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55"/>
  </p:notesMasterIdLst>
  <p:handoutMasterIdLst>
    <p:handoutMasterId r:id="rId56"/>
  </p:handoutMasterIdLst>
  <p:sldIdLst>
    <p:sldId id="355" r:id="rId5"/>
    <p:sldId id="283" r:id="rId6"/>
    <p:sldId id="356" r:id="rId7"/>
    <p:sldId id="363" r:id="rId8"/>
    <p:sldId id="357" r:id="rId9"/>
    <p:sldId id="379" r:id="rId10"/>
    <p:sldId id="380" r:id="rId11"/>
    <p:sldId id="358" r:id="rId12"/>
    <p:sldId id="359" r:id="rId13"/>
    <p:sldId id="364" r:id="rId14"/>
    <p:sldId id="360" r:id="rId15"/>
    <p:sldId id="361" r:id="rId16"/>
    <p:sldId id="362" r:id="rId17"/>
    <p:sldId id="365" r:id="rId18"/>
    <p:sldId id="366" r:id="rId19"/>
    <p:sldId id="367" r:id="rId20"/>
    <p:sldId id="381" r:id="rId21"/>
    <p:sldId id="382" r:id="rId22"/>
    <p:sldId id="368" r:id="rId23"/>
    <p:sldId id="369" r:id="rId24"/>
    <p:sldId id="370" r:id="rId25"/>
    <p:sldId id="383" r:id="rId26"/>
    <p:sldId id="384" r:id="rId27"/>
    <p:sldId id="373" r:id="rId28"/>
    <p:sldId id="374" r:id="rId29"/>
    <p:sldId id="376" r:id="rId30"/>
    <p:sldId id="385" r:id="rId31"/>
    <p:sldId id="377" r:id="rId32"/>
    <p:sldId id="378" r:id="rId33"/>
    <p:sldId id="386" r:id="rId34"/>
    <p:sldId id="387" r:id="rId35"/>
    <p:sldId id="401" r:id="rId36"/>
    <p:sldId id="388" r:id="rId37"/>
    <p:sldId id="390" r:id="rId38"/>
    <p:sldId id="389" r:id="rId39"/>
    <p:sldId id="402" r:id="rId40"/>
    <p:sldId id="392" r:id="rId41"/>
    <p:sldId id="404" r:id="rId42"/>
    <p:sldId id="403" r:id="rId43"/>
    <p:sldId id="405" r:id="rId44"/>
    <p:sldId id="406" r:id="rId45"/>
    <p:sldId id="407" r:id="rId46"/>
    <p:sldId id="391" r:id="rId47"/>
    <p:sldId id="400" r:id="rId48"/>
    <p:sldId id="395" r:id="rId49"/>
    <p:sldId id="399" r:id="rId50"/>
    <p:sldId id="397" r:id="rId51"/>
    <p:sldId id="410" r:id="rId52"/>
    <p:sldId id="409" r:id="rId53"/>
    <p:sldId id="398" r:id="rId54"/>
  </p:sldIdLst>
  <p:sldSz cx="12192000" cy="6858000"/>
  <p:notesSz cx="6858000" cy="9144000"/>
  <p:defaultTex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DEFFC3-C03D-4AD5-9E15-907BDA8B69AF}" v="90" dt="2021-08-23T13:08:48.284"/>
    <p1510:client id="{D3416F18-880F-D7D7-3B94-48F552CCEEBA}" v="62" dt="2020-12-03T18:15:54.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p:cViewPr varScale="1">
        <p:scale>
          <a:sx n="108" d="100"/>
          <a:sy n="108" d="100"/>
        </p:scale>
        <p:origin x="678" y="12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buClr>
                <a:srgbClr val="000000"/>
              </a:buClr>
              <a:buSzPct val="100000"/>
              <a:buFont typeface="Times New Roman" charset="0"/>
              <a:buNone/>
              <a:defRPr sz="1200">
                <a:latin typeface="Arial" charset="0"/>
                <a:ea typeface="ＭＳ Ｐゴシック" charset="0"/>
                <a:cs typeface="ＭＳ Ｐゴシック" charset="0"/>
              </a:defRPr>
            </a:lvl1pPr>
          </a:lstStyle>
          <a:p>
            <a:pPr>
              <a:defRPr/>
            </a:pPr>
            <a:endParaRPr lang="en-US"/>
          </a:p>
        </p:txBody>
      </p:sp>
      <p:sp>
        <p:nvSpPr>
          <p:cNvPr id="44035"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buClr>
                <a:srgbClr val="000000"/>
              </a:buClr>
              <a:buSzPct val="100000"/>
              <a:buFont typeface="Times New Roman" panose="02020603050405020304" pitchFamily="18" charset="0"/>
              <a:buNone/>
              <a:defRPr sz="1200"/>
            </a:lvl1pPr>
          </a:lstStyle>
          <a:p>
            <a:pPr>
              <a:defRPr/>
            </a:pPr>
            <a:fld id="{68FCC49C-92F4-486F-8D45-77C86ABB1FF0}" type="datetime1">
              <a:rPr lang="en-US" altLang="en-US"/>
              <a:pPr>
                <a:defRPr/>
              </a:pPr>
              <a:t>8/23/2021</a:t>
            </a:fld>
            <a:endParaRPr lang="en-US" altLang="en-US"/>
          </a:p>
        </p:txBody>
      </p:sp>
      <p:sp>
        <p:nvSpPr>
          <p:cNvPr id="44036"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buClr>
                <a:srgbClr val="000000"/>
              </a:buClr>
              <a:buSzPct val="100000"/>
              <a:buFont typeface="Times New Roman" charset="0"/>
              <a:buNone/>
              <a:defRPr sz="1200">
                <a:latin typeface="Arial" charset="0"/>
                <a:ea typeface="ＭＳ Ｐゴシック" charset="0"/>
                <a:cs typeface="ＭＳ Ｐゴシック" charset="0"/>
              </a:defRPr>
            </a:lvl1pPr>
          </a:lstStyle>
          <a:p>
            <a:pPr>
              <a:defRPr/>
            </a:pPr>
            <a:endParaRPr lang="en-US"/>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buClr>
                <a:srgbClr val="000000"/>
              </a:buClr>
              <a:buSzPct val="100000"/>
              <a:buFont typeface="Times New Roman" panose="02020603050405020304" pitchFamily="18" charset="0"/>
              <a:buNone/>
              <a:defRPr sz="1200"/>
            </a:lvl1pPr>
          </a:lstStyle>
          <a:p>
            <a:pPr>
              <a:defRPr/>
            </a:pPr>
            <a:fld id="{97D64321-B5A8-47E5-A609-99FAF3D09F8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3315" name="Rectangle 2"/>
          <p:cNvSpPr>
            <a:spLocks noGrp="1" noRot="1" noChangeAspect="1" noChangeArrowheads="1"/>
          </p:cNvSpPr>
          <p:nvPr>
            <p:ph type="sldImg"/>
          </p:nvPr>
        </p:nvSpPr>
        <p:spPr bwMode="auto">
          <a:xfrm>
            <a:off x="-17002125" y="-11796713"/>
            <a:ext cx="22204363" cy="1249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Rectangle 3"/>
          <p:cNvSpPr>
            <a:spLocks noGrp="1" noChangeArrowheads="1"/>
          </p:cNvSpPr>
          <p:nvPr>
            <p:ph type="body"/>
          </p:nvPr>
        </p:nvSpPr>
        <p:spPr bwMode="auto">
          <a:xfrm>
            <a:off x="685800" y="4343400"/>
            <a:ext cx="5483225" cy="41116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hu-HU"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47710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761236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760128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208996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621789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842319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77543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907915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307614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193328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878187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673734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4184456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102565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317667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385039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765771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428454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7710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586619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65494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230825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066341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524338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235743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970576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194121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610344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657538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016151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611083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610422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78391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8840856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6842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4351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20641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875812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223473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882688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301208"/>
            <a:ext cx="10515600" cy="1325563"/>
          </a:xfrm>
          <a:prstGeom prst="rect">
            <a:avLst/>
          </a:prstGeom>
        </p:spPr>
        <p:txBody>
          <a:bodyPr/>
          <a:lstStyle>
            <a:lvl1pPr>
              <a:defRPr/>
            </a:lvl1pPr>
          </a:lstStyle>
          <a:p>
            <a:r>
              <a:rPr lang="en-US" dirty="0"/>
              <a:t>Enhancing and Supporting Mathematics and Data Science</a:t>
            </a:r>
            <a:endParaRPr lang="en-GB"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0"/>
            <a:ext cx="7200800" cy="5503293"/>
          </a:xfrm>
          <a:prstGeom prst="rect">
            <a:avLst/>
          </a:prstGeom>
        </p:spPr>
      </p:pic>
    </p:spTree>
    <p:extLst>
      <p:ext uri="{BB962C8B-B14F-4D97-AF65-F5344CB8AC3E}">
        <p14:creationId xmlns:p14="http://schemas.microsoft.com/office/powerpoint/2010/main" val="34260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411674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95700" y="2276475"/>
            <a:ext cx="7865533" cy="309245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1" y="1604963"/>
            <a:ext cx="10725151" cy="3975100"/>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301244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4385" y="1604963"/>
            <a:ext cx="2736849" cy="3975100"/>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1604963"/>
            <a:ext cx="8011584" cy="3975100"/>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91086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3379"/>
            <a:ext cx="10363200" cy="792088"/>
          </a:xfrm>
          <a:prstGeom prst="rect">
            <a:avLst/>
          </a:prstGeom>
        </p:spPr>
        <p:txBody>
          <a:bodyPr/>
          <a:lstStyle>
            <a:lvl1pPr>
              <a:defRPr sz="3600"/>
            </a:lvl1pPr>
          </a:lstStyle>
          <a:p>
            <a:r>
              <a:rPr lang="en-GB" dirty="0"/>
              <a:t>Click to edit Master title style</a:t>
            </a:r>
            <a:endParaRPr lang="en-US" dirty="0"/>
          </a:p>
        </p:txBody>
      </p:sp>
      <p:sp>
        <p:nvSpPr>
          <p:cNvPr id="3" name="Subtitle 2"/>
          <p:cNvSpPr>
            <a:spLocks noGrp="1"/>
          </p:cNvSpPr>
          <p:nvPr>
            <p:ph type="subTitle" idx="1"/>
          </p:nvPr>
        </p:nvSpPr>
        <p:spPr>
          <a:xfrm>
            <a:off x="3215680" y="306896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23863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95700" y="2276475"/>
            <a:ext cx="7865533" cy="309245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09601" y="1604963"/>
            <a:ext cx="10725151" cy="39751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694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107952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95700" y="2276475"/>
            <a:ext cx="7865533" cy="309245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609600" y="1604963"/>
            <a:ext cx="5259917" cy="3975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72718" y="1604963"/>
            <a:ext cx="5262033" cy="3975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9957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207243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95700" y="2276475"/>
            <a:ext cx="7865533" cy="3092450"/>
          </a:xfrm>
          <a:prstGeom prst="rect">
            <a:avLst/>
          </a:prstGeom>
        </p:spPr>
        <p:txBody>
          <a:bodyPr/>
          <a:lstStyle/>
          <a:p>
            <a:r>
              <a:rPr lang="en-GB"/>
              <a:t>Click to edit Master title style</a:t>
            </a:r>
            <a:endParaRPr lang="en-US"/>
          </a:p>
        </p:txBody>
      </p:sp>
      <p:sp>
        <p:nvSpPr>
          <p:cNvPr id="3" name="Date Placeholder 2"/>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37260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41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4534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2207568" cy="6858000"/>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 name="AutoShape 6" descr="https://liveplymouthac.sharepoint.com/sites/u212/Logo%20files/UoP%20Logo_Centred_Colour.jpg"/>
          <p:cNvSpPr>
            <a:spLocks noChangeAspect="1" noChangeArrowheads="1"/>
          </p:cNvSpPr>
          <p:nvPr userDrawn="1"/>
        </p:nvSpPr>
        <p:spPr bwMode="auto">
          <a:xfrm>
            <a:off x="335360" y="620688"/>
            <a:ext cx="2736304" cy="27363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085" y="5031616"/>
            <a:ext cx="2389738" cy="1826384"/>
          </a:xfrm>
          <a:prstGeom prst="rect">
            <a:avLst/>
          </a:prstGeom>
        </p:spPr>
      </p:pic>
      <p:sp>
        <p:nvSpPr>
          <p:cNvPr id="5" name="Rectangle 4"/>
          <p:cNvSpPr/>
          <p:nvPr userDrawn="1"/>
        </p:nvSpPr>
        <p:spPr bwMode="auto">
          <a:xfrm>
            <a:off x="2207568" y="0"/>
            <a:ext cx="9984432" cy="620688"/>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4915" r:id="rId1"/>
    <p:sldLayoutId id="2147484904" r:id="rId2"/>
    <p:sldLayoutId id="2147484905" r:id="rId3"/>
    <p:sldLayoutId id="2147484906" r:id="rId4"/>
    <p:sldLayoutId id="2147484907" r:id="rId5"/>
    <p:sldLayoutId id="2147484908" r:id="rId6"/>
    <p:sldLayoutId id="2147484909" r:id="rId7"/>
    <p:sldLayoutId id="2147484910" r:id="rId8"/>
    <p:sldLayoutId id="2147484911" r:id="rId9"/>
    <p:sldLayoutId id="2147484912" r:id="rId10"/>
    <p:sldLayoutId id="2147484913" r:id="rId11"/>
    <p:sldLayoutId id="2147484914"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4B8D"/>
          </a:solidFill>
          <a:latin typeface="+mj-lt"/>
          <a:ea typeface="+mj-ea"/>
          <a:cs typeface="ＭＳ Ｐゴシック" charset="0"/>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4B8D"/>
          </a:solidFill>
          <a:latin typeface="Arial" charset="0"/>
          <a:ea typeface="ＭＳ Ｐゴシック" charset="0"/>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4B8D"/>
          </a:solidFill>
          <a:latin typeface="Arial" charset="0"/>
          <a:ea typeface="ＭＳ Ｐゴシック" charset="0"/>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4B8D"/>
          </a:solidFill>
          <a:latin typeface="Arial" charset="0"/>
          <a:ea typeface="ＭＳ Ｐゴシック" charset="0"/>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4B8D"/>
          </a:solidFill>
          <a:latin typeface="Arial" charset="0"/>
          <a:ea typeface="ＭＳ Ｐゴシック" charset="0"/>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400">
          <a:solidFill>
            <a:srgbClr val="004B8D"/>
          </a:solidFill>
          <a:latin typeface="Arial" charset="0"/>
          <a:ea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400">
          <a:solidFill>
            <a:srgbClr val="004B8D"/>
          </a:solidFill>
          <a:latin typeface="Arial" charset="0"/>
          <a:ea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400">
          <a:solidFill>
            <a:srgbClr val="004B8D"/>
          </a:solidFill>
          <a:latin typeface="Arial" charset="0"/>
          <a:ea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400">
          <a:solidFill>
            <a:srgbClr val="004B8D"/>
          </a:solidFill>
          <a:latin typeface="Arial" charset="0"/>
          <a:ea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4B8D"/>
          </a:solidFill>
          <a:latin typeface="+mn-lt"/>
          <a:ea typeface="+mn-ea"/>
          <a:cs typeface="ＭＳ Ｐゴシック" charset="0"/>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4B8D"/>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4B8D"/>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4B8D"/>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4B8D"/>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4B8D"/>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4B8D"/>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4B8D"/>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4B8D"/>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image" Target="../media/image2.png"/><Relationship Id="rId21" Type="http://schemas.openxmlformats.org/officeDocument/2006/relationships/image" Target="../media/image102.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notesSlide" Target="../notesSlides/notesSlide8.xml"/><Relationship Id="rId16" Type="http://schemas.openxmlformats.org/officeDocument/2006/relationships/image" Target="../media/image97.png"/><Relationship Id="rId20" Type="http://schemas.openxmlformats.org/officeDocument/2006/relationships/image" Target="../media/image101.png"/><Relationship Id="rId1" Type="http://schemas.openxmlformats.org/officeDocument/2006/relationships/slideLayout" Target="../slideLayouts/slideLayout3.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23" Type="http://schemas.openxmlformats.org/officeDocument/2006/relationships/image" Target="../media/image104.png"/><Relationship Id="rId10" Type="http://schemas.openxmlformats.org/officeDocument/2006/relationships/image" Target="../media/image91.png"/><Relationship Id="rId19" Type="http://schemas.openxmlformats.org/officeDocument/2006/relationships/image" Target="../media/image100.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 Id="rId22" Type="http://schemas.openxmlformats.org/officeDocument/2006/relationships/image" Target="../media/image103.png"/></Relationships>
</file>

<file path=ppt/slides/_rels/slide11.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18" Type="http://schemas.openxmlformats.org/officeDocument/2006/relationships/image" Target="../media/image119.png"/><Relationship Id="rId26" Type="http://schemas.openxmlformats.org/officeDocument/2006/relationships/image" Target="../media/image127.png"/><Relationship Id="rId3" Type="http://schemas.openxmlformats.org/officeDocument/2006/relationships/image" Target="../media/image2.png"/><Relationship Id="rId21" Type="http://schemas.openxmlformats.org/officeDocument/2006/relationships/image" Target="../media/image122.png"/><Relationship Id="rId7" Type="http://schemas.openxmlformats.org/officeDocument/2006/relationships/image" Target="../media/image108.png"/><Relationship Id="rId12" Type="http://schemas.openxmlformats.org/officeDocument/2006/relationships/image" Target="../media/image113.png"/><Relationship Id="rId17" Type="http://schemas.openxmlformats.org/officeDocument/2006/relationships/image" Target="../media/image118.png"/><Relationship Id="rId25" Type="http://schemas.openxmlformats.org/officeDocument/2006/relationships/image" Target="../media/image126.png"/><Relationship Id="rId2" Type="http://schemas.openxmlformats.org/officeDocument/2006/relationships/notesSlide" Target="../notesSlides/notesSlide9.xml"/><Relationship Id="rId16" Type="http://schemas.openxmlformats.org/officeDocument/2006/relationships/image" Target="../media/image117.png"/><Relationship Id="rId20" Type="http://schemas.openxmlformats.org/officeDocument/2006/relationships/image" Target="../media/image121.png"/><Relationship Id="rId29" Type="http://schemas.openxmlformats.org/officeDocument/2006/relationships/image" Target="../media/image130.png"/><Relationship Id="rId1" Type="http://schemas.openxmlformats.org/officeDocument/2006/relationships/slideLayout" Target="../slideLayouts/slideLayout3.xml"/><Relationship Id="rId6" Type="http://schemas.openxmlformats.org/officeDocument/2006/relationships/image" Target="../media/image107.png"/><Relationship Id="rId11" Type="http://schemas.openxmlformats.org/officeDocument/2006/relationships/image" Target="../media/image112.png"/><Relationship Id="rId24" Type="http://schemas.openxmlformats.org/officeDocument/2006/relationships/image" Target="../media/image125.png"/><Relationship Id="rId32" Type="http://schemas.openxmlformats.org/officeDocument/2006/relationships/image" Target="../media/image133.png"/><Relationship Id="rId5" Type="http://schemas.openxmlformats.org/officeDocument/2006/relationships/image" Target="../media/image106.png"/><Relationship Id="rId15" Type="http://schemas.openxmlformats.org/officeDocument/2006/relationships/image" Target="../media/image116.png"/><Relationship Id="rId23" Type="http://schemas.openxmlformats.org/officeDocument/2006/relationships/image" Target="../media/image124.png"/><Relationship Id="rId28" Type="http://schemas.openxmlformats.org/officeDocument/2006/relationships/image" Target="../media/image129.png"/><Relationship Id="rId10" Type="http://schemas.openxmlformats.org/officeDocument/2006/relationships/image" Target="../media/image111.png"/><Relationship Id="rId19" Type="http://schemas.openxmlformats.org/officeDocument/2006/relationships/image" Target="../media/image120.png"/><Relationship Id="rId31" Type="http://schemas.openxmlformats.org/officeDocument/2006/relationships/image" Target="../media/image132.png"/><Relationship Id="rId4" Type="http://schemas.openxmlformats.org/officeDocument/2006/relationships/image" Target="../media/image105.png"/><Relationship Id="rId9" Type="http://schemas.openxmlformats.org/officeDocument/2006/relationships/image" Target="../media/image110.png"/><Relationship Id="rId14" Type="http://schemas.openxmlformats.org/officeDocument/2006/relationships/image" Target="../media/image115.png"/><Relationship Id="rId22" Type="http://schemas.openxmlformats.org/officeDocument/2006/relationships/image" Target="../media/image123.png"/><Relationship Id="rId27" Type="http://schemas.openxmlformats.org/officeDocument/2006/relationships/image" Target="../media/image128.png"/><Relationship Id="rId30" Type="http://schemas.openxmlformats.org/officeDocument/2006/relationships/image" Target="../media/image131.png"/></Relationships>
</file>

<file path=ppt/slides/_rels/slide12.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18" Type="http://schemas.openxmlformats.org/officeDocument/2006/relationships/image" Target="../media/image148.png"/><Relationship Id="rId3" Type="http://schemas.openxmlformats.org/officeDocument/2006/relationships/image" Target="../media/image2.png"/><Relationship Id="rId21" Type="http://schemas.openxmlformats.org/officeDocument/2006/relationships/image" Target="../media/image151.png"/><Relationship Id="rId7" Type="http://schemas.openxmlformats.org/officeDocument/2006/relationships/image" Target="../media/image137.png"/><Relationship Id="rId12" Type="http://schemas.openxmlformats.org/officeDocument/2006/relationships/image" Target="../media/image142.png"/><Relationship Id="rId17" Type="http://schemas.openxmlformats.org/officeDocument/2006/relationships/image" Target="../media/image147.png"/><Relationship Id="rId25" Type="http://schemas.openxmlformats.org/officeDocument/2006/relationships/image" Target="../media/image155.png"/><Relationship Id="rId2" Type="http://schemas.openxmlformats.org/officeDocument/2006/relationships/notesSlide" Target="../notesSlides/notesSlide10.xml"/><Relationship Id="rId16" Type="http://schemas.openxmlformats.org/officeDocument/2006/relationships/image" Target="../media/image146.png"/><Relationship Id="rId20" Type="http://schemas.openxmlformats.org/officeDocument/2006/relationships/image" Target="../media/image150.png"/><Relationship Id="rId1" Type="http://schemas.openxmlformats.org/officeDocument/2006/relationships/slideLayout" Target="../slideLayouts/slideLayout3.xml"/><Relationship Id="rId6" Type="http://schemas.openxmlformats.org/officeDocument/2006/relationships/image" Target="../media/image136.png"/><Relationship Id="rId11" Type="http://schemas.openxmlformats.org/officeDocument/2006/relationships/image" Target="../media/image141.png"/><Relationship Id="rId24" Type="http://schemas.openxmlformats.org/officeDocument/2006/relationships/image" Target="../media/image154.png"/><Relationship Id="rId5" Type="http://schemas.openxmlformats.org/officeDocument/2006/relationships/image" Target="../media/image135.png"/><Relationship Id="rId15" Type="http://schemas.openxmlformats.org/officeDocument/2006/relationships/image" Target="../media/image145.png"/><Relationship Id="rId23" Type="http://schemas.openxmlformats.org/officeDocument/2006/relationships/image" Target="../media/image153.png"/><Relationship Id="rId10" Type="http://schemas.openxmlformats.org/officeDocument/2006/relationships/image" Target="../media/image140.png"/><Relationship Id="rId19" Type="http://schemas.openxmlformats.org/officeDocument/2006/relationships/image" Target="../media/image149.png"/><Relationship Id="rId4" Type="http://schemas.openxmlformats.org/officeDocument/2006/relationships/image" Target="../media/image134.png"/><Relationship Id="rId9" Type="http://schemas.openxmlformats.org/officeDocument/2006/relationships/image" Target="../media/image139.png"/><Relationship Id="rId14" Type="http://schemas.openxmlformats.org/officeDocument/2006/relationships/image" Target="../media/image144.png"/><Relationship Id="rId22" Type="http://schemas.openxmlformats.org/officeDocument/2006/relationships/image" Target="../media/image15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2.png"/><Relationship Id="rId7" Type="http://schemas.openxmlformats.org/officeDocument/2006/relationships/image" Target="../media/image136.e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5.emf"/><Relationship Id="rId5" Type="http://schemas.openxmlformats.org/officeDocument/2006/relationships/image" Target="../media/image134.emf"/><Relationship Id="rId10" Type="http://schemas.openxmlformats.org/officeDocument/2006/relationships/image" Target="../media/image158.png"/><Relationship Id="rId4" Type="http://schemas.openxmlformats.org/officeDocument/2006/relationships/image" Target="../media/image133.emf"/><Relationship Id="rId9" Type="http://schemas.openxmlformats.org/officeDocument/2006/relationships/image" Target="../media/image157.png"/></Relationships>
</file>

<file path=ppt/slides/_rels/slide15.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2.png"/><Relationship Id="rId7" Type="http://schemas.openxmlformats.org/officeDocument/2006/relationships/image" Target="../media/image16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1.png"/><Relationship Id="rId5" Type="http://schemas.openxmlformats.org/officeDocument/2006/relationships/image" Target="../media/image159.png"/><Relationship Id="rId4" Type="http://schemas.openxmlformats.org/officeDocument/2006/relationships/image" Target="../media/image137.emf"/></Relationships>
</file>

<file path=ppt/slides/_rels/slide16.xml.rels><?xml version="1.0" encoding="UTF-8" standalone="yes"?>
<Relationships xmlns="http://schemas.openxmlformats.org/package/2006/relationships"><Relationship Id="rId8" Type="http://schemas.openxmlformats.org/officeDocument/2006/relationships/image" Target="../media/image142.emf"/><Relationship Id="rId3" Type="http://schemas.openxmlformats.org/officeDocument/2006/relationships/image" Target="../media/image2.png"/><Relationship Id="rId7" Type="http://schemas.openxmlformats.org/officeDocument/2006/relationships/image" Target="../media/image141.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40.emf"/><Relationship Id="rId5" Type="http://schemas.openxmlformats.org/officeDocument/2006/relationships/image" Target="../media/image139.emf"/><Relationship Id="rId4" Type="http://schemas.openxmlformats.org/officeDocument/2006/relationships/image" Target="../media/image138.emf"/><Relationship Id="rId9" Type="http://schemas.openxmlformats.org/officeDocument/2006/relationships/image" Target="../media/image143.emf"/></Relationships>
</file>

<file path=ppt/slides/_rels/slide17.xml.rels><?xml version="1.0" encoding="UTF-8" standalone="yes"?>
<Relationships xmlns="http://schemas.openxmlformats.org/package/2006/relationships"><Relationship Id="rId8" Type="http://schemas.openxmlformats.org/officeDocument/2006/relationships/image" Target="../media/image148.emf"/><Relationship Id="rId3" Type="http://schemas.openxmlformats.org/officeDocument/2006/relationships/image" Target="../media/image2.png"/><Relationship Id="rId7" Type="http://schemas.openxmlformats.org/officeDocument/2006/relationships/image" Target="../media/image147.e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6.emf"/><Relationship Id="rId5" Type="http://schemas.openxmlformats.org/officeDocument/2006/relationships/image" Target="../media/image145.emf"/><Relationship Id="rId4" Type="http://schemas.openxmlformats.org/officeDocument/2006/relationships/image" Target="../media/image144.emf"/></Relationships>
</file>

<file path=ppt/slides/_rels/slide18.xml.rels><?xml version="1.0" encoding="UTF-8" standalone="yes"?>
<Relationships xmlns="http://schemas.openxmlformats.org/package/2006/relationships"><Relationship Id="rId8" Type="http://schemas.openxmlformats.org/officeDocument/2006/relationships/image" Target="../media/image153.emf"/><Relationship Id="rId3" Type="http://schemas.openxmlformats.org/officeDocument/2006/relationships/image" Target="../media/image2.png"/><Relationship Id="rId7" Type="http://schemas.openxmlformats.org/officeDocument/2006/relationships/image" Target="../media/image152.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51.emf"/><Relationship Id="rId5" Type="http://schemas.openxmlformats.org/officeDocument/2006/relationships/image" Target="../media/image150.emf"/><Relationship Id="rId10" Type="http://schemas.openxmlformats.org/officeDocument/2006/relationships/image" Target="../media/image155.emf"/><Relationship Id="rId4" Type="http://schemas.openxmlformats.org/officeDocument/2006/relationships/image" Target="../media/image149.emf"/><Relationship Id="rId9" Type="http://schemas.openxmlformats.org/officeDocument/2006/relationships/image" Target="../media/image15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86.png"/><Relationship Id="rId13" Type="http://schemas.openxmlformats.org/officeDocument/2006/relationships/image" Target="../media/image191.png"/><Relationship Id="rId3" Type="http://schemas.openxmlformats.org/officeDocument/2006/relationships/image" Target="../media/image2.png"/><Relationship Id="rId7" Type="http://schemas.openxmlformats.org/officeDocument/2006/relationships/image" Target="../media/image160.png"/><Relationship Id="rId12" Type="http://schemas.openxmlformats.org/officeDocument/2006/relationships/image" Target="../media/image190.png"/><Relationship Id="rId2" Type="http://schemas.openxmlformats.org/officeDocument/2006/relationships/notesSlide" Target="../notesSlides/notesSlide16.xml"/><Relationship Id="rId16" Type="http://schemas.openxmlformats.org/officeDocument/2006/relationships/image" Target="../media/image194.png"/><Relationship Id="rId1" Type="http://schemas.openxmlformats.org/officeDocument/2006/relationships/slideLayout" Target="../slideLayouts/slideLayout3.xml"/><Relationship Id="rId6" Type="http://schemas.openxmlformats.org/officeDocument/2006/relationships/image" Target="../media/image184.png"/><Relationship Id="rId11" Type="http://schemas.openxmlformats.org/officeDocument/2006/relationships/image" Target="../media/image189.png"/><Relationship Id="rId5" Type="http://schemas.openxmlformats.org/officeDocument/2006/relationships/image" Target="../media/image183.png"/><Relationship Id="rId15" Type="http://schemas.openxmlformats.org/officeDocument/2006/relationships/image" Target="../media/image193.png"/><Relationship Id="rId10" Type="http://schemas.openxmlformats.org/officeDocument/2006/relationships/image" Target="../media/image188.png"/><Relationship Id="rId4" Type="http://schemas.openxmlformats.org/officeDocument/2006/relationships/image" Target="../media/image182.png"/><Relationship Id="rId9" Type="http://schemas.openxmlformats.org/officeDocument/2006/relationships/image" Target="../media/image187.png"/><Relationship Id="rId14" Type="http://schemas.openxmlformats.org/officeDocument/2006/relationships/image" Target="../media/image192.png"/></Relationships>
</file>

<file path=ppt/slides/_rels/slide21.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2.png"/><Relationship Id="rId7" Type="http://schemas.openxmlformats.org/officeDocument/2006/relationships/image" Target="../media/image198.png"/><Relationship Id="rId12" Type="http://schemas.openxmlformats.org/officeDocument/2006/relationships/image" Target="../media/image20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97.png"/><Relationship Id="rId11" Type="http://schemas.openxmlformats.org/officeDocument/2006/relationships/image" Target="../media/image202.png"/><Relationship Id="rId5" Type="http://schemas.openxmlformats.org/officeDocument/2006/relationships/image" Target="../media/image196.png"/><Relationship Id="rId10" Type="http://schemas.openxmlformats.org/officeDocument/2006/relationships/image" Target="../media/image201.png"/><Relationship Id="rId4" Type="http://schemas.openxmlformats.org/officeDocument/2006/relationships/image" Target="../media/image195.png"/><Relationship Id="rId9" Type="http://schemas.openxmlformats.org/officeDocument/2006/relationships/image" Target="../media/image200.png"/></Relationships>
</file>

<file path=ppt/slides/_rels/slide22.xml.rels><?xml version="1.0" encoding="UTF-8" standalone="yes"?>
<Relationships xmlns="http://schemas.openxmlformats.org/package/2006/relationships"><Relationship Id="rId8" Type="http://schemas.openxmlformats.org/officeDocument/2006/relationships/image" Target="../media/image208.png"/><Relationship Id="rId13" Type="http://schemas.openxmlformats.org/officeDocument/2006/relationships/image" Target="../media/image213.png"/><Relationship Id="rId3" Type="http://schemas.openxmlformats.org/officeDocument/2006/relationships/image" Target="../media/image2.png"/><Relationship Id="rId7" Type="http://schemas.openxmlformats.org/officeDocument/2006/relationships/image" Target="../media/image207.png"/><Relationship Id="rId12" Type="http://schemas.openxmlformats.org/officeDocument/2006/relationships/image" Target="../media/image212.png"/><Relationship Id="rId17" Type="http://schemas.openxmlformats.org/officeDocument/2006/relationships/image" Target="../media/image217.png"/><Relationship Id="rId2" Type="http://schemas.openxmlformats.org/officeDocument/2006/relationships/notesSlide" Target="../notesSlides/notesSlide18.xml"/><Relationship Id="rId16" Type="http://schemas.openxmlformats.org/officeDocument/2006/relationships/image" Target="../media/image216.png"/><Relationship Id="rId1" Type="http://schemas.openxmlformats.org/officeDocument/2006/relationships/slideLayout" Target="../slideLayouts/slideLayout3.xml"/><Relationship Id="rId6" Type="http://schemas.openxmlformats.org/officeDocument/2006/relationships/image" Target="../media/image206.png"/><Relationship Id="rId11" Type="http://schemas.openxmlformats.org/officeDocument/2006/relationships/image" Target="../media/image211.png"/><Relationship Id="rId5" Type="http://schemas.openxmlformats.org/officeDocument/2006/relationships/image" Target="../media/image205.png"/><Relationship Id="rId15" Type="http://schemas.openxmlformats.org/officeDocument/2006/relationships/image" Target="../media/image215.png"/><Relationship Id="rId10" Type="http://schemas.openxmlformats.org/officeDocument/2006/relationships/image" Target="../media/image210.png"/><Relationship Id="rId4" Type="http://schemas.openxmlformats.org/officeDocument/2006/relationships/image" Target="../media/image161.emf"/><Relationship Id="rId9" Type="http://schemas.openxmlformats.org/officeDocument/2006/relationships/image" Target="../media/image209.png"/><Relationship Id="rId14" Type="http://schemas.openxmlformats.org/officeDocument/2006/relationships/image" Target="../media/image16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66.png"/><Relationship Id="rId5" Type="http://schemas.openxmlformats.org/officeDocument/2006/relationships/image" Target="../media/image219.png"/><Relationship Id="rId4" Type="http://schemas.openxmlformats.org/officeDocument/2006/relationships/image" Target="../media/image16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67.png"/><Relationship Id="rId4" Type="http://schemas.openxmlformats.org/officeDocument/2006/relationships/image" Target="../media/image159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670.png"/><Relationship Id="rId5" Type="http://schemas.openxmlformats.org/officeDocument/2006/relationships/image" Target="../media/image1660.png"/><Relationship Id="rId4" Type="http://schemas.openxmlformats.org/officeDocument/2006/relationships/image" Target="../media/image16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68.e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6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71.png"/><Relationship Id="rId5" Type="http://schemas.openxmlformats.org/officeDocument/2006/relationships/image" Target="../media/image171.emf"/><Relationship Id="rId4" Type="http://schemas.openxmlformats.org/officeDocument/2006/relationships/image" Target="../media/image170.em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73.png"/><Relationship Id="rId4" Type="http://schemas.openxmlformats.org/officeDocument/2006/relationships/image" Target="../media/image17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image" Target="../media/image17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77.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76.em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77.emf"/></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8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79.png"/><Relationship Id="rId4" Type="http://schemas.openxmlformats.org/officeDocument/2006/relationships/image" Target="../media/image178.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21.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24.png"/><Relationship Id="rId5" Type="http://schemas.openxmlformats.org/officeDocument/2006/relationships/image" Target="../media/image223.png"/><Relationship Id="rId4" Type="http://schemas.openxmlformats.org/officeDocument/2006/relationships/image" Target="../media/image181.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25.png"/></Relationships>
</file>

<file path=ppt/slides/_rels/slide49.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png"/><Relationship Id="rId7" Type="http://schemas.openxmlformats.org/officeDocument/2006/relationships/image" Target="../media/image229.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2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2" Type="http://schemas.openxmlformats.org/officeDocument/2006/relationships/notesSlide" Target="../notesSlides/notesSlide5.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2.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6.xml"/><Relationship Id="rId16"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image" Target="../media/image2.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 Type="http://schemas.openxmlformats.org/officeDocument/2006/relationships/notesSlide" Target="../notesSlides/notesSlide7.xml"/><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slideLayout" Target="../slideLayouts/slideLayout3.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png"/><Relationship Id="rId19" Type="http://schemas.openxmlformats.org/officeDocument/2006/relationships/image" Target="../media/image83.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5301208"/>
            <a:ext cx="11737304" cy="1325563"/>
          </a:xfrm>
        </p:spPr>
        <p:txBody>
          <a:bodyPr/>
          <a:lstStyle/>
          <a:p>
            <a:r>
              <a:rPr lang="en-GB" sz="3600" dirty="0"/>
              <a:t>Supporting and Enhancing Mathematics and Statistics</a:t>
            </a:r>
            <a:br>
              <a:rPr lang="en-GB" sz="3600" dirty="0"/>
            </a:br>
            <a:r>
              <a:rPr lang="en-GB" sz="3600" b="1" dirty="0"/>
              <a:t>Unit: Decimals Fractions and Percentages</a:t>
            </a:r>
            <a:endParaRPr lang="en-GB" sz="3600" dirty="0"/>
          </a:p>
        </p:txBody>
      </p:sp>
    </p:spTree>
    <p:extLst>
      <p:ext uri="{BB962C8B-B14F-4D97-AF65-F5344CB8AC3E}">
        <p14:creationId xmlns:p14="http://schemas.microsoft.com/office/powerpoint/2010/main" val="368927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51584" y="756466"/>
            <a:ext cx="9721081" cy="830997"/>
          </a:xfrm>
          <a:prstGeom prst="rect">
            <a:avLst/>
          </a:prstGeom>
          <a:noFill/>
          <a:ln>
            <a:noFill/>
          </a:ln>
        </p:spPr>
        <p:txBody>
          <a:bodyPr wrap="square" lIns="91440" tIns="45720" rIns="91440" bIns="45720" anchor="t">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b="1" dirty="0">
                <a:latin typeface="Arial"/>
                <a:ea typeface="ＭＳ Ｐゴシック"/>
              </a:rPr>
              <a:t>Exercises</a:t>
            </a:r>
          </a:p>
          <a:p>
            <a:pPr marL="0" indent="0" eaLnBrk="1" hangingPunct="1">
              <a:buClr>
                <a:srgbClr val="000000"/>
              </a:buClr>
              <a:buSzPct val="100000"/>
              <a:defRPr/>
            </a:pPr>
            <a:r>
              <a:rPr lang="en-GB" sz="2400" dirty="0"/>
              <a:t>1. Write these fractions as decimals:</a:t>
            </a:r>
            <a:endParaRPr lang="en-US" sz="2400" dirty="0"/>
          </a:p>
        </p:txBody>
      </p:sp>
      <p:sp>
        <p:nvSpPr>
          <p:cNvPr id="15373" name="TextBox 2"/>
          <p:cNvSpPr txBox="1">
            <a:spLocks noChangeArrowheads="1"/>
          </p:cNvSpPr>
          <p:nvPr/>
        </p:nvSpPr>
        <p:spPr bwMode="auto">
          <a:xfrm>
            <a:off x="4511824" y="35626"/>
            <a:ext cx="70580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200" b="1" dirty="0"/>
              <a:t>Fractions into Decimals</a:t>
            </a:r>
          </a:p>
          <a:p>
            <a:pPr marL="457200" indent="-457200">
              <a:buAutoNum type="arabicPeriod"/>
            </a:pPr>
            <a:endParaRPr lang="en-GB" sz="3200" b="1" dirty="0"/>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4404D99-C37E-4CA5-B9DB-1F0ABE594028}"/>
              </a:ext>
            </a:extLst>
          </p:cNvPr>
          <p:cNvSpPr/>
          <p:nvPr/>
        </p:nvSpPr>
        <p:spPr>
          <a:xfrm>
            <a:off x="2388368" y="3933056"/>
            <a:ext cx="4823756" cy="461665"/>
          </a:xfrm>
          <a:prstGeom prst="rect">
            <a:avLst/>
          </a:prstGeom>
        </p:spPr>
        <p:txBody>
          <a:bodyPr wrap="none">
            <a:spAutoFit/>
          </a:bodyPr>
          <a:lstStyle/>
          <a:p>
            <a:r>
              <a:rPr lang="en-GB" sz="2400" dirty="0"/>
              <a:t>2. Calculate the missing numbers: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B0DD5BF-3F14-4095-8ED9-87E42278A2B9}"/>
                  </a:ext>
                </a:extLst>
              </p:cNvPr>
              <p:cNvSpPr txBox="1"/>
              <p:nvPr/>
            </p:nvSpPr>
            <p:spPr>
              <a:xfrm>
                <a:off x="2422882" y="1612046"/>
                <a:ext cx="1080120" cy="616964"/>
              </a:xfrm>
              <a:prstGeom prst="rect">
                <a:avLst/>
              </a:prstGeom>
              <a:noFill/>
            </p:spPr>
            <p:txBody>
              <a:bodyPr wrap="square" rtlCol="0">
                <a:spAutoFit/>
              </a:bodyPr>
              <a:lstStyle/>
              <a:p>
                <a:r>
                  <a:rPr lang="en-GB" sz="2400" dirty="0"/>
                  <a:t>(a)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10</m:t>
                        </m:r>
                      </m:den>
                    </m:f>
                  </m:oMath>
                </a14:m>
                <a:endParaRPr lang="en-GB" sz="2400" dirty="0"/>
              </a:p>
            </p:txBody>
          </p:sp>
        </mc:Choice>
        <mc:Fallback xmlns="">
          <p:sp>
            <p:nvSpPr>
              <p:cNvPr id="3" name="TextBox 2">
                <a:extLst>
                  <a:ext uri="{FF2B5EF4-FFF2-40B4-BE49-F238E27FC236}">
                    <a16:creationId xmlns:a16="http://schemas.microsoft.com/office/drawing/2014/main" id="{7B0DD5BF-3F14-4095-8ED9-87E42278A2B9}"/>
                  </a:ext>
                </a:extLst>
              </p:cNvPr>
              <p:cNvSpPr txBox="1">
                <a:spLocks noRot="1" noChangeAspect="1" noMove="1" noResize="1" noEditPoints="1" noAdjustHandles="1" noChangeArrowheads="1" noChangeShapeType="1" noTextEdit="1"/>
              </p:cNvSpPr>
              <p:nvPr/>
            </p:nvSpPr>
            <p:spPr>
              <a:xfrm>
                <a:off x="2422882" y="1612046"/>
                <a:ext cx="1080120" cy="616964"/>
              </a:xfrm>
              <a:prstGeom prst="rect">
                <a:avLst/>
              </a:prstGeom>
              <a:blipFill>
                <a:blip r:embed="rId4"/>
                <a:stretch>
                  <a:fillRect l="-8427"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F1DC7A8-E0F3-4220-A6F1-6FF5A7E752B1}"/>
                  </a:ext>
                </a:extLst>
              </p:cNvPr>
              <p:cNvSpPr/>
              <p:nvPr/>
            </p:nvSpPr>
            <p:spPr>
              <a:xfrm>
                <a:off x="4583831" y="1597276"/>
                <a:ext cx="1035861" cy="614848"/>
              </a:xfrm>
              <a:prstGeom prst="rect">
                <a:avLst/>
              </a:prstGeom>
            </p:spPr>
            <p:txBody>
              <a:bodyPr wrap="none">
                <a:spAutoFit/>
              </a:bodyPr>
              <a:lstStyle/>
              <a:p>
                <a:r>
                  <a:rPr lang="en-GB" sz="2400" dirty="0"/>
                  <a:t>(b)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100</m:t>
                        </m:r>
                      </m:den>
                    </m:f>
                  </m:oMath>
                </a14:m>
                <a:endParaRPr lang="en-GB" sz="2400" dirty="0"/>
              </a:p>
            </p:txBody>
          </p:sp>
        </mc:Choice>
        <mc:Fallback xmlns="">
          <p:sp>
            <p:nvSpPr>
              <p:cNvPr id="4" name="Rectangle 3">
                <a:extLst>
                  <a:ext uri="{FF2B5EF4-FFF2-40B4-BE49-F238E27FC236}">
                    <a16:creationId xmlns:a16="http://schemas.microsoft.com/office/drawing/2014/main" id="{1F1DC7A8-E0F3-4220-A6F1-6FF5A7E752B1}"/>
                  </a:ext>
                </a:extLst>
              </p:cNvPr>
              <p:cNvSpPr>
                <a:spLocks noRot="1" noChangeAspect="1" noMove="1" noResize="1" noEditPoints="1" noAdjustHandles="1" noChangeArrowheads="1" noChangeShapeType="1" noTextEdit="1"/>
              </p:cNvSpPr>
              <p:nvPr/>
            </p:nvSpPr>
            <p:spPr>
              <a:xfrm>
                <a:off x="4583831" y="1597276"/>
                <a:ext cx="1035861" cy="614848"/>
              </a:xfrm>
              <a:prstGeom prst="rect">
                <a:avLst/>
              </a:prstGeom>
              <a:blipFill>
                <a:blip r:embed="rId5"/>
                <a:stretch>
                  <a:fillRect l="-9412" b="-79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EE04860-DA26-4B47-8547-154F12052A79}"/>
                  </a:ext>
                </a:extLst>
              </p:cNvPr>
              <p:cNvSpPr/>
              <p:nvPr/>
            </p:nvSpPr>
            <p:spPr>
              <a:xfrm>
                <a:off x="6866896" y="1498092"/>
                <a:ext cx="1148071" cy="616964"/>
              </a:xfrm>
              <a:prstGeom prst="rect">
                <a:avLst/>
              </a:prstGeom>
            </p:spPr>
            <p:txBody>
              <a:bodyPr wrap="none">
                <a:spAutoFit/>
              </a:bodyPr>
              <a:lstStyle/>
              <a:p>
                <a:r>
                  <a:rPr lang="en-GB" sz="2400" dirty="0"/>
                  <a:t>(c)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9</m:t>
                        </m:r>
                      </m:num>
                      <m:den>
                        <m:r>
                          <a:rPr lang="en-GB" sz="2400" b="0" i="1" smtClean="0">
                            <a:latin typeface="Cambria Math" panose="02040503050406030204" pitchFamily="18" charset="0"/>
                          </a:rPr>
                          <m:t>1000</m:t>
                        </m:r>
                      </m:den>
                    </m:f>
                  </m:oMath>
                </a14:m>
                <a:endParaRPr lang="en-GB" sz="2400" dirty="0"/>
              </a:p>
            </p:txBody>
          </p:sp>
        </mc:Choice>
        <mc:Fallback xmlns="">
          <p:sp>
            <p:nvSpPr>
              <p:cNvPr id="5" name="Rectangle 4">
                <a:extLst>
                  <a:ext uri="{FF2B5EF4-FFF2-40B4-BE49-F238E27FC236}">
                    <a16:creationId xmlns:a16="http://schemas.microsoft.com/office/drawing/2014/main" id="{0EE04860-DA26-4B47-8547-154F12052A79}"/>
                  </a:ext>
                </a:extLst>
              </p:cNvPr>
              <p:cNvSpPr>
                <a:spLocks noRot="1" noChangeAspect="1" noMove="1" noResize="1" noEditPoints="1" noAdjustHandles="1" noChangeArrowheads="1" noChangeShapeType="1" noTextEdit="1"/>
              </p:cNvSpPr>
              <p:nvPr/>
            </p:nvSpPr>
            <p:spPr>
              <a:xfrm>
                <a:off x="6866896" y="1498092"/>
                <a:ext cx="1148071" cy="616964"/>
              </a:xfrm>
              <a:prstGeom prst="rect">
                <a:avLst/>
              </a:prstGeom>
              <a:blipFill>
                <a:blip r:embed="rId6"/>
                <a:stretch>
                  <a:fillRect l="-7937"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D0511D5-45AC-4573-8306-1478682FD015}"/>
                  </a:ext>
                </a:extLst>
              </p:cNvPr>
              <p:cNvSpPr/>
              <p:nvPr/>
            </p:nvSpPr>
            <p:spPr>
              <a:xfrm>
                <a:off x="9199430" y="1487326"/>
                <a:ext cx="1035861" cy="616964"/>
              </a:xfrm>
              <a:prstGeom prst="rect">
                <a:avLst/>
              </a:prstGeom>
            </p:spPr>
            <p:txBody>
              <a:bodyPr wrap="none">
                <a:spAutoFit/>
              </a:bodyPr>
              <a:lstStyle/>
              <a:p>
                <a:r>
                  <a:rPr lang="en-GB" sz="2400" dirty="0"/>
                  <a:t>(d)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13</m:t>
                        </m:r>
                      </m:num>
                      <m:den>
                        <m:r>
                          <a:rPr lang="en-GB" sz="2400" b="0" i="1" smtClean="0">
                            <a:latin typeface="Cambria Math" panose="02040503050406030204" pitchFamily="18" charset="0"/>
                          </a:rPr>
                          <m:t>100</m:t>
                        </m:r>
                      </m:den>
                    </m:f>
                  </m:oMath>
                </a14:m>
                <a:endParaRPr lang="en-GB" sz="2400" dirty="0"/>
              </a:p>
            </p:txBody>
          </p:sp>
        </mc:Choice>
        <mc:Fallback xmlns="">
          <p:sp>
            <p:nvSpPr>
              <p:cNvPr id="6" name="Rectangle 5">
                <a:extLst>
                  <a:ext uri="{FF2B5EF4-FFF2-40B4-BE49-F238E27FC236}">
                    <a16:creationId xmlns:a16="http://schemas.microsoft.com/office/drawing/2014/main" id="{5D0511D5-45AC-4573-8306-1478682FD015}"/>
                  </a:ext>
                </a:extLst>
              </p:cNvPr>
              <p:cNvSpPr>
                <a:spLocks noRot="1" noChangeAspect="1" noMove="1" noResize="1" noEditPoints="1" noAdjustHandles="1" noChangeArrowheads="1" noChangeShapeType="1" noTextEdit="1"/>
              </p:cNvSpPr>
              <p:nvPr/>
            </p:nvSpPr>
            <p:spPr>
              <a:xfrm>
                <a:off x="9199430" y="1487326"/>
                <a:ext cx="1035861" cy="616964"/>
              </a:xfrm>
              <a:prstGeom prst="rect">
                <a:avLst/>
              </a:prstGeom>
              <a:blipFill>
                <a:blip r:embed="rId7"/>
                <a:stretch>
                  <a:fillRect l="-8824"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5312C3D-D842-49D3-BFB9-E0245CA5F720}"/>
                  </a:ext>
                </a:extLst>
              </p:cNvPr>
              <p:cNvSpPr/>
              <p:nvPr/>
            </p:nvSpPr>
            <p:spPr>
              <a:xfrm>
                <a:off x="2422882" y="2313235"/>
                <a:ext cx="1165704" cy="616964"/>
              </a:xfrm>
              <a:prstGeom prst="rect">
                <a:avLst/>
              </a:prstGeom>
            </p:spPr>
            <p:txBody>
              <a:bodyPr wrap="none">
                <a:spAutoFit/>
              </a:bodyPr>
              <a:lstStyle/>
              <a:p>
                <a:r>
                  <a:rPr lang="en-GB" sz="2400" dirty="0"/>
                  <a:t>(e)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131</m:t>
                        </m:r>
                      </m:num>
                      <m:den>
                        <m:r>
                          <a:rPr lang="en-GB" sz="2400" b="0" i="1" smtClean="0">
                            <a:latin typeface="Cambria Math" panose="02040503050406030204" pitchFamily="18" charset="0"/>
                          </a:rPr>
                          <m:t>1000</m:t>
                        </m:r>
                      </m:den>
                    </m:f>
                  </m:oMath>
                </a14:m>
                <a:endParaRPr lang="en-GB" sz="2400" dirty="0"/>
              </a:p>
            </p:txBody>
          </p:sp>
        </mc:Choice>
        <mc:Fallback xmlns="">
          <p:sp>
            <p:nvSpPr>
              <p:cNvPr id="7" name="Rectangle 6">
                <a:extLst>
                  <a:ext uri="{FF2B5EF4-FFF2-40B4-BE49-F238E27FC236}">
                    <a16:creationId xmlns:a16="http://schemas.microsoft.com/office/drawing/2014/main" id="{F5312C3D-D842-49D3-BFB9-E0245CA5F720}"/>
                  </a:ext>
                </a:extLst>
              </p:cNvPr>
              <p:cNvSpPr>
                <a:spLocks noRot="1" noChangeAspect="1" noMove="1" noResize="1" noEditPoints="1" noAdjustHandles="1" noChangeArrowheads="1" noChangeShapeType="1" noTextEdit="1"/>
              </p:cNvSpPr>
              <p:nvPr/>
            </p:nvSpPr>
            <p:spPr>
              <a:xfrm>
                <a:off x="2422882" y="2313235"/>
                <a:ext cx="1165704" cy="616964"/>
              </a:xfrm>
              <a:prstGeom prst="rect">
                <a:avLst/>
              </a:prstGeom>
              <a:blipFill>
                <a:blip r:embed="rId8"/>
                <a:stretch>
                  <a:fillRect l="-7813"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D7B6D13-0F60-4FBC-8F85-4597E0AB5EA5}"/>
                  </a:ext>
                </a:extLst>
              </p:cNvPr>
              <p:cNvSpPr/>
              <p:nvPr/>
            </p:nvSpPr>
            <p:spPr>
              <a:xfrm>
                <a:off x="2453450" y="3118836"/>
                <a:ext cx="933269" cy="616964"/>
              </a:xfrm>
              <a:prstGeom prst="rect">
                <a:avLst/>
              </a:prstGeom>
            </p:spPr>
            <p:txBody>
              <a:bodyPr wrap="none">
                <a:spAutoFit/>
              </a:bodyPr>
              <a:lstStyle/>
              <a:p>
                <a:r>
                  <a:rPr lang="en-GB" sz="2400" dirty="0"/>
                  <a:t>(</a:t>
                </a:r>
                <a:r>
                  <a:rPr lang="en-GB" sz="2400" dirty="0" err="1"/>
                  <a:t>i</a:t>
                </a:r>
                <a:r>
                  <a:rPr lang="en-GB" sz="2400" dirty="0"/>
                  <a:t>)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19</m:t>
                        </m:r>
                      </m:num>
                      <m:den>
                        <m:r>
                          <a:rPr lang="en-GB" sz="2400" b="0" i="1" smtClean="0">
                            <a:latin typeface="Cambria Math" panose="02040503050406030204" pitchFamily="18" charset="0"/>
                          </a:rPr>
                          <m:t>100</m:t>
                        </m:r>
                      </m:den>
                    </m:f>
                  </m:oMath>
                </a14:m>
                <a:endParaRPr lang="en-GB" sz="2400" dirty="0"/>
              </a:p>
            </p:txBody>
          </p:sp>
        </mc:Choice>
        <mc:Fallback xmlns="">
          <p:sp>
            <p:nvSpPr>
              <p:cNvPr id="8" name="Rectangle 7">
                <a:extLst>
                  <a:ext uri="{FF2B5EF4-FFF2-40B4-BE49-F238E27FC236}">
                    <a16:creationId xmlns:a16="http://schemas.microsoft.com/office/drawing/2014/main" id="{DD7B6D13-0F60-4FBC-8F85-4597E0AB5EA5}"/>
                  </a:ext>
                </a:extLst>
              </p:cNvPr>
              <p:cNvSpPr>
                <a:spLocks noRot="1" noChangeAspect="1" noMove="1" noResize="1" noEditPoints="1" noAdjustHandles="1" noChangeArrowheads="1" noChangeShapeType="1" noTextEdit="1"/>
              </p:cNvSpPr>
              <p:nvPr/>
            </p:nvSpPr>
            <p:spPr>
              <a:xfrm>
                <a:off x="2453450" y="3118836"/>
                <a:ext cx="933269" cy="616964"/>
              </a:xfrm>
              <a:prstGeom prst="rect">
                <a:avLst/>
              </a:prstGeom>
              <a:blipFill>
                <a:blip r:embed="rId9"/>
                <a:stretch>
                  <a:fillRect l="-9740"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917B289-B28D-473A-845B-8754ED65C823}"/>
                  </a:ext>
                </a:extLst>
              </p:cNvPr>
              <p:cNvSpPr/>
              <p:nvPr/>
            </p:nvSpPr>
            <p:spPr>
              <a:xfrm>
                <a:off x="4577343" y="2360400"/>
                <a:ext cx="1079142" cy="615425"/>
              </a:xfrm>
              <a:prstGeom prst="rect">
                <a:avLst/>
              </a:prstGeom>
            </p:spPr>
            <p:txBody>
              <a:bodyPr wrap="none">
                <a:spAutoFit/>
              </a:bodyPr>
              <a:lstStyle/>
              <a:p>
                <a:r>
                  <a:rPr lang="en-GB" sz="2400" dirty="0"/>
                  <a:t>(f)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47</m:t>
                        </m:r>
                      </m:num>
                      <m:den>
                        <m:r>
                          <a:rPr lang="en-GB" sz="2400" b="0" i="1" smtClean="0">
                            <a:latin typeface="Cambria Math" panose="02040503050406030204" pitchFamily="18" charset="0"/>
                          </a:rPr>
                          <m:t>1000</m:t>
                        </m:r>
                      </m:den>
                    </m:f>
                  </m:oMath>
                </a14:m>
                <a:endParaRPr lang="en-GB" sz="2400" dirty="0"/>
              </a:p>
            </p:txBody>
          </p:sp>
        </mc:Choice>
        <mc:Fallback xmlns="">
          <p:sp>
            <p:nvSpPr>
              <p:cNvPr id="9" name="Rectangle 8">
                <a:extLst>
                  <a:ext uri="{FF2B5EF4-FFF2-40B4-BE49-F238E27FC236}">
                    <a16:creationId xmlns:a16="http://schemas.microsoft.com/office/drawing/2014/main" id="{2917B289-B28D-473A-845B-8754ED65C823}"/>
                  </a:ext>
                </a:extLst>
              </p:cNvPr>
              <p:cNvSpPr>
                <a:spLocks noRot="1" noChangeAspect="1" noMove="1" noResize="1" noEditPoints="1" noAdjustHandles="1" noChangeArrowheads="1" noChangeShapeType="1" noTextEdit="1"/>
              </p:cNvSpPr>
              <p:nvPr/>
            </p:nvSpPr>
            <p:spPr>
              <a:xfrm>
                <a:off x="4577343" y="2360400"/>
                <a:ext cx="1079142" cy="615425"/>
              </a:xfrm>
              <a:prstGeom prst="rect">
                <a:avLst/>
              </a:prstGeom>
              <a:blipFill>
                <a:blip r:embed="rId10"/>
                <a:stretch>
                  <a:fillRect l="-9040" b="-79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7B4A86A-E0B2-499F-8AE6-960252CCA4F1}"/>
                  </a:ext>
                </a:extLst>
              </p:cNvPr>
              <p:cNvSpPr/>
              <p:nvPr/>
            </p:nvSpPr>
            <p:spPr>
              <a:xfrm>
                <a:off x="4583831" y="3048167"/>
                <a:ext cx="1063112" cy="616964"/>
              </a:xfrm>
              <a:prstGeom prst="rect">
                <a:avLst/>
              </a:prstGeom>
            </p:spPr>
            <p:txBody>
              <a:bodyPr wrap="none">
                <a:spAutoFit/>
              </a:bodyPr>
              <a:lstStyle/>
              <a:p>
                <a:r>
                  <a:rPr lang="en-GB" sz="2400" dirty="0"/>
                  <a:t>(j)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18</m:t>
                        </m:r>
                      </m:num>
                      <m:den>
                        <m:r>
                          <a:rPr lang="en-GB" sz="2400" b="0" i="1" smtClean="0">
                            <a:latin typeface="Cambria Math" panose="02040503050406030204" pitchFamily="18" charset="0"/>
                          </a:rPr>
                          <m:t>1000</m:t>
                        </m:r>
                      </m:den>
                    </m:f>
                  </m:oMath>
                </a14:m>
                <a:endParaRPr lang="en-GB" sz="2400" dirty="0"/>
              </a:p>
            </p:txBody>
          </p:sp>
        </mc:Choice>
        <mc:Fallback xmlns="">
          <p:sp>
            <p:nvSpPr>
              <p:cNvPr id="10" name="Rectangle 9">
                <a:extLst>
                  <a:ext uri="{FF2B5EF4-FFF2-40B4-BE49-F238E27FC236}">
                    <a16:creationId xmlns:a16="http://schemas.microsoft.com/office/drawing/2014/main" id="{77B4A86A-E0B2-499F-8AE6-960252CCA4F1}"/>
                  </a:ext>
                </a:extLst>
              </p:cNvPr>
              <p:cNvSpPr>
                <a:spLocks noRot="1" noChangeAspect="1" noMove="1" noResize="1" noEditPoints="1" noAdjustHandles="1" noChangeArrowheads="1" noChangeShapeType="1" noTextEdit="1"/>
              </p:cNvSpPr>
              <p:nvPr/>
            </p:nvSpPr>
            <p:spPr>
              <a:xfrm>
                <a:off x="4583831" y="3048167"/>
                <a:ext cx="1063112" cy="616964"/>
              </a:xfrm>
              <a:prstGeom prst="rect">
                <a:avLst/>
              </a:prstGeom>
              <a:blipFill>
                <a:blip r:embed="rId11"/>
                <a:stretch>
                  <a:fillRect l="-9195"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D5ACDBB-A03D-4463-A476-FBF2F4A74CF4}"/>
                  </a:ext>
                </a:extLst>
              </p:cNvPr>
              <p:cNvSpPr/>
              <p:nvPr/>
            </p:nvSpPr>
            <p:spPr>
              <a:xfrm>
                <a:off x="6960096" y="2351472"/>
                <a:ext cx="1035861" cy="616964"/>
              </a:xfrm>
              <a:prstGeom prst="rect">
                <a:avLst/>
              </a:prstGeom>
            </p:spPr>
            <p:txBody>
              <a:bodyPr wrap="none">
                <a:spAutoFit/>
              </a:bodyPr>
              <a:lstStyle/>
              <a:p>
                <a:r>
                  <a:rPr lang="en-GB" sz="2400" dirty="0"/>
                  <a:t>(g)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21</m:t>
                        </m:r>
                      </m:num>
                      <m:den>
                        <m:r>
                          <a:rPr lang="en-GB" sz="2400" b="0" i="1" smtClean="0">
                            <a:latin typeface="Cambria Math" panose="02040503050406030204" pitchFamily="18" charset="0"/>
                          </a:rPr>
                          <m:t>100</m:t>
                        </m:r>
                      </m:den>
                    </m:f>
                  </m:oMath>
                </a14:m>
                <a:endParaRPr lang="en-GB" sz="2400" dirty="0"/>
              </a:p>
            </p:txBody>
          </p:sp>
        </mc:Choice>
        <mc:Fallback xmlns="">
          <p:sp>
            <p:nvSpPr>
              <p:cNvPr id="11" name="Rectangle 10">
                <a:extLst>
                  <a:ext uri="{FF2B5EF4-FFF2-40B4-BE49-F238E27FC236}">
                    <a16:creationId xmlns:a16="http://schemas.microsoft.com/office/drawing/2014/main" id="{DD5ACDBB-A03D-4463-A476-FBF2F4A74CF4}"/>
                  </a:ext>
                </a:extLst>
              </p:cNvPr>
              <p:cNvSpPr>
                <a:spLocks noRot="1" noChangeAspect="1" noMove="1" noResize="1" noEditPoints="1" noAdjustHandles="1" noChangeArrowheads="1" noChangeShapeType="1" noTextEdit="1"/>
              </p:cNvSpPr>
              <p:nvPr/>
            </p:nvSpPr>
            <p:spPr>
              <a:xfrm>
                <a:off x="6960096" y="2351472"/>
                <a:ext cx="1035861" cy="616964"/>
              </a:xfrm>
              <a:prstGeom prst="rect">
                <a:avLst/>
              </a:prstGeom>
              <a:blipFill>
                <a:blip r:embed="rId12"/>
                <a:stretch>
                  <a:fillRect l="-9412"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5824872-5755-4816-B944-85F89012314A}"/>
                  </a:ext>
                </a:extLst>
              </p:cNvPr>
              <p:cNvSpPr/>
              <p:nvPr/>
            </p:nvSpPr>
            <p:spPr>
              <a:xfrm>
                <a:off x="6960096" y="3133603"/>
                <a:ext cx="1018227" cy="616194"/>
              </a:xfrm>
              <a:prstGeom prst="rect">
                <a:avLst/>
              </a:prstGeom>
            </p:spPr>
            <p:txBody>
              <a:bodyPr wrap="none">
                <a:spAutoFit/>
              </a:bodyPr>
              <a:lstStyle/>
              <a:p>
                <a:r>
                  <a:rPr lang="en-GB" sz="2400" dirty="0"/>
                  <a:t>(k)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11</m:t>
                        </m:r>
                      </m:num>
                      <m:den>
                        <m:r>
                          <a:rPr lang="en-GB" sz="2400" b="0" i="1" smtClean="0">
                            <a:latin typeface="Cambria Math" panose="02040503050406030204" pitchFamily="18" charset="0"/>
                          </a:rPr>
                          <m:t>100</m:t>
                        </m:r>
                      </m:den>
                    </m:f>
                  </m:oMath>
                </a14:m>
                <a:endParaRPr lang="en-GB" sz="2400" dirty="0"/>
              </a:p>
            </p:txBody>
          </p:sp>
        </mc:Choice>
        <mc:Fallback xmlns="">
          <p:sp>
            <p:nvSpPr>
              <p:cNvPr id="12" name="Rectangle 11">
                <a:extLst>
                  <a:ext uri="{FF2B5EF4-FFF2-40B4-BE49-F238E27FC236}">
                    <a16:creationId xmlns:a16="http://schemas.microsoft.com/office/drawing/2014/main" id="{F5824872-5755-4816-B944-85F89012314A}"/>
                  </a:ext>
                </a:extLst>
              </p:cNvPr>
              <p:cNvSpPr>
                <a:spLocks noRot="1" noChangeAspect="1" noMove="1" noResize="1" noEditPoints="1" noAdjustHandles="1" noChangeArrowheads="1" noChangeShapeType="1" noTextEdit="1"/>
              </p:cNvSpPr>
              <p:nvPr/>
            </p:nvSpPr>
            <p:spPr>
              <a:xfrm>
                <a:off x="6960096" y="3133603"/>
                <a:ext cx="1018227" cy="616194"/>
              </a:xfrm>
              <a:prstGeom prst="rect">
                <a:avLst/>
              </a:prstGeom>
              <a:blipFill>
                <a:blip r:embed="rId13"/>
                <a:stretch>
                  <a:fillRect l="-9581"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8B9ECF7-625C-4740-A7BC-0D7197F02A91}"/>
                  </a:ext>
                </a:extLst>
              </p:cNvPr>
              <p:cNvSpPr/>
              <p:nvPr/>
            </p:nvSpPr>
            <p:spPr>
              <a:xfrm>
                <a:off x="9199430" y="2351472"/>
                <a:ext cx="1165704" cy="616964"/>
              </a:xfrm>
              <a:prstGeom prst="rect">
                <a:avLst/>
              </a:prstGeom>
            </p:spPr>
            <p:txBody>
              <a:bodyPr wrap="none">
                <a:spAutoFit/>
              </a:bodyPr>
              <a:lstStyle/>
              <a:p>
                <a:r>
                  <a:rPr lang="en-GB" sz="2400" dirty="0"/>
                  <a:t>(h)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183</m:t>
                        </m:r>
                      </m:num>
                      <m:den>
                        <m:r>
                          <a:rPr lang="en-GB" sz="2400" b="0" i="1" smtClean="0">
                            <a:latin typeface="Cambria Math" panose="02040503050406030204" pitchFamily="18" charset="0"/>
                          </a:rPr>
                          <m:t>1000</m:t>
                        </m:r>
                      </m:den>
                    </m:f>
                  </m:oMath>
                </a14:m>
                <a:endParaRPr lang="en-GB" sz="2400" dirty="0"/>
              </a:p>
            </p:txBody>
          </p:sp>
        </mc:Choice>
        <mc:Fallback xmlns="">
          <p:sp>
            <p:nvSpPr>
              <p:cNvPr id="13" name="Rectangle 12">
                <a:extLst>
                  <a:ext uri="{FF2B5EF4-FFF2-40B4-BE49-F238E27FC236}">
                    <a16:creationId xmlns:a16="http://schemas.microsoft.com/office/drawing/2014/main" id="{28B9ECF7-625C-4740-A7BC-0D7197F02A91}"/>
                  </a:ext>
                </a:extLst>
              </p:cNvPr>
              <p:cNvSpPr>
                <a:spLocks noRot="1" noChangeAspect="1" noMove="1" noResize="1" noEditPoints="1" noAdjustHandles="1" noChangeArrowheads="1" noChangeShapeType="1" noTextEdit="1"/>
              </p:cNvSpPr>
              <p:nvPr/>
            </p:nvSpPr>
            <p:spPr>
              <a:xfrm>
                <a:off x="9199430" y="2351472"/>
                <a:ext cx="1165704" cy="616964"/>
              </a:xfrm>
              <a:prstGeom prst="rect">
                <a:avLst/>
              </a:prstGeom>
              <a:blipFill>
                <a:blip r:embed="rId14"/>
                <a:stretch>
                  <a:fillRect l="-7853"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74EE36E-24AC-44AF-945A-0D100CDEC425}"/>
                  </a:ext>
                </a:extLst>
              </p:cNvPr>
              <p:cNvSpPr/>
              <p:nvPr/>
            </p:nvSpPr>
            <p:spPr>
              <a:xfrm>
                <a:off x="9220320" y="3047223"/>
                <a:ext cx="1063112" cy="616964"/>
              </a:xfrm>
              <a:prstGeom prst="rect">
                <a:avLst/>
              </a:prstGeom>
            </p:spPr>
            <p:txBody>
              <a:bodyPr wrap="none">
                <a:spAutoFit/>
              </a:bodyPr>
              <a:lstStyle/>
              <a:p>
                <a:r>
                  <a:rPr lang="en-GB" sz="2400" dirty="0"/>
                  <a:t>(l)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81</m:t>
                        </m:r>
                      </m:num>
                      <m:den>
                        <m:r>
                          <a:rPr lang="en-GB" sz="2400" b="0" i="1" smtClean="0">
                            <a:latin typeface="Cambria Math" panose="02040503050406030204" pitchFamily="18" charset="0"/>
                          </a:rPr>
                          <m:t>1000</m:t>
                        </m:r>
                      </m:den>
                    </m:f>
                  </m:oMath>
                </a14:m>
                <a:endParaRPr lang="en-GB" sz="2400" dirty="0"/>
              </a:p>
            </p:txBody>
          </p:sp>
        </mc:Choice>
        <mc:Fallback xmlns="">
          <p:sp>
            <p:nvSpPr>
              <p:cNvPr id="14" name="Rectangle 13">
                <a:extLst>
                  <a:ext uri="{FF2B5EF4-FFF2-40B4-BE49-F238E27FC236}">
                    <a16:creationId xmlns:a16="http://schemas.microsoft.com/office/drawing/2014/main" id="{E74EE36E-24AC-44AF-945A-0D100CDEC425}"/>
                  </a:ext>
                </a:extLst>
              </p:cNvPr>
              <p:cNvSpPr>
                <a:spLocks noRot="1" noChangeAspect="1" noMove="1" noResize="1" noEditPoints="1" noAdjustHandles="1" noChangeArrowheads="1" noChangeShapeType="1" noTextEdit="1"/>
              </p:cNvSpPr>
              <p:nvPr/>
            </p:nvSpPr>
            <p:spPr>
              <a:xfrm>
                <a:off x="9220320" y="3047223"/>
                <a:ext cx="1063112" cy="616964"/>
              </a:xfrm>
              <a:prstGeom prst="rect">
                <a:avLst/>
              </a:prstGeom>
              <a:blipFill>
                <a:blip r:embed="rId15"/>
                <a:stretch>
                  <a:fillRect l="-9195"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C1B00C73-C71D-4707-AB3B-CB2A1D654908}"/>
                  </a:ext>
                </a:extLst>
              </p:cNvPr>
              <p:cNvSpPr/>
              <p:nvPr/>
            </p:nvSpPr>
            <p:spPr>
              <a:xfrm>
                <a:off x="2453450" y="4564678"/>
                <a:ext cx="1462260" cy="647357"/>
              </a:xfrm>
              <a:prstGeom prst="rect">
                <a:avLst/>
              </a:prstGeom>
            </p:spPr>
            <p:txBody>
              <a:bodyPr wrap="none">
                <a:spAutoFit/>
              </a:bodyPr>
              <a:lstStyle/>
              <a:p>
                <a:r>
                  <a:rPr lang="en-GB" sz="2400" dirty="0"/>
                  <a:t>(a) </a:t>
                </a:r>
                <a14:m>
                  <m:oMath xmlns:m="http://schemas.openxmlformats.org/officeDocument/2006/math">
                    <m:f>
                      <m:fPr>
                        <m:ctrlPr>
                          <a:rPr lang="en-GB" sz="2400" i="1" smtClean="0">
                            <a:latin typeface="Cambria Math" panose="02040503050406030204" pitchFamily="18" charset="0"/>
                          </a:rPr>
                        </m:ctrlPr>
                      </m:fPr>
                      <m:num/>
                      <m:den>
                        <m:r>
                          <a:rPr lang="en-GB" sz="2400" b="0" i="1" smtClean="0">
                            <a:latin typeface="Cambria Math" panose="02040503050406030204" pitchFamily="18" charset="0"/>
                          </a:rPr>
                          <m:t>2</m:t>
                        </m:r>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10</m:t>
                        </m:r>
                      </m:den>
                    </m:f>
                  </m:oMath>
                </a14:m>
                <a:endParaRPr lang="en-GB" sz="2400" dirty="0"/>
              </a:p>
            </p:txBody>
          </p:sp>
        </mc:Choice>
        <mc:Fallback xmlns="">
          <p:sp>
            <p:nvSpPr>
              <p:cNvPr id="15" name="Rectangle 14">
                <a:extLst>
                  <a:ext uri="{FF2B5EF4-FFF2-40B4-BE49-F238E27FC236}">
                    <a16:creationId xmlns:a16="http://schemas.microsoft.com/office/drawing/2014/main" id="{C1B00C73-C71D-4707-AB3B-CB2A1D654908}"/>
                  </a:ext>
                </a:extLst>
              </p:cNvPr>
              <p:cNvSpPr>
                <a:spLocks noRot="1" noChangeAspect="1" noMove="1" noResize="1" noEditPoints="1" noAdjustHandles="1" noChangeArrowheads="1" noChangeShapeType="1" noTextEdit="1"/>
              </p:cNvSpPr>
              <p:nvPr/>
            </p:nvSpPr>
            <p:spPr>
              <a:xfrm>
                <a:off x="2453450" y="4564678"/>
                <a:ext cx="1462260" cy="647357"/>
              </a:xfrm>
              <a:prstGeom prst="rect">
                <a:avLst/>
              </a:prstGeom>
              <a:blipFill>
                <a:blip r:embed="rId16"/>
                <a:stretch>
                  <a:fillRect l="-6250" b="-84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66C9927C-C552-49A9-8949-30675FB5B009}"/>
                  </a:ext>
                </a:extLst>
              </p:cNvPr>
              <p:cNvSpPr/>
              <p:nvPr/>
            </p:nvSpPr>
            <p:spPr>
              <a:xfrm>
                <a:off x="4898013" y="4564247"/>
                <a:ext cx="1694695" cy="649665"/>
              </a:xfrm>
              <a:prstGeom prst="rect">
                <a:avLst/>
              </a:prstGeom>
            </p:spPr>
            <p:txBody>
              <a:bodyPr wrap="none">
                <a:spAutoFit/>
              </a:bodyPr>
              <a:lstStyle/>
              <a:p>
                <a:r>
                  <a:rPr lang="en-GB" sz="2400" dirty="0"/>
                  <a:t>(b) </a:t>
                </a:r>
                <a14:m>
                  <m:oMath xmlns:m="http://schemas.openxmlformats.org/officeDocument/2006/math">
                    <m:f>
                      <m:fPr>
                        <m:ctrlPr>
                          <a:rPr lang="en-GB" sz="2400" i="1">
                            <a:latin typeface="Cambria Math" panose="02040503050406030204" pitchFamily="18" charset="0"/>
                          </a:rPr>
                        </m:ctrlPr>
                      </m:fPr>
                      <m:num/>
                      <m:den>
                        <m:r>
                          <a:rPr lang="en-GB" sz="2400" b="0" i="1" smtClean="0">
                            <a:latin typeface="Cambria Math" panose="02040503050406030204" pitchFamily="18" charset="0"/>
                          </a:rPr>
                          <m:t>20 </m:t>
                        </m:r>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35</m:t>
                        </m:r>
                      </m:num>
                      <m:den>
                        <m:r>
                          <a:rPr lang="en-GB" sz="2400" b="0" i="1" smtClean="0">
                            <a:latin typeface="Cambria Math" panose="02040503050406030204" pitchFamily="18" charset="0"/>
                          </a:rPr>
                          <m:t>100</m:t>
                        </m:r>
                      </m:den>
                    </m:f>
                  </m:oMath>
                </a14:m>
                <a:endParaRPr lang="en-GB" sz="2400" dirty="0"/>
              </a:p>
            </p:txBody>
          </p:sp>
        </mc:Choice>
        <mc:Fallback xmlns="">
          <p:sp>
            <p:nvSpPr>
              <p:cNvPr id="16" name="Rectangle 15">
                <a:extLst>
                  <a:ext uri="{FF2B5EF4-FFF2-40B4-BE49-F238E27FC236}">
                    <a16:creationId xmlns:a16="http://schemas.microsoft.com/office/drawing/2014/main" id="{66C9927C-C552-49A9-8949-30675FB5B009}"/>
                  </a:ext>
                </a:extLst>
              </p:cNvPr>
              <p:cNvSpPr>
                <a:spLocks noRot="1" noChangeAspect="1" noMove="1" noResize="1" noEditPoints="1" noAdjustHandles="1" noChangeArrowheads="1" noChangeShapeType="1" noTextEdit="1"/>
              </p:cNvSpPr>
              <p:nvPr/>
            </p:nvSpPr>
            <p:spPr>
              <a:xfrm>
                <a:off x="4898013" y="4564247"/>
                <a:ext cx="1694695" cy="649665"/>
              </a:xfrm>
              <a:prstGeom prst="rect">
                <a:avLst/>
              </a:prstGeom>
              <a:blipFill>
                <a:blip r:embed="rId17"/>
                <a:stretch>
                  <a:fillRect l="-5396" b="-84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ABCF384-2C5C-484F-B8F2-1713B1C5C714}"/>
                  </a:ext>
                </a:extLst>
              </p:cNvPr>
              <p:cNvSpPr/>
              <p:nvPr/>
            </p:nvSpPr>
            <p:spPr>
              <a:xfrm>
                <a:off x="7092033" y="4509828"/>
                <a:ext cx="1627369" cy="649665"/>
              </a:xfrm>
              <a:prstGeom prst="rect">
                <a:avLst/>
              </a:prstGeom>
            </p:spPr>
            <p:txBody>
              <a:bodyPr wrap="none">
                <a:spAutoFit/>
              </a:bodyPr>
              <a:lstStyle/>
              <a:p>
                <a:r>
                  <a:rPr lang="en-GB" sz="2400" dirty="0"/>
                  <a:t>(c) </a:t>
                </a:r>
                <a14:m>
                  <m:oMath xmlns:m="http://schemas.openxmlformats.org/officeDocument/2006/math">
                    <m:f>
                      <m:fPr>
                        <m:ctrlPr>
                          <a:rPr lang="en-GB" sz="2400" i="1">
                            <a:latin typeface="Cambria Math" panose="02040503050406030204" pitchFamily="18" charset="0"/>
                          </a:rPr>
                        </m:ctrlPr>
                      </m:fPr>
                      <m:num/>
                      <m:den>
                        <m:r>
                          <a:rPr lang="en-GB" sz="2400" b="0" i="1" smtClean="0">
                            <a:latin typeface="Cambria Math" panose="02040503050406030204" pitchFamily="18" charset="0"/>
                          </a:rPr>
                          <m:t>25</m:t>
                        </m:r>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8</m:t>
                        </m:r>
                      </m:num>
                      <m:den>
                        <m:r>
                          <a:rPr lang="en-GB" sz="2400" b="0" i="1" smtClean="0">
                            <a:latin typeface="Cambria Math" panose="02040503050406030204" pitchFamily="18" charset="0"/>
                          </a:rPr>
                          <m:t>100</m:t>
                        </m:r>
                      </m:den>
                    </m:f>
                  </m:oMath>
                </a14:m>
                <a:endParaRPr lang="en-GB" sz="2400" dirty="0"/>
              </a:p>
            </p:txBody>
          </p:sp>
        </mc:Choice>
        <mc:Fallback xmlns="">
          <p:sp>
            <p:nvSpPr>
              <p:cNvPr id="17" name="Rectangle 16">
                <a:extLst>
                  <a:ext uri="{FF2B5EF4-FFF2-40B4-BE49-F238E27FC236}">
                    <a16:creationId xmlns:a16="http://schemas.microsoft.com/office/drawing/2014/main" id="{8ABCF384-2C5C-484F-B8F2-1713B1C5C714}"/>
                  </a:ext>
                </a:extLst>
              </p:cNvPr>
              <p:cNvSpPr>
                <a:spLocks noRot="1" noChangeAspect="1" noMove="1" noResize="1" noEditPoints="1" noAdjustHandles="1" noChangeArrowheads="1" noChangeShapeType="1" noTextEdit="1"/>
              </p:cNvSpPr>
              <p:nvPr/>
            </p:nvSpPr>
            <p:spPr>
              <a:xfrm>
                <a:off x="7092033" y="4509828"/>
                <a:ext cx="1627369" cy="649665"/>
              </a:xfrm>
              <a:prstGeom prst="rect">
                <a:avLst/>
              </a:prstGeom>
              <a:blipFill>
                <a:blip r:embed="rId18"/>
                <a:stretch>
                  <a:fillRect l="-5618" b="-84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ACB494E-7CE9-4A35-887F-E1BE14B0E024}"/>
                  </a:ext>
                </a:extLst>
              </p:cNvPr>
              <p:cNvSpPr/>
              <p:nvPr/>
            </p:nvSpPr>
            <p:spPr>
              <a:xfrm>
                <a:off x="9347803" y="4498379"/>
                <a:ext cx="1592103" cy="647357"/>
              </a:xfrm>
              <a:prstGeom prst="rect">
                <a:avLst/>
              </a:prstGeom>
            </p:spPr>
            <p:txBody>
              <a:bodyPr wrap="none">
                <a:spAutoFit/>
              </a:bodyPr>
              <a:lstStyle/>
              <a:p>
                <a:r>
                  <a:rPr lang="en-GB" sz="2400" dirty="0"/>
                  <a:t>(d) </a:t>
                </a:r>
                <a14:m>
                  <m:oMath xmlns:m="http://schemas.openxmlformats.org/officeDocument/2006/math">
                    <m:f>
                      <m:fPr>
                        <m:ctrlPr>
                          <a:rPr lang="en-GB" sz="2400" i="1">
                            <a:latin typeface="Cambria Math" panose="02040503050406030204" pitchFamily="18" charset="0"/>
                          </a:rPr>
                        </m:ctrlPr>
                      </m:fPr>
                      <m:num/>
                      <m:den>
                        <m:r>
                          <a:rPr lang="en-GB" sz="2400" b="0" i="1" smtClean="0">
                            <a:latin typeface="Cambria Math" panose="02040503050406030204" pitchFamily="18" charset="0"/>
                          </a:rPr>
                          <m:t>4</m:t>
                        </m:r>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25</m:t>
                        </m:r>
                      </m:num>
                      <m:den>
                        <m:r>
                          <a:rPr lang="en-GB" sz="2400" b="0" i="1" smtClean="0">
                            <a:latin typeface="Cambria Math" panose="02040503050406030204" pitchFamily="18" charset="0"/>
                          </a:rPr>
                          <m:t>100</m:t>
                        </m:r>
                      </m:den>
                    </m:f>
                  </m:oMath>
                </a14:m>
                <a:endParaRPr lang="en-GB" sz="2400" dirty="0"/>
              </a:p>
            </p:txBody>
          </p:sp>
        </mc:Choice>
        <mc:Fallback xmlns="">
          <p:sp>
            <p:nvSpPr>
              <p:cNvPr id="18" name="Rectangle 17">
                <a:extLst>
                  <a:ext uri="{FF2B5EF4-FFF2-40B4-BE49-F238E27FC236}">
                    <a16:creationId xmlns:a16="http://schemas.microsoft.com/office/drawing/2014/main" id="{9ACB494E-7CE9-4A35-887F-E1BE14B0E024}"/>
                  </a:ext>
                </a:extLst>
              </p:cNvPr>
              <p:cNvSpPr>
                <a:spLocks noRot="1" noChangeAspect="1" noMove="1" noResize="1" noEditPoints="1" noAdjustHandles="1" noChangeArrowheads="1" noChangeShapeType="1" noTextEdit="1"/>
              </p:cNvSpPr>
              <p:nvPr/>
            </p:nvSpPr>
            <p:spPr>
              <a:xfrm>
                <a:off x="9347803" y="4498379"/>
                <a:ext cx="1592103" cy="647357"/>
              </a:xfrm>
              <a:prstGeom prst="rect">
                <a:avLst/>
              </a:prstGeom>
              <a:blipFill>
                <a:blip r:embed="rId19"/>
                <a:stretch>
                  <a:fillRect l="-5725" b="-84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002032D-7905-4822-8359-7CCE94C28734}"/>
                  </a:ext>
                </a:extLst>
              </p:cNvPr>
              <p:cNvSpPr/>
              <p:nvPr/>
            </p:nvSpPr>
            <p:spPr>
              <a:xfrm>
                <a:off x="2475553" y="5439846"/>
                <a:ext cx="1592103" cy="615425"/>
              </a:xfrm>
              <a:prstGeom prst="rect">
                <a:avLst/>
              </a:prstGeom>
            </p:spPr>
            <p:txBody>
              <a:bodyPr wrap="none">
                <a:spAutoFit/>
              </a:bodyPr>
              <a:lstStyle/>
              <a:p>
                <a:r>
                  <a:rPr lang="en-GB" sz="2400" dirty="0"/>
                  <a:t>(e)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2</m:t>
                        </m:r>
                      </m:num>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100</m:t>
                        </m:r>
                      </m:den>
                    </m:f>
                  </m:oMath>
                </a14:m>
                <a:endParaRPr lang="en-GB" sz="2400" dirty="0"/>
              </a:p>
            </p:txBody>
          </p:sp>
        </mc:Choice>
        <mc:Fallback xmlns="">
          <p:sp>
            <p:nvSpPr>
              <p:cNvPr id="19" name="Rectangle 18">
                <a:extLst>
                  <a:ext uri="{FF2B5EF4-FFF2-40B4-BE49-F238E27FC236}">
                    <a16:creationId xmlns:a16="http://schemas.microsoft.com/office/drawing/2014/main" id="{9002032D-7905-4822-8359-7CCE94C28734}"/>
                  </a:ext>
                </a:extLst>
              </p:cNvPr>
              <p:cNvSpPr>
                <a:spLocks noRot="1" noChangeAspect="1" noMove="1" noResize="1" noEditPoints="1" noAdjustHandles="1" noChangeArrowheads="1" noChangeShapeType="1" noTextEdit="1"/>
              </p:cNvSpPr>
              <p:nvPr/>
            </p:nvSpPr>
            <p:spPr>
              <a:xfrm>
                <a:off x="2475553" y="5439846"/>
                <a:ext cx="1592103" cy="615425"/>
              </a:xfrm>
              <a:prstGeom prst="rect">
                <a:avLst/>
              </a:prstGeom>
              <a:blipFill>
                <a:blip r:embed="rId20"/>
                <a:stretch>
                  <a:fillRect l="-5747"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498FC1C-B388-4BD8-8F24-0E2E219B4FAF}"/>
                  </a:ext>
                </a:extLst>
              </p:cNvPr>
              <p:cNvSpPr/>
              <p:nvPr/>
            </p:nvSpPr>
            <p:spPr>
              <a:xfrm>
                <a:off x="4892833" y="5439846"/>
                <a:ext cx="1635384" cy="616964"/>
              </a:xfrm>
              <a:prstGeom prst="rect">
                <a:avLst/>
              </a:prstGeom>
            </p:spPr>
            <p:txBody>
              <a:bodyPr wrap="none">
                <a:spAutoFit/>
              </a:bodyPr>
              <a:lstStyle/>
              <a:p>
                <a:r>
                  <a:rPr lang="en-GB" sz="2400" dirty="0"/>
                  <a:t>(f)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6</m:t>
                        </m:r>
                      </m:num>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12</m:t>
                        </m:r>
                      </m:num>
                      <m:den>
                        <m:r>
                          <a:rPr lang="en-GB" sz="2400" b="0" i="1" smtClean="0">
                            <a:latin typeface="Cambria Math" panose="02040503050406030204" pitchFamily="18" charset="0"/>
                          </a:rPr>
                          <m:t>1000</m:t>
                        </m:r>
                      </m:den>
                    </m:f>
                  </m:oMath>
                </a14:m>
                <a:endParaRPr lang="en-GB" sz="2400" dirty="0"/>
              </a:p>
            </p:txBody>
          </p:sp>
        </mc:Choice>
        <mc:Fallback xmlns="">
          <p:sp>
            <p:nvSpPr>
              <p:cNvPr id="20" name="Rectangle 19">
                <a:extLst>
                  <a:ext uri="{FF2B5EF4-FFF2-40B4-BE49-F238E27FC236}">
                    <a16:creationId xmlns:a16="http://schemas.microsoft.com/office/drawing/2014/main" id="{7498FC1C-B388-4BD8-8F24-0E2E219B4FAF}"/>
                  </a:ext>
                </a:extLst>
              </p:cNvPr>
              <p:cNvSpPr>
                <a:spLocks noRot="1" noChangeAspect="1" noMove="1" noResize="1" noEditPoints="1" noAdjustHandles="1" noChangeArrowheads="1" noChangeShapeType="1" noTextEdit="1"/>
              </p:cNvSpPr>
              <p:nvPr/>
            </p:nvSpPr>
            <p:spPr>
              <a:xfrm>
                <a:off x="4892833" y="5439846"/>
                <a:ext cx="1635384" cy="616964"/>
              </a:xfrm>
              <a:prstGeom prst="rect">
                <a:avLst/>
              </a:prstGeom>
              <a:blipFill>
                <a:blip r:embed="rId21"/>
                <a:stretch>
                  <a:fillRect l="-5970"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EA2088C-2C85-4FC7-9D8B-12831410DBD7}"/>
                  </a:ext>
                </a:extLst>
              </p:cNvPr>
              <p:cNvSpPr/>
              <p:nvPr/>
            </p:nvSpPr>
            <p:spPr>
              <a:xfrm>
                <a:off x="7102889" y="5405227"/>
                <a:ext cx="1592103" cy="616964"/>
              </a:xfrm>
              <a:prstGeom prst="rect">
                <a:avLst/>
              </a:prstGeom>
            </p:spPr>
            <p:txBody>
              <a:bodyPr wrap="none">
                <a:spAutoFit/>
              </a:bodyPr>
              <a:lstStyle/>
              <a:p>
                <a:r>
                  <a:rPr lang="en-GB" sz="2400" dirty="0"/>
                  <a:t>(g)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8</m:t>
                        </m:r>
                      </m:num>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32</m:t>
                        </m:r>
                      </m:num>
                      <m:den>
                        <m:r>
                          <a:rPr lang="en-GB" sz="2400" b="0" i="1" smtClean="0">
                            <a:latin typeface="Cambria Math" panose="02040503050406030204" pitchFamily="18" charset="0"/>
                          </a:rPr>
                          <m:t>100</m:t>
                        </m:r>
                      </m:den>
                    </m:f>
                  </m:oMath>
                </a14:m>
                <a:endParaRPr lang="en-GB" sz="2400" dirty="0"/>
              </a:p>
            </p:txBody>
          </p:sp>
        </mc:Choice>
        <mc:Fallback xmlns="">
          <p:sp>
            <p:nvSpPr>
              <p:cNvPr id="21" name="Rectangle 20">
                <a:extLst>
                  <a:ext uri="{FF2B5EF4-FFF2-40B4-BE49-F238E27FC236}">
                    <a16:creationId xmlns:a16="http://schemas.microsoft.com/office/drawing/2014/main" id="{5EA2088C-2C85-4FC7-9D8B-12831410DBD7}"/>
                  </a:ext>
                </a:extLst>
              </p:cNvPr>
              <p:cNvSpPr>
                <a:spLocks noRot="1" noChangeAspect="1" noMove="1" noResize="1" noEditPoints="1" noAdjustHandles="1" noChangeArrowheads="1" noChangeShapeType="1" noTextEdit="1"/>
              </p:cNvSpPr>
              <p:nvPr/>
            </p:nvSpPr>
            <p:spPr>
              <a:xfrm>
                <a:off x="7102889" y="5405227"/>
                <a:ext cx="1592103" cy="616964"/>
              </a:xfrm>
              <a:prstGeom prst="rect">
                <a:avLst/>
              </a:prstGeom>
              <a:blipFill>
                <a:blip r:embed="rId22"/>
                <a:stretch>
                  <a:fillRect l="-5747"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046E5139-8DBD-4E93-B65D-CAF3DC9486C8}"/>
                  </a:ext>
                </a:extLst>
              </p:cNvPr>
              <p:cNvSpPr/>
              <p:nvPr/>
            </p:nvSpPr>
            <p:spPr>
              <a:xfrm>
                <a:off x="9347803" y="5375170"/>
                <a:ext cx="1592103" cy="616964"/>
              </a:xfrm>
              <a:prstGeom prst="rect">
                <a:avLst/>
              </a:prstGeom>
            </p:spPr>
            <p:txBody>
              <a:bodyPr wrap="none">
                <a:spAutoFit/>
              </a:bodyPr>
              <a:lstStyle/>
              <a:p>
                <a:r>
                  <a:rPr lang="en-GB" sz="2400" dirty="0"/>
                  <a:t>(h)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7</m:t>
                        </m:r>
                      </m:num>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28</m:t>
                        </m:r>
                      </m:num>
                      <m:den>
                        <m:r>
                          <a:rPr lang="en-GB" sz="2400" b="0" i="1" smtClean="0">
                            <a:latin typeface="Cambria Math" panose="02040503050406030204" pitchFamily="18" charset="0"/>
                          </a:rPr>
                          <m:t>100</m:t>
                        </m:r>
                      </m:den>
                    </m:f>
                  </m:oMath>
                </a14:m>
                <a:endParaRPr lang="en-GB" sz="2400" dirty="0"/>
              </a:p>
            </p:txBody>
          </p:sp>
        </mc:Choice>
        <mc:Fallback xmlns="">
          <p:sp>
            <p:nvSpPr>
              <p:cNvPr id="22" name="Rectangle 21">
                <a:extLst>
                  <a:ext uri="{FF2B5EF4-FFF2-40B4-BE49-F238E27FC236}">
                    <a16:creationId xmlns:a16="http://schemas.microsoft.com/office/drawing/2014/main" id="{046E5139-8DBD-4E93-B65D-CAF3DC9486C8}"/>
                  </a:ext>
                </a:extLst>
              </p:cNvPr>
              <p:cNvSpPr>
                <a:spLocks noRot="1" noChangeAspect="1" noMove="1" noResize="1" noEditPoints="1" noAdjustHandles="1" noChangeArrowheads="1" noChangeShapeType="1" noTextEdit="1"/>
              </p:cNvSpPr>
              <p:nvPr/>
            </p:nvSpPr>
            <p:spPr>
              <a:xfrm>
                <a:off x="9347803" y="5375170"/>
                <a:ext cx="1592103" cy="616964"/>
              </a:xfrm>
              <a:prstGeom prst="rect">
                <a:avLst/>
              </a:prstGeom>
              <a:blipFill>
                <a:blip r:embed="rId23"/>
                <a:stretch>
                  <a:fillRect l="-5725" b="-8911"/>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C72BC3CD-4F61-4847-A489-29F50ED3BEB6}"/>
              </a:ext>
            </a:extLst>
          </p:cNvPr>
          <p:cNvSpPr txBox="1"/>
          <p:nvPr/>
        </p:nvSpPr>
        <p:spPr>
          <a:xfrm>
            <a:off x="3588586" y="1706515"/>
            <a:ext cx="844031" cy="461665"/>
          </a:xfrm>
          <a:prstGeom prst="rect">
            <a:avLst/>
          </a:prstGeom>
          <a:noFill/>
        </p:spPr>
        <p:txBody>
          <a:bodyPr wrap="square" rtlCol="0">
            <a:spAutoFit/>
          </a:bodyPr>
          <a:lstStyle/>
          <a:p>
            <a:r>
              <a:rPr lang="en-GB" sz="2400" dirty="0">
                <a:solidFill>
                  <a:srgbClr val="FF0000"/>
                </a:solidFill>
              </a:rPr>
              <a:t>0.3</a:t>
            </a:r>
          </a:p>
        </p:txBody>
      </p:sp>
      <p:sp>
        <p:nvSpPr>
          <p:cNvPr id="24" name="Rectangle 23">
            <a:extLst>
              <a:ext uri="{FF2B5EF4-FFF2-40B4-BE49-F238E27FC236}">
                <a16:creationId xmlns:a16="http://schemas.microsoft.com/office/drawing/2014/main" id="{A21C12CF-2763-473B-9A92-9A534A72A938}"/>
              </a:ext>
            </a:extLst>
          </p:cNvPr>
          <p:cNvSpPr/>
          <p:nvPr/>
        </p:nvSpPr>
        <p:spPr>
          <a:xfrm>
            <a:off x="5817109" y="1657930"/>
            <a:ext cx="784189" cy="461665"/>
          </a:xfrm>
          <a:prstGeom prst="rect">
            <a:avLst/>
          </a:prstGeom>
        </p:spPr>
        <p:txBody>
          <a:bodyPr wrap="none">
            <a:spAutoFit/>
          </a:bodyPr>
          <a:lstStyle/>
          <a:p>
            <a:r>
              <a:rPr lang="en-GB" sz="2400" dirty="0">
                <a:solidFill>
                  <a:srgbClr val="FF0000"/>
                </a:solidFill>
              </a:rPr>
              <a:t>0.07</a:t>
            </a:r>
          </a:p>
        </p:txBody>
      </p:sp>
      <p:sp>
        <p:nvSpPr>
          <p:cNvPr id="25" name="Rectangle 24">
            <a:extLst>
              <a:ext uri="{FF2B5EF4-FFF2-40B4-BE49-F238E27FC236}">
                <a16:creationId xmlns:a16="http://schemas.microsoft.com/office/drawing/2014/main" id="{7BE75C10-1DDF-477B-8CD3-4C71963F47E0}"/>
              </a:ext>
            </a:extLst>
          </p:cNvPr>
          <p:cNvSpPr/>
          <p:nvPr/>
        </p:nvSpPr>
        <p:spPr>
          <a:xfrm>
            <a:off x="8067802" y="1636846"/>
            <a:ext cx="955711" cy="461665"/>
          </a:xfrm>
          <a:prstGeom prst="rect">
            <a:avLst/>
          </a:prstGeom>
        </p:spPr>
        <p:txBody>
          <a:bodyPr wrap="none">
            <a:spAutoFit/>
          </a:bodyPr>
          <a:lstStyle/>
          <a:p>
            <a:r>
              <a:rPr lang="en-GB" sz="2400" dirty="0">
                <a:solidFill>
                  <a:srgbClr val="FF0000"/>
                </a:solidFill>
              </a:rPr>
              <a:t>0.009</a:t>
            </a:r>
          </a:p>
        </p:txBody>
      </p:sp>
      <p:sp>
        <p:nvSpPr>
          <p:cNvPr id="26" name="Rectangle 25">
            <a:extLst>
              <a:ext uri="{FF2B5EF4-FFF2-40B4-BE49-F238E27FC236}">
                <a16:creationId xmlns:a16="http://schemas.microsoft.com/office/drawing/2014/main" id="{C5DD4FDE-7C37-4273-B1FA-57488E9E1E66}"/>
              </a:ext>
            </a:extLst>
          </p:cNvPr>
          <p:cNvSpPr/>
          <p:nvPr/>
        </p:nvSpPr>
        <p:spPr>
          <a:xfrm>
            <a:off x="10275870" y="1622067"/>
            <a:ext cx="784189" cy="461665"/>
          </a:xfrm>
          <a:prstGeom prst="rect">
            <a:avLst/>
          </a:prstGeom>
        </p:spPr>
        <p:txBody>
          <a:bodyPr wrap="none">
            <a:spAutoFit/>
          </a:bodyPr>
          <a:lstStyle/>
          <a:p>
            <a:r>
              <a:rPr lang="en-GB" sz="2400" dirty="0">
                <a:solidFill>
                  <a:srgbClr val="FF0000"/>
                </a:solidFill>
              </a:rPr>
              <a:t>0.13</a:t>
            </a:r>
          </a:p>
        </p:txBody>
      </p:sp>
      <p:sp>
        <p:nvSpPr>
          <p:cNvPr id="27" name="Rectangle 26">
            <a:extLst>
              <a:ext uri="{FF2B5EF4-FFF2-40B4-BE49-F238E27FC236}">
                <a16:creationId xmlns:a16="http://schemas.microsoft.com/office/drawing/2014/main" id="{59AA01F8-31E8-4AB8-B8EC-C4E6E2CC9EC8}"/>
              </a:ext>
            </a:extLst>
          </p:cNvPr>
          <p:cNvSpPr/>
          <p:nvPr/>
        </p:nvSpPr>
        <p:spPr>
          <a:xfrm>
            <a:off x="5731347" y="2445515"/>
            <a:ext cx="955711" cy="461665"/>
          </a:xfrm>
          <a:prstGeom prst="rect">
            <a:avLst/>
          </a:prstGeom>
        </p:spPr>
        <p:txBody>
          <a:bodyPr wrap="none">
            <a:spAutoFit/>
          </a:bodyPr>
          <a:lstStyle/>
          <a:p>
            <a:r>
              <a:rPr lang="en-GB" sz="2400" dirty="0">
                <a:solidFill>
                  <a:srgbClr val="FF0000"/>
                </a:solidFill>
              </a:rPr>
              <a:t>0.047</a:t>
            </a:r>
          </a:p>
        </p:txBody>
      </p:sp>
      <p:sp>
        <p:nvSpPr>
          <p:cNvPr id="28" name="Rectangle 27">
            <a:extLst>
              <a:ext uri="{FF2B5EF4-FFF2-40B4-BE49-F238E27FC236}">
                <a16:creationId xmlns:a16="http://schemas.microsoft.com/office/drawing/2014/main" id="{3B42B99F-671C-4617-8A34-BC09F7F74970}"/>
              </a:ext>
            </a:extLst>
          </p:cNvPr>
          <p:cNvSpPr/>
          <p:nvPr/>
        </p:nvSpPr>
        <p:spPr>
          <a:xfrm>
            <a:off x="3541320" y="2403556"/>
            <a:ext cx="955711" cy="461665"/>
          </a:xfrm>
          <a:prstGeom prst="rect">
            <a:avLst/>
          </a:prstGeom>
        </p:spPr>
        <p:txBody>
          <a:bodyPr wrap="none">
            <a:spAutoFit/>
          </a:bodyPr>
          <a:lstStyle/>
          <a:p>
            <a:r>
              <a:rPr lang="en-GB" sz="2400" dirty="0">
                <a:solidFill>
                  <a:srgbClr val="FF0000"/>
                </a:solidFill>
              </a:rPr>
              <a:t>0.131</a:t>
            </a:r>
          </a:p>
        </p:txBody>
      </p:sp>
      <p:sp>
        <p:nvSpPr>
          <p:cNvPr id="29" name="Rectangle 28">
            <a:extLst>
              <a:ext uri="{FF2B5EF4-FFF2-40B4-BE49-F238E27FC236}">
                <a16:creationId xmlns:a16="http://schemas.microsoft.com/office/drawing/2014/main" id="{B839ECF5-64C1-46DE-9A70-264156142944}"/>
              </a:ext>
            </a:extLst>
          </p:cNvPr>
          <p:cNvSpPr/>
          <p:nvPr/>
        </p:nvSpPr>
        <p:spPr>
          <a:xfrm>
            <a:off x="3393762" y="3203466"/>
            <a:ext cx="784189" cy="461665"/>
          </a:xfrm>
          <a:prstGeom prst="rect">
            <a:avLst/>
          </a:prstGeom>
        </p:spPr>
        <p:txBody>
          <a:bodyPr wrap="none">
            <a:spAutoFit/>
          </a:bodyPr>
          <a:lstStyle/>
          <a:p>
            <a:r>
              <a:rPr lang="en-GB" sz="2400" dirty="0">
                <a:solidFill>
                  <a:srgbClr val="FF0000"/>
                </a:solidFill>
              </a:rPr>
              <a:t>0.19</a:t>
            </a:r>
          </a:p>
        </p:txBody>
      </p:sp>
      <p:sp>
        <p:nvSpPr>
          <p:cNvPr id="30" name="Rectangle 29">
            <a:extLst>
              <a:ext uri="{FF2B5EF4-FFF2-40B4-BE49-F238E27FC236}">
                <a16:creationId xmlns:a16="http://schemas.microsoft.com/office/drawing/2014/main" id="{D664D466-12F0-4A97-B217-B17AD212F556}"/>
              </a:ext>
            </a:extLst>
          </p:cNvPr>
          <p:cNvSpPr/>
          <p:nvPr/>
        </p:nvSpPr>
        <p:spPr>
          <a:xfrm>
            <a:off x="8153562" y="2426030"/>
            <a:ext cx="784189" cy="461665"/>
          </a:xfrm>
          <a:prstGeom prst="rect">
            <a:avLst/>
          </a:prstGeom>
        </p:spPr>
        <p:txBody>
          <a:bodyPr wrap="none">
            <a:spAutoFit/>
          </a:bodyPr>
          <a:lstStyle/>
          <a:p>
            <a:r>
              <a:rPr lang="en-GB" sz="2400" dirty="0">
                <a:solidFill>
                  <a:srgbClr val="FF0000"/>
                </a:solidFill>
              </a:rPr>
              <a:t>0.21</a:t>
            </a:r>
          </a:p>
        </p:txBody>
      </p:sp>
      <p:sp>
        <p:nvSpPr>
          <p:cNvPr id="31" name="Rectangle 30">
            <a:extLst>
              <a:ext uri="{FF2B5EF4-FFF2-40B4-BE49-F238E27FC236}">
                <a16:creationId xmlns:a16="http://schemas.microsoft.com/office/drawing/2014/main" id="{86019C65-D08E-463B-8E38-4E60A13209DC}"/>
              </a:ext>
            </a:extLst>
          </p:cNvPr>
          <p:cNvSpPr/>
          <p:nvPr/>
        </p:nvSpPr>
        <p:spPr>
          <a:xfrm>
            <a:off x="8048407" y="3164423"/>
            <a:ext cx="761362" cy="461665"/>
          </a:xfrm>
          <a:prstGeom prst="rect">
            <a:avLst/>
          </a:prstGeom>
        </p:spPr>
        <p:txBody>
          <a:bodyPr wrap="none">
            <a:spAutoFit/>
          </a:bodyPr>
          <a:lstStyle/>
          <a:p>
            <a:r>
              <a:rPr lang="en-GB" sz="2400" dirty="0">
                <a:solidFill>
                  <a:srgbClr val="FF0000"/>
                </a:solidFill>
              </a:rPr>
              <a:t>0.11</a:t>
            </a:r>
          </a:p>
        </p:txBody>
      </p:sp>
      <p:sp>
        <p:nvSpPr>
          <p:cNvPr id="32" name="Rectangle 31">
            <a:extLst>
              <a:ext uri="{FF2B5EF4-FFF2-40B4-BE49-F238E27FC236}">
                <a16:creationId xmlns:a16="http://schemas.microsoft.com/office/drawing/2014/main" id="{3A2938CC-C6F7-4BCF-8322-EED0D3254E16}"/>
              </a:ext>
            </a:extLst>
          </p:cNvPr>
          <p:cNvSpPr/>
          <p:nvPr/>
        </p:nvSpPr>
        <p:spPr>
          <a:xfrm>
            <a:off x="10411756" y="2423725"/>
            <a:ext cx="955711" cy="461665"/>
          </a:xfrm>
          <a:prstGeom prst="rect">
            <a:avLst/>
          </a:prstGeom>
        </p:spPr>
        <p:txBody>
          <a:bodyPr wrap="none">
            <a:spAutoFit/>
          </a:bodyPr>
          <a:lstStyle/>
          <a:p>
            <a:r>
              <a:rPr lang="en-GB" sz="2400" dirty="0">
                <a:solidFill>
                  <a:srgbClr val="FF0000"/>
                </a:solidFill>
              </a:rPr>
              <a:t>0.183</a:t>
            </a:r>
          </a:p>
        </p:txBody>
      </p:sp>
      <p:sp>
        <p:nvSpPr>
          <p:cNvPr id="33" name="Rectangle 32">
            <a:extLst>
              <a:ext uri="{FF2B5EF4-FFF2-40B4-BE49-F238E27FC236}">
                <a16:creationId xmlns:a16="http://schemas.microsoft.com/office/drawing/2014/main" id="{A35F2C79-E621-4F46-9862-3553A72FB817}"/>
              </a:ext>
            </a:extLst>
          </p:cNvPr>
          <p:cNvSpPr/>
          <p:nvPr/>
        </p:nvSpPr>
        <p:spPr>
          <a:xfrm>
            <a:off x="10351942" y="3124872"/>
            <a:ext cx="955711" cy="461665"/>
          </a:xfrm>
          <a:prstGeom prst="rect">
            <a:avLst/>
          </a:prstGeom>
        </p:spPr>
        <p:txBody>
          <a:bodyPr wrap="none">
            <a:spAutoFit/>
          </a:bodyPr>
          <a:lstStyle/>
          <a:p>
            <a:r>
              <a:rPr lang="en-GB" sz="2400" dirty="0">
                <a:solidFill>
                  <a:srgbClr val="FF0000"/>
                </a:solidFill>
              </a:rPr>
              <a:t>0.081</a:t>
            </a:r>
          </a:p>
        </p:txBody>
      </p:sp>
      <p:sp>
        <p:nvSpPr>
          <p:cNvPr id="34" name="Rectangle 33">
            <a:extLst>
              <a:ext uri="{FF2B5EF4-FFF2-40B4-BE49-F238E27FC236}">
                <a16:creationId xmlns:a16="http://schemas.microsoft.com/office/drawing/2014/main" id="{5811ABA0-E4DC-41AA-AFDD-8BEC1BB8AD22}"/>
              </a:ext>
            </a:extLst>
          </p:cNvPr>
          <p:cNvSpPr/>
          <p:nvPr/>
        </p:nvSpPr>
        <p:spPr>
          <a:xfrm>
            <a:off x="5745360" y="3088485"/>
            <a:ext cx="955711" cy="461665"/>
          </a:xfrm>
          <a:prstGeom prst="rect">
            <a:avLst/>
          </a:prstGeom>
        </p:spPr>
        <p:txBody>
          <a:bodyPr wrap="none">
            <a:spAutoFit/>
          </a:bodyPr>
          <a:lstStyle/>
          <a:p>
            <a:r>
              <a:rPr lang="en-GB" sz="2400" dirty="0">
                <a:solidFill>
                  <a:srgbClr val="FF0000"/>
                </a:solidFill>
              </a:rPr>
              <a:t>0.018</a:t>
            </a:r>
          </a:p>
        </p:txBody>
      </p:sp>
      <p:sp>
        <p:nvSpPr>
          <p:cNvPr id="35" name="Rectangle 34">
            <a:extLst>
              <a:ext uri="{FF2B5EF4-FFF2-40B4-BE49-F238E27FC236}">
                <a16:creationId xmlns:a16="http://schemas.microsoft.com/office/drawing/2014/main" id="{2610BBA0-F9CE-4E50-8AF9-E8022F8DCC94}"/>
              </a:ext>
            </a:extLst>
          </p:cNvPr>
          <p:cNvSpPr/>
          <p:nvPr/>
        </p:nvSpPr>
        <p:spPr>
          <a:xfrm>
            <a:off x="2920084" y="4536802"/>
            <a:ext cx="356188" cy="461665"/>
          </a:xfrm>
          <a:prstGeom prst="rect">
            <a:avLst/>
          </a:prstGeom>
        </p:spPr>
        <p:txBody>
          <a:bodyPr wrap="none">
            <a:spAutoFit/>
          </a:bodyPr>
          <a:lstStyle/>
          <a:p>
            <a:r>
              <a:rPr lang="en-GB" sz="2400" dirty="0">
                <a:solidFill>
                  <a:srgbClr val="FF0000"/>
                </a:solidFill>
              </a:rPr>
              <a:t>1</a:t>
            </a:r>
          </a:p>
        </p:txBody>
      </p:sp>
      <p:sp>
        <p:nvSpPr>
          <p:cNvPr id="36" name="Rectangle 35">
            <a:extLst>
              <a:ext uri="{FF2B5EF4-FFF2-40B4-BE49-F238E27FC236}">
                <a16:creationId xmlns:a16="http://schemas.microsoft.com/office/drawing/2014/main" id="{906A8748-E333-4C48-945B-F5E1A25B3BF3}"/>
              </a:ext>
            </a:extLst>
          </p:cNvPr>
          <p:cNvSpPr/>
          <p:nvPr/>
        </p:nvSpPr>
        <p:spPr>
          <a:xfrm>
            <a:off x="2902733" y="5742481"/>
            <a:ext cx="527709" cy="461665"/>
          </a:xfrm>
          <a:prstGeom prst="rect">
            <a:avLst/>
          </a:prstGeom>
        </p:spPr>
        <p:txBody>
          <a:bodyPr wrap="none">
            <a:spAutoFit/>
          </a:bodyPr>
          <a:lstStyle/>
          <a:p>
            <a:r>
              <a:rPr lang="en-GB" sz="2400" dirty="0">
                <a:solidFill>
                  <a:srgbClr val="FF0000"/>
                </a:solidFill>
              </a:rPr>
              <a:t>50</a:t>
            </a:r>
          </a:p>
        </p:txBody>
      </p:sp>
      <p:sp>
        <p:nvSpPr>
          <p:cNvPr id="37" name="Rectangle 36">
            <a:extLst>
              <a:ext uri="{FF2B5EF4-FFF2-40B4-BE49-F238E27FC236}">
                <a16:creationId xmlns:a16="http://schemas.microsoft.com/office/drawing/2014/main" id="{FDE7EA41-B732-46F5-9179-24143543F925}"/>
              </a:ext>
            </a:extLst>
          </p:cNvPr>
          <p:cNvSpPr/>
          <p:nvPr/>
        </p:nvSpPr>
        <p:spPr>
          <a:xfrm>
            <a:off x="5418026" y="4564247"/>
            <a:ext cx="356188" cy="461665"/>
          </a:xfrm>
          <a:prstGeom prst="rect">
            <a:avLst/>
          </a:prstGeom>
        </p:spPr>
        <p:txBody>
          <a:bodyPr wrap="none">
            <a:spAutoFit/>
          </a:bodyPr>
          <a:lstStyle/>
          <a:p>
            <a:r>
              <a:rPr lang="en-GB" sz="2400" dirty="0">
                <a:solidFill>
                  <a:srgbClr val="FF0000"/>
                </a:solidFill>
              </a:rPr>
              <a:t>7</a:t>
            </a:r>
          </a:p>
        </p:txBody>
      </p:sp>
      <p:sp>
        <p:nvSpPr>
          <p:cNvPr id="38" name="Rectangle 37">
            <a:extLst>
              <a:ext uri="{FF2B5EF4-FFF2-40B4-BE49-F238E27FC236}">
                <a16:creationId xmlns:a16="http://schemas.microsoft.com/office/drawing/2014/main" id="{1E7EEE3D-57DB-4B5A-AF0C-71B464910F11}"/>
              </a:ext>
            </a:extLst>
          </p:cNvPr>
          <p:cNvSpPr/>
          <p:nvPr/>
        </p:nvSpPr>
        <p:spPr>
          <a:xfrm>
            <a:off x="5178361" y="5742481"/>
            <a:ext cx="699230" cy="461665"/>
          </a:xfrm>
          <a:prstGeom prst="rect">
            <a:avLst/>
          </a:prstGeom>
        </p:spPr>
        <p:txBody>
          <a:bodyPr wrap="none">
            <a:spAutoFit/>
          </a:bodyPr>
          <a:lstStyle/>
          <a:p>
            <a:r>
              <a:rPr lang="en-GB" sz="2400" dirty="0">
                <a:solidFill>
                  <a:srgbClr val="FF0000"/>
                </a:solidFill>
              </a:rPr>
              <a:t>500</a:t>
            </a:r>
          </a:p>
        </p:txBody>
      </p:sp>
      <p:sp>
        <p:nvSpPr>
          <p:cNvPr id="39" name="Rectangle 38">
            <a:extLst>
              <a:ext uri="{FF2B5EF4-FFF2-40B4-BE49-F238E27FC236}">
                <a16:creationId xmlns:a16="http://schemas.microsoft.com/office/drawing/2014/main" id="{05B760E2-AF5C-467C-B5CB-BA872E5DFC20}"/>
              </a:ext>
            </a:extLst>
          </p:cNvPr>
          <p:cNvSpPr/>
          <p:nvPr/>
        </p:nvSpPr>
        <p:spPr>
          <a:xfrm>
            <a:off x="7596658" y="4498379"/>
            <a:ext cx="356188" cy="461665"/>
          </a:xfrm>
          <a:prstGeom prst="rect">
            <a:avLst/>
          </a:prstGeom>
        </p:spPr>
        <p:txBody>
          <a:bodyPr wrap="none">
            <a:spAutoFit/>
          </a:bodyPr>
          <a:lstStyle/>
          <a:p>
            <a:r>
              <a:rPr lang="en-GB" sz="2400" dirty="0">
                <a:solidFill>
                  <a:srgbClr val="FF0000"/>
                </a:solidFill>
              </a:rPr>
              <a:t>2</a:t>
            </a:r>
          </a:p>
        </p:txBody>
      </p:sp>
      <p:sp>
        <p:nvSpPr>
          <p:cNvPr id="40" name="Rectangle 39">
            <a:extLst>
              <a:ext uri="{FF2B5EF4-FFF2-40B4-BE49-F238E27FC236}">
                <a16:creationId xmlns:a16="http://schemas.microsoft.com/office/drawing/2014/main" id="{E911E39C-7D71-40D9-B8A0-A59205F63376}"/>
              </a:ext>
            </a:extLst>
          </p:cNvPr>
          <p:cNvSpPr/>
          <p:nvPr/>
        </p:nvSpPr>
        <p:spPr>
          <a:xfrm>
            <a:off x="7508323" y="5683652"/>
            <a:ext cx="527709" cy="461665"/>
          </a:xfrm>
          <a:prstGeom prst="rect">
            <a:avLst/>
          </a:prstGeom>
        </p:spPr>
        <p:txBody>
          <a:bodyPr wrap="none">
            <a:spAutoFit/>
          </a:bodyPr>
          <a:lstStyle/>
          <a:p>
            <a:r>
              <a:rPr lang="en-GB" sz="2400" dirty="0">
                <a:solidFill>
                  <a:srgbClr val="FF0000"/>
                </a:solidFill>
              </a:rPr>
              <a:t>25</a:t>
            </a:r>
          </a:p>
        </p:txBody>
      </p:sp>
      <p:sp>
        <p:nvSpPr>
          <p:cNvPr id="41" name="Rectangle 40">
            <a:extLst>
              <a:ext uri="{FF2B5EF4-FFF2-40B4-BE49-F238E27FC236}">
                <a16:creationId xmlns:a16="http://schemas.microsoft.com/office/drawing/2014/main" id="{EA7E2669-311E-4309-A08E-495558D3E3A1}"/>
              </a:ext>
            </a:extLst>
          </p:cNvPr>
          <p:cNvSpPr/>
          <p:nvPr/>
        </p:nvSpPr>
        <p:spPr>
          <a:xfrm>
            <a:off x="9821329" y="4472786"/>
            <a:ext cx="356188" cy="461665"/>
          </a:xfrm>
          <a:prstGeom prst="rect">
            <a:avLst/>
          </a:prstGeom>
        </p:spPr>
        <p:txBody>
          <a:bodyPr wrap="none">
            <a:spAutoFit/>
          </a:bodyPr>
          <a:lstStyle/>
          <a:p>
            <a:r>
              <a:rPr lang="en-GB" sz="2400" dirty="0">
                <a:solidFill>
                  <a:srgbClr val="FF0000"/>
                </a:solidFill>
              </a:rPr>
              <a:t>1</a:t>
            </a:r>
          </a:p>
        </p:txBody>
      </p:sp>
      <p:sp>
        <p:nvSpPr>
          <p:cNvPr id="42" name="Rectangle 41">
            <a:extLst>
              <a:ext uri="{FF2B5EF4-FFF2-40B4-BE49-F238E27FC236}">
                <a16:creationId xmlns:a16="http://schemas.microsoft.com/office/drawing/2014/main" id="{AC2485FE-18AE-45F1-A8BF-43079F288519}"/>
              </a:ext>
            </a:extLst>
          </p:cNvPr>
          <p:cNvSpPr/>
          <p:nvPr/>
        </p:nvSpPr>
        <p:spPr>
          <a:xfrm>
            <a:off x="9749996" y="5660682"/>
            <a:ext cx="527709" cy="461665"/>
          </a:xfrm>
          <a:prstGeom prst="rect">
            <a:avLst/>
          </a:prstGeom>
        </p:spPr>
        <p:txBody>
          <a:bodyPr wrap="none">
            <a:spAutoFit/>
          </a:bodyPr>
          <a:lstStyle/>
          <a:p>
            <a:r>
              <a:rPr lang="en-GB" sz="2400" dirty="0">
                <a:solidFill>
                  <a:srgbClr val="FF0000"/>
                </a:solidFill>
              </a:rPr>
              <a:t>25</a:t>
            </a:r>
          </a:p>
        </p:txBody>
      </p:sp>
    </p:spTree>
    <p:extLst>
      <p:ext uri="{BB962C8B-B14F-4D97-AF65-F5344CB8AC3E}">
        <p14:creationId xmlns:p14="http://schemas.microsoft.com/office/powerpoint/2010/main" val="2780583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260440" y="846720"/>
            <a:ext cx="9721081" cy="461665"/>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3. Write these fractions as decimals:</a:t>
            </a:r>
            <a:endParaRPr lang="en-US" sz="2400" dirty="0"/>
          </a:p>
        </p:txBody>
      </p:sp>
      <p:sp>
        <p:nvSpPr>
          <p:cNvPr id="15373" name="TextBox 2"/>
          <p:cNvSpPr txBox="1">
            <a:spLocks noChangeArrowheads="1"/>
          </p:cNvSpPr>
          <p:nvPr/>
        </p:nvSpPr>
        <p:spPr bwMode="auto">
          <a:xfrm>
            <a:off x="3647728" y="0"/>
            <a:ext cx="77768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3200" b="1" dirty="0"/>
              <a:t>Skill Check: Fractions into Decimals </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B6161E6-9A9E-4394-8D07-A5389DA43058}"/>
              </a:ext>
            </a:extLst>
          </p:cNvPr>
          <p:cNvSpPr/>
          <p:nvPr/>
        </p:nvSpPr>
        <p:spPr>
          <a:xfrm>
            <a:off x="2356270" y="3939267"/>
            <a:ext cx="6424387" cy="461665"/>
          </a:xfrm>
          <a:prstGeom prst="rect">
            <a:avLst/>
          </a:prstGeom>
        </p:spPr>
        <p:txBody>
          <a:bodyPr wrap="none">
            <a:spAutoFit/>
          </a:bodyPr>
          <a:lstStyle/>
          <a:p>
            <a:r>
              <a:rPr lang="en-GB" sz="2400" dirty="0"/>
              <a:t>4. Write these improper fractions as decimals: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4C921C8-1985-4D01-ABE2-1035ADB30E9E}"/>
                  </a:ext>
                </a:extLst>
              </p:cNvPr>
              <p:cNvSpPr/>
              <p:nvPr/>
            </p:nvSpPr>
            <p:spPr>
              <a:xfrm>
                <a:off x="2359466" y="1362546"/>
                <a:ext cx="1040670" cy="613886"/>
              </a:xfrm>
              <a:prstGeom prst="rect">
                <a:avLst/>
              </a:prstGeom>
            </p:spPr>
            <p:txBody>
              <a:bodyPr wrap="none">
                <a:spAutoFit/>
              </a:bodyPr>
              <a:lstStyle/>
              <a:p>
                <a:r>
                  <a:rPr lang="en-GB" sz="2400" dirty="0"/>
                  <a:t>(a)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r>
                  <a:rPr lang="en-GB" sz="2400" dirty="0"/>
                  <a:t> =</a:t>
                </a:r>
              </a:p>
            </p:txBody>
          </p:sp>
        </mc:Choice>
        <mc:Fallback xmlns="">
          <p:sp>
            <p:nvSpPr>
              <p:cNvPr id="3" name="Rectangle 2">
                <a:extLst>
                  <a:ext uri="{FF2B5EF4-FFF2-40B4-BE49-F238E27FC236}">
                    <a16:creationId xmlns:a16="http://schemas.microsoft.com/office/drawing/2014/main" id="{F4C921C8-1985-4D01-ABE2-1035ADB30E9E}"/>
                  </a:ext>
                </a:extLst>
              </p:cNvPr>
              <p:cNvSpPr>
                <a:spLocks noRot="1" noChangeAspect="1" noMove="1" noResize="1" noEditPoints="1" noAdjustHandles="1" noChangeArrowheads="1" noChangeShapeType="1" noTextEdit="1"/>
              </p:cNvSpPr>
              <p:nvPr/>
            </p:nvSpPr>
            <p:spPr>
              <a:xfrm>
                <a:off x="2359466" y="1362546"/>
                <a:ext cx="1040670" cy="613886"/>
              </a:xfrm>
              <a:prstGeom prst="rect">
                <a:avLst/>
              </a:prstGeom>
              <a:blipFill>
                <a:blip r:embed="rId4"/>
                <a:stretch>
                  <a:fillRect l="-8772" r="-8187"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BD3F592-4E4C-42C1-B008-1478E86333E0}"/>
                  </a:ext>
                </a:extLst>
              </p:cNvPr>
              <p:cNvSpPr/>
              <p:nvPr/>
            </p:nvSpPr>
            <p:spPr>
              <a:xfrm>
                <a:off x="4199002" y="1355128"/>
                <a:ext cx="1040670" cy="615425"/>
              </a:xfrm>
              <a:prstGeom prst="rect">
                <a:avLst/>
              </a:prstGeom>
            </p:spPr>
            <p:txBody>
              <a:bodyPr wrap="none">
                <a:spAutoFit/>
              </a:bodyPr>
              <a:lstStyle/>
              <a:p>
                <a:r>
                  <a:rPr lang="en-GB" sz="2400" dirty="0"/>
                  <a:t>(b)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5</m:t>
                        </m:r>
                      </m:den>
                    </m:f>
                  </m:oMath>
                </a14:m>
                <a:r>
                  <a:rPr lang="en-GB" sz="2400" dirty="0"/>
                  <a:t> =</a:t>
                </a:r>
              </a:p>
            </p:txBody>
          </p:sp>
        </mc:Choice>
        <mc:Fallback xmlns="">
          <p:sp>
            <p:nvSpPr>
              <p:cNvPr id="4" name="Rectangle 3">
                <a:extLst>
                  <a:ext uri="{FF2B5EF4-FFF2-40B4-BE49-F238E27FC236}">
                    <a16:creationId xmlns:a16="http://schemas.microsoft.com/office/drawing/2014/main" id="{DBD3F592-4E4C-42C1-B008-1478E86333E0}"/>
                  </a:ext>
                </a:extLst>
              </p:cNvPr>
              <p:cNvSpPr>
                <a:spLocks noRot="1" noChangeAspect="1" noMove="1" noResize="1" noEditPoints="1" noAdjustHandles="1" noChangeArrowheads="1" noChangeShapeType="1" noTextEdit="1"/>
              </p:cNvSpPr>
              <p:nvPr/>
            </p:nvSpPr>
            <p:spPr>
              <a:xfrm>
                <a:off x="4199002" y="1355128"/>
                <a:ext cx="1040670" cy="615425"/>
              </a:xfrm>
              <a:prstGeom prst="rect">
                <a:avLst/>
              </a:prstGeom>
              <a:blipFill>
                <a:blip r:embed="rId5"/>
                <a:stretch>
                  <a:fillRect l="-9357" r="-7602" b="-79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95E7B0E-AE91-4FDB-B90D-2843674FCC01}"/>
                  </a:ext>
                </a:extLst>
              </p:cNvPr>
              <p:cNvSpPr/>
              <p:nvPr/>
            </p:nvSpPr>
            <p:spPr>
              <a:xfrm>
                <a:off x="6465077" y="1319971"/>
                <a:ext cx="1152880" cy="616964"/>
              </a:xfrm>
              <a:prstGeom prst="rect">
                <a:avLst/>
              </a:prstGeom>
            </p:spPr>
            <p:txBody>
              <a:bodyPr wrap="none">
                <a:spAutoFit/>
              </a:bodyPr>
              <a:lstStyle/>
              <a:p>
                <a:r>
                  <a:rPr lang="en-GB" sz="2400" dirty="0"/>
                  <a:t>(c)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9</m:t>
                        </m:r>
                      </m:num>
                      <m:den>
                        <m:r>
                          <a:rPr lang="en-GB" sz="2400" b="0" i="1" smtClean="0">
                            <a:latin typeface="Cambria Math" panose="02040503050406030204" pitchFamily="18" charset="0"/>
                          </a:rPr>
                          <m:t>50</m:t>
                        </m:r>
                      </m:den>
                    </m:f>
                  </m:oMath>
                </a14:m>
                <a:r>
                  <a:rPr lang="en-GB" sz="2400" dirty="0"/>
                  <a:t> =</a:t>
                </a:r>
              </a:p>
            </p:txBody>
          </p:sp>
        </mc:Choice>
        <mc:Fallback xmlns="">
          <p:sp>
            <p:nvSpPr>
              <p:cNvPr id="5" name="Rectangle 4">
                <a:extLst>
                  <a:ext uri="{FF2B5EF4-FFF2-40B4-BE49-F238E27FC236}">
                    <a16:creationId xmlns:a16="http://schemas.microsoft.com/office/drawing/2014/main" id="{E95E7B0E-AE91-4FDB-B90D-2843674FCC01}"/>
                  </a:ext>
                </a:extLst>
              </p:cNvPr>
              <p:cNvSpPr>
                <a:spLocks noRot="1" noChangeAspect="1" noMove="1" noResize="1" noEditPoints="1" noAdjustHandles="1" noChangeArrowheads="1" noChangeShapeType="1" noTextEdit="1"/>
              </p:cNvSpPr>
              <p:nvPr/>
            </p:nvSpPr>
            <p:spPr>
              <a:xfrm>
                <a:off x="6465077" y="1319971"/>
                <a:ext cx="1152880" cy="616964"/>
              </a:xfrm>
              <a:prstGeom prst="rect">
                <a:avLst/>
              </a:prstGeom>
              <a:blipFill>
                <a:blip r:embed="rId6"/>
                <a:stretch>
                  <a:fillRect l="-8466" r="-6878"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DDF4617-F387-4E50-BB38-0EB25B53C00D}"/>
                  </a:ext>
                </a:extLst>
              </p:cNvPr>
              <p:cNvSpPr/>
              <p:nvPr/>
            </p:nvSpPr>
            <p:spPr>
              <a:xfrm>
                <a:off x="9144464" y="1261172"/>
                <a:ext cx="1170513" cy="616964"/>
              </a:xfrm>
              <a:prstGeom prst="rect">
                <a:avLst/>
              </a:prstGeom>
            </p:spPr>
            <p:txBody>
              <a:bodyPr wrap="none">
                <a:spAutoFit/>
              </a:bodyPr>
              <a:lstStyle/>
              <a:p>
                <a:r>
                  <a:rPr lang="en-GB" sz="2400" dirty="0"/>
                  <a:t>(d)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25</m:t>
                        </m:r>
                      </m:den>
                    </m:f>
                  </m:oMath>
                </a14:m>
                <a:r>
                  <a:rPr lang="en-GB" sz="2400" dirty="0"/>
                  <a:t> =</a:t>
                </a:r>
              </a:p>
            </p:txBody>
          </p:sp>
        </mc:Choice>
        <mc:Fallback xmlns="">
          <p:sp>
            <p:nvSpPr>
              <p:cNvPr id="6" name="Rectangle 5">
                <a:extLst>
                  <a:ext uri="{FF2B5EF4-FFF2-40B4-BE49-F238E27FC236}">
                    <a16:creationId xmlns:a16="http://schemas.microsoft.com/office/drawing/2014/main" id="{8DDF4617-F387-4E50-BB38-0EB25B53C00D}"/>
                  </a:ext>
                </a:extLst>
              </p:cNvPr>
              <p:cNvSpPr>
                <a:spLocks noRot="1" noChangeAspect="1" noMove="1" noResize="1" noEditPoints="1" noAdjustHandles="1" noChangeArrowheads="1" noChangeShapeType="1" noTextEdit="1"/>
              </p:cNvSpPr>
              <p:nvPr/>
            </p:nvSpPr>
            <p:spPr>
              <a:xfrm>
                <a:off x="9144464" y="1261172"/>
                <a:ext cx="1170513" cy="616964"/>
              </a:xfrm>
              <a:prstGeom prst="rect">
                <a:avLst/>
              </a:prstGeom>
              <a:blipFill>
                <a:blip r:embed="rId7"/>
                <a:stretch>
                  <a:fillRect l="-7813" r="-7292"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28D6DA7-3E37-4868-A719-11AF2F6F52EB}"/>
                  </a:ext>
                </a:extLst>
              </p:cNvPr>
              <p:cNvSpPr/>
              <p:nvPr/>
            </p:nvSpPr>
            <p:spPr>
              <a:xfrm>
                <a:off x="2327975" y="2114001"/>
                <a:ext cx="1170513" cy="616964"/>
              </a:xfrm>
              <a:prstGeom prst="rect">
                <a:avLst/>
              </a:prstGeom>
            </p:spPr>
            <p:txBody>
              <a:bodyPr wrap="none">
                <a:spAutoFit/>
              </a:bodyPr>
              <a:lstStyle/>
              <a:p>
                <a:r>
                  <a:rPr lang="en-GB" sz="2400" dirty="0"/>
                  <a:t>(e)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20</m:t>
                        </m:r>
                      </m:den>
                    </m:f>
                  </m:oMath>
                </a14:m>
                <a:r>
                  <a:rPr lang="en-GB" sz="2400" dirty="0"/>
                  <a:t> =</a:t>
                </a:r>
              </a:p>
            </p:txBody>
          </p:sp>
        </mc:Choice>
        <mc:Fallback xmlns="">
          <p:sp>
            <p:nvSpPr>
              <p:cNvPr id="7" name="Rectangle 6">
                <a:extLst>
                  <a:ext uri="{FF2B5EF4-FFF2-40B4-BE49-F238E27FC236}">
                    <a16:creationId xmlns:a16="http://schemas.microsoft.com/office/drawing/2014/main" id="{728D6DA7-3E37-4868-A719-11AF2F6F52EB}"/>
                  </a:ext>
                </a:extLst>
              </p:cNvPr>
              <p:cNvSpPr>
                <a:spLocks noRot="1" noChangeAspect="1" noMove="1" noResize="1" noEditPoints="1" noAdjustHandles="1" noChangeArrowheads="1" noChangeShapeType="1" noTextEdit="1"/>
              </p:cNvSpPr>
              <p:nvPr/>
            </p:nvSpPr>
            <p:spPr>
              <a:xfrm>
                <a:off x="2327975" y="2114001"/>
                <a:ext cx="1170513" cy="616964"/>
              </a:xfrm>
              <a:prstGeom prst="rect">
                <a:avLst/>
              </a:prstGeom>
              <a:blipFill>
                <a:blip r:embed="rId8"/>
                <a:stretch>
                  <a:fillRect l="-8333" r="-6771"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4A9F0A6-E13C-44EA-A95F-B67496A754AB}"/>
                  </a:ext>
                </a:extLst>
              </p:cNvPr>
              <p:cNvSpPr/>
              <p:nvPr/>
            </p:nvSpPr>
            <p:spPr>
              <a:xfrm>
                <a:off x="2370229" y="2956507"/>
                <a:ext cx="1197764" cy="616964"/>
              </a:xfrm>
              <a:prstGeom prst="rect">
                <a:avLst/>
              </a:prstGeom>
            </p:spPr>
            <p:txBody>
              <a:bodyPr wrap="none">
                <a:spAutoFit/>
              </a:bodyPr>
              <a:lstStyle/>
              <a:p>
                <a:r>
                  <a:rPr lang="en-GB" sz="2400" dirty="0"/>
                  <a:t>(</a:t>
                </a:r>
                <a:r>
                  <a:rPr lang="en-GB" sz="2400" dirty="0" err="1"/>
                  <a:t>i</a:t>
                </a:r>
                <a:r>
                  <a:rPr lang="en-GB" sz="2400" dirty="0"/>
                  <a:t>)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61</m:t>
                        </m:r>
                      </m:num>
                      <m:den>
                        <m:r>
                          <a:rPr lang="en-GB" sz="2400" b="0" i="1" smtClean="0">
                            <a:latin typeface="Cambria Math" panose="02040503050406030204" pitchFamily="18" charset="0"/>
                          </a:rPr>
                          <m:t>200</m:t>
                        </m:r>
                      </m:den>
                    </m:f>
                  </m:oMath>
                </a14:m>
                <a:r>
                  <a:rPr lang="en-GB" sz="2400" dirty="0"/>
                  <a:t> =</a:t>
                </a:r>
              </a:p>
            </p:txBody>
          </p:sp>
        </mc:Choice>
        <mc:Fallback xmlns="">
          <p:sp>
            <p:nvSpPr>
              <p:cNvPr id="8" name="Rectangle 7">
                <a:extLst>
                  <a:ext uri="{FF2B5EF4-FFF2-40B4-BE49-F238E27FC236}">
                    <a16:creationId xmlns:a16="http://schemas.microsoft.com/office/drawing/2014/main" id="{E4A9F0A6-E13C-44EA-A95F-B67496A754AB}"/>
                  </a:ext>
                </a:extLst>
              </p:cNvPr>
              <p:cNvSpPr>
                <a:spLocks noRot="1" noChangeAspect="1" noMove="1" noResize="1" noEditPoints="1" noAdjustHandles="1" noChangeArrowheads="1" noChangeShapeType="1" noTextEdit="1"/>
              </p:cNvSpPr>
              <p:nvPr/>
            </p:nvSpPr>
            <p:spPr>
              <a:xfrm>
                <a:off x="2370229" y="2956507"/>
                <a:ext cx="1197764" cy="616964"/>
              </a:xfrm>
              <a:prstGeom prst="rect">
                <a:avLst/>
              </a:prstGeom>
              <a:blipFill>
                <a:blip r:embed="rId9"/>
                <a:stretch>
                  <a:fillRect l="-8163" r="-6633"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69417FD-9C8B-4356-A1F9-08AB03268868}"/>
                  </a:ext>
                </a:extLst>
              </p:cNvPr>
              <p:cNvSpPr/>
              <p:nvPr/>
            </p:nvSpPr>
            <p:spPr>
              <a:xfrm>
                <a:off x="4817457" y="2066314"/>
                <a:ext cx="1213794" cy="616964"/>
              </a:xfrm>
              <a:prstGeom prst="rect">
                <a:avLst/>
              </a:prstGeom>
            </p:spPr>
            <p:txBody>
              <a:bodyPr wrap="none">
                <a:spAutoFit/>
              </a:bodyPr>
              <a:lstStyle/>
              <a:p>
                <a:r>
                  <a:rPr lang="en-GB" sz="2400" dirty="0"/>
                  <a:t>(f)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500</m:t>
                        </m:r>
                      </m:den>
                    </m:f>
                  </m:oMath>
                </a14:m>
                <a:r>
                  <a:rPr lang="en-GB" sz="2400" dirty="0"/>
                  <a:t> =</a:t>
                </a:r>
              </a:p>
            </p:txBody>
          </p:sp>
        </mc:Choice>
        <mc:Fallback xmlns="">
          <p:sp>
            <p:nvSpPr>
              <p:cNvPr id="9" name="Rectangle 8">
                <a:extLst>
                  <a:ext uri="{FF2B5EF4-FFF2-40B4-BE49-F238E27FC236}">
                    <a16:creationId xmlns:a16="http://schemas.microsoft.com/office/drawing/2014/main" id="{869417FD-9C8B-4356-A1F9-08AB03268868}"/>
                  </a:ext>
                </a:extLst>
              </p:cNvPr>
              <p:cNvSpPr>
                <a:spLocks noRot="1" noChangeAspect="1" noMove="1" noResize="1" noEditPoints="1" noAdjustHandles="1" noChangeArrowheads="1" noChangeShapeType="1" noTextEdit="1"/>
              </p:cNvSpPr>
              <p:nvPr/>
            </p:nvSpPr>
            <p:spPr>
              <a:xfrm>
                <a:off x="4817457" y="2066314"/>
                <a:ext cx="1213794" cy="616964"/>
              </a:xfrm>
              <a:prstGeom prst="rect">
                <a:avLst/>
              </a:prstGeom>
              <a:blipFill>
                <a:blip r:embed="rId10"/>
                <a:stretch>
                  <a:fillRect l="-7538" r="-7035"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B4BBACA-CB47-4586-A158-AB033E2EB9EF}"/>
                  </a:ext>
                </a:extLst>
              </p:cNvPr>
              <p:cNvSpPr/>
              <p:nvPr/>
            </p:nvSpPr>
            <p:spPr>
              <a:xfrm>
                <a:off x="5083893" y="2941952"/>
                <a:ext cx="1067921" cy="616964"/>
              </a:xfrm>
              <a:prstGeom prst="rect">
                <a:avLst/>
              </a:prstGeom>
            </p:spPr>
            <p:txBody>
              <a:bodyPr wrap="none">
                <a:spAutoFit/>
              </a:bodyPr>
              <a:lstStyle/>
              <a:p>
                <a:r>
                  <a:rPr lang="en-GB" sz="2400" dirty="0"/>
                  <a:t>(j)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18</m:t>
                        </m:r>
                      </m:num>
                      <m:den>
                        <m:r>
                          <a:rPr lang="en-GB" sz="2400" b="0" i="1" smtClean="0">
                            <a:latin typeface="Cambria Math" panose="02040503050406030204" pitchFamily="18" charset="0"/>
                          </a:rPr>
                          <m:t>25</m:t>
                        </m:r>
                      </m:den>
                    </m:f>
                  </m:oMath>
                </a14:m>
                <a:r>
                  <a:rPr lang="en-GB" sz="2400" dirty="0"/>
                  <a:t> =</a:t>
                </a:r>
              </a:p>
            </p:txBody>
          </p:sp>
        </mc:Choice>
        <mc:Fallback xmlns="">
          <p:sp>
            <p:nvSpPr>
              <p:cNvPr id="10" name="Rectangle 9">
                <a:extLst>
                  <a:ext uri="{FF2B5EF4-FFF2-40B4-BE49-F238E27FC236}">
                    <a16:creationId xmlns:a16="http://schemas.microsoft.com/office/drawing/2014/main" id="{4B4BBACA-CB47-4586-A158-AB033E2EB9EF}"/>
                  </a:ext>
                </a:extLst>
              </p:cNvPr>
              <p:cNvSpPr>
                <a:spLocks noRot="1" noChangeAspect="1" noMove="1" noResize="1" noEditPoints="1" noAdjustHandles="1" noChangeArrowheads="1" noChangeShapeType="1" noTextEdit="1"/>
              </p:cNvSpPr>
              <p:nvPr/>
            </p:nvSpPr>
            <p:spPr>
              <a:xfrm>
                <a:off x="5083893" y="2941952"/>
                <a:ext cx="1067921" cy="616964"/>
              </a:xfrm>
              <a:prstGeom prst="rect">
                <a:avLst/>
              </a:prstGeom>
              <a:blipFill>
                <a:blip r:embed="rId11"/>
                <a:stretch>
                  <a:fillRect l="-9143" r="-7429"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80EF103-B6D1-4077-9002-923DBC669B15}"/>
                  </a:ext>
                </a:extLst>
              </p:cNvPr>
              <p:cNvSpPr/>
              <p:nvPr/>
            </p:nvSpPr>
            <p:spPr>
              <a:xfrm>
                <a:off x="7516742" y="2047619"/>
                <a:ext cx="1300356" cy="616194"/>
              </a:xfrm>
              <a:prstGeom prst="rect">
                <a:avLst/>
              </a:prstGeom>
            </p:spPr>
            <p:txBody>
              <a:bodyPr wrap="none">
                <a:spAutoFit/>
              </a:bodyPr>
              <a:lstStyle/>
              <a:p>
                <a:r>
                  <a:rPr lang="en-GB" sz="2400" dirty="0"/>
                  <a:t>(g)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250</m:t>
                        </m:r>
                      </m:den>
                    </m:f>
                  </m:oMath>
                </a14:m>
                <a:r>
                  <a:rPr lang="en-GB" sz="2400" dirty="0"/>
                  <a:t> =</a:t>
                </a:r>
              </a:p>
            </p:txBody>
          </p:sp>
        </mc:Choice>
        <mc:Fallback xmlns="">
          <p:sp>
            <p:nvSpPr>
              <p:cNvPr id="11" name="Rectangle 10">
                <a:extLst>
                  <a:ext uri="{FF2B5EF4-FFF2-40B4-BE49-F238E27FC236}">
                    <a16:creationId xmlns:a16="http://schemas.microsoft.com/office/drawing/2014/main" id="{080EF103-B6D1-4077-9002-923DBC669B15}"/>
                  </a:ext>
                </a:extLst>
              </p:cNvPr>
              <p:cNvSpPr>
                <a:spLocks noRot="1" noChangeAspect="1" noMove="1" noResize="1" noEditPoints="1" noAdjustHandles="1" noChangeArrowheads="1" noChangeShapeType="1" noTextEdit="1"/>
              </p:cNvSpPr>
              <p:nvPr/>
            </p:nvSpPr>
            <p:spPr>
              <a:xfrm>
                <a:off x="7516742" y="2047619"/>
                <a:ext cx="1300356" cy="616194"/>
              </a:xfrm>
              <a:prstGeom prst="rect">
                <a:avLst/>
              </a:prstGeom>
              <a:blipFill>
                <a:blip r:embed="rId12"/>
                <a:stretch>
                  <a:fillRect l="-7042" r="-6573"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6197551-6913-429B-B8C8-12BDA3FF322B}"/>
                  </a:ext>
                </a:extLst>
              </p:cNvPr>
              <p:cNvSpPr/>
              <p:nvPr/>
            </p:nvSpPr>
            <p:spPr>
              <a:xfrm>
                <a:off x="7417848" y="2927795"/>
                <a:ext cx="1282723" cy="616964"/>
              </a:xfrm>
              <a:prstGeom prst="rect">
                <a:avLst/>
              </a:prstGeom>
            </p:spPr>
            <p:txBody>
              <a:bodyPr wrap="none">
                <a:spAutoFit/>
              </a:bodyPr>
              <a:lstStyle/>
              <a:p>
                <a:r>
                  <a:rPr lang="en-GB" sz="2400" dirty="0"/>
                  <a:t>(k)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9</m:t>
                        </m:r>
                      </m:num>
                      <m:den>
                        <m:r>
                          <a:rPr lang="en-GB" sz="2400" b="0" i="1" smtClean="0">
                            <a:latin typeface="Cambria Math" panose="02040503050406030204" pitchFamily="18" charset="0"/>
                          </a:rPr>
                          <m:t>125</m:t>
                        </m:r>
                      </m:den>
                    </m:f>
                  </m:oMath>
                </a14:m>
                <a:r>
                  <a:rPr lang="en-GB" sz="2400" dirty="0"/>
                  <a:t> =</a:t>
                </a:r>
              </a:p>
            </p:txBody>
          </p:sp>
        </mc:Choice>
        <mc:Fallback xmlns="">
          <p:sp>
            <p:nvSpPr>
              <p:cNvPr id="12" name="Rectangle 11">
                <a:extLst>
                  <a:ext uri="{FF2B5EF4-FFF2-40B4-BE49-F238E27FC236}">
                    <a16:creationId xmlns:a16="http://schemas.microsoft.com/office/drawing/2014/main" id="{86197551-6913-429B-B8C8-12BDA3FF322B}"/>
                  </a:ext>
                </a:extLst>
              </p:cNvPr>
              <p:cNvSpPr>
                <a:spLocks noRot="1" noChangeAspect="1" noMove="1" noResize="1" noEditPoints="1" noAdjustHandles="1" noChangeArrowheads="1" noChangeShapeType="1" noTextEdit="1"/>
              </p:cNvSpPr>
              <p:nvPr/>
            </p:nvSpPr>
            <p:spPr>
              <a:xfrm>
                <a:off x="7417848" y="2927795"/>
                <a:ext cx="1282723" cy="616964"/>
              </a:xfrm>
              <a:prstGeom prst="rect">
                <a:avLst/>
              </a:prstGeom>
              <a:blipFill>
                <a:blip r:embed="rId13"/>
                <a:stretch>
                  <a:fillRect l="-7619" r="-6190"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FE041ACD-9D31-4D03-A499-CAC2B8EB4863}"/>
                  </a:ext>
                </a:extLst>
              </p:cNvPr>
              <p:cNvSpPr/>
              <p:nvPr/>
            </p:nvSpPr>
            <p:spPr>
              <a:xfrm>
                <a:off x="10302589" y="2085151"/>
                <a:ext cx="1170513" cy="614848"/>
              </a:xfrm>
              <a:prstGeom prst="rect">
                <a:avLst/>
              </a:prstGeom>
            </p:spPr>
            <p:txBody>
              <a:bodyPr wrap="none">
                <a:spAutoFit/>
              </a:bodyPr>
              <a:lstStyle/>
              <a:p>
                <a:r>
                  <a:rPr lang="en-GB" sz="2400" dirty="0"/>
                  <a:t>(h)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20</m:t>
                        </m:r>
                      </m:den>
                    </m:f>
                  </m:oMath>
                </a14:m>
                <a:r>
                  <a:rPr lang="en-GB" sz="2400" dirty="0"/>
                  <a:t> =</a:t>
                </a:r>
              </a:p>
            </p:txBody>
          </p:sp>
        </mc:Choice>
        <mc:Fallback xmlns="">
          <p:sp>
            <p:nvSpPr>
              <p:cNvPr id="13" name="Rectangle 12">
                <a:extLst>
                  <a:ext uri="{FF2B5EF4-FFF2-40B4-BE49-F238E27FC236}">
                    <a16:creationId xmlns:a16="http://schemas.microsoft.com/office/drawing/2014/main" id="{FE041ACD-9D31-4D03-A499-CAC2B8EB4863}"/>
                  </a:ext>
                </a:extLst>
              </p:cNvPr>
              <p:cNvSpPr>
                <a:spLocks noRot="1" noChangeAspect="1" noMove="1" noResize="1" noEditPoints="1" noAdjustHandles="1" noChangeArrowheads="1" noChangeShapeType="1" noTextEdit="1"/>
              </p:cNvSpPr>
              <p:nvPr/>
            </p:nvSpPr>
            <p:spPr>
              <a:xfrm>
                <a:off x="10302589" y="2085151"/>
                <a:ext cx="1170513" cy="614848"/>
              </a:xfrm>
              <a:prstGeom prst="rect">
                <a:avLst/>
              </a:prstGeom>
              <a:blipFill>
                <a:blip r:embed="rId14"/>
                <a:stretch>
                  <a:fillRect l="-7813" r="-7292" b="-79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3340DB8E-DC30-4122-96EA-A191279B63CF}"/>
                  </a:ext>
                </a:extLst>
              </p:cNvPr>
              <p:cNvSpPr/>
              <p:nvPr/>
            </p:nvSpPr>
            <p:spPr>
              <a:xfrm>
                <a:off x="10535025" y="2919543"/>
                <a:ext cx="938077" cy="613886"/>
              </a:xfrm>
              <a:prstGeom prst="rect">
                <a:avLst/>
              </a:prstGeom>
            </p:spPr>
            <p:txBody>
              <a:bodyPr wrap="none">
                <a:spAutoFit/>
              </a:bodyPr>
              <a:lstStyle/>
              <a:p>
                <a:r>
                  <a:rPr lang="en-GB" sz="2400" dirty="0"/>
                  <a:t>(l)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oMath>
                </a14:m>
                <a:r>
                  <a:rPr lang="en-GB" sz="2400" dirty="0"/>
                  <a:t> =</a:t>
                </a:r>
              </a:p>
            </p:txBody>
          </p:sp>
        </mc:Choice>
        <mc:Fallback xmlns="">
          <p:sp>
            <p:nvSpPr>
              <p:cNvPr id="14" name="Rectangle 13">
                <a:extLst>
                  <a:ext uri="{FF2B5EF4-FFF2-40B4-BE49-F238E27FC236}">
                    <a16:creationId xmlns:a16="http://schemas.microsoft.com/office/drawing/2014/main" id="{3340DB8E-DC30-4122-96EA-A191279B63CF}"/>
                  </a:ext>
                </a:extLst>
              </p:cNvPr>
              <p:cNvSpPr>
                <a:spLocks noRot="1" noChangeAspect="1" noMove="1" noResize="1" noEditPoints="1" noAdjustHandles="1" noChangeArrowheads="1" noChangeShapeType="1" noTextEdit="1"/>
              </p:cNvSpPr>
              <p:nvPr/>
            </p:nvSpPr>
            <p:spPr>
              <a:xfrm>
                <a:off x="10535025" y="2919543"/>
                <a:ext cx="938077" cy="613886"/>
              </a:xfrm>
              <a:prstGeom prst="rect">
                <a:avLst/>
              </a:prstGeom>
              <a:blipFill>
                <a:blip r:embed="rId15"/>
                <a:stretch>
                  <a:fillRect l="-9740" r="-9091"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9C0FF05E-857B-4E14-923D-287679899563}"/>
                  </a:ext>
                </a:extLst>
              </p:cNvPr>
              <p:cNvSpPr/>
              <p:nvPr/>
            </p:nvSpPr>
            <p:spPr>
              <a:xfrm>
                <a:off x="2557046" y="4635779"/>
                <a:ext cx="1170513" cy="616964"/>
              </a:xfrm>
              <a:prstGeom prst="rect">
                <a:avLst/>
              </a:prstGeom>
            </p:spPr>
            <p:txBody>
              <a:bodyPr wrap="none">
                <a:spAutoFit/>
              </a:bodyPr>
              <a:lstStyle/>
              <a:p>
                <a:r>
                  <a:rPr lang="en-GB" sz="2400" dirty="0"/>
                  <a:t>(a)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12</m:t>
                        </m:r>
                      </m:num>
                      <m:den>
                        <m:r>
                          <a:rPr lang="en-GB" sz="2400" b="0" i="1" smtClean="0">
                            <a:latin typeface="Cambria Math" panose="02040503050406030204" pitchFamily="18" charset="0"/>
                          </a:rPr>
                          <m:t>10</m:t>
                        </m:r>
                      </m:den>
                    </m:f>
                  </m:oMath>
                </a14:m>
                <a:r>
                  <a:rPr lang="en-GB" sz="2400" dirty="0"/>
                  <a:t> =</a:t>
                </a:r>
              </a:p>
            </p:txBody>
          </p:sp>
        </mc:Choice>
        <mc:Fallback xmlns="">
          <p:sp>
            <p:nvSpPr>
              <p:cNvPr id="15" name="Rectangle 14">
                <a:extLst>
                  <a:ext uri="{FF2B5EF4-FFF2-40B4-BE49-F238E27FC236}">
                    <a16:creationId xmlns:a16="http://schemas.microsoft.com/office/drawing/2014/main" id="{9C0FF05E-857B-4E14-923D-287679899563}"/>
                  </a:ext>
                </a:extLst>
              </p:cNvPr>
              <p:cNvSpPr>
                <a:spLocks noRot="1" noChangeAspect="1" noMove="1" noResize="1" noEditPoints="1" noAdjustHandles="1" noChangeArrowheads="1" noChangeShapeType="1" noTextEdit="1"/>
              </p:cNvSpPr>
              <p:nvPr/>
            </p:nvSpPr>
            <p:spPr>
              <a:xfrm>
                <a:off x="2557046" y="4635779"/>
                <a:ext cx="1170513" cy="616964"/>
              </a:xfrm>
              <a:prstGeom prst="rect">
                <a:avLst/>
              </a:prstGeom>
              <a:blipFill>
                <a:blip r:embed="rId16"/>
                <a:stretch>
                  <a:fillRect l="-7813" r="-7292"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3FEA8F7-C5C2-444D-B0B9-872B6B19A43C}"/>
                  </a:ext>
                </a:extLst>
              </p:cNvPr>
              <p:cNvSpPr/>
              <p:nvPr/>
            </p:nvSpPr>
            <p:spPr>
              <a:xfrm>
                <a:off x="4854006" y="4578618"/>
                <a:ext cx="1300356" cy="616964"/>
              </a:xfrm>
              <a:prstGeom prst="rect">
                <a:avLst/>
              </a:prstGeom>
            </p:spPr>
            <p:txBody>
              <a:bodyPr wrap="none">
                <a:spAutoFit/>
              </a:bodyPr>
              <a:lstStyle/>
              <a:p>
                <a:r>
                  <a:rPr lang="en-GB" sz="2400" dirty="0"/>
                  <a:t>(b)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212</m:t>
                        </m:r>
                      </m:num>
                      <m:den>
                        <m:r>
                          <a:rPr lang="en-GB" sz="2400" b="0" i="1" smtClean="0">
                            <a:latin typeface="Cambria Math" panose="02040503050406030204" pitchFamily="18" charset="0"/>
                          </a:rPr>
                          <m:t>100</m:t>
                        </m:r>
                      </m:den>
                    </m:f>
                  </m:oMath>
                </a14:m>
                <a:r>
                  <a:rPr lang="en-GB" sz="2400" dirty="0"/>
                  <a:t> =</a:t>
                </a:r>
              </a:p>
            </p:txBody>
          </p:sp>
        </mc:Choice>
        <mc:Fallback xmlns="">
          <p:sp>
            <p:nvSpPr>
              <p:cNvPr id="16" name="Rectangle 15">
                <a:extLst>
                  <a:ext uri="{FF2B5EF4-FFF2-40B4-BE49-F238E27FC236}">
                    <a16:creationId xmlns:a16="http://schemas.microsoft.com/office/drawing/2014/main" id="{D3FEA8F7-C5C2-444D-B0B9-872B6B19A43C}"/>
                  </a:ext>
                </a:extLst>
              </p:cNvPr>
              <p:cNvSpPr>
                <a:spLocks noRot="1" noChangeAspect="1" noMove="1" noResize="1" noEditPoints="1" noAdjustHandles="1" noChangeArrowheads="1" noChangeShapeType="1" noTextEdit="1"/>
              </p:cNvSpPr>
              <p:nvPr/>
            </p:nvSpPr>
            <p:spPr>
              <a:xfrm>
                <a:off x="4854006" y="4578618"/>
                <a:ext cx="1300356" cy="616964"/>
              </a:xfrm>
              <a:prstGeom prst="rect">
                <a:avLst/>
              </a:prstGeom>
              <a:blipFill>
                <a:blip r:embed="rId17"/>
                <a:stretch>
                  <a:fillRect l="-7009" r="-6075"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805135F-AE87-4644-997F-6991612220A7}"/>
                  </a:ext>
                </a:extLst>
              </p:cNvPr>
              <p:cNvSpPr/>
              <p:nvPr/>
            </p:nvSpPr>
            <p:spPr>
              <a:xfrm>
                <a:off x="7337995" y="4553289"/>
                <a:ext cx="1412566" cy="622222"/>
              </a:xfrm>
              <a:prstGeom prst="rect">
                <a:avLst/>
              </a:prstGeom>
            </p:spPr>
            <p:txBody>
              <a:bodyPr wrap="none">
                <a:spAutoFit/>
              </a:bodyPr>
              <a:lstStyle/>
              <a:p>
                <a:r>
                  <a:rPr lang="en-GB" sz="2400" dirty="0"/>
                  <a:t>(c)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5218</m:t>
                        </m:r>
                      </m:num>
                      <m:den>
                        <m:r>
                          <a:rPr lang="en-GB" sz="2400" b="0" i="1" smtClean="0">
                            <a:latin typeface="Cambria Math" panose="02040503050406030204" pitchFamily="18" charset="0"/>
                          </a:rPr>
                          <m:t>1000</m:t>
                        </m:r>
                      </m:den>
                    </m:f>
                  </m:oMath>
                </a14:m>
                <a:r>
                  <a:rPr lang="en-GB" sz="2400" dirty="0"/>
                  <a:t> =</a:t>
                </a:r>
              </a:p>
            </p:txBody>
          </p:sp>
        </mc:Choice>
        <mc:Fallback xmlns="">
          <p:sp>
            <p:nvSpPr>
              <p:cNvPr id="17" name="Rectangle 16">
                <a:extLst>
                  <a:ext uri="{FF2B5EF4-FFF2-40B4-BE49-F238E27FC236}">
                    <a16:creationId xmlns:a16="http://schemas.microsoft.com/office/drawing/2014/main" id="{9805135F-AE87-4644-997F-6991612220A7}"/>
                  </a:ext>
                </a:extLst>
              </p:cNvPr>
              <p:cNvSpPr>
                <a:spLocks noRot="1" noChangeAspect="1" noMove="1" noResize="1" noEditPoints="1" noAdjustHandles="1" noChangeArrowheads="1" noChangeShapeType="1" noTextEdit="1"/>
              </p:cNvSpPr>
              <p:nvPr/>
            </p:nvSpPr>
            <p:spPr>
              <a:xfrm>
                <a:off x="7337995" y="4553289"/>
                <a:ext cx="1412566" cy="622222"/>
              </a:xfrm>
              <a:prstGeom prst="rect">
                <a:avLst/>
              </a:prstGeom>
              <a:blipFill>
                <a:blip r:embed="rId18"/>
                <a:stretch>
                  <a:fillRect l="-6926" r="-5628"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ACA6346E-3E89-4269-B5B8-4CE2065D2A79}"/>
                  </a:ext>
                </a:extLst>
              </p:cNvPr>
              <p:cNvSpPr/>
              <p:nvPr/>
            </p:nvSpPr>
            <p:spPr>
              <a:xfrm>
                <a:off x="9757183" y="4496645"/>
                <a:ext cx="1430200" cy="616964"/>
              </a:xfrm>
              <a:prstGeom prst="rect">
                <a:avLst/>
              </a:prstGeom>
            </p:spPr>
            <p:txBody>
              <a:bodyPr wrap="none">
                <a:spAutoFit/>
              </a:bodyPr>
              <a:lstStyle/>
              <a:p>
                <a:r>
                  <a:rPr lang="en-GB" sz="2400" dirty="0"/>
                  <a:t>(d)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2008</m:t>
                        </m:r>
                      </m:num>
                      <m:den>
                        <m:r>
                          <a:rPr lang="en-GB" sz="2400" b="0" i="1" smtClean="0">
                            <a:latin typeface="Cambria Math" panose="02040503050406030204" pitchFamily="18" charset="0"/>
                          </a:rPr>
                          <m:t>1000</m:t>
                        </m:r>
                      </m:den>
                    </m:f>
                  </m:oMath>
                </a14:m>
                <a:r>
                  <a:rPr lang="en-GB" sz="2400" dirty="0"/>
                  <a:t> =</a:t>
                </a:r>
              </a:p>
            </p:txBody>
          </p:sp>
        </mc:Choice>
        <mc:Fallback xmlns="">
          <p:sp>
            <p:nvSpPr>
              <p:cNvPr id="18" name="Rectangle 17">
                <a:extLst>
                  <a:ext uri="{FF2B5EF4-FFF2-40B4-BE49-F238E27FC236}">
                    <a16:creationId xmlns:a16="http://schemas.microsoft.com/office/drawing/2014/main" id="{ACA6346E-3E89-4269-B5B8-4CE2065D2A79}"/>
                  </a:ext>
                </a:extLst>
              </p:cNvPr>
              <p:cNvSpPr>
                <a:spLocks noRot="1" noChangeAspect="1" noMove="1" noResize="1" noEditPoints="1" noAdjustHandles="1" noChangeArrowheads="1" noChangeShapeType="1" noTextEdit="1"/>
              </p:cNvSpPr>
              <p:nvPr/>
            </p:nvSpPr>
            <p:spPr>
              <a:xfrm>
                <a:off x="9757183" y="4496645"/>
                <a:ext cx="1430200" cy="616964"/>
              </a:xfrm>
              <a:prstGeom prst="rect">
                <a:avLst/>
              </a:prstGeom>
              <a:blipFill>
                <a:blip r:embed="rId19"/>
                <a:stretch>
                  <a:fillRect l="-6838" r="-5556"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7886007C-98EF-47E9-8BAA-19D02CD86FC4}"/>
                  </a:ext>
                </a:extLst>
              </p:cNvPr>
              <p:cNvSpPr/>
              <p:nvPr/>
            </p:nvSpPr>
            <p:spPr>
              <a:xfrm>
                <a:off x="2557046" y="5674942"/>
                <a:ext cx="1300356" cy="616964"/>
              </a:xfrm>
              <a:prstGeom prst="rect">
                <a:avLst/>
              </a:prstGeom>
            </p:spPr>
            <p:txBody>
              <a:bodyPr wrap="none">
                <a:spAutoFit/>
              </a:bodyPr>
              <a:lstStyle/>
              <a:p>
                <a:r>
                  <a:rPr lang="en-GB" sz="2400" dirty="0"/>
                  <a:t>(e)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418</m:t>
                        </m:r>
                      </m:num>
                      <m:den>
                        <m:r>
                          <a:rPr lang="en-GB" sz="2400" b="0" i="1" smtClean="0">
                            <a:latin typeface="Cambria Math" panose="02040503050406030204" pitchFamily="18" charset="0"/>
                          </a:rPr>
                          <m:t>10</m:t>
                        </m:r>
                      </m:den>
                    </m:f>
                  </m:oMath>
                </a14:m>
                <a:r>
                  <a:rPr lang="en-GB" sz="2400" dirty="0"/>
                  <a:t> =</a:t>
                </a:r>
              </a:p>
            </p:txBody>
          </p:sp>
        </mc:Choice>
        <mc:Fallback xmlns="">
          <p:sp>
            <p:nvSpPr>
              <p:cNvPr id="19" name="Rectangle 18">
                <a:extLst>
                  <a:ext uri="{FF2B5EF4-FFF2-40B4-BE49-F238E27FC236}">
                    <a16:creationId xmlns:a16="http://schemas.microsoft.com/office/drawing/2014/main" id="{7886007C-98EF-47E9-8BAA-19D02CD86FC4}"/>
                  </a:ext>
                </a:extLst>
              </p:cNvPr>
              <p:cNvSpPr>
                <a:spLocks noRot="1" noChangeAspect="1" noMove="1" noResize="1" noEditPoints="1" noAdjustHandles="1" noChangeArrowheads="1" noChangeShapeType="1" noTextEdit="1"/>
              </p:cNvSpPr>
              <p:nvPr/>
            </p:nvSpPr>
            <p:spPr>
              <a:xfrm>
                <a:off x="2557046" y="5674942"/>
                <a:ext cx="1300356" cy="616964"/>
              </a:xfrm>
              <a:prstGeom prst="rect">
                <a:avLst/>
              </a:prstGeom>
              <a:blipFill>
                <a:blip r:embed="rId20"/>
                <a:stretch>
                  <a:fillRect l="-7009" r="-6075"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8D12B8F-E0C0-4274-BB4A-1075C0E4801A}"/>
                  </a:ext>
                </a:extLst>
              </p:cNvPr>
              <p:cNvSpPr/>
              <p:nvPr/>
            </p:nvSpPr>
            <p:spPr>
              <a:xfrm>
                <a:off x="4874003" y="5589113"/>
                <a:ext cx="1213794" cy="622222"/>
              </a:xfrm>
              <a:prstGeom prst="rect">
                <a:avLst/>
              </a:prstGeom>
            </p:spPr>
            <p:txBody>
              <a:bodyPr wrap="none">
                <a:spAutoFit/>
              </a:bodyPr>
              <a:lstStyle/>
              <a:p>
                <a:r>
                  <a:rPr lang="en-GB" sz="2400" dirty="0"/>
                  <a:t>(f)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100</m:t>
                        </m:r>
                      </m:den>
                    </m:f>
                  </m:oMath>
                </a14:m>
                <a:r>
                  <a:rPr lang="en-GB" sz="2400" dirty="0"/>
                  <a:t> =</a:t>
                </a:r>
              </a:p>
            </p:txBody>
          </p:sp>
        </mc:Choice>
        <mc:Fallback xmlns="">
          <p:sp>
            <p:nvSpPr>
              <p:cNvPr id="20" name="Rectangle 19">
                <a:extLst>
                  <a:ext uri="{FF2B5EF4-FFF2-40B4-BE49-F238E27FC236}">
                    <a16:creationId xmlns:a16="http://schemas.microsoft.com/office/drawing/2014/main" id="{18D12B8F-E0C0-4274-BB4A-1075C0E4801A}"/>
                  </a:ext>
                </a:extLst>
              </p:cNvPr>
              <p:cNvSpPr>
                <a:spLocks noRot="1" noChangeAspect="1" noMove="1" noResize="1" noEditPoints="1" noAdjustHandles="1" noChangeArrowheads="1" noChangeShapeType="1" noTextEdit="1"/>
              </p:cNvSpPr>
              <p:nvPr/>
            </p:nvSpPr>
            <p:spPr>
              <a:xfrm>
                <a:off x="4874003" y="5589113"/>
                <a:ext cx="1213794" cy="622222"/>
              </a:xfrm>
              <a:prstGeom prst="rect">
                <a:avLst/>
              </a:prstGeom>
              <a:blipFill>
                <a:blip r:embed="rId21"/>
                <a:stretch>
                  <a:fillRect l="-8040" r="-6533"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EB79B3EC-1531-41CA-826D-BAF5DB825A0D}"/>
                  </a:ext>
                </a:extLst>
              </p:cNvPr>
              <p:cNvSpPr/>
              <p:nvPr/>
            </p:nvSpPr>
            <p:spPr>
              <a:xfrm>
                <a:off x="7349424" y="5609234"/>
                <a:ext cx="1300356" cy="613886"/>
              </a:xfrm>
              <a:prstGeom prst="rect">
                <a:avLst/>
              </a:prstGeom>
            </p:spPr>
            <p:txBody>
              <a:bodyPr wrap="none">
                <a:spAutoFit/>
              </a:bodyPr>
              <a:lstStyle/>
              <a:p>
                <a:r>
                  <a:rPr lang="en-GB" sz="2400" dirty="0"/>
                  <a:t>(g)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111</m:t>
                        </m:r>
                      </m:num>
                      <m:den>
                        <m:r>
                          <a:rPr lang="en-GB" sz="2400" b="0" i="1" smtClean="0">
                            <a:latin typeface="Cambria Math" panose="02040503050406030204" pitchFamily="18" charset="0"/>
                          </a:rPr>
                          <m:t>10</m:t>
                        </m:r>
                      </m:den>
                    </m:f>
                  </m:oMath>
                </a14:m>
                <a:r>
                  <a:rPr lang="en-GB" sz="2400" dirty="0"/>
                  <a:t> =</a:t>
                </a:r>
              </a:p>
            </p:txBody>
          </p:sp>
        </mc:Choice>
        <mc:Fallback xmlns="">
          <p:sp>
            <p:nvSpPr>
              <p:cNvPr id="21" name="Rectangle 20">
                <a:extLst>
                  <a:ext uri="{FF2B5EF4-FFF2-40B4-BE49-F238E27FC236}">
                    <a16:creationId xmlns:a16="http://schemas.microsoft.com/office/drawing/2014/main" id="{EB79B3EC-1531-41CA-826D-BAF5DB825A0D}"/>
                  </a:ext>
                </a:extLst>
              </p:cNvPr>
              <p:cNvSpPr>
                <a:spLocks noRot="1" noChangeAspect="1" noMove="1" noResize="1" noEditPoints="1" noAdjustHandles="1" noChangeArrowheads="1" noChangeShapeType="1" noTextEdit="1"/>
              </p:cNvSpPr>
              <p:nvPr/>
            </p:nvSpPr>
            <p:spPr>
              <a:xfrm>
                <a:off x="7349424" y="5609234"/>
                <a:ext cx="1300356" cy="613886"/>
              </a:xfrm>
              <a:prstGeom prst="rect">
                <a:avLst/>
              </a:prstGeom>
              <a:blipFill>
                <a:blip r:embed="rId22"/>
                <a:stretch>
                  <a:fillRect l="-7512" r="-6103"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C21F3F27-8E39-45DB-B51E-6AFC4A913078}"/>
                  </a:ext>
                </a:extLst>
              </p:cNvPr>
              <p:cNvSpPr/>
              <p:nvPr/>
            </p:nvSpPr>
            <p:spPr>
              <a:xfrm>
                <a:off x="9634954" y="5589113"/>
                <a:ext cx="1430200" cy="622222"/>
              </a:xfrm>
              <a:prstGeom prst="rect">
                <a:avLst/>
              </a:prstGeom>
            </p:spPr>
            <p:txBody>
              <a:bodyPr wrap="none">
                <a:spAutoFit/>
              </a:bodyPr>
              <a:lstStyle/>
              <a:p>
                <a:r>
                  <a:rPr lang="en-GB" sz="2400" dirty="0"/>
                  <a:t>(h)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345</m:t>
                        </m:r>
                      </m:num>
                      <m:den>
                        <m:r>
                          <a:rPr lang="en-GB" sz="2400" b="0" i="1" smtClean="0">
                            <a:latin typeface="Cambria Math" panose="02040503050406030204" pitchFamily="18" charset="0"/>
                          </a:rPr>
                          <m:t>1000</m:t>
                        </m:r>
                      </m:den>
                    </m:f>
                  </m:oMath>
                </a14:m>
                <a:r>
                  <a:rPr lang="en-GB" sz="2400" dirty="0"/>
                  <a:t> =</a:t>
                </a:r>
              </a:p>
            </p:txBody>
          </p:sp>
        </mc:Choice>
        <mc:Fallback xmlns="">
          <p:sp>
            <p:nvSpPr>
              <p:cNvPr id="22" name="Rectangle 21">
                <a:extLst>
                  <a:ext uri="{FF2B5EF4-FFF2-40B4-BE49-F238E27FC236}">
                    <a16:creationId xmlns:a16="http://schemas.microsoft.com/office/drawing/2014/main" id="{C21F3F27-8E39-45DB-B51E-6AFC4A913078}"/>
                  </a:ext>
                </a:extLst>
              </p:cNvPr>
              <p:cNvSpPr>
                <a:spLocks noRot="1" noChangeAspect="1" noMove="1" noResize="1" noEditPoints="1" noAdjustHandles="1" noChangeArrowheads="1" noChangeShapeType="1" noTextEdit="1"/>
              </p:cNvSpPr>
              <p:nvPr/>
            </p:nvSpPr>
            <p:spPr>
              <a:xfrm>
                <a:off x="9634954" y="5589113"/>
                <a:ext cx="1430200" cy="622222"/>
              </a:xfrm>
              <a:prstGeom prst="rect">
                <a:avLst/>
              </a:prstGeom>
              <a:blipFill>
                <a:blip r:embed="rId23"/>
                <a:stretch>
                  <a:fillRect l="-6838" r="-5556" b="-8824"/>
                </a:stretch>
              </a:blipFill>
            </p:spPr>
            <p:txBody>
              <a:bodyPr/>
              <a:lstStyle/>
              <a:p>
                <a:r>
                  <a:rPr lang="en-GB">
                    <a:noFill/>
                  </a:rPr>
                  <a:t> </a:t>
                </a:r>
              </a:p>
            </p:txBody>
          </p:sp>
        </mc:Fallback>
      </mc:AlternateContent>
      <p:sp>
        <p:nvSpPr>
          <p:cNvPr id="23" name="Rectangle 22">
            <a:extLst>
              <a:ext uri="{FF2B5EF4-FFF2-40B4-BE49-F238E27FC236}">
                <a16:creationId xmlns:a16="http://schemas.microsoft.com/office/drawing/2014/main" id="{21111D15-AF64-4D13-9DA4-6AA6A113DE1E}"/>
              </a:ext>
            </a:extLst>
          </p:cNvPr>
          <p:cNvSpPr/>
          <p:nvPr/>
        </p:nvSpPr>
        <p:spPr>
          <a:xfrm>
            <a:off x="3301079" y="1432009"/>
            <a:ext cx="612668" cy="461665"/>
          </a:xfrm>
          <a:prstGeom prst="rect">
            <a:avLst/>
          </a:prstGeom>
        </p:spPr>
        <p:txBody>
          <a:bodyPr wrap="none">
            <a:spAutoFit/>
          </a:bodyPr>
          <a:lstStyle/>
          <a:p>
            <a:r>
              <a:rPr lang="en-GB" sz="2400" dirty="0">
                <a:solidFill>
                  <a:srgbClr val="FF0000"/>
                </a:solidFill>
              </a:rPr>
              <a:t>0.5</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7BF3814-1AB2-4705-B2F4-537CA2BBFF15}"/>
                  </a:ext>
                </a:extLst>
              </p:cNvPr>
              <p:cNvSpPr txBox="1"/>
              <p:nvPr/>
            </p:nvSpPr>
            <p:spPr>
              <a:xfrm>
                <a:off x="3432618" y="2140874"/>
                <a:ext cx="1384839" cy="527580"/>
              </a:xfrm>
              <a:prstGeom prst="rect">
                <a:avLst/>
              </a:prstGeom>
              <a:noFill/>
            </p:spPr>
            <p:txBody>
              <a:bodyPr wrap="square" lIns="0" tIns="0" rIns="0" bIns="0" rtlCol="0">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15</m:t>
                        </m:r>
                      </m:num>
                      <m:den>
                        <m:r>
                          <a:rPr lang="en-GB" sz="2400" b="0" i="1" smtClean="0">
                            <a:solidFill>
                              <a:srgbClr val="FF0000"/>
                            </a:solidFill>
                            <a:latin typeface="Cambria Math" panose="02040503050406030204" pitchFamily="18" charset="0"/>
                          </a:rPr>
                          <m:t>100</m:t>
                        </m:r>
                      </m:den>
                    </m:f>
                  </m:oMath>
                </a14:m>
                <a:r>
                  <a:rPr lang="en-GB" sz="2400" dirty="0">
                    <a:solidFill>
                      <a:srgbClr val="FF0000"/>
                    </a:solidFill>
                  </a:rPr>
                  <a:t> = 0.15</a:t>
                </a:r>
              </a:p>
            </p:txBody>
          </p:sp>
        </mc:Choice>
        <mc:Fallback xmlns="">
          <p:sp>
            <p:nvSpPr>
              <p:cNvPr id="24" name="TextBox 23">
                <a:extLst>
                  <a:ext uri="{FF2B5EF4-FFF2-40B4-BE49-F238E27FC236}">
                    <a16:creationId xmlns:a16="http://schemas.microsoft.com/office/drawing/2014/main" id="{27BF3814-1AB2-4705-B2F4-537CA2BBFF15}"/>
                  </a:ext>
                </a:extLst>
              </p:cNvPr>
              <p:cNvSpPr txBox="1">
                <a:spLocks noRot="1" noChangeAspect="1" noMove="1" noResize="1" noEditPoints="1" noAdjustHandles="1" noChangeArrowheads="1" noChangeShapeType="1" noTextEdit="1"/>
              </p:cNvSpPr>
              <p:nvPr/>
            </p:nvSpPr>
            <p:spPr>
              <a:xfrm>
                <a:off x="3432618" y="2140874"/>
                <a:ext cx="1384839" cy="527580"/>
              </a:xfrm>
              <a:prstGeom prst="rect">
                <a:avLst/>
              </a:prstGeom>
              <a:blipFill>
                <a:blip r:embed="rId24"/>
                <a:stretch>
                  <a:fillRect t="-2299" r="-9692" b="-1954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FB11ADA0-3C7C-4C2A-92E4-5B5220DAEFD5}"/>
                  </a:ext>
                </a:extLst>
              </p:cNvPr>
              <p:cNvSpPr/>
              <p:nvPr/>
            </p:nvSpPr>
            <p:spPr>
              <a:xfrm>
                <a:off x="3451756" y="2949070"/>
                <a:ext cx="1824538" cy="622222"/>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305</m:t>
                        </m:r>
                      </m:num>
                      <m:den>
                        <m:r>
                          <a:rPr lang="en-GB" sz="2400" b="0" i="1" smtClean="0">
                            <a:solidFill>
                              <a:srgbClr val="FF0000"/>
                            </a:solidFill>
                            <a:latin typeface="Cambria Math" panose="02040503050406030204" pitchFamily="18" charset="0"/>
                          </a:rPr>
                          <m:t>1000</m:t>
                        </m:r>
                      </m:den>
                    </m:f>
                  </m:oMath>
                </a14:m>
                <a:r>
                  <a:rPr lang="en-GB" sz="2400" dirty="0">
                    <a:solidFill>
                      <a:srgbClr val="FF0000"/>
                    </a:solidFill>
                  </a:rPr>
                  <a:t> = 0.305</a:t>
                </a:r>
              </a:p>
            </p:txBody>
          </p:sp>
        </mc:Choice>
        <mc:Fallback>
          <p:sp>
            <p:nvSpPr>
              <p:cNvPr id="25" name="Rectangle 24">
                <a:extLst>
                  <a:ext uri="{FF2B5EF4-FFF2-40B4-BE49-F238E27FC236}">
                    <a16:creationId xmlns:a16="http://schemas.microsoft.com/office/drawing/2014/main" id="{FB11ADA0-3C7C-4C2A-92E4-5B5220DAEFD5}"/>
                  </a:ext>
                </a:extLst>
              </p:cNvPr>
              <p:cNvSpPr>
                <a:spLocks noRot="1" noChangeAspect="1" noMove="1" noResize="1" noEditPoints="1" noAdjustHandles="1" noChangeArrowheads="1" noChangeShapeType="1" noTextEdit="1"/>
              </p:cNvSpPr>
              <p:nvPr/>
            </p:nvSpPr>
            <p:spPr>
              <a:xfrm>
                <a:off x="3451756" y="2949070"/>
                <a:ext cx="1824538" cy="622222"/>
              </a:xfrm>
              <a:prstGeom prst="rect">
                <a:avLst/>
              </a:prstGeom>
              <a:blipFill>
                <a:blip r:embed="rId25"/>
                <a:stretch>
                  <a:fillRect r="-4333" b="-882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Rectangle 25">
                <a:extLst>
                  <a:ext uri="{FF2B5EF4-FFF2-40B4-BE49-F238E27FC236}">
                    <a16:creationId xmlns:a16="http://schemas.microsoft.com/office/drawing/2014/main" id="{2450B8CB-2FA3-4028-BD67-C997ED007BB6}"/>
                  </a:ext>
                </a:extLst>
              </p:cNvPr>
              <p:cNvSpPr/>
              <p:nvPr/>
            </p:nvSpPr>
            <p:spPr>
              <a:xfrm>
                <a:off x="5239672" y="1374714"/>
                <a:ext cx="1221809"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8</m:t>
                        </m:r>
                      </m:num>
                      <m:den>
                        <m:r>
                          <a:rPr lang="en-GB" sz="2400" b="0" i="1" smtClean="0">
                            <a:solidFill>
                              <a:srgbClr val="FF0000"/>
                            </a:solidFill>
                            <a:latin typeface="Cambria Math" panose="02040503050406030204" pitchFamily="18" charset="0"/>
                          </a:rPr>
                          <m:t>10</m:t>
                        </m:r>
                      </m:den>
                    </m:f>
                  </m:oMath>
                </a14:m>
                <a:r>
                  <a:rPr lang="en-GB" sz="2400" dirty="0">
                    <a:solidFill>
                      <a:srgbClr val="FF0000"/>
                    </a:solidFill>
                  </a:rPr>
                  <a:t> = 0.8</a:t>
                </a:r>
              </a:p>
            </p:txBody>
          </p:sp>
        </mc:Choice>
        <mc:Fallback>
          <p:sp>
            <p:nvSpPr>
              <p:cNvPr id="26" name="Rectangle 25">
                <a:extLst>
                  <a:ext uri="{FF2B5EF4-FFF2-40B4-BE49-F238E27FC236}">
                    <a16:creationId xmlns:a16="http://schemas.microsoft.com/office/drawing/2014/main" id="{2450B8CB-2FA3-4028-BD67-C997ED007BB6}"/>
                  </a:ext>
                </a:extLst>
              </p:cNvPr>
              <p:cNvSpPr>
                <a:spLocks noRot="1" noChangeAspect="1" noMove="1" noResize="1" noEditPoints="1" noAdjustHandles="1" noChangeArrowheads="1" noChangeShapeType="1" noTextEdit="1"/>
              </p:cNvSpPr>
              <p:nvPr/>
            </p:nvSpPr>
            <p:spPr>
              <a:xfrm>
                <a:off x="5239672" y="1374714"/>
                <a:ext cx="1221809" cy="616964"/>
              </a:xfrm>
              <a:prstGeom prst="rect">
                <a:avLst/>
              </a:prstGeom>
              <a:blipFill>
                <a:blip r:embed="rId26"/>
                <a:stretch>
                  <a:fillRect r="-7000" b="-89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7" name="Rectangle 26">
                <a:extLst>
                  <a:ext uri="{FF2B5EF4-FFF2-40B4-BE49-F238E27FC236}">
                    <a16:creationId xmlns:a16="http://schemas.microsoft.com/office/drawing/2014/main" id="{16AAACAA-36E6-44A4-A0B6-ECD24D078968}"/>
                  </a:ext>
                </a:extLst>
              </p:cNvPr>
              <p:cNvSpPr/>
              <p:nvPr/>
            </p:nvSpPr>
            <p:spPr>
              <a:xfrm>
                <a:off x="5867069" y="2074622"/>
                <a:ext cx="1824538"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6</m:t>
                        </m:r>
                      </m:num>
                      <m:den>
                        <m:r>
                          <a:rPr lang="en-GB" sz="2400" b="0" i="1" smtClean="0">
                            <a:solidFill>
                              <a:srgbClr val="FF0000"/>
                            </a:solidFill>
                            <a:latin typeface="Cambria Math" panose="02040503050406030204" pitchFamily="18" charset="0"/>
                          </a:rPr>
                          <m:t>1000</m:t>
                        </m:r>
                      </m:den>
                    </m:f>
                  </m:oMath>
                </a14:m>
                <a:r>
                  <a:rPr lang="en-GB" sz="2400" dirty="0">
                    <a:solidFill>
                      <a:srgbClr val="FF0000"/>
                    </a:solidFill>
                  </a:rPr>
                  <a:t> = 0.006</a:t>
                </a:r>
              </a:p>
            </p:txBody>
          </p:sp>
        </mc:Choice>
        <mc:Fallback>
          <p:sp>
            <p:nvSpPr>
              <p:cNvPr id="27" name="Rectangle 26">
                <a:extLst>
                  <a:ext uri="{FF2B5EF4-FFF2-40B4-BE49-F238E27FC236}">
                    <a16:creationId xmlns:a16="http://schemas.microsoft.com/office/drawing/2014/main" id="{16AAACAA-36E6-44A4-A0B6-ECD24D078968}"/>
                  </a:ext>
                </a:extLst>
              </p:cNvPr>
              <p:cNvSpPr>
                <a:spLocks noRot="1" noChangeAspect="1" noMove="1" noResize="1" noEditPoints="1" noAdjustHandles="1" noChangeArrowheads="1" noChangeShapeType="1" noTextEdit="1"/>
              </p:cNvSpPr>
              <p:nvPr/>
            </p:nvSpPr>
            <p:spPr>
              <a:xfrm>
                <a:off x="5867069" y="2074622"/>
                <a:ext cx="1824538" cy="616964"/>
              </a:xfrm>
              <a:prstGeom prst="rect">
                <a:avLst/>
              </a:prstGeom>
              <a:blipFill>
                <a:blip r:embed="rId27"/>
                <a:stretch>
                  <a:fillRect r="-4333" b="-784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8" name="Rectangle 27">
                <a:extLst>
                  <a:ext uri="{FF2B5EF4-FFF2-40B4-BE49-F238E27FC236}">
                    <a16:creationId xmlns:a16="http://schemas.microsoft.com/office/drawing/2014/main" id="{417714F9-28C4-4459-A449-B14FA00DD97D}"/>
                  </a:ext>
                </a:extLst>
              </p:cNvPr>
              <p:cNvSpPr/>
              <p:nvPr/>
            </p:nvSpPr>
            <p:spPr>
              <a:xfrm>
                <a:off x="6042833" y="2921419"/>
                <a:ext cx="1523174"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72</m:t>
                        </m:r>
                      </m:num>
                      <m:den>
                        <m:r>
                          <a:rPr lang="en-GB" sz="2400" b="0" i="1" smtClean="0">
                            <a:solidFill>
                              <a:srgbClr val="FF0000"/>
                            </a:solidFill>
                            <a:latin typeface="Cambria Math" panose="02040503050406030204" pitchFamily="18" charset="0"/>
                          </a:rPr>
                          <m:t>100</m:t>
                        </m:r>
                      </m:den>
                    </m:f>
                  </m:oMath>
                </a14:m>
                <a:r>
                  <a:rPr lang="en-GB" sz="2400" dirty="0">
                    <a:solidFill>
                      <a:srgbClr val="FF0000"/>
                    </a:solidFill>
                  </a:rPr>
                  <a:t> = 0.72</a:t>
                </a:r>
              </a:p>
            </p:txBody>
          </p:sp>
        </mc:Choice>
        <mc:Fallback>
          <p:sp>
            <p:nvSpPr>
              <p:cNvPr id="28" name="Rectangle 27">
                <a:extLst>
                  <a:ext uri="{FF2B5EF4-FFF2-40B4-BE49-F238E27FC236}">
                    <a16:creationId xmlns:a16="http://schemas.microsoft.com/office/drawing/2014/main" id="{417714F9-28C4-4459-A449-B14FA00DD97D}"/>
                  </a:ext>
                </a:extLst>
              </p:cNvPr>
              <p:cNvSpPr>
                <a:spLocks noRot="1" noChangeAspect="1" noMove="1" noResize="1" noEditPoints="1" noAdjustHandles="1" noChangeArrowheads="1" noChangeShapeType="1" noTextEdit="1"/>
              </p:cNvSpPr>
              <p:nvPr/>
            </p:nvSpPr>
            <p:spPr>
              <a:xfrm>
                <a:off x="6042833" y="2921419"/>
                <a:ext cx="1523174" cy="616964"/>
              </a:xfrm>
              <a:prstGeom prst="rect">
                <a:avLst/>
              </a:prstGeom>
              <a:blipFill>
                <a:blip r:embed="rId28"/>
                <a:stretch>
                  <a:fillRect r="-5600" b="-89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9" name="Rectangle 28">
                <a:extLst>
                  <a:ext uri="{FF2B5EF4-FFF2-40B4-BE49-F238E27FC236}">
                    <a16:creationId xmlns:a16="http://schemas.microsoft.com/office/drawing/2014/main" id="{538E96A6-A953-4FBF-8FCD-0819F1720FC1}"/>
                  </a:ext>
                </a:extLst>
              </p:cNvPr>
              <p:cNvSpPr/>
              <p:nvPr/>
            </p:nvSpPr>
            <p:spPr>
              <a:xfrm>
                <a:off x="7610073" y="1383308"/>
                <a:ext cx="1523174"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18</m:t>
                        </m:r>
                      </m:num>
                      <m:den>
                        <m:r>
                          <a:rPr lang="en-GB" sz="2400" b="0" i="1" smtClean="0">
                            <a:solidFill>
                              <a:srgbClr val="FF0000"/>
                            </a:solidFill>
                            <a:latin typeface="Cambria Math" panose="02040503050406030204" pitchFamily="18" charset="0"/>
                          </a:rPr>
                          <m:t>100</m:t>
                        </m:r>
                      </m:den>
                    </m:f>
                  </m:oMath>
                </a14:m>
                <a:r>
                  <a:rPr lang="en-GB" sz="2400" dirty="0">
                    <a:solidFill>
                      <a:srgbClr val="FF0000"/>
                    </a:solidFill>
                  </a:rPr>
                  <a:t> = 0.18</a:t>
                </a:r>
              </a:p>
            </p:txBody>
          </p:sp>
        </mc:Choice>
        <mc:Fallback>
          <p:sp>
            <p:nvSpPr>
              <p:cNvPr id="29" name="Rectangle 28">
                <a:extLst>
                  <a:ext uri="{FF2B5EF4-FFF2-40B4-BE49-F238E27FC236}">
                    <a16:creationId xmlns:a16="http://schemas.microsoft.com/office/drawing/2014/main" id="{538E96A6-A953-4FBF-8FCD-0819F1720FC1}"/>
                  </a:ext>
                </a:extLst>
              </p:cNvPr>
              <p:cNvSpPr>
                <a:spLocks noRot="1" noChangeAspect="1" noMove="1" noResize="1" noEditPoints="1" noAdjustHandles="1" noChangeArrowheads="1" noChangeShapeType="1" noTextEdit="1"/>
              </p:cNvSpPr>
              <p:nvPr/>
            </p:nvSpPr>
            <p:spPr>
              <a:xfrm>
                <a:off x="7610073" y="1383308"/>
                <a:ext cx="1523174" cy="616964"/>
              </a:xfrm>
              <a:prstGeom prst="rect">
                <a:avLst/>
              </a:prstGeom>
              <a:blipFill>
                <a:blip r:embed="rId29"/>
                <a:stretch>
                  <a:fillRect r="-5600" b="-89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0" name="Rectangle 29">
                <a:extLst>
                  <a:ext uri="{FF2B5EF4-FFF2-40B4-BE49-F238E27FC236}">
                    <a16:creationId xmlns:a16="http://schemas.microsoft.com/office/drawing/2014/main" id="{F2744796-4445-4F58-A77A-34347BED5377}"/>
                  </a:ext>
                </a:extLst>
              </p:cNvPr>
              <p:cNvSpPr/>
              <p:nvPr/>
            </p:nvSpPr>
            <p:spPr>
              <a:xfrm>
                <a:off x="10348872" y="1269724"/>
                <a:ext cx="1523174"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12</m:t>
                        </m:r>
                      </m:num>
                      <m:den>
                        <m:r>
                          <a:rPr lang="en-GB" sz="2400" b="0" i="1" smtClean="0">
                            <a:solidFill>
                              <a:srgbClr val="FF0000"/>
                            </a:solidFill>
                            <a:latin typeface="Cambria Math" panose="02040503050406030204" pitchFamily="18" charset="0"/>
                          </a:rPr>
                          <m:t>100</m:t>
                        </m:r>
                      </m:den>
                    </m:f>
                  </m:oMath>
                </a14:m>
                <a:r>
                  <a:rPr lang="en-GB" sz="2400" dirty="0">
                    <a:solidFill>
                      <a:srgbClr val="FF0000"/>
                    </a:solidFill>
                  </a:rPr>
                  <a:t> = 0.12</a:t>
                </a:r>
              </a:p>
            </p:txBody>
          </p:sp>
        </mc:Choice>
        <mc:Fallback>
          <p:sp>
            <p:nvSpPr>
              <p:cNvPr id="30" name="Rectangle 29">
                <a:extLst>
                  <a:ext uri="{FF2B5EF4-FFF2-40B4-BE49-F238E27FC236}">
                    <a16:creationId xmlns:a16="http://schemas.microsoft.com/office/drawing/2014/main" id="{F2744796-4445-4F58-A77A-34347BED5377}"/>
                  </a:ext>
                </a:extLst>
              </p:cNvPr>
              <p:cNvSpPr>
                <a:spLocks noRot="1" noChangeAspect="1" noMove="1" noResize="1" noEditPoints="1" noAdjustHandles="1" noChangeArrowheads="1" noChangeShapeType="1" noTextEdit="1"/>
              </p:cNvSpPr>
              <p:nvPr/>
            </p:nvSpPr>
            <p:spPr>
              <a:xfrm>
                <a:off x="10348872" y="1269724"/>
                <a:ext cx="1523174" cy="616964"/>
              </a:xfrm>
              <a:prstGeom prst="rect">
                <a:avLst/>
              </a:prstGeom>
              <a:blipFill>
                <a:blip r:embed="rId30"/>
                <a:stretch>
                  <a:fillRect r="-5200" b="-8911"/>
                </a:stretch>
              </a:blipFill>
            </p:spPr>
            <p:txBody>
              <a:bodyPr/>
              <a:lstStyle/>
              <a:p>
                <a:r>
                  <a:rPr lang="en-GB">
                    <a:noFill/>
                  </a:rPr>
                  <a:t> </a:t>
                </a:r>
              </a:p>
            </p:txBody>
          </p:sp>
        </mc:Fallback>
      </mc:AlternateContent>
      <p:sp>
        <p:nvSpPr>
          <p:cNvPr id="31" name="Rectangle 30">
            <a:extLst>
              <a:ext uri="{FF2B5EF4-FFF2-40B4-BE49-F238E27FC236}">
                <a16:creationId xmlns:a16="http://schemas.microsoft.com/office/drawing/2014/main" id="{F1EECEA6-5ACC-4500-B0CA-7FB6B11A8EAE}"/>
              </a:ext>
            </a:extLst>
          </p:cNvPr>
          <p:cNvSpPr/>
          <p:nvPr/>
        </p:nvSpPr>
        <p:spPr>
          <a:xfrm>
            <a:off x="11426317" y="2175884"/>
            <a:ext cx="784189" cy="461665"/>
          </a:xfrm>
          <a:prstGeom prst="rect">
            <a:avLst/>
          </a:prstGeom>
        </p:spPr>
        <p:txBody>
          <a:bodyPr wrap="none">
            <a:spAutoFit/>
          </a:bodyPr>
          <a:lstStyle/>
          <a:p>
            <a:r>
              <a:rPr lang="en-GB" sz="2400" dirty="0">
                <a:solidFill>
                  <a:srgbClr val="FF0000"/>
                </a:solidFill>
              </a:rPr>
              <a:t>0.35</a:t>
            </a:r>
          </a:p>
        </p:txBody>
      </p:sp>
      <p:sp>
        <p:nvSpPr>
          <p:cNvPr id="32" name="Rectangle 31">
            <a:extLst>
              <a:ext uri="{FF2B5EF4-FFF2-40B4-BE49-F238E27FC236}">
                <a16:creationId xmlns:a16="http://schemas.microsoft.com/office/drawing/2014/main" id="{6F8A5EB6-6117-4C10-BF94-F1EF2014AA33}"/>
              </a:ext>
            </a:extLst>
          </p:cNvPr>
          <p:cNvSpPr/>
          <p:nvPr/>
        </p:nvSpPr>
        <p:spPr>
          <a:xfrm>
            <a:off x="11424592" y="3029978"/>
            <a:ext cx="784189" cy="461665"/>
          </a:xfrm>
          <a:prstGeom prst="rect">
            <a:avLst/>
          </a:prstGeom>
        </p:spPr>
        <p:txBody>
          <a:bodyPr wrap="none">
            <a:spAutoFit/>
          </a:bodyPr>
          <a:lstStyle/>
          <a:p>
            <a:r>
              <a:rPr lang="en-GB" sz="2400" dirty="0">
                <a:solidFill>
                  <a:srgbClr val="FF0000"/>
                </a:solidFill>
              </a:rPr>
              <a:t>0.25</a:t>
            </a:r>
          </a:p>
        </p:txBody>
      </p:sp>
      <mc:AlternateContent xmlns:mc="http://schemas.openxmlformats.org/markup-compatibility/2006">
        <mc:Choice xmlns:a14="http://schemas.microsoft.com/office/drawing/2010/main" Requires="a14">
          <p:sp>
            <p:nvSpPr>
              <p:cNvPr id="33" name="Rectangle 32">
                <a:extLst>
                  <a:ext uri="{FF2B5EF4-FFF2-40B4-BE49-F238E27FC236}">
                    <a16:creationId xmlns:a16="http://schemas.microsoft.com/office/drawing/2014/main" id="{84F37603-3BCA-4AE4-B6A0-6C5C49A3C8B6}"/>
                  </a:ext>
                </a:extLst>
              </p:cNvPr>
              <p:cNvSpPr/>
              <p:nvPr/>
            </p:nvSpPr>
            <p:spPr>
              <a:xfrm>
                <a:off x="8652916" y="2051833"/>
                <a:ext cx="1824538" cy="615425"/>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4</m:t>
                        </m:r>
                      </m:num>
                      <m:den>
                        <m:r>
                          <a:rPr lang="en-GB" sz="2400" b="0" i="1" smtClean="0">
                            <a:solidFill>
                              <a:srgbClr val="FF0000"/>
                            </a:solidFill>
                            <a:latin typeface="Cambria Math" panose="02040503050406030204" pitchFamily="18" charset="0"/>
                          </a:rPr>
                          <m:t>1000</m:t>
                        </m:r>
                      </m:den>
                    </m:f>
                  </m:oMath>
                </a14:m>
                <a:r>
                  <a:rPr lang="en-GB" sz="2400" dirty="0">
                    <a:solidFill>
                      <a:srgbClr val="FF0000"/>
                    </a:solidFill>
                  </a:rPr>
                  <a:t> = 0.004</a:t>
                </a:r>
              </a:p>
            </p:txBody>
          </p:sp>
        </mc:Choice>
        <mc:Fallback>
          <p:sp>
            <p:nvSpPr>
              <p:cNvPr id="33" name="Rectangle 32">
                <a:extLst>
                  <a:ext uri="{FF2B5EF4-FFF2-40B4-BE49-F238E27FC236}">
                    <a16:creationId xmlns:a16="http://schemas.microsoft.com/office/drawing/2014/main" id="{84F37603-3BCA-4AE4-B6A0-6C5C49A3C8B6}"/>
                  </a:ext>
                </a:extLst>
              </p:cNvPr>
              <p:cNvSpPr>
                <a:spLocks noRot="1" noChangeAspect="1" noMove="1" noResize="1" noEditPoints="1" noAdjustHandles="1" noChangeArrowheads="1" noChangeShapeType="1" noTextEdit="1"/>
              </p:cNvSpPr>
              <p:nvPr/>
            </p:nvSpPr>
            <p:spPr>
              <a:xfrm>
                <a:off x="8652916" y="2051833"/>
                <a:ext cx="1824538" cy="615425"/>
              </a:xfrm>
              <a:prstGeom prst="rect">
                <a:avLst/>
              </a:prstGeom>
              <a:blipFill>
                <a:blip r:embed="rId31"/>
                <a:stretch>
                  <a:fillRect r="-4333" b="-79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8CE94438-77DC-47C8-9354-CD2744343479}"/>
                  </a:ext>
                </a:extLst>
              </p:cNvPr>
              <p:cNvSpPr/>
              <p:nvPr/>
            </p:nvSpPr>
            <p:spPr>
              <a:xfrm>
                <a:off x="8636990" y="2949070"/>
                <a:ext cx="1824538"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72</m:t>
                        </m:r>
                      </m:num>
                      <m:den>
                        <m:r>
                          <a:rPr lang="en-GB" sz="2400" b="0" i="1" smtClean="0">
                            <a:solidFill>
                              <a:srgbClr val="FF0000"/>
                            </a:solidFill>
                            <a:latin typeface="Cambria Math" panose="02040503050406030204" pitchFamily="18" charset="0"/>
                          </a:rPr>
                          <m:t>1000</m:t>
                        </m:r>
                      </m:den>
                    </m:f>
                  </m:oMath>
                </a14:m>
                <a:r>
                  <a:rPr lang="en-GB" sz="2400" dirty="0">
                    <a:solidFill>
                      <a:srgbClr val="FF0000"/>
                    </a:solidFill>
                  </a:rPr>
                  <a:t> = 0.072</a:t>
                </a:r>
              </a:p>
            </p:txBody>
          </p:sp>
        </mc:Choice>
        <mc:Fallback xmlns="">
          <p:sp>
            <p:nvSpPr>
              <p:cNvPr id="34" name="Rectangle 33">
                <a:extLst>
                  <a:ext uri="{FF2B5EF4-FFF2-40B4-BE49-F238E27FC236}">
                    <a16:creationId xmlns:a16="http://schemas.microsoft.com/office/drawing/2014/main" id="{8CE94438-77DC-47C8-9354-CD2744343479}"/>
                  </a:ext>
                </a:extLst>
              </p:cNvPr>
              <p:cNvSpPr>
                <a:spLocks noRot="1" noChangeAspect="1" noMove="1" noResize="1" noEditPoints="1" noAdjustHandles="1" noChangeArrowheads="1" noChangeShapeType="1" noTextEdit="1"/>
              </p:cNvSpPr>
              <p:nvPr/>
            </p:nvSpPr>
            <p:spPr>
              <a:xfrm>
                <a:off x="8636990" y="2949070"/>
                <a:ext cx="1824538" cy="616964"/>
              </a:xfrm>
              <a:prstGeom prst="rect">
                <a:avLst/>
              </a:prstGeom>
              <a:blipFill>
                <a:blip r:embed="rId32"/>
                <a:stretch>
                  <a:fillRect r="-4348" b="-8911"/>
                </a:stretch>
              </a:blipFill>
            </p:spPr>
            <p:txBody>
              <a:bodyPr/>
              <a:lstStyle/>
              <a:p>
                <a:r>
                  <a:rPr lang="en-GB">
                    <a:noFill/>
                  </a:rPr>
                  <a:t> </a:t>
                </a:r>
              </a:p>
            </p:txBody>
          </p:sp>
        </mc:Fallback>
      </mc:AlternateContent>
      <p:sp>
        <p:nvSpPr>
          <p:cNvPr id="35" name="Rectangle 34">
            <a:extLst>
              <a:ext uri="{FF2B5EF4-FFF2-40B4-BE49-F238E27FC236}">
                <a16:creationId xmlns:a16="http://schemas.microsoft.com/office/drawing/2014/main" id="{1E7E670F-DA01-4886-AA0F-30B455DB6FF3}"/>
              </a:ext>
            </a:extLst>
          </p:cNvPr>
          <p:cNvSpPr/>
          <p:nvPr/>
        </p:nvSpPr>
        <p:spPr>
          <a:xfrm>
            <a:off x="3701544" y="4711450"/>
            <a:ext cx="612668" cy="461665"/>
          </a:xfrm>
          <a:prstGeom prst="rect">
            <a:avLst/>
          </a:prstGeom>
        </p:spPr>
        <p:txBody>
          <a:bodyPr wrap="none">
            <a:spAutoFit/>
          </a:bodyPr>
          <a:lstStyle/>
          <a:p>
            <a:r>
              <a:rPr lang="en-GB" sz="2400" dirty="0">
                <a:solidFill>
                  <a:srgbClr val="FF0000"/>
                </a:solidFill>
              </a:rPr>
              <a:t>1.2</a:t>
            </a:r>
          </a:p>
        </p:txBody>
      </p:sp>
      <p:sp>
        <p:nvSpPr>
          <p:cNvPr id="36" name="Rectangle 35">
            <a:extLst>
              <a:ext uri="{FF2B5EF4-FFF2-40B4-BE49-F238E27FC236}">
                <a16:creationId xmlns:a16="http://schemas.microsoft.com/office/drawing/2014/main" id="{CF5DAFD9-5721-4074-9593-E09575CEDA5D}"/>
              </a:ext>
            </a:extLst>
          </p:cNvPr>
          <p:cNvSpPr/>
          <p:nvPr/>
        </p:nvSpPr>
        <p:spPr>
          <a:xfrm>
            <a:off x="6069383" y="4672911"/>
            <a:ext cx="784189" cy="461665"/>
          </a:xfrm>
          <a:prstGeom prst="rect">
            <a:avLst/>
          </a:prstGeom>
        </p:spPr>
        <p:txBody>
          <a:bodyPr wrap="none">
            <a:spAutoFit/>
          </a:bodyPr>
          <a:lstStyle/>
          <a:p>
            <a:r>
              <a:rPr lang="en-GB" sz="2400" dirty="0">
                <a:solidFill>
                  <a:srgbClr val="FF0000"/>
                </a:solidFill>
              </a:rPr>
              <a:t>2.12</a:t>
            </a:r>
          </a:p>
        </p:txBody>
      </p:sp>
      <p:sp>
        <p:nvSpPr>
          <p:cNvPr id="37" name="Rectangle 36">
            <a:extLst>
              <a:ext uri="{FF2B5EF4-FFF2-40B4-BE49-F238E27FC236}">
                <a16:creationId xmlns:a16="http://schemas.microsoft.com/office/drawing/2014/main" id="{E47530EA-FD4E-4C7B-A7E7-D8B5B2229532}"/>
              </a:ext>
            </a:extLst>
          </p:cNvPr>
          <p:cNvSpPr/>
          <p:nvPr/>
        </p:nvSpPr>
        <p:spPr>
          <a:xfrm>
            <a:off x="8748681" y="4618297"/>
            <a:ext cx="955711" cy="461665"/>
          </a:xfrm>
          <a:prstGeom prst="rect">
            <a:avLst/>
          </a:prstGeom>
        </p:spPr>
        <p:txBody>
          <a:bodyPr wrap="none">
            <a:spAutoFit/>
          </a:bodyPr>
          <a:lstStyle/>
          <a:p>
            <a:r>
              <a:rPr lang="en-GB" sz="2400" dirty="0">
                <a:solidFill>
                  <a:srgbClr val="FF0000"/>
                </a:solidFill>
              </a:rPr>
              <a:t>5.218</a:t>
            </a:r>
          </a:p>
        </p:txBody>
      </p:sp>
      <p:sp>
        <p:nvSpPr>
          <p:cNvPr id="38" name="Rectangle 37">
            <a:extLst>
              <a:ext uri="{FF2B5EF4-FFF2-40B4-BE49-F238E27FC236}">
                <a16:creationId xmlns:a16="http://schemas.microsoft.com/office/drawing/2014/main" id="{1AB031A6-246D-4833-8369-A817143C7C86}"/>
              </a:ext>
            </a:extLst>
          </p:cNvPr>
          <p:cNvSpPr/>
          <p:nvPr/>
        </p:nvSpPr>
        <p:spPr>
          <a:xfrm>
            <a:off x="11187383" y="4605072"/>
            <a:ext cx="955711" cy="461665"/>
          </a:xfrm>
          <a:prstGeom prst="rect">
            <a:avLst/>
          </a:prstGeom>
        </p:spPr>
        <p:txBody>
          <a:bodyPr wrap="none">
            <a:spAutoFit/>
          </a:bodyPr>
          <a:lstStyle/>
          <a:p>
            <a:r>
              <a:rPr lang="en-GB" sz="2400" dirty="0">
                <a:solidFill>
                  <a:srgbClr val="FF0000"/>
                </a:solidFill>
              </a:rPr>
              <a:t>2.008</a:t>
            </a:r>
          </a:p>
        </p:txBody>
      </p:sp>
      <p:sp>
        <p:nvSpPr>
          <p:cNvPr id="39" name="Rectangle 38">
            <a:extLst>
              <a:ext uri="{FF2B5EF4-FFF2-40B4-BE49-F238E27FC236}">
                <a16:creationId xmlns:a16="http://schemas.microsoft.com/office/drawing/2014/main" id="{86084748-16AA-410F-937B-C7733D40024C}"/>
              </a:ext>
            </a:extLst>
          </p:cNvPr>
          <p:cNvSpPr/>
          <p:nvPr/>
        </p:nvSpPr>
        <p:spPr>
          <a:xfrm>
            <a:off x="3842010" y="5762799"/>
            <a:ext cx="784189" cy="461665"/>
          </a:xfrm>
          <a:prstGeom prst="rect">
            <a:avLst/>
          </a:prstGeom>
        </p:spPr>
        <p:txBody>
          <a:bodyPr wrap="none">
            <a:spAutoFit/>
          </a:bodyPr>
          <a:lstStyle/>
          <a:p>
            <a:r>
              <a:rPr lang="en-GB" sz="2400" dirty="0">
                <a:solidFill>
                  <a:srgbClr val="FF0000"/>
                </a:solidFill>
              </a:rPr>
              <a:t>41.8</a:t>
            </a:r>
          </a:p>
        </p:txBody>
      </p:sp>
      <p:sp>
        <p:nvSpPr>
          <p:cNvPr id="40" name="Rectangle 39">
            <a:extLst>
              <a:ext uri="{FF2B5EF4-FFF2-40B4-BE49-F238E27FC236}">
                <a16:creationId xmlns:a16="http://schemas.microsoft.com/office/drawing/2014/main" id="{2E5CC86F-EAF7-439C-BB41-85F7AC469AF1}"/>
              </a:ext>
            </a:extLst>
          </p:cNvPr>
          <p:cNvSpPr/>
          <p:nvPr/>
        </p:nvSpPr>
        <p:spPr>
          <a:xfrm>
            <a:off x="6042833" y="5700169"/>
            <a:ext cx="784189" cy="461665"/>
          </a:xfrm>
          <a:prstGeom prst="rect">
            <a:avLst/>
          </a:prstGeom>
        </p:spPr>
        <p:txBody>
          <a:bodyPr wrap="none">
            <a:spAutoFit/>
          </a:bodyPr>
          <a:lstStyle/>
          <a:p>
            <a:r>
              <a:rPr lang="en-GB" sz="2400" dirty="0">
                <a:solidFill>
                  <a:srgbClr val="FF0000"/>
                </a:solidFill>
              </a:rPr>
              <a:t>0.05</a:t>
            </a:r>
          </a:p>
        </p:txBody>
      </p:sp>
      <p:sp>
        <p:nvSpPr>
          <p:cNvPr id="41" name="Rectangle 40">
            <a:extLst>
              <a:ext uri="{FF2B5EF4-FFF2-40B4-BE49-F238E27FC236}">
                <a16:creationId xmlns:a16="http://schemas.microsoft.com/office/drawing/2014/main" id="{C890332E-F833-47FF-9B59-2802871E6F3B}"/>
              </a:ext>
            </a:extLst>
          </p:cNvPr>
          <p:cNvSpPr/>
          <p:nvPr/>
        </p:nvSpPr>
        <p:spPr>
          <a:xfrm>
            <a:off x="8636990" y="5656921"/>
            <a:ext cx="761362" cy="461665"/>
          </a:xfrm>
          <a:prstGeom prst="rect">
            <a:avLst/>
          </a:prstGeom>
        </p:spPr>
        <p:txBody>
          <a:bodyPr wrap="none">
            <a:spAutoFit/>
          </a:bodyPr>
          <a:lstStyle/>
          <a:p>
            <a:r>
              <a:rPr lang="en-GB" sz="2400" dirty="0">
                <a:solidFill>
                  <a:srgbClr val="FF0000"/>
                </a:solidFill>
              </a:rPr>
              <a:t>11.1</a:t>
            </a:r>
          </a:p>
        </p:txBody>
      </p:sp>
      <p:sp>
        <p:nvSpPr>
          <p:cNvPr id="42" name="Rectangle 41">
            <a:extLst>
              <a:ext uri="{FF2B5EF4-FFF2-40B4-BE49-F238E27FC236}">
                <a16:creationId xmlns:a16="http://schemas.microsoft.com/office/drawing/2014/main" id="{DEB2C801-F030-4984-A488-64BABDFE2622}"/>
              </a:ext>
            </a:extLst>
          </p:cNvPr>
          <p:cNvSpPr/>
          <p:nvPr/>
        </p:nvSpPr>
        <p:spPr>
          <a:xfrm>
            <a:off x="11112925" y="5676715"/>
            <a:ext cx="955711" cy="461665"/>
          </a:xfrm>
          <a:prstGeom prst="rect">
            <a:avLst/>
          </a:prstGeom>
        </p:spPr>
        <p:txBody>
          <a:bodyPr wrap="none">
            <a:spAutoFit/>
          </a:bodyPr>
          <a:lstStyle/>
          <a:p>
            <a:r>
              <a:rPr lang="en-GB" sz="2400" dirty="0">
                <a:solidFill>
                  <a:srgbClr val="FF0000"/>
                </a:solidFill>
              </a:rPr>
              <a:t>0.345</a:t>
            </a:r>
          </a:p>
        </p:txBody>
      </p:sp>
    </p:spTree>
    <p:extLst>
      <p:ext uri="{BB962C8B-B14F-4D97-AF65-F5344CB8AC3E}">
        <p14:creationId xmlns:p14="http://schemas.microsoft.com/office/powerpoint/2010/main" val="1001470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51583" y="980728"/>
            <a:ext cx="9721081" cy="461665"/>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5. Write these improper fractions as decimals:</a:t>
            </a:r>
            <a:endParaRPr lang="en-US" sz="2400" dirty="0"/>
          </a:p>
        </p:txBody>
      </p:sp>
      <p:sp>
        <p:nvSpPr>
          <p:cNvPr id="15373" name="TextBox 2"/>
          <p:cNvSpPr txBox="1">
            <a:spLocks noChangeArrowheads="1"/>
          </p:cNvSpPr>
          <p:nvPr/>
        </p:nvSpPr>
        <p:spPr bwMode="auto">
          <a:xfrm>
            <a:off x="3359696" y="11875"/>
            <a:ext cx="80648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Skill Check: Fractions into Decimals </a:t>
            </a:r>
          </a:p>
          <a:p>
            <a:pPr algn="ctr" eaLnBrk="1" hangingPunct="1">
              <a:buClr>
                <a:srgbClr val="000000"/>
              </a:buClr>
              <a:buSzPct val="100000"/>
              <a:buFont typeface="Times New Roman" panose="02020603050405020304" pitchFamily="18" charset="0"/>
              <a:buNone/>
            </a:pPr>
            <a:endParaRPr lang="en-US" altLang="en-US" sz="3200" b="1" dirty="0"/>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A027FF6-E70F-46EA-AFED-088DF37A9529}"/>
              </a:ext>
            </a:extLst>
          </p:cNvPr>
          <p:cNvSpPr/>
          <p:nvPr/>
        </p:nvSpPr>
        <p:spPr>
          <a:xfrm>
            <a:off x="2352560" y="3185467"/>
            <a:ext cx="5499454" cy="461665"/>
          </a:xfrm>
          <a:prstGeom prst="rect">
            <a:avLst/>
          </a:prstGeom>
        </p:spPr>
        <p:txBody>
          <a:bodyPr wrap="none">
            <a:spAutoFit/>
          </a:bodyPr>
          <a:lstStyle/>
          <a:p>
            <a:r>
              <a:rPr lang="en-GB" sz="2400"/>
              <a:t>6. Write as a fraction and as a decimal:</a:t>
            </a:r>
            <a:endParaRPr lang="en-GB" sz="2400" dirty="0"/>
          </a:p>
        </p:txBody>
      </p:sp>
      <p:sp>
        <p:nvSpPr>
          <p:cNvPr id="3" name="Rectangle 2">
            <a:extLst>
              <a:ext uri="{FF2B5EF4-FFF2-40B4-BE49-F238E27FC236}">
                <a16:creationId xmlns:a16="http://schemas.microsoft.com/office/drawing/2014/main" id="{BD74F5A6-8EE2-44C0-B74F-5FA475468D05}"/>
              </a:ext>
            </a:extLst>
          </p:cNvPr>
          <p:cNvSpPr/>
          <p:nvPr/>
        </p:nvSpPr>
        <p:spPr>
          <a:xfrm>
            <a:off x="2346513" y="5064410"/>
            <a:ext cx="3179075" cy="461665"/>
          </a:xfrm>
          <a:prstGeom prst="rect">
            <a:avLst/>
          </a:prstGeom>
        </p:spPr>
        <p:txBody>
          <a:bodyPr wrap="none">
            <a:spAutoFit/>
          </a:bodyPr>
          <a:lstStyle/>
          <a:p>
            <a:r>
              <a:rPr lang="en-GB" sz="2400" dirty="0"/>
              <a:t>7. (a) Calculate  7÷8.</a:t>
            </a:r>
          </a:p>
        </p:txBody>
      </p:sp>
      <p:sp>
        <p:nvSpPr>
          <p:cNvPr id="4" name="Rectangle 3">
            <a:extLst>
              <a:ext uri="{FF2B5EF4-FFF2-40B4-BE49-F238E27FC236}">
                <a16:creationId xmlns:a16="http://schemas.microsoft.com/office/drawing/2014/main" id="{35816C04-2ED4-4AA4-AAAC-0D9C78245E63}"/>
              </a:ext>
            </a:extLst>
          </p:cNvPr>
          <p:cNvSpPr/>
          <p:nvPr/>
        </p:nvSpPr>
        <p:spPr>
          <a:xfrm>
            <a:off x="7246372" y="5105384"/>
            <a:ext cx="3520516" cy="461665"/>
          </a:xfrm>
          <a:prstGeom prst="rect">
            <a:avLst/>
          </a:prstGeom>
        </p:spPr>
        <p:txBody>
          <a:bodyPr wrap="none">
            <a:spAutoFit/>
          </a:bodyPr>
          <a:lstStyle/>
          <a:p>
            <a:r>
              <a:rPr lang="en-GB" sz="2400" dirty="0"/>
              <a:t>8. (a) Calculate  41 ÷ 5.</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7046461-49F0-459C-92B3-E3FD0CE4E59B}"/>
                  </a:ext>
                </a:extLst>
              </p:cNvPr>
              <p:cNvSpPr/>
              <p:nvPr/>
            </p:nvSpPr>
            <p:spPr>
              <a:xfrm>
                <a:off x="2567608" y="1535308"/>
                <a:ext cx="1040670" cy="612540"/>
              </a:xfrm>
              <a:prstGeom prst="rect">
                <a:avLst/>
              </a:prstGeom>
            </p:spPr>
            <p:txBody>
              <a:bodyPr wrap="none">
                <a:spAutoFit/>
              </a:bodyPr>
              <a:lstStyle/>
              <a:p>
                <a:r>
                  <a:rPr lang="en-GB" sz="2400" dirty="0"/>
                  <a:t>(a)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2</m:t>
                        </m:r>
                      </m:den>
                    </m:f>
                  </m:oMath>
                </a14:m>
                <a:r>
                  <a:rPr lang="en-GB" sz="2400" dirty="0"/>
                  <a:t> =</a:t>
                </a:r>
              </a:p>
            </p:txBody>
          </p:sp>
        </mc:Choice>
        <mc:Fallback xmlns="">
          <p:sp>
            <p:nvSpPr>
              <p:cNvPr id="5" name="Rectangle 4">
                <a:extLst>
                  <a:ext uri="{FF2B5EF4-FFF2-40B4-BE49-F238E27FC236}">
                    <a16:creationId xmlns:a16="http://schemas.microsoft.com/office/drawing/2014/main" id="{A7046461-49F0-459C-92B3-E3FD0CE4E59B}"/>
                  </a:ext>
                </a:extLst>
              </p:cNvPr>
              <p:cNvSpPr>
                <a:spLocks noRot="1" noChangeAspect="1" noMove="1" noResize="1" noEditPoints="1" noAdjustHandles="1" noChangeArrowheads="1" noChangeShapeType="1" noTextEdit="1"/>
              </p:cNvSpPr>
              <p:nvPr/>
            </p:nvSpPr>
            <p:spPr>
              <a:xfrm>
                <a:off x="2567608" y="1535308"/>
                <a:ext cx="1040670" cy="612540"/>
              </a:xfrm>
              <a:prstGeom prst="rect">
                <a:avLst/>
              </a:prstGeom>
              <a:blipFill>
                <a:blip r:embed="rId4"/>
                <a:stretch>
                  <a:fillRect l="-8772" r="-8187" b="-9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A98EC33-17AB-4E51-8970-CF2346611278}"/>
                  </a:ext>
                </a:extLst>
              </p:cNvPr>
              <p:cNvSpPr/>
              <p:nvPr/>
            </p:nvSpPr>
            <p:spPr>
              <a:xfrm>
                <a:off x="5485343" y="1536620"/>
                <a:ext cx="1170513" cy="616964"/>
              </a:xfrm>
              <a:prstGeom prst="rect">
                <a:avLst/>
              </a:prstGeom>
            </p:spPr>
            <p:txBody>
              <a:bodyPr wrap="none">
                <a:spAutoFit/>
              </a:bodyPr>
              <a:lstStyle/>
              <a:p>
                <a:r>
                  <a:rPr lang="en-GB" sz="2400" dirty="0"/>
                  <a:t>(b)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21</m:t>
                        </m:r>
                      </m:num>
                      <m:den>
                        <m:r>
                          <a:rPr lang="en-GB" sz="2400" b="0" i="1" smtClean="0">
                            <a:latin typeface="Cambria Math" panose="02040503050406030204" pitchFamily="18" charset="0"/>
                          </a:rPr>
                          <m:t>20</m:t>
                        </m:r>
                      </m:den>
                    </m:f>
                  </m:oMath>
                </a14:m>
                <a:r>
                  <a:rPr lang="en-GB" sz="2400" dirty="0"/>
                  <a:t> =</a:t>
                </a:r>
              </a:p>
            </p:txBody>
          </p:sp>
        </mc:Choice>
        <mc:Fallback xmlns="">
          <p:sp>
            <p:nvSpPr>
              <p:cNvPr id="6" name="Rectangle 5">
                <a:extLst>
                  <a:ext uri="{FF2B5EF4-FFF2-40B4-BE49-F238E27FC236}">
                    <a16:creationId xmlns:a16="http://schemas.microsoft.com/office/drawing/2014/main" id="{8A98EC33-17AB-4E51-8970-CF2346611278}"/>
                  </a:ext>
                </a:extLst>
              </p:cNvPr>
              <p:cNvSpPr>
                <a:spLocks noRot="1" noChangeAspect="1" noMove="1" noResize="1" noEditPoints="1" noAdjustHandles="1" noChangeArrowheads="1" noChangeShapeType="1" noTextEdit="1"/>
              </p:cNvSpPr>
              <p:nvPr/>
            </p:nvSpPr>
            <p:spPr>
              <a:xfrm>
                <a:off x="5485343" y="1536620"/>
                <a:ext cx="1170513" cy="616964"/>
              </a:xfrm>
              <a:prstGeom prst="rect">
                <a:avLst/>
              </a:prstGeom>
              <a:blipFill>
                <a:blip r:embed="rId5"/>
                <a:stretch>
                  <a:fillRect l="-8333" r="-6771"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DC261BD-40D4-4D38-A25F-C8231E98BEFD}"/>
                  </a:ext>
                </a:extLst>
              </p:cNvPr>
              <p:cNvSpPr/>
              <p:nvPr/>
            </p:nvSpPr>
            <p:spPr>
              <a:xfrm>
                <a:off x="8292306" y="1528278"/>
                <a:ext cx="1152880" cy="616964"/>
              </a:xfrm>
              <a:prstGeom prst="rect">
                <a:avLst/>
              </a:prstGeom>
            </p:spPr>
            <p:txBody>
              <a:bodyPr wrap="none">
                <a:spAutoFit/>
              </a:bodyPr>
              <a:lstStyle/>
              <a:p>
                <a:r>
                  <a:rPr lang="en-GB" sz="2400" dirty="0"/>
                  <a:t>(c)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33</m:t>
                        </m:r>
                      </m:num>
                      <m:den>
                        <m:r>
                          <a:rPr lang="en-GB" sz="2400" b="0" i="1" smtClean="0">
                            <a:latin typeface="Cambria Math" panose="02040503050406030204" pitchFamily="18" charset="0"/>
                          </a:rPr>
                          <m:t>20</m:t>
                        </m:r>
                      </m:den>
                    </m:f>
                  </m:oMath>
                </a14:m>
                <a:r>
                  <a:rPr lang="en-GB" sz="2400" dirty="0"/>
                  <a:t> =</a:t>
                </a:r>
              </a:p>
            </p:txBody>
          </p:sp>
        </mc:Choice>
        <mc:Fallback xmlns="">
          <p:sp>
            <p:nvSpPr>
              <p:cNvPr id="7" name="Rectangle 6">
                <a:extLst>
                  <a:ext uri="{FF2B5EF4-FFF2-40B4-BE49-F238E27FC236}">
                    <a16:creationId xmlns:a16="http://schemas.microsoft.com/office/drawing/2014/main" id="{BDC261BD-40D4-4D38-A25F-C8231E98BEFD}"/>
                  </a:ext>
                </a:extLst>
              </p:cNvPr>
              <p:cNvSpPr>
                <a:spLocks noRot="1" noChangeAspect="1" noMove="1" noResize="1" noEditPoints="1" noAdjustHandles="1" noChangeArrowheads="1" noChangeShapeType="1" noTextEdit="1"/>
              </p:cNvSpPr>
              <p:nvPr/>
            </p:nvSpPr>
            <p:spPr>
              <a:xfrm>
                <a:off x="8292306" y="1528278"/>
                <a:ext cx="1152880" cy="616964"/>
              </a:xfrm>
              <a:prstGeom prst="rect">
                <a:avLst/>
              </a:prstGeom>
              <a:blipFill>
                <a:blip r:embed="rId6"/>
                <a:stretch>
                  <a:fillRect l="-7937" r="-7407"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AACBA62-9EFD-494B-B991-6ABEBF0FDE27}"/>
                  </a:ext>
                </a:extLst>
              </p:cNvPr>
              <p:cNvSpPr/>
              <p:nvPr/>
            </p:nvSpPr>
            <p:spPr>
              <a:xfrm>
                <a:off x="2522391" y="2295055"/>
                <a:ext cx="1170513" cy="616964"/>
              </a:xfrm>
              <a:prstGeom prst="rect">
                <a:avLst/>
              </a:prstGeom>
            </p:spPr>
            <p:txBody>
              <a:bodyPr wrap="none">
                <a:spAutoFit/>
              </a:bodyPr>
              <a:lstStyle/>
              <a:p>
                <a:r>
                  <a:rPr lang="en-GB" sz="2400" dirty="0"/>
                  <a:t>(d)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31</m:t>
                        </m:r>
                      </m:num>
                      <m:den>
                        <m:r>
                          <a:rPr lang="en-GB" sz="2400" b="0" i="1" smtClean="0">
                            <a:latin typeface="Cambria Math" panose="02040503050406030204" pitchFamily="18" charset="0"/>
                          </a:rPr>
                          <m:t>25</m:t>
                        </m:r>
                      </m:den>
                    </m:f>
                  </m:oMath>
                </a14:m>
                <a:r>
                  <a:rPr lang="en-GB" sz="2400" dirty="0"/>
                  <a:t> =</a:t>
                </a:r>
              </a:p>
            </p:txBody>
          </p:sp>
        </mc:Choice>
        <mc:Fallback xmlns="">
          <p:sp>
            <p:nvSpPr>
              <p:cNvPr id="8" name="Rectangle 7">
                <a:extLst>
                  <a:ext uri="{FF2B5EF4-FFF2-40B4-BE49-F238E27FC236}">
                    <a16:creationId xmlns:a16="http://schemas.microsoft.com/office/drawing/2014/main" id="{BAACBA62-9EFD-494B-B991-6ABEBF0FDE27}"/>
                  </a:ext>
                </a:extLst>
              </p:cNvPr>
              <p:cNvSpPr>
                <a:spLocks noRot="1" noChangeAspect="1" noMove="1" noResize="1" noEditPoints="1" noAdjustHandles="1" noChangeArrowheads="1" noChangeShapeType="1" noTextEdit="1"/>
              </p:cNvSpPr>
              <p:nvPr/>
            </p:nvSpPr>
            <p:spPr>
              <a:xfrm>
                <a:off x="2522391" y="2295055"/>
                <a:ext cx="1170513" cy="616964"/>
              </a:xfrm>
              <a:prstGeom prst="rect">
                <a:avLst/>
              </a:prstGeom>
              <a:blipFill>
                <a:blip r:embed="rId7"/>
                <a:stretch>
                  <a:fillRect l="-8333" r="-6771"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8F65970-5E08-45A0-84F0-5A8265CC9610}"/>
                  </a:ext>
                </a:extLst>
              </p:cNvPr>
              <p:cNvSpPr/>
              <p:nvPr/>
            </p:nvSpPr>
            <p:spPr>
              <a:xfrm>
                <a:off x="5485342" y="2281618"/>
                <a:ext cx="1170513" cy="616964"/>
              </a:xfrm>
              <a:prstGeom prst="rect">
                <a:avLst/>
              </a:prstGeom>
            </p:spPr>
            <p:txBody>
              <a:bodyPr wrap="none">
                <a:spAutoFit/>
              </a:bodyPr>
              <a:lstStyle/>
              <a:p>
                <a:r>
                  <a:rPr lang="en-GB" sz="2400" dirty="0"/>
                  <a:t>(e)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16</m:t>
                        </m:r>
                      </m:num>
                      <m:den>
                        <m:r>
                          <a:rPr lang="en-GB" sz="2400" b="0" i="1" smtClean="0">
                            <a:latin typeface="Cambria Math" panose="02040503050406030204" pitchFamily="18" charset="0"/>
                          </a:rPr>
                          <m:t>5</m:t>
                        </m:r>
                      </m:den>
                    </m:f>
                  </m:oMath>
                </a14:m>
                <a:r>
                  <a:rPr lang="en-GB" sz="2400" dirty="0"/>
                  <a:t> =</a:t>
                </a:r>
              </a:p>
            </p:txBody>
          </p:sp>
        </mc:Choice>
        <mc:Fallback xmlns="">
          <p:sp>
            <p:nvSpPr>
              <p:cNvPr id="9" name="Rectangle 8">
                <a:extLst>
                  <a:ext uri="{FF2B5EF4-FFF2-40B4-BE49-F238E27FC236}">
                    <a16:creationId xmlns:a16="http://schemas.microsoft.com/office/drawing/2014/main" id="{A8F65970-5E08-45A0-84F0-5A8265CC9610}"/>
                  </a:ext>
                </a:extLst>
              </p:cNvPr>
              <p:cNvSpPr>
                <a:spLocks noRot="1" noChangeAspect="1" noMove="1" noResize="1" noEditPoints="1" noAdjustHandles="1" noChangeArrowheads="1" noChangeShapeType="1" noTextEdit="1"/>
              </p:cNvSpPr>
              <p:nvPr/>
            </p:nvSpPr>
            <p:spPr>
              <a:xfrm>
                <a:off x="5485342" y="2281618"/>
                <a:ext cx="1170513" cy="616964"/>
              </a:xfrm>
              <a:prstGeom prst="rect">
                <a:avLst/>
              </a:prstGeom>
              <a:blipFill>
                <a:blip r:embed="rId8"/>
                <a:stretch>
                  <a:fillRect l="-8333" r="-6771"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781C2E9-B459-4E34-BCE7-F6BE7ADC4E40}"/>
                  </a:ext>
                </a:extLst>
              </p:cNvPr>
              <p:cNvSpPr/>
              <p:nvPr/>
            </p:nvSpPr>
            <p:spPr>
              <a:xfrm>
                <a:off x="8135028" y="2276177"/>
                <a:ext cx="1343638" cy="616964"/>
              </a:xfrm>
              <a:prstGeom prst="rect">
                <a:avLst/>
              </a:prstGeom>
            </p:spPr>
            <p:txBody>
              <a:bodyPr wrap="none">
                <a:spAutoFit/>
              </a:bodyPr>
              <a:lstStyle/>
              <a:p>
                <a:r>
                  <a:rPr lang="en-GB" sz="2400" dirty="0"/>
                  <a:t>(f)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1001</m:t>
                        </m:r>
                      </m:num>
                      <m:den>
                        <m:r>
                          <a:rPr lang="en-GB" sz="2400" b="0" i="1" smtClean="0">
                            <a:latin typeface="Cambria Math" panose="02040503050406030204" pitchFamily="18" charset="0"/>
                          </a:rPr>
                          <m:t>500</m:t>
                        </m:r>
                      </m:den>
                    </m:f>
                  </m:oMath>
                </a14:m>
                <a:r>
                  <a:rPr lang="en-GB" sz="2400" dirty="0"/>
                  <a:t> =</a:t>
                </a:r>
              </a:p>
            </p:txBody>
          </p:sp>
        </mc:Choice>
        <mc:Fallback xmlns="">
          <p:sp>
            <p:nvSpPr>
              <p:cNvPr id="10" name="Rectangle 9">
                <a:extLst>
                  <a:ext uri="{FF2B5EF4-FFF2-40B4-BE49-F238E27FC236}">
                    <a16:creationId xmlns:a16="http://schemas.microsoft.com/office/drawing/2014/main" id="{6781C2E9-B459-4E34-BCE7-F6BE7ADC4E40}"/>
                  </a:ext>
                </a:extLst>
              </p:cNvPr>
              <p:cNvSpPr>
                <a:spLocks noRot="1" noChangeAspect="1" noMove="1" noResize="1" noEditPoints="1" noAdjustHandles="1" noChangeArrowheads="1" noChangeShapeType="1" noTextEdit="1"/>
              </p:cNvSpPr>
              <p:nvPr/>
            </p:nvSpPr>
            <p:spPr>
              <a:xfrm>
                <a:off x="8135028" y="2276177"/>
                <a:ext cx="1343638" cy="616964"/>
              </a:xfrm>
              <a:prstGeom prst="rect">
                <a:avLst/>
              </a:prstGeom>
              <a:blipFill>
                <a:blip r:embed="rId9"/>
                <a:stretch>
                  <a:fillRect l="-6787" r="-5882" b="-7843"/>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1463DEA4-ED9B-450B-9BBA-B7048E68E533}"/>
              </a:ext>
            </a:extLst>
          </p:cNvPr>
          <p:cNvSpPr/>
          <p:nvPr/>
        </p:nvSpPr>
        <p:spPr>
          <a:xfrm>
            <a:off x="2395754" y="3720952"/>
            <a:ext cx="1297150" cy="461665"/>
          </a:xfrm>
          <a:prstGeom prst="rect">
            <a:avLst/>
          </a:prstGeom>
        </p:spPr>
        <p:txBody>
          <a:bodyPr wrap="none">
            <a:spAutoFit/>
          </a:bodyPr>
          <a:lstStyle/>
          <a:p>
            <a:r>
              <a:rPr lang="en-GB" sz="2400" dirty="0"/>
              <a:t>(a) 3÷5</a:t>
            </a:r>
          </a:p>
        </p:txBody>
      </p:sp>
      <p:sp>
        <p:nvSpPr>
          <p:cNvPr id="12" name="Rectangle 11">
            <a:extLst>
              <a:ext uri="{FF2B5EF4-FFF2-40B4-BE49-F238E27FC236}">
                <a16:creationId xmlns:a16="http://schemas.microsoft.com/office/drawing/2014/main" id="{8A7F03BA-38A4-449A-A387-3E05EBCCE27C}"/>
              </a:ext>
            </a:extLst>
          </p:cNvPr>
          <p:cNvSpPr/>
          <p:nvPr/>
        </p:nvSpPr>
        <p:spPr>
          <a:xfrm>
            <a:off x="2373058" y="4394494"/>
            <a:ext cx="1468672" cy="461665"/>
          </a:xfrm>
          <a:prstGeom prst="rect">
            <a:avLst/>
          </a:prstGeom>
        </p:spPr>
        <p:txBody>
          <a:bodyPr wrap="none">
            <a:spAutoFit/>
          </a:bodyPr>
          <a:lstStyle/>
          <a:p>
            <a:r>
              <a:rPr lang="en-GB" sz="2400" dirty="0"/>
              <a:t>(d) 16÷5</a:t>
            </a:r>
          </a:p>
        </p:txBody>
      </p:sp>
      <p:sp>
        <p:nvSpPr>
          <p:cNvPr id="13" name="Rectangle 12">
            <a:extLst>
              <a:ext uri="{FF2B5EF4-FFF2-40B4-BE49-F238E27FC236}">
                <a16:creationId xmlns:a16="http://schemas.microsoft.com/office/drawing/2014/main" id="{CDDD97A7-3500-4E65-9310-0C3D9844850C}"/>
              </a:ext>
            </a:extLst>
          </p:cNvPr>
          <p:cNvSpPr/>
          <p:nvPr/>
        </p:nvSpPr>
        <p:spPr>
          <a:xfrm>
            <a:off x="5028647" y="3724312"/>
            <a:ext cx="1297150" cy="461665"/>
          </a:xfrm>
          <a:prstGeom prst="rect">
            <a:avLst/>
          </a:prstGeom>
        </p:spPr>
        <p:txBody>
          <a:bodyPr wrap="none">
            <a:spAutoFit/>
          </a:bodyPr>
          <a:lstStyle/>
          <a:p>
            <a:r>
              <a:rPr lang="en-GB" sz="2400" dirty="0"/>
              <a:t>(b) 3÷8</a:t>
            </a:r>
          </a:p>
        </p:txBody>
      </p:sp>
      <p:sp>
        <p:nvSpPr>
          <p:cNvPr id="14" name="Rectangle 13">
            <a:extLst>
              <a:ext uri="{FF2B5EF4-FFF2-40B4-BE49-F238E27FC236}">
                <a16:creationId xmlns:a16="http://schemas.microsoft.com/office/drawing/2014/main" id="{AAC29FD6-0672-47C1-8DCE-AD8D8F383716}"/>
              </a:ext>
            </a:extLst>
          </p:cNvPr>
          <p:cNvSpPr/>
          <p:nvPr/>
        </p:nvSpPr>
        <p:spPr>
          <a:xfrm>
            <a:off x="5034137" y="4410823"/>
            <a:ext cx="1468672" cy="461665"/>
          </a:xfrm>
          <a:prstGeom prst="rect">
            <a:avLst/>
          </a:prstGeom>
        </p:spPr>
        <p:txBody>
          <a:bodyPr wrap="none">
            <a:spAutoFit/>
          </a:bodyPr>
          <a:lstStyle/>
          <a:p>
            <a:r>
              <a:rPr lang="en-GB" sz="2400" dirty="0"/>
              <a:t>(e) 26÷4</a:t>
            </a:r>
          </a:p>
        </p:txBody>
      </p:sp>
      <p:sp>
        <p:nvSpPr>
          <p:cNvPr id="15" name="Rectangle 14">
            <a:extLst>
              <a:ext uri="{FF2B5EF4-FFF2-40B4-BE49-F238E27FC236}">
                <a16:creationId xmlns:a16="http://schemas.microsoft.com/office/drawing/2014/main" id="{F685E25A-30CB-4C15-A214-A0520940133D}"/>
              </a:ext>
            </a:extLst>
          </p:cNvPr>
          <p:cNvSpPr/>
          <p:nvPr/>
        </p:nvSpPr>
        <p:spPr>
          <a:xfrm>
            <a:off x="8252139" y="3687189"/>
            <a:ext cx="1451038" cy="461665"/>
          </a:xfrm>
          <a:prstGeom prst="rect">
            <a:avLst/>
          </a:prstGeom>
        </p:spPr>
        <p:txBody>
          <a:bodyPr wrap="none">
            <a:spAutoFit/>
          </a:bodyPr>
          <a:lstStyle/>
          <a:p>
            <a:r>
              <a:rPr lang="en-GB" sz="2400" dirty="0"/>
              <a:t>(c) 25÷4</a:t>
            </a:r>
          </a:p>
        </p:txBody>
      </p:sp>
      <p:sp>
        <p:nvSpPr>
          <p:cNvPr id="16" name="Rectangle 15">
            <a:extLst>
              <a:ext uri="{FF2B5EF4-FFF2-40B4-BE49-F238E27FC236}">
                <a16:creationId xmlns:a16="http://schemas.microsoft.com/office/drawing/2014/main" id="{D7FFD1AD-E144-4453-A045-247D9ED1B21D}"/>
              </a:ext>
            </a:extLst>
          </p:cNvPr>
          <p:cNvSpPr/>
          <p:nvPr/>
        </p:nvSpPr>
        <p:spPr>
          <a:xfrm>
            <a:off x="8212445" y="4404213"/>
            <a:ext cx="1467068" cy="461665"/>
          </a:xfrm>
          <a:prstGeom prst="rect">
            <a:avLst/>
          </a:prstGeom>
        </p:spPr>
        <p:txBody>
          <a:bodyPr wrap="none">
            <a:spAutoFit/>
          </a:bodyPr>
          <a:lstStyle/>
          <a:p>
            <a:r>
              <a:rPr lang="en-GB" sz="2400" dirty="0"/>
              <a:t>(f) 30÷8.</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F026128C-D1EB-47EB-8EF1-5E8F06652DDB}"/>
                  </a:ext>
                </a:extLst>
              </p:cNvPr>
              <p:cNvSpPr/>
              <p:nvPr/>
            </p:nvSpPr>
            <p:spPr>
              <a:xfrm>
                <a:off x="2927648" y="5658397"/>
                <a:ext cx="579005" cy="615040"/>
              </a:xfrm>
              <a:prstGeom prst="rect">
                <a:avLst/>
              </a:prstGeom>
            </p:spPr>
            <p:txBody>
              <a:bodyPr wrap="none">
                <a:spAutoFit/>
              </a:bodyPr>
              <a:lstStyle/>
              <a:p>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8</m:t>
                        </m:r>
                      </m:den>
                    </m:f>
                  </m:oMath>
                </a14:m>
                <a:r>
                  <a:rPr lang="en-GB" sz="2400" dirty="0"/>
                  <a:t> =</a:t>
                </a:r>
              </a:p>
            </p:txBody>
          </p:sp>
        </mc:Choice>
        <mc:Fallback xmlns="">
          <p:sp>
            <p:nvSpPr>
              <p:cNvPr id="17" name="Rectangle 16">
                <a:extLst>
                  <a:ext uri="{FF2B5EF4-FFF2-40B4-BE49-F238E27FC236}">
                    <a16:creationId xmlns:a16="http://schemas.microsoft.com/office/drawing/2014/main" id="{F026128C-D1EB-47EB-8EF1-5E8F06652DDB}"/>
                  </a:ext>
                </a:extLst>
              </p:cNvPr>
              <p:cNvSpPr>
                <a:spLocks noRot="1" noChangeAspect="1" noMove="1" noResize="1" noEditPoints="1" noAdjustHandles="1" noChangeArrowheads="1" noChangeShapeType="1" noTextEdit="1"/>
              </p:cNvSpPr>
              <p:nvPr/>
            </p:nvSpPr>
            <p:spPr>
              <a:xfrm>
                <a:off x="2927648" y="5658397"/>
                <a:ext cx="579005" cy="615040"/>
              </a:xfrm>
              <a:prstGeom prst="rect">
                <a:avLst/>
              </a:prstGeom>
              <a:blipFill>
                <a:blip r:embed="rId10"/>
                <a:stretch>
                  <a:fillRect r="-15789" b="-79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02A0D527-EB92-47CD-B5D7-E6C4AB0DDA5A}"/>
                  </a:ext>
                </a:extLst>
              </p:cNvPr>
              <p:cNvSpPr/>
              <p:nvPr/>
            </p:nvSpPr>
            <p:spPr>
              <a:xfrm>
                <a:off x="7792513" y="5671519"/>
                <a:ext cx="793807" cy="616194"/>
              </a:xfrm>
              <a:prstGeom prst="rect">
                <a:avLst/>
              </a:prstGeom>
            </p:spPr>
            <p:txBody>
              <a:bodyPr wrap="none">
                <a:spAutoFit/>
              </a:bodyPr>
              <a:lstStyle/>
              <a:p>
                <a:r>
                  <a:rPr lang="en-GB" sz="2400" dirty="0"/>
                  <a:t>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41</m:t>
                        </m:r>
                      </m:num>
                      <m:den>
                        <m:r>
                          <a:rPr lang="en-GB" sz="2400" b="0" i="1" smtClean="0">
                            <a:latin typeface="Cambria Math" panose="02040503050406030204" pitchFamily="18" charset="0"/>
                          </a:rPr>
                          <m:t>5</m:t>
                        </m:r>
                      </m:den>
                    </m:f>
                  </m:oMath>
                </a14:m>
                <a:r>
                  <a:rPr lang="en-GB" sz="2400" dirty="0"/>
                  <a:t> =</a:t>
                </a:r>
              </a:p>
            </p:txBody>
          </p:sp>
        </mc:Choice>
        <mc:Fallback xmlns="">
          <p:sp>
            <p:nvSpPr>
              <p:cNvPr id="18" name="Rectangle 17">
                <a:extLst>
                  <a:ext uri="{FF2B5EF4-FFF2-40B4-BE49-F238E27FC236}">
                    <a16:creationId xmlns:a16="http://schemas.microsoft.com/office/drawing/2014/main" id="{02A0D527-EB92-47CD-B5D7-E6C4AB0DDA5A}"/>
                  </a:ext>
                </a:extLst>
              </p:cNvPr>
              <p:cNvSpPr>
                <a:spLocks noRot="1" noChangeAspect="1" noMove="1" noResize="1" noEditPoints="1" noAdjustHandles="1" noChangeArrowheads="1" noChangeShapeType="1" noTextEdit="1"/>
              </p:cNvSpPr>
              <p:nvPr/>
            </p:nvSpPr>
            <p:spPr>
              <a:xfrm>
                <a:off x="7792513" y="5671519"/>
                <a:ext cx="793807" cy="616194"/>
              </a:xfrm>
              <a:prstGeom prst="rect">
                <a:avLst/>
              </a:prstGeom>
              <a:blipFill>
                <a:blip r:embed="rId11"/>
                <a:stretch>
                  <a:fillRect r="-10687"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2CFED4D-15DF-4B1C-B70E-DA0F0AFB94A0}"/>
                  </a:ext>
                </a:extLst>
              </p:cNvPr>
              <p:cNvSpPr/>
              <p:nvPr/>
            </p:nvSpPr>
            <p:spPr>
              <a:xfrm>
                <a:off x="3726568" y="1570463"/>
                <a:ext cx="1393330" cy="622222"/>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35</m:t>
                        </m:r>
                      </m:num>
                      <m:den>
                        <m:r>
                          <a:rPr lang="en-GB" sz="2400" b="0" i="1" smtClean="0">
                            <a:solidFill>
                              <a:srgbClr val="FF0000"/>
                            </a:solidFill>
                            <a:latin typeface="Cambria Math" panose="02040503050406030204" pitchFamily="18" charset="0"/>
                          </a:rPr>
                          <m:t>10</m:t>
                        </m:r>
                      </m:den>
                    </m:f>
                  </m:oMath>
                </a14:m>
                <a:r>
                  <a:rPr lang="en-GB" sz="2400" dirty="0">
                    <a:solidFill>
                      <a:srgbClr val="FF0000"/>
                    </a:solidFill>
                  </a:rPr>
                  <a:t> = 0.35</a:t>
                </a:r>
              </a:p>
            </p:txBody>
          </p:sp>
        </mc:Choice>
        <mc:Fallback xmlns="">
          <p:sp>
            <p:nvSpPr>
              <p:cNvPr id="19" name="Rectangle 18">
                <a:extLst>
                  <a:ext uri="{FF2B5EF4-FFF2-40B4-BE49-F238E27FC236}">
                    <a16:creationId xmlns:a16="http://schemas.microsoft.com/office/drawing/2014/main" id="{52CFED4D-15DF-4B1C-B70E-DA0F0AFB94A0}"/>
                  </a:ext>
                </a:extLst>
              </p:cNvPr>
              <p:cNvSpPr>
                <a:spLocks noRot="1" noChangeAspect="1" noMove="1" noResize="1" noEditPoints="1" noAdjustHandles="1" noChangeArrowheads="1" noChangeShapeType="1" noTextEdit="1"/>
              </p:cNvSpPr>
              <p:nvPr/>
            </p:nvSpPr>
            <p:spPr>
              <a:xfrm>
                <a:off x="3726568" y="1570463"/>
                <a:ext cx="1393330" cy="622222"/>
              </a:xfrm>
              <a:prstGeom prst="rect">
                <a:avLst/>
              </a:prstGeom>
              <a:blipFill>
                <a:blip r:embed="rId12"/>
                <a:stretch>
                  <a:fillRect r="-6114"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6FAD58F-A04B-40EF-AD52-EC9852AD21A7}"/>
                  </a:ext>
                </a:extLst>
              </p:cNvPr>
              <p:cNvSpPr/>
              <p:nvPr/>
            </p:nvSpPr>
            <p:spPr>
              <a:xfrm>
                <a:off x="3706631" y="2326039"/>
                <a:ext cx="1523174"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124</m:t>
                        </m:r>
                      </m:num>
                      <m:den>
                        <m:r>
                          <a:rPr lang="en-GB" sz="2400" b="0" i="1" smtClean="0">
                            <a:solidFill>
                              <a:srgbClr val="FF0000"/>
                            </a:solidFill>
                            <a:latin typeface="Cambria Math" panose="02040503050406030204" pitchFamily="18" charset="0"/>
                          </a:rPr>
                          <m:t>100</m:t>
                        </m:r>
                      </m:den>
                    </m:f>
                  </m:oMath>
                </a14:m>
                <a:r>
                  <a:rPr lang="en-GB" sz="2400" dirty="0">
                    <a:solidFill>
                      <a:srgbClr val="FF0000"/>
                    </a:solidFill>
                  </a:rPr>
                  <a:t> = 1.24</a:t>
                </a:r>
              </a:p>
            </p:txBody>
          </p:sp>
        </mc:Choice>
        <mc:Fallback xmlns="">
          <p:sp>
            <p:nvSpPr>
              <p:cNvPr id="20" name="Rectangle 19">
                <a:extLst>
                  <a:ext uri="{FF2B5EF4-FFF2-40B4-BE49-F238E27FC236}">
                    <a16:creationId xmlns:a16="http://schemas.microsoft.com/office/drawing/2014/main" id="{56FAD58F-A04B-40EF-AD52-EC9852AD21A7}"/>
                  </a:ext>
                </a:extLst>
              </p:cNvPr>
              <p:cNvSpPr>
                <a:spLocks noRot="1" noChangeAspect="1" noMove="1" noResize="1" noEditPoints="1" noAdjustHandles="1" noChangeArrowheads="1" noChangeShapeType="1" noTextEdit="1"/>
              </p:cNvSpPr>
              <p:nvPr/>
            </p:nvSpPr>
            <p:spPr>
              <a:xfrm>
                <a:off x="3706631" y="2326039"/>
                <a:ext cx="1523174" cy="616964"/>
              </a:xfrm>
              <a:prstGeom prst="rect">
                <a:avLst/>
              </a:prstGeom>
              <a:blipFill>
                <a:blip r:embed="rId13"/>
                <a:stretch>
                  <a:fillRect r="-5600"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1068D838-489F-4241-B9AF-E96D1F4004F7}"/>
                  </a:ext>
                </a:extLst>
              </p:cNvPr>
              <p:cNvSpPr/>
              <p:nvPr/>
            </p:nvSpPr>
            <p:spPr>
              <a:xfrm>
                <a:off x="6666243" y="1483700"/>
                <a:ext cx="1523174" cy="622222"/>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105</m:t>
                        </m:r>
                      </m:num>
                      <m:den>
                        <m:r>
                          <a:rPr lang="en-GB" sz="2400" b="0" i="1" smtClean="0">
                            <a:solidFill>
                              <a:srgbClr val="FF0000"/>
                            </a:solidFill>
                            <a:latin typeface="Cambria Math" panose="02040503050406030204" pitchFamily="18" charset="0"/>
                          </a:rPr>
                          <m:t>100</m:t>
                        </m:r>
                      </m:den>
                    </m:f>
                  </m:oMath>
                </a14:m>
                <a:r>
                  <a:rPr lang="en-GB" sz="2400" dirty="0">
                    <a:solidFill>
                      <a:srgbClr val="FF0000"/>
                    </a:solidFill>
                  </a:rPr>
                  <a:t> = 1.05</a:t>
                </a:r>
              </a:p>
            </p:txBody>
          </p:sp>
        </mc:Choice>
        <mc:Fallback xmlns="">
          <p:sp>
            <p:nvSpPr>
              <p:cNvPr id="21" name="Rectangle 20">
                <a:extLst>
                  <a:ext uri="{FF2B5EF4-FFF2-40B4-BE49-F238E27FC236}">
                    <a16:creationId xmlns:a16="http://schemas.microsoft.com/office/drawing/2014/main" id="{1068D838-489F-4241-B9AF-E96D1F4004F7}"/>
                  </a:ext>
                </a:extLst>
              </p:cNvPr>
              <p:cNvSpPr>
                <a:spLocks noRot="1" noChangeAspect="1" noMove="1" noResize="1" noEditPoints="1" noAdjustHandles="1" noChangeArrowheads="1" noChangeShapeType="1" noTextEdit="1"/>
              </p:cNvSpPr>
              <p:nvPr/>
            </p:nvSpPr>
            <p:spPr>
              <a:xfrm>
                <a:off x="6666243" y="1483700"/>
                <a:ext cx="1523174" cy="622222"/>
              </a:xfrm>
              <a:prstGeom prst="rect">
                <a:avLst/>
              </a:prstGeom>
              <a:blipFill>
                <a:blip r:embed="rId14"/>
                <a:stretch>
                  <a:fillRect r="-5622"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156A611-DABF-4875-8B86-518D21D5B388}"/>
                  </a:ext>
                </a:extLst>
              </p:cNvPr>
              <p:cNvSpPr/>
              <p:nvPr/>
            </p:nvSpPr>
            <p:spPr>
              <a:xfrm>
                <a:off x="6743331" y="2289756"/>
                <a:ext cx="1221809"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32</m:t>
                        </m:r>
                      </m:num>
                      <m:den>
                        <m:r>
                          <a:rPr lang="en-GB" sz="2400" b="0" i="1" smtClean="0">
                            <a:solidFill>
                              <a:srgbClr val="FF0000"/>
                            </a:solidFill>
                            <a:latin typeface="Cambria Math" panose="02040503050406030204" pitchFamily="18" charset="0"/>
                          </a:rPr>
                          <m:t>10</m:t>
                        </m:r>
                      </m:den>
                    </m:f>
                  </m:oMath>
                </a14:m>
                <a:r>
                  <a:rPr lang="en-GB" sz="2400" dirty="0">
                    <a:solidFill>
                      <a:srgbClr val="FF0000"/>
                    </a:solidFill>
                  </a:rPr>
                  <a:t> = 3.2</a:t>
                </a:r>
              </a:p>
            </p:txBody>
          </p:sp>
        </mc:Choice>
        <mc:Fallback xmlns="">
          <p:sp>
            <p:nvSpPr>
              <p:cNvPr id="22" name="Rectangle 21">
                <a:extLst>
                  <a:ext uri="{FF2B5EF4-FFF2-40B4-BE49-F238E27FC236}">
                    <a16:creationId xmlns:a16="http://schemas.microsoft.com/office/drawing/2014/main" id="{7156A611-DABF-4875-8B86-518D21D5B388}"/>
                  </a:ext>
                </a:extLst>
              </p:cNvPr>
              <p:cNvSpPr>
                <a:spLocks noRot="1" noChangeAspect="1" noMove="1" noResize="1" noEditPoints="1" noAdjustHandles="1" noChangeArrowheads="1" noChangeShapeType="1" noTextEdit="1"/>
              </p:cNvSpPr>
              <p:nvPr/>
            </p:nvSpPr>
            <p:spPr>
              <a:xfrm>
                <a:off x="6743331" y="2289756"/>
                <a:ext cx="1221809" cy="616964"/>
              </a:xfrm>
              <a:prstGeom prst="rect">
                <a:avLst/>
              </a:prstGeom>
              <a:blipFill>
                <a:blip r:embed="rId15"/>
                <a:stretch>
                  <a:fillRect r="-6965"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29127756-72F2-4450-BC7A-B41B17A42FEA}"/>
                  </a:ext>
                </a:extLst>
              </p:cNvPr>
              <p:cNvSpPr/>
              <p:nvPr/>
            </p:nvSpPr>
            <p:spPr>
              <a:xfrm>
                <a:off x="9445186" y="1537207"/>
                <a:ext cx="1523174" cy="622222"/>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165</m:t>
                        </m:r>
                      </m:num>
                      <m:den>
                        <m:r>
                          <a:rPr lang="en-GB" sz="2400" b="0" i="1" smtClean="0">
                            <a:solidFill>
                              <a:srgbClr val="FF0000"/>
                            </a:solidFill>
                            <a:latin typeface="Cambria Math" panose="02040503050406030204" pitchFamily="18" charset="0"/>
                          </a:rPr>
                          <m:t>100</m:t>
                        </m:r>
                      </m:den>
                    </m:f>
                  </m:oMath>
                </a14:m>
                <a:r>
                  <a:rPr lang="en-GB" sz="2400" dirty="0">
                    <a:solidFill>
                      <a:srgbClr val="FF0000"/>
                    </a:solidFill>
                  </a:rPr>
                  <a:t> = 1.65</a:t>
                </a:r>
              </a:p>
            </p:txBody>
          </p:sp>
        </mc:Choice>
        <mc:Fallback xmlns="">
          <p:sp>
            <p:nvSpPr>
              <p:cNvPr id="23" name="Rectangle 22">
                <a:extLst>
                  <a:ext uri="{FF2B5EF4-FFF2-40B4-BE49-F238E27FC236}">
                    <a16:creationId xmlns:a16="http://schemas.microsoft.com/office/drawing/2014/main" id="{29127756-72F2-4450-BC7A-B41B17A42FEA}"/>
                  </a:ext>
                </a:extLst>
              </p:cNvPr>
              <p:cNvSpPr>
                <a:spLocks noRot="1" noChangeAspect="1" noMove="1" noResize="1" noEditPoints="1" noAdjustHandles="1" noChangeArrowheads="1" noChangeShapeType="1" noTextEdit="1"/>
              </p:cNvSpPr>
              <p:nvPr/>
            </p:nvSpPr>
            <p:spPr>
              <a:xfrm>
                <a:off x="9445186" y="1537207"/>
                <a:ext cx="1523174" cy="622222"/>
              </a:xfrm>
              <a:prstGeom prst="rect">
                <a:avLst/>
              </a:prstGeom>
              <a:blipFill>
                <a:blip r:embed="rId16"/>
                <a:stretch>
                  <a:fillRect r="-5600"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F0D533F3-E35A-4E51-B2E3-89F3CC387716}"/>
                  </a:ext>
                </a:extLst>
              </p:cNvPr>
              <p:cNvSpPr/>
              <p:nvPr/>
            </p:nvSpPr>
            <p:spPr>
              <a:xfrm>
                <a:off x="9532799" y="2298534"/>
                <a:ext cx="1824538"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2002</m:t>
                        </m:r>
                      </m:num>
                      <m:den>
                        <m:r>
                          <a:rPr lang="en-GB" sz="2400" b="0" i="1" smtClean="0">
                            <a:solidFill>
                              <a:srgbClr val="FF0000"/>
                            </a:solidFill>
                            <a:latin typeface="Cambria Math" panose="02040503050406030204" pitchFamily="18" charset="0"/>
                          </a:rPr>
                          <m:t>1000</m:t>
                        </m:r>
                      </m:den>
                    </m:f>
                  </m:oMath>
                </a14:m>
                <a:r>
                  <a:rPr lang="en-GB" sz="2400" dirty="0">
                    <a:solidFill>
                      <a:srgbClr val="FF0000"/>
                    </a:solidFill>
                  </a:rPr>
                  <a:t> = 2.002</a:t>
                </a:r>
              </a:p>
            </p:txBody>
          </p:sp>
        </mc:Choice>
        <mc:Fallback xmlns="">
          <p:sp>
            <p:nvSpPr>
              <p:cNvPr id="24" name="Rectangle 23">
                <a:extLst>
                  <a:ext uri="{FF2B5EF4-FFF2-40B4-BE49-F238E27FC236}">
                    <a16:creationId xmlns:a16="http://schemas.microsoft.com/office/drawing/2014/main" id="{F0D533F3-E35A-4E51-B2E3-89F3CC387716}"/>
                  </a:ext>
                </a:extLst>
              </p:cNvPr>
              <p:cNvSpPr>
                <a:spLocks noRot="1" noChangeAspect="1" noMove="1" noResize="1" noEditPoints="1" noAdjustHandles="1" noChangeArrowheads="1" noChangeShapeType="1" noTextEdit="1"/>
              </p:cNvSpPr>
              <p:nvPr/>
            </p:nvSpPr>
            <p:spPr>
              <a:xfrm>
                <a:off x="9532799" y="2298534"/>
                <a:ext cx="1824538" cy="616964"/>
              </a:xfrm>
              <a:prstGeom prst="rect">
                <a:avLst/>
              </a:prstGeom>
              <a:blipFill>
                <a:blip r:embed="rId17"/>
                <a:stretch>
                  <a:fillRect r="-4348"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315B02F-A5FC-4A5B-A307-4B9C7DC399DF}"/>
                  </a:ext>
                </a:extLst>
              </p:cNvPr>
              <p:cNvSpPr/>
              <p:nvPr/>
            </p:nvSpPr>
            <p:spPr>
              <a:xfrm>
                <a:off x="3706631" y="3689818"/>
                <a:ext cx="1221809"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6</m:t>
                        </m:r>
                      </m:num>
                      <m:den>
                        <m:r>
                          <a:rPr lang="en-GB" sz="2400" b="0" i="1" smtClean="0">
                            <a:solidFill>
                              <a:srgbClr val="FF0000"/>
                            </a:solidFill>
                            <a:latin typeface="Cambria Math" panose="02040503050406030204" pitchFamily="18" charset="0"/>
                          </a:rPr>
                          <m:t>10</m:t>
                        </m:r>
                      </m:den>
                    </m:f>
                  </m:oMath>
                </a14:m>
                <a:r>
                  <a:rPr lang="en-GB" sz="2400" dirty="0">
                    <a:solidFill>
                      <a:srgbClr val="FF0000"/>
                    </a:solidFill>
                  </a:rPr>
                  <a:t> = 0.6</a:t>
                </a:r>
              </a:p>
            </p:txBody>
          </p:sp>
        </mc:Choice>
        <mc:Fallback xmlns="">
          <p:sp>
            <p:nvSpPr>
              <p:cNvPr id="25" name="Rectangle 24">
                <a:extLst>
                  <a:ext uri="{FF2B5EF4-FFF2-40B4-BE49-F238E27FC236}">
                    <a16:creationId xmlns:a16="http://schemas.microsoft.com/office/drawing/2014/main" id="{2315B02F-A5FC-4A5B-A307-4B9C7DC399DF}"/>
                  </a:ext>
                </a:extLst>
              </p:cNvPr>
              <p:cNvSpPr>
                <a:spLocks noRot="1" noChangeAspect="1" noMove="1" noResize="1" noEditPoints="1" noAdjustHandles="1" noChangeArrowheads="1" noChangeShapeType="1" noTextEdit="1"/>
              </p:cNvSpPr>
              <p:nvPr/>
            </p:nvSpPr>
            <p:spPr>
              <a:xfrm>
                <a:off x="3706631" y="3689818"/>
                <a:ext cx="1221809" cy="616964"/>
              </a:xfrm>
              <a:prstGeom prst="rect">
                <a:avLst/>
              </a:prstGeom>
              <a:blipFill>
                <a:blip r:embed="rId18"/>
                <a:stretch>
                  <a:fillRect r="-7500"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6213A2A-281D-42F5-82F8-4B3186A6D113}"/>
                  </a:ext>
                </a:extLst>
              </p:cNvPr>
              <p:cNvSpPr/>
              <p:nvPr/>
            </p:nvSpPr>
            <p:spPr>
              <a:xfrm>
                <a:off x="6364879" y="3640170"/>
                <a:ext cx="1824538" cy="622222"/>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375</m:t>
                        </m:r>
                      </m:num>
                      <m:den>
                        <m:r>
                          <a:rPr lang="en-GB" sz="2400" b="0" i="1" smtClean="0">
                            <a:solidFill>
                              <a:srgbClr val="FF0000"/>
                            </a:solidFill>
                            <a:latin typeface="Cambria Math" panose="02040503050406030204" pitchFamily="18" charset="0"/>
                          </a:rPr>
                          <m:t>1000</m:t>
                        </m:r>
                      </m:den>
                    </m:f>
                  </m:oMath>
                </a14:m>
                <a:r>
                  <a:rPr lang="en-GB" sz="2400" dirty="0">
                    <a:solidFill>
                      <a:srgbClr val="FF0000"/>
                    </a:solidFill>
                  </a:rPr>
                  <a:t> = 0.375</a:t>
                </a:r>
              </a:p>
            </p:txBody>
          </p:sp>
        </mc:Choice>
        <mc:Fallback xmlns="">
          <p:sp>
            <p:nvSpPr>
              <p:cNvPr id="26" name="Rectangle 25">
                <a:extLst>
                  <a:ext uri="{FF2B5EF4-FFF2-40B4-BE49-F238E27FC236}">
                    <a16:creationId xmlns:a16="http://schemas.microsoft.com/office/drawing/2014/main" id="{B6213A2A-281D-42F5-82F8-4B3186A6D113}"/>
                  </a:ext>
                </a:extLst>
              </p:cNvPr>
              <p:cNvSpPr>
                <a:spLocks noRot="1" noChangeAspect="1" noMove="1" noResize="1" noEditPoints="1" noAdjustHandles="1" noChangeArrowheads="1" noChangeShapeType="1" noTextEdit="1"/>
              </p:cNvSpPr>
              <p:nvPr/>
            </p:nvSpPr>
            <p:spPr>
              <a:xfrm>
                <a:off x="6364879" y="3640170"/>
                <a:ext cx="1824538" cy="622222"/>
              </a:xfrm>
              <a:prstGeom prst="rect">
                <a:avLst/>
              </a:prstGeom>
              <a:blipFill>
                <a:blip r:embed="rId19"/>
                <a:stretch>
                  <a:fillRect r="-4682"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FB3A543B-52B8-4C0A-AFAE-7AD16247E3C2}"/>
                  </a:ext>
                </a:extLst>
              </p:cNvPr>
              <p:cNvSpPr/>
              <p:nvPr/>
            </p:nvSpPr>
            <p:spPr>
              <a:xfrm>
                <a:off x="9834163" y="3631392"/>
                <a:ext cx="1523174" cy="622222"/>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625</m:t>
                        </m:r>
                      </m:num>
                      <m:den>
                        <m:r>
                          <a:rPr lang="en-GB" sz="2400" b="0" i="1" smtClean="0">
                            <a:solidFill>
                              <a:srgbClr val="FF0000"/>
                            </a:solidFill>
                            <a:latin typeface="Cambria Math" panose="02040503050406030204" pitchFamily="18" charset="0"/>
                          </a:rPr>
                          <m:t>100</m:t>
                        </m:r>
                      </m:den>
                    </m:f>
                  </m:oMath>
                </a14:m>
                <a:r>
                  <a:rPr lang="en-GB" sz="2400" dirty="0">
                    <a:solidFill>
                      <a:srgbClr val="FF0000"/>
                    </a:solidFill>
                  </a:rPr>
                  <a:t> = 6.25</a:t>
                </a:r>
              </a:p>
            </p:txBody>
          </p:sp>
        </mc:Choice>
        <mc:Fallback xmlns="">
          <p:sp>
            <p:nvSpPr>
              <p:cNvPr id="27" name="Rectangle 26">
                <a:extLst>
                  <a:ext uri="{FF2B5EF4-FFF2-40B4-BE49-F238E27FC236}">
                    <a16:creationId xmlns:a16="http://schemas.microsoft.com/office/drawing/2014/main" id="{FB3A543B-52B8-4C0A-AFAE-7AD16247E3C2}"/>
                  </a:ext>
                </a:extLst>
              </p:cNvPr>
              <p:cNvSpPr>
                <a:spLocks noRot="1" noChangeAspect="1" noMove="1" noResize="1" noEditPoints="1" noAdjustHandles="1" noChangeArrowheads="1" noChangeShapeType="1" noTextEdit="1"/>
              </p:cNvSpPr>
              <p:nvPr/>
            </p:nvSpPr>
            <p:spPr>
              <a:xfrm>
                <a:off x="9834163" y="3631392"/>
                <a:ext cx="1523174" cy="622222"/>
              </a:xfrm>
              <a:prstGeom prst="rect">
                <a:avLst/>
              </a:prstGeom>
              <a:blipFill>
                <a:blip r:embed="rId20"/>
                <a:stretch>
                  <a:fillRect r="-5600"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CAFF140F-EF61-4D29-A958-13AF16A10A1B}"/>
                  </a:ext>
                </a:extLst>
              </p:cNvPr>
              <p:cNvSpPr/>
              <p:nvPr/>
            </p:nvSpPr>
            <p:spPr>
              <a:xfrm>
                <a:off x="3812328" y="4359619"/>
                <a:ext cx="1221809"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32</m:t>
                        </m:r>
                      </m:num>
                      <m:den>
                        <m:r>
                          <a:rPr lang="en-GB" sz="2400" b="0" i="1" smtClean="0">
                            <a:solidFill>
                              <a:srgbClr val="FF0000"/>
                            </a:solidFill>
                            <a:latin typeface="Cambria Math" panose="02040503050406030204" pitchFamily="18" charset="0"/>
                          </a:rPr>
                          <m:t>10</m:t>
                        </m:r>
                      </m:den>
                    </m:f>
                  </m:oMath>
                </a14:m>
                <a:r>
                  <a:rPr lang="en-GB" sz="2400" dirty="0">
                    <a:solidFill>
                      <a:srgbClr val="FF0000"/>
                    </a:solidFill>
                  </a:rPr>
                  <a:t> = 3.2</a:t>
                </a:r>
              </a:p>
            </p:txBody>
          </p:sp>
        </mc:Choice>
        <mc:Fallback xmlns="">
          <p:sp>
            <p:nvSpPr>
              <p:cNvPr id="28" name="Rectangle 27">
                <a:extLst>
                  <a:ext uri="{FF2B5EF4-FFF2-40B4-BE49-F238E27FC236}">
                    <a16:creationId xmlns:a16="http://schemas.microsoft.com/office/drawing/2014/main" id="{CAFF140F-EF61-4D29-A958-13AF16A10A1B}"/>
                  </a:ext>
                </a:extLst>
              </p:cNvPr>
              <p:cNvSpPr>
                <a:spLocks noRot="1" noChangeAspect="1" noMove="1" noResize="1" noEditPoints="1" noAdjustHandles="1" noChangeArrowheads="1" noChangeShapeType="1" noTextEdit="1"/>
              </p:cNvSpPr>
              <p:nvPr/>
            </p:nvSpPr>
            <p:spPr>
              <a:xfrm>
                <a:off x="3812328" y="4359619"/>
                <a:ext cx="1221809" cy="616964"/>
              </a:xfrm>
              <a:prstGeom prst="rect">
                <a:avLst/>
              </a:prstGeom>
              <a:blipFill>
                <a:blip r:embed="rId21"/>
                <a:stretch>
                  <a:fillRect r="-6965"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08F400C8-16EB-4820-AA76-978BC60448C3}"/>
                  </a:ext>
                </a:extLst>
              </p:cNvPr>
              <p:cNvSpPr/>
              <p:nvPr/>
            </p:nvSpPr>
            <p:spPr>
              <a:xfrm>
                <a:off x="6502809" y="4369639"/>
                <a:ext cx="1523174" cy="622222"/>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650</m:t>
                        </m:r>
                      </m:num>
                      <m:den>
                        <m:r>
                          <a:rPr lang="en-GB" sz="2400" b="0" i="1" smtClean="0">
                            <a:solidFill>
                              <a:srgbClr val="FF0000"/>
                            </a:solidFill>
                            <a:latin typeface="Cambria Math" panose="02040503050406030204" pitchFamily="18" charset="0"/>
                          </a:rPr>
                          <m:t>100</m:t>
                        </m:r>
                      </m:den>
                    </m:f>
                  </m:oMath>
                </a14:m>
                <a:r>
                  <a:rPr lang="en-GB" sz="2400" dirty="0">
                    <a:solidFill>
                      <a:srgbClr val="FF0000"/>
                    </a:solidFill>
                  </a:rPr>
                  <a:t> = 6.50</a:t>
                </a:r>
              </a:p>
            </p:txBody>
          </p:sp>
        </mc:Choice>
        <mc:Fallback xmlns="">
          <p:sp>
            <p:nvSpPr>
              <p:cNvPr id="29" name="Rectangle 28">
                <a:extLst>
                  <a:ext uri="{FF2B5EF4-FFF2-40B4-BE49-F238E27FC236}">
                    <a16:creationId xmlns:a16="http://schemas.microsoft.com/office/drawing/2014/main" id="{08F400C8-16EB-4820-AA76-978BC60448C3}"/>
                  </a:ext>
                </a:extLst>
              </p:cNvPr>
              <p:cNvSpPr>
                <a:spLocks noRot="1" noChangeAspect="1" noMove="1" noResize="1" noEditPoints="1" noAdjustHandles="1" noChangeArrowheads="1" noChangeShapeType="1" noTextEdit="1"/>
              </p:cNvSpPr>
              <p:nvPr/>
            </p:nvSpPr>
            <p:spPr>
              <a:xfrm>
                <a:off x="6502809" y="4369639"/>
                <a:ext cx="1523174" cy="622222"/>
              </a:xfrm>
              <a:prstGeom prst="rect">
                <a:avLst/>
              </a:prstGeom>
              <a:blipFill>
                <a:blip r:embed="rId22"/>
                <a:stretch>
                  <a:fillRect r="-5200"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B2BDA821-6F7F-468B-B1DB-984FA588EFF9}"/>
                  </a:ext>
                </a:extLst>
              </p:cNvPr>
              <p:cNvSpPr/>
              <p:nvPr/>
            </p:nvSpPr>
            <p:spPr>
              <a:xfrm>
                <a:off x="9675325" y="4316008"/>
                <a:ext cx="1653017" cy="622222"/>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3750</m:t>
                        </m:r>
                      </m:num>
                      <m:den>
                        <m:r>
                          <a:rPr lang="en-GB" sz="2400" b="0" i="1" smtClean="0">
                            <a:solidFill>
                              <a:srgbClr val="FF0000"/>
                            </a:solidFill>
                            <a:latin typeface="Cambria Math" panose="02040503050406030204" pitchFamily="18" charset="0"/>
                          </a:rPr>
                          <m:t>1000</m:t>
                        </m:r>
                      </m:den>
                    </m:f>
                  </m:oMath>
                </a14:m>
                <a:r>
                  <a:rPr lang="en-GB" sz="2400" dirty="0">
                    <a:solidFill>
                      <a:srgbClr val="FF0000"/>
                    </a:solidFill>
                  </a:rPr>
                  <a:t> = 3.75</a:t>
                </a:r>
              </a:p>
            </p:txBody>
          </p:sp>
        </mc:Choice>
        <mc:Fallback xmlns="">
          <p:sp>
            <p:nvSpPr>
              <p:cNvPr id="30" name="Rectangle 29">
                <a:extLst>
                  <a:ext uri="{FF2B5EF4-FFF2-40B4-BE49-F238E27FC236}">
                    <a16:creationId xmlns:a16="http://schemas.microsoft.com/office/drawing/2014/main" id="{B2BDA821-6F7F-468B-B1DB-984FA588EFF9}"/>
                  </a:ext>
                </a:extLst>
              </p:cNvPr>
              <p:cNvSpPr>
                <a:spLocks noRot="1" noChangeAspect="1" noMove="1" noResize="1" noEditPoints="1" noAdjustHandles="1" noChangeArrowheads="1" noChangeShapeType="1" noTextEdit="1"/>
              </p:cNvSpPr>
              <p:nvPr/>
            </p:nvSpPr>
            <p:spPr>
              <a:xfrm>
                <a:off x="9675325" y="4316008"/>
                <a:ext cx="1653017" cy="622222"/>
              </a:xfrm>
              <a:prstGeom prst="rect">
                <a:avLst/>
              </a:prstGeom>
              <a:blipFill>
                <a:blip r:embed="rId23"/>
                <a:stretch>
                  <a:fillRect r="-5166"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897CB047-8DCD-4D17-B705-BA8112FB37AD}"/>
                  </a:ext>
                </a:extLst>
              </p:cNvPr>
              <p:cNvSpPr/>
              <p:nvPr/>
            </p:nvSpPr>
            <p:spPr>
              <a:xfrm>
                <a:off x="3435841" y="5658956"/>
                <a:ext cx="1824538" cy="622222"/>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875</m:t>
                        </m:r>
                      </m:num>
                      <m:den>
                        <m:r>
                          <a:rPr lang="en-GB" sz="2400" b="0" i="1" smtClean="0">
                            <a:solidFill>
                              <a:srgbClr val="FF0000"/>
                            </a:solidFill>
                            <a:latin typeface="Cambria Math" panose="02040503050406030204" pitchFamily="18" charset="0"/>
                          </a:rPr>
                          <m:t>1000</m:t>
                        </m:r>
                      </m:den>
                    </m:f>
                  </m:oMath>
                </a14:m>
                <a:r>
                  <a:rPr lang="en-GB" sz="2400" dirty="0">
                    <a:solidFill>
                      <a:srgbClr val="FF0000"/>
                    </a:solidFill>
                  </a:rPr>
                  <a:t> = 0.875</a:t>
                </a:r>
              </a:p>
            </p:txBody>
          </p:sp>
        </mc:Choice>
        <mc:Fallback xmlns="">
          <p:sp>
            <p:nvSpPr>
              <p:cNvPr id="31" name="Rectangle 30">
                <a:extLst>
                  <a:ext uri="{FF2B5EF4-FFF2-40B4-BE49-F238E27FC236}">
                    <a16:creationId xmlns:a16="http://schemas.microsoft.com/office/drawing/2014/main" id="{897CB047-8DCD-4D17-B705-BA8112FB37AD}"/>
                  </a:ext>
                </a:extLst>
              </p:cNvPr>
              <p:cNvSpPr>
                <a:spLocks noRot="1" noChangeAspect="1" noMove="1" noResize="1" noEditPoints="1" noAdjustHandles="1" noChangeArrowheads="1" noChangeShapeType="1" noTextEdit="1"/>
              </p:cNvSpPr>
              <p:nvPr/>
            </p:nvSpPr>
            <p:spPr>
              <a:xfrm>
                <a:off x="3435841" y="5658956"/>
                <a:ext cx="1824538" cy="622222"/>
              </a:xfrm>
              <a:prstGeom prst="rect">
                <a:avLst/>
              </a:prstGeom>
              <a:blipFill>
                <a:blip r:embed="rId24"/>
                <a:stretch>
                  <a:fillRect r="-4348"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AE137870-6330-40BE-AC03-9610B6BB6881}"/>
                  </a:ext>
                </a:extLst>
              </p:cNvPr>
              <p:cNvSpPr/>
              <p:nvPr/>
            </p:nvSpPr>
            <p:spPr>
              <a:xfrm>
                <a:off x="8481368" y="5680572"/>
                <a:ext cx="1221809"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82</m:t>
                        </m:r>
                      </m:num>
                      <m:den>
                        <m:r>
                          <a:rPr lang="en-GB" sz="2400" b="0" i="1" smtClean="0">
                            <a:solidFill>
                              <a:srgbClr val="FF0000"/>
                            </a:solidFill>
                            <a:latin typeface="Cambria Math" panose="02040503050406030204" pitchFamily="18" charset="0"/>
                          </a:rPr>
                          <m:t>10</m:t>
                        </m:r>
                      </m:den>
                    </m:f>
                  </m:oMath>
                </a14:m>
                <a:r>
                  <a:rPr lang="en-GB" sz="2400" dirty="0">
                    <a:solidFill>
                      <a:srgbClr val="FF0000"/>
                    </a:solidFill>
                  </a:rPr>
                  <a:t> = 8.2</a:t>
                </a:r>
              </a:p>
            </p:txBody>
          </p:sp>
        </mc:Choice>
        <mc:Fallback xmlns="">
          <p:sp>
            <p:nvSpPr>
              <p:cNvPr id="32" name="Rectangle 31">
                <a:extLst>
                  <a:ext uri="{FF2B5EF4-FFF2-40B4-BE49-F238E27FC236}">
                    <a16:creationId xmlns:a16="http://schemas.microsoft.com/office/drawing/2014/main" id="{AE137870-6330-40BE-AC03-9610B6BB6881}"/>
                  </a:ext>
                </a:extLst>
              </p:cNvPr>
              <p:cNvSpPr>
                <a:spLocks noRot="1" noChangeAspect="1" noMove="1" noResize="1" noEditPoints="1" noAdjustHandles="1" noChangeArrowheads="1" noChangeShapeType="1" noTextEdit="1"/>
              </p:cNvSpPr>
              <p:nvPr/>
            </p:nvSpPr>
            <p:spPr>
              <a:xfrm>
                <a:off x="8481368" y="5680572"/>
                <a:ext cx="1221809" cy="616964"/>
              </a:xfrm>
              <a:prstGeom prst="rect">
                <a:avLst/>
              </a:prstGeom>
              <a:blipFill>
                <a:blip r:embed="rId25"/>
                <a:stretch>
                  <a:fillRect r="-6965" b="-8911"/>
                </a:stretch>
              </a:blipFill>
            </p:spPr>
            <p:txBody>
              <a:bodyPr/>
              <a:lstStyle/>
              <a:p>
                <a:r>
                  <a:rPr lang="en-GB">
                    <a:noFill/>
                  </a:rPr>
                  <a:t> </a:t>
                </a:r>
              </a:p>
            </p:txBody>
          </p:sp>
        </mc:Fallback>
      </mc:AlternateContent>
    </p:spTree>
    <p:extLst>
      <p:ext uri="{BB962C8B-B14F-4D97-AF65-F5344CB8AC3E}">
        <p14:creationId xmlns:p14="http://schemas.microsoft.com/office/powerpoint/2010/main" val="4087709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2: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second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513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279576" y="644087"/>
            <a:ext cx="10225136" cy="830997"/>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The word 'percentage' means 'per hundred'.  In this section we look at how percentages can be used as an alternative to fractions or decimals.</a:t>
            </a:r>
            <a:endParaRPr lang="en-US" sz="2400" dirty="0"/>
          </a:p>
        </p:txBody>
      </p:sp>
      <p:sp>
        <p:nvSpPr>
          <p:cNvPr id="15373" name="TextBox 2"/>
          <p:cNvSpPr txBox="1">
            <a:spLocks noChangeArrowheads="1"/>
          </p:cNvSpPr>
          <p:nvPr/>
        </p:nvSpPr>
        <p:spPr bwMode="auto">
          <a:xfrm>
            <a:off x="3791744" y="0"/>
            <a:ext cx="7058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US" altLang="en-US" sz="3200" b="1" dirty="0"/>
              <a:t>Introduction to Percentages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77EFC8A-6CBA-4571-97FC-5AA42A6C584E}"/>
              </a:ext>
            </a:extLst>
          </p:cNvPr>
          <p:cNvPicPr>
            <a:picLocks noChangeAspect="1"/>
          </p:cNvPicPr>
          <p:nvPr/>
        </p:nvPicPr>
        <p:blipFill>
          <a:blip r:embed="rId4"/>
          <a:stretch>
            <a:fillRect/>
          </a:stretch>
        </p:blipFill>
        <p:spPr>
          <a:xfrm>
            <a:off x="9264352" y="1765938"/>
            <a:ext cx="2321749" cy="2552282"/>
          </a:xfrm>
          <a:prstGeom prst="rect">
            <a:avLst/>
          </a:prstGeom>
        </p:spPr>
      </p:pic>
      <p:sp>
        <p:nvSpPr>
          <p:cNvPr id="3" name="Rectangle 2">
            <a:extLst>
              <a:ext uri="{FF2B5EF4-FFF2-40B4-BE49-F238E27FC236}">
                <a16:creationId xmlns:a16="http://schemas.microsoft.com/office/drawing/2014/main" id="{B29E27DC-4EAE-4B65-9A64-F686021C8984}"/>
              </a:ext>
            </a:extLst>
          </p:cNvPr>
          <p:cNvSpPr/>
          <p:nvPr/>
        </p:nvSpPr>
        <p:spPr>
          <a:xfrm>
            <a:off x="2279576" y="1591912"/>
            <a:ext cx="6851744" cy="830997"/>
          </a:xfrm>
          <a:prstGeom prst="rect">
            <a:avLst/>
          </a:prstGeom>
        </p:spPr>
        <p:txBody>
          <a:bodyPr wrap="square" lIns="91440" tIns="45720" rIns="91440" bIns="45720" anchor="t">
            <a:spAutoFit/>
          </a:bodyPr>
          <a:lstStyle/>
          <a:p>
            <a:r>
              <a:rPr lang="en-GB" sz="2400" b="1" dirty="0">
                <a:latin typeface="Arial"/>
                <a:ea typeface="ＭＳ Ｐゴシック"/>
                <a:cs typeface="Arial"/>
              </a:rPr>
              <a:t>Example 1</a:t>
            </a:r>
          </a:p>
          <a:p>
            <a:r>
              <a:rPr lang="en-GB" sz="2400" dirty="0"/>
              <a:t>Draw diagrams to show (a) 71% (b) 20% (c) 5%</a:t>
            </a:r>
          </a:p>
        </p:txBody>
      </p:sp>
      <p:pic>
        <p:nvPicPr>
          <p:cNvPr id="4" name="Picture 3">
            <a:extLst>
              <a:ext uri="{FF2B5EF4-FFF2-40B4-BE49-F238E27FC236}">
                <a16:creationId xmlns:a16="http://schemas.microsoft.com/office/drawing/2014/main" id="{55476D5B-7908-44EC-9B59-FA8234B69E6F}"/>
              </a:ext>
            </a:extLst>
          </p:cNvPr>
          <p:cNvPicPr>
            <a:picLocks noChangeAspect="1"/>
          </p:cNvPicPr>
          <p:nvPr/>
        </p:nvPicPr>
        <p:blipFill>
          <a:blip r:embed="rId5"/>
          <a:stretch>
            <a:fillRect/>
          </a:stretch>
        </p:blipFill>
        <p:spPr>
          <a:xfrm>
            <a:off x="2702962" y="2568850"/>
            <a:ext cx="2024200" cy="2016632"/>
          </a:xfrm>
          <a:prstGeom prst="rect">
            <a:avLst/>
          </a:prstGeom>
        </p:spPr>
      </p:pic>
      <p:pic>
        <p:nvPicPr>
          <p:cNvPr id="5" name="Picture 4">
            <a:extLst>
              <a:ext uri="{FF2B5EF4-FFF2-40B4-BE49-F238E27FC236}">
                <a16:creationId xmlns:a16="http://schemas.microsoft.com/office/drawing/2014/main" id="{79C17625-45E5-41AF-BEDF-C6A25525C490}"/>
              </a:ext>
            </a:extLst>
          </p:cNvPr>
          <p:cNvPicPr>
            <a:picLocks noChangeAspect="1"/>
          </p:cNvPicPr>
          <p:nvPr/>
        </p:nvPicPr>
        <p:blipFill>
          <a:blip r:embed="rId6"/>
          <a:stretch>
            <a:fillRect/>
          </a:stretch>
        </p:blipFill>
        <p:spPr>
          <a:xfrm>
            <a:off x="2731213" y="4743778"/>
            <a:ext cx="2024255" cy="2016632"/>
          </a:xfrm>
          <a:prstGeom prst="rect">
            <a:avLst/>
          </a:prstGeom>
        </p:spPr>
      </p:pic>
      <p:pic>
        <p:nvPicPr>
          <p:cNvPr id="6" name="Picture 5">
            <a:extLst>
              <a:ext uri="{FF2B5EF4-FFF2-40B4-BE49-F238E27FC236}">
                <a16:creationId xmlns:a16="http://schemas.microsoft.com/office/drawing/2014/main" id="{3DF42787-97BB-4CB8-8FE6-21A8A8191BE5}"/>
              </a:ext>
            </a:extLst>
          </p:cNvPr>
          <p:cNvPicPr>
            <a:picLocks noChangeAspect="1"/>
          </p:cNvPicPr>
          <p:nvPr/>
        </p:nvPicPr>
        <p:blipFill>
          <a:blip r:embed="rId7"/>
          <a:stretch>
            <a:fillRect/>
          </a:stretch>
        </p:blipFill>
        <p:spPr>
          <a:xfrm>
            <a:off x="7486298" y="4711529"/>
            <a:ext cx="2024201" cy="2016578"/>
          </a:xfrm>
          <a:prstGeom prst="rect">
            <a:avLst/>
          </a:prstGeom>
        </p:spPr>
      </p:pic>
      <p:sp>
        <p:nvSpPr>
          <p:cNvPr id="7" name="TextBox 6">
            <a:extLst>
              <a:ext uri="{FF2B5EF4-FFF2-40B4-BE49-F238E27FC236}">
                <a16:creationId xmlns:a16="http://schemas.microsoft.com/office/drawing/2014/main" id="{13A1FC5F-82FE-459E-88DE-240FEFF47C26}"/>
              </a:ext>
            </a:extLst>
          </p:cNvPr>
          <p:cNvSpPr txBox="1"/>
          <p:nvPr/>
        </p:nvSpPr>
        <p:spPr>
          <a:xfrm>
            <a:off x="2225880" y="2509381"/>
            <a:ext cx="595439" cy="400110"/>
          </a:xfrm>
          <a:prstGeom prst="rect">
            <a:avLst/>
          </a:prstGeom>
          <a:noFill/>
        </p:spPr>
        <p:txBody>
          <a:bodyPr wrap="square" rtlCol="0">
            <a:spAutoFit/>
          </a:bodyPr>
          <a:lstStyle/>
          <a:p>
            <a:r>
              <a:rPr lang="en-GB" dirty="0"/>
              <a:t>(a)</a:t>
            </a:r>
          </a:p>
        </p:txBody>
      </p:sp>
      <p:sp>
        <p:nvSpPr>
          <p:cNvPr id="8" name="Rectangle 7">
            <a:extLst>
              <a:ext uri="{FF2B5EF4-FFF2-40B4-BE49-F238E27FC236}">
                <a16:creationId xmlns:a16="http://schemas.microsoft.com/office/drawing/2014/main" id="{B1E9F746-C1B6-48A4-B8A0-EA76CED8AB84}"/>
              </a:ext>
            </a:extLst>
          </p:cNvPr>
          <p:cNvSpPr/>
          <p:nvPr/>
        </p:nvSpPr>
        <p:spPr>
          <a:xfrm>
            <a:off x="2225880" y="4638291"/>
            <a:ext cx="497252" cy="400110"/>
          </a:xfrm>
          <a:prstGeom prst="rect">
            <a:avLst/>
          </a:prstGeom>
        </p:spPr>
        <p:txBody>
          <a:bodyPr wrap="none">
            <a:spAutoFit/>
          </a:bodyPr>
          <a:lstStyle/>
          <a:p>
            <a:r>
              <a:rPr lang="en-GB" dirty="0"/>
              <a:t>(b)</a:t>
            </a:r>
          </a:p>
        </p:txBody>
      </p:sp>
      <p:sp>
        <p:nvSpPr>
          <p:cNvPr id="9" name="Rectangle 8">
            <a:extLst>
              <a:ext uri="{FF2B5EF4-FFF2-40B4-BE49-F238E27FC236}">
                <a16:creationId xmlns:a16="http://schemas.microsoft.com/office/drawing/2014/main" id="{4BE632C3-ACC9-40EE-BFD1-2527F6754B01}"/>
              </a:ext>
            </a:extLst>
          </p:cNvPr>
          <p:cNvSpPr/>
          <p:nvPr/>
        </p:nvSpPr>
        <p:spPr>
          <a:xfrm>
            <a:off x="6744072" y="4743778"/>
            <a:ext cx="482824" cy="400110"/>
          </a:xfrm>
          <a:prstGeom prst="rect">
            <a:avLst/>
          </a:prstGeom>
        </p:spPr>
        <p:txBody>
          <a:bodyPr wrap="none">
            <a:spAutoFit/>
          </a:bodyPr>
          <a:lstStyle/>
          <a:p>
            <a:r>
              <a:rPr lang="en-GB" dirty="0"/>
              <a:t>(c)</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159C296-9AFC-4BF5-BF9B-D20B16C89139}"/>
                  </a:ext>
                </a:extLst>
              </p:cNvPr>
              <p:cNvSpPr txBox="1"/>
              <p:nvPr/>
            </p:nvSpPr>
            <p:spPr>
              <a:xfrm>
                <a:off x="4905400" y="3098503"/>
                <a:ext cx="1872208" cy="616194"/>
              </a:xfrm>
              <a:prstGeom prst="rect">
                <a:avLst/>
              </a:prstGeom>
              <a:noFill/>
            </p:spPr>
            <p:txBody>
              <a:bodyPr wrap="square" rtlCol="0">
                <a:spAutoFit/>
              </a:bodyPr>
              <a:lstStyle/>
              <a:p>
                <a:r>
                  <a:rPr lang="en-GB" sz="2400" dirty="0">
                    <a:solidFill>
                      <a:srgbClr val="FF0000"/>
                    </a:solidFill>
                  </a:rPr>
                  <a:t>71% =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71</m:t>
                        </m:r>
                      </m:num>
                      <m:den>
                        <m:r>
                          <a:rPr lang="en-GB" sz="2400" b="0" i="1" smtClean="0">
                            <a:solidFill>
                              <a:srgbClr val="FF0000"/>
                            </a:solidFill>
                            <a:latin typeface="Cambria Math" panose="02040503050406030204" pitchFamily="18" charset="0"/>
                          </a:rPr>
                          <m:t>100</m:t>
                        </m:r>
                      </m:den>
                    </m:f>
                  </m:oMath>
                </a14:m>
                <a:endParaRPr lang="en-GB" sz="2400" dirty="0"/>
              </a:p>
            </p:txBody>
          </p:sp>
        </mc:Choice>
        <mc:Fallback xmlns="">
          <p:sp>
            <p:nvSpPr>
              <p:cNvPr id="10" name="TextBox 9">
                <a:extLst>
                  <a:ext uri="{FF2B5EF4-FFF2-40B4-BE49-F238E27FC236}">
                    <a16:creationId xmlns:a16="http://schemas.microsoft.com/office/drawing/2014/main" id="{7159C296-9AFC-4BF5-BF9B-D20B16C89139}"/>
                  </a:ext>
                </a:extLst>
              </p:cNvPr>
              <p:cNvSpPr txBox="1">
                <a:spLocks noRot="1" noChangeAspect="1" noMove="1" noResize="1" noEditPoints="1" noAdjustHandles="1" noChangeArrowheads="1" noChangeShapeType="1" noTextEdit="1"/>
              </p:cNvSpPr>
              <p:nvPr/>
            </p:nvSpPr>
            <p:spPr>
              <a:xfrm>
                <a:off x="4905400" y="3098503"/>
                <a:ext cx="1872208" cy="616194"/>
              </a:xfrm>
              <a:prstGeom prst="rect">
                <a:avLst/>
              </a:prstGeom>
              <a:blipFill>
                <a:blip r:embed="rId8"/>
                <a:stretch>
                  <a:fillRect l="-5212"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1889107-AAA4-40E0-A3E1-440820119B85}"/>
                  </a:ext>
                </a:extLst>
              </p:cNvPr>
              <p:cNvSpPr/>
              <p:nvPr/>
            </p:nvSpPr>
            <p:spPr>
              <a:xfrm>
                <a:off x="4905400" y="5314289"/>
                <a:ext cx="2020105" cy="616964"/>
              </a:xfrm>
              <a:prstGeom prst="rect">
                <a:avLst/>
              </a:prstGeom>
            </p:spPr>
            <p:txBody>
              <a:bodyPr wrap="none">
                <a:spAutoFit/>
              </a:bodyPr>
              <a:lstStyle/>
              <a:p>
                <a:r>
                  <a:rPr lang="en-GB" sz="2400" dirty="0">
                    <a:solidFill>
                      <a:srgbClr val="FF0000"/>
                    </a:solidFill>
                  </a:rPr>
                  <a:t>20%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20</m:t>
                        </m:r>
                      </m:num>
                      <m:den>
                        <m:r>
                          <a:rPr lang="en-GB" sz="2400" i="1">
                            <a:solidFill>
                              <a:srgbClr val="FF0000"/>
                            </a:solidFill>
                            <a:latin typeface="Cambria Math" panose="02040503050406030204" pitchFamily="18" charset="0"/>
                          </a:rPr>
                          <m:t>100</m:t>
                        </m:r>
                      </m:den>
                    </m:f>
                  </m:oMath>
                </a14:m>
                <a:r>
                  <a:rPr lang="en-GB" sz="2400" dirty="0"/>
                  <a:t> </a:t>
                </a:r>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5</m:t>
                        </m:r>
                      </m:den>
                    </m:f>
                  </m:oMath>
                </a14:m>
                <a:endParaRPr lang="en-GB" sz="2400" dirty="0"/>
              </a:p>
            </p:txBody>
          </p:sp>
        </mc:Choice>
        <mc:Fallback xmlns="">
          <p:sp>
            <p:nvSpPr>
              <p:cNvPr id="11" name="Rectangle 10">
                <a:extLst>
                  <a:ext uri="{FF2B5EF4-FFF2-40B4-BE49-F238E27FC236}">
                    <a16:creationId xmlns:a16="http://schemas.microsoft.com/office/drawing/2014/main" id="{21889107-AAA4-40E0-A3E1-440820119B85}"/>
                  </a:ext>
                </a:extLst>
              </p:cNvPr>
              <p:cNvSpPr>
                <a:spLocks noRot="1" noChangeAspect="1" noMove="1" noResize="1" noEditPoints="1" noAdjustHandles="1" noChangeArrowheads="1" noChangeShapeType="1" noTextEdit="1"/>
              </p:cNvSpPr>
              <p:nvPr/>
            </p:nvSpPr>
            <p:spPr>
              <a:xfrm>
                <a:off x="4905400" y="5314289"/>
                <a:ext cx="2020105" cy="616964"/>
              </a:xfrm>
              <a:prstGeom prst="rect">
                <a:avLst/>
              </a:prstGeom>
              <a:blipFill>
                <a:blip r:embed="rId9"/>
                <a:stretch>
                  <a:fillRect l="-4834"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C23AF5D-0495-465C-9ABF-3A254B8EB3E4}"/>
                  </a:ext>
                </a:extLst>
              </p:cNvPr>
              <p:cNvSpPr/>
              <p:nvPr/>
            </p:nvSpPr>
            <p:spPr>
              <a:xfrm>
                <a:off x="9671146" y="5408707"/>
                <a:ext cx="1978427" cy="622222"/>
              </a:xfrm>
              <a:prstGeom prst="rect">
                <a:avLst/>
              </a:prstGeom>
            </p:spPr>
            <p:txBody>
              <a:bodyPr wrap="none">
                <a:spAutoFit/>
              </a:bodyPr>
              <a:lstStyle/>
              <a:p>
                <a:r>
                  <a:rPr lang="en-GB" sz="2400" dirty="0">
                    <a:solidFill>
                      <a:srgbClr val="FF0000"/>
                    </a:solidFill>
                  </a:rPr>
                  <a:t>5%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5</m:t>
                        </m:r>
                      </m:num>
                      <m:den>
                        <m:r>
                          <a:rPr lang="en-GB" sz="2400" i="1">
                            <a:solidFill>
                              <a:srgbClr val="FF0000"/>
                            </a:solidFill>
                            <a:latin typeface="Cambria Math" panose="02040503050406030204" pitchFamily="18" charset="0"/>
                          </a:rPr>
                          <m:t>100</m:t>
                        </m:r>
                      </m:den>
                    </m:f>
                  </m:oMath>
                </a14:m>
                <a:r>
                  <a:rPr lang="en-GB" sz="2400" dirty="0"/>
                  <a:t> </a:t>
                </a:r>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20</m:t>
                        </m:r>
                      </m:den>
                    </m:f>
                  </m:oMath>
                </a14:m>
                <a:endParaRPr lang="en-GB" sz="2400" dirty="0"/>
              </a:p>
            </p:txBody>
          </p:sp>
        </mc:Choice>
        <mc:Fallback xmlns="">
          <p:sp>
            <p:nvSpPr>
              <p:cNvPr id="12" name="Rectangle 11">
                <a:extLst>
                  <a:ext uri="{FF2B5EF4-FFF2-40B4-BE49-F238E27FC236}">
                    <a16:creationId xmlns:a16="http://schemas.microsoft.com/office/drawing/2014/main" id="{DC23AF5D-0495-465C-9ABF-3A254B8EB3E4}"/>
                  </a:ext>
                </a:extLst>
              </p:cNvPr>
              <p:cNvSpPr>
                <a:spLocks noRot="1" noChangeAspect="1" noMove="1" noResize="1" noEditPoints="1" noAdjustHandles="1" noChangeArrowheads="1" noChangeShapeType="1" noTextEdit="1"/>
              </p:cNvSpPr>
              <p:nvPr/>
            </p:nvSpPr>
            <p:spPr>
              <a:xfrm>
                <a:off x="9671146" y="5408707"/>
                <a:ext cx="1978427" cy="622222"/>
              </a:xfrm>
              <a:prstGeom prst="rect">
                <a:avLst/>
              </a:prstGeom>
              <a:blipFill>
                <a:blip r:embed="rId10"/>
                <a:stretch>
                  <a:fillRect l="-4615" b="-8824"/>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82F74406-1FC9-4E83-B979-ECD3F3B86667}"/>
              </a:ext>
            </a:extLst>
          </p:cNvPr>
          <p:cNvSpPr/>
          <p:nvPr/>
        </p:nvSpPr>
        <p:spPr bwMode="auto">
          <a:xfrm>
            <a:off x="2734574" y="4797724"/>
            <a:ext cx="411193" cy="190643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
        <p:nvSpPr>
          <p:cNvPr id="14" name="Rectangle 13">
            <a:extLst>
              <a:ext uri="{FF2B5EF4-FFF2-40B4-BE49-F238E27FC236}">
                <a16:creationId xmlns:a16="http://schemas.microsoft.com/office/drawing/2014/main" id="{D17F8076-0ED7-46A8-A4F4-8976819B5BEC}"/>
              </a:ext>
            </a:extLst>
          </p:cNvPr>
          <p:cNvSpPr/>
          <p:nvPr/>
        </p:nvSpPr>
        <p:spPr bwMode="auto">
          <a:xfrm>
            <a:off x="7492581" y="4739317"/>
            <a:ext cx="195533" cy="98628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
        <p:nvSpPr>
          <p:cNvPr id="16" name="Rectangle 15">
            <a:extLst>
              <a:ext uri="{FF2B5EF4-FFF2-40B4-BE49-F238E27FC236}">
                <a16:creationId xmlns:a16="http://schemas.microsoft.com/office/drawing/2014/main" id="{9F6F6BE3-11C2-4311-9B24-DAEEDCD60C05}"/>
              </a:ext>
            </a:extLst>
          </p:cNvPr>
          <p:cNvSpPr/>
          <p:nvPr/>
        </p:nvSpPr>
        <p:spPr bwMode="auto">
          <a:xfrm>
            <a:off x="2717501" y="2580916"/>
            <a:ext cx="1331343" cy="1920815"/>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
        <p:nvSpPr>
          <p:cNvPr id="17" name="Rectangle 16">
            <a:extLst>
              <a:ext uri="{FF2B5EF4-FFF2-40B4-BE49-F238E27FC236}">
                <a16:creationId xmlns:a16="http://schemas.microsoft.com/office/drawing/2014/main" id="{BA19D1AB-6008-4597-9200-D1E9EAE5AB3E}"/>
              </a:ext>
            </a:extLst>
          </p:cNvPr>
          <p:cNvSpPr/>
          <p:nvPr/>
        </p:nvSpPr>
        <p:spPr bwMode="auto">
          <a:xfrm>
            <a:off x="4053697" y="2580016"/>
            <a:ext cx="224287" cy="19553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70510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51584" y="1073129"/>
            <a:ext cx="9721081" cy="830997"/>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(a)	What percentage of this shape is shaded?</a:t>
            </a:r>
          </a:p>
          <a:p>
            <a:pPr marL="0" indent="0" eaLnBrk="1" hangingPunct="1">
              <a:buClr>
                <a:srgbClr val="000000"/>
              </a:buClr>
              <a:buSzPct val="100000"/>
              <a:defRPr/>
            </a:pPr>
            <a:r>
              <a:rPr lang="en-GB" sz="2400" dirty="0"/>
              <a:t>(b)	What percentage of this shape is not shaded?</a:t>
            </a:r>
            <a:endParaRPr lang="en-US" sz="2400" dirty="0"/>
          </a:p>
        </p:txBody>
      </p:sp>
      <p:sp>
        <p:nvSpPr>
          <p:cNvPr id="15373" name="TextBox 2"/>
          <p:cNvSpPr txBox="1">
            <a:spLocks noChangeArrowheads="1"/>
          </p:cNvSpPr>
          <p:nvPr/>
        </p:nvSpPr>
        <p:spPr bwMode="auto">
          <a:xfrm>
            <a:off x="3791744" y="0"/>
            <a:ext cx="7058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pPr>
            <a:r>
              <a:rPr lang="en-US" altLang="en-US" sz="3200" b="1" dirty="0"/>
              <a:t>Introduction to Percentages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D422585-43DD-498C-BDB2-C56BAEBA0F95}"/>
              </a:ext>
            </a:extLst>
          </p:cNvPr>
          <p:cNvSpPr txBox="1"/>
          <p:nvPr/>
        </p:nvSpPr>
        <p:spPr>
          <a:xfrm>
            <a:off x="2360243" y="700186"/>
            <a:ext cx="1921152" cy="461665"/>
          </a:xfrm>
          <a:prstGeom prst="rect">
            <a:avLst/>
          </a:prstGeom>
          <a:noFill/>
        </p:spPr>
        <p:txBody>
          <a:bodyPr wrap="square" lIns="91440" tIns="45720" rIns="91440" bIns="45720" rtlCol="0" anchor="t">
            <a:spAutoFit/>
          </a:bodyPr>
          <a:lstStyle/>
          <a:p>
            <a:r>
              <a:rPr lang="en-GB" sz="2400" b="1" dirty="0">
                <a:latin typeface="Arial"/>
                <a:ea typeface="ＭＳ Ｐゴシック"/>
                <a:cs typeface="Arial"/>
              </a:rPr>
              <a:t>Example 2</a:t>
            </a:r>
          </a:p>
        </p:txBody>
      </p:sp>
      <p:pic>
        <p:nvPicPr>
          <p:cNvPr id="3" name="Picture 2">
            <a:extLst>
              <a:ext uri="{FF2B5EF4-FFF2-40B4-BE49-F238E27FC236}">
                <a16:creationId xmlns:a16="http://schemas.microsoft.com/office/drawing/2014/main" id="{19567B80-9289-4DDB-B986-9959B0DACCF2}"/>
              </a:ext>
            </a:extLst>
          </p:cNvPr>
          <p:cNvPicPr>
            <a:picLocks noChangeAspect="1"/>
          </p:cNvPicPr>
          <p:nvPr/>
        </p:nvPicPr>
        <p:blipFill>
          <a:blip r:embed="rId4"/>
          <a:stretch>
            <a:fillRect/>
          </a:stretch>
        </p:blipFill>
        <p:spPr>
          <a:xfrm>
            <a:off x="4799856" y="2012813"/>
            <a:ext cx="3434400" cy="759333"/>
          </a:xfrm>
          <a:prstGeom prst="rect">
            <a:avLst/>
          </a:prstGeom>
        </p:spPr>
      </p:pic>
      <p:sp>
        <p:nvSpPr>
          <p:cNvPr id="4" name="Rectangle 3">
            <a:extLst>
              <a:ext uri="{FF2B5EF4-FFF2-40B4-BE49-F238E27FC236}">
                <a16:creationId xmlns:a16="http://schemas.microsoft.com/office/drawing/2014/main" id="{0CE7A761-9CC6-467E-B98F-E3F0CB676AE0}"/>
              </a:ext>
            </a:extLst>
          </p:cNvPr>
          <p:cNvSpPr/>
          <p:nvPr/>
        </p:nvSpPr>
        <p:spPr>
          <a:xfrm>
            <a:off x="2342082" y="2370368"/>
            <a:ext cx="1412566" cy="461665"/>
          </a:xfrm>
          <a:prstGeom prst="rect">
            <a:avLst/>
          </a:prstGeom>
        </p:spPr>
        <p:txBody>
          <a:bodyPr wrap="none" lIns="91440" tIns="45720" rIns="91440" bIns="45720" anchor="t">
            <a:spAutoFit/>
          </a:bodyPr>
          <a:lstStyle/>
          <a:p>
            <a:r>
              <a:rPr lang="en-GB" sz="2400" b="1" dirty="0">
                <a:latin typeface="Arial"/>
                <a:ea typeface="ＭＳ Ｐゴシック"/>
                <a:cs typeface="Arial"/>
              </a:rPr>
              <a:t>Solution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674176C-D279-42FF-ACFE-09A2B85E6946}"/>
                  </a:ext>
                </a:extLst>
              </p:cNvPr>
              <p:cNvSpPr txBox="1"/>
              <p:nvPr/>
            </p:nvSpPr>
            <p:spPr>
              <a:xfrm>
                <a:off x="2344668" y="2765701"/>
                <a:ext cx="7776864" cy="616964"/>
              </a:xfrm>
              <a:prstGeom prst="rect">
                <a:avLst/>
              </a:prstGeom>
              <a:noFill/>
            </p:spPr>
            <p:txBody>
              <a:bodyPr wrap="square" rtlCol="0">
                <a:spAutoFit/>
              </a:bodyPr>
              <a:lstStyle/>
              <a:p>
                <a:r>
                  <a:rPr lang="en-GB" sz="2400" dirty="0">
                    <a:solidFill>
                      <a:srgbClr val="FF0000"/>
                    </a:solidFill>
                  </a:rPr>
                  <a:t>(a)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m:t>
                        </m:r>
                      </m:num>
                      <m:den>
                        <m:r>
                          <a:rPr lang="en-GB" sz="2400" b="0" i="1" smtClean="0">
                            <a:solidFill>
                              <a:srgbClr val="FF0000"/>
                            </a:solidFill>
                            <a:latin typeface="Cambria Math" panose="02040503050406030204" pitchFamily="18" charset="0"/>
                          </a:rPr>
                          <m:t>5</m:t>
                        </m:r>
                      </m:den>
                    </m:f>
                  </m:oMath>
                </a14:m>
                <a:r>
                  <a:rPr lang="en-GB" sz="2400" dirty="0">
                    <a:solidFill>
                      <a:srgbClr val="FF0000"/>
                    </a:solidFill>
                  </a:rPr>
                  <a:t> of the shape is shaded, and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3</m:t>
                        </m:r>
                      </m:num>
                      <m:den>
                        <m:r>
                          <a:rPr lang="en-GB" sz="2400" i="1">
                            <a:solidFill>
                              <a:srgbClr val="FF0000"/>
                            </a:solidFill>
                            <a:latin typeface="Cambria Math" panose="02040503050406030204" pitchFamily="18" charset="0"/>
                          </a:rPr>
                          <m:t>5</m:t>
                        </m:r>
                      </m:den>
                    </m:f>
                  </m:oMath>
                </a14:m>
                <a:r>
                  <a:rPr lang="en-GB" sz="2400" dirty="0">
                    <a:solidFill>
                      <a:srgbClr val="FF0000"/>
                    </a:solidFill>
                  </a:rPr>
                  <a:t>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6</m:t>
                        </m:r>
                      </m:num>
                      <m:den>
                        <m:r>
                          <a:rPr lang="en-GB" sz="2400" b="0" i="1" smtClean="0">
                            <a:solidFill>
                              <a:srgbClr val="FF0000"/>
                            </a:solidFill>
                            <a:latin typeface="Cambria Math" panose="02040503050406030204" pitchFamily="18" charset="0"/>
                          </a:rPr>
                          <m:t>10</m:t>
                        </m:r>
                      </m:den>
                    </m:f>
                  </m:oMath>
                </a14:m>
                <a:r>
                  <a:rPr lang="en-GB" sz="2400" dirty="0">
                    <a:solidFill>
                      <a:srgbClr val="FF0000"/>
                    </a:solidFill>
                  </a:rPr>
                  <a:t>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60</m:t>
                        </m:r>
                      </m:num>
                      <m:den>
                        <m:r>
                          <a:rPr lang="en-GB" sz="2400" b="0" i="1" smtClean="0">
                            <a:solidFill>
                              <a:srgbClr val="FF0000"/>
                            </a:solidFill>
                            <a:latin typeface="Cambria Math" panose="02040503050406030204" pitchFamily="18" charset="0"/>
                          </a:rPr>
                          <m:t>100 </m:t>
                        </m:r>
                      </m:den>
                    </m:f>
                  </m:oMath>
                </a14:m>
                <a:r>
                  <a:rPr lang="en-GB" sz="2400" dirty="0">
                    <a:solidFill>
                      <a:srgbClr val="FF0000"/>
                    </a:solidFill>
                  </a:rPr>
                  <a:t> = 60% </a:t>
                </a:r>
              </a:p>
            </p:txBody>
          </p:sp>
        </mc:Choice>
        <mc:Fallback xmlns="">
          <p:sp>
            <p:nvSpPr>
              <p:cNvPr id="5" name="TextBox 4">
                <a:extLst>
                  <a:ext uri="{FF2B5EF4-FFF2-40B4-BE49-F238E27FC236}">
                    <a16:creationId xmlns:a16="http://schemas.microsoft.com/office/drawing/2014/main" id="{E674176C-D279-42FF-ACFE-09A2B85E6946}"/>
                  </a:ext>
                </a:extLst>
              </p:cNvPr>
              <p:cNvSpPr txBox="1">
                <a:spLocks noRot="1" noChangeAspect="1" noMove="1" noResize="1" noEditPoints="1" noAdjustHandles="1" noChangeArrowheads="1" noChangeShapeType="1" noTextEdit="1"/>
              </p:cNvSpPr>
              <p:nvPr/>
            </p:nvSpPr>
            <p:spPr>
              <a:xfrm>
                <a:off x="2344668" y="2765701"/>
                <a:ext cx="7776864" cy="616964"/>
              </a:xfrm>
              <a:prstGeom prst="rect">
                <a:avLst/>
              </a:prstGeom>
              <a:blipFill>
                <a:blip r:embed="rId5"/>
                <a:stretch>
                  <a:fillRect l="-1255" b="-891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52DB008-8967-46BC-9B0D-1E4C05060B09}"/>
              </a:ext>
            </a:extLst>
          </p:cNvPr>
          <p:cNvSpPr txBox="1"/>
          <p:nvPr/>
        </p:nvSpPr>
        <p:spPr>
          <a:xfrm>
            <a:off x="2361986" y="3359593"/>
            <a:ext cx="7560840" cy="461665"/>
          </a:xfrm>
          <a:prstGeom prst="rect">
            <a:avLst/>
          </a:prstGeom>
          <a:noFill/>
        </p:spPr>
        <p:txBody>
          <a:bodyPr wrap="square" rtlCol="0">
            <a:spAutoFit/>
          </a:bodyPr>
          <a:lstStyle/>
          <a:p>
            <a:r>
              <a:rPr lang="en-GB" sz="2400" dirty="0">
                <a:solidFill>
                  <a:srgbClr val="FF0000"/>
                </a:solidFill>
              </a:rPr>
              <a:t>(b) 100 – 60 = 40, so that 40% is not shaded</a:t>
            </a:r>
          </a:p>
        </p:txBody>
      </p:sp>
      <p:sp>
        <p:nvSpPr>
          <p:cNvPr id="7" name="Rectangle 6">
            <a:extLst>
              <a:ext uri="{FF2B5EF4-FFF2-40B4-BE49-F238E27FC236}">
                <a16:creationId xmlns:a16="http://schemas.microsoft.com/office/drawing/2014/main" id="{24E4C736-7C0C-4D8B-9534-BA4369CF81B7}"/>
              </a:ext>
            </a:extLst>
          </p:cNvPr>
          <p:cNvSpPr/>
          <p:nvPr/>
        </p:nvSpPr>
        <p:spPr bwMode="auto">
          <a:xfrm>
            <a:off x="4871864" y="2032097"/>
            <a:ext cx="648072" cy="67682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2" name="Rectangle 11">
            <a:extLst>
              <a:ext uri="{FF2B5EF4-FFF2-40B4-BE49-F238E27FC236}">
                <a16:creationId xmlns:a16="http://schemas.microsoft.com/office/drawing/2014/main" id="{A5CB7D99-C541-4D5F-9E0B-445DBE7F90EF}"/>
              </a:ext>
            </a:extLst>
          </p:cNvPr>
          <p:cNvSpPr/>
          <p:nvPr/>
        </p:nvSpPr>
        <p:spPr bwMode="auto">
          <a:xfrm>
            <a:off x="5526839" y="2034384"/>
            <a:ext cx="648072" cy="67682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3" name="Rectangle 12">
            <a:extLst>
              <a:ext uri="{FF2B5EF4-FFF2-40B4-BE49-F238E27FC236}">
                <a16:creationId xmlns:a16="http://schemas.microsoft.com/office/drawing/2014/main" id="{3A05A716-ED9C-4ECB-925F-EB841801308D}"/>
              </a:ext>
            </a:extLst>
          </p:cNvPr>
          <p:cNvSpPr/>
          <p:nvPr/>
        </p:nvSpPr>
        <p:spPr bwMode="auto">
          <a:xfrm>
            <a:off x="6193020" y="2031615"/>
            <a:ext cx="648072" cy="67682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8" name="Rectangle 7">
            <a:extLst>
              <a:ext uri="{FF2B5EF4-FFF2-40B4-BE49-F238E27FC236}">
                <a16:creationId xmlns:a16="http://schemas.microsoft.com/office/drawing/2014/main" id="{DEF8B15D-953C-446C-8E53-1433F713CBC5}"/>
              </a:ext>
            </a:extLst>
          </p:cNvPr>
          <p:cNvSpPr/>
          <p:nvPr/>
        </p:nvSpPr>
        <p:spPr>
          <a:xfrm>
            <a:off x="2339102" y="3900862"/>
            <a:ext cx="1707519" cy="461665"/>
          </a:xfrm>
          <a:prstGeom prst="rect">
            <a:avLst/>
          </a:prstGeom>
        </p:spPr>
        <p:txBody>
          <a:bodyPr wrap="none" lIns="91440" tIns="45720" rIns="91440" bIns="45720" anchor="t">
            <a:spAutoFit/>
          </a:bodyPr>
          <a:lstStyle/>
          <a:p>
            <a:r>
              <a:rPr lang="en-GB" sz="2400" b="1" dirty="0">
                <a:latin typeface="Arial"/>
                <a:ea typeface="ＭＳ Ｐゴシック"/>
                <a:cs typeface="Arial"/>
              </a:rPr>
              <a:t>Example 3</a:t>
            </a:r>
          </a:p>
        </p:txBody>
      </p:sp>
      <p:sp>
        <p:nvSpPr>
          <p:cNvPr id="9" name="Rectangle 8">
            <a:extLst>
              <a:ext uri="{FF2B5EF4-FFF2-40B4-BE49-F238E27FC236}">
                <a16:creationId xmlns:a16="http://schemas.microsoft.com/office/drawing/2014/main" id="{84BB403A-9C8B-4D26-953C-53D0FD7EFEAB}"/>
              </a:ext>
            </a:extLst>
          </p:cNvPr>
          <p:cNvSpPr/>
          <p:nvPr/>
        </p:nvSpPr>
        <p:spPr>
          <a:xfrm>
            <a:off x="2321988" y="4648677"/>
            <a:ext cx="2809304" cy="1938992"/>
          </a:xfrm>
          <a:prstGeom prst="rect">
            <a:avLst/>
          </a:prstGeom>
        </p:spPr>
        <p:txBody>
          <a:bodyPr wrap="square">
            <a:spAutoFit/>
          </a:bodyPr>
          <a:lstStyle/>
          <a:p>
            <a:pPr marL="457200" indent="-457200">
              <a:buAutoNum type="alphaLcParenBoth"/>
            </a:pPr>
            <a:r>
              <a:rPr lang="en-GB" sz="2400" dirty="0"/>
              <a:t>5%  of  200 kg</a:t>
            </a:r>
          </a:p>
          <a:p>
            <a:pPr marL="457200" indent="-457200">
              <a:buAutoNum type="alphaLcParenBoth"/>
            </a:pPr>
            <a:endParaRPr lang="en-GB" sz="2400" dirty="0"/>
          </a:p>
          <a:p>
            <a:pPr marL="457200" indent="-457200">
              <a:buAutoNum type="alphaLcParenBoth" startAt="2"/>
            </a:pPr>
            <a:r>
              <a:rPr lang="en-GB" sz="2400" dirty="0"/>
              <a:t>20%  of  40 m</a:t>
            </a:r>
          </a:p>
          <a:p>
            <a:pPr marL="457200" indent="-457200">
              <a:buAutoNum type="alphaLcParenBoth" startAt="2"/>
            </a:pPr>
            <a:endParaRPr lang="en-GB" sz="2400" dirty="0"/>
          </a:p>
          <a:p>
            <a:r>
              <a:rPr lang="en-GB" sz="2400" dirty="0"/>
              <a:t>(c)	25%  of  £80</a:t>
            </a:r>
          </a:p>
        </p:txBody>
      </p:sp>
      <p:sp>
        <p:nvSpPr>
          <p:cNvPr id="10" name="Rectangle 9">
            <a:extLst>
              <a:ext uri="{FF2B5EF4-FFF2-40B4-BE49-F238E27FC236}">
                <a16:creationId xmlns:a16="http://schemas.microsoft.com/office/drawing/2014/main" id="{4AFAC4D0-2346-4E1F-9EC9-456B264B02B3}"/>
              </a:ext>
            </a:extLst>
          </p:cNvPr>
          <p:cNvSpPr/>
          <p:nvPr/>
        </p:nvSpPr>
        <p:spPr>
          <a:xfrm>
            <a:off x="2330859" y="4289818"/>
            <a:ext cx="869149" cy="461665"/>
          </a:xfrm>
          <a:prstGeom prst="rect">
            <a:avLst/>
          </a:prstGeom>
        </p:spPr>
        <p:txBody>
          <a:bodyPr wrap="none">
            <a:spAutoFit/>
          </a:bodyPr>
          <a:lstStyle/>
          <a:p>
            <a:r>
              <a:rPr lang="en-GB" sz="2400" dirty="0"/>
              <a:t>Find:</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8D735FA-13E3-4550-AEEB-27C2AF2A7F5A}"/>
                  </a:ext>
                </a:extLst>
              </p:cNvPr>
              <p:cNvSpPr txBox="1"/>
              <p:nvPr/>
            </p:nvSpPr>
            <p:spPr>
              <a:xfrm>
                <a:off x="5346641" y="4440372"/>
                <a:ext cx="5775229" cy="622222"/>
              </a:xfrm>
              <a:prstGeom prst="rect">
                <a:avLst/>
              </a:prstGeom>
              <a:noFill/>
            </p:spPr>
            <p:txBody>
              <a:bodyPr wrap="square" rtlCol="0">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5</m:t>
                        </m:r>
                      </m:num>
                      <m:den>
                        <m:r>
                          <a:rPr lang="en-GB" sz="2400" i="1">
                            <a:solidFill>
                              <a:srgbClr val="FF0000"/>
                            </a:solidFill>
                            <a:latin typeface="Cambria Math" panose="02040503050406030204" pitchFamily="18" charset="0"/>
                          </a:rPr>
                          <m:t>100</m:t>
                        </m:r>
                      </m:den>
                    </m:f>
                  </m:oMath>
                </a14:m>
                <a:r>
                  <a:rPr lang="en-GB" sz="2400" dirty="0">
                    <a:solidFill>
                      <a:srgbClr val="FF0000"/>
                    </a:solidFill>
                  </a:rPr>
                  <a:t>  x 200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20</m:t>
                        </m:r>
                      </m:den>
                    </m:f>
                  </m:oMath>
                </a14:m>
                <a:r>
                  <a:rPr lang="en-GB" sz="2400" dirty="0">
                    <a:solidFill>
                      <a:srgbClr val="FF0000"/>
                    </a:solidFill>
                  </a:rPr>
                  <a:t>  x 200 = 10 kg</a:t>
                </a:r>
              </a:p>
            </p:txBody>
          </p:sp>
        </mc:Choice>
        <mc:Fallback xmlns="">
          <p:sp>
            <p:nvSpPr>
              <p:cNvPr id="11" name="TextBox 10">
                <a:extLst>
                  <a:ext uri="{FF2B5EF4-FFF2-40B4-BE49-F238E27FC236}">
                    <a16:creationId xmlns:a16="http://schemas.microsoft.com/office/drawing/2014/main" id="{E8D735FA-13E3-4550-AEEB-27C2AF2A7F5A}"/>
                  </a:ext>
                </a:extLst>
              </p:cNvPr>
              <p:cNvSpPr txBox="1">
                <a:spLocks noRot="1" noChangeAspect="1" noMove="1" noResize="1" noEditPoints="1" noAdjustHandles="1" noChangeArrowheads="1" noChangeShapeType="1" noTextEdit="1"/>
              </p:cNvSpPr>
              <p:nvPr/>
            </p:nvSpPr>
            <p:spPr>
              <a:xfrm>
                <a:off x="5346641" y="4440372"/>
                <a:ext cx="5775229" cy="622222"/>
              </a:xfrm>
              <a:prstGeom prst="rect">
                <a:avLst/>
              </a:prstGeom>
              <a:blipFill>
                <a:blip r:embed="rId6"/>
                <a:stretch>
                  <a:fillRect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41979C3-D661-44B8-934C-DAAC94C1C8CD}"/>
                  </a:ext>
                </a:extLst>
              </p:cNvPr>
              <p:cNvSpPr/>
              <p:nvPr/>
            </p:nvSpPr>
            <p:spPr>
              <a:xfrm>
                <a:off x="5344178" y="5235584"/>
                <a:ext cx="4283703" cy="616964"/>
              </a:xfrm>
              <a:prstGeom prst="rect">
                <a:avLst/>
              </a:prstGeom>
            </p:spPr>
            <p:txBody>
              <a:bodyPr wrap="squar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20</m:t>
                        </m:r>
                      </m:num>
                      <m:den>
                        <m:r>
                          <a:rPr lang="en-GB" sz="2400" i="1">
                            <a:solidFill>
                              <a:srgbClr val="FF0000"/>
                            </a:solidFill>
                            <a:latin typeface="Cambria Math" panose="02040503050406030204" pitchFamily="18" charset="0"/>
                          </a:rPr>
                          <m:t>100</m:t>
                        </m:r>
                      </m:den>
                    </m:f>
                  </m:oMath>
                </a14:m>
                <a:r>
                  <a:rPr lang="en-GB" sz="2400" dirty="0">
                    <a:solidFill>
                      <a:srgbClr val="FF0000"/>
                    </a:solidFill>
                  </a:rPr>
                  <a:t>  x 40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5</m:t>
                        </m:r>
                      </m:den>
                    </m:f>
                  </m:oMath>
                </a14:m>
                <a:r>
                  <a:rPr lang="en-GB" sz="2400" dirty="0">
                    <a:solidFill>
                      <a:srgbClr val="FF0000"/>
                    </a:solidFill>
                  </a:rPr>
                  <a:t>  x 40 = 8 m</a:t>
                </a:r>
                <a:endParaRPr lang="en-GB" sz="2400" dirty="0"/>
              </a:p>
            </p:txBody>
          </p:sp>
        </mc:Choice>
        <mc:Fallback xmlns="">
          <p:sp>
            <p:nvSpPr>
              <p:cNvPr id="14" name="Rectangle 13">
                <a:extLst>
                  <a:ext uri="{FF2B5EF4-FFF2-40B4-BE49-F238E27FC236}">
                    <a16:creationId xmlns:a16="http://schemas.microsoft.com/office/drawing/2014/main" id="{041979C3-D661-44B8-934C-DAAC94C1C8CD}"/>
                  </a:ext>
                </a:extLst>
              </p:cNvPr>
              <p:cNvSpPr>
                <a:spLocks noRot="1" noChangeAspect="1" noMove="1" noResize="1" noEditPoints="1" noAdjustHandles="1" noChangeArrowheads="1" noChangeShapeType="1" noTextEdit="1"/>
              </p:cNvSpPr>
              <p:nvPr/>
            </p:nvSpPr>
            <p:spPr>
              <a:xfrm>
                <a:off x="5344178" y="5235584"/>
                <a:ext cx="4283703" cy="616964"/>
              </a:xfrm>
              <a:prstGeom prst="rect">
                <a:avLst/>
              </a:prstGeom>
              <a:blipFill>
                <a:blip r:embed="rId7"/>
                <a:stretch>
                  <a:fillRect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D415DB7-0728-4274-AC5A-C80B207D8CF9}"/>
                  </a:ext>
                </a:extLst>
              </p:cNvPr>
              <p:cNvSpPr/>
              <p:nvPr/>
            </p:nvSpPr>
            <p:spPr>
              <a:xfrm>
                <a:off x="5370808" y="5938078"/>
                <a:ext cx="3909644" cy="622222"/>
              </a:xfrm>
              <a:prstGeom prst="rect">
                <a:avLst/>
              </a:prstGeom>
            </p:spPr>
            <p:txBody>
              <a:bodyPr wrap="squar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25</m:t>
                        </m:r>
                      </m:num>
                      <m:den>
                        <m:r>
                          <a:rPr lang="en-GB" sz="2400" i="1">
                            <a:solidFill>
                              <a:srgbClr val="FF0000"/>
                            </a:solidFill>
                            <a:latin typeface="Cambria Math" panose="02040503050406030204" pitchFamily="18" charset="0"/>
                          </a:rPr>
                          <m:t>100</m:t>
                        </m:r>
                      </m:den>
                    </m:f>
                  </m:oMath>
                </a14:m>
                <a:r>
                  <a:rPr lang="en-GB" sz="2400" dirty="0">
                    <a:solidFill>
                      <a:srgbClr val="FF0000"/>
                    </a:solidFill>
                  </a:rPr>
                  <a:t>  x 80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4</m:t>
                        </m:r>
                      </m:den>
                    </m:f>
                  </m:oMath>
                </a14:m>
                <a:r>
                  <a:rPr lang="en-GB" sz="2400" dirty="0">
                    <a:solidFill>
                      <a:srgbClr val="FF0000"/>
                    </a:solidFill>
                  </a:rPr>
                  <a:t>  x 80 = £20 </a:t>
                </a:r>
                <a:endParaRPr lang="en-GB" sz="2400" dirty="0"/>
              </a:p>
            </p:txBody>
          </p:sp>
        </mc:Choice>
        <mc:Fallback xmlns="">
          <p:sp>
            <p:nvSpPr>
              <p:cNvPr id="15" name="Rectangle 14">
                <a:extLst>
                  <a:ext uri="{FF2B5EF4-FFF2-40B4-BE49-F238E27FC236}">
                    <a16:creationId xmlns:a16="http://schemas.microsoft.com/office/drawing/2014/main" id="{FD415DB7-0728-4274-AC5A-C80B207D8CF9}"/>
                  </a:ext>
                </a:extLst>
              </p:cNvPr>
              <p:cNvSpPr>
                <a:spLocks noRot="1" noChangeAspect="1" noMove="1" noResize="1" noEditPoints="1" noAdjustHandles="1" noChangeArrowheads="1" noChangeShapeType="1" noTextEdit="1"/>
              </p:cNvSpPr>
              <p:nvPr/>
            </p:nvSpPr>
            <p:spPr>
              <a:xfrm>
                <a:off x="5370808" y="5938078"/>
                <a:ext cx="3909644" cy="622222"/>
              </a:xfrm>
              <a:prstGeom prst="rect">
                <a:avLst/>
              </a:prstGeom>
              <a:blipFill>
                <a:blip r:embed="rId8"/>
                <a:stretch>
                  <a:fillRect b="-8824"/>
                </a:stretch>
              </a:blipFill>
            </p:spPr>
            <p:txBody>
              <a:bodyPr/>
              <a:lstStyle/>
              <a:p>
                <a:r>
                  <a:rPr lang="en-GB">
                    <a:noFill/>
                  </a:rPr>
                  <a:t> </a:t>
                </a:r>
              </a:p>
            </p:txBody>
          </p:sp>
        </mc:Fallback>
      </mc:AlternateContent>
    </p:spTree>
    <p:extLst>
      <p:ext uri="{BB962C8B-B14F-4D97-AF65-F5344CB8AC3E}">
        <p14:creationId xmlns:p14="http://schemas.microsoft.com/office/powerpoint/2010/main" val="1465854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280756" y="693204"/>
            <a:ext cx="1942388" cy="461665"/>
          </a:xfrm>
          <a:prstGeom prst="rect">
            <a:avLst/>
          </a:prstGeom>
          <a:noFill/>
          <a:ln>
            <a:noFill/>
          </a:ln>
        </p:spPr>
        <p:txBody>
          <a:bodyPr wrap="square" lIns="91440" tIns="45720" rIns="91440" bIns="45720" anchor="t">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r>
              <a:rPr lang="en-GB" sz="2400" b="1" dirty="0">
                <a:latin typeface="Arial"/>
                <a:ea typeface="ＭＳ Ｐゴシック"/>
              </a:rPr>
              <a:t>Exercises</a:t>
            </a:r>
          </a:p>
        </p:txBody>
      </p:sp>
      <p:sp>
        <p:nvSpPr>
          <p:cNvPr id="15373" name="TextBox 2"/>
          <p:cNvSpPr txBox="1">
            <a:spLocks noChangeArrowheads="1"/>
          </p:cNvSpPr>
          <p:nvPr/>
        </p:nvSpPr>
        <p:spPr bwMode="auto">
          <a:xfrm>
            <a:off x="2639616" y="0"/>
            <a:ext cx="8856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3200" b="1" dirty="0"/>
              <a:t>Skill Check: Introduction to Percentages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0988F74-9A2F-4BAE-8590-E483A3E9EB6A}"/>
              </a:ext>
            </a:extLst>
          </p:cNvPr>
          <p:cNvSpPr/>
          <p:nvPr/>
        </p:nvSpPr>
        <p:spPr>
          <a:xfrm>
            <a:off x="2279550" y="1038788"/>
            <a:ext cx="9937104" cy="830997"/>
          </a:xfrm>
          <a:prstGeom prst="rect">
            <a:avLst/>
          </a:prstGeom>
        </p:spPr>
        <p:txBody>
          <a:bodyPr wrap="square">
            <a:spAutoFit/>
          </a:bodyPr>
          <a:lstStyle/>
          <a:p>
            <a:r>
              <a:rPr lang="en-GB" sz="2400" dirty="0"/>
              <a:t>1. For each diagram, state the percentage that is (a)shaded and (b) not shaded:</a:t>
            </a:r>
          </a:p>
        </p:txBody>
      </p:sp>
      <p:pic>
        <p:nvPicPr>
          <p:cNvPr id="3" name="Picture 2">
            <a:extLst>
              <a:ext uri="{FF2B5EF4-FFF2-40B4-BE49-F238E27FC236}">
                <a16:creationId xmlns:a16="http://schemas.microsoft.com/office/drawing/2014/main" id="{CAE7B178-9B35-4ADF-80F3-FE8350D1333B}"/>
              </a:ext>
            </a:extLst>
          </p:cNvPr>
          <p:cNvPicPr>
            <a:picLocks noChangeAspect="1"/>
          </p:cNvPicPr>
          <p:nvPr/>
        </p:nvPicPr>
        <p:blipFill rotWithShape="1">
          <a:blip r:embed="rId4"/>
          <a:srcRect l="13300" t="2891" r="3574" b="2524"/>
          <a:stretch/>
        </p:blipFill>
        <p:spPr>
          <a:xfrm>
            <a:off x="2429565" y="2028755"/>
            <a:ext cx="1800200" cy="1746803"/>
          </a:xfrm>
          <a:prstGeom prst="rect">
            <a:avLst/>
          </a:prstGeom>
        </p:spPr>
      </p:pic>
      <p:pic>
        <p:nvPicPr>
          <p:cNvPr id="4" name="Picture 3">
            <a:extLst>
              <a:ext uri="{FF2B5EF4-FFF2-40B4-BE49-F238E27FC236}">
                <a16:creationId xmlns:a16="http://schemas.microsoft.com/office/drawing/2014/main" id="{B0B96F89-0D22-45DB-A403-F2F3B2D710E7}"/>
              </a:ext>
            </a:extLst>
          </p:cNvPr>
          <p:cNvPicPr>
            <a:picLocks noChangeAspect="1"/>
          </p:cNvPicPr>
          <p:nvPr/>
        </p:nvPicPr>
        <p:blipFill>
          <a:blip r:embed="rId5"/>
          <a:stretch>
            <a:fillRect/>
          </a:stretch>
        </p:blipFill>
        <p:spPr>
          <a:xfrm>
            <a:off x="5702943" y="2070496"/>
            <a:ext cx="1800199" cy="1748155"/>
          </a:xfrm>
          <a:prstGeom prst="rect">
            <a:avLst/>
          </a:prstGeom>
        </p:spPr>
      </p:pic>
      <p:pic>
        <p:nvPicPr>
          <p:cNvPr id="5" name="Picture 4">
            <a:extLst>
              <a:ext uri="{FF2B5EF4-FFF2-40B4-BE49-F238E27FC236}">
                <a16:creationId xmlns:a16="http://schemas.microsoft.com/office/drawing/2014/main" id="{0801AC0F-0BBC-4F01-AD3A-8CB92671393D}"/>
              </a:ext>
            </a:extLst>
          </p:cNvPr>
          <p:cNvPicPr>
            <a:picLocks noChangeAspect="1"/>
          </p:cNvPicPr>
          <p:nvPr/>
        </p:nvPicPr>
        <p:blipFill>
          <a:blip r:embed="rId6"/>
          <a:stretch>
            <a:fillRect/>
          </a:stretch>
        </p:blipFill>
        <p:spPr>
          <a:xfrm>
            <a:off x="8862335" y="2086850"/>
            <a:ext cx="1800199" cy="1767453"/>
          </a:xfrm>
          <a:prstGeom prst="rect">
            <a:avLst/>
          </a:prstGeom>
        </p:spPr>
      </p:pic>
      <p:pic>
        <p:nvPicPr>
          <p:cNvPr id="6" name="Picture 5">
            <a:extLst>
              <a:ext uri="{FF2B5EF4-FFF2-40B4-BE49-F238E27FC236}">
                <a16:creationId xmlns:a16="http://schemas.microsoft.com/office/drawing/2014/main" id="{01982003-CE10-4077-A971-3EB59846806C}"/>
              </a:ext>
            </a:extLst>
          </p:cNvPr>
          <p:cNvPicPr>
            <a:picLocks noChangeAspect="1"/>
          </p:cNvPicPr>
          <p:nvPr/>
        </p:nvPicPr>
        <p:blipFill rotWithShape="1">
          <a:blip r:embed="rId7"/>
          <a:srcRect r="1724"/>
          <a:stretch/>
        </p:blipFill>
        <p:spPr>
          <a:xfrm>
            <a:off x="2484847" y="4332088"/>
            <a:ext cx="1774561" cy="1711353"/>
          </a:xfrm>
          <a:prstGeom prst="rect">
            <a:avLst/>
          </a:prstGeom>
        </p:spPr>
      </p:pic>
      <p:pic>
        <p:nvPicPr>
          <p:cNvPr id="7" name="Picture 6">
            <a:extLst>
              <a:ext uri="{FF2B5EF4-FFF2-40B4-BE49-F238E27FC236}">
                <a16:creationId xmlns:a16="http://schemas.microsoft.com/office/drawing/2014/main" id="{DCF0FC9A-0332-4350-8952-408AD1EFCABC}"/>
              </a:ext>
            </a:extLst>
          </p:cNvPr>
          <p:cNvPicPr>
            <a:picLocks noChangeAspect="1"/>
          </p:cNvPicPr>
          <p:nvPr/>
        </p:nvPicPr>
        <p:blipFill rotWithShape="1">
          <a:blip r:embed="rId8"/>
          <a:srcRect/>
          <a:stretch/>
        </p:blipFill>
        <p:spPr>
          <a:xfrm>
            <a:off x="5702943" y="4273055"/>
            <a:ext cx="1774561" cy="1782800"/>
          </a:xfrm>
          <a:prstGeom prst="rect">
            <a:avLst/>
          </a:prstGeom>
        </p:spPr>
      </p:pic>
      <p:pic>
        <p:nvPicPr>
          <p:cNvPr id="8" name="Picture 7">
            <a:extLst>
              <a:ext uri="{FF2B5EF4-FFF2-40B4-BE49-F238E27FC236}">
                <a16:creationId xmlns:a16="http://schemas.microsoft.com/office/drawing/2014/main" id="{03FC24F1-AB55-40B4-84D2-F3E5F067743D}"/>
              </a:ext>
            </a:extLst>
          </p:cNvPr>
          <p:cNvPicPr>
            <a:picLocks noChangeAspect="1"/>
          </p:cNvPicPr>
          <p:nvPr/>
        </p:nvPicPr>
        <p:blipFill>
          <a:blip r:embed="rId9"/>
          <a:stretch>
            <a:fillRect/>
          </a:stretch>
        </p:blipFill>
        <p:spPr>
          <a:xfrm>
            <a:off x="8862336" y="4288713"/>
            <a:ext cx="1800198" cy="1798102"/>
          </a:xfrm>
          <a:prstGeom prst="rect">
            <a:avLst/>
          </a:prstGeom>
        </p:spPr>
      </p:pic>
      <p:sp>
        <p:nvSpPr>
          <p:cNvPr id="9" name="TextBox 8">
            <a:extLst>
              <a:ext uri="{FF2B5EF4-FFF2-40B4-BE49-F238E27FC236}">
                <a16:creationId xmlns:a16="http://schemas.microsoft.com/office/drawing/2014/main" id="{A99DC4C7-7B5C-492B-8B0C-340775B0D2A7}"/>
              </a:ext>
            </a:extLst>
          </p:cNvPr>
          <p:cNvSpPr txBox="1"/>
          <p:nvPr/>
        </p:nvSpPr>
        <p:spPr>
          <a:xfrm>
            <a:off x="4228526" y="1986097"/>
            <a:ext cx="1270744" cy="830997"/>
          </a:xfrm>
          <a:prstGeom prst="rect">
            <a:avLst/>
          </a:prstGeom>
          <a:noFill/>
        </p:spPr>
        <p:txBody>
          <a:bodyPr wrap="square" rtlCol="0">
            <a:spAutoFit/>
          </a:bodyPr>
          <a:lstStyle/>
          <a:p>
            <a:r>
              <a:rPr lang="en-GB" sz="2400" dirty="0">
                <a:solidFill>
                  <a:srgbClr val="FF0000"/>
                </a:solidFill>
              </a:rPr>
              <a:t>(a) 47%</a:t>
            </a:r>
          </a:p>
          <a:p>
            <a:r>
              <a:rPr lang="en-GB" sz="2400" dirty="0">
                <a:solidFill>
                  <a:srgbClr val="FF0000"/>
                </a:solidFill>
              </a:rPr>
              <a:t>(b) 53%</a:t>
            </a:r>
          </a:p>
        </p:txBody>
      </p:sp>
      <p:sp>
        <p:nvSpPr>
          <p:cNvPr id="10" name="Rectangle 9">
            <a:extLst>
              <a:ext uri="{FF2B5EF4-FFF2-40B4-BE49-F238E27FC236}">
                <a16:creationId xmlns:a16="http://schemas.microsoft.com/office/drawing/2014/main" id="{E944D913-DE9B-480C-B871-FE8DC81A4EAB}"/>
              </a:ext>
            </a:extLst>
          </p:cNvPr>
          <p:cNvSpPr/>
          <p:nvPr/>
        </p:nvSpPr>
        <p:spPr>
          <a:xfrm>
            <a:off x="7532134" y="2028755"/>
            <a:ext cx="1391842" cy="830997"/>
          </a:xfrm>
          <a:prstGeom prst="rect">
            <a:avLst/>
          </a:prstGeom>
        </p:spPr>
        <p:txBody>
          <a:bodyPr wrap="square">
            <a:spAutoFit/>
          </a:bodyPr>
          <a:lstStyle/>
          <a:p>
            <a:r>
              <a:rPr lang="en-GB" sz="2400" dirty="0">
                <a:solidFill>
                  <a:srgbClr val="FF0000"/>
                </a:solidFill>
              </a:rPr>
              <a:t>(a) 36%</a:t>
            </a:r>
          </a:p>
          <a:p>
            <a:r>
              <a:rPr lang="en-GB" sz="2400" dirty="0">
                <a:solidFill>
                  <a:srgbClr val="FF0000"/>
                </a:solidFill>
              </a:rPr>
              <a:t>(b) 64%</a:t>
            </a:r>
          </a:p>
        </p:txBody>
      </p:sp>
      <p:sp>
        <p:nvSpPr>
          <p:cNvPr id="11" name="Rectangle 10">
            <a:extLst>
              <a:ext uri="{FF2B5EF4-FFF2-40B4-BE49-F238E27FC236}">
                <a16:creationId xmlns:a16="http://schemas.microsoft.com/office/drawing/2014/main" id="{D44AE6B7-02AD-4DAC-9C25-34351D00E437}"/>
              </a:ext>
            </a:extLst>
          </p:cNvPr>
          <p:cNvSpPr/>
          <p:nvPr/>
        </p:nvSpPr>
        <p:spPr>
          <a:xfrm>
            <a:off x="7477504" y="4176824"/>
            <a:ext cx="1440160" cy="830997"/>
          </a:xfrm>
          <a:prstGeom prst="rect">
            <a:avLst/>
          </a:prstGeom>
        </p:spPr>
        <p:txBody>
          <a:bodyPr wrap="square">
            <a:spAutoFit/>
          </a:bodyPr>
          <a:lstStyle/>
          <a:p>
            <a:r>
              <a:rPr lang="en-GB" sz="2400" dirty="0">
                <a:solidFill>
                  <a:srgbClr val="FF0000"/>
                </a:solidFill>
              </a:rPr>
              <a:t>(a) 80%</a:t>
            </a:r>
          </a:p>
          <a:p>
            <a:r>
              <a:rPr lang="en-GB" sz="2400" dirty="0">
                <a:solidFill>
                  <a:srgbClr val="FF0000"/>
                </a:solidFill>
              </a:rPr>
              <a:t>(b) 20%</a:t>
            </a:r>
          </a:p>
        </p:txBody>
      </p:sp>
      <p:sp>
        <p:nvSpPr>
          <p:cNvPr id="12" name="Rectangle 11">
            <a:extLst>
              <a:ext uri="{FF2B5EF4-FFF2-40B4-BE49-F238E27FC236}">
                <a16:creationId xmlns:a16="http://schemas.microsoft.com/office/drawing/2014/main" id="{718707C5-FF63-4C40-9D95-3D9B18A6B60F}"/>
              </a:ext>
            </a:extLst>
          </p:cNvPr>
          <p:cNvSpPr/>
          <p:nvPr/>
        </p:nvSpPr>
        <p:spPr>
          <a:xfrm>
            <a:off x="10685238" y="2028754"/>
            <a:ext cx="1346337" cy="830997"/>
          </a:xfrm>
          <a:prstGeom prst="rect">
            <a:avLst/>
          </a:prstGeom>
        </p:spPr>
        <p:txBody>
          <a:bodyPr wrap="square">
            <a:spAutoFit/>
          </a:bodyPr>
          <a:lstStyle/>
          <a:p>
            <a:r>
              <a:rPr lang="en-GB" sz="2400" dirty="0">
                <a:solidFill>
                  <a:srgbClr val="FF0000"/>
                </a:solidFill>
              </a:rPr>
              <a:t>(a) 28%</a:t>
            </a:r>
          </a:p>
          <a:p>
            <a:r>
              <a:rPr lang="en-GB" sz="2400" dirty="0">
                <a:solidFill>
                  <a:srgbClr val="FF0000"/>
                </a:solidFill>
              </a:rPr>
              <a:t>(b) 72%</a:t>
            </a:r>
          </a:p>
        </p:txBody>
      </p:sp>
      <p:sp>
        <p:nvSpPr>
          <p:cNvPr id="13" name="Rectangle 12">
            <a:extLst>
              <a:ext uri="{FF2B5EF4-FFF2-40B4-BE49-F238E27FC236}">
                <a16:creationId xmlns:a16="http://schemas.microsoft.com/office/drawing/2014/main" id="{33DD6F06-410C-4D1D-A15A-9332FDF74827}"/>
              </a:ext>
            </a:extLst>
          </p:cNvPr>
          <p:cNvSpPr/>
          <p:nvPr/>
        </p:nvSpPr>
        <p:spPr>
          <a:xfrm>
            <a:off x="4221430" y="4220869"/>
            <a:ext cx="1563736" cy="830997"/>
          </a:xfrm>
          <a:prstGeom prst="rect">
            <a:avLst/>
          </a:prstGeom>
        </p:spPr>
        <p:txBody>
          <a:bodyPr wrap="square">
            <a:spAutoFit/>
          </a:bodyPr>
          <a:lstStyle/>
          <a:p>
            <a:r>
              <a:rPr lang="en-GB" sz="2400" dirty="0">
                <a:solidFill>
                  <a:srgbClr val="FF0000"/>
                </a:solidFill>
              </a:rPr>
              <a:t>(a) 30%</a:t>
            </a:r>
          </a:p>
          <a:p>
            <a:r>
              <a:rPr lang="en-GB" sz="2400" dirty="0">
                <a:solidFill>
                  <a:srgbClr val="FF0000"/>
                </a:solidFill>
              </a:rPr>
              <a:t>(b) 70%</a:t>
            </a:r>
          </a:p>
        </p:txBody>
      </p:sp>
      <p:sp>
        <p:nvSpPr>
          <p:cNvPr id="14" name="Rectangle 13">
            <a:extLst>
              <a:ext uri="{FF2B5EF4-FFF2-40B4-BE49-F238E27FC236}">
                <a16:creationId xmlns:a16="http://schemas.microsoft.com/office/drawing/2014/main" id="{6E11D9CB-F765-44E2-B87F-FB0D99C38615}"/>
              </a:ext>
            </a:extLst>
          </p:cNvPr>
          <p:cNvSpPr/>
          <p:nvPr/>
        </p:nvSpPr>
        <p:spPr>
          <a:xfrm>
            <a:off x="10700187" y="4273055"/>
            <a:ext cx="1592826" cy="830997"/>
          </a:xfrm>
          <a:prstGeom prst="rect">
            <a:avLst/>
          </a:prstGeom>
        </p:spPr>
        <p:txBody>
          <a:bodyPr wrap="square">
            <a:spAutoFit/>
          </a:bodyPr>
          <a:lstStyle/>
          <a:p>
            <a:r>
              <a:rPr lang="en-GB" sz="2400" dirty="0">
                <a:solidFill>
                  <a:srgbClr val="FF0000"/>
                </a:solidFill>
              </a:rPr>
              <a:t>(a) 75%</a:t>
            </a:r>
          </a:p>
          <a:p>
            <a:r>
              <a:rPr lang="en-GB" sz="2400" dirty="0">
                <a:solidFill>
                  <a:srgbClr val="FF0000"/>
                </a:solidFill>
              </a:rPr>
              <a:t>(b) 25%</a:t>
            </a:r>
          </a:p>
        </p:txBody>
      </p:sp>
    </p:spTree>
    <p:extLst>
      <p:ext uri="{BB962C8B-B14F-4D97-AF65-F5344CB8AC3E}">
        <p14:creationId xmlns:p14="http://schemas.microsoft.com/office/powerpoint/2010/main" val="3742498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279576" y="836712"/>
            <a:ext cx="9721081" cy="461665"/>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3. 	If 76% of a rectangle is shaded, what percentage is not shaded?</a:t>
            </a:r>
            <a:endParaRPr lang="en-US" sz="2400" dirty="0"/>
          </a:p>
        </p:txBody>
      </p:sp>
      <p:sp>
        <p:nvSpPr>
          <p:cNvPr id="15373" name="TextBox 2"/>
          <p:cNvSpPr txBox="1">
            <a:spLocks noChangeArrowheads="1"/>
          </p:cNvSpPr>
          <p:nvPr/>
        </p:nvSpPr>
        <p:spPr bwMode="auto">
          <a:xfrm>
            <a:off x="2639616" y="0"/>
            <a:ext cx="8856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3200" b="1" dirty="0"/>
              <a:t>Skill Check: Introduction to Percentages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10A0210-ED3B-4F51-95D4-76D6D72162A8}"/>
              </a:ext>
            </a:extLst>
          </p:cNvPr>
          <p:cNvSpPr txBox="1"/>
          <p:nvPr/>
        </p:nvSpPr>
        <p:spPr>
          <a:xfrm>
            <a:off x="4095386" y="1270361"/>
            <a:ext cx="6336704" cy="461665"/>
          </a:xfrm>
          <a:prstGeom prst="rect">
            <a:avLst/>
          </a:prstGeom>
          <a:noFill/>
        </p:spPr>
        <p:txBody>
          <a:bodyPr wrap="square" rtlCol="0">
            <a:spAutoFit/>
          </a:bodyPr>
          <a:lstStyle/>
          <a:p>
            <a:r>
              <a:rPr lang="en-GB" sz="2400" dirty="0">
                <a:solidFill>
                  <a:srgbClr val="FF0000"/>
                </a:solidFill>
              </a:rPr>
              <a:t>100 – 76 = 24, so 24% is not shaded</a:t>
            </a:r>
          </a:p>
        </p:txBody>
      </p:sp>
      <p:sp>
        <p:nvSpPr>
          <p:cNvPr id="4" name="Rectangle 3">
            <a:extLst>
              <a:ext uri="{FF2B5EF4-FFF2-40B4-BE49-F238E27FC236}">
                <a16:creationId xmlns:a16="http://schemas.microsoft.com/office/drawing/2014/main" id="{35C5F81A-ADCF-47E7-A686-8B01810C3D9B}"/>
              </a:ext>
            </a:extLst>
          </p:cNvPr>
          <p:cNvSpPr/>
          <p:nvPr/>
        </p:nvSpPr>
        <p:spPr>
          <a:xfrm>
            <a:off x="2279576" y="1689746"/>
            <a:ext cx="9207385" cy="461665"/>
          </a:xfrm>
          <a:prstGeom prst="rect">
            <a:avLst/>
          </a:prstGeom>
        </p:spPr>
        <p:txBody>
          <a:bodyPr wrap="square">
            <a:spAutoFit/>
          </a:bodyPr>
          <a:lstStyle/>
          <a:p>
            <a:r>
              <a:rPr lang="en-GB" sz="2400" dirty="0"/>
              <a:t>4.	Shade the percentages (a) 23% (b) 50% (c) 79% (d) 87 %</a:t>
            </a:r>
          </a:p>
        </p:txBody>
      </p:sp>
      <p:pic>
        <p:nvPicPr>
          <p:cNvPr id="5" name="Picture 4">
            <a:extLst>
              <a:ext uri="{FF2B5EF4-FFF2-40B4-BE49-F238E27FC236}">
                <a16:creationId xmlns:a16="http://schemas.microsoft.com/office/drawing/2014/main" id="{8C99E731-3F1B-4B40-9445-9C7422558B81}"/>
              </a:ext>
            </a:extLst>
          </p:cNvPr>
          <p:cNvPicPr>
            <a:picLocks noChangeAspect="1"/>
          </p:cNvPicPr>
          <p:nvPr/>
        </p:nvPicPr>
        <p:blipFill>
          <a:blip r:embed="rId4"/>
          <a:stretch>
            <a:fillRect/>
          </a:stretch>
        </p:blipFill>
        <p:spPr>
          <a:xfrm>
            <a:off x="5417837" y="2382455"/>
            <a:ext cx="1574100" cy="1527600"/>
          </a:xfrm>
          <a:prstGeom prst="rect">
            <a:avLst/>
          </a:prstGeom>
        </p:spPr>
      </p:pic>
      <p:pic>
        <p:nvPicPr>
          <p:cNvPr id="6" name="Picture 5">
            <a:extLst>
              <a:ext uri="{FF2B5EF4-FFF2-40B4-BE49-F238E27FC236}">
                <a16:creationId xmlns:a16="http://schemas.microsoft.com/office/drawing/2014/main" id="{295C0952-E5E2-4855-9629-0795E5B67991}"/>
              </a:ext>
            </a:extLst>
          </p:cNvPr>
          <p:cNvPicPr>
            <a:picLocks noChangeAspect="1"/>
          </p:cNvPicPr>
          <p:nvPr/>
        </p:nvPicPr>
        <p:blipFill>
          <a:blip r:embed="rId4"/>
          <a:stretch>
            <a:fillRect/>
          </a:stretch>
        </p:blipFill>
        <p:spPr>
          <a:xfrm>
            <a:off x="3051371" y="2369475"/>
            <a:ext cx="1574100" cy="1527600"/>
          </a:xfrm>
          <a:prstGeom prst="rect">
            <a:avLst/>
          </a:prstGeom>
        </p:spPr>
      </p:pic>
      <p:pic>
        <p:nvPicPr>
          <p:cNvPr id="7" name="Picture 6">
            <a:extLst>
              <a:ext uri="{FF2B5EF4-FFF2-40B4-BE49-F238E27FC236}">
                <a16:creationId xmlns:a16="http://schemas.microsoft.com/office/drawing/2014/main" id="{23A83EDE-1ADE-47CC-821D-875A2F87A808}"/>
              </a:ext>
            </a:extLst>
          </p:cNvPr>
          <p:cNvPicPr>
            <a:picLocks noChangeAspect="1"/>
          </p:cNvPicPr>
          <p:nvPr/>
        </p:nvPicPr>
        <p:blipFill>
          <a:blip r:embed="rId4"/>
          <a:stretch>
            <a:fillRect/>
          </a:stretch>
        </p:blipFill>
        <p:spPr>
          <a:xfrm>
            <a:off x="7757928" y="2355395"/>
            <a:ext cx="1574100" cy="1527600"/>
          </a:xfrm>
          <a:prstGeom prst="rect">
            <a:avLst/>
          </a:prstGeom>
        </p:spPr>
      </p:pic>
      <p:pic>
        <p:nvPicPr>
          <p:cNvPr id="8" name="Picture 7">
            <a:extLst>
              <a:ext uri="{FF2B5EF4-FFF2-40B4-BE49-F238E27FC236}">
                <a16:creationId xmlns:a16="http://schemas.microsoft.com/office/drawing/2014/main" id="{D9E3A488-E76B-4DB6-B747-4C29F9CA18B1}"/>
              </a:ext>
            </a:extLst>
          </p:cNvPr>
          <p:cNvPicPr>
            <a:picLocks noChangeAspect="1"/>
          </p:cNvPicPr>
          <p:nvPr/>
        </p:nvPicPr>
        <p:blipFill>
          <a:blip r:embed="rId4"/>
          <a:stretch>
            <a:fillRect/>
          </a:stretch>
        </p:blipFill>
        <p:spPr>
          <a:xfrm>
            <a:off x="9992866" y="2389399"/>
            <a:ext cx="1574100" cy="1527600"/>
          </a:xfrm>
          <a:prstGeom prst="rect">
            <a:avLst/>
          </a:prstGeom>
        </p:spPr>
      </p:pic>
      <p:sp>
        <p:nvSpPr>
          <p:cNvPr id="9" name="TextBox 8">
            <a:extLst>
              <a:ext uri="{FF2B5EF4-FFF2-40B4-BE49-F238E27FC236}">
                <a16:creationId xmlns:a16="http://schemas.microsoft.com/office/drawing/2014/main" id="{F0FAA9D1-AEFC-473D-90F9-B54384A7FD91}"/>
              </a:ext>
            </a:extLst>
          </p:cNvPr>
          <p:cNvSpPr txBox="1"/>
          <p:nvPr/>
        </p:nvSpPr>
        <p:spPr>
          <a:xfrm>
            <a:off x="2477900" y="2215996"/>
            <a:ext cx="720080" cy="461665"/>
          </a:xfrm>
          <a:prstGeom prst="rect">
            <a:avLst/>
          </a:prstGeom>
          <a:noFill/>
        </p:spPr>
        <p:txBody>
          <a:bodyPr wrap="square" rtlCol="0">
            <a:spAutoFit/>
          </a:bodyPr>
          <a:lstStyle/>
          <a:p>
            <a:r>
              <a:rPr lang="en-GB" sz="2400" dirty="0"/>
              <a:t>(a)</a:t>
            </a:r>
          </a:p>
        </p:txBody>
      </p:sp>
      <p:sp>
        <p:nvSpPr>
          <p:cNvPr id="10" name="Rectangle 9">
            <a:extLst>
              <a:ext uri="{FF2B5EF4-FFF2-40B4-BE49-F238E27FC236}">
                <a16:creationId xmlns:a16="http://schemas.microsoft.com/office/drawing/2014/main" id="{805905C8-E0FC-48DC-AAEC-FD1A1980B09E}"/>
              </a:ext>
            </a:extLst>
          </p:cNvPr>
          <p:cNvSpPr/>
          <p:nvPr/>
        </p:nvSpPr>
        <p:spPr>
          <a:xfrm>
            <a:off x="4839873" y="2241884"/>
            <a:ext cx="561372" cy="461665"/>
          </a:xfrm>
          <a:prstGeom prst="rect">
            <a:avLst/>
          </a:prstGeom>
        </p:spPr>
        <p:txBody>
          <a:bodyPr wrap="none">
            <a:spAutoFit/>
          </a:bodyPr>
          <a:lstStyle/>
          <a:p>
            <a:r>
              <a:rPr lang="en-GB" sz="2400" dirty="0"/>
              <a:t>(b)</a:t>
            </a:r>
          </a:p>
        </p:txBody>
      </p:sp>
      <p:sp>
        <p:nvSpPr>
          <p:cNvPr id="11" name="Rectangle 10">
            <a:extLst>
              <a:ext uri="{FF2B5EF4-FFF2-40B4-BE49-F238E27FC236}">
                <a16:creationId xmlns:a16="http://schemas.microsoft.com/office/drawing/2014/main" id="{D4C19077-DE18-4A9E-AA00-2C24582B21C1}"/>
              </a:ext>
            </a:extLst>
          </p:cNvPr>
          <p:cNvSpPr/>
          <p:nvPr/>
        </p:nvSpPr>
        <p:spPr>
          <a:xfrm>
            <a:off x="7214189" y="2202018"/>
            <a:ext cx="543739" cy="461665"/>
          </a:xfrm>
          <a:prstGeom prst="rect">
            <a:avLst/>
          </a:prstGeom>
        </p:spPr>
        <p:txBody>
          <a:bodyPr wrap="none">
            <a:spAutoFit/>
          </a:bodyPr>
          <a:lstStyle/>
          <a:p>
            <a:r>
              <a:rPr lang="en-GB" sz="2400" dirty="0"/>
              <a:t>(c)</a:t>
            </a:r>
          </a:p>
        </p:txBody>
      </p:sp>
      <p:sp>
        <p:nvSpPr>
          <p:cNvPr id="12" name="Rectangle 11">
            <a:extLst>
              <a:ext uri="{FF2B5EF4-FFF2-40B4-BE49-F238E27FC236}">
                <a16:creationId xmlns:a16="http://schemas.microsoft.com/office/drawing/2014/main" id="{4519B141-535E-4639-8E94-D7C92896CC4C}"/>
              </a:ext>
            </a:extLst>
          </p:cNvPr>
          <p:cNvSpPr/>
          <p:nvPr/>
        </p:nvSpPr>
        <p:spPr>
          <a:xfrm>
            <a:off x="9404711" y="2241875"/>
            <a:ext cx="561372" cy="461665"/>
          </a:xfrm>
          <a:prstGeom prst="rect">
            <a:avLst/>
          </a:prstGeom>
        </p:spPr>
        <p:txBody>
          <a:bodyPr wrap="none">
            <a:spAutoFit/>
          </a:bodyPr>
          <a:lstStyle/>
          <a:p>
            <a:r>
              <a:rPr lang="en-GB" sz="2400" dirty="0"/>
              <a:t>(d)</a:t>
            </a:r>
          </a:p>
        </p:txBody>
      </p:sp>
      <p:sp>
        <p:nvSpPr>
          <p:cNvPr id="14" name="Rectangle 13">
            <a:extLst>
              <a:ext uri="{FF2B5EF4-FFF2-40B4-BE49-F238E27FC236}">
                <a16:creationId xmlns:a16="http://schemas.microsoft.com/office/drawing/2014/main" id="{B1C0882E-FCFF-48B0-8C53-953635D9D5F2}"/>
              </a:ext>
            </a:extLst>
          </p:cNvPr>
          <p:cNvSpPr/>
          <p:nvPr/>
        </p:nvSpPr>
        <p:spPr bwMode="auto">
          <a:xfrm>
            <a:off x="3096723" y="3560729"/>
            <a:ext cx="1437541" cy="27175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 name="Rectangle 14">
            <a:extLst>
              <a:ext uri="{FF2B5EF4-FFF2-40B4-BE49-F238E27FC236}">
                <a16:creationId xmlns:a16="http://schemas.microsoft.com/office/drawing/2014/main" id="{75401B77-296D-400E-9E57-C1FBF2E59881}"/>
              </a:ext>
            </a:extLst>
          </p:cNvPr>
          <p:cNvSpPr/>
          <p:nvPr/>
        </p:nvSpPr>
        <p:spPr bwMode="auto">
          <a:xfrm>
            <a:off x="4122205" y="3416713"/>
            <a:ext cx="419199" cy="14401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6" name="Rectangle 15">
            <a:extLst>
              <a:ext uri="{FF2B5EF4-FFF2-40B4-BE49-F238E27FC236}">
                <a16:creationId xmlns:a16="http://schemas.microsoft.com/office/drawing/2014/main" id="{B6F65BCE-A40E-4449-B53D-CECAED02EA6D}"/>
              </a:ext>
            </a:extLst>
          </p:cNvPr>
          <p:cNvSpPr/>
          <p:nvPr/>
        </p:nvSpPr>
        <p:spPr bwMode="auto">
          <a:xfrm>
            <a:off x="5448862" y="3118386"/>
            <a:ext cx="1485312" cy="74066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7" name="Rectangle 16">
            <a:extLst>
              <a:ext uri="{FF2B5EF4-FFF2-40B4-BE49-F238E27FC236}">
                <a16:creationId xmlns:a16="http://schemas.microsoft.com/office/drawing/2014/main" id="{95F78879-4C68-4628-9141-6FA5220DE047}"/>
              </a:ext>
            </a:extLst>
          </p:cNvPr>
          <p:cNvSpPr/>
          <p:nvPr/>
        </p:nvSpPr>
        <p:spPr bwMode="auto">
          <a:xfrm>
            <a:off x="7807773" y="2826106"/>
            <a:ext cx="1462497" cy="99331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8" name="Rectangle 17">
            <a:extLst>
              <a:ext uri="{FF2B5EF4-FFF2-40B4-BE49-F238E27FC236}">
                <a16:creationId xmlns:a16="http://schemas.microsoft.com/office/drawing/2014/main" id="{0E65E698-6E53-4DF9-AB45-23E16728A677}"/>
              </a:ext>
            </a:extLst>
          </p:cNvPr>
          <p:cNvSpPr/>
          <p:nvPr/>
        </p:nvSpPr>
        <p:spPr bwMode="auto">
          <a:xfrm>
            <a:off x="7937705" y="2678911"/>
            <a:ext cx="1287229" cy="14746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9" name="Rectangle 18">
            <a:extLst>
              <a:ext uri="{FF2B5EF4-FFF2-40B4-BE49-F238E27FC236}">
                <a16:creationId xmlns:a16="http://schemas.microsoft.com/office/drawing/2014/main" id="{B509A1FE-2B48-4DDD-8594-95EA2AABBE69}"/>
              </a:ext>
            </a:extLst>
          </p:cNvPr>
          <p:cNvSpPr/>
          <p:nvPr/>
        </p:nvSpPr>
        <p:spPr bwMode="auto">
          <a:xfrm>
            <a:off x="10048318" y="2703540"/>
            <a:ext cx="1438643" cy="1140780"/>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0" name="Rectangle 19">
            <a:extLst>
              <a:ext uri="{FF2B5EF4-FFF2-40B4-BE49-F238E27FC236}">
                <a16:creationId xmlns:a16="http://schemas.microsoft.com/office/drawing/2014/main" id="{D272E209-7D82-4F88-9B0E-644047953525}"/>
              </a:ext>
            </a:extLst>
          </p:cNvPr>
          <p:cNvSpPr/>
          <p:nvPr/>
        </p:nvSpPr>
        <p:spPr bwMode="auto">
          <a:xfrm>
            <a:off x="10497093" y="2559621"/>
            <a:ext cx="956122" cy="145714"/>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1" name="TextBox 20">
            <a:extLst>
              <a:ext uri="{FF2B5EF4-FFF2-40B4-BE49-F238E27FC236}">
                <a16:creationId xmlns:a16="http://schemas.microsoft.com/office/drawing/2014/main" id="{2CA4801D-75F7-49D1-8556-43932DB98737}"/>
              </a:ext>
            </a:extLst>
          </p:cNvPr>
          <p:cNvSpPr txBox="1"/>
          <p:nvPr/>
        </p:nvSpPr>
        <p:spPr>
          <a:xfrm>
            <a:off x="2351584" y="4042968"/>
            <a:ext cx="8928992" cy="461665"/>
          </a:xfrm>
          <a:prstGeom prst="rect">
            <a:avLst/>
          </a:prstGeom>
          <a:noFill/>
        </p:spPr>
        <p:txBody>
          <a:bodyPr wrap="square" rtlCol="0">
            <a:spAutoFit/>
          </a:bodyPr>
          <a:lstStyle/>
          <a:p>
            <a:r>
              <a:rPr lang="en-GB" sz="2400" dirty="0"/>
              <a:t>5. Copy each diagram and shade the percentage stated:</a:t>
            </a:r>
          </a:p>
        </p:txBody>
      </p:sp>
      <p:pic>
        <p:nvPicPr>
          <p:cNvPr id="22" name="Picture 21">
            <a:extLst>
              <a:ext uri="{FF2B5EF4-FFF2-40B4-BE49-F238E27FC236}">
                <a16:creationId xmlns:a16="http://schemas.microsoft.com/office/drawing/2014/main" id="{9B12F070-7E12-4261-8A2B-D5C2845C242C}"/>
              </a:ext>
            </a:extLst>
          </p:cNvPr>
          <p:cNvPicPr>
            <a:picLocks noChangeAspect="1"/>
          </p:cNvPicPr>
          <p:nvPr/>
        </p:nvPicPr>
        <p:blipFill rotWithShape="1">
          <a:blip r:embed="rId5"/>
          <a:srcRect t="14088"/>
          <a:stretch/>
        </p:blipFill>
        <p:spPr>
          <a:xfrm>
            <a:off x="2518463" y="4876875"/>
            <a:ext cx="1224136" cy="1153621"/>
          </a:xfrm>
          <a:prstGeom prst="rect">
            <a:avLst/>
          </a:prstGeom>
        </p:spPr>
      </p:pic>
      <p:pic>
        <p:nvPicPr>
          <p:cNvPr id="23" name="Picture 22">
            <a:extLst>
              <a:ext uri="{FF2B5EF4-FFF2-40B4-BE49-F238E27FC236}">
                <a16:creationId xmlns:a16="http://schemas.microsoft.com/office/drawing/2014/main" id="{BAA730CD-2DCF-49B3-A8C0-742EF33D6C2A}"/>
              </a:ext>
            </a:extLst>
          </p:cNvPr>
          <p:cNvPicPr>
            <a:picLocks noChangeAspect="1"/>
          </p:cNvPicPr>
          <p:nvPr/>
        </p:nvPicPr>
        <p:blipFill rotWithShape="1">
          <a:blip r:embed="rId6"/>
          <a:srcRect t="14088"/>
          <a:stretch/>
        </p:blipFill>
        <p:spPr>
          <a:xfrm>
            <a:off x="3964992" y="4865107"/>
            <a:ext cx="2816762" cy="1153622"/>
          </a:xfrm>
          <a:prstGeom prst="rect">
            <a:avLst/>
          </a:prstGeom>
        </p:spPr>
      </p:pic>
      <p:pic>
        <p:nvPicPr>
          <p:cNvPr id="24" name="Picture 23">
            <a:extLst>
              <a:ext uri="{FF2B5EF4-FFF2-40B4-BE49-F238E27FC236}">
                <a16:creationId xmlns:a16="http://schemas.microsoft.com/office/drawing/2014/main" id="{5BCC5FFC-BA91-46E5-B57C-F253537AB5D4}"/>
              </a:ext>
            </a:extLst>
          </p:cNvPr>
          <p:cNvPicPr>
            <a:picLocks noChangeAspect="1"/>
          </p:cNvPicPr>
          <p:nvPr/>
        </p:nvPicPr>
        <p:blipFill rotWithShape="1">
          <a:blip r:embed="rId7"/>
          <a:srcRect t="16106"/>
          <a:stretch/>
        </p:blipFill>
        <p:spPr>
          <a:xfrm>
            <a:off x="7076949" y="4912439"/>
            <a:ext cx="2581772" cy="1106289"/>
          </a:xfrm>
          <a:prstGeom prst="rect">
            <a:avLst/>
          </a:prstGeom>
        </p:spPr>
      </p:pic>
      <p:pic>
        <p:nvPicPr>
          <p:cNvPr id="25" name="Picture 24">
            <a:extLst>
              <a:ext uri="{FF2B5EF4-FFF2-40B4-BE49-F238E27FC236}">
                <a16:creationId xmlns:a16="http://schemas.microsoft.com/office/drawing/2014/main" id="{36E246F0-2850-40B0-9464-8710221CBCDA}"/>
              </a:ext>
            </a:extLst>
          </p:cNvPr>
          <p:cNvPicPr>
            <a:picLocks noChangeAspect="1"/>
          </p:cNvPicPr>
          <p:nvPr/>
        </p:nvPicPr>
        <p:blipFill rotWithShape="1">
          <a:blip r:embed="rId8"/>
          <a:srcRect t="8393"/>
          <a:stretch/>
        </p:blipFill>
        <p:spPr>
          <a:xfrm>
            <a:off x="10048318" y="4608038"/>
            <a:ext cx="1713704" cy="2079846"/>
          </a:xfrm>
          <a:prstGeom prst="rect">
            <a:avLst/>
          </a:prstGeom>
        </p:spPr>
      </p:pic>
      <p:sp>
        <p:nvSpPr>
          <p:cNvPr id="27" name="Rectangle 26">
            <a:extLst>
              <a:ext uri="{FF2B5EF4-FFF2-40B4-BE49-F238E27FC236}">
                <a16:creationId xmlns:a16="http://schemas.microsoft.com/office/drawing/2014/main" id="{514BD70B-68B7-47B2-9FE6-5AB1160C11D2}"/>
              </a:ext>
            </a:extLst>
          </p:cNvPr>
          <p:cNvSpPr/>
          <p:nvPr/>
        </p:nvSpPr>
        <p:spPr bwMode="auto">
          <a:xfrm>
            <a:off x="2579158" y="4876876"/>
            <a:ext cx="517565" cy="51948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8" name="Rectangle 27">
            <a:extLst>
              <a:ext uri="{FF2B5EF4-FFF2-40B4-BE49-F238E27FC236}">
                <a16:creationId xmlns:a16="http://schemas.microsoft.com/office/drawing/2014/main" id="{F35B9C6A-68EF-4BE0-B048-7D620F063460}"/>
              </a:ext>
            </a:extLst>
          </p:cNvPr>
          <p:cNvSpPr/>
          <p:nvPr/>
        </p:nvSpPr>
        <p:spPr bwMode="auto">
          <a:xfrm>
            <a:off x="4032772" y="4884592"/>
            <a:ext cx="1554151" cy="504056"/>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9" name="L-Shape 28">
            <a:extLst>
              <a:ext uri="{FF2B5EF4-FFF2-40B4-BE49-F238E27FC236}">
                <a16:creationId xmlns:a16="http://schemas.microsoft.com/office/drawing/2014/main" id="{CF38DC1C-DE1F-4C91-B28E-8A8366C1B19F}"/>
              </a:ext>
            </a:extLst>
          </p:cNvPr>
          <p:cNvSpPr/>
          <p:nvPr/>
        </p:nvSpPr>
        <p:spPr bwMode="auto">
          <a:xfrm>
            <a:off x="7162057" y="4912440"/>
            <a:ext cx="2411556" cy="952413"/>
          </a:xfrm>
          <a:prstGeom prst="corner">
            <a:avLst>
              <a:gd name="adj1" fmla="val 47979"/>
              <a:gd name="adj2" fmla="val 198561"/>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0" name="Rectangle 29">
            <a:extLst>
              <a:ext uri="{FF2B5EF4-FFF2-40B4-BE49-F238E27FC236}">
                <a16:creationId xmlns:a16="http://schemas.microsoft.com/office/drawing/2014/main" id="{FD5B4516-DFB4-4408-BB50-6BF50C4871E2}"/>
              </a:ext>
            </a:extLst>
          </p:cNvPr>
          <p:cNvSpPr/>
          <p:nvPr/>
        </p:nvSpPr>
        <p:spPr bwMode="auto">
          <a:xfrm>
            <a:off x="10147497" y="4608038"/>
            <a:ext cx="360040" cy="408531"/>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1" name="TextBox 30">
            <a:extLst>
              <a:ext uri="{FF2B5EF4-FFF2-40B4-BE49-F238E27FC236}">
                <a16:creationId xmlns:a16="http://schemas.microsoft.com/office/drawing/2014/main" id="{5123D8FC-17EF-4DAD-BC43-5706DE1422F8}"/>
              </a:ext>
            </a:extLst>
          </p:cNvPr>
          <p:cNvSpPr txBox="1"/>
          <p:nvPr/>
        </p:nvSpPr>
        <p:spPr>
          <a:xfrm>
            <a:off x="2676223" y="5955065"/>
            <a:ext cx="983540" cy="461665"/>
          </a:xfrm>
          <a:prstGeom prst="rect">
            <a:avLst/>
          </a:prstGeom>
          <a:noFill/>
        </p:spPr>
        <p:txBody>
          <a:bodyPr wrap="square" rtlCol="0">
            <a:spAutoFit/>
          </a:bodyPr>
          <a:lstStyle/>
          <a:p>
            <a:r>
              <a:rPr lang="en-GB" sz="2400" dirty="0"/>
              <a:t>25%</a:t>
            </a:r>
          </a:p>
        </p:txBody>
      </p:sp>
      <p:sp>
        <p:nvSpPr>
          <p:cNvPr id="32" name="Rectangle 31">
            <a:extLst>
              <a:ext uri="{FF2B5EF4-FFF2-40B4-BE49-F238E27FC236}">
                <a16:creationId xmlns:a16="http://schemas.microsoft.com/office/drawing/2014/main" id="{C72411BF-BC66-4665-9DDB-49BE98DEA15D}"/>
              </a:ext>
            </a:extLst>
          </p:cNvPr>
          <p:cNvSpPr/>
          <p:nvPr/>
        </p:nvSpPr>
        <p:spPr>
          <a:xfrm>
            <a:off x="4973498" y="6002308"/>
            <a:ext cx="801823" cy="461665"/>
          </a:xfrm>
          <a:prstGeom prst="rect">
            <a:avLst/>
          </a:prstGeom>
        </p:spPr>
        <p:txBody>
          <a:bodyPr wrap="none">
            <a:spAutoFit/>
          </a:bodyPr>
          <a:lstStyle/>
          <a:p>
            <a:r>
              <a:rPr lang="en-GB" sz="2400" dirty="0"/>
              <a:t>30%</a:t>
            </a:r>
          </a:p>
        </p:txBody>
      </p:sp>
      <p:sp>
        <p:nvSpPr>
          <p:cNvPr id="33" name="Rectangle 32">
            <a:extLst>
              <a:ext uri="{FF2B5EF4-FFF2-40B4-BE49-F238E27FC236}">
                <a16:creationId xmlns:a16="http://schemas.microsoft.com/office/drawing/2014/main" id="{722CDEB0-C1E6-458C-B734-F58B8778B28E}"/>
              </a:ext>
            </a:extLst>
          </p:cNvPr>
          <p:cNvSpPr/>
          <p:nvPr/>
        </p:nvSpPr>
        <p:spPr>
          <a:xfrm>
            <a:off x="7886891" y="6011777"/>
            <a:ext cx="801823" cy="461665"/>
          </a:xfrm>
          <a:prstGeom prst="rect">
            <a:avLst/>
          </a:prstGeom>
        </p:spPr>
        <p:txBody>
          <a:bodyPr wrap="none">
            <a:spAutoFit/>
          </a:bodyPr>
          <a:lstStyle/>
          <a:p>
            <a:r>
              <a:rPr lang="en-GB" sz="2400" dirty="0"/>
              <a:t>90%</a:t>
            </a:r>
          </a:p>
        </p:txBody>
      </p:sp>
      <p:sp>
        <p:nvSpPr>
          <p:cNvPr id="34" name="Rectangle 33">
            <a:extLst>
              <a:ext uri="{FF2B5EF4-FFF2-40B4-BE49-F238E27FC236}">
                <a16:creationId xmlns:a16="http://schemas.microsoft.com/office/drawing/2014/main" id="{741598B8-E007-4D48-9B2F-DC5CC6649D87}"/>
              </a:ext>
            </a:extLst>
          </p:cNvPr>
          <p:cNvSpPr/>
          <p:nvPr/>
        </p:nvSpPr>
        <p:spPr>
          <a:xfrm>
            <a:off x="10667091" y="4147345"/>
            <a:ext cx="630301" cy="461665"/>
          </a:xfrm>
          <a:prstGeom prst="rect">
            <a:avLst/>
          </a:prstGeom>
        </p:spPr>
        <p:txBody>
          <a:bodyPr wrap="none">
            <a:spAutoFit/>
          </a:bodyPr>
          <a:lstStyle/>
          <a:p>
            <a:r>
              <a:rPr lang="en-GB" sz="2400" dirty="0"/>
              <a:t>5%</a:t>
            </a:r>
          </a:p>
        </p:txBody>
      </p:sp>
    </p:spTree>
    <p:extLst>
      <p:ext uri="{BB962C8B-B14F-4D97-AF65-F5344CB8AC3E}">
        <p14:creationId xmlns:p14="http://schemas.microsoft.com/office/powerpoint/2010/main" val="3209673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5" grpId="0" animBg="1"/>
      <p:bldP spid="16" grpId="0" animBg="1"/>
      <p:bldP spid="17" grpId="0" animBg="1"/>
      <p:bldP spid="18" grpId="0" animBg="1"/>
      <p:bldP spid="19" grpId="0" animBg="1"/>
      <p:bldP spid="20" grpId="0" animBg="1"/>
      <p:bldP spid="27" grpId="0" animBg="1"/>
      <p:bldP spid="2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51584" y="764704"/>
            <a:ext cx="9721081" cy="461665"/>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6. State the shaded percentage of each shape:</a:t>
            </a:r>
            <a:endParaRPr lang="en-US" sz="2400" dirty="0"/>
          </a:p>
        </p:txBody>
      </p:sp>
      <p:sp>
        <p:nvSpPr>
          <p:cNvPr id="15373" name="TextBox 2"/>
          <p:cNvSpPr txBox="1">
            <a:spLocks noChangeArrowheads="1"/>
          </p:cNvSpPr>
          <p:nvPr/>
        </p:nvSpPr>
        <p:spPr bwMode="auto">
          <a:xfrm>
            <a:off x="2639616" y="0"/>
            <a:ext cx="8856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3200" b="1" dirty="0"/>
              <a:t>Skill Check: Introduction to Percentages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3FC7E28-7DF5-408A-961D-1FD8C4B92F7C}"/>
              </a:ext>
            </a:extLst>
          </p:cNvPr>
          <p:cNvPicPr>
            <a:picLocks noChangeAspect="1"/>
          </p:cNvPicPr>
          <p:nvPr/>
        </p:nvPicPr>
        <p:blipFill rotWithShape="1">
          <a:blip r:embed="rId4"/>
          <a:srcRect r="12291"/>
          <a:stretch/>
        </p:blipFill>
        <p:spPr>
          <a:xfrm>
            <a:off x="2701171" y="1434939"/>
            <a:ext cx="504056" cy="1064330"/>
          </a:xfrm>
          <a:prstGeom prst="rect">
            <a:avLst/>
          </a:prstGeom>
        </p:spPr>
      </p:pic>
      <p:pic>
        <p:nvPicPr>
          <p:cNvPr id="4" name="Picture 3">
            <a:extLst>
              <a:ext uri="{FF2B5EF4-FFF2-40B4-BE49-F238E27FC236}">
                <a16:creationId xmlns:a16="http://schemas.microsoft.com/office/drawing/2014/main" id="{74CFAD97-8A5F-43CA-9B44-1287C376B3B9}"/>
              </a:ext>
            </a:extLst>
          </p:cNvPr>
          <p:cNvPicPr>
            <a:picLocks noChangeAspect="1"/>
          </p:cNvPicPr>
          <p:nvPr/>
        </p:nvPicPr>
        <p:blipFill>
          <a:blip r:embed="rId5"/>
          <a:stretch>
            <a:fillRect/>
          </a:stretch>
        </p:blipFill>
        <p:spPr>
          <a:xfrm>
            <a:off x="3991983" y="1461535"/>
            <a:ext cx="536625" cy="1045200"/>
          </a:xfrm>
          <a:prstGeom prst="rect">
            <a:avLst/>
          </a:prstGeom>
        </p:spPr>
      </p:pic>
      <p:pic>
        <p:nvPicPr>
          <p:cNvPr id="5" name="Picture 4">
            <a:extLst>
              <a:ext uri="{FF2B5EF4-FFF2-40B4-BE49-F238E27FC236}">
                <a16:creationId xmlns:a16="http://schemas.microsoft.com/office/drawing/2014/main" id="{859B9081-44A4-4B81-A9C4-44D98ECB884C}"/>
              </a:ext>
            </a:extLst>
          </p:cNvPr>
          <p:cNvPicPr>
            <a:picLocks noChangeAspect="1"/>
          </p:cNvPicPr>
          <p:nvPr/>
        </p:nvPicPr>
        <p:blipFill>
          <a:blip r:embed="rId6"/>
          <a:stretch>
            <a:fillRect/>
          </a:stretch>
        </p:blipFill>
        <p:spPr>
          <a:xfrm>
            <a:off x="6907471" y="1434939"/>
            <a:ext cx="894375" cy="1027333"/>
          </a:xfrm>
          <a:prstGeom prst="rect">
            <a:avLst/>
          </a:prstGeom>
        </p:spPr>
      </p:pic>
      <p:pic>
        <p:nvPicPr>
          <p:cNvPr id="6" name="Picture 5">
            <a:extLst>
              <a:ext uri="{FF2B5EF4-FFF2-40B4-BE49-F238E27FC236}">
                <a16:creationId xmlns:a16="http://schemas.microsoft.com/office/drawing/2014/main" id="{CFD8A64A-4BF2-4D9C-8ADE-149F0AC78A2F}"/>
              </a:ext>
            </a:extLst>
          </p:cNvPr>
          <p:cNvPicPr>
            <a:picLocks noChangeAspect="1"/>
          </p:cNvPicPr>
          <p:nvPr/>
        </p:nvPicPr>
        <p:blipFill>
          <a:blip r:embed="rId7"/>
          <a:stretch>
            <a:fillRect/>
          </a:stretch>
        </p:blipFill>
        <p:spPr>
          <a:xfrm>
            <a:off x="5272824" y="1459928"/>
            <a:ext cx="894375" cy="1009467"/>
          </a:xfrm>
          <a:prstGeom prst="rect">
            <a:avLst/>
          </a:prstGeom>
        </p:spPr>
      </p:pic>
      <p:pic>
        <p:nvPicPr>
          <p:cNvPr id="7" name="Picture 6">
            <a:extLst>
              <a:ext uri="{FF2B5EF4-FFF2-40B4-BE49-F238E27FC236}">
                <a16:creationId xmlns:a16="http://schemas.microsoft.com/office/drawing/2014/main" id="{D48378C1-69E1-4301-96E9-D1633A4C401C}"/>
              </a:ext>
            </a:extLst>
          </p:cNvPr>
          <p:cNvPicPr>
            <a:picLocks noChangeAspect="1"/>
          </p:cNvPicPr>
          <p:nvPr/>
        </p:nvPicPr>
        <p:blipFill>
          <a:blip r:embed="rId8"/>
          <a:stretch>
            <a:fillRect/>
          </a:stretch>
        </p:blipFill>
        <p:spPr>
          <a:xfrm>
            <a:off x="8448971" y="1434939"/>
            <a:ext cx="321975" cy="1027333"/>
          </a:xfrm>
          <a:prstGeom prst="rect">
            <a:avLst/>
          </a:prstGeom>
        </p:spPr>
      </p:pic>
      <p:pic>
        <p:nvPicPr>
          <p:cNvPr id="8" name="Picture 7">
            <a:extLst>
              <a:ext uri="{FF2B5EF4-FFF2-40B4-BE49-F238E27FC236}">
                <a16:creationId xmlns:a16="http://schemas.microsoft.com/office/drawing/2014/main" id="{F6E2F38F-5ECC-4CEC-87FC-77C237B980CA}"/>
              </a:ext>
            </a:extLst>
          </p:cNvPr>
          <p:cNvPicPr>
            <a:picLocks noChangeAspect="1"/>
          </p:cNvPicPr>
          <p:nvPr/>
        </p:nvPicPr>
        <p:blipFill>
          <a:blip r:embed="rId9"/>
          <a:stretch>
            <a:fillRect/>
          </a:stretch>
        </p:blipFill>
        <p:spPr>
          <a:xfrm>
            <a:off x="9553421" y="1427269"/>
            <a:ext cx="321975" cy="1072000"/>
          </a:xfrm>
          <a:prstGeom prst="rect">
            <a:avLst/>
          </a:prstGeom>
        </p:spPr>
      </p:pic>
      <p:pic>
        <p:nvPicPr>
          <p:cNvPr id="9" name="Picture 8">
            <a:extLst>
              <a:ext uri="{FF2B5EF4-FFF2-40B4-BE49-F238E27FC236}">
                <a16:creationId xmlns:a16="http://schemas.microsoft.com/office/drawing/2014/main" id="{2AD0C813-D48B-4906-B94E-E8343C331A63}"/>
              </a:ext>
            </a:extLst>
          </p:cNvPr>
          <p:cNvPicPr>
            <a:picLocks noChangeAspect="1"/>
          </p:cNvPicPr>
          <p:nvPr/>
        </p:nvPicPr>
        <p:blipFill>
          <a:blip r:embed="rId10"/>
          <a:stretch>
            <a:fillRect/>
          </a:stretch>
        </p:blipFill>
        <p:spPr>
          <a:xfrm>
            <a:off x="10461566" y="1458646"/>
            <a:ext cx="314188" cy="845575"/>
          </a:xfrm>
          <a:prstGeom prst="rect">
            <a:avLst/>
          </a:prstGeom>
        </p:spPr>
      </p:pic>
      <p:sp>
        <p:nvSpPr>
          <p:cNvPr id="10" name="TextBox 9">
            <a:extLst>
              <a:ext uri="{FF2B5EF4-FFF2-40B4-BE49-F238E27FC236}">
                <a16:creationId xmlns:a16="http://schemas.microsoft.com/office/drawing/2014/main" id="{8DD0D896-25BC-44CF-8522-E95DBBB29DE6}"/>
              </a:ext>
            </a:extLst>
          </p:cNvPr>
          <p:cNvSpPr txBox="1"/>
          <p:nvPr/>
        </p:nvSpPr>
        <p:spPr>
          <a:xfrm>
            <a:off x="2241668" y="1291080"/>
            <a:ext cx="576064" cy="461665"/>
          </a:xfrm>
          <a:prstGeom prst="rect">
            <a:avLst/>
          </a:prstGeom>
          <a:noFill/>
        </p:spPr>
        <p:txBody>
          <a:bodyPr wrap="square" rtlCol="0">
            <a:spAutoFit/>
          </a:bodyPr>
          <a:lstStyle/>
          <a:p>
            <a:r>
              <a:rPr lang="en-GB" sz="2400" dirty="0"/>
              <a:t>(a)</a:t>
            </a:r>
          </a:p>
        </p:txBody>
      </p:sp>
      <p:sp>
        <p:nvSpPr>
          <p:cNvPr id="11" name="Rectangle 10">
            <a:extLst>
              <a:ext uri="{FF2B5EF4-FFF2-40B4-BE49-F238E27FC236}">
                <a16:creationId xmlns:a16="http://schemas.microsoft.com/office/drawing/2014/main" id="{FAB99AC8-DFF4-4798-A2F9-331B81BB7BDC}"/>
              </a:ext>
            </a:extLst>
          </p:cNvPr>
          <p:cNvSpPr/>
          <p:nvPr/>
        </p:nvSpPr>
        <p:spPr>
          <a:xfrm>
            <a:off x="3499142" y="1305044"/>
            <a:ext cx="561372" cy="461665"/>
          </a:xfrm>
          <a:prstGeom prst="rect">
            <a:avLst/>
          </a:prstGeom>
        </p:spPr>
        <p:txBody>
          <a:bodyPr wrap="none">
            <a:spAutoFit/>
          </a:bodyPr>
          <a:lstStyle/>
          <a:p>
            <a:r>
              <a:rPr lang="en-GB" sz="2400" dirty="0"/>
              <a:t>(b)</a:t>
            </a:r>
          </a:p>
        </p:txBody>
      </p:sp>
      <p:sp>
        <p:nvSpPr>
          <p:cNvPr id="12" name="Rectangle 11">
            <a:extLst>
              <a:ext uri="{FF2B5EF4-FFF2-40B4-BE49-F238E27FC236}">
                <a16:creationId xmlns:a16="http://schemas.microsoft.com/office/drawing/2014/main" id="{9460F4C8-C66D-4A9A-945D-E8F41CC61E3A}"/>
              </a:ext>
            </a:extLst>
          </p:cNvPr>
          <p:cNvSpPr/>
          <p:nvPr/>
        </p:nvSpPr>
        <p:spPr>
          <a:xfrm>
            <a:off x="4759060" y="1279347"/>
            <a:ext cx="543739" cy="461665"/>
          </a:xfrm>
          <a:prstGeom prst="rect">
            <a:avLst/>
          </a:prstGeom>
        </p:spPr>
        <p:txBody>
          <a:bodyPr wrap="none">
            <a:spAutoFit/>
          </a:bodyPr>
          <a:lstStyle/>
          <a:p>
            <a:r>
              <a:rPr lang="en-GB" sz="2400" dirty="0"/>
              <a:t>(c)</a:t>
            </a:r>
          </a:p>
        </p:txBody>
      </p:sp>
      <p:sp>
        <p:nvSpPr>
          <p:cNvPr id="13" name="Rectangle 12">
            <a:extLst>
              <a:ext uri="{FF2B5EF4-FFF2-40B4-BE49-F238E27FC236}">
                <a16:creationId xmlns:a16="http://schemas.microsoft.com/office/drawing/2014/main" id="{592B2FE2-3685-4CDC-AE8D-E46CF6EB59CD}"/>
              </a:ext>
            </a:extLst>
          </p:cNvPr>
          <p:cNvSpPr/>
          <p:nvPr/>
        </p:nvSpPr>
        <p:spPr>
          <a:xfrm>
            <a:off x="6388681" y="1305044"/>
            <a:ext cx="561372" cy="461665"/>
          </a:xfrm>
          <a:prstGeom prst="rect">
            <a:avLst/>
          </a:prstGeom>
        </p:spPr>
        <p:txBody>
          <a:bodyPr wrap="none">
            <a:spAutoFit/>
          </a:bodyPr>
          <a:lstStyle/>
          <a:p>
            <a:r>
              <a:rPr lang="en-GB" sz="2400" dirty="0"/>
              <a:t>(d)</a:t>
            </a:r>
          </a:p>
        </p:txBody>
      </p:sp>
      <p:sp>
        <p:nvSpPr>
          <p:cNvPr id="14" name="Rectangle 13">
            <a:extLst>
              <a:ext uri="{FF2B5EF4-FFF2-40B4-BE49-F238E27FC236}">
                <a16:creationId xmlns:a16="http://schemas.microsoft.com/office/drawing/2014/main" id="{E1289310-685E-4E9A-A9AF-BA3256C00C00}"/>
              </a:ext>
            </a:extLst>
          </p:cNvPr>
          <p:cNvSpPr/>
          <p:nvPr/>
        </p:nvSpPr>
        <p:spPr>
          <a:xfrm>
            <a:off x="7881377" y="1289754"/>
            <a:ext cx="561372" cy="461665"/>
          </a:xfrm>
          <a:prstGeom prst="rect">
            <a:avLst/>
          </a:prstGeom>
        </p:spPr>
        <p:txBody>
          <a:bodyPr wrap="none">
            <a:spAutoFit/>
          </a:bodyPr>
          <a:lstStyle/>
          <a:p>
            <a:r>
              <a:rPr lang="en-GB" sz="2400" dirty="0"/>
              <a:t>(e)</a:t>
            </a:r>
          </a:p>
        </p:txBody>
      </p:sp>
      <p:sp>
        <p:nvSpPr>
          <p:cNvPr id="15" name="Rectangle 14">
            <a:extLst>
              <a:ext uri="{FF2B5EF4-FFF2-40B4-BE49-F238E27FC236}">
                <a16:creationId xmlns:a16="http://schemas.microsoft.com/office/drawing/2014/main" id="{987C1AF4-2A47-4398-B23B-E6AB7F448AFD}"/>
              </a:ext>
            </a:extLst>
          </p:cNvPr>
          <p:cNvSpPr/>
          <p:nvPr/>
        </p:nvSpPr>
        <p:spPr>
          <a:xfrm>
            <a:off x="8953395" y="1305044"/>
            <a:ext cx="474810" cy="461665"/>
          </a:xfrm>
          <a:prstGeom prst="rect">
            <a:avLst/>
          </a:prstGeom>
        </p:spPr>
        <p:txBody>
          <a:bodyPr wrap="none">
            <a:spAutoFit/>
          </a:bodyPr>
          <a:lstStyle/>
          <a:p>
            <a:r>
              <a:rPr lang="en-GB" sz="2400" dirty="0"/>
              <a:t>(f)</a:t>
            </a:r>
          </a:p>
        </p:txBody>
      </p:sp>
      <p:sp>
        <p:nvSpPr>
          <p:cNvPr id="16" name="Rectangle 15">
            <a:extLst>
              <a:ext uri="{FF2B5EF4-FFF2-40B4-BE49-F238E27FC236}">
                <a16:creationId xmlns:a16="http://schemas.microsoft.com/office/drawing/2014/main" id="{6DA0C51B-D785-4188-891E-A49ED2A0EAD3}"/>
              </a:ext>
            </a:extLst>
          </p:cNvPr>
          <p:cNvSpPr/>
          <p:nvPr/>
        </p:nvSpPr>
        <p:spPr>
          <a:xfrm>
            <a:off x="9960001" y="1293486"/>
            <a:ext cx="561372" cy="461665"/>
          </a:xfrm>
          <a:prstGeom prst="rect">
            <a:avLst/>
          </a:prstGeom>
        </p:spPr>
        <p:txBody>
          <a:bodyPr wrap="none">
            <a:spAutoFit/>
          </a:bodyPr>
          <a:lstStyle/>
          <a:p>
            <a:r>
              <a:rPr lang="en-GB" sz="2400" dirty="0"/>
              <a:t>(g)</a:t>
            </a:r>
          </a:p>
        </p:txBody>
      </p:sp>
      <p:sp>
        <p:nvSpPr>
          <p:cNvPr id="17" name="TextBox 16">
            <a:extLst>
              <a:ext uri="{FF2B5EF4-FFF2-40B4-BE49-F238E27FC236}">
                <a16:creationId xmlns:a16="http://schemas.microsoft.com/office/drawing/2014/main" id="{2F078A4F-299C-4BA5-847A-80FB85D77956}"/>
              </a:ext>
            </a:extLst>
          </p:cNvPr>
          <p:cNvSpPr txBox="1"/>
          <p:nvPr/>
        </p:nvSpPr>
        <p:spPr>
          <a:xfrm>
            <a:off x="2580289" y="2567683"/>
            <a:ext cx="918853" cy="461665"/>
          </a:xfrm>
          <a:prstGeom prst="rect">
            <a:avLst/>
          </a:prstGeom>
          <a:noFill/>
        </p:spPr>
        <p:txBody>
          <a:bodyPr wrap="square" rtlCol="0">
            <a:spAutoFit/>
          </a:bodyPr>
          <a:lstStyle/>
          <a:p>
            <a:r>
              <a:rPr lang="en-GB" sz="2400" dirty="0">
                <a:solidFill>
                  <a:srgbClr val="FF0000"/>
                </a:solidFill>
              </a:rPr>
              <a:t>90%</a:t>
            </a:r>
          </a:p>
        </p:txBody>
      </p:sp>
      <p:sp>
        <p:nvSpPr>
          <p:cNvPr id="18" name="Rectangle 17">
            <a:extLst>
              <a:ext uri="{FF2B5EF4-FFF2-40B4-BE49-F238E27FC236}">
                <a16:creationId xmlns:a16="http://schemas.microsoft.com/office/drawing/2014/main" id="{78C72292-CE43-406E-A92C-040FF6E85A49}"/>
              </a:ext>
            </a:extLst>
          </p:cNvPr>
          <p:cNvSpPr/>
          <p:nvPr/>
        </p:nvSpPr>
        <p:spPr>
          <a:xfrm>
            <a:off x="3846921" y="2561088"/>
            <a:ext cx="987849" cy="461665"/>
          </a:xfrm>
          <a:prstGeom prst="rect">
            <a:avLst/>
          </a:prstGeom>
        </p:spPr>
        <p:txBody>
          <a:bodyPr wrap="square">
            <a:spAutoFit/>
          </a:bodyPr>
          <a:lstStyle/>
          <a:p>
            <a:r>
              <a:rPr lang="en-GB" sz="2400" dirty="0">
                <a:solidFill>
                  <a:srgbClr val="FF0000"/>
                </a:solidFill>
              </a:rPr>
              <a:t>70%</a:t>
            </a:r>
          </a:p>
        </p:txBody>
      </p:sp>
      <p:sp>
        <p:nvSpPr>
          <p:cNvPr id="19" name="Rectangle 18">
            <a:extLst>
              <a:ext uri="{FF2B5EF4-FFF2-40B4-BE49-F238E27FC236}">
                <a16:creationId xmlns:a16="http://schemas.microsoft.com/office/drawing/2014/main" id="{77494596-C564-4952-818A-11C11284B512}"/>
              </a:ext>
            </a:extLst>
          </p:cNvPr>
          <p:cNvSpPr/>
          <p:nvPr/>
        </p:nvSpPr>
        <p:spPr>
          <a:xfrm>
            <a:off x="5381599" y="2581637"/>
            <a:ext cx="987849" cy="461665"/>
          </a:xfrm>
          <a:prstGeom prst="rect">
            <a:avLst/>
          </a:prstGeom>
        </p:spPr>
        <p:txBody>
          <a:bodyPr wrap="square">
            <a:spAutoFit/>
          </a:bodyPr>
          <a:lstStyle/>
          <a:p>
            <a:r>
              <a:rPr lang="en-GB" sz="2400" dirty="0">
                <a:solidFill>
                  <a:srgbClr val="FF0000"/>
                </a:solidFill>
              </a:rPr>
              <a:t>95%</a:t>
            </a:r>
          </a:p>
        </p:txBody>
      </p:sp>
      <p:sp>
        <p:nvSpPr>
          <p:cNvPr id="20" name="Rectangle 19">
            <a:extLst>
              <a:ext uri="{FF2B5EF4-FFF2-40B4-BE49-F238E27FC236}">
                <a16:creationId xmlns:a16="http://schemas.microsoft.com/office/drawing/2014/main" id="{D856AF53-F541-41D5-9E98-5E70EA613ABF}"/>
              </a:ext>
            </a:extLst>
          </p:cNvPr>
          <p:cNvSpPr/>
          <p:nvPr/>
        </p:nvSpPr>
        <p:spPr>
          <a:xfrm>
            <a:off x="6974986" y="2585774"/>
            <a:ext cx="987849" cy="461665"/>
          </a:xfrm>
          <a:prstGeom prst="rect">
            <a:avLst/>
          </a:prstGeom>
        </p:spPr>
        <p:txBody>
          <a:bodyPr wrap="square">
            <a:spAutoFit/>
          </a:bodyPr>
          <a:lstStyle/>
          <a:p>
            <a:r>
              <a:rPr lang="en-GB" sz="2400" dirty="0">
                <a:solidFill>
                  <a:srgbClr val="FF0000"/>
                </a:solidFill>
              </a:rPr>
              <a:t>55%</a:t>
            </a:r>
          </a:p>
        </p:txBody>
      </p:sp>
      <p:sp>
        <p:nvSpPr>
          <p:cNvPr id="21" name="Rectangle 20">
            <a:extLst>
              <a:ext uri="{FF2B5EF4-FFF2-40B4-BE49-F238E27FC236}">
                <a16:creationId xmlns:a16="http://schemas.microsoft.com/office/drawing/2014/main" id="{0ABD6755-CAF2-4B39-AFF8-1AB406CC1AD0}"/>
              </a:ext>
            </a:extLst>
          </p:cNvPr>
          <p:cNvSpPr/>
          <p:nvPr/>
        </p:nvSpPr>
        <p:spPr>
          <a:xfrm>
            <a:off x="8277021" y="2567683"/>
            <a:ext cx="987849" cy="461665"/>
          </a:xfrm>
          <a:prstGeom prst="rect">
            <a:avLst/>
          </a:prstGeom>
        </p:spPr>
        <p:txBody>
          <a:bodyPr wrap="square">
            <a:spAutoFit/>
          </a:bodyPr>
          <a:lstStyle/>
          <a:p>
            <a:r>
              <a:rPr lang="en-GB" sz="2400" dirty="0">
                <a:solidFill>
                  <a:srgbClr val="FF0000"/>
                </a:solidFill>
              </a:rPr>
              <a:t>80%</a:t>
            </a:r>
          </a:p>
        </p:txBody>
      </p:sp>
      <p:sp>
        <p:nvSpPr>
          <p:cNvPr id="22" name="Rectangle 21">
            <a:extLst>
              <a:ext uri="{FF2B5EF4-FFF2-40B4-BE49-F238E27FC236}">
                <a16:creationId xmlns:a16="http://schemas.microsoft.com/office/drawing/2014/main" id="{49A20730-6D8C-4CE5-8F88-00E217EF26E7}"/>
              </a:ext>
            </a:extLst>
          </p:cNvPr>
          <p:cNvSpPr/>
          <p:nvPr/>
        </p:nvSpPr>
        <p:spPr>
          <a:xfrm>
            <a:off x="9421179" y="2568603"/>
            <a:ext cx="987849" cy="461665"/>
          </a:xfrm>
          <a:prstGeom prst="rect">
            <a:avLst/>
          </a:prstGeom>
        </p:spPr>
        <p:txBody>
          <a:bodyPr wrap="square">
            <a:spAutoFit/>
          </a:bodyPr>
          <a:lstStyle/>
          <a:p>
            <a:r>
              <a:rPr lang="en-GB" sz="2400" dirty="0">
                <a:solidFill>
                  <a:srgbClr val="FF0000"/>
                </a:solidFill>
              </a:rPr>
              <a:t>60%</a:t>
            </a:r>
          </a:p>
        </p:txBody>
      </p:sp>
      <p:sp>
        <p:nvSpPr>
          <p:cNvPr id="23" name="Rectangle 22">
            <a:extLst>
              <a:ext uri="{FF2B5EF4-FFF2-40B4-BE49-F238E27FC236}">
                <a16:creationId xmlns:a16="http://schemas.microsoft.com/office/drawing/2014/main" id="{E01E705F-97B5-48E5-83D6-2C19EEB8F6A7}"/>
              </a:ext>
            </a:extLst>
          </p:cNvPr>
          <p:cNvSpPr/>
          <p:nvPr/>
        </p:nvSpPr>
        <p:spPr>
          <a:xfrm>
            <a:off x="10391422" y="2539521"/>
            <a:ext cx="987849" cy="461665"/>
          </a:xfrm>
          <a:prstGeom prst="rect">
            <a:avLst/>
          </a:prstGeom>
        </p:spPr>
        <p:txBody>
          <a:bodyPr wrap="square">
            <a:spAutoFit/>
          </a:bodyPr>
          <a:lstStyle/>
          <a:p>
            <a:r>
              <a:rPr lang="en-GB" sz="2400" dirty="0">
                <a:solidFill>
                  <a:srgbClr val="FF0000"/>
                </a:solidFill>
              </a:rPr>
              <a:t>75%</a:t>
            </a:r>
          </a:p>
        </p:txBody>
      </p:sp>
      <p:sp>
        <p:nvSpPr>
          <p:cNvPr id="24" name="Rectangle 23">
            <a:extLst>
              <a:ext uri="{FF2B5EF4-FFF2-40B4-BE49-F238E27FC236}">
                <a16:creationId xmlns:a16="http://schemas.microsoft.com/office/drawing/2014/main" id="{0D43ABC2-FDFE-47D0-A188-CC2B7098AF1E}"/>
              </a:ext>
            </a:extLst>
          </p:cNvPr>
          <p:cNvSpPr/>
          <p:nvPr/>
        </p:nvSpPr>
        <p:spPr>
          <a:xfrm>
            <a:off x="2377545" y="3065712"/>
            <a:ext cx="10148611" cy="1200329"/>
          </a:xfrm>
          <a:prstGeom prst="rect">
            <a:avLst/>
          </a:prstGeom>
        </p:spPr>
        <p:txBody>
          <a:bodyPr wrap="square">
            <a:spAutoFit/>
          </a:bodyPr>
          <a:lstStyle/>
          <a:p>
            <a:pPr marL="457200" indent="-457200">
              <a:buAutoNum type="arabicPeriod" startAt="7"/>
            </a:pPr>
            <a:r>
              <a:rPr lang="en-GB" sz="2400" dirty="0"/>
              <a:t>If  35%  of a class are girls, what percentage are boys?</a:t>
            </a:r>
          </a:p>
          <a:p>
            <a:endParaRPr lang="en-GB" sz="2400" dirty="0"/>
          </a:p>
          <a:p>
            <a:r>
              <a:rPr lang="en-GB" sz="2400" dirty="0"/>
              <a:t>8.	If  88%  of a class pass a maths test, what percentage fail the test?</a:t>
            </a:r>
          </a:p>
        </p:txBody>
      </p:sp>
      <p:sp>
        <p:nvSpPr>
          <p:cNvPr id="25" name="Rectangle 24">
            <a:extLst>
              <a:ext uri="{FF2B5EF4-FFF2-40B4-BE49-F238E27FC236}">
                <a16:creationId xmlns:a16="http://schemas.microsoft.com/office/drawing/2014/main" id="{4BD8FC2C-69C3-4510-AD6A-1AFCFB8F773A}"/>
              </a:ext>
            </a:extLst>
          </p:cNvPr>
          <p:cNvSpPr/>
          <p:nvPr/>
        </p:nvSpPr>
        <p:spPr>
          <a:xfrm>
            <a:off x="2363622" y="4520178"/>
            <a:ext cx="1896673" cy="461665"/>
          </a:xfrm>
          <a:prstGeom prst="rect">
            <a:avLst/>
          </a:prstGeom>
        </p:spPr>
        <p:txBody>
          <a:bodyPr wrap="none">
            <a:spAutoFit/>
          </a:bodyPr>
          <a:lstStyle/>
          <a:p>
            <a:r>
              <a:rPr lang="en-GB" sz="2400" dirty="0"/>
              <a:t>9. Calculate:</a:t>
            </a:r>
          </a:p>
        </p:txBody>
      </p:sp>
      <p:sp>
        <p:nvSpPr>
          <p:cNvPr id="26" name="Rectangle 25">
            <a:extLst>
              <a:ext uri="{FF2B5EF4-FFF2-40B4-BE49-F238E27FC236}">
                <a16:creationId xmlns:a16="http://schemas.microsoft.com/office/drawing/2014/main" id="{83C55398-7CD3-47B8-A914-15B738AEA95A}"/>
              </a:ext>
            </a:extLst>
          </p:cNvPr>
          <p:cNvSpPr/>
          <p:nvPr/>
        </p:nvSpPr>
        <p:spPr>
          <a:xfrm>
            <a:off x="2292015" y="5052505"/>
            <a:ext cx="2545890" cy="461665"/>
          </a:xfrm>
          <a:prstGeom prst="rect">
            <a:avLst/>
          </a:prstGeom>
        </p:spPr>
        <p:txBody>
          <a:bodyPr wrap="none">
            <a:spAutoFit/>
          </a:bodyPr>
          <a:lstStyle/>
          <a:p>
            <a:r>
              <a:rPr lang="en-GB" sz="2400" dirty="0"/>
              <a:t>(a) 50%  of  £200</a:t>
            </a:r>
          </a:p>
        </p:txBody>
      </p:sp>
      <p:sp>
        <p:nvSpPr>
          <p:cNvPr id="27" name="Rectangle 26">
            <a:extLst>
              <a:ext uri="{FF2B5EF4-FFF2-40B4-BE49-F238E27FC236}">
                <a16:creationId xmlns:a16="http://schemas.microsoft.com/office/drawing/2014/main" id="{245F0659-D661-49E8-B13F-B96C99632F37}"/>
              </a:ext>
            </a:extLst>
          </p:cNvPr>
          <p:cNvSpPr/>
          <p:nvPr/>
        </p:nvSpPr>
        <p:spPr>
          <a:xfrm>
            <a:off x="2289857" y="5531674"/>
            <a:ext cx="2784737" cy="461665"/>
          </a:xfrm>
          <a:prstGeom prst="rect">
            <a:avLst/>
          </a:prstGeom>
        </p:spPr>
        <p:txBody>
          <a:bodyPr wrap="none">
            <a:spAutoFit/>
          </a:bodyPr>
          <a:lstStyle/>
          <a:p>
            <a:r>
              <a:rPr lang="en-GB" sz="2400" dirty="0"/>
              <a:t>(d) 30%  of  500 kg</a:t>
            </a:r>
          </a:p>
        </p:txBody>
      </p:sp>
      <p:sp>
        <p:nvSpPr>
          <p:cNvPr id="28" name="Rectangle 27">
            <a:extLst>
              <a:ext uri="{FF2B5EF4-FFF2-40B4-BE49-F238E27FC236}">
                <a16:creationId xmlns:a16="http://schemas.microsoft.com/office/drawing/2014/main" id="{E56516A4-B4C3-42E2-8C8C-AF0F7ADACB35}"/>
              </a:ext>
            </a:extLst>
          </p:cNvPr>
          <p:cNvSpPr/>
          <p:nvPr/>
        </p:nvSpPr>
        <p:spPr>
          <a:xfrm>
            <a:off x="5801308" y="5069604"/>
            <a:ext cx="2545889" cy="461665"/>
          </a:xfrm>
          <a:prstGeom prst="rect">
            <a:avLst/>
          </a:prstGeom>
        </p:spPr>
        <p:txBody>
          <a:bodyPr wrap="square">
            <a:spAutoFit/>
          </a:bodyPr>
          <a:lstStyle/>
          <a:p>
            <a:r>
              <a:rPr lang="en-GB" sz="2400" dirty="0"/>
              <a:t>(b) 15%  of  £10</a:t>
            </a:r>
          </a:p>
        </p:txBody>
      </p:sp>
      <p:sp>
        <p:nvSpPr>
          <p:cNvPr id="29" name="Rectangle 28">
            <a:extLst>
              <a:ext uri="{FF2B5EF4-FFF2-40B4-BE49-F238E27FC236}">
                <a16:creationId xmlns:a16="http://schemas.microsoft.com/office/drawing/2014/main" id="{B90322FD-CB82-4F10-97D5-4816EEBBE458}"/>
              </a:ext>
            </a:extLst>
          </p:cNvPr>
          <p:cNvSpPr/>
          <p:nvPr/>
        </p:nvSpPr>
        <p:spPr>
          <a:xfrm>
            <a:off x="2332754" y="6064001"/>
            <a:ext cx="2544286" cy="461665"/>
          </a:xfrm>
          <a:prstGeom prst="rect">
            <a:avLst/>
          </a:prstGeom>
        </p:spPr>
        <p:txBody>
          <a:bodyPr wrap="none" lIns="91440" tIns="45720" rIns="91440" bIns="45720" anchor="t">
            <a:spAutoFit/>
          </a:bodyPr>
          <a:lstStyle/>
          <a:p>
            <a:r>
              <a:rPr lang="en-GB" sz="2400" dirty="0">
                <a:latin typeface="Arial"/>
                <a:ea typeface="ＭＳ Ｐゴシック"/>
                <a:cs typeface="Arial"/>
              </a:rPr>
              <a:t>(g) 25%  of  20 m</a:t>
            </a:r>
          </a:p>
        </p:txBody>
      </p:sp>
      <p:sp>
        <p:nvSpPr>
          <p:cNvPr id="30" name="TextBox 29">
            <a:extLst>
              <a:ext uri="{FF2B5EF4-FFF2-40B4-BE49-F238E27FC236}">
                <a16:creationId xmlns:a16="http://schemas.microsoft.com/office/drawing/2014/main" id="{CA14AD5F-A90E-4A06-BD41-966C9070AF10}"/>
              </a:ext>
            </a:extLst>
          </p:cNvPr>
          <p:cNvSpPr txBox="1"/>
          <p:nvPr/>
        </p:nvSpPr>
        <p:spPr>
          <a:xfrm>
            <a:off x="8014255" y="3441700"/>
            <a:ext cx="3600400" cy="461665"/>
          </a:xfrm>
          <a:prstGeom prst="rect">
            <a:avLst/>
          </a:prstGeom>
          <a:noFill/>
        </p:spPr>
        <p:txBody>
          <a:bodyPr wrap="square" rtlCol="0">
            <a:spAutoFit/>
          </a:bodyPr>
          <a:lstStyle/>
          <a:p>
            <a:r>
              <a:rPr lang="en-GB" sz="2400" dirty="0">
                <a:solidFill>
                  <a:srgbClr val="FF0000"/>
                </a:solidFill>
              </a:rPr>
              <a:t>100 – 35 = 65, so 65%</a:t>
            </a:r>
          </a:p>
        </p:txBody>
      </p:sp>
      <p:sp>
        <p:nvSpPr>
          <p:cNvPr id="31" name="Rectangle 30">
            <a:extLst>
              <a:ext uri="{FF2B5EF4-FFF2-40B4-BE49-F238E27FC236}">
                <a16:creationId xmlns:a16="http://schemas.microsoft.com/office/drawing/2014/main" id="{A32A2BC8-7945-438A-9F64-C239D4155CE5}"/>
              </a:ext>
            </a:extLst>
          </p:cNvPr>
          <p:cNvSpPr/>
          <p:nvPr/>
        </p:nvSpPr>
        <p:spPr>
          <a:xfrm>
            <a:off x="7999490" y="4203524"/>
            <a:ext cx="3273653" cy="461665"/>
          </a:xfrm>
          <a:prstGeom prst="rect">
            <a:avLst/>
          </a:prstGeom>
        </p:spPr>
        <p:txBody>
          <a:bodyPr wrap="none">
            <a:spAutoFit/>
          </a:bodyPr>
          <a:lstStyle/>
          <a:p>
            <a:r>
              <a:rPr lang="en-GB" sz="2400" dirty="0">
                <a:solidFill>
                  <a:srgbClr val="FF0000"/>
                </a:solidFill>
              </a:rPr>
              <a:t>100 – 88 = 12, so 12%</a:t>
            </a:r>
          </a:p>
        </p:txBody>
      </p:sp>
      <p:sp>
        <p:nvSpPr>
          <p:cNvPr id="32" name="Rectangle 31">
            <a:extLst>
              <a:ext uri="{FF2B5EF4-FFF2-40B4-BE49-F238E27FC236}">
                <a16:creationId xmlns:a16="http://schemas.microsoft.com/office/drawing/2014/main" id="{8D6170FC-209E-4A77-ADF2-EC464BBBB877}"/>
              </a:ext>
            </a:extLst>
          </p:cNvPr>
          <p:cNvSpPr/>
          <p:nvPr/>
        </p:nvSpPr>
        <p:spPr>
          <a:xfrm>
            <a:off x="5896859" y="5551917"/>
            <a:ext cx="2545890" cy="461665"/>
          </a:xfrm>
          <a:prstGeom prst="rect">
            <a:avLst/>
          </a:prstGeom>
        </p:spPr>
        <p:txBody>
          <a:bodyPr wrap="none">
            <a:spAutoFit/>
          </a:bodyPr>
          <a:lstStyle/>
          <a:p>
            <a:r>
              <a:rPr lang="en-GB" sz="2400" dirty="0"/>
              <a:t>(e) 25%  of  £120</a:t>
            </a:r>
          </a:p>
        </p:txBody>
      </p:sp>
      <p:sp>
        <p:nvSpPr>
          <p:cNvPr id="33" name="Rectangle 32">
            <a:extLst>
              <a:ext uri="{FF2B5EF4-FFF2-40B4-BE49-F238E27FC236}">
                <a16:creationId xmlns:a16="http://schemas.microsoft.com/office/drawing/2014/main" id="{42F4191F-7187-47AD-B564-7F64599C9A81}"/>
              </a:ext>
            </a:extLst>
          </p:cNvPr>
          <p:cNvSpPr/>
          <p:nvPr/>
        </p:nvSpPr>
        <p:spPr>
          <a:xfrm>
            <a:off x="5875524" y="6064002"/>
            <a:ext cx="2374368" cy="461665"/>
          </a:xfrm>
          <a:prstGeom prst="rect">
            <a:avLst/>
          </a:prstGeom>
        </p:spPr>
        <p:txBody>
          <a:bodyPr wrap="none">
            <a:spAutoFit/>
          </a:bodyPr>
          <a:lstStyle/>
          <a:p>
            <a:r>
              <a:rPr lang="en-GB" sz="2400" dirty="0"/>
              <a:t>(h) 60%  of  50p</a:t>
            </a:r>
          </a:p>
        </p:txBody>
      </p:sp>
      <p:sp>
        <p:nvSpPr>
          <p:cNvPr id="34" name="Rectangle 33">
            <a:extLst>
              <a:ext uri="{FF2B5EF4-FFF2-40B4-BE49-F238E27FC236}">
                <a16:creationId xmlns:a16="http://schemas.microsoft.com/office/drawing/2014/main" id="{C8C079FC-4337-4608-BA1A-D5DB8A260B37}"/>
              </a:ext>
            </a:extLst>
          </p:cNvPr>
          <p:cNvSpPr/>
          <p:nvPr/>
        </p:nvSpPr>
        <p:spPr>
          <a:xfrm>
            <a:off x="8953154" y="5033059"/>
            <a:ext cx="2013693" cy="461665"/>
          </a:xfrm>
          <a:prstGeom prst="rect">
            <a:avLst/>
          </a:prstGeom>
        </p:spPr>
        <p:txBody>
          <a:bodyPr wrap="none">
            <a:spAutoFit/>
          </a:bodyPr>
          <a:lstStyle/>
          <a:p>
            <a:r>
              <a:rPr lang="en-GB" sz="2400" dirty="0"/>
              <a:t>(c) 5%  of  £2</a:t>
            </a:r>
          </a:p>
        </p:txBody>
      </p:sp>
      <p:sp>
        <p:nvSpPr>
          <p:cNvPr id="35" name="Rectangle 34">
            <a:extLst>
              <a:ext uri="{FF2B5EF4-FFF2-40B4-BE49-F238E27FC236}">
                <a16:creationId xmlns:a16="http://schemas.microsoft.com/office/drawing/2014/main" id="{3EB700B4-176F-4432-B805-4CC7A458453C}"/>
              </a:ext>
            </a:extLst>
          </p:cNvPr>
          <p:cNvSpPr/>
          <p:nvPr/>
        </p:nvSpPr>
        <p:spPr>
          <a:xfrm>
            <a:off x="9048875" y="5535674"/>
            <a:ext cx="2287806" cy="461665"/>
          </a:xfrm>
          <a:prstGeom prst="rect">
            <a:avLst/>
          </a:prstGeom>
        </p:spPr>
        <p:txBody>
          <a:bodyPr wrap="none">
            <a:spAutoFit/>
          </a:bodyPr>
          <a:lstStyle/>
          <a:p>
            <a:r>
              <a:rPr lang="en-GB" sz="2400" dirty="0"/>
              <a:t>(f) 2%  of  £400</a:t>
            </a:r>
          </a:p>
        </p:txBody>
      </p:sp>
      <p:sp>
        <p:nvSpPr>
          <p:cNvPr id="36" name="Rectangle 35">
            <a:extLst>
              <a:ext uri="{FF2B5EF4-FFF2-40B4-BE49-F238E27FC236}">
                <a16:creationId xmlns:a16="http://schemas.microsoft.com/office/drawing/2014/main" id="{6E372D1D-E423-484E-B33F-A0FB16B1BC18}"/>
              </a:ext>
            </a:extLst>
          </p:cNvPr>
          <p:cNvSpPr/>
          <p:nvPr/>
        </p:nvSpPr>
        <p:spPr>
          <a:xfrm>
            <a:off x="8863376" y="6069647"/>
            <a:ext cx="2443298" cy="461665"/>
          </a:xfrm>
          <a:prstGeom prst="rect">
            <a:avLst/>
          </a:prstGeom>
        </p:spPr>
        <p:txBody>
          <a:bodyPr wrap="none">
            <a:spAutoFit/>
          </a:bodyPr>
          <a:lstStyle/>
          <a:p>
            <a:r>
              <a:rPr lang="en-GB" sz="2400" dirty="0"/>
              <a:t>(</a:t>
            </a:r>
            <a:r>
              <a:rPr lang="en-GB" sz="2400" dirty="0" err="1"/>
              <a:t>i</a:t>
            </a:r>
            <a:r>
              <a:rPr lang="en-GB" sz="2400" dirty="0"/>
              <a:t>) 75%  of  £200</a:t>
            </a:r>
          </a:p>
        </p:txBody>
      </p:sp>
      <p:sp>
        <p:nvSpPr>
          <p:cNvPr id="37" name="TextBox 36">
            <a:extLst>
              <a:ext uri="{FF2B5EF4-FFF2-40B4-BE49-F238E27FC236}">
                <a16:creationId xmlns:a16="http://schemas.microsoft.com/office/drawing/2014/main" id="{9D7477A8-5920-44FE-9F8D-FB8100AE663F}"/>
              </a:ext>
            </a:extLst>
          </p:cNvPr>
          <p:cNvSpPr txBox="1"/>
          <p:nvPr/>
        </p:nvSpPr>
        <p:spPr>
          <a:xfrm>
            <a:off x="4900809" y="5073980"/>
            <a:ext cx="1006221" cy="461665"/>
          </a:xfrm>
          <a:prstGeom prst="rect">
            <a:avLst/>
          </a:prstGeom>
          <a:noFill/>
        </p:spPr>
        <p:txBody>
          <a:bodyPr wrap="square" rtlCol="0">
            <a:spAutoFit/>
          </a:bodyPr>
          <a:lstStyle/>
          <a:p>
            <a:r>
              <a:rPr lang="en-GB" sz="2400" dirty="0">
                <a:solidFill>
                  <a:srgbClr val="FF0000"/>
                </a:solidFill>
              </a:rPr>
              <a:t>£100</a:t>
            </a:r>
          </a:p>
        </p:txBody>
      </p:sp>
      <p:sp>
        <p:nvSpPr>
          <p:cNvPr id="38" name="Rectangle 37">
            <a:extLst>
              <a:ext uri="{FF2B5EF4-FFF2-40B4-BE49-F238E27FC236}">
                <a16:creationId xmlns:a16="http://schemas.microsoft.com/office/drawing/2014/main" id="{0121A904-0F60-4926-B10D-608E4E942F2A}"/>
              </a:ext>
            </a:extLst>
          </p:cNvPr>
          <p:cNvSpPr/>
          <p:nvPr/>
        </p:nvSpPr>
        <p:spPr>
          <a:xfrm>
            <a:off x="4900809" y="5547983"/>
            <a:ext cx="1109599" cy="461665"/>
          </a:xfrm>
          <a:prstGeom prst="rect">
            <a:avLst/>
          </a:prstGeom>
        </p:spPr>
        <p:txBody>
          <a:bodyPr wrap="none">
            <a:spAutoFit/>
          </a:bodyPr>
          <a:lstStyle/>
          <a:p>
            <a:r>
              <a:rPr lang="en-GB" sz="2400" dirty="0">
                <a:solidFill>
                  <a:srgbClr val="FF0000"/>
                </a:solidFill>
              </a:rPr>
              <a:t>150 kg</a:t>
            </a:r>
          </a:p>
        </p:txBody>
      </p:sp>
      <p:sp>
        <p:nvSpPr>
          <p:cNvPr id="39" name="Rectangle 38">
            <a:extLst>
              <a:ext uri="{FF2B5EF4-FFF2-40B4-BE49-F238E27FC236}">
                <a16:creationId xmlns:a16="http://schemas.microsoft.com/office/drawing/2014/main" id="{1D474C72-C67E-4768-93BC-1369E9C35002}"/>
              </a:ext>
            </a:extLst>
          </p:cNvPr>
          <p:cNvSpPr/>
          <p:nvPr/>
        </p:nvSpPr>
        <p:spPr>
          <a:xfrm>
            <a:off x="4968659" y="6080310"/>
            <a:ext cx="697627" cy="461665"/>
          </a:xfrm>
          <a:prstGeom prst="rect">
            <a:avLst/>
          </a:prstGeom>
        </p:spPr>
        <p:txBody>
          <a:bodyPr wrap="none" lIns="91440" tIns="45720" rIns="91440" bIns="45720" anchor="t">
            <a:spAutoFit/>
          </a:bodyPr>
          <a:lstStyle/>
          <a:p>
            <a:r>
              <a:rPr lang="en-GB" sz="2400" dirty="0">
                <a:solidFill>
                  <a:srgbClr val="FF0000"/>
                </a:solidFill>
                <a:latin typeface="Arial"/>
                <a:ea typeface="ＭＳ Ｐゴシック"/>
                <a:cs typeface="Arial"/>
              </a:rPr>
              <a:t>5 m</a:t>
            </a:r>
            <a:endParaRPr lang="en-GB" sz="2400" dirty="0">
              <a:solidFill>
                <a:srgbClr val="FF0000"/>
              </a:solidFill>
            </a:endParaRPr>
          </a:p>
        </p:txBody>
      </p:sp>
      <p:sp>
        <p:nvSpPr>
          <p:cNvPr id="40" name="Rectangle 39">
            <a:extLst>
              <a:ext uri="{FF2B5EF4-FFF2-40B4-BE49-F238E27FC236}">
                <a16:creationId xmlns:a16="http://schemas.microsoft.com/office/drawing/2014/main" id="{0B5E71E7-EE43-4659-98E9-508E7E6D2096}"/>
              </a:ext>
            </a:extLst>
          </p:cNvPr>
          <p:cNvSpPr/>
          <p:nvPr/>
        </p:nvSpPr>
        <p:spPr>
          <a:xfrm>
            <a:off x="8134565" y="5065228"/>
            <a:ext cx="955711" cy="461665"/>
          </a:xfrm>
          <a:prstGeom prst="rect">
            <a:avLst/>
          </a:prstGeom>
        </p:spPr>
        <p:txBody>
          <a:bodyPr wrap="none" lIns="91440" tIns="45720" rIns="91440" bIns="45720" anchor="t">
            <a:spAutoFit/>
          </a:bodyPr>
          <a:lstStyle/>
          <a:p>
            <a:r>
              <a:rPr lang="en-GB" sz="2400" dirty="0">
                <a:solidFill>
                  <a:srgbClr val="FF0000"/>
                </a:solidFill>
                <a:latin typeface="Arial"/>
                <a:ea typeface="ＭＳ Ｐゴシック"/>
                <a:cs typeface="Arial"/>
              </a:rPr>
              <a:t>£1.50</a:t>
            </a:r>
            <a:endParaRPr lang="en-GB" sz="2400" dirty="0">
              <a:solidFill>
                <a:srgbClr val="FF0000"/>
              </a:solidFill>
            </a:endParaRPr>
          </a:p>
        </p:txBody>
      </p:sp>
      <p:sp>
        <p:nvSpPr>
          <p:cNvPr id="41" name="Rectangle 40">
            <a:extLst>
              <a:ext uri="{FF2B5EF4-FFF2-40B4-BE49-F238E27FC236}">
                <a16:creationId xmlns:a16="http://schemas.microsoft.com/office/drawing/2014/main" id="{8BE2093C-95B1-4CC0-8CEC-4B7DE67D58EF}"/>
              </a:ext>
            </a:extLst>
          </p:cNvPr>
          <p:cNvSpPr/>
          <p:nvPr/>
        </p:nvSpPr>
        <p:spPr>
          <a:xfrm>
            <a:off x="8340553" y="5557770"/>
            <a:ext cx="699230" cy="461665"/>
          </a:xfrm>
          <a:prstGeom prst="rect">
            <a:avLst/>
          </a:prstGeom>
        </p:spPr>
        <p:txBody>
          <a:bodyPr wrap="none">
            <a:spAutoFit/>
          </a:bodyPr>
          <a:lstStyle/>
          <a:p>
            <a:r>
              <a:rPr lang="en-GB" sz="2400" dirty="0">
                <a:solidFill>
                  <a:srgbClr val="FF0000"/>
                </a:solidFill>
              </a:rPr>
              <a:t>£30</a:t>
            </a:r>
          </a:p>
        </p:txBody>
      </p:sp>
      <p:sp>
        <p:nvSpPr>
          <p:cNvPr id="42" name="Rectangle 41">
            <a:extLst>
              <a:ext uri="{FF2B5EF4-FFF2-40B4-BE49-F238E27FC236}">
                <a16:creationId xmlns:a16="http://schemas.microsoft.com/office/drawing/2014/main" id="{D6393F0A-90A4-441D-9039-F84CDCE30262}"/>
              </a:ext>
            </a:extLst>
          </p:cNvPr>
          <p:cNvSpPr/>
          <p:nvPr/>
        </p:nvSpPr>
        <p:spPr>
          <a:xfrm>
            <a:off x="8164146" y="6056336"/>
            <a:ext cx="699230" cy="461665"/>
          </a:xfrm>
          <a:prstGeom prst="rect">
            <a:avLst/>
          </a:prstGeom>
        </p:spPr>
        <p:txBody>
          <a:bodyPr wrap="none">
            <a:spAutoFit/>
          </a:bodyPr>
          <a:lstStyle/>
          <a:p>
            <a:r>
              <a:rPr lang="en-GB" sz="2400" dirty="0">
                <a:solidFill>
                  <a:srgbClr val="FF0000"/>
                </a:solidFill>
              </a:rPr>
              <a:t>30p</a:t>
            </a:r>
          </a:p>
        </p:txBody>
      </p:sp>
      <p:sp>
        <p:nvSpPr>
          <p:cNvPr id="43" name="Rectangle 42">
            <a:extLst>
              <a:ext uri="{FF2B5EF4-FFF2-40B4-BE49-F238E27FC236}">
                <a16:creationId xmlns:a16="http://schemas.microsoft.com/office/drawing/2014/main" id="{243A439A-18BD-44CC-9B89-D58D396BCD89}"/>
              </a:ext>
            </a:extLst>
          </p:cNvPr>
          <p:cNvSpPr/>
          <p:nvPr/>
        </p:nvSpPr>
        <p:spPr>
          <a:xfrm>
            <a:off x="10885347" y="5050781"/>
            <a:ext cx="699230" cy="461665"/>
          </a:xfrm>
          <a:prstGeom prst="rect">
            <a:avLst/>
          </a:prstGeom>
        </p:spPr>
        <p:txBody>
          <a:bodyPr wrap="none">
            <a:spAutoFit/>
          </a:bodyPr>
          <a:lstStyle/>
          <a:p>
            <a:r>
              <a:rPr lang="en-GB" sz="2400" dirty="0">
                <a:solidFill>
                  <a:srgbClr val="FF0000"/>
                </a:solidFill>
              </a:rPr>
              <a:t>10p</a:t>
            </a:r>
          </a:p>
        </p:txBody>
      </p:sp>
      <p:sp>
        <p:nvSpPr>
          <p:cNvPr id="44" name="Rectangle 43">
            <a:extLst>
              <a:ext uri="{FF2B5EF4-FFF2-40B4-BE49-F238E27FC236}">
                <a16:creationId xmlns:a16="http://schemas.microsoft.com/office/drawing/2014/main" id="{4154242A-40C0-46C3-8D33-9A92CD18AD9A}"/>
              </a:ext>
            </a:extLst>
          </p:cNvPr>
          <p:cNvSpPr/>
          <p:nvPr/>
        </p:nvSpPr>
        <p:spPr>
          <a:xfrm>
            <a:off x="11273143" y="5557769"/>
            <a:ext cx="527709" cy="461665"/>
          </a:xfrm>
          <a:prstGeom prst="rect">
            <a:avLst/>
          </a:prstGeom>
        </p:spPr>
        <p:txBody>
          <a:bodyPr wrap="none">
            <a:spAutoFit/>
          </a:bodyPr>
          <a:lstStyle/>
          <a:p>
            <a:r>
              <a:rPr lang="en-GB" sz="2400" dirty="0">
                <a:solidFill>
                  <a:srgbClr val="FF0000"/>
                </a:solidFill>
              </a:rPr>
              <a:t>£8</a:t>
            </a:r>
          </a:p>
        </p:txBody>
      </p:sp>
      <p:sp>
        <p:nvSpPr>
          <p:cNvPr id="45" name="Rectangle 44">
            <a:extLst>
              <a:ext uri="{FF2B5EF4-FFF2-40B4-BE49-F238E27FC236}">
                <a16:creationId xmlns:a16="http://schemas.microsoft.com/office/drawing/2014/main" id="{254689D9-99C1-48FC-9DEB-D9E176E3167D}"/>
              </a:ext>
            </a:extLst>
          </p:cNvPr>
          <p:cNvSpPr/>
          <p:nvPr/>
        </p:nvSpPr>
        <p:spPr>
          <a:xfrm>
            <a:off x="11239044" y="6077174"/>
            <a:ext cx="870751" cy="461665"/>
          </a:xfrm>
          <a:prstGeom prst="rect">
            <a:avLst/>
          </a:prstGeom>
        </p:spPr>
        <p:txBody>
          <a:bodyPr wrap="none">
            <a:spAutoFit/>
          </a:bodyPr>
          <a:lstStyle/>
          <a:p>
            <a:r>
              <a:rPr lang="en-GB" sz="2400" dirty="0">
                <a:solidFill>
                  <a:srgbClr val="FF0000"/>
                </a:solidFill>
              </a:rPr>
              <a:t>£150</a:t>
            </a:r>
          </a:p>
        </p:txBody>
      </p:sp>
    </p:spTree>
    <p:extLst>
      <p:ext uri="{BB962C8B-B14F-4D97-AF65-F5344CB8AC3E}">
        <p14:creationId xmlns:p14="http://schemas.microsoft.com/office/powerpoint/2010/main" val="481375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30" grpId="0"/>
      <p:bldP spid="31" grpId="0"/>
      <p:bldP spid="37" grpId="0"/>
      <p:bldP spid="38" grpId="0"/>
      <p:bldP spid="39" grpId="0"/>
      <p:bldP spid="40" grpId="0"/>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3: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third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29287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87587" y="671020"/>
            <a:ext cx="9721081" cy="461665"/>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US" sz="2400" dirty="0"/>
              <a:t>The following unit is divided into the following 8 sections </a:t>
            </a:r>
          </a:p>
        </p:txBody>
      </p:sp>
      <p:sp>
        <p:nvSpPr>
          <p:cNvPr id="15373" name="TextBox 2"/>
          <p:cNvSpPr txBox="1">
            <a:spLocks noChangeArrowheads="1"/>
          </p:cNvSpPr>
          <p:nvPr/>
        </p:nvSpPr>
        <p:spPr bwMode="auto">
          <a:xfrm>
            <a:off x="3503712" y="0"/>
            <a:ext cx="80648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3200" b="1" dirty="0"/>
              <a:t>Decimals Fractions and percentages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91838" y="1141344"/>
            <a:ext cx="8208912" cy="6001643"/>
          </a:xfrm>
          <a:prstGeom prst="rect">
            <a:avLst/>
          </a:prstGeom>
          <a:noFill/>
        </p:spPr>
        <p:txBody>
          <a:bodyPr wrap="square" rtlCol="0">
            <a:spAutoFit/>
          </a:bodyPr>
          <a:lstStyle/>
          <a:p>
            <a:pPr marL="457200" indent="-457200">
              <a:buAutoNum type="arabicPeriod"/>
            </a:pPr>
            <a:r>
              <a:rPr lang="en-GB" sz="2400" dirty="0"/>
              <a:t>Conversion: Decimals into Fractions</a:t>
            </a:r>
          </a:p>
          <a:p>
            <a:pPr marL="457200" indent="-457200">
              <a:buAutoNum type="arabicPeriod"/>
            </a:pPr>
            <a:endParaRPr lang="en-GB" sz="2400" dirty="0"/>
          </a:p>
          <a:p>
            <a:pPr marL="457200" indent="-457200">
              <a:buAutoNum type="arabicPeriod"/>
            </a:pPr>
            <a:r>
              <a:rPr lang="en-GB" sz="2400" dirty="0"/>
              <a:t>Conversion: Fractions into Decimals</a:t>
            </a:r>
          </a:p>
          <a:p>
            <a:pPr marL="457200" indent="-457200">
              <a:buAutoNum type="arabicPeriod"/>
            </a:pPr>
            <a:endParaRPr lang="en-GB" sz="2400" dirty="0"/>
          </a:p>
          <a:p>
            <a:pPr marL="457200" indent="-457200">
              <a:buAutoNum type="arabicPeriod"/>
            </a:pPr>
            <a:r>
              <a:rPr lang="en-GB" sz="2400" dirty="0"/>
              <a:t>Introduction to Percentages</a:t>
            </a:r>
          </a:p>
          <a:p>
            <a:pPr marL="457200" indent="-457200">
              <a:buAutoNum type="arabicPeriod"/>
            </a:pPr>
            <a:endParaRPr lang="en-GB" sz="2400" dirty="0"/>
          </a:p>
          <a:p>
            <a:pPr marL="457200" indent="-457200">
              <a:buAutoNum type="arabicPeriod"/>
            </a:pPr>
            <a:r>
              <a:rPr lang="en-GB" sz="2400" dirty="0"/>
              <a:t>Decimals Fractions and Percentages</a:t>
            </a:r>
          </a:p>
          <a:p>
            <a:pPr marL="457200" indent="-457200">
              <a:buAutoNum type="arabicPeriod"/>
            </a:pPr>
            <a:endParaRPr lang="en-GB" sz="2400" dirty="0"/>
          </a:p>
          <a:p>
            <a:pPr marL="457200" indent="-457200">
              <a:buAutoNum type="arabicPeriod"/>
            </a:pPr>
            <a:r>
              <a:rPr lang="en-GB" sz="2400" dirty="0"/>
              <a:t>Finding Percentages</a:t>
            </a:r>
          </a:p>
          <a:p>
            <a:pPr marL="457200" indent="-457200">
              <a:buAutoNum type="arabicPeriod"/>
            </a:pPr>
            <a:endParaRPr lang="en-GB" sz="2400" dirty="0"/>
          </a:p>
          <a:p>
            <a:pPr marL="457200" indent="-457200">
              <a:buAutoNum type="arabicPeriod"/>
            </a:pPr>
            <a:r>
              <a:rPr lang="en-GB" sz="2400" dirty="0"/>
              <a:t>Increasing and Decreasing an amount by a Percentage</a:t>
            </a:r>
          </a:p>
          <a:p>
            <a:pPr marL="457200" indent="-457200">
              <a:buAutoNum type="arabicPeriod"/>
            </a:pPr>
            <a:endParaRPr lang="en-GB" sz="2400" dirty="0"/>
          </a:p>
          <a:p>
            <a:pPr marL="457200" indent="-457200">
              <a:buAutoNum type="arabicPeriod"/>
            </a:pPr>
            <a:r>
              <a:rPr lang="en-GB" sz="2400" dirty="0"/>
              <a:t>Finding the Percentage Change</a:t>
            </a:r>
          </a:p>
          <a:p>
            <a:pPr marL="457200" indent="-457200">
              <a:buAutoNum type="arabicPeriod"/>
            </a:pPr>
            <a:endParaRPr lang="en-GB" sz="2400" dirty="0"/>
          </a:p>
          <a:p>
            <a:pPr marL="457200" indent="-457200">
              <a:buAutoNum type="arabicPeriod"/>
            </a:pPr>
            <a:r>
              <a:rPr lang="en-GB" sz="2400" dirty="0"/>
              <a:t>Compound and Simple Interest </a:t>
            </a:r>
          </a:p>
          <a:p>
            <a:pPr marL="457200" indent="-457200">
              <a:buAutoNum type="arabicPeriod"/>
            </a:pPr>
            <a:endParaRPr lang="en-GB" sz="2400" dirty="0"/>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218062" y="645529"/>
            <a:ext cx="9721081" cy="1569660"/>
          </a:xfrm>
          <a:prstGeom prst="rect">
            <a:avLst/>
          </a:prstGeom>
          <a:noFill/>
          <a:ln>
            <a:noFill/>
          </a:ln>
        </p:spPr>
        <p:txBody>
          <a:bodyPr wrap="square" lIns="91440" tIns="45720" rIns="91440" bIns="45720" anchor="t">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In this section we concentrate in converting between decimals, fractions and percentages.</a:t>
            </a:r>
          </a:p>
          <a:p>
            <a:pPr marL="0" indent="0" eaLnBrk="1" hangingPunct="1">
              <a:buClr>
                <a:srgbClr val="000000"/>
              </a:buClr>
              <a:buSzPct val="100000"/>
              <a:defRPr/>
            </a:pPr>
            <a:r>
              <a:rPr lang="en-GB" sz="2400" b="1" dirty="0">
                <a:latin typeface="Arial"/>
                <a:ea typeface="ＭＳ Ｐゴシック"/>
              </a:rPr>
              <a:t>Example 1</a:t>
            </a:r>
          </a:p>
          <a:p>
            <a:pPr marL="0" indent="0" eaLnBrk="1" hangingPunct="1">
              <a:buClr>
                <a:srgbClr val="000000"/>
              </a:buClr>
              <a:buSzPct val="100000"/>
              <a:defRPr/>
            </a:pPr>
            <a:r>
              <a:rPr lang="en-GB" sz="2400" dirty="0"/>
              <a:t>Write these percentages as decimals:</a:t>
            </a:r>
            <a:endParaRPr lang="en-US" sz="2400" dirty="0"/>
          </a:p>
        </p:txBody>
      </p:sp>
      <p:sp>
        <p:nvSpPr>
          <p:cNvPr id="15373" name="TextBox 2"/>
          <p:cNvSpPr txBox="1">
            <a:spLocks noChangeArrowheads="1"/>
          </p:cNvSpPr>
          <p:nvPr/>
        </p:nvSpPr>
        <p:spPr bwMode="auto">
          <a:xfrm>
            <a:off x="2639616" y="0"/>
            <a:ext cx="8856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3200" b="1" dirty="0"/>
              <a:t> Decimals Fractions and  Percentages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0D0B129-9148-499D-9327-BB05708643C3}"/>
              </a:ext>
            </a:extLst>
          </p:cNvPr>
          <p:cNvSpPr/>
          <p:nvPr/>
        </p:nvSpPr>
        <p:spPr>
          <a:xfrm>
            <a:off x="2228097" y="2634541"/>
            <a:ext cx="6096000" cy="830997"/>
          </a:xfrm>
          <a:prstGeom prst="rect">
            <a:avLst/>
          </a:prstGeom>
        </p:spPr>
        <p:txBody>
          <a:bodyPr lIns="91440" tIns="45720" rIns="91440" bIns="45720" anchor="t">
            <a:spAutoFit/>
          </a:bodyPr>
          <a:lstStyle/>
          <a:p>
            <a:r>
              <a:rPr lang="en-GB" sz="2400" b="1" dirty="0">
                <a:latin typeface="Arial"/>
                <a:ea typeface="ＭＳ Ｐゴシック"/>
                <a:cs typeface="Arial"/>
              </a:rPr>
              <a:t>Example 2</a:t>
            </a:r>
          </a:p>
          <a:p>
            <a:r>
              <a:rPr lang="en-GB" sz="2400" dirty="0"/>
              <a:t>Write these decimals as percentages:</a:t>
            </a:r>
          </a:p>
        </p:txBody>
      </p:sp>
      <p:sp>
        <p:nvSpPr>
          <p:cNvPr id="3" name="Rectangle 2">
            <a:extLst>
              <a:ext uri="{FF2B5EF4-FFF2-40B4-BE49-F238E27FC236}">
                <a16:creationId xmlns:a16="http://schemas.microsoft.com/office/drawing/2014/main" id="{5D7B2FFD-5877-435F-B138-5A19F37C17F5}"/>
              </a:ext>
            </a:extLst>
          </p:cNvPr>
          <p:cNvSpPr/>
          <p:nvPr/>
        </p:nvSpPr>
        <p:spPr>
          <a:xfrm>
            <a:off x="2219438" y="3878162"/>
            <a:ext cx="9768408" cy="830997"/>
          </a:xfrm>
          <a:prstGeom prst="rect">
            <a:avLst/>
          </a:prstGeom>
        </p:spPr>
        <p:txBody>
          <a:bodyPr wrap="square" lIns="91440" tIns="45720" rIns="91440" bIns="45720" anchor="t">
            <a:spAutoFit/>
          </a:bodyPr>
          <a:lstStyle/>
          <a:p>
            <a:r>
              <a:rPr lang="en-GB" sz="2400" b="1" dirty="0">
                <a:latin typeface="Arial"/>
                <a:ea typeface="ＭＳ Ｐゴシック"/>
                <a:cs typeface="Arial"/>
              </a:rPr>
              <a:t>Example 3</a:t>
            </a:r>
          </a:p>
          <a:p>
            <a:r>
              <a:rPr lang="en-GB" sz="2400" dirty="0"/>
              <a:t>Write these percentages as fractions in their simplest possible form:</a:t>
            </a:r>
          </a:p>
        </p:txBody>
      </p:sp>
      <p:sp>
        <p:nvSpPr>
          <p:cNvPr id="4" name="Rectangle 3">
            <a:extLst>
              <a:ext uri="{FF2B5EF4-FFF2-40B4-BE49-F238E27FC236}">
                <a16:creationId xmlns:a16="http://schemas.microsoft.com/office/drawing/2014/main" id="{E6789507-21C0-4383-9877-1C062980B8B5}"/>
              </a:ext>
            </a:extLst>
          </p:cNvPr>
          <p:cNvSpPr/>
          <p:nvPr/>
        </p:nvSpPr>
        <p:spPr>
          <a:xfrm>
            <a:off x="2228097" y="5185355"/>
            <a:ext cx="6096000" cy="830997"/>
          </a:xfrm>
          <a:prstGeom prst="rect">
            <a:avLst/>
          </a:prstGeom>
        </p:spPr>
        <p:txBody>
          <a:bodyPr lIns="91440" tIns="45720" rIns="91440" bIns="45720" anchor="t">
            <a:spAutoFit/>
          </a:bodyPr>
          <a:lstStyle/>
          <a:p>
            <a:r>
              <a:rPr lang="en-GB" sz="2400" b="1" dirty="0">
                <a:latin typeface="Arial"/>
                <a:ea typeface="ＭＳ Ｐゴシック"/>
                <a:cs typeface="Arial"/>
              </a:rPr>
              <a:t>Example 4</a:t>
            </a:r>
          </a:p>
          <a:p>
            <a:r>
              <a:rPr lang="en-GB" sz="2400" dirty="0"/>
              <a:t>Write these fractions as percentages:</a:t>
            </a:r>
          </a:p>
        </p:txBody>
      </p:sp>
      <p:sp>
        <p:nvSpPr>
          <p:cNvPr id="5" name="TextBox 4">
            <a:extLst>
              <a:ext uri="{FF2B5EF4-FFF2-40B4-BE49-F238E27FC236}">
                <a16:creationId xmlns:a16="http://schemas.microsoft.com/office/drawing/2014/main" id="{35C97E2D-7A88-40DC-A396-D7DBD0610602}"/>
              </a:ext>
            </a:extLst>
          </p:cNvPr>
          <p:cNvSpPr txBox="1"/>
          <p:nvPr/>
        </p:nvSpPr>
        <p:spPr>
          <a:xfrm>
            <a:off x="2261357" y="2146828"/>
            <a:ext cx="1900502" cy="461665"/>
          </a:xfrm>
          <a:prstGeom prst="rect">
            <a:avLst/>
          </a:prstGeom>
          <a:noFill/>
        </p:spPr>
        <p:txBody>
          <a:bodyPr wrap="square" rtlCol="0">
            <a:spAutoFit/>
          </a:bodyPr>
          <a:lstStyle/>
          <a:p>
            <a:r>
              <a:rPr lang="en-GB" sz="2400" dirty="0"/>
              <a:t>(a) 72%</a:t>
            </a:r>
          </a:p>
        </p:txBody>
      </p:sp>
      <p:sp>
        <p:nvSpPr>
          <p:cNvPr id="6" name="Rectangle 5">
            <a:extLst>
              <a:ext uri="{FF2B5EF4-FFF2-40B4-BE49-F238E27FC236}">
                <a16:creationId xmlns:a16="http://schemas.microsoft.com/office/drawing/2014/main" id="{ECC45A2C-E7A6-49D6-812E-ED0DB2E859EF}"/>
              </a:ext>
            </a:extLst>
          </p:cNvPr>
          <p:cNvSpPr/>
          <p:nvPr/>
        </p:nvSpPr>
        <p:spPr>
          <a:xfrm>
            <a:off x="5276097" y="2146828"/>
            <a:ext cx="1091966" cy="461665"/>
          </a:xfrm>
          <a:prstGeom prst="rect">
            <a:avLst/>
          </a:prstGeom>
        </p:spPr>
        <p:txBody>
          <a:bodyPr wrap="none">
            <a:spAutoFit/>
          </a:bodyPr>
          <a:lstStyle/>
          <a:p>
            <a:r>
              <a:rPr lang="en-GB" sz="2400" dirty="0"/>
              <a:t>(b) 3%</a:t>
            </a:r>
          </a:p>
        </p:txBody>
      </p:sp>
      <p:sp>
        <p:nvSpPr>
          <p:cNvPr id="7" name="Rectangle 6">
            <a:extLst>
              <a:ext uri="{FF2B5EF4-FFF2-40B4-BE49-F238E27FC236}">
                <a16:creationId xmlns:a16="http://schemas.microsoft.com/office/drawing/2014/main" id="{157AB4BD-CE9A-494E-A2AA-CEFD55C0C7BD}"/>
              </a:ext>
            </a:extLst>
          </p:cNvPr>
          <p:cNvSpPr/>
          <p:nvPr/>
        </p:nvSpPr>
        <p:spPr>
          <a:xfrm>
            <a:off x="8440402" y="3373202"/>
            <a:ext cx="1228221" cy="461665"/>
          </a:xfrm>
          <a:prstGeom prst="rect">
            <a:avLst/>
          </a:prstGeom>
        </p:spPr>
        <p:txBody>
          <a:bodyPr wrap="none">
            <a:spAutoFit/>
          </a:bodyPr>
          <a:lstStyle/>
          <a:p>
            <a:r>
              <a:rPr lang="en-GB" sz="2400" dirty="0"/>
              <a:t>(c) 0.06</a:t>
            </a:r>
          </a:p>
        </p:txBody>
      </p:sp>
      <p:sp>
        <p:nvSpPr>
          <p:cNvPr id="8" name="Rectangle 7">
            <a:extLst>
              <a:ext uri="{FF2B5EF4-FFF2-40B4-BE49-F238E27FC236}">
                <a16:creationId xmlns:a16="http://schemas.microsoft.com/office/drawing/2014/main" id="{09D01F69-EAA4-4210-B71F-866477DE45F7}"/>
              </a:ext>
            </a:extLst>
          </p:cNvPr>
          <p:cNvSpPr/>
          <p:nvPr/>
        </p:nvSpPr>
        <p:spPr>
          <a:xfrm>
            <a:off x="2228097" y="3382662"/>
            <a:ext cx="1245854" cy="461665"/>
          </a:xfrm>
          <a:prstGeom prst="rect">
            <a:avLst/>
          </a:prstGeom>
        </p:spPr>
        <p:txBody>
          <a:bodyPr wrap="none">
            <a:spAutoFit/>
          </a:bodyPr>
          <a:lstStyle/>
          <a:p>
            <a:r>
              <a:rPr lang="en-GB" sz="2400" dirty="0"/>
              <a:t>(a) 0.71</a:t>
            </a:r>
          </a:p>
        </p:txBody>
      </p:sp>
      <p:sp>
        <p:nvSpPr>
          <p:cNvPr id="9" name="Rectangle 8">
            <a:extLst>
              <a:ext uri="{FF2B5EF4-FFF2-40B4-BE49-F238E27FC236}">
                <a16:creationId xmlns:a16="http://schemas.microsoft.com/office/drawing/2014/main" id="{97A603BC-2BFD-40D5-AC60-799CD18A7A47}"/>
              </a:ext>
            </a:extLst>
          </p:cNvPr>
          <p:cNvSpPr/>
          <p:nvPr/>
        </p:nvSpPr>
        <p:spPr>
          <a:xfrm>
            <a:off x="5166531" y="3400710"/>
            <a:ext cx="1074333" cy="461665"/>
          </a:xfrm>
          <a:prstGeom prst="rect">
            <a:avLst/>
          </a:prstGeom>
        </p:spPr>
        <p:txBody>
          <a:bodyPr wrap="none">
            <a:spAutoFit/>
          </a:bodyPr>
          <a:lstStyle/>
          <a:p>
            <a:r>
              <a:rPr lang="en-GB" sz="2400" dirty="0"/>
              <a:t>(b) 0.4</a:t>
            </a:r>
          </a:p>
        </p:txBody>
      </p:sp>
      <p:sp>
        <p:nvSpPr>
          <p:cNvPr id="11" name="Rectangle 10">
            <a:extLst>
              <a:ext uri="{FF2B5EF4-FFF2-40B4-BE49-F238E27FC236}">
                <a16:creationId xmlns:a16="http://schemas.microsoft.com/office/drawing/2014/main" id="{CADDC365-9564-4D2E-AC1B-8F387BD52D83}"/>
              </a:ext>
            </a:extLst>
          </p:cNvPr>
          <p:cNvSpPr/>
          <p:nvPr/>
        </p:nvSpPr>
        <p:spPr>
          <a:xfrm>
            <a:off x="2253137" y="4656403"/>
            <a:ext cx="1263487" cy="461665"/>
          </a:xfrm>
          <a:prstGeom prst="rect">
            <a:avLst/>
          </a:prstGeom>
        </p:spPr>
        <p:txBody>
          <a:bodyPr wrap="none">
            <a:spAutoFit/>
          </a:bodyPr>
          <a:lstStyle/>
          <a:p>
            <a:r>
              <a:rPr lang="en-GB" sz="2400" dirty="0"/>
              <a:t>(a) 90%</a:t>
            </a:r>
          </a:p>
        </p:txBody>
      </p:sp>
      <p:sp>
        <p:nvSpPr>
          <p:cNvPr id="12" name="Rectangle 11">
            <a:extLst>
              <a:ext uri="{FF2B5EF4-FFF2-40B4-BE49-F238E27FC236}">
                <a16:creationId xmlns:a16="http://schemas.microsoft.com/office/drawing/2014/main" id="{23E425DD-3905-4828-B6B0-BF8C56AAFC1D}"/>
              </a:ext>
            </a:extLst>
          </p:cNvPr>
          <p:cNvSpPr/>
          <p:nvPr/>
        </p:nvSpPr>
        <p:spPr>
          <a:xfrm>
            <a:off x="4832179" y="4690046"/>
            <a:ext cx="1263487" cy="461665"/>
          </a:xfrm>
          <a:prstGeom prst="rect">
            <a:avLst/>
          </a:prstGeom>
        </p:spPr>
        <p:txBody>
          <a:bodyPr wrap="none">
            <a:spAutoFit/>
          </a:bodyPr>
          <a:lstStyle/>
          <a:p>
            <a:r>
              <a:rPr lang="en-GB" sz="2400" dirty="0"/>
              <a:t>(b) 20%</a:t>
            </a:r>
          </a:p>
        </p:txBody>
      </p:sp>
      <p:sp>
        <p:nvSpPr>
          <p:cNvPr id="13" name="Rectangle 12">
            <a:extLst>
              <a:ext uri="{FF2B5EF4-FFF2-40B4-BE49-F238E27FC236}">
                <a16:creationId xmlns:a16="http://schemas.microsoft.com/office/drawing/2014/main" id="{E3D858D9-84E1-441A-857E-8FF6184A0689}"/>
              </a:ext>
            </a:extLst>
          </p:cNvPr>
          <p:cNvSpPr/>
          <p:nvPr/>
        </p:nvSpPr>
        <p:spPr>
          <a:xfrm>
            <a:off x="8440402" y="4639695"/>
            <a:ext cx="1074333" cy="461665"/>
          </a:xfrm>
          <a:prstGeom prst="rect">
            <a:avLst/>
          </a:prstGeom>
        </p:spPr>
        <p:txBody>
          <a:bodyPr wrap="none">
            <a:spAutoFit/>
          </a:bodyPr>
          <a:lstStyle/>
          <a:p>
            <a:r>
              <a:rPr lang="en-GB" sz="2400" dirty="0"/>
              <a:t>(c) 5%</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89AE7AE-6F55-4301-A560-230B9CDF623B}"/>
                  </a:ext>
                </a:extLst>
              </p:cNvPr>
              <p:cNvSpPr txBox="1"/>
              <p:nvPr/>
            </p:nvSpPr>
            <p:spPr>
              <a:xfrm>
                <a:off x="2324624" y="5923745"/>
                <a:ext cx="886984" cy="613886"/>
              </a:xfrm>
              <a:prstGeom prst="rect">
                <a:avLst/>
              </a:prstGeom>
              <a:noFill/>
            </p:spPr>
            <p:txBody>
              <a:bodyPr wrap="square" rtlCol="0">
                <a:spAutoFit/>
              </a:bodyPr>
              <a:lstStyle/>
              <a:p>
                <a:r>
                  <a:rPr lang="en-GB" sz="2400" dirty="0"/>
                  <a:t>(a)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endParaRPr lang="en-GB" sz="2400" dirty="0"/>
              </a:p>
            </p:txBody>
          </p:sp>
        </mc:Choice>
        <mc:Fallback xmlns="">
          <p:sp>
            <p:nvSpPr>
              <p:cNvPr id="15" name="TextBox 14">
                <a:extLst>
                  <a:ext uri="{FF2B5EF4-FFF2-40B4-BE49-F238E27FC236}">
                    <a16:creationId xmlns:a16="http://schemas.microsoft.com/office/drawing/2014/main" id="{E89AE7AE-6F55-4301-A560-230B9CDF623B}"/>
                  </a:ext>
                </a:extLst>
              </p:cNvPr>
              <p:cNvSpPr txBox="1">
                <a:spLocks noRot="1" noChangeAspect="1" noMove="1" noResize="1" noEditPoints="1" noAdjustHandles="1" noChangeArrowheads="1" noChangeShapeType="1" noTextEdit="1"/>
              </p:cNvSpPr>
              <p:nvPr/>
            </p:nvSpPr>
            <p:spPr>
              <a:xfrm>
                <a:off x="2324624" y="5923745"/>
                <a:ext cx="886984" cy="613886"/>
              </a:xfrm>
              <a:prstGeom prst="rect">
                <a:avLst/>
              </a:prstGeom>
              <a:blipFill>
                <a:blip r:embed="rId4"/>
                <a:stretch>
                  <a:fillRect l="-10274"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C2EFCA3-2899-4A50-BA3E-31C676909D26}"/>
                  </a:ext>
                </a:extLst>
              </p:cNvPr>
              <p:cNvSpPr/>
              <p:nvPr/>
            </p:nvSpPr>
            <p:spPr>
              <a:xfrm>
                <a:off x="4645500" y="5894869"/>
                <a:ext cx="776175" cy="616964"/>
              </a:xfrm>
              <a:prstGeom prst="rect">
                <a:avLst/>
              </a:prstGeom>
            </p:spPr>
            <p:txBody>
              <a:bodyPr wrap="none">
                <a:spAutoFit/>
              </a:bodyPr>
              <a:lstStyle/>
              <a:p>
                <a:r>
                  <a:rPr lang="en-GB" sz="2400" dirty="0"/>
                  <a:t>(b)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5</m:t>
                        </m:r>
                      </m:den>
                    </m:f>
                  </m:oMath>
                </a14:m>
                <a:endParaRPr lang="en-GB" sz="2400" dirty="0"/>
              </a:p>
            </p:txBody>
          </p:sp>
        </mc:Choice>
        <mc:Fallback xmlns="">
          <p:sp>
            <p:nvSpPr>
              <p:cNvPr id="16" name="Rectangle 15">
                <a:extLst>
                  <a:ext uri="{FF2B5EF4-FFF2-40B4-BE49-F238E27FC236}">
                    <a16:creationId xmlns:a16="http://schemas.microsoft.com/office/drawing/2014/main" id="{8C2EFCA3-2899-4A50-BA3E-31C676909D26}"/>
                  </a:ext>
                </a:extLst>
              </p:cNvPr>
              <p:cNvSpPr>
                <a:spLocks noRot="1" noChangeAspect="1" noMove="1" noResize="1" noEditPoints="1" noAdjustHandles="1" noChangeArrowheads="1" noChangeShapeType="1" noTextEdit="1"/>
              </p:cNvSpPr>
              <p:nvPr/>
            </p:nvSpPr>
            <p:spPr>
              <a:xfrm>
                <a:off x="4645500" y="5894869"/>
                <a:ext cx="776175" cy="616964"/>
              </a:xfrm>
              <a:prstGeom prst="rect">
                <a:avLst/>
              </a:prstGeom>
              <a:blipFill>
                <a:blip r:embed="rId5"/>
                <a:stretch>
                  <a:fillRect l="-11811"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848CE47-3D73-43AA-A5AB-503A1A9FE5B2}"/>
                  </a:ext>
                </a:extLst>
              </p:cNvPr>
              <p:cNvSpPr/>
              <p:nvPr/>
            </p:nvSpPr>
            <p:spPr>
              <a:xfrm>
                <a:off x="7189492" y="5855133"/>
                <a:ext cx="888385" cy="614848"/>
              </a:xfrm>
              <a:prstGeom prst="rect">
                <a:avLst/>
              </a:prstGeom>
            </p:spPr>
            <p:txBody>
              <a:bodyPr wrap="none">
                <a:spAutoFit/>
              </a:bodyPr>
              <a:lstStyle/>
              <a:p>
                <a:r>
                  <a:rPr lang="en-GB" sz="2400" dirty="0"/>
                  <a:t>(c)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20</m:t>
                        </m:r>
                      </m:den>
                    </m:f>
                  </m:oMath>
                </a14:m>
                <a:endParaRPr lang="en-GB" sz="2400" dirty="0"/>
              </a:p>
            </p:txBody>
          </p:sp>
        </mc:Choice>
        <mc:Fallback xmlns="">
          <p:sp>
            <p:nvSpPr>
              <p:cNvPr id="17" name="Rectangle 16">
                <a:extLst>
                  <a:ext uri="{FF2B5EF4-FFF2-40B4-BE49-F238E27FC236}">
                    <a16:creationId xmlns:a16="http://schemas.microsoft.com/office/drawing/2014/main" id="{9848CE47-3D73-43AA-A5AB-503A1A9FE5B2}"/>
                  </a:ext>
                </a:extLst>
              </p:cNvPr>
              <p:cNvSpPr>
                <a:spLocks noRot="1" noChangeAspect="1" noMove="1" noResize="1" noEditPoints="1" noAdjustHandles="1" noChangeArrowheads="1" noChangeShapeType="1" noTextEdit="1"/>
              </p:cNvSpPr>
              <p:nvPr/>
            </p:nvSpPr>
            <p:spPr>
              <a:xfrm>
                <a:off x="7189492" y="5855133"/>
                <a:ext cx="888385" cy="614848"/>
              </a:xfrm>
              <a:prstGeom prst="rect">
                <a:avLst/>
              </a:prstGeom>
              <a:blipFill>
                <a:blip r:embed="rId6"/>
                <a:stretch>
                  <a:fillRect l="-10274" b="-792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B4CE0228-E222-4404-AF83-1300B8B3D3EB}"/>
                  </a:ext>
                </a:extLst>
              </p:cNvPr>
              <p:cNvSpPr txBox="1"/>
              <p:nvPr/>
            </p:nvSpPr>
            <p:spPr>
              <a:xfrm>
                <a:off x="3516624" y="2078845"/>
                <a:ext cx="1512168" cy="612540"/>
              </a:xfrm>
              <a:prstGeom prst="rect">
                <a:avLst/>
              </a:prstGeom>
              <a:noFill/>
            </p:spPr>
            <p:txBody>
              <a:bodyPr wrap="square" rtlCol="0">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72</m:t>
                        </m:r>
                      </m:num>
                      <m:den>
                        <m:r>
                          <a:rPr lang="en-GB" sz="2400" b="0" i="1" smtClean="0">
                            <a:solidFill>
                              <a:srgbClr val="FF0000"/>
                            </a:solidFill>
                            <a:latin typeface="Cambria Math" panose="02040503050406030204" pitchFamily="18" charset="0"/>
                          </a:rPr>
                          <m:t>100</m:t>
                        </m:r>
                      </m:den>
                    </m:f>
                    <m:r>
                      <a:rPr lang="en-GB" sz="2400" i="1">
                        <a:solidFill>
                          <a:srgbClr val="FF0000"/>
                        </a:solidFill>
                        <a:latin typeface="Cambria Math" panose="02040503050406030204" pitchFamily="18" charset="0"/>
                      </a:rPr>
                      <m:t> </m:t>
                    </m:r>
                  </m:oMath>
                </a14:m>
                <a:r>
                  <a:rPr lang="en-GB" sz="2400" dirty="0">
                    <a:solidFill>
                      <a:srgbClr val="FF0000"/>
                    </a:solidFill>
                  </a:rPr>
                  <a:t>= 0.72</a:t>
                </a:r>
              </a:p>
            </p:txBody>
          </p:sp>
        </mc:Choice>
        <mc:Fallback>
          <p:sp>
            <p:nvSpPr>
              <p:cNvPr id="18" name="TextBox 17">
                <a:extLst>
                  <a:ext uri="{FF2B5EF4-FFF2-40B4-BE49-F238E27FC236}">
                    <a16:creationId xmlns:a16="http://schemas.microsoft.com/office/drawing/2014/main" id="{B4CE0228-E222-4404-AF83-1300B8B3D3EB}"/>
                  </a:ext>
                </a:extLst>
              </p:cNvPr>
              <p:cNvSpPr txBox="1">
                <a:spLocks noRot="1" noChangeAspect="1" noMove="1" noResize="1" noEditPoints="1" noAdjustHandles="1" noChangeArrowheads="1" noChangeShapeType="1" noTextEdit="1"/>
              </p:cNvSpPr>
              <p:nvPr/>
            </p:nvSpPr>
            <p:spPr>
              <a:xfrm>
                <a:off x="3516624" y="2078845"/>
                <a:ext cx="1512168" cy="612540"/>
              </a:xfrm>
              <a:prstGeom prst="rect">
                <a:avLst/>
              </a:prstGeom>
              <a:blipFill>
                <a:blip r:embed="rId7"/>
                <a:stretch>
                  <a:fillRect r="-4839"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07896F0-4245-4DA3-A0A6-226B39CDEEF5}"/>
                  </a:ext>
                </a:extLst>
              </p:cNvPr>
              <p:cNvSpPr/>
              <p:nvPr/>
            </p:nvSpPr>
            <p:spPr>
              <a:xfrm>
                <a:off x="6492621" y="2092873"/>
                <a:ext cx="1505540"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m:t>
                        </m:r>
                      </m:num>
                      <m:den>
                        <m:r>
                          <a:rPr lang="en-GB" sz="2400" b="0" i="1" smtClean="0">
                            <a:solidFill>
                              <a:srgbClr val="FF0000"/>
                            </a:solidFill>
                            <a:latin typeface="Cambria Math" panose="02040503050406030204" pitchFamily="18" charset="0"/>
                          </a:rPr>
                          <m:t>100</m:t>
                        </m:r>
                      </m:den>
                    </m:f>
                    <m:r>
                      <a:rPr lang="en-GB" sz="2400" i="1">
                        <a:solidFill>
                          <a:srgbClr val="FF0000"/>
                        </a:solidFill>
                        <a:latin typeface="Cambria Math" panose="02040503050406030204" pitchFamily="18" charset="0"/>
                      </a:rPr>
                      <m:t> </m:t>
                    </m:r>
                  </m:oMath>
                </a14:m>
                <a:r>
                  <a:rPr lang="en-GB" sz="2400" dirty="0">
                    <a:solidFill>
                      <a:srgbClr val="FF0000"/>
                    </a:solidFill>
                  </a:rPr>
                  <a:t>= 0.03</a:t>
                </a:r>
              </a:p>
            </p:txBody>
          </p:sp>
        </mc:Choice>
        <mc:Fallback xmlns="">
          <p:sp>
            <p:nvSpPr>
              <p:cNvPr id="20" name="Rectangle 19">
                <a:extLst>
                  <a:ext uri="{FF2B5EF4-FFF2-40B4-BE49-F238E27FC236}">
                    <a16:creationId xmlns:a16="http://schemas.microsoft.com/office/drawing/2014/main" id="{A07896F0-4245-4DA3-A0A6-226B39CDEEF5}"/>
                  </a:ext>
                </a:extLst>
              </p:cNvPr>
              <p:cNvSpPr>
                <a:spLocks noRot="1" noChangeAspect="1" noMove="1" noResize="1" noEditPoints="1" noAdjustHandles="1" noChangeArrowheads="1" noChangeShapeType="1" noTextEdit="1"/>
              </p:cNvSpPr>
              <p:nvPr/>
            </p:nvSpPr>
            <p:spPr>
              <a:xfrm>
                <a:off x="6492621" y="2092873"/>
                <a:ext cx="1505540" cy="616964"/>
              </a:xfrm>
              <a:prstGeom prst="rect">
                <a:avLst/>
              </a:prstGeom>
              <a:blipFill>
                <a:blip r:embed="rId8"/>
                <a:stretch>
                  <a:fillRect r="-5668"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A30AD300-82F5-40A9-B9D5-D177610A60F4}"/>
                  </a:ext>
                </a:extLst>
              </p:cNvPr>
              <p:cNvSpPr/>
              <p:nvPr/>
            </p:nvSpPr>
            <p:spPr>
              <a:xfrm>
                <a:off x="3542669" y="3343881"/>
                <a:ext cx="1523174" cy="61619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71</m:t>
                        </m:r>
                      </m:num>
                      <m:den>
                        <m:r>
                          <a:rPr lang="en-GB" sz="2400" b="0" i="1" smtClean="0">
                            <a:solidFill>
                              <a:srgbClr val="FF0000"/>
                            </a:solidFill>
                            <a:latin typeface="Cambria Math" panose="02040503050406030204" pitchFamily="18" charset="0"/>
                          </a:rPr>
                          <m:t>100</m:t>
                        </m:r>
                      </m:den>
                    </m:f>
                    <m:r>
                      <a:rPr lang="en-GB" sz="2400" i="1">
                        <a:solidFill>
                          <a:srgbClr val="FF0000"/>
                        </a:solidFill>
                        <a:latin typeface="Cambria Math" panose="02040503050406030204" pitchFamily="18" charset="0"/>
                      </a:rPr>
                      <m:t> </m:t>
                    </m:r>
                  </m:oMath>
                </a14:m>
                <a:r>
                  <a:rPr lang="en-GB" sz="2400" dirty="0">
                    <a:solidFill>
                      <a:srgbClr val="FF0000"/>
                    </a:solidFill>
                  </a:rPr>
                  <a:t>= 71%</a:t>
                </a:r>
              </a:p>
            </p:txBody>
          </p:sp>
        </mc:Choice>
        <mc:Fallback xmlns="">
          <p:sp>
            <p:nvSpPr>
              <p:cNvPr id="21" name="Rectangle 20">
                <a:extLst>
                  <a:ext uri="{FF2B5EF4-FFF2-40B4-BE49-F238E27FC236}">
                    <a16:creationId xmlns:a16="http://schemas.microsoft.com/office/drawing/2014/main" id="{A30AD300-82F5-40A9-B9D5-D177610A60F4}"/>
                  </a:ext>
                </a:extLst>
              </p:cNvPr>
              <p:cNvSpPr>
                <a:spLocks noRot="1" noChangeAspect="1" noMove="1" noResize="1" noEditPoints="1" noAdjustHandles="1" noChangeArrowheads="1" noChangeShapeType="1" noTextEdit="1"/>
              </p:cNvSpPr>
              <p:nvPr/>
            </p:nvSpPr>
            <p:spPr>
              <a:xfrm>
                <a:off x="3542669" y="3343881"/>
                <a:ext cx="1523174" cy="616194"/>
              </a:xfrm>
              <a:prstGeom prst="rect">
                <a:avLst/>
              </a:prstGeom>
              <a:blipFill>
                <a:blip r:embed="rId9"/>
                <a:stretch>
                  <a:fillRect r="-5200"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05980C60-BB23-4BBD-8818-3FD0EBA8D0C9}"/>
                  </a:ext>
                </a:extLst>
              </p:cNvPr>
              <p:cNvSpPr/>
              <p:nvPr/>
            </p:nvSpPr>
            <p:spPr>
              <a:xfrm>
                <a:off x="6192071" y="3320421"/>
                <a:ext cx="2214800" cy="616964"/>
              </a:xfrm>
              <a:prstGeom prst="rect">
                <a:avLst/>
              </a:prstGeom>
            </p:spPr>
            <p:txBody>
              <a:bodyPr wrap="squar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4</m:t>
                        </m:r>
                      </m:num>
                      <m:den>
                        <m:r>
                          <a:rPr lang="en-GB" sz="2400" b="0" i="1" smtClean="0">
                            <a:solidFill>
                              <a:srgbClr val="FF0000"/>
                            </a:solidFill>
                            <a:latin typeface="Cambria Math" panose="02040503050406030204" pitchFamily="18" charset="0"/>
                          </a:rPr>
                          <m:t>10</m:t>
                        </m:r>
                      </m:den>
                    </m:f>
                    <m:r>
                      <a:rPr lang="en-GB" sz="2400" b="0" i="1" smtClean="0">
                        <a:solidFill>
                          <a:srgbClr val="FF0000"/>
                        </a:solidFill>
                        <a:latin typeface="Cambria Math" panose="02040503050406030204" pitchFamily="18" charset="0"/>
                      </a:rPr>
                      <m:t>=</m:t>
                    </m:r>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40</m:t>
                        </m:r>
                      </m:num>
                      <m:den>
                        <m:r>
                          <a:rPr lang="en-GB" sz="2400" b="0" i="1" smtClean="0">
                            <a:solidFill>
                              <a:srgbClr val="FF0000"/>
                            </a:solidFill>
                            <a:latin typeface="Cambria Math" panose="02040503050406030204" pitchFamily="18" charset="0"/>
                          </a:rPr>
                          <m:t>100</m:t>
                        </m:r>
                      </m:den>
                    </m:f>
                    <m:r>
                      <a:rPr lang="en-GB" sz="2400" i="1">
                        <a:solidFill>
                          <a:srgbClr val="FF0000"/>
                        </a:solidFill>
                        <a:latin typeface="Cambria Math" panose="02040503050406030204" pitchFamily="18" charset="0"/>
                      </a:rPr>
                      <m:t> </m:t>
                    </m:r>
                  </m:oMath>
                </a14:m>
                <a:r>
                  <a:rPr lang="en-GB" sz="2400" dirty="0">
                    <a:solidFill>
                      <a:srgbClr val="FF0000"/>
                    </a:solidFill>
                  </a:rPr>
                  <a:t>= 40% </a:t>
                </a:r>
              </a:p>
            </p:txBody>
          </p:sp>
        </mc:Choice>
        <mc:Fallback xmlns="">
          <p:sp>
            <p:nvSpPr>
              <p:cNvPr id="22" name="Rectangle 21">
                <a:extLst>
                  <a:ext uri="{FF2B5EF4-FFF2-40B4-BE49-F238E27FC236}">
                    <a16:creationId xmlns:a16="http://schemas.microsoft.com/office/drawing/2014/main" id="{05980C60-BB23-4BBD-8818-3FD0EBA8D0C9}"/>
                  </a:ext>
                </a:extLst>
              </p:cNvPr>
              <p:cNvSpPr>
                <a:spLocks noRot="1" noChangeAspect="1" noMove="1" noResize="1" noEditPoints="1" noAdjustHandles="1" noChangeArrowheads="1" noChangeShapeType="1" noTextEdit="1"/>
              </p:cNvSpPr>
              <p:nvPr/>
            </p:nvSpPr>
            <p:spPr>
              <a:xfrm>
                <a:off x="6192071" y="3320421"/>
                <a:ext cx="2214800" cy="616964"/>
              </a:xfrm>
              <a:prstGeom prst="rect">
                <a:avLst/>
              </a:prstGeom>
              <a:blipFill>
                <a:blip r:embed="rId10"/>
                <a:stretch>
                  <a:fillRect r="-5510"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10289E37-F73A-4E1D-9039-C3BE35316271}"/>
                  </a:ext>
                </a:extLst>
              </p:cNvPr>
              <p:cNvSpPr/>
              <p:nvPr/>
            </p:nvSpPr>
            <p:spPr>
              <a:xfrm>
                <a:off x="9756173" y="3261001"/>
                <a:ext cx="1351652"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6</m:t>
                        </m:r>
                      </m:num>
                      <m:den>
                        <m:r>
                          <a:rPr lang="en-GB" sz="2400" b="0" i="1" smtClean="0">
                            <a:solidFill>
                              <a:srgbClr val="FF0000"/>
                            </a:solidFill>
                            <a:latin typeface="Cambria Math" panose="02040503050406030204" pitchFamily="18" charset="0"/>
                          </a:rPr>
                          <m:t>100</m:t>
                        </m:r>
                      </m:den>
                    </m:f>
                    <m:r>
                      <a:rPr lang="en-GB" sz="2400" i="1">
                        <a:solidFill>
                          <a:srgbClr val="FF0000"/>
                        </a:solidFill>
                        <a:latin typeface="Cambria Math" panose="02040503050406030204" pitchFamily="18" charset="0"/>
                      </a:rPr>
                      <m:t> </m:t>
                    </m:r>
                  </m:oMath>
                </a14:m>
                <a:r>
                  <a:rPr lang="en-GB" sz="2400" dirty="0">
                    <a:solidFill>
                      <a:srgbClr val="FF0000"/>
                    </a:solidFill>
                  </a:rPr>
                  <a:t>= 6%</a:t>
                </a:r>
              </a:p>
            </p:txBody>
          </p:sp>
        </mc:Choice>
        <mc:Fallback xmlns="">
          <p:sp>
            <p:nvSpPr>
              <p:cNvPr id="23" name="Rectangle 22">
                <a:extLst>
                  <a:ext uri="{FF2B5EF4-FFF2-40B4-BE49-F238E27FC236}">
                    <a16:creationId xmlns:a16="http://schemas.microsoft.com/office/drawing/2014/main" id="{10289E37-F73A-4E1D-9039-C3BE35316271}"/>
                  </a:ext>
                </a:extLst>
              </p:cNvPr>
              <p:cNvSpPr>
                <a:spLocks noRot="1" noChangeAspect="1" noMove="1" noResize="1" noEditPoints="1" noAdjustHandles="1" noChangeArrowheads="1" noChangeShapeType="1" noTextEdit="1"/>
              </p:cNvSpPr>
              <p:nvPr/>
            </p:nvSpPr>
            <p:spPr>
              <a:xfrm>
                <a:off x="9756173" y="3261001"/>
                <a:ext cx="1351652" cy="616964"/>
              </a:xfrm>
              <a:prstGeom prst="rect">
                <a:avLst/>
              </a:prstGeom>
              <a:blipFill>
                <a:blip r:embed="rId11"/>
                <a:stretch>
                  <a:fillRect r="-5856"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E3E8CAF-01C2-4138-82FE-3A59B83C6AF3}"/>
                  </a:ext>
                </a:extLst>
              </p:cNvPr>
              <p:cNvSpPr/>
              <p:nvPr/>
            </p:nvSpPr>
            <p:spPr>
              <a:xfrm>
                <a:off x="3524351" y="4628318"/>
                <a:ext cx="1165704"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90</m:t>
                        </m:r>
                      </m:num>
                      <m:den>
                        <m:r>
                          <a:rPr lang="en-GB" sz="2400" b="0" i="1" smtClean="0">
                            <a:solidFill>
                              <a:srgbClr val="FF0000"/>
                            </a:solidFill>
                            <a:latin typeface="Cambria Math" panose="02040503050406030204" pitchFamily="18" charset="0"/>
                          </a:rPr>
                          <m:t>100</m:t>
                        </m:r>
                      </m:den>
                    </m:f>
                    <m:r>
                      <a:rPr lang="en-GB" sz="2400" i="1">
                        <a:solidFill>
                          <a:srgbClr val="FF0000"/>
                        </a:solidFill>
                        <a:latin typeface="Cambria Math" panose="02040503050406030204" pitchFamily="18" charset="0"/>
                      </a:rPr>
                      <m:t> </m:t>
                    </m:r>
                  </m:oMath>
                </a14:m>
                <a:r>
                  <a:rPr lang="en-GB" sz="2400" dirty="0">
                    <a:solidFill>
                      <a:srgbClr val="FF0000"/>
                    </a:solidFill>
                  </a:rPr>
                  <a:t>=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9</m:t>
                        </m:r>
                      </m:num>
                      <m:den>
                        <m:r>
                          <a:rPr lang="en-GB" sz="2400" b="0" i="1" smtClean="0">
                            <a:solidFill>
                              <a:srgbClr val="FF0000"/>
                            </a:solidFill>
                            <a:latin typeface="Cambria Math" panose="02040503050406030204" pitchFamily="18" charset="0"/>
                          </a:rPr>
                          <m:t>10</m:t>
                        </m:r>
                      </m:den>
                    </m:f>
                  </m:oMath>
                </a14:m>
                <a:endParaRPr lang="en-GB" sz="2400" dirty="0">
                  <a:solidFill>
                    <a:srgbClr val="FF0000"/>
                  </a:solidFill>
                </a:endParaRPr>
              </a:p>
            </p:txBody>
          </p:sp>
        </mc:Choice>
        <mc:Fallback xmlns="">
          <p:sp>
            <p:nvSpPr>
              <p:cNvPr id="24" name="Rectangle 23">
                <a:extLst>
                  <a:ext uri="{FF2B5EF4-FFF2-40B4-BE49-F238E27FC236}">
                    <a16:creationId xmlns:a16="http://schemas.microsoft.com/office/drawing/2014/main" id="{5E3E8CAF-01C2-4138-82FE-3A59B83C6AF3}"/>
                  </a:ext>
                </a:extLst>
              </p:cNvPr>
              <p:cNvSpPr>
                <a:spLocks noRot="1" noChangeAspect="1" noMove="1" noResize="1" noEditPoints="1" noAdjustHandles="1" noChangeArrowheads="1" noChangeShapeType="1" noTextEdit="1"/>
              </p:cNvSpPr>
              <p:nvPr/>
            </p:nvSpPr>
            <p:spPr>
              <a:xfrm>
                <a:off x="3524351" y="4628318"/>
                <a:ext cx="1165704" cy="616964"/>
              </a:xfrm>
              <a:prstGeom prst="rect">
                <a:avLst/>
              </a:prstGeom>
              <a:blipFill>
                <a:blip r:embed="rId12"/>
                <a:stretch>
                  <a:fillRect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8EF19DD4-AC12-4426-B63D-8BD65B0EC980}"/>
                  </a:ext>
                </a:extLst>
              </p:cNvPr>
              <p:cNvSpPr/>
              <p:nvPr/>
            </p:nvSpPr>
            <p:spPr>
              <a:xfrm>
                <a:off x="6231224" y="4607163"/>
                <a:ext cx="1694695"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2</m:t>
                        </m:r>
                        <m:r>
                          <a:rPr lang="en-GB" sz="2400" i="1">
                            <a:solidFill>
                              <a:srgbClr val="FF0000"/>
                            </a:solidFill>
                            <a:latin typeface="Cambria Math" panose="02040503050406030204" pitchFamily="18" charset="0"/>
                          </a:rPr>
                          <m:t>0</m:t>
                        </m:r>
                      </m:num>
                      <m:den>
                        <m:r>
                          <a:rPr lang="en-GB" sz="2400" i="1">
                            <a:solidFill>
                              <a:srgbClr val="FF0000"/>
                            </a:solidFill>
                            <a:latin typeface="Cambria Math" panose="02040503050406030204" pitchFamily="18" charset="0"/>
                          </a:rPr>
                          <m:t>100</m:t>
                        </m:r>
                      </m:den>
                    </m:f>
                    <m:r>
                      <a:rPr lang="en-GB" sz="2400" i="1">
                        <a:solidFill>
                          <a:srgbClr val="FF0000"/>
                        </a:solidFill>
                        <a:latin typeface="Cambria Math" panose="02040503050406030204" pitchFamily="18" charset="0"/>
                      </a:rPr>
                      <m:t> </m:t>
                    </m:r>
                  </m:oMath>
                </a14:m>
                <a:r>
                  <a:rPr lang="en-GB" sz="2400" dirty="0">
                    <a:solidFill>
                      <a:srgbClr val="FF0000"/>
                    </a:solidFill>
                  </a:rPr>
                  <a:t>= </a:t>
                </a:r>
                <a14:m>
                  <m:oMath xmlns:m="http://schemas.openxmlformats.org/officeDocument/2006/math">
                    <m:f>
                      <m:fPr>
                        <m:ctrlPr>
                          <a:rPr lang="en-GB" sz="2400" i="1" dirty="0" smtClean="0">
                            <a:solidFill>
                              <a:srgbClr val="FF0000"/>
                            </a:solidFill>
                            <a:latin typeface="Cambria Math" panose="02040503050406030204" pitchFamily="18" charset="0"/>
                          </a:rPr>
                        </m:ctrlPr>
                      </m:fPr>
                      <m:num>
                        <m:r>
                          <a:rPr lang="en-GB" sz="2400" b="0" i="1" dirty="0" smtClean="0">
                            <a:solidFill>
                              <a:srgbClr val="FF0000"/>
                            </a:solidFill>
                            <a:latin typeface="Cambria Math" panose="02040503050406030204" pitchFamily="18" charset="0"/>
                          </a:rPr>
                          <m:t>2</m:t>
                        </m:r>
                      </m:num>
                      <m:den>
                        <m:r>
                          <a:rPr lang="en-GB" sz="2400" b="0" i="1" dirty="0" smtClean="0">
                            <a:solidFill>
                              <a:srgbClr val="FF0000"/>
                            </a:solidFill>
                            <a:latin typeface="Cambria Math" panose="02040503050406030204" pitchFamily="18" charset="0"/>
                          </a:rPr>
                          <m:t>10 </m:t>
                        </m:r>
                      </m:den>
                    </m:f>
                  </m:oMath>
                </a14:m>
                <a:r>
                  <a:rPr lang="en-GB" sz="2400" dirty="0">
                    <a:solidFill>
                      <a:srgbClr val="FF0000"/>
                    </a:solidFill>
                  </a:rPr>
                  <a:t>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5</m:t>
                        </m:r>
                      </m:den>
                    </m:f>
                  </m:oMath>
                </a14:m>
                <a:endParaRPr lang="en-GB" sz="2400" dirty="0"/>
              </a:p>
            </p:txBody>
          </p:sp>
        </mc:Choice>
        <mc:Fallback xmlns="">
          <p:sp>
            <p:nvSpPr>
              <p:cNvPr id="25" name="Rectangle 24">
                <a:extLst>
                  <a:ext uri="{FF2B5EF4-FFF2-40B4-BE49-F238E27FC236}">
                    <a16:creationId xmlns:a16="http://schemas.microsoft.com/office/drawing/2014/main" id="{8EF19DD4-AC12-4426-B63D-8BD65B0EC980}"/>
                  </a:ext>
                </a:extLst>
              </p:cNvPr>
              <p:cNvSpPr>
                <a:spLocks noRot="1" noChangeAspect="1" noMove="1" noResize="1" noEditPoints="1" noAdjustHandles="1" noChangeArrowheads="1" noChangeShapeType="1" noTextEdit="1"/>
              </p:cNvSpPr>
              <p:nvPr/>
            </p:nvSpPr>
            <p:spPr>
              <a:xfrm>
                <a:off x="6231224" y="4607163"/>
                <a:ext cx="1694695" cy="616964"/>
              </a:xfrm>
              <a:prstGeom prst="rect">
                <a:avLst/>
              </a:prstGeom>
              <a:blipFill>
                <a:blip r:embed="rId13"/>
                <a:stretch>
                  <a:fillRect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AC841249-8C00-44D1-92BF-E57C4EC76DB6}"/>
                  </a:ext>
                </a:extLst>
              </p:cNvPr>
              <p:cNvSpPr/>
              <p:nvPr/>
            </p:nvSpPr>
            <p:spPr>
              <a:xfrm>
                <a:off x="9744225" y="4581000"/>
                <a:ext cx="1165704" cy="622222"/>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5</m:t>
                        </m:r>
                      </m:num>
                      <m:den>
                        <m:r>
                          <a:rPr lang="en-GB" sz="2400" i="1">
                            <a:solidFill>
                              <a:srgbClr val="FF0000"/>
                            </a:solidFill>
                            <a:latin typeface="Cambria Math" panose="02040503050406030204" pitchFamily="18" charset="0"/>
                          </a:rPr>
                          <m:t>100</m:t>
                        </m:r>
                      </m:den>
                    </m:f>
                    <m:r>
                      <a:rPr lang="en-GB" sz="2400" i="1">
                        <a:solidFill>
                          <a:srgbClr val="FF0000"/>
                        </a:solidFill>
                        <a:latin typeface="Cambria Math" panose="02040503050406030204" pitchFamily="18" charset="0"/>
                      </a:rPr>
                      <m:t> </m:t>
                    </m:r>
                  </m:oMath>
                </a14:m>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20</m:t>
                        </m:r>
                      </m:den>
                    </m:f>
                  </m:oMath>
                </a14:m>
                <a:endParaRPr lang="en-GB" sz="2400" dirty="0"/>
              </a:p>
            </p:txBody>
          </p:sp>
        </mc:Choice>
        <mc:Fallback xmlns="">
          <p:sp>
            <p:nvSpPr>
              <p:cNvPr id="26" name="Rectangle 25">
                <a:extLst>
                  <a:ext uri="{FF2B5EF4-FFF2-40B4-BE49-F238E27FC236}">
                    <a16:creationId xmlns:a16="http://schemas.microsoft.com/office/drawing/2014/main" id="{AC841249-8C00-44D1-92BF-E57C4EC76DB6}"/>
                  </a:ext>
                </a:extLst>
              </p:cNvPr>
              <p:cNvSpPr>
                <a:spLocks noRot="1" noChangeAspect="1" noMove="1" noResize="1" noEditPoints="1" noAdjustHandles="1" noChangeArrowheads="1" noChangeShapeType="1" noTextEdit="1"/>
              </p:cNvSpPr>
              <p:nvPr/>
            </p:nvSpPr>
            <p:spPr>
              <a:xfrm>
                <a:off x="9744225" y="4581000"/>
                <a:ext cx="1165704" cy="622222"/>
              </a:xfrm>
              <a:prstGeom prst="rect">
                <a:avLst/>
              </a:prstGeom>
              <a:blipFill>
                <a:blip r:embed="rId14"/>
                <a:stretch>
                  <a:fillRect b="-7767"/>
                </a:stretch>
              </a:blipFill>
            </p:spPr>
            <p:txBody>
              <a:bodyPr/>
              <a:lstStyle/>
              <a:p>
                <a:r>
                  <a:rPr lang="en-GB">
                    <a:noFill/>
                  </a:rPr>
                  <a:t> </a:t>
                </a:r>
              </a:p>
            </p:txBody>
          </p:sp>
        </mc:Fallback>
      </mc:AlternateContent>
      <p:sp>
        <p:nvSpPr>
          <p:cNvPr id="27" name="TextBox 26">
            <a:extLst>
              <a:ext uri="{FF2B5EF4-FFF2-40B4-BE49-F238E27FC236}">
                <a16:creationId xmlns:a16="http://schemas.microsoft.com/office/drawing/2014/main" id="{A27D825D-F429-48FD-A2D5-49E52DD9621A}"/>
              </a:ext>
            </a:extLst>
          </p:cNvPr>
          <p:cNvSpPr txBox="1"/>
          <p:nvPr/>
        </p:nvSpPr>
        <p:spPr>
          <a:xfrm>
            <a:off x="3098476" y="5988440"/>
            <a:ext cx="888385" cy="461665"/>
          </a:xfrm>
          <a:prstGeom prst="rect">
            <a:avLst/>
          </a:prstGeom>
          <a:noFill/>
        </p:spPr>
        <p:txBody>
          <a:bodyPr wrap="square" rtlCol="0">
            <a:spAutoFit/>
          </a:bodyPr>
          <a:lstStyle/>
          <a:p>
            <a:r>
              <a:rPr lang="en-GB" sz="2400" dirty="0">
                <a:solidFill>
                  <a:srgbClr val="FF0000"/>
                </a:solidFill>
              </a:rPr>
              <a:t>50%</a:t>
            </a: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1D62DE72-F7F2-4315-89E7-8FA6045665DE}"/>
                  </a:ext>
                </a:extLst>
              </p:cNvPr>
              <p:cNvSpPr/>
              <p:nvPr/>
            </p:nvSpPr>
            <p:spPr>
              <a:xfrm>
                <a:off x="5444110" y="5895638"/>
                <a:ext cx="1495922" cy="615425"/>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4</m:t>
                        </m:r>
                      </m:num>
                      <m:den>
                        <m:r>
                          <a:rPr lang="en-GB" sz="2400" b="0" i="1" smtClean="0">
                            <a:solidFill>
                              <a:srgbClr val="FF0000"/>
                            </a:solidFill>
                            <a:latin typeface="Cambria Math" panose="02040503050406030204" pitchFamily="18" charset="0"/>
                          </a:rPr>
                          <m:t>10</m:t>
                        </m:r>
                      </m:den>
                    </m:f>
                  </m:oMath>
                </a14:m>
                <a:r>
                  <a:rPr lang="en-GB" sz="2400" dirty="0">
                    <a:solidFill>
                      <a:srgbClr val="FF0000"/>
                    </a:solidFill>
                  </a:rPr>
                  <a:t> = 40% </a:t>
                </a:r>
              </a:p>
            </p:txBody>
          </p:sp>
        </mc:Choice>
        <mc:Fallback xmlns="">
          <p:sp>
            <p:nvSpPr>
              <p:cNvPr id="28" name="Rectangle 27">
                <a:extLst>
                  <a:ext uri="{FF2B5EF4-FFF2-40B4-BE49-F238E27FC236}">
                    <a16:creationId xmlns:a16="http://schemas.microsoft.com/office/drawing/2014/main" id="{1D62DE72-F7F2-4315-89E7-8FA6045665DE}"/>
                  </a:ext>
                </a:extLst>
              </p:cNvPr>
              <p:cNvSpPr>
                <a:spLocks noRot="1" noChangeAspect="1" noMove="1" noResize="1" noEditPoints="1" noAdjustHandles="1" noChangeArrowheads="1" noChangeShapeType="1" noTextEdit="1"/>
              </p:cNvSpPr>
              <p:nvPr/>
            </p:nvSpPr>
            <p:spPr>
              <a:xfrm>
                <a:off x="5444110" y="5895638"/>
                <a:ext cx="1495922" cy="615425"/>
              </a:xfrm>
              <a:prstGeom prst="rect">
                <a:avLst/>
              </a:prstGeom>
              <a:blipFill>
                <a:blip r:embed="rId15"/>
                <a:stretch>
                  <a:fillRect r="-5714" b="-79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04D6D867-C41B-4EDA-83C1-F46F332DACC7}"/>
                  </a:ext>
                </a:extLst>
              </p:cNvPr>
              <p:cNvSpPr/>
              <p:nvPr/>
            </p:nvSpPr>
            <p:spPr>
              <a:xfrm>
                <a:off x="8173003" y="5847759"/>
                <a:ext cx="1625766" cy="622222"/>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35</m:t>
                        </m:r>
                      </m:num>
                      <m:den>
                        <m:r>
                          <a:rPr lang="en-GB" sz="2400" i="1">
                            <a:solidFill>
                              <a:srgbClr val="FF0000"/>
                            </a:solidFill>
                            <a:latin typeface="Cambria Math" panose="02040503050406030204" pitchFamily="18" charset="0"/>
                          </a:rPr>
                          <m:t>10</m:t>
                        </m:r>
                        <m:r>
                          <a:rPr lang="en-GB" sz="2400" b="0" i="1" smtClean="0">
                            <a:solidFill>
                              <a:srgbClr val="FF0000"/>
                            </a:solidFill>
                            <a:latin typeface="Cambria Math" panose="02040503050406030204" pitchFamily="18" charset="0"/>
                          </a:rPr>
                          <m:t>0</m:t>
                        </m:r>
                      </m:den>
                    </m:f>
                  </m:oMath>
                </a14:m>
                <a:r>
                  <a:rPr lang="en-GB" sz="2400" dirty="0">
                    <a:solidFill>
                      <a:srgbClr val="FF0000"/>
                    </a:solidFill>
                  </a:rPr>
                  <a:t> = 35% </a:t>
                </a:r>
                <a:endParaRPr lang="en-GB" sz="2400" dirty="0"/>
              </a:p>
            </p:txBody>
          </p:sp>
        </mc:Choice>
        <mc:Fallback xmlns="">
          <p:sp>
            <p:nvSpPr>
              <p:cNvPr id="29" name="Rectangle 28">
                <a:extLst>
                  <a:ext uri="{FF2B5EF4-FFF2-40B4-BE49-F238E27FC236}">
                    <a16:creationId xmlns:a16="http://schemas.microsoft.com/office/drawing/2014/main" id="{04D6D867-C41B-4EDA-83C1-F46F332DACC7}"/>
                  </a:ext>
                </a:extLst>
              </p:cNvPr>
              <p:cNvSpPr>
                <a:spLocks noRot="1" noChangeAspect="1" noMove="1" noResize="1" noEditPoints="1" noAdjustHandles="1" noChangeArrowheads="1" noChangeShapeType="1" noTextEdit="1"/>
              </p:cNvSpPr>
              <p:nvPr/>
            </p:nvSpPr>
            <p:spPr>
              <a:xfrm>
                <a:off x="8173003" y="5847759"/>
                <a:ext cx="1625766" cy="622222"/>
              </a:xfrm>
              <a:prstGeom prst="rect">
                <a:avLst/>
              </a:prstGeom>
              <a:blipFill>
                <a:blip r:embed="rId16"/>
                <a:stretch>
                  <a:fillRect r="-4887" b="-8824"/>
                </a:stretch>
              </a:blipFill>
            </p:spPr>
            <p:txBody>
              <a:bodyPr/>
              <a:lstStyle/>
              <a:p>
                <a:r>
                  <a:rPr lang="en-GB">
                    <a:noFill/>
                  </a:rPr>
                  <a:t> </a:t>
                </a:r>
              </a:p>
            </p:txBody>
          </p:sp>
        </mc:Fallback>
      </mc:AlternateContent>
    </p:spTree>
    <p:extLst>
      <p:ext uri="{BB962C8B-B14F-4D97-AF65-F5344CB8AC3E}">
        <p14:creationId xmlns:p14="http://schemas.microsoft.com/office/powerpoint/2010/main" val="2400859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23" grpId="0"/>
      <p:bldP spid="24" grpId="0"/>
      <p:bldP spid="25" grpId="0"/>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287503" y="676266"/>
            <a:ext cx="5604049" cy="461665"/>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1. Write these percentages as decimals:</a:t>
            </a:r>
            <a:endParaRPr lang="en-US" sz="2400" dirty="0"/>
          </a:p>
        </p:txBody>
      </p:sp>
      <p:sp>
        <p:nvSpPr>
          <p:cNvPr id="15373" name="TextBox 2"/>
          <p:cNvSpPr txBox="1">
            <a:spLocks noChangeArrowheads="1"/>
          </p:cNvSpPr>
          <p:nvPr/>
        </p:nvSpPr>
        <p:spPr bwMode="auto">
          <a:xfrm>
            <a:off x="2567608" y="28876"/>
            <a:ext cx="8856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3200" b="1" dirty="0"/>
              <a:t>Skill Check: Decimal Fractions Percentages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E1923CA-AED3-45B9-BD98-52494EBA6C9E}"/>
              </a:ext>
            </a:extLst>
          </p:cNvPr>
          <p:cNvSpPr/>
          <p:nvPr/>
        </p:nvSpPr>
        <p:spPr>
          <a:xfrm>
            <a:off x="2287503" y="2785789"/>
            <a:ext cx="5654946" cy="461665"/>
          </a:xfrm>
          <a:prstGeom prst="rect">
            <a:avLst/>
          </a:prstGeom>
        </p:spPr>
        <p:txBody>
          <a:bodyPr wrap="none">
            <a:spAutoFit/>
          </a:bodyPr>
          <a:lstStyle/>
          <a:p>
            <a:r>
              <a:rPr lang="en-GB" sz="2400" dirty="0"/>
              <a:t>2. Write these decimals as percentages:</a:t>
            </a:r>
          </a:p>
        </p:txBody>
      </p:sp>
      <p:sp>
        <p:nvSpPr>
          <p:cNvPr id="3" name="Rectangle 2">
            <a:extLst>
              <a:ext uri="{FF2B5EF4-FFF2-40B4-BE49-F238E27FC236}">
                <a16:creationId xmlns:a16="http://schemas.microsoft.com/office/drawing/2014/main" id="{D257B424-2DA5-4DEA-88A4-1D2F419B139C}"/>
              </a:ext>
            </a:extLst>
          </p:cNvPr>
          <p:cNvSpPr/>
          <p:nvPr/>
        </p:nvSpPr>
        <p:spPr>
          <a:xfrm>
            <a:off x="2276051" y="4748904"/>
            <a:ext cx="8856984" cy="461665"/>
          </a:xfrm>
          <a:prstGeom prst="rect">
            <a:avLst/>
          </a:prstGeom>
        </p:spPr>
        <p:txBody>
          <a:bodyPr wrap="square">
            <a:spAutoFit/>
          </a:bodyPr>
          <a:lstStyle/>
          <a:p>
            <a:r>
              <a:rPr lang="en-GB" sz="2400" dirty="0"/>
              <a:t>3. Write these percentages as fractions in their simplest forms:</a:t>
            </a:r>
          </a:p>
        </p:txBody>
      </p:sp>
      <p:sp>
        <p:nvSpPr>
          <p:cNvPr id="4" name="TextBox 3">
            <a:extLst>
              <a:ext uri="{FF2B5EF4-FFF2-40B4-BE49-F238E27FC236}">
                <a16:creationId xmlns:a16="http://schemas.microsoft.com/office/drawing/2014/main" id="{D4EFAD01-1E66-4CA2-8BEE-7176CFECC6E8}"/>
              </a:ext>
            </a:extLst>
          </p:cNvPr>
          <p:cNvSpPr txBox="1"/>
          <p:nvPr/>
        </p:nvSpPr>
        <p:spPr>
          <a:xfrm>
            <a:off x="2535306" y="1067507"/>
            <a:ext cx="1368152" cy="461665"/>
          </a:xfrm>
          <a:prstGeom prst="rect">
            <a:avLst/>
          </a:prstGeom>
          <a:noFill/>
        </p:spPr>
        <p:txBody>
          <a:bodyPr wrap="square" rtlCol="0">
            <a:spAutoFit/>
          </a:bodyPr>
          <a:lstStyle/>
          <a:p>
            <a:r>
              <a:rPr lang="en-GB" sz="2400" dirty="0"/>
              <a:t>(a) 42% </a:t>
            </a:r>
          </a:p>
        </p:txBody>
      </p:sp>
      <p:sp>
        <p:nvSpPr>
          <p:cNvPr id="5" name="Rectangle 4">
            <a:extLst>
              <a:ext uri="{FF2B5EF4-FFF2-40B4-BE49-F238E27FC236}">
                <a16:creationId xmlns:a16="http://schemas.microsoft.com/office/drawing/2014/main" id="{A279A67B-0AD6-44B0-91C7-48E4660667BC}"/>
              </a:ext>
            </a:extLst>
          </p:cNvPr>
          <p:cNvSpPr/>
          <p:nvPr/>
        </p:nvSpPr>
        <p:spPr>
          <a:xfrm>
            <a:off x="5861132" y="1065979"/>
            <a:ext cx="1348446" cy="461665"/>
          </a:xfrm>
          <a:prstGeom prst="rect">
            <a:avLst/>
          </a:prstGeom>
        </p:spPr>
        <p:txBody>
          <a:bodyPr wrap="none">
            <a:spAutoFit/>
          </a:bodyPr>
          <a:lstStyle/>
          <a:p>
            <a:r>
              <a:rPr lang="en-GB" sz="2400" dirty="0"/>
              <a:t>(b) 37% </a:t>
            </a:r>
          </a:p>
        </p:txBody>
      </p:sp>
      <p:sp>
        <p:nvSpPr>
          <p:cNvPr id="6" name="Rectangle 5">
            <a:extLst>
              <a:ext uri="{FF2B5EF4-FFF2-40B4-BE49-F238E27FC236}">
                <a16:creationId xmlns:a16="http://schemas.microsoft.com/office/drawing/2014/main" id="{0BB32EBF-5F74-4D06-B87B-E4F82B7C13CF}"/>
              </a:ext>
            </a:extLst>
          </p:cNvPr>
          <p:cNvSpPr/>
          <p:nvPr/>
        </p:nvSpPr>
        <p:spPr>
          <a:xfrm>
            <a:off x="8501845" y="1091314"/>
            <a:ext cx="1330814" cy="461665"/>
          </a:xfrm>
          <a:prstGeom prst="rect">
            <a:avLst/>
          </a:prstGeom>
        </p:spPr>
        <p:txBody>
          <a:bodyPr wrap="none">
            <a:spAutoFit/>
          </a:bodyPr>
          <a:lstStyle/>
          <a:p>
            <a:r>
              <a:rPr lang="en-GB" sz="2400" dirty="0"/>
              <a:t>(c) 20% </a:t>
            </a:r>
          </a:p>
        </p:txBody>
      </p:sp>
      <p:sp>
        <p:nvSpPr>
          <p:cNvPr id="7" name="Rectangle 6">
            <a:extLst>
              <a:ext uri="{FF2B5EF4-FFF2-40B4-BE49-F238E27FC236}">
                <a16:creationId xmlns:a16="http://schemas.microsoft.com/office/drawing/2014/main" id="{5B32F858-C8E1-4FEE-BE75-10310359E129}"/>
              </a:ext>
            </a:extLst>
          </p:cNvPr>
          <p:cNvSpPr/>
          <p:nvPr/>
        </p:nvSpPr>
        <p:spPr>
          <a:xfrm>
            <a:off x="2535306" y="1752350"/>
            <a:ext cx="1176925" cy="461665"/>
          </a:xfrm>
          <a:prstGeom prst="rect">
            <a:avLst/>
          </a:prstGeom>
        </p:spPr>
        <p:txBody>
          <a:bodyPr wrap="none">
            <a:spAutoFit/>
          </a:bodyPr>
          <a:lstStyle/>
          <a:p>
            <a:r>
              <a:rPr lang="en-GB" sz="2400" dirty="0"/>
              <a:t>(d) 5% </a:t>
            </a:r>
          </a:p>
        </p:txBody>
      </p:sp>
      <p:sp>
        <p:nvSpPr>
          <p:cNvPr id="8" name="Rectangle 7">
            <a:extLst>
              <a:ext uri="{FF2B5EF4-FFF2-40B4-BE49-F238E27FC236}">
                <a16:creationId xmlns:a16="http://schemas.microsoft.com/office/drawing/2014/main" id="{B0BACDC8-242D-4F3A-866E-E3D329F1DB98}"/>
              </a:ext>
            </a:extLst>
          </p:cNvPr>
          <p:cNvSpPr/>
          <p:nvPr/>
        </p:nvSpPr>
        <p:spPr>
          <a:xfrm>
            <a:off x="5861132" y="1707945"/>
            <a:ext cx="1176925" cy="461665"/>
          </a:xfrm>
          <a:prstGeom prst="rect">
            <a:avLst/>
          </a:prstGeom>
        </p:spPr>
        <p:txBody>
          <a:bodyPr wrap="none">
            <a:spAutoFit/>
          </a:bodyPr>
          <a:lstStyle/>
          <a:p>
            <a:r>
              <a:rPr lang="en-GB" sz="2400" dirty="0"/>
              <a:t>(e) 8% </a:t>
            </a:r>
          </a:p>
        </p:txBody>
      </p:sp>
      <p:sp>
        <p:nvSpPr>
          <p:cNvPr id="9" name="Rectangle 8">
            <a:extLst>
              <a:ext uri="{FF2B5EF4-FFF2-40B4-BE49-F238E27FC236}">
                <a16:creationId xmlns:a16="http://schemas.microsoft.com/office/drawing/2014/main" id="{38B42E56-6E48-4556-99E6-9FD8761A1D2A}"/>
              </a:ext>
            </a:extLst>
          </p:cNvPr>
          <p:cNvSpPr/>
          <p:nvPr/>
        </p:nvSpPr>
        <p:spPr>
          <a:xfrm>
            <a:off x="8514844" y="1686661"/>
            <a:ext cx="1261884" cy="461665"/>
          </a:xfrm>
          <a:prstGeom prst="rect">
            <a:avLst/>
          </a:prstGeom>
        </p:spPr>
        <p:txBody>
          <a:bodyPr wrap="none">
            <a:spAutoFit/>
          </a:bodyPr>
          <a:lstStyle/>
          <a:p>
            <a:r>
              <a:rPr lang="en-GB" sz="2400" dirty="0"/>
              <a:t>(f) 10% </a:t>
            </a:r>
          </a:p>
        </p:txBody>
      </p:sp>
      <p:sp>
        <p:nvSpPr>
          <p:cNvPr id="10" name="Rectangle 9">
            <a:extLst>
              <a:ext uri="{FF2B5EF4-FFF2-40B4-BE49-F238E27FC236}">
                <a16:creationId xmlns:a16="http://schemas.microsoft.com/office/drawing/2014/main" id="{BF30D281-4BE4-4501-AE93-827E63533E6B}"/>
              </a:ext>
            </a:extLst>
          </p:cNvPr>
          <p:cNvSpPr/>
          <p:nvPr/>
        </p:nvSpPr>
        <p:spPr>
          <a:xfrm>
            <a:off x="2567608" y="2329458"/>
            <a:ext cx="1348446" cy="461665"/>
          </a:xfrm>
          <a:prstGeom prst="rect">
            <a:avLst/>
          </a:prstGeom>
        </p:spPr>
        <p:txBody>
          <a:bodyPr wrap="none">
            <a:spAutoFit/>
          </a:bodyPr>
          <a:lstStyle/>
          <a:p>
            <a:r>
              <a:rPr lang="en-GB" sz="2400" dirty="0"/>
              <a:t>(g) 22% </a:t>
            </a:r>
          </a:p>
        </p:txBody>
      </p:sp>
      <p:sp>
        <p:nvSpPr>
          <p:cNvPr id="11" name="Rectangle 10">
            <a:extLst>
              <a:ext uri="{FF2B5EF4-FFF2-40B4-BE49-F238E27FC236}">
                <a16:creationId xmlns:a16="http://schemas.microsoft.com/office/drawing/2014/main" id="{BBE321A5-2D9F-4256-99CE-0C6DE70CBF8F}"/>
              </a:ext>
            </a:extLst>
          </p:cNvPr>
          <p:cNvSpPr/>
          <p:nvPr/>
        </p:nvSpPr>
        <p:spPr>
          <a:xfrm>
            <a:off x="5864863" y="2329457"/>
            <a:ext cx="1176925" cy="461665"/>
          </a:xfrm>
          <a:prstGeom prst="rect">
            <a:avLst/>
          </a:prstGeom>
        </p:spPr>
        <p:txBody>
          <a:bodyPr wrap="none">
            <a:spAutoFit/>
          </a:bodyPr>
          <a:lstStyle/>
          <a:p>
            <a:r>
              <a:rPr lang="en-GB" sz="2400" dirty="0"/>
              <a:t>(h) 3% </a:t>
            </a:r>
          </a:p>
        </p:txBody>
      </p:sp>
      <p:sp>
        <p:nvSpPr>
          <p:cNvPr id="12" name="Rectangle 11">
            <a:extLst>
              <a:ext uri="{FF2B5EF4-FFF2-40B4-BE49-F238E27FC236}">
                <a16:creationId xmlns:a16="http://schemas.microsoft.com/office/drawing/2014/main" id="{5D00CBEB-0F7C-470C-981F-EAEA487C6ACE}"/>
              </a:ext>
            </a:extLst>
          </p:cNvPr>
          <p:cNvSpPr/>
          <p:nvPr/>
        </p:nvSpPr>
        <p:spPr>
          <a:xfrm>
            <a:off x="8544325" y="2338582"/>
            <a:ext cx="1245854" cy="461665"/>
          </a:xfrm>
          <a:prstGeom prst="rect">
            <a:avLst/>
          </a:prstGeom>
        </p:spPr>
        <p:txBody>
          <a:bodyPr wrap="none">
            <a:spAutoFit/>
          </a:bodyPr>
          <a:lstStyle/>
          <a:p>
            <a:r>
              <a:rPr lang="en-GB" sz="2400" dirty="0"/>
              <a:t>(</a:t>
            </a:r>
            <a:r>
              <a:rPr lang="en-GB" sz="2400" dirty="0" err="1"/>
              <a:t>i</a:t>
            </a:r>
            <a:r>
              <a:rPr lang="en-GB" sz="2400" dirty="0"/>
              <a:t>) 15% </a:t>
            </a:r>
          </a:p>
        </p:txBody>
      </p:sp>
      <p:sp>
        <p:nvSpPr>
          <p:cNvPr id="13" name="TextBox 12">
            <a:extLst>
              <a:ext uri="{FF2B5EF4-FFF2-40B4-BE49-F238E27FC236}">
                <a16:creationId xmlns:a16="http://schemas.microsoft.com/office/drawing/2014/main" id="{1204DFF7-B41D-4114-AF0B-4A0021C505C4}"/>
              </a:ext>
            </a:extLst>
          </p:cNvPr>
          <p:cNvSpPr txBox="1"/>
          <p:nvPr/>
        </p:nvSpPr>
        <p:spPr>
          <a:xfrm>
            <a:off x="2611339" y="3242120"/>
            <a:ext cx="1440160" cy="461665"/>
          </a:xfrm>
          <a:prstGeom prst="rect">
            <a:avLst/>
          </a:prstGeom>
          <a:noFill/>
        </p:spPr>
        <p:txBody>
          <a:bodyPr wrap="square" rtlCol="0">
            <a:spAutoFit/>
          </a:bodyPr>
          <a:lstStyle/>
          <a:p>
            <a:r>
              <a:rPr lang="en-GB" sz="2400" dirty="0"/>
              <a:t>(a) 0.14</a:t>
            </a:r>
          </a:p>
        </p:txBody>
      </p:sp>
      <p:sp>
        <p:nvSpPr>
          <p:cNvPr id="14" name="Rectangle 13">
            <a:extLst>
              <a:ext uri="{FF2B5EF4-FFF2-40B4-BE49-F238E27FC236}">
                <a16:creationId xmlns:a16="http://schemas.microsoft.com/office/drawing/2014/main" id="{749ADB7D-2F3B-4B51-8A44-BDF75DC61D16}"/>
              </a:ext>
            </a:extLst>
          </p:cNvPr>
          <p:cNvSpPr/>
          <p:nvPr/>
        </p:nvSpPr>
        <p:spPr>
          <a:xfrm>
            <a:off x="6011643" y="3261920"/>
            <a:ext cx="1245854" cy="461665"/>
          </a:xfrm>
          <a:prstGeom prst="rect">
            <a:avLst/>
          </a:prstGeom>
        </p:spPr>
        <p:txBody>
          <a:bodyPr wrap="none">
            <a:spAutoFit/>
          </a:bodyPr>
          <a:lstStyle/>
          <a:p>
            <a:r>
              <a:rPr lang="en-GB" sz="2400" dirty="0"/>
              <a:t>(b) 0.72</a:t>
            </a:r>
          </a:p>
        </p:txBody>
      </p:sp>
      <p:sp>
        <p:nvSpPr>
          <p:cNvPr id="15" name="Rectangle 14">
            <a:extLst>
              <a:ext uri="{FF2B5EF4-FFF2-40B4-BE49-F238E27FC236}">
                <a16:creationId xmlns:a16="http://schemas.microsoft.com/office/drawing/2014/main" id="{513C7104-797E-47B5-A2F8-1B1433144FB0}"/>
              </a:ext>
            </a:extLst>
          </p:cNvPr>
          <p:cNvSpPr/>
          <p:nvPr/>
        </p:nvSpPr>
        <p:spPr>
          <a:xfrm>
            <a:off x="8583439" y="3183099"/>
            <a:ext cx="1228221" cy="461665"/>
          </a:xfrm>
          <a:prstGeom prst="rect">
            <a:avLst/>
          </a:prstGeom>
        </p:spPr>
        <p:txBody>
          <a:bodyPr wrap="none">
            <a:spAutoFit/>
          </a:bodyPr>
          <a:lstStyle/>
          <a:p>
            <a:r>
              <a:rPr lang="en-GB" sz="2400" dirty="0"/>
              <a:t>(c) 0.55</a:t>
            </a:r>
          </a:p>
        </p:txBody>
      </p:sp>
      <p:sp>
        <p:nvSpPr>
          <p:cNvPr id="16" name="Rectangle 15">
            <a:extLst>
              <a:ext uri="{FF2B5EF4-FFF2-40B4-BE49-F238E27FC236}">
                <a16:creationId xmlns:a16="http://schemas.microsoft.com/office/drawing/2014/main" id="{D8284F78-4CA5-442E-824F-BA40386FE02D}"/>
              </a:ext>
            </a:extLst>
          </p:cNvPr>
          <p:cNvSpPr/>
          <p:nvPr/>
        </p:nvSpPr>
        <p:spPr>
          <a:xfrm>
            <a:off x="2641783" y="3701464"/>
            <a:ext cx="1074333" cy="461665"/>
          </a:xfrm>
          <a:prstGeom prst="rect">
            <a:avLst/>
          </a:prstGeom>
        </p:spPr>
        <p:txBody>
          <a:bodyPr wrap="none">
            <a:spAutoFit/>
          </a:bodyPr>
          <a:lstStyle/>
          <a:p>
            <a:r>
              <a:rPr lang="en-GB" sz="2400" dirty="0"/>
              <a:t>(d) 0.4</a:t>
            </a:r>
          </a:p>
        </p:txBody>
      </p:sp>
      <p:sp>
        <p:nvSpPr>
          <p:cNvPr id="17" name="Rectangle 16">
            <a:extLst>
              <a:ext uri="{FF2B5EF4-FFF2-40B4-BE49-F238E27FC236}">
                <a16:creationId xmlns:a16="http://schemas.microsoft.com/office/drawing/2014/main" id="{4C363084-F686-4C70-80B2-4E4D923C62B9}"/>
              </a:ext>
            </a:extLst>
          </p:cNvPr>
          <p:cNvSpPr/>
          <p:nvPr/>
        </p:nvSpPr>
        <p:spPr>
          <a:xfrm>
            <a:off x="2611339" y="4193442"/>
            <a:ext cx="1245854" cy="461665"/>
          </a:xfrm>
          <a:prstGeom prst="rect">
            <a:avLst/>
          </a:prstGeom>
        </p:spPr>
        <p:txBody>
          <a:bodyPr wrap="none">
            <a:spAutoFit/>
          </a:bodyPr>
          <a:lstStyle/>
          <a:p>
            <a:r>
              <a:rPr lang="en-GB" sz="2400" dirty="0"/>
              <a:t>(g) 0.18</a:t>
            </a:r>
          </a:p>
        </p:txBody>
      </p:sp>
      <p:sp>
        <p:nvSpPr>
          <p:cNvPr id="18" name="Rectangle 17">
            <a:extLst>
              <a:ext uri="{FF2B5EF4-FFF2-40B4-BE49-F238E27FC236}">
                <a16:creationId xmlns:a16="http://schemas.microsoft.com/office/drawing/2014/main" id="{3F553DF5-B577-4FA3-9A90-D3F769448ABC}"/>
              </a:ext>
            </a:extLst>
          </p:cNvPr>
          <p:cNvSpPr/>
          <p:nvPr/>
        </p:nvSpPr>
        <p:spPr>
          <a:xfrm>
            <a:off x="5974808" y="3740803"/>
            <a:ext cx="1245854" cy="461665"/>
          </a:xfrm>
          <a:prstGeom prst="rect">
            <a:avLst/>
          </a:prstGeom>
        </p:spPr>
        <p:txBody>
          <a:bodyPr wrap="none">
            <a:spAutoFit/>
          </a:bodyPr>
          <a:lstStyle/>
          <a:p>
            <a:r>
              <a:rPr lang="en-GB" sz="2400" dirty="0"/>
              <a:t>(e) 0.03</a:t>
            </a:r>
          </a:p>
        </p:txBody>
      </p:sp>
      <p:sp>
        <p:nvSpPr>
          <p:cNvPr id="19" name="Rectangle 18">
            <a:extLst>
              <a:ext uri="{FF2B5EF4-FFF2-40B4-BE49-F238E27FC236}">
                <a16:creationId xmlns:a16="http://schemas.microsoft.com/office/drawing/2014/main" id="{FCF04719-D859-4A7A-907F-19C068ED37CC}"/>
              </a:ext>
            </a:extLst>
          </p:cNvPr>
          <p:cNvSpPr/>
          <p:nvPr/>
        </p:nvSpPr>
        <p:spPr>
          <a:xfrm>
            <a:off x="5992344" y="4265950"/>
            <a:ext cx="1245854" cy="461665"/>
          </a:xfrm>
          <a:prstGeom prst="rect">
            <a:avLst/>
          </a:prstGeom>
        </p:spPr>
        <p:txBody>
          <a:bodyPr wrap="none">
            <a:spAutoFit/>
          </a:bodyPr>
          <a:lstStyle/>
          <a:p>
            <a:r>
              <a:rPr lang="en-GB" sz="2400" dirty="0"/>
              <a:t>(h) 0.04</a:t>
            </a:r>
          </a:p>
        </p:txBody>
      </p:sp>
      <p:sp>
        <p:nvSpPr>
          <p:cNvPr id="20" name="Rectangle 19">
            <a:extLst>
              <a:ext uri="{FF2B5EF4-FFF2-40B4-BE49-F238E27FC236}">
                <a16:creationId xmlns:a16="http://schemas.microsoft.com/office/drawing/2014/main" id="{C1800BBC-5892-49EB-B90B-FE9DE28618D4}"/>
              </a:ext>
            </a:extLst>
          </p:cNvPr>
          <p:cNvSpPr/>
          <p:nvPr/>
        </p:nvSpPr>
        <p:spPr>
          <a:xfrm>
            <a:off x="8655569" y="3683613"/>
            <a:ext cx="987771" cy="461665"/>
          </a:xfrm>
          <a:prstGeom prst="rect">
            <a:avLst/>
          </a:prstGeom>
        </p:spPr>
        <p:txBody>
          <a:bodyPr wrap="none">
            <a:spAutoFit/>
          </a:bodyPr>
          <a:lstStyle/>
          <a:p>
            <a:r>
              <a:rPr lang="en-GB" sz="2400" dirty="0"/>
              <a:t>(f) 0.9</a:t>
            </a:r>
          </a:p>
        </p:txBody>
      </p:sp>
      <p:sp>
        <p:nvSpPr>
          <p:cNvPr id="21" name="Rectangle 20">
            <a:extLst>
              <a:ext uri="{FF2B5EF4-FFF2-40B4-BE49-F238E27FC236}">
                <a16:creationId xmlns:a16="http://schemas.microsoft.com/office/drawing/2014/main" id="{796A6A06-1496-4308-BB90-819B236721A6}"/>
              </a:ext>
            </a:extLst>
          </p:cNvPr>
          <p:cNvSpPr/>
          <p:nvPr/>
        </p:nvSpPr>
        <p:spPr>
          <a:xfrm>
            <a:off x="8666823" y="4214183"/>
            <a:ext cx="971741" cy="461665"/>
          </a:xfrm>
          <a:prstGeom prst="rect">
            <a:avLst/>
          </a:prstGeom>
        </p:spPr>
        <p:txBody>
          <a:bodyPr wrap="none">
            <a:spAutoFit/>
          </a:bodyPr>
          <a:lstStyle/>
          <a:p>
            <a:r>
              <a:rPr lang="en-GB" sz="2400" dirty="0"/>
              <a:t>(</a:t>
            </a:r>
            <a:r>
              <a:rPr lang="en-GB" sz="2400" dirty="0" err="1"/>
              <a:t>i</a:t>
            </a:r>
            <a:r>
              <a:rPr lang="en-GB" sz="2400" dirty="0"/>
              <a:t>) 0.7</a:t>
            </a:r>
          </a:p>
        </p:txBody>
      </p:sp>
      <p:sp>
        <p:nvSpPr>
          <p:cNvPr id="22" name="Rectangle 21">
            <a:extLst>
              <a:ext uri="{FF2B5EF4-FFF2-40B4-BE49-F238E27FC236}">
                <a16:creationId xmlns:a16="http://schemas.microsoft.com/office/drawing/2014/main" id="{FDF381D1-D3ED-41DA-81F3-6BEBCAF060AA}"/>
              </a:ext>
            </a:extLst>
          </p:cNvPr>
          <p:cNvSpPr/>
          <p:nvPr/>
        </p:nvSpPr>
        <p:spPr>
          <a:xfrm>
            <a:off x="2616086" y="5216441"/>
            <a:ext cx="1348446" cy="461665"/>
          </a:xfrm>
          <a:prstGeom prst="rect">
            <a:avLst/>
          </a:prstGeom>
        </p:spPr>
        <p:txBody>
          <a:bodyPr wrap="none">
            <a:spAutoFit/>
          </a:bodyPr>
          <a:lstStyle/>
          <a:p>
            <a:r>
              <a:rPr lang="en-GB" sz="2400" dirty="0"/>
              <a:t>(a) 50% </a:t>
            </a:r>
          </a:p>
        </p:txBody>
      </p:sp>
      <p:sp>
        <p:nvSpPr>
          <p:cNvPr id="23" name="Rectangle 22">
            <a:extLst>
              <a:ext uri="{FF2B5EF4-FFF2-40B4-BE49-F238E27FC236}">
                <a16:creationId xmlns:a16="http://schemas.microsoft.com/office/drawing/2014/main" id="{804F84DD-556E-4043-9603-B984C34F8F06}"/>
              </a:ext>
            </a:extLst>
          </p:cNvPr>
          <p:cNvSpPr/>
          <p:nvPr/>
        </p:nvSpPr>
        <p:spPr>
          <a:xfrm>
            <a:off x="5881099" y="5216440"/>
            <a:ext cx="1348446" cy="461665"/>
          </a:xfrm>
          <a:prstGeom prst="rect">
            <a:avLst/>
          </a:prstGeom>
        </p:spPr>
        <p:txBody>
          <a:bodyPr wrap="none">
            <a:spAutoFit/>
          </a:bodyPr>
          <a:lstStyle/>
          <a:p>
            <a:r>
              <a:rPr lang="en-GB" sz="2400" dirty="0"/>
              <a:t>(b) 30% </a:t>
            </a:r>
          </a:p>
        </p:txBody>
      </p:sp>
      <p:sp>
        <p:nvSpPr>
          <p:cNvPr id="24" name="Rectangle 23">
            <a:extLst>
              <a:ext uri="{FF2B5EF4-FFF2-40B4-BE49-F238E27FC236}">
                <a16:creationId xmlns:a16="http://schemas.microsoft.com/office/drawing/2014/main" id="{2163BEF9-8AAE-42D3-9A13-941275915A48}"/>
              </a:ext>
            </a:extLst>
          </p:cNvPr>
          <p:cNvSpPr/>
          <p:nvPr/>
        </p:nvSpPr>
        <p:spPr>
          <a:xfrm>
            <a:off x="8655569" y="5249418"/>
            <a:ext cx="1330814" cy="461665"/>
          </a:xfrm>
          <a:prstGeom prst="rect">
            <a:avLst/>
          </a:prstGeom>
        </p:spPr>
        <p:txBody>
          <a:bodyPr wrap="none">
            <a:spAutoFit/>
          </a:bodyPr>
          <a:lstStyle/>
          <a:p>
            <a:r>
              <a:rPr lang="en-GB" sz="2400" dirty="0"/>
              <a:t>(c) 80% </a:t>
            </a:r>
          </a:p>
        </p:txBody>
      </p:sp>
      <p:sp>
        <p:nvSpPr>
          <p:cNvPr id="25" name="Rectangle 24">
            <a:extLst>
              <a:ext uri="{FF2B5EF4-FFF2-40B4-BE49-F238E27FC236}">
                <a16:creationId xmlns:a16="http://schemas.microsoft.com/office/drawing/2014/main" id="{37628644-50CD-4908-B7FB-F3B3AEDB6E3F}"/>
              </a:ext>
            </a:extLst>
          </p:cNvPr>
          <p:cNvSpPr/>
          <p:nvPr/>
        </p:nvSpPr>
        <p:spPr>
          <a:xfrm>
            <a:off x="2589287" y="5714364"/>
            <a:ext cx="1348446" cy="461665"/>
          </a:xfrm>
          <a:prstGeom prst="rect">
            <a:avLst/>
          </a:prstGeom>
        </p:spPr>
        <p:txBody>
          <a:bodyPr wrap="none">
            <a:spAutoFit/>
          </a:bodyPr>
          <a:lstStyle/>
          <a:p>
            <a:r>
              <a:rPr lang="en-GB" sz="2400" dirty="0"/>
              <a:t>(d) 70% </a:t>
            </a:r>
          </a:p>
        </p:txBody>
      </p:sp>
      <p:sp>
        <p:nvSpPr>
          <p:cNvPr id="26" name="Rectangle 25">
            <a:extLst>
              <a:ext uri="{FF2B5EF4-FFF2-40B4-BE49-F238E27FC236}">
                <a16:creationId xmlns:a16="http://schemas.microsoft.com/office/drawing/2014/main" id="{3E9C45BA-16EE-4E76-AA60-006B5AAE4029}"/>
              </a:ext>
            </a:extLst>
          </p:cNvPr>
          <p:cNvSpPr/>
          <p:nvPr/>
        </p:nvSpPr>
        <p:spPr>
          <a:xfrm>
            <a:off x="5909051" y="5747115"/>
            <a:ext cx="1348446" cy="461665"/>
          </a:xfrm>
          <a:prstGeom prst="rect">
            <a:avLst/>
          </a:prstGeom>
        </p:spPr>
        <p:txBody>
          <a:bodyPr wrap="none">
            <a:spAutoFit/>
          </a:bodyPr>
          <a:lstStyle/>
          <a:p>
            <a:r>
              <a:rPr lang="en-GB" sz="2400" dirty="0"/>
              <a:t>(e) 15% </a:t>
            </a:r>
          </a:p>
        </p:txBody>
      </p:sp>
      <p:sp>
        <p:nvSpPr>
          <p:cNvPr id="27" name="Rectangle 26">
            <a:extLst>
              <a:ext uri="{FF2B5EF4-FFF2-40B4-BE49-F238E27FC236}">
                <a16:creationId xmlns:a16="http://schemas.microsoft.com/office/drawing/2014/main" id="{6A833504-2355-4140-B2BA-414F67628E61}"/>
              </a:ext>
            </a:extLst>
          </p:cNvPr>
          <p:cNvSpPr/>
          <p:nvPr/>
        </p:nvSpPr>
        <p:spPr>
          <a:xfrm>
            <a:off x="8655569" y="5783677"/>
            <a:ext cx="1261884" cy="461665"/>
          </a:xfrm>
          <a:prstGeom prst="rect">
            <a:avLst/>
          </a:prstGeom>
        </p:spPr>
        <p:txBody>
          <a:bodyPr wrap="none">
            <a:spAutoFit/>
          </a:bodyPr>
          <a:lstStyle/>
          <a:p>
            <a:r>
              <a:rPr lang="en-GB" sz="2400" dirty="0"/>
              <a:t>(f) 25% </a:t>
            </a:r>
          </a:p>
        </p:txBody>
      </p:sp>
      <p:sp>
        <p:nvSpPr>
          <p:cNvPr id="28" name="Rectangle 27">
            <a:extLst>
              <a:ext uri="{FF2B5EF4-FFF2-40B4-BE49-F238E27FC236}">
                <a16:creationId xmlns:a16="http://schemas.microsoft.com/office/drawing/2014/main" id="{F298CDF4-CAD7-4027-9D77-A56C84AE02A3}"/>
              </a:ext>
            </a:extLst>
          </p:cNvPr>
          <p:cNvSpPr/>
          <p:nvPr/>
        </p:nvSpPr>
        <p:spPr>
          <a:xfrm>
            <a:off x="2611339" y="6225761"/>
            <a:ext cx="1348446" cy="461665"/>
          </a:xfrm>
          <a:prstGeom prst="rect">
            <a:avLst/>
          </a:prstGeom>
        </p:spPr>
        <p:txBody>
          <a:bodyPr wrap="none">
            <a:spAutoFit/>
          </a:bodyPr>
          <a:lstStyle/>
          <a:p>
            <a:r>
              <a:rPr lang="en-GB" sz="2400" dirty="0"/>
              <a:t>(g) 64% </a:t>
            </a:r>
          </a:p>
        </p:txBody>
      </p:sp>
      <p:sp>
        <p:nvSpPr>
          <p:cNvPr id="29" name="Rectangle 28">
            <a:extLst>
              <a:ext uri="{FF2B5EF4-FFF2-40B4-BE49-F238E27FC236}">
                <a16:creationId xmlns:a16="http://schemas.microsoft.com/office/drawing/2014/main" id="{837268E5-03C9-4121-A127-6ABC68212BCF}"/>
              </a:ext>
            </a:extLst>
          </p:cNvPr>
          <p:cNvSpPr/>
          <p:nvPr/>
        </p:nvSpPr>
        <p:spPr>
          <a:xfrm>
            <a:off x="5962922" y="6208780"/>
            <a:ext cx="1348446" cy="461665"/>
          </a:xfrm>
          <a:prstGeom prst="rect">
            <a:avLst/>
          </a:prstGeom>
        </p:spPr>
        <p:txBody>
          <a:bodyPr wrap="none">
            <a:spAutoFit/>
          </a:bodyPr>
          <a:lstStyle/>
          <a:p>
            <a:r>
              <a:rPr lang="en-GB" sz="2400" dirty="0"/>
              <a:t>(h) 98% </a:t>
            </a:r>
          </a:p>
        </p:txBody>
      </p:sp>
      <p:sp>
        <p:nvSpPr>
          <p:cNvPr id="30" name="Rectangle 29">
            <a:extLst>
              <a:ext uri="{FF2B5EF4-FFF2-40B4-BE49-F238E27FC236}">
                <a16:creationId xmlns:a16="http://schemas.microsoft.com/office/drawing/2014/main" id="{7AA711AF-EF77-48F6-A924-8A0DC4AB8AD9}"/>
              </a:ext>
            </a:extLst>
          </p:cNvPr>
          <p:cNvSpPr/>
          <p:nvPr/>
        </p:nvSpPr>
        <p:spPr>
          <a:xfrm>
            <a:off x="8684145" y="6283881"/>
            <a:ext cx="1245854" cy="461665"/>
          </a:xfrm>
          <a:prstGeom prst="rect">
            <a:avLst/>
          </a:prstGeom>
        </p:spPr>
        <p:txBody>
          <a:bodyPr wrap="none">
            <a:spAutoFit/>
          </a:bodyPr>
          <a:lstStyle/>
          <a:p>
            <a:r>
              <a:rPr lang="en-GB" sz="2400" dirty="0"/>
              <a:t>(</a:t>
            </a:r>
            <a:r>
              <a:rPr lang="en-GB" sz="2400" dirty="0" err="1"/>
              <a:t>i</a:t>
            </a:r>
            <a:r>
              <a:rPr lang="en-GB" sz="2400" dirty="0"/>
              <a:t>) 56% </a:t>
            </a:r>
          </a:p>
        </p:txBody>
      </p:sp>
      <p:sp>
        <p:nvSpPr>
          <p:cNvPr id="31" name="TextBox 30">
            <a:extLst>
              <a:ext uri="{FF2B5EF4-FFF2-40B4-BE49-F238E27FC236}">
                <a16:creationId xmlns:a16="http://schemas.microsoft.com/office/drawing/2014/main" id="{8188874E-5E99-458A-BF0E-28B05A11A305}"/>
              </a:ext>
            </a:extLst>
          </p:cNvPr>
          <p:cNvSpPr txBox="1"/>
          <p:nvPr/>
        </p:nvSpPr>
        <p:spPr>
          <a:xfrm>
            <a:off x="10198388" y="1690934"/>
            <a:ext cx="1008112" cy="461665"/>
          </a:xfrm>
          <a:prstGeom prst="rect">
            <a:avLst/>
          </a:prstGeom>
          <a:noFill/>
        </p:spPr>
        <p:txBody>
          <a:bodyPr wrap="square" rtlCol="0">
            <a:spAutoFit/>
          </a:bodyPr>
          <a:lstStyle/>
          <a:p>
            <a:r>
              <a:rPr lang="en-GB" sz="2400" dirty="0">
                <a:solidFill>
                  <a:srgbClr val="FF0000"/>
                </a:solidFill>
              </a:rPr>
              <a:t>0.1</a:t>
            </a:r>
          </a:p>
        </p:txBody>
      </p:sp>
      <p:sp>
        <p:nvSpPr>
          <p:cNvPr id="32" name="Rectangle 31">
            <a:extLst>
              <a:ext uri="{FF2B5EF4-FFF2-40B4-BE49-F238E27FC236}">
                <a16:creationId xmlns:a16="http://schemas.microsoft.com/office/drawing/2014/main" id="{2D27EF65-134D-4FCC-9021-A44F93BDA17B}"/>
              </a:ext>
            </a:extLst>
          </p:cNvPr>
          <p:cNvSpPr/>
          <p:nvPr/>
        </p:nvSpPr>
        <p:spPr>
          <a:xfrm>
            <a:off x="4056937" y="1091314"/>
            <a:ext cx="784189" cy="461665"/>
          </a:xfrm>
          <a:prstGeom prst="rect">
            <a:avLst/>
          </a:prstGeom>
        </p:spPr>
        <p:txBody>
          <a:bodyPr wrap="none">
            <a:spAutoFit/>
          </a:bodyPr>
          <a:lstStyle/>
          <a:p>
            <a:r>
              <a:rPr lang="en-GB" sz="2400" dirty="0">
                <a:solidFill>
                  <a:srgbClr val="FF0000"/>
                </a:solidFill>
              </a:rPr>
              <a:t>0.42</a:t>
            </a:r>
          </a:p>
        </p:txBody>
      </p:sp>
      <p:sp>
        <p:nvSpPr>
          <p:cNvPr id="33" name="Rectangle 32">
            <a:extLst>
              <a:ext uri="{FF2B5EF4-FFF2-40B4-BE49-F238E27FC236}">
                <a16:creationId xmlns:a16="http://schemas.microsoft.com/office/drawing/2014/main" id="{49D56051-C418-4511-B29F-E341005D9D97}"/>
              </a:ext>
            </a:extLst>
          </p:cNvPr>
          <p:cNvSpPr/>
          <p:nvPr/>
        </p:nvSpPr>
        <p:spPr>
          <a:xfrm>
            <a:off x="4046724" y="1766668"/>
            <a:ext cx="784189" cy="461665"/>
          </a:xfrm>
          <a:prstGeom prst="rect">
            <a:avLst/>
          </a:prstGeom>
        </p:spPr>
        <p:txBody>
          <a:bodyPr wrap="none">
            <a:spAutoFit/>
          </a:bodyPr>
          <a:lstStyle/>
          <a:p>
            <a:r>
              <a:rPr lang="en-GB" sz="2400" dirty="0">
                <a:solidFill>
                  <a:srgbClr val="FF0000"/>
                </a:solidFill>
              </a:rPr>
              <a:t>0.05</a:t>
            </a:r>
          </a:p>
        </p:txBody>
      </p:sp>
      <p:sp>
        <p:nvSpPr>
          <p:cNvPr id="34" name="Rectangle 33">
            <a:extLst>
              <a:ext uri="{FF2B5EF4-FFF2-40B4-BE49-F238E27FC236}">
                <a16:creationId xmlns:a16="http://schemas.microsoft.com/office/drawing/2014/main" id="{C98E70FA-5C83-4C77-AE1A-184EC16727CC}"/>
              </a:ext>
            </a:extLst>
          </p:cNvPr>
          <p:cNvSpPr/>
          <p:nvPr/>
        </p:nvSpPr>
        <p:spPr>
          <a:xfrm>
            <a:off x="4077021" y="2372786"/>
            <a:ext cx="784189" cy="461665"/>
          </a:xfrm>
          <a:prstGeom prst="rect">
            <a:avLst/>
          </a:prstGeom>
        </p:spPr>
        <p:txBody>
          <a:bodyPr wrap="none">
            <a:spAutoFit/>
          </a:bodyPr>
          <a:lstStyle/>
          <a:p>
            <a:r>
              <a:rPr lang="en-GB" sz="2400" dirty="0">
                <a:solidFill>
                  <a:srgbClr val="FF0000"/>
                </a:solidFill>
              </a:rPr>
              <a:t>0.22</a:t>
            </a:r>
          </a:p>
        </p:txBody>
      </p:sp>
      <p:sp>
        <p:nvSpPr>
          <p:cNvPr id="35" name="Rectangle 34">
            <a:extLst>
              <a:ext uri="{FF2B5EF4-FFF2-40B4-BE49-F238E27FC236}">
                <a16:creationId xmlns:a16="http://schemas.microsoft.com/office/drawing/2014/main" id="{B4206244-21B2-4C06-803E-285ABCB94F6F}"/>
              </a:ext>
            </a:extLst>
          </p:cNvPr>
          <p:cNvSpPr/>
          <p:nvPr/>
        </p:nvSpPr>
        <p:spPr>
          <a:xfrm>
            <a:off x="7455212" y="1089269"/>
            <a:ext cx="784189" cy="461665"/>
          </a:xfrm>
          <a:prstGeom prst="rect">
            <a:avLst/>
          </a:prstGeom>
        </p:spPr>
        <p:txBody>
          <a:bodyPr wrap="none">
            <a:spAutoFit/>
          </a:bodyPr>
          <a:lstStyle/>
          <a:p>
            <a:r>
              <a:rPr lang="en-GB" sz="2400" dirty="0">
                <a:solidFill>
                  <a:srgbClr val="FF0000"/>
                </a:solidFill>
              </a:rPr>
              <a:t>0.37</a:t>
            </a:r>
          </a:p>
        </p:txBody>
      </p:sp>
      <p:sp>
        <p:nvSpPr>
          <p:cNvPr id="36" name="Rectangle 35">
            <a:extLst>
              <a:ext uri="{FF2B5EF4-FFF2-40B4-BE49-F238E27FC236}">
                <a16:creationId xmlns:a16="http://schemas.microsoft.com/office/drawing/2014/main" id="{3D1803D8-56F8-4188-B28D-A44FCCBB50ED}"/>
              </a:ext>
            </a:extLst>
          </p:cNvPr>
          <p:cNvSpPr/>
          <p:nvPr/>
        </p:nvSpPr>
        <p:spPr>
          <a:xfrm>
            <a:off x="7442327" y="1738722"/>
            <a:ext cx="784189" cy="461665"/>
          </a:xfrm>
          <a:prstGeom prst="rect">
            <a:avLst/>
          </a:prstGeom>
        </p:spPr>
        <p:txBody>
          <a:bodyPr wrap="none">
            <a:spAutoFit/>
          </a:bodyPr>
          <a:lstStyle/>
          <a:p>
            <a:r>
              <a:rPr lang="en-GB" sz="2400" dirty="0">
                <a:solidFill>
                  <a:srgbClr val="FF0000"/>
                </a:solidFill>
              </a:rPr>
              <a:t>0.08</a:t>
            </a:r>
          </a:p>
        </p:txBody>
      </p:sp>
      <p:sp>
        <p:nvSpPr>
          <p:cNvPr id="37" name="Rectangle 36">
            <a:extLst>
              <a:ext uri="{FF2B5EF4-FFF2-40B4-BE49-F238E27FC236}">
                <a16:creationId xmlns:a16="http://schemas.microsoft.com/office/drawing/2014/main" id="{C8459039-C8C1-4BB5-8871-A2EBC2634DAF}"/>
              </a:ext>
            </a:extLst>
          </p:cNvPr>
          <p:cNvSpPr/>
          <p:nvPr/>
        </p:nvSpPr>
        <p:spPr>
          <a:xfrm>
            <a:off x="7463230" y="2354901"/>
            <a:ext cx="784189" cy="461665"/>
          </a:xfrm>
          <a:prstGeom prst="rect">
            <a:avLst/>
          </a:prstGeom>
        </p:spPr>
        <p:txBody>
          <a:bodyPr wrap="none">
            <a:spAutoFit/>
          </a:bodyPr>
          <a:lstStyle/>
          <a:p>
            <a:r>
              <a:rPr lang="en-GB" sz="2400" dirty="0">
                <a:solidFill>
                  <a:srgbClr val="FF0000"/>
                </a:solidFill>
              </a:rPr>
              <a:t>0.03</a:t>
            </a:r>
          </a:p>
        </p:txBody>
      </p:sp>
      <p:sp>
        <p:nvSpPr>
          <p:cNvPr id="38" name="Rectangle 37">
            <a:extLst>
              <a:ext uri="{FF2B5EF4-FFF2-40B4-BE49-F238E27FC236}">
                <a16:creationId xmlns:a16="http://schemas.microsoft.com/office/drawing/2014/main" id="{BE144325-81CA-4122-896C-2ED7FD97E4DB}"/>
              </a:ext>
            </a:extLst>
          </p:cNvPr>
          <p:cNvSpPr/>
          <p:nvPr/>
        </p:nvSpPr>
        <p:spPr>
          <a:xfrm>
            <a:off x="10186842" y="1120427"/>
            <a:ext cx="612668" cy="461665"/>
          </a:xfrm>
          <a:prstGeom prst="rect">
            <a:avLst/>
          </a:prstGeom>
        </p:spPr>
        <p:txBody>
          <a:bodyPr wrap="none">
            <a:spAutoFit/>
          </a:bodyPr>
          <a:lstStyle/>
          <a:p>
            <a:r>
              <a:rPr lang="en-GB" sz="2400" dirty="0">
                <a:solidFill>
                  <a:srgbClr val="FF0000"/>
                </a:solidFill>
              </a:rPr>
              <a:t>0.2</a:t>
            </a:r>
          </a:p>
        </p:txBody>
      </p:sp>
      <p:sp>
        <p:nvSpPr>
          <p:cNvPr id="39" name="Rectangle 38">
            <a:extLst>
              <a:ext uri="{FF2B5EF4-FFF2-40B4-BE49-F238E27FC236}">
                <a16:creationId xmlns:a16="http://schemas.microsoft.com/office/drawing/2014/main" id="{422B36C6-1463-425F-9DDA-D9F315396CA1}"/>
              </a:ext>
            </a:extLst>
          </p:cNvPr>
          <p:cNvSpPr/>
          <p:nvPr/>
        </p:nvSpPr>
        <p:spPr>
          <a:xfrm>
            <a:off x="10198388" y="2385679"/>
            <a:ext cx="784189" cy="461665"/>
          </a:xfrm>
          <a:prstGeom prst="rect">
            <a:avLst/>
          </a:prstGeom>
        </p:spPr>
        <p:txBody>
          <a:bodyPr wrap="none">
            <a:spAutoFit/>
          </a:bodyPr>
          <a:lstStyle/>
          <a:p>
            <a:r>
              <a:rPr lang="en-GB" sz="2400" dirty="0">
                <a:solidFill>
                  <a:srgbClr val="FF0000"/>
                </a:solidFill>
              </a:rPr>
              <a:t>0.15</a:t>
            </a:r>
          </a:p>
        </p:txBody>
      </p:sp>
      <p:sp>
        <p:nvSpPr>
          <p:cNvPr id="40" name="Rectangle 39">
            <a:extLst>
              <a:ext uri="{FF2B5EF4-FFF2-40B4-BE49-F238E27FC236}">
                <a16:creationId xmlns:a16="http://schemas.microsoft.com/office/drawing/2014/main" id="{CD283B16-C401-4ED2-80D5-1B50FDEEFEEF}"/>
              </a:ext>
            </a:extLst>
          </p:cNvPr>
          <p:cNvSpPr/>
          <p:nvPr/>
        </p:nvSpPr>
        <p:spPr>
          <a:xfrm>
            <a:off x="4005642" y="3267509"/>
            <a:ext cx="886781" cy="461665"/>
          </a:xfrm>
          <a:prstGeom prst="rect">
            <a:avLst/>
          </a:prstGeom>
        </p:spPr>
        <p:txBody>
          <a:bodyPr wrap="none">
            <a:spAutoFit/>
          </a:bodyPr>
          <a:lstStyle/>
          <a:p>
            <a:r>
              <a:rPr lang="en-GB" sz="2400" dirty="0">
                <a:solidFill>
                  <a:srgbClr val="FF0000"/>
                </a:solidFill>
              </a:rPr>
              <a:t>14 %</a:t>
            </a:r>
          </a:p>
        </p:txBody>
      </p:sp>
      <p:sp>
        <p:nvSpPr>
          <p:cNvPr id="41" name="Rectangle 40">
            <a:extLst>
              <a:ext uri="{FF2B5EF4-FFF2-40B4-BE49-F238E27FC236}">
                <a16:creationId xmlns:a16="http://schemas.microsoft.com/office/drawing/2014/main" id="{7F38B11C-9707-41A6-BEA5-636FFCD0084D}"/>
              </a:ext>
            </a:extLst>
          </p:cNvPr>
          <p:cNvSpPr/>
          <p:nvPr/>
        </p:nvSpPr>
        <p:spPr>
          <a:xfrm>
            <a:off x="4025517" y="3716639"/>
            <a:ext cx="971741" cy="461665"/>
          </a:xfrm>
          <a:prstGeom prst="rect">
            <a:avLst/>
          </a:prstGeom>
        </p:spPr>
        <p:txBody>
          <a:bodyPr wrap="none">
            <a:spAutoFit/>
          </a:bodyPr>
          <a:lstStyle/>
          <a:p>
            <a:r>
              <a:rPr lang="en-GB" sz="2400" dirty="0">
                <a:solidFill>
                  <a:srgbClr val="FF0000"/>
                </a:solidFill>
              </a:rPr>
              <a:t>40  %</a:t>
            </a:r>
          </a:p>
        </p:txBody>
      </p:sp>
      <p:sp>
        <p:nvSpPr>
          <p:cNvPr id="42" name="Rectangle 41">
            <a:extLst>
              <a:ext uri="{FF2B5EF4-FFF2-40B4-BE49-F238E27FC236}">
                <a16:creationId xmlns:a16="http://schemas.microsoft.com/office/drawing/2014/main" id="{43A22715-F0AD-4F37-855E-B6EAA608E77F}"/>
              </a:ext>
            </a:extLst>
          </p:cNvPr>
          <p:cNvSpPr/>
          <p:nvPr/>
        </p:nvSpPr>
        <p:spPr>
          <a:xfrm>
            <a:off x="4047492" y="4235718"/>
            <a:ext cx="886781" cy="461665"/>
          </a:xfrm>
          <a:prstGeom prst="rect">
            <a:avLst/>
          </a:prstGeom>
        </p:spPr>
        <p:txBody>
          <a:bodyPr wrap="none">
            <a:spAutoFit/>
          </a:bodyPr>
          <a:lstStyle/>
          <a:p>
            <a:r>
              <a:rPr lang="en-GB" sz="2400" dirty="0">
                <a:solidFill>
                  <a:srgbClr val="FF0000"/>
                </a:solidFill>
              </a:rPr>
              <a:t>18 %</a:t>
            </a:r>
          </a:p>
        </p:txBody>
      </p:sp>
      <p:sp>
        <p:nvSpPr>
          <p:cNvPr id="43" name="Rectangle 42">
            <a:extLst>
              <a:ext uri="{FF2B5EF4-FFF2-40B4-BE49-F238E27FC236}">
                <a16:creationId xmlns:a16="http://schemas.microsoft.com/office/drawing/2014/main" id="{BC075FE0-19CB-468E-AD76-83C521D7EE57}"/>
              </a:ext>
            </a:extLst>
          </p:cNvPr>
          <p:cNvSpPr/>
          <p:nvPr/>
        </p:nvSpPr>
        <p:spPr>
          <a:xfrm>
            <a:off x="7372901" y="3267509"/>
            <a:ext cx="886781" cy="461665"/>
          </a:xfrm>
          <a:prstGeom prst="rect">
            <a:avLst/>
          </a:prstGeom>
        </p:spPr>
        <p:txBody>
          <a:bodyPr wrap="none">
            <a:spAutoFit/>
          </a:bodyPr>
          <a:lstStyle/>
          <a:p>
            <a:r>
              <a:rPr lang="en-GB" sz="2400" dirty="0">
                <a:solidFill>
                  <a:srgbClr val="FF0000"/>
                </a:solidFill>
              </a:rPr>
              <a:t>72 %</a:t>
            </a:r>
          </a:p>
        </p:txBody>
      </p:sp>
      <p:sp>
        <p:nvSpPr>
          <p:cNvPr id="44" name="Rectangle 43">
            <a:extLst>
              <a:ext uri="{FF2B5EF4-FFF2-40B4-BE49-F238E27FC236}">
                <a16:creationId xmlns:a16="http://schemas.microsoft.com/office/drawing/2014/main" id="{43BD3EB6-6C48-4B53-AD19-F44FB092BA76}"/>
              </a:ext>
            </a:extLst>
          </p:cNvPr>
          <p:cNvSpPr/>
          <p:nvPr/>
        </p:nvSpPr>
        <p:spPr>
          <a:xfrm>
            <a:off x="7419046" y="3751255"/>
            <a:ext cx="630301" cy="461665"/>
          </a:xfrm>
          <a:prstGeom prst="rect">
            <a:avLst/>
          </a:prstGeom>
        </p:spPr>
        <p:txBody>
          <a:bodyPr wrap="none">
            <a:spAutoFit/>
          </a:bodyPr>
          <a:lstStyle/>
          <a:p>
            <a:r>
              <a:rPr lang="en-GB" sz="2400" dirty="0">
                <a:solidFill>
                  <a:srgbClr val="FF0000"/>
                </a:solidFill>
              </a:rPr>
              <a:t>3%</a:t>
            </a:r>
          </a:p>
        </p:txBody>
      </p:sp>
      <p:sp>
        <p:nvSpPr>
          <p:cNvPr id="45" name="Rectangle 44">
            <a:extLst>
              <a:ext uri="{FF2B5EF4-FFF2-40B4-BE49-F238E27FC236}">
                <a16:creationId xmlns:a16="http://schemas.microsoft.com/office/drawing/2014/main" id="{E6E6E6E6-5118-435F-BB7E-60E3F6B82D1F}"/>
              </a:ext>
            </a:extLst>
          </p:cNvPr>
          <p:cNvSpPr/>
          <p:nvPr/>
        </p:nvSpPr>
        <p:spPr>
          <a:xfrm>
            <a:off x="7430083" y="4297691"/>
            <a:ext cx="630301" cy="461665"/>
          </a:xfrm>
          <a:prstGeom prst="rect">
            <a:avLst/>
          </a:prstGeom>
        </p:spPr>
        <p:txBody>
          <a:bodyPr wrap="none">
            <a:spAutoFit/>
          </a:bodyPr>
          <a:lstStyle/>
          <a:p>
            <a:r>
              <a:rPr lang="en-GB" sz="2400" dirty="0">
                <a:solidFill>
                  <a:srgbClr val="FF0000"/>
                </a:solidFill>
              </a:rPr>
              <a:t>4%</a:t>
            </a:r>
          </a:p>
        </p:txBody>
      </p:sp>
      <p:sp>
        <p:nvSpPr>
          <p:cNvPr id="46" name="Rectangle 45">
            <a:extLst>
              <a:ext uri="{FF2B5EF4-FFF2-40B4-BE49-F238E27FC236}">
                <a16:creationId xmlns:a16="http://schemas.microsoft.com/office/drawing/2014/main" id="{514601B1-CCBD-4208-B4B2-D2D4AF2E9CB7}"/>
              </a:ext>
            </a:extLst>
          </p:cNvPr>
          <p:cNvSpPr/>
          <p:nvPr/>
        </p:nvSpPr>
        <p:spPr>
          <a:xfrm>
            <a:off x="10191174" y="3189360"/>
            <a:ext cx="801823" cy="461665"/>
          </a:xfrm>
          <a:prstGeom prst="rect">
            <a:avLst/>
          </a:prstGeom>
        </p:spPr>
        <p:txBody>
          <a:bodyPr wrap="none">
            <a:spAutoFit/>
          </a:bodyPr>
          <a:lstStyle/>
          <a:p>
            <a:r>
              <a:rPr lang="en-GB" sz="2400" dirty="0">
                <a:solidFill>
                  <a:srgbClr val="FF0000"/>
                </a:solidFill>
              </a:rPr>
              <a:t>55%</a:t>
            </a:r>
          </a:p>
        </p:txBody>
      </p:sp>
      <p:sp>
        <p:nvSpPr>
          <p:cNvPr id="47" name="Rectangle 46">
            <a:extLst>
              <a:ext uri="{FF2B5EF4-FFF2-40B4-BE49-F238E27FC236}">
                <a16:creationId xmlns:a16="http://schemas.microsoft.com/office/drawing/2014/main" id="{50A98579-0F26-4DB8-8132-D1C769AE1761}"/>
              </a:ext>
            </a:extLst>
          </p:cNvPr>
          <p:cNvSpPr/>
          <p:nvPr/>
        </p:nvSpPr>
        <p:spPr>
          <a:xfrm>
            <a:off x="10198388" y="3732051"/>
            <a:ext cx="801823" cy="461665"/>
          </a:xfrm>
          <a:prstGeom prst="rect">
            <a:avLst/>
          </a:prstGeom>
        </p:spPr>
        <p:txBody>
          <a:bodyPr wrap="none">
            <a:spAutoFit/>
          </a:bodyPr>
          <a:lstStyle/>
          <a:p>
            <a:r>
              <a:rPr lang="en-GB" sz="2400" dirty="0">
                <a:solidFill>
                  <a:srgbClr val="FF0000"/>
                </a:solidFill>
              </a:rPr>
              <a:t>90%</a:t>
            </a:r>
          </a:p>
        </p:txBody>
      </p:sp>
      <p:sp>
        <p:nvSpPr>
          <p:cNvPr id="48" name="Rectangle 47">
            <a:extLst>
              <a:ext uri="{FF2B5EF4-FFF2-40B4-BE49-F238E27FC236}">
                <a16:creationId xmlns:a16="http://schemas.microsoft.com/office/drawing/2014/main" id="{B1AACE8D-B0AE-41D9-B395-F779640AEE16}"/>
              </a:ext>
            </a:extLst>
          </p:cNvPr>
          <p:cNvSpPr/>
          <p:nvPr/>
        </p:nvSpPr>
        <p:spPr>
          <a:xfrm>
            <a:off x="10198388" y="4232772"/>
            <a:ext cx="801823" cy="461665"/>
          </a:xfrm>
          <a:prstGeom prst="rect">
            <a:avLst/>
          </a:prstGeom>
        </p:spPr>
        <p:txBody>
          <a:bodyPr wrap="none">
            <a:spAutoFit/>
          </a:bodyPr>
          <a:lstStyle/>
          <a:p>
            <a:r>
              <a:rPr lang="en-GB" sz="2400" dirty="0">
                <a:solidFill>
                  <a:srgbClr val="FF0000"/>
                </a:solidFill>
              </a:rPr>
              <a:t>70%</a:t>
            </a: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26DE8095-000B-4F1D-8F79-C3CE3FAD4314}"/>
                  </a:ext>
                </a:extLst>
              </p:cNvPr>
              <p:cNvSpPr/>
              <p:nvPr/>
            </p:nvSpPr>
            <p:spPr>
              <a:xfrm>
                <a:off x="4150885" y="5105540"/>
                <a:ext cx="490840" cy="6950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m:t>
                          </m:r>
                        </m:den>
                      </m:f>
                    </m:oMath>
                  </m:oMathPara>
                </a14:m>
                <a:endParaRPr lang="en-GB" dirty="0">
                  <a:solidFill>
                    <a:srgbClr val="FF0000"/>
                  </a:solidFill>
                </a:endParaRPr>
              </a:p>
            </p:txBody>
          </p:sp>
        </mc:Choice>
        <mc:Fallback xmlns="">
          <p:sp>
            <p:nvSpPr>
              <p:cNvPr id="49" name="Rectangle 48">
                <a:extLst>
                  <a:ext uri="{FF2B5EF4-FFF2-40B4-BE49-F238E27FC236}">
                    <a16:creationId xmlns:a16="http://schemas.microsoft.com/office/drawing/2014/main" id="{26DE8095-000B-4F1D-8F79-C3CE3FAD4314}"/>
                  </a:ext>
                </a:extLst>
              </p:cNvPr>
              <p:cNvSpPr>
                <a:spLocks noRot="1" noChangeAspect="1" noMove="1" noResize="1" noEditPoints="1" noAdjustHandles="1" noChangeArrowheads="1" noChangeShapeType="1" noTextEdit="1"/>
              </p:cNvSpPr>
              <p:nvPr/>
            </p:nvSpPr>
            <p:spPr>
              <a:xfrm>
                <a:off x="4150885" y="5105540"/>
                <a:ext cx="490840" cy="69506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37969D63-DE7C-4281-813B-376C66378AA4}"/>
                  </a:ext>
                </a:extLst>
              </p:cNvPr>
              <p:cNvSpPr/>
              <p:nvPr/>
            </p:nvSpPr>
            <p:spPr>
              <a:xfrm>
                <a:off x="4415014" y="5599852"/>
                <a:ext cx="540533" cy="668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b="0" i="1" smtClean="0">
                              <a:solidFill>
                                <a:srgbClr val="FF0000"/>
                              </a:solidFill>
                              <a:latin typeface="Cambria Math" panose="02040503050406030204" pitchFamily="18" charset="0"/>
                            </a:rPr>
                            <m:t>10</m:t>
                          </m:r>
                        </m:den>
                      </m:f>
                    </m:oMath>
                  </m:oMathPara>
                </a14:m>
                <a:endParaRPr lang="en-GB" dirty="0"/>
              </a:p>
            </p:txBody>
          </p:sp>
        </mc:Choice>
        <mc:Fallback xmlns="">
          <p:sp>
            <p:nvSpPr>
              <p:cNvPr id="50" name="Rectangle 49">
                <a:extLst>
                  <a:ext uri="{FF2B5EF4-FFF2-40B4-BE49-F238E27FC236}">
                    <a16:creationId xmlns:a16="http://schemas.microsoft.com/office/drawing/2014/main" id="{37969D63-DE7C-4281-813B-376C66378AA4}"/>
                  </a:ext>
                </a:extLst>
              </p:cNvPr>
              <p:cNvSpPr>
                <a:spLocks noRot="1" noChangeAspect="1" noMove="1" noResize="1" noEditPoints="1" noAdjustHandles="1" noChangeArrowheads="1" noChangeShapeType="1" noTextEdit="1"/>
              </p:cNvSpPr>
              <p:nvPr/>
            </p:nvSpPr>
            <p:spPr>
              <a:xfrm>
                <a:off x="4415014" y="5599852"/>
                <a:ext cx="540533" cy="66858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14674C86-E6C0-4AA3-A3C7-946AD1F6B972}"/>
                  </a:ext>
                </a:extLst>
              </p:cNvPr>
              <p:cNvSpPr/>
              <p:nvPr/>
            </p:nvSpPr>
            <p:spPr>
              <a:xfrm>
                <a:off x="4808898" y="6032911"/>
                <a:ext cx="540533"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16</m:t>
                          </m:r>
                        </m:num>
                        <m:den>
                          <m:r>
                            <a:rPr lang="en-GB" b="0" i="1" smtClean="0">
                              <a:solidFill>
                                <a:srgbClr val="FF0000"/>
                              </a:solidFill>
                              <a:latin typeface="Cambria Math" panose="02040503050406030204" pitchFamily="18" charset="0"/>
                            </a:rPr>
                            <m:t>25</m:t>
                          </m:r>
                        </m:den>
                      </m:f>
                    </m:oMath>
                  </m:oMathPara>
                </a14:m>
                <a:endParaRPr lang="en-GB" dirty="0"/>
              </a:p>
            </p:txBody>
          </p:sp>
        </mc:Choice>
        <mc:Fallback xmlns="">
          <p:sp>
            <p:nvSpPr>
              <p:cNvPr id="51" name="Rectangle 50">
                <a:extLst>
                  <a:ext uri="{FF2B5EF4-FFF2-40B4-BE49-F238E27FC236}">
                    <a16:creationId xmlns:a16="http://schemas.microsoft.com/office/drawing/2014/main" id="{14674C86-E6C0-4AA3-A3C7-946AD1F6B972}"/>
                  </a:ext>
                </a:extLst>
              </p:cNvPr>
              <p:cNvSpPr>
                <a:spLocks noRot="1" noChangeAspect="1" noMove="1" noResize="1" noEditPoints="1" noAdjustHandles="1" noChangeArrowheads="1" noChangeShapeType="1" noTextEdit="1"/>
              </p:cNvSpPr>
              <p:nvPr/>
            </p:nvSpPr>
            <p:spPr>
              <a:xfrm>
                <a:off x="4808898" y="6032911"/>
                <a:ext cx="540533" cy="668516"/>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F038B24A-573B-4ED7-AA27-2EF19E536116}"/>
                  </a:ext>
                </a:extLst>
              </p:cNvPr>
              <p:cNvSpPr/>
              <p:nvPr/>
            </p:nvSpPr>
            <p:spPr>
              <a:xfrm>
                <a:off x="7277019" y="5065340"/>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10</m:t>
                          </m:r>
                        </m:den>
                      </m:f>
                    </m:oMath>
                  </m:oMathPara>
                </a14:m>
                <a:endParaRPr lang="en-GB" dirty="0"/>
              </a:p>
            </p:txBody>
          </p:sp>
        </mc:Choice>
        <mc:Fallback xmlns="">
          <p:sp>
            <p:nvSpPr>
              <p:cNvPr id="52" name="Rectangle 51">
                <a:extLst>
                  <a:ext uri="{FF2B5EF4-FFF2-40B4-BE49-F238E27FC236}">
                    <a16:creationId xmlns:a16="http://schemas.microsoft.com/office/drawing/2014/main" id="{F038B24A-573B-4ED7-AA27-2EF19E536116}"/>
                  </a:ext>
                </a:extLst>
              </p:cNvPr>
              <p:cNvSpPr>
                <a:spLocks noRot="1" noChangeAspect="1" noMove="1" noResize="1" noEditPoints="1" noAdjustHandles="1" noChangeArrowheads="1" noChangeShapeType="1" noTextEdit="1"/>
              </p:cNvSpPr>
              <p:nvPr/>
            </p:nvSpPr>
            <p:spPr>
              <a:xfrm>
                <a:off x="7277019" y="5065340"/>
                <a:ext cx="540533" cy="67056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EE171A0F-6BA8-457E-949D-2E90C16275D6}"/>
                  </a:ext>
                </a:extLst>
              </p:cNvPr>
              <p:cNvSpPr/>
              <p:nvPr/>
            </p:nvSpPr>
            <p:spPr>
              <a:xfrm>
                <a:off x="7643127" y="5550497"/>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20</m:t>
                          </m:r>
                        </m:den>
                      </m:f>
                    </m:oMath>
                  </m:oMathPara>
                </a14:m>
                <a:endParaRPr lang="en-GB" dirty="0"/>
              </a:p>
            </p:txBody>
          </p:sp>
        </mc:Choice>
        <mc:Fallback xmlns="">
          <p:sp>
            <p:nvSpPr>
              <p:cNvPr id="53" name="Rectangle 52">
                <a:extLst>
                  <a:ext uri="{FF2B5EF4-FFF2-40B4-BE49-F238E27FC236}">
                    <a16:creationId xmlns:a16="http://schemas.microsoft.com/office/drawing/2014/main" id="{EE171A0F-6BA8-457E-949D-2E90C16275D6}"/>
                  </a:ext>
                </a:extLst>
              </p:cNvPr>
              <p:cNvSpPr>
                <a:spLocks noRot="1" noChangeAspect="1" noMove="1" noResize="1" noEditPoints="1" noAdjustHandles="1" noChangeArrowheads="1" noChangeShapeType="1" noTextEdit="1"/>
              </p:cNvSpPr>
              <p:nvPr/>
            </p:nvSpPr>
            <p:spPr>
              <a:xfrm>
                <a:off x="7643127" y="5550497"/>
                <a:ext cx="540533" cy="67056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3BB8981-4828-45F5-89D2-7680604BE3F7}"/>
                  </a:ext>
                </a:extLst>
              </p:cNvPr>
              <p:cNvSpPr/>
              <p:nvPr/>
            </p:nvSpPr>
            <p:spPr>
              <a:xfrm>
                <a:off x="8019426" y="5977948"/>
                <a:ext cx="540533"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49</m:t>
                          </m:r>
                        </m:num>
                        <m:den>
                          <m:r>
                            <a:rPr lang="en-GB" b="0" i="1" smtClean="0">
                              <a:solidFill>
                                <a:srgbClr val="FF0000"/>
                              </a:solidFill>
                              <a:latin typeface="Cambria Math" panose="02040503050406030204" pitchFamily="18" charset="0"/>
                            </a:rPr>
                            <m:t>50</m:t>
                          </m:r>
                        </m:den>
                      </m:f>
                    </m:oMath>
                  </m:oMathPara>
                </a14:m>
                <a:endParaRPr lang="en-GB" dirty="0"/>
              </a:p>
            </p:txBody>
          </p:sp>
        </mc:Choice>
        <mc:Fallback xmlns="">
          <p:sp>
            <p:nvSpPr>
              <p:cNvPr id="54" name="Rectangle 53">
                <a:extLst>
                  <a:ext uri="{FF2B5EF4-FFF2-40B4-BE49-F238E27FC236}">
                    <a16:creationId xmlns:a16="http://schemas.microsoft.com/office/drawing/2014/main" id="{33BB8981-4828-45F5-89D2-7680604BE3F7}"/>
                  </a:ext>
                </a:extLst>
              </p:cNvPr>
              <p:cNvSpPr>
                <a:spLocks noRot="1" noChangeAspect="1" noMove="1" noResize="1" noEditPoints="1" noAdjustHandles="1" noChangeArrowheads="1" noChangeShapeType="1" noTextEdit="1"/>
              </p:cNvSpPr>
              <p:nvPr/>
            </p:nvSpPr>
            <p:spPr>
              <a:xfrm>
                <a:off x="8019426" y="5977948"/>
                <a:ext cx="540533" cy="66851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A70B92F4-E290-4554-94AA-213FAFC143F3}"/>
                  </a:ext>
                </a:extLst>
              </p:cNvPr>
              <p:cNvSpPr/>
              <p:nvPr/>
            </p:nvSpPr>
            <p:spPr>
              <a:xfrm>
                <a:off x="10023866" y="5092904"/>
                <a:ext cx="397866" cy="6694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4</m:t>
                          </m:r>
                        </m:num>
                        <m:den>
                          <m:r>
                            <a:rPr lang="en-GB" b="0" i="1" smtClean="0">
                              <a:solidFill>
                                <a:srgbClr val="FF0000"/>
                              </a:solidFill>
                              <a:latin typeface="Cambria Math" panose="02040503050406030204" pitchFamily="18" charset="0"/>
                            </a:rPr>
                            <m:t>5</m:t>
                          </m:r>
                        </m:den>
                      </m:f>
                    </m:oMath>
                  </m:oMathPara>
                </a14:m>
                <a:endParaRPr lang="en-GB" dirty="0"/>
              </a:p>
            </p:txBody>
          </p:sp>
        </mc:Choice>
        <mc:Fallback xmlns="">
          <p:sp>
            <p:nvSpPr>
              <p:cNvPr id="55" name="Rectangle 54">
                <a:extLst>
                  <a:ext uri="{FF2B5EF4-FFF2-40B4-BE49-F238E27FC236}">
                    <a16:creationId xmlns:a16="http://schemas.microsoft.com/office/drawing/2014/main" id="{A70B92F4-E290-4554-94AA-213FAFC143F3}"/>
                  </a:ext>
                </a:extLst>
              </p:cNvPr>
              <p:cNvSpPr>
                <a:spLocks noRot="1" noChangeAspect="1" noMove="1" noResize="1" noEditPoints="1" noAdjustHandles="1" noChangeArrowheads="1" noChangeShapeType="1" noTextEdit="1"/>
              </p:cNvSpPr>
              <p:nvPr/>
            </p:nvSpPr>
            <p:spPr>
              <a:xfrm>
                <a:off x="10023866" y="5092904"/>
                <a:ext cx="397866" cy="66941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03CC5181-7BD9-4599-8661-113E5F899EBD}"/>
                  </a:ext>
                </a:extLst>
              </p:cNvPr>
              <p:cNvSpPr/>
              <p:nvPr/>
            </p:nvSpPr>
            <p:spPr>
              <a:xfrm>
                <a:off x="10434035" y="5636443"/>
                <a:ext cx="39786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4</m:t>
                          </m:r>
                        </m:den>
                      </m:f>
                    </m:oMath>
                  </m:oMathPara>
                </a14:m>
                <a:endParaRPr lang="en-GB" dirty="0"/>
              </a:p>
            </p:txBody>
          </p:sp>
        </mc:Choice>
        <mc:Fallback xmlns="">
          <p:sp>
            <p:nvSpPr>
              <p:cNvPr id="56" name="Rectangle 55">
                <a:extLst>
                  <a:ext uri="{FF2B5EF4-FFF2-40B4-BE49-F238E27FC236}">
                    <a16:creationId xmlns:a16="http://schemas.microsoft.com/office/drawing/2014/main" id="{03CC5181-7BD9-4599-8661-113E5F899EBD}"/>
                  </a:ext>
                </a:extLst>
              </p:cNvPr>
              <p:cNvSpPr>
                <a:spLocks noRot="1" noChangeAspect="1" noMove="1" noResize="1" noEditPoints="1" noAdjustHandles="1" noChangeArrowheads="1" noChangeShapeType="1" noTextEdit="1"/>
              </p:cNvSpPr>
              <p:nvPr/>
            </p:nvSpPr>
            <p:spPr>
              <a:xfrm>
                <a:off x="10434035" y="5636443"/>
                <a:ext cx="397866" cy="668516"/>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9D89933C-3EDF-48B1-93A4-9415DF497FD6}"/>
                  </a:ext>
                </a:extLst>
              </p:cNvPr>
              <p:cNvSpPr/>
              <p:nvPr/>
            </p:nvSpPr>
            <p:spPr>
              <a:xfrm>
                <a:off x="10927850" y="6050484"/>
                <a:ext cx="540533"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14</m:t>
                          </m:r>
                        </m:num>
                        <m:den>
                          <m:r>
                            <a:rPr lang="en-GB" b="0" i="1" smtClean="0">
                              <a:solidFill>
                                <a:srgbClr val="FF0000"/>
                              </a:solidFill>
                              <a:latin typeface="Cambria Math" panose="02040503050406030204" pitchFamily="18" charset="0"/>
                            </a:rPr>
                            <m:t>25</m:t>
                          </m:r>
                        </m:den>
                      </m:f>
                    </m:oMath>
                  </m:oMathPara>
                </a14:m>
                <a:endParaRPr lang="en-GB" dirty="0"/>
              </a:p>
            </p:txBody>
          </p:sp>
        </mc:Choice>
        <mc:Fallback xmlns="">
          <p:sp>
            <p:nvSpPr>
              <p:cNvPr id="57" name="Rectangle 56">
                <a:extLst>
                  <a:ext uri="{FF2B5EF4-FFF2-40B4-BE49-F238E27FC236}">
                    <a16:creationId xmlns:a16="http://schemas.microsoft.com/office/drawing/2014/main" id="{9D89933C-3EDF-48B1-93A4-9415DF497FD6}"/>
                  </a:ext>
                </a:extLst>
              </p:cNvPr>
              <p:cNvSpPr>
                <a:spLocks noRot="1" noChangeAspect="1" noMove="1" noResize="1" noEditPoints="1" noAdjustHandles="1" noChangeArrowheads="1" noChangeShapeType="1" noTextEdit="1"/>
              </p:cNvSpPr>
              <p:nvPr/>
            </p:nvSpPr>
            <p:spPr>
              <a:xfrm>
                <a:off x="10927850" y="6050484"/>
                <a:ext cx="540533" cy="668516"/>
              </a:xfrm>
              <a:prstGeom prst="rect">
                <a:avLst/>
              </a:prstGeom>
              <a:blipFill>
                <a:blip r:embed="rId1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364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279576" y="768418"/>
            <a:ext cx="6082581" cy="461665"/>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4. Write these fractions as percentages</a:t>
            </a:r>
            <a:endParaRPr lang="en-US" sz="2400" dirty="0"/>
          </a:p>
        </p:txBody>
      </p:sp>
      <p:sp>
        <p:nvSpPr>
          <p:cNvPr id="15373" name="TextBox 2"/>
          <p:cNvSpPr txBox="1">
            <a:spLocks noChangeArrowheads="1"/>
          </p:cNvSpPr>
          <p:nvPr/>
        </p:nvSpPr>
        <p:spPr bwMode="auto">
          <a:xfrm>
            <a:off x="2567608" y="28876"/>
            <a:ext cx="8856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3200" b="1" dirty="0"/>
              <a:t>Skill Check: Decimal Fractions Percentages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84ABDAC-9E42-4604-B745-12A4DE77B96C}"/>
              </a:ext>
            </a:extLst>
          </p:cNvPr>
          <p:cNvSpPr/>
          <p:nvPr/>
        </p:nvSpPr>
        <p:spPr>
          <a:xfrm>
            <a:off x="2279576" y="3041936"/>
            <a:ext cx="4498347" cy="461665"/>
          </a:xfrm>
          <a:prstGeom prst="rect">
            <a:avLst/>
          </a:prstGeom>
        </p:spPr>
        <p:txBody>
          <a:bodyPr wrap="none">
            <a:spAutoFit/>
          </a:bodyPr>
          <a:lstStyle/>
          <a:p>
            <a:r>
              <a:rPr lang="en-GB" sz="2400" dirty="0"/>
              <a:t>5. Copy and complete this table</a:t>
            </a:r>
          </a:p>
        </p:txBody>
      </p:sp>
      <p:pic>
        <p:nvPicPr>
          <p:cNvPr id="3" name="Picture 2">
            <a:extLst>
              <a:ext uri="{FF2B5EF4-FFF2-40B4-BE49-F238E27FC236}">
                <a16:creationId xmlns:a16="http://schemas.microsoft.com/office/drawing/2014/main" id="{C7B2E233-5539-4E98-A46A-9BA101B37ABF}"/>
              </a:ext>
            </a:extLst>
          </p:cNvPr>
          <p:cNvPicPr>
            <a:picLocks noChangeAspect="1"/>
          </p:cNvPicPr>
          <p:nvPr/>
        </p:nvPicPr>
        <p:blipFill>
          <a:blip r:embed="rId4"/>
          <a:stretch>
            <a:fillRect/>
          </a:stretch>
        </p:blipFill>
        <p:spPr>
          <a:xfrm>
            <a:off x="3935760" y="3556712"/>
            <a:ext cx="4752528" cy="3240223"/>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99E1B71-55DE-452D-B744-A75BADF6C478}"/>
                  </a:ext>
                </a:extLst>
              </p:cNvPr>
              <p:cNvSpPr txBox="1"/>
              <p:nvPr/>
            </p:nvSpPr>
            <p:spPr>
              <a:xfrm>
                <a:off x="2608519" y="1275040"/>
                <a:ext cx="1224136" cy="614848"/>
              </a:xfrm>
              <a:prstGeom prst="rect">
                <a:avLst/>
              </a:prstGeom>
              <a:noFill/>
            </p:spPr>
            <p:txBody>
              <a:bodyPr wrap="square" rtlCol="0">
                <a:spAutoFit/>
              </a:bodyPr>
              <a:lstStyle/>
              <a:p>
                <a:r>
                  <a:rPr lang="en-GB" sz="2400" dirty="0"/>
                  <a:t>(a)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100</m:t>
                        </m:r>
                      </m:den>
                    </m:f>
                  </m:oMath>
                </a14:m>
                <a:endParaRPr lang="en-GB" sz="2400" dirty="0"/>
              </a:p>
            </p:txBody>
          </p:sp>
        </mc:Choice>
        <mc:Fallback xmlns="">
          <p:sp>
            <p:nvSpPr>
              <p:cNvPr id="4" name="TextBox 3">
                <a:extLst>
                  <a:ext uri="{FF2B5EF4-FFF2-40B4-BE49-F238E27FC236}">
                    <a16:creationId xmlns:a16="http://schemas.microsoft.com/office/drawing/2014/main" id="{399E1B71-55DE-452D-B744-A75BADF6C478}"/>
                  </a:ext>
                </a:extLst>
              </p:cNvPr>
              <p:cNvSpPr txBox="1">
                <a:spLocks noRot="1" noChangeAspect="1" noMove="1" noResize="1" noEditPoints="1" noAdjustHandles="1" noChangeArrowheads="1" noChangeShapeType="1" noTextEdit="1"/>
              </p:cNvSpPr>
              <p:nvPr/>
            </p:nvSpPr>
            <p:spPr>
              <a:xfrm>
                <a:off x="2608519" y="1275040"/>
                <a:ext cx="1224136" cy="614848"/>
              </a:xfrm>
              <a:prstGeom prst="rect">
                <a:avLst/>
              </a:prstGeom>
              <a:blipFill>
                <a:blip r:embed="rId5"/>
                <a:stretch>
                  <a:fillRect l="-7960" b="-79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62D5130-0D95-4483-A0B1-1896B8A3C146}"/>
                  </a:ext>
                </a:extLst>
              </p:cNvPr>
              <p:cNvSpPr/>
              <p:nvPr/>
            </p:nvSpPr>
            <p:spPr>
              <a:xfrm>
                <a:off x="2603046" y="1900072"/>
                <a:ext cx="906017" cy="616194"/>
              </a:xfrm>
              <a:prstGeom prst="rect">
                <a:avLst/>
              </a:prstGeom>
            </p:spPr>
            <p:txBody>
              <a:bodyPr wrap="none">
                <a:spAutoFit/>
              </a:bodyPr>
              <a:lstStyle/>
              <a:p>
                <a:r>
                  <a:rPr lang="en-GB" sz="2400" dirty="0"/>
                  <a:t>(d)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17</m:t>
                        </m:r>
                      </m:num>
                      <m:den>
                        <m:r>
                          <a:rPr lang="en-GB" sz="2400" b="0" i="1" smtClean="0">
                            <a:latin typeface="Cambria Math" panose="02040503050406030204" pitchFamily="18" charset="0"/>
                          </a:rPr>
                          <m:t>50</m:t>
                        </m:r>
                      </m:den>
                    </m:f>
                  </m:oMath>
                </a14:m>
                <a:endParaRPr lang="en-GB" sz="2400" dirty="0"/>
              </a:p>
            </p:txBody>
          </p:sp>
        </mc:Choice>
        <mc:Fallback xmlns="">
          <p:sp>
            <p:nvSpPr>
              <p:cNvPr id="5" name="Rectangle 4">
                <a:extLst>
                  <a:ext uri="{FF2B5EF4-FFF2-40B4-BE49-F238E27FC236}">
                    <a16:creationId xmlns:a16="http://schemas.microsoft.com/office/drawing/2014/main" id="{A62D5130-0D95-4483-A0B1-1896B8A3C146}"/>
                  </a:ext>
                </a:extLst>
              </p:cNvPr>
              <p:cNvSpPr>
                <a:spLocks noRot="1" noChangeAspect="1" noMove="1" noResize="1" noEditPoints="1" noAdjustHandles="1" noChangeArrowheads="1" noChangeShapeType="1" noTextEdit="1"/>
              </p:cNvSpPr>
              <p:nvPr/>
            </p:nvSpPr>
            <p:spPr>
              <a:xfrm>
                <a:off x="2603046" y="1900072"/>
                <a:ext cx="906017" cy="616194"/>
              </a:xfrm>
              <a:prstGeom prst="rect">
                <a:avLst/>
              </a:prstGeom>
              <a:blipFill>
                <a:blip r:embed="rId6"/>
                <a:stretch>
                  <a:fillRect l="-10067"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620D790-57F2-49E5-BA0B-1E09C4701C90}"/>
                  </a:ext>
                </a:extLst>
              </p:cNvPr>
              <p:cNvSpPr/>
              <p:nvPr/>
            </p:nvSpPr>
            <p:spPr>
              <a:xfrm>
                <a:off x="2633127" y="2493870"/>
                <a:ext cx="776175" cy="616964"/>
              </a:xfrm>
              <a:prstGeom prst="rect">
                <a:avLst/>
              </a:prstGeom>
            </p:spPr>
            <p:txBody>
              <a:bodyPr wrap="none">
                <a:spAutoFit/>
              </a:bodyPr>
              <a:lstStyle/>
              <a:p>
                <a:r>
                  <a:rPr lang="en-GB" sz="2400" dirty="0"/>
                  <a:t>(g)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oMath>
                </a14:m>
                <a:endParaRPr lang="en-GB" sz="2400" dirty="0"/>
              </a:p>
            </p:txBody>
          </p:sp>
        </mc:Choice>
        <mc:Fallback xmlns="">
          <p:sp>
            <p:nvSpPr>
              <p:cNvPr id="6" name="Rectangle 5">
                <a:extLst>
                  <a:ext uri="{FF2B5EF4-FFF2-40B4-BE49-F238E27FC236}">
                    <a16:creationId xmlns:a16="http://schemas.microsoft.com/office/drawing/2014/main" id="{0620D790-57F2-49E5-BA0B-1E09C4701C90}"/>
                  </a:ext>
                </a:extLst>
              </p:cNvPr>
              <p:cNvSpPr>
                <a:spLocks noRot="1" noChangeAspect="1" noMove="1" noResize="1" noEditPoints="1" noAdjustHandles="1" noChangeArrowheads="1" noChangeShapeType="1" noTextEdit="1"/>
              </p:cNvSpPr>
              <p:nvPr/>
            </p:nvSpPr>
            <p:spPr>
              <a:xfrm>
                <a:off x="2633127" y="2493870"/>
                <a:ext cx="776175" cy="616964"/>
              </a:xfrm>
              <a:prstGeom prst="rect">
                <a:avLst/>
              </a:prstGeom>
              <a:blipFill>
                <a:blip r:embed="rId7"/>
                <a:stretch>
                  <a:fillRect l="-12598"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3F18599-AA81-4B9F-9F21-E565F1A7B7DE}"/>
                  </a:ext>
                </a:extLst>
              </p:cNvPr>
              <p:cNvSpPr/>
              <p:nvPr/>
            </p:nvSpPr>
            <p:spPr>
              <a:xfrm>
                <a:off x="5483366" y="1200683"/>
                <a:ext cx="1035861" cy="616964"/>
              </a:xfrm>
              <a:prstGeom prst="rect">
                <a:avLst/>
              </a:prstGeom>
            </p:spPr>
            <p:txBody>
              <a:bodyPr wrap="none">
                <a:spAutoFit/>
              </a:bodyPr>
              <a:lstStyle/>
              <a:p>
                <a:r>
                  <a:rPr lang="en-GB" sz="2400" dirty="0"/>
                  <a:t>(b)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18</m:t>
                        </m:r>
                      </m:num>
                      <m:den>
                        <m:r>
                          <a:rPr lang="en-GB" sz="2400" b="0" i="1" smtClean="0">
                            <a:latin typeface="Cambria Math" panose="02040503050406030204" pitchFamily="18" charset="0"/>
                          </a:rPr>
                          <m:t>100</m:t>
                        </m:r>
                      </m:den>
                    </m:f>
                  </m:oMath>
                </a14:m>
                <a:endParaRPr lang="en-GB" sz="2400" dirty="0"/>
              </a:p>
            </p:txBody>
          </p:sp>
        </mc:Choice>
        <mc:Fallback xmlns="">
          <p:sp>
            <p:nvSpPr>
              <p:cNvPr id="7" name="Rectangle 6">
                <a:extLst>
                  <a:ext uri="{FF2B5EF4-FFF2-40B4-BE49-F238E27FC236}">
                    <a16:creationId xmlns:a16="http://schemas.microsoft.com/office/drawing/2014/main" id="{F3F18599-AA81-4B9F-9F21-E565F1A7B7DE}"/>
                  </a:ext>
                </a:extLst>
              </p:cNvPr>
              <p:cNvSpPr>
                <a:spLocks noRot="1" noChangeAspect="1" noMove="1" noResize="1" noEditPoints="1" noAdjustHandles="1" noChangeArrowheads="1" noChangeShapeType="1" noTextEdit="1"/>
              </p:cNvSpPr>
              <p:nvPr/>
            </p:nvSpPr>
            <p:spPr>
              <a:xfrm>
                <a:off x="5483366" y="1200683"/>
                <a:ext cx="1035861" cy="616964"/>
              </a:xfrm>
              <a:prstGeom prst="rect">
                <a:avLst/>
              </a:prstGeom>
              <a:blipFill>
                <a:blip r:embed="rId8"/>
                <a:stretch>
                  <a:fillRect l="-9467"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C22F291-C4EB-4819-95E2-E2707D81BE56}"/>
                  </a:ext>
                </a:extLst>
              </p:cNvPr>
              <p:cNvSpPr/>
              <p:nvPr/>
            </p:nvSpPr>
            <p:spPr>
              <a:xfrm>
                <a:off x="5509300" y="1870605"/>
                <a:ext cx="906017" cy="616964"/>
              </a:xfrm>
              <a:prstGeom prst="rect">
                <a:avLst/>
              </a:prstGeom>
            </p:spPr>
            <p:txBody>
              <a:bodyPr wrap="none">
                <a:spAutoFit/>
              </a:bodyPr>
              <a:lstStyle/>
              <a:p>
                <a:r>
                  <a:rPr lang="en-GB" sz="2400" dirty="0"/>
                  <a:t>(e)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20</m:t>
                        </m:r>
                      </m:den>
                    </m:f>
                  </m:oMath>
                </a14:m>
                <a:endParaRPr lang="en-GB" sz="2400" dirty="0"/>
              </a:p>
            </p:txBody>
          </p:sp>
        </mc:Choice>
        <mc:Fallback xmlns="">
          <p:sp>
            <p:nvSpPr>
              <p:cNvPr id="8" name="Rectangle 7">
                <a:extLst>
                  <a:ext uri="{FF2B5EF4-FFF2-40B4-BE49-F238E27FC236}">
                    <a16:creationId xmlns:a16="http://schemas.microsoft.com/office/drawing/2014/main" id="{2C22F291-C4EB-4819-95E2-E2707D81BE56}"/>
                  </a:ext>
                </a:extLst>
              </p:cNvPr>
              <p:cNvSpPr>
                <a:spLocks noRot="1" noChangeAspect="1" noMove="1" noResize="1" noEditPoints="1" noAdjustHandles="1" noChangeArrowheads="1" noChangeShapeType="1" noTextEdit="1"/>
              </p:cNvSpPr>
              <p:nvPr/>
            </p:nvSpPr>
            <p:spPr>
              <a:xfrm>
                <a:off x="5509300" y="1870605"/>
                <a:ext cx="906017" cy="616964"/>
              </a:xfrm>
              <a:prstGeom prst="rect">
                <a:avLst/>
              </a:prstGeom>
              <a:blipFill>
                <a:blip r:embed="rId9"/>
                <a:stretch>
                  <a:fillRect l="-10811"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00ED716-C35C-4F45-B203-A5E2483D60F9}"/>
                  </a:ext>
                </a:extLst>
              </p:cNvPr>
              <p:cNvSpPr/>
              <p:nvPr/>
            </p:nvSpPr>
            <p:spPr>
              <a:xfrm>
                <a:off x="5473861" y="2470587"/>
                <a:ext cx="906017" cy="614848"/>
              </a:xfrm>
              <a:prstGeom prst="rect">
                <a:avLst/>
              </a:prstGeom>
            </p:spPr>
            <p:txBody>
              <a:bodyPr wrap="none">
                <a:spAutoFit/>
              </a:bodyPr>
              <a:lstStyle/>
              <a:p>
                <a:r>
                  <a:rPr lang="en-GB" sz="2400" dirty="0"/>
                  <a:t>(h)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10</m:t>
                        </m:r>
                      </m:den>
                    </m:f>
                  </m:oMath>
                </a14:m>
                <a:endParaRPr lang="en-GB" sz="2400" dirty="0"/>
              </a:p>
            </p:txBody>
          </p:sp>
        </mc:Choice>
        <mc:Fallback xmlns="">
          <p:sp>
            <p:nvSpPr>
              <p:cNvPr id="9" name="Rectangle 8">
                <a:extLst>
                  <a:ext uri="{FF2B5EF4-FFF2-40B4-BE49-F238E27FC236}">
                    <a16:creationId xmlns:a16="http://schemas.microsoft.com/office/drawing/2014/main" id="{100ED716-C35C-4F45-B203-A5E2483D60F9}"/>
                  </a:ext>
                </a:extLst>
              </p:cNvPr>
              <p:cNvSpPr>
                <a:spLocks noRot="1" noChangeAspect="1" noMove="1" noResize="1" noEditPoints="1" noAdjustHandles="1" noChangeArrowheads="1" noChangeShapeType="1" noTextEdit="1"/>
              </p:cNvSpPr>
              <p:nvPr/>
            </p:nvSpPr>
            <p:spPr>
              <a:xfrm>
                <a:off x="5473861" y="2470587"/>
                <a:ext cx="906017" cy="614848"/>
              </a:xfrm>
              <a:prstGeom prst="rect">
                <a:avLst/>
              </a:prstGeom>
              <a:blipFill>
                <a:blip r:embed="rId10"/>
                <a:stretch>
                  <a:fillRect l="-10738" b="-79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999A89F-A4AB-4F7C-A9A6-1CA2609BA18E}"/>
                  </a:ext>
                </a:extLst>
              </p:cNvPr>
              <p:cNvSpPr/>
              <p:nvPr/>
            </p:nvSpPr>
            <p:spPr>
              <a:xfrm>
                <a:off x="8354072" y="1198666"/>
                <a:ext cx="888385" cy="616964"/>
              </a:xfrm>
              <a:prstGeom prst="rect">
                <a:avLst/>
              </a:prstGeom>
            </p:spPr>
            <p:txBody>
              <a:bodyPr wrap="none">
                <a:spAutoFit/>
              </a:bodyPr>
              <a:lstStyle/>
              <a:p>
                <a:r>
                  <a:rPr lang="en-GB" sz="2400" dirty="0"/>
                  <a:t>(c)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50</m:t>
                        </m:r>
                      </m:den>
                    </m:f>
                  </m:oMath>
                </a14:m>
                <a:endParaRPr lang="en-GB" sz="2400" dirty="0"/>
              </a:p>
            </p:txBody>
          </p:sp>
        </mc:Choice>
        <mc:Fallback xmlns="">
          <p:sp>
            <p:nvSpPr>
              <p:cNvPr id="10" name="Rectangle 9">
                <a:extLst>
                  <a:ext uri="{FF2B5EF4-FFF2-40B4-BE49-F238E27FC236}">
                    <a16:creationId xmlns:a16="http://schemas.microsoft.com/office/drawing/2014/main" id="{6999A89F-A4AB-4F7C-A9A6-1CA2609BA18E}"/>
                  </a:ext>
                </a:extLst>
              </p:cNvPr>
              <p:cNvSpPr>
                <a:spLocks noRot="1" noChangeAspect="1" noMove="1" noResize="1" noEditPoints="1" noAdjustHandles="1" noChangeArrowheads="1" noChangeShapeType="1" noTextEdit="1"/>
              </p:cNvSpPr>
              <p:nvPr/>
            </p:nvSpPr>
            <p:spPr>
              <a:xfrm>
                <a:off x="8354072" y="1198666"/>
                <a:ext cx="888385" cy="616964"/>
              </a:xfrm>
              <a:prstGeom prst="rect">
                <a:avLst/>
              </a:prstGeom>
              <a:blipFill>
                <a:blip r:embed="rId11"/>
                <a:stretch>
                  <a:fillRect l="-10274"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B7E02BA-789D-4FEC-9C8A-60E5E3A557F2}"/>
                  </a:ext>
                </a:extLst>
              </p:cNvPr>
              <p:cNvSpPr/>
              <p:nvPr/>
            </p:nvSpPr>
            <p:spPr>
              <a:xfrm>
                <a:off x="8382926" y="1817780"/>
                <a:ext cx="819455" cy="614848"/>
              </a:xfrm>
              <a:prstGeom prst="rect">
                <a:avLst/>
              </a:prstGeom>
            </p:spPr>
            <p:txBody>
              <a:bodyPr wrap="none">
                <a:spAutoFit/>
              </a:bodyPr>
              <a:lstStyle/>
              <a:p>
                <a:r>
                  <a:rPr lang="en-GB" sz="2400" dirty="0"/>
                  <a:t>(f)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25</m:t>
                        </m:r>
                      </m:den>
                    </m:f>
                  </m:oMath>
                </a14:m>
                <a:endParaRPr lang="en-GB" sz="2400" dirty="0"/>
              </a:p>
            </p:txBody>
          </p:sp>
        </mc:Choice>
        <mc:Fallback xmlns="">
          <p:sp>
            <p:nvSpPr>
              <p:cNvPr id="11" name="Rectangle 10">
                <a:extLst>
                  <a:ext uri="{FF2B5EF4-FFF2-40B4-BE49-F238E27FC236}">
                    <a16:creationId xmlns:a16="http://schemas.microsoft.com/office/drawing/2014/main" id="{6B7E02BA-789D-4FEC-9C8A-60E5E3A557F2}"/>
                  </a:ext>
                </a:extLst>
              </p:cNvPr>
              <p:cNvSpPr>
                <a:spLocks noRot="1" noChangeAspect="1" noMove="1" noResize="1" noEditPoints="1" noAdjustHandles="1" noChangeArrowheads="1" noChangeShapeType="1" noTextEdit="1"/>
              </p:cNvSpPr>
              <p:nvPr/>
            </p:nvSpPr>
            <p:spPr>
              <a:xfrm>
                <a:off x="8382926" y="1817780"/>
                <a:ext cx="819455" cy="614848"/>
              </a:xfrm>
              <a:prstGeom prst="rect">
                <a:avLst/>
              </a:prstGeom>
              <a:blipFill>
                <a:blip r:embed="rId12"/>
                <a:stretch>
                  <a:fillRect l="-11111" b="-79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A9245D7-270F-44FF-96A7-10E710B01EE5}"/>
                  </a:ext>
                </a:extLst>
              </p:cNvPr>
              <p:cNvSpPr/>
              <p:nvPr/>
            </p:nvSpPr>
            <p:spPr>
              <a:xfrm>
                <a:off x="8413158" y="2514356"/>
                <a:ext cx="673582" cy="614655"/>
              </a:xfrm>
              <a:prstGeom prst="rect">
                <a:avLst/>
              </a:prstGeom>
            </p:spPr>
            <p:txBody>
              <a:bodyPr wrap="none">
                <a:spAutoFit/>
              </a:bodyPr>
              <a:lstStyle/>
              <a:p>
                <a:r>
                  <a:rPr lang="en-GB" sz="2400" dirty="0"/>
                  <a:t>(</a:t>
                </a:r>
                <a:r>
                  <a:rPr lang="en-GB" sz="2400" dirty="0" err="1"/>
                  <a:t>i</a:t>
                </a:r>
                <a:r>
                  <a:rPr lang="en-GB" sz="2400" dirty="0"/>
                  <a:t>)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a14:m>
                <a:endParaRPr lang="en-GB" sz="2400" dirty="0"/>
              </a:p>
            </p:txBody>
          </p:sp>
        </mc:Choice>
        <mc:Fallback xmlns="">
          <p:sp>
            <p:nvSpPr>
              <p:cNvPr id="12" name="Rectangle 11">
                <a:extLst>
                  <a:ext uri="{FF2B5EF4-FFF2-40B4-BE49-F238E27FC236}">
                    <a16:creationId xmlns:a16="http://schemas.microsoft.com/office/drawing/2014/main" id="{7A9245D7-270F-44FF-96A7-10E710B01EE5}"/>
                  </a:ext>
                </a:extLst>
              </p:cNvPr>
              <p:cNvSpPr>
                <a:spLocks noRot="1" noChangeAspect="1" noMove="1" noResize="1" noEditPoints="1" noAdjustHandles="1" noChangeArrowheads="1" noChangeShapeType="1" noTextEdit="1"/>
              </p:cNvSpPr>
              <p:nvPr/>
            </p:nvSpPr>
            <p:spPr>
              <a:xfrm>
                <a:off x="8413158" y="2514356"/>
                <a:ext cx="673582" cy="614655"/>
              </a:xfrm>
              <a:prstGeom prst="rect">
                <a:avLst/>
              </a:prstGeom>
              <a:blipFill>
                <a:blip r:embed="rId13"/>
                <a:stretch>
                  <a:fillRect l="-13514" b="-8911"/>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CC260AFC-F6F4-47F5-A1D2-C985BA060CFF}"/>
              </a:ext>
            </a:extLst>
          </p:cNvPr>
          <p:cNvSpPr txBox="1"/>
          <p:nvPr/>
        </p:nvSpPr>
        <p:spPr>
          <a:xfrm>
            <a:off x="3930622" y="1339767"/>
            <a:ext cx="819455" cy="461665"/>
          </a:xfrm>
          <a:prstGeom prst="rect">
            <a:avLst/>
          </a:prstGeom>
          <a:noFill/>
        </p:spPr>
        <p:txBody>
          <a:bodyPr wrap="square" rtlCol="0">
            <a:spAutoFit/>
          </a:bodyPr>
          <a:lstStyle/>
          <a:p>
            <a:r>
              <a:rPr lang="en-GB" sz="2400" dirty="0">
                <a:solidFill>
                  <a:srgbClr val="FF0000"/>
                </a:solidFill>
              </a:rPr>
              <a:t>7%</a:t>
            </a:r>
          </a:p>
        </p:txBody>
      </p:sp>
      <p:sp>
        <p:nvSpPr>
          <p:cNvPr id="14" name="Rectangle 13">
            <a:extLst>
              <a:ext uri="{FF2B5EF4-FFF2-40B4-BE49-F238E27FC236}">
                <a16:creationId xmlns:a16="http://schemas.microsoft.com/office/drawing/2014/main" id="{4B43566D-C6A7-4B33-AD82-4F459B900ADB}"/>
              </a:ext>
            </a:extLst>
          </p:cNvPr>
          <p:cNvSpPr/>
          <p:nvPr/>
        </p:nvSpPr>
        <p:spPr>
          <a:xfrm>
            <a:off x="3970536" y="1969046"/>
            <a:ext cx="801823" cy="461665"/>
          </a:xfrm>
          <a:prstGeom prst="rect">
            <a:avLst/>
          </a:prstGeom>
        </p:spPr>
        <p:txBody>
          <a:bodyPr wrap="none">
            <a:spAutoFit/>
          </a:bodyPr>
          <a:lstStyle/>
          <a:p>
            <a:r>
              <a:rPr lang="en-GB" sz="2400" dirty="0">
                <a:solidFill>
                  <a:srgbClr val="FF0000"/>
                </a:solidFill>
              </a:rPr>
              <a:t>34%</a:t>
            </a:r>
          </a:p>
        </p:txBody>
      </p:sp>
      <p:sp>
        <p:nvSpPr>
          <p:cNvPr id="15" name="Rectangle 14">
            <a:extLst>
              <a:ext uri="{FF2B5EF4-FFF2-40B4-BE49-F238E27FC236}">
                <a16:creationId xmlns:a16="http://schemas.microsoft.com/office/drawing/2014/main" id="{7C3B79E7-7462-4028-86F8-22BF9AB4CCE5}"/>
              </a:ext>
            </a:extLst>
          </p:cNvPr>
          <p:cNvSpPr/>
          <p:nvPr/>
        </p:nvSpPr>
        <p:spPr>
          <a:xfrm>
            <a:off x="3970536" y="2602297"/>
            <a:ext cx="801823" cy="461665"/>
          </a:xfrm>
          <a:prstGeom prst="rect">
            <a:avLst/>
          </a:prstGeom>
        </p:spPr>
        <p:txBody>
          <a:bodyPr wrap="none">
            <a:spAutoFit/>
          </a:bodyPr>
          <a:lstStyle/>
          <a:p>
            <a:r>
              <a:rPr lang="en-GB" sz="2400" dirty="0">
                <a:solidFill>
                  <a:srgbClr val="FF0000"/>
                </a:solidFill>
              </a:rPr>
              <a:t>60%</a:t>
            </a:r>
          </a:p>
        </p:txBody>
      </p:sp>
      <p:sp>
        <p:nvSpPr>
          <p:cNvPr id="16" name="Rectangle 15">
            <a:extLst>
              <a:ext uri="{FF2B5EF4-FFF2-40B4-BE49-F238E27FC236}">
                <a16:creationId xmlns:a16="http://schemas.microsoft.com/office/drawing/2014/main" id="{B3CA7F0B-D673-48C7-AED5-0D7F491007A1}"/>
              </a:ext>
            </a:extLst>
          </p:cNvPr>
          <p:cNvSpPr/>
          <p:nvPr/>
        </p:nvSpPr>
        <p:spPr>
          <a:xfrm>
            <a:off x="6881689" y="1283194"/>
            <a:ext cx="801823" cy="461665"/>
          </a:xfrm>
          <a:prstGeom prst="rect">
            <a:avLst/>
          </a:prstGeom>
        </p:spPr>
        <p:txBody>
          <a:bodyPr wrap="none">
            <a:spAutoFit/>
          </a:bodyPr>
          <a:lstStyle/>
          <a:p>
            <a:r>
              <a:rPr lang="en-GB" sz="2400" dirty="0">
                <a:solidFill>
                  <a:srgbClr val="FF0000"/>
                </a:solidFill>
              </a:rPr>
              <a:t>18%</a:t>
            </a:r>
          </a:p>
        </p:txBody>
      </p:sp>
      <p:sp>
        <p:nvSpPr>
          <p:cNvPr id="17" name="Rectangle 16">
            <a:extLst>
              <a:ext uri="{FF2B5EF4-FFF2-40B4-BE49-F238E27FC236}">
                <a16:creationId xmlns:a16="http://schemas.microsoft.com/office/drawing/2014/main" id="{0A18C8CB-FEF9-4216-B644-E912B8BC240A}"/>
              </a:ext>
            </a:extLst>
          </p:cNvPr>
          <p:cNvSpPr/>
          <p:nvPr/>
        </p:nvSpPr>
        <p:spPr>
          <a:xfrm>
            <a:off x="6875882" y="1891090"/>
            <a:ext cx="801823" cy="461665"/>
          </a:xfrm>
          <a:prstGeom prst="rect">
            <a:avLst/>
          </a:prstGeom>
        </p:spPr>
        <p:txBody>
          <a:bodyPr wrap="none">
            <a:spAutoFit/>
          </a:bodyPr>
          <a:lstStyle/>
          <a:p>
            <a:r>
              <a:rPr lang="en-GB" sz="2400" dirty="0">
                <a:solidFill>
                  <a:srgbClr val="FF0000"/>
                </a:solidFill>
              </a:rPr>
              <a:t>15%</a:t>
            </a:r>
          </a:p>
        </p:txBody>
      </p:sp>
      <p:sp>
        <p:nvSpPr>
          <p:cNvPr id="18" name="Rectangle 17">
            <a:extLst>
              <a:ext uri="{FF2B5EF4-FFF2-40B4-BE49-F238E27FC236}">
                <a16:creationId xmlns:a16="http://schemas.microsoft.com/office/drawing/2014/main" id="{465D81FA-778D-4001-83B4-F60D41A65D1A}"/>
              </a:ext>
            </a:extLst>
          </p:cNvPr>
          <p:cNvSpPr/>
          <p:nvPr/>
        </p:nvSpPr>
        <p:spPr>
          <a:xfrm>
            <a:off x="6875882" y="2594560"/>
            <a:ext cx="801823" cy="461665"/>
          </a:xfrm>
          <a:prstGeom prst="rect">
            <a:avLst/>
          </a:prstGeom>
        </p:spPr>
        <p:txBody>
          <a:bodyPr wrap="none">
            <a:spAutoFit/>
          </a:bodyPr>
          <a:lstStyle/>
          <a:p>
            <a:r>
              <a:rPr lang="en-GB" sz="2400" dirty="0">
                <a:solidFill>
                  <a:srgbClr val="FF0000"/>
                </a:solidFill>
              </a:rPr>
              <a:t>70%</a:t>
            </a:r>
          </a:p>
        </p:txBody>
      </p:sp>
      <p:sp>
        <p:nvSpPr>
          <p:cNvPr id="19" name="Rectangle 18">
            <a:extLst>
              <a:ext uri="{FF2B5EF4-FFF2-40B4-BE49-F238E27FC236}">
                <a16:creationId xmlns:a16="http://schemas.microsoft.com/office/drawing/2014/main" id="{443583CE-C530-4876-8323-153A4A176E3F}"/>
              </a:ext>
            </a:extLst>
          </p:cNvPr>
          <p:cNvSpPr/>
          <p:nvPr/>
        </p:nvSpPr>
        <p:spPr>
          <a:xfrm>
            <a:off x="9629671" y="1307093"/>
            <a:ext cx="630301" cy="461665"/>
          </a:xfrm>
          <a:prstGeom prst="rect">
            <a:avLst/>
          </a:prstGeom>
        </p:spPr>
        <p:txBody>
          <a:bodyPr wrap="none">
            <a:spAutoFit/>
          </a:bodyPr>
          <a:lstStyle/>
          <a:p>
            <a:r>
              <a:rPr lang="en-GB" sz="2400" dirty="0">
                <a:solidFill>
                  <a:srgbClr val="FF0000"/>
                </a:solidFill>
              </a:rPr>
              <a:t>6%</a:t>
            </a:r>
          </a:p>
        </p:txBody>
      </p:sp>
      <p:sp>
        <p:nvSpPr>
          <p:cNvPr id="20" name="Rectangle 19">
            <a:extLst>
              <a:ext uri="{FF2B5EF4-FFF2-40B4-BE49-F238E27FC236}">
                <a16:creationId xmlns:a16="http://schemas.microsoft.com/office/drawing/2014/main" id="{E7923DEC-7E93-4F03-A201-13CB95BDCA98}"/>
              </a:ext>
            </a:extLst>
          </p:cNvPr>
          <p:cNvSpPr/>
          <p:nvPr/>
        </p:nvSpPr>
        <p:spPr>
          <a:xfrm>
            <a:off x="9642142" y="1918910"/>
            <a:ext cx="801823" cy="461665"/>
          </a:xfrm>
          <a:prstGeom prst="rect">
            <a:avLst/>
          </a:prstGeom>
        </p:spPr>
        <p:txBody>
          <a:bodyPr wrap="none">
            <a:spAutoFit/>
          </a:bodyPr>
          <a:lstStyle/>
          <a:p>
            <a:r>
              <a:rPr lang="en-GB" sz="2400" dirty="0">
                <a:solidFill>
                  <a:srgbClr val="FF0000"/>
                </a:solidFill>
              </a:rPr>
              <a:t>28%</a:t>
            </a:r>
          </a:p>
        </p:txBody>
      </p:sp>
      <p:sp>
        <p:nvSpPr>
          <p:cNvPr id="21" name="Rectangle 20">
            <a:extLst>
              <a:ext uri="{FF2B5EF4-FFF2-40B4-BE49-F238E27FC236}">
                <a16:creationId xmlns:a16="http://schemas.microsoft.com/office/drawing/2014/main" id="{FCBE2708-0756-4A6F-A879-455C3809D4D3}"/>
              </a:ext>
            </a:extLst>
          </p:cNvPr>
          <p:cNvSpPr/>
          <p:nvPr/>
        </p:nvSpPr>
        <p:spPr>
          <a:xfrm>
            <a:off x="9654613" y="2562661"/>
            <a:ext cx="801823" cy="461665"/>
          </a:xfrm>
          <a:prstGeom prst="rect">
            <a:avLst/>
          </a:prstGeom>
        </p:spPr>
        <p:txBody>
          <a:bodyPr wrap="none">
            <a:spAutoFit/>
          </a:bodyPr>
          <a:lstStyle/>
          <a:p>
            <a:r>
              <a:rPr lang="en-GB" sz="2400" dirty="0">
                <a:solidFill>
                  <a:srgbClr val="FF0000"/>
                </a:solidFill>
              </a:rPr>
              <a:t>75%</a:t>
            </a:r>
          </a:p>
        </p:txBody>
      </p:sp>
      <p:sp>
        <p:nvSpPr>
          <p:cNvPr id="22" name="Rectangle 21">
            <a:extLst>
              <a:ext uri="{FF2B5EF4-FFF2-40B4-BE49-F238E27FC236}">
                <a16:creationId xmlns:a16="http://schemas.microsoft.com/office/drawing/2014/main" id="{0E041EAD-3FDA-42CE-8D66-958EA21FF684}"/>
              </a:ext>
            </a:extLst>
          </p:cNvPr>
          <p:cNvSpPr/>
          <p:nvPr/>
        </p:nvSpPr>
        <p:spPr>
          <a:xfrm>
            <a:off x="7536160" y="4060127"/>
            <a:ext cx="630301" cy="461665"/>
          </a:xfrm>
          <a:prstGeom prst="rect">
            <a:avLst/>
          </a:prstGeom>
        </p:spPr>
        <p:txBody>
          <a:bodyPr wrap="none">
            <a:spAutoFit/>
          </a:bodyPr>
          <a:lstStyle/>
          <a:p>
            <a:r>
              <a:rPr lang="en-GB" sz="2400" dirty="0">
                <a:solidFill>
                  <a:srgbClr val="FF0000"/>
                </a:solidFill>
              </a:rPr>
              <a:t>4%</a:t>
            </a:r>
          </a:p>
        </p:txBody>
      </p:sp>
      <p:sp>
        <p:nvSpPr>
          <p:cNvPr id="23" name="Rectangle 22">
            <a:extLst>
              <a:ext uri="{FF2B5EF4-FFF2-40B4-BE49-F238E27FC236}">
                <a16:creationId xmlns:a16="http://schemas.microsoft.com/office/drawing/2014/main" id="{30DB116D-FB88-49D0-B296-553E84B5801C}"/>
              </a:ext>
            </a:extLst>
          </p:cNvPr>
          <p:cNvSpPr/>
          <p:nvPr/>
        </p:nvSpPr>
        <p:spPr>
          <a:xfrm>
            <a:off x="7536160" y="5018654"/>
            <a:ext cx="801823" cy="461665"/>
          </a:xfrm>
          <a:prstGeom prst="rect">
            <a:avLst/>
          </a:prstGeom>
        </p:spPr>
        <p:txBody>
          <a:bodyPr wrap="none">
            <a:spAutoFit/>
          </a:bodyPr>
          <a:lstStyle/>
          <a:p>
            <a:r>
              <a:rPr lang="en-GB" sz="2400" dirty="0">
                <a:solidFill>
                  <a:srgbClr val="FF0000"/>
                </a:solidFill>
              </a:rPr>
              <a:t>50%</a:t>
            </a:r>
          </a:p>
        </p:txBody>
      </p:sp>
      <p:sp>
        <p:nvSpPr>
          <p:cNvPr id="24" name="Rectangle 23">
            <a:extLst>
              <a:ext uri="{FF2B5EF4-FFF2-40B4-BE49-F238E27FC236}">
                <a16:creationId xmlns:a16="http://schemas.microsoft.com/office/drawing/2014/main" id="{A238E1C3-6951-4D20-95BF-3BF1248F8472}"/>
              </a:ext>
            </a:extLst>
          </p:cNvPr>
          <p:cNvSpPr/>
          <p:nvPr/>
        </p:nvSpPr>
        <p:spPr>
          <a:xfrm>
            <a:off x="7540917" y="5859139"/>
            <a:ext cx="801823" cy="461665"/>
          </a:xfrm>
          <a:prstGeom prst="rect">
            <a:avLst/>
          </a:prstGeom>
        </p:spPr>
        <p:txBody>
          <a:bodyPr wrap="none">
            <a:spAutoFit/>
          </a:bodyPr>
          <a:lstStyle/>
          <a:p>
            <a:r>
              <a:rPr lang="en-GB" sz="2400" dirty="0">
                <a:solidFill>
                  <a:srgbClr val="FF0000"/>
                </a:solidFill>
              </a:rPr>
              <a:t>14%</a:t>
            </a:r>
          </a:p>
        </p:txBody>
      </p:sp>
      <p:sp>
        <p:nvSpPr>
          <p:cNvPr id="25" name="Rectangle 24">
            <a:extLst>
              <a:ext uri="{FF2B5EF4-FFF2-40B4-BE49-F238E27FC236}">
                <a16:creationId xmlns:a16="http://schemas.microsoft.com/office/drawing/2014/main" id="{4583F8BE-71E6-482F-B0DF-52EF0C81D3E9}"/>
              </a:ext>
            </a:extLst>
          </p:cNvPr>
          <p:cNvSpPr/>
          <p:nvPr/>
        </p:nvSpPr>
        <p:spPr>
          <a:xfrm>
            <a:off x="7550055" y="6342793"/>
            <a:ext cx="801823" cy="461665"/>
          </a:xfrm>
          <a:prstGeom prst="rect">
            <a:avLst/>
          </a:prstGeom>
        </p:spPr>
        <p:txBody>
          <a:bodyPr wrap="none">
            <a:spAutoFit/>
          </a:bodyPr>
          <a:lstStyle/>
          <a:p>
            <a:r>
              <a:rPr lang="en-GB" sz="2400" dirty="0">
                <a:solidFill>
                  <a:srgbClr val="FF0000"/>
                </a:solidFill>
              </a:rPr>
              <a:t>84%</a:t>
            </a:r>
          </a:p>
        </p:txBody>
      </p:sp>
      <p:sp>
        <p:nvSpPr>
          <p:cNvPr id="26" name="Rectangle 25">
            <a:extLst>
              <a:ext uri="{FF2B5EF4-FFF2-40B4-BE49-F238E27FC236}">
                <a16:creationId xmlns:a16="http://schemas.microsoft.com/office/drawing/2014/main" id="{897DC157-0376-4D46-88EC-629119C6BA39}"/>
              </a:ext>
            </a:extLst>
          </p:cNvPr>
          <p:cNvSpPr/>
          <p:nvPr/>
        </p:nvSpPr>
        <p:spPr>
          <a:xfrm>
            <a:off x="5975818" y="5011954"/>
            <a:ext cx="612668" cy="461665"/>
          </a:xfrm>
          <a:prstGeom prst="rect">
            <a:avLst/>
          </a:prstGeom>
        </p:spPr>
        <p:txBody>
          <a:bodyPr wrap="none">
            <a:spAutoFit/>
          </a:bodyPr>
          <a:lstStyle/>
          <a:p>
            <a:r>
              <a:rPr lang="en-GB" sz="2400" dirty="0">
                <a:solidFill>
                  <a:srgbClr val="FF0000"/>
                </a:solidFill>
              </a:rPr>
              <a:t>0.5</a:t>
            </a:r>
          </a:p>
        </p:txBody>
      </p:sp>
      <p:sp>
        <p:nvSpPr>
          <p:cNvPr id="27" name="Rectangle 26">
            <a:extLst>
              <a:ext uri="{FF2B5EF4-FFF2-40B4-BE49-F238E27FC236}">
                <a16:creationId xmlns:a16="http://schemas.microsoft.com/office/drawing/2014/main" id="{6470E056-8224-4147-9804-629D29C235A0}"/>
              </a:ext>
            </a:extLst>
          </p:cNvPr>
          <p:cNvSpPr/>
          <p:nvPr/>
        </p:nvSpPr>
        <p:spPr>
          <a:xfrm>
            <a:off x="5939340" y="4527835"/>
            <a:ext cx="612668" cy="461665"/>
          </a:xfrm>
          <a:prstGeom prst="rect">
            <a:avLst/>
          </a:prstGeom>
        </p:spPr>
        <p:txBody>
          <a:bodyPr wrap="none">
            <a:spAutoFit/>
          </a:bodyPr>
          <a:lstStyle/>
          <a:p>
            <a:r>
              <a:rPr lang="en-GB" sz="2400" dirty="0">
                <a:solidFill>
                  <a:srgbClr val="FF0000"/>
                </a:solidFill>
              </a:rPr>
              <a:t>0.1</a:t>
            </a:r>
          </a:p>
        </p:txBody>
      </p:sp>
      <p:sp>
        <p:nvSpPr>
          <p:cNvPr id="28" name="Rectangle 27">
            <a:extLst>
              <a:ext uri="{FF2B5EF4-FFF2-40B4-BE49-F238E27FC236}">
                <a16:creationId xmlns:a16="http://schemas.microsoft.com/office/drawing/2014/main" id="{7DE6A24E-A090-4F17-A9AC-6C88B52EEEF0}"/>
              </a:ext>
            </a:extLst>
          </p:cNvPr>
          <p:cNvSpPr/>
          <p:nvPr/>
        </p:nvSpPr>
        <p:spPr>
          <a:xfrm>
            <a:off x="5975818" y="5430120"/>
            <a:ext cx="784189" cy="461665"/>
          </a:xfrm>
          <a:prstGeom prst="rect">
            <a:avLst/>
          </a:prstGeom>
        </p:spPr>
        <p:txBody>
          <a:bodyPr wrap="none">
            <a:spAutoFit/>
          </a:bodyPr>
          <a:lstStyle/>
          <a:p>
            <a:r>
              <a:rPr lang="en-GB" sz="2400" dirty="0">
                <a:solidFill>
                  <a:srgbClr val="FF0000"/>
                </a:solidFill>
              </a:rPr>
              <a:t>0.45</a:t>
            </a:r>
          </a:p>
        </p:txBody>
      </p:sp>
      <p:sp>
        <p:nvSpPr>
          <p:cNvPr id="29" name="Rectangle 28">
            <a:extLst>
              <a:ext uri="{FF2B5EF4-FFF2-40B4-BE49-F238E27FC236}">
                <a16:creationId xmlns:a16="http://schemas.microsoft.com/office/drawing/2014/main" id="{598F9593-07E7-435F-AA37-4BB8D4ED8788}"/>
              </a:ext>
            </a:extLst>
          </p:cNvPr>
          <p:cNvSpPr/>
          <p:nvPr/>
        </p:nvSpPr>
        <p:spPr>
          <a:xfrm>
            <a:off x="6001296" y="5883341"/>
            <a:ext cx="784189" cy="461665"/>
          </a:xfrm>
          <a:prstGeom prst="rect">
            <a:avLst/>
          </a:prstGeom>
        </p:spPr>
        <p:txBody>
          <a:bodyPr wrap="none">
            <a:spAutoFit/>
          </a:bodyPr>
          <a:lstStyle/>
          <a:p>
            <a:r>
              <a:rPr lang="en-GB" sz="2400" dirty="0">
                <a:solidFill>
                  <a:srgbClr val="FF0000"/>
                </a:solidFill>
              </a:rPr>
              <a:t>0.14</a:t>
            </a: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BFA6A8B5-2CE1-4A20-B2F9-2D0D686710E8}"/>
                  </a:ext>
                </a:extLst>
              </p:cNvPr>
              <p:cNvSpPr txBox="1"/>
              <p:nvPr/>
            </p:nvSpPr>
            <p:spPr>
              <a:xfrm>
                <a:off x="4371447" y="3972891"/>
                <a:ext cx="801823" cy="574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b="0" i="1" smtClean="0">
                              <a:solidFill>
                                <a:srgbClr val="FF0000"/>
                              </a:solidFill>
                              <a:latin typeface="Cambria Math" panose="02040503050406030204" pitchFamily="18" charset="0"/>
                            </a:rPr>
                            <m:t>2</m:t>
                          </m:r>
                        </m:num>
                        <m:den>
                          <m:r>
                            <a:rPr lang="en-GB" sz="1600" b="0" i="1" smtClean="0">
                              <a:solidFill>
                                <a:srgbClr val="FF0000"/>
                              </a:solidFill>
                              <a:latin typeface="Cambria Math" panose="02040503050406030204" pitchFamily="18" charset="0"/>
                            </a:rPr>
                            <m:t>50</m:t>
                          </m:r>
                        </m:den>
                      </m:f>
                    </m:oMath>
                  </m:oMathPara>
                </a14:m>
                <a:endParaRPr lang="en-GB" sz="1600" dirty="0"/>
              </a:p>
            </p:txBody>
          </p:sp>
        </mc:Choice>
        <mc:Fallback>
          <p:sp>
            <p:nvSpPr>
              <p:cNvPr id="30" name="TextBox 29">
                <a:extLst>
                  <a:ext uri="{FF2B5EF4-FFF2-40B4-BE49-F238E27FC236}">
                    <a16:creationId xmlns:a16="http://schemas.microsoft.com/office/drawing/2014/main" id="{BFA6A8B5-2CE1-4A20-B2F9-2D0D686710E8}"/>
                  </a:ext>
                </a:extLst>
              </p:cNvPr>
              <p:cNvSpPr txBox="1">
                <a:spLocks noRot="1" noChangeAspect="1" noMove="1" noResize="1" noEditPoints="1" noAdjustHandles="1" noChangeArrowheads="1" noChangeShapeType="1" noTextEdit="1"/>
              </p:cNvSpPr>
              <p:nvPr/>
            </p:nvSpPr>
            <p:spPr>
              <a:xfrm>
                <a:off x="4371447" y="3972891"/>
                <a:ext cx="801823" cy="574581"/>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58F8DD16-F1EA-4181-B861-095D658CFC53}"/>
                  </a:ext>
                </a:extLst>
              </p:cNvPr>
              <p:cNvSpPr/>
              <p:nvPr/>
            </p:nvSpPr>
            <p:spPr>
              <a:xfrm>
                <a:off x="4572624" y="4460237"/>
                <a:ext cx="433132" cy="4970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400" i="1" smtClean="0">
                              <a:solidFill>
                                <a:srgbClr val="FF0000"/>
                              </a:solidFill>
                              <a:latin typeface="Cambria Math" panose="02040503050406030204" pitchFamily="18" charset="0"/>
                            </a:rPr>
                          </m:ctrlPr>
                        </m:fPr>
                        <m:num>
                          <m:r>
                            <a:rPr lang="en-GB" sz="1400" b="0" i="1" smtClean="0">
                              <a:solidFill>
                                <a:srgbClr val="FF0000"/>
                              </a:solidFill>
                              <a:latin typeface="Cambria Math" panose="02040503050406030204" pitchFamily="18" charset="0"/>
                            </a:rPr>
                            <m:t>1</m:t>
                          </m:r>
                        </m:num>
                        <m:den>
                          <m:r>
                            <a:rPr lang="en-GB" sz="1400" b="0" i="1" smtClean="0">
                              <a:solidFill>
                                <a:srgbClr val="FF0000"/>
                              </a:solidFill>
                              <a:latin typeface="Cambria Math" panose="02040503050406030204" pitchFamily="18" charset="0"/>
                            </a:rPr>
                            <m:t>10</m:t>
                          </m:r>
                        </m:den>
                      </m:f>
                    </m:oMath>
                  </m:oMathPara>
                </a14:m>
                <a:endParaRPr lang="en-GB" sz="1400" dirty="0"/>
              </a:p>
            </p:txBody>
          </p:sp>
        </mc:Choice>
        <mc:Fallback xmlns="">
          <p:sp>
            <p:nvSpPr>
              <p:cNvPr id="31" name="Rectangle 30">
                <a:extLst>
                  <a:ext uri="{FF2B5EF4-FFF2-40B4-BE49-F238E27FC236}">
                    <a16:creationId xmlns:a16="http://schemas.microsoft.com/office/drawing/2014/main" id="{58F8DD16-F1EA-4181-B861-095D658CFC53}"/>
                  </a:ext>
                </a:extLst>
              </p:cNvPr>
              <p:cNvSpPr>
                <a:spLocks noRot="1" noChangeAspect="1" noMove="1" noResize="1" noEditPoints="1" noAdjustHandles="1" noChangeArrowheads="1" noChangeShapeType="1" noTextEdit="1"/>
              </p:cNvSpPr>
              <p:nvPr/>
            </p:nvSpPr>
            <p:spPr>
              <a:xfrm>
                <a:off x="4572624" y="4460237"/>
                <a:ext cx="433132" cy="497059"/>
              </a:xfrm>
              <a:prstGeom prst="rect">
                <a:avLst/>
              </a:prstGeom>
              <a:blipFill>
                <a:blip r:embed="rId15"/>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6B9AF3FF-83CB-446C-8092-206B0093DC20}"/>
                  </a:ext>
                </a:extLst>
              </p:cNvPr>
              <p:cNvSpPr/>
              <p:nvPr/>
            </p:nvSpPr>
            <p:spPr>
              <a:xfrm>
                <a:off x="4572624" y="5366002"/>
                <a:ext cx="433132" cy="4970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400" i="1" smtClean="0">
                              <a:solidFill>
                                <a:srgbClr val="FF0000"/>
                              </a:solidFill>
                              <a:latin typeface="Cambria Math" panose="02040503050406030204" pitchFamily="18" charset="0"/>
                            </a:rPr>
                          </m:ctrlPr>
                        </m:fPr>
                        <m:num>
                          <m:r>
                            <a:rPr lang="en-GB" sz="1400" b="0" i="1" smtClean="0">
                              <a:solidFill>
                                <a:srgbClr val="FF0000"/>
                              </a:solidFill>
                              <a:latin typeface="Cambria Math" panose="02040503050406030204" pitchFamily="18" charset="0"/>
                            </a:rPr>
                            <m:t>9</m:t>
                          </m:r>
                        </m:num>
                        <m:den>
                          <m:r>
                            <a:rPr lang="en-GB" sz="1400" b="0" i="1" smtClean="0">
                              <a:solidFill>
                                <a:srgbClr val="FF0000"/>
                              </a:solidFill>
                              <a:latin typeface="Cambria Math" panose="02040503050406030204" pitchFamily="18" charset="0"/>
                            </a:rPr>
                            <m:t>20</m:t>
                          </m:r>
                        </m:den>
                      </m:f>
                    </m:oMath>
                  </m:oMathPara>
                </a14:m>
                <a:endParaRPr lang="en-GB" sz="1400" dirty="0"/>
              </a:p>
            </p:txBody>
          </p:sp>
        </mc:Choice>
        <mc:Fallback xmlns="">
          <p:sp>
            <p:nvSpPr>
              <p:cNvPr id="32" name="Rectangle 31">
                <a:extLst>
                  <a:ext uri="{FF2B5EF4-FFF2-40B4-BE49-F238E27FC236}">
                    <a16:creationId xmlns:a16="http://schemas.microsoft.com/office/drawing/2014/main" id="{6B9AF3FF-83CB-446C-8092-206B0093DC20}"/>
                  </a:ext>
                </a:extLst>
              </p:cNvPr>
              <p:cNvSpPr>
                <a:spLocks noRot="1" noChangeAspect="1" noMove="1" noResize="1" noEditPoints="1" noAdjustHandles="1" noChangeArrowheads="1" noChangeShapeType="1" noTextEdit="1"/>
              </p:cNvSpPr>
              <p:nvPr/>
            </p:nvSpPr>
            <p:spPr>
              <a:xfrm>
                <a:off x="4572624" y="5366002"/>
                <a:ext cx="433132" cy="497059"/>
              </a:xfrm>
              <a:prstGeom prst="rect">
                <a:avLst/>
              </a:prstGeom>
              <a:blipFill>
                <a:blip r:embed="rId16"/>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16379C2E-7DC8-4FDC-BC5A-77312E0B10C0}"/>
                  </a:ext>
                </a:extLst>
              </p:cNvPr>
              <p:cNvSpPr/>
              <p:nvPr/>
            </p:nvSpPr>
            <p:spPr>
              <a:xfrm>
                <a:off x="4533511" y="6290762"/>
                <a:ext cx="433132" cy="4970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400" i="1" smtClean="0">
                              <a:solidFill>
                                <a:srgbClr val="FF0000"/>
                              </a:solidFill>
                              <a:latin typeface="Cambria Math" panose="02040503050406030204" pitchFamily="18" charset="0"/>
                            </a:rPr>
                          </m:ctrlPr>
                        </m:fPr>
                        <m:num>
                          <m:r>
                            <a:rPr lang="en-GB" sz="1400" b="0" i="1" smtClean="0">
                              <a:solidFill>
                                <a:srgbClr val="FF0000"/>
                              </a:solidFill>
                              <a:latin typeface="Cambria Math" panose="02040503050406030204" pitchFamily="18" charset="0"/>
                            </a:rPr>
                            <m:t>21</m:t>
                          </m:r>
                        </m:num>
                        <m:den>
                          <m:r>
                            <a:rPr lang="en-GB" sz="1400" b="0" i="1" smtClean="0">
                              <a:solidFill>
                                <a:srgbClr val="FF0000"/>
                              </a:solidFill>
                              <a:latin typeface="Cambria Math" panose="02040503050406030204" pitchFamily="18" charset="0"/>
                            </a:rPr>
                            <m:t>25</m:t>
                          </m:r>
                        </m:den>
                      </m:f>
                    </m:oMath>
                  </m:oMathPara>
                </a14:m>
                <a:endParaRPr lang="en-GB" sz="1400" dirty="0"/>
              </a:p>
            </p:txBody>
          </p:sp>
        </mc:Choice>
        <mc:Fallback xmlns="">
          <p:sp>
            <p:nvSpPr>
              <p:cNvPr id="33" name="Rectangle 32">
                <a:extLst>
                  <a:ext uri="{FF2B5EF4-FFF2-40B4-BE49-F238E27FC236}">
                    <a16:creationId xmlns:a16="http://schemas.microsoft.com/office/drawing/2014/main" id="{16379C2E-7DC8-4FDC-BC5A-77312E0B10C0}"/>
                  </a:ext>
                </a:extLst>
              </p:cNvPr>
              <p:cNvSpPr>
                <a:spLocks noRot="1" noChangeAspect="1" noMove="1" noResize="1" noEditPoints="1" noAdjustHandles="1" noChangeArrowheads="1" noChangeShapeType="1" noTextEdit="1"/>
              </p:cNvSpPr>
              <p:nvPr/>
            </p:nvSpPr>
            <p:spPr>
              <a:xfrm>
                <a:off x="4533511" y="6290762"/>
                <a:ext cx="433132" cy="497059"/>
              </a:xfrm>
              <a:prstGeom prst="rect">
                <a:avLst/>
              </a:prstGeom>
              <a:blipFill>
                <a:blip r:embed="rId17"/>
                <a:stretch>
                  <a:fillRect b="-2469"/>
                </a:stretch>
              </a:blipFill>
            </p:spPr>
            <p:txBody>
              <a:bodyPr/>
              <a:lstStyle/>
              <a:p>
                <a:r>
                  <a:rPr lang="en-GB">
                    <a:noFill/>
                  </a:rPr>
                  <a:t> </a:t>
                </a:r>
              </a:p>
            </p:txBody>
          </p:sp>
        </mc:Fallback>
      </mc:AlternateContent>
      <p:sp>
        <p:nvSpPr>
          <p:cNvPr id="34" name="Rectangle 33">
            <a:extLst>
              <a:ext uri="{FF2B5EF4-FFF2-40B4-BE49-F238E27FC236}">
                <a16:creationId xmlns:a16="http://schemas.microsoft.com/office/drawing/2014/main" id="{0D495DD0-2FF4-4E0B-B938-AEE732CE08A0}"/>
              </a:ext>
            </a:extLst>
          </p:cNvPr>
          <p:cNvSpPr/>
          <p:nvPr/>
        </p:nvSpPr>
        <p:spPr bwMode="auto">
          <a:xfrm>
            <a:off x="3932960" y="3560619"/>
            <a:ext cx="4741716" cy="3235034"/>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593502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149836" y="755101"/>
            <a:ext cx="9721081" cy="1938992"/>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eaLnBrk="1" hangingPunct="1">
              <a:buClr>
                <a:srgbClr val="000000"/>
              </a:buClr>
              <a:buSzPct val="100000"/>
              <a:buAutoNum type="arabicPeriod" startAt="6"/>
              <a:defRPr/>
            </a:pPr>
            <a:r>
              <a:rPr lang="en-GB" sz="2400" dirty="0"/>
              <a:t>There are 200 children in a school hall, eating lunch.  Of these children, 124 have chosen chips as part of their lunch.</a:t>
            </a:r>
          </a:p>
          <a:p>
            <a:pPr marL="0" indent="0" eaLnBrk="1" hangingPunct="1">
              <a:buClr>
                <a:srgbClr val="000000"/>
              </a:buClr>
              <a:buSzPct val="100000"/>
              <a:defRPr/>
            </a:pPr>
            <a:r>
              <a:rPr lang="en-GB" sz="2400" dirty="0"/>
              <a:t>     (a)	What fraction of the children have chosen chips?</a:t>
            </a:r>
          </a:p>
          <a:p>
            <a:pPr marL="0" indent="0" eaLnBrk="1" hangingPunct="1">
              <a:buClr>
                <a:srgbClr val="000000"/>
              </a:buClr>
              <a:buSzPct val="100000"/>
              <a:defRPr/>
            </a:pPr>
            <a:r>
              <a:rPr lang="en-GB" sz="2400" dirty="0"/>
              <a:t>     (b)	What percentage of the children have chosen chips?</a:t>
            </a:r>
          </a:p>
          <a:p>
            <a:pPr marL="0" indent="0" eaLnBrk="1" hangingPunct="1">
              <a:buClr>
                <a:srgbClr val="000000"/>
              </a:buClr>
              <a:buSzPct val="100000"/>
              <a:defRPr/>
            </a:pPr>
            <a:r>
              <a:rPr lang="en-GB" sz="2400" dirty="0"/>
              <a:t>     (c) What percentage of the children have not chosen chips?</a:t>
            </a:r>
            <a:endParaRPr lang="en-US" sz="2400" dirty="0"/>
          </a:p>
        </p:txBody>
      </p:sp>
      <p:sp>
        <p:nvSpPr>
          <p:cNvPr id="15373" name="TextBox 2"/>
          <p:cNvSpPr txBox="1">
            <a:spLocks noChangeArrowheads="1"/>
          </p:cNvSpPr>
          <p:nvPr/>
        </p:nvSpPr>
        <p:spPr bwMode="auto">
          <a:xfrm>
            <a:off x="2567608" y="28876"/>
            <a:ext cx="8856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3200" b="1" dirty="0"/>
              <a:t>Skill Check: Decimal Fractions Percentages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97D20C9-8ADF-40C1-838C-310FFD1CDC5C}"/>
              </a:ext>
            </a:extLst>
          </p:cNvPr>
          <p:cNvSpPr/>
          <p:nvPr/>
        </p:nvSpPr>
        <p:spPr>
          <a:xfrm>
            <a:off x="2172260" y="3198995"/>
            <a:ext cx="9797459" cy="1569660"/>
          </a:xfrm>
          <a:prstGeom prst="rect">
            <a:avLst/>
          </a:prstGeom>
        </p:spPr>
        <p:txBody>
          <a:bodyPr wrap="square">
            <a:spAutoFit/>
          </a:bodyPr>
          <a:lstStyle/>
          <a:p>
            <a:pPr marL="457200" indent="-457200">
              <a:buAutoNum type="arabicPeriod" startAt="7"/>
            </a:pPr>
            <a:r>
              <a:rPr lang="en-GB" sz="2400" dirty="0"/>
              <a:t>In the school canteen, children can choose chips, baked potato or    rice.  One day 50% choose chips and 26% choose baked potatoes.</a:t>
            </a:r>
          </a:p>
          <a:p>
            <a:r>
              <a:rPr lang="en-GB" sz="2400" dirty="0"/>
              <a:t>     (a)What percentage choose rice?</a:t>
            </a:r>
          </a:p>
          <a:p>
            <a:r>
              <a:rPr lang="en-GB" sz="2400" dirty="0"/>
              <a:t>     (b)What fraction of the children choose rice?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69D0A48-0517-46F4-A2E2-0BF4E37A9BEF}"/>
                  </a:ext>
                </a:extLst>
              </p:cNvPr>
              <p:cNvSpPr txBox="1"/>
              <p:nvPr/>
            </p:nvSpPr>
            <p:spPr>
              <a:xfrm>
                <a:off x="2571545" y="2650295"/>
                <a:ext cx="988744" cy="616964"/>
              </a:xfrm>
              <a:prstGeom prst="rect">
                <a:avLst/>
              </a:prstGeom>
              <a:noFill/>
            </p:spPr>
            <p:txBody>
              <a:bodyPr wrap="square" rtlCol="0">
                <a:spAutoFit/>
              </a:bodyPr>
              <a:lstStyle/>
              <a:p>
                <a:r>
                  <a:rPr lang="en-GB" sz="2400" dirty="0">
                    <a:solidFill>
                      <a:srgbClr val="FF0000"/>
                    </a:solidFill>
                  </a:rPr>
                  <a:t>(a)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31</m:t>
                        </m:r>
                      </m:num>
                      <m:den>
                        <m:r>
                          <a:rPr lang="en-GB" sz="2400" i="1">
                            <a:solidFill>
                              <a:srgbClr val="FF0000"/>
                            </a:solidFill>
                            <a:latin typeface="Cambria Math" panose="02040503050406030204" pitchFamily="18" charset="0"/>
                          </a:rPr>
                          <m:t>50</m:t>
                        </m:r>
                      </m:den>
                    </m:f>
                  </m:oMath>
                </a14:m>
                <a:r>
                  <a:rPr lang="en-GB" sz="2400" dirty="0">
                    <a:solidFill>
                      <a:srgbClr val="FF0000"/>
                    </a:solidFill>
                  </a:rPr>
                  <a:t> </a:t>
                </a:r>
              </a:p>
            </p:txBody>
          </p:sp>
        </mc:Choice>
        <mc:Fallback>
          <p:sp>
            <p:nvSpPr>
              <p:cNvPr id="4" name="TextBox 3">
                <a:extLst>
                  <a:ext uri="{FF2B5EF4-FFF2-40B4-BE49-F238E27FC236}">
                    <a16:creationId xmlns:a16="http://schemas.microsoft.com/office/drawing/2014/main" id="{D69D0A48-0517-46F4-A2E2-0BF4E37A9BEF}"/>
                  </a:ext>
                </a:extLst>
              </p:cNvPr>
              <p:cNvSpPr txBox="1">
                <a:spLocks noRot="1" noChangeAspect="1" noMove="1" noResize="1" noEditPoints="1" noAdjustHandles="1" noChangeArrowheads="1" noChangeShapeType="1" noTextEdit="1"/>
              </p:cNvSpPr>
              <p:nvPr/>
            </p:nvSpPr>
            <p:spPr>
              <a:xfrm>
                <a:off x="2571545" y="2650295"/>
                <a:ext cx="988744" cy="616964"/>
              </a:xfrm>
              <a:prstGeom prst="rect">
                <a:avLst/>
              </a:prstGeom>
              <a:blipFill>
                <a:blip r:embed="rId4"/>
                <a:stretch>
                  <a:fillRect l="-9877" b="-8911"/>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4CB3B080-D494-4FD7-963C-F71883EED788}"/>
              </a:ext>
            </a:extLst>
          </p:cNvPr>
          <p:cNvSpPr txBox="1"/>
          <p:nvPr/>
        </p:nvSpPr>
        <p:spPr>
          <a:xfrm>
            <a:off x="3875639" y="2705398"/>
            <a:ext cx="1512168" cy="461665"/>
          </a:xfrm>
          <a:prstGeom prst="rect">
            <a:avLst/>
          </a:prstGeom>
          <a:noFill/>
        </p:spPr>
        <p:txBody>
          <a:bodyPr wrap="square" rtlCol="0">
            <a:spAutoFit/>
          </a:bodyPr>
          <a:lstStyle/>
          <a:p>
            <a:r>
              <a:rPr lang="en-GB" sz="2400" dirty="0">
                <a:solidFill>
                  <a:srgbClr val="FF0000"/>
                </a:solidFill>
              </a:rPr>
              <a:t>(b) 62%</a:t>
            </a:r>
          </a:p>
        </p:txBody>
      </p:sp>
      <p:sp>
        <p:nvSpPr>
          <p:cNvPr id="7" name="Rectangle 6">
            <a:extLst>
              <a:ext uri="{FF2B5EF4-FFF2-40B4-BE49-F238E27FC236}">
                <a16:creationId xmlns:a16="http://schemas.microsoft.com/office/drawing/2014/main" id="{71055DFB-E182-46CB-9CA4-CD66F9D9BB91}"/>
              </a:ext>
            </a:extLst>
          </p:cNvPr>
          <p:cNvSpPr/>
          <p:nvPr/>
        </p:nvSpPr>
        <p:spPr>
          <a:xfrm>
            <a:off x="5447673" y="2691871"/>
            <a:ext cx="1245854" cy="461665"/>
          </a:xfrm>
          <a:prstGeom prst="rect">
            <a:avLst/>
          </a:prstGeom>
        </p:spPr>
        <p:txBody>
          <a:bodyPr wrap="none">
            <a:spAutoFit/>
          </a:bodyPr>
          <a:lstStyle/>
          <a:p>
            <a:r>
              <a:rPr lang="en-GB" sz="2400" dirty="0">
                <a:solidFill>
                  <a:srgbClr val="FF0000"/>
                </a:solidFill>
              </a:rPr>
              <a:t>(c) 38%</a:t>
            </a:r>
          </a:p>
        </p:txBody>
      </p:sp>
      <p:sp>
        <p:nvSpPr>
          <p:cNvPr id="8" name="Rectangle 7">
            <a:extLst>
              <a:ext uri="{FF2B5EF4-FFF2-40B4-BE49-F238E27FC236}">
                <a16:creationId xmlns:a16="http://schemas.microsoft.com/office/drawing/2014/main" id="{141775D1-1504-461A-B48B-C85C41155C81}"/>
              </a:ext>
            </a:extLst>
          </p:cNvPr>
          <p:cNvSpPr/>
          <p:nvPr/>
        </p:nvSpPr>
        <p:spPr>
          <a:xfrm>
            <a:off x="8800467" y="3840109"/>
            <a:ext cx="1263487" cy="461665"/>
          </a:xfrm>
          <a:prstGeom prst="rect">
            <a:avLst/>
          </a:prstGeom>
        </p:spPr>
        <p:txBody>
          <a:bodyPr wrap="none">
            <a:spAutoFit/>
          </a:bodyPr>
          <a:lstStyle/>
          <a:p>
            <a:r>
              <a:rPr lang="en-GB" sz="2400" dirty="0">
                <a:solidFill>
                  <a:srgbClr val="FF0000"/>
                </a:solidFill>
              </a:rPr>
              <a:t>(a) 24%</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0553CFB-D182-4966-B6D5-75E74AF1A8AC}"/>
                  </a:ext>
                </a:extLst>
              </p:cNvPr>
              <p:cNvSpPr/>
              <p:nvPr/>
            </p:nvSpPr>
            <p:spPr>
              <a:xfrm>
                <a:off x="8810310" y="4224583"/>
                <a:ext cx="906017" cy="616964"/>
              </a:xfrm>
              <a:prstGeom prst="rect">
                <a:avLst/>
              </a:prstGeom>
            </p:spPr>
            <p:txBody>
              <a:bodyPr wrap="none">
                <a:spAutoFit/>
              </a:bodyPr>
              <a:lstStyle/>
              <a:p>
                <a:r>
                  <a:rPr lang="en-GB" sz="2400" dirty="0">
                    <a:solidFill>
                      <a:srgbClr val="FF0000"/>
                    </a:solidFill>
                  </a:rPr>
                  <a:t>(b)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6</m:t>
                        </m:r>
                      </m:num>
                      <m:den>
                        <m:r>
                          <a:rPr lang="en-GB" sz="2400" b="0" i="1" smtClean="0">
                            <a:solidFill>
                              <a:srgbClr val="FF0000"/>
                            </a:solidFill>
                            <a:latin typeface="Cambria Math" panose="02040503050406030204" pitchFamily="18" charset="0"/>
                          </a:rPr>
                          <m:t>25</m:t>
                        </m:r>
                      </m:den>
                    </m:f>
                  </m:oMath>
                </a14:m>
                <a:endParaRPr lang="en-GB" sz="2400" dirty="0">
                  <a:solidFill>
                    <a:srgbClr val="FF0000"/>
                  </a:solidFill>
                </a:endParaRPr>
              </a:p>
            </p:txBody>
          </p:sp>
        </mc:Choice>
        <mc:Fallback xmlns="">
          <p:sp>
            <p:nvSpPr>
              <p:cNvPr id="9" name="Rectangle 8">
                <a:extLst>
                  <a:ext uri="{FF2B5EF4-FFF2-40B4-BE49-F238E27FC236}">
                    <a16:creationId xmlns:a16="http://schemas.microsoft.com/office/drawing/2014/main" id="{80553CFB-D182-4966-B6D5-75E74AF1A8AC}"/>
                  </a:ext>
                </a:extLst>
              </p:cNvPr>
              <p:cNvSpPr>
                <a:spLocks noRot="1" noChangeAspect="1" noMove="1" noResize="1" noEditPoints="1" noAdjustHandles="1" noChangeArrowheads="1" noChangeShapeType="1" noTextEdit="1"/>
              </p:cNvSpPr>
              <p:nvPr/>
            </p:nvSpPr>
            <p:spPr>
              <a:xfrm>
                <a:off x="8810310" y="4224583"/>
                <a:ext cx="906017" cy="616964"/>
              </a:xfrm>
              <a:prstGeom prst="rect">
                <a:avLst/>
              </a:prstGeom>
              <a:blipFill>
                <a:blip r:embed="rId5"/>
                <a:stretch>
                  <a:fillRect l="-10067" b="-89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FA602FC8-BC2C-4657-AF4A-541072B6BC8C}"/>
                  </a:ext>
                </a:extLst>
              </p:cNvPr>
              <p:cNvSpPr/>
              <p:nvPr/>
            </p:nvSpPr>
            <p:spPr>
              <a:xfrm>
                <a:off x="2228827" y="4899373"/>
                <a:ext cx="9727617" cy="616964"/>
              </a:xfrm>
              <a:prstGeom prst="rect">
                <a:avLst/>
              </a:prstGeom>
            </p:spPr>
            <p:txBody>
              <a:bodyPr wrap="square">
                <a:spAutoFit/>
              </a:bodyPr>
              <a:lstStyle/>
              <a:p>
                <a:r>
                  <a:rPr lang="en-GB" sz="2400" dirty="0"/>
                  <a:t>8. In a survey, </a:t>
                </a:r>
                <a14:m>
                  <m:oMath xmlns:m="http://schemas.openxmlformats.org/officeDocument/2006/math">
                    <m:f>
                      <m:fPr>
                        <m:ctrlPr>
                          <a:rPr lang="en-GB"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9</m:t>
                        </m:r>
                      </m:num>
                      <m:den>
                        <m:r>
                          <a:rPr lang="en-GB" sz="2400" b="0" i="1" smtClean="0">
                            <a:solidFill>
                              <a:schemeClr val="tx1"/>
                            </a:solidFill>
                            <a:latin typeface="Cambria Math" panose="02040503050406030204" pitchFamily="18" charset="0"/>
                          </a:rPr>
                          <m:t>10</m:t>
                        </m:r>
                      </m:den>
                    </m:f>
                  </m:oMath>
                </a14:m>
                <a:r>
                  <a:rPr lang="en-GB" sz="2400" dirty="0">
                    <a:solidFill>
                      <a:schemeClr val="tx1"/>
                    </a:solidFill>
                  </a:rPr>
                  <a:t> of the children in a school said that maths was their</a:t>
                </a:r>
              </a:p>
            </p:txBody>
          </p:sp>
        </mc:Choice>
        <mc:Fallback>
          <p:sp>
            <p:nvSpPr>
              <p:cNvPr id="10" name="Rectangle 9">
                <a:extLst>
                  <a:ext uri="{FF2B5EF4-FFF2-40B4-BE49-F238E27FC236}">
                    <a16:creationId xmlns:a16="http://schemas.microsoft.com/office/drawing/2014/main" id="{FA602FC8-BC2C-4657-AF4A-541072B6BC8C}"/>
                  </a:ext>
                </a:extLst>
              </p:cNvPr>
              <p:cNvSpPr>
                <a:spLocks noRot="1" noChangeAspect="1" noMove="1" noResize="1" noEditPoints="1" noAdjustHandles="1" noChangeArrowheads="1" noChangeShapeType="1" noTextEdit="1"/>
              </p:cNvSpPr>
              <p:nvPr/>
            </p:nvSpPr>
            <p:spPr>
              <a:xfrm>
                <a:off x="2228827" y="4899373"/>
                <a:ext cx="9727617" cy="616964"/>
              </a:xfrm>
              <a:prstGeom prst="rect">
                <a:avLst/>
              </a:prstGeom>
              <a:blipFill>
                <a:blip r:embed="rId6"/>
                <a:stretch>
                  <a:fillRect l="-1003" b="-8911"/>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4A431E4A-6121-475C-9307-F47B1CA944F8}"/>
              </a:ext>
            </a:extLst>
          </p:cNvPr>
          <p:cNvSpPr/>
          <p:nvPr/>
        </p:nvSpPr>
        <p:spPr>
          <a:xfrm>
            <a:off x="8800466" y="5801116"/>
            <a:ext cx="1263487" cy="461665"/>
          </a:xfrm>
          <a:prstGeom prst="rect">
            <a:avLst/>
          </a:prstGeom>
        </p:spPr>
        <p:txBody>
          <a:bodyPr wrap="none">
            <a:spAutoFit/>
          </a:bodyPr>
          <a:lstStyle/>
          <a:p>
            <a:r>
              <a:rPr lang="en-GB" sz="2400" dirty="0">
                <a:solidFill>
                  <a:srgbClr val="FF0000"/>
                </a:solidFill>
              </a:rPr>
              <a:t>(a) 10%</a:t>
            </a:r>
          </a:p>
        </p:txBody>
      </p:sp>
      <p:sp>
        <p:nvSpPr>
          <p:cNvPr id="2" name="Rectangle 1">
            <a:extLst>
              <a:ext uri="{FF2B5EF4-FFF2-40B4-BE49-F238E27FC236}">
                <a16:creationId xmlns:a16="http://schemas.microsoft.com/office/drawing/2014/main" id="{B66ED120-A310-46B5-9B40-4A3A7BF298D9}"/>
              </a:ext>
            </a:extLst>
          </p:cNvPr>
          <p:cNvSpPr/>
          <p:nvPr/>
        </p:nvSpPr>
        <p:spPr>
          <a:xfrm>
            <a:off x="2537033" y="5385618"/>
            <a:ext cx="8856984" cy="830997"/>
          </a:xfrm>
          <a:prstGeom prst="rect">
            <a:avLst/>
          </a:prstGeom>
        </p:spPr>
        <p:txBody>
          <a:bodyPr wrap="square">
            <a:spAutoFit/>
          </a:bodyPr>
          <a:lstStyle/>
          <a:p>
            <a:pPr lvl="0"/>
            <a:r>
              <a:rPr lang="en-GB" sz="2400" dirty="0">
                <a:solidFill>
                  <a:prstClr val="black"/>
                </a:solidFill>
              </a:rPr>
              <a:t>favourite subject.  What percentage of the children did not say that maths was their favourite subject?</a:t>
            </a:r>
          </a:p>
        </p:txBody>
      </p:sp>
    </p:spTree>
    <p:extLst>
      <p:ext uri="{BB962C8B-B14F-4D97-AF65-F5344CB8AC3E}">
        <p14:creationId xmlns:p14="http://schemas.microsoft.com/office/powerpoint/2010/main" val="3248966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4: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fourth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360288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51584" y="692836"/>
            <a:ext cx="9721081" cy="1200329"/>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In this section we revise finding percentages of quantities.</a:t>
            </a:r>
          </a:p>
          <a:p>
            <a:pPr marL="0" indent="0" eaLnBrk="1" hangingPunct="1">
              <a:buClr>
                <a:srgbClr val="000000"/>
              </a:buClr>
              <a:buSzPct val="100000"/>
              <a:defRPr/>
            </a:pPr>
            <a:r>
              <a:rPr lang="en-GB" sz="2400" b="1" dirty="0"/>
              <a:t>Example 1</a:t>
            </a:r>
          </a:p>
          <a:p>
            <a:pPr marL="0" indent="0" eaLnBrk="1" hangingPunct="1">
              <a:buClr>
                <a:srgbClr val="000000"/>
              </a:buClr>
              <a:buSzPct val="100000"/>
              <a:defRPr/>
            </a:pPr>
            <a:r>
              <a:rPr lang="en-GB" sz="2400" dirty="0"/>
              <a:t>Calculate  20%  of  £120.</a:t>
            </a:r>
            <a:endParaRPr lang="en-US" sz="2400" dirty="0"/>
          </a:p>
        </p:txBody>
      </p:sp>
      <p:sp>
        <p:nvSpPr>
          <p:cNvPr id="15373" name="TextBox 2"/>
          <p:cNvSpPr txBox="1">
            <a:spLocks noChangeArrowheads="1"/>
          </p:cNvSpPr>
          <p:nvPr/>
        </p:nvSpPr>
        <p:spPr bwMode="auto">
          <a:xfrm>
            <a:off x="2639616" y="0"/>
            <a:ext cx="8856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3200" b="1" dirty="0"/>
              <a:t> Finding Percentages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2B9799A-C311-4001-BD66-0255D021E35B}"/>
                  </a:ext>
                </a:extLst>
              </p:cNvPr>
              <p:cNvSpPr/>
              <p:nvPr/>
            </p:nvSpPr>
            <p:spPr>
              <a:xfrm>
                <a:off x="2370318" y="2056124"/>
                <a:ext cx="4499950" cy="616964"/>
              </a:xfrm>
              <a:prstGeom prst="rect">
                <a:avLst/>
              </a:prstGeom>
            </p:spPr>
            <p:txBody>
              <a:bodyPr wrap="none">
                <a:spAutoFit/>
              </a:bodyPr>
              <a:lstStyle/>
              <a:p>
                <a:r>
                  <a:rPr lang="en-GB" sz="2400" dirty="0">
                    <a:solidFill>
                      <a:srgbClr val="FF0000"/>
                    </a:solidFill>
                  </a:rPr>
                  <a:t>20%  of  £120 =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20</m:t>
                        </m:r>
                      </m:num>
                      <m:den>
                        <m:r>
                          <a:rPr lang="en-GB" sz="2400" b="0" i="1" smtClean="0">
                            <a:solidFill>
                              <a:srgbClr val="FF0000"/>
                            </a:solidFill>
                            <a:latin typeface="Cambria Math" panose="02040503050406030204" pitchFamily="18" charset="0"/>
                          </a:rPr>
                          <m:t>100</m:t>
                        </m:r>
                      </m:den>
                    </m:f>
                  </m:oMath>
                </a14:m>
                <a:r>
                  <a:rPr lang="en-GB" sz="2400" dirty="0">
                    <a:solidFill>
                      <a:srgbClr val="FF0000"/>
                    </a:solidFill>
                  </a:rPr>
                  <a:t> </a:t>
                </a:r>
                <a:r>
                  <a:rPr lang="en-GB" dirty="0">
                    <a:solidFill>
                      <a:srgbClr val="FF0000"/>
                    </a:solidFill>
                  </a:rPr>
                  <a:t>x</a:t>
                </a:r>
                <a:r>
                  <a:rPr lang="en-GB" sz="2400" dirty="0">
                    <a:solidFill>
                      <a:srgbClr val="FF0000"/>
                    </a:solidFill>
                  </a:rPr>
                  <a:t> 120 = £24</a:t>
                </a:r>
              </a:p>
            </p:txBody>
          </p:sp>
        </mc:Choice>
        <mc:Fallback xmlns="">
          <p:sp>
            <p:nvSpPr>
              <p:cNvPr id="2" name="Rectangle 1">
                <a:extLst>
                  <a:ext uri="{FF2B5EF4-FFF2-40B4-BE49-F238E27FC236}">
                    <a16:creationId xmlns:a16="http://schemas.microsoft.com/office/drawing/2014/main" id="{B2B9799A-C311-4001-BD66-0255D021E35B}"/>
                  </a:ext>
                </a:extLst>
              </p:cNvPr>
              <p:cNvSpPr>
                <a:spLocks noRot="1" noChangeAspect="1" noMove="1" noResize="1" noEditPoints="1" noAdjustHandles="1" noChangeArrowheads="1" noChangeShapeType="1" noTextEdit="1"/>
              </p:cNvSpPr>
              <p:nvPr/>
            </p:nvSpPr>
            <p:spPr>
              <a:xfrm>
                <a:off x="2370318" y="2056124"/>
                <a:ext cx="4499950" cy="616964"/>
              </a:xfrm>
              <a:prstGeom prst="rect">
                <a:avLst/>
              </a:prstGeom>
              <a:blipFill>
                <a:blip r:embed="rId4"/>
                <a:stretch>
                  <a:fillRect l="-2168" r="-1084" b="-8911"/>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A2B77231-0386-4524-8021-694AABAE244D}"/>
              </a:ext>
            </a:extLst>
          </p:cNvPr>
          <p:cNvSpPr/>
          <p:nvPr/>
        </p:nvSpPr>
        <p:spPr>
          <a:xfrm>
            <a:off x="2370318" y="1794334"/>
            <a:ext cx="1412566" cy="461665"/>
          </a:xfrm>
          <a:prstGeom prst="rect">
            <a:avLst/>
          </a:prstGeom>
        </p:spPr>
        <p:txBody>
          <a:bodyPr wrap="none">
            <a:spAutoFit/>
          </a:bodyPr>
          <a:lstStyle/>
          <a:p>
            <a:r>
              <a:rPr lang="en-GB" sz="2400" b="1" dirty="0"/>
              <a:t>Solution</a:t>
            </a:r>
          </a:p>
        </p:txBody>
      </p:sp>
      <p:sp>
        <p:nvSpPr>
          <p:cNvPr id="4" name="Rectangle 3">
            <a:extLst>
              <a:ext uri="{FF2B5EF4-FFF2-40B4-BE49-F238E27FC236}">
                <a16:creationId xmlns:a16="http://schemas.microsoft.com/office/drawing/2014/main" id="{819AAD64-1DCC-40E5-9F52-07C6F9FD51CB}"/>
              </a:ext>
            </a:extLst>
          </p:cNvPr>
          <p:cNvSpPr/>
          <p:nvPr/>
        </p:nvSpPr>
        <p:spPr>
          <a:xfrm>
            <a:off x="2359476" y="2524256"/>
            <a:ext cx="6096000" cy="769441"/>
          </a:xfrm>
          <a:prstGeom prst="rect">
            <a:avLst/>
          </a:prstGeom>
        </p:spPr>
        <p:txBody>
          <a:bodyPr>
            <a:spAutoFit/>
          </a:bodyPr>
          <a:lstStyle/>
          <a:p>
            <a:r>
              <a:rPr lang="en-GB" b="1" dirty="0"/>
              <a:t>Example 2</a:t>
            </a:r>
          </a:p>
          <a:p>
            <a:r>
              <a:rPr lang="en-GB" sz="2400" dirty="0"/>
              <a:t>Calculate  75%  of  48 kg.</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BCC85718-612A-4BFB-8D13-B1B2553704B6}"/>
                  </a:ext>
                </a:extLst>
              </p:cNvPr>
              <p:cNvSpPr/>
              <p:nvPr/>
            </p:nvSpPr>
            <p:spPr>
              <a:xfrm>
                <a:off x="2370318" y="3191230"/>
                <a:ext cx="5652509" cy="991553"/>
              </a:xfrm>
              <a:prstGeom prst="rect">
                <a:avLst/>
              </a:prstGeom>
            </p:spPr>
            <p:txBody>
              <a:bodyPr wrap="none">
                <a:spAutoFit/>
              </a:bodyPr>
              <a:lstStyle/>
              <a:p>
                <a:r>
                  <a:rPr lang="en-GB" sz="2400" b="1" dirty="0"/>
                  <a:t>Solution</a:t>
                </a:r>
              </a:p>
              <a:p>
                <a:r>
                  <a:rPr lang="en-GB" sz="2400" dirty="0">
                    <a:solidFill>
                      <a:srgbClr val="FF0000"/>
                    </a:solidFill>
                  </a:rPr>
                  <a:t>75%  of  48 kg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75</m:t>
                        </m:r>
                      </m:num>
                      <m:den>
                        <m:r>
                          <a:rPr lang="en-GB" sz="2400" i="1">
                            <a:solidFill>
                              <a:srgbClr val="FF0000"/>
                            </a:solidFill>
                            <a:latin typeface="Cambria Math" panose="02040503050406030204" pitchFamily="18" charset="0"/>
                          </a:rPr>
                          <m:t>100</m:t>
                        </m:r>
                      </m:den>
                    </m:f>
                  </m:oMath>
                </a14:m>
                <a:r>
                  <a:rPr lang="en-GB" sz="2400" dirty="0">
                    <a:solidFill>
                      <a:srgbClr val="FF0000"/>
                    </a:solidFill>
                  </a:rPr>
                  <a:t> x 48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m:t>
                        </m:r>
                      </m:num>
                      <m:den>
                        <m:r>
                          <a:rPr lang="en-GB" sz="2400" b="0" i="1" smtClean="0">
                            <a:solidFill>
                              <a:srgbClr val="FF0000"/>
                            </a:solidFill>
                            <a:latin typeface="Cambria Math" panose="02040503050406030204" pitchFamily="18" charset="0"/>
                          </a:rPr>
                          <m:t>4</m:t>
                        </m:r>
                      </m:den>
                    </m:f>
                  </m:oMath>
                </a14:m>
                <a:r>
                  <a:rPr lang="en-GB" sz="2400" dirty="0">
                    <a:solidFill>
                      <a:srgbClr val="FF0000"/>
                    </a:solidFill>
                  </a:rPr>
                  <a:t> x 48 = £36 </a:t>
                </a:r>
              </a:p>
            </p:txBody>
          </p:sp>
        </mc:Choice>
        <mc:Fallback>
          <p:sp>
            <p:nvSpPr>
              <p:cNvPr id="5" name="Rectangle 4">
                <a:extLst>
                  <a:ext uri="{FF2B5EF4-FFF2-40B4-BE49-F238E27FC236}">
                    <a16:creationId xmlns:a16="http://schemas.microsoft.com/office/drawing/2014/main" id="{BCC85718-612A-4BFB-8D13-B1B2553704B6}"/>
                  </a:ext>
                </a:extLst>
              </p:cNvPr>
              <p:cNvSpPr>
                <a:spLocks noRot="1" noChangeAspect="1" noMove="1" noResize="1" noEditPoints="1" noAdjustHandles="1" noChangeArrowheads="1" noChangeShapeType="1" noTextEdit="1"/>
              </p:cNvSpPr>
              <p:nvPr/>
            </p:nvSpPr>
            <p:spPr>
              <a:xfrm>
                <a:off x="2370318" y="3191230"/>
                <a:ext cx="5652509" cy="991553"/>
              </a:xfrm>
              <a:prstGeom prst="rect">
                <a:avLst/>
              </a:prstGeom>
              <a:blipFill>
                <a:blip r:embed="rId5"/>
                <a:stretch>
                  <a:fillRect l="-1726" t="-4294" r="-647" b="-4908"/>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D07B6D3D-C41F-4BFE-BF4E-B4F5981455E0}"/>
              </a:ext>
            </a:extLst>
          </p:cNvPr>
          <p:cNvSpPr/>
          <p:nvPr/>
        </p:nvSpPr>
        <p:spPr>
          <a:xfrm>
            <a:off x="2370318" y="4045093"/>
            <a:ext cx="9577065" cy="830997"/>
          </a:xfrm>
          <a:prstGeom prst="rect">
            <a:avLst/>
          </a:prstGeom>
        </p:spPr>
        <p:txBody>
          <a:bodyPr wrap="square">
            <a:spAutoFit/>
          </a:bodyPr>
          <a:lstStyle/>
          <a:p>
            <a:r>
              <a:rPr lang="en-GB" sz="2400" dirty="0"/>
              <a:t>Value Added Tax (VAT) is added to the price of many products; in the UK it is 20%</a:t>
            </a:r>
          </a:p>
        </p:txBody>
      </p:sp>
      <p:sp>
        <p:nvSpPr>
          <p:cNvPr id="7" name="Rectangle 6">
            <a:extLst>
              <a:ext uri="{FF2B5EF4-FFF2-40B4-BE49-F238E27FC236}">
                <a16:creationId xmlns:a16="http://schemas.microsoft.com/office/drawing/2014/main" id="{37A6B41A-4DE9-4FDE-A9A7-998BB3C800D8}"/>
              </a:ext>
            </a:extLst>
          </p:cNvPr>
          <p:cNvSpPr/>
          <p:nvPr/>
        </p:nvSpPr>
        <p:spPr>
          <a:xfrm>
            <a:off x="2398930" y="4752319"/>
            <a:ext cx="9338356" cy="830997"/>
          </a:xfrm>
          <a:prstGeom prst="rect">
            <a:avLst/>
          </a:prstGeom>
        </p:spPr>
        <p:txBody>
          <a:bodyPr wrap="square">
            <a:spAutoFit/>
          </a:bodyPr>
          <a:lstStyle/>
          <a:p>
            <a:r>
              <a:rPr lang="en-GB" sz="2400" dirty="0"/>
              <a:t>An interesting way to calculate 20% or a fifth of the</a:t>
            </a:r>
          </a:p>
          <a:p>
            <a:r>
              <a:rPr lang="en-GB" sz="2400" dirty="0"/>
              <a:t>amount is by dividing by 10 and then doubling the answer </a:t>
            </a:r>
          </a:p>
        </p:txBody>
      </p:sp>
      <p:sp>
        <p:nvSpPr>
          <p:cNvPr id="8" name="Rectangle 7">
            <a:extLst>
              <a:ext uri="{FF2B5EF4-FFF2-40B4-BE49-F238E27FC236}">
                <a16:creationId xmlns:a16="http://schemas.microsoft.com/office/drawing/2014/main" id="{45488BA3-25CF-4092-BA50-086742CE679C}"/>
              </a:ext>
            </a:extLst>
          </p:cNvPr>
          <p:cNvSpPr/>
          <p:nvPr/>
        </p:nvSpPr>
        <p:spPr>
          <a:xfrm>
            <a:off x="2398930" y="5461654"/>
            <a:ext cx="1707519" cy="461665"/>
          </a:xfrm>
          <a:prstGeom prst="rect">
            <a:avLst/>
          </a:prstGeom>
        </p:spPr>
        <p:txBody>
          <a:bodyPr wrap="none">
            <a:spAutoFit/>
          </a:bodyPr>
          <a:lstStyle/>
          <a:p>
            <a:pPr marL="0" indent="0" eaLnBrk="1" hangingPunct="1">
              <a:buClr>
                <a:srgbClr val="000000"/>
              </a:buClr>
              <a:buSzPct val="100000"/>
              <a:defRPr/>
            </a:pPr>
            <a:r>
              <a:rPr lang="en-GB" sz="2400" b="1" dirty="0"/>
              <a:t>Example 3</a:t>
            </a:r>
          </a:p>
        </p:txBody>
      </p:sp>
      <p:sp>
        <p:nvSpPr>
          <p:cNvPr id="9" name="TextBox 8">
            <a:extLst>
              <a:ext uri="{FF2B5EF4-FFF2-40B4-BE49-F238E27FC236}">
                <a16:creationId xmlns:a16="http://schemas.microsoft.com/office/drawing/2014/main" id="{EFDFBAB9-5B8F-4271-9891-CC583A7D6445}"/>
              </a:ext>
            </a:extLst>
          </p:cNvPr>
          <p:cNvSpPr txBox="1"/>
          <p:nvPr/>
        </p:nvSpPr>
        <p:spPr>
          <a:xfrm>
            <a:off x="2398930" y="5752742"/>
            <a:ext cx="8352928" cy="461665"/>
          </a:xfrm>
          <a:prstGeom prst="rect">
            <a:avLst/>
          </a:prstGeom>
          <a:noFill/>
        </p:spPr>
        <p:txBody>
          <a:bodyPr wrap="square" rtlCol="0">
            <a:spAutoFit/>
          </a:bodyPr>
          <a:lstStyle/>
          <a:p>
            <a:r>
              <a:rPr lang="en-GB" sz="2400" dirty="0"/>
              <a:t>Calculate the VAT to be added to an item costing £36</a:t>
            </a:r>
          </a:p>
        </p:txBody>
      </p:sp>
      <p:sp>
        <p:nvSpPr>
          <p:cNvPr id="10" name="TextBox 9">
            <a:extLst>
              <a:ext uri="{FF2B5EF4-FFF2-40B4-BE49-F238E27FC236}">
                <a16:creationId xmlns:a16="http://schemas.microsoft.com/office/drawing/2014/main" id="{D86C892F-4C8F-413C-8372-2FD9775E98DE}"/>
              </a:ext>
            </a:extLst>
          </p:cNvPr>
          <p:cNvSpPr txBox="1"/>
          <p:nvPr/>
        </p:nvSpPr>
        <p:spPr>
          <a:xfrm>
            <a:off x="2351584" y="6153000"/>
            <a:ext cx="5536724" cy="461665"/>
          </a:xfrm>
          <a:prstGeom prst="rect">
            <a:avLst/>
          </a:prstGeom>
          <a:noFill/>
        </p:spPr>
        <p:txBody>
          <a:bodyPr wrap="square" rtlCol="0">
            <a:spAutoFit/>
          </a:bodyPr>
          <a:lstStyle/>
          <a:p>
            <a:r>
              <a:rPr lang="en-GB" sz="2400" dirty="0">
                <a:solidFill>
                  <a:srgbClr val="FF0000"/>
                </a:solidFill>
              </a:rPr>
              <a:t>(£36 ÷ 10) x 2 = £3.60 x 2 = £7.20</a:t>
            </a:r>
          </a:p>
        </p:txBody>
      </p:sp>
    </p:spTree>
    <p:extLst>
      <p:ext uri="{BB962C8B-B14F-4D97-AF65-F5344CB8AC3E}">
        <p14:creationId xmlns:p14="http://schemas.microsoft.com/office/powerpoint/2010/main" val="844133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207568" y="667731"/>
            <a:ext cx="9721081" cy="1200329"/>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US" sz="2400" dirty="0"/>
              <a:t>1. Calculate:</a:t>
            </a:r>
          </a:p>
          <a:p>
            <a:pPr marL="0" indent="0" eaLnBrk="1" hangingPunct="1">
              <a:buClr>
                <a:srgbClr val="000000"/>
              </a:buClr>
              <a:buSzPct val="100000"/>
              <a:defRPr/>
            </a:pP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639616" y="0"/>
            <a:ext cx="8856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3200" b="1" dirty="0"/>
              <a:t> Skill Check: Finding Percentages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4AEE964-9084-4597-AD12-B2BB51D8CF72}"/>
              </a:ext>
            </a:extLst>
          </p:cNvPr>
          <p:cNvSpPr txBox="1"/>
          <p:nvPr/>
        </p:nvSpPr>
        <p:spPr>
          <a:xfrm>
            <a:off x="2351584" y="1144900"/>
            <a:ext cx="2592288" cy="461665"/>
          </a:xfrm>
          <a:prstGeom prst="rect">
            <a:avLst/>
          </a:prstGeom>
          <a:noFill/>
        </p:spPr>
        <p:txBody>
          <a:bodyPr wrap="square" rtlCol="0">
            <a:spAutoFit/>
          </a:bodyPr>
          <a:lstStyle/>
          <a:p>
            <a:r>
              <a:rPr lang="en-GB" sz="2400" dirty="0"/>
              <a:t>(a) 50% of £22</a:t>
            </a:r>
          </a:p>
        </p:txBody>
      </p:sp>
      <p:sp>
        <p:nvSpPr>
          <p:cNvPr id="3" name="Rectangle 2">
            <a:extLst>
              <a:ext uri="{FF2B5EF4-FFF2-40B4-BE49-F238E27FC236}">
                <a16:creationId xmlns:a16="http://schemas.microsoft.com/office/drawing/2014/main" id="{F7FF76A9-4AC1-4781-A356-4FC547CEB78E}"/>
              </a:ext>
            </a:extLst>
          </p:cNvPr>
          <p:cNvSpPr/>
          <p:nvPr/>
        </p:nvSpPr>
        <p:spPr>
          <a:xfrm>
            <a:off x="2370316" y="1594190"/>
            <a:ext cx="2204450" cy="461665"/>
          </a:xfrm>
          <a:prstGeom prst="rect">
            <a:avLst/>
          </a:prstGeom>
        </p:spPr>
        <p:txBody>
          <a:bodyPr wrap="none">
            <a:spAutoFit/>
          </a:bodyPr>
          <a:lstStyle/>
          <a:p>
            <a:r>
              <a:rPr lang="en-GB" sz="2400" dirty="0"/>
              <a:t>(b) 10% of £70</a:t>
            </a:r>
          </a:p>
        </p:txBody>
      </p:sp>
      <p:sp>
        <p:nvSpPr>
          <p:cNvPr id="4" name="Rectangle 3">
            <a:extLst>
              <a:ext uri="{FF2B5EF4-FFF2-40B4-BE49-F238E27FC236}">
                <a16:creationId xmlns:a16="http://schemas.microsoft.com/office/drawing/2014/main" id="{E22D4DEB-E993-475C-8B42-CB015DD6D3ED}"/>
              </a:ext>
            </a:extLst>
          </p:cNvPr>
          <p:cNvSpPr/>
          <p:nvPr/>
        </p:nvSpPr>
        <p:spPr>
          <a:xfrm>
            <a:off x="2377219" y="2052836"/>
            <a:ext cx="2186817" cy="461665"/>
          </a:xfrm>
          <a:prstGeom prst="rect">
            <a:avLst/>
          </a:prstGeom>
        </p:spPr>
        <p:txBody>
          <a:bodyPr wrap="none">
            <a:spAutoFit/>
          </a:bodyPr>
          <a:lstStyle/>
          <a:p>
            <a:r>
              <a:rPr lang="en-GB" sz="2400" dirty="0"/>
              <a:t>(c) 25% of £60</a:t>
            </a:r>
          </a:p>
        </p:txBody>
      </p:sp>
      <p:sp>
        <p:nvSpPr>
          <p:cNvPr id="5" name="Rectangle 4">
            <a:extLst>
              <a:ext uri="{FF2B5EF4-FFF2-40B4-BE49-F238E27FC236}">
                <a16:creationId xmlns:a16="http://schemas.microsoft.com/office/drawing/2014/main" id="{B3812375-B3D0-4B23-AF8A-601C006C28F1}"/>
              </a:ext>
            </a:extLst>
          </p:cNvPr>
          <p:cNvSpPr/>
          <p:nvPr/>
        </p:nvSpPr>
        <p:spPr>
          <a:xfrm>
            <a:off x="5557398" y="1085504"/>
            <a:ext cx="2204450" cy="461665"/>
          </a:xfrm>
          <a:prstGeom prst="rect">
            <a:avLst/>
          </a:prstGeom>
        </p:spPr>
        <p:txBody>
          <a:bodyPr wrap="none">
            <a:spAutoFit/>
          </a:bodyPr>
          <a:lstStyle/>
          <a:p>
            <a:r>
              <a:rPr lang="en-GB" sz="2400" dirty="0"/>
              <a:t>(e) 60% of £40</a:t>
            </a:r>
          </a:p>
        </p:txBody>
      </p:sp>
      <p:sp>
        <p:nvSpPr>
          <p:cNvPr id="6" name="Rectangle 5">
            <a:extLst>
              <a:ext uri="{FF2B5EF4-FFF2-40B4-BE49-F238E27FC236}">
                <a16:creationId xmlns:a16="http://schemas.microsoft.com/office/drawing/2014/main" id="{431B5F2D-1D2B-49B1-8D8A-D21C8E6FD1E8}"/>
              </a:ext>
            </a:extLst>
          </p:cNvPr>
          <p:cNvSpPr/>
          <p:nvPr/>
        </p:nvSpPr>
        <p:spPr>
          <a:xfrm>
            <a:off x="5612891" y="1536434"/>
            <a:ext cx="2117887" cy="461665"/>
          </a:xfrm>
          <a:prstGeom prst="rect">
            <a:avLst/>
          </a:prstGeom>
        </p:spPr>
        <p:txBody>
          <a:bodyPr wrap="none">
            <a:spAutoFit/>
          </a:bodyPr>
          <a:lstStyle/>
          <a:p>
            <a:r>
              <a:rPr lang="en-GB" sz="2400" dirty="0"/>
              <a:t>(f) 90% of £50</a:t>
            </a:r>
          </a:p>
        </p:txBody>
      </p:sp>
      <p:sp>
        <p:nvSpPr>
          <p:cNvPr id="7" name="Rectangle 6">
            <a:extLst>
              <a:ext uri="{FF2B5EF4-FFF2-40B4-BE49-F238E27FC236}">
                <a16:creationId xmlns:a16="http://schemas.microsoft.com/office/drawing/2014/main" id="{387D827B-5089-41FF-ABB6-BBB3FD7EE11A}"/>
              </a:ext>
            </a:extLst>
          </p:cNvPr>
          <p:cNvSpPr/>
          <p:nvPr/>
        </p:nvSpPr>
        <p:spPr>
          <a:xfrm>
            <a:off x="5607086" y="1977772"/>
            <a:ext cx="2204450" cy="461665"/>
          </a:xfrm>
          <a:prstGeom prst="rect">
            <a:avLst/>
          </a:prstGeom>
        </p:spPr>
        <p:txBody>
          <a:bodyPr wrap="none">
            <a:spAutoFit/>
          </a:bodyPr>
          <a:lstStyle/>
          <a:p>
            <a:r>
              <a:rPr lang="en-GB" sz="2400" dirty="0"/>
              <a:t>(g) 75% of £30</a:t>
            </a:r>
          </a:p>
        </p:txBody>
      </p:sp>
      <p:sp>
        <p:nvSpPr>
          <p:cNvPr id="8" name="Rectangle 7">
            <a:extLst>
              <a:ext uri="{FF2B5EF4-FFF2-40B4-BE49-F238E27FC236}">
                <a16:creationId xmlns:a16="http://schemas.microsoft.com/office/drawing/2014/main" id="{37FABC4C-7C01-4884-9FF3-CF3B112F238F}"/>
              </a:ext>
            </a:extLst>
          </p:cNvPr>
          <p:cNvSpPr/>
          <p:nvPr/>
        </p:nvSpPr>
        <p:spPr>
          <a:xfrm>
            <a:off x="8823263" y="1043434"/>
            <a:ext cx="2101857" cy="461665"/>
          </a:xfrm>
          <a:prstGeom prst="rect">
            <a:avLst/>
          </a:prstGeom>
        </p:spPr>
        <p:txBody>
          <a:bodyPr wrap="none">
            <a:spAutoFit/>
          </a:bodyPr>
          <a:lstStyle/>
          <a:p>
            <a:r>
              <a:rPr lang="en-GB" sz="2400" dirty="0"/>
              <a:t>(</a:t>
            </a:r>
            <a:r>
              <a:rPr lang="en-GB" sz="2400" dirty="0" err="1"/>
              <a:t>i</a:t>
            </a:r>
            <a:r>
              <a:rPr lang="en-GB" sz="2400" dirty="0"/>
              <a:t>) 30% of £32</a:t>
            </a:r>
          </a:p>
        </p:txBody>
      </p:sp>
      <p:sp>
        <p:nvSpPr>
          <p:cNvPr id="9" name="Rectangle 8">
            <a:extLst>
              <a:ext uri="{FF2B5EF4-FFF2-40B4-BE49-F238E27FC236}">
                <a16:creationId xmlns:a16="http://schemas.microsoft.com/office/drawing/2014/main" id="{E51C32FD-D692-4653-B504-A59009E3EEFB}"/>
              </a:ext>
            </a:extLst>
          </p:cNvPr>
          <p:cNvSpPr/>
          <p:nvPr/>
        </p:nvSpPr>
        <p:spPr>
          <a:xfrm>
            <a:off x="8854704" y="1516107"/>
            <a:ext cx="2101857" cy="461665"/>
          </a:xfrm>
          <a:prstGeom prst="rect">
            <a:avLst/>
          </a:prstGeom>
        </p:spPr>
        <p:txBody>
          <a:bodyPr wrap="none">
            <a:spAutoFit/>
          </a:bodyPr>
          <a:lstStyle/>
          <a:p>
            <a:r>
              <a:rPr lang="en-GB" sz="2400" dirty="0"/>
              <a:t>(j) 16% of £40</a:t>
            </a:r>
          </a:p>
        </p:txBody>
      </p:sp>
      <p:sp>
        <p:nvSpPr>
          <p:cNvPr id="10" name="Rectangle 9">
            <a:extLst>
              <a:ext uri="{FF2B5EF4-FFF2-40B4-BE49-F238E27FC236}">
                <a16:creationId xmlns:a16="http://schemas.microsoft.com/office/drawing/2014/main" id="{2418AA8D-4ADF-4709-9D11-7A7EEA8F2528}"/>
              </a:ext>
            </a:extLst>
          </p:cNvPr>
          <p:cNvSpPr/>
          <p:nvPr/>
        </p:nvSpPr>
        <p:spPr>
          <a:xfrm>
            <a:off x="8832042" y="1950688"/>
            <a:ext cx="2015295" cy="461665"/>
          </a:xfrm>
          <a:prstGeom prst="rect">
            <a:avLst/>
          </a:prstGeom>
        </p:spPr>
        <p:txBody>
          <a:bodyPr wrap="none">
            <a:spAutoFit/>
          </a:bodyPr>
          <a:lstStyle/>
          <a:p>
            <a:r>
              <a:rPr lang="en-GB" sz="2400" dirty="0"/>
              <a:t>(k) 70% of £8</a:t>
            </a:r>
          </a:p>
        </p:txBody>
      </p:sp>
      <p:sp>
        <p:nvSpPr>
          <p:cNvPr id="11" name="Rectangle 10">
            <a:extLst>
              <a:ext uri="{FF2B5EF4-FFF2-40B4-BE49-F238E27FC236}">
                <a16:creationId xmlns:a16="http://schemas.microsoft.com/office/drawing/2014/main" id="{BB71523A-B479-413D-82DC-D5B3055A3047}"/>
              </a:ext>
            </a:extLst>
          </p:cNvPr>
          <p:cNvSpPr/>
          <p:nvPr/>
        </p:nvSpPr>
        <p:spPr>
          <a:xfrm>
            <a:off x="2377219" y="2505145"/>
            <a:ext cx="2204450" cy="461665"/>
          </a:xfrm>
          <a:prstGeom prst="rect">
            <a:avLst/>
          </a:prstGeom>
        </p:spPr>
        <p:txBody>
          <a:bodyPr wrap="none">
            <a:spAutoFit/>
          </a:bodyPr>
          <a:lstStyle/>
          <a:p>
            <a:r>
              <a:rPr lang="en-GB" sz="2400" dirty="0"/>
              <a:t>(d) 30% of £80</a:t>
            </a:r>
          </a:p>
        </p:txBody>
      </p:sp>
      <p:sp>
        <p:nvSpPr>
          <p:cNvPr id="12" name="Rectangle 11">
            <a:extLst>
              <a:ext uri="{FF2B5EF4-FFF2-40B4-BE49-F238E27FC236}">
                <a16:creationId xmlns:a16="http://schemas.microsoft.com/office/drawing/2014/main" id="{298C295A-6CBA-4753-AB91-40469F81A210}"/>
              </a:ext>
            </a:extLst>
          </p:cNvPr>
          <p:cNvSpPr/>
          <p:nvPr/>
        </p:nvSpPr>
        <p:spPr>
          <a:xfrm>
            <a:off x="5628642" y="2463901"/>
            <a:ext cx="2032929" cy="461665"/>
          </a:xfrm>
          <a:prstGeom prst="rect">
            <a:avLst/>
          </a:prstGeom>
        </p:spPr>
        <p:txBody>
          <a:bodyPr wrap="none">
            <a:spAutoFit/>
          </a:bodyPr>
          <a:lstStyle/>
          <a:p>
            <a:r>
              <a:rPr lang="en-GB" sz="2400" dirty="0"/>
              <a:t>(h) 25% of £6</a:t>
            </a:r>
          </a:p>
        </p:txBody>
      </p:sp>
      <p:sp>
        <p:nvSpPr>
          <p:cNvPr id="13" name="Rectangle 12">
            <a:extLst>
              <a:ext uri="{FF2B5EF4-FFF2-40B4-BE49-F238E27FC236}">
                <a16:creationId xmlns:a16="http://schemas.microsoft.com/office/drawing/2014/main" id="{2A4A357C-15C3-4F90-9E62-FD814A5974AB}"/>
              </a:ext>
            </a:extLst>
          </p:cNvPr>
          <p:cNvSpPr/>
          <p:nvPr/>
        </p:nvSpPr>
        <p:spPr>
          <a:xfrm>
            <a:off x="8885661" y="2435763"/>
            <a:ext cx="2101857" cy="461665"/>
          </a:xfrm>
          <a:prstGeom prst="rect">
            <a:avLst/>
          </a:prstGeom>
        </p:spPr>
        <p:txBody>
          <a:bodyPr wrap="none">
            <a:spAutoFit/>
          </a:bodyPr>
          <a:lstStyle/>
          <a:p>
            <a:r>
              <a:rPr lang="en-GB" sz="2400" dirty="0"/>
              <a:t>(l) 35% of £20</a:t>
            </a:r>
          </a:p>
        </p:txBody>
      </p:sp>
      <p:sp>
        <p:nvSpPr>
          <p:cNvPr id="14" name="TextBox 13">
            <a:extLst>
              <a:ext uri="{FF2B5EF4-FFF2-40B4-BE49-F238E27FC236}">
                <a16:creationId xmlns:a16="http://schemas.microsoft.com/office/drawing/2014/main" id="{6920703F-70CC-43C6-9130-8DFE3B9531BE}"/>
              </a:ext>
            </a:extLst>
          </p:cNvPr>
          <p:cNvSpPr txBox="1"/>
          <p:nvPr/>
        </p:nvSpPr>
        <p:spPr>
          <a:xfrm>
            <a:off x="2269170" y="2980035"/>
            <a:ext cx="2985103" cy="461665"/>
          </a:xfrm>
          <a:prstGeom prst="rect">
            <a:avLst/>
          </a:prstGeom>
          <a:noFill/>
        </p:spPr>
        <p:txBody>
          <a:bodyPr wrap="square" rtlCol="0">
            <a:spAutoFit/>
          </a:bodyPr>
          <a:lstStyle/>
          <a:p>
            <a:r>
              <a:rPr lang="en-GB" sz="2400"/>
              <a:t>2. Calculate: </a:t>
            </a:r>
            <a:endParaRPr lang="en-GB" sz="2400" dirty="0"/>
          </a:p>
        </p:txBody>
      </p:sp>
      <p:sp>
        <p:nvSpPr>
          <p:cNvPr id="15" name="TextBox 14">
            <a:extLst>
              <a:ext uri="{FF2B5EF4-FFF2-40B4-BE49-F238E27FC236}">
                <a16:creationId xmlns:a16="http://schemas.microsoft.com/office/drawing/2014/main" id="{BF0EAEEF-3198-4C5E-9259-45ED2649FBBA}"/>
              </a:ext>
            </a:extLst>
          </p:cNvPr>
          <p:cNvSpPr txBox="1"/>
          <p:nvPr/>
        </p:nvSpPr>
        <p:spPr>
          <a:xfrm>
            <a:off x="2239034" y="3437542"/>
            <a:ext cx="2704838" cy="461665"/>
          </a:xfrm>
          <a:prstGeom prst="rect">
            <a:avLst/>
          </a:prstGeom>
          <a:noFill/>
        </p:spPr>
        <p:txBody>
          <a:bodyPr wrap="square" rtlCol="0">
            <a:spAutoFit/>
          </a:bodyPr>
          <a:lstStyle/>
          <a:p>
            <a:r>
              <a:rPr lang="en-GB" sz="2400" dirty="0"/>
              <a:t>(a) 17.5 % of £200</a:t>
            </a:r>
          </a:p>
        </p:txBody>
      </p:sp>
      <p:sp>
        <p:nvSpPr>
          <p:cNvPr id="16" name="Rectangle 15">
            <a:extLst>
              <a:ext uri="{FF2B5EF4-FFF2-40B4-BE49-F238E27FC236}">
                <a16:creationId xmlns:a16="http://schemas.microsoft.com/office/drawing/2014/main" id="{55B22C0D-9B7A-405C-B4B8-DCA36729DC07}"/>
              </a:ext>
            </a:extLst>
          </p:cNvPr>
          <p:cNvSpPr/>
          <p:nvPr/>
        </p:nvSpPr>
        <p:spPr>
          <a:xfrm>
            <a:off x="5624719" y="3404860"/>
            <a:ext cx="2528256" cy="461665"/>
          </a:xfrm>
          <a:prstGeom prst="rect">
            <a:avLst/>
          </a:prstGeom>
        </p:spPr>
        <p:txBody>
          <a:bodyPr wrap="none">
            <a:spAutoFit/>
          </a:bodyPr>
          <a:lstStyle/>
          <a:p>
            <a:r>
              <a:rPr lang="en-GB" dirty="0"/>
              <a:t>(</a:t>
            </a:r>
            <a:r>
              <a:rPr lang="en-GB" sz="2400" dirty="0"/>
              <a:t>b) 17.5 % of £40</a:t>
            </a:r>
          </a:p>
        </p:txBody>
      </p:sp>
      <p:sp>
        <p:nvSpPr>
          <p:cNvPr id="17" name="Rectangle 16">
            <a:extLst>
              <a:ext uri="{FF2B5EF4-FFF2-40B4-BE49-F238E27FC236}">
                <a16:creationId xmlns:a16="http://schemas.microsoft.com/office/drawing/2014/main" id="{9EC6B5C7-E7BE-4125-B111-673F891296EA}"/>
              </a:ext>
            </a:extLst>
          </p:cNvPr>
          <p:cNvSpPr/>
          <p:nvPr/>
        </p:nvSpPr>
        <p:spPr>
          <a:xfrm>
            <a:off x="8731884" y="3372455"/>
            <a:ext cx="2528256" cy="461665"/>
          </a:xfrm>
          <a:prstGeom prst="rect">
            <a:avLst/>
          </a:prstGeom>
        </p:spPr>
        <p:txBody>
          <a:bodyPr wrap="none">
            <a:spAutoFit/>
          </a:bodyPr>
          <a:lstStyle/>
          <a:p>
            <a:r>
              <a:rPr lang="en-GB" sz="2400" dirty="0"/>
              <a:t>(c) 17.5 % of £25</a:t>
            </a:r>
          </a:p>
        </p:txBody>
      </p:sp>
      <p:sp>
        <p:nvSpPr>
          <p:cNvPr id="18" name="TextBox 17">
            <a:extLst>
              <a:ext uri="{FF2B5EF4-FFF2-40B4-BE49-F238E27FC236}">
                <a16:creationId xmlns:a16="http://schemas.microsoft.com/office/drawing/2014/main" id="{44F84502-0D76-4120-BB39-B50599B0C31F}"/>
              </a:ext>
            </a:extLst>
          </p:cNvPr>
          <p:cNvSpPr txBox="1"/>
          <p:nvPr/>
        </p:nvSpPr>
        <p:spPr>
          <a:xfrm>
            <a:off x="2269170" y="5085184"/>
            <a:ext cx="8161583" cy="1569660"/>
          </a:xfrm>
          <a:prstGeom prst="rect">
            <a:avLst/>
          </a:prstGeom>
          <a:noFill/>
        </p:spPr>
        <p:txBody>
          <a:bodyPr wrap="square" rtlCol="0">
            <a:spAutoFit/>
          </a:bodyPr>
          <a:lstStyle/>
          <a:p>
            <a:r>
              <a:rPr lang="en-GB" sz="2400" dirty="0"/>
              <a:t>3. A computer costs £900, but VAT at 20% must be added to the price</a:t>
            </a:r>
          </a:p>
          <a:p>
            <a:pPr marL="457200" indent="-457200">
              <a:buAutoNum type="alphaLcParenBoth"/>
            </a:pPr>
            <a:r>
              <a:rPr lang="en-GB" sz="2400" dirty="0"/>
              <a:t>Calculate 20% of £900</a:t>
            </a:r>
          </a:p>
          <a:p>
            <a:pPr marL="457200" indent="-457200">
              <a:buAutoNum type="alphaLcParenBoth"/>
            </a:pPr>
            <a:r>
              <a:rPr lang="en-GB" sz="2400" dirty="0"/>
              <a:t>Calculate the total cost of the computer</a:t>
            </a:r>
          </a:p>
        </p:txBody>
      </p:sp>
      <p:sp>
        <p:nvSpPr>
          <p:cNvPr id="19" name="TextBox 18">
            <a:extLst>
              <a:ext uri="{FF2B5EF4-FFF2-40B4-BE49-F238E27FC236}">
                <a16:creationId xmlns:a16="http://schemas.microsoft.com/office/drawing/2014/main" id="{3785AF50-3FC6-4A73-ABDA-F28B9FD3E156}"/>
              </a:ext>
            </a:extLst>
          </p:cNvPr>
          <p:cNvSpPr txBox="1"/>
          <p:nvPr/>
        </p:nvSpPr>
        <p:spPr>
          <a:xfrm>
            <a:off x="2770838" y="3860391"/>
            <a:ext cx="2250145" cy="1200329"/>
          </a:xfrm>
          <a:prstGeom prst="rect">
            <a:avLst/>
          </a:prstGeom>
          <a:noFill/>
        </p:spPr>
        <p:txBody>
          <a:bodyPr wrap="square" rtlCol="0">
            <a:spAutoFit/>
          </a:bodyPr>
          <a:lstStyle/>
          <a:p>
            <a:r>
              <a:rPr lang="en-GB" sz="2400" dirty="0">
                <a:solidFill>
                  <a:srgbClr val="FF0000"/>
                </a:solidFill>
              </a:rPr>
              <a:t>10% = £20</a:t>
            </a:r>
          </a:p>
          <a:p>
            <a:r>
              <a:rPr lang="en-GB" sz="2400" dirty="0">
                <a:solidFill>
                  <a:srgbClr val="FF0000"/>
                </a:solidFill>
              </a:rPr>
              <a:t>  5% = £10</a:t>
            </a:r>
          </a:p>
          <a:p>
            <a:r>
              <a:rPr lang="en-GB" sz="2400" dirty="0">
                <a:solidFill>
                  <a:srgbClr val="FF0000"/>
                </a:solidFill>
              </a:rPr>
              <a:t>  2.5 % = £5</a:t>
            </a:r>
          </a:p>
        </p:txBody>
      </p:sp>
      <p:sp>
        <p:nvSpPr>
          <p:cNvPr id="20" name="Rectangle 19">
            <a:extLst>
              <a:ext uri="{FF2B5EF4-FFF2-40B4-BE49-F238E27FC236}">
                <a16:creationId xmlns:a16="http://schemas.microsoft.com/office/drawing/2014/main" id="{80052EA5-220B-4C3A-BECE-FAD106BD919F}"/>
              </a:ext>
            </a:extLst>
          </p:cNvPr>
          <p:cNvSpPr/>
          <p:nvPr/>
        </p:nvSpPr>
        <p:spPr>
          <a:xfrm>
            <a:off x="6309652" y="3821640"/>
            <a:ext cx="2118790" cy="1200329"/>
          </a:xfrm>
          <a:prstGeom prst="rect">
            <a:avLst/>
          </a:prstGeom>
        </p:spPr>
        <p:txBody>
          <a:bodyPr wrap="square">
            <a:spAutoFit/>
          </a:bodyPr>
          <a:lstStyle/>
          <a:p>
            <a:r>
              <a:rPr lang="en-GB" sz="2400" dirty="0">
                <a:solidFill>
                  <a:srgbClr val="FF0000"/>
                </a:solidFill>
              </a:rPr>
              <a:t>10% = £4</a:t>
            </a:r>
          </a:p>
          <a:p>
            <a:r>
              <a:rPr lang="en-GB" sz="2400" dirty="0">
                <a:solidFill>
                  <a:srgbClr val="FF0000"/>
                </a:solidFill>
              </a:rPr>
              <a:t>  5% = £2</a:t>
            </a:r>
          </a:p>
          <a:p>
            <a:r>
              <a:rPr lang="en-GB" sz="2400" dirty="0">
                <a:solidFill>
                  <a:srgbClr val="FF0000"/>
                </a:solidFill>
              </a:rPr>
              <a:t>  2.5 % = £1</a:t>
            </a:r>
            <a:endParaRPr lang="en-GB" sz="2400" dirty="0"/>
          </a:p>
        </p:txBody>
      </p:sp>
      <p:sp>
        <p:nvSpPr>
          <p:cNvPr id="21" name="Rectangle 20">
            <a:extLst>
              <a:ext uri="{FF2B5EF4-FFF2-40B4-BE49-F238E27FC236}">
                <a16:creationId xmlns:a16="http://schemas.microsoft.com/office/drawing/2014/main" id="{81008E64-0C32-4027-9031-B402C3BC7B6A}"/>
              </a:ext>
            </a:extLst>
          </p:cNvPr>
          <p:cNvSpPr/>
          <p:nvPr/>
        </p:nvSpPr>
        <p:spPr>
          <a:xfrm>
            <a:off x="9121700" y="3833451"/>
            <a:ext cx="2373823" cy="1200329"/>
          </a:xfrm>
          <a:prstGeom prst="rect">
            <a:avLst/>
          </a:prstGeom>
        </p:spPr>
        <p:txBody>
          <a:bodyPr wrap="square">
            <a:spAutoFit/>
          </a:bodyPr>
          <a:lstStyle/>
          <a:p>
            <a:r>
              <a:rPr lang="en-GB" sz="2400" dirty="0">
                <a:solidFill>
                  <a:srgbClr val="FF0000"/>
                </a:solidFill>
              </a:rPr>
              <a:t>10% = £2.50</a:t>
            </a:r>
          </a:p>
          <a:p>
            <a:r>
              <a:rPr lang="en-GB" sz="2400" dirty="0">
                <a:solidFill>
                  <a:srgbClr val="FF0000"/>
                </a:solidFill>
              </a:rPr>
              <a:t>  5% = £1.25</a:t>
            </a:r>
          </a:p>
          <a:p>
            <a:r>
              <a:rPr lang="en-GB" sz="2400" dirty="0">
                <a:solidFill>
                  <a:srgbClr val="FF0000"/>
                </a:solidFill>
              </a:rPr>
              <a:t>  2.5 % ≈ £0.63</a:t>
            </a:r>
            <a:endParaRPr lang="en-GB" sz="2400" dirty="0"/>
          </a:p>
        </p:txBody>
      </p:sp>
      <p:sp>
        <p:nvSpPr>
          <p:cNvPr id="22" name="TextBox 21">
            <a:extLst>
              <a:ext uri="{FF2B5EF4-FFF2-40B4-BE49-F238E27FC236}">
                <a16:creationId xmlns:a16="http://schemas.microsoft.com/office/drawing/2014/main" id="{E3F95D7B-02BB-4921-8BF6-229CFCA170C1}"/>
              </a:ext>
            </a:extLst>
          </p:cNvPr>
          <p:cNvSpPr txBox="1"/>
          <p:nvPr/>
        </p:nvSpPr>
        <p:spPr>
          <a:xfrm>
            <a:off x="4719471" y="1186214"/>
            <a:ext cx="772004" cy="461665"/>
          </a:xfrm>
          <a:prstGeom prst="rect">
            <a:avLst/>
          </a:prstGeom>
          <a:noFill/>
        </p:spPr>
        <p:txBody>
          <a:bodyPr wrap="square" rtlCol="0">
            <a:spAutoFit/>
          </a:bodyPr>
          <a:lstStyle/>
          <a:p>
            <a:r>
              <a:rPr lang="en-GB" sz="2400" dirty="0">
                <a:solidFill>
                  <a:srgbClr val="FF0000"/>
                </a:solidFill>
              </a:rPr>
              <a:t>£11</a:t>
            </a:r>
          </a:p>
        </p:txBody>
      </p:sp>
      <p:sp>
        <p:nvSpPr>
          <p:cNvPr id="23" name="Rectangle 22">
            <a:extLst>
              <a:ext uri="{FF2B5EF4-FFF2-40B4-BE49-F238E27FC236}">
                <a16:creationId xmlns:a16="http://schemas.microsoft.com/office/drawing/2014/main" id="{134E0539-20A1-4CF7-BC51-CC23C1000CCE}"/>
              </a:ext>
            </a:extLst>
          </p:cNvPr>
          <p:cNvSpPr/>
          <p:nvPr/>
        </p:nvSpPr>
        <p:spPr>
          <a:xfrm>
            <a:off x="4798131" y="1602616"/>
            <a:ext cx="603250" cy="461665"/>
          </a:xfrm>
          <a:prstGeom prst="rect">
            <a:avLst/>
          </a:prstGeom>
        </p:spPr>
        <p:txBody>
          <a:bodyPr wrap="square">
            <a:spAutoFit/>
          </a:bodyPr>
          <a:lstStyle/>
          <a:p>
            <a:r>
              <a:rPr lang="en-GB" sz="2400" dirty="0">
                <a:solidFill>
                  <a:srgbClr val="FF0000"/>
                </a:solidFill>
              </a:rPr>
              <a:t>£7</a:t>
            </a:r>
          </a:p>
        </p:txBody>
      </p:sp>
      <p:sp>
        <p:nvSpPr>
          <p:cNvPr id="24" name="Rectangle 23">
            <a:extLst>
              <a:ext uri="{FF2B5EF4-FFF2-40B4-BE49-F238E27FC236}">
                <a16:creationId xmlns:a16="http://schemas.microsoft.com/office/drawing/2014/main" id="{41F113E3-6C99-48DE-A420-D31CF1DDE9E3}"/>
              </a:ext>
            </a:extLst>
          </p:cNvPr>
          <p:cNvSpPr/>
          <p:nvPr/>
        </p:nvSpPr>
        <p:spPr>
          <a:xfrm>
            <a:off x="4804164" y="2048749"/>
            <a:ext cx="699230" cy="461665"/>
          </a:xfrm>
          <a:prstGeom prst="rect">
            <a:avLst/>
          </a:prstGeom>
        </p:spPr>
        <p:txBody>
          <a:bodyPr wrap="none">
            <a:spAutoFit/>
          </a:bodyPr>
          <a:lstStyle/>
          <a:p>
            <a:r>
              <a:rPr lang="en-GB" sz="2400" dirty="0">
                <a:solidFill>
                  <a:srgbClr val="FF0000"/>
                </a:solidFill>
              </a:rPr>
              <a:t>£15</a:t>
            </a:r>
          </a:p>
        </p:txBody>
      </p:sp>
      <p:sp>
        <p:nvSpPr>
          <p:cNvPr id="25" name="Rectangle 24">
            <a:extLst>
              <a:ext uri="{FF2B5EF4-FFF2-40B4-BE49-F238E27FC236}">
                <a16:creationId xmlns:a16="http://schemas.microsoft.com/office/drawing/2014/main" id="{BE158E0F-823D-4594-8B01-B1E9421C38AF}"/>
              </a:ext>
            </a:extLst>
          </p:cNvPr>
          <p:cNvSpPr/>
          <p:nvPr/>
        </p:nvSpPr>
        <p:spPr>
          <a:xfrm>
            <a:off x="4810701" y="2502515"/>
            <a:ext cx="699230" cy="461665"/>
          </a:xfrm>
          <a:prstGeom prst="rect">
            <a:avLst/>
          </a:prstGeom>
        </p:spPr>
        <p:txBody>
          <a:bodyPr wrap="none">
            <a:spAutoFit/>
          </a:bodyPr>
          <a:lstStyle/>
          <a:p>
            <a:r>
              <a:rPr lang="en-GB" sz="2400" dirty="0">
                <a:solidFill>
                  <a:srgbClr val="FF0000"/>
                </a:solidFill>
              </a:rPr>
              <a:t>£24</a:t>
            </a:r>
          </a:p>
        </p:txBody>
      </p:sp>
      <p:sp>
        <p:nvSpPr>
          <p:cNvPr id="26" name="Rectangle 25">
            <a:extLst>
              <a:ext uri="{FF2B5EF4-FFF2-40B4-BE49-F238E27FC236}">
                <a16:creationId xmlns:a16="http://schemas.microsoft.com/office/drawing/2014/main" id="{706E185B-7F4F-40E0-8EE1-76FD6B2129ED}"/>
              </a:ext>
            </a:extLst>
          </p:cNvPr>
          <p:cNvSpPr/>
          <p:nvPr/>
        </p:nvSpPr>
        <p:spPr>
          <a:xfrm>
            <a:off x="7779099" y="1069090"/>
            <a:ext cx="699230" cy="461665"/>
          </a:xfrm>
          <a:prstGeom prst="rect">
            <a:avLst/>
          </a:prstGeom>
        </p:spPr>
        <p:txBody>
          <a:bodyPr wrap="none">
            <a:spAutoFit/>
          </a:bodyPr>
          <a:lstStyle/>
          <a:p>
            <a:r>
              <a:rPr lang="en-GB" sz="2400" dirty="0">
                <a:solidFill>
                  <a:srgbClr val="FF0000"/>
                </a:solidFill>
              </a:rPr>
              <a:t>£24</a:t>
            </a:r>
          </a:p>
        </p:txBody>
      </p:sp>
      <p:sp>
        <p:nvSpPr>
          <p:cNvPr id="27" name="Rectangle 26">
            <a:extLst>
              <a:ext uri="{FF2B5EF4-FFF2-40B4-BE49-F238E27FC236}">
                <a16:creationId xmlns:a16="http://schemas.microsoft.com/office/drawing/2014/main" id="{7C7CEFA3-DDB9-433F-9405-89FA799DB93D}"/>
              </a:ext>
            </a:extLst>
          </p:cNvPr>
          <p:cNvSpPr/>
          <p:nvPr/>
        </p:nvSpPr>
        <p:spPr>
          <a:xfrm>
            <a:off x="7814417" y="1540729"/>
            <a:ext cx="699230" cy="461665"/>
          </a:xfrm>
          <a:prstGeom prst="rect">
            <a:avLst/>
          </a:prstGeom>
        </p:spPr>
        <p:txBody>
          <a:bodyPr wrap="none">
            <a:spAutoFit/>
          </a:bodyPr>
          <a:lstStyle/>
          <a:p>
            <a:r>
              <a:rPr lang="en-GB" sz="2400" dirty="0">
                <a:solidFill>
                  <a:srgbClr val="FF0000"/>
                </a:solidFill>
              </a:rPr>
              <a:t>£45</a:t>
            </a:r>
          </a:p>
        </p:txBody>
      </p:sp>
      <p:sp>
        <p:nvSpPr>
          <p:cNvPr id="28" name="Rectangle 27">
            <a:extLst>
              <a:ext uri="{FF2B5EF4-FFF2-40B4-BE49-F238E27FC236}">
                <a16:creationId xmlns:a16="http://schemas.microsoft.com/office/drawing/2014/main" id="{D265FA9C-2604-42BA-9F53-6123DE932CA0}"/>
              </a:ext>
            </a:extLst>
          </p:cNvPr>
          <p:cNvSpPr/>
          <p:nvPr/>
        </p:nvSpPr>
        <p:spPr>
          <a:xfrm>
            <a:off x="7776173" y="2004132"/>
            <a:ext cx="1127232" cy="461665"/>
          </a:xfrm>
          <a:prstGeom prst="rect">
            <a:avLst/>
          </a:prstGeom>
        </p:spPr>
        <p:txBody>
          <a:bodyPr wrap="none">
            <a:spAutoFit/>
          </a:bodyPr>
          <a:lstStyle/>
          <a:p>
            <a:r>
              <a:rPr lang="en-GB" sz="2400" dirty="0">
                <a:solidFill>
                  <a:srgbClr val="FF0000"/>
                </a:solidFill>
              </a:rPr>
              <a:t>£22.50</a:t>
            </a:r>
          </a:p>
        </p:txBody>
      </p:sp>
      <p:sp>
        <p:nvSpPr>
          <p:cNvPr id="29" name="Rectangle 28">
            <a:extLst>
              <a:ext uri="{FF2B5EF4-FFF2-40B4-BE49-F238E27FC236}">
                <a16:creationId xmlns:a16="http://schemas.microsoft.com/office/drawing/2014/main" id="{05B03B40-CA82-44C7-85F1-6A7AB140A50E}"/>
              </a:ext>
            </a:extLst>
          </p:cNvPr>
          <p:cNvSpPr/>
          <p:nvPr/>
        </p:nvSpPr>
        <p:spPr>
          <a:xfrm>
            <a:off x="7776173" y="2463901"/>
            <a:ext cx="955711" cy="461665"/>
          </a:xfrm>
          <a:prstGeom prst="rect">
            <a:avLst/>
          </a:prstGeom>
        </p:spPr>
        <p:txBody>
          <a:bodyPr wrap="none">
            <a:spAutoFit/>
          </a:bodyPr>
          <a:lstStyle/>
          <a:p>
            <a:r>
              <a:rPr lang="en-GB" sz="2400" dirty="0">
                <a:solidFill>
                  <a:srgbClr val="FF0000"/>
                </a:solidFill>
              </a:rPr>
              <a:t>£1.50</a:t>
            </a:r>
          </a:p>
        </p:txBody>
      </p:sp>
      <p:sp>
        <p:nvSpPr>
          <p:cNvPr id="30" name="Rectangle 29">
            <a:extLst>
              <a:ext uri="{FF2B5EF4-FFF2-40B4-BE49-F238E27FC236}">
                <a16:creationId xmlns:a16="http://schemas.microsoft.com/office/drawing/2014/main" id="{AF0A9CC9-B028-4366-8888-8A6E906DE7FA}"/>
              </a:ext>
            </a:extLst>
          </p:cNvPr>
          <p:cNvSpPr/>
          <p:nvPr/>
        </p:nvSpPr>
        <p:spPr>
          <a:xfrm>
            <a:off x="10990189" y="1028698"/>
            <a:ext cx="955711" cy="461665"/>
          </a:xfrm>
          <a:prstGeom prst="rect">
            <a:avLst/>
          </a:prstGeom>
        </p:spPr>
        <p:txBody>
          <a:bodyPr wrap="none">
            <a:spAutoFit/>
          </a:bodyPr>
          <a:lstStyle/>
          <a:p>
            <a:r>
              <a:rPr lang="en-GB" sz="2400" dirty="0">
                <a:solidFill>
                  <a:srgbClr val="FF0000"/>
                </a:solidFill>
              </a:rPr>
              <a:t>£9.60</a:t>
            </a:r>
          </a:p>
        </p:txBody>
      </p:sp>
      <p:sp>
        <p:nvSpPr>
          <p:cNvPr id="31" name="Rectangle 30">
            <a:extLst>
              <a:ext uri="{FF2B5EF4-FFF2-40B4-BE49-F238E27FC236}">
                <a16:creationId xmlns:a16="http://schemas.microsoft.com/office/drawing/2014/main" id="{68301A93-BA6A-4D4B-98E7-86F80D90DA0D}"/>
              </a:ext>
            </a:extLst>
          </p:cNvPr>
          <p:cNvSpPr/>
          <p:nvPr/>
        </p:nvSpPr>
        <p:spPr>
          <a:xfrm>
            <a:off x="10982741" y="1506873"/>
            <a:ext cx="955711" cy="461665"/>
          </a:xfrm>
          <a:prstGeom prst="rect">
            <a:avLst/>
          </a:prstGeom>
        </p:spPr>
        <p:txBody>
          <a:bodyPr wrap="none">
            <a:spAutoFit/>
          </a:bodyPr>
          <a:lstStyle/>
          <a:p>
            <a:r>
              <a:rPr lang="en-GB" sz="2400" dirty="0">
                <a:solidFill>
                  <a:srgbClr val="FF0000"/>
                </a:solidFill>
              </a:rPr>
              <a:t>£6.40</a:t>
            </a:r>
          </a:p>
        </p:txBody>
      </p:sp>
      <p:sp>
        <p:nvSpPr>
          <p:cNvPr id="32" name="Rectangle 31">
            <a:extLst>
              <a:ext uri="{FF2B5EF4-FFF2-40B4-BE49-F238E27FC236}">
                <a16:creationId xmlns:a16="http://schemas.microsoft.com/office/drawing/2014/main" id="{650E8E41-0F19-43EA-B67F-775F0AA0D213}"/>
              </a:ext>
            </a:extLst>
          </p:cNvPr>
          <p:cNvSpPr/>
          <p:nvPr/>
        </p:nvSpPr>
        <p:spPr>
          <a:xfrm>
            <a:off x="10990200" y="1917044"/>
            <a:ext cx="955711" cy="461665"/>
          </a:xfrm>
          <a:prstGeom prst="rect">
            <a:avLst/>
          </a:prstGeom>
        </p:spPr>
        <p:txBody>
          <a:bodyPr wrap="none">
            <a:spAutoFit/>
          </a:bodyPr>
          <a:lstStyle/>
          <a:p>
            <a:r>
              <a:rPr lang="en-GB" sz="2400" dirty="0">
                <a:solidFill>
                  <a:srgbClr val="FF0000"/>
                </a:solidFill>
              </a:rPr>
              <a:t>£5.60</a:t>
            </a:r>
          </a:p>
        </p:txBody>
      </p:sp>
      <p:sp>
        <p:nvSpPr>
          <p:cNvPr id="33" name="Rectangle 32">
            <a:extLst>
              <a:ext uri="{FF2B5EF4-FFF2-40B4-BE49-F238E27FC236}">
                <a16:creationId xmlns:a16="http://schemas.microsoft.com/office/drawing/2014/main" id="{D37F0E65-FA14-42BB-9FA4-9976AFB42300}"/>
              </a:ext>
            </a:extLst>
          </p:cNvPr>
          <p:cNvSpPr/>
          <p:nvPr/>
        </p:nvSpPr>
        <p:spPr>
          <a:xfrm>
            <a:off x="11052297" y="2424242"/>
            <a:ext cx="527709" cy="461665"/>
          </a:xfrm>
          <a:prstGeom prst="rect">
            <a:avLst/>
          </a:prstGeom>
        </p:spPr>
        <p:txBody>
          <a:bodyPr wrap="none">
            <a:spAutoFit/>
          </a:bodyPr>
          <a:lstStyle/>
          <a:p>
            <a:r>
              <a:rPr lang="en-GB" sz="2400" dirty="0">
                <a:solidFill>
                  <a:srgbClr val="FF0000"/>
                </a:solidFill>
              </a:rPr>
              <a:t>£7</a:t>
            </a:r>
          </a:p>
        </p:txBody>
      </p:sp>
      <p:sp>
        <p:nvSpPr>
          <p:cNvPr id="34" name="Rectangle 33">
            <a:extLst>
              <a:ext uri="{FF2B5EF4-FFF2-40B4-BE49-F238E27FC236}">
                <a16:creationId xmlns:a16="http://schemas.microsoft.com/office/drawing/2014/main" id="{0750113A-7629-4F87-BDF3-1840AFD8FFA6}"/>
              </a:ext>
            </a:extLst>
          </p:cNvPr>
          <p:cNvSpPr/>
          <p:nvPr/>
        </p:nvSpPr>
        <p:spPr>
          <a:xfrm>
            <a:off x="4917164" y="3423859"/>
            <a:ext cx="699230" cy="461665"/>
          </a:xfrm>
          <a:prstGeom prst="rect">
            <a:avLst/>
          </a:prstGeom>
        </p:spPr>
        <p:txBody>
          <a:bodyPr wrap="none">
            <a:spAutoFit/>
          </a:bodyPr>
          <a:lstStyle/>
          <a:p>
            <a:r>
              <a:rPr lang="en-GB" sz="2400" dirty="0">
                <a:solidFill>
                  <a:srgbClr val="FF0000"/>
                </a:solidFill>
              </a:rPr>
              <a:t>£35</a:t>
            </a:r>
          </a:p>
        </p:txBody>
      </p:sp>
      <p:sp>
        <p:nvSpPr>
          <p:cNvPr id="35" name="Rectangle 34">
            <a:extLst>
              <a:ext uri="{FF2B5EF4-FFF2-40B4-BE49-F238E27FC236}">
                <a16:creationId xmlns:a16="http://schemas.microsoft.com/office/drawing/2014/main" id="{207E86F5-BA83-4F5A-B939-34E0BD89F86D}"/>
              </a:ext>
            </a:extLst>
          </p:cNvPr>
          <p:cNvSpPr/>
          <p:nvPr/>
        </p:nvSpPr>
        <p:spPr>
          <a:xfrm>
            <a:off x="8205157" y="3404859"/>
            <a:ext cx="527709" cy="461665"/>
          </a:xfrm>
          <a:prstGeom prst="rect">
            <a:avLst/>
          </a:prstGeom>
        </p:spPr>
        <p:txBody>
          <a:bodyPr wrap="none">
            <a:spAutoFit/>
          </a:bodyPr>
          <a:lstStyle/>
          <a:p>
            <a:r>
              <a:rPr lang="en-GB" sz="2400" dirty="0">
                <a:solidFill>
                  <a:srgbClr val="FF0000"/>
                </a:solidFill>
              </a:rPr>
              <a:t>£7</a:t>
            </a:r>
          </a:p>
        </p:txBody>
      </p:sp>
      <p:sp>
        <p:nvSpPr>
          <p:cNvPr id="36" name="Rectangle 35">
            <a:extLst>
              <a:ext uri="{FF2B5EF4-FFF2-40B4-BE49-F238E27FC236}">
                <a16:creationId xmlns:a16="http://schemas.microsoft.com/office/drawing/2014/main" id="{33505A3F-1486-474C-A357-9EF81676B493}"/>
              </a:ext>
            </a:extLst>
          </p:cNvPr>
          <p:cNvSpPr/>
          <p:nvPr/>
        </p:nvSpPr>
        <p:spPr>
          <a:xfrm>
            <a:off x="11205894" y="3340280"/>
            <a:ext cx="955711" cy="461665"/>
          </a:xfrm>
          <a:prstGeom prst="rect">
            <a:avLst/>
          </a:prstGeom>
        </p:spPr>
        <p:txBody>
          <a:bodyPr wrap="none">
            <a:spAutoFit/>
          </a:bodyPr>
          <a:lstStyle/>
          <a:p>
            <a:r>
              <a:rPr lang="en-GB" sz="2400" dirty="0">
                <a:solidFill>
                  <a:srgbClr val="FF0000"/>
                </a:solidFill>
              </a:rPr>
              <a:t>£4.38</a:t>
            </a:r>
          </a:p>
        </p:txBody>
      </p:sp>
      <p:sp>
        <p:nvSpPr>
          <p:cNvPr id="37" name="Rectangle 36">
            <a:extLst>
              <a:ext uri="{FF2B5EF4-FFF2-40B4-BE49-F238E27FC236}">
                <a16:creationId xmlns:a16="http://schemas.microsoft.com/office/drawing/2014/main" id="{8736528B-C826-49F2-A016-BD60DA83921E}"/>
              </a:ext>
            </a:extLst>
          </p:cNvPr>
          <p:cNvSpPr/>
          <p:nvPr/>
        </p:nvSpPr>
        <p:spPr>
          <a:xfrm>
            <a:off x="6474484" y="5819935"/>
            <a:ext cx="870751" cy="461665"/>
          </a:xfrm>
          <a:prstGeom prst="rect">
            <a:avLst/>
          </a:prstGeom>
        </p:spPr>
        <p:txBody>
          <a:bodyPr wrap="none">
            <a:spAutoFit/>
          </a:bodyPr>
          <a:lstStyle/>
          <a:p>
            <a:r>
              <a:rPr lang="en-GB" sz="2400" dirty="0">
                <a:solidFill>
                  <a:srgbClr val="FF0000"/>
                </a:solidFill>
              </a:rPr>
              <a:t>£180</a:t>
            </a:r>
          </a:p>
        </p:txBody>
      </p:sp>
      <p:sp>
        <p:nvSpPr>
          <p:cNvPr id="38" name="Rectangle 37">
            <a:extLst>
              <a:ext uri="{FF2B5EF4-FFF2-40B4-BE49-F238E27FC236}">
                <a16:creationId xmlns:a16="http://schemas.microsoft.com/office/drawing/2014/main" id="{C48AB2FD-AF91-4C81-92FC-D178437878D3}"/>
              </a:ext>
            </a:extLst>
          </p:cNvPr>
          <p:cNvSpPr/>
          <p:nvPr/>
        </p:nvSpPr>
        <p:spPr>
          <a:xfrm>
            <a:off x="8400351" y="6187419"/>
            <a:ext cx="1042273" cy="461665"/>
          </a:xfrm>
          <a:prstGeom prst="rect">
            <a:avLst/>
          </a:prstGeom>
        </p:spPr>
        <p:txBody>
          <a:bodyPr wrap="none">
            <a:spAutoFit/>
          </a:bodyPr>
          <a:lstStyle/>
          <a:p>
            <a:r>
              <a:rPr lang="en-GB" sz="2400" dirty="0">
                <a:solidFill>
                  <a:srgbClr val="FF0000"/>
                </a:solidFill>
              </a:rPr>
              <a:t>£1080</a:t>
            </a:r>
          </a:p>
        </p:txBody>
      </p:sp>
    </p:spTree>
    <p:extLst>
      <p:ext uri="{BB962C8B-B14F-4D97-AF65-F5344CB8AC3E}">
        <p14:creationId xmlns:p14="http://schemas.microsoft.com/office/powerpoint/2010/main" val="610600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51584" y="836712"/>
            <a:ext cx="9721081" cy="830997"/>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4. A company employs 240 staff.  The number of staff is to be increased by 20% How many new staff will the company employ?</a:t>
            </a:r>
            <a:endParaRPr lang="en-US" sz="2400" dirty="0"/>
          </a:p>
        </p:txBody>
      </p:sp>
      <p:sp>
        <p:nvSpPr>
          <p:cNvPr id="15373" name="TextBox 2"/>
          <p:cNvSpPr txBox="1">
            <a:spLocks noChangeArrowheads="1"/>
          </p:cNvSpPr>
          <p:nvPr/>
        </p:nvSpPr>
        <p:spPr bwMode="auto">
          <a:xfrm>
            <a:off x="2639616" y="0"/>
            <a:ext cx="8856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3200" b="1" dirty="0"/>
              <a:t> Skill Check: Finding Percentages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26C6BE2-ADFC-4A09-B388-15B566F17638}"/>
                  </a:ext>
                </a:extLst>
              </p:cNvPr>
              <p:cNvSpPr/>
              <p:nvPr/>
            </p:nvSpPr>
            <p:spPr>
              <a:xfrm>
                <a:off x="2351584" y="2007590"/>
                <a:ext cx="9359165" cy="615746"/>
              </a:xfrm>
              <a:prstGeom prst="rect">
                <a:avLst/>
              </a:prstGeom>
            </p:spPr>
            <p:txBody>
              <a:bodyPr wrap="none">
                <a:spAutoFit/>
              </a:bodyPr>
              <a:lstStyle/>
              <a:p>
                <a:r>
                  <a:rPr lang="en-GB" sz="2400" dirty="0"/>
                  <a:t>5. A bike costs £186.  The price is to be reduced by 33 </a:t>
                </a:r>
                <a14:m>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3</m:t>
                        </m:r>
                      </m:den>
                    </m:f>
                    <m:r>
                      <a:rPr lang="en-GB" sz="2400" i="1">
                        <a:latin typeface="Cambria Math" panose="02040503050406030204" pitchFamily="18" charset="0"/>
                      </a:rPr>
                      <m:t> </m:t>
                    </m:r>
                  </m:oMath>
                </a14:m>
                <a:r>
                  <a:rPr lang="en-GB" sz="2400" dirty="0"/>
                  <a:t>% in a sale</a:t>
                </a:r>
              </a:p>
            </p:txBody>
          </p:sp>
        </mc:Choice>
        <mc:Fallback xmlns="">
          <p:sp>
            <p:nvSpPr>
              <p:cNvPr id="2" name="Rectangle 1">
                <a:extLst>
                  <a:ext uri="{FF2B5EF4-FFF2-40B4-BE49-F238E27FC236}">
                    <a16:creationId xmlns:a16="http://schemas.microsoft.com/office/drawing/2014/main" id="{926C6BE2-ADFC-4A09-B388-15B566F17638}"/>
                  </a:ext>
                </a:extLst>
              </p:cNvPr>
              <p:cNvSpPr>
                <a:spLocks noRot="1" noChangeAspect="1" noMove="1" noResize="1" noEditPoints="1" noAdjustHandles="1" noChangeArrowheads="1" noChangeShapeType="1" noTextEdit="1"/>
              </p:cNvSpPr>
              <p:nvPr/>
            </p:nvSpPr>
            <p:spPr>
              <a:xfrm>
                <a:off x="2351584" y="2007590"/>
                <a:ext cx="9359165" cy="615746"/>
              </a:xfrm>
              <a:prstGeom prst="rect">
                <a:avLst/>
              </a:prstGeom>
              <a:blipFill>
                <a:blip r:embed="rId4"/>
                <a:stretch>
                  <a:fillRect l="-1042" r="-65" b="-8911"/>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2AC16F02-67A0-45AB-BB80-AA52C7274851}"/>
              </a:ext>
            </a:extLst>
          </p:cNvPr>
          <p:cNvSpPr/>
          <p:nvPr/>
        </p:nvSpPr>
        <p:spPr>
          <a:xfrm>
            <a:off x="2351584" y="2492896"/>
            <a:ext cx="9840416" cy="830997"/>
          </a:xfrm>
          <a:prstGeom prst="rect">
            <a:avLst/>
          </a:prstGeom>
        </p:spPr>
        <p:txBody>
          <a:bodyPr wrap="square">
            <a:spAutoFit/>
          </a:bodyPr>
          <a:lstStyle/>
          <a:p>
            <a:r>
              <a:rPr lang="en-GB" dirty="0"/>
              <a:t>(</a:t>
            </a:r>
            <a:r>
              <a:rPr lang="en-GB" sz="2400" dirty="0"/>
              <a:t>a)	Calculate how much you would save by buying the bike in the sale.</a:t>
            </a:r>
          </a:p>
          <a:p>
            <a:r>
              <a:rPr lang="en-GB" sz="2400" dirty="0"/>
              <a:t>(b)	How much would you pay for the bike in the sale?</a:t>
            </a:r>
          </a:p>
        </p:txBody>
      </p:sp>
      <p:sp>
        <p:nvSpPr>
          <p:cNvPr id="4" name="Rectangle 3">
            <a:extLst>
              <a:ext uri="{FF2B5EF4-FFF2-40B4-BE49-F238E27FC236}">
                <a16:creationId xmlns:a16="http://schemas.microsoft.com/office/drawing/2014/main" id="{0DEED22F-1F26-4A31-8976-4180CF29859B}"/>
              </a:ext>
            </a:extLst>
          </p:cNvPr>
          <p:cNvSpPr/>
          <p:nvPr/>
        </p:nvSpPr>
        <p:spPr>
          <a:xfrm>
            <a:off x="2381673" y="3861048"/>
            <a:ext cx="9721081" cy="1200329"/>
          </a:xfrm>
          <a:prstGeom prst="rect">
            <a:avLst/>
          </a:prstGeom>
        </p:spPr>
        <p:txBody>
          <a:bodyPr wrap="square">
            <a:spAutoFit/>
          </a:bodyPr>
          <a:lstStyle/>
          <a:p>
            <a:r>
              <a:rPr lang="en-GB" sz="2400" dirty="0"/>
              <a:t>6.	In a school there are 280 students in Year 11.  85% of these students go on a trip to Alton Towers.  How many students go on the trip?</a:t>
            </a:r>
          </a:p>
        </p:txBody>
      </p:sp>
      <p:sp>
        <p:nvSpPr>
          <p:cNvPr id="5" name="Rectangle 4">
            <a:extLst>
              <a:ext uri="{FF2B5EF4-FFF2-40B4-BE49-F238E27FC236}">
                <a16:creationId xmlns:a16="http://schemas.microsoft.com/office/drawing/2014/main" id="{E6361CA9-6761-45C2-A105-CB3C61F1A304}"/>
              </a:ext>
            </a:extLst>
          </p:cNvPr>
          <p:cNvSpPr/>
          <p:nvPr/>
        </p:nvSpPr>
        <p:spPr>
          <a:xfrm>
            <a:off x="2351584" y="5422976"/>
            <a:ext cx="9001000" cy="830997"/>
          </a:xfrm>
          <a:prstGeom prst="rect">
            <a:avLst/>
          </a:prstGeom>
        </p:spPr>
        <p:txBody>
          <a:bodyPr wrap="square">
            <a:spAutoFit/>
          </a:bodyPr>
          <a:lstStyle/>
          <a:p>
            <a:r>
              <a:rPr lang="en-GB" sz="2400" dirty="0"/>
              <a:t>7.	Alec scores 75% on a test with a maximum of 56 marks.  How many marks does Alec score in the test?</a:t>
            </a:r>
          </a:p>
        </p:txBody>
      </p:sp>
      <p:sp>
        <p:nvSpPr>
          <p:cNvPr id="6" name="TextBox 5">
            <a:extLst>
              <a:ext uri="{FF2B5EF4-FFF2-40B4-BE49-F238E27FC236}">
                <a16:creationId xmlns:a16="http://schemas.microsoft.com/office/drawing/2014/main" id="{0F27AD62-7091-468B-978E-0C5854D44692}"/>
              </a:ext>
            </a:extLst>
          </p:cNvPr>
          <p:cNvSpPr txBox="1"/>
          <p:nvPr/>
        </p:nvSpPr>
        <p:spPr>
          <a:xfrm>
            <a:off x="5013715" y="1615653"/>
            <a:ext cx="3745769" cy="461665"/>
          </a:xfrm>
          <a:prstGeom prst="rect">
            <a:avLst/>
          </a:prstGeom>
          <a:noFill/>
        </p:spPr>
        <p:txBody>
          <a:bodyPr wrap="none" rtlCol="0">
            <a:spAutoFit/>
          </a:bodyPr>
          <a:lstStyle/>
          <a:p>
            <a:r>
              <a:rPr lang="en-GB" sz="2400" dirty="0">
                <a:solidFill>
                  <a:srgbClr val="FF0000"/>
                </a:solidFill>
              </a:rPr>
              <a:t>20% of 240 = 48 new staff</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63B880D-4368-4EA7-A8DE-76D94C969128}"/>
                  </a:ext>
                </a:extLst>
              </p:cNvPr>
              <p:cNvSpPr/>
              <p:nvPr/>
            </p:nvSpPr>
            <p:spPr>
              <a:xfrm>
                <a:off x="2386100" y="3247224"/>
                <a:ext cx="5290231" cy="615746"/>
              </a:xfrm>
              <a:prstGeom prst="rect">
                <a:avLst/>
              </a:prstGeom>
            </p:spPr>
            <p:txBody>
              <a:bodyPr wrap="none">
                <a:spAutoFit/>
              </a:bodyPr>
              <a:lstStyle/>
              <a:p>
                <a:r>
                  <a:rPr lang="en-GB" sz="2400" dirty="0">
                    <a:solidFill>
                      <a:srgbClr val="FF0000"/>
                    </a:solidFill>
                  </a:rPr>
                  <a:t>(a) 33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i="1">
                            <a:solidFill>
                              <a:srgbClr val="FF0000"/>
                            </a:solidFill>
                            <a:latin typeface="Cambria Math" panose="02040503050406030204" pitchFamily="18" charset="0"/>
                          </a:rPr>
                          <m:t>3</m:t>
                        </m:r>
                      </m:den>
                    </m:f>
                    <m:r>
                      <a:rPr lang="en-GB" sz="2400" i="1">
                        <a:solidFill>
                          <a:srgbClr val="FF0000"/>
                        </a:solidFill>
                        <a:latin typeface="Cambria Math" panose="02040503050406030204" pitchFamily="18" charset="0"/>
                      </a:rPr>
                      <m:t> </m:t>
                    </m:r>
                  </m:oMath>
                </a14:m>
                <a:r>
                  <a:rPr lang="en-GB" sz="2400" dirty="0">
                    <a:solidFill>
                      <a:srgbClr val="FF0000"/>
                    </a:solidFill>
                  </a:rPr>
                  <a:t>%  of  £186  = 186 ÷ 3 = £62</a:t>
                </a:r>
              </a:p>
            </p:txBody>
          </p:sp>
        </mc:Choice>
        <mc:Fallback xmlns="">
          <p:sp>
            <p:nvSpPr>
              <p:cNvPr id="7" name="Rectangle 6">
                <a:extLst>
                  <a:ext uri="{FF2B5EF4-FFF2-40B4-BE49-F238E27FC236}">
                    <a16:creationId xmlns:a16="http://schemas.microsoft.com/office/drawing/2014/main" id="{E63B880D-4368-4EA7-A8DE-76D94C969128}"/>
                  </a:ext>
                </a:extLst>
              </p:cNvPr>
              <p:cNvSpPr>
                <a:spLocks noRot="1" noChangeAspect="1" noMove="1" noResize="1" noEditPoints="1" noAdjustHandles="1" noChangeArrowheads="1" noChangeShapeType="1" noTextEdit="1"/>
              </p:cNvSpPr>
              <p:nvPr/>
            </p:nvSpPr>
            <p:spPr>
              <a:xfrm>
                <a:off x="2386100" y="3247224"/>
                <a:ext cx="5290231" cy="615746"/>
              </a:xfrm>
              <a:prstGeom prst="rect">
                <a:avLst/>
              </a:prstGeom>
              <a:blipFill>
                <a:blip r:embed="rId5"/>
                <a:stretch>
                  <a:fillRect l="-1728" r="-922" b="-8911"/>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AB5F6F78-53D6-427F-8764-5C9FFE1A147D}"/>
              </a:ext>
            </a:extLst>
          </p:cNvPr>
          <p:cNvSpPr txBox="1"/>
          <p:nvPr/>
        </p:nvSpPr>
        <p:spPr>
          <a:xfrm>
            <a:off x="8029941" y="3277806"/>
            <a:ext cx="3526517" cy="461665"/>
          </a:xfrm>
          <a:prstGeom prst="rect">
            <a:avLst/>
          </a:prstGeom>
          <a:noFill/>
        </p:spPr>
        <p:txBody>
          <a:bodyPr wrap="square" rtlCol="0">
            <a:spAutoFit/>
          </a:bodyPr>
          <a:lstStyle/>
          <a:p>
            <a:r>
              <a:rPr lang="en-GB" sz="2400" dirty="0">
                <a:solidFill>
                  <a:srgbClr val="FF0000"/>
                </a:solidFill>
              </a:rPr>
              <a:t>(b) £186 - £62 = £124  </a:t>
            </a:r>
          </a:p>
        </p:txBody>
      </p:sp>
      <p:sp>
        <p:nvSpPr>
          <p:cNvPr id="9" name="TextBox 8">
            <a:extLst>
              <a:ext uri="{FF2B5EF4-FFF2-40B4-BE49-F238E27FC236}">
                <a16:creationId xmlns:a16="http://schemas.microsoft.com/office/drawing/2014/main" id="{9D03D912-218F-46BE-8317-A1B486FE7E72}"/>
              </a:ext>
            </a:extLst>
          </p:cNvPr>
          <p:cNvSpPr txBox="1"/>
          <p:nvPr/>
        </p:nvSpPr>
        <p:spPr>
          <a:xfrm>
            <a:off x="3359696" y="4686235"/>
            <a:ext cx="2520280" cy="830997"/>
          </a:xfrm>
          <a:prstGeom prst="rect">
            <a:avLst/>
          </a:prstGeom>
          <a:noFill/>
        </p:spPr>
        <p:txBody>
          <a:bodyPr wrap="square" rtlCol="0">
            <a:spAutoFit/>
          </a:bodyPr>
          <a:lstStyle/>
          <a:p>
            <a:r>
              <a:rPr lang="en-GB" sz="2400" dirty="0">
                <a:solidFill>
                  <a:srgbClr val="FF0000"/>
                </a:solidFill>
              </a:rPr>
              <a:t>10% of 280 = 28 </a:t>
            </a:r>
          </a:p>
          <a:p>
            <a:r>
              <a:rPr lang="en-GB" sz="2400" dirty="0">
                <a:solidFill>
                  <a:srgbClr val="FF0000"/>
                </a:solidFill>
              </a:rPr>
              <a:t>  5% of 280 = 14</a:t>
            </a:r>
          </a:p>
        </p:txBody>
      </p:sp>
      <p:sp>
        <p:nvSpPr>
          <p:cNvPr id="10" name="TextBox 9">
            <a:extLst>
              <a:ext uri="{FF2B5EF4-FFF2-40B4-BE49-F238E27FC236}">
                <a16:creationId xmlns:a16="http://schemas.microsoft.com/office/drawing/2014/main" id="{5AB49A9B-4E89-4A71-9AF0-4EA75A8CB3C8}"/>
              </a:ext>
            </a:extLst>
          </p:cNvPr>
          <p:cNvSpPr txBox="1"/>
          <p:nvPr/>
        </p:nvSpPr>
        <p:spPr>
          <a:xfrm>
            <a:off x="5975047" y="4827639"/>
            <a:ext cx="6032635" cy="461665"/>
          </a:xfrm>
          <a:prstGeom prst="rect">
            <a:avLst/>
          </a:prstGeom>
          <a:noFill/>
        </p:spPr>
        <p:txBody>
          <a:bodyPr wrap="square" rtlCol="0">
            <a:spAutoFit/>
          </a:bodyPr>
          <a:lstStyle/>
          <a:p>
            <a:r>
              <a:rPr lang="en-GB" sz="2400" dirty="0">
                <a:solidFill>
                  <a:srgbClr val="FF0000"/>
                </a:solidFill>
              </a:rPr>
              <a:t>85% of 280 = (28 x 8) + 14 = 238 students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ABBCF34-C296-4920-AC6C-174D98DFAD36}"/>
                  </a:ext>
                </a:extLst>
              </p:cNvPr>
              <p:cNvSpPr txBox="1"/>
              <p:nvPr/>
            </p:nvSpPr>
            <p:spPr>
              <a:xfrm>
                <a:off x="3582304" y="6174573"/>
                <a:ext cx="6897724" cy="614655"/>
              </a:xfrm>
              <a:prstGeom prst="rect">
                <a:avLst/>
              </a:prstGeom>
              <a:noFill/>
            </p:spPr>
            <p:txBody>
              <a:bodyPr wrap="square" rtlCol="0">
                <a:spAutoFit/>
              </a:bodyPr>
              <a:lstStyle/>
              <a:p>
                <a:r>
                  <a:rPr lang="en-GB" sz="2400" dirty="0">
                    <a:solidFill>
                      <a:srgbClr val="FF0000"/>
                    </a:solidFill>
                  </a:rPr>
                  <a:t>75% of 56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3</m:t>
                        </m:r>
                      </m:num>
                      <m:den>
                        <m:r>
                          <a:rPr lang="en-GB" sz="2400" i="1">
                            <a:solidFill>
                              <a:srgbClr val="FF0000"/>
                            </a:solidFill>
                            <a:latin typeface="Cambria Math" panose="02040503050406030204" pitchFamily="18" charset="0"/>
                          </a:rPr>
                          <m:t>4</m:t>
                        </m:r>
                      </m:den>
                    </m:f>
                    <m:r>
                      <a:rPr lang="en-GB" sz="2400" i="1">
                        <a:solidFill>
                          <a:srgbClr val="FF0000"/>
                        </a:solidFill>
                        <a:latin typeface="Cambria Math" panose="02040503050406030204" pitchFamily="18" charset="0"/>
                      </a:rPr>
                      <m:t> </m:t>
                    </m:r>
                  </m:oMath>
                </a14:m>
                <a:r>
                  <a:rPr lang="en-GB" sz="2400" dirty="0">
                    <a:solidFill>
                      <a:srgbClr val="FF0000"/>
                    </a:solidFill>
                  </a:rPr>
                  <a:t>of 56 = (56 ÷ 4) x 3 = 42 marks </a:t>
                </a:r>
              </a:p>
            </p:txBody>
          </p:sp>
        </mc:Choice>
        <mc:Fallback xmlns="">
          <p:sp>
            <p:nvSpPr>
              <p:cNvPr id="11" name="TextBox 10">
                <a:extLst>
                  <a:ext uri="{FF2B5EF4-FFF2-40B4-BE49-F238E27FC236}">
                    <a16:creationId xmlns:a16="http://schemas.microsoft.com/office/drawing/2014/main" id="{EABBCF34-C296-4920-AC6C-174D98DFAD36}"/>
                  </a:ext>
                </a:extLst>
              </p:cNvPr>
              <p:cNvSpPr txBox="1">
                <a:spLocks noRot="1" noChangeAspect="1" noMove="1" noResize="1" noEditPoints="1" noAdjustHandles="1" noChangeArrowheads="1" noChangeShapeType="1" noTextEdit="1"/>
              </p:cNvSpPr>
              <p:nvPr/>
            </p:nvSpPr>
            <p:spPr>
              <a:xfrm>
                <a:off x="3582304" y="6174573"/>
                <a:ext cx="6897724" cy="614655"/>
              </a:xfrm>
              <a:prstGeom prst="rect">
                <a:avLst/>
              </a:prstGeom>
              <a:blipFill>
                <a:blip r:embed="rId6"/>
                <a:stretch>
                  <a:fillRect l="-1415" b="-8911"/>
                </a:stretch>
              </a:blipFill>
            </p:spPr>
            <p:txBody>
              <a:bodyPr/>
              <a:lstStyle/>
              <a:p>
                <a:r>
                  <a:rPr lang="en-GB">
                    <a:noFill/>
                  </a:rPr>
                  <a:t> </a:t>
                </a:r>
              </a:p>
            </p:txBody>
          </p:sp>
        </mc:Fallback>
      </mc:AlternateContent>
    </p:spTree>
    <p:extLst>
      <p:ext uri="{BB962C8B-B14F-4D97-AF65-F5344CB8AC3E}">
        <p14:creationId xmlns:p14="http://schemas.microsoft.com/office/powerpoint/2010/main" val="3125029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5: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fifth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336453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270683" y="687759"/>
            <a:ext cx="9721081" cy="1938992"/>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When increasing or decreasing by a percentage there are two possible approaches: one is to find the actual increase or decrease and to add it to, or subtract it from, the original amount.   The second approach is to use a simple multiplication.  For example, to increase by 20%, multiply by 1.2.  </a:t>
            </a:r>
            <a:endParaRPr lang="en-US" sz="2400" dirty="0"/>
          </a:p>
        </p:txBody>
      </p:sp>
      <p:sp>
        <p:nvSpPr>
          <p:cNvPr id="15373" name="TextBox 2"/>
          <p:cNvSpPr txBox="1">
            <a:spLocks noChangeArrowheads="1"/>
          </p:cNvSpPr>
          <p:nvPr/>
        </p:nvSpPr>
        <p:spPr bwMode="auto">
          <a:xfrm>
            <a:off x="1863675" y="47501"/>
            <a:ext cx="102251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Increasing and Decreasing an amount by a  Percentage</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66D81A5-62ED-41E5-BEBF-33902AB2723F}"/>
              </a:ext>
            </a:extLst>
          </p:cNvPr>
          <p:cNvSpPr/>
          <p:nvPr/>
        </p:nvSpPr>
        <p:spPr>
          <a:xfrm>
            <a:off x="2298783" y="2563910"/>
            <a:ext cx="10001229" cy="1138773"/>
          </a:xfrm>
          <a:prstGeom prst="rect">
            <a:avLst/>
          </a:prstGeom>
        </p:spPr>
        <p:txBody>
          <a:bodyPr wrap="square">
            <a:spAutoFit/>
          </a:bodyPr>
          <a:lstStyle/>
          <a:p>
            <a:r>
              <a:rPr lang="en-GB" b="1" dirty="0"/>
              <a:t>Example 1</a:t>
            </a:r>
          </a:p>
          <a:p>
            <a:r>
              <a:rPr lang="en-GB" sz="2400" dirty="0"/>
              <a:t>The price of a jar of coffee is £2.00.  Calculate the new price after an increase of 10%.</a:t>
            </a:r>
          </a:p>
        </p:txBody>
      </p:sp>
      <p:sp>
        <p:nvSpPr>
          <p:cNvPr id="3" name="Rectangle 2">
            <a:extLst>
              <a:ext uri="{FF2B5EF4-FFF2-40B4-BE49-F238E27FC236}">
                <a16:creationId xmlns:a16="http://schemas.microsoft.com/office/drawing/2014/main" id="{AD494361-1DF0-44B8-919E-1A83564CA692}"/>
              </a:ext>
            </a:extLst>
          </p:cNvPr>
          <p:cNvSpPr/>
          <p:nvPr/>
        </p:nvSpPr>
        <p:spPr>
          <a:xfrm>
            <a:off x="2308657" y="3614287"/>
            <a:ext cx="1210588" cy="707886"/>
          </a:xfrm>
          <a:prstGeom prst="rect">
            <a:avLst/>
          </a:prstGeom>
        </p:spPr>
        <p:txBody>
          <a:bodyPr wrap="none">
            <a:spAutoFit/>
          </a:bodyPr>
          <a:lstStyle/>
          <a:p>
            <a:r>
              <a:rPr lang="en-GB" b="1" dirty="0"/>
              <a:t>Solution</a:t>
            </a:r>
          </a:p>
          <a:p>
            <a:r>
              <a:rPr lang="en-GB" dirty="0"/>
              <a:t> </a:t>
            </a:r>
          </a:p>
        </p:txBody>
      </p:sp>
      <p:sp>
        <p:nvSpPr>
          <p:cNvPr id="4" name="Rectangle 3">
            <a:extLst>
              <a:ext uri="{FF2B5EF4-FFF2-40B4-BE49-F238E27FC236}">
                <a16:creationId xmlns:a16="http://schemas.microsoft.com/office/drawing/2014/main" id="{E0D63C05-EF84-46E4-A47A-2F7CBFB1DA2A}"/>
              </a:ext>
            </a:extLst>
          </p:cNvPr>
          <p:cNvSpPr/>
          <p:nvPr/>
        </p:nvSpPr>
        <p:spPr>
          <a:xfrm>
            <a:off x="2296321" y="3940118"/>
            <a:ext cx="3118161" cy="461665"/>
          </a:xfrm>
          <a:prstGeom prst="rect">
            <a:avLst/>
          </a:prstGeom>
        </p:spPr>
        <p:txBody>
          <a:bodyPr wrap="none">
            <a:spAutoFit/>
          </a:bodyPr>
          <a:lstStyle/>
          <a:p>
            <a:r>
              <a:rPr lang="en-GB" sz="2400" dirty="0">
                <a:solidFill>
                  <a:srgbClr val="FF0000"/>
                </a:solidFill>
              </a:rPr>
              <a:t>10%  of  £2.00 = 20p </a:t>
            </a:r>
          </a:p>
        </p:txBody>
      </p:sp>
      <p:sp>
        <p:nvSpPr>
          <p:cNvPr id="5" name="TextBox 4">
            <a:extLst>
              <a:ext uri="{FF2B5EF4-FFF2-40B4-BE49-F238E27FC236}">
                <a16:creationId xmlns:a16="http://schemas.microsoft.com/office/drawing/2014/main" id="{8BEE0493-7F3F-405E-8B98-96F0C97836E9}"/>
              </a:ext>
            </a:extLst>
          </p:cNvPr>
          <p:cNvSpPr txBox="1"/>
          <p:nvPr/>
        </p:nvSpPr>
        <p:spPr>
          <a:xfrm>
            <a:off x="2364212" y="4322173"/>
            <a:ext cx="4855125" cy="461665"/>
          </a:xfrm>
          <a:prstGeom prst="rect">
            <a:avLst/>
          </a:prstGeom>
          <a:noFill/>
        </p:spPr>
        <p:txBody>
          <a:bodyPr wrap="square" rtlCol="0">
            <a:spAutoFit/>
          </a:bodyPr>
          <a:lstStyle/>
          <a:p>
            <a:r>
              <a:rPr lang="en-GB" sz="2400" dirty="0">
                <a:solidFill>
                  <a:srgbClr val="FF0000"/>
                </a:solidFill>
              </a:rPr>
              <a:t>New Price = £2.00 + 20p = £2.20</a:t>
            </a:r>
          </a:p>
        </p:txBody>
      </p:sp>
      <p:sp>
        <p:nvSpPr>
          <p:cNvPr id="6" name="TextBox 5">
            <a:extLst>
              <a:ext uri="{FF2B5EF4-FFF2-40B4-BE49-F238E27FC236}">
                <a16:creationId xmlns:a16="http://schemas.microsoft.com/office/drawing/2014/main" id="{940B6970-60BC-4346-ADC7-B8745D06CDD7}"/>
              </a:ext>
            </a:extLst>
          </p:cNvPr>
          <p:cNvSpPr txBox="1"/>
          <p:nvPr/>
        </p:nvSpPr>
        <p:spPr>
          <a:xfrm>
            <a:off x="6975535" y="3848015"/>
            <a:ext cx="504056" cy="461665"/>
          </a:xfrm>
          <a:prstGeom prst="rect">
            <a:avLst/>
          </a:prstGeom>
          <a:noFill/>
        </p:spPr>
        <p:txBody>
          <a:bodyPr wrap="square" rtlCol="0">
            <a:spAutoFit/>
          </a:bodyPr>
          <a:lstStyle/>
          <a:p>
            <a:r>
              <a:rPr lang="en-GB" sz="2400" dirty="0">
                <a:solidFill>
                  <a:srgbClr val="FF0000"/>
                </a:solidFill>
              </a:rPr>
              <a:t>or</a:t>
            </a:r>
          </a:p>
        </p:txBody>
      </p:sp>
      <p:sp>
        <p:nvSpPr>
          <p:cNvPr id="7" name="TextBox 6">
            <a:extLst>
              <a:ext uri="{FF2B5EF4-FFF2-40B4-BE49-F238E27FC236}">
                <a16:creationId xmlns:a16="http://schemas.microsoft.com/office/drawing/2014/main" id="{04E9FC23-FB32-447D-801F-5B75843502A3}"/>
              </a:ext>
            </a:extLst>
          </p:cNvPr>
          <p:cNvSpPr txBox="1"/>
          <p:nvPr/>
        </p:nvSpPr>
        <p:spPr>
          <a:xfrm>
            <a:off x="8038553" y="3644862"/>
            <a:ext cx="3431704" cy="461665"/>
          </a:xfrm>
          <a:prstGeom prst="rect">
            <a:avLst/>
          </a:prstGeom>
          <a:noFill/>
        </p:spPr>
        <p:txBody>
          <a:bodyPr wrap="square" rtlCol="0">
            <a:spAutoFit/>
          </a:bodyPr>
          <a:lstStyle/>
          <a:p>
            <a:r>
              <a:rPr lang="en-GB" sz="2400" dirty="0">
                <a:solidFill>
                  <a:srgbClr val="FF0000"/>
                </a:solidFill>
              </a:rPr>
              <a:t>100% + 10% = 110%</a:t>
            </a:r>
          </a:p>
        </p:txBody>
      </p:sp>
      <p:sp>
        <p:nvSpPr>
          <p:cNvPr id="8" name="TextBox 7">
            <a:extLst>
              <a:ext uri="{FF2B5EF4-FFF2-40B4-BE49-F238E27FC236}">
                <a16:creationId xmlns:a16="http://schemas.microsoft.com/office/drawing/2014/main" id="{A5C0872D-CF57-43C3-B02C-18380239D2F1}"/>
              </a:ext>
            </a:extLst>
          </p:cNvPr>
          <p:cNvSpPr txBox="1"/>
          <p:nvPr/>
        </p:nvSpPr>
        <p:spPr>
          <a:xfrm>
            <a:off x="8288896" y="4073891"/>
            <a:ext cx="2880320" cy="461665"/>
          </a:xfrm>
          <a:prstGeom prst="rect">
            <a:avLst/>
          </a:prstGeom>
          <a:noFill/>
        </p:spPr>
        <p:txBody>
          <a:bodyPr wrap="square" rtlCol="0">
            <a:spAutoFit/>
          </a:bodyPr>
          <a:lstStyle/>
          <a:p>
            <a:r>
              <a:rPr lang="en-GB" sz="2400" dirty="0">
                <a:solidFill>
                  <a:srgbClr val="FF0000"/>
                </a:solidFill>
              </a:rPr>
              <a:t>(So multiply by 1.1) </a:t>
            </a:r>
          </a:p>
        </p:txBody>
      </p:sp>
      <p:sp>
        <p:nvSpPr>
          <p:cNvPr id="9" name="TextBox 8">
            <a:extLst>
              <a:ext uri="{FF2B5EF4-FFF2-40B4-BE49-F238E27FC236}">
                <a16:creationId xmlns:a16="http://schemas.microsoft.com/office/drawing/2014/main" id="{2237B272-B90E-4173-A241-03398A13A98B}"/>
              </a:ext>
            </a:extLst>
          </p:cNvPr>
          <p:cNvSpPr txBox="1"/>
          <p:nvPr/>
        </p:nvSpPr>
        <p:spPr>
          <a:xfrm>
            <a:off x="7444888" y="4486149"/>
            <a:ext cx="4855124" cy="461665"/>
          </a:xfrm>
          <a:prstGeom prst="rect">
            <a:avLst/>
          </a:prstGeom>
          <a:noFill/>
        </p:spPr>
        <p:txBody>
          <a:bodyPr wrap="square" rtlCol="0">
            <a:spAutoFit/>
          </a:bodyPr>
          <a:lstStyle/>
          <a:p>
            <a:r>
              <a:rPr lang="en-GB" sz="2400" dirty="0">
                <a:solidFill>
                  <a:srgbClr val="FF0000"/>
                </a:solidFill>
              </a:rPr>
              <a:t>New price = £2.00 x 1.1 = £2.20</a:t>
            </a:r>
          </a:p>
        </p:txBody>
      </p:sp>
      <p:sp>
        <p:nvSpPr>
          <p:cNvPr id="10" name="Rectangle 9">
            <a:extLst>
              <a:ext uri="{FF2B5EF4-FFF2-40B4-BE49-F238E27FC236}">
                <a16:creationId xmlns:a16="http://schemas.microsoft.com/office/drawing/2014/main" id="{72C19791-B007-4704-94A2-81EAD88E75C0}"/>
              </a:ext>
            </a:extLst>
          </p:cNvPr>
          <p:cNvSpPr/>
          <p:nvPr/>
        </p:nvSpPr>
        <p:spPr>
          <a:xfrm>
            <a:off x="2364212" y="4716296"/>
            <a:ext cx="1543750" cy="400110"/>
          </a:xfrm>
          <a:prstGeom prst="rect">
            <a:avLst/>
          </a:prstGeom>
        </p:spPr>
        <p:txBody>
          <a:bodyPr wrap="square">
            <a:spAutoFit/>
          </a:bodyPr>
          <a:lstStyle/>
          <a:p>
            <a:r>
              <a:rPr lang="en-GB" b="1" dirty="0"/>
              <a:t>Example 2</a:t>
            </a:r>
          </a:p>
        </p:txBody>
      </p:sp>
      <p:sp>
        <p:nvSpPr>
          <p:cNvPr id="11" name="Rectangle 10">
            <a:extLst>
              <a:ext uri="{FF2B5EF4-FFF2-40B4-BE49-F238E27FC236}">
                <a16:creationId xmlns:a16="http://schemas.microsoft.com/office/drawing/2014/main" id="{926FBA88-C830-4338-A791-03FDFFF147AC}"/>
              </a:ext>
            </a:extLst>
          </p:cNvPr>
          <p:cNvSpPr/>
          <p:nvPr/>
        </p:nvSpPr>
        <p:spPr>
          <a:xfrm>
            <a:off x="2338565" y="5037739"/>
            <a:ext cx="9722621" cy="830997"/>
          </a:xfrm>
          <a:prstGeom prst="rect">
            <a:avLst/>
          </a:prstGeom>
        </p:spPr>
        <p:txBody>
          <a:bodyPr wrap="square">
            <a:spAutoFit/>
          </a:bodyPr>
          <a:lstStyle/>
          <a:p>
            <a:r>
              <a:rPr lang="en-GB" sz="2400" dirty="0"/>
              <a:t>In a sale, the price of a TV is reduced by 40%.  What is the sale price if the original price was £170.</a:t>
            </a:r>
          </a:p>
        </p:txBody>
      </p:sp>
      <p:sp>
        <p:nvSpPr>
          <p:cNvPr id="12" name="TextBox 11">
            <a:extLst>
              <a:ext uri="{FF2B5EF4-FFF2-40B4-BE49-F238E27FC236}">
                <a16:creationId xmlns:a16="http://schemas.microsoft.com/office/drawing/2014/main" id="{AFC96AF0-16B9-4638-BE22-564544BADCEF}"/>
              </a:ext>
            </a:extLst>
          </p:cNvPr>
          <p:cNvSpPr txBox="1"/>
          <p:nvPr/>
        </p:nvSpPr>
        <p:spPr>
          <a:xfrm>
            <a:off x="2368149" y="5867872"/>
            <a:ext cx="3384376" cy="461665"/>
          </a:xfrm>
          <a:prstGeom prst="rect">
            <a:avLst/>
          </a:prstGeom>
          <a:noFill/>
        </p:spPr>
        <p:txBody>
          <a:bodyPr wrap="square" rtlCol="0">
            <a:spAutoFit/>
          </a:bodyPr>
          <a:lstStyle/>
          <a:p>
            <a:r>
              <a:rPr lang="en-GB" sz="2400" dirty="0">
                <a:solidFill>
                  <a:srgbClr val="FF0000"/>
                </a:solidFill>
              </a:rPr>
              <a:t>40% of £170 = £68</a:t>
            </a:r>
          </a:p>
        </p:txBody>
      </p:sp>
      <p:sp>
        <p:nvSpPr>
          <p:cNvPr id="13" name="TextBox 12">
            <a:extLst>
              <a:ext uri="{FF2B5EF4-FFF2-40B4-BE49-F238E27FC236}">
                <a16:creationId xmlns:a16="http://schemas.microsoft.com/office/drawing/2014/main" id="{8A8F2E33-07A3-44BE-90BB-67F8C299F66F}"/>
              </a:ext>
            </a:extLst>
          </p:cNvPr>
          <p:cNvSpPr txBox="1"/>
          <p:nvPr/>
        </p:nvSpPr>
        <p:spPr>
          <a:xfrm>
            <a:off x="2247980" y="6273198"/>
            <a:ext cx="5061943" cy="461665"/>
          </a:xfrm>
          <a:prstGeom prst="rect">
            <a:avLst/>
          </a:prstGeom>
          <a:noFill/>
        </p:spPr>
        <p:txBody>
          <a:bodyPr wrap="square" rtlCol="0">
            <a:spAutoFit/>
          </a:bodyPr>
          <a:lstStyle/>
          <a:p>
            <a:r>
              <a:rPr lang="en-GB" sz="2400" dirty="0">
                <a:solidFill>
                  <a:srgbClr val="FF0000"/>
                </a:solidFill>
              </a:rPr>
              <a:t>Sale price = £170 - £68 = £102</a:t>
            </a:r>
          </a:p>
        </p:txBody>
      </p:sp>
      <p:sp>
        <p:nvSpPr>
          <p:cNvPr id="14" name="Rectangle 13">
            <a:extLst>
              <a:ext uri="{FF2B5EF4-FFF2-40B4-BE49-F238E27FC236}">
                <a16:creationId xmlns:a16="http://schemas.microsoft.com/office/drawing/2014/main" id="{43B3C492-E2D5-4D9A-B6A8-9B8286703EB8}"/>
              </a:ext>
            </a:extLst>
          </p:cNvPr>
          <p:cNvSpPr/>
          <p:nvPr/>
        </p:nvSpPr>
        <p:spPr>
          <a:xfrm>
            <a:off x="7219337" y="5811533"/>
            <a:ext cx="458780" cy="461665"/>
          </a:xfrm>
          <a:prstGeom prst="rect">
            <a:avLst/>
          </a:prstGeom>
        </p:spPr>
        <p:txBody>
          <a:bodyPr wrap="none">
            <a:spAutoFit/>
          </a:bodyPr>
          <a:lstStyle/>
          <a:p>
            <a:r>
              <a:rPr lang="en-GB" sz="2400" dirty="0">
                <a:solidFill>
                  <a:srgbClr val="FF0000"/>
                </a:solidFill>
              </a:rPr>
              <a:t>or</a:t>
            </a:r>
          </a:p>
        </p:txBody>
      </p:sp>
      <p:sp>
        <p:nvSpPr>
          <p:cNvPr id="15" name="Rectangle 14">
            <a:extLst>
              <a:ext uri="{FF2B5EF4-FFF2-40B4-BE49-F238E27FC236}">
                <a16:creationId xmlns:a16="http://schemas.microsoft.com/office/drawing/2014/main" id="{D947E3C8-F156-4AD0-B56D-E66AE8AB956D}"/>
              </a:ext>
            </a:extLst>
          </p:cNvPr>
          <p:cNvSpPr/>
          <p:nvPr/>
        </p:nvSpPr>
        <p:spPr>
          <a:xfrm>
            <a:off x="8438624" y="5539969"/>
            <a:ext cx="2829621" cy="461665"/>
          </a:xfrm>
          <a:prstGeom prst="rect">
            <a:avLst/>
          </a:prstGeom>
        </p:spPr>
        <p:txBody>
          <a:bodyPr wrap="none">
            <a:spAutoFit/>
          </a:bodyPr>
          <a:lstStyle/>
          <a:p>
            <a:r>
              <a:rPr lang="en-GB" sz="2400" dirty="0">
                <a:solidFill>
                  <a:srgbClr val="FF0000"/>
                </a:solidFill>
              </a:rPr>
              <a:t>100% - 40% = 60%</a:t>
            </a:r>
          </a:p>
        </p:txBody>
      </p:sp>
      <p:sp>
        <p:nvSpPr>
          <p:cNvPr id="16" name="Rectangle 15">
            <a:extLst>
              <a:ext uri="{FF2B5EF4-FFF2-40B4-BE49-F238E27FC236}">
                <a16:creationId xmlns:a16="http://schemas.microsoft.com/office/drawing/2014/main" id="{B58441EE-7037-4186-9543-2D94E3FFD37C}"/>
              </a:ext>
            </a:extLst>
          </p:cNvPr>
          <p:cNvSpPr/>
          <p:nvPr/>
        </p:nvSpPr>
        <p:spPr>
          <a:xfrm>
            <a:off x="8460007" y="5917221"/>
            <a:ext cx="2904962" cy="461665"/>
          </a:xfrm>
          <a:prstGeom prst="rect">
            <a:avLst/>
          </a:prstGeom>
        </p:spPr>
        <p:txBody>
          <a:bodyPr wrap="none">
            <a:spAutoFit/>
          </a:bodyPr>
          <a:lstStyle/>
          <a:p>
            <a:r>
              <a:rPr lang="en-GB" sz="2400" dirty="0">
                <a:solidFill>
                  <a:srgbClr val="FF0000"/>
                </a:solidFill>
              </a:rPr>
              <a:t>(So multiply by 0.6) </a:t>
            </a:r>
          </a:p>
        </p:txBody>
      </p:sp>
      <p:sp>
        <p:nvSpPr>
          <p:cNvPr id="17" name="Rectangle 16">
            <a:extLst>
              <a:ext uri="{FF2B5EF4-FFF2-40B4-BE49-F238E27FC236}">
                <a16:creationId xmlns:a16="http://schemas.microsoft.com/office/drawing/2014/main" id="{69D12D96-9325-41BB-8072-8296158DC46F}"/>
              </a:ext>
            </a:extLst>
          </p:cNvPr>
          <p:cNvSpPr/>
          <p:nvPr/>
        </p:nvSpPr>
        <p:spPr>
          <a:xfrm>
            <a:off x="7710689" y="6317345"/>
            <a:ext cx="4378122" cy="461665"/>
          </a:xfrm>
          <a:prstGeom prst="rect">
            <a:avLst/>
          </a:prstGeom>
        </p:spPr>
        <p:txBody>
          <a:bodyPr wrap="none">
            <a:spAutoFit/>
          </a:bodyPr>
          <a:lstStyle/>
          <a:p>
            <a:r>
              <a:rPr lang="en-GB" sz="2400" dirty="0">
                <a:solidFill>
                  <a:srgbClr val="FF0000"/>
                </a:solidFill>
              </a:rPr>
              <a:t>Sale price = £178 x 0.6 = £102</a:t>
            </a:r>
          </a:p>
        </p:txBody>
      </p:sp>
    </p:spTree>
    <p:extLst>
      <p:ext uri="{BB962C8B-B14F-4D97-AF65-F5344CB8AC3E}">
        <p14:creationId xmlns:p14="http://schemas.microsoft.com/office/powerpoint/2010/main" val="2121245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2" grpId="0"/>
      <p:bldP spid="13" grpId="0"/>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27906" y="713266"/>
            <a:ext cx="9721081" cy="1569660"/>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In this section we revise ideas of decimals and work on writing decimals as fractions.</a:t>
            </a:r>
            <a:endParaRPr lang="en-US" sz="2400" dirty="0"/>
          </a:p>
          <a:p>
            <a:pPr marL="0" indent="0" eaLnBrk="1" hangingPunct="1">
              <a:buClr>
                <a:srgbClr val="000000"/>
              </a:buClr>
              <a:buSzPct val="100000"/>
              <a:defRPr/>
            </a:pP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3791744" y="0"/>
            <a:ext cx="7058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pPr>
            <a:r>
              <a:rPr lang="en-GB" sz="3200" b="1" dirty="0"/>
              <a:t>Decimals into Fractions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540A04E-F0B2-4064-AC6A-1A09A1B657F0}"/>
              </a:ext>
            </a:extLst>
          </p:cNvPr>
          <p:cNvPicPr>
            <a:picLocks noChangeAspect="1"/>
          </p:cNvPicPr>
          <p:nvPr/>
        </p:nvPicPr>
        <p:blipFill>
          <a:blip r:embed="rId4"/>
          <a:stretch>
            <a:fillRect/>
          </a:stretch>
        </p:blipFill>
        <p:spPr>
          <a:xfrm>
            <a:off x="5963678" y="1206928"/>
            <a:ext cx="3926065" cy="1624814"/>
          </a:xfrm>
          <a:prstGeom prst="rect">
            <a:avLst/>
          </a:prstGeom>
        </p:spPr>
      </p:pic>
      <p:sp>
        <p:nvSpPr>
          <p:cNvPr id="3" name="Rectangle 2">
            <a:extLst>
              <a:ext uri="{FF2B5EF4-FFF2-40B4-BE49-F238E27FC236}">
                <a16:creationId xmlns:a16="http://schemas.microsoft.com/office/drawing/2014/main" id="{78A9B71D-FDE3-4C72-98ED-A0C4AD432784}"/>
              </a:ext>
            </a:extLst>
          </p:cNvPr>
          <p:cNvSpPr/>
          <p:nvPr/>
        </p:nvSpPr>
        <p:spPr>
          <a:xfrm>
            <a:off x="2351583" y="1557670"/>
            <a:ext cx="3283271" cy="461665"/>
          </a:xfrm>
          <a:prstGeom prst="rect">
            <a:avLst/>
          </a:prstGeom>
        </p:spPr>
        <p:txBody>
          <a:bodyPr wrap="none">
            <a:spAutoFit/>
          </a:bodyPr>
          <a:lstStyle/>
          <a:p>
            <a:r>
              <a:rPr lang="en-GB" sz="2400" dirty="0"/>
              <a:t>Recall that the number</a:t>
            </a:r>
          </a:p>
        </p:txBody>
      </p:sp>
      <p:sp>
        <p:nvSpPr>
          <p:cNvPr id="4" name="TextBox 3">
            <a:extLst>
              <a:ext uri="{FF2B5EF4-FFF2-40B4-BE49-F238E27FC236}">
                <a16:creationId xmlns:a16="http://schemas.microsoft.com/office/drawing/2014/main" id="{7596FB52-EFF5-4391-9691-40DD8C02B7F2}"/>
              </a:ext>
            </a:extLst>
          </p:cNvPr>
          <p:cNvSpPr txBox="1"/>
          <p:nvPr/>
        </p:nvSpPr>
        <p:spPr>
          <a:xfrm>
            <a:off x="2361438" y="1920298"/>
            <a:ext cx="1304844" cy="461665"/>
          </a:xfrm>
          <a:prstGeom prst="rect">
            <a:avLst/>
          </a:prstGeom>
          <a:noFill/>
        </p:spPr>
        <p:txBody>
          <a:bodyPr wrap="square" rtlCol="0">
            <a:spAutoFit/>
          </a:bodyPr>
          <a:lstStyle/>
          <a:p>
            <a:r>
              <a:rPr lang="en-GB" sz="2400" dirty="0"/>
              <a:t>means</a:t>
            </a:r>
          </a:p>
        </p:txBody>
      </p:sp>
      <p:sp>
        <p:nvSpPr>
          <p:cNvPr id="5" name="Rectangle 4">
            <a:extLst>
              <a:ext uri="{FF2B5EF4-FFF2-40B4-BE49-F238E27FC236}">
                <a16:creationId xmlns:a16="http://schemas.microsoft.com/office/drawing/2014/main" id="{383E9CE4-7525-479A-A5D5-F6090429A06B}"/>
              </a:ext>
            </a:extLst>
          </p:cNvPr>
          <p:cNvSpPr/>
          <p:nvPr/>
        </p:nvSpPr>
        <p:spPr>
          <a:xfrm>
            <a:off x="2375441" y="2909905"/>
            <a:ext cx="9721081" cy="830997"/>
          </a:xfrm>
          <a:prstGeom prst="rect">
            <a:avLst/>
          </a:prstGeom>
        </p:spPr>
        <p:txBody>
          <a:bodyPr wrap="square">
            <a:spAutoFit/>
          </a:bodyPr>
          <a:lstStyle/>
          <a:p>
            <a:r>
              <a:rPr lang="en-GB" sz="2400" dirty="0"/>
              <a:t>The table below shows how to write the fractions you need to know in order to write decimals as fractions:</a:t>
            </a:r>
          </a:p>
        </p:txBody>
      </p:sp>
      <p:pic>
        <p:nvPicPr>
          <p:cNvPr id="6" name="Picture 5">
            <a:extLst>
              <a:ext uri="{FF2B5EF4-FFF2-40B4-BE49-F238E27FC236}">
                <a16:creationId xmlns:a16="http://schemas.microsoft.com/office/drawing/2014/main" id="{7C91A60E-89C5-4628-AD3B-D5823C4C68B2}"/>
              </a:ext>
            </a:extLst>
          </p:cNvPr>
          <p:cNvPicPr>
            <a:picLocks noChangeAspect="1"/>
          </p:cNvPicPr>
          <p:nvPr/>
        </p:nvPicPr>
        <p:blipFill>
          <a:blip r:embed="rId5"/>
          <a:stretch>
            <a:fillRect/>
          </a:stretch>
        </p:blipFill>
        <p:spPr>
          <a:xfrm>
            <a:off x="4655840" y="3750030"/>
            <a:ext cx="4602956" cy="2705728"/>
          </a:xfrm>
          <a:prstGeom prst="rect">
            <a:avLst/>
          </a:prstGeom>
        </p:spPr>
      </p:pic>
      <p:sp>
        <p:nvSpPr>
          <p:cNvPr id="7" name="Rectangle 6">
            <a:extLst>
              <a:ext uri="{FF2B5EF4-FFF2-40B4-BE49-F238E27FC236}">
                <a16:creationId xmlns:a16="http://schemas.microsoft.com/office/drawing/2014/main" id="{BD61D169-3428-47C2-B0AF-5AB109C0EB5F}"/>
              </a:ext>
            </a:extLst>
          </p:cNvPr>
          <p:cNvSpPr/>
          <p:nvPr/>
        </p:nvSpPr>
        <p:spPr bwMode="auto">
          <a:xfrm>
            <a:off x="5967846" y="1205346"/>
            <a:ext cx="3919103" cy="1624444"/>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
        <p:nvSpPr>
          <p:cNvPr id="12" name="Rectangle 11">
            <a:extLst>
              <a:ext uri="{FF2B5EF4-FFF2-40B4-BE49-F238E27FC236}">
                <a16:creationId xmlns:a16="http://schemas.microsoft.com/office/drawing/2014/main" id="{9FD9F5B9-4CF2-4DF2-A392-6F75FA13D0B5}"/>
              </a:ext>
            </a:extLst>
          </p:cNvPr>
          <p:cNvSpPr/>
          <p:nvPr/>
        </p:nvSpPr>
        <p:spPr bwMode="auto">
          <a:xfrm>
            <a:off x="4651663" y="3742459"/>
            <a:ext cx="4594512" cy="270683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660325573"/>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999656" y="0"/>
            <a:ext cx="8568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Skill Check: % Increasing and Decreasing</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12C655B-1CD7-43B3-9DEA-89529DC22F4B}"/>
              </a:ext>
            </a:extLst>
          </p:cNvPr>
          <p:cNvSpPr txBox="1"/>
          <p:nvPr/>
        </p:nvSpPr>
        <p:spPr>
          <a:xfrm>
            <a:off x="2299815" y="672583"/>
            <a:ext cx="3168352" cy="461665"/>
          </a:xfrm>
          <a:prstGeom prst="rect">
            <a:avLst/>
          </a:prstGeom>
          <a:noFill/>
        </p:spPr>
        <p:txBody>
          <a:bodyPr wrap="square" rtlCol="0">
            <a:spAutoFit/>
          </a:bodyPr>
          <a:lstStyle/>
          <a:p>
            <a:r>
              <a:rPr lang="en-GB" sz="2400" dirty="0"/>
              <a:t>1. Add 10% to:</a:t>
            </a:r>
          </a:p>
        </p:txBody>
      </p:sp>
      <p:sp>
        <p:nvSpPr>
          <p:cNvPr id="4" name="Rectangle 3">
            <a:extLst>
              <a:ext uri="{FF2B5EF4-FFF2-40B4-BE49-F238E27FC236}">
                <a16:creationId xmlns:a16="http://schemas.microsoft.com/office/drawing/2014/main" id="{8B7C8A39-3516-4A59-8945-B50125EF2D54}"/>
              </a:ext>
            </a:extLst>
          </p:cNvPr>
          <p:cNvSpPr/>
          <p:nvPr/>
        </p:nvSpPr>
        <p:spPr>
          <a:xfrm>
            <a:off x="2299815" y="2540767"/>
            <a:ext cx="6312947" cy="461665"/>
          </a:xfrm>
          <a:prstGeom prst="rect">
            <a:avLst/>
          </a:prstGeom>
        </p:spPr>
        <p:txBody>
          <a:bodyPr wrap="none">
            <a:spAutoFit/>
          </a:bodyPr>
          <a:lstStyle/>
          <a:p>
            <a:r>
              <a:rPr lang="en-GB" sz="2400" dirty="0"/>
              <a:t>3. Find the percentage increase or decrease:</a:t>
            </a:r>
          </a:p>
        </p:txBody>
      </p:sp>
      <p:sp>
        <p:nvSpPr>
          <p:cNvPr id="5" name="Rectangle 4">
            <a:extLst>
              <a:ext uri="{FF2B5EF4-FFF2-40B4-BE49-F238E27FC236}">
                <a16:creationId xmlns:a16="http://schemas.microsoft.com/office/drawing/2014/main" id="{FA749799-8719-44E4-8550-1C7FB670565B}"/>
              </a:ext>
            </a:extLst>
          </p:cNvPr>
          <p:cNvSpPr/>
          <p:nvPr/>
        </p:nvSpPr>
        <p:spPr>
          <a:xfrm>
            <a:off x="2299815" y="1588224"/>
            <a:ext cx="5492209" cy="461665"/>
          </a:xfrm>
          <a:prstGeom prst="rect">
            <a:avLst/>
          </a:prstGeom>
        </p:spPr>
        <p:txBody>
          <a:bodyPr wrap="none">
            <a:spAutoFit/>
          </a:bodyPr>
          <a:lstStyle/>
          <a:p>
            <a:pPr lvl="0"/>
            <a:r>
              <a:rPr lang="en-GB" sz="2400" dirty="0">
                <a:solidFill>
                  <a:prstClr val="black"/>
                </a:solidFill>
              </a:rPr>
              <a:t>2. Reduce the following prices by 20%:</a:t>
            </a:r>
          </a:p>
        </p:txBody>
      </p:sp>
      <p:sp>
        <p:nvSpPr>
          <p:cNvPr id="6" name="TextBox 5">
            <a:extLst>
              <a:ext uri="{FF2B5EF4-FFF2-40B4-BE49-F238E27FC236}">
                <a16:creationId xmlns:a16="http://schemas.microsoft.com/office/drawing/2014/main" id="{561448AD-3C01-4ACB-8F63-189163739AF4}"/>
              </a:ext>
            </a:extLst>
          </p:cNvPr>
          <p:cNvSpPr txBox="1"/>
          <p:nvPr/>
        </p:nvSpPr>
        <p:spPr>
          <a:xfrm>
            <a:off x="2348146" y="1134248"/>
            <a:ext cx="1931889" cy="461665"/>
          </a:xfrm>
          <a:prstGeom prst="rect">
            <a:avLst/>
          </a:prstGeom>
          <a:noFill/>
        </p:spPr>
        <p:txBody>
          <a:bodyPr wrap="square" rtlCol="0">
            <a:spAutoFit/>
          </a:bodyPr>
          <a:lstStyle/>
          <a:p>
            <a:r>
              <a:rPr lang="en-GB" sz="2400" dirty="0"/>
              <a:t>(a) £40</a:t>
            </a:r>
          </a:p>
        </p:txBody>
      </p:sp>
      <p:sp>
        <p:nvSpPr>
          <p:cNvPr id="7" name="Rectangle 6">
            <a:extLst>
              <a:ext uri="{FF2B5EF4-FFF2-40B4-BE49-F238E27FC236}">
                <a16:creationId xmlns:a16="http://schemas.microsoft.com/office/drawing/2014/main" id="{B3AD67E2-5B48-40CA-90F0-ABF4E7D6C946}"/>
              </a:ext>
            </a:extLst>
          </p:cNvPr>
          <p:cNvSpPr/>
          <p:nvPr/>
        </p:nvSpPr>
        <p:spPr>
          <a:xfrm>
            <a:off x="6424820" y="1089728"/>
            <a:ext cx="1485862" cy="461665"/>
          </a:xfrm>
          <a:prstGeom prst="rect">
            <a:avLst/>
          </a:prstGeom>
        </p:spPr>
        <p:txBody>
          <a:bodyPr wrap="square">
            <a:spAutoFit/>
          </a:bodyPr>
          <a:lstStyle/>
          <a:p>
            <a:r>
              <a:rPr lang="en-GB" sz="2400" dirty="0"/>
              <a:t>(b) £136</a:t>
            </a:r>
          </a:p>
        </p:txBody>
      </p:sp>
      <p:sp>
        <p:nvSpPr>
          <p:cNvPr id="9" name="Rectangle 8">
            <a:extLst>
              <a:ext uri="{FF2B5EF4-FFF2-40B4-BE49-F238E27FC236}">
                <a16:creationId xmlns:a16="http://schemas.microsoft.com/office/drawing/2014/main" id="{496126A6-DFA5-49C8-B836-C42473390E56}"/>
              </a:ext>
            </a:extLst>
          </p:cNvPr>
          <p:cNvSpPr/>
          <p:nvPr/>
        </p:nvSpPr>
        <p:spPr>
          <a:xfrm>
            <a:off x="2381702" y="2033036"/>
            <a:ext cx="2076362" cy="461665"/>
          </a:xfrm>
          <a:prstGeom prst="rect">
            <a:avLst/>
          </a:prstGeom>
        </p:spPr>
        <p:txBody>
          <a:bodyPr wrap="square">
            <a:spAutoFit/>
          </a:bodyPr>
          <a:lstStyle/>
          <a:p>
            <a:r>
              <a:rPr lang="en-GB" sz="2400" dirty="0"/>
              <a:t>(a) £50</a:t>
            </a:r>
          </a:p>
        </p:txBody>
      </p:sp>
      <p:sp>
        <p:nvSpPr>
          <p:cNvPr id="10" name="Rectangle 9">
            <a:extLst>
              <a:ext uri="{FF2B5EF4-FFF2-40B4-BE49-F238E27FC236}">
                <a16:creationId xmlns:a16="http://schemas.microsoft.com/office/drawing/2014/main" id="{879AA461-714B-433C-A2E2-A1C729ABD349}"/>
              </a:ext>
            </a:extLst>
          </p:cNvPr>
          <p:cNvSpPr/>
          <p:nvPr/>
        </p:nvSpPr>
        <p:spPr>
          <a:xfrm>
            <a:off x="6452941" y="2001039"/>
            <a:ext cx="1351764" cy="461665"/>
          </a:xfrm>
          <a:prstGeom prst="rect">
            <a:avLst/>
          </a:prstGeom>
        </p:spPr>
        <p:txBody>
          <a:bodyPr wrap="square">
            <a:spAutoFit/>
          </a:bodyPr>
          <a:lstStyle/>
          <a:p>
            <a:r>
              <a:rPr lang="en-GB" sz="2400" dirty="0"/>
              <a:t>(b) £92</a:t>
            </a:r>
          </a:p>
        </p:txBody>
      </p:sp>
      <p:sp>
        <p:nvSpPr>
          <p:cNvPr id="12" name="TextBox 11">
            <a:extLst>
              <a:ext uri="{FF2B5EF4-FFF2-40B4-BE49-F238E27FC236}">
                <a16:creationId xmlns:a16="http://schemas.microsoft.com/office/drawing/2014/main" id="{49E57F66-3D71-4065-9CCD-26246F9D67FF}"/>
              </a:ext>
            </a:extLst>
          </p:cNvPr>
          <p:cNvSpPr txBox="1"/>
          <p:nvPr/>
        </p:nvSpPr>
        <p:spPr>
          <a:xfrm>
            <a:off x="2320519" y="3098005"/>
            <a:ext cx="3960440" cy="461665"/>
          </a:xfrm>
          <a:prstGeom prst="rect">
            <a:avLst/>
          </a:prstGeom>
          <a:noFill/>
        </p:spPr>
        <p:txBody>
          <a:bodyPr wrap="square" rtlCol="0">
            <a:spAutoFit/>
          </a:bodyPr>
          <a:lstStyle/>
          <a:p>
            <a:r>
              <a:rPr lang="en-GB" sz="2400" dirty="0"/>
              <a:t>(a) Increase 40 m by 30%</a:t>
            </a:r>
          </a:p>
        </p:txBody>
      </p:sp>
      <p:sp>
        <p:nvSpPr>
          <p:cNvPr id="13" name="Rectangle 12">
            <a:extLst>
              <a:ext uri="{FF2B5EF4-FFF2-40B4-BE49-F238E27FC236}">
                <a16:creationId xmlns:a16="http://schemas.microsoft.com/office/drawing/2014/main" id="{D6D20162-FEEF-4544-B2B6-CA6A5E5844A5}"/>
              </a:ext>
            </a:extLst>
          </p:cNvPr>
          <p:cNvSpPr/>
          <p:nvPr/>
        </p:nvSpPr>
        <p:spPr>
          <a:xfrm>
            <a:off x="2327896" y="3658285"/>
            <a:ext cx="4000625" cy="461665"/>
          </a:xfrm>
          <a:prstGeom prst="rect">
            <a:avLst/>
          </a:prstGeom>
        </p:spPr>
        <p:txBody>
          <a:bodyPr wrap="square">
            <a:spAutoFit/>
          </a:bodyPr>
          <a:lstStyle/>
          <a:p>
            <a:r>
              <a:rPr lang="en-GB" sz="2400" dirty="0"/>
              <a:t>(c) Increase £66 by 20%</a:t>
            </a:r>
          </a:p>
        </p:txBody>
      </p:sp>
      <p:sp>
        <p:nvSpPr>
          <p:cNvPr id="14" name="Rectangle 13">
            <a:extLst>
              <a:ext uri="{FF2B5EF4-FFF2-40B4-BE49-F238E27FC236}">
                <a16:creationId xmlns:a16="http://schemas.microsoft.com/office/drawing/2014/main" id="{35A6746F-CEBD-4EE8-B8FA-90E86497C09A}"/>
              </a:ext>
            </a:extLst>
          </p:cNvPr>
          <p:cNvSpPr/>
          <p:nvPr/>
        </p:nvSpPr>
        <p:spPr>
          <a:xfrm>
            <a:off x="2342221" y="4289727"/>
            <a:ext cx="4000625" cy="461665"/>
          </a:xfrm>
          <a:prstGeom prst="rect">
            <a:avLst/>
          </a:prstGeom>
        </p:spPr>
        <p:txBody>
          <a:bodyPr wrap="square">
            <a:spAutoFit/>
          </a:bodyPr>
          <a:lstStyle/>
          <a:p>
            <a:r>
              <a:rPr lang="en-GB" sz="2400" dirty="0"/>
              <a:t>(e) Increase £1000 by 30%</a:t>
            </a:r>
          </a:p>
        </p:txBody>
      </p:sp>
      <p:sp>
        <p:nvSpPr>
          <p:cNvPr id="15" name="Rectangle 14">
            <a:extLst>
              <a:ext uri="{FF2B5EF4-FFF2-40B4-BE49-F238E27FC236}">
                <a16:creationId xmlns:a16="http://schemas.microsoft.com/office/drawing/2014/main" id="{DFE9EC49-4A0A-49E0-B587-9349EF0C7FA6}"/>
              </a:ext>
            </a:extLst>
          </p:cNvPr>
          <p:cNvSpPr/>
          <p:nvPr/>
        </p:nvSpPr>
        <p:spPr>
          <a:xfrm>
            <a:off x="2371573" y="4784169"/>
            <a:ext cx="4000625" cy="461665"/>
          </a:xfrm>
          <a:prstGeom prst="rect">
            <a:avLst/>
          </a:prstGeom>
        </p:spPr>
        <p:txBody>
          <a:bodyPr wrap="square">
            <a:spAutoFit/>
          </a:bodyPr>
          <a:lstStyle/>
          <a:p>
            <a:r>
              <a:rPr lang="en-GB" sz="2400" dirty="0"/>
              <a:t>(g) Reduce 40m by 30%</a:t>
            </a:r>
          </a:p>
        </p:txBody>
      </p:sp>
      <p:sp>
        <p:nvSpPr>
          <p:cNvPr id="16" name="Rectangle 15">
            <a:extLst>
              <a:ext uri="{FF2B5EF4-FFF2-40B4-BE49-F238E27FC236}">
                <a16:creationId xmlns:a16="http://schemas.microsoft.com/office/drawing/2014/main" id="{C275A829-A137-48AF-8017-D00581C8BB63}"/>
              </a:ext>
            </a:extLst>
          </p:cNvPr>
          <p:cNvSpPr/>
          <p:nvPr/>
        </p:nvSpPr>
        <p:spPr>
          <a:xfrm>
            <a:off x="2424195" y="5371548"/>
            <a:ext cx="4000625" cy="461665"/>
          </a:xfrm>
          <a:prstGeom prst="rect">
            <a:avLst/>
          </a:prstGeom>
        </p:spPr>
        <p:txBody>
          <a:bodyPr wrap="square">
            <a:spAutoFit/>
          </a:bodyPr>
          <a:lstStyle/>
          <a:p>
            <a:r>
              <a:rPr lang="en-GB" sz="2400" dirty="0"/>
              <a:t>(</a:t>
            </a:r>
            <a:r>
              <a:rPr lang="en-GB" sz="2400" dirty="0" err="1"/>
              <a:t>i</a:t>
            </a:r>
            <a:r>
              <a:rPr lang="en-GB" sz="2400" dirty="0"/>
              <a:t>) Increase 40m by 7%</a:t>
            </a:r>
          </a:p>
        </p:txBody>
      </p:sp>
      <p:sp>
        <p:nvSpPr>
          <p:cNvPr id="17" name="Rectangle 16">
            <a:extLst>
              <a:ext uri="{FF2B5EF4-FFF2-40B4-BE49-F238E27FC236}">
                <a16:creationId xmlns:a16="http://schemas.microsoft.com/office/drawing/2014/main" id="{D805E4B8-0A59-4A7B-B861-D07DDAE7983D}"/>
              </a:ext>
            </a:extLst>
          </p:cNvPr>
          <p:cNvSpPr/>
          <p:nvPr/>
        </p:nvSpPr>
        <p:spPr>
          <a:xfrm>
            <a:off x="7291481" y="3126431"/>
            <a:ext cx="4000625" cy="461665"/>
          </a:xfrm>
          <a:prstGeom prst="rect">
            <a:avLst/>
          </a:prstGeom>
        </p:spPr>
        <p:txBody>
          <a:bodyPr wrap="square">
            <a:spAutoFit/>
          </a:bodyPr>
          <a:lstStyle/>
          <a:p>
            <a:r>
              <a:rPr lang="en-GB" sz="2400" dirty="0"/>
              <a:t>(b) Increase £60 by 5%</a:t>
            </a:r>
          </a:p>
        </p:txBody>
      </p:sp>
      <p:sp>
        <p:nvSpPr>
          <p:cNvPr id="18" name="Rectangle 17">
            <a:extLst>
              <a:ext uri="{FF2B5EF4-FFF2-40B4-BE49-F238E27FC236}">
                <a16:creationId xmlns:a16="http://schemas.microsoft.com/office/drawing/2014/main" id="{C8FA746E-EF72-4A67-B27C-0719DAE76168}"/>
              </a:ext>
            </a:extLst>
          </p:cNvPr>
          <p:cNvSpPr/>
          <p:nvPr/>
        </p:nvSpPr>
        <p:spPr>
          <a:xfrm>
            <a:off x="7268792" y="3634084"/>
            <a:ext cx="4000625" cy="461665"/>
          </a:xfrm>
          <a:prstGeom prst="rect">
            <a:avLst/>
          </a:prstGeom>
        </p:spPr>
        <p:txBody>
          <a:bodyPr wrap="square">
            <a:spAutoFit/>
          </a:bodyPr>
          <a:lstStyle/>
          <a:p>
            <a:r>
              <a:rPr lang="en-GB" sz="2400" dirty="0"/>
              <a:t>(d) Increase 80kg  by 40%</a:t>
            </a:r>
          </a:p>
        </p:txBody>
      </p:sp>
      <p:sp>
        <p:nvSpPr>
          <p:cNvPr id="19" name="Rectangle 18">
            <a:extLst>
              <a:ext uri="{FF2B5EF4-FFF2-40B4-BE49-F238E27FC236}">
                <a16:creationId xmlns:a16="http://schemas.microsoft.com/office/drawing/2014/main" id="{BDF39257-54E6-4D25-990E-79052A511793}"/>
              </a:ext>
            </a:extLst>
          </p:cNvPr>
          <p:cNvSpPr/>
          <p:nvPr/>
        </p:nvSpPr>
        <p:spPr>
          <a:xfrm>
            <a:off x="7291481" y="4215884"/>
            <a:ext cx="4000625" cy="461665"/>
          </a:xfrm>
          <a:prstGeom prst="rect">
            <a:avLst/>
          </a:prstGeom>
        </p:spPr>
        <p:txBody>
          <a:bodyPr wrap="square">
            <a:spAutoFit/>
          </a:bodyPr>
          <a:lstStyle/>
          <a:p>
            <a:r>
              <a:rPr lang="en-GB" sz="2400" dirty="0"/>
              <a:t>(f) Decrease £60 by 25%</a:t>
            </a:r>
          </a:p>
        </p:txBody>
      </p:sp>
      <p:sp>
        <p:nvSpPr>
          <p:cNvPr id="20" name="Rectangle 19">
            <a:extLst>
              <a:ext uri="{FF2B5EF4-FFF2-40B4-BE49-F238E27FC236}">
                <a16:creationId xmlns:a16="http://schemas.microsoft.com/office/drawing/2014/main" id="{0D66F285-DE4B-4976-8BE0-EC351C66A218}"/>
              </a:ext>
            </a:extLst>
          </p:cNvPr>
          <p:cNvSpPr/>
          <p:nvPr/>
        </p:nvSpPr>
        <p:spPr>
          <a:xfrm>
            <a:off x="7301724" y="4780237"/>
            <a:ext cx="4000625" cy="461665"/>
          </a:xfrm>
          <a:prstGeom prst="rect">
            <a:avLst/>
          </a:prstGeom>
        </p:spPr>
        <p:txBody>
          <a:bodyPr wrap="square">
            <a:spAutoFit/>
          </a:bodyPr>
          <a:lstStyle/>
          <a:p>
            <a:r>
              <a:rPr lang="en-GB" sz="2400" dirty="0"/>
              <a:t>(g) Reduce £90 by 15%</a:t>
            </a:r>
          </a:p>
        </p:txBody>
      </p:sp>
      <p:sp>
        <p:nvSpPr>
          <p:cNvPr id="21" name="Rectangle 20">
            <a:extLst>
              <a:ext uri="{FF2B5EF4-FFF2-40B4-BE49-F238E27FC236}">
                <a16:creationId xmlns:a16="http://schemas.microsoft.com/office/drawing/2014/main" id="{24170826-CF46-44D8-848F-B5030E4B714C}"/>
              </a:ext>
            </a:extLst>
          </p:cNvPr>
          <p:cNvSpPr/>
          <p:nvPr/>
        </p:nvSpPr>
        <p:spPr>
          <a:xfrm>
            <a:off x="7373189" y="5340716"/>
            <a:ext cx="4000625" cy="461665"/>
          </a:xfrm>
          <a:prstGeom prst="rect">
            <a:avLst/>
          </a:prstGeom>
        </p:spPr>
        <p:txBody>
          <a:bodyPr wrap="square">
            <a:spAutoFit/>
          </a:bodyPr>
          <a:lstStyle/>
          <a:p>
            <a:r>
              <a:rPr lang="en-GB" sz="2400" dirty="0"/>
              <a:t>(j) Increase £18 by 4%</a:t>
            </a:r>
          </a:p>
        </p:txBody>
      </p:sp>
      <p:sp>
        <p:nvSpPr>
          <p:cNvPr id="22" name="TextBox 21">
            <a:extLst>
              <a:ext uri="{FF2B5EF4-FFF2-40B4-BE49-F238E27FC236}">
                <a16:creationId xmlns:a16="http://schemas.microsoft.com/office/drawing/2014/main" id="{2B2E3AF9-AD5F-46A8-999C-B6C177518E5C}"/>
              </a:ext>
            </a:extLst>
          </p:cNvPr>
          <p:cNvSpPr txBox="1"/>
          <p:nvPr/>
        </p:nvSpPr>
        <p:spPr>
          <a:xfrm>
            <a:off x="3498518" y="1109706"/>
            <a:ext cx="2470734" cy="461665"/>
          </a:xfrm>
          <a:prstGeom prst="rect">
            <a:avLst/>
          </a:prstGeom>
          <a:noFill/>
        </p:spPr>
        <p:txBody>
          <a:bodyPr wrap="square" rtlCol="0">
            <a:spAutoFit/>
          </a:bodyPr>
          <a:lstStyle/>
          <a:p>
            <a:r>
              <a:rPr lang="en-GB" sz="2400" dirty="0">
                <a:solidFill>
                  <a:srgbClr val="FF0000"/>
                </a:solidFill>
              </a:rPr>
              <a:t>£4 + £40 = £44</a:t>
            </a:r>
          </a:p>
        </p:txBody>
      </p:sp>
      <p:sp>
        <p:nvSpPr>
          <p:cNvPr id="23" name="Rectangle 22">
            <a:extLst>
              <a:ext uri="{FF2B5EF4-FFF2-40B4-BE49-F238E27FC236}">
                <a16:creationId xmlns:a16="http://schemas.microsoft.com/office/drawing/2014/main" id="{5056358C-CEBC-49EC-9693-B1D0B2BB282C}"/>
              </a:ext>
            </a:extLst>
          </p:cNvPr>
          <p:cNvSpPr/>
          <p:nvPr/>
        </p:nvSpPr>
        <p:spPr>
          <a:xfrm>
            <a:off x="7917048" y="1124514"/>
            <a:ext cx="3171061" cy="461665"/>
          </a:xfrm>
          <a:prstGeom prst="rect">
            <a:avLst/>
          </a:prstGeom>
        </p:spPr>
        <p:txBody>
          <a:bodyPr wrap="none">
            <a:spAutoFit/>
          </a:bodyPr>
          <a:lstStyle/>
          <a:p>
            <a:r>
              <a:rPr lang="en-GB" sz="2400" dirty="0">
                <a:solidFill>
                  <a:srgbClr val="FF0000"/>
                </a:solidFill>
              </a:rPr>
              <a:t>1.1 x £136 = £149.60 </a:t>
            </a:r>
            <a:endParaRPr lang="en-GB" sz="2400" dirty="0"/>
          </a:p>
        </p:txBody>
      </p:sp>
      <p:sp>
        <p:nvSpPr>
          <p:cNvPr id="25" name="Rectangle 24">
            <a:extLst>
              <a:ext uri="{FF2B5EF4-FFF2-40B4-BE49-F238E27FC236}">
                <a16:creationId xmlns:a16="http://schemas.microsoft.com/office/drawing/2014/main" id="{2CD7CD08-46C9-4A57-A13B-1304D51DC0BA}"/>
              </a:ext>
            </a:extLst>
          </p:cNvPr>
          <p:cNvSpPr/>
          <p:nvPr/>
        </p:nvSpPr>
        <p:spPr>
          <a:xfrm>
            <a:off x="3558723" y="2029168"/>
            <a:ext cx="2350323" cy="461665"/>
          </a:xfrm>
          <a:prstGeom prst="rect">
            <a:avLst/>
          </a:prstGeom>
        </p:spPr>
        <p:txBody>
          <a:bodyPr wrap="none">
            <a:spAutoFit/>
          </a:bodyPr>
          <a:lstStyle/>
          <a:p>
            <a:r>
              <a:rPr lang="en-GB" sz="2400" dirty="0">
                <a:solidFill>
                  <a:srgbClr val="FF0000"/>
                </a:solidFill>
              </a:rPr>
              <a:t>£50 - £10 = £40</a:t>
            </a:r>
          </a:p>
        </p:txBody>
      </p:sp>
      <p:sp>
        <p:nvSpPr>
          <p:cNvPr id="26" name="Rectangle 25">
            <a:extLst>
              <a:ext uri="{FF2B5EF4-FFF2-40B4-BE49-F238E27FC236}">
                <a16:creationId xmlns:a16="http://schemas.microsoft.com/office/drawing/2014/main" id="{7860849A-140A-4F75-81F1-0DCBF147D73A}"/>
              </a:ext>
            </a:extLst>
          </p:cNvPr>
          <p:cNvSpPr/>
          <p:nvPr/>
        </p:nvSpPr>
        <p:spPr>
          <a:xfrm>
            <a:off x="8001971" y="1990008"/>
            <a:ext cx="2828018" cy="461665"/>
          </a:xfrm>
          <a:prstGeom prst="rect">
            <a:avLst/>
          </a:prstGeom>
        </p:spPr>
        <p:txBody>
          <a:bodyPr wrap="none">
            <a:spAutoFit/>
          </a:bodyPr>
          <a:lstStyle/>
          <a:p>
            <a:r>
              <a:rPr lang="en-GB" sz="2400" dirty="0">
                <a:solidFill>
                  <a:srgbClr val="FF0000"/>
                </a:solidFill>
              </a:rPr>
              <a:t>0.8 x £92 = £73.60 </a:t>
            </a:r>
            <a:endParaRPr lang="en-GB" sz="2400" dirty="0"/>
          </a:p>
        </p:txBody>
      </p:sp>
      <p:sp>
        <p:nvSpPr>
          <p:cNvPr id="27" name="Rectangle 26">
            <a:extLst>
              <a:ext uri="{FF2B5EF4-FFF2-40B4-BE49-F238E27FC236}">
                <a16:creationId xmlns:a16="http://schemas.microsoft.com/office/drawing/2014/main" id="{D9A86253-A775-4471-8F56-8896E26D800A}"/>
              </a:ext>
            </a:extLst>
          </p:cNvPr>
          <p:cNvSpPr/>
          <p:nvPr/>
        </p:nvSpPr>
        <p:spPr>
          <a:xfrm>
            <a:off x="10533317" y="1986999"/>
            <a:ext cx="255198" cy="400110"/>
          </a:xfrm>
          <a:prstGeom prst="rect">
            <a:avLst/>
          </a:prstGeom>
        </p:spPr>
        <p:txBody>
          <a:bodyPr wrap="none">
            <a:spAutoFit/>
          </a:bodyPr>
          <a:lstStyle/>
          <a:p>
            <a:r>
              <a:rPr lang="en-GB" dirty="0">
                <a:solidFill>
                  <a:srgbClr val="FF0000"/>
                </a:solidFill>
              </a:rPr>
              <a:t> </a:t>
            </a:r>
            <a:endParaRPr lang="en-GB" dirty="0"/>
          </a:p>
        </p:txBody>
      </p:sp>
      <p:sp>
        <p:nvSpPr>
          <p:cNvPr id="28" name="TextBox 27">
            <a:extLst>
              <a:ext uri="{FF2B5EF4-FFF2-40B4-BE49-F238E27FC236}">
                <a16:creationId xmlns:a16="http://schemas.microsoft.com/office/drawing/2014/main" id="{ACFE8759-48FA-43BF-BD21-5F0B650AA336}"/>
              </a:ext>
            </a:extLst>
          </p:cNvPr>
          <p:cNvSpPr txBox="1"/>
          <p:nvPr/>
        </p:nvSpPr>
        <p:spPr>
          <a:xfrm>
            <a:off x="6214094" y="3110637"/>
            <a:ext cx="905128" cy="461665"/>
          </a:xfrm>
          <a:prstGeom prst="rect">
            <a:avLst/>
          </a:prstGeom>
          <a:noFill/>
        </p:spPr>
        <p:txBody>
          <a:bodyPr wrap="square" rtlCol="0">
            <a:spAutoFit/>
          </a:bodyPr>
          <a:lstStyle/>
          <a:p>
            <a:r>
              <a:rPr lang="en-GB" sz="2400" dirty="0">
                <a:solidFill>
                  <a:srgbClr val="FF0000"/>
                </a:solidFill>
              </a:rPr>
              <a:t>52m</a:t>
            </a:r>
            <a:r>
              <a:rPr lang="en-GB" sz="2400" dirty="0"/>
              <a:t> </a:t>
            </a:r>
          </a:p>
        </p:txBody>
      </p:sp>
      <p:sp>
        <p:nvSpPr>
          <p:cNvPr id="29" name="Rectangle 28">
            <a:extLst>
              <a:ext uri="{FF2B5EF4-FFF2-40B4-BE49-F238E27FC236}">
                <a16:creationId xmlns:a16="http://schemas.microsoft.com/office/drawing/2014/main" id="{FA91AD6B-229F-47AC-9E2E-65643E20C088}"/>
              </a:ext>
            </a:extLst>
          </p:cNvPr>
          <p:cNvSpPr/>
          <p:nvPr/>
        </p:nvSpPr>
        <p:spPr>
          <a:xfrm>
            <a:off x="6214094" y="5371548"/>
            <a:ext cx="1125629" cy="461665"/>
          </a:xfrm>
          <a:prstGeom prst="rect">
            <a:avLst/>
          </a:prstGeom>
        </p:spPr>
        <p:txBody>
          <a:bodyPr wrap="none">
            <a:spAutoFit/>
          </a:bodyPr>
          <a:lstStyle/>
          <a:p>
            <a:r>
              <a:rPr lang="en-GB" sz="2400" dirty="0">
                <a:solidFill>
                  <a:srgbClr val="FF0000"/>
                </a:solidFill>
              </a:rPr>
              <a:t>42.8m</a:t>
            </a:r>
            <a:r>
              <a:rPr lang="en-GB" sz="2400" dirty="0"/>
              <a:t> </a:t>
            </a:r>
          </a:p>
        </p:txBody>
      </p:sp>
      <p:sp>
        <p:nvSpPr>
          <p:cNvPr id="30" name="Rectangle 29">
            <a:extLst>
              <a:ext uri="{FF2B5EF4-FFF2-40B4-BE49-F238E27FC236}">
                <a16:creationId xmlns:a16="http://schemas.microsoft.com/office/drawing/2014/main" id="{E50F49B4-8BB3-403C-BD66-6EAD8C00003D}"/>
              </a:ext>
            </a:extLst>
          </p:cNvPr>
          <p:cNvSpPr/>
          <p:nvPr/>
        </p:nvSpPr>
        <p:spPr>
          <a:xfrm>
            <a:off x="6108700" y="3644613"/>
            <a:ext cx="1212191" cy="461665"/>
          </a:xfrm>
          <a:prstGeom prst="rect">
            <a:avLst/>
          </a:prstGeom>
        </p:spPr>
        <p:txBody>
          <a:bodyPr wrap="none">
            <a:spAutoFit/>
          </a:bodyPr>
          <a:lstStyle/>
          <a:p>
            <a:r>
              <a:rPr lang="en-GB" sz="2400" dirty="0">
                <a:solidFill>
                  <a:srgbClr val="FF0000"/>
                </a:solidFill>
              </a:rPr>
              <a:t>£79.20</a:t>
            </a:r>
            <a:r>
              <a:rPr lang="en-GB" sz="2400" dirty="0"/>
              <a:t> </a:t>
            </a:r>
          </a:p>
        </p:txBody>
      </p:sp>
      <p:sp>
        <p:nvSpPr>
          <p:cNvPr id="31" name="Rectangle 30">
            <a:extLst>
              <a:ext uri="{FF2B5EF4-FFF2-40B4-BE49-F238E27FC236}">
                <a16:creationId xmlns:a16="http://schemas.microsoft.com/office/drawing/2014/main" id="{1B9FB011-E3E4-4BA0-A7A2-848F9C799049}"/>
              </a:ext>
            </a:extLst>
          </p:cNvPr>
          <p:cNvSpPr/>
          <p:nvPr/>
        </p:nvSpPr>
        <p:spPr>
          <a:xfrm>
            <a:off x="6214094" y="4308993"/>
            <a:ext cx="1127232" cy="461665"/>
          </a:xfrm>
          <a:prstGeom prst="rect">
            <a:avLst/>
          </a:prstGeom>
        </p:spPr>
        <p:txBody>
          <a:bodyPr wrap="none">
            <a:spAutoFit/>
          </a:bodyPr>
          <a:lstStyle/>
          <a:p>
            <a:r>
              <a:rPr lang="en-GB" sz="2400" dirty="0">
                <a:solidFill>
                  <a:srgbClr val="FF0000"/>
                </a:solidFill>
              </a:rPr>
              <a:t>£1300</a:t>
            </a:r>
            <a:r>
              <a:rPr lang="en-GB" sz="2400" dirty="0"/>
              <a:t> </a:t>
            </a:r>
          </a:p>
        </p:txBody>
      </p:sp>
      <p:sp>
        <p:nvSpPr>
          <p:cNvPr id="32" name="Rectangle 31">
            <a:extLst>
              <a:ext uri="{FF2B5EF4-FFF2-40B4-BE49-F238E27FC236}">
                <a16:creationId xmlns:a16="http://schemas.microsoft.com/office/drawing/2014/main" id="{76869C40-D7EE-4FF2-BF7A-59A78282D63C}"/>
              </a:ext>
            </a:extLst>
          </p:cNvPr>
          <p:cNvSpPr/>
          <p:nvPr/>
        </p:nvSpPr>
        <p:spPr>
          <a:xfrm>
            <a:off x="6307008" y="4846441"/>
            <a:ext cx="869149" cy="461665"/>
          </a:xfrm>
          <a:prstGeom prst="rect">
            <a:avLst/>
          </a:prstGeom>
        </p:spPr>
        <p:txBody>
          <a:bodyPr wrap="none">
            <a:spAutoFit/>
          </a:bodyPr>
          <a:lstStyle/>
          <a:p>
            <a:r>
              <a:rPr lang="en-GB" sz="2400" dirty="0">
                <a:solidFill>
                  <a:srgbClr val="FF0000"/>
                </a:solidFill>
              </a:rPr>
              <a:t>28m</a:t>
            </a:r>
            <a:r>
              <a:rPr lang="en-GB" sz="2400" dirty="0"/>
              <a:t> </a:t>
            </a:r>
          </a:p>
        </p:txBody>
      </p:sp>
      <p:sp>
        <p:nvSpPr>
          <p:cNvPr id="33" name="Rectangle 32">
            <a:extLst>
              <a:ext uri="{FF2B5EF4-FFF2-40B4-BE49-F238E27FC236}">
                <a16:creationId xmlns:a16="http://schemas.microsoft.com/office/drawing/2014/main" id="{C40103FD-7242-4C62-8AF1-AE9767AB993F}"/>
              </a:ext>
            </a:extLst>
          </p:cNvPr>
          <p:cNvSpPr/>
          <p:nvPr/>
        </p:nvSpPr>
        <p:spPr>
          <a:xfrm>
            <a:off x="10981718" y="3098004"/>
            <a:ext cx="784189" cy="461665"/>
          </a:xfrm>
          <a:prstGeom prst="rect">
            <a:avLst/>
          </a:prstGeom>
        </p:spPr>
        <p:txBody>
          <a:bodyPr wrap="none">
            <a:spAutoFit/>
          </a:bodyPr>
          <a:lstStyle/>
          <a:p>
            <a:r>
              <a:rPr lang="en-GB" sz="2400" dirty="0">
                <a:solidFill>
                  <a:srgbClr val="FF0000"/>
                </a:solidFill>
              </a:rPr>
              <a:t>£63</a:t>
            </a:r>
            <a:r>
              <a:rPr lang="en-GB" sz="2400" dirty="0"/>
              <a:t> </a:t>
            </a:r>
          </a:p>
        </p:txBody>
      </p:sp>
      <p:sp>
        <p:nvSpPr>
          <p:cNvPr id="34" name="Rectangle 33">
            <a:extLst>
              <a:ext uri="{FF2B5EF4-FFF2-40B4-BE49-F238E27FC236}">
                <a16:creationId xmlns:a16="http://schemas.microsoft.com/office/drawing/2014/main" id="{04581094-B03D-461B-9F68-50C64F712775}"/>
              </a:ext>
            </a:extLst>
          </p:cNvPr>
          <p:cNvSpPr/>
          <p:nvPr/>
        </p:nvSpPr>
        <p:spPr>
          <a:xfrm>
            <a:off x="11025222" y="3638142"/>
            <a:ext cx="1086772" cy="461665"/>
          </a:xfrm>
          <a:prstGeom prst="rect">
            <a:avLst/>
          </a:prstGeom>
        </p:spPr>
        <p:txBody>
          <a:bodyPr wrap="none">
            <a:spAutoFit/>
          </a:bodyPr>
          <a:lstStyle/>
          <a:p>
            <a:r>
              <a:rPr lang="en-GB" sz="2400" dirty="0">
                <a:solidFill>
                  <a:srgbClr val="FF0000"/>
                </a:solidFill>
              </a:rPr>
              <a:t>112kg</a:t>
            </a:r>
            <a:r>
              <a:rPr lang="en-GB" sz="2400" dirty="0"/>
              <a:t> </a:t>
            </a:r>
          </a:p>
        </p:txBody>
      </p:sp>
      <p:sp>
        <p:nvSpPr>
          <p:cNvPr id="35" name="Rectangle 34">
            <a:extLst>
              <a:ext uri="{FF2B5EF4-FFF2-40B4-BE49-F238E27FC236}">
                <a16:creationId xmlns:a16="http://schemas.microsoft.com/office/drawing/2014/main" id="{D1E418E8-FE40-4DFF-989A-D9AB7FA6EAE5}"/>
              </a:ext>
            </a:extLst>
          </p:cNvPr>
          <p:cNvSpPr/>
          <p:nvPr/>
        </p:nvSpPr>
        <p:spPr>
          <a:xfrm>
            <a:off x="10952734" y="4215884"/>
            <a:ext cx="699230" cy="461665"/>
          </a:xfrm>
          <a:prstGeom prst="rect">
            <a:avLst/>
          </a:prstGeom>
        </p:spPr>
        <p:txBody>
          <a:bodyPr wrap="none">
            <a:spAutoFit/>
          </a:bodyPr>
          <a:lstStyle/>
          <a:p>
            <a:r>
              <a:rPr lang="en-GB" sz="2400" dirty="0">
                <a:solidFill>
                  <a:srgbClr val="FF0000"/>
                </a:solidFill>
              </a:rPr>
              <a:t>£45</a:t>
            </a:r>
            <a:endParaRPr lang="en-GB" sz="2400" dirty="0"/>
          </a:p>
        </p:txBody>
      </p:sp>
      <p:sp>
        <p:nvSpPr>
          <p:cNvPr id="36" name="Rectangle 35">
            <a:extLst>
              <a:ext uri="{FF2B5EF4-FFF2-40B4-BE49-F238E27FC236}">
                <a16:creationId xmlns:a16="http://schemas.microsoft.com/office/drawing/2014/main" id="{43FF4371-6FD5-4580-98CE-573D1EB8BBE8}"/>
              </a:ext>
            </a:extLst>
          </p:cNvPr>
          <p:cNvSpPr/>
          <p:nvPr/>
        </p:nvSpPr>
        <p:spPr>
          <a:xfrm>
            <a:off x="10767718" y="4792948"/>
            <a:ext cx="1212191" cy="461665"/>
          </a:xfrm>
          <a:prstGeom prst="rect">
            <a:avLst/>
          </a:prstGeom>
        </p:spPr>
        <p:txBody>
          <a:bodyPr wrap="none">
            <a:spAutoFit/>
          </a:bodyPr>
          <a:lstStyle/>
          <a:p>
            <a:r>
              <a:rPr lang="en-GB" sz="2400" dirty="0">
                <a:solidFill>
                  <a:srgbClr val="FF0000"/>
                </a:solidFill>
              </a:rPr>
              <a:t>£76.50</a:t>
            </a:r>
            <a:r>
              <a:rPr lang="en-GB" sz="2400" dirty="0"/>
              <a:t> </a:t>
            </a:r>
          </a:p>
        </p:txBody>
      </p:sp>
      <p:sp>
        <p:nvSpPr>
          <p:cNvPr id="37" name="Rectangle 36">
            <a:extLst>
              <a:ext uri="{FF2B5EF4-FFF2-40B4-BE49-F238E27FC236}">
                <a16:creationId xmlns:a16="http://schemas.microsoft.com/office/drawing/2014/main" id="{A3CBFC94-A065-4304-BD9A-14B17B09CB70}"/>
              </a:ext>
            </a:extLst>
          </p:cNvPr>
          <p:cNvSpPr/>
          <p:nvPr/>
        </p:nvSpPr>
        <p:spPr>
          <a:xfrm>
            <a:off x="10802830" y="5366139"/>
            <a:ext cx="1212191" cy="461665"/>
          </a:xfrm>
          <a:prstGeom prst="rect">
            <a:avLst/>
          </a:prstGeom>
        </p:spPr>
        <p:txBody>
          <a:bodyPr wrap="none">
            <a:spAutoFit/>
          </a:bodyPr>
          <a:lstStyle/>
          <a:p>
            <a:r>
              <a:rPr lang="en-GB" sz="2400" dirty="0">
                <a:solidFill>
                  <a:srgbClr val="FF0000"/>
                </a:solidFill>
              </a:rPr>
              <a:t>£18.72</a:t>
            </a:r>
            <a:r>
              <a:rPr lang="en-GB" sz="2400" dirty="0"/>
              <a:t> </a:t>
            </a:r>
          </a:p>
        </p:txBody>
      </p:sp>
      <p:sp>
        <p:nvSpPr>
          <p:cNvPr id="38" name="TextBox 37">
            <a:extLst>
              <a:ext uri="{FF2B5EF4-FFF2-40B4-BE49-F238E27FC236}">
                <a16:creationId xmlns:a16="http://schemas.microsoft.com/office/drawing/2014/main" id="{1E27E5B6-36B1-426E-9057-9AEB2A40600F}"/>
              </a:ext>
            </a:extLst>
          </p:cNvPr>
          <p:cNvSpPr txBox="1"/>
          <p:nvPr/>
        </p:nvSpPr>
        <p:spPr>
          <a:xfrm>
            <a:off x="3275391" y="5896655"/>
            <a:ext cx="3396197" cy="461665"/>
          </a:xfrm>
          <a:prstGeom prst="rect">
            <a:avLst/>
          </a:prstGeom>
          <a:noFill/>
        </p:spPr>
        <p:txBody>
          <a:bodyPr wrap="square" rtlCol="0">
            <a:spAutoFit/>
          </a:bodyPr>
          <a:lstStyle/>
          <a:p>
            <a:r>
              <a:rPr lang="en-GB" sz="2400" dirty="0">
                <a:solidFill>
                  <a:srgbClr val="FF0000"/>
                </a:solidFill>
              </a:rPr>
              <a:t>1.07 x 40m = 42.8m </a:t>
            </a:r>
          </a:p>
        </p:txBody>
      </p:sp>
      <p:sp>
        <p:nvSpPr>
          <p:cNvPr id="39" name="Rectangle 38">
            <a:extLst>
              <a:ext uri="{FF2B5EF4-FFF2-40B4-BE49-F238E27FC236}">
                <a16:creationId xmlns:a16="http://schemas.microsoft.com/office/drawing/2014/main" id="{124E6687-2146-4CF8-9728-8704AA1D25C5}"/>
              </a:ext>
            </a:extLst>
          </p:cNvPr>
          <p:cNvSpPr/>
          <p:nvPr/>
        </p:nvSpPr>
        <p:spPr>
          <a:xfrm>
            <a:off x="8002808" y="5896655"/>
            <a:ext cx="2999539" cy="461665"/>
          </a:xfrm>
          <a:prstGeom prst="rect">
            <a:avLst/>
          </a:prstGeom>
        </p:spPr>
        <p:txBody>
          <a:bodyPr wrap="none">
            <a:spAutoFit/>
          </a:bodyPr>
          <a:lstStyle/>
          <a:p>
            <a:r>
              <a:rPr lang="en-GB" sz="2400" dirty="0">
                <a:solidFill>
                  <a:srgbClr val="FF0000"/>
                </a:solidFill>
              </a:rPr>
              <a:t>1.04 x £18 = £18.72 </a:t>
            </a:r>
          </a:p>
        </p:txBody>
      </p:sp>
    </p:spTree>
    <p:extLst>
      <p:ext uri="{BB962C8B-B14F-4D97-AF65-F5344CB8AC3E}">
        <p14:creationId xmlns:p14="http://schemas.microsoft.com/office/powerpoint/2010/main" val="27287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999656" y="0"/>
            <a:ext cx="8568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Skill Check: % Increasing and Decreasing</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042E1A5-28D9-4EF5-B752-B86441DAEC3C}"/>
              </a:ext>
            </a:extLst>
          </p:cNvPr>
          <p:cNvSpPr/>
          <p:nvPr/>
        </p:nvSpPr>
        <p:spPr>
          <a:xfrm>
            <a:off x="2279576" y="754042"/>
            <a:ext cx="9754988" cy="830997"/>
          </a:xfrm>
          <a:prstGeom prst="rect">
            <a:avLst/>
          </a:prstGeom>
        </p:spPr>
        <p:txBody>
          <a:bodyPr wrap="square">
            <a:spAutoFit/>
          </a:bodyPr>
          <a:lstStyle/>
          <a:p>
            <a:r>
              <a:rPr lang="en-GB" sz="2400" dirty="0"/>
              <a:t>4.	A computer costs £600.  In a sale there is a 20% discount on the price of the item.  Calculate the sale price of the computer.</a:t>
            </a:r>
          </a:p>
        </p:txBody>
      </p:sp>
      <p:sp>
        <p:nvSpPr>
          <p:cNvPr id="3" name="Rectangle 2">
            <a:extLst>
              <a:ext uri="{FF2B5EF4-FFF2-40B4-BE49-F238E27FC236}">
                <a16:creationId xmlns:a16="http://schemas.microsoft.com/office/drawing/2014/main" id="{6FA5BAE6-0044-4A8D-966D-961964210A9D}"/>
              </a:ext>
            </a:extLst>
          </p:cNvPr>
          <p:cNvSpPr/>
          <p:nvPr/>
        </p:nvSpPr>
        <p:spPr>
          <a:xfrm>
            <a:off x="2332534" y="1797319"/>
            <a:ext cx="9754988" cy="1200329"/>
          </a:xfrm>
          <a:prstGeom prst="rect">
            <a:avLst/>
          </a:prstGeom>
        </p:spPr>
        <p:txBody>
          <a:bodyPr wrap="square">
            <a:spAutoFit/>
          </a:bodyPr>
          <a:lstStyle/>
          <a:p>
            <a:r>
              <a:rPr lang="en-GB" sz="2400" dirty="0"/>
              <a:t>5. A shopkeeper increases all the prices in his shop by 4%.  What is the new price of each of the items below?  Give your answers to the nearest penny.</a:t>
            </a:r>
          </a:p>
        </p:txBody>
      </p:sp>
      <p:pic>
        <p:nvPicPr>
          <p:cNvPr id="4" name="Picture 3">
            <a:extLst>
              <a:ext uri="{FF2B5EF4-FFF2-40B4-BE49-F238E27FC236}">
                <a16:creationId xmlns:a16="http://schemas.microsoft.com/office/drawing/2014/main" id="{C3A44DCA-7F07-4DBD-A56B-0FE6DB322CB5}"/>
              </a:ext>
            </a:extLst>
          </p:cNvPr>
          <p:cNvPicPr>
            <a:picLocks noChangeAspect="1"/>
          </p:cNvPicPr>
          <p:nvPr/>
        </p:nvPicPr>
        <p:blipFill>
          <a:blip r:embed="rId4"/>
          <a:stretch>
            <a:fillRect/>
          </a:stretch>
        </p:blipFill>
        <p:spPr>
          <a:xfrm>
            <a:off x="4943872" y="2852936"/>
            <a:ext cx="2826225" cy="2278000"/>
          </a:xfrm>
          <a:prstGeom prst="rect">
            <a:avLst/>
          </a:prstGeom>
        </p:spPr>
      </p:pic>
      <p:sp>
        <p:nvSpPr>
          <p:cNvPr id="5" name="Rectangle 4">
            <a:extLst>
              <a:ext uri="{FF2B5EF4-FFF2-40B4-BE49-F238E27FC236}">
                <a16:creationId xmlns:a16="http://schemas.microsoft.com/office/drawing/2014/main" id="{8E1CD786-0B1C-4125-9AB1-F57F7D341ACE}"/>
              </a:ext>
            </a:extLst>
          </p:cNvPr>
          <p:cNvSpPr/>
          <p:nvPr/>
        </p:nvSpPr>
        <p:spPr>
          <a:xfrm>
            <a:off x="2332534" y="5373216"/>
            <a:ext cx="9649072" cy="830997"/>
          </a:xfrm>
          <a:prstGeom prst="rect">
            <a:avLst/>
          </a:prstGeom>
        </p:spPr>
        <p:txBody>
          <a:bodyPr wrap="square">
            <a:spAutoFit/>
          </a:bodyPr>
          <a:lstStyle/>
          <a:p>
            <a:r>
              <a:rPr lang="en-GB" sz="2400" dirty="0"/>
              <a:t>6.	An </a:t>
            </a:r>
            <a:r>
              <a:rPr lang="en-GB" sz="2400" dirty="0" err="1"/>
              <a:t>ipod</a:t>
            </a:r>
            <a:r>
              <a:rPr lang="en-GB" sz="2400" dirty="0"/>
              <a:t> costs £160.  In a sale the price is reduced by 25%.  Calculate the sale price.</a:t>
            </a:r>
          </a:p>
        </p:txBody>
      </p:sp>
      <p:sp>
        <p:nvSpPr>
          <p:cNvPr id="6" name="TextBox 5">
            <a:extLst>
              <a:ext uri="{FF2B5EF4-FFF2-40B4-BE49-F238E27FC236}">
                <a16:creationId xmlns:a16="http://schemas.microsoft.com/office/drawing/2014/main" id="{CEB4C6E5-78BD-4D9B-A6F0-0BE52A2589FC}"/>
              </a:ext>
            </a:extLst>
          </p:cNvPr>
          <p:cNvSpPr txBox="1"/>
          <p:nvPr/>
        </p:nvSpPr>
        <p:spPr>
          <a:xfrm>
            <a:off x="4943872" y="1475347"/>
            <a:ext cx="3096344" cy="461665"/>
          </a:xfrm>
          <a:prstGeom prst="rect">
            <a:avLst/>
          </a:prstGeom>
          <a:noFill/>
        </p:spPr>
        <p:txBody>
          <a:bodyPr wrap="square" rtlCol="0">
            <a:spAutoFit/>
          </a:bodyPr>
          <a:lstStyle/>
          <a:p>
            <a:r>
              <a:rPr lang="en-GB" sz="2400" dirty="0">
                <a:solidFill>
                  <a:srgbClr val="FF0000"/>
                </a:solidFill>
              </a:rPr>
              <a:t>£600 - £120 = £480 </a:t>
            </a:r>
          </a:p>
        </p:txBody>
      </p:sp>
      <p:sp>
        <p:nvSpPr>
          <p:cNvPr id="7" name="TextBox 6">
            <a:extLst>
              <a:ext uri="{FF2B5EF4-FFF2-40B4-BE49-F238E27FC236}">
                <a16:creationId xmlns:a16="http://schemas.microsoft.com/office/drawing/2014/main" id="{2D823344-2934-438B-936A-50E0992A43B1}"/>
              </a:ext>
            </a:extLst>
          </p:cNvPr>
          <p:cNvSpPr txBox="1"/>
          <p:nvPr/>
        </p:nvSpPr>
        <p:spPr>
          <a:xfrm>
            <a:off x="7800686" y="2786630"/>
            <a:ext cx="3263031" cy="461665"/>
          </a:xfrm>
          <a:prstGeom prst="rect">
            <a:avLst/>
          </a:prstGeom>
          <a:noFill/>
        </p:spPr>
        <p:txBody>
          <a:bodyPr wrap="square" rtlCol="0">
            <a:spAutoFit/>
          </a:bodyPr>
          <a:lstStyle/>
          <a:p>
            <a:r>
              <a:rPr lang="en-GB" sz="2400" dirty="0">
                <a:solidFill>
                  <a:srgbClr val="FF0000"/>
                </a:solidFill>
              </a:rPr>
              <a:t>1.04 x £3 = £3.12 </a:t>
            </a:r>
          </a:p>
        </p:txBody>
      </p:sp>
      <p:sp>
        <p:nvSpPr>
          <p:cNvPr id="8" name="Rectangle 7">
            <a:extLst>
              <a:ext uri="{FF2B5EF4-FFF2-40B4-BE49-F238E27FC236}">
                <a16:creationId xmlns:a16="http://schemas.microsoft.com/office/drawing/2014/main" id="{AFA31357-377A-48D1-9670-7A1C37C2CF82}"/>
              </a:ext>
            </a:extLst>
          </p:cNvPr>
          <p:cNvSpPr/>
          <p:nvPr/>
        </p:nvSpPr>
        <p:spPr>
          <a:xfrm>
            <a:off x="7809897" y="3225697"/>
            <a:ext cx="2571538" cy="461665"/>
          </a:xfrm>
          <a:prstGeom prst="rect">
            <a:avLst/>
          </a:prstGeom>
        </p:spPr>
        <p:txBody>
          <a:bodyPr wrap="none">
            <a:spAutoFit/>
          </a:bodyPr>
          <a:lstStyle/>
          <a:p>
            <a:r>
              <a:rPr lang="en-GB" sz="2400" dirty="0">
                <a:solidFill>
                  <a:srgbClr val="FF0000"/>
                </a:solidFill>
              </a:rPr>
              <a:t>1.04 x 75p = 78p </a:t>
            </a:r>
          </a:p>
        </p:txBody>
      </p:sp>
      <p:sp>
        <p:nvSpPr>
          <p:cNvPr id="9" name="Rectangle 8">
            <a:extLst>
              <a:ext uri="{FF2B5EF4-FFF2-40B4-BE49-F238E27FC236}">
                <a16:creationId xmlns:a16="http://schemas.microsoft.com/office/drawing/2014/main" id="{44190942-6F9B-49E5-B600-3FFBFE416B7E}"/>
              </a:ext>
            </a:extLst>
          </p:cNvPr>
          <p:cNvSpPr/>
          <p:nvPr/>
        </p:nvSpPr>
        <p:spPr>
          <a:xfrm>
            <a:off x="7800686" y="3679553"/>
            <a:ext cx="2571538" cy="461665"/>
          </a:xfrm>
          <a:prstGeom prst="rect">
            <a:avLst/>
          </a:prstGeom>
        </p:spPr>
        <p:txBody>
          <a:bodyPr wrap="none">
            <a:spAutoFit/>
          </a:bodyPr>
          <a:lstStyle/>
          <a:p>
            <a:r>
              <a:rPr lang="en-GB" sz="2400" dirty="0">
                <a:solidFill>
                  <a:srgbClr val="FF0000"/>
                </a:solidFill>
              </a:rPr>
              <a:t>1.04 x 50p = 52p </a:t>
            </a:r>
          </a:p>
        </p:txBody>
      </p:sp>
      <p:sp>
        <p:nvSpPr>
          <p:cNvPr id="10" name="Rectangle 9">
            <a:extLst>
              <a:ext uri="{FF2B5EF4-FFF2-40B4-BE49-F238E27FC236}">
                <a16:creationId xmlns:a16="http://schemas.microsoft.com/office/drawing/2014/main" id="{898C95C9-0D82-439C-82E9-9568A4F5155A}"/>
              </a:ext>
            </a:extLst>
          </p:cNvPr>
          <p:cNvSpPr/>
          <p:nvPr/>
        </p:nvSpPr>
        <p:spPr>
          <a:xfrm>
            <a:off x="7848776" y="4183043"/>
            <a:ext cx="2475358" cy="461665"/>
          </a:xfrm>
          <a:prstGeom prst="rect">
            <a:avLst/>
          </a:prstGeom>
        </p:spPr>
        <p:txBody>
          <a:bodyPr wrap="none">
            <a:spAutoFit/>
          </a:bodyPr>
          <a:lstStyle/>
          <a:p>
            <a:r>
              <a:rPr lang="en-GB" sz="2400" dirty="0">
                <a:solidFill>
                  <a:srgbClr val="FF0000"/>
                </a:solidFill>
              </a:rPr>
              <a:t>1.04 x 20p ≈ 21p</a:t>
            </a:r>
          </a:p>
        </p:txBody>
      </p:sp>
      <p:sp>
        <p:nvSpPr>
          <p:cNvPr id="11" name="Rectangle 10">
            <a:extLst>
              <a:ext uri="{FF2B5EF4-FFF2-40B4-BE49-F238E27FC236}">
                <a16:creationId xmlns:a16="http://schemas.microsoft.com/office/drawing/2014/main" id="{C8091395-CF1E-4923-A6F3-B3F6183678AA}"/>
              </a:ext>
            </a:extLst>
          </p:cNvPr>
          <p:cNvSpPr/>
          <p:nvPr/>
        </p:nvSpPr>
        <p:spPr>
          <a:xfrm>
            <a:off x="7867279" y="4638893"/>
            <a:ext cx="2475358" cy="461665"/>
          </a:xfrm>
          <a:prstGeom prst="rect">
            <a:avLst/>
          </a:prstGeom>
        </p:spPr>
        <p:txBody>
          <a:bodyPr wrap="none">
            <a:spAutoFit/>
          </a:bodyPr>
          <a:lstStyle/>
          <a:p>
            <a:r>
              <a:rPr lang="en-GB" sz="2400" dirty="0">
                <a:solidFill>
                  <a:srgbClr val="FF0000"/>
                </a:solidFill>
              </a:rPr>
              <a:t>1.04 x 45p ≈ 47p</a:t>
            </a:r>
          </a:p>
        </p:txBody>
      </p:sp>
      <p:sp>
        <p:nvSpPr>
          <p:cNvPr id="12" name="TextBox 11">
            <a:extLst>
              <a:ext uri="{FF2B5EF4-FFF2-40B4-BE49-F238E27FC236}">
                <a16:creationId xmlns:a16="http://schemas.microsoft.com/office/drawing/2014/main" id="{27BFAD05-CAAD-45EC-A98B-49E38DF4DD51}"/>
              </a:ext>
            </a:extLst>
          </p:cNvPr>
          <p:cNvSpPr txBox="1"/>
          <p:nvPr/>
        </p:nvSpPr>
        <p:spPr>
          <a:xfrm>
            <a:off x="5879976" y="5743029"/>
            <a:ext cx="4734437" cy="461665"/>
          </a:xfrm>
          <a:prstGeom prst="rect">
            <a:avLst/>
          </a:prstGeom>
          <a:noFill/>
        </p:spPr>
        <p:txBody>
          <a:bodyPr wrap="square" rtlCol="0">
            <a:spAutoFit/>
          </a:bodyPr>
          <a:lstStyle/>
          <a:p>
            <a:r>
              <a:rPr lang="en-GB" sz="2400" dirty="0">
                <a:solidFill>
                  <a:srgbClr val="FF0000"/>
                </a:solidFill>
              </a:rPr>
              <a:t>25% of £160 = £160 ÷4 = £40</a:t>
            </a:r>
          </a:p>
        </p:txBody>
      </p:sp>
      <p:sp>
        <p:nvSpPr>
          <p:cNvPr id="13" name="TextBox 12">
            <a:extLst>
              <a:ext uri="{FF2B5EF4-FFF2-40B4-BE49-F238E27FC236}">
                <a16:creationId xmlns:a16="http://schemas.microsoft.com/office/drawing/2014/main" id="{18491223-689F-4060-AB99-5EA65C1FC85A}"/>
              </a:ext>
            </a:extLst>
          </p:cNvPr>
          <p:cNvSpPr txBox="1"/>
          <p:nvPr/>
        </p:nvSpPr>
        <p:spPr>
          <a:xfrm>
            <a:off x="2355200" y="6173701"/>
            <a:ext cx="8017024" cy="461665"/>
          </a:xfrm>
          <a:prstGeom prst="rect">
            <a:avLst/>
          </a:prstGeom>
          <a:noFill/>
        </p:spPr>
        <p:txBody>
          <a:bodyPr wrap="square" rtlCol="0">
            <a:spAutoFit/>
          </a:bodyPr>
          <a:lstStyle/>
          <a:p>
            <a:r>
              <a:rPr lang="en-GB" sz="2400" dirty="0">
                <a:solidFill>
                  <a:srgbClr val="FF0000"/>
                </a:solidFill>
              </a:rPr>
              <a:t>Sale Price = £160 - £40 = £120 or 0.75 x £160 = £120</a:t>
            </a:r>
          </a:p>
        </p:txBody>
      </p:sp>
      <p:sp>
        <p:nvSpPr>
          <p:cNvPr id="14" name="Rectangle 13">
            <a:extLst>
              <a:ext uri="{FF2B5EF4-FFF2-40B4-BE49-F238E27FC236}">
                <a16:creationId xmlns:a16="http://schemas.microsoft.com/office/drawing/2014/main" id="{992D1EB6-2A4F-4905-B169-E098BAAD3D5E}"/>
              </a:ext>
            </a:extLst>
          </p:cNvPr>
          <p:cNvSpPr/>
          <p:nvPr/>
        </p:nvSpPr>
        <p:spPr bwMode="auto">
          <a:xfrm>
            <a:off x="4933649" y="2858232"/>
            <a:ext cx="2836448" cy="2272703"/>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4013796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999656" y="0"/>
            <a:ext cx="8568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Skill Check: % Increasing and Decreasing</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751104A-D26B-4F27-8D70-8B8E4E147C0B}"/>
              </a:ext>
            </a:extLst>
          </p:cNvPr>
          <p:cNvSpPr/>
          <p:nvPr/>
        </p:nvSpPr>
        <p:spPr>
          <a:xfrm>
            <a:off x="2327920" y="800208"/>
            <a:ext cx="9240688" cy="1200329"/>
          </a:xfrm>
          <a:prstGeom prst="rect">
            <a:avLst/>
          </a:prstGeom>
        </p:spPr>
        <p:txBody>
          <a:bodyPr wrap="square">
            <a:spAutoFit/>
          </a:bodyPr>
          <a:lstStyle/>
          <a:p>
            <a:r>
              <a:rPr lang="en-GB" sz="2400" dirty="0"/>
              <a:t>7. A scientific calculator costs £8.  A teacher buys 30 of these calculators for her school and is given a 20% discount.  How much does she pay in total?</a:t>
            </a:r>
          </a:p>
        </p:txBody>
      </p:sp>
      <p:sp>
        <p:nvSpPr>
          <p:cNvPr id="7" name="Rectangle 6">
            <a:extLst>
              <a:ext uri="{FF2B5EF4-FFF2-40B4-BE49-F238E27FC236}">
                <a16:creationId xmlns:a16="http://schemas.microsoft.com/office/drawing/2014/main" id="{5C7AFBE2-4080-4F9F-B86B-D30EDC63495F}"/>
              </a:ext>
            </a:extLst>
          </p:cNvPr>
          <p:cNvSpPr/>
          <p:nvPr/>
        </p:nvSpPr>
        <p:spPr>
          <a:xfrm>
            <a:off x="2327920" y="2454974"/>
            <a:ext cx="9733901" cy="830997"/>
          </a:xfrm>
          <a:prstGeom prst="rect">
            <a:avLst/>
          </a:prstGeom>
        </p:spPr>
        <p:txBody>
          <a:bodyPr wrap="square">
            <a:spAutoFit/>
          </a:bodyPr>
          <a:lstStyle/>
          <a:p>
            <a:r>
              <a:rPr lang="en-GB" sz="2400" dirty="0"/>
              <a:t>8.	The population of a town is 120 000.  What is the total population of the town after a 5% increase?</a:t>
            </a:r>
          </a:p>
        </p:txBody>
      </p:sp>
      <p:sp>
        <p:nvSpPr>
          <p:cNvPr id="8" name="Rectangle 7">
            <a:extLst>
              <a:ext uri="{FF2B5EF4-FFF2-40B4-BE49-F238E27FC236}">
                <a16:creationId xmlns:a16="http://schemas.microsoft.com/office/drawing/2014/main" id="{FF8F0331-0518-4C18-9FA4-FB6C72C0534B}"/>
              </a:ext>
            </a:extLst>
          </p:cNvPr>
          <p:cNvSpPr/>
          <p:nvPr/>
        </p:nvSpPr>
        <p:spPr>
          <a:xfrm>
            <a:off x="2277013" y="3901690"/>
            <a:ext cx="9850319" cy="1569660"/>
          </a:xfrm>
          <a:prstGeom prst="rect">
            <a:avLst/>
          </a:prstGeom>
        </p:spPr>
        <p:txBody>
          <a:bodyPr wrap="square">
            <a:spAutoFit/>
          </a:bodyPr>
          <a:lstStyle/>
          <a:p>
            <a:r>
              <a:rPr lang="en-GB" sz="2400" dirty="0"/>
              <a:t>10.	Hannah invests £800 in a building society.  Every year 5% interest is added to her money.</a:t>
            </a:r>
          </a:p>
          <a:p>
            <a:r>
              <a:rPr lang="en-GB" sz="2400" dirty="0"/>
              <a:t>(a)	Explain why, after 2 years she has £882 in her account.</a:t>
            </a:r>
          </a:p>
          <a:p>
            <a:r>
              <a:rPr lang="en-GB" sz="2400" dirty="0"/>
              <a:t>(b)	How much money does she have after 4 years?  </a:t>
            </a:r>
          </a:p>
        </p:txBody>
      </p:sp>
      <p:sp>
        <p:nvSpPr>
          <p:cNvPr id="9" name="TextBox 8">
            <a:extLst>
              <a:ext uri="{FF2B5EF4-FFF2-40B4-BE49-F238E27FC236}">
                <a16:creationId xmlns:a16="http://schemas.microsoft.com/office/drawing/2014/main" id="{0B727232-C5FE-4D83-BE29-9BD5A4B7959B}"/>
              </a:ext>
            </a:extLst>
          </p:cNvPr>
          <p:cNvSpPr txBox="1"/>
          <p:nvPr/>
        </p:nvSpPr>
        <p:spPr>
          <a:xfrm>
            <a:off x="2361931" y="2000537"/>
            <a:ext cx="5606277" cy="461665"/>
          </a:xfrm>
          <a:prstGeom prst="rect">
            <a:avLst/>
          </a:prstGeom>
          <a:noFill/>
        </p:spPr>
        <p:txBody>
          <a:bodyPr wrap="square" rtlCol="0">
            <a:spAutoFit/>
          </a:bodyPr>
          <a:lstStyle/>
          <a:p>
            <a:r>
              <a:rPr lang="en-GB" sz="2400" dirty="0">
                <a:solidFill>
                  <a:srgbClr val="FF0000"/>
                </a:solidFill>
              </a:rPr>
              <a:t>Cost of 30 calculators = 30 x £8 = £240</a:t>
            </a:r>
          </a:p>
        </p:txBody>
      </p:sp>
      <p:sp>
        <p:nvSpPr>
          <p:cNvPr id="10" name="TextBox 9">
            <a:extLst>
              <a:ext uri="{FF2B5EF4-FFF2-40B4-BE49-F238E27FC236}">
                <a16:creationId xmlns:a16="http://schemas.microsoft.com/office/drawing/2014/main" id="{83726EB4-EABB-4408-9001-BCA667DC59E5}"/>
              </a:ext>
            </a:extLst>
          </p:cNvPr>
          <p:cNvSpPr txBox="1"/>
          <p:nvPr/>
        </p:nvSpPr>
        <p:spPr>
          <a:xfrm>
            <a:off x="8496032" y="1566629"/>
            <a:ext cx="2592288" cy="461665"/>
          </a:xfrm>
          <a:prstGeom prst="rect">
            <a:avLst/>
          </a:prstGeom>
          <a:noFill/>
        </p:spPr>
        <p:txBody>
          <a:bodyPr wrap="square" rtlCol="0">
            <a:spAutoFit/>
          </a:bodyPr>
          <a:lstStyle/>
          <a:p>
            <a:r>
              <a:rPr lang="en-GB" sz="2400" dirty="0">
                <a:solidFill>
                  <a:srgbClr val="FF0000"/>
                </a:solidFill>
              </a:rPr>
              <a:t>Discounted Price</a:t>
            </a:r>
          </a:p>
        </p:txBody>
      </p:sp>
      <p:sp>
        <p:nvSpPr>
          <p:cNvPr id="11" name="TextBox 10">
            <a:extLst>
              <a:ext uri="{FF2B5EF4-FFF2-40B4-BE49-F238E27FC236}">
                <a16:creationId xmlns:a16="http://schemas.microsoft.com/office/drawing/2014/main" id="{9ED12A7D-5508-444C-AE25-C6E7FECE5712}"/>
              </a:ext>
            </a:extLst>
          </p:cNvPr>
          <p:cNvSpPr txBox="1"/>
          <p:nvPr/>
        </p:nvSpPr>
        <p:spPr>
          <a:xfrm>
            <a:off x="8496032" y="2000536"/>
            <a:ext cx="3319760" cy="461665"/>
          </a:xfrm>
          <a:prstGeom prst="rect">
            <a:avLst/>
          </a:prstGeom>
          <a:noFill/>
        </p:spPr>
        <p:txBody>
          <a:bodyPr wrap="square" rtlCol="0">
            <a:spAutoFit/>
          </a:bodyPr>
          <a:lstStyle/>
          <a:p>
            <a:r>
              <a:rPr lang="en-GB" sz="2400" dirty="0">
                <a:solidFill>
                  <a:srgbClr val="FF0000"/>
                </a:solidFill>
              </a:rPr>
              <a:t>0.8 x £240 = £192</a:t>
            </a:r>
          </a:p>
        </p:txBody>
      </p:sp>
      <p:sp>
        <p:nvSpPr>
          <p:cNvPr id="12" name="TextBox 11">
            <a:extLst>
              <a:ext uri="{FF2B5EF4-FFF2-40B4-BE49-F238E27FC236}">
                <a16:creationId xmlns:a16="http://schemas.microsoft.com/office/drawing/2014/main" id="{9A9C5C32-12D1-4E26-AF33-0E6ECD1D6E1D}"/>
              </a:ext>
            </a:extLst>
          </p:cNvPr>
          <p:cNvSpPr txBox="1"/>
          <p:nvPr/>
        </p:nvSpPr>
        <p:spPr>
          <a:xfrm>
            <a:off x="2261908" y="3360686"/>
            <a:ext cx="3024336" cy="461665"/>
          </a:xfrm>
          <a:prstGeom prst="rect">
            <a:avLst/>
          </a:prstGeom>
          <a:noFill/>
        </p:spPr>
        <p:txBody>
          <a:bodyPr wrap="square" rtlCol="0">
            <a:spAutoFit/>
          </a:bodyPr>
          <a:lstStyle/>
          <a:p>
            <a:r>
              <a:rPr lang="en-GB" sz="2400" dirty="0">
                <a:solidFill>
                  <a:srgbClr val="FF0000"/>
                </a:solidFill>
              </a:rPr>
              <a:t>100% + 5% = 105 %</a:t>
            </a:r>
          </a:p>
        </p:txBody>
      </p:sp>
      <p:sp>
        <p:nvSpPr>
          <p:cNvPr id="13" name="TextBox 12">
            <a:extLst>
              <a:ext uri="{FF2B5EF4-FFF2-40B4-BE49-F238E27FC236}">
                <a16:creationId xmlns:a16="http://schemas.microsoft.com/office/drawing/2014/main" id="{76D805E3-E9E3-47C6-8B2E-79C92183AE18}"/>
              </a:ext>
            </a:extLst>
          </p:cNvPr>
          <p:cNvSpPr txBox="1"/>
          <p:nvPr/>
        </p:nvSpPr>
        <p:spPr>
          <a:xfrm>
            <a:off x="5255672" y="3341485"/>
            <a:ext cx="3240360" cy="461665"/>
          </a:xfrm>
          <a:prstGeom prst="rect">
            <a:avLst/>
          </a:prstGeom>
          <a:noFill/>
        </p:spPr>
        <p:txBody>
          <a:bodyPr wrap="square" rtlCol="0">
            <a:spAutoFit/>
          </a:bodyPr>
          <a:lstStyle/>
          <a:p>
            <a:r>
              <a:rPr lang="en-GB" sz="2400" dirty="0">
                <a:solidFill>
                  <a:srgbClr val="FF0000"/>
                </a:solidFill>
              </a:rPr>
              <a:t>(So multiply by 1.05)</a:t>
            </a:r>
          </a:p>
        </p:txBody>
      </p:sp>
      <p:sp>
        <p:nvSpPr>
          <p:cNvPr id="14" name="TextBox 13">
            <a:extLst>
              <a:ext uri="{FF2B5EF4-FFF2-40B4-BE49-F238E27FC236}">
                <a16:creationId xmlns:a16="http://schemas.microsoft.com/office/drawing/2014/main" id="{AC222EF8-B2D7-4B33-9931-BE04E87C8131}"/>
              </a:ext>
            </a:extLst>
          </p:cNvPr>
          <p:cNvSpPr txBox="1"/>
          <p:nvPr/>
        </p:nvSpPr>
        <p:spPr>
          <a:xfrm>
            <a:off x="8298770" y="3342718"/>
            <a:ext cx="3677445" cy="461665"/>
          </a:xfrm>
          <a:prstGeom prst="rect">
            <a:avLst/>
          </a:prstGeom>
          <a:noFill/>
        </p:spPr>
        <p:txBody>
          <a:bodyPr wrap="square" rtlCol="0">
            <a:spAutoFit/>
          </a:bodyPr>
          <a:lstStyle/>
          <a:p>
            <a:r>
              <a:rPr lang="en-GB" sz="2400" dirty="0">
                <a:solidFill>
                  <a:srgbClr val="FF0000"/>
                </a:solidFill>
              </a:rPr>
              <a:t>1.05 x 120 000 = 126 000</a:t>
            </a:r>
          </a:p>
        </p:txBody>
      </p:sp>
      <p:sp>
        <p:nvSpPr>
          <p:cNvPr id="15" name="TextBox 14">
            <a:extLst>
              <a:ext uri="{FF2B5EF4-FFF2-40B4-BE49-F238E27FC236}">
                <a16:creationId xmlns:a16="http://schemas.microsoft.com/office/drawing/2014/main" id="{D9801BB7-32D5-46C4-A5BD-BF47C54E1766}"/>
              </a:ext>
            </a:extLst>
          </p:cNvPr>
          <p:cNvSpPr txBox="1"/>
          <p:nvPr/>
        </p:nvSpPr>
        <p:spPr>
          <a:xfrm>
            <a:off x="2433796" y="5509952"/>
            <a:ext cx="4248472" cy="461665"/>
          </a:xfrm>
          <a:prstGeom prst="rect">
            <a:avLst/>
          </a:prstGeom>
          <a:noFill/>
        </p:spPr>
        <p:txBody>
          <a:bodyPr wrap="square" rtlCol="0">
            <a:spAutoFit/>
          </a:bodyPr>
          <a:lstStyle/>
          <a:p>
            <a:r>
              <a:rPr lang="en-GB" sz="2400" dirty="0">
                <a:solidFill>
                  <a:srgbClr val="FF0000"/>
                </a:solidFill>
              </a:rPr>
              <a:t>Year 1:   1.05 x £800 = £840</a:t>
            </a:r>
            <a:endParaRPr lang="en-GB" sz="2400" dirty="0"/>
          </a:p>
        </p:txBody>
      </p:sp>
      <p:sp>
        <p:nvSpPr>
          <p:cNvPr id="16" name="Rectangle 15">
            <a:extLst>
              <a:ext uri="{FF2B5EF4-FFF2-40B4-BE49-F238E27FC236}">
                <a16:creationId xmlns:a16="http://schemas.microsoft.com/office/drawing/2014/main" id="{7EE1322A-215C-488C-9480-48A93FCE9A0D}"/>
              </a:ext>
            </a:extLst>
          </p:cNvPr>
          <p:cNvSpPr/>
          <p:nvPr/>
        </p:nvSpPr>
        <p:spPr>
          <a:xfrm>
            <a:off x="2449577" y="5856236"/>
            <a:ext cx="4048481" cy="461665"/>
          </a:xfrm>
          <a:prstGeom prst="rect">
            <a:avLst/>
          </a:prstGeom>
        </p:spPr>
        <p:txBody>
          <a:bodyPr wrap="none">
            <a:spAutoFit/>
          </a:bodyPr>
          <a:lstStyle/>
          <a:p>
            <a:r>
              <a:rPr lang="en-GB" sz="2400" dirty="0">
                <a:solidFill>
                  <a:srgbClr val="FF0000"/>
                </a:solidFill>
              </a:rPr>
              <a:t>Year 2:   1.05 x £840 = £882</a:t>
            </a:r>
            <a:endParaRPr lang="en-GB" sz="2400" dirty="0"/>
          </a:p>
        </p:txBody>
      </p:sp>
      <p:sp>
        <p:nvSpPr>
          <p:cNvPr id="17" name="Rectangle 16">
            <a:extLst>
              <a:ext uri="{FF2B5EF4-FFF2-40B4-BE49-F238E27FC236}">
                <a16:creationId xmlns:a16="http://schemas.microsoft.com/office/drawing/2014/main" id="{5160CCF1-5078-4BBA-8E84-F349BDBFD202}"/>
              </a:ext>
            </a:extLst>
          </p:cNvPr>
          <p:cNvSpPr/>
          <p:nvPr/>
        </p:nvSpPr>
        <p:spPr>
          <a:xfrm>
            <a:off x="6650711" y="5509952"/>
            <a:ext cx="4476482" cy="461665"/>
          </a:xfrm>
          <a:prstGeom prst="rect">
            <a:avLst/>
          </a:prstGeom>
        </p:spPr>
        <p:txBody>
          <a:bodyPr wrap="none">
            <a:spAutoFit/>
          </a:bodyPr>
          <a:lstStyle/>
          <a:p>
            <a:r>
              <a:rPr lang="en-GB" sz="2400" dirty="0">
                <a:solidFill>
                  <a:srgbClr val="FF0000"/>
                </a:solidFill>
              </a:rPr>
              <a:t>Year 3:   1.05 x £882 = £926.10</a:t>
            </a:r>
            <a:endParaRPr lang="en-GB" sz="2400" dirty="0"/>
          </a:p>
        </p:txBody>
      </p:sp>
      <p:sp>
        <p:nvSpPr>
          <p:cNvPr id="18" name="Rectangle 17">
            <a:extLst>
              <a:ext uri="{FF2B5EF4-FFF2-40B4-BE49-F238E27FC236}">
                <a16:creationId xmlns:a16="http://schemas.microsoft.com/office/drawing/2014/main" id="{FD442578-4464-468F-9564-D218C3083A80}"/>
              </a:ext>
            </a:extLst>
          </p:cNvPr>
          <p:cNvSpPr/>
          <p:nvPr/>
        </p:nvSpPr>
        <p:spPr>
          <a:xfrm>
            <a:off x="6679324" y="5856236"/>
            <a:ext cx="4904484" cy="461665"/>
          </a:xfrm>
          <a:prstGeom prst="rect">
            <a:avLst/>
          </a:prstGeom>
        </p:spPr>
        <p:txBody>
          <a:bodyPr wrap="none">
            <a:spAutoFit/>
          </a:bodyPr>
          <a:lstStyle/>
          <a:p>
            <a:r>
              <a:rPr lang="en-GB" sz="2400" dirty="0">
                <a:solidFill>
                  <a:srgbClr val="FF0000"/>
                </a:solidFill>
              </a:rPr>
              <a:t>Year 4:   1.05 x £926.10 = £972.41</a:t>
            </a:r>
            <a:endParaRPr lang="en-GB" sz="2400" dirty="0"/>
          </a:p>
        </p:txBody>
      </p:sp>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id="{A076F4C4-D5CA-4C74-B354-09373E09D21C}"/>
                  </a:ext>
                </a:extLst>
              </p:cNvPr>
              <p:cNvSpPr/>
              <p:nvPr/>
            </p:nvSpPr>
            <p:spPr>
              <a:xfrm>
                <a:off x="4261599" y="6356503"/>
                <a:ext cx="4945328" cy="461665"/>
              </a:xfrm>
              <a:prstGeom prst="rect">
                <a:avLst/>
              </a:prstGeom>
            </p:spPr>
            <p:txBody>
              <a:bodyPr wrap="none">
                <a:spAutoFit/>
              </a:bodyPr>
              <a:lstStyle/>
              <a:p>
                <a:r>
                  <a:rPr lang="en-GB" sz="2400" dirty="0">
                    <a:solidFill>
                      <a:srgbClr val="FF0000"/>
                    </a:solidFill>
                  </a:rPr>
                  <a:t>or Year 4:   </a:t>
                </a:r>
                <a14:m>
                  <m:oMath xmlns:m="http://schemas.openxmlformats.org/officeDocument/2006/math">
                    <m:sSup>
                      <m:sSupPr>
                        <m:ctrlPr>
                          <a:rPr lang="en-GB" sz="240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1.05</m:t>
                        </m:r>
                      </m:e>
                      <m:sup>
                        <m:r>
                          <a:rPr lang="en-GB" sz="2400" b="0" i="1" smtClean="0">
                            <a:solidFill>
                              <a:srgbClr val="FF0000"/>
                            </a:solidFill>
                            <a:latin typeface="Cambria Math" panose="02040503050406030204" pitchFamily="18" charset="0"/>
                          </a:rPr>
                          <m:t>4</m:t>
                        </m:r>
                      </m:sup>
                    </m:sSup>
                  </m:oMath>
                </a14:m>
                <a:r>
                  <a:rPr lang="en-GB" sz="2400" dirty="0">
                    <a:solidFill>
                      <a:srgbClr val="FF0000"/>
                    </a:solidFill>
                  </a:rPr>
                  <a:t> x £800 = £972.41</a:t>
                </a:r>
                <a:endParaRPr lang="en-GB" sz="2400" dirty="0"/>
              </a:p>
            </p:txBody>
          </p:sp>
        </mc:Choice>
        <mc:Fallback>
          <p:sp>
            <p:nvSpPr>
              <p:cNvPr id="19" name="Rectangle 18">
                <a:extLst>
                  <a:ext uri="{FF2B5EF4-FFF2-40B4-BE49-F238E27FC236}">
                    <a16:creationId xmlns:a16="http://schemas.microsoft.com/office/drawing/2014/main" id="{A076F4C4-D5CA-4C74-B354-09373E09D21C}"/>
                  </a:ext>
                </a:extLst>
              </p:cNvPr>
              <p:cNvSpPr>
                <a:spLocks noRot="1" noChangeAspect="1" noMove="1" noResize="1" noEditPoints="1" noAdjustHandles="1" noChangeArrowheads="1" noChangeShapeType="1" noTextEdit="1"/>
              </p:cNvSpPr>
              <p:nvPr/>
            </p:nvSpPr>
            <p:spPr>
              <a:xfrm>
                <a:off x="4261599" y="6356503"/>
                <a:ext cx="4945328" cy="461665"/>
              </a:xfrm>
              <a:prstGeom prst="rect">
                <a:avLst/>
              </a:prstGeom>
              <a:blipFill>
                <a:blip r:embed="rId4"/>
                <a:stretch>
                  <a:fillRect l="-1850" t="-9333" r="-1110" b="-32000"/>
                </a:stretch>
              </a:blipFill>
            </p:spPr>
            <p:txBody>
              <a:bodyPr/>
              <a:lstStyle/>
              <a:p>
                <a:r>
                  <a:rPr lang="en-GB">
                    <a:noFill/>
                  </a:rPr>
                  <a:t> </a:t>
                </a:r>
              </a:p>
            </p:txBody>
          </p:sp>
        </mc:Fallback>
      </mc:AlternateContent>
    </p:spTree>
    <p:extLst>
      <p:ext uri="{BB962C8B-B14F-4D97-AF65-F5344CB8AC3E}">
        <p14:creationId xmlns:p14="http://schemas.microsoft.com/office/powerpoint/2010/main" val="3240945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6: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sixth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231582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999656" y="0"/>
            <a:ext cx="8568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Finding Percentage Change</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453F95C-BD49-4842-ADD0-30D44B70F779}"/>
              </a:ext>
            </a:extLst>
          </p:cNvPr>
          <p:cNvSpPr/>
          <p:nvPr/>
        </p:nvSpPr>
        <p:spPr>
          <a:xfrm>
            <a:off x="2279576" y="787240"/>
            <a:ext cx="9682980" cy="830997"/>
          </a:xfrm>
          <a:prstGeom prst="rect">
            <a:avLst/>
          </a:prstGeom>
        </p:spPr>
        <p:txBody>
          <a:bodyPr wrap="square">
            <a:spAutoFit/>
          </a:bodyPr>
          <a:lstStyle/>
          <a:p>
            <a:r>
              <a:rPr lang="en-GB" sz="2400" dirty="0"/>
              <a:t>When a quantity increases, we can find the percentage increase using this formula:</a:t>
            </a:r>
          </a:p>
        </p:txBody>
      </p:sp>
      <p:pic>
        <p:nvPicPr>
          <p:cNvPr id="3" name="Picture 2">
            <a:extLst>
              <a:ext uri="{FF2B5EF4-FFF2-40B4-BE49-F238E27FC236}">
                <a16:creationId xmlns:a16="http://schemas.microsoft.com/office/drawing/2014/main" id="{AC83CA3F-85D3-40FF-8CC5-9ED900BB1090}"/>
              </a:ext>
            </a:extLst>
          </p:cNvPr>
          <p:cNvPicPr>
            <a:picLocks noChangeAspect="1"/>
          </p:cNvPicPr>
          <p:nvPr/>
        </p:nvPicPr>
        <p:blipFill>
          <a:blip r:embed="rId4"/>
          <a:stretch>
            <a:fillRect/>
          </a:stretch>
        </p:blipFill>
        <p:spPr>
          <a:xfrm>
            <a:off x="4261999" y="1382463"/>
            <a:ext cx="6189076" cy="1116667"/>
          </a:xfrm>
          <a:prstGeom prst="rect">
            <a:avLst/>
          </a:prstGeom>
        </p:spPr>
      </p:pic>
      <p:sp>
        <p:nvSpPr>
          <p:cNvPr id="4" name="TextBox 3">
            <a:extLst>
              <a:ext uri="{FF2B5EF4-FFF2-40B4-BE49-F238E27FC236}">
                <a16:creationId xmlns:a16="http://schemas.microsoft.com/office/drawing/2014/main" id="{F66BA48A-D5FE-4E11-8A06-61A0B20B5828}"/>
              </a:ext>
            </a:extLst>
          </p:cNvPr>
          <p:cNvSpPr txBox="1"/>
          <p:nvPr/>
        </p:nvSpPr>
        <p:spPr>
          <a:xfrm>
            <a:off x="2294364" y="2499130"/>
            <a:ext cx="1618084" cy="461665"/>
          </a:xfrm>
          <a:prstGeom prst="rect">
            <a:avLst/>
          </a:prstGeom>
          <a:noFill/>
        </p:spPr>
        <p:txBody>
          <a:bodyPr wrap="square" rtlCol="0">
            <a:spAutoFit/>
          </a:bodyPr>
          <a:lstStyle/>
          <a:p>
            <a:r>
              <a:rPr lang="en-GB" sz="2400" dirty="0"/>
              <a:t>Similarly</a:t>
            </a:r>
          </a:p>
        </p:txBody>
      </p:sp>
      <p:pic>
        <p:nvPicPr>
          <p:cNvPr id="5" name="Picture 4">
            <a:extLst>
              <a:ext uri="{FF2B5EF4-FFF2-40B4-BE49-F238E27FC236}">
                <a16:creationId xmlns:a16="http://schemas.microsoft.com/office/drawing/2014/main" id="{950A1648-1E06-43F5-8B68-03436CC0F64F}"/>
              </a:ext>
            </a:extLst>
          </p:cNvPr>
          <p:cNvPicPr>
            <a:picLocks noChangeAspect="1"/>
          </p:cNvPicPr>
          <p:nvPr/>
        </p:nvPicPr>
        <p:blipFill>
          <a:blip r:embed="rId5"/>
          <a:stretch>
            <a:fillRect/>
          </a:stretch>
        </p:blipFill>
        <p:spPr>
          <a:xfrm>
            <a:off x="4279886" y="2871366"/>
            <a:ext cx="6153301" cy="1089867"/>
          </a:xfrm>
          <a:prstGeom prst="rect">
            <a:avLst/>
          </a:prstGeom>
        </p:spPr>
      </p:pic>
      <p:sp>
        <p:nvSpPr>
          <p:cNvPr id="6" name="Rectangle 5">
            <a:extLst>
              <a:ext uri="{FF2B5EF4-FFF2-40B4-BE49-F238E27FC236}">
                <a16:creationId xmlns:a16="http://schemas.microsoft.com/office/drawing/2014/main" id="{92F2EBE5-E496-44AB-B762-93DC5A9B27FA}"/>
              </a:ext>
            </a:extLst>
          </p:cNvPr>
          <p:cNvSpPr/>
          <p:nvPr/>
        </p:nvSpPr>
        <p:spPr>
          <a:xfrm>
            <a:off x="2236862" y="4077072"/>
            <a:ext cx="9768408" cy="1815882"/>
          </a:xfrm>
          <a:prstGeom prst="rect">
            <a:avLst/>
          </a:prstGeom>
        </p:spPr>
        <p:txBody>
          <a:bodyPr wrap="square">
            <a:spAutoFit/>
          </a:bodyPr>
          <a:lstStyle/>
          <a:p>
            <a:r>
              <a:rPr lang="en-GB" b="1" dirty="0"/>
              <a:t>Example 1</a:t>
            </a:r>
          </a:p>
          <a:p>
            <a:r>
              <a:rPr lang="en-GB" sz="2400" dirty="0"/>
              <a:t>The price of a drink increases from 40p to 45p.  What is the percentage increase?</a:t>
            </a:r>
          </a:p>
          <a:p>
            <a:r>
              <a:rPr lang="en-GB" b="1" dirty="0"/>
              <a:t>Solution</a:t>
            </a:r>
          </a:p>
          <a:p>
            <a:r>
              <a:rPr lang="en-GB" sz="2400" dirty="0">
                <a:solidFill>
                  <a:srgbClr val="FF0000"/>
                </a:solidFill>
              </a:rPr>
              <a:t>Increase = 45p − 40p = 5p</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E2DF46C-C069-4731-908D-B1F2E0EAB13B}"/>
                  </a:ext>
                </a:extLst>
              </p:cNvPr>
              <p:cNvSpPr/>
              <p:nvPr/>
            </p:nvSpPr>
            <p:spPr>
              <a:xfrm>
                <a:off x="2236862" y="5759649"/>
                <a:ext cx="5663730" cy="622222"/>
              </a:xfrm>
              <a:prstGeom prst="rect">
                <a:avLst/>
              </a:prstGeom>
            </p:spPr>
            <p:txBody>
              <a:bodyPr wrap="none">
                <a:spAutoFit/>
              </a:bodyPr>
              <a:lstStyle/>
              <a:p>
                <a:r>
                  <a:rPr lang="en-GB" sz="2400" dirty="0">
                    <a:solidFill>
                      <a:srgbClr val="FF0000"/>
                    </a:solidFill>
                  </a:rPr>
                  <a:t>Percentage increase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5</m:t>
                        </m:r>
                      </m:num>
                      <m:den>
                        <m:r>
                          <a:rPr lang="en-GB" sz="2400" b="0" i="1" smtClean="0">
                            <a:solidFill>
                              <a:srgbClr val="FF0000"/>
                            </a:solidFill>
                            <a:latin typeface="Cambria Math" panose="02040503050406030204" pitchFamily="18" charset="0"/>
                          </a:rPr>
                          <m:t>40</m:t>
                        </m:r>
                      </m:den>
                    </m:f>
                    <m:r>
                      <a:rPr lang="en-GB" sz="2400" i="1">
                        <a:solidFill>
                          <a:srgbClr val="FF0000"/>
                        </a:solidFill>
                        <a:latin typeface="Cambria Math" panose="02040503050406030204" pitchFamily="18" charset="0"/>
                      </a:rPr>
                      <m:t> </m:t>
                    </m:r>
                  </m:oMath>
                </a14:m>
                <a:r>
                  <a:rPr lang="en-GB" sz="2400" dirty="0">
                    <a:solidFill>
                      <a:srgbClr val="FF0000"/>
                    </a:solidFill>
                  </a:rPr>
                  <a:t>x 100 = 12.5%</a:t>
                </a:r>
              </a:p>
            </p:txBody>
          </p:sp>
        </mc:Choice>
        <mc:Fallback xmlns="">
          <p:sp>
            <p:nvSpPr>
              <p:cNvPr id="7" name="Rectangle 6">
                <a:extLst>
                  <a:ext uri="{FF2B5EF4-FFF2-40B4-BE49-F238E27FC236}">
                    <a16:creationId xmlns:a16="http://schemas.microsoft.com/office/drawing/2014/main" id="{BE2DF46C-C069-4731-908D-B1F2E0EAB13B}"/>
                  </a:ext>
                </a:extLst>
              </p:cNvPr>
              <p:cNvSpPr>
                <a:spLocks noRot="1" noChangeAspect="1" noMove="1" noResize="1" noEditPoints="1" noAdjustHandles="1" noChangeArrowheads="1" noChangeShapeType="1" noTextEdit="1"/>
              </p:cNvSpPr>
              <p:nvPr/>
            </p:nvSpPr>
            <p:spPr>
              <a:xfrm>
                <a:off x="2236862" y="5759649"/>
                <a:ext cx="5663730" cy="622222"/>
              </a:xfrm>
              <a:prstGeom prst="rect">
                <a:avLst/>
              </a:prstGeom>
              <a:blipFill>
                <a:blip r:embed="rId6"/>
                <a:stretch>
                  <a:fillRect l="-1722" r="-646" b="-8824"/>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F08E1FCC-6CDF-4005-B2E6-D13E93D77093}"/>
              </a:ext>
            </a:extLst>
          </p:cNvPr>
          <p:cNvSpPr/>
          <p:nvPr/>
        </p:nvSpPr>
        <p:spPr bwMode="auto">
          <a:xfrm>
            <a:off x="4279323" y="1378528"/>
            <a:ext cx="6153148" cy="111355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
        <p:nvSpPr>
          <p:cNvPr id="9" name="Rectangle 8">
            <a:extLst>
              <a:ext uri="{FF2B5EF4-FFF2-40B4-BE49-F238E27FC236}">
                <a16:creationId xmlns:a16="http://schemas.microsoft.com/office/drawing/2014/main" id="{A69DE41B-39A5-480E-837C-72B3118169ED}"/>
              </a:ext>
            </a:extLst>
          </p:cNvPr>
          <p:cNvSpPr/>
          <p:nvPr/>
        </p:nvSpPr>
        <p:spPr bwMode="auto">
          <a:xfrm>
            <a:off x="4279323" y="2867891"/>
            <a:ext cx="6187785" cy="111355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370447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999656" y="0"/>
            <a:ext cx="8568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Skill Check: Finding Percentage Change</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D9770A7-0483-4732-A4FA-9F183EF24F96}"/>
              </a:ext>
            </a:extLst>
          </p:cNvPr>
          <p:cNvSpPr/>
          <p:nvPr/>
        </p:nvSpPr>
        <p:spPr>
          <a:xfrm>
            <a:off x="2351584" y="691051"/>
            <a:ext cx="8856984" cy="1938992"/>
          </a:xfrm>
          <a:prstGeom prst="rect">
            <a:avLst/>
          </a:prstGeom>
        </p:spPr>
        <p:txBody>
          <a:bodyPr wrap="square">
            <a:spAutoFit/>
          </a:bodyPr>
          <a:lstStyle/>
          <a:p>
            <a:r>
              <a:rPr lang="en-GB" sz="2400" b="1" dirty="0"/>
              <a:t>Example 2</a:t>
            </a:r>
          </a:p>
          <a:p>
            <a:r>
              <a:rPr lang="en-GB" sz="2400" dirty="0"/>
              <a:t>The number of pupils in a school increases from 820 to 861.  Calculate the percentage increase.</a:t>
            </a:r>
          </a:p>
          <a:p>
            <a:r>
              <a:rPr lang="en-GB" sz="2400" b="1" dirty="0"/>
              <a:t>Solution</a:t>
            </a:r>
          </a:p>
          <a:p>
            <a:r>
              <a:rPr lang="en-GB" sz="2400" dirty="0">
                <a:solidFill>
                  <a:srgbClr val="FF0000"/>
                </a:solidFill>
              </a:rPr>
              <a:t>Increase = 861 − 820 = 41pupils</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0E47F563-92CB-4249-876E-C797208E6494}"/>
                  </a:ext>
                </a:extLst>
              </p:cNvPr>
              <p:cNvSpPr/>
              <p:nvPr/>
            </p:nvSpPr>
            <p:spPr>
              <a:xfrm>
                <a:off x="2351584" y="2508902"/>
                <a:ext cx="5760640" cy="616387"/>
              </a:xfrm>
              <a:prstGeom prst="rect">
                <a:avLst/>
              </a:prstGeom>
            </p:spPr>
            <p:txBody>
              <a:bodyPr wrap="square">
                <a:spAutoFit/>
              </a:bodyPr>
              <a:lstStyle/>
              <a:p>
                <a:r>
                  <a:rPr lang="en-GB" sz="2400" dirty="0">
                    <a:solidFill>
                      <a:srgbClr val="FF0000"/>
                    </a:solidFill>
                  </a:rPr>
                  <a:t>Percentage increase =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41</m:t>
                        </m:r>
                      </m:num>
                      <m:den>
                        <m:r>
                          <a:rPr lang="en-GB" sz="2400" b="0" i="1" smtClean="0">
                            <a:solidFill>
                              <a:srgbClr val="FF0000"/>
                            </a:solidFill>
                            <a:latin typeface="Cambria Math" panose="02040503050406030204" pitchFamily="18" charset="0"/>
                          </a:rPr>
                          <m:t>820</m:t>
                        </m:r>
                      </m:den>
                    </m:f>
                  </m:oMath>
                </a14:m>
                <a:r>
                  <a:rPr lang="en-GB" sz="2400" dirty="0">
                    <a:solidFill>
                      <a:srgbClr val="FF0000"/>
                    </a:solidFill>
                  </a:rPr>
                  <a:t> x 100 = 5%</a:t>
                </a:r>
              </a:p>
            </p:txBody>
          </p:sp>
        </mc:Choice>
        <mc:Fallback>
          <p:sp>
            <p:nvSpPr>
              <p:cNvPr id="3" name="Rectangle 2">
                <a:extLst>
                  <a:ext uri="{FF2B5EF4-FFF2-40B4-BE49-F238E27FC236}">
                    <a16:creationId xmlns:a16="http://schemas.microsoft.com/office/drawing/2014/main" id="{0E47F563-92CB-4249-876E-C797208E6494}"/>
                  </a:ext>
                </a:extLst>
              </p:cNvPr>
              <p:cNvSpPr>
                <a:spLocks noRot="1" noChangeAspect="1" noMove="1" noResize="1" noEditPoints="1" noAdjustHandles="1" noChangeArrowheads="1" noChangeShapeType="1" noTextEdit="1"/>
              </p:cNvSpPr>
              <p:nvPr/>
            </p:nvSpPr>
            <p:spPr>
              <a:xfrm>
                <a:off x="2351584" y="2508902"/>
                <a:ext cx="5760640" cy="616387"/>
              </a:xfrm>
              <a:prstGeom prst="rect">
                <a:avLst/>
              </a:prstGeom>
              <a:blipFill>
                <a:blip r:embed="rId4"/>
                <a:stretch>
                  <a:fillRect l="-1693" b="-8911"/>
                </a:stretch>
              </a:blipFill>
            </p:spPr>
            <p:txBody>
              <a:bodyPr/>
              <a:lstStyle/>
              <a:p>
                <a:r>
                  <a:rPr lang="en-GB">
                    <a:noFill/>
                  </a:rPr>
                  <a:t> </a:t>
                </a:r>
              </a:p>
            </p:txBody>
          </p:sp>
        </mc:Fallback>
      </mc:AlternateContent>
      <p:sp>
        <p:nvSpPr>
          <p:cNvPr id="4" name="Rectangle 3">
            <a:extLst>
              <a:ext uri="{FF2B5EF4-FFF2-40B4-BE49-F238E27FC236}">
                <a16:creationId xmlns:a16="http://schemas.microsoft.com/office/drawing/2014/main" id="{89FC4047-71E3-44D4-9236-78A9AB39EEB3}"/>
              </a:ext>
            </a:extLst>
          </p:cNvPr>
          <p:cNvSpPr/>
          <p:nvPr/>
        </p:nvSpPr>
        <p:spPr>
          <a:xfrm>
            <a:off x="2351584" y="2953849"/>
            <a:ext cx="9433048" cy="2677656"/>
          </a:xfrm>
          <a:prstGeom prst="rect">
            <a:avLst/>
          </a:prstGeom>
        </p:spPr>
        <p:txBody>
          <a:bodyPr wrap="square">
            <a:spAutoFit/>
          </a:bodyPr>
          <a:lstStyle/>
          <a:p>
            <a:r>
              <a:rPr lang="en-GB" sz="2400" b="1" dirty="0"/>
              <a:t>Example 3</a:t>
            </a:r>
          </a:p>
          <a:p>
            <a:r>
              <a:rPr lang="en-GB" sz="2400" dirty="0"/>
              <a:t>Although the lion is thought of as an African animal, there is a small population in India and elsewhere in Asia.  The number of lions in India decreased from 6000 to 3900 over a 10-year period.  Calculate the percentage decrease in this period.</a:t>
            </a:r>
          </a:p>
          <a:p>
            <a:r>
              <a:rPr lang="en-GB" sz="2400" b="1" dirty="0"/>
              <a:t>Solution</a:t>
            </a:r>
          </a:p>
          <a:p>
            <a:r>
              <a:rPr lang="en-GB" sz="2400" dirty="0">
                <a:solidFill>
                  <a:srgbClr val="FF0000"/>
                </a:solidFill>
              </a:rPr>
              <a:t>Decrease = 6000 − 3900 = 2100 lions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EE2B66D-563D-4FD5-86F2-6B867C1A0919}"/>
                  </a:ext>
                </a:extLst>
              </p:cNvPr>
              <p:cNvSpPr/>
              <p:nvPr/>
            </p:nvSpPr>
            <p:spPr>
              <a:xfrm>
                <a:off x="2351584" y="5512633"/>
                <a:ext cx="5787162" cy="616964"/>
              </a:xfrm>
              <a:prstGeom prst="rect">
                <a:avLst/>
              </a:prstGeom>
            </p:spPr>
            <p:txBody>
              <a:bodyPr wrap="none">
                <a:spAutoFit/>
              </a:bodyPr>
              <a:lstStyle/>
              <a:p>
                <a:r>
                  <a:rPr lang="en-GB" sz="2400" dirty="0">
                    <a:solidFill>
                      <a:srgbClr val="FF0000"/>
                    </a:solidFill>
                  </a:rPr>
                  <a:t>Percentage decrease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2100</m:t>
                        </m:r>
                      </m:num>
                      <m:den>
                        <m:r>
                          <a:rPr lang="en-GB" sz="2400" b="0" i="1" smtClean="0">
                            <a:solidFill>
                              <a:srgbClr val="FF0000"/>
                            </a:solidFill>
                            <a:latin typeface="Cambria Math" panose="02040503050406030204" pitchFamily="18" charset="0"/>
                          </a:rPr>
                          <m:t>6000</m:t>
                        </m:r>
                      </m:den>
                    </m:f>
                  </m:oMath>
                </a14:m>
                <a:r>
                  <a:rPr lang="en-GB" sz="2400" dirty="0">
                    <a:solidFill>
                      <a:srgbClr val="FF0000"/>
                    </a:solidFill>
                  </a:rPr>
                  <a:t> x 100 = 35%</a:t>
                </a:r>
              </a:p>
            </p:txBody>
          </p:sp>
        </mc:Choice>
        <mc:Fallback xmlns="">
          <p:sp>
            <p:nvSpPr>
              <p:cNvPr id="5" name="Rectangle 4">
                <a:extLst>
                  <a:ext uri="{FF2B5EF4-FFF2-40B4-BE49-F238E27FC236}">
                    <a16:creationId xmlns:a16="http://schemas.microsoft.com/office/drawing/2014/main" id="{3EE2B66D-563D-4FD5-86F2-6B867C1A0919}"/>
                  </a:ext>
                </a:extLst>
              </p:cNvPr>
              <p:cNvSpPr>
                <a:spLocks noRot="1" noChangeAspect="1" noMove="1" noResize="1" noEditPoints="1" noAdjustHandles="1" noChangeArrowheads="1" noChangeShapeType="1" noTextEdit="1"/>
              </p:cNvSpPr>
              <p:nvPr/>
            </p:nvSpPr>
            <p:spPr>
              <a:xfrm>
                <a:off x="2351584" y="5512633"/>
                <a:ext cx="5787162" cy="616964"/>
              </a:xfrm>
              <a:prstGeom prst="rect">
                <a:avLst/>
              </a:prstGeom>
              <a:blipFill>
                <a:blip r:embed="rId5"/>
                <a:stretch>
                  <a:fillRect l="-1686" r="-632" b="-7843"/>
                </a:stretch>
              </a:blipFill>
            </p:spPr>
            <p:txBody>
              <a:bodyPr/>
              <a:lstStyle/>
              <a:p>
                <a:r>
                  <a:rPr lang="en-GB">
                    <a:noFill/>
                  </a:rPr>
                  <a:t> </a:t>
                </a:r>
              </a:p>
            </p:txBody>
          </p:sp>
        </mc:Fallback>
      </mc:AlternateContent>
    </p:spTree>
    <p:extLst>
      <p:ext uri="{BB962C8B-B14F-4D97-AF65-F5344CB8AC3E}">
        <p14:creationId xmlns:p14="http://schemas.microsoft.com/office/powerpoint/2010/main" val="817858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A9DFE9-6049-438E-B2C0-DF381FC30A27}"/>
              </a:ext>
            </a:extLst>
          </p:cNvPr>
          <p:cNvSpPr/>
          <p:nvPr/>
        </p:nvSpPr>
        <p:spPr bwMode="auto">
          <a:xfrm>
            <a:off x="4655840" y="5846357"/>
            <a:ext cx="4320480" cy="78530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73" name="TextBox 2"/>
          <p:cNvSpPr txBox="1">
            <a:spLocks noChangeArrowheads="1"/>
          </p:cNvSpPr>
          <p:nvPr/>
        </p:nvSpPr>
        <p:spPr bwMode="auto">
          <a:xfrm>
            <a:off x="2999656" y="0"/>
            <a:ext cx="8568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Finding Percentage Change</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7446878-0E18-4447-821D-C385B1580511}"/>
              </a:ext>
            </a:extLst>
          </p:cNvPr>
          <p:cNvSpPr/>
          <p:nvPr/>
        </p:nvSpPr>
        <p:spPr>
          <a:xfrm>
            <a:off x="2584362" y="775932"/>
            <a:ext cx="8048142" cy="1938992"/>
          </a:xfrm>
          <a:prstGeom prst="rect">
            <a:avLst/>
          </a:prstGeom>
        </p:spPr>
        <p:txBody>
          <a:bodyPr wrap="square">
            <a:spAutoFit/>
          </a:bodyPr>
          <a:lstStyle/>
          <a:p>
            <a:r>
              <a:rPr lang="en-GB" sz="2400" b="1" dirty="0"/>
              <a:t>Example 4</a:t>
            </a:r>
          </a:p>
          <a:p>
            <a:r>
              <a:rPr lang="en-GB" sz="2400" dirty="0"/>
              <a:t>The price of cheese, per kg,  is increased from £3.26 to £3.84.  What is the percentage increase?</a:t>
            </a:r>
          </a:p>
          <a:p>
            <a:r>
              <a:rPr lang="en-GB" sz="2400" b="1" dirty="0"/>
              <a:t>Solution</a:t>
            </a:r>
          </a:p>
          <a:p>
            <a:r>
              <a:rPr lang="en-GB" sz="2400" dirty="0">
                <a:solidFill>
                  <a:srgbClr val="FF0000"/>
                </a:solidFill>
              </a:rPr>
              <a:t>Increase = £3.84 − £3.26 = £0.58</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E831941-44E3-4148-9F27-DEFB1E99F60E}"/>
                  </a:ext>
                </a:extLst>
              </p:cNvPr>
              <p:cNvSpPr/>
              <p:nvPr/>
            </p:nvSpPr>
            <p:spPr>
              <a:xfrm>
                <a:off x="2604081" y="2569510"/>
                <a:ext cx="5857694" cy="622222"/>
              </a:xfrm>
              <a:prstGeom prst="rect">
                <a:avLst/>
              </a:prstGeom>
            </p:spPr>
            <p:txBody>
              <a:bodyPr wrap="none">
                <a:spAutoFit/>
              </a:bodyPr>
              <a:lstStyle/>
              <a:p>
                <a:r>
                  <a:rPr lang="en-GB" sz="2400" dirty="0">
                    <a:solidFill>
                      <a:srgbClr val="FF0000"/>
                    </a:solidFill>
                  </a:rPr>
                  <a:t>Percentage increase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0.58</m:t>
                        </m:r>
                      </m:num>
                      <m:den>
                        <m:r>
                          <a:rPr lang="en-GB" sz="2400" b="0" i="1" smtClean="0">
                            <a:solidFill>
                              <a:srgbClr val="FF0000"/>
                            </a:solidFill>
                            <a:latin typeface="Cambria Math" panose="02040503050406030204" pitchFamily="18" charset="0"/>
                          </a:rPr>
                          <m:t>3.26</m:t>
                        </m:r>
                      </m:den>
                    </m:f>
                  </m:oMath>
                </a14:m>
                <a:r>
                  <a:rPr lang="en-GB" sz="2400" dirty="0">
                    <a:solidFill>
                      <a:srgbClr val="FF0000"/>
                    </a:solidFill>
                  </a:rPr>
                  <a:t> x 100 = 17.8%</a:t>
                </a:r>
              </a:p>
            </p:txBody>
          </p:sp>
        </mc:Choice>
        <mc:Fallback xmlns="">
          <p:sp>
            <p:nvSpPr>
              <p:cNvPr id="3" name="Rectangle 2">
                <a:extLst>
                  <a:ext uri="{FF2B5EF4-FFF2-40B4-BE49-F238E27FC236}">
                    <a16:creationId xmlns:a16="http://schemas.microsoft.com/office/drawing/2014/main" id="{4E831941-44E3-4148-9F27-DEFB1E99F60E}"/>
                  </a:ext>
                </a:extLst>
              </p:cNvPr>
              <p:cNvSpPr>
                <a:spLocks noRot="1" noChangeAspect="1" noMove="1" noResize="1" noEditPoints="1" noAdjustHandles="1" noChangeArrowheads="1" noChangeShapeType="1" noTextEdit="1"/>
              </p:cNvSpPr>
              <p:nvPr/>
            </p:nvSpPr>
            <p:spPr>
              <a:xfrm>
                <a:off x="2604081" y="2569510"/>
                <a:ext cx="5857694" cy="622222"/>
              </a:xfrm>
              <a:prstGeom prst="rect">
                <a:avLst/>
              </a:prstGeom>
              <a:blipFill>
                <a:blip r:embed="rId4"/>
                <a:stretch>
                  <a:fillRect l="-1561" r="-728" b="-8824"/>
                </a:stretch>
              </a:blipFill>
            </p:spPr>
            <p:txBody>
              <a:bodyPr/>
              <a:lstStyle/>
              <a:p>
                <a:r>
                  <a:rPr lang="en-GB">
                    <a:noFill/>
                  </a:rPr>
                  <a:t> </a:t>
                </a:r>
              </a:p>
            </p:txBody>
          </p:sp>
        </mc:Fallback>
      </mc:AlternateContent>
      <p:sp>
        <p:nvSpPr>
          <p:cNvPr id="4" name="Rectangle 3">
            <a:extLst>
              <a:ext uri="{FF2B5EF4-FFF2-40B4-BE49-F238E27FC236}">
                <a16:creationId xmlns:a16="http://schemas.microsoft.com/office/drawing/2014/main" id="{04BBF590-0FC0-4E8C-8B5B-05EA7DDC6F03}"/>
              </a:ext>
            </a:extLst>
          </p:cNvPr>
          <p:cNvSpPr/>
          <p:nvPr/>
        </p:nvSpPr>
        <p:spPr>
          <a:xfrm>
            <a:off x="2584362" y="3114385"/>
            <a:ext cx="8984246" cy="1569660"/>
          </a:xfrm>
          <a:prstGeom prst="rect">
            <a:avLst/>
          </a:prstGeom>
        </p:spPr>
        <p:txBody>
          <a:bodyPr wrap="square">
            <a:spAutoFit/>
          </a:bodyPr>
          <a:lstStyle/>
          <a:p>
            <a:r>
              <a:rPr lang="en-GB" sz="2400" b="1" dirty="0"/>
              <a:t>Example 5</a:t>
            </a:r>
          </a:p>
          <a:p>
            <a:r>
              <a:rPr lang="en-GB" sz="2400" dirty="0"/>
              <a:t>In a sale, the price of a bike is reduced from £180 to £138.  Calculate the percentage reduction in price, correct to 1 decimal place.</a:t>
            </a:r>
          </a:p>
        </p:txBody>
      </p:sp>
      <p:sp>
        <p:nvSpPr>
          <p:cNvPr id="5" name="Rectangle 4">
            <a:extLst>
              <a:ext uri="{FF2B5EF4-FFF2-40B4-BE49-F238E27FC236}">
                <a16:creationId xmlns:a16="http://schemas.microsoft.com/office/drawing/2014/main" id="{D6BD366A-4362-4B3E-9848-19585CA85165}"/>
              </a:ext>
            </a:extLst>
          </p:cNvPr>
          <p:cNvSpPr/>
          <p:nvPr/>
        </p:nvSpPr>
        <p:spPr>
          <a:xfrm>
            <a:off x="2584362" y="4566627"/>
            <a:ext cx="4507965" cy="830997"/>
          </a:xfrm>
          <a:prstGeom prst="rect">
            <a:avLst/>
          </a:prstGeom>
        </p:spPr>
        <p:txBody>
          <a:bodyPr wrap="none">
            <a:spAutoFit/>
          </a:bodyPr>
          <a:lstStyle/>
          <a:p>
            <a:r>
              <a:rPr lang="en-GB" sz="2400" b="1" dirty="0"/>
              <a:t>Solution</a:t>
            </a:r>
          </a:p>
          <a:p>
            <a:r>
              <a:rPr lang="en-GB" sz="2400" dirty="0">
                <a:solidFill>
                  <a:srgbClr val="FF0000"/>
                </a:solidFill>
              </a:rPr>
              <a:t>Reduction = £180 − £138 = £42</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9BA35CB-A68D-4CDC-AB2C-505DF9344E4D}"/>
                  </a:ext>
                </a:extLst>
              </p:cNvPr>
              <p:cNvSpPr/>
              <p:nvPr/>
            </p:nvSpPr>
            <p:spPr>
              <a:xfrm>
                <a:off x="2584362" y="5229200"/>
                <a:ext cx="5913798" cy="617157"/>
              </a:xfrm>
              <a:prstGeom prst="rect">
                <a:avLst/>
              </a:prstGeom>
            </p:spPr>
            <p:txBody>
              <a:bodyPr wrap="none">
                <a:spAutoFit/>
              </a:bodyPr>
              <a:lstStyle/>
              <a:p>
                <a:r>
                  <a:rPr lang="en-GB" sz="2400" dirty="0">
                    <a:solidFill>
                      <a:srgbClr val="FF0000"/>
                    </a:solidFill>
                  </a:rPr>
                  <a:t>Percentage reduction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42</m:t>
                        </m:r>
                      </m:num>
                      <m:den>
                        <m:r>
                          <a:rPr lang="en-GB" sz="2400" b="0" i="1" smtClean="0">
                            <a:solidFill>
                              <a:srgbClr val="FF0000"/>
                            </a:solidFill>
                            <a:latin typeface="Cambria Math" panose="02040503050406030204" pitchFamily="18" charset="0"/>
                          </a:rPr>
                          <m:t>180</m:t>
                        </m:r>
                      </m:den>
                    </m:f>
                  </m:oMath>
                </a14:m>
                <a:r>
                  <a:rPr lang="en-GB" sz="2400" dirty="0">
                    <a:solidFill>
                      <a:srgbClr val="FF0000"/>
                    </a:solidFill>
                  </a:rPr>
                  <a:t> x 100 = 23.3%</a:t>
                </a:r>
              </a:p>
            </p:txBody>
          </p:sp>
        </mc:Choice>
        <mc:Fallback>
          <p:sp>
            <p:nvSpPr>
              <p:cNvPr id="6" name="Rectangle 5">
                <a:extLst>
                  <a:ext uri="{FF2B5EF4-FFF2-40B4-BE49-F238E27FC236}">
                    <a16:creationId xmlns:a16="http://schemas.microsoft.com/office/drawing/2014/main" id="{39BA35CB-A68D-4CDC-AB2C-505DF9344E4D}"/>
                  </a:ext>
                </a:extLst>
              </p:cNvPr>
              <p:cNvSpPr>
                <a:spLocks noRot="1" noChangeAspect="1" noMove="1" noResize="1" noEditPoints="1" noAdjustHandles="1" noChangeArrowheads="1" noChangeShapeType="1" noTextEdit="1"/>
              </p:cNvSpPr>
              <p:nvPr/>
            </p:nvSpPr>
            <p:spPr>
              <a:xfrm>
                <a:off x="2584362" y="5229200"/>
                <a:ext cx="5913798" cy="617157"/>
              </a:xfrm>
              <a:prstGeom prst="rect">
                <a:avLst/>
              </a:prstGeom>
              <a:blipFill>
                <a:blip r:embed="rId5"/>
                <a:stretch>
                  <a:fillRect l="-1649" r="-619"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FA64938-D1D4-4C3A-B306-3FF786908368}"/>
                  </a:ext>
                </a:extLst>
              </p:cNvPr>
              <p:cNvSpPr txBox="1"/>
              <p:nvPr/>
            </p:nvSpPr>
            <p:spPr>
              <a:xfrm>
                <a:off x="4727848" y="5912826"/>
                <a:ext cx="4176464" cy="666401"/>
              </a:xfrm>
              <a:prstGeom prst="rect">
                <a:avLst/>
              </a:prstGeom>
              <a:noFill/>
            </p:spPr>
            <p:txBody>
              <a:bodyPr wrap="square" rtlCol="0">
                <a:spAutoFit/>
              </a:bodyPr>
              <a:lstStyle/>
              <a:p>
                <a:r>
                  <a:rPr lang="en-GB" sz="2400" i="1" dirty="0"/>
                  <a:t>% Change </a:t>
                </a:r>
                <a:r>
                  <a:rPr lang="en-GB" sz="2400" dirty="0"/>
                  <a:t>=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 </m:t>
                        </m:r>
                        <m:r>
                          <a:rPr lang="en-GB" sz="2400" b="0" i="1" smtClean="0">
                            <a:latin typeface="Cambria Math" panose="02040503050406030204" pitchFamily="18" charset="0"/>
                          </a:rPr>
                          <m:t>𝐶h𝑎𝑛𝑔𝑒</m:t>
                        </m:r>
                      </m:num>
                      <m:den>
                        <m:r>
                          <a:rPr lang="en-GB" sz="2400" b="0" i="1" smtClean="0">
                            <a:latin typeface="Cambria Math" panose="02040503050406030204" pitchFamily="18" charset="0"/>
                          </a:rPr>
                          <m:t>𝑂𝑟𝑖𝑔𝑖𝑛𝑎𝑙</m:t>
                        </m:r>
                      </m:den>
                    </m:f>
                  </m:oMath>
                </a14:m>
                <a:r>
                  <a:rPr lang="en-GB" sz="2400" dirty="0"/>
                  <a:t> x 100</a:t>
                </a:r>
              </a:p>
            </p:txBody>
          </p:sp>
        </mc:Choice>
        <mc:Fallback xmlns="">
          <p:sp>
            <p:nvSpPr>
              <p:cNvPr id="8" name="TextBox 7">
                <a:extLst>
                  <a:ext uri="{FF2B5EF4-FFF2-40B4-BE49-F238E27FC236}">
                    <a16:creationId xmlns:a16="http://schemas.microsoft.com/office/drawing/2014/main" id="{9FA64938-D1D4-4C3A-B306-3FF786908368}"/>
                  </a:ext>
                </a:extLst>
              </p:cNvPr>
              <p:cNvSpPr txBox="1">
                <a:spLocks noRot="1" noChangeAspect="1" noMove="1" noResize="1" noEditPoints="1" noAdjustHandles="1" noChangeArrowheads="1" noChangeShapeType="1" noTextEdit="1"/>
              </p:cNvSpPr>
              <p:nvPr/>
            </p:nvSpPr>
            <p:spPr>
              <a:xfrm>
                <a:off x="4727848" y="5912826"/>
                <a:ext cx="4176464" cy="666401"/>
              </a:xfrm>
              <a:prstGeom prst="rect">
                <a:avLst/>
              </a:prstGeom>
              <a:blipFill>
                <a:blip r:embed="rId6"/>
                <a:stretch>
                  <a:fillRect l="-2336" b="-1835"/>
                </a:stretch>
              </a:blipFill>
            </p:spPr>
            <p:txBody>
              <a:bodyPr/>
              <a:lstStyle/>
              <a:p>
                <a:r>
                  <a:rPr lang="en-GB">
                    <a:noFill/>
                  </a:rPr>
                  <a:t> </a:t>
                </a:r>
              </a:p>
            </p:txBody>
          </p:sp>
        </mc:Fallback>
      </mc:AlternateContent>
    </p:spTree>
    <p:extLst>
      <p:ext uri="{BB962C8B-B14F-4D97-AF65-F5344CB8AC3E}">
        <p14:creationId xmlns:p14="http://schemas.microsoft.com/office/powerpoint/2010/main" val="635387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927648" y="16604"/>
            <a:ext cx="8568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Skill Check: Finding Percentage Change</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C9A7152-80E7-48DF-9B54-70D36753913E}"/>
              </a:ext>
            </a:extLst>
          </p:cNvPr>
          <p:cNvSpPr/>
          <p:nvPr/>
        </p:nvSpPr>
        <p:spPr>
          <a:xfrm>
            <a:off x="2351584" y="908720"/>
            <a:ext cx="9505056" cy="5632311"/>
          </a:xfrm>
          <a:prstGeom prst="rect">
            <a:avLst/>
          </a:prstGeom>
        </p:spPr>
        <p:txBody>
          <a:bodyPr wrap="square">
            <a:spAutoFit/>
          </a:bodyPr>
          <a:lstStyle/>
          <a:p>
            <a:pPr marL="457200" indent="-457200">
              <a:buAutoNum type="arabicPeriod"/>
            </a:pPr>
            <a:r>
              <a:rPr lang="en-GB" sz="2400" dirty="0"/>
              <a:t>The price of a school lunch increases from £1.40 to £1.54.  Calculate the percentage increase in the price.</a:t>
            </a:r>
          </a:p>
          <a:p>
            <a:endParaRPr lang="en-GB" sz="2400" dirty="0"/>
          </a:p>
          <a:p>
            <a:pPr marL="457200" indent="-457200">
              <a:buAutoNum type="arabicPeriod" startAt="2"/>
            </a:pPr>
            <a:r>
              <a:rPr lang="en-GB" sz="2400" dirty="0"/>
              <a:t>A television priced at £500 is reduced in price to £400 in a sale.  Calculate the percentage reduction in the price of the television.</a:t>
            </a:r>
          </a:p>
          <a:p>
            <a:pPr marL="457200" indent="-457200">
              <a:buAutoNum type="arabicPeriod" startAt="2"/>
            </a:pPr>
            <a:endParaRPr lang="en-GB" sz="2400" dirty="0"/>
          </a:p>
          <a:p>
            <a:pPr marL="457200" indent="-457200">
              <a:buAutoNum type="arabicPeriod" startAt="3"/>
            </a:pPr>
            <a:r>
              <a:rPr lang="en-GB" sz="2400" dirty="0"/>
              <a:t>The price of a car increases from £8000 to £8240.  What is the percentage increase in the price of the car?</a:t>
            </a:r>
          </a:p>
          <a:p>
            <a:pPr marL="457200" indent="-457200">
              <a:buAutoNum type="arabicPeriod" startAt="3"/>
            </a:pPr>
            <a:endParaRPr lang="en-GB" sz="2400" dirty="0"/>
          </a:p>
          <a:p>
            <a:pPr marL="457200" indent="-457200">
              <a:buAutoNum type="arabicPeriod" startAt="4"/>
            </a:pPr>
            <a:r>
              <a:rPr lang="en-GB" sz="2400" dirty="0"/>
              <a:t>A shopkeeper buys notepads for 60p each and sells them for  80p each. What percentage of the selling price is profit?</a:t>
            </a:r>
          </a:p>
          <a:p>
            <a:pPr marL="457200" indent="-457200">
              <a:buAutoNum type="arabicPeriod" startAt="4"/>
            </a:pPr>
            <a:endParaRPr lang="en-GB" sz="2400" dirty="0"/>
          </a:p>
          <a:p>
            <a:pPr marL="457200" indent="-457200">
              <a:buAutoNum type="arabicPeriod" startAt="5"/>
            </a:pPr>
            <a:r>
              <a:rPr lang="en-GB" sz="2400" dirty="0"/>
              <a:t>The value of an antique clock increases from £300 to £345.  Calculate the percentage increase in the value of the clock.</a:t>
            </a:r>
          </a:p>
          <a:p>
            <a:pPr marL="457200" indent="-457200">
              <a:buAutoNum type="arabicPeriod" startAt="5"/>
            </a:pPr>
            <a:endParaRPr lang="en-GB" sz="2400" dirty="0"/>
          </a:p>
        </p:txBody>
      </p:sp>
      <p:sp>
        <p:nvSpPr>
          <p:cNvPr id="4" name="Rectangle 3">
            <a:extLst>
              <a:ext uri="{FF2B5EF4-FFF2-40B4-BE49-F238E27FC236}">
                <a16:creationId xmlns:a16="http://schemas.microsoft.com/office/drawing/2014/main" id="{5D4920A3-A023-4B0D-9C7A-C028528A8D4F}"/>
              </a:ext>
            </a:extLst>
          </p:cNvPr>
          <p:cNvSpPr/>
          <p:nvPr/>
        </p:nvSpPr>
        <p:spPr>
          <a:xfrm>
            <a:off x="9312442" y="1268760"/>
            <a:ext cx="801823" cy="461665"/>
          </a:xfrm>
          <a:prstGeom prst="rect">
            <a:avLst/>
          </a:prstGeom>
        </p:spPr>
        <p:txBody>
          <a:bodyPr wrap="none">
            <a:spAutoFit/>
          </a:bodyPr>
          <a:lstStyle/>
          <a:p>
            <a:r>
              <a:rPr lang="en-GB" sz="2400" dirty="0">
                <a:solidFill>
                  <a:srgbClr val="FF0000"/>
                </a:solidFill>
              </a:rPr>
              <a:t>10%</a:t>
            </a:r>
          </a:p>
        </p:txBody>
      </p:sp>
      <p:sp>
        <p:nvSpPr>
          <p:cNvPr id="5" name="Rectangle 4">
            <a:extLst>
              <a:ext uri="{FF2B5EF4-FFF2-40B4-BE49-F238E27FC236}">
                <a16:creationId xmlns:a16="http://schemas.microsoft.com/office/drawing/2014/main" id="{4CD84E50-DFEA-44B4-BE16-185EA8803949}"/>
              </a:ext>
            </a:extLst>
          </p:cNvPr>
          <p:cNvSpPr/>
          <p:nvPr/>
        </p:nvSpPr>
        <p:spPr>
          <a:xfrm>
            <a:off x="9928899" y="2736515"/>
            <a:ext cx="801823" cy="461665"/>
          </a:xfrm>
          <a:prstGeom prst="rect">
            <a:avLst/>
          </a:prstGeom>
        </p:spPr>
        <p:txBody>
          <a:bodyPr wrap="none">
            <a:spAutoFit/>
          </a:bodyPr>
          <a:lstStyle/>
          <a:p>
            <a:r>
              <a:rPr lang="en-GB" sz="2400" dirty="0">
                <a:solidFill>
                  <a:srgbClr val="FF0000"/>
                </a:solidFill>
              </a:rPr>
              <a:t>20%</a:t>
            </a:r>
          </a:p>
        </p:txBody>
      </p:sp>
      <p:sp>
        <p:nvSpPr>
          <p:cNvPr id="6" name="Rectangle 5">
            <a:extLst>
              <a:ext uri="{FF2B5EF4-FFF2-40B4-BE49-F238E27FC236}">
                <a16:creationId xmlns:a16="http://schemas.microsoft.com/office/drawing/2014/main" id="{73787CB1-5A82-441D-A37D-0E1966183497}"/>
              </a:ext>
            </a:extLst>
          </p:cNvPr>
          <p:cNvSpPr/>
          <p:nvPr/>
        </p:nvSpPr>
        <p:spPr>
          <a:xfrm>
            <a:off x="10014659" y="3561832"/>
            <a:ext cx="630301" cy="461665"/>
          </a:xfrm>
          <a:prstGeom prst="rect">
            <a:avLst/>
          </a:prstGeom>
        </p:spPr>
        <p:txBody>
          <a:bodyPr wrap="none">
            <a:spAutoFit/>
          </a:bodyPr>
          <a:lstStyle/>
          <a:p>
            <a:r>
              <a:rPr lang="en-GB" sz="2400" dirty="0">
                <a:solidFill>
                  <a:srgbClr val="FF0000"/>
                </a:solidFill>
              </a:rPr>
              <a:t>3%</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465AF87-ED48-47CC-A44C-837D2C0CDD1F}"/>
                  </a:ext>
                </a:extLst>
              </p:cNvPr>
              <p:cNvSpPr/>
              <p:nvPr/>
            </p:nvSpPr>
            <p:spPr>
              <a:xfrm>
                <a:off x="10634363" y="4590589"/>
                <a:ext cx="931665" cy="615746"/>
              </a:xfrm>
              <a:prstGeom prst="rect">
                <a:avLst/>
              </a:prstGeom>
            </p:spPr>
            <p:txBody>
              <a:bodyPr wrap="none">
                <a:spAutoFit/>
              </a:bodyPr>
              <a:lstStyle/>
              <a:p>
                <a:r>
                  <a:rPr lang="en-GB" sz="2400" dirty="0">
                    <a:solidFill>
                      <a:srgbClr val="FF0000"/>
                    </a:solidFill>
                  </a:rPr>
                  <a:t>33</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3</m:t>
                        </m:r>
                      </m:den>
                    </m:f>
                  </m:oMath>
                </a14:m>
                <a:r>
                  <a:rPr lang="en-GB" sz="2400" dirty="0">
                    <a:solidFill>
                      <a:srgbClr val="FF0000"/>
                    </a:solidFill>
                  </a:rPr>
                  <a:t>%</a:t>
                </a:r>
              </a:p>
            </p:txBody>
          </p:sp>
        </mc:Choice>
        <mc:Fallback xmlns="">
          <p:sp>
            <p:nvSpPr>
              <p:cNvPr id="7" name="Rectangle 6">
                <a:extLst>
                  <a:ext uri="{FF2B5EF4-FFF2-40B4-BE49-F238E27FC236}">
                    <a16:creationId xmlns:a16="http://schemas.microsoft.com/office/drawing/2014/main" id="{9465AF87-ED48-47CC-A44C-837D2C0CDD1F}"/>
                  </a:ext>
                </a:extLst>
              </p:cNvPr>
              <p:cNvSpPr>
                <a:spLocks noRot="1" noChangeAspect="1" noMove="1" noResize="1" noEditPoints="1" noAdjustHandles="1" noChangeArrowheads="1" noChangeShapeType="1" noTextEdit="1"/>
              </p:cNvSpPr>
              <p:nvPr/>
            </p:nvSpPr>
            <p:spPr>
              <a:xfrm>
                <a:off x="10634363" y="4590589"/>
                <a:ext cx="931665" cy="615746"/>
              </a:xfrm>
              <a:prstGeom prst="rect">
                <a:avLst/>
              </a:prstGeom>
              <a:blipFill>
                <a:blip r:embed="rId4"/>
                <a:stretch>
                  <a:fillRect l="-9804" r="-9150" b="-8911"/>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AA259C30-AAAF-48A7-9FAE-C6CF4765A093}"/>
              </a:ext>
            </a:extLst>
          </p:cNvPr>
          <p:cNvSpPr/>
          <p:nvPr/>
        </p:nvSpPr>
        <p:spPr>
          <a:xfrm>
            <a:off x="11054817" y="5642850"/>
            <a:ext cx="801823" cy="461665"/>
          </a:xfrm>
          <a:prstGeom prst="rect">
            <a:avLst/>
          </a:prstGeom>
        </p:spPr>
        <p:txBody>
          <a:bodyPr wrap="none">
            <a:spAutoFit/>
          </a:bodyPr>
          <a:lstStyle/>
          <a:p>
            <a:r>
              <a:rPr lang="en-GB" sz="2400" dirty="0">
                <a:solidFill>
                  <a:srgbClr val="FF0000"/>
                </a:solidFill>
              </a:rPr>
              <a:t>15%</a:t>
            </a:r>
          </a:p>
        </p:txBody>
      </p:sp>
      <p:sp>
        <p:nvSpPr>
          <p:cNvPr id="9" name="TextBox 8">
            <a:extLst>
              <a:ext uri="{FF2B5EF4-FFF2-40B4-BE49-F238E27FC236}">
                <a16:creationId xmlns:a16="http://schemas.microsoft.com/office/drawing/2014/main" id="{008C72C1-E6DC-47E1-A93E-FE367276D6D6}"/>
              </a:ext>
            </a:extLst>
          </p:cNvPr>
          <p:cNvSpPr txBox="1"/>
          <p:nvPr/>
        </p:nvSpPr>
        <p:spPr>
          <a:xfrm>
            <a:off x="5087888" y="1647772"/>
            <a:ext cx="2482180" cy="461665"/>
          </a:xfrm>
          <a:prstGeom prst="rect">
            <a:avLst/>
          </a:prstGeom>
          <a:noFill/>
        </p:spPr>
        <p:txBody>
          <a:bodyPr wrap="square" rtlCol="0">
            <a:spAutoFit/>
          </a:bodyPr>
          <a:lstStyle/>
          <a:p>
            <a:r>
              <a:rPr lang="en-GB" sz="2400" dirty="0">
                <a:solidFill>
                  <a:srgbClr val="FF0000"/>
                </a:solidFill>
              </a:rPr>
              <a:t>0.14 ÷1.4 x 100</a:t>
            </a:r>
          </a:p>
        </p:txBody>
      </p:sp>
      <p:sp>
        <p:nvSpPr>
          <p:cNvPr id="10" name="Rectangle 9">
            <a:extLst>
              <a:ext uri="{FF2B5EF4-FFF2-40B4-BE49-F238E27FC236}">
                <a16:creationId xmlns:a16="http://schemas.microsoft.com/office/drawing/2014/main" id="{A7C8052E-C081-4DE6-9A09-F25A3ED8961B}"/>
              </a:ext>
            </a:extLst>
          </p:cNvPr>
          <p:cNvSpPr/>
          <p:nvPr/>
        </p:nvSpPr>
        <p:spPr>
          <a:xfrm>
            <a:off x="5015880" y="2736515"/>
            <a:ext cx="2444900" cy="461665"/>
          </a:xfrm>
          <a:prstGeom prst="rect">
            <a:avLst/>
          </a:prstGeom>
        </p:spPr>
        <p:txBody>
          <a:bodyPr wrap="none">
            <a:spAutoFit/>
          </a:bodyPr>
          <a:lstStyle/>
          <a:p>
            <a:r>
              <a:rPr lang="en-GB" sz="2400" dirty="0">
                <a:solidFill>
                  <a:srgbClr val="FF0000"/>
                </a:solidFill>
              </a:rPr>
              <a:t>100 ÷500 x 100</a:t>
            </a:r>
          </a:p>
        </p:txBody>
      </p:sp>
      <p:sp>
        <p:nvSpPr>
          <p:cNvPr id="11" name="Rectangle 10">
            <a:extLst>
              <a:ext uri="{FF2B5EF4-FFF2-40B4-BE49-F238E27FC236}">
                <a16:creationId xmlns:a16="http://schemas.microsoft.com/office/drawing/2014/main" id="{3D4FE81D-A9FB-450C-B019-B6093D94C07A}"/>
              </a:ext>
            </a:extLst>
          </p:cNvPr>
          <p:cNvSpPr/>
          <p:nvPr/>
        </p:nvSpPr>
        <p:spPr>
          <a:xfrm>
            <a:off x="5087888" y="3851494"/>
            <a:ext cx="2616422" cy="461665"/>
          </a:xfrm>
          <a:prstGeom prst="rect">
            <a:avLst/>
          </a:prstGeom>
        </p:spPr>
        <p:txBody>
          <a:bodyPr wrap="none">
            <a:spAutoFit/>
          </a:bodyPr>
          <a:lstStyle/>
          <a:p>
            <a:r>
              <a:rPr lang="en-GB" sz="2400" dirty="0">
                <a:solidFill>
                  <a:srgbClr val="FF0000"/>
                </a:solidFill>
              </a:rPr>
              <a:t>240 ÷8000 x 100</a:t>
            </a:r>
          </a:p>
        </p:txBody>
      </p:sp>
      <p:sp>
        <p:nvSpPr>
          <p:cNvPr id="12" name="Rectangle 11">
            <a:extLst>
              <a:ext uri="{FF2B5EF4-FFF2-40B4-BE49-F238E27FC236}">
                <a16:creationId xmlns:a16="http://schemas.microsoft.com/office/drawing/2014/main" id="{90C65E51-6430-4A1D-B2CA-2910E66DEC20}"/>
              </a:ext>
            </a:extLst>
          </p:cNvPr>
          <p:cNvSpPr/>
          <p:nvPr/>
        </p:nvSpPr>
        <p:spPr>
          <a:xfrm>
            <a:off x="5119143" y="4940237"/>
            <a:ext cx="2101857" cy="461665"/>
          </a:xfrm>
          <a:prstGeom prst="rect">
            <a:avLst/>
          </a:prstGeom>
        </p:spPr>
        <p:txBody>
          <a:bodyPr wrap="none">
            <a:spAutoFit/>
          </a:bodyPr>
          <a:lstStyle/>
          <a:p>
            <a:r>
              <a:rPr lang="en-GB" sz="2400" dirty="0">
                <a:solidFill>
                  <a:srgbClr val="FF0000"/>
                </a:solidFill>
              </a:rPr>
              <a:t>20 ÷60 x 100</a:t>
            </a:r>
          </a:p>
        </p:txBody>
      </p:sp>
      <p:sp>
        <p:nvSpPr>
          <p:cNvPr id="13" name="Rectangle 12">
            <a:extLst>
              <a:ext uri="{FF2B5EF4-FFF2-40B4-BE49-F238E27FC236}">
                <a16:creationId xmlns:a16="http://schemas.microsoft.com/office/drawing/2014/main" id="{1059EB2A-D378-4CCC-B3B1-D72802E22D64}"/>
              </a:ext>
            </a:extLst>
          </p:cNvPr>
          <p:cNvSpPr/>
          <p:nvPr/>
        </p:nvSpPr>
        <p:spPr>
          <a:xfrm>
            <a:off x="5181482" y="6079366"/>
            <a:ext cx="2273379" cy="461665"/>
          </a:xfrm>
          <a:prstGeom prst="rect">
            <a:avLst/>
          </a:prstGeom>
        </p:spPr>
        <p:txBody>
          <a:bodyPr wrap="none">
            <a:spAutoFit/>
          </a:bodyPr>
          <a:lstStyle/>
          <a:p>
            <a:r>
              <a:rPr lang="en-GB" sz="2400" dirty="0">
                <a:solidFill>
                  <a:srgbClr val="FF0000"/>
                </a:solidFill>
              </a:rPr>
              <a:t>45 ÷300 x 100</a:t>
            </a:r>
          </a:p>
        </p:txBody>
      </p:sp>
    </p:spTree>
    <p:extLst>
      <p:ext uri="{BB962C8B-B14F-4D97-AF65-F5344CB8AC3E}">
        <p14:creationId xmlns:p14="http://schemas.microsoft.com/office/powerpoint/2010/main" val="956144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999656" y="0"/>
            <a:ext cx="8568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Skill Check: Finding Percentage Change</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B100449-BC9B-4C27-A8AA-49DDCB339F75}"/>
              </a:ext>
            </a:extLst>
          </p:cNvPr>
          <p:cNvSpPr/>
          <p:nvPr/>
        </p:nvSpPr>
        <p:spPr>
          <a:xfrm>
            <a:off x="2351584" y="836712"/>
            <a:ext cx="9289032" cy="5632311"/>
          </a:xfrm>
          <a:prstGeom prst="rect">
            <a:avLst/>
          </a:prstGeom>
        </p:spPr>
        <p:txBody>
          <a:bodyPr wrap="square">
            <a:spAutoFit/>
          </a:bodyPr>
          <a:lstStyle/>
          <a:p>
            <a:pPr marL="457200" indent="-457200">
              <a:buAutoNum type="arabicPeriod" startAt="6"/>
            </a:pPr>
            <a:r>
              <a:rPr lang="en-GB" sz="2400" dirty="0"/>
              <a:t>The number of books in a school library is increased from 2220 to 2354. What is the percentage increase in the number of books?</a:t>
            </a:r>
          </a:p>
          <a:p>
            <a:pPr marL="457200" indent="-457200">
              <a:buAutoNum type="arabicPeriod" startAt="6"/>
            </a:pPr>
            <a:endParaRPr lang="en-GB" sz="2400" dirty="0"/>
          </a:p>
          <a:p>
            <a:pPr marL="457200" indent="-457200">
              <a:buAutoNum type="arabicPeriod" startAt="7"/>
            </a:pPr>
            <a:r>
              <a:rPr lang="en-GB" sz="2400" dirty="0"/>
              <a:t>The height of a tomato plant increases from 80 cm to 95 cm.  Calculate the percentage increase in the height, correct to 1 decimal place.</a:t>
            </a:r>
          </a:p>
          <a:p>
            <a:pPr marL="457200" indent="-457200">
              <a:buAutoNum type="arabicPeriod" startAt="7"/>
            </a:pPr>
            <a:endParaRPr lang="en-GB" sz="2400" dirty="0"/>
          </a:p>
          <a:p>
            <a:pPr marL="457200" indent="-457200">
              <a:buAutoNum type="arabicPeriod" startAt="8"/>
            </a:pPr>
            <a:r>
              <a:rPr lang="en-GB" sz="2400" dirty="0"/>
              <a:t>The price of a bus fare is reduced from 55p to 40p.  Calculate the percentage reduction in the price of the bus fare, correct to 1 decimal place.</a:t>
            </a:r>
          </a:p>
          <a:p>
            <a:pPr marL="457200" indent="-457200">
              <a:buAutoNum type="arabicPeriod" startAt="8"/>
            </a:pPr>
            <a:endParaRPr lang="en-GB" sz="2400" dirty="0"/>
          </a:p>
          <a:p>
            <a:pPr marL="457200" indent="-457200">
              <a:buAutoNum type="arabicPeriod" startAt="8"/>
            </a:pPr>
            <a:r>
              <a:rPr lang="en-GB" sz="2400" dirty="0"/>
              <a:t>The mass of a person on a diet decreases from 75 kg to 74 kg.  Calculate the percentage reduction in their mass, correct to 3 significant figures.</a:t>
            </a:r>
          </a:p>
        </p:txBody>
      </p:sp>
      <p:sp>
        <p:nvSpPr>
          <p:cNvPr id="3" name="Rectangle 2">
            <a:extLst>
              <a:ext uri="{FF2B5EF4-FFF2-40B4-BE49-F238E27FC236}">
                <a16:creationId xmlns:a16="http://schemas.microsoft.com/office/drawing/2014/main" id="{3D1EC85A-0C40-48B7-9248-0612C651BA59}"/>
              </a:ext>
            </a:extLst>
          </p:cNvPr>
          <p:cNvSpPr/>
          <p:nvPr/>
        </p:nvSpPr>
        <p:spPr>
          <a:xfrm>
            <a:off x="10371481" y="1741424"/>
            <a:ext cx="630301" cy="461665"/>
          </a:xfrm>
          <a:prstGeom prst="rect">
            <a:avLst/>
          </a:prstGeom>
        </p:spPr>
        <p:txBody>
          <a:bodyPr wrap="none">
            <a:spAutoFit/>
          </a:bodyPr>
          <a:lstStyle/>
          <a:p>
            <a:r>
              <a:rPr lang="en-GB" sz="2400" dirty="0">
                <a:solidFill>
                  <a:srgbClr val="FF0000"/>
                </a:solidFill>
              </a:rPr>
              <a:t>6%</a:t>
            </a:r>
          </a:p>
        </p:txBody>
      </p:sp>
      <p:sp>
        <p:nvSpPr>
          <p:cNvPr id="4" name="Rectangle 3">
            <a:extLst>
              <a:ext uri="{FF2B5EF4-FFF2-40B4-BE49-F238E27FC236}">
                <a16:creationId xmlns:a16="http://schemas.microsoft.com/office/drawing/2014/main" id="{B8707DC8-1E51-4272-ADE7-97D5635FC0E9}"/>
              </a:ext>
            </a:extLst>
          </p:cNvPr>
          <p:cNvSpPr/>
          <p:nvPr/>
        </p:nvSpPr>
        <p:spPr>
          <a:xfrm>
            <a:off x="10314318" y="3139193"/>
            <a:ext cx="1058303" cy="461665"/>
          </a:xfrm>
          <a:prstGeom prst="rect">
            <a:avLst/>
          </a:prstGeom>
        </p:spPr>
        <p:txBody>
          <a:bodyPr wrap="none">
            <a:spAutoFit/>
          </a:bodyPr>
          <a:lstStyle/>
          <a:p>
            <a:r>
              <a:rPr lang="en-GB" sz="2400" dirty="0">
                <a:solidFill>
                  <a:srgbClr val="FF0000"/>
                </a:solidFill>
              </a:rPr>
              <a:t>18.8%</a:t>
            </a:r>
          </a:p>
        </p:txBody>
      </p:sp>
      <p:sp>
        <p:nvSpPr>
          <p:cNvPr id="5" name="Rectangle 4">
            <a:extLst>
              <a:ext uri="{FF2B5EF4-FFF2-40B4-BE49-F238E27FC236}">
                <a16:creationId xmlns:a16="http://schemas.microsoft.com/office/drawing/2014/main" id="{DB37D636-99B9-42D5-BFE8-AAB8DEBCF641}"/>
              </a:ext>
            </a:extLst>
          </p:cNvPr>
          <p:cNvSpPr/>
          <p:nvPr/>
        </p:nvSpPr>
        <p:spPr>
          <a:xfrm>
            <a:off x="10318709" y="4745105"/>
            <a:ext cx="1058303" cy="461665"/>
          </a:xfrm>
          <a:prstGeom prst="rect">
            <a:avLst/>
          </a:prstGeom>
        </p:spPr>
        <p:txBody>
          <a:bodyPr wrap="none">
            <a:spAutoFit/>
          </a:bodyPr>
          <a:lstStyle/>
          <a:p>
            <a:r>
              <a:rPr lang="en-GB" sz="2400" dirty="0">
                <a:solidFill>
                  <a:srgbClr val="FF0000"/>
                </a:solidFill>
              </a:rPr>
              <a:t>27.3%</a:t>
            </a:r>
          </a:p>
        </p:txBody>
      </p:sp>
      <p:sp>
        <p:nvSpPr>
          <p:cNvPr id="6" name="Rectangle 5">
            <a:extLst>
              <a:ext uri="{FF2B5EF4-FFF2-40B4-BE49-F238E27FC236}">
                <a16:creationId xmlns:a16="http://schemas.microsoft.com/office/drawing/2014/main" id="{15EA7C58-09B7-4B05-8F9B-8802223FFFBC}"/>
              </a:ext>
            </a:extLst>
          </p:cNvPr>
          <p:cNvSpPr/>
          <p:nvPr/>
        </p:nvSpPr>
        <p:spPr>
          <a:xfrm>
            <a:off x="10269806" y="6142874"/>
            <a:ext cx="1058303" cy="461665"/>
          </a:xfrm>
          <a:prstGeom prst="rect">
            <a:avLst/>
          </a:prstGeom>
        </p:spPr>
        <p:txBody>
          <a:bodyPr wrap="none">
            <a:spAutoFit/>
          </a:bodyPr>
          <a:lstStyle/>
          <a:p>
            <a:r>
              <a:rPr lang="en-GB" sz="2400" dirty="0">
                <a:solidFill>
                  <a:srgbClr val="FF0000"/>
                </a:solidFill>
              </a:rPr>
              <a:t>1.33%</a:t>
            </a:r>
          </a:p>
        </p:txBody>
      </p:sp>
      <p:sp>
        <p:nvSpPr>
          <p:cNvPr id="7" name="Rectangle 6">
            <a:extLst>
              <a:ext uri="{FF2B5EF4-FFF2-40B4-BE49-F238E27FC236}">
                <a16:creationId xmlns:a16="http://schemas.microsoft.com/office/drawing/2014/main" id="{151DF43F-7922-4F50-ABCC-585544DAB890}"/>
              </a:ext>
            </a:extLst>
          </p:cNvPr>
          <p:cNvSpPr/>
          <p:nvPr/>
        </p:nvSpPr>
        <p:spPr>
          <a:xfrm>
            <a:off x="5447928" y="1772816"/>
            <a:ext cx="2616422" cy="461665"/>
          </a:xfrm>
          <a:prstGeom prst="rect">
            <a:avLst/>
          </a:prstGeom>
        </p:spPr>
        <p:txBody>
          <a:bodyPr wrap="none">
            <a:spAutoFit/>
          </a:bodyPr>
          <a:lstStyle/>
          <a:p>
            <a:r>
              <a:rPr lang="en-GB" sz="2400" dirty="0">
                <a:solidFill>
                  <a:srgbClr val="FF0000"/>
                </a:solidFill>
              </a:rPr>
              <a:t> 134÷2220 x 100</a:t>
            </a:r>
          </a:p>
        </p:txBody>
      </p:sp>
      <p:sp>
        <p:nvSpPr>
          <p:cNvPr id="8" name="Rectangle 7">
            <a:extLst>
              <a:ext uri="{FF2B5EF4-FFF2-40B4-BE49-F238E27FC236}">
                <a16:creationId xmlns:a16="http://schemas.microsoft.com/office/drawing/2014/main" id="{6001D6BC-F0BA-4477-BAF7-F98A0E4C304D}"/>
              </a:ext>
            </a:extLst>
          </p:cNvPr>
          <p:cNvSpPr/>
          <p:nvPr/>
        </p:nvSpPr>
        <p:spPr>
          <a:xfrm>
            <a:off x="5519936" y="3228945"/>
            <a:ext cx="2101857" cy="461665"/>
          </a:xfrm>
          <a:prstGeom prst="rect">
            <a:avLst/>
          </a:prstGeom>
        </p:spPr>
        <p:txBody>
          <a:bodyPr wrap="none">
            <a:spAutoFit/>
          </a:bodyPr>
          <a:lstStyle/>
          <a:p>
            <a:r>
              <a:rPr lang="en-GB" sz="2400" dirty="0">
                <a:solidFill>
                  <a:srgbClr val="FF0000"/>
                </a:solidFill>
              </a:rPr>
              <a:t>15 ÷80 x 100</a:t>
            </a:r>
          </a:p>
        </p:txBody>
      </p:sp>
      <p:sp>
        <p:nvSpPr>
          <p:cNvPr id="9" name="Rectangle 8">
            <a:extLst>
              <a:ext uri="{FF2B5EF4-FFF2-40B4-BE49-F238E27FC236}">
                <a16:creationId xmlns:a16="http://schemas.microsoft.com/office/drawing/2014/main" id="{5B959399-64D7-4979-9C6C-3C084C0390B0}"/>
              </a:ext>
            </a:extLst>
          </p:cNvPr>
          <p:cNvSpPr/>
          <p:nvPr/>
        </p:nvSpPr>
        <p:spPr>
          <a:xfrm>
            <a:off x="5399831" y="4735894"/>
            <a:ext cx="2101857" cy="461665"/>
          </a:xfrm>
          <a:prstGeom prst="rect">
            <a:avLst/>
          </a:prstGeom>
        </p:spPr>
        <p:txBody>
          <a:bodyPr wrap="none">
            <a:spAutoFit/>
          </a:bodyPr>
          <a:lstStyle/>
          <a:p>
            <a:r>
              <a:rPr lang="en-GB" sz="2400" dirty="0">
                <a:solidFill>
                  <a:srgbClr val="FF0000"/>
                </a:solidFill>
              </a:rPr>
              <a:t>15 ÷55 x 100</a:t>
            </a:r>
          </a:p>
        </p:txBody>
      </p:sp>
      <p:sp>
        <p:nvSpPr>
          <p:cNvPr id="10" name="Rectangle 9">
            <a:extLst>
              <a:ext uri="{FF2B5EF4-FFF2-40B4-BE49-F238E27FC236}">
                <a16:creationId xmlns:a16="http://schemas.microsoft.com/office/drawing/2014/main" id="{2E714BE4-8B49-48AD-90FB-6A817B748A2E}"/>
              </a:ext>
            </a:extLst>
          </p:cNvPr>
          <p:cNvSpPr/>
          <p:nvPr/>
        </p:nvSpPr>
        <p:spPr>
          <a:xfrm>
            <a:off x="5430434" y="6258561"/>
            <a:ext cx="1930337" cy="461665"/>
          </a:xfrm>
          <a:prstGeom prst="rect">
            <a:avLst/>
          </a:prstGeom>
        </p:spPr>
        <p:txBody>
          <a:bodyPr wrap="none">
            <a:spAutoFit/>
          </a:bodyPr>
          <a:lstStyle/>
          <a:p>
            <a:r>
              <a:rPr lang="en-GB" sz="2400" dirty="0">
                <a:solidFill>
                  <a:srgbClr val="FF0000"/>
                </a:solidFill>
              </a:rPr>
              <a:t>1 ÷75 x 100</a:t>
            </a:r>
          </a:p>
        </p:txBody>
      </p:sp>
    </p:spTree>
    <p:extLst>
      <p:ext uri="{BB962C8B-B14F-4D97-AF65-F5344CB8AC3E}">
        <p14:creationId xmlns:p14="http://schemas.microsoft.com/office/powerpoint/2010/main" val="3501483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999656" y="0"/>
            <a:ext cx="8568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 Reverse Percentage Calculations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33E25E7-9060-418B-A6AA-A90EDB081B91}"/>
              </a:ext>
            </a:extLst>
          </p:cNvPr>
          <p:cNvSpPr/>
          <p:nvPr/>
        </p:nvSpPr>
        <p:spPr>
          <a:xfrm>
            <a:off x="2351584" y="730243"/>
            <a:ext cx="9768408" cy="461665"/>
          </a:xfrm>
          <a:prstGeom prst="rect">
            <a:avLst/>
          </a:prstGeom>
        </p:spPr>
        <p:txBody>
          <a:bodyPr wrap="square">
            <a:spAutoFit/>
          </a:bodyPr>
          <a:lstStyle/>
          <a:p>
            <a:r>
              <a:rPr lang="en-GB" sz="2400" dirty="0"/>
              <a:t>The process of adding a percentage to a quantity can be reversed.</a:t>
            </a:r>
          </a:p>
        </p:txBody>
      </p:sp>
      <p:sp>
        <p:nvSpPr>
          <p:cNvPr id="3" name="Rectangle 2">
            <a:extLst>
              <a:ext uri="{FF2B5EF4-FFF2-40B4-BE49-F238E27FC236}">
                <a16:creationId xmlns:a16="http://schemas.microsoft.com/office/drawing/2014/main" id="{366A470A-04F9-45E2-AC78-55EF131E44A2}"/>
              </a:ext>
            </a:extLst>
          </p:cNvPr>
          <p:cNvSpPr/>
          <p:nvPr/>
        </p:nvSpPr>
        <p:spPr>
          <a:xfrm>
            <a:off x="2398935" y="1191908"/>
            <a:ext cx="9422205" cy="1569660"/>
          </a:xfrm>
          <a:prstGeom prst="rect">
            <a:avLst/>
          </a:prstGeom>
        </p:spPr>
        <p:txBody>
          <a:bodyPr wrap="square">
            <a:spAutoFit/>
          </a:bodyPr>
          <a:lstStyle/>
          <a:p>
            <a:r>
              <a:rPr lang="en-GB" sz="2400" dirty="0"/>
              <a:t>For example, if the cost of a portable TV is £140 including 20 % VAT, the cost before adding the VAT can be found.   The multiplier in this example is 1.2, as the price is made up of  100% + 20% = 120%,  which is equivalent to multiplying by 1.2</a:t>
            </a:r>
          </a:p>
        </p:txBody>
      </p:sp>
      <p:pic>
        <p:nvPicPr>
          <p:cNvPr id="6" name="Picture 5">
            <a:extLst>
              <a:ext uri="{FF2B5EF4-FFF2-40B4-BE49-F238E27FC236}">
                <a16:creationId xmlns:a16="http://schemas.microsoft.com/office/drawing/2014/main" id="{389A1994-6B7B-4E41-AD9E-C5BEBA18D423}"/>
              </a:ext>
            </a:extLst>
          </p:cNvPr>
          <p:cNvPicPr>
            <a:picLocks noChangeAspect="1"/>
          </p:cNvPicPr>
          <p:nvPr/>
        </p:nvPicPr>
        <p:blipFill>
          <a:blip r:embed="rId4"/>
          <a:stretch>
            <a:fillRect/>
          </a:stretch>
        </p:blipFill>
        <p:spPr>
          <a:xfrm>
            <a:off x="4151784" y="2761568"/>
            <a:ext cx="5545126" cy="1759867"/>
          </a:xfrm>
          <a:prstGeom prst="rect">
            <a:avLst/>
          </a:prstGeom>
        </p:spPr>
      </p:pic>
      <p:sp>
        <p:nvSpPr>
          <p:cNvPr id="7" name="Rectangle 6">
            <a:extLst>
              <a:ext uri="{FF2B5EF4-FFF2-40B4-BE49-F238E27FC236}">
                <a16:creationId xmlns:a16="http://schemas.microsoft.com/office/drawing/2014/main" id="{E0290AA7-E57F-43B2-8B79-8272966D719B}"/>
              </a:ext>
            </a:extLst>
          </p:cNvPr>
          <p:cNvSpPr/>
          <p:nvPr/>
        </p:nvSpPr>
        <p:spPr>
          <a:xfrm>
            <a:off x="2375326" y="4351684"/>
            <a:ext cx="9098042" cy="1938992"/>
          </a:xfrm>
          <a:prstGeom prst="rect">
            <a:avLst/>
          </a:prstGeom>
        </p:spPr>
        <p:txBody>
          <a:bodyPr wrap="square">
            <a:spAutoFit/>
          </a:bodyPr>
          <a:lstStyle/>
          <a:p>
            <a:r>
              <a:rPr lang="en-GB" sz="2400" b="1" dirty="0"/>
              <a:t>Example 1</a:t>
            </a:r>
          </a:p>
          <a:p>
            <a:r>
              <a:rPr lang="en-GB" sz="2400" dirty="0"/>
              <a:t>Jane's salary was increased by 10% to £9350.  What was her original salary?</a:t>
            </a:r>
          </a:p>
          <a:p>
            <a:r>
              <a:rPr lang="en-GB" sz="2400" b="1" dirty="0"/>
              <a:t>Solution</a:t>
            </a:r>
          </a:p>
          <a:p>
            <a:r>
              <a:rPr lang="en-GB" sz="2400" dirty="0">
                <a:solidFill>
                  <a:srgbClr val="FF0000"/>
                </a:solidFill>
              </a:rPr>
              <a:t>100% + 10% = 110%, so the divisor is 1.1</a:t>
            </a:r>
          </a:p>
        </p:txBody>
      </p:sp>
      <p:sp>
        <p:nvSpPr>
          <p:cNvPr id="8" name="TextBox 7">
            <a:extLst>
              <a:ext uri="{FF2B5EF4-FFF2-40B4-BE49-F238E27FC236}">
                <a16:creationId xmlns:a16="http://schemas.microsoft.com/office/drawing/2014/main" id="{04010A7C-FF6E-4C76-96EA-092E2AD93ACE}"/>
              </a:ext>
            </a:extLst>
          </p:cNvPr>
          <p:cNvSpPr txBox="1"/>
          <p:nvPr/>
        </p:nvSpPr>
        <p:spPr>
          <a:xfrm>
            <a:off x="2410767" y="6167566"/>
            <a:ext cx="4030478" cy="461665"/>
          </a:xfrm>
          <a:prstGeom prst="rect">
            <a:avLst/>
          </a:prstGeom>
          <a:noFill/>
        </p:spPr>
        <p:txBody>
          <a:bodyPr wrap="square" rtlCol="0">
            <a:spAutoFit/>
          </a:bodyPr>
          <a:lstStyle/>
          <a:p>
            <a:r>
              <a:rPr lang="en-GB" sz="2400" dirty="0">
                <a:solidFill>
                  <a:srgbClr val="FF0000"/>
                </a:solidFill>
              </a:rPr>
              <a:t>£9350 ÷1.1 = £8500</a:t>
            </a:r>
          </a:p>
        </p:txBody>
      </p:sp>
      <p:sp>
        <p:nvSpPr>
          <p:cNvPr id="4" name="Rectangle 3">
            <a:extLst>
              <a:ext uri="{FF2B5EF4-FFF2-40B4-BE49-F238E27FC236}">
                <a16:creationId xmlns:a16="http://schemas.microsoft.com/office/drawing/2014/main" id="{554169B7-9EA7-4BA4-B02B-14A430527072}"/>
              </a:ext>
            </a:extLst>
          </p:cNvPr>
          <p:cNvSpPr/>
          <p:nvPr/>
        </p:nvSpPr>
        <p:spPr bwMode="auto">
          <a:xfrm>
            <a:off x="4149437" y="2755323"/>
            <a:ext cx="5547012" cy="175433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490096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3791744" y="0"/>
            <a:ext cx="7058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pPr>
            <a:r>
              <a:rPr lang="en-GB" sz="3200" b="1" dirty="0"/>
              <a:t>Decimals into Fractions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41C1008-DB15-4942-AEA0-64FAA946FE7F}"/>
              </a:ext>
            </a:extLst>
          </p:cNvPr>
          <p:cNvSpPr/>
          <p:nvPr/>
        </p:nvSpPr>
        <p:spPr>
          <a:xfrm>
            <a:off x="2295338" y="558529"/>
            <a:ext cx="8426177" cy="830997"/>
          </a:xfrm>
          <a:prstGeom prst="rect">
            <a:avLst/>
          </a:prstGeom>
        </p:spPr>
        <p:txBody>
          <a:bodyPr wrap="square" lIns="91440" tIns="45720" rIns="91440" bIns="45720" anchor="t">
            <a:spAutoFit/>
          </a:bodyPr>
          <a:lstStyle/>
          <a:p>
            <a:r>
              <a:rPr lang="en-GB" sz="2400" b="1" dirty="0">
                <a:latin typeface="Arial"/>
                <a:ea typeface="ＭＳ Ｐゴシック"/>
                <a:cs typeface="Arial"/>
              </a:rPr>
              <a:t>Example 1</a:t>
            </a:r>
          </a:p>
          <a:p>
            <a:r>
              <a:rPr lang="en-GB" sz="2400" dirty="0"/>
              <a:t>Write these numbers in order, with the smallest first:</a:t>
            </a:r>
          </a:p>
        </p:txBody>
      </p:sp>
      <p:sp>
        <p:nvSpPr>
          <p:cNvPr id="3" name="Rectangle 2">
            <a:extLst>
              <a:ext uri="{FF2B5EF4-FFF2-40B4-BE49-F238E27FC236}">
                <a16:creationId xmlns:a16="http://schemas.microsoft.com/office/drawing/2014/main" id="{A0FAF19B-2A75-4A00-BFB4-8D4D6949234D}"/>
              </a:ext>
            </a:extLst>
          </p:cNvPr>
          <p:cNvSpPr/>
          <p:nvPr/>
        </p:nvSpPr>
        <p:spPr>
          <a:xfrm>
            <a:off x="2348596" y="1762265"/>
            <a:ext cx="8962900" cy="1200329"/>
          </a:xfrm>
          <a:prstGeom prst="rect">
            <a:avLst/>
          </a:prstGeom>
        </p:spPr>
        <p:txBody>
          <a:bodyPr wrap="square" lIns="91440" tIns="45720" rIns="91440" bIns="45720" anchor="t">
            <a:spAutoFit/>
          </a:bodyPr>
          <a:lstStyle/>
          <a:p>
            <a:r>
              <a:rPr lang="en-GB" sz="2400" b="1" dirty="0">
                <a:latin typeface="Arial"/>
                <a:ea typeface="ＭＳ Ｐゴシック"/>
                <a:cs typeface="Arial"/>
              </a:rPr>
              <a:t>Solution</a:t>
            </a:r>
          </a:p>
          <a:p>
            <a:r>
              <a:rPr lang="en-GB" sz="2400" dirty="0"/>
              <a:t>Note: It is, perhaps, easier to see this if we first write all the numbers to 3 decimal places,</a:t>
            </a:r>
          </a:p>
        </p:txBody>
      </p:sp>
      <p:sp>
        <p:nvSpPr>
          <p:cNvPr id="4" name="TextBox 3">
            <a:extLst>
              <a:ext uri="{FF2B5EF4-FFF2-40B4-BE49-F238E27FC236}">
                <a16:creationId xmlns:a16="http://schemas.microsoft.com/office/drawing/2014/main" id="{B0DC2540-76EA-4A65-8F78-E074EB38BA52}"/>
              </a:ext>
            </a:extLst>
          </p:cNvPr>
          <p:cNvSpPr txBox="1"/>
          <p:nvPr/>
        </p:nvSpPr>
        <p:spPr>
          <a:xfrm>
            <a:off x="3431704" y="1354216"/>
            <a:ext cx="6336704" cy="461665"/>
          </a:xfrm>
          <a:prstGeom prst="rect">
            <a:avLst/>
          </a:prstGeom>
          <a:noFill/>
        </p:spPr>
        <p:txBody>
          <a:bodyPr wrap="square" rtlCol="0">
            <a:spAutoFit/>
          </a:bodyPr>
          <a:lstStyle/>
          <a:p>
            <a:r>
              <a:rPr lang="en-GB" sz="2400" dirty="0"/>
              <a:t>0.7, 0.17, 0.77, 0.71, 0.701, 0.107</a:t>
            </a:r>
          </a:p>
        </p:txBody>
      </p:sp>
      <p:sp>
        <p:nvSpPr>
          <p:cNvPr id="5" name="TextBox 4">
            <a:extLst>
              <a:ext uri="{FF2B5EF4-FFF2-40B4-BE49-F238E27FC236}">
                <a16:creationId xmlns:a16="http://schemas.microsoft.com/office/drawing/2014/main" id="{8D4B9378-D948-4008-BA40-ED60435D36C0}"/>
              </a:ext>
            </a:extLst>
          </p:cNvPr>
          <p:cNvSpPr txBox="1"/>
          <p:nvPr/>
        </p:nvSpPr>
        <p:spPr>
          <a:xfrm>
            <a:off x="3414930" y="2901037"/>
            <a:ext cx="6696744" cy="769441"/>
          </a:xfrm>
          <a:prstGeom prst="rect">
            <a:avLst/>
          </a:prstGeom>
          <a:noFill/>
        </p:spPr>
        <p:txBody>
          <a:bodyPr wrap="square" rtlCol="0">
            <a:spAutoFit/>
          </a:bodyPr>
          <a:lstStyle/>
          <a:p>
            <a:r>
              <a:rPr lang="en-GB" sz="2400" dirty="0">
                <a:solidFill>
                  <a:srgbClr val="FF0000"/>
                </a:solidFill>
              </a:rPr>
              <a:t> 0.700, 0.170, 0.770, 0.710, 0.701, 0.107</a:t>
            </a:r>
          </a:p>
          <a:p>
            <a:endParaRPr lang="en-GB" dirty="0"/>
          </a:p>
        </p:txBody>
      </p:sp>
      <p:sp>
        <p:nvSpPr>
          <p:cNvPr id="6" name="TextBox 5">
            <a:extLst>
              <a:ext uri="{FF2B5EF4-FFF2-40B4-BE49-F238E27FC236}">
                <a16:creationId xmlns:a16="http://schemas.microsoft.com/office/drawing/2014/main" id="{7DC70D7A-0602-450E-ABB8-FA3F27136E64}"/>
              </a:ext>
            </a:extLst>
          </p:cNvPr>
          <p:cNvSpPr txBox="1"/>
          <p:nvPr/>
        </p:nvSpPr>
        <p:spPr>
          <a:xfrm>
            <a:off x="2326914" y="3285757"/>
            <a:ext cx="3541092" cy="461665"/>
          </a:xfrm>
          <a:prstGeom prst="rect">
            <a:avLst/>
          </a:prstGeom>
          <a:noFill/>
        </p:spPr>
        <p:txBody>
          <a:bodyPr wrap="square" rtlCol="0">
            <a:spAutoFit/>
          </a:bodyPr>
          <a:lstStyle/>
          <a:p>
            <a:r>
              <a:rPr lang="en-GB" sz="2400" dirty="0"/>
              <a:t>The required order is</a:t>
            </a:r>
          </a:p>
        </p:txBody>
      </p:sp>
      <p:sp>
        <p:nvSpPr>
          <p:cNvPr id="7" name="Rectangle 6">
            <a:extLst>
              <a:ext uri="{FF2B5EF4-FFF2-40B4-BE49-F238E27FC236}">
                <a16:creationId xmlns:a16="http://schemas.microsoft.com/office/drawing/2014/main" id="{B052359D-D9A4-41DF-9378-987D9F779A50}"/>
              </a:ext>
            </a:extLst>
          </p:cNvPr>
          <p:cNvSpPr/>
          <p:nvPr/>
        </p:nvSpPr>
        <p:spPr>
          <a:xfrm>
            <a:off x="3554032" y="3726129"/>
            <a:ext cx="4802918" cy="461665"/>
          </a:xfrm>
          <a:prstGeom prst="rect">
            <a:avLst/>
          </a:prstGeom>
        </p:spPr>
        <p:txBody>
          <a:bodyPr wrap="none">
            <a:spAutoFit/>
          </a:bodyPr>
          <a:lstStyle/>
          <a:p>
            <a:r>
              <a:rPr lang="en-GB" sz="2400" dirty="0">
                <a:solidFill>
                  <a:srgbClr val="FF0000"/>
                </a:solidFill>
              </a:rPr>
              <a:t>0.107, 0.17, 0.7, 0.701, 0.71, 0.77</a:t>
            </a:r>
            <a:endParaRPr lang="en-GB" sz="2400" dirty="0"/>
          </a:p>
        </p:txBody>
      </p:sp>
      <p:sp>
        <p:nvSpPr>
          <p:cNvPr id="8" name="Rectangle 7">
            <a:extLst>
              <a:ext uri="{FF2B5EF4-FFF2-40B4-BE49-F238E27FC236}">
                <a16:creationId xmlns:a16="http://schemas.microsoft.com/office/drawing/2014/main" id="{C5EF524E-C804-4839-AD79-A580B62F1402}"/>
              </a:ext>
            </a:extLst>
          </p:cNvPr>
          <p:cNvSpPr/>
          <p:nvPr/>
        </p:nvSpPr>
        <p:spPr>
          <a:xfrm>
            <a:off x="2348596" y="4115360"/>
            <a:ext cx="10153128" cy="1200329"/>
          </a:xfrm>
          <a:prstGeom prst="rect">
            <a:avLst/>
          </a:prstGeom>
        </p:spPr>
        <p:txBody>
          <a:bodyPr wrap="square" lIns="91440" tIns="45720" rIns="91440" bIns="45720" anchor="t">
            <a:spAutoFit/>
          </a:bodyPr>
          <a:lstStyle/>
          <a:p>
            <a:r>
              <a:rPr lang="en-GB" sz="2400" b="1" dirty="0">
                <a:latin typeface="Arial"/>
                <a:ea typeface="ＭＳ Ｐゴシック"/>
                <a:cs typeface="Arial"/>
              </a:rPr>
              <a:t>Example 2</a:t>
            </a:r>
          </a:p>
          <a:p>
            <a:r>
              <a:rPr lang="en-GB" sz="2400" dirty="0"/>
              <a:t>Write these numbers as fractions, where possible giving them in their simplest form:</a:t>
            </a:r>
          </a:p>
        </p:txBody>
      </p:sp>
      <p:sp>
        <p:nvSpPr>
          <p:cNvPr id="9" name="TextBox 8">
            <a:extLst>
              <a:ext uri="{FF2B5EF4-FFF2-40B4-BE49-F238E27FC236}">
                <a16:creationId xmlns:a16="http://schemas.microsoft.com/office/drawing/2014/main" id="{1752BC50-34D1-4D85-90B8-986B20BB9240}"/>
              </a:ext>
            </a:extLst>
          </p:cNvPr>
          <p:cNvSpPr txBox="1"/>
          <p:nvPr/>
        </p:nvSpPr>
        <p:spPr>
          <a:xfrm>
            <a:off x="2851418" y="5280873"/>
            <a:ext cx="1080120" cy="461665"/>
          </a:xfrm>
          <a:prstGeom prst="rect">
            <a:avLst/>
          </a:prstGeom>
          <a:noFill/>
        </p:spPr>
        <p:txBody>
          <a:bodyPr wrap="square" rtlCol="0">
            <a:spAutoFit/>
          </a:bodyPr>
          <a:lstStyle/>
          <a:p>
            <a:r>
              <a:rPr lang="en-GB" sz="2400" dirty="0"/>
              <a:t>(a) 0.7</a:t>
            </a:r>
          </a:p>
        </p:txBody>
      </p:sp>
      <p:sp>
        <p:nvSpPr>
          <p:cNvPr id="10" name="Rectangle 9">
            <a:extLst>
              <a:ext uri="{FF2B5EF4-FFF2-40B4-BE49-F238E27FC236}">
                <a16:creationId xmlns:a16="http://schemas.microsoft.com/office/drawing/2014/main" id="{DC4DBA59-8187-4607-A967-0A409D105274}"/>
              </a:ext>
            </a:extLst>
          </p:cNvPr>
          <p:cNvSpPr/>
          <p:nvPr/>
        </p:nvSpPr>
        <p:spPr>
          <a:xfrm>
            <a:off x="2837342" y="5997745"/>
            <a:ext cx="1245854" cy="461665"/>
          </a:xfrm>
          <a:prstGeom prst="rect">
            <a:avLst/>
          </a:prstGeom>
        </p:spPr>
        <p:txBody>
          <a:bodyPr wrap="none">
            <a:spAutoFit/>
          </a:bodyPr>
          <a:lstStyle/>
          <a:p>
            <a:r>
              <a:rPr lang="en-GB" sz="2400" dirty="0"/>
              <a:t>(d) 0.47</a:t>
            </a:r>
          </a:p>
        </p:txBody>
      </p:sp>
      <p:sp>
        <p:nvSpPr>
          <p:cNvPr id="11" name="Rectangle 10">
            <a:extLst>
              <a:ext uri="{FF2B5EF4-FFF2-40B4-BE49-F238E27FC236}">
                <a16:creationId xmlns:a16="http://schemas.microsoft.com/office/drawing/2014/main" id="{E5A9D69C-1429-4770-9DA7-9E01C16982F1}"/>
              </a:ext>
            </a:extLst>
          </p:cNvPr>
          <p:cNvSpPr/>
          <p:nvPr/>
        </p:nvSpPr>
        <p:spPr>
          <a:xfrm>
            <a:off x="5584192" y="5225612"/>
            <a:ext cx="1245854" cy="461665"/>
          </a:xfrm>
          <a:prstGeom prst="rect">
            <a:avLst/>
          </a:prstGeom>
        </p:spPr>
        <p:txBody>
          <a:bodyPr wrap="none">
            <a:spAutoFit/>
          </a:bodyPr>
          <a:lstStyle/>
          <a:p>
            <a:r>
              <a:rPr lang="en-GB" sz="2400" dirty="0"/>
              <a:t>(b) 0.09</a:t>
            </a:r>
          </a:p>
        </p:txBody>
      </p:sp>
      <p:sp>
        <p:nvSpPr>
          <p:cNvPr id="12" name="Rectangle 11">
            <a:extLst>
              <a:ext uri="{FF2B5EF4-FFF2-40B4-BE49-F238E27FC236}">
                <a16:creationId xmlns:a16="http://schemas.microsoft.com/office/drawing/2014/main" id="{037EB0A2-3F62-473C-A5F9-165B12952362}"/>
              </a:ext>
            </a:extLst>
          </p:cNvPr>
          <p:cNvSpPr/>
          <p:nvPr/>
        </p:nvSpPr>
        <p:spPr>
          <a:xfrm>
            <a:off x="5609332" y="5944144"/>
            <a:ext cx="1417376" cy="461665"/>
          </a:xfrm>
          <a:prstGeom prst="rect">
            <a:avLst/>
          </a:prstGeom>
        </p:spPr>
        <p:txBody>
          <a:bodyPr wrap="none">
            <a:spAutoFit/>
          </a:bodyPr>
          <a:lstStyle/>
          <a:p>
            <a:r>
              <a:rPr lang="en-GB" sz="2400" dirty="0"/>
              <a:t>(e) 0.132</a:t>
            </a:r>
          </a:p>
        </p:txBody>
      </p:sp>
      <p:sp>
        <p:nvSpPr>
          <p:cNvPr id="13" name="Rectangle 12">
            <a:extLst>
              <a:ext uri="{FF2B5EF4-FFF2-40B4-BE49-F238E27FC236}">
                <a16:creationId xmlns:a16="http://schemas.microsoft.com/office/drawing/2014/main" id="{6DDAD93E-DA82-4CBB-93A1-9DB3C523E478}"/>
              </a:ext>
            </a:extLst>
          </p:cNvPr>
          <p:cNvSpPr/>
          <p:nvPr/>
        </p:nvSpPr>
        <p:spPr>
          <a:xfrm>
            <a:off x="8867437" y="5205231"/>
            <a:ext cx="1399742" cy="461665"/>
          </a:xfrm>
          <a:prstGeom prst="rect">
            <a:avLst/>
          </a:prstGeom>
        </p:spPr>
        <p:txBody>
          <a:bodyPr wrap="none">
            <a:spAutoFit/>
          </a:bodyPr>
          <a:lstStyle/>
          <a:p>
            <a:r>
              <a:rPr lang="en-GB" sz="2400" dirty="0"/>
              <a:t>(c) 0.004</a:t>
            </a:r>
          </a:p>
        </p:txBody>
      </p:sp>
      <p:sp>
        <p:nvSpPr>
          <p:cNvPr id="14" name="Rectangle 13">
            <a:extLst>
              <a:ext uri="{FF2B5EF4-FFF2-40B4-BE49-F238E27FC236}">
                <a16:creationId xmlns:a16="http://schemas.microsoft.com/office/drawing/2014/main" id="{02F49304-081A-43BA-AC98-1E63DB60F691}"/>
              </a:ext>
            </a:extLst>
          </p:cNvPr>
          <p:cNvSpPr/>
          <p:nvPr/>
        </p:nvSpPr>
        <p:spPr>
          <a:xfrm>
            <a:off x="8869865" y="5909122"/>
            <a:ext cx="1159292" cy="461665"/>
          </a:xfrm>
          <a:prstGeom prst="rect">
            <a:avLst/>
          </a:prstGeom>
        </p:spPr>
        <p:txBody>
          <a:bodyPr wrap="none">
            <a:spAutoFit/>
          </a:bodyPr>
          <a:lstStyle/>
          <a:p>
            <a:r>
              <a:rPr lang="en-GB" sz="2400" dirty="0"/>
              <a:t>(f) 1.75</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CA96409-F17B-489D-98BC-8DFD1C5BE10A}"/>
                  </a:ext>
                </a:extLst>
              </p:cNvPr>
              <p:cNvSpPr txBox="1"/>
              <p:nvPr/>
            </p:nvSpPr>
            <p:spPr>
              <a:xfrm>
                <a:off x="4142206" y="5205231"/>
                <a:ext cx="506533" cy="6665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b="0" i="1" smtClean="0">
                              <a:solidFill>
                                <a:srgbClr val="FF0000"/>
                              </a:solidFill>
                              <a:latin typeface="Cambria Math" panose="02040503050406030204" pitchFamily="18" charset="0"/>
                            </a:rPr>
                            <m:t>10</m:t>
                          </m:r>
                        </m:den>
                      </m:f>
                    </m:oMath>
                  </m:oMathPara>
                </a14:m>
                <a:endParaRPr lang="en-GB" dirty="0"/>
              </a:p>
            </p:txBody>
          </p:sp>
        </mc:Choice>
        <mc:Fallback xmlns="">
          <p:sp>
            <p:nvSpPr>
              <p:cNvPr id="15" name="TextBox 14">
                <a:extLst>
                  <a:ext uri="{FF2B5EF4-FFF2-40B4-BE49-F238E27FC236}">
                    <a16:creationId xmlns:a16="http://schemas.microsoft.com/office/drawing/2014/main" id="{0CA96409-F17B-489D-98BC-8DFD1C5BE10A}"/>
                  </a:ext>
                </a:extLst>
              </p:cNvPr>
              <p:cNvSpPr txBox="1">
                <a:spLocks noRot="1" noChangeAspect="1" noMove="1" noResize="1" noEditPoints="1" noAdjustHandles="1" noChangeArrowheads="1" noChangeShapeType="1" noTextEdit="1"/>
              </p:cNvSpPr>
              <p:nvPr/>
            </p:nvSpPr>
            <p:spPr>
              <a:xfrm>
                <a:off x="4142206" y="5205231"/>
                <a:ext cx="506533" cy="66652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94D7213-5A93-434F-ABE5-18A3933DF90B}"/>
                  </a:ext>
                </a:extLst>
              </p:cNvPr>
              <p:cNvSpPr/>
              <p:nvPr/>
            </p:nvSpPr>
            <p:spPr>
              <a:xfrm>
                <a:off x="4017607" y="5941638"/>
                <a:ext cx="683200" cy="6694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47</m:t>
                          </m:r>
                        </m:num>
                        <m:den>
                          <m:r>
                            <a:rPr lang="en-GB" b="0" i="1" smtClean="0">
                              <a:solidFill>
                                <a:srgbClr val="FF0000"/>
                              </a:solidFill>
                              <a:latin typeface="Cambria Math" panose="02040503050406030204" pitchFamily="18" charset="0"/>
                            </a:rPr>
                            <m:t>100</m:t>
                          </m:r>
                        </m:den>
                      </m:f>
                    </m:oMath>
                  </m:oMathPara>
                </a14:m>
                <a:endParaRPr lang="en-GB" dirty="0"/>
              </a:p>
            </p:txBody>
          </p:sp>
        </mc:Choice>
        <mc:Fallback xmlns="">
          <p:sp>
            <p:nvSpPr>
              <p:cNvPr id="16" name="Rectangle 15">
                <a:extLst>
                  <a:ext uri="{FF2B5EF4-FFF2-40B4-BE49-F238E27FC236}">
                    <a16:creationId xmlns:a16="http://schemas.microsoft.com/office/drawing/2014/main" id="{A94D7213-5A93-434F-ABE5-18A3933DF90B}"/>
                  </a:ext>
                </a:extLst>
              </p:cNvPr>
              <p:cNvSpPr>
                <a:spLocks noRot="1" noChangeAspect="1" noMove="1" noResize="1" noEditPoints="1" noAdjustHandles="1" noChangeArrowheads="1" noChangeShapeType="1" noTextEdit="1"/>
              </p:cNvSpPr>
              <p:nvPr/>
            </p:nvSpPr>
            <p:spPr>
              <a:xfrm>
                <a:off x="4017607" y="5941638"/>
                <a:ext cx="683200" cy="66947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92A474E-73E4-48A2-8CF7-79B1A223ACE8}"/>
                  </a:ext>
                </a:extLst>
              </p:cNvPr>
              <p:cNvSpPr/>
              <p:nvPr/>
            </p:nvSpPr>
            <p:spPr>
              <a:xfrm>
                <a:off x="7349434" y="5065000"/>
                <a:ext cx="683200"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9</m:t>
                          </m:r>
                        </m:num>
                        <m:den>
                          <m:r>
                            <a:rPr lang="en-GB" b="0" i="1" smtClean="0">
                              <a:solidFill>
                                <a:srgbClr val="FF0000"/>
                              </a:solidFill>
                              <a:latin typeface="Cambria Math" panose="02040503050406030204" pitchFamily="18" charset="0"/>
                            </a:rPr>
                            <m:t>100</m:t>
                          </m:r>
                        </m:den>
                      </m:f>
                    </m:oMath>
                  </m:oMathPara>
                </a14:m>
                <a:endParaRPr lang="en-GB" dirty="0"/>
              </a:p>
            </p:txBody>
          </p:sp>
        </mc:Choice>
        <mc:Fallback xmlns="">
          <p:sp>
            <p:nvSpPr>
              <p:cNvPr id="17" name="Rectangle 16">
                <a:extLst>
                  <a:ext uri="{FF2B5EF4-FFF2-40B4-BE49-F238E27FC236}">
                    <a16:creationId xmlns:a16="http://schemas.microsoft.com/office/drawing/2014/main" id="{992A474E-73E4-48A2-8CF7-79B1A223ACE8}"/>
                  </a:ext>
                </a:extLst>
              </p:cNvPr>
              <p:cNvSpPr>
                <a:spLocks noRot="1" noChangeAspect="1" noMove="1" noResize="1" noEditPoints="1" noAdjustHandles="1" noChangeArrowheads="1" noChangeShapeType="1" noTextEdit="1"/>
              </p:cNvSpPr>
              <p:nvPr/>
            </p:nvSpPr>
            <p:spPr>
              <a:xfrm>
                <a:off x="7349434" y="5065000"/>
                <a:ext cx="683200" cy="67056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2B9CAE1F-6B77-4885-AE40-2CC06BA999D9}"/>
                  </a:ext>
                </a:extLst>
              </p:cNvPr>
              <p:cNvSpPr/>
              <p:nvPr/>
            </p:nvSpPr>
            <p:spPr>
              <a:xfrm>
                <a:off x="7342755" y="5941638"/>
                <a:ext cx="1313180"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132</m:t>
                        </m:r>
                      </m:num>
                      <m:den>
                        <m:r>
                          <a:rPr lang="en-GB" sz="2400" b="0" i="1" smtClean="0">
                            <a:solidFill>
                              <a:srgbClr val="FF0000"/>
                            </a:solidFill>
                            <a:latin typeface="Cambria Math" panose="02040503050406030204" pitchFamily="18" charset="0"/>
                          </a:rPr>
                          <m:t>1000</m:t>
                        </m:r>
                      </m:den>
                    </m:f>
                  </m:oMath>
                </a14:m>
                <a:r>
                  <a:rPr lang="en-GB" sz="2400" dirty="0">
                    <a:solidFill>
                      <a:srgbClr val="FF0000"/>
                    </a:solidFill>
                  </a:rPr>
                  <a:t> =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33</m:t>
                        </m:r>
                      </m:num>
                      <m:den>
                        <m:r>
                          <a:rPr lang="en-GB" sz="2400" b="0" i="1" smtClean="0">
                            <a:solidFill>
                              <a:srgbClr val="FF0000"/>
                            </a:solidFill>
                            <a:latin typeface="Cambria Math" panose="02040503050406030204" pitchFamily="18" charset="0"/>
                          </a:rPr>
                          <m:t>25</m:t>
                        </m:r>
                      </m:den>
                    </m:f>
                  </m:oMath>
                </a14:m>
                <a:endParaRPr lang="en-GB" sz="2400" dirty="0"/>
              </a:p>
            </p:txBody>
          </p:sp>
        </mc:Choice>
        <mc:Fallback xmlns="">
          <p:sp>
            <p:nvSpPr>
              <p:cNvPr id="18" name="Rectangle 17">
                <a:extLst>
                  <a:ext uri="{FF2B5EF4-FFF2-40B4-BE49-F238E27FC236}">
                    <a16:creationId xmlns:a16="http://schemas.microsoft.com/office/drawing/2014/main" id="{2B9CAE1F-6B77-4885-AE40-2CC06BA999D9}"/>
                  </a:ext>
                </a:extLst>
              </p:cNvPr>
              <p:cNvSpPr>
                <a:spLocks noRot="1" noChangeAspect="1" noMove="1" noResize="1" noEditPoints="1" noAdjustHandles="1" noChangeArrowheads="1" noChangeShapeType="1" noTextEdit="1"/>
              </p:cNvSpPr>
              <p:nvPr/>
            </p:nvSpPr>
            <p:spPr>
              <a:xfrm>
                <a:off x="7342755" y="5941638"/>
                <a:ext cx="1313180" cy="616964"/>
              </a:xfrm>
              <a:prstGeom prst="rect">
                <a:avLst/>
              </a:prstGeom>
              <a:blipFill>
                <a:blip r:embed="rId7"/>
                <a:stretch>
                  <a:fillRect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16D3A4C6-A73E-4F6A-9407-49A44E9EEDC6}"/>
                  </a:ext>
                </a:extLst>
              </p:cNvPr>
              <p:cNvSpPr/>
              <p:nvPr/>
            </p:nvSpPr>
            <p:spPr>
              <a:xfrm>
                <a:off x="10462354" y="5082821"/>
                <a:ext cx="1358064" cy="61619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4</m:t>
                        </m:r>
                      </m:num>
                      <m:den>
                        <m:r>
                          <a:rPr lang="en-GB" sz="2400" b="0" i="1" smtClean="0">
                            <a:solidFill>
                              <a:srgbClr val="FF0000"/>
                            </a:solidFill>
                            <a:latin typeface="Cambria Math" panose="02040503050406030204" pitchFamily="18" charset="0"/>
                          </a:rPr>
                          <m:t>1000</m:t>
                        </m:r>
                      </m:den>
                    </m:f>
                  </m:oMath>
                </a14:m>
                <a:r>
                  <a:rPr lang="en-GB" sz="2400" dirty="0">
                    <a:solidFill>
                      <a:srgbClr val="FF0000"/>
                    </a:solidFill>
                  </a:rPr>
                  <a:t> =</a:t>
                </a:r>
                <a14:m>
                  <m:oMath xmlns:m="http://schemas.openxmlformats.org/officeDocument/2006/math">
                    <m:f>
                      <m:fPr>
                        <m:ctrlPr>
                          <a:rPr lang="en-GB" sz="2400" i="1" dirty="0" smtClean="0">
                            <a:solidFill>
                              <a:srgbClr val="FF0000"/>
                            </a:solidFill>
                            <a:latin typeface="Cambria Math" panose="02040503050406030204" pitchFamily="18" charset="0"/>
                          </a:rPr>
                        </m:ctrlPr>
                      </m:fPr>
                      <m:num>
                        <m:r>
                          <a:rPr lang="en-GB" sz="2400" b="0" i="1" dirty="0" smtClean="0">
                            <a:solidFill>
                              <a:srgbClr val="FF0000"/>
                            </a:solidFill>
                            <a:latin typeface="Cambria Math" panose="02040503050406030204" pitchFamily="18" charset="0"/>
                          </a:rPr>
                          <m:t>1</m:t>
                        </m:r>
                      </m:num>
                      <m:den>
                        <m:r>
                          <a:rPr lang="en-GB" sz="2400" b="0" i="1" dirty="0" smtClean="0">
                            <a:solidFill>
                              <a:srgbClr val="FF0000"/>
                            </a:solidFill>
                            <a:latin typeface="Cambria Math" panose="02040503050406030204" pitchFamily="18" charset="0"/>
                          </a:rPr>
                          <m:t>250</m:t>
                        </m:r>
                      </m:den>
                    </m:f>
                  </m:oMath>
                </a14:m>
                <a:endParaRPr lang="en-GB" sz="2400" dirty="0">
                  <a:solidFill>
                    <a:srgbClr val="FF0000"/>
                  </a:solidFill>
                </a:endParaRPr>
              </a:p>
            </p:txBody>
          </p:sp>
        </mc:Choice>
        <mc:Fallback xmlns="">
          <p:sp>
            <p:nvSpPr>
              <p:cNvPr id="19" name="Rectangle 18">
                <a:extLst>
                  <a:ext uri="{FF2B5EF4-FFF2-40B4-BE49-F238E27FC236}">
                    <a16:creationId xmlns:a16="http://schemas.microsoft.com/office/drawing/2014/main" id="{16D3A4C6-A73E-4F6A-9407-49A44E9EEDC6}"/>
                  </a:ext>
                </a:extLst>
              </p:cNvPr>
              <p:cNvSpPr>
                <a:spLocks noRot="1" noChangeAspect="1" noMove="1" noResize="1" noEditPoints="1" noAdjustHandles="1" noChangeArrowheads="1" noChangeShapeType="1" noTextEdit="1"/>
              </p:cNvSpPr>
              <p:nvPr/>
            </p:nvSpPr>
            <p:spPr>
              <a:xfrm>
                <a:off x="10462354" y="5082821"/>
                <a:ext cx="1358064" cy="616194"/>
              </a:xfrm>
              <a:prstGeom prst="rect">
                <a:avLst/>
              </a:prstGeom>
              <a:blipFill>
                <a:blip r:embed="rId8"/>
                <a:stretch>
                  <a:fillRect b="-89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Rectangle 19">
                <a:extLst>
                  <a:ext uri="{FF2B5EF4-FFF2-40B4-BE49-F238E27FC236}">
                    <a16:creationId xmlns:a16="http://schemas.microsoft.com/office/drawing/2014/main" id="{47A0B3A8-8754-4894-A5FE-A5C87FF9EA14}"/>
                  </a:ext>
                </a:extLst>
              </p:cNvPr>
              <p:cNvSpPr/>
              <p:nvPr/>
            </p:nvSpPr>
            <p:spPr>
              <a:xfrm>
                <a:off x="10267179" y="5837188"/>
                <a:ext cx="1053494" cy="622222"/>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175</m:t>
                        </m:r>
                      </m:num>
                      <m:den>
                        <m:r>
                          <a:rPr lang="en-GB" sz="2400" b="0" i="1" smtClean="0">
                            <a:solidFill>
                              <a:srgbClr val="FF0000"/>
                            </a:solidFill>
                            <a:latin typeface="Cambria Math" panose="02040503050406030204" pitchFamily="18" charset="0"/>
                          </a:rPr>
                          <m:t>100</m:t>
                        </m:r>
                      </m:den>
                    </m:f>
                  </m:oMath>
                </a14:m>
                <a:r>
                  <a:rPr lang="en-GB" sz="2400" dirty="0">
                    <a:solidFill>
                      <a:srgbClr val="FF0000"/>
                    </a:solidFill>
                  </a:rPr>
                  <a:t> = </a:t>
                </a:r>
                <a14:m>
                  <m:oMath xmlns:m="http://schemas.openxmlformats.org/officeDocument/2006/math">
                    <m:f>
                      <m:fPr>
                        <m:ctrlPr>
                          <a:rPr lang="en-GB" sz="2400" i="1" dirty="0" smtClean="0">
                            <a:solidFill>
                              <a:srgbClr val="FF0000"/>
                            </a:solidFill>
                            <a:latin typeface="Cambria Math" panose="02040503050406030204" pitchFamily="18" charset="0"/>
                          </a:rPr>
                        </m:ctrlPr>
                      </m:fPr>
                      <m:num>
                        <m:r>
                          <a:rPr lang="en-GB" sz="2400" b="0" i="1" dirty="0" smtClean="0">
                            <a:solidFill>
                              <a:srgbClr val="FF0000"/>
                            </a:solidFill>
                            <a:latin typeface="Cambria Math" panose="02040503050406030204" pitchFamily="18" charset="0"/>
                          </a:rPr>
                          <m:t>7</m:t>
                        </m:r>
                      </m:num>
                      <m:den>
                        <m:r>
                          <a:rPr lang="en-GB" sz="2400" b="0" i="1" dirty="0" smtClean="0">
                            <a:solidFill>
                              <a:srgbClr val="FF0000"/>
                            </a:solidFill>
                            <a:latin typeface="Cambria Math" panose="02040503050406030204" pitchFamily="18" charset="0"/>
                          </a:rPr>
                          <m:t>4</m:t>
                        </m:r>
                      </m:den>
                    </m:f>
                  </m:oMath>
                </a14:m>
                <a:endParaRPr lang="en-GB" sz="2400" dirty="0"/>
              </a:p>
            </p:txBody>
          </p:sp>
        </mc:Choice>
        <mc:Fallback>
          <p:sp>
            <p:nvSpPr>
              <p:cNvPr id="20" name="Rectangle 19">
                <a:extLst>
                  <a:ext uri="{FF2B5EF4-FFF2-40B4-BE49-F238E27FC236}">
                    <a16:creationId xmlns:a16="http://schemas.microsoft.com/office/drawing/2014/main" id="{47A0B3A8-8754-4894-A5FE-A5C87FF9EA14}"/>
                  </a:ext>
                </a:extLst>
              </p:cNvPr>
              <p:cNvSpPr>
                <a:spLocks noRot="1" noChangeAspect="1" noMove="1" noResize="1" noEditPoints="1" noAdjustHandles="1" noChangeArrowheads="1" noChangeShapeType="1" noTextEdit="1"/>
              </p:cNvSpPr>
              <p:nvPr/>
            </p:nvSpPr>
            <p:spPr>
              <a:xfrm>
                <a:off x="10267179" y="5837188"/>
                <a:ext cx="1053494" cy="622222"/>
              </a:xfrm>
              <a:prstGeom prst="rect">
                <a:avLst/>
              </a:prstGeom>
              <a:blipFill>
                <a:blip r:embed="rId9"/>
                <a:stretch>
                  <a:fillRect b="-8824"/>
                </a:stretch>
              </a:blipFill>
            </p:spPr>
            <p:txBody>
              <a:bodyPr/>
              <a:lstStyle/>
              <a:p>
                <a:r>
                  <a:rPr lang="en-GB">
                    <a:noFill/>
                  </a:rPr>
                  <a:t> </a:t>
                </a:r>
              </a:p>
            </p:txBody>
          </p:sp>
        </mc:Fallback>
      </mc:AlternateContent>
    </p:spTree>
    <p:extLst>
      <p:ext uri="{BB962C8B-B14F-4D97-AF65-F5344CB8AC3E}">
        <p14:creationId xmlns:p14="http://schemas.microsoft.com/office/powerpoint/2010/main" val="1289889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5" grpId="0"/>
      <p:bldP spid="16" grpId="0"/>
      <p:bldP spid="17" grpId="0"/>
      <p:bldP spid="18"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999656" y="0"/>
            <a:ext cx="8568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 Reverse Percentage Calculations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FD4C18E-9CBF-438E-9E37-07C073C6D270}"/>
              </a:ext>
            </a:extLst>
          </p:cNvPr>
          <p:cNvSpPr/>
          <p:nvPr/>
        </p:nvSpPr>
        <p:spPr>
          <a:xfrm>
            <a:off x="2423592" y="836712"/>
            <a:ext cx="9577064" cy="2308324"/>
          </a:xfrm>
          <a:prstGeom prst="rect">
            <a:avLst/>
          </a:prstGeom>
        </p:spPr>
        <p:txBody>
          <a:bodyPr wrap="square">
            <a:spAutoFit/>
          </a:bodyPr>
          <a:lstStyle/>
          <a:p>
            <a:r>
              <a:rPr lang="en-GB" sz="2400" b="1" dirty="0"/>
              <a:t>Example 2</a:t>
            </a:r>
          </a:p>
          <a:p>
            <a:r>
              <a:rPr lang="en-GB" sz="2400" dirty="0"/>
              <a:t>In a sale, the price of a computer hard drive  is reduced by 22% to £218.40.  How much money would you save by buying the hard drive  in the sale?</a:t>
            </a:r>
          </a:p>
          <a:p>
            <a:r>
              <a:rPr lang="en-GB" sz="2400" b="1" dirty="0"/>
              <a:t>Solution</a:t>
            </a:r>
          </a:p>
          <a:p>
            <a:r>
              <a:rPr lang="en-GB" sz="2400" dirty="0">
                <a:solidFill>
                  <a:srgbClr val="FF0000"/>
                </a:solidFill>
              </a:rPr>
              <a:t>100% − 22% = 78%, so the divisor is 0.78</a:t>
            </a:r>
          </a:p>
        </p:txBody>
      </p:sp>
      <p:sp>
        <p:nvSpPr>
          <p:cNvPr id="3" name="Rectangle 2">
            <a:extLst>
              <a:ext uri="{FF2B5EF4-FFF2-40B4-BE49-F238E27FC236}">
                <a16:creationId xmlns:a16="http://schemas.microsoft.com/office/drawing/2014/main" id="{7AE218B9-96EF-45E8-9F6A-A29A3A6EAC9B}"/>
              </a:ext>
            </a:extLst>
          </p:cNvPr>
          <p:cNvSpPr/>
          <p:nvPr/>
        </p:nvSpPr>
        <p:spPr>
          <a:xfrm>
            <a:off x="2423591" y="3377719"/>
            <a:ext cx="7328053" cy="830997"/>
          </a:xfrm>
          <a:prstGeom prst="rect">
            <a:avLst/>
          </a:prstGeom>
        </p:spPr>
        <p:txBody>
          <a:bodyPr wrap="square">
            <a:spAutoFit/>
          </a:bodyPr>
          <a:lstStyle/>
          <a:p>
            <a:r>
              <a:rPr lang="en-GB" sz="2400" b="1" dirty="0"/>
              <a:t>Example 3</a:t>
            </a:r>
          </a:p>
          <a:p>
            <a:r>
              <a:rPr lang="en-GB" sz="2400" dirty="0"/>
              <a:t>The cost of an order, including VAT at 20%, is £280</a:t>
            </a:r>
          </a:p>
        </p:txBody>
      </p:sp>
      <p:sp>
        <p:nvSpPr>
          <p:cNvPr id="4" name="Rectangle 3">
            <a:extLst>
              <a:ext uri="{FF2B5EF4-FFF2-40B4-BE49-F238E27FC236}">
                <a16:creationId xmlns:a16="http://schemas.microsoft.com/office/drawing/2014/main" id="{36E47192-75B5-46E2-98F4-26B07BE22524}"/>
              </a:ext>
            </a:extLst>
          </p:cNvPr>
          <p:cNvSpPr/>
          <p:nvPr/>
        </p:nvSpPr>
        <p:spPr>
          <a:xfrm>
            <a:off x="2423591" y="4118232"/>
            <a:ext cx="6096000" cy="830997"/>
          </a:xfrm>
          <a:prstGeom prst="rect">
            <a:avLst/>
          </a:prstGeom>
        </p:spPr>
        <p:txBody>
          <a:bodyPr>
            <a:spAutoFit/>
          </a:bodyPr>
          <a:lstStyle/>
          <a:p>
            <a:r>
              <a:rPr lang="en-GB" sz="2400" dirty="0"/>
              <a:t>Calculate the cost of the order without VAT.</a:t>
            </a:r>
          </a:p>
          <a:p>
            <a:r>
              <a:rPr lang="en-GB" sz="2400" b="1" dirty="0"/>
              <a:t>Solution</a:t>
            </a:r>
          </a:p>
        </p:txBody>
      </p:sp>
      <p:sp>
        <p:nvSpPr>
          <p:cNvPr id="5" name="TextBox 4">
            <a:extLst>
              <a:ext uri="{FF2B5EF4-FFF2-40B4-BE49-F238E27FC236}">
                <a16:creationId xmlns:a16="http://schemas.microsoft.com/office/drawing/2014/main" id="{CE67CAE0-32D3-4A9E-A5DD-1D271C27141E}"/>
              </a:ext>
            </a:extLst>
          </p:cNvPr>
          <p:cNvSpPr txBox="1"/>
          <p:nvPr/>
        </p:nvSpPr>
        <p:spPr>
          <a:xfrm>
            <a:off x="2453606" y="3015148"/>
            <a:ext cx="3240360" cy="461665"/>
          </a:xfrm>
          <a:prstGeom prst="rect">
            <a:avLst/>
          </a:prstGeom>
          <a:noFill/>
        </p:spPr>
        <p:txBody>
          <a:bodyPr wrap="square" rtlCol="0">
            <a:spAutoFit/>
          </a:bodyPr>
          <a:lstStyle/>
          <a:p>
            <a:r>
              <a:rPr lang="en-GB" sz="2400" dirty="0">
                <a:solidFill>
                  <a:srgbClr val="FF0000"/>
                </a:solidFill>
              </a:rPr>
              <a:t>£218.40÷0.78 = £280 </a:t>
            </a:r>
            <a:endParaRPr lang="en-GB" sz="2400" dirty="0"/>
          </a:p>
        </p:txBody>
      </p:sp>
      <p:sp>
        <p:nvSpPr>
          <p:cNvPr id="6" name="TextBox 5">
            <a:extLst>
              <a:ext uri="{FF2B5EF4-FFF2-40B4-BE49-F238E27FC236}">
                <a16:creationId xmlns:a16="http://schemas.microsoft.com/office/drawing/2014/main" id="{004ED41C-9850-47E8-BD38-1364CC2DD272}"/>
              </a:ext>
            </a:extLst>
          </p:cNvPr>
          <p:cNvSpPr txBox="1"/>
          <p:nvPr/>
        </p:nvSpPr>
        <p:spPr>
          <a:xfrm>
            <a:off x="5904360" y="3015147"/>
            <a:ext cx="5290492" cy="461665"/>
          </a:xfrm>
          <a:prstGeom prst="rect">
            <a:avLst/>
          </a:prstGeom>
          <a:noFill/>
        </p:spPr>
        <p:txBody>
          <a:bodyPr wrap="square" rtlCol="0">
            <a:spAutoFit/>
          </a:bodyPr>
          <a:lstStyle/>
          <a:p>
            <a:r>
              <a:rPr lang="en-GB" sz="2400" dirty="0">
                <a:solidFill>
                  <a:srgbClr val="FF0000"/>
                </a:solidFill>
              </a:rPr>
              <a:t>Saving = £280 -  £218.40 = £61.60 </a:t>
            </a:r>
          </a:p>
        </p:txBody>
      </p:sp>
      <p:sp>
        <p:nvSpPr>
          <p:cNvPr id="7" name="Rectangle 6">
            <a:extLst>
              <a:ext uri="{FF2B5EF4-FFF2-40B4-BE49-F238E27FC236}">
                <a16:creationId xmlns:a16="http://schemas.microsoft.com/office/drawing/2014/main" id="{15D3259D-825F-4633-9752-F0AC0DA2F70B}"/>
              </a:ext>
            </a:extLst>
          </p:cNvPr>
          <p:cNvSpPr/>
          <p:nvPr/>
        </p:nvSpPr>
        <p:spPr>
          <a:xfrm>
            <a:off x="2397939" y="4861806"/>
            <a:ext cx="5883342" cy="461665"/>
          </a:xfrm>
          <a:prstGeom prst="rect">
            <a:avLst/>
          </a:prstGeom>
        </p:spPr>
        <p:txBody>
          <a:bodyPr wrap="none">
            <a:spAutoFit/>
          </a:bodyPr>
          <a:lstStyle/>
          <a:p>
            <a:r>
              <a:rPr lang="en-GB" sz="2400" dirty="0">
                <a:solidFill>
                  <a:srgbClr val="FF0000"/>
                </a:solidFill>
              </a:rPr>
              <a:t>100% + 20% = 120%, so the divisor is 1.2</a:t>
            </a:r>
          </a:p>
        </p:txBody>
      </p:sp>
      <p:sp>
        <p:nvSpPr>
          <p:cNvPr id="8" name="Rectangle 7">
            <a:extLst>
              <a:ext uri="{FF2B5EF4-FFF2-40B4-BE49-F238E27FC236}">
                <a16:creationId xmlns:a16="http://schemas.microsoft.com/office/drawing/2014/main" id="{6B54927D-CE94-46AD-823C-82D3DFA3BE85}"/>
              </a:ext>
            </a:extLst>
          </p:cNvPr>
          <p:cNvSpPr/>
          <p:nvPr/>
        </p:nvSpPr>
        <p:spPr>
          <a:xfrm>
            <a:off x="2453606" y="5243719"/>
            <a:ext cx="3155031" cy="461665"/>
          </a:xfrm>
          <a:prstGeom prst="rect">
            <a:avLst/>
          </a:prstGeom>
        </p:spPr>
        <p:txBody>
          <a:bodyPr wrap="none">
            <a:spAutoFit/>
          </a:bodyPr>
          <a:lstStyle/>
          <a:p>
            <a:r>
              <a:rPr lang="en-GB" sz="2400" dirty="0">
                <a:solidFill>
                  <a:srgbClr val="FF0000"/>
                </a:solidFill>
              </a:rPr>
              <a:t>£280÷1.2 = £233.33 </a:t>
            </a:r>
            <a:endParaRPr lang="en-GB" sz="2400" dirty="0"/>
          </a:p>
        </p:txBody>
      </p:sp>
    </p:spTree>
    <p:extLst>
      <p:ext uri="{BB962C8B-B14F-4D97-AF65-F5344CB8AC3E}">
        <p14:creationId xmlns:p14="http://schemas.microsoft.com/office/powerpoint/2010/main" val="1263638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351584" y="0"/>
            <a:ext cx="92170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 Skill Check: Reverse Percentage Calculations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A6B442A-9CFB-4525-B153-06656378D24A}"/>
              </a:ext>
            </a:extLst>
          </p:cNvPr>
          <p:cNvSpPr/>
          <p:nvPr/>
        </p:nvSpPr>
        <p:spPr>
          <a:xfrm>
            <a:off x="2362434" y="2860033"/>
            <a:ext cx="9121349" cy="2616101"/>
          </a:xfrm>
          <a:prstGeom prst="rect">
            <a:avLst/>
          </a:prstGeom>
        </p:spPr>
        <p:txBody>
          <a:bodyPr wrap="square">
            <a:spAutoFit/>
          </a:bodyPr>
          <a:lstStyle/>
          <a:p>
            <a:pPr marL="457200" indent="-457200">
              <a:buAutoNum type="arabicPeriod" startAt="2"/>
            </a:pPr>
            <a:r>
              <a:rPr lang="en-GB" sz="2400" dirty="0"/>
              <a:t>The price of a car is increased by 4% to £12 480.  What was the original price?</a:t>
            </a:r>
          </a:p>
          <a:p>
            <a:pPr marL="457200" indent="-457200">
              <a:buAutoNum type="arabicPeriod" startAt="2"/>
            </a:pPr>
            <a:endParaRPr lang="en-GB" sz="2400" dirty="0"/>
          </a:p>
          <a:p>
            <a:pPr marL="457200" indent="-457200">
              <a:buAutoNum type="arabicPeriod" startAt="3"/>
            </a:pPr>
            <a:r>
              <a:rPr lang="en-GB" sz="2400" dirty="0"/>
              <a:t>The amount that Jason earns for his paper round is increased by 2% to £21.93 per week.  How much  extra money does Jason now get each week?</a:t>
            </a:r>
          </a:p>
          <a:p>
            <a:pPr marL="457200" indent="-457200">
              <a:buAutoNum type="arabicPeriod" startAt="3"/>
            </a:pPr>
            <a:endParaRPr lang="en-GB" dirty="0"/>
          </a:p>
        </p:txBody>
      </p:sp>
      <p:sp>
        <p:nvSpPr>
          <p:cNvPr id="3" name="Rectangle 2">
            <a:extLst>
              <a:ext uri="{FF2B5EF4-FFF2-40B4-BE49-F238E27FC236}">
                <a16:creationId xmlns:a16="http://schemas.microsoft.com/office/drawing/2014/main" id="{805862F9-5B67-430F-ACBE-E1398D370A52}"/>
              </a:ext>
            </a:extLst>
          </p:cNvPr>
          <p:cNvSpPr/>
          <p:nvPr/>
        </p:nvSpPr>
        <p:spPr>
          <a:xfrm>
            <a:off x="2827503" y="5258817"/>
            <a:ext cx="8696204" cy="1569660"/>
          </a:xfrm>
          <a:prstGeom prst="rect">
            <a:avLst/>
          </a:prstGeom>
        </p:spPr>
        <p:txBody>
          <a:bodyPr wrap="square">
            <a:spAutoFit/>
          </a:bodyPr>
          <a:lstStyle/>
          <a:p>
            <a:r>
              <a:rPr lang="en-GB" sz="2400" dirty="0"/>
              <a:t>A special value packet of breakfast cereal contains 25% more than the standard packet.  The special value packet contains 562.5 grams of cereal. How much does the standard packet contain?</a:t>
            </a:r>
          </a:p>
        </p:txBody>
      </p:sp>
      <p:sp>
        <p:nvSpPr>
          <p:cNvPr id="4" name="TextBox 3">
            <a:extLst>
              <a:ext uri="{FF2B5EF4-FFF2-40B4-BE49-F238E27FC236}">
                <a16:creationId xmlns:a16="http://schemas.microsoft.com/office/drawing/2014/main" id="{98251E01-73B3-4304-B45F-3D44B5C95EE3}"/>
              </a:ext>
            </a:extLst>
          </p:cNvPr>
          <p:cNvSpPr txBox="1"/>
          <p:nvPr/>
        </p:nvSpPr>
        <p:spPr>
          <a:xfrm>
            <a:off x="2396484" y="5270905"/>
            <a:ext cx="520820" cy="461665"/>
          </a:xfrm>
          <a:prstGeom prst="rect">
            <a:avLst/>
          </a:prstGeom>
          <a:noFill/>
        </p:spPr>
        <p:txBody>
          <a:bodyPr wrap="square" rtlCol="0">
            <a:spAutoFit/>
          </a:bodyPr>
          <a:lstStyle/>
          <a:p>
            <a:r>
              <a:rPr lang="en-GB" sz="2400" dirty="0"/>
              <a:t>4.</a:t>
            </a:r>
          </a:p>
        </p:txBody>
      </p:sp>
      <p:sp>
        <p:nvSpPr>
          <p:cNvPr id="5" name="Rectangle 4">
            <a:extLst>
              <a:ext uri="{FF2B5EF4-FFF2-40B4-BE49-F238E27FC236}">
                <a16:creationId xmlns:a16="http://schemas.microsoft.com/office/drawing/2014/main" id="{7B62B221-B1EB-4681-B740-AD1D44559D1F}"/>
              </a:ext>
            </a:extLst>
          </p:cNvPr>
          <p:cNvSpPr/>
          <p:nvPr/>
        </p:nvSpPr>
        <p:spPr>
          <a:xfrm>
            <a:off x="2351584" y="800835"/>
            <a:ext cx="9696400" cy="461665"/>
          </a:xfrm>
          <a:prstGeom prst="rect">
            <a:avLst/>
          </a:prstGeom>
        </p:spPr>
        <p:txBody>
          <a:bodyPr wrap="square">
            <a:spAutoFit/>
          </a:bodyPr>
          <a:lstStyle/>
          <a:p>
            <a:r>
              <a:rPr lang="en-GB" sz="2400" dirty="0"/>
              <a:t>1. In a sale the prices of all the clothes in a shop are reduced by 20%.</a:t>
            </a:r>
          </a:p>
        </p:txBody>
      </p:sp>
      <p:pic>
        <p:nvPicPr>
          <p:cNvPr id="6" name="Picture 5">
            <a:extLst>
              <a:ext uri="{FF2B5EF4-FFF2-40B4-BE49-F238E27FC236}">
                <a16:creationId xmlns:a16="http://schemas.microsoft.com/office/drawing/2014/main" id="{BA96D05C-676B-4E54-BE2B-2B1696FA32FD}"/>
              </a:ext>
            </a:extLst>
          </p:cNvPr>
          <p:cNvPicPr>
            <a:picLocks noChangeAspect="1"/>
          </p:cNvPicPr>
          <p:nvPr/>
        </p:nvPicPr>
        <p:blipFill>
          <a:blip r:embed="rId4"/>
          <a:stretch>
            <a:fillRect/>
          </a:stretch>
        </p:blipFill>
        <p:spPr>
          <a:xfrm>
            <a:off x="5375920" y="1299376"/>
            <a:ext cx="2388542" cy="1558696"/>
          </a:xfrm>
          <a:prstGeom prst="rect">
            <a:avLst/>
          </a:prstGeom>
        </p:spPr>
      </p:pic>
      <p:sp>
        <p:nvSpPr>
          <p:cNvPr id="7" name="Rectangle 6">
            <a:extLst>
              <a:ext uri="{FF2B5EF4-FFF2-40B4-BE49-F238E27FC236}">
                <a16:creationId xmlns:a16="http://schemas.microsoft.com/office/drawing/2014/main" id="{8E0866E7-8575-47B0-8457-7D8B9120421E}"/>
              </a:ext>
            </a:extLst>
          </p:cNvPr>
          <p:cNvSpPr/>
          <p:nvPr/>
        </p:nvSpPr>
        <p:spPr>
          <a:xfrm>
            <a:off x="2656894" y="1478560"/>
            <a:ext cx="2232248" cy="1200329"/>
          </a:xfrm>
          <a:prstGeom prst="rect">
            <a:avLst/>
          </a:prstGeom>
        </p:spPr>
        <p:txBody>
          <a:bodyPr wrap="square">
            <a:spAutoFit/>
          </a:bodyPr>
          <a:lstStyle/>
          <a:p>
            <a:r>
              <a:rPr lang="en-GB" sz="2400" dirty="0"/>
              <a:t>Calculate the original prices of the items </a:t>
            </a:r>
            <a:endParaRPr lang="en-GB" dirty="0"/>
          </a:p>
        </p:txBody>
      </p:sp>
      <p:sp>
        <p:nvSpPr>
          <p:cNvPr id="8" name="TextBox 7">
            <a:extLst>
              <a:ext uri="{FF2B5EF4-FFF2-40B4-BE49-F238E27FC236}">
                <a16:creationId xmlns:a16="http://schemas.microsoft.com/office/drawing/2014/main" id="{FFC140EE-FC7A-4794-8137-CA77D20C1238}"/>
              </a:ext>
            </a:extLst>
          </p:cNvPr>
          <p:cNvSpPr txBox="1"/>
          <p:nvPr/>
        </p:nvSpPr>
        <p:spPr>
          <a:xfrm>
            <a:off x="7836054" y="1381435"/>
            <a:ext cx="3647729" cy="461665"/>
          </a:xfrm>
          <a:prstGeom prst="rect">
            <a:avLst/>
          </a:prstGeom>
          <a:noFill/>
        </p:spPr>
        <p:txBody>
          <a:bodyPr wrap="square" rtlCol="0">
            <a:spAutoFit/>
          </a:bodyPr>
          <a:lstStyle/>
          <a:p>
            <a:r>
              <a:rPr lang="en-GB" sz="2400" dirty="0">
                <a:solidFill>
                  <a:srgbClr val="FF0000"/>
                </a:solidFill>
              </a:rPr>
              <a:t>Jeans: £36 ÷0.8 = £45 </a:t>
            </a:r>
          </a:p>
        </p:txBody>
      </p:sp>
      <p:sp>
        <p:nvSpPr>
          <p:cNvPr id="11" name="Rectangle 10">
            <a:extLst>
              <a:ext uri="{FF2B5EF4-FFF2-40B4-BE49-F238E27FC236}">
                <a16:creationId xmlns:a16="http://schemas.microsoft.com/office/drawing/2014/main" id="{945174B1-0C2B-4E9C-BF96-BB8B320BDE6E}"/>
              </a:ext>
            </a:extLst>
          </p:cNvPr>
          <p:cNvSpPr/>
          <p:nvPr/>
        </p:nvSpPr>
        <p:spPr>
          <a:xfrm>
            <a:off x="7864616" y="1844169"/>
            <a:ext cx="3289683" cy="461665"/>
          </a:xfrm>
          <a:prstGeom prst="rect">
            <a:avLst/>
          </a:prstGeom>
        </p:spPr>
        <p:txBody>
          <a:bodyPr wrap="none">
            <a:spAutoFit/>
          </a:bodyPr>
          <a:lstStyle/>
          <a:p>
            <a:r>
              <a:rPr lang="en-GB" sz="2400" dirty="0">
                <a:solidFill>
                  <a:srgbClr val="FF0000"/>
                </a:solidFill>
              </a:rPr>
              <a:t>Coat: £56 ÷0.8 = £70 </a:t>
            </a:r>
          </a:p>
        </p:txBody>
      </p:sp>
      <p:sp>
        <p:nvSpPr>
          <p:cNvPr id="12" name="Rectangle 11">
            <a:extLst>
              <a:ext uri="{FF2B5EF4-FFF2-40B4-BE49-F238E27FC236}">
                <a16:creationId xmlns:a16="http://schemas.microsoft.com/office/drawing/2014/main" id="{95A52604-1442-40EA-BB43-6D59103DFDEF}"/>
              </a:ext>
            </a:extLst>
          </p:cNvPr>
          <p:cNvSpPr/>
          <p:nvPr/>
        </p:nvSpPr>
        <p:spPr>
          <a:xfrm>
            <a:off x="7902628" y="2338247"/>
            <a:ext cx="3700052" cy="461665"/>
          </a:xfrm>
          <a:prstGeom prst="rect">
            <a:avLst/>
          </a:prstGeom>
        </p:spPr>
        <p:txBody>
          <a:bodyPr wrap="none">
            <a:spAutoFit/>
          </a:bodyPr>
          <a:lstStyle/>
          <a:p>
            <a:r>
              <a:rPr lang="en-GB" sz="2400" dirty="0">
                <a:solidFill>
                  <a:srgbClr val="FF0000"/>
                </a:solidFill>
              </a:rPr>
              <a:t>Shirt: £14 ÷0.8 = £ 17.50</a:t>
            </a:r>
          </a:p>
        </p:txBody>
      </p:sp>
      <p:sp>
        <p:nvSpPr>
          <p:cNvPr id="13" name="Rectangle 12">
            <a:extLst>
              <a:ext uri="{FF2B5EF4-FFF2-40B4-BE49-F238E27FC236}">
                <a16:creationId xmlns:a16="http://schemas.microsoft.com/office/drawing/2014/main" id="{BC5D94A8-A9B1-424B-99AC-C8861CB74B90}"/>
              </a:ext>
            </a:extLst>
          </p:cNvPr>
          <p:cNvSpPr/>
          <p:nvPr/>
        </p:nvSpPr>
        <p:spPr>
          <a:xfrm>
            <a:off x="6570191" y="3369733"/>
            <a:ext cx="4902304" cy="461665"/>
          </a:xfrm>
          <a:prstGeom prst="rect">
            <a:avLst/>
          </a:prstGeom>
        </p:spPr>
        <p:txBody>
          <a:bodyPr wrap="none">
            <a:spAutoFit/>
          </a:bodyPr>
          <a:lstStyle/>
          <a:p>
            <a:r>
              <a:rPr lang="en-GB" sz="2400" dirty="0">
                <a:solidFill>
                  <a:srgbClr val="FF0000"/>
                </a:solidFill>
              </a:rPr>
              <a:t>Original £12480 ÷1.04 = £12 000 </a:t>
            </a:r>
          </a:p>
        </p:txBody>
      </p:sp>
      <p:sp>
        <p:nvSpPr>
          <p:cNvPr id="14" name="Rectangle 13">
            <a:extLst>
              <a:ext uri="{FF2B5EF4-FFF2-40B4-BE49-F238E27FC236}">
                <a16:creationId xmlns:a16="http://schemas.microsoft.com/office/drawing/2014/main" id="{D96C9854-B9CF-45E9-9903-63E95A3BE610}"/>
              </a:ext>
            </a:extLst>
          </p:cNvPr>
          <p:cNvSpPr/>
          <p:nvPr/>
        </p:nvSpPr>
        <p:spPr>
          <a:xfrm>
            <a:off x="6657882" y="4752287"/>
            <a:ext cx="5703150" cy="461665"/>
          </a:xfrm>
          <a:prstGeom prst="rect">
            <a:avLst/>
          </a:prstGeom>
        </p:spPr>
        <p:txBody>
          <a:bodyPr wrap="square">
            <a:spAutoFit/>
          </a:bodyPr>
          <a:lstStyle/>
          <a:p>
            <a:r>
              <a:rPr lang="en-GB" sz="2400" dirty="0">
                <a:solidFill>
                  <a:srgbClr val="FF0000"/>
                </a:solidFill>
              </a:rPr>
              <a:t>Extra: £21.93 – (21.93÷1.02) = £0.43 </a:t>
            </a:r>
          </a:p>
        </p:txBody>
      </p:sp>
      <p:sp>
        <p:nvSpPr>
          <p:cNvPr id="15" name="Rectangle 14">
            <a:extLst>
              <a:ext uri="{FF2B5EF4-FFF2-40B4-BE49-F238E27FC236}">
                <a16:creationId xmlns:a16="http://schemas.microsoft.com/office/drawing/2014/main" id="{27113DAC-156A-43F8-B7EA-66404BB8CF15}"/>
              </a:ext>
            </a:extLst>
          </p:cNvPr>
          <p:cNvSpPr/>
          <p:nvPr/>
        </p:nvSpPr>
        <p:spPr>
          <a:xfrm>
            <a:off x="6598283" y="6349456"/>
            <a:ext cx="4830168" cy="461665"/>
          </a:xfrm>
          <a:prstGeom prst="rect">
            <a:avLst/>
          </a:prstGeom>
        </p:spPr>
        <p:txBody>
          <a:bodyPr wrap="none">
            <a:spAutoFit/>
          </a:bodyPr>
          <a:lstStyle/>
          <a:p>
            <a:r>
              <a:rPr lang="en-GB" sz="2400" dirty="0">
                <a:solidFill>
                  <a:srgbClr val="FF0000"/>
                </a:solidFill>
              </a:rPr>
              <a:t>Standard: 562.5g ÷1.25 = 450 g  </a:t>
            </a:r>
          </a:p>
        </p:txBody>
      </p:sp>
      <p:sp>
        <p:nvSpPr>
          <p:cNvPr id="9" name="Rectangle 8">
            <a:extLst>
              <a:ext uri="{FF2B5EF4-FFF2-40B4-BE49-F238E27FC236}">
                <a16:creationId xmlns:a16="http://schemas.microsoft.com/office/drawing/2014/main" id="{FADD892C-4CBB-4E1C-9FC3-E6AE5F8884B8}"/>
              </a:ext>
            </a:extLst>
          </p:cNvPr>
          <p:cNvSpPr/>
          <p:nvPr/>
        </p:nvSpPr>
        <p:spPr bwMode="auto">
          <a:xfrm>
            <a:off x="5379028" y="1300596"/>
            <a:ext cx="2386444" cy="1555172"/>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424874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351584" y="0"/>
            <a:ext cx="92170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 Skill Check: Reverse Percentage Calculations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55C62C1-D6F4-4869-ADA7-F6935F6354C0}"/>
                  </a:ext>
                </a:extLst>
              </p:cNvPr>
              <p:cNvSpPr/>
              <p:nvPr/>
            </p:nvSpPr>
            <p:spPr>
              <a:xfrm>
                <a:off x="2351584" y="1671472"/>
                <a:ext cx="9334413" cy="3540456"/>
              </a:xfrm>
              <a:prstGeom prst="rect">
                <a:avLst/>
              </a:prstGeom>
            </p:spPr>
            <p:txBody>
              <a:bodyPr wrap="square">
                <a:spAutoFit/>
              </a:bodyPr>
              <a:lstStyle/>
              <a:p>
                <a:pPr marL="457200" indent="-457200">
                  <a:buAutoNum type="arabicPeriod" startAt="6"/>
                </a:pPr>
                <a:r>
                  <a:rPr lang="en-GB" sz="2400" dirty="0"/>
                  <a:t>The height of a plant increases by 18%, to 26 cm.  Calculate the original height of the plant, correct to the nearest cm.</a:t>
                </a:r>
              </a:p>
              <a:p>
                <a:pPr marL="457200" indent="-457200">
                  <a:buAutoNum type="arabicPeriod" startAt="6"/>
                </a:pPr>
                <a:endParaRPr lang="en-GB" sz="2400" dirty="0"/>
              </a:p>
              <a:p>
                <a:pPr marL="457200" indent="-457200">
                  <a:buAutoNum type="arabicPeriod" startAt="7"/>
                </a:pPr>
                <a:r>
                  <a:rPr lang="en-GB" sz="2400" dirty="0"/>
                  <a:t>A 3.5% pay rise increases Mr Smith's annual salary to £21 735.  What was his original salary?</a:t>
                </a:r>
              </a:p>
              <a:p>
                <a:pPr marL="457200" indent="-457200">
                  <a:buAutoNum type="arabicPeriod" startAt="7"/>
                </a:pPr>
                <a:endParaRPr lang="en-GB" sz="2400" dirty="0"/>
              </a:p>
              <a:p>
                <a:pPr marL="457200" indent="-457200">
                  <a:buAutoNum type="arabicPeriod" startAt="8"/>
                </a:pPr>
                <a:r>
                  <a:rPr lang="en-GB" sz="2400" dirty="0"/>
                  <a:t>The price of a bike in a sale is £145.  If the original price has been reduced by 12</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r>
                  <a:rPr lang="en-GB" sz="2400" dirty="0"/>
                  <a:t> %, what is the original price?</a:t>
                </a:r>
              </a:p>
              <a:p>
                <a:pPr marL="457200" indent="-457200">
                  <a:buAutoNum type="arabicPeriod" startAt="8"/>
                </a:pPr>
                <a:endParaRPr lang="en-GB" dirty="0"/>
              </a:p>
            </p:txBody>
          </p:sp>
        </mc:Choice>
        <mc:Fallback xmlns="">
          <p:sp>
            <p:nvSpPr>
              <p:cNvPr id="2" name="Rectangle 1">
                <a:extLst>
                  <a:ext uri="{FF2B5EF4-FFF2-40B4-BE49-F238E27FC236}">
                    <a16:creationId xmlns:a16="http://schemas.microsoft.com/office/drawing/2014/main" id="{655C62C1-D6F4-4869-ADA7-F6935F6354C0}"/>
                  </a:ext>
                </a:extLst>
              </p:cNvPr>
              <p:cNvSpPr>
                <a:spLocks noRot="1" noChangeAspect="1" noMove="1" noResize="1" noEditPoints="1" noAdjustHandles="1" noChangeArrowheads="1" noChangeShapeType="1" noTextEdit="1"/>
              </p:cNvSpPr>
              <p:nvPr/>
            </p:nvSpPr>
            <p:spPr>
              <a:xfrm>
                <a:off x="2351584" y="1671472"/>
                <a:ext cx="9334413" cy="3540456"/>
              </a:xfrm>
              <a:prstGeom prst="rect">
                <a:avLst/>
              </a:prstGeom>
              <a:blipFill>
                <a:blip r:embed="rId4"/>
                <a:stretch>
                  <a:fillRect l="-914" t="-1205" r="-1372"/>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1CED7E1C-AD51-4189-A0E5-CB579ECBE185}"/>
              </a:ext>
            </a:extLst>
          </p:cNvPr>
          <p:cNvSpPr/>
          <p:nvPr/>
        </p:nvSpPr>
        <p:spPr>
          <a:xfrm>
            <a:off x="2327903" y="4869160"/>
            <a:ext cx="8818884" cy="2246769"/>
          </a:xfrm>
          <a:prstGeom prst="rect">
            <a:avLst/>
          </a:prstGeom>
        </p:spPr>
        <p:txBody>
          <a:bodyPr wrap="square">
            <a:spAutoFit/>
          </a:bodyPr>
          <a:lstStyle/>
          <a:p>
            <a:pPr marL="457200" indent="-457200">
              <a:buAutoNum type="arabicPeriod" startAt="9"/>
            </a:pPr>
            <a:r>
              <a:rPr lang="en-GB" sz="2400" dirty="0"/>
              <a:t>Alice carries out an experiment to record how quickly plants grow.  One plant increases in height from 12.0 cm to 13.8 cm in one week.  A second plant increases by the same percentage to 16.1 cm.  What was the original height of the second plant?</a:t>
            </a:r>
          </a:p>
          <a:p>
            <a:pPr marL="457200" indent="-457200">
              <a:buAutoNum type="arabicPeriod" startAt="9"/>
            </a:pPr>
            <a:endParaRPr lang="en-GB" dirty="0"/>
          </a:p>
        </p:txBody>
      </p:sp>
      <p:sp>
        <p:nvSpPr>
          <p:cNvPr id="4" name="Rectangle 3">
            <a:extLst>
              <a:ext uri="{FF2B5EF4-FFF2-40B4-BE49-F238E27FC236}">
                <a16:creationId xmlns:a16="http://schemas.microsoft.com/office/drawing/2014/main" id="{E1E55EAF-A44E-4D90-B2EC-9735D6EB1ED7}"/>
              </a:ext>
            </a:extLst>
          </p:cNvPr>
          <p:cNvSpPr/>
          <p:nvPr/>
        </p:nvSpPr>
        <p:spPr>
          <a:xfrm>
            <a:off x="2351584" y="746789"/>
            <a:ext cx="9528737" cy="1138773"/>
          </a:xfrm>
          <a:prstGeom prst="rect">
            <a:avLst/>
          </a:prstGeom>
        </p:spPr>
        <p:txBody>
          <a:bodyPr wrap="square">
            <a:spAutoFit/>
          </a:bodyPr>
          <a:lstStyle/>
          <a:p>
            <a:r>
              <a:rPr lang="en-GB" sz="2400" dirty="0"/>
              <a:t>5. The bill for repairing a computer is £45 which includes VAT at 20%</a:t>
            </a:r>
          </a:p>
          <a:p>
            <a:r>
              <a:rPr lang="en-GB" sz="2400" dirty="0"/>
              <a:t>    What was the bill before VAT was added</a:t>
            </a:r>
          </a:p>
          <a:p>
            <a:endParaRPr lang="en-GB" dirty="0"/>
          </a:p>
        </p:txBody>
      </p:sp>
      <p:sp>
        <p:nvSpPr>
          <p:cNvPr id="5" name="Rectangle 4">
            <a:extLst>
              <a:ext uri="{FF2B5EF4-FFF2-40B4-BE49-F238E27FC236}">
                <a16:creationId xmlns:a16="http://schemas.microsoft.com/office/drawing/2014/main" id="{90DF3C1B-AF01-45CB-B6B7-C459DD3D488E}"/>
              </a:ext>
            </a:extLst>
          </p:cNvPr>
          <p:cNvSpPr/>
          <p:nvPr/>
        </p:nvSpPr>
        <p:spPr>
          <a:xfrm>
            <a:off x="8718518" y="1198044"/>
            <a:ext cx="2967479" cy="461665"/>
          </a:xfrm>
          <a:prstGeom prst="rect">
            <a:avLst/>
          </a:prstGeom>
        </p:spPr>
        <p:txBody>
          <a:bodyPr wrap="none">
            <a:spAutoFit/>
          </a:bodyPr>
          <a:lstStyle/>
          <a:p>
            <a:r>
              <a:rPr lang="en-GB" sz="2400" dirty="0">
                <a:solidFill>
                  <a:srgbClr val="FF0000"/>
                </a:solidFill>
              </a:rPr>
              <a:t> £45 ÷1.2 = £37.50 </a:t>
            </a:r>
          </a:p>
        </p:txBody>
      </p:sp>
      <p:sp>
        <p:nvSpPr>
          <p:cNvPr id="6" name="Rectangle 5">
            <a:extLst>
              <a:ext uri="{FF2B5EF4-FFF2-40B4-BE49-F238E27FC236}">
                <a16:creationId xmlns:a16="http://schemas.microsoft.com/office/drawing/2014/main" id="{92F87B4C-F34B-4CEE-95B8-6647EAEEDDA0}"/>
              </a:ext>
            </a:extLst>
          </p:cNvPr>
          <p:cNvSpPr/>
          <p:nvPr/>
        </p:nvSpPr>
        <p:spPr>
          <a:xfrm>
            <a:off x="8400256" y="2380877"/>
            <a:ext cx="3288080" cy="461665"/>
          </a:xfrm>
          <a:prstGeom prst="rect">
            <a:avLst/>
          </a:prstGeom>
        </p:spPr>
        <p:txBody>
          <a:bodyPr wrap="none">
            <a:spAutoFit/>
          </a:bodyPr>
          <a:lstStyle/>
          <a:p>
            <a:r>
              <a:rPr lang="en-GB" sz="2400" dirty="0">
                <a:solidFill>
                  <a:srgbClr val="FF0000"/>
                </a:solidFill>
              </a:rPr>
              <a:t>26 cm ÷1.18 = 22 cm </a:t>
            </a:r>
            <a:endParaRPr lang="en-GB" sz="2400" dirty="0"/>
          </a:p>
        </p:txBody>
      </p:sp>
      <p:sp>
        <p:nvSpPr>
          <p:cNvPr id="7" name="Rectangle 6">
            <a:extLst>
              <a:ext uri="{FF2B5EF4-FFF2-40B4-BE49-F238E27FC236}">
                <a16:creationId xmlns:a16="http://schemas.microsoft.com/office/drawing/2014/main" id="{CDE783F3-F84D-4624-A227-5759C9D39E54}"/>
              </a:ext>
            </a:extLst>
          </p:cNvPr>
          <p:cNvSpPr/>
          <p:nvPr/>
        </p:nvSpPr>
        <p:spPr>
          <a:xfrm>
            <a:off x="7616685" y="3305560"/>
            <a:ext cx="4011034" cy="461665"/>
          </a:xfrm>
          <a:prstGeom prst="rect">
            <a:avLst/>
          </a:prstGeom>
        </p:spPr>
        <p:txBody>
          <a:bodyPr wrap="none">
            <a:spAutoFit/>
          </a:bodyPr>
          <a:lstStyle/>
          <a:p>
            <a:r>
              <a:rPr lang="en-GB" sz="2400" dirty="0">
                <a:solidFill>
                  <a:srgbClr val="FF0000"/>
                </a:solidFill>
              </a:rPr>
              <a:t>£21 735 ÷1.035 = £21 000 </a:t>
            </a:r>
            <a:endParaRPr lang="en-GB" sz="2400" dirty="0"/>
          </a:p>
        </p:txBody>
      </p:sp>
      <p:sp>
        <p:nvSpPr>
          <p:cNvPr id="8" name="Rectangle 7">
            <a:extLst>
              <a:ext uri="{FF2B5EF4-FFF2-40B4-BE49-F238E27FC236}">
                <a16:creationId xmlns:a16="http://schemas.microsoft.com/office/drawing/2014/main" id="{33CA3D67-E9EC-4825-8036-636D81BBFCF2}"/>
              </a:ext>
            </a:extLst>
          </p:cNvPr>
          <p:cNvSpPr/>
          <p:nvPr/>
        </p:nvSpPr>
        <p:spPr>
          <a:xfrm>
            <a:off x="8485273" y="4621585"/>
            <a:ext cx="3583032" cy="461665"/>
          </a:xfrm>
          <a:prstGeom prst="rect">
            <a:avLst/>
          </a:prstGeom>
        </p:spPr>
        <p:txBody>
          <a:bodyPr wrap="none">
            <a:spAutoFit/>
          </a:bodyPr>
          <a:lstStyle/>
          <a:p>
            <a:r>
              <a:rPr lang="en-GB" sz="2400" dirty="0">
                <a:solidFill>
                  <a:srgbClr val="FF0000"/>
                </a:solidFill>
              </a:rPr>
              <a:t>£145 ÷0.875 = £165.71 </a:t>
            </a:r>
            <a:endParaRPr lang="en-GB" sz="2400" dirty="0"/>
          </a:p>
        </p:txBody>
      </p:sp>
      <p:sp>
        <p:nvSpPr>
          <p:cNvPr id="9" name="Rectangle 8">
            <a:extLst>
              <a:ext uri="{FF2B5EF4-FFF2-40B4-BE49-F238E27FC236}">
                <a16:creationId xmlns:a16="http://schemas.microsoft.com/office/drawing/2014/main" id="{C198581E-74D6-4957-A46C-0DCB18E9DFD7}"/>
              </a:ext>
            </a:extLst>
          </p:cNvPr>
          <p:cNvSpPr/>
          <p:nvPr/>
        </p:nvSpPr>
        <p:spPr>
          <a:xfrm>
            <a:off x="5044446" y="6376862"/>
            <a:ext cx="2400016" cy="461665"/>
          </a:xfrm>
          <a:prstGeom prst="rect">
            <a:avLst/>
          </a:prstGeom>
        </p:spPr>
        <p:txBody>
          <a:bodyPr wrap="none">
            <a:spAutoFit/>
          </a:bodyPr>
          <a:lstStyle/>
          <a:p>
            <a:r>
              <a:rPr lang="en-GB" sz="2400" dirty="0">
                <a:solidFill>
                  <a:srgbClr val="FF0000"/>
                </a:solidFill>
              </a:rPr>
              <a:t>1.8 ÷12 = 15% </a:t>
            </a:r>
            <a:endParaRPr lang="en-GB" sz="2400" dirty="0"/>
          </a:p>
        </p:txBody>
      </p:sp>
      <p:sp>
        <p:nvSpPr>
          <p:cNvPr id="10" name="Rectangle 9">
            <a:extLst>
              <a:ext uri="{FF2B5EF4-FFF2-40B4-BE49-F238E27FC236}">
                <a16:creationId xmlns:a16="http://schemas.microsoft.com/office/drawing/2014/main" id="{BE5E8C4F-AD3A-4DD0-A859-57ED829FB5DE}"/>
              </a:ext>
            </a:extLst>
          </p:cNvPr>
          <p:cNvSpPr/>
          <p:nvPr/>
        </p:nvSpPr>
        <p:spPr>
          <a:xfrm>
            <a:off x="7645227" y="6376862"/>
            <a:ext cx="3544560" cy="461665"/>
          </a:xfrm>
          <a:prstGeom prst="rect">
            <a:avLst/>
          </a:prstGeom>
        </p:spPr>
        <p:txBody>
          <a:bodyPr wrap="none">
            <a:spAutoFit/>
          </a:bodyPr>
          <a:lstStyle/>
          <a:p>
            <a:r>
              <a:rPr lang="en-GB" sz="2400" dirty="0">
                <a:solidFill>
                  <a:srgbClr val="FF0000"/>
                </a:solidFill>
              </a:rPr>
              <a:t>16.1cm ÷ 1.15 = 14 cm </a:t>
            </a:r>
            <a:endParaRPr lang="en-GB" sz="2400" dirty="0"/>
          </a:p>
        </p:txBody>
      </p:sp>
    </p:spTree>
    <p:extLst>
      <p:ext uri="{BB962C8B-B14F-4D97-AF65-F5344CB8AC3E}">
        <p14:creationId xmlns:p14="http://schemas.microsoft.com/office/powerpoint/2010/main" val="2872329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7: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seventh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388234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999656" y="0"/>
            <a:ext cx="8568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Simple and Compound Interest</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5426C47-2C92-4D65-991D-AC392EF1A148}"/>
              </a:ext>
            </a:extLst>
          </p:cNvPr>
          <p:cNvSpPr/>
          <p:nvPr/>
        </p:nvSpPr>
        <p:spPr>
          <a:xfrm>
            <a:off x="2279576" y="764704"/>
            <a:ext cx="9361040" cy="5262979"/>
          </a:xfrm>
          <a:prstGeom prst="rect">
            <a:avLst/>
          </a:prstGeom>
        </p:spPr>
        <p:txBody>
          <a:bodyPr wrap="square">
            <a:spAutoFit/>
          </a:bodyPr>
          <a:lstStyle/>
          <a:p>
            <a:r>
              <a:rPr lang="en-GB" sz="2400" b="1" dirty="0"/>
              <a:t>Interest</a:t>
            </a:r>
          </a:p>
          <a:p>
            <a:r>
              <a:rPr lang="en-GB" sz="2400" dirty="0"/>
              <a:t>When money is deposited in a bank or building society account, it commonly attracts interest; in a similar way, a borrower must normally pay interest on money borrowed. The rate of interest is usually (but not always) quoted as a rate per cent per year. At the time of writing a typical rate is 1.5% per annum for money deposited and 1%-2% per annum for money borrowed. Up-to-date rates are available from finance organisations.</a:t>
            </a:r>
          </a:p>
          <a:p>
            <a:endParaRPr lang="en-GB" sz="2400" dirty="0"/>
          </a:p>
          <a:p>
            <a:r>
              <a:rPr lang="en-GB" sz="2400" dirty="0"/>
              <a:t>There are two basic ways of calculating the amount of interest paid on money deposited: </a:t>
            </a:r>
            <a:r>
              <a:rPr lang="en-GB" sz="2400" b="1" i="1" dirty="0"/>
              <a:t>simple interest </a:t>
            </a:r>
            <a:r>
              <a:rPr lang="en-GB" sz="2400" dirty="0"/>
              <a:t>and </a:t>
            </a:r>
            <a:r>
              <a:rPr lang="en-GB" sz="2400" b="1" i="1" dirty="0"/>
              <a:t>compound interest</a:t>
            </a:r>
            <a:r>
              <a:rPr lang="en-GB" sz="2400" dirty="0"/>
              <a:t>.</a:t>
            </a:r>
          </a:p>
          <a:p>
            <a:endParaRPr lang="en-GB" sz="2400" dirty="0"/>
          </a:p>
          <a:p>
            <a:r>
              <a:rPr lang="en-GB" sz="2400" dirty="0"/>
              <a:t>If </a:t>
            </a:r>
            <a:r>
              <a:rPr lang="en-GB" sz="2400" b="1" i="1" dirty="0"/>
              <a:t>simple</a:t>
            </a:r>
            <a:r>
              <a:rPr lang="en-GB" sz="2400" i="1" dirty="0"/>
              <a:t> </a:t>
            </a:r>
            <a:r>
              <a:rPr lang="en-GB" sz="2400" dirty="0"/>
              <a:t>interest is paid, interest is calculated only on the principal £P, the amount deposited (the original capital sum). </a:t>
            </a:r>
          </a:p>
        </p:txBody>
      </p:sp>
    </p:spTree>
    <p:extLst>
      <p:ext uri="{BB962C8B-B14F-4D97-AF65-F5344CB8AC3E}">
        <p14:creationId xmlns:p14="http://schemas.microsoft.com/office/powerpoint/2010/main" val="4052152183"/>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999656" y="0"/>
            <a:ext cx="8568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Simple and Compound Interest</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DACB344-1021-44DB-B6F4-2ED9BAF134B0}"/>
              </a:ext>
            </a:extLst>
          </p:cNvPr>
          <p:cNvSpPr/>
          <p:nvPr/>
        </p:nvSpPr>
        <p:spPr>
          <a:xfrm>
            <a:off x="2279576" y="761102"/>
            <a:ext cx="9322940" cy="1938992"/>
          </a:xfrm>
          <a:prstGeom prst="rect">
            <a:avLst/>
          </a:prstGeom>
        </p:spPr>
        <p:txBody>
          <a:bodyPr wrap="square">
            <a:spAutoFit/>
          </a:bodyPr>
          <a:lstStyle/>
          <a:p>
            <a:r>
              <a:rPr lang="en-GB" sz="2400" b="1" dirty="0"/>
              <a:t>Example 1 (Simple Interest)</a:t>
            </a:r>
          </a:p>
          <a:p>
            <a:r>
              <a:rPr lang="en-GB" sz="2400" dirty="0"/>
              <a:t>Natasha invests £250 in a building society account. At the end of the first year her account is credited with 2% interest. How much interest had her £250 earned over 3 years?</a:t>
            </a:r>
          </a:p>
          <a:p>
            <a:r>
              <a:rPr lang="en-GB" sz="2400" b="1" dirty="0"/>
              <a:t>Solution</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5E49906-4BB8-47D4-A95D-C39007055BEC}"/>
                  </a:ext>
                </a:extLst>
              </p:cNvPr>
              <p:cNvSpPr/>
              <p:nvPr/>
            </p:nvSpPr>
            <p:spPr>
              <a:xfrm>
                <a:off x="2287866" y="3789040"/>
                <a:ext cx="9568774" cy="2371996"/>
              </a:xfrm>
              <a:prstGeom prst="rect">
                <a:avLst/>
              </a:prstGeom>
            </p:spPr>
            <p:txBody>
              <a:bodyPr wrap="square">
                <a:spAutoFit/>
              </a:bodyPr>
              <a:lstStyle/>
              <a:p>
                <a:r>
                  <a:rPr lang="en-GB" sz="2400" b="1" dirty="0"/>
                  <a:t>Example 2</a:t>
                </a:r>
              </a:p>
              <a:p>
                <a:r>
                  <a:rPr lang="en-GB" sz="2400" dirty="0"/>
                  <a:t>Alan invests £140 in an account that pays r % interest.  After the first year he receives £4.20 interest. What is the value of r, the rate of interest?</a:t>
                </a:r>
              </a:p>
              <a:p>
                <a:r>
                  <a:rPr lang="en-GB" b="1" dirty="0"/>
                  <a:t>Solution</a:t>
                </a:r>
              </a:p>
              <a:p>
                <a:r>
                  <a:rPr lang="en-GB" sz="2400" dirty="0">
                    <a:solidFill>
                      <a:srgbClr val="FF0000"/>
                    </a:solidFill>
                  </a:rPr>
                  <a:t>After one year, the amount of interest is given by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𝑟</m:t>
                        </m:r>
                      </m:num>
                      <m:den>
                        <m:r>
                          <a:rPr lang="en-GB" sz="2400" b="0" i="1" smtClean="0">
                            <a:solidFill>
                              <a:srgbClr val="FF0000"/>
                            </a:solidFill>
                            <a:latin typeface="Cambria Math" panose="02040503050406030204" pitchFamily="18" charset="0"/>
                          </a:rPr>
                          <m:t>100</m:t>
                        </m:r>
                      </m:den>
                    </m:f>
                  </m:oMath>
                </a14:m>
                <a:r>
                  <a:rPr lang="en-GB" sz="2400" dirty="0">
                    <a:solidFill>
                      <a:srgbClr val="FF0000"/>
                    </a:solidFill>
                  </a:rPr>
                  <a:t> x £140 = £4.20</a:t>
                </a:r>
              </a:p>
            </p:txBody>
          </p:sp>
        </mc:Choice>
        <mc:Fallback>
          <p:sp>
            <p:nvSpPr>
              <p:cNvPr id="3" name="Rectangle 2">
                <a:extLst>
                  <a:ext uri="{FF2B5EF4-FFF2-40B4-BE49-F238E27FC236}">
                    <a16:creationId xmlns:a16="http://schemas.microsoft.com/office/drawing/2014/main" id="{F5E49906-4BB8-47D4-A95D-C39007055BEC}"/>
                  </a:ext>
                </a:extLst>
              </p:cNvPr>
              <p:cNvSpPr>
                <a:spLocks noRot="1" noChangeAspect="1" noMove="1" noResize="1" noEditPoints="1" noAdjustHandles="1" noChangeArrowheads="1" noChangeShapeType="1" noTextEdit="1"/>
              </p:cNvSpPr>
              <p:nvPr/>
            </p:nvSpPr>
            <p:spPr>
              <a:xfrm>
                <a:off x="2287866" y="3789040"/>
                <a:ext cx="9568774" cy="2371996"/>
              </a:xfrm>
              <a:prstGeom prst="rect">
                <a:avLst/>
              </a:prstGeom>
              <a:blipFill>
                <a:blip r:embed="rId4"/>
                <a:stretch>
                  <a:fillRect l="-955" t="-1799" r="-64" b="-154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B76263B-1DFD-45B4-8BF6-B0CC9482C778}"/>
                  </a:ext>
                </a:extLst>
              </p:cNvPr>
              <p:cNvSpPr txBox="1"/>
              <p:nvPr/>
            </p:nvSpPr>
            <p:spPr>
              <a:xfrm>
                <a:off x="2315580" y="2456363"/>
                <a:ext cx="7596844" cy="616964"/>
              </a:xfrm>
              <a:prstGeom prst="rect">
                <a:avLst/>
              </a:prstGeom>
              <a:noFill/>
            </p:spPr>
            <p:txBody>
              <a:bodyPr wrap="square" rtlCol="0">
                <a:spAutoFit/>
              </a:bodyPr>
              <a:lstStyle/>
              <a:p>
                <a:r>
                  <a:rPr lang="en-GB" sz="2400" dirty="0">
                    <a:solidFill>
                      <a:srgbClr val="FF0000"/>
                    </a:solidFill>
                  </a:rPr>
                  <a:t>Year 1 : £250 +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2</m:t>
                        </m:r>
                      </m:num>
                      <m:den>
                        <m:r>
                          <a:rPr lang="en-GB" sz="2400" b="0" i="1" smtClean="0">
                            <a:solidFill>
                              <a:srgbClr val="FF0000"/>
                            </a:solidFill>
                            <a:latin typeface="Cambria Math" panose="02040503050406030204" pitchFamily="18" charset="0"/>
                          </a:rPr>
                          <m:t>100</m:t>
                        </m:r>
                      </m:den>
                    </m:f>
                  </m:oMath>
                </a14:m>
                <a:r>
                  <a:rPr lang="en-GB" sz="2400" dirty="0">
                    <a:solidFill>
                      <a:srgbClr val="FF0000"/>
                    </a:solidFill>
                  </a:rPr>
                  <a:t> x £250) = £250 + £5 = £255 </a:t>
                </a:r>
              </a:p>
            </p:txBody>
          </p:sp>
        </mc:Choice>
        <mc:Fallback>
          <p:sp>
            <p:nvSpPr>
              <p:cNvPr id="4" name="TextBox 3">
                <a:extLst>
                  <a:ext uri="{FF2B5EF4-FFF2-40B4-BE49-F238E27FC236}">
                    <a16:creationId xmlns:a16="http://schemas.microsoft.com/office/drawing/2014/main" id="{FB76263B-1DFD-45B4-8BF6-B0CC9482C778}"/>
                  </a:ext>
                </a:extLst>
              </p:cNvPr>
              <p:cNvSpPr txBox="1">
                <a:spLocks noRot="1" noChangeAspect="1" noMove="1" noResize="1" noEditPoints="1" noAdjustHandles="1" noChangeArrowheads="1" noChangeShapeType="1" noTextEdit="1"/>
              </p:cNvSpPr>
              <p:nvPr/>
            </p:nvSpPr>
            <p:spPr>
              <a:xfrm>
                <a:off x="2315580" y="2456363"/>
                <a:ext cx="7596844" cy="616964"/>
              </a:xfrm>
              <a:prstGeom prst="rect">
                <a:avLst/>
              </a:prstGeom>
              <a:blipFill>
                <a:blip r:embed="rId5"/>
                <a:stretch>
                  <a:fillRect l="-1284" b="-8911"/>
                </a:stretch>
              </a:blipFill>
            </p:spPr>
            <p:txBody>
              <a:bodyPr/>
              <a:lstStyle/>
              <a:p>
                <a:r>
                  <a:rPr lang="en-GB">
                    <a:noFill/>
                  </a:rPr>
                  <a:t> </a:t>
                </a:r>
              </a:p>
            </p:txBody>
          </p:sp>
        </mc:Fallback>
      </mc:AlternateContent>
      <p:sp>
        <p:nvSpPr>
          <p:cNvPr id="5" name="Rectangle 4">
            <a:extLst>
              <a:ext uri="{FF2B5EF4-FFF2-40B4-BE49-F238E27FC236}">
                <a16:creationId xmlns:a16="http://schemas.microsoft.com/office/drawing/2014/main" id="{9DEE4BDC-078A-4D50-9719-9E9FBFF11940}"/>
              </a:ext>
            </a:extLst>
          </p:cNvPr>
          <p:cNvSpPr/>
          <p:nvPr/>
        </p:nvSpPr>
        <p:spPr>
          <a:xfrm>
            <a:off x="2318396" y="2933116"/>
            <a:ext cx="3732689" cy="461665"/>
          </a:xfrm>
          <a:prstGeom prst="rect">
            <a:avLst/>
          </a:prstGeom>
        </p:spPr>
        <p:txBody>
          <a:bodyPr wrap="none">
            <a:spAutoFit/>
          </a:bodyPr>
          <a:lstStyle/>
          <a:p>
            <a:r>
              <a:rPr lang="en-GB" sz="2400" dirty="0">
                <a:solidFill>
                  <a:srgbClr val="FF0000"/>
                </a:solidFill>
              </a:rPr>
              <a:t>Year 2 : £255 + £5 = £260</a:t>
            </a:r>
            <a:endParaRPr lang="en-GB" sz="2400" dirty="0"/>
          </a:p>
        </p:txBody>
      </p:sp>
      <p:sp>
        <p:nvSpPr>
          <p:cNvPr id="6" name="Rectangle 5">
            <a:extLst>
              <a:ext uri="{FF2B5EF4-FFF2-40B4-BE49-F238E27FC236}">
                <a16:creationId xmlns:a16="http://schemas.microsoft.com/office/drawing/2014/main" id="{1B2DF6F2-43D4-4F3C-8DF0-164E160F2091}"/>
              </a:ext>
            </a:extLst>
          </p:cNvPr>
          <p:cNvSpPr/>
          <p:nvPr/>
        </p:nvSpPr>
        <p:spPr>
          <a:xfrm>
            <a:off x="2348253" y="3394781"/>
            <a:ext cx="3732689" cy="461665"/>
          </a:xfrm>
          <a:prstGeom prst="rect">
            <a:avLst/>
          </a:prstGeom>
        </p:spPr>
        <p:txBody>
          <a:bodyPr wrap="none">
            <a:spAutoFit/>
          </a:bodyPr>
          <a:lstStyle/>
          <a:p>
            <a:r>
              <a:rPr lang="en-GB" sz="2400" dirty="0">
                <a:solidFill>
                  <a:srgbClr val="FF0000"/>
                </a:solidFill>
              </a:rPr>
              <a:t>Year 3 : £260 + £5 = £265</a:t>
            </a:r>
            <a:endParaRPr lang="en-GB" sz="2400" dirty="0"/>
          </a:p>
        </p:txBody>
      </p:sp>
      <p:sp>
        <p:nvSpPr>
          <p:cNvPr id="7" name="TextBox 6">
            <a:extLst>
              <a:ext uri="{FF2B5EF4-FFF2-40B4-BE49-F238E27FC236}">
                <a16:creationId xmlns:a16="http://schemas.microsoft.com/office/drawing/2014/main" id="{D1009C4D-0A13-41F1-8564-AFEDF4E2BF34}"/>
              </a:ext>
            </a:extLst>
          </p:cNvPr>
          <p:cNvSpPr txBox="1"/>
          <p:nvPr/>
        </p:nvSpPr>
        <p:spPr>
          <a:xfrm>
            <a:off x="6701628" y="3361078"/>
            <a:ext cx="4714428" cy="461665"/>
          </a:xfrm>
          <a:prstGeom prst="rect">
            <a:avLst/>
          </a:prstGeom>
          <a:noFill/>
        </p:spPr>
        <p:txBody>
          <a:bodyPr wrap="square" rtlCol="0">
            <a:spAutoFit/>
          </a:bodyPr>
          <a:lstStyle/>
          <a:p>
            <a:r>
              <a:rPr lang="en-GB" sz="2400" dirty="0">
                <a:solidFill>
                  <a:srgbClr val="FF0000"/>
                </a:solidFill>
              </a:rPr>
              <a:t>£15 interest earned over 3 years</a:t>
            </a:r>
          </a:p>
        </p:txBody>
      </p:sp>
      <p:sp>
        <p:nvSpPr>
          <p:cNvPr id="8" name="TextBox 7">
            <a:extLst>
              <a:ext uri="{FF2B5EF4-FFF2-40B4-BE49-F238E27FC236}">
                <a16:creationId xmlns:a16="http://schemas.microsoft.com/office/drawing/2014/main" id="{222C578C-364D-4BE5-9DF6-509E2CE97E6B}"/>
              </a:ext>
            </a:extLst>
          </p:cNvPr>
          <p:cNvSpPr txBox="1"/>
          <p:nvPr/>
        </p:nvSpPr>
        <p:spPr>
          <a:xfrm>
            <a:off x="4184740" y="6065778"/>
            <a:ext cx="4783102" cy="461665"/>
          </a:xfrm>
          <a:prstGeom prst="rect">
            <a:avLst/>
          </a:prstGeom>
          <a:noFill/>
        </p:spPr>
        <p:txBody>
          <a:bodyPr wrap="square" rtlCol="0">
            <a:spAutoFit/>
          </a:bodyPr>
          <a:lstStyle/>
          <a:p>
            <a:r>
              <a:rPr lang="en-GB" sz="2400" dirty="0">
                <a:solidFill>
                  <a:srgbClr val="FF0000"/>
                </a:solidFill>
              </a:rPr>
              <a:t>r = £4.20 ÷ £140 x 100 = 3% </a:t>
            </a:r>
          </a:p>
        </p:txBody>
      </p:sp>
    </p:spTree>
    <p:extLst>
      <p:ext uri="{BB962C8B-B14F-4D97-AF65-F5344CB8AC3E}">
        <p14:creationId xmlns:p14="http://schemas.microsoft.com/office/powerpoint/2010/main" val="2010499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639616" y="0"/>
            <a:ext cx="89289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 Compound and Simple interest</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F50638A-8008-4988-A1E1-2C9127D4B71E}"/>
              </a:ext>
            </a:extLst>
          </p:cNvPr>
          <p:cNvSpPr/>
          <p:nvPr/>
        </p:nvSpPr>
        <p:spPr>
          <a:xfrm>
            <a:off x="2319282" y="507821"/>
            <a:ext cx="8712968" cy="2985433"/>
          </a:xfrm>
          <a:prstGeom prst="rect">
            <a:avLst/>
          </a:prstGeom>
        </p:spPr>
        <p:txBody>
          <a:bodyPr wrap="square">
            <a:spAutoFit/>
          </a:bodyPr>
          <a:lstStyle/>
          <a:p>
            <a:endParaRPr lang="en-GB" b="1" dirty="0"/>
          </a:p>
          <a:p>
            <a:r>
              <a:rPr lang="en-GB" sz="2400" dirty="0"/>
              <a:t>Simple interest is very rarely used in real life: almost all banks and other financial institutions use </a:t>
            </a:r>
            <a:r>
              <a:rPr lang="en-GB" sz="2400" i="1" dirty="0"/>
              <a:t>compound interest.</a:t>
            </a:r>
          </a:p>
          <a:p>
            <a:r>
              <a:rPr lang="en-GB" sz="2400" dirty="0"/>
              <a:t>This is when interest is added (or compounded) to the principal sum so that interest is paid on the whole amount. Under this method, if the interest for the first year is left in the account, the interest for the second year is calculated on the whole amount so far accumulated.</a:t>
            </a:r>
          </a:p>
        </p:txBody>
      </p:sp>
      <p:sp>
        <p:nvSpPr>
          <p:cNvPr id="4" name="Rectangle 3">
            <a:extLst>
              <a:ext uri="{FF2B5EF4-FFF2-40B4-BE49-F238E27FC236}">
                <a16:creationId xmlns:a16="http://schemas.microsoft.com/office/drawing/2014/main" id="{F69372AB-8C05-435E-94E8-0D9E282DD378}"/>
              </a:ext>
            </a:extLst>
          </p:cNvPr>
          <p:cNvSpPr/>
          <p:nvPr/>
        </p:nvSpPr>
        <p:spPr>
          <a:xfrm>
            <a:off x="2319282" y="3634589"/>
            <a:ext cx="9505056" cy="1938992"/>
          </a:xfrm>
          <a:prstGeom prst="rect">
            <a:avLst/>
          </a:prstGeom>
        </p:spPr>
        <p:txBody>
          <a:bodyPr wrap="square">
            <a:spAutoFit/>
          </a:bodyPr>
          <a:lstStyle/>
          <a:p>
            <a:r>
              <a:rPr lang="en-GB" sz="2400" b="1" dirty="0"/>
              <a:t>Example 1</a:t>
            </a:r>
          </a:p>
          <a:p>
            <a:r>
              <a:rPr lang="en-GB" sz="2400" dirty="0"/>
              <a:t>I deposit £250 in a high-earning account paying 9% compound interest and leave it for three years. What will be the balance on the account at the end of that time?</a:t>
            </a:r>
          </a:p>
          <a:p>
            <a:r>
              <a:rPr lang="en-GB" sz="2400" b="1" dirty="0"/>
              <a:t>Solution</a:t>
            </a:r>
          </a:p>
        </p:txBody>
      </p:sp>
      <p:sp>
        <p:nvSpPr>
          <p:cNvPr id="5" name="TextBox 4">
            <a:extLst>
              <a:ext uri="{FF2B5EF4-FFF2-40B4-BE49-F238E27FC236}">
                <a16:creationId xmlns:a16="http://schemas.microsoft.com/office/drawing/2014/main" id="{D4CA1001-DDE9-4A9A-8934-6D784058A24C}"/>
              </a:ext>
            </a:extLst>
          </p:cNvPr>
          <p:cNvSpPr txBox="1"/>
          <p:nvPr/>
        </p:nvSpPr>
        <p:spPr>
          <a:xfrm>
            <a:off x="2319282" y="5455612"/>
            <a:ext cx="4824536" cy="1200329"/>
          </a:xfrm>
          <a:prstGeom prst="rect">
            <a:avLst/>
          </a:prstGeom>
          <a:noFill/>
        </p:spPr>
        <p:txBody>
          <a:bodyPr wrap="square" rtlCol="0">
            <a:spAutoFit/>
          </a:bodyPr>
          <a:lstStyle/>
          <a:p>
            <a:r>
              <a:rPr lang="en-GB" sz="2400" dirty="0">
                <a:solidFill>
                  <a:srgbClr val="FF0000"/>
                </a:solidFill>
              </a:rPr>
              <a:t>Year 1: £250 x 1.09 = £272.50</a:t>
            </a:r>
          </a:p>
          <a:p>
            <a:r>
              <a:rPr lang="en-GB" sz="2400" dirty="0">
                <a:solidFill>
                  <a:srgbClr val="FF0000"/>
                </a:solidFill>
              </a:rPr>
              <a:t>Year 2: £272.50 x 1.09 = £297.02</a:t>
            </a:r>
          </a:p>
          <a:p>
            <a:r>
              <a:rPr lang="en-GB" sz="2400" dirty="0">
                <a:solidFill>
                  <a:srgbClr val="FF0000"/>
                </a:solidFill>
              </a:rPr>
              <a:t>Year 3: £297.02 x 1.09 = £323.75</a:t>
            </a:r>
          </a:p>
        </p:txBody>
      </p:sp>
      <p:sp>
        <p:nvSpPr>
          <p:cNvPr id="6" name="TextBox 5">
            <a:extLst>
              <a:ext uri="{FF2B5EF4-FFF2-40B4-BE49-F238E27FC236}">
                <a16:creationId xmlns:a16="http://schemas.microsoft.com/office/drawing/2014/main" id="{140231A7-00C8-4B61-BBE4-AF5C67DD2439}"/>
              </a:ext>
            </a:extLst>
          </p:cNvPr>
          <p:cNvSpPr txBox="1"/>
          <p:nvPr/>
        </p:nvSpPr>
        <p:spPr>
          <a:xfrm>
            <a:off x="7369398" y="5443416"/>
            <a:ext cx="608366" cy="461665"/>
          </a:xfrm>
          <a:prstGeom prst="rect">
            <a:avLst/>
          </a:prstGeom>
          <a:noFill/>
        </p:spPr>
        <p:txBody>
          <a:bodyPr wrap="square" rtlCol="0">
            <a:spAutoFit/>
          </a:bodyPr>
          <a:lstStyle/>
          <a:p>
            <a:r>
              <a:rPr lang="en-GB" sz="2400" dirty="0">
                <a:solidFill>
                  <a:srgbClr val="FF0000"/>
                </a:solidFill>
              </a:rPr>
              <a:t>or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7FF1012-3F85-4127-ADC7-60B7CF2F9102}"/>
                  </a:ext>
                </a:extLst>
              </p:cNvPr>
              <p:cNvSpPr txBox="1"/>
              <p:nvPr/>
            </p:nvSpPr>
            <p:spPr>
              <a:xfrm>
                <a:off x="8183585" y="5443415"/>
                <a:ext cx="3949995" cy="461665"/>
              </a:xfrm>
              <a:prstGeom prst="rect">
                <a:avLst/>
              </a:prstGeom>
              <a:noFill/>
            </p:spPr>
            <p:txBody>
              <a:bodyPr wrap="square" rtlCol="0">
                <a:spAutoFit/>
              </a:bodyPr>
              <a:lstStyle/>
              <a:p>
                <a:r>
                  <a:rPr lang="en-GB" sz="2400" dirty="0">
                    <a:solidFill>
                      <a:srgbClr val="FF0000"/>
                    </a:solidFill>
                  </a:rPr>
                  <a:t>£250 x </a:t>
                </a:r>
                <a14:m>
                  <m:oMath xmlns:m="http://schemas.openxmlformats.org/officeDocument/2006/math">
                    <m:sSup>
                      <m:sSupPr>
                        <m:ctrlPr>
                          <a:rPr lang="en-GB" sz="240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1.09</m:t>
                        </m:r>
                      </m:e>
                      <m:sup>
                        <m:r>
                          <a:rPr lang="en-GB" sz="2400" b="0" i="1" smtClean="0">
                            <a:solidFill>
                              <a:srgbClr val="FF0000"/>
                            </a:solidFill>
                            <a:latin typeface="Cambria Math" panose="02040503050406030204" pitchFamily="18" charset="0"/>
                          </a:rPr>
                          <m:t>3</m:t>
                        </m:r>
                      </m:sup>
                    </m:sSup>
                  </m:oMath>
                </a14:m>
                <a:r>
                  <a:rPr lang="en-GB" sz="2400" dirty="0">
                    <a:solidFill>
                      <a:srgbClr val="FF0000"/>
                    </a:solidFill>
                  </a:rPr>
                  <a:t> = £323.75</a:t>
                </a:r>
              </a:p>
            </p:txBody>
          </p:sp>
        </mc:Choice>
        <mc:Fallback xmlns="">
          <p:sp>
            <p:nvSpPr>
              <p:cNvPr id="7" name="TextBox 6">
                <a:extLst>
                  <a:ext uri="{FF2B5EF4-FFF2-40B4-BE49-F238E27FC236}">
                    <a16:creationId xmlns:a16="http://schemas.microsoft.com/office/drawing/2014/main" id="{87FF1012-3F85-4127-ADC7-60B7CF2F9102}"/>
                  </a:ext>
                </a:extLst>
              </p:cNvPr>
              <p:cNvSpPr txBox="1">
                <a:spLocks noRot="1" noChangeAspect="1" noMove="1" noResize="1" noEditPoints="1" noAdjustHandles="1" noChangeArrowheads="1" noChangeShapeType="1" noTextEdit="1"/>
              </p:cNvSpPr>
              <p:nvPr/>
            </p:nvSpPr>
            <p:spPr>
              <a:xfrm>
                <a:off x="8183585" y="5443415"/>
                <a:ext cx="3949995" cy="461665"/>
              </a:xfrm>
              <a:prstGeom prst="rect">
                <a:avLst/>
              </a:prstGeom>
              <a:blipFill>
                <a:blip r:embed="rId4"/>
                <a:stretch>
                  <a:fillRect l="-2315" t="-9211" b="-30263"/>
                </a:stretch>
              </a:blipFill>
            </p:spPr>
            <p:txBody>
              <a:bodyPr/>
              <a:lstStyle/>
              <a:p>
                <a:r>
                  <a:rPr lang="en-GB">
                    <a:noFill/>
                  </a:rPr>
                  <a:t> </a:t>
                </a:r>
              </a:p>
            </p:txBody>
          </p:sp>
        </mc:Fallback>
      </mc:AlternateContent>
    </p:spTree>
    <p:extLst>
      <p:ext uri="{BB962C8B-B14F-4D97-AF65-F5344CB8AC3E}">
        <p14:creationId xmlns:p14="http://schemas.microsoft.com/office/powerpoint/2010/main" val="237300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639616" y="0"/>
            <a:ext cx="89289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Skill Check: Compound and Simple interest</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65993DE-3A64-47BA-A080-B0388C0947C5}"/>
              </a:ext>
            </a:extLst>
          </p:cNvPr>
          <p:cNvSpPr/>
          <p:nvPr/>
        </p:nvSpPr>
        <p:spPr>
          <a:xfrm>
            <a:off x="2385339" y="877700"/>
            <a:ext cx="9642349" cy="1938992"/>
          </a:xfrm>
          <a:prstGeom prst="rect">
            <a:avLst/>
          </a:prstGeom>
        </p:spPr>
        <p:txBody>
          <a:bodyPr wrap="square">
            <a:spAutoFit/>
          </a:bodyPr>
          <a:lstStyle/>
          <a:p>
            <a:r>
              <a:rPr lang="en-GB" sz="2400" b="1" dirty="0"/>
              <a:t>Example 2</a:t>
            </a:r>
          </a:p>
          <a:p>
            <a:r>
              <a:rPr lang="en-GB" sz="2400" dirty="0"/>
              <a:t>Jodie invests £1200 in a bank account which pays interest at the rate of 4% per annum. Calculate the value of her investment after 4 years.</a:t>
            </a:r>
          </a:p>
          <a:p>
            <a:r>
              <a:rPr lang="en-GB" sz="2400" b="1" dirty="0"/>
              <a:t>Solution</a:t>
            </a:r>
          </a:p>
          <a:p>
            <a:r>
              <a:rPr lang="en-GB" sz="2400" dirty="0"/>
              <a:t>At an interest rate of 4% per annum, the value of her investment after</a:t>
            </a:r>
          </a:p>
        </p:txBody>
      </p:sp>
      <p:sp>
        <p:nvSpPr>
          <p:cNvPr id="3" name="Rectangle 2">
            <a:extLst>
              <a:ext uri="{FF2B5EF4-FFF2-40B4-BE49-F238E27FC236}">
                <a16:creationId xmlns:a16="http://schemas.microsoft.com/office/drawing/2014/main" id="{F6940BF6-E5BC-4CED-9EE7-2B7EEA428661}"/>
              </a:ext>
            </a:extLst>
          </p:cNvPr>
          <p:cNvSpPr/>
          <p:nvPr/>
        </p:nvSpPr>
        <p:spPr>
          <a:xfrm>
            <a:off x="2400227" y="2813711"/>
            <a:ext cx="5206252" cy="1877437"/>
          </a:xfrm>
          <a:prstGeom prst="rect">
            <a:avLst/>
          </a:prstGeom>
        </p:spPr>
        <p:txBody>
          <a:bodyPr wrap="square">
            <a:spAutoFit/>
          </a:bodyPr>
          <a:lstStyle/>
          <a:p>
            <a:r>
              <a:rPr lang="en-GB" sz="2400" dirty="0">
                <a:solidFill>
                  <a:srgbClr val="FF0000"/>
                </a:solidFill>
              </a:rPr>
              <a:t>Year 1: £1200 x 1.04 = £1248</a:t>
            </a:r>
          </a:p>
          <a:p>
            <a:r>
              <a:rPr lang="en-GB" sz="2400" dirty="0">
                <a:solidFill>
                  <a:srgbClr val="FF0000"/>
                </a:solidFill>
              </a:rPr>
              <a:t>Year 2: £1248 x 1.04 = £1297.92</a:t>
            </a:r>
          </a:p>
          <a:p>
            <a:r>
              <a:rPr lang="en-GB" sz="2400" dirty="0">
                <a:solidFill>
                  <a:srgbClr val="FF0000"/>
                </a:solidFill>
              </a:rPr>
              <a:t>Year 3: £1297.92 x 1.04 = £1349.84</a:t>
            </a:r>
          </a:p>
          <a:p>
            <a:r>
              <a:rPr lang="en-GB" sz="2400" dirty="0">
                <a:solidFill>
                  <a:srgbClr val="FF0000"/>
                </a:solidFill>
              </a:rPr>
              <a:t>Year 3: £1349.84 x 1.04 = £1403.83</a:t>
            </a:r>
          </a:p>
          <a:p>
            <a:endParaRPr lang="en-GB" dirty="0">
              <a:solidFill>
                <a:srgbClr val="FF0000"/>
              </a:solidFill>
            </a:endParaRPr>
          </a:p>
        </p:txBody>
      </p:sp>
      <p:sp>
        <p:nvSpPr>
          <p:cNvPr id="4" name="Rectangle 3">
            <a:extLst>
              <a:ext uri="{FF2B5EF4-FFF2-40B4-BE49-F238E27FC236}">
                <a16:creationId xmlns:a16="http://schemas.microsoft.com/office/drawing/2014/main" id="{45B1C4EE-C83D-437F-9539-6B406561B2BC}"/>
              </a:ext>
            </a:extLst>
          </p:cNvPr>
          <p:cNvSpPr/>
          <p:nvPr/>
        </p:nvSpPr>
        <p:spPr>
          <a:xfrm>
            <a:off x="7625357" y="3243887"/>
            <a:ext cx="458780" cy="461665"/>
          </a:xfrm>
          <a:prstGeom prst="rect">
            <a:avLst/>
          </a:prstGeom>
        </p:spPr>
        <p:txBody>
          <a:bodyPr wrap="none">
            <a:spAutoFit/>
          </a:bodyPr>
          <a:lstStyle/>
          <a:p>
            <a:r>
              <a:rPr lang="en-GB" sz="2400" dirty="0">
                <a:solidFill>
                  <a:srgbClr val="FF0000"/>
                </a:solidFill>
              </a:rPr>
              <a:t>or</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F96A2CAD-6E94-492E-9A89-45A0FC178A8D}"/>
                  </a:ext>
                </a:extLst>
              </p:cNvPr>
              <p:cNvSpPr/>
              <p:nvPr/>
            </p:nvSpPr>
            <p:spPr>
              <a:xfrm>
                <a:off x="8311671" y="3243887"/>
                <a:ext cx="3716017" cy="461665"/>
              </a:xfrm>
              <a:prstGeom prst="rect">
                <a:avLst/>
              </a:prstGeom>
            </p:spPr>
            <p:txBody>
              <a:bodyPr wrap="none">
                <a:spAutoFit/>
              </a:bodyPr>
              <a:lstStyle/>
              <a:p>
                <a:r>
                  <a:rPr lang="en-GB" sz="2400" dirty="0">
                    <a:solidFill>
                      <a:srgbClr val="FF0000"/>
                    </a:solidFill>
                  </a:rPr>
                  <a:t>£1200 x </a:t>
                </a:r>
                <a14:m>
                  <m:oMath xmlns:m="http://schemas.openxmlformats.org/officeDocument/2006/math">
                    <m:sSup>
                      <m:sSupPr>
                        <m:ctrlPr>
                          <a:rPr lang="en-GB" sz="2400" i="1">
                            <a:solidFill>
                              <a:srgbClr val="FF0000"/>
                            </a:solidFill>
                            <a:latin typeface="Cambria Math" panose="02040503050406030204" pitchFamily="18" charset="0"/>
                          </a:rPr>
                        </m:ctrlPr>
                      </m:sSupPr>
                      <m:e>
                        <m:r>
                          <a:rPr lang="en-GB" sz="2400" i="1">
                            <a:solidFill>
                              <a:srgbClr val="FF0000"/>
                            </a:solidFill>
                            <a:latin typeface="Cambria Math" panose="02040503050406030204" pitchFamily="18" charset="0"/>
                          </a:rPr>
                          <m:t>1.0</m:t>
                        </m:r>
                        <m:r>
                          <a:rPr lang="en-GB" sz="2400" b="0" i="1" smtClean="0">
                            <a:solidFill>
                              <a:srgbClr val="FF0000"/>
                            </a:solidFill>
                            <a:latin typeface="Cambria Math" panose="02040503050406030204" pitchFamily="18" charset="0"/>
                          </a:rPr>
                          <m:t>4</m:t>
                        </m:r>
                      </m:e>
                      <m:sup>
                        <m:r>
                          <a:rPr lang="en-GB" sz="2400" b="0" i="1" smtClean="0">
                            <a:solidFill>
                              <a:srgbClr val="FF0000"/>
                            </a:solidFill>
                            <a:latin typeface="Cambria Math" panose="02040503050406030204" pitchFamily="18" charset="0"/>
                          </a:rPr>
                          <m:t>4</m:t>
                        </m:r>
                      </m:sup>
                    </m:sSup>
                  </m:oMath>
                </a14:m>
                <a:r>
                  <a:rPr lang="en-GB" sz="2400" dirty="0">
                    <a:solidFill>
                      <a:srgbClr val="FF0000"/>
                    </a:solidFill>
                  </a:rPr>
                  <a:t> = £1403.83</a:t>
                </a:r>
              </a:p>
            </p:txBody>
          </p:sp>
        </mc:Choice>
        <mc:Fallback>
          <p:sp>
            <p:nvSpPr>
              <p:cNvPr id="5" name="Rectangle 4">
                <a:extLst>
                  <a:ext uri="{FF2B5EF4-FFF2-40B4-BE49-F238E27FC236}">
                    <a16:creationId xmlns:a16="http://schemas.microsoft.com/office/drawing/2014/main" id="{F96A2CAD-6E94-492E-9A89-45A0FC178A8D}"/>
                  </a:ext>
                </a:extLst>
              </p:cNvPr>
              <p:cNvSpPr>
                <a:spLocks noRot="1" noChangeAspect="1" noMove="1" noResize="1" noEditPoints="1" noAdjustHandles="1" noChangeArrowheads="1" noChangeShapeType="1" noTextEdit="1"/>
              </p:cNvSpPr>
              <p:nvPr/>
            </p:nvSpPr>
            <p:spPr>
              <a:xfrm>
                <a:off x="8311671" y="3243887"/>
                <a:ext cx="3716017" cy="461665"/>
              </a:xfrm>
              <a:prstGeom prst="rect">
                <a:avLst/>
              </a:prstGeom>
              <a:blipFill>
                <a:blip r:embed="rId4"/>
                <a:stretch>
                  <a:fillRect l="-2459" t="-9211" r="-1803" b="-30263"/>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5150C261-A6A5-40A1-8364-6F62E8637E95}"/>
              </a:ext>
            </a:extLst>
          </p:cNvPr>
          <p:cNvSpPr/>
          <p:nvPr/>
        </p:nvSpPr>
        <p:spPr>
          <a:xfrm>
            <a:off x="2415926" y="5083772"/>
            <a:ext cx="9436675" cy="830997"/>
          </a:xfrm>
          <a:prstGeom prst="rect">
            <a:avLst/>
          </a:prstGeom>
        </p:spPr>
        <p:txBody>
          <a:bodyPr wrap="square">
            <a:spAutoFit/>
          </a:bodyPr>
          <a:lstStyle/>
          <a:p>
            <a:r>
              <a:rPr lang="en-GB" sz="2400" dirty="0"/>
              <a:t>For how long must you leave an initial deposit of £100 in a 12% savings account to see it grow to £1000 ?</a:t>
            </a:r>
          </a:p>
        </p:txBody>
      </p:sp>
      <p:sp>
        <p:nvSpPr>
          <p:cNvPr id="7" name="Rectangle 6">
            <a:extLst>
              <a:ext uri="{FF2B5EF4-FFF2-40B4-BE49-F238E27FC236}">
                <a16:creationId xmlns:a16="http://schemas.microsoft.com/office/drawing/2014/main" id="{FA27F2D1-3678-46C9-B662-BCD8AF907A3F}"/>
              </a:ext>
            </a:extLst>
          </p:cNvPr>
          <p:cNvSpPr/>
          <p:nvPr/>
        </p:nvSpPr>
        <p:spPr>
          <a:xfrm>
            <a:off x="2381349" y="4485933"/>
            <a:ext cx="1707519" cy="461665"/>
          </a:xfrm>
          <a:prstGeom prst="rect">
            <a:avLst/>
          </a:prstGeom>
        </p:spPr>
        <p:txBody>
          <a:bodyPr wrap="none">
            <a:spAutoFit/>
          </a:bodyPr>
          <a:lstStyle/>
          <a:p>
            <a:r>
              <a:rPr lang="en-GB" sz="2400" b="1" dirty="0"/>
              <a:t>Example 3</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82EC4D5-AA54-4B67-AA98-01CD11F66DF8}"/>
                  </a:ext>
                </a:extLst>
              </p:cNvPr>
              <p:cNvSpPr/>
              <p:nvPr/>
            </p:nvSpPr>
            <p:spPr>
              <a:xfrm>
                <a:off x="2924795" y="5966003"/>
                <a:ext cx="3136371" cy="461665"/>
              </a:xfrm>
              <a:prstGeom prst="rect">
                <a:avLst/>
              </a:prstGeom>
            </p:spPr>
            <p:txBody>
              <a:bodyPr wrap="none">
                <a:spAutoFit/>
              </a:bodyPr>
              <a:lstStyle/>
              <a:p>
                <a:r>
                  <a:rPr lang="en-GB" sz="2400" dirty="0">
                    <a:solidFill>
                      <a:srgbClr val="FF0000"/>
                    </a:solidFill>
                  </a:rPr>
                  <a:t>£100 x </a:t>
                </a:r>
                <a14:m>
                  <m:oMath xmlns:m="http://schemas.openxmlformats.org/officeDocument/2006/math">
                    <m:sSup>
                      <m:sSupPr>
                        <m:ctrlPr>
                          <a:rPr lang="en-GB" sz="2400" i="1">
                            <a:solidFill>
                              <a:srgbClr val="FF0000"/>
                            </a:solidFill>
                            <a:latin typeface="Cambria Math" panose="02040503050406030204" pitchFamily="18" charset="0"/>
                          </a:rPr>
                        </m:ctrlPr>
                      </m:sSupPr>
                      <m:e>
                        <m:r>
                          <a:rPr lang="en-GB" sz="2400" i="1">
                            <a:solidFill>
                              <a:srgbClr val="FF0000"/>
                            </a:solidFill>
                            <a:latin typeface="Cambria Math" panose="02040503050406030204" pitchFamily="18" charset="0"/>
                          </a:rPr>
                          <m:t>1.</m:t>
                        </m:r>
                        <m:r>
                          <a:rPr lang="en-GB" sz="2400" b="0" i="1" smtClean="0">
                            <a:solidFill>
                              <a:srgbClr val="FF0000"/>
                            </a:solidFill>
                            <a:latin typeface="Cambria Math" panose="02040503050406030204" pitchFamily="18" charset="0"/>
                          </a:rPr>
                          <m:t>12</m:t>
                        </m:r>
                      </m:e>
                      <m:sup>
                        <m:r>
                          <a:rPr lang="en-GB" sz="2400" b="0" i="1" smtClean="0">
                            <a:solidFill>
                              <a:srgbClr val="FF0000"/>
                            </a:solidFill>
                            <a:latin typeface="Cambria Math" panose="02040503050406030204" pitchFamily="18" charset="0"/>
                          </a:rPr>
                          <m:t>𝑛</m:t>
                        </m:r>
                      </m:sup>
                    </m:sSup>
                  </m:oMath>
                </a14:m>
                <a:r>
                  <a:rPr lang="en-GB" sz="2400" dirty="0">
                    <a:solidFill>
                      <a:srgbClr val="FF0000"/>
                    </a:solidFill>
                  </a:rPr>
                  <a:t> = £1000</a:t>
                </a:r>
              </a:p>
            </p:txBody>
          </p:sp>
        </mc:Choice>
        <mc:Fallback xmlns="">
          <p:sp>
            <p:nvSpPr>
              <p:cNvPr id="8" name="Rectangle 7">
                <a:extLst>
                  <a:ext uri="{FF2B5EF4-FFF2-40B4-BE49-F238E27FC236}">
                    <a16:creationId xmlns:a16="http://schemas.microsoft.com/office/drawing/2014/main" id="{B82EC4D5-AA54-4B67-AA98-01CD11F66DF8}"/>
                  </a:ext>
                </a:extLst>
              </p:cNvPr>
              <p:cNvSpPr>
                <a:spLocks noRot="1" noChangeAspect="1" noMove="1" noResize="1" noEditPoints="1" noAdjustHandles="1" noChangeArrowheads="1" noChangeShapeType="1" noTextEdit="1"/>
              </p:cNvSpPr>
              <p:nvPr/>
            </p:nvSpPr>
            <p:spPr>
              <a:xfrm>
                <a:off x="2924795" y="5966003"/>
                <a:ext cx="3136371" cy="461665"/>
              </a:xfrm>
              <a:prstGeom prst="rect">
                <a:avLst/>
              </a:prstGeom>
              <a:blipFill>
                <a:blip r:embed="rId5"/>
                <a:stretch>
                  <a:fillRect l="-3113" t="-9333" r="-2140" b="-3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643E962-B8D4-497F-9455-92D10D88C833}"/>
                  </a:ext>
                </a:extLst>
              </p:cNvPr>
              <p:cNvSpPr/>
              <p:nvPr/>
            </p:nvSpPr>
            <p:spPr>
              <a:xfrm>
                <a:off x="6456040" y="5920411"/>
                <a:ext cx="1954959" cy="461665"/>
              </a:xfrm>
              <a:prstGeom prst="rect">
                <a:avLst/>
              </a:prstGeom>
            </p:spPr>
            <p:txBody>
              <a:bodyPr wrap="none">
                <a:spAutoFit/>
              </a:bodyPr>
              <a:lstStyle/>
              <a:p>
                <a14:m>
                  <m:oMath xmlns:m="http://schemas.openxmlformats.org/officeDocument/2006/math">
                    <m:sSup>
                      <m:sSupPr>
                        <m:ctrlPr>
                          <a:rPr lang="en-GB" sz="2400" i="1">
                            <a:solidFill>
                              <a:srgbClr val="FF0000"/>
                            </a:solidFill>
                            <a:latin typeface="Cambria Math" panose="02040503050406030204" pitchFamily="18" charset="0"/>
                          </a:rPr>
                        </m:ctrlPr>
                      </m:sSupPr>
                      <m:e>
                        <m:r>
                          <a:rPr lang="en-GB" sz="2400" i="1">
                            <a:solidFill>
                              <a:srgbClr val="FF0000"/>
                            </a:solidFill>
                            <a:latin typeface="Cambria Math" panose="02040503050406030204" pitchFamily="18" charset="0"/>
                          </a:rPr>
                          <m:t>1.12</m:t>
                        </m:r>
                      </m:e>
                      <m:sup>
                        <m:r>
                          <a:rPr lang="en-GB" sz="2400" i="1">
                            <a:solidFill>
                              <a:srgbClr val="FF0000"/>
                            </a:solidFill>
                            <a:latin typeface="Cambria Math" panose="02040503050406030204" pitchFamily="18" charset="0"/>
                          </a:rPr>
                          <m:t>𝑛</m:t>
                        </m:r>
                      </m:sup>
                    </m:sSup>
                  </m:oMath>
                </a14:m>
                <a:r>
                  <a:rPr lang="en-GB" sz="2400" dirty="0">
                    <a:solidFill>
                      <a:srgbClr val="FF0000"/>
                    </a:solidFill>
                  </a:rPr>
                  <a:t> = £100</a:t>
                </a:r>
              </a:p>
            </p:txBody>
          </p:sp>
        </mc:Choice>
        <mc:Fallback xmlns="">
          <p:sp>
            <p:nvSpPr>
              <p:cNvPr id="9" name="Rectangle 8">
                <a:extLst>
                  <a:ext uri="{FF2B5EF4-FFF2-40B4-BE49-F238E27FC236}">
                    <a16:creationId xmlns:a16="http://schemas.microsoft.com/office/drawing/2014/main" id="{F643E962-B8D4-497F-9455-92D10D88C833}"/>
                  </a:ext>
                </a:extLst>
              </p:cNvPr>
              <p:cNvSpPr>
                <a:spLocks noRot="1" noChangeAspect="1" noMove="1" noResize="1" noEditPoints="1" noAdjustHandles="1" noChangeArrowheads="1" noChangeShapeType="1" noTextEdit="1"/>
              </p:cNvSpPr>
              <p:nvPr/>
            </p:nvSpPr>
            <p:spPr>
              <a:xfrm>
                <a:off x="6456040" y="5920411"/>
                <a:ext cx="1954959" cy="461665"/>
              </a:xfrm>
              <a:prstGeom prst="rect">
                <a:avLst/>
              </a:prstGeom>
              <a:blipFill>
                <a:blip r:embed="rId6"/>
                <a:stretch>
                  <a:fillRect l="-623" t="-9211" r="-4050" b="-30263"/>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1D11EBA0-B20E-4826-B765-6933A49B3C56}"/>
              </a:ext>
            </a:extLst>
          </p:cNvPr>
          <p:cNvSpPr txBox="1"/>
          <p:nvPr/>
        </p:nvSpPr>
        <p:spPr>
          <a:xfrm>
            <a:off x="8805873" y="5914769"/>
            <a:ext cx="2232248" cy="461665"/>
          </a:xfrm>
          <a:prstGeom prst="rect">
            <a:avLst/>
          </a:prstGeom>
          <a:noFill/>
        </p:spPr>
        <p:txBody>
          <a:bodyPr wrap="square" rtlCol="0">
            <a:spAutoFit/>
          </a:bodyPr>
          <a:lstStyle/>
          <a:p>
            <a:r>
              <a:rPr lang="en-GB" sz="2400" dirty="0">
                <a:solidFill>
                  <a:srgbClr val="FF0000"/>
                </a:solidFill>
              </a:rPr>
              <a:t>n = 21 years</a:t>
            </a:r>
          </a:p>
        </p:txBody>
      </p:sp>
    </p:spTree>
    <p:extLst>
      <p:ext uri="{BB962C8B-B14F-4D97-AF65-F5344CB8AC3E}">
        <p14:creationId xmlns:p14="http://schemas.microsoft.com/office/powerpoint/2010/main" val="1678416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11BD6-CEBE-4B0C-8649-B83357B8067A}"/>
              </a:ext>
            </a:extLst>
          </p:cNvPr>
          <p:cNvSpPr/>
          <p:nvPr/>
        </p:nvSpPr>
        <p:spPr bwMode="auto">
          <a:xfrm>
            <a:off x="3215680" y="679868"/>
            <a:ext cx="6946676" cy="583912"/>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73" name="TextBox 2"/>
          <p:cNvSpPr txBox="1">
            <a:spLocks noChangeArrowheads="1"/>
          </p:cNvSpPr>
          <p:nvPr/>
        </p:nvSpPr>
        <p:spPr bwMode="auto">
          <a:xfrm>
            <a:off x="2347430" y="36266"/>
            <a:ext cx="91810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3200" b="1" dirty="0"/>
              <a:t>Skill Check: Simple and Compound Interest</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527988E-CB13-44E0-A440-E1FA744CD42C}"/>
              </a:ext>
            </a:extLst>
          </p:cNvPr>
          <p:cNvSpPr/>
          <p:nvPr/>
        </p:nvSpPr>
        <p:spPr>
          <a:xfrm>
            <a:off x="2509448" y="1686808"/>
            <a:ext cx="9253029" cy="3046988"/>
          </a:xfrm>
          <a:prstGeom prst="rect">
            <a:avLst/>
          </a:prstGeom>
        </p:spPr>
        <p:txBody>
          <a:bodyPr wrap="square">
            <a:spAutoFit/>
          </a:bodyPr>
          <a:lstStyle/>
          <a:p>
            <a:pPr marL="457200" indent="-457200">
              <a:buAutoNum type="arabicPeriod"/>
            </a:pPr>
            <a:r>
              <a:rPr lang="en-GB" sz="2400" dirty="0"/>
              <a:t>Calculate (a) the interest payable and (b) the total amount </a:t>
            </a:r>
          </a:p>
          <a:p>
            <a:r>
              <a:rPr lang="en-GB" sz="2400" dirty="0"/>
              <a:t>owing on the following deposits at simple interest.</a:t>
            </a:r>
          </a:p>
          <a:p>
            <a:pPr marL="514350" indent="-514350">
              <a:buAutoNum type="romanLcParenBoth"/>
            </a:pPr>
            <a:r>
              <a:rPr lang="en-GB" sz="2400" dirty="0"/>
              <a:t>£300 borrowed for 5 years at 8% p.a.</a:t>
            </a:r>
          </a:p>
          <a:p>
            <a:pPr marL="514350" indent="-514350">
              <a:buAutoNum type="romanLcParenBoth"/>
            </a:pPr>
            <a:endParaRPr lang="en-GB" sz="2400" dirty="0"/>
          </a:p>
          <a:p>
            <a:pPr marL="514350" indent="-514350">
              <a:buAutoNum type="romanLcParenBoth" startAt="2"/>
            </a:pPr>
            <a:r>
              <a:rPr lang="en-GB" sz="2400" dirty="0"/>
              <a:t>£1000 invested for 4 years at 9.5% p.a.</a:t>
            </a:r>
          </a:p>
          <a:p>
            <a:pPr marL="514350" indent="-514350">
              <a:buAutoNum type="romanLcParenBoth" startAt="2"/>
            </a:pPr>
            <a:endParaRPr lang="en-GB" sz="2400" dirty="0"/>
          </a:p>
          <a:p>
            <a:r>
              <a:rPr lang="en-GB" sz="2400" dirty="0"/>
              <a:t>(iii)	£50 borrowed for 2 years at 18% p.a.</a:t>
            </a:r>
          </a:p>
          <a:p>
            <a:endParaRPr lang="en-GB" sz="2400" dirty="0"/>
          </a:p>
        </p:txBody>
      </p:sp>
      <p:sp>
        <p:nvSpPr>
          <p:cNvPr id="3" name="Rectangle 2">
            <a:extLst>
              <a:ext uri="{FF2B5EF4-FFF2-40B4-BE49-F238E27FC236}">
                <a16:creationId xmlns:a16="http://schemas.microsoft.com/office/drawing/2014/main" id="{F9C3E899-D7E0-4C9A-8701-405E0A72C6F9}"/>
              </a:ext>
            </a:extLst>
          </p:cNvPr>
          <p:cNvSpPr/>
          <p:nvPr/>
        </p:nvSpPr>
        <p:spPr>
          <a:xfrm>
            <a:off x="3309727" y="749535"/>
            <a:ext cx="6758581" cy="461665"/>
          </a:xfrm>
          <a:prstGeom prst="rect">
            <a:avLst/>
          </a:prstGeom>
        </p:spPr>
        <p:txBody>
          <a:bodyPr wrap="none">
            <a:spAutoFit/>
          </a:bodyPr>
          <a:lstStyle/>
          <a:p>
            <a:r>
              <a:rPr lang="en-GB" sz="2400" i="1" dirty="0"/>
              <a:t>The following questions relate to simple interest.</a:t>
            </a:r>
          </a:p>
        </p:txBody>
      </p:sp>
      <p:sp>
        <p:nvSpPr>
          <p:cNvPr id="4" name="Rectangle 3">
            <a:extLst>
              <a:ext uri="{FF2B5EF4-FFF2-40B4-BE49-F238E27FC236}">
                <a16:creationId xmlns:a16="http://schemas.microsoft.com/office/drawing/2014/main" id="{CB4099FE-B579-414D-A4C2-781C5421D94E}"/>
              </a:ext>
            </a:extLst>
          </p:cNvPr>
          <p:cNvSpPr/>
          <p:nvPr/>
        </p:nvSpPr>
        <p:spPr>
          <a:xfrm>
            <a:off x="2505572" y="4555217"/>
            <a:ext cx="8856984" cy="2246769"/>
          </a:xfrm>
          <a:prstGeom prst="rect">
            <a:avLst/>
          </a:prstGeom>
        </p:spPr>
        <p:txBody>
          <a:bodyPr wrap="square">
            <a:spAutoFit/>
          </a:bodyPr>
          <a:lstStyle/>
          <a:p>
            <a:pPr marL="457200" indent="-457200">
              <a:buAutoNum type="arabicPeriod" startAt="2"/>
            </a:pPr>
            <a:r>
              <a:rPr lang="en-GB" sz="2400" dirty="0"/>
              <a:t>What is the actual rate of interest if £4000 deposited for 3 years attracts interest of £1440?</a:t>
            </a:r>
          </a:p>
          <a:p>
            <a:pPr marL="457200" indent="-457200">
              <a:buAutoNum type="arabicPeriod" startAt="2"/>
            </a:pPr>
            <a:endParaRPr lang="en-GB" sz="2400" dirty="0"/>
          </a:p>
          <a:p>
            <a:pPr marL="457200" indent="-457200">
              <a:buAutoNum type="arabicPeriod" startAt="3"/>
            </a:pPr>
            <a:r>
              <a:rPr lang="en-GB" sz="2400" dirty="0"/>
              <a:t>For how long would £500 have to be left in an account paying 4% interest p.a. to give a balance of £600 ?</a:t>
            </a:r>
          </a:p>
          <a:p>
            <a:pPr marL="457200" indent="-457200">
              <a:buAutoNum type="arabicPeriod" startAt="3"/>
            </a:pPr>
            <a:endParaRPr lang="en-GB" dirty="0"/>
          </a:p>
        </p:txBody>
      </p:sp>
      <p:sp>
        <p:nvSpPr>
          <p:cNvPr id="6" name="TextBox 5">
            <a:extLst>
              <a:ext uri="{FF2B5EF4-FFF2-40B4-BE49-F238E27FC236}">
                <a16:creationId xmlns:a16="http://schemas.microsoft.com/office/drawing/2014/main" id="{38162654-7C07-4E06-87FC-92B8009AE466}"/>
              </a:ext>
            </a:extLst>
          </p:cNvPr>
          <p:cNvSpPr txBox="1"/>
          <p:nvPr/>
        </p:nvSpPr>
        <p:spPr>
          <a:xfrm>
            <a:off x="2509448" y="1322607"/>
            <a:ext cx="1512168" cy="461665"/>
          </a:xfrm>
          <a:prstGeom prst="rect">
            <a:avLst/>
          </a:prstGeom>
          <a:noFill/>
        </p:spPr>
        <p:txBody>
          <a:bodyPr wrap="square" rtlCol="0">
            <a:spAutoFit/>
          </a:bodyPr>
          <a:lstStyle/>
          <a:p>
            <a:r>
              <a:rPr lang="en-GB" sz="2400" b="1" dirty="0"/>
              <a:t>Exercise</a:t>
            </a:r>
          </a:p>
        </p:txBody>
      </p:sp>
      <p:sp>
        <p:nvSpPr>
          <p:cNvPr id="7" name="TextBox 6">
            <a:extLst>
              <a:ext uri="{FF2B5EF4-FFF2-40B4-BE49-F238E27FC236}">
                <a16:creationId xmlns:a16="http://schemas.microsoft.com/office/drawing/2014/main" id="{732DC61E-91F3-4E12-82C1-429DC8E58F73}"/>
              </a:ext>
            </a:extLst>
          </p:cNvPr>
          <p:cNvSpPr txBox="1"/>
          <p:nvPr/>
        </p:nvSpPr>
        <p:spPr>
          <a:xfrm>
            <a:off x="4201636" y="2790894"/>
            <a:ext cx="3766572" cy="461665"/>
          </a:xfrm>
          <a:prstGeom prst="rect">
            <a:avLst/>
          </a:prstGeom>
          <a:noFill/>
        </p:spPr>
        <p:txBody>
          <a:bodyPr wrap="square" rtlCol="0">
            <a:spAutoFit/>
          </a:bodyPr>
          <a:lstStyle/>
          <a:p>
            <a:r>
              <a:rPr lang="en-GB" sz="2400" dirty="0">
                <a:solidFill>
                  <a:srgbClr val="FF0000"/>
                </a:solidFill>
              </a:rPr>
              <a:t>£300 + (£24 x 5) = £420</a:t>
            </a:r>
          </a:p>
        </p:txBody>
      </p:sp>
      <p:sp>
        <p:nvSpPr>
          <p:cNvPr id="8" name="Rectangle 7">
            <a:extLst>
              <a:ext uri="{FF2B5EF4-FFF2-40B4-BE49-F238E27FC236}">
                <a16:creationId xmlns:a16="http://schemas.microsoft.com/office/drawing/2014/main" id="{0443B103-708A-4849-87A0-D80979716549}"/>
              </a:ext>
            </a:extLst>
          </p:cNvPr>
          <p:cNvSpPr/>
          <p:nvPr/>
        </p:nvSpPr>
        <p:spPr>
          <a:xfrm>
            <a:off x="4201636" y="3552961"/>
            <a:ext cx="3813865" cy="461665"/>
          </a:xfrm>
          <a:prstGeom prst="rect">
            <a:avLst/>
          </a:prstGeom>
        </p:spPr>
        <p:txBody>
          <a:bodyPr wrap="none">
            <a:spAutoFit/>
          </a:bodyPr>
          <a:lstStyle/>
          <a:p>
            <a:r>
              <a:rPr lang="en-GB" sz="2400" dirty="0">
                <a:solidFill>
                  <a:srgbClr val="FF0000"/>
                </a:solidFill>
              </a:rPr>
              <a:t>£1000 + (£95 x 4) = £1380</a:t>
            </a:r>
          </a:p>
        </p:txBody>
      </p:sp>
      <p:sp>
        <p:nvSpPr>
          <p:cNvPr id="9" name="Rectangle 8">
            <a:extLst>
              <a:ext uri="{FF2B5EF4-FFF2-40B4-BE49-F238E27FC236}">
                <a16:creationId xmlns:a16="http://schemas.microsoft.com/office/drawing/2014/main" id="{9DAE8C8E-6915-438A-A961-55D4CBFD1D7E}"/>
              </a:ext>
            </a:extLst>
          </p:cNvPr>
          <p:cNvSpPr/>
          <p:nvPr/>
        </p:nvSpPr>
        <p:spPr>
          <a:xfrm>
            <a:off x="4295800" y="4206821"/>
            <a:ext cx="2956259" cy="461665"/>
          </a:xfrm>
          <a:prstGeom prst="rect">
            <a:avLst/>
          </a:prstGeom>
        </p:spPr>
        <p:txBody>
          <a:bodyPr wrap="none">
            <a:spAutoFit/>
          </a:bodyPr>
          <a:lstStyle/>
          <a:p>
            <a:r>
              <a:rPr lang="en-GB" sz="2400" dirty="0">
                <a:solidFill>
                  <a:srgbClr val="FF0000"/>
                </a:solidFill>
              </a:rPr>
              <a:t>£50 + (£9 x 2) = £68</a:t>
            </a:r>
          </a:p>
        </p:txBody>
      </p:sp>
      <p:sp>
        <p:nvSpPr>
          <p:cNvPr id="10" name="TextBox 9">
            <a:extLst>
              <a:ext uri="{FF2B5EF4-FFF2-40B4-BE49-F238E27FC236}">
                <a16:creationId xmlns:a16="http://schemas.microsoft.com/office/drawing/2014/main" id="{7AB43983-E080-49CC-80BF-DB4138093F12}"/>
              </a:ext>
            </a:extLst>
          </p:cNvPr>
          <p:cNvSpPr txBox="1"/>
          <p:nvPr/>
        </p:nvSpPr>
        <p:spPr>
          <a:xfrm>
            <a:off x="2950904" y="5274387"/>
            <a:ext cx="4435688" cy="461665"/>
          </a:xfrm>
          <a:prstGeom prst="rect">
            <a:avLst/>
          </a:prstGeom>
          <a:noFill/>
        </p:spPr>
        <p:txBody>
          <a:bodyPr wrap="square" rtlCol="0">
            <a:spAutoFit/>
          </a:bodyPr>
          <a:lstStyle/>
          <a:p>
            <a:r>
              <a:rPr lang="en-GB" sz="2400" dirty="0">
                <a:solidFill>
                  <a:srgbClr val="FF0000"/>
                </a:solidFill>
              </a:rPr>
              <a:t>Interest P.A. £1440 ÷ 3 = £480</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A204E30-6A80-4563-A031-30F8BD203179}"/>
                  </a:ext>
                </a:extLst>
              </p:cNvPr>
              <p:cNvSpPr txBox="1"/>
              <p:nvPr/>
            </p:nvSpPr>
            <p:spPr>
              <a:xfrm>
                <a:off x="7812528" y="5182599"/>
                <a:ext cx="3530632" cy="616964"/>
              </a:xfrm>
              <a:prstGeom prst="rect">
                <a:avLst/>
              </a:prstGeom>
              <a:noFill/>
            </p:spPr>
            <p:txBody>
              <a:bodyPr wrap="square" rtlCol="0">
                <a:spAutoFit/>
              </a:bodyPr>
              <a:lstStyle/>
              <a:p>
                <a:r>
                  <a:rPr lang="en-GB" sz="2400" dirty="0">
                    <a:solidFill>
                      <a:srgbClr val="FF0000"/>
                    </a:solidFill>
                  </a:rPr>
                  <a:t>%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480</m:t>
                        </m:r>
                      </m:num>
                      <m:den>
                        <m:r>
                          <a:rPr lang="en-GB" sz="2400" i="1">
                            <a:solidFill>
                              <a:srgbClr val="FF0000"/>
                            </a:solidFill>
                            <a:latin typeface="Cambria Math" panose="02040503050406030204" pitchFamily="18" charset="0"/>
                          </a:rPr>
                          <m:t>4000</m:t>
                        </m:r>
                      </m:den>
                    </m:f>
                    <m:r>
                      <a:rPr lang="en-GB" sz="2400" i="1">
                        <a:solidFill>
                          <a:srgbClr val="FF0000"/>
                        </a:solidFill>
                        <a:latin typeface="Cambria Math" panose="02040503050406030204" pitchFamily="18" charset="0"/>
                      </a:rPr>
                      <m:t> </m:t>
                    </m:r>
                  </m:oMath>
                </a14:m>
                <a:r>
                  <a:rPr lang="en-GB" sz="2400" dirty="0">
                    <a:solidFill>
                      <a:srgbClr val="FF0000"/>
                    </a:solidFill>
                  </a:rPr>
                  <a:t>x 100 = 12%</a:t>
                </a:r>
              </a:p>
            </p:txBody>
          </p:sp>
        </mc:Choice>
        <mc:Fallback xmlns="">
          <p:sp>
            <p:nvSpPr>
              <p:cNvPr id="11" name="TextBox 10">
                <a:extLst>
                  <a:ext uri="{FF2B5EF4-FFF2-40B4-BE49-F238E27FC236}">
                    <a16:creationId xmlns:a16="http://schemas.microsoft.com/office/drawing/2014/main" id="{4A204E30-6A80-4563-A031-30F8BD203179}"/>
                  </a:ext>
                </a:extLst>
              </p:cNvPr>
              <p:cNvSpPr txBox="1">
                <a:spLocks noRot="1" noChangeAspect="1" noMove="1" noResize="1" noEditPoints="1" noAdjustHandles="1" noChangeArrowheads="1" noChangeShapeType="1" noTextEdit="1"/>
              </p:cNvSpPr>
              <p:nvPr/>
            </p:nvSpPr>
            <p:spPr>
              <a:xfrm>
                <a:off x="7812528" y="5182599"/>
                <a:ext cx="3530632" cy="616964"/>
              </a:xfrm>
              <a:prstGeom prst="rect">
                <a:avLst/>
              </a:prstGeom>
              <a:blipFill>
                <a:blip r:embed="rId4"/>
                <a:stretch>
                  <a:fillRect l="-2763" b="-8911"/>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3EB5D24B-1374-4E8A-ABD3-CFF642DBFD64}"/>
              </a:ext>
            </a:extLst>
          </p:cNvPr>
          <p:cNvSpPr txBox="1"/>
          <p:nvPr/>
        </p:nvSpPr>
        <p:spPr>
          <a:xfrm>
            <a:off x="10162356" y="6014722"/>
            <a:ext cx="1703512" cy="461665"/>
          </a:xfrm>
          <a:prstGeom prst="rect">
            <a:avLst/>
          </a:prstGeom>
          <a:noFill/>
        </p:spPr>
        <p:txBody>
          <a:bodyPr wrap="square" rtlCol="0">
            <a:spAutoFit/>
          </a:bodyPr>
          <a:lstStyle/>
          <a:p>
            <a:pPr algn="ctr"/>
            <a:r>
              <a:rPr lang="en-GB" sz="2400" dirty="0">
                <a:solidFill>
                  <a:srgbClr val="FF0000"/>
                </a:solidFill>
              </a:rPr>
              <a:t>5 years</a:t>
            </a:r>
          </a:p>
        </p:txBody>
      </p:sp>
    </p:spTree>
    <p:extLst>
      <p:ext uri="{BB962C8B-B14F-4D97-AF65-F5344CB8AC3E}">
        <p14:creationId xmlns:p14="http://schemas.microsoft.com/office/powerpoint/2010/main" val="4279610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E59C78-40C8-44E5-B547-58770E55B078}"/>
              </a:ext>
            </a:extLst>
          </p:cNvPr>
          <p:cNvSpPr/>
          <p:nvPr/>
        </p:nvSpPr>
        <p:spPr bwMode="auto">
          <a:xfrm>
            <a:off x="3351784" y="682918"/>
            <a:ext cx="7252626" cy="583912"/>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400" b="0" i="0" u="none" strike="noStrike" cap="none" normalizeH="0" baseline="0" dirty="0">
              <a:ln>
                <a:noFill/>
              </a:ln>
              <a:solidFill>
                <a:schemeClr val="tx1"/>
              </a:solidFill>
              <a:effectLst/>
              <a:latin typeface="Arial" charset="0"/>
              <a:ea typeface="ＭＳ Ｐゴシック" charset="0"/>
            </a:endParaRPr>
          </a:p>
        </p:txBody>
      </p:sp>
      <p:sp>
        <p:nvSpPr>
          <p:cNvPr id="15373" name="TextBox 2"/>
          <p:cNvSpPr txBox="1">
            <a:spLocks noChangeArrowheads="1"/>
          </p:cNvSpPr>
          <p:nvPr/>
        </p:nvSpPr>
        <p:spPr bwMode="auto">
          <a:xfrm>
            <a:off x="2387587" y="0"/>
            <a:ext cx="91810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3200" b="1" dirty="0"/>
              <a:t>Skill Check: Simple and Compound Interest</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932832D-4298-4E0B-A92D-8C6B364E1F09}"/>
              </a:ext>
            </a:extLst>
          </p:cNvPr>
          <p:cNvSpPr/>
          <p:nvPr/>
        </p:nvSpPr>
        <p:spPr>
          <a:xfrm>
            <a:off x="2368835" y="1196274"/>
            <a:ext cx="9502960" cy="1200329"/>
          </a:xfrm>
          <a:prstGeom prst="rect">
            <a:avLst/>
          </a:prstGeom>
        </p:spPr>
        <p:txBody>
          <a:bodyPr wrap="square">
            <a:spAutoFit/>
          </a:bodyPr>
          <a:lstStyle/>
          <a:p>
            <a:r>
              <a:rPr lang="en-GB" sz="2400" b="1" dirty="0"/>
              <a:t>Exercise</a:t>
            </a:r>
          </a:p>
          <a:p>
            <a:r>
              <a:rPr lang="en-GB" sz="2400" dirty="0"/>
              <a:t>1. Using the formulae, calculate the amount accumulated after three years at </a:t>
            </a:r>
            <a:r>
              <a:rPr lang="en-GB" sz="2400" i="1" dirty="0"/>
              <a:t>compound interest </a:t>
            </a:r>
            <a:r>
              <a:rPr lang="en-GB" sz="2400" dirty="0"/>
              <a:t>in the following cases.</a:t>
            </a:r>
          </a:p>
        </p:txBody>
      </p:sp>
      <p:sp>
        <p:nvSpPr>
          <p:cNvPr id="3" name="Rectangle 2">
            <a:extLst>
              <a:ext uri="{FF2B5EF4-FFF2-40B4-BE49-F238E27FC236}">
                <a16:creationId xmlns:a16="http://schemas.microsoft.com/office/drawing/2014/main" id="{5478ABA5-AF1F-49A6-A3F6-98AC9BF711E4}"/>
              </a:ext>
            </a:extLst>
          </p:cNvPr>
          <p:cNvSpPr/>
          <p:nvPr/>
        </p:nvSpPr>
        <p:spPr>
          <a:xfrm>
            <a:off x="3351784" y="744042"/>
            <a:ext cx="7252626" cy="461665"/>
          </a:xfrm>
          <a:prstGeom prst="rect">
            <a:avLst/>
          </a:prstGeom>
        </p:spPr>
        <p:txBody>
          <a:bodyPr wrap="square">
            <a:spAutoFit/>
          </a:bodyPr>
          <a:lstStyle/>
          <a:p>
            <a:r>
              <a:rPr lang="en-GB" sz="2400" i="1" dirty="0"/>
              <a:t>The following questions relate to compound interest</a:t>
            </a:r>
            <a:endParaRPr lang="en-GB" sz="2400" dirty="0"/>
          </a:p>
        </p:txBody>
      </p:sp>
      <p:sp>
        <p:nvSpPr>
          <p:cNvPr id="4" name="Rectangle 3">
            <a:extLst>
              <a:ext uri="{FF2B5EF4-FFF2-40B4-BE49-F238E27FC236}">
                <a16:creationId xmlns:a16="http://schemas.microsoft.com/office/drawing/2014/main" id="{F9507EC9-87B9-4E76-BF09-5532A82F47BF}"/>
              </a:ext>
            </a:extLst>
          </p:cNvPr>
          <p:cNvSpPr/>
          <p:nvPr/>
        </p:nvSpPr>
        <p:spPr>
          <a:xfrm>
            <a:off x="2711624" y="2348880"/>
            <a:ext cx="7092789" cy="1938992"/>
          </a:xfrm>
          <a:prstGeom prst="rect">
            <a:avLst/>
          </a:prstGeom>
        </p:spPr>
        <p:txBody>
          <a:bodyPr wrap="square">
            <a:spAutoFit/>
          </a:bodyPr>
          <a:lstStyle/>
          <a:p>
            <a:pPr marL="457200" indent="-457200">
              <a:buAutoNum type="alphaLcParenBoth"/>
            </a:pPr>
            <a:r>
              <a:rPr lang="en-GB" sz="2400" dirty="0"/>
              <a:t>£2000 deposited for 5 years at 7% p.a.</a:t>
            </a:r>
          </a:p>
          <a:p>
            <a:pPr marL="457200" indent="-457200">
              <a:buAutoNum type="alphaLcParenBoth"/>
            </a:pPr>
            <a:endParaRPr lang="en-GB" sz="2400" dirty="0"/>
          </a:p>
          <a:p>
            <a:pPr marL="457200" indent="-457200">
              <a:buAutoNum type="alphaLcParenBoth" startAt="2"/>
            </a:pPr>
            <a:r>
              <a:rPr lang="en-GB" sz="2400" dirty="0"/>
              <a:t>£600 borrowed for 8 years at 12% p.a.</a:t>
            </a:r>
          </a:p>
          <a:p>
            <a:pPr marL="457200" indent="-457200">
              <a:buAutoNum type="alphaLcParenBoth" startAt="2"/>
            </a:pPr>
            <a:endParaRPr lang="en-GB" sz="2400" dirty="0"/>
          </a:p>
          <a:p>
            <a:r>
              <a:rPr lang="en-GB" sz="2400" dirty="0"/>
              <a:t>(c)	£500 deposited for 20 years at 8.25% p.a.</a:t>
            </a:r>
          </a:p>
        </p:txBody>
      </p:sp>
      <p:sp>
        <p:nvSpPr>
          <p:cNvPr id="5" name="Rectangle 4">
            <a:extLst>
              <a:ext uri="{FF2B5EF4-FFF2-40B4-BE49-F238E27FC236}">
                <a16:creationId xmlns:a16="http://schemas.microsoft.com/office/drawing/2014/main" id="{747D83FC-A5E5-423D-BD6F-485DD836740C}"/>
              </a:ext>
            </a:extLst>
          </p:cNvPr>
          <p:cNvSpPr/>
          <p:nvPr/>
        </p:nvSpPr>
        <p:spPr>
          <a:xfrm>
            <a:off x="2471907" y="4529341"/>
            <a:ext cx="9145016" cy="830997"/>
          </a:xfrm>
          <a:prstGeom prst="rect">
            <a:avLst/>
          </a:prstGeom>
        </p:spPr>
        <p:txBody>
          <a:bodyPr wrap="square">
            <a:spAutoFit/>
          </a:bodyPr>
          <a:lstStyle/>
          <a:p>
            <a:r>
              <a:rPr lang="en-GB" sz="2400" dirty="0"/>
              <a:t>2.	Calculate the principal sum which, if deposited at 9.5% compound interest, will grow to £400 after three years.</a:t>
            </a:r>
          </a:p>
        </p:txBody>
      </p:sp>
      <p:sp>
        <p:nvSpPr>
          <p:cNvPr id="6" name="Rectangle 5">
            <a:extLst>
              <a:ext uri="{FF2B5EF4-FFF2-40B4-BE49-F238E27FC236}">
                <a16:creationId xmlns:a16="http://schemas.microsoft.com/office/drawing/2014/main" id="{F9C0F555-CB4E-4355-B813-FC85033E3ADE}"/>
              </a:ext>
            </a:extLst>
          </p:cNvPr>
          <p:cNvSpPr/>
          <p:nvPr/>
        </p:nvSpPr>
        <p:spPr>
          <a:xfrm>
            <a:off x="2471907" y="5657583"/>
            <a:ext cx="8352928" cy="830997"/>
          </a:xfrm>
          <a:prstGeom prst="rect">
            <a:avLst/>
          </a:prstGeom>
        </p:spPr>
        <p:txBody>
          <a:bodyPr wrap="square">
            <a:spAutoFit/>
          </a:bodyPr>
          <a:lstStyle/>
          <a:p>
            <a:r>
              <a:rPr lang="en-GB" sz="2400" dirty="0"/>
              <a:t>3.	How long would it take for £1000 to grow to £1500 if deposited at 8% p.a. compound interest?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707627A-B732-4DA6-8186-AD0C3CB63C2E}"/>
                  </a:ext>
                </a:extLst>
              </p:cNvPr>
              <p:cNvSpPr txBox="1"/>
              <p:nvPr/>
            </p:nvSpPr>
            <p:spPr>
              <a:xfrm>
                <a:off x="5303912" y="2732744"/>
                <a:ext cx="4176464" cy="465833"/>
              </a:xfrm>
              <a:prstGeom prst="rect">
                <a:avLst/>
              </a:prstGeom>
              <a:noFill/>
            </p:spPr>
            <p:txBody>
              <a:bodyPr wrap="square" rtlCol="0">
                <a:spAutoFit/>
              </a:bodyPr>
              <a:lstStyle/>
              <a:p>
                <a:r>
                  <a:rPr lang="en-GB" sz="2400" dirty="0">
                    <a:solidFill>
                      <a:srgbClr val="FF0000"/>
                    </a:solidFill>
                  </a:rPr>
                  <a:t>£2000 x </a:t>
                </a:r>
                <a14:m>
                  <m:oMath xmlns:m="http://schemas.openxmlformats.org/officeDocument/2006/math">
                    <m:sSup>
                      <m:sSupPr>
                        <m:ctrlPr>
                          <a:rPr lang="en-GB" sz="240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1.07</m:t>
                        </m:r>
                      </m:e>
                      <m:sup>
                        <m:r>
                          <a:rPr lang="en-GB" sz="2400" b="0" i="1" smtClean="0">
                            <a:solidFill>
                              <a:srgbClr val="FF0000"/>
                            </a:solidFill>
                            <a:latin typeface="Cambria Math" panose="02040503050406030204" pitchFamily="18" charset="0"/>
                          </a:rPr>
                          <m:t>5</m:t>
                        </m:r>
                      </m:sup>
                    </m:sSup>
                  </m:oMath>
                </a14:m>
                <a:r>
                  <a:rPr lang="en-GB" sz="2400" dirty="0">
                    <a:solidFill>
                      <a:srgbClr val="FF0000"/>
                    </a:solidFill>
                  </a:rPr>
                  <a:t> = £2805.10</a:t>
                </a:r>
              </a:p>
            </p:txBody>
          </p:sp>
        </mc:Choice>
        <mc:Fallback xmlns="">
          <p:sp>
            <p:nvSpPr>
              <p:cNvPr id="8" name="TextBox 7">
                <a:extLst>
                  <a:ext uri="{FF2B5EF4-FFF2-40B4-BE49-F238E27FC236}">
                    <a16:creationId xmlns:a16="http://schemas.microsoft.com/office/drawing/2014/main" id="{2707627A-B732-4DA6-8186-AD0C3CB63C2E}"/>
                  </a:ext>
                </a:extLst>
              </p:cNvPr>
              <p:cNvSpPr txBox="1">
                <a:spLocks noRot="1" noChangeAspect="1" noMove="1" noResize="1" noEditPoints="1" noAdjustHandles="1" noChangeArrowheads="1" noChangeShapeType="1" noTextEdit="1"/>
              </p:cNvSpPr>
              <p:nvPr/>
            </p:nvSpPr>
            <p:spPr>
              <a:xfrm>
                <a:off x="5303912" y="2732744"/>
                <a:ext cx="4176464" cy="465833"/>
              </a:xfrm>
              <a:prstGeom prst="rect">
                <a:avLst/>
              </a:prstGeom>
              <a:blipFill>
                <a:blip r:embed="rId4"/>
                <a:stretch>
                  <a:fillRect l="-2190" t="-9091" b="-2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AF90245-F684-4E3C-A0EA-9269BCBBB4CD}"/>
                  </a:ext>
                </a:extLst>
              </p:cNvPr>
              <p:cNvSpPr/>
              <p:nvPr/>
            </p:nvSpPr>
            <p:spPr>
              <a:xfrm>
                <a:off x="5285605" y="3487653"/>
                <a:ext cx="4176464" cy="461665"/>
              </a:xfrm>
              <a:prstGeom prst="rect">
                <a:avLst/>
              </a:prstGeom>
            </p:spPr>
            <p:txBody>
              <a:bodyPr wrap="square">
                <a:spAutoFit/>
              </a:bodyPr>
              <a:lstStyle/>
              <a:p>
                <a:r>
                  <a:rPr lang="en-GB" sz="2400" dirty="0">
                    <a:solidFill>
                      <a:srgbClr val="FF0000"/>
                    </a:solidFill>
                  </a:rPr>
                  <a:t>£600 x </a:t>
                </a:r>
                <a14:m>
                  <m:oMath xmlns:m="http://schemas.openxmlformats.org/officeDocument/2006/math">
                    <m:sSup>
                      <m:sSupPr>
                        <m:ctrlPr>
                          <a:rPr lang="en-GB" sz="2400" i="1">
                            <a:solidFill>
                              <a:srgbClr val="FF0000"/>
                            </a:solidFill>
                            <a:latin typeface="Cambria Math" panose="02040503050406030204" pitchFamily="18" charset="0"/>
                          </a:rPr>
                        </m:ctrlPr>
                      </m:sSupPr>
                      <m:e>
                        <m:r>
                          <a:rPr lang="en-GB" sz="2400" i="1">
                            <a:solidFill>
                              <a:srgbClr val="FF0000"/>
                            </a:solidFill>
                            <a:latin typeface="Cambria Math" panose="02040503050406030204" pitchFamily="18" charset="0"/>
                          </a:rPr>
                          <m:t>1.</m:t>
                        </m:r>
                        <m:r>
                          <a:rPr lang="en-GB" sz="2400" b="0" i="1" smtClean="0">
                            <a:solidFill>
                              <a:srgbClr val="FF0000"/>
                            </a:solidFill>
                            <a:latin typeface="Cambria Math" panose="02040503050406030204" pitchFamily="18" charset="0"/>
                          </a:rPr>
                          <m:t>12</m:t>
                        </m:r>
                      </m:e>
                      <m:sup>
                        <m:r>
                          <a:rPr lang="en-GB" sz="2400" b="0" i="1" smtClean="0">
                            <a:solidFill>
                              <a:srgbClr val="FF0000"/>
                            </a:solidFill>
                            <a:latin typeface="Cambria Math" panose="02040503050406030204" pitchFamily="18" charset="0"/>
                          </a:rPr>
                          <m:t>8</m:t>
                        </m:r>
                      </m:sup>
                    </m:sSup>
                  </m:oMath>
                </a14:m>
                <a:r>
                  <a:rPr lang="en-GB" sz="2400" dirty="0">
                    <a:solidFill>
                      <a:srgbClr val="FF0000"/>
                    </a:solidFill>
                  </a:rPr>
                  <a:t> = £1485.57</a:t>
                </a:r>
              </a:p>
            </p:txBody>
          </p:sp>
        </mc:Choice>
        <mc:Fallback xmlns="">
          <p:sp>
            <p:nvSpPr>
              <p:cNvPr id="9" name="Rectangle 8">
                <a:extLst>
                  <a:ext uri="{FF2B5EF4-FFF2-40B4-BE49-F238E27FC236}">
                    <a16:creationId xmlns:a16="http://schemas.microsoft.com/office/drawing/2014/main" id="{7AF90245-F684-4E3C-A0EA-9269BCBBB4CD}"/>
                  </a:ext>
                </a:extLst>
              </p:cNvPr>
              <p:cNvSpPr>
                <a:spLocks noRot="1" noChangeAspect="1" noMove="1" noResize="1" noEditPoints="1" noAdjustHandles="1" noChangeArrowheads="1" noChangeShapeType="1" noTextEdit="1"/>
              </p:cNvSpPr>
              <p:nvPr/>
            </p:nvSpPr>
            <p:spPr>
              <a:xfrm>
                <a:off x="5285605" y="3487653"/>
                <a:ext cx="4176464" cy="461665"/>
              </a:xfrm>
              <a:prstGeom prst="rect">
                <a:avLst/>
              </a:prstGeom>
              <a:blipFill>
                <a:blip r:embed="rId5"/>
                <a:stretch>
                  <a:fillRect l="-2190" t="-9211" b="-302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91A1AE6-CDBC-4AEB-BAD8-222CB5647F86}"/>
                  </a:ext>
                </a:extLst>
              </p:cNvPr>
              <p:cNvSpPr/>
              <p:nvPr/>
            </p:nvSpPr>
            <p:spPr>
              <a:xfrm>
                <a:off x="5314118" y="4201578"/>
                <a:ext cx="4248472" cy="461665"/>
              </a:xfrm>
              <a:prstGeom prst="rect">
                <a:avLst/>
              </a:prstGeom>
            </p:spPr>
            <p:txBody>
              <a:bodyPr wrap="square">
                <a:spAutoFit/>
              </a:bodyPr>
              <a:lstStyle/>
              <a:p>
                <a:r>
                  <a:rPr lang="en-GB" sz="2400" dirty="0">
                    <a:solidFill>
                      <a:srgbClr val="FF0000"/>
                    </a:solidFill>
                  </a:rPr>
                  <a:t>£500 x </a:t>
                </a:r>
                <a14:m>
                  <m:oMath xmlns:m="http://schemas.openxmlformats.org/officeDocument/2006/math">
                    <m:sSup>
                      <m:sSupPr>
                        <m:ctrlPr>
                          <a:rPr lang="en-GB" sz="2400" i="1">
                            <a:solidFill>
                              <a:srgbClr val="FF0000"/>
                            </a:solidFill>
                            <a:latin typeface="Cambria Math" panose="02040503050406030204" pitchFamily="18" charset="0"/>
                          </a:rPr>
                        </m:ctrlPr>
                      </m:sSupPr>
                      <m:e>
                        <m:r>
                          <a:rPr lang="en-GB" sz="2400" i="1">
                            <a:solidFill>
                              <a:srgbClr val="FF0000"/>
                            </a:solidFill>
                            <a:latin typeface="Cambria Math" panose="02040503050406030204" pitchFamily="18" charset="0"/>
                          </a:rPr>
                          <m:t>1.0</m:t>
                        </m:r>
                        <m:r>
                          <a:rPr lang="en-GB" sz="2400" b="0" i="1" smtClean="0">
                            <a:solidFill>
                              <a:srgbClr val="FF0000"/>
                            </a:solidFill>
                            <a:latin typeface="Cambria Math" panose="02040503050406030204" pitchFamily="18" charset="0"/>
                          </a:rPr>
                          <m:t>825</m:t>
                        </m:r>
                      </m:e>
                      <m:sup>
                        <m:r>
                          <a:rPr lang="en-GB" sz="2400" b="0" i="1" smtClean="0">
                            <a:solidFill>
                              <a:srgbClr val="FF0000"/>
                            </a:solidFill>
                            <a:latin typeface="Cambria Math" panose="02040503050406030204" pitchFamily="18" charset="0"/>
                          </a:rPr>
                          <m:t>20</m:t>
                        </m:r>
                      </m:sup>
                    </m:sSup>
                  </m:oMath>
                </a14:m>
                <a:r>
                  <a:rPr lang="en-GB" sz="2400" dirty="0">
                    <a:solidFill>
                      <a:srgbClr val="FF0000"/>
                    </a:solidFill>
                  </a:rPr>
                  <a:t> = £2440.77</a:t>
                </a:r>
              </a:p>
            </p:txBody>
          </p:sp>
        </mc:Choice>
        <mc:Fallback xmlns="">
          <p:sp>
            <p:nvSpPr>
              <p:cNvPr id="10" name="Rectangle 9">
                <a:extLst>
                  <a:ext uri="{FF2B5EF4-FFF2-40B4-BE49-F238E27FC236}">
                    <a16:creationId xmlns:a16="http://schemas.microsoft.com/office/drawing/2014/main" id="{591A1AE6-CDBC-4AEB-BAD8-222CB5647F86}"/>
                  </a:ext>
                </a:extLst>
              </p:cNvPr>
              <p:cNvSpPr>
                <a:spLocks noRot="1" noChangeAspect="1" noMove="1" noResize="1" noEditPoints="1" noAdjustHandles="1" noChangeArrowheads="1" noChangeShapeType="1" noTextEdit="1"/>
              </p:cNvSpPr>
              <p:nvPr/>
            </p:nvSpPr>
            <p:spPr>
              <a:xfrm>
                <a:off x="5314118" y="4201578"/>
                <a:ext cx="4248472" cy="461665"/>
              </a:xfrm>
              <a:prstGeom prst="rect">
                <a:avLst/>
              </a:prstGeom>
              <a:blipFill>
                <a:blip r:embed="rId6"/>
                <a:stretch>
                  <a:fillRect l="-2296" t="-9211" b="-302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DA7C577-2844-45EE-97C1-73F7C543C6A2}"/>
                  </a:ext>
                </a:extLst>
              </p:cNvPr>
              <p:cNvSpPr txBox="1"/>
              <p:nvPr/>
            </p:nvSpPr>
            <p:spPr>
              <a:xfrm>
                <a:off x="5285605" y="5290873"/>
                <a:ext cx="4632206" cy="461665"/>
              </a:xfrm>
              <a:prstGeom prst="rect">
                <a:avLst/>
              </a:prstGeom>
              <a:noFill/>
            </p:spPr>
            <p:txBody>
              <a:bodyPr wrap="square" rtlCol="0">
                <a:spAutoFit/>
              </a:bodyPr>
              <a:lstStyle/>
              <a:p>
                <a:r>
                  <a:rPr lang="en-GB" sz="2400" dirty="0">
                    <a:solidFill>
                      <a:srgbClr val="FF0000"/>
                    </a:solidFill>
                  </a:rPr>
                  <a:t>£400 ÷ </a:t>
                </a:r>
                <a14:m>
                  <m:oMath xmlns:m="http://schemas.openxmlformats.org/officeDocument/2006/math">
                    <m:sSup>
                      <m:sSupPr>
                        <m:ctrlPr>
                          <a:rPr lang="en-GB" sz="240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1.095</m:t>
                        </m:r>
                      </m:e>
                      <m:sup>
                        <m:r>
                          <a:rPr lang="en-GB" sz="2400" b="0" i="1" smtClean="0">
                            <a:solidFill>
                              <a:srgbClr val="FF0000"/>
                            </a:solidFill>
                            <a:latin typeface="Cambria Math" panose="02040503050406030204" pitchFamily="18" charset="0"/>
                          </a:rPr>
                          <m:t>3</m:t>
                        </m:r>
                      </m:sup>
                    </m:sSup>
                    <m:r>
                      <a:rPr lang="en-GB" sz="2400" b="0" i="1" smtClean="0">
                        <a:solidFill>
                          <a:srgbClr val="FF0000"/>
                        </a:solidFill>
                        <a:latin typeface="Cambria Math" panose="02040503050406030204" pitchFamily="18" charset="0"/>
                      </a:rPr>
                      <m:t>=£304.66</m:t>
                    </m:r>
                  </m:oMath>
                </a14:m>
                <a:endParaRPr lang="en-GB" sz="2400" dirty="0">
                  <a:solidFill>
                    <a:srgbClr val="FF0000"/>
                  </a:solidFill>
                </a:endParaRPr>
              </a:p>
            </p:txBody>
          </p:sp>
        </mc:Choice>
        <mc:Fallback xmlns="">
          <p:sp>
            <p:nvSpPr>
              <p:cNvPr id="11" name="TextBox 10">
                <a:extLst>
                  <a:ext uri="{FF2B5EF4-FFF2-40B4-BE49-F238E27FC236}">
                    <a16:creationId xmlns:a16="http://schemas.microsoft.com/office/drawing/2014/main" id="{6DA7C577-2844-45EE-97C1-73F7C543C6A2}"/>
                  </a:ext>
                </a:extLst>
              </p:cNvPr>
              <p:cNvSpPr txBox="1">
                <a:spLocks noRot="1" noChangeAspect="1" noMove="1" noResize="1" noEditPoints="1" noAdjustHandles="1" noChangeArrowheads="1" noChangeShapeType="1" noTextEdit="1"/>
              </p:cNvSpPr>
              <p:nvPr/>
            </p:nvSpPr>
            <p:spPr>
              <a:xfrm>
                <a:off x="5285605" y="5290873"/>
                <a:ext cx="4632206" cy="461665"/>
              </a:xfrm>
              <a:prstGeom prst="rect">
                <a:avLst/>
              </a:prstGeom>
              <a:blipFill>
                <a:blip r:embed="rId7"/>
                <a:stretch>
                  <a:fillRect l="-1974" t="-14474" b="-302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C1369DF-39D7-4220-92D2-8D70CCE5F7C1}"/>
                  </a:ext>
                </a:extLst>
              </p:cNvPr>
              <p:cNvSpPr/>
              <p:nvPr/>
            </p:nvSpPr>
            <p:spPr>
              <a:xfrm>
                <a:off x="8256240" y="6045275"/>
                <a:ext cx="213872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2400" i="1" smtClean="0">
                              <a:solidFill>
                                <a:srgbClr val="FF0000"/>
                              </a:solidFill>
                              <a:latin typeface="Cambria Math" panose="02040503050406030204" pitchFamily="18" charset="0"/>
                            </a:rPr>
                          </m:ctrlPr>
                        </m:sSupPr>
                        <m:e>
                          <m:r>
                            <a:rPr lang="en-GB" sz="2400" i="1">
                              <a:solidFill>
                                <a:srgbClr val="FF0000"/>
                              </a:solidFill>
                              <a:latin typeface="Cambria Math" panose="02040503050406030204" pitchFamily="18" charset="0"/>
                            </a:rPr>
                            <m:t>1.0</m:t>
                          </m:r>
                          <m:r>
                            <a:rPr lang="en-GB" sz="2400" b="0" i="1" smtClean="0">
                              <a:solidFill>
                                <a:srgbClr val="FF0000"/>
                              </a:solidFill>
                              <a:latin typeface="Cambria Math" panose="02040503050406030204" pitchFamily="18" charset="0"/>
                            </a:rPr>
                            <m:t>8</m:t>
                          </m:r>
                        </m:e>
                        <m:sup>
                          <m:r>
                            <a:rPr lang="en-GB" sz="2400" b="0" i="1" smtClean="0">
                              <a:solidFill>
                                <a:srgbClr val="FF0000"/>
                              </a:solidFill>
                              <a:latin typeface="Cambria Math" panose="02040503050406030204" pitchFamily="18" charset="0"/>
                            </a:rPr>
                            <m:t>𝑛</m:t>
                          </m:r>
                        </m:sup>
                      </m:sSup>
                      <m:r>
                        <a:rPr lang="en-GB" sz="2400" i="1">
                          <a:solidFill>
                            <a:srgbClr val="FF0000"/>
                          </a:solidFill>
                          <a:latin typeface="Cambria Math" panose="02040503050406030204" pitchFamily="18" charset="0"/>
                        </a:rPr>
                        <m:t>=£</m:t>
                      </m:r>
                      <m:r>
                        <a:rPr lang="en-GB" sz="2400" b="0" i="1" smtClean="0">
                          <a:solidFill>
                            <a:srgbClr val="FF0000"/>
                          </a:solidFill>
                          <a:latin typeface="Cambria Math" panose="02040503050406030204" pitchFamily="18" charset="0"/>
                        </a:rPr>
                        <m:t>1.50</m:t>
                      </m:r>
                    </m:oMath>
                  </m:oMathPara>
                </a14:m>
                <a:endParaRPr lang="en-GB" sz="2400" dirty="0"/>
              </a:p>
            </p:txBody>
          </p:sp>
        </mc:Choice>
        <mc:Fallback xmlns="">
          <p:sp>
            <p:nvSpPr>
              <p:cNvPr id="12" name="Rectangle 11">
                <a:extLst>
                  <a:ext uri="{FF2B5EF4-FFF2-40B4-BE49-F238E27FC236}">
                    <a16:creationId xmlns:a16="http://schemas.microsoft.com/office/drawing/2014/main" id="{6C1369DF-39D7-4220-92D2-8D70CCE5F7C1}"/>
                  </a:ext>
                </a:extLst>
              </p:cNvPr>
              <p:cNvSpPr>
                <a:spLocks noRot="1" noChangeAspect="1" noMove="1" noResize="1" noEditPoints="1" noAdjustHandles="1" noChangeArrowheads="1" noChangeShapeType="1" noTextEdit="1"/>
              </p:cNvSpPr>
              <p:nvPr/>
            </p:nvSpPr>
            <p:spPr>
              <a:xfrm>
                <a:off x="8256240" y="6045275"/>
                <a:ext cx="2138727" cy="461665"/>
              </a:xfrm>
              <a:prstGeom prst="rect">
                <a:avLst/>
              </a:prstGeom>
              <a:blipFill>
                <a:blip r:embed="rId8"/>
                <a:stretch>
                  <a:fillRect/>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B03E85D1-57FF-4F60-915C-1A799F2BAACE}"/>
              </a:ext>
            </a:extLst>
          </p:cNvPr>
          <p:cNvSpPr txBox="1"/>
          <p:nvPr/>
        </p:nvSpPr>
        <p:spPr>
          <a:xfrm>
            <a:off x="10704512" y="6069814"/>
            <a:ext cx="1065712" cy="461665"/>
          </a:xfrm>
          <a:prstGeom prst="rect">
            <a:avLst/>
          </a:prstGeom>
          <a:noFill/>
        </p:spPr>
        <p:txBody>
          <a:bodyPr wrap="square" rtlCol="0">
            <a:spAutoFit/>
          </a:bodyPr>
          <a:lstStyle/>
          <a:p>
            <a:r>
              <a:rPr lang="en-GB" sz="2400" dirty="0">
                <a:solidFill>
                  <a:srgbClr val="FF0000"/>
                </a:solidFill>
              </a:rPr>
              <a:t>n = 6</a:t>
            </a:r>
          </a:p>
        </p:txBody>
      </p:sp>
    </p:spTree>
    <p:extLst>
      <p:ext uri="{BB962C8B-B14F-4D97-AF65-F5344CB8AC3E}">
        <p14:creationId xmlns:p14="http://schemas.microsoft.com/office/powerpoint/2010/main" val="1001848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288422" y="363663"/>
            <a:ext cx="9721081" cy="769441"/>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endParaRPr lang="en-GB" b="1" dirty="0"/>
          </a:p>
          <a:p>
            <a:pPr marL="0" indent="0" eaLnBrk="1" hangingPunct="1">
              <a:buClr>
                <a:srgbClr val="000000"/>
              </a:buClr>
              <a:buSzPct val="100000"/>
              <a:defRPr/>
            </a:pPr>
            <a:r>
              <a:rPr lang="en-GB" sz="2400" dirty="0"/>
              <a:t>1. What is the value of the  7  in each of these numbers:</a:t>
            </a:r>
            <a:endParaRPr lang="en-US" sz="2400" dirty="0"/>
          </a:p>
        </p:txBody>
      </p:sp>
      <p:sp>
        <p:nvSpPr>
          <p:cNvPr id="15373" name="TextBox 2"/>
          <p:cNvSpPr txBox="1">
            <a:spLocks noChangeArrowheads="1"/>
          </p:cNvSpPr>
          <p:nvPr/>
        </p:nvSpPr>
        <p:spPr bwMode="auto">
          <a:xfrm>
            <a:off x="3151296" y="15139"/>
            <a:ext cx="80648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3200" b="1" dirty="0"/>
              <a:t>Skill Check: Decimals into Fractions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8F0D269-2519-4E51-97A6-A9C656012AAE}"/>
              </a:ext>
            </a:extLst>
          </p:cNvPr>
          <p:cNvSpPr/>
          <p:nvPr/>
        </p:nvSpPr>
        <p:spPr>
          <a:xfrm>
            <a:off x="2350657" y="2110385"/>
            <a:ext cx="8568954" cy="1938992"/>
          </a:xfrm>
          <a:prstGeom prst="rect">
            <a:avLst/>
          </a:prstGeom>
        </p:spPr>
        <p:txBody>
          <a:bodyPr wrap="square">
            <a:spAutoFit/>
          </a:bodyPr>
          <a:lstStyle/>
          <a:p>
            <a:endParaRPr lang="en-GB" sz="2400" dirty="0"/>
          </a:p>
          <a:p>
            <a:r>
              <a:rPr lang="en-GB" sz="2400" dirty="0"/>
              <a:t>(a)	0.61,   0.16,   0.601,   0.106,   </a:t>
            </a:r>
          </a:p>
          <a:p>
            <a:r>
              <a:rPr lang="en-GB" sz="2400" dirty="0"/>
              <a:t>(b)	0.47,   0.82,   0.4,   0.78,   0.28</a:t>
            </a:r>
          </a:p>
          <a:p>
            <a:r>
              <a:rPr lang="en-GB" sz="2400" dirty="0"/>
              <a:t>(c)	0.32,   0.23,   0.2,   0.301,   0.3</a:t>
            </a:r>
          </a:p>
          <a:p>
            <a:r>
              <a:rPr lang="en-GB" sz="2400" dirty="0"/>
              <a:t>(d)	0.17,   0.19,   0.9,   0.91,   0.79</a:t>
            </a:r>
          </a:p>
        </p:txBody>
      </p:sp>
      <p:sp>
        <p:nvSpPr>
          <p:cNvPr id="3" name="Rectangle 2">
            <a:extLst>
              <a:ext uri="{FF2B5EF4-FFF2-40B4-BE49-F238E27FC236}">
                <a16:creationId xmlns:a16="http://schemas.microsoft.com/office/drawing/2014/main" id="{FF319011-CF8D-44E2-917B-1AE4E4CF6E1E}"/>
              </a:ext>
            </a:extLst>
          </p:cNvPr>
          <p:cNvSpPr/>
          <p:nvPr/>
        </p:nvSpPr>
        <p:spPr>
          <a:xfrm>
            <a:off x="2321592" y="4111599"/>
            <a:ext cx="9717883" cy="461665"/>
          </a:xfrm>
          <a:prstGeom prst="rect">
            <a:avLst/>
          </a:prstGeom>
        </p:spPr>
        <p:txBody>
          <a:bodyPr wrap="square">
            <a:spAutoFit/>
          </a:bodyPr>
          <a:lstStyle/>
          <a:p>
            <a:r>
              <a:rPr lang="en-GB" sz="2400" dirty="0"/>
              <a:t>3. Write each of these decimals as a fraction, giving them in their</a:t>
            </a:r>
          </a:p>
        </p:txBody>
      </p:sp>
      <p:sp>
        <p:nvSpPr>
          <p:cNvPr id="4" name="TextBox 3">
            <a:extLst>
              <a:ext uri="{FF2B5EF4-FFF2-40B4-BE49-F238E27FC236}">
                <a16:creationId xmlns:a16="http://schemas.microsoft.com/office/drawing/2014/main" id="{55CDF931-4CAD-4E54-AF77-F41E34C26BD0}"/>
              </a:ext>
            </a:extLst>
          </p:cNvPr>
          <p:cNvSpPr txBox="1"/>
          <p:nvPr/>
        </p:nvSpPr>
        <p:spPr>
          <a:xfrm>
            <a:off x="2637532" y="1113892"/>
            <a:ext cx="1668638" cy="461665"/>
          </a:xfrm>
          <a:prstGeom prst="rect">
            <a:avLst/>
          </a:prstGeom>
          <a:noFill/>
        </p:spPr>
        <p:txBody>
          <a:bodyPr wrap="square" rtlCol="0">
            <a:spAutoFit/>
          </a:bodyPr>
          <a:lstStyle/>
          <a:p>
            <a:r>
              <a:rPr lang="en-GB" sz="2400" dirty="0"/>
              <a:t>(a) 0.714</a:t>
            </a:r>
          </a:p>
        </p:txBody>
      </p:sp>
      <p:sp>
        <p:nvSpPr>
          <p:cNvPr id="5" name="Rectangle 4">
            <a:extLst>
              <a:ext uri="{FF2B5EF4-FFF2-40B4-BE49-F238E27FC236}">
                <a16:creationId xmlns:a16="http://schemas.microsoft.com/office/drawing/2014/main" id="{411ADF53-ADF1-4357-AC66-074785E30C98}"/>
              </a:ext>
            </a:extLst>
          </p:cNvPr>
          <p:cNvSpPr/>
          <p:nvPr/>
        </p:nvSpPr>
        <p:spPr>
          <a:xfrm>
            <a:off x="5871046" y="1080558"/>
            <a:ext cx="1417376" cy="461665"/>
          </a:xfrm>
          <a:prstGeom prst="rect">
            <a:avLst/>
          </a:prstGeom>
        </p:spPr>
        <p:txBody>
          <a:bodyPr wrap="none">
            <a:spAutoFit/>
          </a:bodyPr>
          <a:lstStyle/>
          <a:p>
            <a:r>
              <a:rPr lang="en-GB" sz="2400" dirty="0"/>
              <a:t>(b) 0.070</a:t>
            </a:r>
          </a:p>
        </p:txBody>
      </p:sp>
      <p:sp>
        <p:nvSpPr>
          <p:cNvPr id="6" name="Rectangle 5">
            <a:extLst>
              <a:ext uri="{FF2B5EF4-FFF2-40B4-BE49-F238E27FC236}">
                <a16:creationId xmlns:a16="http://schemas.microsoft.com/office/drawing/2014/main" id="{2D3E9C53-60C3-44C6-AB90-13F2D9E9DCDD}"/>
              </a:ext>
            </a:extLst>
          </p:cNvPr>
          <p:cNvSpPr/>
          <p:nvPr/>
        </p:nvSpPr>
        <p:spPr>
          <a:xfrm>
            <a:off x="8752206" y="1035828"/>
            <a:ext cx="1399742" cy="461665"/>
          </a:xfrm>
          <a:prstGeom prst="rect">
            <a:avLst/>
          </a:prstGeom>
        </p:spPr>
        <p:txBody>
          <a:bodyPr wrap="none">
            <a:spAutoFit/>
          </a:bodyPr>
          <a:lstStyle/>
          <a:p>
            <a:r>
              <a:rPr lang="en-GB" sz="2400" dirty="0"/>
              <a:t>(c) 7.042</a:t>
            </a:r>
          </a:p>
        </p:txBody>
      </p:sp>
      <p:sp>
        <p:nvSpPr>
          <p:cNvPr id="7" name="Rectangle 6">
            <a:extLst>
              <a:ext uri="{FF2B5EF4-FFF2-40B4-BE49-F238E27FC236}">
                <a16:creationId xmlns:a16="http://schemas.microsoft.com/office/drawing/2014/main" id="{8FF748E3-B137-4A46-BC31-B8D2D1CACF4A}"/>
              </a:ext>
            </a:extLst>
          </p:cNvPr>
          <p:cNvSpPr/>
          <p:nvPr/>
        </p:nvSpPr>
        <p:spPr>
          <a:xfrm>
            <a:off x="2635634" y="1681336"/>
            <a:ext cx="1417376" cy="461665"/>
          </a:xfrm>
          <a:prstGeom prst="rect">
            <a:avLst/>
          </a:prstGeom>
        </p:spPr>
        <p:txBody>
          <a:bodyPr wrap="none">
            <a:spAutoFit/>
          </a:bodyPr>
          <a:lstStyle/>
          <a:p>
            <a:r>
              <a:rPr lang="en-GB" sz="2400" dirty="0"/>
              <a:t>(d) 0.007</a:t>
            </a:r>
          </a:p>
        </p:txBody>
      </p:sp>
      <p:sp>
        <p:nvSpPr>
          <p:cNvPr id="8" name="Rectangle 7">
            <a:extLst>
              <a:ext uri="{FF2B5EF4-FFF2-40B4-BE49-F238E27FC236}">
                <a16:creationId xmlns:a16="http://schemas.microsoft.com/office/drawing/2014/main" id="{319F8665-10D1-4FE5-80CE-AC5F7E8BB912}"/>
              </a:ext>
            </a:extLst>
          </p:cNvPr>
          <p:cNvSpPr/>
          <p:nvPr/>
        </p:nvSpPr>
        <p:spPr>
          <a:xfrm>
            <a:off x="5885673" y="1671598"/>
            <a:ext cx="1417376" cy="461665"/>
          </a:xfrm>
          <a:prstGeom prst="rect">
            <a:avLst/>
          </a:prstGeom>
        </p:spPr>
        <p:txBody>
          <a:bodyPr wrap="none">
            <a:spAutoFit/>
          </a:bodyPr>
          <a:lstStyle/>
          <a:p>
            <a:r>
              <a:rPr lang="en-GB" sz="2400" dirty="0"/>
              <a:t>(e) 0.471</a:t>
            </a:r>
          </a:p>
        </p:txBody>
      </p:sp>
      <p:sp>
        <p:nvSpPr>
          <p:cNvPr id="9" name="Rectangle 8">
            <a:extLst>
              <a:ext uri="{FF2B5EF4-FFF2-40B4-BE49-F238E27FC236}">
                <a16:creationId xmlns:a16="http://schemas.microsoft.com/office/drawing/2014/main" id="{B845E79E-9E73-4EA1-8107-A189A05AEB62}"/>
              </a:ext>
            </a:extLst>
          </p:cNvPr>
          <p:cNvSpPr/>
          <p:nvPr/>
        </p:nvSpPr>
        <p:spPr>
          <a:xfrm>
            <a:off x="8776437" y="1646794"/>
            <a:ext cx="1330814" cy="461665"/>
          </a:xfrm>
          <a:prstGeom prst="rect">
            <a:avLst/>
          </a:prstGeom>
        </p:spPr>
        <p:txBody>
          <a:bodyPr wrap="none">
            <a:spAutoFit/>
          </a:bodyPr>
          <a:lstStyle/>
          <a:p>
            <a:r>
              <a:rPr lang="en-GB" sz="2400" dirty="0"/>
              <a:t>(f) 0.157</a:t>
            </a:r>
          </a:p>
        </p:txBody>
      </p:sp>
      <p:sp>
        <p:nvSpPr>
          <p:cNvPr id="10" name="Rectangle 9">
            <a:extLst>
              <a:ext uri="{FF2B5EF4-FFF2-40B4-BE49-F238E27FC236}">
                <a16:creationId xmlns:a16="http://schemas.microsoft.com/office/drawing/2014/main" id="{87050D0D-6E0C-4D17-8E53-ABB2669446B9}"/>
              </a:ext>
            </a:extLst>
          </p:cNvPr>
          <p:cNvSpPr/>
          <p:nvPr/>
        </p:nvSpPr>
        <p:spPr>
          <a:xfrm>
            <a:off x="2532415" y="4965847"/>
            <a:ext cx="1074333" cy="461665"/>
          </a:xfrm>
          <a:prstGeom prst="rect">
            <a:avLst/>
          </a:prstGeom>
        </p:spPr>
        <p:txBody>
          <a:bodyPr wrap="none">
            <a:spAutoFit/>
          </a:bodyPr>
          <a:lstStyle/>
          <a:p>
            <a:r>
              <a:rPr lang="en-GB" sz="2400" dirty="0"/>
              <a:t>(a) 0.1</a:t>
            </a:r>
          </a:p>
        </p:txBody>
      </p:sp>
      <p:sp>
        <p:nvSpPr>
          <p:cNvPr id="11" name="Rectangle 10">
            <a:extLst>
              <a:ext uri="{FF2B5EF4-FFF2-40B4-BE49-F238E27FC236}">
                <a16:creationId xmlns:a16="http://schemas.microsoft.com/office/drawing/2014/main" id="{F2B4103C-2531-4C11-89D5-357039A3BAD7}"/>
              </a:ext>
            </a:extLst>
          </p:cNvPr>
          <p:cNvSpPr/>
          <p:nvPr/>
        </p:nvSpPr>
        <p:spPr>
          <a:xfrm>
            <a:off x="5192502" y="4943972"/>
            <a:ext cx="1074333" cy="461665"/>
          </a:xfrm>
          <a:prstGeom prst="rect">
            <a:avLst/>
          </a:prstGeom>
        </p:spPr>
        <p:txBody>
          <a:bodyPr wrap="none">
            <a:spAutoFit/>
          </a:bodyPr>
          <a:lstStyle/>
          <a:p>
            <a:r>
              <a:rPr lang="en-GB" sz="2400" dirty="0"/>
              <a:t>(b) 0.9</a:t>
            </a:r>
          </a:p>
        </p:txBody>
      </p:sp>
      <p:sp>
        <p:nvSpPr>
          <p:cNvPr id="12" name="Rectangle 11">
            <a:extLst>
              <a:ext uri="{FF2B5EF4-FFF2-40B4-BE49-F238E27FC236}">
                <a16:creationId xmlns:a16="http://schemas.microsoft.com/office/drawing/2014/main" id="{A1635C76-3FC8-4821-9A49-E7DDA6700652}"/>
              </a:ext>
            </a:extLst>
          </p:cNvPr>
          <p:cNvSpPr/>
          <p:nvPr/>
        </p:nvSpPr>
        <p:spPr>
          <a:xfrm>
            <a:off x="7377259" y="4902082"/>
            <a:ext cx="1056700" cy="461665"/>
          </a:xfrm>
          <a:prstGeom prst="rect">
            <a:avLst/>
          </a:prstGeom>
        </p:spPr>
        <p:txBody>
          <a:bodyPr wrap="none">
            <a:spAutoFit/>
          </a:bodyPr>
          <a:lstStyle/>
          <a:p>
            <a:r>
              <a:rPr lang="en-GB" sz="2400" dirty="0"/>
              <a:t>(c) 0.3</a:t>
            </a:r>
          </a:p>
        </p:txBody>
      </p:sp>
      <p:sp>
        <p:nvSpPr>
          <p:cNvPr id="13" name="Rectangle 12">
            <a:extLst>
              <a:ext uri="{FF2B5EF4-FFF2-40B4-BE49-F238E27FC236}">
                <a16:creationId xmlns:a16="http://schemas.microsoft.com/office/drawing/2014/main" id="{0504E09B-742E-497F-AB84-BB2817AA6DFD}"/>
              </a:ext>
            </a:extLst>
          </p:cNvPr>
          <p:cNvSpPr/>
          <p:nvPr/>
        </p:nvSpPr>
        <p:spPr>
          <a:xfrm>
            <a:off x="9494141" y="4862548"/>
            <a:ext cx="1245854" cy="461665"/>
          </a:xfrm>
          <a:prstGeom prst="rect">
            <a:avLst/>
          </a:prstGeom>
        </p:spPr>
        <p:txBody>
          <a:bodyPr wrap="none">
            <a:spAutoFit/>
          </a:bodyPr>
          <a:lstStyle/>
          <a:p>
            <a:r>
              <a:rPr lang="en-GB" sz="2400" dirty="0"/>
              <a:t>(d) 0.07</a:t>
            </a:r>
          </a:p>
        </p:txBody>
      </p:sp>
      <p:sp>
        <p:nvSpPr>
          <p:cNvPr id="14" name="Rectangle 13">
            <a:extLst>
              <a:ext uri="{FF2B5EF4-FFF2-40B4-BE49-F238E27FC236}">
                <a16:creationId xmlns:a16="http://schemas.microsoft.com/office/drawing/2014/main" id="{58B73709-46F2-4903-8C94-86B1D0CCD922}"/>
              </a:ext>
            </a:extLst>
          </p:cNvPr>
          <p:cNvSpPr/>
          <p:nvPr/>
        </p:nvSpPr>
        <p:spPr>
          <a:xfrm>
            <a:off x="2521894" y="5555046"/>
            <a:ext cx="1245854" cy="461665"/>
          </a:xfrm>
          <a:prstGeom prst="rect">
            <a:avLst/>
          </a:prstGeom>
        </p:spPr>
        <p:txBody>
          <a:bodyPr wrap="none">
            <a:spAutoFit/>
          </a:bodyPr>
          <a:lstStyle/>
          <a:p>
            <a:r>
              <a:rPr lang="en-GB" sz="2400" dirty="0"/>
              <a:t>(e) 0.25</a:t>
            </a:r>
          </a:p>
        </p:txBody>
      </p:sp>
      <p:sp>
        <p:nvSpPr>
          <p:cNvPr id="15" name="Rectangle 14">
            <a:extLst>
              <a:ext uri="{FF2B5EF4-FFF2-40B4-BE49-F238E27FC236}">
                <a16:creationId xmlns:a16="http://schemas.microsoft.com/office/drawing/2014/main" id="{7DC63E2B-3360-489E-9BFF-695073553708}"/>
              </a:ext>
            </a:extLst>
          </p:cNvPr>
          <p:cNvSpPr/>
          <p:nvPr/>
        </p:nvSpPr>
        <p:spPr>
          <a:xfrm>
            <a:off x="5220266" y="5603732"/>
            <a:ext cx="1330814" cy="461665"/>
          </a:xfrm>
          <a:prstGeom prst="rect">
            <a:avLst/>
          </a:prstGeom>
        </p:spPr>
        <p:txBody>
          <a:bodyPr wrap="none">
            <a:spAutoFit/>
          </a:bodyPr>
          <a:lstStyle/>
          <a:p>
            <a:r>
              <a:rPr lang="en-GB" sz="2400" dirty="0"/>
              <a:t>(f) 0.001</a:t>
            </a:r>
          </a:p>
        </p:txBody>
      </p:sp>
      <p:sp>
        <p:nvSpPr>
          <p:cNvPr id="16" name="Rectangle 15">
            <a:extLst>
              <a:ext uri="{FF2B5EF4-FFF2-40B4-BE49-F238E27FC236}">
                <a16:creationId xmlns:a16="http://schemas.microsoft.com/office/drawing/2014/main" id="{7DB4045D-0C54-4FB0-93F9-573C366B8DE2}"/>
              </a:ext>
            </a:extLst>
          </p:cNvPr>
          <p:cNvSpPr/>
          <p:nvPr/>
        </p:nvSpPr>
        <p:spPr>
          <a:xfrm>
            <a:off x="7425461" y="5532102"/>
            <a:ext cx="1245854" cy="461665"/>
          </a:xfrm>
          <a:prstGeom prst="rect">
            <a:avLst/>
          </a:prstGeom>
        </p:spPr>
        <p:txBody>
          <a:bodyPr wrap="none">
            <a:spAutoFit/>
          </a:bodyPr>
          <a:lstStyle/>
          <a:p>
            <a:r>
              <a:rPr lang="en-GB" sz="2400" dirty="0"/>
              <a:t>(g) 0.03</a:t>
            </a:r>
          </a:p>
        </p:txBody>
      </p:sp>
      <p:sp>
        <p:nvSpPr>
          <p:cNvPr id="17" name="Rectangle 16">
            <a:extLst>
              <a:ext uri="{FF2B5EF4-FFF2-40B4-BE49-F238E27FC236}">
                <a16:creationId xmlns:a16="http://schemas.microsoft.com/office/drawing/2014/main" id="{BF5247A0-EBE5-4E69-9A76-6FE7747A20CA}"/>
              </a:ext>
            </a:extLst>
          </p:cNvPr>
          <p:cNvSpPr/>
          <p:nvPr/>
        </p:nvSpPr>
        <p:spPr>
          <a:xfrm>
            <a:off x="9461895" y="5462712"/>
            <a:ext cx="1417376" cy="461665"/>
          </a:xfrm>
          <a:prstGeom prst="rect">
            <a:avLst/>
          </a:prstGeom>
        </p:spPr>
        <p:txBody>
          <a:bodyPr wrap="none">
            <a:spAutoFit/>
          </a:bodyPr>
          <a:lstStyle/>
          <a:p>
            <a:r>
              <a:rPr lang="en-GB" sz="2400" dirty="0"/>
              <a:t>(h) 0.009</a:t>
            </a:r>
          </a:p>
        </p:txBody>
      </p:sp>
      <p:sp>
        <p:nvSpPr>
          <p:cNvPr id="18" name="Rectangle 17">
            <a:extLst>
              <a:ext uri="{FF2B5EF4-FFF2-40B4-BE49-F238E27FC236}">
                <a16:creationId xmlns:a16="http://schemas.microsoft.com/office/drawing/2014/main" id="{7EFB7949-B4CC-4D48-8175-5D7307A709F4}"/>
              </a:ext>
            </a:extLst>
          </p:cNvPr>
          <p:cNvSpPr/>
          <p:nvPr/>
        </p:nvSpPr>
        <p:spPr>
          <a:xfrm>
            <a:off x="2565068" y="6166120"/>
            <a:ext cx="1314784" cy="461665"/>
          </a:xfrm>
          <a:prstGeom prst="rect">
            <a:avLst/>
          </a:prstGeom>
        </p:spPr>
        <p:txBody>
          <a:bodyPr wrap="none">
            <a:spAutoFit/>
          </a:bodyPr>
          <a:lstStyle/>
          <a:p>
            <a:r>
              <a:rPr lang="en-GB" sz="2400" dirty="0"/>
              <a:t>(</a:t>
            </a:r>
            <a:r>
              <a:rPr lang="en-GB" sz="2400" dirty="0" err="1"/>
              <a:t>i</a:t>
            </a:r>
            <a:r>
              <a:rPr lang="en-GB" sz="2400" dirty="0"/>
              <a:t>) 0.017</a:t>
            </a:r>
          </a:p>
        </p:txBody>
      </p:sp>
      <p:sp>
        <p:nvSpPr>
          <p:cNvPr id="19" name="Rectangle 18">
            <a:extLst>
              <a:ext uri="{FF2B5EF4-FFF2-40B4-BE49-F238E27FC236}">
                <a16:creationId xmlns:a16="http://schemas.microsoft.com/office/drawing/2014/main" id="{1F0B21CA-6EEC-45CD-8D30-6DDC02333B58}"/>
              </a:ext>
            </a:extLst>
          </p:cNvPr>
          <p:cNvSpPr/>
          <p:nvPr/>
        </p:nvSpPr>
        <p:spPr>
          <a:xfrm>
            <a:off x="5258877" y="6216181"/>
            <a:ext cx="1143262" cy="461665"/>
          </a:xfrm>
          <a:prstGeom prst="rect">
            <a:avLst/>
          </a:prstGeom>
        </p:spPr>
        <p:txBody>
          <a:bodyPr wrap="none">
            <a:spAutoFit/>
          </a:bodyPr>
          <a:lstStyle/>
          <a:p>
            <a:r>
              <a:rPr lang="en-GB" sz="2400" dirty="0"/>
              <a:t>(j) 0.71</a:t>
            </a:r>
          </a:p>
        </p:txBody>
      </p:sp>
      <p:sp>
        <p:nvSpPr>
          <p:cNvPr id="20" name="Rectangle 19">
            <a:extLst>
              <a:ext uri="{FF2B5EF4-FFF2-40B4-BE49-F238E27FC236}">
                <a16:creationId xmlns:a16="http://schemas.microsoft.com/office/drawing/2014/main" id="{92E3D1E0-FB2C-46ED-887E-2AAD086790CD}"/>
              </a:ext>
            </a:extLst>
          </p:cNvPr>
          <p:cNvSpPr/>
          <p:nvPr/>
        </p:nvSpPr>
        <p:spPr>
          <a:xfrm>
            <a:off x="7439767" y="6210836"/>
            <a:ext cx="1228221" cy="461665"/>
          </a:xfrm>
          <a:prstGeom prst="rect">
            <a:avLst/>
          </a:prstGeom>
        </p:spPr>
        <p:txBody>
          <a:bodyPr wrap="none">
            <a:spAutoFit/>
          </a:bodyPr>
          <a:lstStyle/>
          <a:p>
            <a:r>
              <a:rPr lang="en-GB" sz="2400" dirty="0"/>
              <a:t>(k) 0.87</a:t>
            </a:r>
          </a:p>
        </p:txBody>
      </p:sp>
      <p:sp>
        <p:nvSpPr>
          <p:cNvPr id="21" name="Rectangle 20">
            <a:extLst>
              <a:ext uri="{FF2B5EF4-FFF2-40B4-BE49-F238E27FC236}">
                <a16:creationId xmlns:a16="http://schemas.microsoft.com/office/drawing/2014/main" id="{4159CF5F-43FE-4C54-902B-A8D11B4F6CFC}"/>
              </a:ext>
            </a:extLst>
          </p:cNvPr>
          <p:cNvSpPr/>
          <p:nvPr/>
        </p:nvSpPr>
        <p:spPr>
          <a:xfrm>
            <a:off x="9552726" y="6117529"/>
            <a:ext cx="1314784" cy="461665"/>
          </a:xfrm>
          <a:prstGeom prst="rect">
            <a:avLst/>
          </a:prstGeom>
        </p:spPr>
        <p:txBody>
          <a:bodyPr wrap="none">
            <a:spAutoFit/>
          </a:bodyPr>
          <a:lstStyle/>
          <a:p>
            <a:r>
              <a:rPr lang="en-GB" sz="2400" dirty="0"/>
              <a:t>(l) 0.201</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A6439BB-A7E2-4791-A00A-8CEB519B12F8}"/>
                  </a:ext>
                </a:extLst>
              </p:cNvPr>
              <p:cNvSpPr txBox="1"/>
              <p:nvPr/>
            </p:nvSpPr>
            <p:spPr>
              <a:xfrm>
                <a:off x="4176999" y="4849149"/>
                <a:ext cx="506254"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10</m:t>
                          </m:r>
                        </m:den>
                      </m:f>
                    </m:oMath>
                  </m:oMathPara>
                </a14:m>
                <a:endParaRPr lang="en-GB" dirty="0"/>
              </a:p>
            </p:txBody>
          </p:sp>
        </mc:Choice>
        <mc:Fallback xmlns="">
          <p:sp>
            <p:nvSpPr>
              <p:cNvPr id="22" name="TextBox 21">
                <a:extLst>
                  <a:ext uri="{FF2B5EF4-FFF2-40B4-BE49-F238E27FC236}">
                    <a16:creationId xmlns:a16="http://schemas.microsoft.com/office/drawing/2014/main" id="{4A6439BB-A7E2-4791-A00A-8CEB519B12F8}"/>
                  </a:ext>
                </a:extLst>
              </p:cNvPr>
              <p:cNvSpPr txBox="1">
                <a:spLocks noRot="1" noChangeAspect="1" noMove="1" noResize="1" noEditPoints="1" noAdjustHandles="1" noChangeArrowheads="1" noChangeShapeType="1" noTextEdit="1"/>
              </p:cNvSpPr>
              <p:nvPr/>
            </p:nvSpPr>
            <p:spPr>
              <a:xfrm>
                <a:off x="4176999" y="4849149"/>
                <a:ext cx="506254" cy="69506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42D4C1FB-C7D6-41B0-80A5-DA910C79ECF4}"/>
                  </a:ext>
                </a:extLst>
              </p:cNvPr>
              <p:cNvSpPr/>
              <p:nvPr/>
            </p:nvSpPr>
            <p:spPr>
              <a:xfrm>
                <a:off x="6302628" y="4873643"/>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9</m:t>
                          </m:r>
                        </m:num>
                        <m:den>
                          <m:r>
                            <a:rPr lang="en-GB" i="1">
                              <a:solidFill>
                                <a:srgbClr val="FF0000"/>
                              </a:solidFill>
                              <a:latin typeface="Cambria Math" panose="02040503050406030204" pitchFamily="18" charset="0"/>
                            </a:rPr>
                            <m:t>10</m:t>
                          </m:r>
                        </m:den>
                      </m:f>
                    </m:oMath>
                  </m:oMathPara>
                </a14:m>
                <a:endParaRPr lang="en-GB" dirty="0"/>
              </a:p>
            </p:txBody>
          </p:sp>
        </mc:Choice>
        <mc:Fallback xmlns="">
          <p:sp>
            <p:nvSpPr>
              <p:cNvPr id="23" name="Rectangle 22">
                <a:extLst>
                  <a:ext uri="{FF2B5EF4-FFF2-40B4-BE49-F238E27FC236}">
                    <a16:creationId xmlns:a16="http://schemas.microsoft.com/office/drawing/2014/main" id="{42D4C1FB-C7D6-41B0-80A5-DA910C79ECF4}"/>
                  </a:ext>
                </a:extLst>
              </p:cNvPr>
              <p:cNvSpPr>
                <a:spLocks noRot="1" noChangeAspect="1" noMove="1" noResize="1" noEditPoints="1" noAdjustHandles="1" noChangeArrowheads="1" noChangeShapeType="1" noTextEdit="1"/>
              </p:cNvSpPr>
              <p:nvPr/>
            </p:nvSpPr>
            <p:spPr>
              <a:xfrm>
                <a:off x="6302628" y="4873643"/>
                <a:ext cx="540533" cy="69711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BC9548B6-6400-4A33-A5BE-CCB83349801E}"/>
                  </a:ext>
                </a:extLst>
              </p:cNvPr>
              <p:cNvSpPr/>
              <p:nvPr/>
            </p:nvSpPr>
            <p:spPr>
              <a:xfrm>
                <a:off x="8516403" y="4799786"/>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i="1">
                              <a:solidFill>
                                <a:srgbClr val="FF0000"/>
                              </a:solidFill>
                              <a:latin typeface="Cambria Math" panose="02040503050406030204" pitchFamily="18" charset="0"/>
                            </a:rPr>
                            <m:t>10</m:t>
                          </m:r>
                        </m:den>
                      </m:f>
                    </m:oMath>
                  </m:oMathPara>
                </a14:m>
                <a:endParaRPr lang="en-GB" dirty="0"/>
              </a:p>
            </p:txBody>
          </p:sp>
        </mc:Choice>
        <mc:Fallback xmlns="">
          <p:sp>
            <p:nvSpPr>
              <p:cNvPr id="24" name="Rectangle 23">
                <a:extLst>
                  <a:ext uri="{FF2B5EF4-FFF2-40B4-BE49-F238E27FC236}">
                    <a16:creationId xmlns:a16="http://schemas.microsoft.com/office/drawing/2014/main" id="{BC9548B6-6400-4A33-A5BE-CCB83349801E}"/>
                  </a:ext>
                </a:extLst>
              </p:cNvPr>
              <p:cNvSpPr>
                <a:spLocks noRot="1" noChangeAspect="1" noMove="1" noResize="1" noEditPoints="1" noAdjustHandles="1" noChangeArrowheads="1" noChangeShapeType="1" noTextEdit="1"/>
              </p:cNvSpPr>
              <p:nvPr/>
            </p:nvSpPr>
            <p:spPr>
              <a:xfrm>
                <a:off x="8516403" y="4799786"/>
                <a:ext cx="540533" cy="69711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A5C2CE7-900B-41C0-A59E-95BB590F8C51}"/>
                  </a:ext>
                </a:extLst>
              </p:cNvPr>
              <p:cNvSpPr/>
              <p:nvPr/>
            </p:nvSpPr>
            <p:spPr>
              <a:xfrm>
                <a:off x="10842061" y="4769753"/>
                <a:ext cx="683200" cy="668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i="1">
                              <a:solidFill>
                                <a:srgbClr val="FF0000"/>
                              </a:solidFill>
                              <a:latin typeface="Cambria Math" panose="02040503050406030204" pitchFamily="18" charset="0"/>
                            </a:rPr>
                            <m:t>10</m:t>
                          </m:r>
                          <m:r>
                            <a:rPr lang="en-GB" b="0" i="1" smtClean="0">
                              <a:solidFill>
                                <a:srgbClr val="FF0000"/>
                              </a:solidFill>
                              <a:latin typeface="Cambria Math" panose="02040503050406030204" pitchFamily="18" charset="0"/>
                            </a:rPr>
                            <m:t>0</m:t>
                          </m:r>
                        </m:den>
                      </m:f>
                    </m:oMath>
                  </m:oMathPara>
                </a14:m>
                <a:endParaRPr lang="en-GB" dirty="0"/>
              </a:p>
            </p:txBody>
          </p:sp>
        </mc:Choice>
        <mc:Fallback xmlns="">
          <p:sp>
            <p:nvSpPr>
              <p:cNvPr id="25" name="Rectangle 24">
                <a:extLst>
                  <a:ext uri="{FF2B5EF4-FFF2-40B4-BE49-F238E27FC236}">
                    <a16:creationId xmlns:a16="http://schemas.microsoft.com/office/drawing/2014/main" id="{2A5C2CE7-900B-41C0-A59E-95BB590F8C51}"/>
                  </a:ext>
                </a:extLst>
              </p:cNvPr>
              <p:cNvSpPr>
                <a:spLocks noRot="1" noChangeAspect="1" noMove="1" noResize="1" noEditPoints="1" noAdjustHandles="1" noChangeArrowheads="1" noChangeShapeType="1" noTextEdit="1"/>
              </p:cNvSpPr>
              <p:nvPr/>
            </p:nvSpPr>
            <p:spPr>
              <a:xfrm>
                <a:off x="10842061" y="4769753"/>
                <a:ext cx="683200" cy="66858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F541D858-6EF0-4858-85AB-946B46CD8300}"/>
                  </a:ext>
                </a:extLst>
              </p:cNvPr>
              <p:cNvSpPr/>
              <p:nvPr/>
            </p:nvSpPr>
            <p:spPr>
              <a:xfrm>
                <a:off x="4177675" y="5500774"/>
                <a:ext cx="39786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4</m:t>
                          </m:r>
                        </m:den>
                      </m:f>
                    </m:oMath>
                  </m:oMathPara>
                </a14:m>
                <a:endParaRPr lang="en-GB" dirty="0"/>
              </a:p>
            </p:txBody>
          </p:sp>
        </mc:Choice>
        <mc:Fallback xmlns="">
          <p:sp>
            <p:nvSpPr>
              <p:cNvPr id="26" name="Rectangle 25">
                <a:extLst>
                  <a:ext uri="{FF2B5EF4-FFF2-40B4-BE49-F238E27FC236}">
                    <a16:creationId xmlns:a16="http://schemas.microsoft.com/office/drawing/2014/main" id="{F541D858-6EF0-4858-85AB-946B46CD8300}"/>
                  </a:ext>
                </a:extLst>
              </p:cNvPr>
              <p:cNvSpPr>
                <a:spLocks noRot="1" noChangeAspect="1" noMove="1" noResize="1" noEditPoints="1" noAdjustHandles="1" noChangeArrowheads="1" noChangeShapeType="1" noTextEdit="1"/>
              </p:cNvSpPr>
              <p:nvPr/>
            </p:nvSpPr>
            <p:spPr>
              <a:xfrm>
                <a:off x="4177675" y="5500774"/>
                <a:ext cx="397866" cy="668516"/>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F704616B-7E8F-4443-93D8-2262A89CB451}"/>
                  </a:ext>
                </a:extLst>
              </p:cNvPr>
              <p:cNvSpPr/>
              <p:nvPr/>
            </p:nvSpPr>
            <p:spPr>
              <a:xfrm>
                <a:off x="3963491" y="6129612"/>
                <a:ext cx="825867"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r>
                            <a:rPr lang="en-GB" b="0" i="1" smtClean="0">
                              <a:solidFill>
                                <a:srgbClr val="FF0000"/>
                              </a:solidFill>
                              <a:latin typeface="Cambria Math" panose="02040503050406030204" pitchFamily="18" charset="0"/>
                            </a:rPr>
                            <m:t>7</m:t>
                          </m:r>
                        </m:num>
                        <m:den>
                          <m:r>
                            <a:rPr lang="en-GB" i="1">
                              <a:solidFill>
                                <a:srgbClr val="FF0000"/>
                              </a:solidFill>
                              <a:latin typeface="Cambria Math" panose="02040503050406030204" pitchFamily="18" charset="0"/>
                            </a:rPr>
                            <m:t>10</m:t>
                          </m:r>
                          <m:r>
                            <a:rPr lang="en-GB" b="0" i="1" smtClean="0">
                              <a:solidFill>
                                <a:srgbClr val="FF0000"/>
                              </a:solidFill>
                              <a:latin typeface="Cambria Math" panose="02040503050406030204" pitchFamily="18" charset="0"/>
                            </a:rPr>
                            <m:t>00</m:t>
                          </m:r>
                        </m:den>
                      </m:f>
                    </m:oMath>
                  </m:oMathPara>
                </a14:m>
                <a:endParaRPr lang="en-GB" dirty="0"/>
              </a:p>
            </p:txBody>
          </p:sp>
        </mc:Choice>
        <mc:Fallback xmlns="">
          <p:sp>
            <p:nvSpPr>
              <p:cNvPr id="27" name="Rectangle 26">
                <a:extLst>
                  <a:ext uri="{FF2B5EF4-FFF2-40B4-BE49-F238E27FC236}">
                    <a16:creationId xmlns:a16="http://schemas.microsoft.com/office/drawing/2014/main" id="{F704616B-7E8F-4443-93D8-2262A89CB451}"/>
                  </a:ext>
                </a:extLst>
              </p:cNvPr>
              <p:cNvSpPr>
                <a:spLocks noRot="1" noChangeAspect="1" noMove="1" noResize="1" noEditPoints="1" noAdjustHandles="1" noChangeArrowheads="1" noChangeShapeType="1" noTextEdit="1"/>
              </p:cNvSpPr>
              <p:nvPr/>
            </p:nvSpPr>
            <p:spPr>
              <a:xfrm>
                <a:off x="3963491" y="6129612"/>
                <a:ext cx="825867" cy="670568"/>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6C7BD7FC-E3F4-4A5D-BCAD-453206DB687A}"/>
                  </a:ext>
                </a:extLst>
              </p:cNvPr>
              <p:cNvSpPr/>
              <p:nvPr/>
            </p:nvSpPr>
            <p:spPr>
              <a:xfrm>
                <a:off x="6501497" y="5453188"/>
                <a:ext cx="825867"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10</m:t>
                          </m:r>
                          <m:r>
                            <a:rPr lang="en-GB" b="0" i="1" smtClean="0">
                              <a:solidFill>
                                <a:srgbClr val="FF0000"/>
                              </a:solidFill>
                              <a:latin typeface="Cambria Math" panose="02040503050406030204" pitchFamily="18" charset="0"/>
                            </a:rPr>
                            <m:t>00</m:t>
                          </m:r>
                        </m:den>
                      </m:f>
                    </m:oMath>
                  </m:oMathPara>
                </a14:m>
                <a:endParaRPr lang="en-GB" dirty="0"/>
              </a:p>
            </p:txBody>
          </p:sp>
        </mc:Choice>
        <mc:Fallback xmlns="">
          <p:sp>
            <p:nvSpPr>
              <p:cNvPr id="28" name="Rectangle 27">
                <a:extLst>
                  <a:ext uri="{FF2B5EF4-FFF2-40B4-BE49-F238E27FC236}">
                    <a16:creationId xmlns:a16="http://schemas.microsoft.com/office/drawing/2014/main" id="{6C7BD7FC-E3F4-4A5D-BCAD-453206DB687A}"/>
                  </a:ext>
                </a:extLst>
              </p:cNvPr>
              <p:cNvSpPr>
                <a:spLocks noRot="1" noChangeAspect="1" noMove="1" noResize="1" noEditPoints="1" noAdjustHandles="1" noChangeArrowheads="1" noChangeShapeType="1" noTextEdit="1"/>
              </p:cNvSpPr>
              <p:nvPr/>
            </p:nvSpPr>
            <p:spPr>
              <a:xfrm>
                <a:off x="6501497" y="5453188"/>
                <a:ext cx="825867" cy="67056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26676321-FBEB-4EB8-89A3-F5C91F119078}"/>
                  </a:ext>
                </a:extLst>
              </p:cNvPr>
              <p:cNvSpPr/>
              <p:nvPr/>
            </p:nvSpPr>
            <p:spPr>
              <a:xfrm>
                <a:off x="6497334" y="6133159"/>
                <a:ext cx="683200"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10</m:t>
                          </m:r>
                          <m:r>
                            <a:rPr lang="en-GB" b="0" i="1" smtClean="0">
                              <a:solidFill>
                                <a:srgbClr val="FF0000"/>
                              </a:solidFill>
                              <a:latin typeface="Cambria Math" panose="02040503050406030204" pitchFamily="18" charset="0"/>
                            </a:rPr>
                            <m:t>0</m:t>
                          </m:r>
                        </m:den>
                      </m:f>
                    </m:oMath>
                  </m:oMathPara>
                </a14:m>
                <a:endParaRPr lang="en-GB" dirty="0"/>
              </a:p>
            </p:txBody>
          </p:sp>
        </mc:Choice>
        <mc:Fallback xmlns="">
          <p:sp>
            <p:nvSpPr>
              <p:cNvPr id="29" name="Rectangle 28">
                <a:extLst>
                  <a:ext uri="{FF2B5EF4-FFF2-40B4-BE49-F238E27FC236}">
                    <a16:creationId xmlns:a16="http://schemas.microsoft.com/office/drawing/2014/main" id="{26676321-FBEB-4EB8-89A3-F5C91F119078}"/>
                  </a:ext>
                </a:extLst>
              </p:cNvPr>
              <p:cNvSpPr>
                <a:spLocks noRot="1" noChangeAspect="1" noMove="1" noResize="1" noEditPoints="1" noAdjustHandles="1" noChangeArrowheads="1" noChangeShapeType="1" noTextEdit="1"/>
              </p:cNvSpPr>
              <p:nvPr/>
            </p:nvSpPr>
            <p:spPr>
              <a:xfrm>
                <a:off x="6497334" y="6133159"/>
                <a:ext cx="683200" cy="67056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9B78C884-6CB0-4752-9E78-7CE76727B9DF}"/>
                  </a:ext>
                </a:extLst>
              </p:cNvPr>
              <p:cNvSpPr/>
              <p:nvPr/>
            </p:nvSpPr>
            <p:spPr>
              <a:xfrm>
                <a:off x="8597337" y="5513722"/>
                <a:ext cx="683200"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i="1">
                              <a:solidFill>
                                <a:srgbClr val="FF0000"/>
                              </a:solidFill>
                              <a:latin typeface="Cambria Math" panose="02040503050406030204" pitchFamily="18" charset="0"/>
                            </a:rPr>
                            <m:t>10</m:t>
                          </m:r>
                          <m:r>
                            <a:rPr lang="en-GB" b="0" i="1" smtClean="0">
                              <a:solidFill>
                                <a:srgbClr val="FF0000"/>
                              </a:solidFill>
                              <a:latin typeface="Cambria Math" panose="02040503050406030204" pitchFamily="18" charset="0"/>
                            </a:rPr>
                            <m:t>0</m:t>
                          </m:r>
                        </m:den>
                      </m:f>
                    </m:oMath>
                  </m:oMathPara>
                </a14:m>
                <a:endParaRPr lang="en-GB" dirty="0"/>
              </a:p>
            </p:txBody>
          </p:sp>
        </mc:Choice>
        <mc:Fallback xmlns="">
          <p:sp>
            <p:nvSpPr>
              <p:cNvPr id="30" name="Rectangle 29">
                <a:extLst>
                  <a:ext uri="{FF2B5EF4-FFF2-40B4-BE49-F238E27FC236}">
                    <a16:creationId xmlns:a16="http://schemas.microsoft.com/office/drawing/2014/main" id="{9B78C884-6CB0-4752-9E78-7CE76727B9DF}"/>
                  </a:ext>
                </a:extLst>
              </p:cNvPr>
              <p:cNvSpPr>
                <a:spLocks noRot="1" noChangeAspect="1" noMove="1" noResize="1" noEditPoints="1" noAdjustHandles="1" noChangeArrowheads="1" noChangeShapeType="1" noTextEdit="1"/>
              </p:cNvSpPr>
              <p:nvPr/>
            </p:nvSpPr>
            <p:spPr>
              <a:xfrm>
                <a:off x="8597337" y="5513722"/>
                <a:ext cx="683200" cy="69711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36C7A95B-BB11-4181-9D84-C3479D5AF2F5}"/>
                  </a:ext>
                </a:extLst>
              </p:cNvPr>
              <p:cNvSpPr/>
              <p:nvPr/>
            </p:nvSpPr>
            <p:spPr>
              <a:xfrm>
                <a:off x="8572044" y="6171342"/>
                <a:ext cx="683200"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87</m:t>
                          </m:r>
                        </m:num>
                        <m:den>
                          <m:r>
                            <a:rPr lang="en-GB" i="1">
                              <a:solidFill>
                                <a:srgbClr val="FF0000"/>
                              </a:solidFill>
                              <a:latin typeface="Cambria Math" panose="02040503050406030204" pitchFamily="18" charset="0"/>
                            </a:rPr>
                            <m:t>10</m:t>
                          </m:r>
                          <m:r>
                            <a:rPr lang="en-GB" b="0" i="1" smtClean="0">
                              <a:solidFill>
                                <a:srgbClr val="FF0000"/>
                              </a:solidFill>
                              <a:latin typeface="Cambria Math" panose="02040503050406030204" pitchFamily="18" charset="0"/>
                            </a:rPr>
                            <m:t>0</m:t>
                          </m:r>
                        </m:den>
                      </m:f>
                    </m:oMath>
                  </m:oMathPara>
                </a14:m>
                <a:endParaRPr lang="en-GB" dirty="0"/>
              </a:p>
            </p:txBody>
          </p:sp>
        </mc:Choice>
        <mc:Fallback xmlns="">
          <p:sp>
            <p:nvSpPr>
              <p:cNvPr id="31" name="Rectangle 30">
                <a:extLst>
                  <a:ext uri="{FF2B5EF4-FFF2-40B4-BE49-F238E27FC236}">
                    <a16:creationId xmlns:a16="http://schemas.microsoft.com/office/drawing/2014/main" id="{36C7A95B-BB11-4181-9D84-C3479D5AF2F5}"/>
                  </a:ext>
                </a:extLst>
              </p:cNvPr>
              <p:cNvSpPr>
                <a:spLocks noRot="1" noChangeAspect="1" noMove="1" noResize="1" noEditPoints="1" noAdjustHandles="1" noChangeArrowheads="1" noChangeShapeType="1" noTextEdit="1"/>
              </p:cNvSpPr>
              <p:nvPr/>
            </p:nvSpPr>
            <p:spPr>
              <a:xfrm>
                <a:off x="8572044" y="6171342"/>
                <a:ext cx="683200" cy="670568"/>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148C7C5B-40E0-4FEF-85EE-14D5B01C0197}"/>
                  </a:ext>
                </a:extLst>
              </p:cNvPr>
              <p:cNvSpPr/>
              <p:nvPr/>
            </p:nvSpPr>
            <p:spPr>
              <a:xfrm>
                <a:off x="10842061" y="5415422"/>
                <a:ext cx="825867"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9</m:t>
                          </m:r>
                        </m:num>
                        <m:den>
                          <m:r>
                            <a:rPr lang="en-GB" i="1">
                              <a:solidFill>
                                <a:srgbClr val="FF0000"/>
                              </a:solidFill>
                              <a:latin typeface="Cambria Math" panose="02040503050406030204" pitchFamily="18" charset="0"/>
                            </a:rPr>
                            <m:t>10</m:t>
                          </m:r>
                          <m:r>
                            <a:rPr lang="en-GB" b="0" i="1" smtClean="0">
                              <a:solidFill>
                                <a:srgbClr val="FF0000"/>
                              </a:solidFill>
                              <a:latin typeface="Cambria Math" panose="02040503050406030204" pitchFamily="18" charset="0"/>
                            </a:rPr>
                            <m:t>00</m:t>
                          </m:r>
                        </m:den>
                      </m:f>
                    </m:oMath>
                  </m:oMathPara>
                </a14:m>
                <a:endParaRPr lang="en-GB" dirty="0"/>
              </a:p>
            </p:txBody>
          </p:sp>
        </mc:Choice>
        <mc:Fallback xmlns="">
          <p:sp>
            <p:nvSpPr>
              <p:cNvPr id="32" name="Rectangle 31">
                <a:extLst>
                  <a:ext uri="{FF2B5EF4-FFF2-40B4-BE49-F238E27FC236}">
                    <a16:creationId xmlns:a16="http://schemas.microsoft.com/office/drawing/2014/main" id="{148C7C5B-40E0-4FEF-85EE-14D5B01C0197}"/>
                  </a:ext>
                </a:extLst>
              </p:cNvPr>
              <p:cNvSpPr>
                <a:spLocks noRot="1" noChangeAspect="1" noMove="1" noResize="1" noEditPoints="1" noAdjustHandles="1" noChangeArrowheads="1" noChangeShapeType="1" noTextEdit="1"/>
              </p:cNvSpPr>
              <p:nvPr/>
            </p:nvSpPr>
            <p:spPr>
              <a:xfrm>
                <a:off x="10842061" y="5415422"/>
                <a:ext cx="825867" cy="670568"/>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7F53330B-606C-4F9B-818C-FA671015ED8D}"/>
                  </a:ext>
                </a:extLst>
              </p:cNvPr>
              <p:cNvSpPr/>
              <p:nvPr/>
            </p:nvSpPr>
            <p:spPr>
              <a:xfrm>
                <a:off x="10919611" y="6129612"/>
                <a:ext cx="825867"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20</m:t>
                          </m:r>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10</m:t>
                          </m:r>
                          <m:r>
                            <a:rPr lang="en-GB" b="0" i="1" smtClean="0">
                              <a:solidFill>
                                <a:srgbClr val="FF0000"/>
                              </a:solidFill>
                              <a:latin typeface="Cambria Math" panose="02040503050406030204" pitchFamily="18" charset="0"/>
                            </a:rPr>
                            <m:t>00</m:t>
                          </m:r>
                        </m:den>
                      </m:f>
                    </m:oMath>
                  </m:oMathPara>
                </a14:m>
                <a:endParaRPr lang="en-GB" dirty="0"/>
              </a:p>
            </p:txBody>
          </p:sp>
        </mc:Choice>
        <mc:Fallback xmlns="">
          <p:sp>
            <p:nvSpPr>
              <p:cNvPr id="33" name="Rectangle 32">
                <a:extLst>
                  <a:ext uri="{FF2B5EF4-FFF2-40B4-BE49-F238E27FC236}">
                    <a16:creationId xmlns:a16="http://schemas.microsoft.com/office/drawing/2014/main" id="{7F53330B-606C-4F9B-818C-FA671015ED8D}"/>
                  </a:ext>
                </a:extLst>
              </p:cNvPr>
              <p:cNvSpPr>
                <a:spLocks noRot="1" noChangeAspect="1" noMove="1" noResize="1" noEditPoints="1" noAdjustHandles="1" noChangeArrowheads="1" noChangeShapeType="1" noTextEdit="1"/>
              </p:cNvSpPr>
              <p:nvPr/>
            </p:nvSpPr>
            <p:spPr>
              <a:xfrm>
                <a:off x="10919611" y="6129612"/>
                <a:ext cx="825867" cy="670568"/>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410D5818-32CD-4AB2-B5FB-8BF5B00E34A3}"/>
                  </a:ext>
                </a:extLst>
              </p:cNvPr>
              <p:cNvSpPr/>
              <p:nvPr/>
            </p:nvSpPr>
            <p:spPr>
              <a:xfrm>
                <a:off x="4017192" y="1025894"/>
                <a:ext cx="825867" cy="668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i="1">
                              <a:solidFill>
                                <a:srgbClr val="FF0000"/>
                              </a:solidFill>
                              <a:latin typeface="Cambria Math" panose="02040503050406030204" pitchFamily="18" charset="0"/>
                            </a:rPr>
                            <m:t>10</m:t>
                          </m:r>
                          <m:r>
                            <a:rPr lang="en-GB" b="0" i="1" smtClean="0">
                              <a:solidFill>
                                <a:srgbClr val="FF0000"/>
                              </a:solidFill>
                              <a:latin typeface="Cambria Math" panose="02040503050406030204" pitchFamily="18" charset="0"/>
                            </a:rPr>
                            <m:t>00</m:t>
                          </m:r>
                        </m:den>
                      </m:f>
                    </m:oMath>
                  </m:oMathPara>
                </a14:m>
                <a:endParaRPr lang="en-GB" dirty="0"/>
              </a:p>
            </p:txBody>
          </p:sp>
        </mc:Choice>
        <mc:Fallback xmlns="">
          <p:sp>
            <p:nvSpPr>
              <p:cNvPr id="34" name="Rectangle 33">
                <a:extLst>
                  <a:ext uri="{FF2B5EF4-FFF2-40B4-BE49-F238E27FC236}">
                    <a16:creationId xmlns:a16="http://schemas.microsoft.com/office/drawing/2014/main" id="{410D5818-32CD-4AB2-B5FB-8BF5B00E34A3}"/>
                  </a:ext>
                </a:extLst>
              </p:cNvPr>
              <p:cNvSpPr>
                <a:spLocks noRot="1" noChangeAspect="1" noMove="1" noResize="1" noEditPoints="1" noAdjustHandles="1" noChangeArrowheads="1" noChangeShapeType="1" noTextEdit="1"/>
              </p:cNvSpPr>
              <p:nvPr/>
            </p:nvSpPr>
            <p:spPr>
              <a:xfrm>
                <a:off x="4017192" y="1025894"/>
                <a:ext cx="825867" cy="668581"/>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E5DC3DB-1CB4-4F8C-A07C-ED947BFF3057}"/>
                  </a:ext>
                </a:extLst>
              </p:cNvPr>
              <p:cNvSpPr/>
              <p:nvPr/>
            </p:nvSpPr>
            <p:spPr>
              <a:xfrm>
                <a:off x="4587297" y="1425412"/>
                <a:ext cx="825867" cy="668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i="1">
                              <a:solidFill>
                                <a:srgbClr val="FF0000"/>
                              </a:solidFill>
                              <a:latin typeface="Cambria Math" panose="02040503050406030204" pitchFamily="18" charset="0"/>
                            </a:rPr>
                            <m:t>10</m:t>
                          </m:r>
                          <m:r>
                            <a:rPr lang="en-GB" b="0" i="1" smtClean="0">
                              <a:solidFill>
                                <a:srgbClr val="FF0000"/>
                              </a:solidFill>
                              <a:latin typeface="Cambria Math" panose="02040503050406030204" pitchFamily="18" charset="0"/>
                            </a:rPr>
                            <m:t>00</m:t>
                          </m:r>
                        </m:den>
                      </m:f>
                    </m:oMath>
                  </m:oMathPara>
                </a14:m>
                <a:endParaRPr lang="en-GB" dirty="0"/>
              </a:p>
            </p:txBody>
          </p:sp>
        </mc:Choice>
        <mc:Fallback xmlns="">
          <p:sp>
            <p:nvSpPr>
              <p:cNvPr id="35" name="Rectangle 34">
                <a:extLst>
                  <a:ext uri="{FF2B5EF4-FFF2-40B4-BE49-F238E27FC236}">
                    <a16:creationId xmlns:a16="http://schemas.microsoft.com/office/drawing/2014/main" id="{9E5DC3DB-1CB4-4F8C-A07C-ED947BFF3057}"/>
                  </a:ext>
                </a:extLst>
              </p:cNvPr>
              <p:cNvSpPr>
                <a:spLocks noRot="1" noChangeAspect="1" noMove="1" noResize="1" noEditPoints="1" noAdjustHandles="1" noChangeArrowheads="1" noChangeShapeType="1" noTextEdit="1"/>
              </p:cNvSpPr>
              <p:nvPr/>
            </p:nvSpPr>
            <p:spPr>
              <a:xfrm>
                <a:off x="4587297" y="1425412"/>
                <a:ext cx="825867" cy="668581"/>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2386435D-10C3-4325-94AB-32308D81A612}"/>
                  </a:ext>
                </a:extLst>
              </p:cNvPr>
              <p:cNvSpPr/>
              <p:nvPr/>
            </p:nvSpPr>
            <p:spPr>
              <a:xfrm>
                <a:off x="7312138" y="968934"/>
                <a:ext cx="683200" cy="668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i="1">
                              <a:solidFill>
                                <a:srgbClr val="FF0000"/>
                              </a:solidFill>
                              <a:latin typeface="Cambria Math" panose="02040503050406030204" pitchFamily="18" charset="0"/>
                            </a:rPr>
                            <m:t>10</m:t>
                          </m:r>
                          <m:r>
                            <a:rPr lang="en-GB" b="0" i="1" smtClean="0">
                              <a:solidFill>
                                <a:srgbClr val="FF0000"/>
                              </a:solidFill>
                              <a:latin typeface="Cambria Math" panose="02040503050406030204" pitchFamily="18" charset="0"/>
                            </a:rPr>
                            <m:t>0</m:t>
                          </m:r>
                        </m:den>
                      </m:f>
                    </m:oMath>
                  </m:oMathPara>
                </a14:m>
                <a:endParaRPr lang="en-GB" dirty="0"/>
              </a:p>
            </p:txBody>
          </p:sp>
        </mc:Choice>
        <mc:Fallback xmlns="">
          <p:sp>
            <p:nvSpPr>
              <p:cNvPr id="36" name="Rectangle 35">
                <a:extLst>
                  <a:ext uri="{FF2B5EF4-FFF2-40B4-BE49-F238E27FC236}">
                    <a16:creationId xmlns:a16="http://schemas.microsoft.com/office/drawing/2014/main" id="{2386435D-10C3-4325-94AB-32308D81A612}"/>
                  </a:ext>
                </a:extLst>
              </p:cNvPr>
              <p:cNvSpPr>
                <a:spLocks noRot="1" noChangeAspect="1" noMove="1" noResize="1" noEditPoints="1" noAdjustHandles="1" noChangeArrowheads="1" noChangeShapeType="1" noTextEdit="1"/>
              </p:cNvSpPr>
              <p:nvPr/>
            </p:nvSpPr>
            <p:spPr>
              <a:xfrm>
                <a:off x="7312138" y="968934"/>
                <a:ext cx="683200" cy="668581"/>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E046417-EC49-4AC6-80E5-E07C708AC657}"/>
                  </a:ext>
                </a:extLst>
              </p:cNvPr>
              <p:cNvSpPr/>
              <p:nvPr/>
            </p:nvSpPr>
            <p:spPr>
              <a:xfrm>
                <a:off x="7802029" y="1454542"/>
                <a:ext cx="683200" cy="668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i="1">
                              <a:solidFill>
                                <a:srgbClr val="FF0000"/>
                              </a:solidFill>
                              <a:latin typeface="Cambria Math" panose="02040503050406030204" pitchFamily="18" charset="0"/>
                            </a:rPr>
                            <m:t>10</m:t>
                          </m:r>
                          <m:r>
                            <a:rPr lang="en-GB" b="0" i="1" smtClean="0">
                              <a:solidFill>
                                <a:srgbClr val="FF0000"/>
                              </a:solidFill>
                              <a:latin typeface="Cambria Math" panose="02040503050406030204" pitchFamily="18" charset="0"/>
                            </a:rPr>
                            <m:t>0</m:t>
                          </m:r>
                        </m:den>
                      </m:f>
                    </m:oMath>
                  </m:oMathPara>
                </a14:m>
                <a:endParaRPr lang="en-GB" dirty="0"/>
              </a:p>
            </p:txBody>
          </p:sp>
        </mc:Choice>
        <mc:Fallback xmlns="">
          <p:sp>
            <p:nvSpPr>
              <p:cNvPr id="37" name="Rectangle 36">
                <a:extLst>
                  <a:ext uri="{FF2B5EF4-FFF2-40B4-BE49-F238E27FC236}">
                    <a16:creationId xmlns:a16="http://schemas.microsoft.com/office/drawing/2014/main" id="{9E046417-EC49-4AC6-80E5-E07C708AC657}"/>
                  </a:ext>
                </a:extLst>
              </p:cNvPr>
              <p:cNvSpPr>
                <a:spLocks noRot="1" noChangeAspect="1" noMove="1" noResize="1" noEditPoints="1" noAdjustHandles="1" noChangeArrowheads="1" noChangeShapeType="1" noTextEdit="1"/>
              </p:cNvSpPr>
              <p:nvPr/>
            </p:nvSpPr>
            <p:spPr>
              <a:xfrm>
                <a:off x="7802029" y="1454542"/>
                <a:ext cx="683200" cy="668581"/>
              </a:xfrm>
              <a:prstGeom prst="rect">
                <a:avLst/>
              </a:prstGeom>
              <a:blipFill>
                <a:blip r:embed="rId19"/>
                <a:stretch>
                  <a:fillRect/>
                </a:stretch>
              </a:blipFill>
            </p:spPr>
            <p:txBody>
              <a:bodyPr/>
              <a:lstStyle/>
              <a:p>
                <a:r>
                  <a:rPr lang="en-GB">
                    <a:noFill/>
                  </a:rPr>
                  <a:t> </a:t>
                </a:r>
              </a:p>
            </p:txBody>
          </p:sp>
        </mc:Fallback>
      </mc:AlternateContent>
      <p:sp>
        <p:nvSpPr>
          <p:cNvPr id="38" name="Rectangle 37">
            <a:extLst>
              <a:ext uri="{FF2B5EF4-FFF2-40B4-BE49-F238E27FC236}">
                <a16:creationId xmlns:a16="http://schemas.microsoft.com/office/drawing/2014/main" id="{9F9CD0A3-7EFB-45A6-AAAD-8798AA061E85}"/>
              </a:ext>
            </a:extLst>
          </p:cNvPr>
          <p:cNvSpPr/>
          <p:nvPr/>
        </p:nvSpPr>
        <p:spPr>
          <a:xfrm>
            <a:off x="10378936" y="998700"/>
            <a:ext cx="356188" cy="461665"/>
          </a:xfrm>
          <a:prstGeom prst="rect">
            <a:avLst/>
          </a:prstGeom>
        </p:spPr>
        <p:txBody>
          <a:bodyPr wrap="none">
            <a:spAutoFit/>
          </a:bodyPr>
          <a:lstStyle/>
          <a:p>
            <a:r>
              <a:rPr lang="en-GB" sz="2400" dirty="0">
                <a:solidFill>
                  <a:srgbClr val="FF0000"/>
                </a:solidFill>
              </a:rPr>
              <a:t>7</a:t>
            </a: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27315176-F460-4A3A-8918-D9509B0274AD}"/>
                  </a:ext>
                </a:extLst>
              </p:cNvPr>
              <p:cNvSpPr/>
              <p:nvPr/>
            </p:nvSpPr>
            <p:spPr>
              <a:xfrm>
                <a:off x="10338689" y="1427618"/>
                <a:ext cx="825867" cy="668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i="1">
                              <a:solidFill>
                                <a:srgbClr val="FF0000"/>
                              </a:solidFill>
                              <a:latin typeface="Cambria Math" panose="02040503050406030204" pitchFamily="18" charset="0"/>
                            </a:rPr>
                            <m:t>10</m:t>
                          </m:r>
                          <m:r>
                            <a:rPr lang="en-GB" b="0" i="1" smtClean="0">
                              <a:solidFill>
                                <a:srgbClr val="FF0000"/>
                              </a:solidFill>
                              <a:latin typeface="Cambria Math" panose="02040503050406030204" pitchFamily="18" charset="0"/>
                            </a:rPr>
                            <m:t>00</m:t>
                          </m:r>
                        </m:den>
                      </m:f>
                    </m:oMath>
                  </m:oMathPara>
                </a14:m>
                <a:endParaRPr lang="en-GB" dirty="0"/>
              </a:p>
            </p:txBody>
          </p:sp>
        </mc:Choice>
        <mc:Fallback xmlns="">
          <p:sp>
            <p:nvSpPr>
              <p:cNvPr id="39" name="Rectangle 38">
                <a:extLst>
                  <a:ext uri="{FF2B5EF4-FFF2-40B4-BE49-F238E27FC236}">
                    <a16:creationId xmlns:a16="http://schemas.microsoft.com/office/drawing/2014/main" id="{27315176-F460-4A3A-8918-D9509B0274AD}"/>
                  </a:ext>
                </a:extLst>
              </p:cNvPr>
              <p:cNvSpPr>
                <a:spLocks noRot="1" noChangeAspect="1" noMove="1" noResize="1" noEditPoints="1" noAdjustHandles="1" noChangeArrowheads="1" noChangeShapeType="1" noTextEdit="1"/>
              </p:cNvSpPr>
              <p:nvPr/>
            </p:nvSpPr>
            <p:spPr>
              <a:xfrm>
                <a:off x="10338689" y="1427618"/>
                <a:ext cx="825867" cy="668581"/>
              </a:xfrm>
              <a:prstGeom prst="rect">
                <a:avLst/>
              </a:prstGeom>
              <a:blipFill>
                <a:blip r:embed="rId20"/>
                <a:stretch>
                  <a:fillRect/>
                </a:stretch>
              </a:blipFill>
            </p:spPr>
            <p:txBody>
              <a:bodyPr/>
              <a:lstStyle/>
              <a:p>
                <a:r>
                  <a:rPr lang="en-GB">
                    <a:noFill/>
                  </a:rPr>
                  <a:t> </a:t>
                </a:r>
              </a:p>
            </p:txBody>
          </p:sp>
        </mc:Fallback>
      </mc:AlternateContent>
      <p:sp>
        <p:nvSpPr>
          <p:cNvPr id="40" name="TextBox 39">
            <a:extLst>
              <a:ext uri="{FF2B5EF4-FFF2-40B4-BE49-F238E27FC236}">
                <a16:creationId xmlns:a16="http://schemas.microsoft.com/office/drawing/2014/main" id="{B2062623-F08C-4D5C-98F1-9E5F5078C268}"/>
              </a:ext>
            </a:extLst>
          </p:cNvPr>
          <p:cNvSpPr txBox="1"/>
          <p:nvPr/>
        </p:nvSpPr>
        <p:spPr>
          <a:xfrm>
            <a:off x="7504030" y="2447587"/>
            <a:ext cx="3960587" cy="461665"/>
          </a:xfrm>
          <a:prstGeom prst="rect">
            <a:avLst/>
          </a:prstGeom>
          <a:noFill/>
        </p:spPr>
        <p:txBody>
          <a:bodyPr wrap="square" rtlCol="0">
            <a:spAutoFit/>
          </a:bodyPr>
          <a:lstStyle/>
          <a:p>
            <a:r>
              <a:rPr lang="en-GB" sz="2400" dirty="0">
                <a:solidFill>
                  <a:srgbClr val="FF0000"/>
                </a:solidFill>
              </a:rPr>
              <a:t>0.106, 0.16, 0.601, 0.61</a:t>
            </a:r>
          </a:p>
        </p:txBody>
      </p:sp>
      <p:sp>
        <p:nvSpPr>
          <p:cNvPr id="41" name="Rectangle 40">
            <a:extLst>
              <a:ext uri="{FF2B5EF4-FFF2-40B4-BE49-F238E27FC236}">
                <a16:creationId xmlns:a16="http://schemas.microsoft.com/office/drawing/2014/main" id="{6AB505EB-5B8B-40E9-AFAB-BE95E6DAB07E}"/>
              </a:ext>
            </a:extLst>
          </p:cNvPr>
          <p:cNvSpPr/>
          <p:nvPr/>
        </p:nvSpPr>
        <p:spPr>
          <a:xfrm>
            <a:off x="7525758" y="2843585"/>
            <a:ext cx="3690434" cy="461665"/>
          </a:xfrm>
          <a:prstGeom prst="rect">
            <a:avLst/>
          </a:prstGeom>
        </p:spPr>
        <p:txBody>
          <a:bodyPr wrap="none">
            <a:spAutoFit/>
          </a:bodyPr>
          <a:lstStyle/>
          <a:p>
            <a:r>
              <a:rPr lang="en-GB" sz="2400" dirty="0">
                <a:solidFill>
                  <a:srgbClr val="FF0000"/>
                </a:solidFill>
              </a:rPr>
              <a:t>0.28, 0.4, 0.47, 0.78, 0.82</a:t>
            </a:r>
          </a:p>
        </p:txBody>
      </p:sp>
      <p:sp>
        <p:nvSpPr>
          <p:cNvPr id="42" name="Rectangle 41">
            <a:extLst>
              <a:ext uri="{FF2B5EF4-FFF2-40B4-BE49-F238E27FC236}">
                <a16:creationId xmlns:a16="http://schemas.microsoft.com/office/drawing/2014/main" id="{2BE326EC-F24F-4729-9492-8DAC92439960}"/>
              </a:ext>
            </a:extLst>
          </p:cNvPr>
          <p:cNvSpPr/>
          <p:nvPr/>
        </p:nvSpPr>
        <p:spPr>
          <a:xfrm>
            <a:off x="7547486" y="3257728"/>
            <a:ext cx="3690434" cy="461665"/>
          </a:xfrm>
          <a:prstGeom prst="rect">
            <a:avLst/>
          </a:prstGeom>
        </p:spPr>
        <p:txBody>
          <a:bodyPr wrap="none">
            <a:spAutoFit/>
          </a:bodyPr>
          <a:lstStyle/>
          <a:p>
            <a:r>
              <a:rPr lang="en-GB" sz="2400" dirty="0">
                <a:solidFill>
                  <a:srgbClr val="FF0000"/>
                </a:solidFill>
              </a:rPr>
              <a:t>0.2, 0.23, 0.3, 0.301, 0.32</a:t>
            </a:r>
          </a:p>
        </p:txBody>
      </p:sp>
      <p:sp>
        <p:nvSpPr>
          <p:cNvPr id="43" name="Rectangle 42">
            <a:extLst>
              <a:ext uri="{FF2B5EF4-FFF2-40B4-BE49-F238E27FC236}">
                <a16:creationId xmlns:a16="http://schemas.microsoft.com/office/drawing/2014/main" id="{8B901C8A-CA6C-4EF5-A91C-41D0BB950B9F}"/>
              </a:ext>
            </a:extLst>
          </p:cNvPr>
          <p:cNvSpPr/>
          <p:nvPr/>
        </p:nvSpPr>
        <p:spPr>
          <a:xfrm>
            <a:off x="7543520" y="3611649"/>
            <a:ext cx="3690434" cy="461665"/>
          </a:xfrm>
          <a:prstGeom prst="rect">
            <a:avLst/>
          </a:prstGeom>
        </p:spPr>
        <p:txBody>
          <a:bodyPr wrap="none">
            <a:spAutoFit/>
          </a:bodyPr>
          <a:lstStyle/>
          <a:p>
            <a:r>
              <a:rPr lang="en-GB" sz="2400" dirty="0">
                <a:solidFill>
                  <a:srgbClr val="FF0000"/>
                </a:solidFill>
              </a:rPr>
              <a:t>0.17, 0.19, 0.79, 0.9, 0.91</a:t>
            </a:r>
          </a:p>
        </p:txBody>
      </p:sp>
      <p:sp>
        <p:nvSpPr>
          <p:cNvPr id="44" name="Rectangle 43">
            <a:extLst>
              <a:ext uri="{FF2B5EF4-FFF2-40B4-BE49-F238E27FC236}">
                <a16:creationId xmlns:a16="http://schemas.microsoft.com/office/drawing/2014/main" id="{AC8CFBFC-4350-454E-A3AC-09C7CD12DFE9}"/>
              </a:ext>
            </a:extLst>
          </p:cNvPr>
          <p:cNvSpPr/>
          <p:nvPr/>
        </p:nvSpPr>
        <p:spPr>
          <a:xfrm>
            <a:off x="2288422" y="2124086"/>
            <a:ext cx="7883466" cy="461665"/>
          </a:xfrm>
          <a:prstGeom prst="rect">
            <a:avLst/>
          </a:prstGeom>
        </p:spPr>
        <p:txBody>
          <a:bodyPr wrap="square">
            <a:spAutoFit/>
          </a:bodyPr>
          <a:lstStyle/>
          <a:p>
            <a:r>
              <a:rPr lang="en-GB" sz="2400" dirty="0"/>
              <a:t>2. Write each list of numbers in order:</a:t>
            </a:r>
          </a:p>
        </p:txBody>
      </p:sp>
      <p:sp>
        <p:nvSpPr>
          <p:cNvPr id="45" name="Rectangle 44">
            <a:extLst>
              <a:ext uri="{FF2B5EF4-FFF2-40B4-BE49-F238E27FC236}">
                <a16:creationId xmlns:a16="http://schemas.microsoft.com/office/drawing/2014/main" id="{99A9D96D-EC01-405D-8948-EC80A27E3D22}"/>
              </a:ext>
            </a:extLst>
          </p:cNvPr>
          <p:cNvSpPr/>
          <p:nvPr/>
        </p:nvSpPr>
        <p:spPr>
          <a:xfrm>
            <a:off x="2685166" y="4480374"/>
            <a:ext cx="2015295" cy="461665"/>
          </a:xfrm>
          <a:prstGeom prst="rect">
            <a:avLst/>
          </a:prstGeom>
        </p:spPr>
        <p:txBody>
          <a:bodyPr wrap="none">
            <a:spAutoFit/>
          </a:bodyPr>
          <a:lstStyle/>
          <a:p>
            <a:r>
              <a:rPr lang="en-GB" sz="2400" dirty="0"/>
              <a:t>simplest form</a:t>
            </a:r>
          </a:p>
        </p:txBody>
      </p:sp>
    </p:spTree>
    <p:extLst>
      <p:ext uri="{BB962C8B-B14F-4D97-AF65-F5344CB8AC3E}">
        <p14:creationId xmlns:p14="http://schemas.microsoft.com/office/powerpoint/2010/main" val="165865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8: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eighth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383257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153314" y="702453"/>
            <a:ext cx="10162983" cy="461665"/>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4. Write each of these decimals as a fraction and simplify where possible:</a:t>
            </a:r>
            <a:endParaRPr lang="en-US" sz="2400" dirty="0"/>
          </a:p>
        </p:txBody>
      </p:sp>
      <p:sp>
        <p:nvSpPr>
          <p:cNvPr id="15373" name="TextBox 2"/>
          <p:cNvSpPr txBox="1">
            <a:spLocks noChangeArrowheads="1"/>
          </p:cNvSpPr>
          <p:nvPr/>
        </p:nvSpPr>
        <p:spPr bwMode="auto">
          <a:xfrm>
            <a:off x="3359696" y="11875"/>
            <a:ext cx="80648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200" b="1" dirty="0"/>
              <a:t>Skill Check: Decimals into Fractions </a:t>
            </a:r>
          </a:p>
          <a:p>
            <a:pPr algn="ctr" eaLnBrk="1" hangingPunct="1">
              <a:buClr>
                <a:srgbClr val="000000"/>
              </a:buClr>
              <a:buSzPct val="100000"/>
              <a:buFont typeface="Times New Roman" panose="02020603050405020304" pitchFamily="18" charset="0"/>
              <a:buNone/>
            </a:pPr>
            <a:endParaRPr lang="en-US" altLang="en-US" sz="3200" b="1" dirty="0"/>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FBF7BF7-4190-4289-82EC-7E47216AF657}"/>
              </a:ext>
            </a:extLst>
          </p:cNvPr>
          <p:cNvSpPr/>
          <p:nvPr/>
        </p:nvSpPr>
        <p:spPr>
          <a:xfrm>
            <a:off x="2161750" y="2988921"/>
            <a:ext cx="5073055" cy="461665"/>
          </a:xfrm>
          <a:prstGeom prst="rect">
            <a:avLst/>
          </a:prstGeom>
        </p:spPr>
        <p:txBody>
          <a:bodyPr wrap="none">
            <a:spAutoFit/>
          </a:bodyPr>
          <a:lstStyle/>
          <a:p>
            <a:r>
              <a:rPr lang="en-GB" sz="2400" dirty="0"/>
              <a:t>5. Write down the missing numbers:</a:t>
            </a:r>
          </a:p>
        </p:txBody>
      </p:sp>
      <p:sp>
        <p:nvSpPr>
          <p:cNvPr id="3" name="Rectangle 2">
            <a:extLst>
              <a:ext uri="{FF2B5EF4-FFF2-40B4-BE49-F238E27FC236}">
                <a16:creationId xmlns:a16="http://schemas.microsoft.com/office/drawing/2014/main" id="{788CE46E-DF6C-429D-A9CA-66D036C20724}"/>
              </a:ext>
            </a:extLst>
          </p:cNvPr>
          <p:cNvSpPr/>
          <p:nvPr/>
        </p:nvSpPr>
        <p:spPr>
          <a:xfrm>
            <a:off x="2229453" y="4940922"/>
            <a:ext cx="9622431" cy="461665"/>
          </a:xfrm>
          <a:prstGeom prst="rect">
            <a:avLst/>
          </a:prstGeom>
        </p:spPr>
        <p:txBody>
          <a:bodyPr wrap="square">
            <a:spAutoFit/>
          </a:bodyPr>
          <a:lstStyle/>
          <a:p>
            <a:r>
              <a:rPr lang="en-GB" sz="2400" dirty="0"/>
              <a:t>6. Write these numbers as improper fractions in their simplest form:</a:t>
            </a:r>
          </a:p>
        </p:txBody>
      </p:sp>
      <p:sp>
        <p:nvSpPr>
          <p:cNvPr id="4" name="TextBox 3">
            <a:extLst>
              <a:ext uri="{FF2B5EF4-FFF2-40B4-BE49-F238E27FC236}">
                <a16:creationId xmlns:a16="http://schemas.microsoft.com/office/drawing/2014/main" id="{BF2C2270-9E94-4FFA-90BB-384470AAB8C6}"/>
              </a:ext>
            </a:extLst>
          </p:cNvPr>
          <p:cNvSpPr txBox="1"/>
          <p:nvPr/>
        </p:nvSpPr>
        <p:spPr>
          <a:xfrm>
            <a:off x="2495599" y="1164118"/>
            <a:ext cx="1416169" cy="461665"/>
          </a:xfrm>
          <a:prstGeom prst="rect">
            <a:avLst/>
          </a:prstGeom>
          <a:noFill/>
        </p:spPr>
        <p:txBody>
          <a:bodyPr wrap="square" rtlCol="0">
            <a:spAutoFit/>
          </a:bodyPr>
          <a:lstStyle/>
          <a:p>
            <a:r>
              <a:rPr lang="en-GB" sz="2400" dirty="0"/>
              <a:t>(a) 0.4</a:t>
            </a:r>
          </a:p>
        </p:txBody>
      </p:sp>
      <p:sp>
        <p:nvSpPr>
          <p:cNvPr id="5" name="Rectangle 4">
            <a:extLst>
              <a:ext uri="{FF2B5EF4-FFF2-40B4-BE49-F238E27FC236}">
                <a16:creationId xmlns:a16="http://schemas.microsoft.com/office/drawing/2014/main" id="{93D0CA0A-A550-48D0-8076-4855ED92A139}"/>
              </a:ext>
            </a:extLst>
          </p:cNvPr>
          <p:cNvSpPr/>
          <p:nvPr/>
        </p:nvSpPr>
        <p:spPr>
          <a:xfrm>
            <a:off x="2444304" y="1872179"/>
            <a:ext cx="1417376" cy="461665"/>
          </a:xfrm>
          <a:prstGeom prst="rect">
            <a:avLst/>
          </a:prstGeom>
        </p:spPr>
        <p:txBody>
          <a:bodyPr wrap="none">
            <a:spAutoFit/>
          </a:bodyPr>
          <a:lstStyle/>
          <a:p>
            <a:r>
              <a:rPr lang="en-GB" sz="2400" dirty="0"/>
              <a:t>(e) 0.012</a:t>
            </a:r>
          </a:p>
        </p:txBody>
      </p:sp>
      <p:sp>
        <p:nvSpPr>
          <p:cNvPr id="6" name="Rectangle 5">
            <a:extLst>
              <a:ext uri="{FF2B5EF4-FFF2-40B4-BE49-F238E27FC236}">
                <a16:creationId xmlns:a16="http://schemas.microsoft.com/office/drawing/2014/main" id="{DDE4C17E-6382-4808-8BCB-3D6588C16D81}"/>
              </a:ext>
            </a:extLst>
          </p:cNvPr>
          <p:cNvSpPr/>
          <p:nvPr/>
        </p:nvSpPr>
        <p:spPr>
          <a:xfrm>
            <a:off x="2495599" y="2504989"/>
            <a:ext cx="1314784" cy="461665"/>
          </a:xfrm>
          <a:prstGeom prst="rect">
            <a:avLst/>
          </a:prstGeom>
        </p:spPr>
        <p:txBody>
          <a:bodyPr wrap="none">
            <a:spAutoFit/>
          </a:bodyPr>
          <a:lstStyle/>
          <a:p>
            <a:r>
              <a:rPr lang="en-GB" sz="2400" dirty="0"/>
              <a:t>(</a:t>
            </a:r>
            <a:r>
              <a:rPr lang="en-GB" sz="2400" dirty="0" err="1"/>
              <a:t>i</a:t>
            </a:r>
            <a:r>
              <a:rPr lang="en-GB" sz="2400" dirty="0"/>
              <a:t>) 0.328</a:t>
            </a:r>
          </a:p>
        </p:txBody>
      </p:sp>
      <p:sp>
        <p:nvSpPr>
          <p:cNvPr id="7" name="Rectangle 6">
            <a:extLst>
              <a:ext uri="{FF2B5EF4-FFF2-40B4-BE49-F238E27FC236}">
                <a16:creationId xmlns:a16="http://schemas.microsoft.com/office/drawing/2014/main" id="{C25EBC8A-E220-4DE0-998C-23D87FDF541F}"/>
              </a:ext>
            </a:extLst>
          </p:cNvPr>
          <p:cNvSpPr/>
          <p:nvPr/>
        </p:nvSpPr>
        <p:spPr>
          <a:xfrm>
            <a:off x="5146949" y="1140265"/>
            <a:ext cx="1245854" cy="461665"/>
          </a:xfrm>
          <a:prstGeom prst="rect">
            <a:avLst/>
          </a:prstGeom>
        </p:spPr>
        <p:txBody>
          <a:bodyPr wrap="none">
            <a:spAutoFit/>
          </a:bodyPr>
          <a:lstStyle/>
          <a:p>
            <a:r>
              <a:rPr lang="en-GB" sz="2400" dirty="0"/>
              <a:t>(b) 0.08</a:t>
            </a:r>
          </a:p>
        </p:txBody>
      </p:sp>
      <p:sp>
        <p:nvSpPr>
          <p:cNvPr id="8" name="Rectangle 7">
            <a:extLst>
              <a:ext uri="{FF2B5EF4-FFF2-40B4-BE49-F238E27FC236}">
                <a16:creationId xmlns:a16="http://schemas.microsoft.com/office/drawing/2014/main" id="{F3F19C2E-2179-48AF-AF6C-0C338FB7106A}"/>
              </a:ext>
            </a:extLst>
          </p:cNvPr>
          <p:cNvSpPr/>
          <p:nvPr/>
        </p:nvSpPr>
        <p:spPr>
          <a:xfrm>
            <a:off x="5181226" y="1830191"/>
            <a:ext cx="1330814" cy="461665"/>
          </a:xfrm>
          <a:prstGeom prst="rect">
            <a:avLst/>
          </a:prstGeom>
        </p:spPr>
        <p:txBody>
          <a:bodyPr wrap="none">
            <a:spAutoFit/>
          </a:bodyPr>
          <a:lstStyle/>
          <a:p>
            <a:r>
              <a:rPr lang="en-GB" sz="2400" dirty="0"/>
              <a:t>(f) 0.162</a:t>
            </a:r>
          </a:p>
        </p:txBody>
      </p:sp>
      <p:sp>
        <p:nvSpPr>
          <p:cNvPr id="9" name="Rectangle 8">
            <a:extLst>
              <a:ext uri="{FF2B5EF4-FFF2-40B4-BE49-F238E27FC236}">
                <a16:creationId xmlns:a16="http://schemas.microsoft.com/office/drawing/2014/main" id="{45776945-C9E7-4A21-8131-49E4B4BA3CC5}"/>
              </a:ext>
            </a:extLst>
          </p:cNvPr>
          <p:cNvSpPr/>
          <p:nvPr/>
        </p:nvSpPr>
        <p:spPr>
          <a:xfrm>
            <a:off x="5184185" y="2494783"/>
            <a:ext cx="1314784" cy="461665"/>
          </a:xfrm>
          <a:prstGeom prst="rect">
            <a:avLst/>
          </a:prstGeom>
        </p:spPr>
        <p:txBody>
          <a:bodyPr wrap="none">
            <a:spAutoFit/>
          </a:bodyPr>
          <a:lstStyle/>
          <a:p>
            <a:r>
              <a:rPr lang="en-GB" sz="2400" dirty="0"/>
              <a:t>(j) 0.014</a:t>
            </a:r>
          </a:p>
        </p:txBody>
      </p:sp>
      <p:sp>
        <p:nvSpPr>
          <p:cNvPr id="10" name="Rectangle 9">
            <a:extLst>
              <a:ext uri="{FF2B5EF4-FFF2-40B4-BE49-F238E27FC236}">
                <a16:creationId xmlns:a16="http://schemas.microsoft.com/office/drawing/2014/main" id="{37EC42E1-1968-42B9-8093-BE348225E580}"/>
              </a:ext>
            </a:extLst>
          </p:cNvPr>
          <p:cNvSpPr/>
          <p:nvPr/>
        </p:nvSpPr>
        <p:spPr>
          <a:xfrm>
            <a:off x="7666123" y="1139571"/>
            <a:ext cx="1228221" cy="461665"/>
          </a:xfrm>
          <a:prstGeom prst="rect">
            <a:avLst/>
          </a:prstGeom>
        </p:spPr>
        <p:txBody>
          <a:bodyPr wrap="none">
            <a:spAutoFit/>
          </a:bodyPr>
          <a:lstStyle/>
          <a:p>
            <a:r>
              <a:rPr lang="en-GB" sz="2400" dirty="0"/>
              <a:t>(c) 0.54</a:t>
            </a:r>
          </a:p>
        </p:txBody>
      </p:sp>
      <p:sp>
        <p:nvSpPr>
          <p:cNvPr id="11" name="Rectangle 10">
            <a:extLst>
              <a:ext uri="{FF2B5EF4-FFF2-40B4-BE49-F238E27FC236}">
                <a16:creationId xmlns:a16="http://schemas.microsoft.com/office/drawing/2014/main" id="{4BEDB11F-95A9-4539-AE41-A50CB1EEA73C}"/>
              </a:ext>
            </a:extLst>
          </p:cNvPr>
          <p:cNvSpPr/>
          <p:nvPr/>
        </p:nvSpPr>
        <p:spPr>
          <a:xfrm>
            <a:off x="9745159" y="1161258"/>
            <a:ext cx="1417376" cy="461665"/>
          </a:xfrm>
          <a:prstGeom prst="rect">
            <a:avLst/>
          </a:prstGeom>
        </p:spPr>
        <p:txBody>
          <a:bodyPr wrap="none">
            <a:spAutoFit/>
          </a:bodyPr>
          <a:lstStyle/>
          <a:p>
            <a:r>
              <a:rPr lang="en-GB" sz="2400" dirty="0"/>
              <a:t>(d) 0.006</a:t>
            </a:r>
          </a:p>
        </p:txBody>
      </p:sp>
      <p:sp>
        <p:nvSpPr>
          <p:cNvPr id="12" name="Rectangle 11">
            <a:extLst>
              <a:ext uri="{FF2B5EF4-FFF2-40B4-BE49-F238E27FC236}">
                <a16:creationId xmlns:a16="http://schemas.microsoft.com/office/drawing/2014/main" id="{DD3A087B-A3ED-4D90-940D-6A18101CEC8B}"/>
              </a:ext>
            </a:extLst>
          </p:cNvPr>
          <p:cNvSpPr/>
          <p:nvPr/>
        </p:nvSpPr>
        <p:spPr>
          <a:xfrm>
            <a:off x="7602453" y="1815596"/>
            <a:ext cx="1417376" cy="461665"/>
          </a:xfrm>
          <a:prstGeom prst="rect">
            <a:avLst/>
          </a:prstGeom>
        </p:spPr>
        <p:txBody>
          <a:bodyPr wrap="none">
            <a:spAutoFit/>
          </a:bodyPr>
          <a:lstStyle/>
          <a:p>
            <a:r>
              <a:rPr lang="en-GB" sz="2400" dirty="0"/>
              <a:t>(g) 0.048</a:t>
            </a:r>
          </a:p>
        </p:txBody>
      </p:sp>
      <p:sp>
        <p:nvSpPr>
          <p:cNvPr id="13" name="Rectangle 12">
            <a:extLst>
              <a:ext uri="{FF2B5EF4-FFF2-40B4-BE49-F238E27FC236}">
                <a16:creationId xmlns:a16="http://schemas.microsoft.com/office/drawing/2014/main" id="{0F91F28F-A21D-4F00-935F-62BF3FA9DF64}"/>
              </a:ext>
            </a:extLst>
          </p:cNvPr>
          <p:cNvSpPr/>
          <p:nvPr/>
        </p:nvSpPr>
        <p:spPr>
          <a:xfrm>
            <a:off x="7653633" y="2431954"/>
            <a:ext cx="1399742" cy="461665"/>
          </a:xfrm>
          <a:prstGeom prst="rect">
            <a:avLst/>
          </a:prstGeom>
        </p:spPr>
        <p:txBody>
          <a:bodyPr wrap="none">
            <a:spAutoFit/>
          </a:bodyPr>
          <a:lstStyle/>
          <a:p>
            <a:r>
              <a:rPr lang="en-GB" sz="2400" dirty="0"/>
              <a:t>(k) 0.008</a:t>
            </a:r>
          </a:p>
        </p:txBody>
      </p:sp>
      <p:sp>
        <p:nvSpPr>
          <p:cNvPr id="14" name="Rectangle 13">
            <a:extLst>
              <a:ext uri="{FF2B5EF4-FFF2-40B4-BE49-F238E27FC236}">
                <a16:creationId xmlns:a16="http://schemas.microsoft.com/office/drawing/2014/main" id="{6931F666-72FC-4A70-8AC2-6359389485C2}"/>
              </a:ext>
            </a:extLst>
          </p:cNvPr>
          <p:cNvSpPr/>
          <p:nvPr/>
        </p:nvSpPr>
        <p:spPr>
          <a:xfrm>
            <a:off x="9812543" y="1830190"/>
            <a:ext cx="1245854" cy="461665"/>
          </a:xfrm>
          <a:prstGeom prst="rect">
            <a:avLst/>
          </a:prstGeom>
        </p:spPr>
        <p:txBody>
          <a:bodyPr wrap="none">
            <a:spAutoFit/>
          </a:bodyPr>
          <a:lstStyle/>
          <a:p>
            <a:r>
              <a:rPr lang="en-GB" sz="2400" dirty="0"/>
              <a:t>(h) 0.84</a:t>
            </a:r>
          </a:p>
        </p:txBody>
      </p:sp>
      <p:sp>
        <p:nvSpPr>
          <p:cNvPr id="15" name="Rectangle 14">
            <a:extLst>
              <a:ext uri="{FF2B5EF4-FFF2-40B4-BE49-F238E27FC236}">
                <a16:creationId xmlns:a16="http://schemas.microsoft.com/office/drawing/2014/main" id="{3767C3B3-B4EC-468F-94D4-F41F91500E4E}"/>
              </a:ext>
            </a:extLst>
          </p:cNvPr>
          <p:cNvSpPr/>
          <p:nvPr/>
        </p:nvSpPr>
        <p:spPr>
          <a:xfrm>
            <a:off x="9929447" y="2472716"/>
            <a:ext cx="1314784" cy="461665"/>
          </a:xfrm>
          <a:prstGeom prst="rect">
            <a:avLst/>
          </a:prstGeom>
        </p:spPr>
        <p:txBody>
          <a:bodyPr wrap="none">
            <a:spAutoFit/>
          </a:bodyPr>
          <a:lstStyle/>
          <a:p>
            <a:r>
              <a:rPr lang="en-GB" sz="2400" dirty="0"/>
              <a:t>(l) 0.108</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197A844-1019-4F74-937B-F7BACCEA9A03}"/>
                  </a:ext>
                </a:extLst>
              </p:cNvPr>
              <p:cNvSpPr/>
              <p:nvPr/>
            </p:nvSpPr>
            <p:spPr>
              <a:xfrm>
                <a:off x="2606695" y="3431648"/>
                <a:ext cx="1630575" cy="649665"/>
              </a:xfrm>
              <a:prstGeom prst="rect">
                <a:avLst/>
              </a:prstGeom>
            </p:spPr>
            <p:txBody>
              <a:bodyPr wrap="none">
                <a:spAutoFit/>
              </a:bodyPr>
              <a:lstStyle/>
              <a:p>
                <a:r>
                  <a:rPr lang="en-GB" sz="2400" dirty="0"/>
                  <a:t>(a) 0.6 = </a:t>
                </a:r>
                <a14:m>
                  <m:oMath xmlns:m="http://schemas.openxmlformats.org/officeDocument/2006/math">
                    <m:f>
                      <m:fPr>
                        <m:ctrlPr>
                          <a:rPr lang="en-GB" sz="2400" i="1" smtClean="0">
                            <a:latin typeface="Cambria Math" panose="02040503050406030204" pitchFamily="18" charset="0"/>
                          </a:rPr>
                        </m:ctrlPr>
                      </m:fPr>
                      <m:num/>
                      <m:den>
                        <m:r>
                          <a:rPr lang="en-GB" sz="2400" b="0" i="1" smtClean="0">
                            <a:latin typeface="Cambria Math" panose="02040503050406030204" pitchFamily="18" charset="0"/>
                          </a:rPr>
                          <m:t>5</m:t>
                        </m:r>
                      </m:den>
                    </m:f>
                  </m:oMath>
                </a14:m>
                <a:endParaRPr lang="en-GB" sz="2400" dirty="0"/>
              </a:p>
            </p:txBody>
          </p:sp>
        </mc:Choice>
        <mc:Fallback xmlns="">
          <p:sp>
            <p:nvSpPr>
              <p:cNvPr id="16" name="Rectangle 15">
                <a:extLst>
                  <a:ext uri="{FF2B5EF4-FFF2-40B4-BE49-F238E27FC236}">
                    <a16:creationId xmlns:a16="http://schemas.microsoft.com/office/drawing/2014/main" id="{4197A844-1019-4F74-937B-F7BACCEA9A03}"/>
                  </a:ext>
                </a:extLst>
              </p:cNvPr>
              <p:cNvSpPr>
                <a:spLocks noRot="1" noChangeAspect="1" noMove="1" noResize="1" noEditPoints="1" noAdjustHandles="1" noChangeArrowheads="1" noChangeShapeType="1" noTextEdit="1"/>
              </p:cNvSpPr>
              <p:nvPr/>
            </p:nvSpPr>
            <p:spPr>
              <a:xfrm>
                <a:off x="2606695" y="3431648"/>
                <a:ext cx="1630575" cy="649665"/>
              </a:xfrm>
              <a:prstGeom prst="rect">
                <a:avLst/>
              </a:prstGeom>
              <a:blipFill>
                <a:blip r:embed="rId4"/>
                <a:stretch>
                  <a:fillRect l="-5993" b="-74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A846191-E635-48B9-BFE6-62770C15D9AE}"/>
                  </a:ext>
                </a:extLst>
              </p:cNvPr>
              <p:cNvSpPr/>
              <p:nvPr/>
            </p:nvSpPr>
            <p:spPr>
              <a:xfrm>
                <a:off x="6113172" y="3339419"/>
                <a:ext cx="1854995" cy="649665"/>
              </a:xfrm>
              <a:prstGeom prst="rect">
                <a:avLst/>
              </a:prstGeom>
            </p:spPr>
            <p:txBody>
              <a:bodyPr wrap="none">
                <a:spAutoFit/>
              </a:bodyPr>
              <a:lstStyle/>
              <a:p>
                <a:r>
                  <a:rPr lang="en-GB" sz="2400" dirty="0"/>
                  <a:t>(b) 0.14 = </a:t>
                </a:r>
                <a14:m>
                  <m:oMath xmlns:m="http://schemas.openxmlformats.org/officeDocument/2006/math">
                    <m:f>
                      <m:fPr>
                        <m:ctrlPr>
                          <a:rPr lang="en-GB" sz="2400" i="1">
                            <a:latin typeface="Cambria Math" panose="02040503050406030204" pitchFamily="18" charset="0"/>
                          </a:rPr>
                        </m:ctrlPr>
                      </m:fPr>
                      <m:num/>
                      <m:den>
                        <m:r>
                          <a:rPr lang="en-GB" sz="2400" b="0" i="1" smtClean="0">
                            <a:latin typeface="Cambria Math" panose="02040503050406030204" pitchFamily="18" charset="0"/>
                          </a:rPr>
                          <m:t>50</m:t>
                        </m:r>
                      </m:den>
                    </m:f>
                  </m:oMath>
                </a14:m>
                <a:endParaRPr lang="en-GB" sz="2400" dirty="0"/>
              </a:p>
            </p:txBody>
          </p:sp>
        </mc:Choice>
        <mc:Fallback xmlns="">
          <p:sp>
            <p:nvSpPr>
              <p:cNvPr id="17" name="Rectangle 16">
                <a:extLst>
                  <a:ext uri="{FF2B5EF4-FFF2-40B4-BE49-F238E27FC236}">
                    <a16:creationId xmlns:a16="http://schemas.microsoft.com/office/drawing/2014/main" id="{0A846191-E635-48B9-BFE6-62770C15D9AE}"/>
                  </a:ext>
                </a:extLst>
              </p:cNvPr>
              <p:cNvSpPr>
                <a:spLocks noRot="1" noChangeAspect="1" noMove="1" noResize="1" noEditPoints="1" noAdjustHandles="1" noChangeArrowheads="1" noChangeShapeType="1" noTextEdit="1"/>
              </p:cNvSpPr>
              <p:nvPr/>
            </p:nvSpPr>
            <p:spPr>
              <a:xfrm>
                <a:off x="6113172" y="3339419"/>
                <a:ext cx="1854995" cy="649665"/>
              </a:xfrm>
              <a:prstGeom prst="rect">
                <a:avLst/>
              </a:prstGeom>
              <a:blipFill>
                <a:blip r:embed="rId5"/>
                <a:stretch>
                  <a:fillRect l="-5263" b="-84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1EC7561-F03A-4682-AA17-FACEC389D52E}"/>
                  </a:ext>
                </a:extLst>
              </p:cNvPr>
              <p:cNvSpPr/>
              <p:nvPr/>
            </p:nvSpPr>
            <p:spPr>
              <a:xfrm>
                <a:off x="9019829" y="3328092"/>
                <a:ext cx="1837362" cy="649665"/>
              </a:xfrm>
              <a:prstGeom prst="rect">
                <a:avLst/>
              </a:prstGeom>
            </p:spPr>
            <p:txBody>
              <a:bodyPr wrap="none">
                <a:spAutoFit/>
              </a:bodyPr>
              <a:lstStyle/>
              <a:p>
                <a:r>
                  <a:rPr lang="en-GB" sz="2400" dirty="0"/>
                  <a:t>(c) 0.18 = </a:t>
                </a:r>
                <a14:m>
                  <m:oMath xmlns:m="http://schemas.openxmlformats.org/officeDocument/2006/math">
                    <m:f>
                      <m:fPr>
                        <m:ctrlPr>
                          <a:rPr lang="en-GB" sz="2400" i="1">
                            <a:latin typeface="Cambria Math" panose="02040503050406030204" pitchFamily="18" charset="0"/>
                          </a:rPr>
                        </m:ctrlPr>
                      </m:fPr>
                      <m:num/>
                      <m:den>
                        <m:r>
                          <a:rPr lang="en-GB" sz="2400" b="0" i="1" smtClean="0">
                            <a:latin typeface="Cambria Math" panose="02040503050406030204" pitchFamily="18" charset="0"/>
                          </a:rPr>
                          <m:t>50</m:t>
                        </m:r>
                      </m:den>
                    </m:f>
                  </m:oMath>
                </a14:m>
                <a:endParaRPr lang="en-GB" sz="2400" dirty="0"/>
              </a:p>
            </p:txBody>
          </p:sp>
        </mc:Choice>
        <mc:Fallback xmlns="">
          <p:sp>
            <p:nvSpPr>
              <p:cNvPr id="18" name="Rectangle 17">
                <a:extLst>
                  <a:ext uri="{FF2B5EF4-FFF2-40B4-BE49-F238E27FC236}">
                    <a16:creationId xmlns:a16="http://schemas.microsoft.com/office/drawing/2014/main" id="{F1EC7561-F03A-4682-AA17-FACEC389D52E}"/>
                  </a:ext>
                </a:extLst>
              </p:cNvPr>
              <p:cNvSpPr>
                <a:spLocks noRot="1" noChangeAspect="1" noMove="1" noResize="1" noEditPoints="1" noAdjustHandles="1" noChangeArrowheads="1" noChangeShapeType="1" noTextEdit="1"/>
              </p:cNvSpPr>
              <p:nvPr/>
            </p:nvSpPr>
            <p:spPr>
              <a:xfrm>
                <a:off x="9019829" y="3328092"/>
                <a:ext cx="1837362" cy="649665"/>
              </a:xfrm>
              <a:prstGeom prst="rect">
                <a:avLst/>
              </a:prstGeom>
              <a:blipFill>
                <a:blip r:embed="rId6"/>
                <a:stretch>
                  <a:fillRect l="-5316" b="-74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7A6EDFB5-EB81-4D50-9A3B-AAB4E45F5BAF}"/>
                  </a:ext>
                </a:extLst>
              </p:cNvPr>
              <p:cNvSpPr/>
              <p:nvPr/>
            </p:nvSpPr>
            <p:spPr>
              <a:xfrm>
                <a:off x="2606695" y="4147651"/>
                <a:ext cx="2156360" cy="649665"/>
              </a:xfrm>
              <a:prstGeom prst="rect">
                <a:avLst/>
              </a:prstGeom>
            </p:spPr>
            <p:txBody>
              <a:bodyPr wrap="none">
                <a:spAutoFit/>
              </a:bodyPr>
              <a:lstStyle/>
              <a:p>
                <a:r>
                  <a:rPr lang="en-GB" sz="2400" dirty="0"/>
                  <a:t>(d) 0.008 = </a:t>
                </a:r>
                <a14:m>
                  <m:oMath xmlns:m="http://schemas.openxmlformats.org/officeDocument/2006/math">
                    <m:f>
                      <m:fPr>
                        <m:ctrlPr>
                          <a:rPr lang="en-GB" sz="2400" i="1" smtClean="0">
                            <a:latin typeface="Cambria Math" panose="02040503050406030204" pitchFamily="18" charset="0"/>
                          </a:rPr>
                        </m:ctrlPr>
                      </m:fPr>
                      <m:num/>
                      <m:den>
                        <m:r>
                          <a:rPr lang="en-GB" sz="2400" b="0" i="1" smtClean="0">
                            <a:latin typeface="Cambria Math" panose="02040503050406030204" pitchFamily="18" charset="0"/>
                          </a:rPr>
                          <m:t>125</m:t>
                        </m:r>
                      </m:den>
                    </m:f>
                  </m:oMath>
                </a14:m>
                <a:endParaRPr lang="en-GB" sz="2400" dirty="0"/>
              </a:p>
            </p:txBody>
          </p:sp>
        </mc:Choice>
        <mc:Fallback xmlns="">
          <p:sp>
            <p:nvSpPr>
              <p:cNvPr id="19" name="Rectangle 18">
                <a:extLst>
                  <a:ext uri="{FF2B5EF4-FFF2-40B4-BE49-F238E27FC236}">
                    <a16:creationId xmlns:a16="http://schemas.microsoft.com/office/drawing/2014/main" id="{7A6EDFB5-EB81-4D50-9A3B-AAB4E45F5BAF}"/>
                  </a:ext>
                </a:extLst>
              </p:cNvPr>
              <p:cNvSpPr>
                <a:spLocks noRot="1" noChangeAspect="1" noMove="1" noResize="1" noEditPoints="1" noAdjustHandles="1" noChangeArrowheads="1" noChangeShapeType="1" noTextEdit="1"/>
              </p:cNvSpPr>
              <p:nvPr/>
            </p:nvSpPr>
            <p:spPr>
              <a:xfrm>
                <a:off x="2606695" y="4147651"/>
                <a:ext cx="2156360" cy="649665"/>
              </a:xfrm>
              <a:prstGeom prst="rect">
                <a:avLst/>
              </a:prstGeom>
              <a:blipFill>
                <a:blip r:embed="rId7"/>
                <a:stretch>
                  <a:fillRect l="-4533" b="-74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429BF634-AED3-4F41-A5B9-5984C01D81D5}"/>
                  </a:ext>
                </a:extLst>
              </p:cNvPr>
              <p:cNvSpPr/>
              <p:nvPr/>
            </p:nvSpPr>
            <p:spPr>
              <a:xfrm>
                <a:off x="6115607" y="4102064"/>
                <a:ext cx="2156360" cy="649665"/>
              </a:xfrm>
              <a:prstGeom prst="rect">
                <a:avLst/>
              </a:prstGeom>
            </p:spPr>
            <p:txBody>
              <a:bodyPr wrap="none">
                <a:spAutoFit/>
              </a:bodyPr>
              <a:lstStyle/>
              <a:p>
                <a:r>
                  <a:rPr lang="en-GB" sz="2400" dirty="0"/>
                  <a:t>(e) 0.012 = </a:t>
                </a:r>
                <a14:m>
                  <m:oMath xmlns:m="http://schemas.openxmlformats.org/officeDocument/2006/math">
                    <m:f>
                      <m:fPr>
                        <m:ctrlPr>
                          <a:rPr lang="en-GB" sz="2400" i="1">
                            <a:latin typeface="Cambria Math" panose="02040503050406030204" pitchFamily="18" charset="0"/>
                          </a:rPr>
                        </m:ctrlPr>
                      </m:fPr>
                      <m:num/>
                      <m:den>
                        <m:r>
                          <a:rPr lang="en-GB" sz="2400" b="0" i="1" smtClean="0">
                            <a:latin typeface="Cambria Math" panose="02040503050406030204" pitchFamily="18" charset="0"/>
                          </a:rPr>
                          <m:t>250</m:t>
                        </m:r>
                      </m:den>
                    </m:f>
                  </m:oMath>
                </a14:m>
                <a:endParaRPr lang="en-GB" sz="2400" dirty="0"/>
              </a:p>
            </p:txBody>
          </p:sp>
        </mc:Choice>
        <mc:Fallback xmlns="">
          <p:sp>
            <p:nvSpPr>
              <p:cNvPr id="20" name="Rectangle 19">
                <a:extLst>
                  <a:ext uri="{FF2B5EF4-FFF2-40B4-BE49-F238E27FC236}">
                    <a16:creationId xmlns:a16="http://schemas.microsoft.com/office/drawing/2014/main" id="{429BF634-AED3-4F41-A5B9-5984C01D81D5}"/>
                  </a:ext>
                </a:extLst>
              </p:cNvPr>
              <p:cNvSpPr>
                <a:spLocks noRot="1" noChangeAspect="1" noMove="1" noResize="1" noEditPoints="1" noAdjustHandles="1" noChangeArrowheads="1" noChangeShapeType="1" noTextEdit="1"/>
              </p:cNvSpPr>
              <p:nvPr/>
            </p:nvSpPr>
            <p:spPr>
              <a:xfrm>
                <a:off x="6115607" y="4102064"/>
                <a:ext cx="2156360" cy="649665"/>
              </a:xfrm>
              <a:prstGeom prst="rect">
                <a:avLst/>
              </a:prstGeom>
              <a:blipFill>
                <a:blip r:embed="rId8"/>
                <a:stretch>
                  <a:fillRect l="-4237" b="-84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CDF06813-DE2D-47F7-A86B-8EB84E1C7B54}"/>
                  </a:ext>
                </a:extLst>
              </p:cNvPr>
              <p:cNvSpPr/>
              <p:nvPr/>
            </p:nvSpPr>
            <p:spPr>
              <a:xfrm>
                <a:off x="9019829" y="4059368"/>
                <a:ext cx="2034531" cy="649665"/>
              </a:xfrm>
              <a:prstGeom prst="rect">
                <a:avLst/>
              </a:prstGeom>
            </p:spPr>
            <p:txBody>
              <a:bodyPr wrap="none">
                <a:spAutoFit/>
              </a:bodyPr>
              <a:lstStyle/>
              <a:p>
                <a:r>
                  <a:rPr lang="en-GB" sz="2400" dirty="0"/>
                  <a:t>(f) 0.016 =</a:t>
                </a:r>
                <a14:m>
                  <m:oMath xmlns:m="http://schemas.openxmlformats.org/officeDocument/2006/math">
                    <m:f>
                      <m:fPr>
                        <m:ctrlPr>
                          <a:rPr lang="en-GB" sz="2400" i="1">
                            <a:latin typeface="Cambria Math" panose="02040503050406030204" pitchFamily="18" charset="0"/>
                          </a:rPr>
                        </m:ctrlPr>
                      </m:fPr>
                      <m:num/>
                      <m:den>
                        <m:r>
                          <a:rPr lang="en-GB" sz="2400" b="0" i="1" smtClean="0">
                            <a:latin typeface="Cambria Math" panose="02040503050406030204" pitchFamily="18" charset="0"/>
                          </a:rPr>
                          <m:t> 125</m:t>
                        </m:r>
                      </m:den>
                    </m:f>
                  </m:oMath>
                </a14:m>
                <a:endParaRPr lang="en-GB" sz="2400" dirty="0"/>
              </a:p>
            </p:txBody>
          </p:sp>
        </mc:Choice>
        <mc:Fallback xmlns="">
          <p:sp>
            <p:nvSpPr>
              <p:cNvPr id="21" name="Rectangle 20">
                <a:extLst>
                  <a:ext uri="{FF2B5EF4-FFF2-40B4-BE49-F238E27FC236}">
                    <a16:creationId xmlns:a16="http://schemas.microsoft.com/office/drawing/2014/main" id="{CDF06813-DE2D-47F7-A86B-8EB84E1C7B54}"/>
                  </a:ext>
                </a:extLst>
              </p:cNvPr>
              <p:cNvSpPr>
                <a:spLocks noRot="1" noChangeAspect="1" noMove="1" noResize="1" noEditPoints="1" noAdjustHandles="1" noChangeArrowheads="1" noChangeShapeType="1" noTextEdit="1"/>
              </p:cNvSpPr>
              <p:nvPr/>
            </p:nvSpPr>
            <p:spPr>
              <a:xfrm>
                <a:off x="9019829" y="4059368"/>
                <a:ext cx="2034531" cy="649665"/>
              </a:xfrm>
              <a:prstGeom prst="rect">
                <a:avLst/>
              </a:prstGeom>
              <a:blipFill>
                <a:blip r:embed="rId9"/>
                <a:stretch>
                  <a:fillRect l="-4805" b="-8491"/>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3D985903-E393-474E-AABF-456C898DA94B}"/>
              </a:ext>
            </a:extLst>
          </p:cNvPr>
          <p:cNvSpPr/>
          <p:nvPr/>
        </p:nvSpPr>
        <p:spPr>
          <a:xfrm>
            <a:off x="2665915" y="5548144"/>
            <a:ext cx="1074333" cy="461665"/>
          </a:xfrm>
          <a:prstGeom prst="rect">
            <a:avLst/>
          </a:prstGeom>
        </p:spPr>
        <p:txBody>
          <a:bodyPr wrap="none">
            <a:spAutoFit/>
          </a:bodyPr>
          <a:lstStyle/>
          <a:p>
            <a:r>
              <a:rPr lang="en-GB" sz="2400" dirty="0"/>
              <a:t>(a) 1.2</a:t>
            </a:r>
          </a:p>
        </p:txBody>
      </p:sp>
      <p:sp>
        <p:nvSpPr>
          <p:cNvPr id="23" name="Rectangle 22">
            <a:extLst>
              <a:ext uri="{FF2B5EF4-FFF2-40B4-BE49-F238E27FC236}">
                <a16:creationId xmlns:a16="http://schemas.microsoft.com/office/drawing/2014/main" id="{E705C03C-0E90-492C-92C6-778254B1485F}"/>
              </a:ext>
            </a:extLst>
          </p:cNvPr>
          <p:cNvSpPr/>
          <p:nvPr/>
        </p:nvSpPr>
        <p:spPr>
          <a:xfrm>
            <a:off x="2665915" y="6174355"/>
            <a:ext cx="1245854" cy="461665"/>
          </a:xfrm>
          <a:prstGeom prst="rect">
            <a:avLst/>
          </a:prstGeom>
        </p:spPr>
        <p:txBody>
          <a:bodyPr wrap="none">
            <a:spAutoFit/>
          </a:bodyPr>
          <a:lstStyle/>
          <a:p>
            <a:r>
              <a:rPr lang="en-GB" sz="2400" dirty="0"/>
              <a:t>(d) 3.62</a:t>
            </a:r>
          </a:p>
        </p:txBody>
      </p:sp>
      <p:sp>
        <p:nvSpPr>
          <p:cNvPr id="24" name="Rectangle 23">
            <a:extLst>
              <a:ext uri="{FF2B5EF4-FFF2-40B4-BE49-F238E27FC236}">
                <a16:creationId xmlns:a16="http://schemas.microsoft.com/office/drawing/2014/main" id="{E853445A-A1E6-493A-8266-79BD53C4A78E}"/>
              </a:ext>
            </a:extLst>
          </p:cNvPr>
          <p:cNvSpPr/>
          <p:nvPr/>
        </p:nvSpPr>
        <p:spPr>
          <a:xfrm>
            <a:off x="5659822" y="5493827"/>
            <a:ext cx="1245854" cy="461665"/>
          </a:xfrm>
          <a:prstGeom prst="rect">
            <a:avLst/>
          </a:prstGeom>
        </p:spPr>
        <p:txBody>
          <a:bodyPr wrap="none">
            <a:spAutoFit/>
          </a:bodyPr>
          <a:lstStyle/>
          <a:p>
            <a:r>
              <a:rPr lang="en-GB" sz="2400" dirty="0"/>
              <a:t>(b) 3.02</a:t>
            </a:r>
          </a:p>
        </p:txBody>
      </p:sp>
      <p:sp>
        <p:nvSpPr>
          <p:cNvPr id="25" name="Rectangle 24">
            <a:extLst>
              <a:ext uri="{FF2B5EF4-FFF2-40B4-BE49-F238E27FC236}">
                <a16:creationId xmlns:a16="http://schemas.microsoft.com/office/drawing/2014/main" id="{2AE77388-C65E-4096-B345-5B65AFE9B80F}"/>
              </a:ext>
            </a:extLst>
          </p:cNvPr>
          <p:cNvSpPr/>
          <p:nvPr/>
        </p:nvSpPr>
        <p:spPr>
          <a:xfrm>
            <a:off x="5667714" y="6112093"/>
            <a:ext cx="1417376" cy="461665"/>
          </a:xfrm>
          <a:prstGeom prst="rect">
            <a:avLst/>
          </a:prstGeom>
        </p:spPr>
        <p:txBody>
          <a:bodyPr wrap="none">
            <a:spAutoFit/>
          </a:bodyPr>
          <a:lstStyle/>
          <a:p>
            <a:r>
              <a:rPr lang="en-GB" sz="2400" dirty="0"/>
              <a:t>(e) 4.008</a:t>
            </a:r>
          </a:p>
        </p:txBody>
      </p:sp>
      <p:sp>
        <p:nvSpPr>
          <p:cNvPr id="26" name="Rectangle 25">
            <a:extLst>
              <a:ext uri="{FF2B5EF4-FFF2-40B4-BE49-F238E27FC236}">
                <a16:creationId xmlns:a16="http://schemas.microsoft.com/office/drawing/2014/main" id="{33DB439A-B64B-4256-8188-BC79142E9291}"/>
              </a:ext>
            </a:extLst>
          </p:cNvPr>
          <p:cNvSpPr/>
          <p:nvPr/>
        </p:nvSpPr>
        <p:spPr>
          <a:xfrm>
            <a:off x="8540504" y="5511281"/>
            <a:ext cx="1228221" cy="461665"/>
          </a:xfrm>
          <a:prstGeom prst="rect">
            <a:avLst/>
          </a:prstGeom>
        </p:spPr>
        <p:txBody>
          <a:bodyPr wrap="none">
            <a:spAutoFit/>
          </a:bodyPr>
          <a:lstStyle/>
          <a:p>
            <a:r>
              <a:rPr lang="en-GB" sz="2400" dirty="0"/>
              <a:t>(c) 4.12</a:t>
            </a:r>
          </a:p>
        </p:txBody>
      </p:sp>
      <p:sp>
        <p:nvSpPr>
          <p:cNvPr id="27" name="Rectangle 26">
            <a:extLst>
              <a:ext uri="{FF2B5EF4-FFF2-40B4-BE49-F238E27FC236}">
                <a16:creationId xmlns:a16="http://schemas.microsoft.com/office/drawing/2014/main" id="{773F3EDB-6809-4A6F-ADC5-293158A0DCEE}"/>
              </a:ext>
            </a:extLst>
          </p:cNvPr>
          <p:cNvSpPr/>
          <p:nvPr/>
        </p:nvSpPr>
        <p:spPr>
          <a:xfrm>
            <a:off x="8505169" y="6162139"/>
            <a:ext cx="1330814" cy="461665"/>
          </a:xfrm>
          <a:prstGeom prst="rect">
            <a:avLst/>
          </a:prstGeom>
        </p:spPr>
        <p:txBody>
          <a:bodyPr wrap="none">
            <a:spAutoFit/>
          </a:bodyPr>
          <a:lstStyle/>
          <a:p>
            <a:r>
              <a:rPr lang="en-GB" sz="2400" dirty="0"/>
              <a:t>(f) 5.015</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A504B2D-EC81-4590-93D6-54875BBDDDE2}"/>
                  </a:ext>
                </a:extLst>
              </p:cNvPr>
              <p:cNvSpPr txBox="1"/>
              <p:nvPr/>
            </p:nvSpPr>
            <p:spPr>
              <a:xfrm>
                <a:off x="4161516" y="1113924"/>
                <a:ext cx="516580"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5</m:t>
                          </m:r>
                        </m:den>
                      </m:f>
                    </m:oMath>
                  </m:oMathPara>
                </a14:m>
                <a:endParaRPr lang="en-GB" dirty="0"/>
              </a:p>
            </p:txBody>
          </p:sp>
        </mc:Choice>
        <mc:Fallback xmlns="">
          <p:sp>
            <p:nvSpPr>
              <p:cNvPr id="28" name="TextBox 27">
                <a:extLst>
                  <a:ext uri="{FF2B5EF4-FFF2-40B4-BE49-F238E27FC236}">
                    <a16:creationId xmlns:a16="http://schemas.microsoft.com/office/drawing/2014/main" id="{1A504B2D-EC81-4590-93D6-54875BBDDDE2}"/>
                  </a:ext>
                </a:extLst>
              </p:cNvPr>
              <p:cNvSpPr txBox="1">
                <a:spLocks noRot="1" noChangeAspect="1" noMove="1" noResize="1" noEditPoints="1" noAdjustHandles="1" noChangeArrowheads="1" noChangeShapeType="1" noTextEdit="1"/>
              </p:cNvSpPr>
              <p:nvPr/>
            </p:nvSpPr>
            <p:spPr>
              <a:xfrm>
                <a:off x="4161516" y="1113924"/>
                <a:ext cx="516580" cy="69506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F17B0E3A-C6CC-4F9E-810C-7A66AF6FBC75}"/>
                  </a:ext>
                </a:extLst>
              </p:cNvPr>
              <p:cNvSpPr/>
              <p:nvPr/>
            </p:nvSpPr>
            <p:spPr>
              <a:xfrm>
                <a:off x="4161516" y="1812154"/>
                <a:ext cx="683200"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250</m:t>
                          </m:r>
                        </m:den>
                      </m:f>
                    </m:oMath>
                  </m:oMathPara>
                </a14:m>
                <a:endParaRPr lang="en-GB" dirty="0"/>
              </a:p>
            </p:txBody>
          </p:sp>
        </mc:Choice>
        <mc:Fallback xmlns="">
          <p:sp>
            <p:nvSpPr>
              <p:cNvPr id="29" name="Rectangle 28">
                <a:extLst>
                  <a:ext uri="{FF2B5EF4-FFF2-40B4-BE49-F238E27FC236}">
                    <a16:creationId xmlns:a16="http://schemas.microsoft.com/office/drawing/2014/main" id="{F17B0E3A-C6CC-4F9E-810C-7A66AF6FBC75}"/>
                  </a:ext>
                </a:extLst>
              </p:cNvPr>
              <p:cNvSpPr>
                <a:spLocks noRot="1" noChangeAspect="1" noMove="1" noResize="1" noEditPoints="1" noAdjustHandles="1" noChangeArrowheads="1" noChangeShapeType="1" noTextEdit="1"/>
              </p:cNvSpPr>
              <p:nvPr/>
            </p:nvSpPr>
            <p:spPr>
              <a:xfrm>
                <a:off x="4161516" y="1812154"/>
                <a:ext cx="683200" cy="67056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9CDCA335-3C68-4500-8394-1CD8D783681C}"/>
                  </a:ext>
                </a:extLst>
              </p:cNvPr>
              <p:cNvSpPr/>
              <p:nvPr/>
            </p:nvSpPr>
            <p:spPr>
              <a:xfrm>
                <a:off x="4161516" y="2477124"/>
                <a:ext cx="683200"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41</m:t>
                          </m:r>
                        </m:num>
                        <m:den>
                          <m:r>
                            <a:rPr lang="en-GB" b="0" i="1" smtClean="0">
                              <a:solidFill>
                                <a:srgbClr val="FF0000"/>
                              </a:solidFill>
                              <a:latin typeface="Cambria Math" panose="02040503050406030204" pitchFamily="18" charset="0"/>
                            </a:rPr>
                            <m:t>125</m:t>
                          </m:r>
                        </m:den>
                      </m:f>
                    </m:oMath>
                  </m:oMathPara>
                </a14:m>
                <a:endParaRPr lang="en-GB" dirty="0"/>
              </a:p>
            </p:txBody>
          </p:sp>
        </mc:Choice>
        <mc:Fallback xmlns="">
          <p:sp>
            <p:nvSpPr>
              <p:cNvPr id="30" name="Rectangle 29">
                <a:extLst>
                  <a:ext uri="{FF2B5EF4-FFF2-40B4-BE49-F238E27FC236}">
                    <a16:creationId xmlns:a16="http://schemas.microsoft.com/office/drawing/2014/main" id="{9CDCA335-3C68-4500-8394-1CD8D783681C}"/>
                  </a:ext>
                </a:extLst>
              </p:cNvPr>
              <p:cNvSpPr>
                <a:spLocks noRot="1" noChangeAspect="1" noMove="1" noResize="1" noEditPoints="1" noAdjustHandles="1" noChangeArrowheads="1" noChangeShapeType="1" noTextEdit="1"/>
              </p:cNvSpPr>
              <p:nvPr/>
            </p:nvSpPr>
            <p:spPr>
              <a:xfrm>
                <a:off x="4161516" y="2477124"/>
                <a:ext cx="683200" cy="67050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6DC41BCD-0ECE-4C9B-8715-C1F91E7D3600}"/>
                  </a:ext>
                </a:extLst>
              </p:cNvPr>
              <p:cNvSpPr/>
              <p:nvPr/>
            </p:nvSpPr>
            <p:spPr>
              <a:xfrm>
                <a:off x="6691210" y="1022872"/>
                <a:ext cx="540533"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25</m:t>
                          </m:r>
                        </m:den>
                      </m:f>
                    </m:oMath>
                  </m:oMathPara>
                </a14:m>
                <a:endParaRPr lang="en-GB" dirty="0"/>
              </a:p>
            </p:txBody>
          </p:sp>
        </mc:Choice>
        <mc:Fallback xmlns="">
          <p:sp>
            <p:nvSpPr>
              <p:cNvPr id="31" name="Rectangle 30">
                <a:extLst>
                  <a:ext uri="{FF2B5EF4-FFF2-40B4-BE49-F238E27FC236}">
                    <a16:creationId xmlns:a16="http://schemas.microsoft.com/office/drawing/2014/main" id="{6DC41BCD-0ECE-4C9B-8715-C1F91E7D3600}"/>
                  </a:ext>
                </a:extLst>
              </p:cNvPr>
              <p:cNvSpPr>
                <a:spLocks noRot="1" noChangeAspect="1" noMove="1" noResize="1" noEditPoints="1" noAdjustHandles="1" noChangeArrowheads="1" noChangeShapeType="1" noTextEdit="1"/>
              </p:cNvSpPr>
              <p:nvPr/>
            </p:nvSpPr>
            <p:spPr>
              <a:xfrm>
                <a:off x="6691210" y="1022872"/>
                <a:ext cx="540533" cy="670505"/>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745217C6-0F93-4361-B290-7EE9C16D45D6}"/>
                  </a:ext>
                </a:extLst>
              </p:cNvPr>
              <p:cNvSpPr/>
              <p:nvPr/>
            </p:nvSpPr>
            <p:spPr>
              <a:xfrm>
                <a:off x="6715256" y="1756164"/>
                <a:ext cx="683200"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81</m:t>
                          </m:r>
                        </m:num>
                        <m:den>
                          <m:r>
                            <a:rPr lang="en-GB" b="0" i="1" smtClean="0">
                              <a:solidFill>
                                <a:srgbClr val="FF0000"/>
                              </a:solidFill>
                              <a:latin typeface="Cambria Math" panose="02040503050406030204" pitchFamily="18" charset="0"/>
                            </a:rPr>
                            <m:t>500</m:t>
                          </m:r>
                        </m:den>
                      </m:f>
                    </m:oMath>
                  </m:oMathPara>
                </a14:m>
                <a:endParaRPr lang="en-GB" dirty="0"/>
              </a:p>
            </p:txBody>
          </p:sp>
        </mc:Choice>
        <mc:Fallback xmlns="">
          <p:sp>
            <p:nvSpPr>
              <p:cNvPr id="32" name="Rectangle 31">
                <a:extLst>
                  <a:ext uri="{FF2B5EF4-FFF2-40B4-BE49-F238E27FC236}">
                    <a16:creationId xmlns:a16="http://schemas.microsoft.com/office/drawing/2014/main" id="{745217C6-0F93-4361-B290-7EE9C16D45D6}"/>
                  </a:ext>
                </a:extLst>
              </p:cNvPr>
              <p:cNvSpPr>
                <a:spLocks noRot="1" noChangeAspect="1" noMove="1" noResize="1" noEditPoints="1" noAdjustHandles="1" noChangeArrowheads="1" noChangeShapeType="1" noTextEdit="1"/>
              </p:cNvSpPr>
              <p:nvPr/>
            </p:nvSpPr>
            <p:spPr>
              <a:xfrm>
                <a:off x="6715256" y="1756164"/>
                <a:ext cx="683200" cy="670568"/>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EF81F81F-0366-41F6-A6C6-0103ABF8E039}"/>
                  </a:ext>
                </a:extLst>
              </p:cNvPr>
              <p:cNvSpPr/>
              <p:nvPr/>
            </p:nvSpPr>
            <p:spPr>
              <a:xfrm>
                <a:off x="6724757" y="2450423"/>
                <a:ext cx="683200" cy="668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b="0" i="1" smtClean="0">
                              <a:solidFill>
                                <a:srgbClr val="FF0000"/>
                              </a:solidFill>
                              <a:latin typeface="Cambria Math" panose="02040503050406030204" pitchFamily="18" charset="0"/>
                            </a:rPr>
                            <m:t>500</m:t>
                          </m:r>
                        </m:den>
                      </m:f>
                    </m:oMath>
                  </m:oMathPara>
                </a14:m>
                <a:endParaRPr lang="en-GB" dirty="0"/>
              </a:p>
            </p:txBody>
          </p:sp>
        </mc:Choice>
        <mc:Fallback xmlns="">
          <p:sp>
            <p:nvSpPr>
              <p:cNvPr id="33" name="Rectangle 32">
                <a:extLst>
                  <a:ext uri="{FF2B5EF4-FFF2-40B4-BE49-F238E27FC236}">
                    <a16:creationId xmlns:a16="http://schemas.microsoft.com/office/drawing/2014/main" id="{EF81F81F-0366-41F6-A6C6-0103ABF8E039}"/>
                  </a:ext>
                </a:extLst>
              </p:cNvPr>
              <p:cNvSpPr>
                <a:spLocks noRot="1" noChangeAspect="1" noMove="1" noResize="1" noEditPoints="1" noAdjustHandles="1" noChangeArrowheads="1" noChangeShapeType="1" noTextEdit="1"/>
              </p:cNvSpPr>
              <p:nvPr/>
            </p:nvSpPr>
            <p:spPr>
              <a:xfrm>
                <a:off x="6724757" y="2450423"/>
                <a:ext cx="683200" cy="668581"/>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D8123ECA-18D7-469A-A8A4-C09BB19145AB}"/>
                  </a:ext>
                </a:extLst>
              </p:cNvPr>
              <p:cNvSpPr/>
              <p:nvPr/>
            </p:nvSpPr>
            <p:spPr>
              <a:xfrm>
                <a:off x="9154614" y="1020871"/>
                <a:ext cx="540533"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27</m:t>
                          </m:r>
                        </m:num>
                        <m:den>
                          <m:r>
                            <a:rPr lang="en-GB" b="0" i="1" smtClean="0">
                              <a:solidFill>
                                <a:srgbClr val="FF0000"/>
                              </a:solidFill>
                              <a:latin typeface="Cambria Math" panose="02040503050406030204" pitchFamily="18" charset="0"/>
                            </a:rPr>
                            <m:t>50</m:t>
                          </m:r>
                        </m:den>
                      </m:f>
                    </m:oMath>
                  </m:oMathPara>
                </a14:m>
                <a:endParaRPr lang="en-GB" dirty="0"/>
              </a:p>
            </p:txBody>
          </p:sp>
        </mc:Choice>
        <mc:Fallback xmlns="">
          <p:sp>
            <p:nvSpPr>
              <p:cNvPr id="34" name="Rectangle 33">
                <a:extLst>
                  <a:ext uri="{FF2B5EF4-FFF2-40B4-BE49-F238E27FC236}">
                    <a16:creationId xmlns:a16="http://schemas.microsoft.com/office/drawing/2014/main" id="{D8123ECA-18D7-469A-A8A4-C09BB19145AB}"/>
                  </a:ext>
                </a:extLst>
              </p:cNvPr>
              <p:cNvSpPr>
                <a:spLocks noRot="1" noChangeAspect="1" noMove="1" noResize="1" noEditPoints="1" noAdjustHandles="1" noChangeArrowheads="1" noChangeShapeType="1" noTextEdit="1"/>
              </p:cNvSpPr>
              <p:nvPr/>
            </p:nvSpPr>
            <p:spPr>
              <a:xfrm>
                <a:off x="9154614" y="1020871"/>
                <a:ext cx="540533" cy="668516"/>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BD66FD47-003A-4989-8B15-00C999FD5EE7}"/>
                  </a:ext>
                </a:extLst>
              </p:cNvPr>
              <p:cNvSpPr/>
              <p:nvPr/>
            </p:nvSpPr>
            <p:spPr>
              <a:xfrm>
                <a:off x="9089940" y="1759130"/>
                <a:ext cx="683200"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12</m:t>
                          </m:r>
                        </m:num>
                        <m:den>
                          <m:r>
                            <a:rPr lang="en-GB" b="0" i="1" smtClean="0">
                              <a:solidFill>
                                <a:srgbClr val="FF0000"/>
                              </a:solidFill>
                              <a:latin typeface="Cambria Math" panose="02040503050406030204" pitchFamily="18" charset="0"/>
                            </a:rPr>
                            <m:t>125</m:t>
                          </m:r>
                        </m:den>
                      </m:f>
                    </m:oMath>
                  </m:oMathPara>
                </a14:m>
                <a:endParaRPr lang="en-GB" dirty="0"/>
              </a:p>
            </p:txBody>
          </p:sp>
        </mc:Choice>
        <mc:Fallback xmlns="">
          <p:sp>
            <p:nvSpPr>
              <p:cNvPr id="35" name="Rectangle 34">
                <a:extLst>
                  <a:ext uri="{FF2B5EF4-FFF2-40B4-BE49-F238E27FC236}">
                    <a16:creationId xmlns:a16="http://schemas.microsoft.com/office/drawing/2014/main" id="{BD66FD47-003A-4989-8B15-00C999FD5EE7}"/>
                  </a:ext>
                </a:extLst>
              </p:cNvPr>
              <p:cNvSpPr>
                <a:spLocks noRot="1" noChangeAspect="1" noMove="1" noResize="1" noEditPoints="1" noAdjustHandles="1" noChangeArrowheads="1" noChangeShapeType="1" noTextEdit="1"/>
              </p:cNvSpPr>
              <p:nvPr/>
            </p:nvSpPr>
            <p:spPr>
              <a:xfrm>
                <a:off x="9089940" y="1759130"/>
                <a:ext cx="683200" cy="670505"/>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7724E7CC-2931-479E-B2B0-5AC8D774F223}"/>
                  </a:ext>
                </a:extLst>
              </p:cNvPr>
              <p:cNvSpPr/>
              <p:nvPr/>
            </p:nvSpPr>
            <p:spPr>
              <a:xfrm>
                <a:off x="9110056" y="2445819"/>
                <a:ext cx="683200"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250</m:t>
                          </m:r>
                        </m:den>
                      </m:f>
                    </m:oMath>
                  </m:oMathPara>
                </a14:m>
                <a:endParaRPr lang="en-GB" dirty="0"/>
              </a:p>
            </p:txBody>
          </p:sp>
        </mc:Choice>
        <mc:Fallback xmlns="">
          <p:sp>
            <p:nvSpPr>
              <p:cNvPr id="36" name="Rectangle 35">
                <a:extLst>
                  <a:ext uri="{FF2B5EF4-FFF2-40B4-BE49-F238E27FC236}">
                    <a16:creationId xmlns:a16="http://schemas.microsoft.com/office/drawing/2014/main" id="{7724E7CC-2931-479E-B2B0-5AC8D774F223}"/>
                  </a:ext>
                </a:extLst>
              </p:cNvPr>
              <p:cNvSpPr>
                <a:spLocks noRot="1" noChangeAspect="1" noMove="1" noResize="1" noEditPoints="1" noAdjustHandles="1" noChangeArrowheads="1" noChangeShapeType="1" noTextEdit="1"/>
              </p:cNvSpPr>
              <p:nvPr/>
            </p:nvSpPr>
            <p:spPr>
              <a:xfrm>
                <a:off x="9110056" y="2445819"/>
                <a:ext cx="683200" cy="670568"/>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BE655C6-5DEB-40BF-AAA5-6D0D9FAAB5D1}"/>
                  </a:ext>
                </a:extLst>
              </p:cNvPr>
              <p:cNvSpPr/>
              <p:nvPr/>
            </p:nvSpPr>
            <p:spPr>
              <a:xfrm>
                <a:off x="11402605" y="1040558"/>
                <a:ext cx="683200"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500</m:t>
                          </m:r>
                        </m:den>
                      </m:f>
                    </m:oMath>
                  </m:oMathPara>
                </a14:m>
                <a:endParaRPr lang="en-GB" dirty="0"/>
              </a:p>
            </p:txBody>
          </p:sp>
        </mc:Choice>
        <mc:Fallback xmlns="">
          <p:sp>
            <p:nvSpPr>
              <p:cNvPr id="37" name="Rectangle 36">
                <a:extLst>
                  <a:ext uri="{FF2B5EF4-FFF2-40B4-BE49-F238E27FC236}">
                    <a16:creationId xmlns:a16="http://schemas.microsoft.com/office/drawing/2014/main" id="{CBE655C6-5DEB-40BF-AAA5-6D0D9FAAB5D1}"/>
                  </a:ext>
                </a:extLst>
              </p:cNvPr>
              <p:cNvSpPr>
                <a:spLocks noRot="1" noChangeAspect="1" noMove="1" noResize="1" noEditPoints="1" noAdjustHandles="1" noChangeArrowheads="1" noChangeShapeType="1" noTextEdit="1"/>
              </p:cNvSpPr>
              <p:nvPr/>
            </p:nvSpPr>
            <p:spPr>
              <a:xfrm>
                <a:off x="11402605" y="1040558"/>
                <a:ext cx="683200" cy="670568"/>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8FDC2AEC-F890-49FF-BCCE-B7D5933DFE54}"/>
                  </a:ext>
                </a:extLst>
              </p:cNvPr>
              <p:cNvSpPr/>
              <p:nvPr/>
            </p:nvSpPr>
            <p:spPr>
              <a:xfrm>
                <a:off x="11397036" y="1733000"/>
                <a:ext cx="540533"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21</m:t>
                          </m:r>
                        </m:num>
                        <m:den>
                          <m:r>
                            <a:rPr lang="en-GB" b="0" i="1" smtClean="0">
                              <a:solidFill>
                                <a:srgbClr val="FF0000"/>
                              </a:solidFill>
                              <a:latin typeface="Cambria Math" panose="02040503050406030204" pitchFamily="18" charset="0"/>
                            </a:rPr>
                            <m:t>25</m:t>
                          </m:r>
                        </m:den>
                      </m:f>
                    </m:oMath>
                  </m:oMathPara>
                </a14:m>
                <a:endParaRPr lang="en-GB" dirty="0"/>
              </a:p>
            </p:txBody>
          </p:sp>
        </mc:Choice>
        <mc:Fallback xmlns="">
          <p:sp>
            <p:nvSpPr>
              <p:cNvPr id="38" name="Rectangle 37">
                <a:extLst>
                  <a:ext uri="{FF2B5EF4-FFF2-40B4-BE49-F238E27FC236}">
                    <a16:creationId xmlns:a16="http://schemas.microsoft.com/office/drawing/2014/main" id="{8FDC2AEC-F890-49FF-BCCE-B7D5933DFE54}"/>
                  </a:ext>
                </a:extLst>
              </p:cNvPr>
              <p:cNvSpPr>
                <a:spLocks noRot="1" noChangeAspect="1" noMove="1" noResize="1" noEditPoints="1" noAdjustHandles="1" noChangeArrowheads="1" noChangeShapeType="1" noTextEdit="1"/>
              </p:cNvSpPr>
              <p:nvPr/>
            </p:nvSpPr>
            <p:spPr>
              <a:xfrm>
                <a:off x="11397036" y="1733000"/>
                <a:ext cx="540533" cy="668516"/>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5E2FCECD-3A77-43C2-A68E-29D7EBD08E59}"/>
                  </a:ext>
                </a:extLst>
              </p:cNvPr>
              <p:cNvSpPr/>
              <p:nvPr/>
            </p:nvSpPr>
            <p:spPr>
              <a:xfrm>
                <a:off x="11325702" y="2450423"/>
                <a:ext cx="683200"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27</m:t>
                          </m:r>
                        </m:num>
                        <m:den>
                          <m:r>
                            <a:rPr lang="en-GB" b="0" i="1" smtClean="0">
                              <a:solidFill>
                                <a:srgbClr val="FF0000"/>
                              </a:solidFill>
                              <a:latin typeface="Cambria Math" panose="02040503050406030204" pitchFamily="18" charset="0"/>
                            </a:rPr>
                            <m:t>125</m:t>
                          </m:r>
                        </m:den>
                      </m:f>
                    </m:oMath>
                  </m:oMathPara>
                </a14:m>
                <a:endParaRPr lang="en-GB" dirty="0"/>
              </a:p>
            </p:txBody>
          </p:sp>
        </mc:Choice>
        <mc:Fallback xmlns="">
          <p:sp>
            <p:nvSpPr>
              <p:cNvPr id="39" name="Rectangle 38">
                <a:extLst>
                  <a:ext uri="{FF2B5EF4-FFF2-40B4-BE49-F238E27FC236}">
                    <a16:creationId xmlns:a16="http://schemas.microsoft.com/office/drawing/2014/main" id="{5E2FCECD-3A77-43C2-A68E-29D7EBD08E59}"/>
                  </a:ext>
                </a:extLst>
              </p:cNvPr>
              <p:cNvSpPr>
                <a:spLocks noRot="1" noChangeAspect="1" noMove="1" noResize="1" noEditPoints="1" noAdjustHandles="1" noChangeArrowheads="1" noChangeShapeType="1" noTextEdit="1"/>
              </p:cNvSpPr>
              <p:nvPr/>
            </p:nvSpPr>
            <p:spPr>
              <a:xfrm>
                <a:off x="11325702" y="2450423"/>
                <a:ext cx="683200" cy="670505"/>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ED62B5BF-05F9-4B96-9CC2-28FFD043A00C}"/>
                  </a:ext>
                </a:extLst>
              </p:cNvPr>
              <p:cNvSpPr/>
              <p:nvPr/>
            </p:nvSpPr>
            <p:spPr>
              <a:xfrm>
                <a:off x="4299813" y="5405916"/>
                <a:ext cx="397866"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6</m:t>
                          </m:r>
                        </m:num>
                        <m:den>
                          <m:r>
                            <a:rPr lang="en-GB" b="0" i="1" smtClean="0">
                              <a:solidFill>
                                <a:srgbClr val="FF0000"/>
                              </a:solidFill>
                              <a:latin typeface="Cambria Math" panose="02040503050406030204" pitchFamily="18" charset="0"/>
                            </a:rPr>
                            <m:t>5</m:t>
                          </m:r>
                        </m:den>
                      </m:f>
                    </m:oMath>
                  </m:oMathPara>
                </a14:m>
                <a:endParaRPr lang="en-GB" dirty="0"/>
              </a:p>
            </p:txBody>
          </p:sp>
        </mc:Choice>
        <mc:Fallback xmlns="">
          <p:sp>
            <p:nvSpPr>
              <p:cNvPr id="40" name="Rectangle 39">
                <a:extLst>
                  <a:ext uri="{FF2B5EF4-FFF2-40B4-BE49-F238E27FC236}">
                    <a16:creationId xmlns:a16="http://schemas.microsoft.com/office/drawing/2014/main" id="{ED62B5BF-05F9-4B96-9CC2-28FFD043A00C}"/>
                  </a:ext>
                </a:extLst>
              </p:cNvPr>
              <p:cNvSpPr>
                <a:spLocks noRot="1" noChangeAspect="1" noMove="1" noResize="1" noEditPoints="1" noAdjustHandles="1" noChangeArrowheads="1" noChangeShapeType="1" noTextEdit="1"/>
              </p:cNvSpPr>
              <p:nvPr/>
            </p:nvSpPr>
            <p:spPr>
              <a:xfrm>
                <a:off x="4299813" y="5405916"/>
                <a:ext cx="397866" cy="670505"/>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8B9F6DD5-649F-4647-876C-BADB54CF196A}"/>
                  </a:ext>
                </a:extLst>
              </p:cNvPr>
              <p:cNvSpPr/>
              <p:nvPr/>
            </p:nvSpPr>
            <p:spPr>
              <a:xfrm>
                <a:off x="4167902" y="6128616"/>
                <a:ext cx="683200"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181</m:t>
                          </m:r>
                        </m:num>
                        <m:den>
                          <m:r>
                            <a:rPr lang="en-GB" b="0" i="1" smtClean="0">
                              <a:solidFill>
                                <a:srgbClr val="FF0000"/>
                              </a:solidFill>
                              <a:latin typeface="Cambria Math" panose="02040503050406030204" pitchFamily="18" charset="0"/>
                            </a:rPr>
                            <m:t>50</m:t>
                          </m:r>
                        </m:den>
                      </m:f>
                    </m:oMath>
                  </m:oMathPara>
                </a14:m>
                <a:endParaRPr lang="en-GB" dirty="0"/>
              </a:p>
            </p:txBody>
          </p:sp>
        </mc:Choice>
        <mc:Fallback xmlns="">
          <p:sp>
            <p:nvSpPr>
              <p:cNvPr id="41" name="Rectangle 40">
                <a:extLst>
                  <a:ext uri="{FF2B5EF4-FFF2-40B4-BE49-F238E27FC236}">
                    <a16:creationId xmlns:a16="http://schemas.microsoft.com/office/drawing/2014/main" id="{8B9F6DD5-649F-4647-876C-BADB54CF196A}"/>
                  </a:ext>
                </a:extLst>
              </p:cNvPr>
              <p:cNvSpPr>
                <a:spLocks noRot="1" noChangeAspect="1" noMove="1" noResize="1" noEditPoints="1" noAdjustHandles="1" noChangeArrowheads="1" noChangeShapeType="1" noTextEdit="1"/>
              </p:cNvSpPr>
              <p:nvPr/>
            </p:nvSpPr>
            <p:spPr>
              <a:xfrm>
                <a:off x="4167902" y="6128616"/>
                <a:ext cx="683200" cy="668516"/>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2" name="Rectangle 41">
                <a:extLst>
                  <a:ext uri="{FF2B5EF4-FFF2-40B4-BE49-F238E27FC236}">
                    <a16:creationId xmlns:a16="http://schemas.microsoft.com/office/drawing/2014/main" id="{5430A1BB-A4F4-40E7-B89A-6F3ADF438E83}"/>
                  </a:ext>
                </a:extLst>
              </p:cNvPr>
              <p:cNvSpPr/>
              <p:nvPr/>
            </p:nvSpPr>
            <p:spPr>
              <a:xfrm>
                <a:off x="7140854" y="5352311"/>
                <a:ext cx="683200" cy="6748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151</m:t>
                          </m:r>
                        </m:num>
                        <m:den>
                          <m:r>
                            <a:rPr lang="en-GB" b="0" i="1" smtClean="0">
                              <a:solidFill>
                                <a:srgbClr val="FF0000"/>
                              </a:solidFill>
                              <a:latin typeface="Cambria Math" panose="02040503050406030204" pitchFamily="18" charset="0"/>
                            </a:rPr>
                            <m:t>50</m:t>
                          </m:r>
                        </m:den>
                      </m:f>
                    </m:oMath>
                  </m:oMathPara>
                </a14:m>
                <a:endParaRPr lang="en-GB" dirty="0"/>
              </a:p>
            </p:txBody>
          </p:sp>
        </mc:Choice>
        <mc:Fallback>
          <p:sp>
            <p:nvSpPr>
              <p:cNvPr id="42" name="Rectangle 41">
                <a:extLst>
                  <a:ext uri="{FF2B5EF4-FFF2-40B4-BE49-F238E27FC236}">
                    <a16:creationId xmlns:a16="http://schemas.microsoft.com/office/drawing/2014/main" id="{5430A1BB-A4F4-40E7-B89A-6F3ADF438E83}"/>
                  </a:ext>
                </a:extLst>
              </p:cNvPr>
              <p:cNvSpPr>
                <a:spLocks noRot="1" noChangeAspect="1" noMove="1" noResize="1" noEditPoints="1" noAdjustHandles="1" noChangeArrowheads="1" noChangeShapeType="1" noTextEdit="1"/>
              </p:cNvSpPr>
              <p:nvPr/>
            </p:nvSpPr>
            <p:spPr>
              <a:xfrm>
                <a:off x="7140854" y="5352311"/>
                <a:ext cx="683200" cy="674800"/>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3131E250-30BA-4F34-A6A1-23DE26E75BE8}"/>
                  </a:ext>
                </a:extLst>
              </p:cNvPr>
              <p:cNvSpPr/>
              <p:nvPr/>
            </p:nvSpPr>
            <p:spPr>
              <a:xfrm>
                <a:off x="7162793" y="6054311"/>
                <a:ext cx="683200" cy="6748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501</m:t>
                          </m:r>
                        </m:num>
                        <m:den>
                          <m:r>
                            <a:rPr lang="en-GB" b="0" i="1" smtClean="0">
                              <a:solidFill>
                                <a:srgbClr val="FF0000"/>
                              </a:solidFill>
                              <a:latin typeface="Cambria Math" panose="02040503050406030204" pitchFamily="18" charset="0"/>
                            </a:rPr>
                            <m:t>125</m:t>
                          </m:r>
                        </m:den>
                      </m:f>
                    </m:oMath>
                  </m:oMathPara>
                </a14:m>
                <a:endParaRPr lang="en-GB" dirty="0"/>
              </a:p>
            </p:txBody>
          </p:sp>
        </mc:Choice>
        <mc:Fallback xmlns="">
          <p:sp>
            <p:nvSpPr>
              <p:cNvPr id="43" name="Rectangle 42">
                <a:extLst>
                  <a:ext uri="{FF2B5EF4-FFF2-40B4-BE49-F238E27FC236}">
                    <a16:creationId xmlns:a16="http://schemas.microsoft.com/office/drawing/2014/main" id="{3131E250-30BA-4F34-A6A1-23DE26E75BE8}"/>
                  </a:ext>
                </a:extLst>
              </p:cNvPr>
              <p:cNvSpPr>
                <a:spLocks noRot="1" noChangeAspect="1" noMove="1" noResize="1" noEditPoints="1" noAdjustHandles="1" noChangeArrowheads="1" noChangeShapeType="1" noTextEdit="1"/>
              </p:cNvSpPr>
              <p:nvPr/>
            </p:nvSpPr>
            <p:spPr>
              <a:xfrm>
                <a:off x="7162793" y="6054311"/>
                <a:ext cx="683200" cy="674800"/>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3C887AF6-03FA-4470-A69E-60D035B58783}"/>
                  </a:ext>
                </a:extLst>
              </p:cNvPr>
              <p:cNvSpPr/>
              <p:nvPr/>
            </p:nvSpPr>
            <p:spPr>
              <a:xfrm>
                <a:off x="9892737" y="5376816"/>
                <a:ext cx="683200"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103</m:t>
                          </m:r>
                        </m:num>
                        <m:den>
                          <m:r>
                            <a:rPr lang="en-GB" b="0" i="1" smtClean="0">
                              <a:solidFill>
                                <a:srgbClr val="FF0000"/>
                              </a:solidFill>
                              <a:latin typeface="Cambria Math" panose="02040503050406030204" pitchFamily="18" charset="0"/>
                            </a:rPr>
                            <m:t>25</m:t>
                          </m:r>
                        </m:den>
                      </m:f>
                    </m:oMath>
                  </m:oMathPara>
                </a14:m>
                <a:endParaRPr lang="en-GB" dirty="0"/>
              </a:p>
            </p:txBody>
          </p:sp>
        </mc:Choice>
        <mc:Fallback>
          <p:sp>
            <p:nvSpPr>
              <p:cNvPr id="44" name="Rectangle 43">
                <a:extLst>
                  <a:ext uri="{FF2B5EF4-FFF2-40B4-BE49-F238E27FC236}">
                    <a16:creationId xmlns:a16="http://schemas.microsoft.com/office/drawing/2014/main" id="{3C887AF6-03FA-4470-A69E-60D035B58783}"/>
                  </a:ext>
                </a:extLst>
              </p:cNvPr>
              <p:cNvSpPr>
                <a:spLocks noRot="1" noChangeAspect="1" noMove="1" noResize="1" noEditPoints="1" noAdjustHandles="1" noChangeArrowheads="1" noChangeShapeType="1" noTextEdit="1"/>
              </p:cNvSpPr>
              <p:nvPr/>
            </p:nvSpPr>
            <p:spPr>
              <a:xfrm>
                <a:off x="9892737" y="5376816"/>
                <a:ext cx="683200" cy="668516"/>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D7BC634D-3281-4136-AE1F-79C4BDB463B4}"/>
                  </a:ext>
                </a:extLst>
              </p:cNvPr>
              <p:cNvSpPr/>
              <p:nvPr/>
            </p:nvSpPr>
            <p:spPr>
              <a:xfrm>
                <a:off x="9883140" y="5984544"/>
                <a:ext cx="825867"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1003</m:t>
                          </m:r>
                        </m:num>
                        <m:den>
                          <m:r>
                            <a:rPr lang="en-GB" b="0" i="1" smtClean="0">
                              <a:solidFill>
                                <a:srgbClr val="FF0000"/>
                              </a:solidFill>
                              <a:latin typeface="Cambria Math" panose="02040503050406030204" pitchFamily="18" charset="0"/>
                            </a:rPr>
                            <m:t>200</m:t>
                          </m:r>
                        </m:den>
                      </m:f>
                    </m:oMath>
                  </m:oMathPara>
                </a14:m>
                <a:endParaRPr lang="en-GB" dirty="0"/>
              </a:p>
            </p:txBody>
          </p:sp>
        </mc:Choice>
        <mc:Fallback xmlns="">
          <p:sp>
            <p:nvSpPr>
              <p:cNvPr id="45" name="Rectangle 44">
                <a:extLst>
                  <a:ext uri="{FF2B5EF4-FFF2-40B4-BE49-F238E27FC236}">
                    <a16:creationId xmlns:a16="http://schemas.microsoft.com/office/drawing/2014/main" id="{D7BC634D-3281-4136-AE1F-79C4BDB463B4}"/>
                  </a:ext>
                </a:extLst>
              </p:cNvPr>
              <p:cNvSpPr>
                <a:spLocks noRot="1" noChangeAspect="1" noMove="1" noResize="1" noEditPoints="1" noAdjustHandles="1" noChangeArrowheads="1" noChangeShapeType="1" noTextEdit="1"/>
              </p:cNvSpPr>
              <p:nvPr/>
            </p:nvSpPr>
            <p:spPr>
              <a:xfrm>
                <a:off x="9883140" y="5984544"/>
                <a:ext cx="825867" cy="668516"/>
              </a:xfrm>
              <a:prstGeom prst="rect">
                <a:avLst/>
              </a:prstGeom>
              <a:blipFill>
                <a:blip r:embed="rId27"/>
                <a:stretch>
                  <a:fillRect/>
                </a:stretch>
              </a:blipFill>
            </p:spPr>
            <p:txBody>
              <a:bodyPr/>
              <a:lstStyle/>
              <a:p>
                <a:r>
                  <a:rPr lang="en-GB">
                    <a:noFill/>
                  </a:rPr>
                  <a:t> </a:t>
                </a:r>
              </a:p>
            </p:txBody>
          </p:sp>
        </mc:Fallback>
      </mc:AlternateContent>
      <p:sp>
        <p:nvSpPr>
          <p:cNvPr id="47" name="TextBox 46">
            <a:extLst>
              <a:ext uri="{FF2B5EF4-FFF2-40B4-BE49-F238E27FC236}">
                <a16:creationId xmlns:a16="http://schemas.microsoft.com/office/drawing/2014/main" id="{9AA46B4F-CC14-435B-ACC6-EF693F6AC86F}"/>
              </a:ext>
            </a:extLst>
          </p:cNvPr>
          <p:cNvSpPr txBox="1"/>
          <p:nvPr/>
        </p:nvSpPr>
        <p:spPr>
          <a:xfrm>
            <a:off x="7584125" y="3292483"/>
            <a:ext cx="265776" cy="461665"/>
          </a:xfrm>
          <a:prstGeom prst="rect">
            <a:avLst/>
          </a:prstGeom>
          <a:noFill/>
        </p:spPr>
        <p:txBody>
          <a:bodyPr wrap="square" rtlCol="0">
            <a:spAutoFit/>
          </a:bodyPr>
          <a:lstStyle/>
          <a:p>
            <a:r>
              <a:rPr lang="en-GB" sz="2400" dirty="0">
                <a:solidFill>
                  <a:srgbClr val="FF0000"/>
                </a:solidFill>
              </a:rPr>
              <a:t>7</a:t>
            </a:r>
          </a:p>
        </p:txBody>
      </p:sp>
      <p:sp>
        <p:nvSpPr>
          <p:cNvPr id="52" name="TextBox 51">
            <a:extLst>
              <a:ext uri="{FF2B5EF4-FFF2-40B4-BE49-F238E27FC236}">
                <a16:creationId xmlns:a16="http://schemas.microsoft.com/office/drawing/2014/main" id="{A3E1F58A-1E7C-4F28-A1FB-11EBC0FC93FE}"/>
              </a:ext>
            </a:extLst>
          </p:cNvPr>
          <p:cNvSpPr txBox="1"/>
          <p:nvPr/>
        </p:nvSpPr>
        <p:spPr>
          <a:xfrm>
            <a:off x="3850399" y="3364673"/>
            <a:ext cx="265776" cy="461665"/>
          </a:xfrm>
          <a:prstGeom prst="rect">
            <a:avLst/>
          </a:prstGeom>
          <a:noFill/>
        </p:spPr>
        <p:txBody>
          <a:bodyPr wrap="square" rtlCol="0">
            <a:spAutoFit/>
          </a:bodyPr>
          <a:lstStyle/>
          <a:p>
            <a:r>
              <a:rPr lang="en-GB" sz="2400" dirty="0">
                <a:solidFill>
                  <a:srgbClr val="FF0000"/>
                </a:solidFill>
              </a:rPr>
              <a:t>3</a:t>
            </a:r>
          </a:p>
        </p:txBody>
      </p:sp>
      <p:sp>
        <p:nvSpPr>
          <p:cNvPr id="53" name="TextBox 52">
            <a:extLst>
              <a:ext uri="{FF2B5EF4-FFF2-40B4-BE49-F238E27FC236}">
                <a16:creationId xmlns:a16="http://schemas.microsoft.com/office/drawing/2014/main" id="{9E018F49-F9E7-46E3-ABF4-6CA65CA989F4}"/>
              </a:ext>
            </a:extLst>
          </p:cNvPr>
          <p:cNvSpPr txBox="1"/>
          <p:nvPr/>
        </p:nvSpPr>
        <p:spPr>
          <a:xfrm>
            <a:off x="10453951" y="3266042"/>
            <a:ext cx="265776" cy="461665"/>
          </a:xfrm>
          <a:prstGeom prst="rect">
            <a:avLst/>
          </a:prstGeom>
          <a:noFill/>
        </p:spPr>
        <p:txBody>
          <a:bodyPr wrap="square" rtlCol="0">
            <a:spAutoFit/>
          </a:bodyPr>
          <a:lstStyle/>
          <a:p>
            <a:r>
              <a:rPr lang="en-GB" sz="2400" dirty="0">
                <a:solidFill>
                  <a:srgbClr val="FF0000"/>
                </a:solidFill>
              </a:rPr>
              <a:t>9</a:t>
            </a:r>
          </a:p>
        </p:txBody>
      </p:sp>
      <p:sp>
        <p:nvSpPr>
          <p:cNvPr id="54" name="TextBox 53">
            <a:extLst>
              <a:ext uri="{FF2B5EF4-FFF2-40B4-BE49-F238E27FC236}">
                <a16:creationId xmlns:a16="http://schemas.microsoft.com/office/drawing/2014/main" id="{039CD34B-F07C-40F2-9767-D70EAFA97217}"/>
              </a:ext>
            </a:extLst>
          </p:cNvPr>
          <p:cNvSpPr txBox="1"/>
          <p:nvPr/>
        </p:nvSpPr>
        <p:spPr>
          <a:xfrm>
            <a:off x="4274048" y="4092154"/>
            <a:ext cx="265776" cy="461665"/>
          </a:xfrm>
          <a:prstGeom prst="rect">
            <a:avLst/>
          </a:prstGeom>
          <a:noFill/>
        </p:spPr>
        <p:txBody>
          <a:bodyPr wrap="square" rtlCol="0">
            <a:spAutoFit/>
          </a:bodyPr>
          <a:lstStyle/>
          <a:p>
            <a:r>
              <a:rPr lang="en-GB" sz="2400" dirty="0">
                <a:solidFill>
                  <a:srgbClr val="FF0000"/>
                </a:solidFill>
              </a:rPr>
              <a:t>1</a:t>
            </a:r>
          </a:p>
        </p:txBody>
      </p:sp>
      <p:sp>
        <p:nvSpPr>
          <p:cNvPr id="55" name="TextBox 54">
            <a:extLst>
              <a:ext uri="{FF2B5EF4-FFF2-40B4-BE49-F238E27FC236}">
                <a16:creationId xmlns:a16="http://schemas.microsoft.com/office/drawing/2014/main" id="{5D66B9DE-700B-440A-AA9C-85463FD01AB4}"/>
              </a:ext>
            </a:extLst>
          </p:cNvPr>
          <p:cNvSpPr txBox="1"/>
          <p:nvPr/>
        </p:nvSpPr>
        <p:spPr>
          <a:xfrm>
            <a:off x="7809301" y="4045161"/>
            <a:ext cx="265776" cy="461665"/>
          </a:xfrm>
          <a:prstGeom prst="rect">
            <a:avLst/>
          </a:prstGeom>
          <a:noFill/>
        </p:spPr>
        <p:txBody>
          <a:bodyPr wrap="square" rtlCol="0">
            <a:spAutoFit/>
          </a:bodyPr>
          <a:lstStyle/>
          <a:p>
            <a:r>
              <a:rPr lang="en-GB" sz="2400" dirty="0">
                <a:solidFill>
                  <a:srgbClr val="FF0000"/>
                </a:solidFill>
              </a:rPr>
              <a:t>3</a:t>
            </a:r>
          </a:p>
        </p:txBody>
      </p:sp>
      <p:sp>
        <p:nvSpPr>
          <p:cNvPr id="56" name="TextBox 55">
            <a:extLst>
              <a:ext uri="{FF2B5EF4-FFF2-40B4-BE49-F238E27FC236}">
                <a16:creationId xmlns:a16="http://schemas.microsoft.com/office/drawing/2014/main" id="{1BE52A2C-9E94-48C9-BA2C-D4F1541ED75A}"/>
              </a:ext>
            </a:extLst>
          </p:cNvPr>
          <p:cNvSpPr txBox="1"/>
          <p:nvPr/>
        </p:nvSpPr>
        <p:spPr>
          <a:xfrm>
            <a:off x="10586839" y="4012146"/>
            <a:ext cx="265776" cy="461665"/>
          </a:xfrm>
          <a:prstGeom prst="rect">
            <a:avLst/>
          </a:prstGeom>
          <a:noFill/>
        </p:spPr>
        <p:txBody>
          <a:bodyPr wrap="square" rtlCol="0">
            <a:spAutoFit/>
          </a:bodyPr>
          <a:lstStyle/>
          <a:p>
            <a:r>
              <a:rPr lang="en-GB" sz="2400" dirty="0">
                <a:solidFill>
                  <a:srgbClr val="FF0000"/>
                </a:solidFill>
              </a:rPr>
              <a:t>2</a:t>
            </a:r>
          </a:p>
        </p:txBody>
      </p:sp>
    </p:spTree>
    <p:extLst>
      <p:ext uri="{BB962C8B-B14F-4D97-AF65-F5344CB8AC3E}">
        <p14:creationId xmlns:p14="http://schemas.microsoft.com/office/powerpoint/2010/main" val="2072060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7" grpId="0"/>
      <p:bldP spid="52" grpId="0"/>
      <p:bldP spid="53" grpId="0"/>
      <p:bldP spid="54" grpId="0"/>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51583" y="723117"/>
            <a:ext cx="9721081" cy="461665"/>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7. Calculate, giving your answers as decimals and as fractions:</a:t>
            </a:r>
            <a:endParaRPr lang="en-US" sz="2400" dirty="0"/>
          </a:p>
        </p:txBody>
      </p:sp>
      <p:sp>
        <p:nvSpPr>
          <p:cNvPr id="15373" name="TextBox 2"/>
          <p:cNvSpPr txBox="1">
            <a:spLocks noChangeArrowheads="1"/>
          </p:cNvSpPr>
          <p:nvPr/>
        </p:nvSpPr>
        <p:spPr bwMode="auto">
          <a:xfrm>
            <a:off x="3719736" y="35626"/>
            <a:ext cx="78501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3200" b="1" dirty="0"/>
              <a:t>Skill Check: Decimals into Fractions</a:t>
            </a:r>
          </a:p>
          <a:p>
            <a:pPr marL="457200" indent="-457200">
              <a:buAutoNum type="arabicPeriod"/>
            </a:pPr>
            <a:endParaRPr lang="en-GB" sz="3200" b="1" dirty="0"/>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36E78CD-87CE-4DBA-B5FC-CC924A7BE90D}"/>
              </a:ext>
            </a:extLst>
          </p:cNvPr>
          <p:cNvSpPr/>
          <p:nvPr/>
        </p:nvSpPr>
        <p:spPr>
          <a:xfrm>
            <a:off x="2287695" y="2904293"/>
            <a:ext cx="9361041" cy="461665"/>
          </a:xfrm>
          <a:prstGeom prst="rect">
            <a:avLst/>
          </a:prstGeom>
        </p:spPr>
        <p:txBody>
          <a:bodyPr wrap="square">
            <a:spAutoFit/>
          </a:bodyPr>
          <a:lstStyle/>
          <a:p>
            <a:r>
              <a:rPr lang="en-GB" sz="2400" dirty="0"/>
              <a:t>8. Write the missing numbers as decimals and convert them to</a:t>
            </a:r>
          </a:p>
        </p:txBody>
      </p:sp>
      <p:sp>
        <p:nvSpPr>
          <p:cNvPr id="3" name="Rectangle 2">
            <a:extLst>
              <a:ext uri="{FF2B5EF4-FFF2-40B4-BE49-F238E27FC236}">
                <a16:creationId xmlns:a16="http://schemas.microsoft.com/office/drawing/2014/main" id="{E36AA993-FE13-4598-94C2-36891D6DEAEA}"/>
              </a:ext>
            </a:extLst>
          </p:cNvPr>
          <p:cNvSpPr/>
          <p:nvPr/>
        </p:nvSpPr>
        <p:spPr>
          <a:xfrm>
            <a:off x="2298536" y="4907382"/>
            <a:ext cx="5532605" cy="461665"/>
          </a:xfrm>
          <a:prstGeom prst="rect">
            <a:avLst/>
          </a:prstGeom>
        </p:spPr>
        <p:txBody>
          <a:bodyPr wrap="none">
            <a:spAutoFit/>
          </a:bodyPr>
          <a:lstStyle/>
          <a:p>
            <a:r>
              <a:rPr lang="en-GB" sz="2400" dirty="0"/>
              <a:t>9.	Convert these decimals to fractions:</a:t>
            </a:r>
          </a:p>
        </p:txBody>
      </p:sp>
      <p:sp>
        <p:nvSpPr>
          <p:cNvPr id="4" name="Rectangle 3">
            <a:extLst>
              <a:ext uri="{FF2B5EF4-FFF2-40B4-BE49-F238E27FC236}">
                <a16:creationId xmlns:a16="http://schemas.microsoft.com/office/drawing/2014/main" id="{BB497E09-D401-4124-8D3E-F10D2B3102FE}"/>
              </a:ext>
            </a:extLst>
          </p:cNvPr>
          <p:cNvSpPr/>
          <p:nvPr/>
        </p:nvSpPr>
        <p:spPr>
          <a:xfrm>
            <a:off x="2347152" y="1244944"/>
            <a:ext cx="1872208" cy="461665"/>
          </a:xfrm>
          <a:prstGeom prst="rect">
            <a:avLst/>
          </a:prstGeom>
        </p:spPr>
        <p:txBody>
          <a:bodyPr wrap="square">
            <a:spAutoFit/>
          </a:bodyPr>
          <a:lstStyle/>
          <a:p>
            <a:r>
              <a:rPr lang="en-GB" sz="2400" dirty="0"/>
              <a:t>(a) 0.7 + 0.6</a:t>
            </a:r>
          </a:p>
        </p:txBody>
      </p:sp>
      <p:sp>
        <p:nvSpPr>
          <p:cNvPr id="6" name="Rectangle 5">
            <a:extLst>
              <a:ext uri="{FF2B5EF4-FFF2-40B4-BE49-F238E27FC236}">
                <a16:creationId xmlns:a16="http://schemas.microsoft.com/office/drawing/2014/main" id="{ED2C9174-6D9E-4708-93FD-6EB06C5E5A93}"/>
              </a:ext>
            </a:extLst>
          </p:cNvPr>
          <p:cNvSpPr/>
          <p:nvPr/>
        </p:nvSpPr>
        <p:spPr>
          <a:xfrm>
            <a:off x="6779050" y="3717619"/>
            <a:ext cx="2658386" cy="461665"/>
          </a:xfrm>
          <a:prstGeom prst="rect">
            <a:avLst/>
          </a:prstGeom>
        </p:spPr>
        <p:txBody>
          <a:bodyPr wrap="square">
            <a:spAutoFit/>
          </a:bodyPr>
          <a:lstStyle/>
          <a:p>
            <a:r>
              <a:rPr lang="pt-BR" sz="2400" dirty="0"/>
              <a:t>(c) 0.91 - ? = 0.47</a:t>
            </a:r>
            <a:endParaRPr lang="en-GB" sz="2400" dirty="0"/>
          </a:p>
        </p:txBody>
      </p:sp>
      <p:sp>
        <p:nvSpPr>
          <p:cNvPr id="7" name="Rectangle 6">
            <a:extLst>
              <a:ext uri="{FF2B5EF4-FFF2-40B4-BE49-F238E27FC236}">
                <a16:creationId xmlns:a16="http://schemas.microsoft.com/office/drawing/2014/main" id="{26FC8887-A4A9-4544-9E00-BA25AC3A5DAB}"/>
              </a:ext>
            </a:extLst>
          </p:cNvPr>
          <p:cNvSpPr/>
          <p:nvPr/>
        </p:nvSpPr>
        <p:spPr>
          <a:xfrm>
            <a:off x="6811211" y="4339820"/>
            <a:ext cx="2723823" cy="461665"/>
          </a:xfrm>
          <a:prstGeom prst="rect">
            <a:avLst/>
          </a:prstGeom>
        </p:spPr>
        <p:txBody>
          <a:bodyPr wrap="none">
            <a:spAutoFit/>
          </a:bodyPr>
          <a:lstStyle/>
          <a:p>
            <a:r>
              <a:rPr lang="pl-PL" sz="2400" dirty="0"/>
              <a:t>(d) 0</a:t>
            </a:r>
            <a:r>
              <a:rPr lang="en-GB" sz="2400" dirty="0"/>
              <a:t>.</a:t>
            </a:r>
            <a:r>
              <a:rPr lang="pl-PL" sz="2400" dirty="0"/>
              <a:t>92</a:t>
            </a:r>
            <a:r>
              <a:rPr lang="en-GB" sz="2400" dirty="0"/>
              <a:t> - </a:t>
            </a:r>
            <a:r>
              <a:rPr lang="pl-PL" sz="2400" dirty="0"/>
              <a:t>?</a:t>
            </a:r>
            <a:r>
              <a:rPr lang="en-GB" sz="2400" dirty="0"/>
              <a:t> </a:t>
            </a:r>
            <a:r>
              <a:rPr lang="pl-PL" sz="2400" dirty="0"/>
              <a:t>=</a:t>
            </a:r>
            <a:r>
              <a:rPr lang="en-GB" sz="2400" dirty="0"/>
              <a:t> </a:t>
            </a:r>
            <a:r>
              <a:rPr lang="pl-PL" sz="2400" dirty="0"/>
              <a:t>0</a:t>
            </a:r>
            <a:r>
              <a:rPr lang="en-GB" sz="2400" dirty="0"/>
              <a:t>.</a:t>
            </a:r>
            <a:r>
              <a:rPr lang="pl-PL" sz="2400" dirty="0"/>
              <a:t>58.</a:t>
            </a:r>
            <a:endParaRPr lang="en-GB" sz="2400" dirty="0"/>
          </a:p>
        </p:txBody>
      </p:sp>
      <p:sp>
        <p:nvSpPr>
          <p:cNvPr id="8" name="Rectangle 7">
            <a:extLst>
              <a:ext uri="{FF2B5EF4-FFF2-40B4-BE49-F238E27FC236}">
                <a16:creationId xmlns:a16="http://schemas.microsoft.com/office/drawing/2014/main" id="{95A5214D-7EDA-407A-8442-AD758C16C72A}"/>
              </a:ext>
            </a:extLst>
          </p:cNvPr>
          <p:cNvSpPr/>
          <p:nvPr/>
        </p:nvSpPr>
        <p:spPr>
          <a:xfrm>
            <a:off x="2473535" y="5455318"/>
            <a:ext cx="1588897" cy="461665"/>
          </a:xfrm>
          <a:prstGeom prst="rect">
            <a:avLst/>
          </a:prstGeom>
        </p:spPr>
        <p:txBody>
          <a:bodyPr wrap="none">
            <a:spAutoFit/>
          </a:bodyPr>
          <a:lstStyle/>
          <a:p>
            <a:r>
              <a:rPr lang="en-GB" sz="2400" dirty="0"/>
              <a:t>(a) 0.0001</a:t>
            </a:r>
          </a:p>
        </p:txBody>
      </p:sp>
      <p:sp>
        <p:nvSpPr>
          <p:cNvPr id="9" name="Rectangle 8">
            <a:extLst>
              <a:ext uri="{FF2B5EF4-FFF2-40B4-BE49-F238E27FC236}">
                <a16:creationId xmlns:a16="http://schemas.microsoft.com/office/drawing/2014/main" id="{B6FB75CB-108C-467F-B3A9-C3EEDD474F89}"/>
              </a:ext>
            </a:extLst>
          </p:cNvPr>
          <p:cNvSpPr/>
          <p:nvPr/>
        </p:nvSpPr>
        <p:spPr>
          <a:xfrm>
            <a:off x="5875946" y="5556976"/>
            <a:ext cx="1588897" cy="461665"/>
          </a:xfrm>
          <a:prstGeom prst="rect">
            <a:avLst/>
          </a:prstGeom>
        </p:spPr>
        <p:txBody>
          <a:bodyPr wrap="none">
            <a:spAutoFit/>
          </a:bodyPr>
          <a:lstStyle/>
          <a:p>
            <a:r>
              <a:rPr lang="en-GB" sz="2400" dirty="0"/>
              <a:t>(b) 0.0009</a:t>
            </a:r>
          </a:p>
        </p:txBody>
      </p:sp>
      <p:sp>
        <p:nvSpPr>
          <p:cNvPr id="10" name="Rectangle 9">
            <a:extLst>
              <a:ext uri="{FF2B5EF4-FFF2-40B4-BE49-F238E27FC236}">
                <a16:creationId xmlns:a16="http://schemas.microsoft.com/office/drawing/2014/main" id="{1EB7A9B8-B48B-46A0-97F8-3032EBA094B8}"/>
              </a:ext>
            </a:extLst>
          </p:cNvPr>
          <p:cNvSpPr/>
          <p:nvPr/>
        </p:nvSpPr>
        <p:spPr>
          <a:xfrm>
            <a:off x="8875578" y="5474841"/>
            <a:ext cx="1742785" cy="461665"/>
          </a:xfrm>
          <a:prstGeom prst="rect">
            <a:avLst/>
          </a:prstGeom>
        </p:spPr>
        <p:txBody>
          <a:bodyPr wrap="none">
            <a:spAutoFit/>
          </a:bodyPr>
          <a:lstStyle/>
          <a:p>
            <a:r>
              <a:rPr lang="en-GB" sz="2400" dirty="0"/>
              <a:t>(c) 0.00021</a:t>
            </a:r>
          </a:p>
        </p:txBody>
      </p:sp>
      <p:sp>
        <p:nvSpPr>
          <p:cNvPr id="11" name="Rectangle 10">
            <a:extLst>
              <a:ext uri="{FF2B5EF4-FFF2-40B4-BE49-F238E27FC236}">
                <a16:creationId xmlns:a16="http://schemas.microsoft.com/office/drawing/2014/main" id="{1887523E-7485-449E-B055-9A1259D98F3D}"/>
              </a:ext>
            </a:extLst>
          </p:cNvPr>
          <p:cNvSpPr/>
          <p:nvPr/>
        </p:nvSpPr>
        <p:spPr>
          <a:xfrm>
            <a:off x="2347152" y="1766772"/>
            <a:ext cx="1774845" cy="461665"/>
          </a:xfrm>
          <a:prstGeom prst="rect">
            <a:avLst/>
          </a:prstGeom>
        </p:spPr>
        <p:txBody>
          <a:bodyPr wrap="none">
            <a:spAutoFit/>
          </a:bodyPr>
          <a:lstStyle/>
          <a:p>
            <a:r>
              <a:rPr lang="en-GB" sz="2400" dirty="0"/>
              <a:t>(b) 0.8 - 0.3</a:t>
            </a:r>
          </a:p>
        </p:txBody>
      </p:sp>
      <p:sp>
        <p:nvSpPr>
          <p:cNvPr id="12" name="Rectangle 11">
            <a:extLst>
              <a:ext uri="{FF2B5EF4-FFF2-40B4-BE49-F238E27FC236}">
                <a16:creationId xmlns:a16="http://schemas.microsoft.com/office/drawing/2014/main" id="{A9A26D3D-8BE2-4CFF-96A4-576C680C0533}"/>
              </a:ext>
            </a:extLst>
          </p:cNvPr>
          <p:cNvSpPr/>
          <p:nvPr/>
        </p:nvSpPr>
        <p:spPr>
          <a:xfrm>
            <a:off x="2328194" y="2318181"/>
            <a:ext cx="2177199" cy="461665"/>
          </a:xfrm>
          <a:prstGeom prst="rect">
            <a:avLst/>
          </a:prstGeom>
        </p:spPr>
        <p:txBody>
          <a:bodyPr wrap="none">
            <a:spAutoFit/>
          </a:bodyPr>
          <a:lstStyle/>
          <a:p>
            <a:r>
              <a:rPr lang="en-GB" sz="2400" dirty="0"/>
              <a:t>(c) 0.71 + 0.62</a:t>
            </a:r>
          </a:p>
        </p:txBody>
      </p:sp>
      <p:sp>
        <p:nvSpPr>
          <p:cNvPr id="13" name="Rectangle 12">
            <a:extLst>
              <a:ext uri="{FF2B5EF4-FFF2-40B4-BE49-F238E27FC236}">
                <a16:creationId xmlns:a16="http://schemas.microsoft.com/office/drawing/2014/main" id="{3147F470-874F-4A0E-8E01-1392C3576FA1}"/>
              </a:ext>
            </a:extLst>
          </p:cNvPr>
          <p:cNvSpPr/>
          <p:nvPr/>
        </p:nvSpPr>
        <p:spPr>
          <a:xfrm>
            <a:off x="6405899" y="1135687"/>
            <a:ext cx="2117887" cy="461665"/>
          </a:xfrm>
          <a:prstGeom prst="rect">
            <a:avLst/>
          </a:prstGeom>
        </p:spPr>
        <p:txBody>
          <a:bodyPr wrap="none">
            <a:spAutoFit/>
          </a:bodyPr>
          <a:lstStyle/>
          <a:p>
            <a:r>
              <a:rPr lang="en-GB" sz="2400" dirty="0"/>
              <a:t>(d) 8.21 - 0.31</a:t>
            </a:r>
          </a:p>
        </p:txBody>
      </p:sp>
      <p:sp>
        <p:nvSpPr>
          <p:cNvPr id="14" name="Rectangle 13">
            <a:extLst>
              <a:ext uri="{FF2B5EF4-FFF2-40B4-BE49-F238E27FC236}">
                <a16:creationId xmlns:a16="http://schemas.microsoft.com/office/drawing/2014/main" id="{1FAD1F81-EA44-4236-B289-23F55E752472}"/>
              </a:ext>
            </a:extLst>
          </p:cNvPr>
          <p:cNvSpPr/>
          <p:nvPr/>
        </p:nvSpPr>
        <p:spPr>
          <a:xfrm>
            <a:off x="6405899" y="1710430"/>
            <a:ext cx="2023311" cy="461665"/>
          </a:xfrm>
          <a:prstGeom prst="rect">
            <a:avLst/>
          </a:prstGeom>
        </p:spPr>
        <p:txBody>
          <a:bodyPr wrap="none">
            <a:spAutoFit/>
          </a:bodyPr>
          <a:lstStyle/>
          <a:p>
            <a:r>
              <a:rPr lang="en-GB" sz="2400" dirty="0"/>
              <a:t>(e) 0.06 + 0.3</a:t>
            </a:r>
          </a:p>
        </p:txBody>
      </p:sp>
      <p:sp>
        <p:nvSpPr>
          <p:cNvPr id="15" name="Rectangle 14">
            <a:extLst>
              <a:ext uri="{FF2B5EF4-FFF2-40B4-BE49-F238E27FC236}">
                <a16:creationId xmlns:a16="http://schemas.microsoft.com/office/drawing/2014/main" id="{7B7249D2-D008-4F10-81D1-293FE55046E6}"/>
              </a:ext>
            </a:extLst>
          </p:cNvPr>
          <p:cNvSpPr/>
          <p:nvPr/>
        </p:nvSpPr>
        <p:spPr>
          <a:xfrm>
            <a:off x="6435285" y="2292744"/>
            <a:ext cx="1936749" cy="461665"/>
          </a:xfrm>
          <a:prstGeom prst="rect">
            <a:avLst/>
          </a:prstGeom>
        </p:spPr>
        <p:txBody>
          <a:bodyPr wrap="none">
            <a:spAutoFit/>
          </a:bodyPr>
          <a:lstStyle/>
          <a:p>
            <a:r>
              <a:rPr lang="en-GB" sz="2400" dirty="0"/>
              <a:t>(f) 1.7 + 0.21</a:t>
            </a:r>
          </a:p>
        </p:txBody>
      </p:sp>
      <p:sp>
        <p:nvSpPr>
          <p:cNvPr id="18" name="Rectangle 17">
            <a:extLst>
              <a:ext uri="{FF2B5EF4-FFF2-40B4-BE49-F238E27FC236}">
                <a16:creationId xmlns:a16="http://schemas.microsoft.com/office/drawing/2014/main" id="{A9DC4D61-4E58-4D8E-8790-934337F894CC}"/>
              </a:ext>
            </a:extLst>
          </p:cNvPr>
          <p:cNvSpPr/>
          <p:nvPr/>
        </p:nvSpPr>
        <p:spPr>
          <a:xfrm>
            <a:off x="2373775" y="3793093"/>
            <a:ext cx="2630848" cy="461665"/>
          </a:xfrm>
          <a:prstGeom prst="rect">
            <a:avLst/>
          </a:prstGeom>
        </p:spPr>
        <p:txBody>
          <a:bodyPr wrap="none">
            <a:spAutoFit/>
          </a:bodyPr>
          <a:lstStyle/>
          <a:p>
            <a:r>
              <a:rPr lang="pt-BR" sz="2400" dirty="0"/>
              <a:t>(a) 0.20 +? = 0.81</a:t>
            </a:r>
          </a:p>
        </p:txBody>
      </p:sp>
      <p:sp>
        <p:nvSpPr>
          <p:cNvPr id="19" name="Rectangle 18">
            <a:extLst>
              <a:ext uri="{FF2B5EF4-FFF2-40B4-BE49-F238E27FC236}">
                <a16:creationId xmlns:a16="http://schemas.microsoft.com/office/drawing/2014/main" id="{325C5048-5690-4EF0-B148-675C4CEDD9F7}"/>
              </a:ext>
            </a:extLst>
          </p:cNvPr>
          <p:cNvSpPr/>
          <p:nvPr/>
        </p:nvSpPr>
        <p:spPr>
          <a:xfrm>
            <a:off x="2404312" y="4379205"/>
            <a:ext cx="2630848" cy="461665"/>
          </a:xfrm>
          <a:prstGeom prst="rect">
            <a:avLst/>
          </a:prstGeom>
        </p:spPr>
        <p:txBody>
          <a:bodyPr wrap="none">
            <a:spAutoFit/>
          </a:bodyPr>
          <a:lstStyle/>
          <a:p>
            <a:r>
              <a:rPr lang="pt-BR" sz="2400" dirty="0"/>
              <a:t>(b) 0.42 +? = 0.53</a:t>
            </a:r>
          </a:p>
        </p:txBody>
      </p:sp>
      <p:sp>
        <p:nvSpPr>
          <p:cNvPr id="20" name="Rectangle 19">
            <a:extLst>
              <a:ext uri="{FF2B5EF4-FFF2-40B4-BE49-F238E27FC236}">
                <a16:creationId xmlns:a16="http://schemas.microsoft.com/office/drawing/2014/main" id="{99E46422-05A3-404D-89A3-A5067B4189B6}"/>
              </a:ext>
            </a:extLst>
          </p:cNvPr>
          <p:cNvSpPr/>
          <p:nvPr/>
        </p:nvSpPr>
        <p:spPr>
          <a:xfrm>
            <a:off x="2515151" y="6047028"/>
            <a:ext cx="1931939" cy="461665"/>
          </a:xfrm>
          <a:prstGeom prst="rect">
            <a:avLst/>
          </a:prstGeom>
        </p:spPr>
        <p:txBody>
          <a:bodyPr wrap="none">
            <a:spAutoFit/>
          </a:bodyPr>
          <a:lstStyle/>
          <a:p>
            <a:r>
              <a:rPr lang="en-GB" sz="2400" dirty="0"/>
              <a:t>(d) 0.123491</a:t>
            </a:r>
          </a:p>
        </p:txBody>
      </p:sp>
      <p:sp>
        <p:nvSpPr>
          <p:cNvPr id="21" name="Rectangle 20">
            <a:extLst>
              <a:ext uri="{FF2B5EF4-FFF2-40B4-BE49-F238E27FC236}">
                <a16:creationId xmlns:a16="http://schemas.microsoft.com/office/drawing/2014/main" id="{93F575D1-3FD9-4455-9E27-6972E42A049F}"/>
              </a:ext>
            </a:extLst>
          </p:cNvPr>
          <p:cNvSpPr/>
          <p:nvPr/>
        </p:nvSpPr>
        <p:spPr>
          <a:xfrm>
            <a:off x="5841288" y="6170233"/>
            <a:ext cx="1760418" cy="461665"/>
          </a:xfrm>
          <a:prstGeom prst="rect">
            <a:avLst/>
          </a:prstGeom>
        </p:spPr>
        <p:txBody>
          <a:bodyPr wrap="none">
            <a:spAutoFit/>
          </a:bodyPr>
          <a:lstStyle/>
          <a:p>
            <a:r>
              <a:rPr lang="en-GB" sz="2400" dirty="0"/>
              <a:t>(d) 0.00008</a:t>
            </a:r>
          </a:p>
        </p:txBody>
      </p:sp>
      <p:sp>
        <p:nvSpPr>
          <p:cNvPr id="22" name="Rectangle 21">
            <a:extLst>
              <a:ext uri="{FF2B5EF4-FFF2-40B4-BE49-F238E27FC236}">
                <a16:creationId xmlns:a16="http://schemas.microsoft.com/office/drawing/2014/main" id="{3A774FC4-702A-436E-827C-8290B31060EB}"/>
              </a:ext>
            </a:extLst>
          </p:cNvPr>
          <p:cNvSpPr/>
          <p:nvPr/>
        </p:nvSpPr>
        <p:spPr>
          <a:xfrm>
            <a:off x="8941183" y="6148197"/>
            <a:ext cx="1760418" cy="461665"/>
          </a:xfrm>
          <a:prstGeom prst="rect">
            <a:avLst/>
          </a:prstGeom>
        </p:spPr>
        <p:txBody>
          <a:bodyPr wrap="none">
            <a:spAutoFit/>
          </a:bodyPr>
          <a:lstStyle/>
          <a:p>
            <a:r>
              <a:rPr lang="en-GB" sz="2400" dirty="0"/>
              <a:t>(d) 0.02222</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7B28B6F9-ADE6-44D3-B7D2-5BC4C5CFBF7B}"/>
                  </a:ext>
                </a:extLst>
              </p:cNvPr>
              <p:cNvSpPr txBox="1"/>
              <p:nvPr/>
            </p:nvSpPr>
            <p:spPr>
              <a:xfrm>
                <a:off x="4464478" y="1123708"/>
                <a:ext cx="1346334" cy="613886"/>
              </a:xfrm>
              <a:prstGeom prst="rect">
                <a:avLst/>
              </a:prstGeom>
              <a:noFill/>
            </p:spPr>
            <p:txBody>
              <a:bodyPr wrap="square" rtlCol="0">
                <a:spAutoFit/>
              </a:bodyPr>
              <a:lstStyle/>
              <a:p>
                <a:r>
                  <a:rPr lang="en-GB" sz="2400" dirty="0">
                    <a:solidFill>
                      <a:srgbClr val="FF0000"/>
                    </a:solidFill>
                  </a:rPr>
                  <a:t>1.3 =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13</m:t>
                        </m:r>
                      </m:num>
                      <m:den>
                        <m:r>
                          <a:rPr lang="en-GB" sz="2400" b="0" i="1" smtClean="0">
                            <a:solidFill>
                              <a:srgbClr val="FF0000"/>
                            </a:solidFill>
                            <a:latin typeface="Cambria Math" panose="02040503050406030204" pitchFamily="18" charset="0"/>
                          </a:rPr>
                          <m:t>10</m:t>
                        </m:r>
                      </m:den>
                    </m:f>
                  </m:oMath>
                </a14:m>
                <a:endParaRPr lang="en-GB" sz="2400" dirty="0">
                  <a:solidFill>
                    <a:srgbClr val="FF0000"/>
                  </a:solidFill>
                </a:endParaRPr>
              </a:p>
            </p:txBody>
          </p:sp>
        </mc:Choice>
        <mc:Fallback>
          <p:sp>
            <p:nvSpPr>
              <p:cNvPr id="23" name="TextBox 22">
                <a:extLst>
                  <a:ext uri="{FF2B5EF4-FFF2-40B4-BE49-F238E27FC236}">
                    <a16:creationId xmlns:a16="http://schemas.microsoft.com/office/drawing/2014/main" id="{7B28B6F9-ADE6-44D3-B7D2-5BC4C5CFBF7B}"/>
                  </a:ext>
                </a:extLst>
              </p:cNvPr>
              <p:cNvSpPr txBox="1">
                <a:spLocks noRot="1" noChangeAspect="1" noMove="1" noResize="1" noEditPoints="1" noAdjustHandles="1" noChangeArrowheads="1" noChangeShapeType="1" noTextEdit="1"/>
              </p:cNvSpPr>
              <p:nvPr/>
            </p:nvSpPr>
            <p:spPr>
              <a:xfrm>
                <a:off x="4464478" y="1123708"/>
                <a:ext cx="1346334" cy="613886"/>
              </a:xfrm>
              <a:prstGeom prst="rect">
                <a:avLst/>
              </a:prstGeom>
              <a:blipFill>
                <a:blip r:embed="rId4"/>
                <a:stretch>
                  <a:fillRect l="-6787" b="-89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4" name="Rectangle 23">
                <a:extLst>
                  <a:ext uri="{FF2B5EF4-FFF2-40B4-BE49-F238E27FC236}">
                    <a16:creationId xmlns:a16="http://schemas.microsoft.com/office/drawing/2014/main" id="{BF7FC418-D40C-41A8-8A1E-83B3906EED8F}"/>
                  </a:ext>
                </a:extLst>
              </p:cNvPr>
              <p:cNvSpPr/>
              <p:nvPr/>
            </p:nvSpPr>
            <p:spPr>
              <a:xfrm>
                <a:off x="4524215" y="1722574"/>
                <a:ext cx="1091966" cy="613886"/>
              </a:xfrm>
              <a:prstGeom prst="rect">
                <a:avLst/>
              </a:prstGeom>
            </p:spPr>
            <p:txBody>
              <a:bodyPr wrap="none">
                <a:spAutoFit/>
              </a:bodyPr>
              <a:lstStyle/>
              <a:p>
                <a:r>
                  <a:rPr lang="en-GB" sz="2400" dirty="0">
                    <a:solidFill>
                      <a:srgbClr val="FF0000"/>
                    </a:solidFill>
                  </a:rPr>
                  <a:t>0.5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m:t>
                        </m:r>
                      </m:den>
                    </m:f>
                  </m:oMath>
                </a14:m>
                <a:endParaRPr lang="en-GB" sz="2400" dirty="0">
                  <a:solidFill>
                    <a:srgbClr val="FF0000"/>
                  </a:solidFill>
                </a:endParaRPr>
              </a:p>
            </p:txBody>
          </p:sp>
        </mc:Choice>
        <mc:Fallback>
          <p:sp>
            <p:nvSpPr>
              <p:cNvPr id="24" name="Rectangle 23">
                <a:extLst>
                  <a:ext uri="{FF2B5EF4-FFF2-40B4-BE49-F238E27FC236}">
                    <a16:creationId xmlns:a16="http://schemas.microsoft.com/office/drawing/2014/main" id="{BF7FC418-D40C-41A8-8A1E-83B3906EED8F}"/>
                  </a:ext>
                </a:extLst>
              </p:cNvPr>
              <p:cNvSpPr>
                <a:spLocks noRot="1" noChangeAspect="1" noMove="1" noResize="1" noEditPoints="1" noAdjustHandles="1" noChangeArrowheads="1" noChangeShapeType="1" noTextEdit="1"/>
              </p:cNvSpPr>
              <p:nvPr/>
            </p:nvSpPr>
            <p:spPr>
              <a:xfrm>
                <a:off x="4524215" y="1722574"/>
                <a:ext cx="1091966" cy="613886"/>
              </a:xfrm>
              <a:prstGeom prst="rect">
                <a:avLst/>
              </a:prstGeom>
              <a:blipFill>
                <a:blip r:embed="rId5"/>
                <a:stretch>
                  <a:fillRect l="-8380" b="-10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A364F83E-8B66-42EB-AEC2-377E5EB0D52E}"/>
                  </a:ext>
                </a:extLst>
              </p:cNvPr>
              <p:cNvSpPr/>
              <p:nvPr/>
            </p:nvSpPr>
            <p:spPr>
              <a:xfrm>
                <a:off x="4486572" y="2275872"/>
                <a:ext cx="1523174" cy="614655"/>
              </a:xfrm>
              <a:prstGeom prst="rect">
                <a:avLst/>
              </a:prstGeom>
            </p:spPr>
            <p:txBody>
              <a:bodyPr wrap="none">
                <a:spAutoFit/>
              </a:bodyPr>
              <a:lstStyle/>
              <a:p>
                <a:r>
                  <a:rPr lang="en-GB" sz="2400" dirty="0">
                    <a:solidFill>
                      <a:srgbClr val="FF0000"/>
                    </a:solidFill>
                  </a:rPr>
                  <a:t>1.33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133</m:t>
                        </m:r>
                      </m:num>
                      <m:den>
                        <m:r>
                          <a:rPr lang="en-GB" sz="2400" b="0" i="1" smtClean="0">
                            <a:solidFill>
                              <a:srgbClr val="FF0000"/>
                            </a:solidFill>
                            <a:latin typeface="Cambria Math" panose="02040503050406030204" pitchFamily="18" charset="0"/>
                          </a:rPr>
                          <m:t>100</m:t>
                        </m:r>
                      </m:den>
                    </m:f>
                  </m:oMath>
                </a14:m>
                <a:endParaRPr lang="en-GB" sz="2400" dirty="0">
                  <a:solidFill>
                    <a:srgbClr val="FF0000"/>
                  </a:solidFill>
                </a:endParaRPr>
              </a:p>
            </p:txBody>
          </p:sp>
        </mc:Choice>
        <mc:Fallback>
          <p:sp>
            <p:nvSpPr>
              <p:cNvPr id="25" name="Rectangle 24">
                <a:extLst>
                  <a:ext uri="{FF2B5EF4-FFF2-40B4-BE49-F238E27FC236}">
                    <a16:creationId xmlns:a16="http://schemas.microsoft.com/office/drawing/2014/main" id="{A364F83E-8B66-42EB-AEC2-377E5EB0D52E}"/>
                  </a:ext>
                </a:extLst>
              </p:cNvPr>
              <p:cNvSpPr>
                <a:spLocks noRot="1" noChangeAspect="1" noMove="1" noResize="1" noEditPoints="1" noAdjustHandles="1" noChangeArrowheads="1" noChangeShapeType="1" noTextEdit="1"/>
              </p:cNvSpPr>
              <p:nvPr/>
            </p:nvSpPr>
            <p:spPr>
              <a:xfrm>
                <a:off x="4486572" y="2275872"/>
                <a:ext cx="1523174" cy="614655"/>
              </a:xfrm>
              <a:prstGeom prst="rect">
                <a:avLst/>
              </a:prstGeom>
              <a:blipFill>
                <a:blip r:embed="rId6"/>
                <a:stretch>
                  <a:fillRect l="-6400"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716E1C04-B40E-4A0E-9856-44E8AB19AADC}"/>
                  </a:ext>
                </a:extLst>
              </p:cNvPr>
              <p:cNvSpPr/>
              <p:nvPr/>
            </p:nvSpPr>
            <p:spPr>
              <a:xfrm>
                <a:off x="8448898" y="1087505"/>
                <a:ext cx="1215397" cy="614655"/>
              </a:xfrm>
              <a:prstGeom prst="rect">
                <a:avLst/>
              </a:prstGeom>
            </p:spPr>
            <p:txBody>
              <a:bodyPr wrap="none">
                <a:spAutoFit/>
              </a:bodyPr>
              <a:lstStyle/>
              <a:p>
                <a:r>
                  <a:rPr lang="en-GB" sz="2400" dirty="0">
                    <a:solidFill>
                      <a:srgbClr val="FF0000"/>
                    </a:solidFill>
                  </a:rPr>
                  <a:t>7.9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79</m:t>
                        </m:r>
                      </m:num>
                      <m:den>
                        <m:r>
                          <a:rPr lang="en-GB" sz="2400" b="0" i="1" smtClean="0">
                            <a:solidFill>
                              <a:srgbClr val="FF0000"/>
                            </a:solidFill>
                            <a:latin typeface="Cambria Math" panose="02040503050406030204" pitchFamily="18" charset="0"/>
                          </a:rPr>
                          <m:t>10</m:t>
                        </m:r>
                      </m:den>
                    </m:f>
                  </m:oMath>
                </a14:m>
                <a:endParaRPr lang="en-GB" sz="2400" dirty="0"/>
              </a:p>
            </p:txBody>
          </p:sp>
        </mc:Choice>
        <mc:Fallback xmlns="">
          <p:sp>
            <p:nvSpPr>
              <p:cNvPr id="26" name="Rectangle 25">
                <a:extLst>
                  <a:ext uri="{FF2B5EF4-FFF2-40B4-BE49-F238E27FC236}">
                    <a16:creationId xmlns:a16="http://schemas.microsoft.com/office/drawing/2014/main" id="{716E1C04-B40E-4A0E-9856-44E8AB19AADC}"/>
                  </a:ext>
                </a:extLst>
              </p:cNvPr>
              <p:cNvSpPr>
                <a:spLocks noRot="1" noChangeAspect="1" noMove="1" noResize="1" noEditPoints="1" noAdjustHandles="1" noChangeArrowheads="1" noChangeShapeType="1" noTextEdit="1"/>
              </p:cNvSpPr>
              <p:nvPr/>
            </p:nvSpPr>
            <p:spPr>
              <a:xfrm>
                <a:off x="8448898" y="1087505"/>
                <a:ext cx="1215397" cy="614655"/>
              </a:xfrm>
              <a:prstGeom prst="rect">
                <a:avLst/>
              </a:prstGeom>
              <a:blipFill>
                <a:blip r:embed="rId7"/>
                <a:stretch>
                  <a:fillRect l="-8040"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C30CE23D-6B91-4896-BB5D-53444D655A88}"/>
                  </a:ext>
                </a:extLst>
              </p:cNvPr>
              <p:cNvSpPr/>
              <p:nvPr/>
            </p:nvSpPr>
            <p:spPr>
              <a:xfrm>
                <a:off x="8482214" y="1669290"/>
                <a:ext cx="1393330" cy="616964"/>
              </a:xfrm>
              <a:prstGeom prst="rect">
                <a:avLst/>
              </a:prstGeom>
            </p:spPr>
            <p:txBody>
              <a:bodyPr wrap="none">
                <a:spAutoFit/>
              </a:bodyPr>
              <a:lstStyle/>
              <a:p>
                <a:r>
                  <a:rPr lang="en-GB" sz="2400" dirty="0">
                    <a:solidFill>
                      <a:srgbClr val="FF0000"/>
                    </a:solidFill>
                  </a:rPr>
                  <a:t>0.36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9</m:t>
                        </m:r>
                      </m:num>
                      <m:den>
                        <m:r>
                          <a:rPr lang="en-GB" sz="2400" b="0" i="1" smtClean="0">
                            <a:solidFill>
                              <a:srgbClr val="FF0000"/>
                            </a:solidFill>
                            <a:latin typeface="Cambria Math" panose="02040503050406030204" pitchFamily="18" charset="0"/>
                          </a:rPr>
                          <m:t>25</m:t>
                        </m:r>
                      </m:den>
                    </m:f>
                  </m:oMath>
                </a14:m>
                <a:endParaRPr lang="en-GB" sz="2400" dirty="0"/>
              </a:p>
            </p:txBody>
          </p:sp>
        </mc:Choice>
        <mc:Fallback xmlns="">
          <p:sp>
            <p:nvSpPr>
              <p:cNvPr id="27" name="Rectangle 26">
                <a:extLst>
                  <a:ext uri="{FF2B5EF4-FFF2-40B4-BE49-F238E27FC236}">
                    <a16:creationId xmlns:a16="http://schemas.microsoft.com/office/drawing/2014/main" id="{C30CE23D-6B91-4896-BB5D-53444D655A88}"/>
                  </a:ext>
                </a:extLst>
              </p:cNvPr>
              <p:cNvSpPr>
                <a:spLocks noRot="1" noChangeAspect="1" noMove="1" noResize="1" noEditPoints="1" noAdjustHandles="1" noChangeArrowheads="1" noChangeShapeType="1" noTextEdit="1"/>
              </p:cNvSpPr>
              <p:nvPr/>
            </p:nvSpPr>
            <p:spPr>
              <a:xfrm>
                <a:off x="8482214" y="1669290"/>
                <a:ext cx="1393330" cy="616964"/>
              </a:xfrm>
              <a:prstGeom prst="rect">
                <a:avLst/>
              </a:prstGeom>
              <a:blipFill>
                <a:blip r:embed="rId8"/>
                <a:stretch>
                  <a:fillRect l="-6550"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5EA4DC0D-C1E5-476E-B666-9BE4C937EF2E}"/>
                  </a:ext>
                </a:extLst>
              </p:cNvPr>
              <p:cNvSpPr/>
              <p:nvPr/>
            </p:nvSpPr>
            <p:spPr>
              <a:xfrm>
                <a:off x="8449679" y="2218345"/>
                <a:ext cx="1516762" cy="614655"/>
              </a:xfrm>
              <a:prstGeom prst="rect">
                <a:avLst/>
              </a:prstGeom>
            </p:spPr>
            <p:txBody>
              <a:bodyPr wrap="none">
                <a:spAutoFit/>
              </a:bodyPr>
              <a:lstStyle/>
              <a:p>
                <a:r>
                  <a:rPr lang="en-GB" sz="2400" dirty="0">
                    <a:solidFill>
                      <a:srgbClr val="FF0000"/>
                    </a:solidFill>
                  </a:rPr>
                  <a:t>1.91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191</m:t>
                        </m:r>
                      </m:num>
                      <m:den>
                        <m:r>
                          <a:rPr lang="en-GB" sz="2400" b="0" i="1" smtClean="0">
                            <a:solidFill>
                              <a:srgbClr val="FF0000"/>
                            </a:solidFill>
                            <a:latin typeface="Cambria Math" panose="02040503050406030204" pitchFamily="18" charset="0"/>
                          </a:rPr>
                          <m:t>100</m:t>
                        </m:r>
                      </m:den>
                    </m:f>
                  </m:oMath>
                </a14:m>
                <a:endParaRPr lang="en-GB" sz="2400" dirty="0"/>
              </a:p>
            </p:txBody>
          </p:sp>
        </mc:Choice>
        <mc:Fallback xmlns="">
          <p:sp>
            <p:nvSpPr>
              <p:cNvPr id="28" name="Rectangle 27">
                <a:extLst>
                  <a:ext uri="{FF2B5EF4-FFF2-40B4-BE49-F238E27FC236}">
                    <a16:creationId xmlns:a16="http://schemas.microsoft.com/office/drawing/2014/main" id="{5EA4DC0D-C1E5-476E-B666-9BE4C937EF2E}"/>
                  </a:ext>
                </a:extLst>
              </p:cNvPr>
              <p:cNvSpPr>
                <a:spLocks noRot="1" noChangeAspect="1" noMove="1" noResize="1" noEditPoints="1" noAdjustHandles="1" noChangeArrowheads="1" noChangeShapeType="1" noTextEdit="1"/>
              </p:cNvSpPr>
              <p:nvPr/>
            </p:nvSpPr>
            <p:spPr>
              <a:xfrm>
                <a:off x="8449679" y="2218345"/>
                <a:ext cx="1516762" cy="614655"/>
              </a:xfrm>
              <a:prstGeom prst="rect">
                <a:avLst/>
              </a:prstGeom>
              <a:blipFill>
                <a:blip r:embed="rId9"/>
                <a:stretch>
                  <a:fillRect l="-6024" b="-89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9" name="Rectangle 28">
                <a:extLst>
                  <a:ext uri="{FF2B5EF4-FFF2-40B4-BE49-F238E27FC236}">
                    <a16:creationId xmlns:a16="http://schemas.microsoft.com/office/drawing/2014/main" id="{4EA1F2F1-06D5-464E-9A09-9D905E627C99}"/>
                  </a:ext>
                </a:extLst>
              </p:cNvPr>
              <p:cNvSpPr/>
              <p:nvPr/>
            </p:nvSpPr>
            <p:spPr>
              <a:xfrm>
                <a:off x="4981952" y="3753387"/>
                <a:ext cx="1523174" cy="616964"/>
              </a:xfrm>
              <a:prstGeom prst="rect">
                <a:avLst/>
              </a:prstGeom>
            </p:spPr>
            <p:txBody>
              <a:bodyPr wrap="none">
                <a:spAutoFit/>
              </a:bodyPr>
              <a:lstStyle/>
              <a:p>
                <a:r>
                  <a:rPr lang="en-GB" sz="2400" dirty="0">
                    <a:solidFill>
                      <a:srgbClr val="FF0000"/>
                    </a:solidFill>
                  </a:rPr>
                  <a:t>0.61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61</m:t>
                        </m:r>
                      </m:num>
                      <m:den>
                        <m:r>
                          <a:rPr lang="en-GB" sz="2400" b="0" i="1" smtClean="0">
                            <a:solidFill>
                              <a:srgbClr val="FF0000"/>
                            </a:solidFill>
                            <a:latin typeface="Cambria Math" panose="02040503050406030204" pitchFamily="18" charset="0"/>
                          </a:rPr>
                          <m:t>100</m:t>
                        </m:r>
                      </m:den>
                    </m:f>
                  </m:oMath>
                </a14:m>
                <a:endParaRPr lang="en-GB" sz="2400" dirty="0"/>
              </a:p>
            </p:txBody>
          </p:sp>
        </mc:Choice>
        <mc:Fallback>
          <p:sp>
            <p:nvSpPr>
              <p:cNvPr id="29" name="Rectangle 28">
                <a:extLst>
                  <a:ext uri="{FF2B5EF4-FFF2-40B4-BE49-F238E27FC236}">
                    <a16:creationId xmlns:a16="http://schemas.microsoft.com/office/drawing/2014/main" id="{4EA1F2F1-06D5-464E-9A09-9D905E627C99}"/>
                  </a:ext>
                </a:extLst>
              </p:cNvPr>
              <p:cNvSpPr>
                <a:spLocks noRot="1" noChangeAspect="1" noMove="1" noResize="1" noEditPoints="1" noAdjustHandles="1" noChangeArrowheads="1" noChangeShapeType="1" noTextEdit="1"/>
              </p:cNvSpPr>
              <p:nvPr/>
            </p:nvSpPr>
            <p:spPr>
              <a:xfrm>
                <a:off x="4981952" y="3753387"/>
                <a:ext cx="1523174" cy="616964"/>
              </a:xfrm>
              <a:prstGeom prst="rect">
                <a:avLst/>
              </a:prstGeom>
              <a:blipFill>
                <a:blip r:embed="rId10"/>
                <a:stretch>
                  <a:fillRect l="-6000" b="-89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0" name="Rectangle 29">
                <a:extLst>
                  <a:ext uri="{FF2B5EF4-FFF2-40B4-BE49-F238E27FC236}">
                    <a16:creationId xmlns:a16="http://schemas.microsoft.com/office/drawing/2014/main" id="{3FEAA30E-BF02-44DC-882C-D6CD46D6777B}"/>
                  </a:ext>
                </a:extLst>
              </p:cNvPr>
              <p:cNvSpPr/>
              <p:nvPr/>
            </p:nvSpPr>
            <p:spPr>
              <a:xfrm>
                <a:off x="5046651" y="4307351"/>
                <a:ext cx="1500347" cy="616194"/>
              </a:xfrm>
              <a:prstGeom prst="rect">
                <a:avLst/>
              </a:prstGeom>
            </p:spPr>
            <p:txBody>
              <a:bodyPr wrap="none">
                <a:spAutoFit/>
              </a:bodyPr>
              <a:lstStyle/>
              <a:p>
                <a:r>
                  <a:rPr lang="en-GB" sz="2400" dirty="0">
                    <a:solidFill>
                      <a:srgbClr val="FF0000"/>
                    </a:solidFill>
                  </a:rPr>
                  <a:t>0.11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11</m:t>
                        </m:r>
                      </m:num>
                      <m:den>
                        <m:r>
                          <a:rPr lang="en-GB" sz="2400" b="0" i="1" smtClean="0">
                            <a:solidFill>
                              <a:srgbClr val="FF0000"/>
                            </a:solidFill>
                            <a:latin typeface="Cambria Math" panose="02040503050406030204" pitchFamily="18" charset="0"/>
                          </a:rPr>
                          <m:t>100</m:t>
                        </m:r>
                      </m:den>
                    </m:f>
                  </m:oMath>
                </a14:m>
                <a:endParaRPr lang="en-GB" sz="2400" dirty="0"/>
              </a:p>
            </p:txBody>
          </p:sp>
        </mc:Choice>
        <mc:Fallback>
          <p:sp>
            <p:nvSpPr>
              <p:cNvPr id="30" name="Rectangle 29">
                <a:extLst>
                  <a:ext uri="{FF2B5EF4-FFF2-40B4-BE49-F238E27FC236}">
                    <a16:creationId xmlns:a16="http://schemas.microsoft.com/office/drawing/2014/main" id="{3FEAA30E-BF02-44DC-882C-D6CD46D6777B}"/>
                  </a:ext>
                </a:extLst>
              </p:cNvPr>
              <p:cNvSpPr>
                <a:spLocks noRot="1" noChangeAspect="1" noMove="1" noResize="1" noEditPoints="1" noAdjustHandles="1" noChangeArrowheads="1" noChangeShapeType="1" noTextEdit="1"/>
              </p:cNvSpPr>
              <p:nvPr/>
            </p:nvSpPr>
            <p:spPr>
              <a:xfrm>
                <a:off x="5046651" y="4307351"/>
                <a:ext cx="1500347" cy="616194"/>
              </a:xfrm>
              <a:prstGeom prst="rect">
                <a:avLst/>
              </a:prstGeom>
              <a:blipFill>
                <a:blip r:embed="rId11"/>
                <a:stretch>
                  <a:fillRect l="-6504"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9366A81A-9F0F-46A2-814D-BAF0754C27A4}"/>
                  </a:ext>
                </a:extLst>
              </p:cNvPr>
              <p:cNvSpPr/>
              <p:nvPr/>
            </p:nvSpPr>
            <p:spPr>
              <a:xfrm>
                <a:off x="9528803" y="3649845"/>
                <a:ext cx="1393330" cy="613886"/>
              </a:xfrm>
              <a:prstGeom prst="rect">
                <a:avLst/>
              </a:prstGeom>
            </p:spPr>
            <p:txBody>
              <a:bodyPr wrap="none">
                <a:spAutoFit/>
              </a:bodyPr>
              <a:lstStyle/>
              <a:p>
                <a:r>
                  <a:rPr lang="en-GB" sz="2400" dirty="0">
                    <a:solidFill>
                      <a:srgbClr val="FF0000"/>
                    </a:solidFill>
                  </a:rPr>
                  <a:t>0.44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11</m:t>
                        </m:r>
                      </m:num>
                      <m:den>
                        <m:r>
                          <a:rPr lang="en-GB" sz="2400" b="0" i="1" smtClean="0">
                            <a:solidFill>
                              <a:srgbClr val="FF0000"/>
                            </a:solidFill>
                            <a:latin typeface="Cambria Math" panose="02040503050406030204" pitchFamily="18" charset="0"/>
                          </a:rPr>
                          <m:t>25</m:t>
                        </m:r>
                      </m:den>
                    </m:f>
                  </m:oMath>
                </a14:m>
                <a:endParaRPr lang="en-GB" sz="2400" dirty="0"/>
              </a:p>
            </p:txBody>
          </p:sp>
        </mc:Choice>
        <mc:Fallback xmlns="">
          <p:sp>
            <p:nvSpPr>
              <p:cNvPr id="31" name="Rectangle 30">
                <a:extLst>
                  <a:ext uri="{FF2B5EF4-FFF2-40B4-BE49-F238E27FC236}">
                    <a16:creationId xmlns:a16="http://schemas.microsoft.com/office/drawing/2014/main" id="{9366A81A-9F0F-46A2-814D-BAF0754C27A4}"/>
                  </a:ext>
                </a:extLst>
              </p:cNvPr>
              <p:cNvSpPr>
                <a:spLocks noRot="1" noChangeAspect="1" noMove="1" noResize="1" noEditPoints="1" noAdjustHandles="1" noChangeArrowheads="1" noChangeShapeType="1" noTextEdit="1"/>
              </p:cNvSpPr>
              <p:nvPr/>
            </p:nvSpPr>
            <p:spPr>
              <a:xfrm>
                <a:off x="9528803" y="3649845"/>
                <a:ext cx="1393330" cy="613886"/>
              </a:xfrm>
              <a:prstGeom prst="rect">
                <a:avLst/>
              </a:prstGeom>
              <a:blipFill>
                <a:blip r:embed="rId12"/>
                <a:stretch>
                  <a:fillRect l="-6550"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17B8CD20-8C2D-4DC7-A021-612BC53B2F87}"/>
                  </a:ext>
                </a:extLst>
              </p:cNvPr>
              <p:cNvSpPr/>
              <p:nvPr/>
            </p:nvSpPr>
            <p:spPr>
              <a:xfrm>
                <a:off x="9510074" y="4277091"/>
                <a:ext cx="1393330" cy="613886"/>
              </a:xfrm>
              <a:prstGeom prst="rect">
                <a:avLst/>
              </a:prstGeom>
            </p:spPr>
            <p:txBody>
              <a:bodyPr wrap="none">
                <a:spAutoFit/>
              </a:bodyPr>
              <a:lstStyle/>
              <a:p>
                <a:r>
                  <a:rPr lang="en-GB" sz="2400" dirty="0">
                    <a:solidFill>
                      <a:srgbClr val="FF0000"/>
                    </a:solidFill>
                  </a:rPr>
                  <a:t>0.34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17</m:t>
                        </m:r>
                      </m:num>
                      <m:den>
                        <m:r>
                          <a:rPr lang="en-GB" sz="2400" b="0" i="1" smtClean="0">
                            <a:solidFill>
                              <a:srgbClr val="FF0000"/>
                            </a:solidFill>
                            <a:latin typeface="Cambria Math" panose="02040503050406030204" pitchFamily="18" charset="0"/>
                          </a:rPr>
                          <m:t>50</m:t>
                        </m:r>
                      </m:den>
                    </m:f>
                  </m:oMath>
                </a14:m>
                <a:endParaRPr lang="en-GB" sz="2400" dirty="0"/>
              </a:p>
            </p:txBody>
          </p:sp>
        </mc:Choice>
        <mc:Fallback xmlns="">
          <p:sp>
            <p:nvSpPr>
              <p:cNvPr id="32" name="Rectangle 31">
                <a:extLst>
                  <a:ext uri="{FF2B5EF4-FFF2-40B4-BE49-F238E27FC236}">
                    <a16:creationId xmlns:a16="http://schemas.microsoft.com/office/drawing/2014/main" id="{17B8CD20-8C2D-4DC7-A021-612BC53B2F87}"/>
                  </a:ext>
                </a:extLst>
              </p:cNvPr>
              <p:cNvSpPr>
                <a:spLocks noRot="1" noChangeAspect="1" noMove="1" noResize="1" noEditPoints="1" noAdjustHandles="1" noChangeArrowheads="1" noChangeShapeType="1" noTextEdit="1"/>
              </p:cNvSpPr>
              <p:nvPr/>
            </p:nvSpPr>
            <p:spPr>
              <a:xfrm>
                <a:off x="9510074" y="4277091"/>
                <a:ext cx="1393330" cy="613886"/>
              </a:xfrm>
              <a:prstGeom prst="rect">
                <a:avLst/>
              </a:prstGeom>
              <a:blipFill>
                <a:blip r:embed="rId13"/>
                <a:stretch>
                  <a:fillRect l="-6550" b="-10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4265AAFF-B3E6-4EEF-A718-7971DD257BAF}"/>
                  </a:ext>
                </a:extLst>
              </p:cNvPr>
              <p:cNvSpPr txBox="1"/>
              <p:nvPr/>
            </p:nvSpPr>
            <p:spPr>
              <a:xfrm>
                <a:off x="4394364" y="5221692"/>
                <a:ext cx="968535" cy="670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10000</m:t>
                          </m:r>
                        </m:den>
                      </m:f>
                    </m:oMath>
                  </m:oMathPara>
                </a14:m>
                <a:endParaRPr lang="en-GB" dirty="0"/>
              </a:p>
            </p:txBody>
          </p:sp>
        </mc:Choice>
        <mc:Fallback>
          <p:sp>
            <p:nvSpPr>
              <p:cNvPr id="35" name="TextBox 34">
                <a:extLst>
                  <a:ext uri="{FF2B5EF4-FFF2-40B4-BE49-F238E27FC236}">
                    <a16:creationId xmlns:a16="http://schemas.microsoft.com/office/drawing/2014/main" id="{4265AAFF-B3E6-4EEF-A718-7971DD257BAF}"/>
                  </a:ext>
                </a:extLst>
              </p:cNvPr>
              <p:cNvSpPr txBox="1">
                <a:spLocks noRot="1" noChangeAspect="1" noMove="1" noResize="1" noEditPoints="1" noAdjustHandles="1" noChangeArrowheads="1" noChangeShapeType="1" noTextEdit="1"/>
              </p:cNvSpPr>
              <p:nvPr/>
            </p:nvSpPr>
            <p:spPr>
              <a:xfrm>
                <a:off x="4394364" y="5221692"/>
                <a:ext cx="968535" cy="670568"/>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Rectangle 35">
                <a:extLst>
                  <a:ext uri="{FF2B5EF4-FFF2-40B4-BE49-F238E27FC236}">
                    <a16:creationId xmlns:a16="http://schemas.microsoft.com/office/drawing/2014/main" id="{F2D47669-67D2-4C9A-9BB6-89B2C14373CD}"/>
                  </a:ext>
                </a:extLst>
              </p:cNvPr>
              <p:cNvSpPr/>
              <p:nvPr/>
            </p:nvSpPr>
            <p:spPr>
              <a:xfrm>
                <a:off x="4394364" y="5969078"/>
                <a:ext cx="1253868"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123491</m:t>
                          </m:r>
                        </m:num>
                        <m:den>
                          <m:r>
                            <a:rPr lang="en-GB" b="0" i="1" smtClean="0">
                              <a:solidFill>
                                <a:srgbClr val="FF0000"/>
                              </a:solidFill>
                              <a:latin typeface="Cambria Math" panose="02040503050406030204" pitchFamily="18" charset="0"/>
                            </a:rPr>
                            <m:t>1000000</m:t>
                          </m:r>
                        </m:den>
                      </m:f>
                    </m:oMath>
                  </m:oMathPara>
                </a14:m>
                <a:endParaRPr lang="en-GB" dirty="0"/>
              </a:p>
            </p:txBody>
          </p:sp>
        </mc:Choice>
        <mc:Fallback>
          <p:sp>
            <p:nvSpPr>
              <p:cNvPr id="36" name="Rectangle 35">
                <a:extLst>
                  <a:ext uri="{FF2B5EF4-FFF2-40B4-BE49-F238E27FC236}">
                    <a16:creationId xmlns:a16="http://schemas.microsoft.com/office/drawing/2014/main" id="{F2D47669-67D2-4C9A-9BB6-89B2C14373CD}"/>
                  </a:ext>
                </a:extLst>
              </p:cNvPr>
              <p:cNvSpPr>
                <a:spLocks noRot="1" noChangeAspect="1" noMove="1" noResize="1" noEditPoints="1" noAdjustHandles="1" noChangeArrowheads="1" noChangeShapeType="1" noTextEdit="1"/>
              </p:cNvSpPr>
              <p:nvPr/>
            </p:nvSpPr>
            <p:spPr>
              <a:xfrm>
                <a:off x="4394364" y="5969078"/>
                <a:ext cx="1253868" cy="670568"/>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A3D9E2E-2530-499F-8C47-2EAD0ACD3D9E}"/>
                  </a:ext>
                </a:extLst>
              </p:cNvPr>
              <p:cNvSpPr/>
              <p:nvPr/>
            </p:nvSpPr>
            <p:spPr>
              <a:xfrm>
                <a:off x="7797637" y="5307079"/>
                <a:ext cx="968535"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9</m:t>
                          </m:r>
                        </m:num>
                        <m:den>
                          <m:r>
                            <a:rPr lang="en-GB" b="0" i="1" smtClean="0">
                              <a:solidFill>
                                <a:srgbClr val="FF0000"/>
                              </a:solidFill>
                              <a:latin typeface="Cambria Math" panose="02040503050406030204" pitchFamily="18" charset="0"/>
                            </a:rPr>
                            <m:t>10000</m:t>
                          </m:r>
                        </m:den>
                      </m:f>
                    </m:oMath>
                  </m:oMathPara>
                </a14:m>
                <a:endParaRPr lang="en-GB" dirty="0"/>
              </a:p>
            </p:txBody>
          </p:sp>
        </mc:Choice>
        <mc:Fallback xmlns="">
          <p:sp>
            <p:nvSpPr>
              <p:cNvPr id="37" name="Rectangle 36">
                <a:extLst>
                  <a:ext uri="{FF2B5EF4-FFF2-40B4-BE49-F238E27FC236}">
                    <a16:creationId xmlns:a16="http://schemas.microsoft.com/office/drawing/2014/main" id="{9A3D9E2E-2530-499F-8C47-2EAD0ACD3D9E}"/>
                  </a:ext>
                </a:extLst>
              </p:cNvPr>
              <p:cNvSpPr>
                <a:spLocks noRot="1" noChangeAspect="1" noMove="1" noResize="1" noEditPoints="1" noAdjustHandles="1" noChangeArrowheads="1" noChangeShapeType="1" noTextEdit="1"/>
              </p:cNvSpPr>
              <p:nvPr/>
            </p:nvSpPr>
            <p:spPr>
              <a:xfrm>
                <a:off x="7797637" y="5307079"/>
                <a:ext cx="968535" cy="670568"/>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8" name="Rectangle 37">
                <a:extLst>
                  <a:ext uri="{FF2B5EF4-FFF2-40B4-BE49-F238E27FC236}">
                    <a16:creationId xmlns:a16="http://schemas.microsoft.com/office/drawing/2014/main" id="{5851BB73-EF3D-432E-82D5-C44D471F3F84}"/>
                  </a:ext>
                </a:extLst>
              </p:cNvPr>
              <p:cNvSpPr/>
              <p:nvPr/>
            </p:nvSpPr>
            <p:spPr>
              <a:xfrm>
                <a:off x="7794762" y="5978982"/>
                <a:ext cx="968535"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12500</m:t>
                          </m:r>
                        </m:den>
                      </m:f>
                    </m:oMath>
                  </m:oMathPara>
                </a14:m>
                <a:endParaRPr lang="en-GB" dirty="0"/>
              </a:p>
            </p:txBody>
          </p:sp>
        </mc:Choice>
        <mc:Fallback>
          <p:sp>
            <p:nvSpPr>
              <p:cNvPr id="38" name="Rectangle 37">
                <a:extLst>
                  <a:ext uri="{FF2B5EF4-FFF2-40B4-BE49-F238E27FC236}">
                    <a16:creationId xmlns:a16="http://schemas.microsoft.com/office/drawing/2014/main" id="{5851BB73-EF3D-432E-82D5-C44D471F3F84}"/>
                  </a:ext>
                </a:extLst>
              </p:cNvPr>
              <p:cNvSpPr>
                <a:spLocks noRot="1" noChangeAspect="1" noMove="1" noResize="1" noEditPoints="1" noAdjustHandles="1" noChangeArrowheads="1" noChangeShapeType="1" noTextEdit="1"/>
              </p:cNvSpPr>
              <p:nvPr/>
            </p:nvSpPr>
            <p:spPr>
              <a:xfrm>
                <a:off x="7794762" y="5978982"/>
                <a:ext cx="968535" cy="670568"/>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CA328281-CFFF-4DE4-867A-13E10CC04267}"/>
                  </a:ext>
                </a:extLst>
              </p:cNvPr>
              <p:cNvSpPr/>
              <p:nvPr/>
            </p:nvSpPr>
            <p:spPr>
              <a:xfrm>
                <a:off x="10686438" y="5209445"/>
                <a:ext cx="1111202"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21</m:t>
                          </m:r>
                        </m:num>
                        <m:den>
                          <m:r>
                            <a:rPr lang="en-GB" b="0" i="1" smtClean="0">
                              <a:solidFill>
                                <a:srgbClr val="FF0000"/>
                              </a:solidFill>
                              <a:latin typeface="Cambria Math" panose="02040503050406030204" pitchFamily="18" charset="0"/>
                            </a:rPr>
                            <m:t>100000</m:t>
                          </m:r>
                        </m:den>
                      </m:f>
                    </m:oMath>
                  </m:oMathPara>
                </a14:m>
                <a:endParaRPr lang="en-GB" dirty="0"/>
              </a:p>
            </p:txBody>
          </p:sp>
        </mc:Choice>
        <mc:Fallback xmlns="">
          <p:sp>
            <p:nvSpPr>
              <p:cNvPr id="39" name="Rectangle 38">
                <a:extLst>
                  <a:ext uri="{FF2B5EF4-FFF2-40B4-BE49-F238E27FC236}">
                    <a16:creationId xmlns:a16="http://schemas.microsoft.com/office/drawing/2014/main" id="{CA328281-CFFF-4DE4-867A-13E10CC04267}"/>
                  </a:ext>
                </a:extLst>
              </p:cNvPr>
              <p:cNvSpPr>
                <a:spLocks noRot="1" noChangeAspect="1" noMove="1" noResize="1" noEditPoints="1" noAdjustHandles="1" noChangeArrowheads="1" noChangeShapeType="1" noTextEdit="1"/>
              </p:cNvSpPr>
              <p:nvPr/>
            </p:nvSpPr>
            <p:spPr>
              <a:xfrm>
                <a:off x="10686438" y="5209445"/>
                <a:ext cx="1111202" cy="670568"/>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0" name="Rectangle 39">
                <a:extLst>
                  <a:ext uri="{FF2B5EF4-FFF2-40B4-BE49-F238E27FC236}">
                    <a16:creationId xmlns:a16="http://schemas.microsoft.com/office/drawing/2014/main" id="{A96EF279-9699-440A-8206-ECB67104A590}"/>
                  </a:ext>
                </a:extLst>
              </p:cNvPr>
              <p:cNvSpPr/>
              <p:nvPr/>
            </p:nvSpPr>
            <p:spPr>
              <a:xfrm>
                <a:off x="10722332" y="5985205"/>
                <a:ext cx="968535"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1111</m:t>
                          </m:r>
                        </m:num>
                        <m:den>
                          <m:r>
                            <a:rPr lang="en-GB" b="0" i="1" smtClean="0">
                              <a:solidFill>
                                <a:srgbClr val="FF0000"/>
                              </a:solidFill>
                              <a:latin typeface="Cambria Math" panose="02040503050406030204" pitchFamily="18" charset="0"/>
                            </a:rPr>
                            <m:t>50000</m:t>
                          </m:r>
                        </m:den>
                      </m:f>
                    </m:oMath>
                  </m:oMathPara>
                </a14:m>
                <a:endParaRPr lang="en-GB" dirty="0"/>
              </a:p>
            </p:txBody>
          </p:sp>
        </mc:Choice>
        <mc:Fallback>
          <p:sp>
            <p:nvSpPr>
              <p:cNvPr id="40" name="Rectangle 39">
                <a:extLst>
                  <a:ext uri="{FF2B5EF4-FFF2-40B4-BE49-F238E27FC236}">
                    <a16:creationId xmlns:a16="http://schemas.microsoft.com/office/drawing/2014/main" id="{A96EF279-9699-440A-8206-ECB67104A590}"/>
                  </a:ext>
                </a:extLst>
              </p:cNvPr>
              <p:cNvSpPr>
                <a:spLocks noRot="1" noChangeAspect="1" noMove="1" noResize="1" noEditPoints="1" noAdjustHandles="1" noChangeArrowheads="1" noChangeShapeType="1" noTextEdit="1"/>
              </p:cNvSpPr>
              <p:nvPr/>
            </p:nvSpPr>
            <p:spPr>
              <a:xfrm>
                <a:off x="10722332" y="5985205"/>
                <a:ext cx="968535" cy="670568"/>
              </a:xfrm>
              <a:prstGeom prst="rect">
                <a:avLst/>
              </a:prstGeom>
              <a:blipFill>
                <a:blip r:embed="rId19"/>
                <a:stretch>
                  <a:fillRect/>
                </a:stretch>
              </a:blipFill>
            </p:spPr>
            <p:txBody>
              <a:bodyPr/>
              <a:lstStyle/>
              <a:p>
                <a:r>
                  <a:rPr lang="en-GB">
                    <a:noFill/>
                  </a:rPr>
                  <a:t> </a:t>
                </a:r>
              </a:p>
            </p:txBody>
          </p:sp>
        </mc:Fallback>
      </mc:AlternateContent>
      <p:sp>
        <p:nvSpPr>
          <p:cNvPr id="5" name="Rectangle 4">
            <a:extLst>
              <a:ext uri="{FF2B5EF4-FFF2-40B4-BE49-F238E27FC236}">
                <a16:creationId xmlns:a16="http://schemas.microsoft.com/office/drawing/2014/main" id="{227B9968-9DF8-479D-9CBA-A42AC8F314F5}"/>
              </a:ext>
            </a:extLst>
          </p:cNvPr>
          <p:cNvSpPr/>
          <p:nvPr/>
        </p:nvSpPr>
        <p:spPr>
          <a:xfrm>
            <a:off x="2601806" y="3317509"/>
            <a:ext cx="4358886" cy="461665"/>
          </a:xfrm>
          <a:prstGeom prst="rect">
            <a:avLst/>
          </a:prstGeom>
        </p:spPr>
        <p:txBody>
          <a:bodyPr wrap="none">
            <a:spAutoFit/>
          </a:bodyPr>
          <a:lstStyle/>
          <a:p>
            <a:r>
              <a:rPr lang="en-GB" sz="2400" dirty="0"/>
              <a:t>fractions in their simplest form:</a:t>
            </a:r>
          </a:p>
        </p:txBody>
      </p:sp>
    </p:spTree>
    <p:extLst>
      <p:ext uri="{BB962C8B-B14F-4D97-AF65-F5344CB8AC3E}">
        <p14:creationId xmlns:p14="http://schemas.microsoft.com/office/powerpoint/2010/main" val="2335696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32" grpId="0"/>
      <p:bldP spid="35" grpId="0"/>
      <p:bldP spid="36" grpId="0"/>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first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237299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43683" y="753891"/>
            <a:ext cx="9721081" cy="461665"/>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In this section we consider how to write fractions as decimals.</a:t>
            </a:r>
            <a:endParaRPr lang="en-US" sz="2400" dirty="0"/>
          </a:p>
        </p:txBody>
      </p:sp>
      <p:sp>
        <p:nvSpPr>
          <p:cNvPr id="15373" name="TextBox 2"/>
          <p:cNvSpPr txBox="1">
            <a:spLocks noChangeArrowheads="1"/>
          </p:cNvSpPr>
          <p:nvPr/>
        </p:nvSpPr>
        <p:spPr bwMode="auto">
          <a:xfrm>
            <a:off x="4511824" y="35626"/>
            <a:ext cx="70580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200" b="1" dirty="0"/>
              <a:t>Fractions into Decimals</a:t>
            </a:r>
          </a:p>
          <a:p>
            <a:pPr marL="457200" indent="-457200">
              <a:buAutoNum type="arabicPeriod"/>
            </a:pPr>
            <a:endParaRPr lang="en-GB" sz="3200" b="1" dirty="0"/>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D64DEB8-8FE8-4A45-A26B-3F17925A79D4}"/>
              </a:ext>
            </a:extLst>
          </p:cNvPr>
          <p:cNvSpPr/>
          <p:nvPr/>
        </p:nvSpPr>
        <p:spPr>
          <a:xfrm>
            <a:off x="2334796" y="1161766"/>
            <a:ext cx="6096000" cy="830997"/>
          </a:xfrm>
          <a:prstGeom prst="rect">
            <a:avLst/>
          </a:prstGeom>
        </p:spPr>
        <p:txBody>
          <a:bodyPr lIns="91440" tIns="45720" rIns="91440" bIns="45720" anchor="t">
            <a:spAutoFit/>
          </a:bodyPr>
          <a:lstStyle/>
          <a:p>
            <a:r>
              <a:rPr lang="en-GB" sz="2400" b="1" dirty="0">
                <a:latin typeface="Arial"/>
                <a:ea typeface="ＭＳ Ｐゴシック"/>
                <a:cs typeface="Arial"/>
              </a:rPr>
              <a:t>Example 1</a:t>
            </a:r>
          </a:p>
          <a:p>
            <a:r>
              <a:rPr lang="en-GB" sz="2400" dirty="0"/>
              <a:t>Write these fractions as decimals:</a:t>
            </a:r>
          </a:p>
        </p:txBody>
      </p:sp>
      <p:sp>
        <p:nvSpPr>
          <p:cNvPr id="3" name="Rectangle 2">
            <a:extLst>
              <a:ext uri="{FF2B5EF4-FFF2-40B4-BE49-F238E27FC236}">
                <a16:creationId xmlns:a16="http://schemas.microsoft.com/office/drawing/2014/main" id="{8F1D4104-81E3-4B1B-A516-1D4AC7B59284}"/>
              </a:ext>
            </a:extLst>
          </p:cNvPr>
          <p:cNvSpPr/>
          <p:nvPr/>
        </p:nvSpPr>
        <p:spPr>
          <a:xfrm>
            <a:off x="2361429" y="2764782"/>
            <a:ext cx="6096000" cy="830997"/>
          </a:xfrm>
          <a:prstGeom prst="rect">
            <a:avLst/>
          </a:prstGeom>
        </p:spPr>
        <p:txBody>
          <a:bodyPr lIns="91440" tIns="45720" rIns="91440" bIns="45720" anchor="t">
            <a:spAutoFit/>
          </a:bodyPr>
          <a:lstStyle/>
          <a:p>
            <a:r>
              <a:rPr lang="en-GB" sz="2400" b="1" dirty="0">
                <a:latin typeface="Arial"/>
                <a:ea typeface="ＭＳ Ｐゴシック"/>
                <a:cs typeface="Arial"/>
              </a:rPr>
              <a:t>Example 2</a:t>
            </a:r>
          </a:p>
          <a:p>
            <a:r>
              <a:rPr lang="en-GB" sz="2400" dirty="0"/>
              <a:t>Write these fractions as decimals:</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BD6EF2C-A27B-47F5-8023-22971E702BEC}"/>
                  </a:ext>
                </a:extLst>
              </p:cNvPr>
              <p:cNvSpPr/>
              <p:nvPr/>
            </p:nvSpPr>
            <p:spPr>
              <a:xfrm>
                <a:off x="2334796" y="4492033"/>
                <a:ext cx="8561422" cy="986296"/>
              </a:xfrm>
              <a:prstGeom prst="rect">
                <a:avLst/>
              </a:prstGeom>
            </p:spPr>
            <p:txBody>
              <a:bodyPr wrap="square">
                <a:spAutoFit/>
              </a:bodyPr>
              <a:lstStyle/>
              <a:p>
                <a:r>
                  <a:rPr lang="en-GB" sz="2400" b="1" dirty="0"/>
                  <a:t>Example 3</a:t>
                </a:r>
              </a:p>
              <a:p>
                <a:r>
                  <a:rPr lang="en-GB" sz="2400" dirty="0"/>
                  <a:t>(a) Calculate  18÷5,  then write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18</m:t>
                        </m:r>
                      </m:num>
                      <m:den>
                        <m:r>
                          <a:rPr lang="en-GB" sz="2400" b="0" i="1" smtClean="0">
                            <a:latin typeface="Cambria Math" panose="02040503050406030204" pitchFamily="18" charset="0"/>
                          </a:rPr>
                          <m:t>5</m:t>
                        </m:r>
                      </m:den>
                    </m:f>
                  </m:oMath>
                </a14:m>
                <a:r>
                  <a:rPr lang="en-GB" sz="2400" dirty="0"/>
                  <a:t> as a decimal</a:t>
                </a:r>
              </a:p>
            </p:txBody>
          </p:sp>
        </mc:Choice>
        <mc:Fallback>
          <p:sp>
            <p:nvSpPr>
              <p:cNvPr id="4" name="Rectangle 3">
                <a:extLst>
                  <a:ext uri="{FF2B5EF4-FFF2-40B4-BE49-F238E27FC236}">
                    <a16:creationId xmlns:a16="http://schemas.microsoft.com/office/drawing/2014/main" id="{ABD6EF2C-A27B-47F5-8023-22971E702BEC}"/>
                  </a:ext>
                </a:extLst>
              </p:cNvPr>
              <p:cNvSpPr>
                <a:spLocks noRot="1" noChangeAspect="1" noMove="1" noResize="1" noEditPoints="1" noAdjustHandles="1" noChangeArrowheads="1" noChangeShapeType="1" noTextEdit="1"/>
              </p:cNvSpPr>
              <p:nvPr/>
            </p:nvSpPr>
            <p:spPr>
              <a:xfrm>
                <a:off x="2334796" y="4492033"/>
                <a:ext cx="8561422" cy="986296"/>
              </a:xfrm>
              <a:prstGeom prst="rect">
                <a:avLst/>
              </a:prstGeom>
              <a:blipFill>
                <a:blip r:embed="rId4"/>
                <a:stretch>
                  <a:fillRect l="-1068" t="-4321" b="-49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0F7F0E1-BD2B-4FD4-ABDB-5E7431EEAB75}"/>
                  </a:ext>
                </a:extLst>
              </p:cNvPr>
              <p:cNvSpPr/>
              <p:nvPr/>
            </p:nvSpPr>
            <p:spPr>
              <a:xfrm>
                <a:off x="2361429" y="5403993"/>
                <a:ext cx="6372257" cy="622414"/>
              </a:xfrm>
              <a:prstGeom prst="rect">
                <a:avLst/>
              </a:prstGeom>
            </p:spPr>
            <p:txBody>
              <a:bodyPr wrap="none">
                <a:spAutoFit/>
              </a:bodyPr>
              <a:lstStyle/>
              <a:p>
                <a:r>
                  <a:rPr lang="en-GB" sz="2400" dirty="0"/>
                  <a:t>(b) Calculate  5÷8,  then write </a:t>
                </a:r>
                <a14:m>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5</m:t>
                        </m:r>
                      </m:num>
                      <m:den>
                        <m:r>
                          <a:rPr lang="en-GB" sz="2400" i="1">
                            <a:latin typeface="Cambria Math" panose="02040503050406030204" pitchFamily="18" charset="0"/>
                          </a:rPr>
                          <m:t>8</m:t>
                        </m:r>
                      </m:den>
                    </m:f>
                  </m:oMath>
                </a14:m>
                <a:r>
                  <a:rPr lang="en-GB" sz="2400" dirty="0"/>
                  <a:t> as a decimal</a:t>
                </a:r>
              </a:p>
            </p:txBody>
          </p:sp>
        </mc:Choice>
        <mc:Fallback xmlns="">
          <p:sp>
            <p:nvSpPr>
              <p:cNvPr id="5" name="Rectangle 4">
                <a:extLst>
                  <a:ext uri="{FF2B5EF4-FFF2-40B4-BE49-F238E27FC236}">
                    <a16:creationId xmlns:a16="http://schemas.microsoft.com/office/drawing/2014/main" id="{30F7F0E1-BD2B-4FD4-ABDB-5E7431EEAB75}"/>
                  </a:ext>
                </a:extLst>
              </p:cNvPr>
              <p:cNvSpPr>
                <a:spLocks noRot="1" noChangeAspect="1" noMove="1" noResize="1" noEditPoints="1" noAdjustHandles="1" noChangeArrowheads="1" noChangeShapeType="1" noTextEdit="1"/>
              </p:cNvSpPr>
              <p:nvPr/>
            </p:nvSpPr>
            <p:spPr>
              <a:xfrm>
                <a:off x="2361429" y="5403993"/>
                <a:ext cx="6372257" cy="622414"/>
              </a:xfrm>
              <a:prstGeom prst="rect">
                <a:avLst/>
              </a:prstGeom>
              <a:blipFill>
                <a:blip r:embed="rId5"/>
                <a:stretch>
                  <a:fillRect l="-1434" r="-478" b="-77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5088C31-8028-4029-AF17-FBE6E17431C5}"/>
                  </a:ext>
                </a:extLst>
              </p:cNvPr>
              <p:cNvSpPr txBox="1"/>
              <p:nvPr/>
            </p:nvSpPr>
            <p:spPr>
              <a:xfrm>
                <a:off x="2349582" y="1971464"/>
                <a:ext cx="1100845" cy="614848"/>
              </a:xfrm>
              <a:prstGeom prst="rect">
                <a:avLst/>
              </a:prstGeom>
              <a:noFill/>
            </p:spPr>
            <p:txBody>
              <a:bodyPr wrap="square" rtlCol="0">
                <a:spAutoFit/>
              </a:bodyPr>
              <a:lstStyle/>
              <a:p>
                <a:r>
                  <a:rPr lang="en-GB" sz="2400" dirty="0"/>
                  <a:t>(a)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10</m:t>
                        </m:r>
                      </m:den>
                    </m:f>
                  </m:oMath>
                </a14:m>
                <a:endParaRPr lang="en-GB" sz="2400" dirty="0"/>
              </a:p>
            </p:txBody>
          </p:sp>
        </mc:Choice>
        <mc:Fallback xmlns="">
          <p:sp>
            <p:nvSpPr>
              <p:cNvPr id="6" name="TextBox 5">
                <a:extLst>
                  <a:ext uri="{FF2B5EF4-FFF2-40B4-BE49-F238E27FC236}">
                    <a16:creationId xmlns:a16="http://schemas.microsoft.com/office/drawing/2014/main" id="{05088C31-8028-4029-AF17-FBE6E17431C5}"/>
                  </a:ext>
                </a:extLst>
              </p:cNvPr>
              <p:cNvSpPr txBox="1">
                <a:spLocks noRot="1" noChangeAspect="1" noMove="1" noResize="1" noEditPoints="1" noAdjustHandles="1" noChangeArrowheads="1" noChangeShapeType="1" noTextEdit="1"/>
              </p:cNvSpPr>
              <p:nvPr/>
            </p:nvSpPr>
            <p:spPr>
              <a:xfrm>
                <a:off x="2349582" y="1971464"/>
                <a:ext cx="1100845" cy="614848"/>
              </a:xfrm>
              <a:prstGeom prst="rect">
                <a:avLst/>
              </a:prstGeom>
              <a:blipFill>
                <a:blip r:embed="rId6"/>
                <a:stretch>
                  <a:fillRect l="-8287" b="-79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76CC23C-EFEB-410C-90CB-FC75479B6C86}"/>
                  </a:ext>
                </a:extLst>
              </p:cNvPr>
              <p:cNvSpPr/>
              <p:nvPr/>
            </p:nvSpPr>
            <p:spPr>
              <a:xfrm>
                <a:off x="3869400" y="1935910"/>
                <a:ext cx="1035861" cy="616964"/>
              </a:xfrm>
              <a:prstGeom prst="rect">
                <a:avLst/>
              </a:prstGeom>
            </p:spPr>
            <p:txBody>
              <a:bodyPr wrap="none">
                <a:spAutoFit/>
              </a:bodyPr>
              <a:lstStyle/>
              <a:p>
                <a:r>
                  <a:rPr lang="en-GB" sz="2400" dirty="0"/>
                  <a:t>(b)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81</m:t>
                        </m:r>
                      </m:num>
                      <m:den>
                        <m:r>
                          <a:rPr lang="en-GB" sz="2400" b="0" i="1" smtClean="0">
                            <a:latin typeface="Cambria Math" panose="02040503050406030204" pitchFamily="18" charset="0"/>
                          </a:rPr>
                          <m:t>100</m:t>
                        </m:r>
                      </m:den>
                    </m:f>
                  </m:oMath>
                </a14:m>
                <a:endParaRPr lang="en-GB" sz="2400" dirty="0"/>
              </a:p>
            </p:txBody>
          </p:sp>
        </mc:Choice>
        <mc:Fallback xmlns="">
          <p:sp>
            <p:nvSpPr>
              <p:cNvPr id="7" name="Rectangle 6">
                <a:extLst>
                  <a:ext uri="{FF2B5EF4-FFF2-40B4-BE49-F238E27FC236}">
                    <a16:creationId xmlns:a16="http://schemas.microsoft.com/office/drawing/2014/main" id="{776CC23C-EFEB-410C-90CB-FC75479B6C86}"/>
                  </a:ext>
                </a:extLst>
              </p:cNvPr>
              <p:cNvSpPr>
                <a:spLocks noRot="1" noChangeAspect="1" noMove="1" noResize="1" noEditPoints="1" noAdjustHandles="1" noChangeArrowheads="1" noChangeShapeType="1" noTextEdit="1"/>
              </p:cNvSpPr>
              <p:nvPr/>
            </p:nvSpPr>
            <p:spPr>
              <a:xfrm>
                <a:off x="3869400" y="1935910"/>
                <a:ext cx="1035861" cy="616964"/>
              </a:xfrm>
              <a:prstGeom prst="rect">
                <a:avLst/>
              </a:prstGeom>
              <a:blipFill>
                <a:blip r:embed="rId7"/>
                <a:stretch>
                  <a:fillRect l="-9412"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33588FB-FB32-4866-A7BB-DAAC49067247}"/>
                  </a:ext>
                </a:extLst>
              </p:cNvPr>
              <p:cNvSpPr/>
              <p:nvPr/>
            </p:nvSpPr>
            <p:spPr>
              <a:xfrm>
                <a:off x="5643218" y="1929400"/>
                <a:ext cx="1148071" cy="616964"/>
              </a:xfrm>
              <a:prstGeom prst="rect">
                <a:avLst/>
              </a:prstGeom>
            </p:spPr>
            <p:txBody>
              <a:bodyPr wrap="none">
                <a:spAutoFit/>
              </a:bodyPr>
              <a:lstStyle/>
              <a:p>
                <a:r>
                  <a:rPr lang="en-GB" sz="2400" dirty="0"/>
                  <a:t>(c)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9</m:t>
                        </m:r>
                      </m:num>
                      <m:den>
                        <m:r>
                          <a:rPr lang="en-GB" sz="2400" b="0" i="1" smtClean="0">
                            <a:latin typeface="Cambria Math" panose="02040503050406030204" pitchFamily="18" charset="0"/>
                          </a:rPr>
                          <m:t>1000</m:t>
                        </m:r>
                      </m:den>
                    </m:f>
                  </m:oMath>
                </a14:m>
                <a:endParaRPr lang="en-GB" sz="2400" dirty="0"/>
              </a:p>
            </p:txBody>
          </p:sp>
        </mc:Choice>
        <mc:Fallback xmlns="">
          <p:sp>
            <p:nvSpPr>
              <p:cNvPr id="8" name="Rectangle 7">
                <a:extLst>
                  <a:ext uri="{FF2B5EF4-FFF2-40B4-BE49-F238E27FC236}">
                    <a16:creationId xmlns:a16="http://schemas.microsoft.com/office/drawing/2014/main" id="{533588FB-FB32-4866-A7BB-DAAC49067247}"/>
                  </a:ext>
                </a:extLst>
              </p:cNvPr>
              <p:cNvSpPr>
                <a:spLocks noRot="1" noChangeAspect="1" noMove="1" noResize="1" noEditPoints="1" noAdjustHandles="1" noChangeArrowheads="1" noChangeShapeType="1" noTextEdit="1"/>
              </p:cNvSpPr>
              <p:nvPr/>
            </p:nvSpPr>
            <p:spPr>
              <a:xfrm>
                <a:off x="5643218" y="1929400"/>
                <a:ext cx="1148071" cy="616964"/>
              </a:xfrm>
              <a:prstGeom prst="rect">
                <a:avLst/>
              </a:prstGeom>
              <a:blipFill>
                <a:blip r:embed="rId8"/>
                <a:stretch>
                  <a:fillRect l="-8511"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8F07D39-B23D-42BD-937F-146A54D76F21}"/>
                  </a:ext>
                </a:extLst>
              </p:cNvPr>
              <p:cNvSpPr/>
              <p:nvPr/>
            </p:nvSpPr>
            <p:spPr>
              <a:xfrm>
                <a:off x="7702817" y="1941223"/>
                <a:ext cx="1165704" cy="616964"/>
              </a:xfrm>
              <a:prstGeom prst="rect">
                <a:avLst/>
              </a:prstGeom>
            </p:spPr>
            <p:txBody>
              <a:bodyPr wrap="none">
                <a:spAutoFit/>
              </a:bodyPr>
              <a:lstStyle/>
              <a:p>
                <a:r>
                  <a:rPr lang="en-GB" sz="2400" dirty="0"/>
                  <a:t>(d)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407</m:t>
                        </m:r>
                      </m:num>
                      <m:den>
                        <m:r>
                          <a:rPr lang="en-GB" sz="2400" b="0" i="1" smtClean="0">
                            <a:latin typeface="Cambria Math" panose="02040503050406030204" pitchFamily="18" charset="0"/>
                          </a:rPr>
                          <m:t>1000</m:t>
                        </m:r>
                      </m:den>
                    </m:f>
                  </m:oMath>
                </a14:m>
                <a:endParaRPr lang="en-GB" sz="2400" dirty="0"/>
              </a:p>
            </p:txBody>
          </p:sp>
        </mc:Choice>
        <mc:Fallback xmlns="">
          <p:sp>
            <p:nvSpPr>
              <p:cNvPr id="9" name="Rectangle 8">
                <a:extLst>
                  <a:ext uri="{FF2B5EF4-FFF2-40B4-BE49-F238E27FC236}">
                    <a16:creationId xmlns:a16="http://schemas.microsoft.com/office/drawing/2014/main" id="{48F07D39-B23D-42BD-937F-146A54D76F21}"/>
                  </a:ext>
                </a:extLst>
              </p:cNvPr>
              <p:cNvSpPr>
                <a:spLocks noRot="1" noChangeAspect="1" noMove="1" noResize="1" noEditPoints="1" noAdjustHandles="1" noChangeArrowheads="1" noChangeShapeType="1" noTextEdit="1"/>
              </p:cNvSpPr>
              <p:nvPr/>
            </p:nvSpPr>
            <p:spPr>
              <a:xfrm>
                <a:off x="7702817" y="1941223"/>
                <a:ext cx="1165704" cy="616964"/>
              </a:xfrm>
              <a:prstGeom prst="rect">
                <a:avLst/>
              </a:prstGeom>
              <a:blipFill>
                <a:blip r:embed="rId9"/>
                <a:stretch>
                  <a:fillRect l="-8377"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E8CEE3A-E46F-4787-9F30-8D9B96BD1225}"/>
                  </a:ext>
                </a:extLst>
              </p:cNvPr>
              <p:cNvSpPr/>
              <p:nvPr/>
            </p:nvSpPr>
            <p:spPr>
              <a:xfrm>
                <a:off x="2381662" y="3733453"/>
                <a:ext cx="776175" cy="616964"/>
              </a:xfrm>
              <a:prstGeom prst="rect">
                <a:avLst/>
              </a:prstGeom>
            </p:spPr>
            <p:txBody>
              <a:bodyPr wrap="none">
                <a:spAutoFit/>
              </a:bodyPr>
              <a:lstStyle/>
              <a:p>
                <a:r>
                  <a:rPr lang="en-GB" sz="2400" dirty="0"/>
                  <a:t>(a)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5</m:t>
                        </m:r>
                      </m:den>
                    </m:f>
                  </m:oMath>
                </a14:m>
                <a:endParaRPr lang="en-GB" sz="2400" dirty="0"/>
              </a:p>
            </p:txBody>
          </p:sp>
        </mc:Choice>
        <mc:Fallback xmlns="">
          <p:sp>
            <p:nvSpPr>
              <p:cNvPr id="10" name="Rectangle 9">
                <a:extLst>
                  <a:ext uri="{FF2B5EF4-FFF2-40B4-BE49-F238E27FC236}">
                    <a16:creationId xmlns:a16="http://schemas.microsoft.com/office/drawing/2014/main" id="{AE8CEE3A-E46F-4787-9F30-8D9B96BD1225}"/>
                  </a:ext>
                </a:extLst>
              </p:cNvPr>
              <p:cNvSpPr>
                <a:spLocks noRot="1" noChangeAspect="1" noMove="1" noResize="1" noEditPoints="1" noAdjustHandles="1" noChangeArrowheads="1" noChangeShapeType="1" noTextEdit="1"/>
              </p:cNvSpPr>
              <p:nvPr/>
            </p:nvSpPr>
            <p:spPr>
              <a:xfrm>
                <a:off x="2381662" y="3733453"/>
                <a:ext cx="776175" cy="616964"/>
              </a:xfrm>
              <a:prstGeom prst="rect">
                <a:avLst/>
              </a:prstGeom>
              <a:blipFill>
                <a:blip r:embed="rId10"/>
                <a:stretch>
                  <a:fillRect l="-12598"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6F4F35B-C893-407B-8522-9F3B258D6349}"/>
                  </a:ext>
                </a:extLst>
              </p:cNvPr>
              <p:cNvSpPr/>
              <p:nvPr/>
            </p:nvSpPr>
            <p:spPr>
              <a:xfrm>
                <a:off x="4304102" y="3716528"/>
                <a:ext cx="906017" cy="616964"/>
              </a:xfrm>
              <a:prstGeom prst="rect">
                <a:avLst/>
              </a:prstGeom>
            </p:spPr>
            <p:txBody>
              <a:bodyPr wrap="none">
                <a:spAutoFit/>
              </a:bodyPr>
              <a:lstStyle/>
              <a:p>
                <a:r>
                  <a:rPr lang="en-GB" sz="2400" dirty="0"/>
                  <a:t>(b)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50</m:t>
                        </m:r>
                      </m:den>
                    </m:f>
                  </m:oMath>
                </a14:m>
                <a:endParaRPr lang="en-GB" sz="2400" dirty="0"/>
              </a:p>
            </p:txBody>
          </p:sp>
        </mc:Choice>
        <mc:Fallback xmlns="">
          <p:sp>
            <p:nvSpPr>
              <p:cNvPr id="11" name="Rectangle 10">
                <a:extLst>
                  <a:ext uri="{FF2B5EF4-FFF2-40B4-BE49-F238E27FC236}">
                    <a16:creationId xmlns:a16="http://schemas.microsoft.com/office/drawing/2014/main" id="{F6F4F35B-C893-407B-8522-9F3B258D6349}"/>
                  </a:ext>
                </a:extLst>
              </p:cNvPr>
              <p:cNvSpPr>
                <a:spLocks noRot="1" noChangeAspect="1" noMove="1" noResize="1" noEditPoints="1" noAdjustHandles="1" noChangeArrowheads="1" noChangeShapeType="1" noTextEdit="1"/>
              </p:cNvSpPr>
              <p:nvPr/>
            </p:nvSpPr>
            <p:spPr>
              <a:xfrm>
                <a:off x="4304102" y="3716528"/>
                <a:ext cx="906017" cy="616964"/>
              </a:xfrm>
              <a:prstGeom prst="rect">
                <a:avLst/>
              </a:prstGeom>
              <a:blipFill>
                <a:blip r:embed="rId11"/>
                <a:stretch>
                  <a:fillRect l="-10067"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8BDF4B2-CAEB-45F1-BEB0-EE09D1286E92}"/>
                  </a:ext>
                </a:extLst>
              </p:cNvPr>
              <p:cNvSpPr/>
              <p:nvPr/>
            </p:nvSpPr>
            <p:spPr>
              <a:xfrm>
                <a:off x="6814432" y="3700991"/>
                <a:ext cx="888385" cy="616964"/>
              </a:xfrm>
              <a:prstGeom prst="rect">
                <a:avLst/>
              </a:prstGeom>
            </p:spPr>
            <p:txBody>
              <a:bodyPr wrap="none">
                <a:spAutoFit/>
              </a:bodyPr>
              <a:lstStyle/>
              <a:p>
                <a:r>
                  <a:rPr lang="en-GB" sz="2400" dirty="0"/>
                  <a:t>(c)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6</m:t>
                        </m:r>
                      </m:num>
                      <m:den>
                        <m:r>
                          <a:rPr lang="en-GB" sz="2400" b="0" i="1" smtClean="0">
                            <a:latin typeface="Cambria Math" panose="02040503050406030204" pitchFamily="18" charset="0"/>
                          </a:rPr>
                          <m:t>25</m:t>
                        </m:r>
                      </m:den>
                    </m:f>
                  </m:oMath>
                </a14:m>
                <a:endParaRPr lang="en-GB" sz="2400" dirty="0"/>
              </a:p>
            </p:txBody>
          </p:sp>
        </mc:Choice>
        <mc:Fallback xmlns="">
          <p:sp>
            <p:nvSpPr>
              <p:cNvPr id="12" name="Rectangle 11">
                <a:extLst>
                  <a:ext uri="{FF2B5EF4-FFF2-40B4-BE49-F238E27FC236}">
                    <a16:creationId xmlns:a16="http://schemas.microsoft.com/office/drawing/2014/main" id="{C8BDF4B2-CAEB-45F1-BEB0-EE09D1286E92}"/>
                  </a:ext>
                </a:extLst>
              </p:cNvPr>
              <p:cNvSpPr>
                <a:spLocks noRot="1" noChangeAspect="1" noMove="1" noResize="1" noEditPoints="1" noAdjustHandles="1" noChangeArrowheads="1" noChangeShapeType="1" noTextEdit="1"/>
              </p:cNvSpPr>
              <p:nvPr/>
            </p:nvSpPr>
            <p:spPr>
              <a:xfrm>
                <a:off x="6814432" y="3700991"/>
                <a:ext cx="888385" cy="616964"/>
              </a:xfrm>
              <a:prstGeom prst="rect">
                <a:avLst/>
              </a:prstGeom>
              <a:blipFill>
                <a:blip r:embed="rId12"/>
                <a:stretch>
                  <a:fillRect l="-10959"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5053298-C006-4949-8EE9-95E9322847C7}"/>
                  </a:ext>
                </a:extLst>
              </p:cNvPr>
              <p:cNvSpPr/>
              <p:nvPr/>
            </p:nvSpPr>
            <p:spPr>
              <a:xfrm>
                <a:off x="9253643" y="3685789"/>
                <a:ext cx="776175" cy="619913"/>
              </a:xfrm>
              <a:prstGeom prst="rect">
                <a:avLst/>
              </a:prstGeom>
            </p:spPr>
            <p:txBody>
              <a:bodyPr wrap="none">
                <a:spAutoFit/>
              </a:bodyPr>
              <a:lstStyle/>
              <a:p>
                <a:r>
                  <a:rPr lang="en-GB" sz="2400" dirty="0"/>
                  <a:t>(d)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4</m:t>
                        </m:r>
                      </m:den>
                    </m:f>
                  </m:oMath>
                </a14:m>
                <a:endParaRPr lang="en-GB" sz="2400" dirty="0"/>
              </a:p>
            </p:txBody>
          </p:sp>
        </mc:Choice>
        <mc:Fallback xmlns="">
          <p:sp>
            <p:nvSpPr>
              <p:cNvPr id="13" name="Rectangle 12">
                <a:extLst>
                  <a:ext uri="{FF2B5EF4-FFF2-40B4-BE49-F238E27FC236}">
                    <a16:creationId xmlns:a16="http://schemas.microsoft.com/office/drawing/2014/main" id="{85053298-C006-4949-8EE9-95E9322847C7}"/>
                  </a:ext>
                </a:extLst>
              </p:cNvPr>
              <p:cNvSpPr>
                <a:spLocks noRot="1" noChangeAspect="1" noMove="1" noResize="1" noEditPoints="1" noAdjustHandles="1" noChangeArrowheads="1" noChangeShapeType="1" noTextEdit="1"/>
              </p:cNvSpPr>
              <p:nvPr/>
            </p:nvSpPr>
            <p:spPr>
              <a:xfrm>
                <a:off x="9253643" y="3685789"/>
                <a:ext cx="776175" cy="619913"/>
              </a:xfrm>
              <a:prstGeom prst="rect">
                <a:avLst/>
              </a:prstGeom>
              <a:blipFill>
                <a:blip r:embed="rId13"/>
                <a:stretch>
                  <a:fillRect l="-12598" b="-99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C01C74B9-4D71-41D5-BFA9-F8F1C2D2ABF3}"/>
                  </a:ext>
                </a:extLst>
              </p:cNvPr>
              <p:cNvSpPr/>
              <p:nvPr/>
            </p:nvSpPr>
            <p:spPr>
              <a:xfrm>
                <a:off x="9733656" y="1896198"/>
                <a:ext cx="1018227" cy="616964"/>
              </a:xfrm>
              <a:prstGeom prst="rect">
                <a:avLst/>
              </a:prstGeom>
            </p:spPr>
            <p:txBody>
              <a:bodyPr wrap="none">
                <a:spAutoFit/>
              </a:bodyPr>
              <a:lstStyle/>
              <a:p>
                <a:r>
                  <a:rPr lang="en-GB" dirty="0"/>
                  <a:t>(</a:t>
                </a:r>
                <a:r>
                  <a:rPr lang="en-GB" sz="2400" dirty="0"/>
                  <a:t>e)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6</m:t>
                        </m:r>
                        <m:r>
                          <a:rPr lang="en-GB" sz="2400" i="1">
                            <a:latin typeface="Cambria Math" panose="02040503050406030204" pitchFamily="18" charset="0"/>
                          </a:rPr>
                          <m:t>0</m:t>
                        </m:r>
                        <m:r>
                          <a:rPr lang="en-GB" sz="2400" b="0" i="1" smtClean="0">
                            <a:latin typeface="Cambria Math" panose="02040503050406030204" pitchFamily="18" charset="0"/>
                          </a:rPr>
                          <m:t>3</m:t>
                        </m:r>
                      </m:num>
                      <m:den>
                        <m:r>
                          <a:rPr lang="en-GB" sz="2400" i="1">
                            <a:latin typeface="Cambria Math" panose="02040503050406030204" pitchFamily="18" charset="0"/>
                          </a:rPr>
                          <m:t>100</m:t>
                        </m:r>
                      </m:den>
                    </m:f>
                  </m:oMath>
                </a14:m>
                <a:endParaRPr lang="en-GB" sz="2400" dirty="0"/>
              </a:p>
            </p:txBody>
          </p:sp>
        </mc:Choice>
        <mc:Fallback xmlns="">
          <p:sp>
            <p:nvSpPr>
              <p:cNvPr id="15" name="Rectangle 14">
                <a:extLst>
                  <a:ext uri="{FF2B5EF4-FFF2-40B4-BE49-F238E27FC236}">
                    <a16:creationId xmlns:a16="http://schemas.microsoft.com/office/drawing/2014/main" id="{C01C74B9-4D71-41D5-BFA9-F8F1C2D2ABF3}"/>
                  </a:ext>
                </a:extLst>
              </p:cNvPr>
              <p:cNvSpPr>
                <a:spLocks noRot="1" noChangeAspect="1" noMove="1" noResize="1" noEditPoints="1" noAdjustHandles="1" noChangeArrowheads="1" noChangeShapeType="1" noTextEdit="1"/>
              </p:cNvSpPr>
              <p:nvPr/>
            </p:nvSpPr>
            <p:spPr>
              <a:xfrm>
                <a:off x="9733656" y="1896198"/>
                <a:ext cx="1018227" cy="616964"/>
              </a:xfrm>
              <a:prstGeom prst="rect">
                <a:avLst/>
              </a:prstGeom>
              <a:blipFill>
                <a:blip r:embed="rId14"/>
                <a:stretch>
                  <a:fillRect l="-6587" b="-8911"/>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B3C039A8-5D49-477C-AE0C-5EC77A55B085}"/>
              </a:ext>
            </a:extLst>
          </p:cNvPr>
          <p:cNvSpPr txBox="1"/>
          <p:nvPr/>
        </p:nvSpPr>
        <p:spPr>
          <a:xfrm>
            <a:off x="3225057" y="2034077"/>
            <a:ext cx="773365" cy="461665"/>
          </a:xfrm>
          <a:prstGeom prst="rect">
            <a:avLst/>
          </a:prstGeom>
          <a:noFill/>
        </p:spPr>
        <p:txBody>
          <a:bodyPr wrap="square" rtlCol="0">
            <a:spAutoFit/>
          </a:bodyPr>
          <a:lstStyle/>
          <a:p>
            <a:r>
              <a:rPr lang="en-GB" sz="2400" dirty="0">
                <a:solidFill>
                  <a:srgbClr val="FF0000"/>
                </a:solidFill>
              </a:rPr>
              <a:t>0.7</a:t>
            </a:r>
          </a:p>
        </p:txBody>
      </p:sp>
      <p:sp>
        <p:nvSpPr>
          <p:cNvPr id="17" name="Rectangle 16">
            <a:extLst>
              <a:ext uri="{FF2B5EF4-FFF2-40B4-BE49-F238E27FC236}">
                <a16:creationId xmlns:a16="http://schemas.microsoft.com/office/drawing/2014/main" id="{7C606F86-3DF7-4765-A723-4070A7F44968}"/>
              </a:ext>
            </a:extLst>
          </p:cNvPr>
          <p:cNvSpPr/>
          <p:nvPr/>
        </p:nvSpPr>
        <p:spPr>
          <a:xfrm>
            <a:off x="4898162" y="2031214"/>
            <a:ext cx="784189" cy="461665"/>
          </a:xfrm>
          <a:prstGeom prst="rect">
            <a:avLst/>
          </a:prstGeom>
        </p:spPr>
        <p:txBody>
          <a:bodyPr wrap="none">
            <a:spAutoFit/>
          </a:bodyPr>
          <a:lstStyle/>
          <a:p>
            <a:r>
              <a:rPr lang="en-GB" sz="2400" dirty="0">
                <a:solidFill>
                  <a:srgbClr val="FF0000"/>
                </a:solidFill>
              </a:rPr>
              <a:t>0.81</a:t>
            </a:r>
          </a:p>
        </p:txBody>
      </p:sp>
      <p:sp>
        <p:nvSpPr>
          <p:cNvPr id="18" name="Rectangle 17">
            <a:extLst>
              <a:ext uri="{FF2B5EF4-FFF2-40B4-BE49-F238E27FC236}">
                <a16:creationId xmlns:a16="http://schemas.microsoft.com/office/drawing/2014/main" id="{6A7FF770-6CD4-4D5E-8405-58FF0A6A7107}"/>
              </a:ext>
            </a:extLst>
          </p:cNvPr>
          <p:cNvSpPr/>
          <p:nvPr/>
        </p:nvSpPr>
        <p:spPr>
          <a:xfrm>
            <a:off x="6711113" y="2031214"/>
            <a:ext cx="955711" cy="461665"/>
          </a:xfrm>
          <a:prstGeom prst="rect">
            <a:avLst/>
          </a:prstGeom>
        </p:spPr>
        <p:txBody>
          <a:bodyPr wrap="none">
            <a:spAutoFit/>
          </a:bodyPr>
          <a:lstStyle/>
          <a:p>
            <a:r>
              <a:rPr lang="en-GB" sz="2400" dirty="0">
                <a:solidFill>
                  <a:srgbClr val="FF0000"/>
                </a:solidFill>
              </a:rPr>
              <a:t>0.009</a:t>
            </a:r>
          </a:p>
        </p:txBody>
      </p:sp>
      <p:sp>
        <p:nvSpPr>
          <p:cNvPr id="19" name="Rectangle 18">
            <a:extLst>
              <a:ext uri="{FF2B5EF4-FFF2-40B4-BE49-F238E27FC236}">
                <a16:creationId xmlns:a16="http://schemas.microsoft.com/office/drawing/2014/main" id="{6F86B80A-0522-4BDF-9B9D-15C980C35257}"/>
              </a:ext>
            </a:extLst>
          </p:cNvPr>
          <p:cNvSpPr/>
          <p:nvPr/>
        </p:nvSpPr>
        <p:spPr>
          <a:xfrm>
            <a:off x="8796535" y="2031213"/>
            <a:ext cx="955711" cy="461665"/>
          </a:xfrm>
          <a:prstGeom prst="rect">
            <a:avLst/>
          </a:prstGeom>
        </p:spPr>
        <p:txBody>
          <a:bodyPr wrap="none">
            <a:spAutoFit/>
          </a:bodyPr>
          <a:lstStyle/>
          <a:p>
            <a:r>
              <a:rPr lang="en-GB" sz="2400" dirty="0">
                <a:solidFill>
                  <a:srgbClr val="FF0000"/>
                </a:solidFill>
              </a:rPr>
              <a:t>0.407</a:t>
            </a:r>
          </a:p>
        </p:txBody>
      </p:sp>
      <p:sp>
        <p:nvSpPr>
          <p:cNvPr id="20" name="Rectangle 19">
            <a:extLst>
              <a:ext uri="{FF2B5EF4-FFF2-40B4-BE49-F238E27FC236}">
                <a16:creationId xmlns:a16="http://schemas.microsoft.com/office/drawing/2014/main" id="{FB792231-3BC4-470C-BAC0-137CC4C2913A}"/>
              </a:ext>
            </a:extLst>
          </p:cNvPr>
          <p:cNvSpPr/>
          <p:nvPr/>
        </p:nvSpPr>
        <p:spPr>
          <a:xfrm>
            <a:off x="10787876" y="1965989"/>
            <a:ext cx="784189" cy="461665"/>
          </a:xfrm>
          <a:prstGeom prst="rect">
            <a:avLst/>
          </a:prstGeom>
        </p:spPr>
        <p:txBody>
          <a:bodyPr wrap="none">
            <a:spAutoFit/>
          </a:bodyPr>
          <a:lstStyle/>
          <a:p>
            <a:r>
              <a:rPr lang="en-GB" sz="2400" dirty="0">
                <a:solidFill>
                  <a:srgbClr val="FF0000"/>
                </a:solidFill>
              </a:rPr>
              <a:t>6.03</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97EB7D4-DA5C-4EE2-AFB9-4E98A31A247A}"/>
                  </a:ext>
                </a:extLst>
              </p:cNvPr>
              <p:cNvSpPr txBox="1"/>
              <p:nvPr/>
            </p:nvSpPr>
            <p:spPr>
              <a:xfrm>
                <a:off x="2919434" y="3700991"/>
                <a:ext cx="1592390" cy="669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4</m:t>
                          </m:r>
                        </m:num>
                        <m:den>
                          <m:r>
                            <a:rPr lang="en-GB" b="0" i="1" smtClean="0">
                              <a:solidFill>
                                <a:srgbClr val="FF0000"/>
                              </a:solidFill>
                              <a:latin typeface="Cambria Math" panose="02040503050406030204" pitchFamily="18" charset="0"/>
                            </a:rPr>
                            <m:t>10</m:t>
                          </m:r>
                        </m:den>
                      </m:f>
                      <m:r>
                        <a:rPr lang="en-GB" b="0" i="1" smtClean="0">
                          <a:solidFill>
                            <a:srgbClr val="FF0000"/>
                          </a:solidFill>
                          <a:latin typeface="Cambria Math" panose="02040503050406030204" pitchFamily="18" charset="0"/>
                        </a:rPr>
                        <m:t>=0.4</m:t>
                      </m:r>
                    </m:oMath>
                  </m:oMathPara>
                </a14:m>
                <a:endParaRPr lang="en-GB" dirty="0">
                  <a:solidFill>
                    <a:srgbClr val="FF0000"/>
                  </a:solidFill>
                </a:endParaRPr>
              </a:p>
            </p:txBody>
          </p:sp>
        </mc:Choice>
        <mc:Fallback xmlns="">
          <p:sp>
            <p:nvSpPr>
              <p:cNvPr id="21" name="TextBox 20">
                <a:extLst>
                  <a:ext uri="{FF2B5EF4-FFF2-40B4-BE49-F238E27FC236}">
                    <a16:creationId xmlns:a16="http://schemas.microsoft.com/office/drawing/2014/main" id="{E97EB7D4-DA5C-4EE2-AFB9-4E98A31A247A}"/>
                  </a:ext>
                </a:extLst>
              </p:cNvPr>
              <p:cNvSpPr txBox="1">
                <a:spLocks noRot="1" noChangeAspect="1" noMove="1" noResize="1" noEditPoints="1" noAdjustHandles="1" noChangeArrowheads="1" noChangeShapeType="1" noTextEdit="1"/>
              </p:cNvSpPr>
              <p:nvPr/>
            </p:nvSpPr>
            <p:spPr>
              <a:xfrm>
                <a:off x="2919434" y="3700991"/>
                <a:ext cx="1592390" cy="66947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1CD24B69-C3D9-4394-8A47-E2963783ACAB}"/>
                  </a:ext>
                </a:extLst>
              </p:cNvPr>
              <p:cNvSpPr/>
              <p:nvPr/>
            </p:nvSpPr>
            <p:spPr>
              <a:xfrm>
                <a:off x="5230649" y="3707134"/>
                <a:ext cx="1907294" cy="616964"/>
              </a:xfrm>
              <a:prstGeom prst="rect">
                <a:avLst/>
              </a:prstGeom>
            </p:spPr>
            <p:txBody>
              <a:bodyPr wrap="squar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6</m:t>
                        </m:r>
                      </m:num>
                      <m:den>
                        <m:r>
                          <a:rPr lang="en-GB" sz="2400" b="0" i="1" smtClean="0">
                            <a:solidFill>
                              <a:srgbClr val="FF0000"/>
                            </a:solidFill>
                            <a:latin typeface="Cambria Math" panose="02040503050406030204" pitchFamily="18" charset="0"/>
                          </a:rPr>
                          <m:t>100</m:t>
                        </m:r>
                      </m:den>
                    </m:f>
                    <m:r>
                      <a:rPr lang="en-GB" sz="2400" i="1">
                        <a:solidFill>
                          <a:srgbClr val="FF0000"/>
                        </a:solidFill>
                        <a:latin typeface="Cambria Math" panose="02040503050406030204" pitchFamily="18" charset="0"/>
                      </a:rPr>
                      <m:t>=</m:t>
                    </m:r>
                    <m:r>
                      <a:rPr lang="en-GB" sz="2400" b="0" i="1" smtClean="0">
                        <a:solidFill>
                          <a:srgbClr val="FF0000"/>
                        </a:solidFill>
                        <a:latin typeface="Cambria Math" panose="02040503050406030204" pitchFamily="18" charset="0"/>
                      </a:rPr>
                      <m:t> </m:t>
                    </m:r>
                  </m:oMath>
                </a14:m>
                <a:r>
                  <a:rPr lang="en-GB" sz="2400" dirty="0">
                    <a:solidFill>
                      <a:srgbClr val="FF0000"/>
                    </a:solidFill>
                  </a:rPr>
                  <a:t>0.06</a:t>
                </a:r>
              </a:p>
            </p:txBody>
          </p:sp>
        </mc:Choice>
        <mc:Fallback xmlns="">
          <p:sp>
            <p:nvSpPr>
              <p:cNvPr id="22" name="Rectangle 21">
                <a:extLst>
                  <a:ext uri="{FF2B5EF4-FFF2-40B4-BE49-F238E27FC236}">
                    <a16:creationId xmlns:a16="http://schemas.microsoft.com/office/drawing/2014/main" id="{1CD24B69-C3D9-4394-8A47-E2963783ACAB}"/>
                  </a:ext>
                </a:extLst>
              </p:cNvPr>
              <p:cNvSpPr>
                <a:spLocks noRot="1" noChangeAspect="1" noMove="1" noResize="1" noEditPoints="1" noAdjustHandles="1" noChangeArrowheads="1" noChangeShapeType="1" noTextEdit="1"/>
              </p:cNvSpPr>
              <p:nvPr/>
            </p:nvSpPr>
            <p:spPr>
              <a:xfrm>
                <a:off x="5230649" y="3707134"/>
                <a:ext cx="1907294" cy="616964"/>
              </a:xfrm>
              <a:prstGeom prst="rect">
                <a:avLst/>
              </a:prstGeom>
              <a:blipFill>
                <a:blip r:embed="rId16"/>
                <a:stretch>
                  <a:fillRect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EAC4DF9F-A8C0-4948-BC76-4F921574BC41}"/>
                  </a:ext>
                </a:extLst>
              </p:cNvPr>
              <p:cNvSpPr/>
              <p:nvPr/>
            </p:nvSpPr>
            <p:spPr>
              <a:xfrm>
                <a:off x="7328513" y="3645806"/>
                <a:ext cx="2147681" cy="6705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24</m:t>
                          </m:r>
                        </m:num>
                        <m:den>
                          <m:r>
                            <a:rPr lang="en-GB" b="0" i="1" smtClean="0">
                              <a:solidFill>
                                <a:srgbClr val="FF0000"/>
                              </a:solidFill>
                              <a:latin typeface="Cambria Math" panose="02040503050406030204" pitchFamily="18" charset="0"/>
                            </a:rPr>
                            <m:t>100</m:t>
                          </m:r>
                        </m:den>
                      </m:f>
                      <m:r>
                        <a:rPr lang="en-GB" i="1">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0.24</m:t>
                      </m:r>
                    </m:oMath>
                  </m:oMathPara>
                </a14:m>
                <a:endParaRPr lang="en-GB" dirty="0">
                  <a:solidFill>
                    <a:srgbClr val="FF0000"/>
                  </a:solidFill>
                </a:endParaRPr>
              </a:p>
            </p:txBody>
          </p:sp>
        </mc:Choice>
        <mc:Fallback xmlns="">
          <p:sp>
            <p:nvSpPr>
              <p:cNvPr id="23" name="Rectangle 22">
                <a:extLst>
                  <a:ext uri="{FF2B5EF4-FFF2-40B4-BE49-F238E27FC236}">
                    <a16:creationId xmlns:a16="http://schemas.microsoft.com/office/drawing/2014/main" id="{EAC4DF9F-A8C0-4948-BC76-4F921574BC41}"/>
                  </a:ext>
                </a:extLst>
              </p:cNvPr>
              <p:cNvSpPr>
                <a:spLocks noRot="1" noChangeAspect="1" noMove="1" noResize="1" noEditPoints="1" noAdjustHandles="1" noChangeArrowheads="1" noChangeShapeType="1" noTextEdit="1"/>
              </p:cNvSpPr>
              <p:nvPr/>
            </p:nvSpPr>
            <p:spPr>
              <a:xfrm>
                <a:off x="7328513" y="3645806"/>
                <a:ext cx="2147681" cy="670568"/>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8F2AB45F-9409-4526-8796-4D10AB52CE11}"/>
                  </a:ext>
                </a:extLst>
              </p:cNvPr>
              <p:cNvSpPr/>
              <p:nvPr/>
            </p:nvSpPr>
            <p:spPr>
              <a:xfrm>
                <a:off x="10113165" y="3615467"/>
                <a:ext cx="1928911" cy="622222"/>
              </a:xfrm>
              <a:prstGeom prst="rect">
                <a:avLst/>
              </a:prstGeom>
            </p:spPr>
            <p:txBody>
              <a:bodyPr wrap="squar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125</m:t>
                        </m:r>
                      </m:num>
                      <m:den>
                        <m:r>
                          <a:rPr lang="en-GB" sz="2400" b="0" i="1" smtClean="0">
                            <a:solidFill>
                              <a:srgbClr val="FF0000"/>
                            </a:solidFill>
                            <a:latin typeface="Cambria Math" panose="02040503050406030204" pitchFamily="18" charset="0"/>
                          </a:rPr>
                          <m:t>100</m:t>
                        </m:r>
                      </m:den>
                    </m:f>
                    <m:r>
                      <a:rPr lang="en-GB" sz="2400" i="1">
                        <a:solidFill>
                          <a:srgbClr val="FF0000"/>
                        </a:solidFill>
                        <a:latin typeface="Cambria Math" panose="02040503050406030204" pitchFamily="18" charset="0"/>
                      </a:rPr>
                      <m:t>=</m:t>
                    </m:r>
                  </m:oMath>
                </a14:m>
                <a:r>
                  <a:rPr lang="en-GB" sz="2400" dirty="0">
                    <a:solidFill>
                      <a:srgbClr val="FF0000"/>
                    </a:solidFill>
                  </a:rPr>
                  <a:t> 1.25</a:t>
                </a:r>
              </a:p>
            </p:txBody>
          </p:sp>
        </mc:Choice>
        <mc:Fallback xmlns="">
          <p:sp>
            <p:nvSpPr>
              <p:cNvPr id="24" name="Rectangle 23">
                <a:extLst>
                  <a:ext uri="{FF2B5EF4-FFF2-40B4-BE49-F238E27FC236}">
                    <a16:creationId xmlns:a16="http://schemas.microsoft.com/office/drawing/2014/main" id="{8F2AB45F-9409-4526-8796-4D10AB52CE11}"/>
                  </a:ext>
                </a:extLst>
              </p:cNvPr>
              <p:cNvSpPr>
                <a:spLocks noRot="1" noChangeAspect="1" noMove="1" noResize="1" noEditPoints="1" noAdjustHandles="1" noChangeArrowheads="1" noChangeShapeType="1" noTextEdit="1"/>
              </p:cNvSpPr>
              <p:nvPr/>
            </p:nvSpPr>
            <p:spPr>
              <a:xfrm>
                <a:off x="10113165" y="3615467"/>
                <a:ext cx="1928911" cy="622222"/>
              </a:xfrm>
              <a:prstGeom prst="rect">
                <a:avLst/>
              </a:prstGeom>
              <a:blipFill>
                <a:blip r:embed="rId18"/>
                <a:stretch>
                  <a:fillRect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A9554B75-E41E-47B2-81D0-7F8088441F69}"/>
                  </a:ext>
                </a:extLst>
              </p:cNvPr>
              <p:cNvSpPr/>
              <p:nvPr/>
            </p:nvSpPr>
            <p:spPr>
              <a:xfrm>
                <a:off x="9296357" y="4801778"/>
                <a:ext cx="1272015"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36</m:t>
                        </m:r>
                      </m:num>
                      <m:den>
                        <m:r>
                          <a:rPr lang="en-GB" sz="2400" b="0" i="1" smtClean="0">
                            <a:solidFill>
                              <a:srgbClr val="FF0000"/>
                            </a:solidFill>
                            <a:latin typeface="Cambria Math" panose="02040503050406030204" pitchFamily="18" charset="0"/>
                          </a:rPr>
                          <m:t>10</m:t>
                        </m:r>
                      </m:den>
                    </m:f>
                    <m:r>
                      <a:rPr lang="en-GB" sz="2400" i="1">
                        <a:solidFill>
                          <a:srgbClr val="FF0000"/>
                        </a:solidFill>
                        <a:latin typeface="Cambria Math" panose="02040503050406030204" pitchFamily="18" charset="0"/>
                      </a:rPr>
                      <m:t>=</m:t>
                    </m:r>
                  </m:oMath>
                </a14:m>
                <a:r>
                  <a:rPr lang="en-GB" sz="2400" dirty="0">
                    <a:solidFill>
                      <a:srgbClr val="FF0000"/>
                    </a:solidFill>
                  </a:rPr>
                  <a:t> 3.6</a:t>
                </a:r>
              </a:p>
            </p:txBody>
          </p:sp>
        </mc:Choice>
        <mc:Fallback xmlns="">
          <p:sp>
            <p:nvSpPr>
              <p:cNvPr id="26" name="Rectangle 25">
                <a:extLst>
                  <a:ext uri="{FF2B5EF4-FFF2-40B4-BE49-F238E27FC236}">
                    <a16:creationId xmlns:a16="http://schemas.microsoft.com/office/drawing/2014/main" id="{A9554B75-E41E-47B2-81D0-7F8088441F69}"/>
                  </a:ext>
                </a:extLst>
              </p:cNvPr>
              <p:cNvSpPr>
                <a:spLocks noRot="1" noChangeAspect="1" noMove="1" noResize="1" noEditPoints="1" noAdjustHandles="1" noChangeArrowheads="1" noChangeShapeType="1" noTextEdit="1"/>
              </p:cNvSpPr>
              <p:nvPr/>
            </p:nvSpPr>
            <p:spPr>
              <a:xfrm>
                <a:off x="9296357" y="4801778"/>
                <a:ext cx="1272015" cy="616964"/>
              </a:xfrm>
              <a:prstGeom prst="rect">
                <a:avLst/>
              </a:prstGeom>
              <a:blipFill>
                <a:blip r:embed="rId19"/>
                <a:stretch>
                  <a:fillRect r="-6220" b="-89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7" name="Rectangle 26">
                <a:extLst>
                  <a:ext uri="{FF2B5EF4-FFF2-40B4-BE49-F238E27FC236}">
                    <a16:creationId xmlns:a16="http://schemas.microsoft.com/office/drawing/2014/main" id="{002F54DD-9F4E-420C-8234-B6E0B330230F}"/>
                  </a:ext>
                </a:extLst>
              </p:cNvPr>
              <p:cNvSpPr/>
              <p:nvPr/>
            </p:nvSpPr>
            <p:spPr>
              <a:xfrm>
                <a:off x="8907923" y="5478329"/>
                <a:ext cx="2404761" cy="930191"/>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5</m:t>
                        </m:r>
                      </m:num>
                      <m:den>
                        <m:r>
                          <a:rPr lang="en-GB" sz="2400" b="0" i="1" smtClean="0">
                            <a:solidFill>
                              <a:srgbClr val="FF0000"/>
                            </a:solidFill>
                            <a:latin typeface="Cambria Math" panose="02040503050406030204" pitchFamily="18" charset="0"/>
                          </a:rPr>
                          <m:t>8</m:t>
                        </m:r>
                      </m:den>
                    </m:f>
                    <m:r>
                      <a:rPr lang="en-GB" sz="2400" i="1">
                        <a:solidFill>
                          <a:srgbClr val="FF0000"/>
                        </a:solidFill>
                        <a:latin typeface="Cambria Math" panose="02040503050406030204" pitchFamily="18" charset="0"/>
                      </a:rPr>
                      <m:t>=</m:t>
                    </m:r>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625</m:t>
                        </m:r>
                      </m:num>
                      <m:den>
                        <m:r>
                          <a:rPr lang="en-GB" sz="2400" b="0" i="1" smtClean="0">
                            <a:solidFill>
                              <a:srgbClr val="FF0000"/>
                            </a:solidFill>
                            <a:latin typeface="Cambria Math" panose="02040503050406030204" pitchFamily="18" charset="0"/>
                          </a:rPr>
                          <m:t>1000</m:t>
                        </m:r>
                      </m:den>
                    </m:f>
                    <m:r>
                      <a:rPr lang="en-GB" sz="2400" i="1">
                        <a:solidFill>
                          <a:srgbClr val="FF0000"/>
                        </a:solidFill>
                        <a:latin typeface="Cambria Math" panose="02040503050406030204" pitchFamily="18" charset="0"/>
                      </a:rPr>
                      <m:t>=</m:t>
                    </m:r>
                  </m:oMath>
                </a14:m>
                <a:r>
                  <a:rPr lang="en-GB" sz="2400" dirty="0">
                    <a:solidFill>
                      <a:srgbClr val="FF0000"/>
                    </a:solidFill>
                  </a:rPr>
                  <a:t> 0.625</a:t>
                </a:r>
              </a:p>
              <a:p>
                <a:endParaRPr lang="en-GB" dirty="0">
                  <a:solidFill>
                    <a:srgbClr val="FF0000"/>
                  </a:solidFill>
                </a:endParaRPr>
              </a:p>
            </p:txBody>
          </p:sp>
        </mc:Choice>
        <mc:Fallback>
          <p:sp>
            <p:nvSpPr>
              <p:cNvPr id="27" name="Rectangle 26">
                <a:extLst>
                  <a:ext uri="{FF2B5EF4-FFF2-40B4-BE49-F238E27FC236}">
                    <a16:creationId xmlns:a16="http://schemas.microsoft.com/office/drawing/2014/main" id="{002F54DD-9F4E-420C-8234-B6E0B330230F}"/>
                  </a:ext>
                </a:extLst>
              </p:cNvPr>
              <p:cNvSpPr>
                <a:spLocks noRot="1" noChangeAspect="1" noMove="1" noResize="1" noEditPoints="1" noAdjustHandles="1" noChangeArrowheads="1" noChangeShapeType="1" noTextEdit="1"/>
              </p:cNvSpPr>
              <p:nvPr/>
            </p:nvSpPr>
            <p:spPr>
              <a:xfrm>
                <a:off x="8907923" y="5478329"/>
                <a:ext cx="2404761" cy="930191"/>
              </a:xfrm>
              <a:prstGeom prst="rect">
                <a:avLst/>
              </a:prstGeom>
              <a:blipFill>
                <a:blip r:embed="rId20"/>
                <a:stretch>
                  <a:fillRect r="-3291"/>
                </a:stretch>
              </a:blipFill>
            </p:spPr>
            <p:txBody>
              <a:bodyPr/>
              <a:lstStyle/>
              <a:p>
                <a:r>
                  <a:rPr lang="en-GB">
                    <a:noFill/>
                  </a:rPr>
                  <a:t> </a:t>
                </a:r>
              </a:p>
            </p:txBody>
          </p:sp>
        </mc:Fallback>
      </mc:AlternateContent>
    </p:spTree>
    <p:extLst>
      <p:ext uri="{BB962C8B-B14F-4D97-AF65-F5344CB8AC3E}">
        <p14:creationId xmlns:p14="http://schemas.microsoft.com/office/powerpoint/2010/main" val="2936826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6" grpId="0"/>
      <p:bldP spid="27" grpId="0"/>
    </p:bldLst>
  </p:timing>
</p:sld>
</file>

<file path=ppt/theme/theme1.xml><?xml version="1.0" encoding="utf-8"?>
<a:theme xmlns:a="http://schemas.openxmlformats.org/drawingml/2006/main" name="Alapértelmezett terv">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lapértelmezett terv">
      <a:majorFont>
        <a:latin typeface="Arial"/>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242D3088D216458E0212DCF115C968" ma:contentTypeVersion="13" ma:contentTypeDescription="Create a new document." ma:contentTypeScope="" ma:versionID="dec315d4ad1de463c9cd8d1883a63030">
  <xsd:schema xmlns:xsd="http://www.w3.org/2001/XMLSchema" xmlns:xs="http://www.w3.org/2001/XMLSchema" xmlns:p="http://schemas.microsoft.com/office/2006/metadata/properties" xmlns:ns3="9ee75292-5076-4fcc-bc52-dcc754448144" xmlns:ns4="f7b00057-f5aa-46f4-8410-da255f325540" targetNamespace="http://schemas.microsoft.com/office/2006/metadata/properties" ma:root="true" ma:fieldsID="dd1e531ce6b01eaefd4a7de6ab057d9e" ns3:_="" ns4:_="">
    <xsd:import namespace="9ee75292-5076-4fcc-bc52-dcc754448144"/>
    <xsd:import namespace="f7b00057-f5aa-46f4-8410-da255f32554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75292-5076-4fcc-bc52-dcc75444814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b00057-f5aa-46f4-8410-da255f32554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43552F-E41D-424C-8547-11ECC67B9BE1}">
  <ds:schemaRefs>
    <ds:schemaRef ds:uri="http://schemas.microsoft.com/sharepoint/v3/contenttype/forms"/>
  </ds:schemaRefs>
</ds:datastoreItem>
</file>

<file path=customXml/itemProps2.xml><?xml version="1.0" encoding="utf-8"?>
<ds:datastoreItem xmlns:ds="http://schemas.openxmlformats.org/officeDocument/2006/customXml" ds:itemID="{F6BE0993-3E8D-4AAE-A529-3CB4C627C3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75292-5076-4fcc-bc52-dcc754448144"/>
    <ds:schemaRef ds:uri="f7b00057-f5aa-46f4-8410-da255f325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D26DF9-5106-4408-AEB8-21B8AFA51FB3}">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f7b00057-f5aa-46f4-8410-da255f325540"/>
    <ds:schemaRef ds:uri="http://schemas.microsoft.com/office/2006/documentManagement/types"/>
    <ds:schemaRef ds:uri="9ee75292-5076-4fcc-bc52-dcc75444814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8470</TotalTime>
  <Words>6566</Words>
  <Application>Microsoft Office PowerPoint</Application>
  <PresentationFormat>Widescreen</PresentationFormat>
  <Paragraphs>987</Paragraphs>
  <Slides>50</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ＭＳ Ｐゴシック</vt:lpstr>
      <vt:lpstr>Arial</vt:lpstr>
      <vt:lpstr>Calibri</vt:lpstr>
      <vt:lpstr>Cambria Math</vt:lpstr>
      <vt:lpstr>Times New Roman</vt:lpstr>
      <vt:lpstr>Alapértelmezett terv</vt:lpstr>
      <vt:lpstr>Supporting and Enhancing Mathematics and Statistics Unit: Decimals Fractions and Percentages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Unit1</dc:title>
  <dc:creator>a</dc:creator>
  <cp:lastModifiedBy>Andrew Russell</cp:lastModifiedBy>
  <cp:revision>433</cp:revision>
  <cp:lastPrinted>2016-10-17T08:47:54Z</cp:lastPrinted>
  <dcterms:created xsi:type="dcterms:W3CDTF">2012-10-10T19:07:13Z</dcterms:created>
  <dcterms:modified xsi:type="dcterms:W3CDTF">2021-08-23T14:16:03Z</dcterms:modified>
</cp:coreProperties>
</file>