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55" r:id="rId5"/>
    <p:sldId id="283" r:id="rId6"/>
    <p:sldId id="364" r:id="rId7"/>
    <p:sldId id="365" r:id="rId8"/>
    <p:sldId id="358" r:id="rId9"/>
    <p:sldId id="366" r:id="rId10"/>
    <p:sldId id="367" r:id="rId11"/>
    <p:sldId id="372" r:id="rId12"/>
    <p:sldId id="373" r:id="rId13"/>
    <p:sldId id="359" r:id="rId14"/>
    <p:sldId id="368" r:id="rId15"/>
    <p:sldId id="374" r:id="rId16"/>
    <p:sldId id="375" r:id="rId17"/>
    <p:sldId id="376" r:id="rId18"/>
    <p:sldId id="377" r:id="rId19"/>
    <p:sldId id="360" r:id="rId20"/>
    <p:sldId id="369" r:id="rId21"/>
    <p:sldId id="378" r:id="rId22"/>
    <p:sldId id="381" r:id="rId23"/>
    <p:sldId id="379" r:id="rId24"/>
    <p:sldId id="380" r:id="rId25"/>
    <p:sldId id="382" r:id="rId26"/>
    <p:sldId id="361" r:id="rId27"/>
    <p:sldId id="370" r:id="rId28"/>
    <p:sldId id="383" r:id="rId29"/>
    <p:sldId id="384" r:id="rId30"/>
    <p:sldId id="385" r:id="rId31"/>
    <p:sldId id="362" r:id="rId32"/>
    <p:sldId id="371" r:id="rId33"/>
    <p:sldId id="386" r:id="rId34"/>
    <p:sldId id="387" r:id="rId35"/>
    <p:sldId id="388" r:id="rId36"/>
    <p:sldId id="389" r:id="rId37"/>
    <p:sldId id="363" r:id="rId38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ADD626-ACAC-1851-882A-6A0853780EFC}" v="5" dt="2021-02-02T11:51:48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56"/>
  </p:normalViewPr>
  <p:slideViewPr>
    <p:cSldViewPr>
      <p:cViewPr varScale="1">
        <p:scale>
          <a:sx n="67" d="100"/>
          <a:sy n="67" d="100"/>
        </p:scale>
        <p:origin x="84" y="82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68FCC49C-92F4-486F-8D45-77C86ABB1FF0}" type="datetime1">
              <a:rPr lang="en-US" altLang="en-US"/>
              <a:pPr>
                <a:defRPr/>
              </a:pPr>
              <a:t>8/13/2021</a:t>
            </a:fld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97D64321-B5A8-47E5-A609-99FAF3D09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209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831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963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987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329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159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409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08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93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42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265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730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042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37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781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260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2696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02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72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62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2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5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980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197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96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0120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Enhancing and Supporting Mathematics and Data Science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0"/>
            <a:ext cx="7200800" cy="55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74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2276475"/>
            <a:ext cx="7865533" cy="30924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4963"/>
            <a:ext cx="10725151" cy="3975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4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4385" y="1604963"/>
            <a:ext cx="2736849" cy="3975100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11584" cy="3975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8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3379"/>
            <a:ext cx="10363200" cy="79208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5680" y="306896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3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2276475"/>
            <a:ext cx="7865533" cy="30924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4963"/>
            <a:ext cx="10725151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4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52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2276475"/>
            <a:ext cx="7865533" cy="30924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259917" cy="3975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604963"/>
            <a:ext cx="5262033" cy="3975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243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2276475"/>
            <a:ext cx="7865533" cy="30924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0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41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34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2207568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AutoShape 6" descr="https://liveplymouthac.sharepoint.com/sites/u212/Logo%20files/UoP%20Logo_Centred_Colour.jpg"/>
          <p:cNvSpPr>
            <a:spLocks noChangeAspect="1" noChangeArrowheads="1"/>
          </p:cNvSpPr>
          <p:nvPr userDrawn="1"/>
        </p:nvSpPr>
        <p:spPr bwMode="auto">
          <a:xfrm>
            <a:off x="335360" y="62068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5" y="5031616"/>
            <a:ext cx="2389738" cy="18263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207568" y="0"/>
            <a:ext cx="9984432" cy="620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  <p:sldLayoutId id="2147484904" r:id="rId2"/>
    <p:sldLayoutId id="2147484905" r:id="rId3"/>
    <p:sldLayoutId id="2147484906" r:id="rId4"/>
    <p:sldLayoutId id="2147484907" r:id="rId5"/>
    <p:sldLayoutId id="2147484908" r:id="rId6"/>
    <p:sldLayoutId id="2147484909" r:id="rId7"/>
    <p:sldLayoutId id="2147484910" r:id="rId8"/>
    <p:sldLayoutId id="2147484911" r:id="rId9"/>
    <p:sldLayoutId id="2147484912" r:id="rId10"/>
    <p:sldLayoutId id="2147484913" r:id="rId11"/>
    <p:sldLayoutId id="2147484914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+mj-lt"/>
          <a:ea typeface="+mj-ea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4B8D"/>
          </a:solidFill>
          <a:latin typeface="Arial" charset="0"/>
          <a:ea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4B8D"/>
          </a:solidFill>
          <a:latin typeface="Arial" charset="0"/>
          <a:ea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4B8D"/>
          </a:solidFill>
          <a:latin typeface="Arial" charset="0"/>
          <a:ea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4B8D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4B8D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4B8D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4B8D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4B8D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4B8D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4B8D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4B8D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4B8D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4B8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0.emf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37.emf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11" Type="http://schemas.openxmlformats.org/officeDocument/2006/relationships/image" Target="../media/image48.png"/><Relationship Id="rId5" Type="http://schemas.openxmlformats.org/officeDocument/2006/relationships/image" Target="../media/image35.emf"/><Relationship Id="rId15" Type="http://schemas.openxmlformats.org/officeDocument/2006/relationships/image" Target="../media/image51.png"/><Relationship Id="rId10" Type="http://schemas.openxmlformats.org/officeDocument/2006/relationships/image" Target="../media/image410.png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43.emf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emf"/><Relationship Id="rId11" Type="http://schemas.openxmlformats.org/officeDocument/2006/relationships/image" Target="../media/image55.png"/><Relationship Id="rId5" Type="http://schemas.openxmlformats.org/officeDocument/2006/relationships/image" Target="../media/image41.emf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40.png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51.emf"/><Relationship Id="rId12" Type="http://schemas.openxmlformats.org/officeDocument/2006/relationships/image" Target="../media/image74.png"/><Relationship Id="rId17" Type="http://schemas.openxmlformats.org/officeDocument/2006/relationships/image" Target="../media/image49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emf"/><Relationship Id="rId11" Type="http://schemas.openxmlformats.org/officeDocument/2006/relationships/image" Target="../media/image73.png"/><Relationship Id="rId5" Type="http://schemas.openxmlformats.org/officeDocument/2006/relationships/image" Target="../media/image49.emf"/><Relationship Id="rId15" Type="http://schemas.openxmlformats.org/officeDocument/2006/relationships/image" Target="../media/image77.png"/><Relationship Id="rId10" Type="http://schemas.openxmlformats.org/officeDocument/2006/relationships/image" Target="../media/image480.png"/><Relationship Id="rId19" Type="http://schemas.openxmlformats.org/officeDocument/2006/relationships/image" Target="../media/image81.png"/><Relationship Id="rId4" Type="http://schemas.openxmlformats.org/officeDocument/2006/relationships/image" Target="../media/image48.emf"/><Relationship Id="rId9" Type="http://schemas.openxmlformats.org/officeDocument/2006/relationships/image" Target="../media/image481.png"/><Relationship Id="rId1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11" Type="http://schemas.openxmlformats.org/officeDocument/2006/relationships/image" Target="../media/image602.png"/><Relationship Id="rId5" Type="http://schemas.openxmlformats.org/officeDocument/2006/relationships/image" Target="../media/image53.emf"/><Relationship Id="rId10" Type="http://schemas.openxmlformats.org/officeDocument/2006/relationships/image" Target="../media/image53.png"/><Relationship Id="rId4" Type="http://schemas.openxmlformats.org/officeDocument/2006/relationships/image" Target="../media/image52.emf"/><Relationship Id="rId9" Type="http://schemas.openxmlformats.org/officeDocument/2006/relationships/image" Target="../media/image52.png"/><Relationship Id="rId1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emf"/><Relationship Id="rId11" Type="http://schemas.openxmlformats.org/officeDocument/2006/relationships/image" Target="../media/image68.png"/><Relationship Id="rId5" Type="http://schemas.openxmlformats.org/officeDocument/2006/relationships/image" Target="../media/image55.emf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54.emf"/><Relationship Id="rId9" Type="http://schemas.openxmlformats.org/officeDocument/2006/relationships/image" Target="../media/image66.png"/><Relationship Id="rId14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115.pn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12" Type="http://schemas.openxmlformats.org/officeDocument/2006/relationships/image" Target="../media/image6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74.emf"/><Relationship Id="rId10" Type="http://schemas.openxmlformats.org/officeDocument/2006/relationships/image" Target="../media/image112.png"/><Relationship Id="rId4" Type="http://schemas.openxmlformats.org/officeDocument/2006/relationships/image" Target="../media/image73.emf"/><Relationship Id="rId9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2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emf"/><Relationship Id="rId9" Type="http://schemas.openxmlformats.org/officeDocument/2006/relationships/image" Target="../media/image5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13" Type="http://schemas.openxmlformats.org/officeDocument/2006/relationships/image" Target="../media/image791.png"/><Relationship Id="rId3" Type="http://schemas.openxmlformats.org/officeDocument/2006/relationships/image" Target="../media/image2.png"/><Relationship Id="rId7" Type="http://schemas.openxmlformats.org/officeDocument/2006/relationships/image" Target="../media/image89.emf"/><Relationship Id="rId12" Type="http://schemas.openxmlformats.org/officeDocument/2006/relationships/image" Target="../media/image6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emf"/><Relationship Id="rId11" Type="http://schemas.openxmlformats.org/officeDocument/2006/relationships/image" Target="../media/image660.png"/><Relationship Id="rId5" Type="http://schemas.openxmlformats.org/officeDocument/2006/relationships/image" Target="../media/image87.emf"/><Relationship Id="rId10" Type="http://schemas.openxmlformats.org/officeDocument/2006/relationships/image" Target="../media/image630.png"/><Relationship Id="rId4" Type="http://schemas.openxmlformats.org/officeDocument/2006/relationships/image" Target="../media/image86.emf"/><Relationship Id="rId9" Type="http://schemas.openxmlformats.org/officeDocument/2006/relationships/image" Target="../media/image6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2.png"/><Relationship Id="rId7" Type="http://schemas.openxmlformats.org/officeDocument/2006/relationships/image" Target="../media/image83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0.png"/><Relationship Id="rId11" Type="http://schemas.openxmlformats.org/officeDocument/2006/relationships/image" Target="../media/image96.png"/><Relationship Id="rId5" Type="http://schemas.openxmlformats.org/officeDocument/2006/relationships/image" Target="../media/image92.emf"/><Relationship Id="rId10" Type="http://schemas.openxmlformats.org/officeDocument/2006/relationships/image" Target="../media/image95.png"/><Relationship Id="rId4" Type="http://schemas.openxmlformats.org/officeDocument/2006/relationships/image" Target="../media/image91.emf"/><Relationship Id="rId9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2.png"/><Relationship Id="rId7" Type="http://schemas.openxmlformats.org/officeDocument/2006/relationships/image" Target="../media/image102.emf"/><Relationship Id="rId12" Type="http://schemas.openxmlformats.org/officeDocument/2006/relationships/image" Target="../media/image790.png"/><Relationship Id="rId17" Type="http://schemas.openxmlformats.org/officeDocument/2006/relationships/image" Target="../media/image11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emf"/><Relationship Id="rId11" Type="http://schemas.openxmlformats.org/officeDocument/2006/relationships/image" Target="../media/image124.png"/><Relationship Id="rId5" Type="http://schemas.openxmlformats.org/officeDocument/2006/relationships/image" Target="../media/image100.emf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99.emf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3.emf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2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0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09.png"/><Relationship Id="rId3" Type="http://schemas.openxmlformats.org/officeDocument/2006/relationships/image" Target="../media/image2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png"/><Relationship Id="rId11" Type="http://schemas.openxmlformats.org/officeDocument/2006/relationships/image" Target="../media/image149.png"/><Relationship Id="rId5" Type="http://schemas.openxmlformats.org/officeDocument/2006/relationships/image" Target="../media/image106.emf"/><Relationship Id="rId10" Type="http://schemas.openxmlformats.org/officeDocument/2006/relationships/image" Target="../media/image148.png"/><Relationship Id="rId4" Type="http://schemas.openxmlformats.org/officeDocument/2006/relationships/image" Target="../media/image105.emf"/><Relationship Id="rId9" Type="http://schemas.openxmlformats.org/officeDocument/2006/relationships/image" Target="../media/image1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2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1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5301208"/>
            <a:ext cx="11737304" cy="1325563"/>
          </a:xfrm>
        </p:spPr>
        <p:txBody>
          <a:bodyPr/>
          <a:lstStyle/>
          <a:p>
            <a:r>
              <a:rPr lang="en-GB" sz="3600" dirty="0"/>
              <a:t>Supporting and Enhancing Mathematics and Statistics</a:t>
            </a:r>
            <a:br>
              <a:rPr lang="en-GB" sz="3600" dirty="0"/>
            </a:br>
            <a:r>
              <a:rPr lang="en-GB" sz="3600" b="1" dirty="0"/>
              <a:t>Unit: Perimeter and Area of Shapes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8927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2: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second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4B8E0C-EB06-44B8-B073-7313446AB2A6}"/>
              </a:ext>
            </a:extLst>
          </p:cNvPr>
          <p:cNvSpPr/>
          <p:nvPr/>
        </p:nvSpPr>
        <p:spPr bwMode="auto">
          <a:xfrm>
            <a:off x="8270064" y="1910212"/>
            <a:ext cx="2664296" cy="137450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F2D020-A1CB-43BE-B1AC-199583009F99}"/>
              </a:ext>
            </a:extLst>
          </p:cNvPr>
          <p:cNvSpPr/>
          <p:nvPr/>
        </p:nvSpPr>
        <p:spPr>
          <a:xfrm>
            <a:off x="2433464" y="1018502"/>
            <a:ext cx="9466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For a rectangle, say 5 cm by 2 cm, we can proceed either by counting squares or multiplying the lengths.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9F32CF-21F7-459C-9630-EC40ECB64131}"/>
                  </a:ext>
                </a:extLst>
              </p:cNvPr>
              <p:cNvSpPr/>
              <p:nvPr/>
            </p:nvSpPr>
            <p:spPr>
              <a:xfrm>
                <a:off x="2405836" y="3933056"/>
                <a:ext cx="9001000" cy="862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The Area of this rectangle is 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from counting squares or, alternatively;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9F32CF-21F7-459C-9630-EC40ECB64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36" y="3933056"/>
                <a:ext cx="9001000" cy="862608"/>
              </a:xfrm>
              <a:prstGeom prst="rect">
                <a:avLst/>
              </a:prstGeom>
              <a:blipFill>
                <a:blip r:embed="rId4"/>
                <a:stretch>
                  <a:fillRect l="-1084" t="-4930" b="-11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C7E9484-4D10-4233-892A-18AC4DE24EF2}"/>
              </a:ext>
            </a:extLst>
          </p:cNvPr>
          <p:cNvSpPr/>
          <p:nvPr/>
        </p:nvSpPr>
        <p:spPr>
          <a:xfrm>
            <a:off x="3531850" y="48613"/>
            <a:ext cx="6928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/>
              <a:t> </a:t>
            </a:r>
            <a:r>
              <a:rPr lang="en-US" altLang="en-US" sz="3200" b="1" dirty="0"/>
              <a:t>Area and Perimeter of a Rectangle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F7244-67C7-469F-BC87-4716DBEDD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806" y="1817681"/>
            <a:ext cx="3520333" cy="2064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D7BC4B-29E4-4D91-B48A-D6A13C0EFBA2}"/>
              </a:ext>
            </a:extLst>
          </p:cNvPr>
          <p:cNvSpPr txBox="1"/>
          <p:nvPr/>
        </p:nvSpPr>
        <p:spPr>
          <a:xfrm>
            <a:off x="2405836" y="63338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A142FE-336B-42A7-BED0-B0662E08E08D}"/>
                  </a:ext>
                </a:extLst>
              </p:cNvPr>
              <p:cNvSpPr/>
              <p:nvPr/>
            </p:nvSpPr>
            <p:spPr>
              <a:xfrm>
                <a:off x="5222968" y="4564831"/>
                <a:ext cx="32451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 2×5 = 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A142FE-336B-42A7-BED0-B0662E08E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968" y="4564831"/>
                <a:ext cx="3245184" cy="461665"/>
              </a:xfrm>
              <a:prstGeom prst="rect">
                <a:avLst/>
              </a:prstGeom>
              <a:blipFill>
                <a:blip r:embed="rId6"/>
                <a:stretch>
                  <a:fillRect l="-3008" t="-14474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90D7E9A-E640-4CB2-87A1-408F3D42B045}"/>
              </a:ext>
            </a:extLst>
          </p:cNvPr>
          <p:cNvSpPr/>
          <p:nvPr/>
        </p:nvSpPr>
        <p:spPr>
          <a:xfrm>
            <a:off x="2409598" y="3439340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6CD39-03AC-47C0-9D83-851BCADD28B5}"/>
              </a:ext>
            </a:extLst>
          </p:cNvPr>
          <p:cNvSpPr txBox="1"/>
          <p:nvPr/>
        </p:nvSpPr>
        <p:spPr>
          <a:xfrm>
            <a:off x="2433464" y="5060046"/>
            <a:ext cx="9572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The Perimeter of the rectangle is, 5 + 2 + 5 + 2 = 14cm by adding side lengths together or, alternatively;</a:t>
            </a:r>
          </a:p>
          <a:p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4544F-7A83-4E9B-AE9E-E3191FB5630B}"/>
              </a:ext>
            </a:extLst>
          </p:cNvPr>
          <p:cNvSpPr txBox="1"/>
          <p:nvPr/>
        </p:nvSpPr>
        <p:spPr>
          <a:xfrm>
            <a:off x="3148796" y="5965397"/>
            <a:ext cx="875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Perimeter = 2 x (Length + Width) = 2 x (2 + 5 ) = 2 x 7 =14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E2394E-AAD2-4298-8C5C-C591D7DE7E78}"/>
                  </a:ext>
                </a:extLst>
              </p:cNvPr>
              <p:cNvSpPr txBox="1"/>
              <p:nvPr/>
            </p:nvSpPr>
            <p:spPr>
              <a:xfrm>
                <a:off x="8270064" y="2028076"/>
                <a:ext cx="2812424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Note: </a:t>
                </a:r>
              </a:p>
              <a:p>
                <a:r>
                  <a:rPr lang="en-GB" sz="2400" dirty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= 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  <a:p>
                <a:r>
                  <a:rPr lang="en-GB" sz="2400" dirty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10 000 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E2394E-AAD2-4298-8C5C-C591D7DE7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064" y="2028076"/>
                <a:ext cx="2812424" cy="1138773"/>
              </a:xfrm>
              <a:prstGeom prst="rect">
                <a:avLst/>
              </a:prstGeom>
              <a:blipFill>
                <a:blip r:embed="rId7"/>
                <a:stretch>
                  <a:fillRect l="-3471" t="-2688" b="-123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626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2CB0EC-0C73-4CFB-96AF-776FBBCDFD5D}"/>
              </a:ext>
            </a:extLst>
          </p:cNvPr>
          <p:cNvSpPr/>
          <p:nvPr/>
        </p:nvSpPr>
        <p:spPr>
          <a:xfrm>
            <a:off x="2495600" y="0"/>
            <a:ext cx="9279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Skill Check: Area and Perimeter of a Rectangle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B9B3DC-EFD8-4583-A881-547FE88A430B}"/>
              </a:ext>
            </a:extLst>
          </p:cNvPr>
          <p:cNvSpPr/>
          <p:nvPr/>
        </p:nvSpPr>
        <p:spPr>
          <a:xfrm>
            <a:off x="2245155" y="798800"/>
            <a:ext cx="7115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1. Find the Area and Perimeter of these rectangles.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D0D60-B492-4F5E-86D1-BF944D6D4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497" y="1526445"/>
            <a:ext cx="2734669" cy="1844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F683BD-FA6D-45F0-A3DA-99CB23AC8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948" y="3795517"/>
            <a:ext cx="2596218" cy="2652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F6AEB-5AE8-4849-8083-4D688C6AE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348147" y="3298896"/>
            <a:ext cx="3193516" cy="1368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9F63B-4124-4617-97F6-B4FD20586597}"/>
              </a:ext>
            </a:extLst>
          </p:cNvPr>
          <p:cNvSpPr txBox="1"/>
          <p:nvPr/>
        </p:nvSpPr>
        <p:spPr>
          <a:xfrm>
            <a:off x="2214575" y="144773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DA76F3-3FA6-4F34-8F10-5FA7CA517EF3}"/>
              </a:ext>
            </a:extLst>
          </p:cNvPr>
          <p:cNvSpPr/>
          <p:nvPr/>
        </p:nvSpPr>
        <p:spPr>
          <a:xfrm>
            <a:off x="2214575" y="3458640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7A01C0-73CA-48EE-B587-073409407BD9}"/>
              </a:ext>
            </a:extLst>
          </p:cNvPr>
          <p:cNvSpPr/>
          <p:nvPr/>
        </p:nvSpPr>
        <p:spPr>
          <a:xfrm>
            <a:off x="5631633" y="2333060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57E0D05-BEFC-4522-9374-239BC6580AA0}"/>
                  </a:ext>
                </a:extLst>
              </p:cNvPr>
              <p:cNvSpPr/>
              <p:nvPr/>
            </p:nvSpPr>
            <p:spPr>
              <a:xfrm>
                <a:off x="5492161" y="1478930"/>
                <a:ext cx="44852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2 x 4 = 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2 x (2 + 4) = 12cm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57E0D05-BEFC-4522-9374-239BC6580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161" y="1478930"/>
                <a:ext cx="4485263" cy="830997"/>
              </a:xfrm>
              <a:prstGeom prst="rect">
                <a:avLst/>
              </a:prstGeom>
              <a:blipFill>
                <a:blip r:embed="rId7"/>
                <a:stretch>
                  <a:fillRect l="-2174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FD60CB7-5E94-4BF4-9949-5229564772DD}"/>
                  </a:ext>
                </a:extLst>
              </p:cNvPr>
              <p:cNvSpPr/>
              <p:nvPr/>
            </p:nvSpPr>
            <p:spPr>
              <a:xfrm>
                <a:off x="5604020" y="5660216"/>
                <a:ext cx="48463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5 x 6 = 30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2 x ( 5 + 6 ) = 22 cm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FD60CB7-5E94-4BF4-9949-522956477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020" y="5660216"/>
                <a:ext cx="4846368" cy="830997"/>
              </a:xfrm>
              <a:prstGeom prst="rect">
                <a:avLst/>
              </a:prstGeom>
              <a:blipFill>
                <a:blip r:embed="rId8"/>
                <a:stretch>
                  <a:fillRect l="-1887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E6AB19-D6F7-40A4-B9DB-BE38D1F9FA5D}"/>
                  </a:ext>
                </a:extLst>
              </p:cNvPr>
              <p:cNvSpPr/>
              <p:nvPr/>
            </p:nvSpPr>
            <p:spPr>
              <a:xfrm>
                <a:off x="7614991" y="3204082"/>
                <a:ext cx="457700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1 x 6 = 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2 x ( 1 + 6 ) = 14 cm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E6AB19-D6F7-40A4-B9DB-BE38D1F9F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991" y="3204082"/>
                <a:ext cx="4577009" cy="830997"/>
              </a:xfrm>
              <a:prstGeom prst="rect">
                <a:avLst/>
              </a:prstGeom>
              <a:blipFill>
                <a:blip r:embed="rId9"/>
                <a:stretch>
                  <a:fillRect l="-1997" t="-5147" r="-1864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2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2CB0EC-0C73-4CFB-96AF-776FBBCDFD5D}"/>
              </a:ext>
            </a:extLst>
          </p:cNvPr>
          <p:cNvSpPr/>
          <p:nvPr/>
        </p:nvSpPr>
        <p:spPr>
          <a:xfrm>
            <a:off x="2639616" y="0"/>
            <a:ext cx="9279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Skill Check: Area and Perimeter of a Rectangle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942D68-E081-4CFB-9FF9-FA41ACC0CEDF}"/>
              </a:ext>
            </a:extLst>
          </p:cNvPr>
          <p:cNvSpPr/>
          <p:nvPr/>
        </p:nvSpPr>
        <p:spPr>
          <a:xfrm>
            <a:off x="2495600" y="836712"/>
            <a:ext cx="9279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2. Find the area and perimeter of these rectangles in suitable units.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81382-0A8D-44EE-A3C5-2495DDA28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139" y="1412776"/>
            <a:ext cx="2952328" cy="1544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BE2F91-692D-4D17-A3E5-0711578E0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044" y="1347661"/>
            <a:ext cx="1660748" cy="1661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26BDD6-F3D7-494F-A037-EDFD520A8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1496" y="1407104"/>
            <a:ext cx="2813376" cy="1380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2E2BF6-D2BE-4667-A7A1-09A178AB7E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121" y="4001757"/>
            <a:ext cx="3096344" cy="112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AC39B0-FB76-4D0E-8A84-DD2ACEE410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3904" y="4001757"/>
            <a:ext cx="2356053" cy="1980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CEFD95-DC87-4970-B4ED-875CE5A8B0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1547" y="4015818"/>
            <a:ext cx="2757341" cy="11256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9AD9F6-4E51-4A43-8C39-C0DF32497223}"/>
              </a:ext>
            </a:extLst>
          </p:cNvPr>
          <p:cNvSpPr txBox="1"/>
          <p:nvPr/>
        </p:nvSpPr>
        <p:spPr>
          <a:xfrm>
            <a:off x="8649957" y="396141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(f)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1BD873-00D5-4F38-8F6C-095041B4FBB5}"/>
              </a:ext>
            </a:extLst>
          </p:cNvPr>
          <p:cNvSpPr/>
          <p:nvPr/>
        </p:nvSpPr>
        <p:spPr>
          <a:xfrm>
            <a:off x="2148281" y="1382297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E5C02-A581-4384-AF72-215D2A4BC131}"/>
              </a:ext>
            </a:extLst>
          </p:cNvPr>
          <p:cNvSpPr/>
          <p:nvPr/>
        </p:nvSpPr>
        <p:spPr>
          <a:xfrm>
            <a:off x="5860074" y="1312926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85FEB-8232-46F9-87FD-74F202D6B2F0}"/>
              </a:ext>
            </a:extLst>
          </p:cNvPr>
          <p:cNvSpPr/>
          <p:nvPr/>
        </p:nvSpPr>
        <p:spPr>
          <a:xfrm>
            <a:off x="8407486" y="1350259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D2E00D-F4F3-4D85-9C11-F24C6B4B9BF7}"/>
              </a:ext>
            </a:extLst>
          </p:cNvPr>
          <p:cNvSpPr/>
          <p:nvPr/>
        </p:nvSpPr>
        <p:spPr>
          <a:xfrm>
            <a:off x="2134749" y="3861048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(d)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428877-9811-4907-A7F6-6EE9FD818843}"/>
              </a:ext>
            </a:extLst>
          </p:cNvPr>
          <p:cNvSpPr/>
          <p:nvPr/>
        </p:nvSpPr>
        <p:spPr>
          <a:xfrm>
            <a:off x="5732532" y="3900569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49637-B157-4715-B214-0572BAE7AB24}"/>
                  </a:ext>
                </a:extLst>
              </p:cNvPr>
              <p:cNvSpPr txBox="1"/>
              <p:nvPr/>
            </p:nvSpPr>
            <p:spPr>
              <a:xfrm>
                <a:off x="2579704" y="2969190"/>
                <a:ext cx="2831872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  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 22 cm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49637-B157-4715-B214-0572BAE7A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04" y="2969190"/>
                <a:ext cx="2831872" cy="862608"/>
              </a:xfrm>
              <a:prstGeom prst="rect">
                <a:avLst/>
              </a:prstGeom>
              <a:blipFill>
                <a:blip r:embed="rId10"/>
                <a:stretch>
                  <a:fillRect l="-3226" t="-4930" r="-645" b="-11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36832DF-F73A-4B9B-8367-F414FE06EABE}"/>
                  </a:ext>
                </a:extLst>
              </p:cNvPr>
              <p:cNvSpPr/>
              <p:nvPr/>
            </p:nvSpPr>
            <p:spPr>
              <a:xfrm>
                <a:off x="2600079" y="5268066"/>
                <a:ext cx="27911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 11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24 mm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36832DF-F73A-4B9B-8367-F414FE06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79" y="5268066"/>
                <a:ext cx="2791121" cy="830997"/>
              </a:xfrm>
              <a:prstGeom prst="rect">
                <a:avLst/>
              </a:prstGeom>
              <a:blipFill>
                <a:blip r:embed="rId11"/>
                <a:stretch>
                  <a:fillRect l="-3501" t="-5109" r="-2407" b="-16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899F961-4A52-419E-872F-CADA1F7CBE43}"/>
                  </a:ext>
                </a:extLst>
              </p:cNvPr>
              <p:cNvSpPr/>
              <p:nvPr/>
            </p:nvSpPr>
            <p:spPr>
              <a:xfrm>
                <a:off x="6186427" y="6012459"/>
                <a:ext cx="26914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 42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26 cm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899F961-4A52-419E-872F-CADA1F7CB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427" y="6012459"/>
                <a:ext cx="2691486" cy="830997"/>
              </a:xfrm>
              <a:prstGeom prst="rect">
                <a:avLst/>
              </a:prstGeom>
              <a:blipFill>
                <a:blip r:embed="rId12"/>
                <a:stretch>
                  <a:fillRect l="-3628" t="-5109" r="-2721" b="-16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C19FE01-C534-4F65-B562-4524BCA78C4E}"/>
                  </a:ext>
                </a:extLst>
              </p:cNvPr>
              <p:cNvSpPr/>
              <p:nvPr/>
            </p:nvSpPr>
            <p:spPr>
              <a:xfrm>
                <a:off x="9092135" y="5139026"/>
                <a:ext cx="28961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27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 24mm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C19FE01-C534-4F65-B562-4524BCA78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135" y="5139026"/>
                <a:ext cx="2896164" cy="830997"/>
              </a:xfrm>
              <a:prstGeom prst="rect">
                <a:avLst/>
              </a:prstGeom>
              <a:blipFill>
                <a:blip r:embed="rId13"/>
                <a:stretch>
                  <a:fillRect l="-3151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EE8DA5-E68B-4B06-8819-8EC1DF108637}"/>
                  </a:ext>
                </a:extLst>
              </p:cNvPr>
              <p:cNvSpPr/>
              <p:nvPr/>
            </p:nvSpPr>
            <p:spPr>
              <a:xfrm>
                <a:off x="5898964" y="2986053"/>
                <a:ext cx="28961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 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12  cm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EE8DA5-E68B-4B06-8819-8EC1DF108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964" y="2986053"/>
                <a:ext cx="2896164" cy="830997"/>
              </a:xfrm>
              <a:prstGeom prst="rect">
                <a:avLst/>
              </a:prstGeom>
              <a:blipFill>
                <a:blip r:embed="rId14"/>
                <a:stretch>
                  <a:fillRect l="-3368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2808530-0460-4169-9E0F-3A5DD894326E}"/>
                  </a:ext>
                </a:extLst>
              </p:cNvPr>
              <p:cNvSpPr/>
              <p:nvPr/>
            </p:nvSpPr>
            <p:spPr>
              <a:xfrm>
                <a:off x="8951225" y="3004358"/>
                <a:ext cx="28961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 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26  cm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2808530-0460-4169-9E0F-3A5DD8943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25" y="3004358"/>
                <a:ext cx="2896164" cy="830997"/>
              </a:xfrm>
              <a:prstGeom prst="rect">
                <a:avLst/>
              </a:prstGeom>
              <a:blipFill>
                <a:blip r:embed="rId15"/>
                <a:stretch>
                  <a:fillRect l="-3158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977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2CB0EC-0C73-4CFB-96AF-776FBBCDFD5D}"/>
              </a:ext>
            </a:extLst>
          </p:cNvPr>
          <p:cNvSpPr/>
          <p:nvPr/>
        </p:nvSpPr>
        <p:spPr>
          <a:xfrm>
            <a:off x="2711624" y="17755"/>
            <a:ext cx="9279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Skill Check: Area and Perimeter of a Rectangle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D02652-B09C-4974-B29F-A2696AA86195}"/>
              </a:ext>
            </a:extLst>
          </p:cNvPr>
          <p:cNvSpPr/>
          <p:nvPr/>
        </p:nvSpPr>
        <p:spPr>
          <a:xfrm>
            <a:off x="2407599" y="721778"/>
            <a:ext cx="7098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3. Find the area and perimeter of these rectangles.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76D71-0A15-4AC6-B73A-663912F9E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272" y="1222729"/>
            <a:ext cx="2491657" cy="18421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65857D-8ABD-4BFF-9775-0A1C27D0B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003" y="1246976"/>
            <a:ext cx="3092128" cy="1401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5814E6-3445-478F-9299-72882DF33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017" y="1246976"/>
            <a:ext cx="2383160" cy="1619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27DA8C-A2AE-460C-A781-FC71E0BDC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3056" y="3957608"/>
            <a:ext cx="2356515" cy="1877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08111D-DD9A-46A8-93B9-36991A61F4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8653" y="3954489"/>
            <a:ext cx="1676340" cy="1735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21149A-C77B-445A-B57F-61A735255A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3375" y="3977614"/>
            <a:ext cx="2603692" cy="16096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CDAC5-1723-4413-8D04-309DF1F9FEB2}"/>
              </a:ext>
            </a:extLst>
          </p:cNvPr>
          <p:cNvSpPr/>
          <p:nvPr/>
        </p:nvSpPr>
        <p:spPr>
          <a:xfrm>
            <a:off x="2208557" y="1104940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38F73D-B357-4CE2-9ADA-38F39143B882}"/>
              </a:ext>
            </a:extLst>
          </p:cNvPr>
          <p:cNvSpPr/>
          <p:nvPr/>
        </p:nvSpPr>
        <p:spPr>
          <a:xfrm>
            <a:off x="5319758" y="1120014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2CF79A-1641-4C66-813F-AF786A921ACC}"/>
              </a:ext>
            </a:extLst>
          </p:cNvPr>
          <p:cNvSpPr/>
          <p:nvPr/>
        </p:nvSpPr>
        <p:spPr>
          <a:xfrm>
            <a:off x="8993375" y="1154116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4AD654-EC62-4A40-B1EA-8DF9D525B576}"/>
              </a:ext>
            </a:extLst>
          </p:cNvPr>
          <p:cNvSpPr/>
          <p:nvPr/>
        </p:nvSpPr>
        <p:spPr>
          <a:xfrm>
            <a:off x="2214372" y="4077072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(d)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5AB220-966E-486E-B10C-99FF39B62D3E}"/>
              </a:ext>
            </a:extLst>
          </p:cNvPr>
          <p:cNvSpPr/>
          <p:nvPr/>
        </p:nvSpPr>
        <p:spPr>
          <a:xfrm>
            <a:off x="5509322" y="3884425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(e)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D2B7CA-9BD7-4ABA-87B3-4F56AD770224}"/>
              </a:ext>
            </a:extLst>
          </p:cNvPr>
          <p:cNvSpPr/>
          <p:nvPr/>
        </p:nvSpPr>
        <p:spPr>
          <a:xfrm>
            <a:off x="8412952" y="3884424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74663E8-CFFC-4F8C-847D-2E51991F84BB}"/>
                  </a:ext>
                </a:extLst>
              </p:cNvPr>
              <p:cNvSpPr/>
              <p:nvPr/>
            </p:nvSpPr>
            <p:spPr>
              <a:xfrm>
                <a:off x="2564130" y="5864368"/>
                <a:ext cx="297738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 2.1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 5.8 cm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74663E8-CFFC-4F8C-847D-2E51991F8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130" y="5864368"/>
                <a:ext cx="2977380" cy="830997"/>
              </a:xfrm>
              <a:prstGeom prst="rect">
                <a:avLst/>
              </a:prstGeom>
              <a:blipFill>
                <a:blip r:embed="rId10"/>
                <a:stretch>
                  <a:fillRect l="-3279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A8E0910-0436-4A3A-B3D8-A50005D051A2}"/>
                  </a:ext>
                </a:extLst>
              </p:cNvPr>
              <p:cNvSpPr/>
              <p:nvPr/>
            </p:nvSpPr>
            <p:spPr>
              <a:xfrm>
                <a:off x="5724912" y="5805423"/>
                <a:ext cx="317977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21.96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 19.4 cm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A8E0910-0436-4A3A-B3D8-A50005D05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912" y="5805423"/>
                <a:ext cx="3179778" cy="830997"/>
              </a:xfrm>
              <a:prstGeom prst="rect">
                <a:avLst/>
              </a:prstGeom>
              <a:blipFill>
                <a:blip r:embed="rId11"/>
                <a:stretch>
                  <a:fillRect l="-2874" t="-5109" b="-16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1361C40-7F93-45F7-9317-9B252D40A76E}"/>
                  </a:ext>
                </a:extLst>
              </p:cNvPr>
              <p:cNvSpPr/>
              <p:nvPr/>
            </p:nvSpPr>
            <p:spPr>
              <a:xfrm>
                <a:off x="8982516" y="5720723"/>
                <a:ext cx="29696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 59.2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30.8 cm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1361C40-7F93-45F7-9317-9B252D40A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16" y="5720723"/>
                <a:ext cx="2969608" cy="830997"/>
              </a:xfrm>
              <a:prstGeom prst="rect">
                <a:avLst/>
              </a:prstGeom>
              <a:blipFill>
                <a:blip r:embed="rId12"/>
                <a:stretch>
                  <a:fillRect l="-3285" t="-5109" r="-1643" b="-16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A9D9E53-ECB7-4E1C-B32B-7FC7EA6E4449}"/>
                  </a:ext>
                </a:extLst>
              </p:cNvPr>
              <p:cNvSpPr/>
              <p:nvPr/>
            </p:nvSpPr>
            <p:spPr>
              <a:xfrm>
                <a:off x="2564130" y="3097263"/>
                <a:ext cx="305021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 24.8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20.4 cm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A9D9E53-ECB7-4E1C-B32B-7FC7EA6E4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130" y="3097263"/>
                <a:ext cx="3050215" cy="830997"/>
              </a:xfrm>
              <a:prstGeom prst="rect">
                <a:avLst/>
              </a:prstGeom>
              <a:blipFill>
                <a:blip r:embed="rId13"/>
                <a:stretch>
                  <a:fillRect l="-3200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DF5CB40-71D7-400F-A64E-D0B0E864BCEF}"/>
                  </a:ext>
                </a:extLst>
              </p:cNvPr>
              <p:cNvSpPr/>
              <p:nvPr/>
            </p:nvSpPr>
            <p:spPr>
              <a:xfrm>
                <a:off x="6031100" y="2671680"/>
                <a:ext cx="273793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13.5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15 cm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DF5CB40-71D7-400F-A64E-D0B0E864B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100" y="2671680"/>
                <a:ext cx="2737933" cy="830997"/>
              </a:xfrm>
              <a:prstGeom prst="rect">
                <a:avLst/>
              </a:prstGeom>
              <a:blipFill>
                <a:blip r:embed="rId14"/>
                <a:stretch>
                  <a:fillRect l="-3341" t="-5109" r="-1114" b="-16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1604080-6D05-4FED-98F1-DABA4789CB06}"/>
                  </a:ext>
                </a:extLst>
              </p:cNvPr>
              <p:cNvSpPr/>
              <p:nvPr/>
            </p:nvSpPr>
            <p:spPr>
              <a:xfrm>
                <a:off x="8904690" y="2914225"/>
                <a:ext cx="320895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 22.68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19.2 cm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1604080-6D05-4FED-98F1-DABA4789C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690" y="2914225"/>
                <a:ext cx="3208952" cy="830997"/>
              </a:xfrm>
              <a:prstGeom prst="rect">
                <a:avLst/>
              </a:prstGeom>
              <a:blipFill>
                <a:blip r:embed="rId15"/>
                <a:stretch>
                  <a:fillRect l="-3042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791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2CB0EC-0C73-4CFB-96AF-776FBBCDFD5D}"/>
              </a:ext>
            </a:extLst>
          </p:cNvPr>
          <p:cNvSpPr/>
          <p:nvPr/>
        </p:nvSpPr>
        <p:spPr>
          <a:xfrm>
            <a:off x="2711624" y="17755"/>
            <a:ext cx="9279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Skill Check: Area and Perimeter of a Rectangle</a:t>
            </a:r>
            <a:endParaRPr lang="en-GB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9B0592-6602-467D-943D-2F0CDB58775E}"/>
              </a:ext>
            </a:extLst>
          </p:cNvPr>
          <p:cNvSpPr/>
          <p:nvPr/>
        </p:nvSpPr>
        <p:spPr>
          <a:xfrm>
            <a:off x="2355085" y="729066"/>
            <a:ext cx="9433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3. Find the perimeter and area of this rectangle making clear which units you have decided to use.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6E65DB-FA5C-4EDC-8B8F-FB74FC14A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890" y="1701612"/>
            <a:ext cx="3010596" cy="1453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14E0975-3586-444B-83A0-E0C8F5B4E4CD}"/>
                  </a:ext>
                </a:extLst>
              </p:cNvPr>
              <p:cNvSpPr/>
              <p:nvPr/>
            </p:nvSpPr>
            <p:spPr>
              <a:xfrm>
                <a:off x="2207568" y="3441700"/>
                <a:ext cx="9896220" cy="261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 startAt="4"/>
                </a:pPr>
                <a:r>
                  <a:rPr lang="en-GB" sz="2400" dirty="0"/>
                  <a:t>A rectangle has an area of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.  The length of one side is 6 cm. Find the perimeter of the rectangle.</a:t>
                </a:r>
              </a:p>
              <a:p>
                <a:pPr marL="457200" indent="-457200">
                  <a:buAutoNum type="arabicPeriod" startAt="4"/>
                </a:pPr>
                <a:endParaRPr lang="en-GB" sz="2400" dirty="0"/>
              </a:p>
              <a:p>
                <a:pPr marL="457200" indent="-457200">
                  <a:buAutoNum type="arabicPeriod" startAt="4"/>
                </a:pPr>
                <a:endParaRPr lang="en-GB" sz="2400" dirty="0"/>
              </a:p>
              <a:p>
                <a:pPr marL="457200" indent="-457200">
                  <a:buAutoNum type="arabicPeriod" startAt="5"/>
                </a:pPr>
                <a:r>
                  <a:rPr lang="en-GB" sz="2400" dirty="0"/>
                  <a:t>A rectangle has a perimeter of 24 cm and an area of 32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. </a:t>
                </a:r>
              </a:p>
              <a:p>
                <a:r>
                  <a:rPr lang="en-GB" sz="2400" dirty="0"/>
                  <a:t>     What are the lengths of the sides of the rectangle?</a:t>
                </a:r>
              </a:p>
              <a:p>
                <a:pPr marL="457200" indent="-457200">
                  <a:buAutoNum type="arabicPeriod" startAt="5"/>
                </a:pPr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14E0975-3586-444B-83A0-E0C8F5B4E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441700"/>
                <a:ext cx="9896220" cy="2616101"/>
              </a:xfrm>
              <a:prstGeom prst="rect">
                <a:avLst/>
              </a:prstGeom>
              <a:blipFill>
                <a:blip r:embed="rId5"/>
                <a:stretch>
                  <a:fillRect l="-800" t="-1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3FE6400-18E0-4C56-991E-A95E1BD0F3BF}"/>
                  </a:ext>
                </a:extLst>
              </p:cNvPr>
              <p:cNvSpPr/>
              <p:nvPr/>
            </p:nvSpPr>
            <p:spPr>
              <a:xfrm>
                <a:off x="5663952" y="1850696"/>
                <a:ext cx="554461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  1.5 x 0.8 = 1.2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 2 x ( 1.5 + 0.8 ) =  4.6 cm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3FE6400-18E0-4C56-991E-A95E1BD0F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1850696"/>
                <a:ext cx="5544616" cy="830997"/>
              </a:xfrm>
              <a:prstGeom prst="rect">
                <a:avLst/>
              </a:prstGeom>
              <a:blipFill>
                <a:blip r:embed="rId6"/>
                <a:stretch>
                  <a:fillRect l="-1648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517135A-CDD2-4717-82A8-D08B8B977048}"/>
              </a:ext>
            </a:extLst>
          </p:cNvPr>
          <p:cNvSpPr txBox="1"/>
          <p:nvPr/>
        </p:nvSpPr>
        <p:spPr>
          <a:xfrm>
            <a:off x="2711624" y="432180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48 ÷ 6 = 8 cm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64113-D9F1-431A-A7C3-A1404FA34C2D}"/>
              </a:ext>
            </a:extLst>
          </p:cNvPr>
          <p:cNvSpPr txBox="1"/>
          <p:nvPr/>
        </p:nvSpPr>
        <p:spPr>
          <a:xfrm>
            <a:off x="5447928" y="4337481"/>
            <a:ext cx="4788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Perimeter = 2 x ( 6 + 8 ) = 28 cm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6F476-ACF2-4BBB-B6CC-44189A9E3EA8}"/>
              </a:ext>
            </a:extLst>
          </p:cNvPr>
          <p:cNvSpPr txBox="1"/>
          <p:nvPr/>
        </p:nvSpPr>
        <p:spPr>
          <a:xfrm>
            <a:off x="2634053" y="5826968"/>
            <a:ext cx="334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 + W = 24÷2 = 12 cm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BCDC6-4960-48CD-91A4-6016AA0920CE}"/>
              </a:ext>
            </a:extLst>
          </p:cNvPr>
          <p:cNvSpPr txBox="1"/>
          <p:nvPr/>
        </p:nvSpPr>
        <p:spPr>
          <a:xfrm>
            <a:off x="6248805" y="5866514"/>
            <a:ext cx="218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 + 8 = 12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552806-89BC-4B8D-BF32-9112F0192212}"/>
                  </a:ext>
                </a:extLst>
              </p:cNvPr>
              <p:cNvSpPr txBox="1"/>
              <p:nvPr/>
            </p:nvSpPr>
            <p:spPr>
              <a:xfrm>
                <a:off x="8890504" y="5866514"/>
                <a:ext cx="2897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4 x 8 = 32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552806-89BC-4B8D-BF32-9112F019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504" y="5866514"/>
                <a:ext cx="2897629" cy="461665"/>
              </a:xfrm>
              <a:prstGeom prst="rect">
                <a:avLst/>
              </a:prstGeom>
              <a:blipFill>
                <a:blip r:embed="rId7"/>
                <a:stretch>
                  <a:fillRect l="-31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292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3: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third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BC516C-193C-43DA-8A16-538781F2D667}"/>
              </a:ext>
            </a:extLst>
          </p:cNvPr>
          <p:cNvSpPr/>
          <p:nvPr/>
        </p:nvSpPr>
        <p:spPr>
          <a:xfrm>
            <a:off x="2351584" y="717340"/>
            <a:ext cx="7950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We illustrate this method with an example.</a:t>
            </a:r>
          </a:p>
          <a:p>
            <a:r>
              <a:rPr lang="en-GB" sz="2400" b="1" dirty="0"/>
              <a:t>Example</a:t>
            </a:r>
          </a:p>
          <a:p>
            <a:r>
              <a:rPr lang="en-GB" sz="2400" dirty="0"/>
              <a:t>Find the area and perimeter of the shape shown below.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3B6236-A139-4E13-A4F0-CBA22DE4B4B1}"/>
              </a:ext>
            </a:extLst>
          </p:cNvPr>
          <p:cNvSpPr/>
          <p:nvPr/>
        </p:nvSpPr>
        <p:spPr>
          <a:xfrm>
            <a:off x="3287688" y="0"/>
            <a:ext cx="8292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Area and Perimeter of Compound Shapes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BA0DC-BA39-449B-9E26-521BFCE56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980" y="2083406"/>
            <a:ext cx="4733751" cy="3873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DBB06C-288A-4AB9-8F47-842918F3C704}"/>
                  </a:ext>
                </a:extLst>
              </p:cNvPr>
              <p:cNvSpPr/>
              <p:nvPr/>
            </p:nvSpPr>
            <p:spPr>
              <a:xfrm>
                <a:off x="7434014" y="2893005"/>
                <a:ext cx="427861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A  =  3 × 7  =  21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Area of B  =  3 × 2  =  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Area of C  =  3 × 6  =  18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DBB06C-288A-4AB9-8F47-842918F3C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014" y="2893005"/>
                <a:ext cx="4278610" cy="1200329"/>
              </a:xfrm>
              <a:prstGeom prst="rect">
                <a:avLst/>
              </a:prstGeom>
              <a:blipFill>
                <a:blip r:embed="rId5"/>
                <a:stretch>
                  <a:fillRect l="-2137" t="-5612" b="-11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3611ED-02D1-455B-B7F3-601D035542A8}"/>
                  </a:ext>
                </a:extLst>
              </p:cNvPr>
              <p:cNvSpPr/>
              <p:nvPr/>
            </p:nvSpPr>
            <p:spPr>
              <a:xfrm>
                <a:off x="7151370" y="4437112"/>
                <a:ext cx="51973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Total Area  =  21 + 6 + 18  =  45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3611ED-02D1-455B-B7F3-601D03554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370" y="4437112"/>
                <a:ext cx="5197385" cy="461665"/>
              </a:xfrm>
              <a:prstGeom prst="rect">
                <a:avLst/>
              </a:prstGeom>
              <a:blipFill>
                <a:blip r:embed="rId6"/>
                <a:stretch>
                  <a:fillRect l="-1758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75AB0FF-F929-46CB-A1A3-2E28D18B01C1}"/>
              </a:ext>
            </a:extLst>
          </p:cNvPr>
          <p:cNvSpPr/>
          <p:nvPr/>
        </p:nvSpPr>
        <p:spPr>
          <a:xfrm>
            <a:off x="7434014" y="1964739"/>
            <a:ext cx="4757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Solution</a:t>
            </a:r>
          </a:p>
          <a:p>
            <a:r>
              <a:rPr lang="en-GB" sz="2400" dirty="0">
                <a:solidFill>
                  <a:srgbClr val="FF0000"/>
                </a:solidFill>
              </a:rPr>
              <a:t>Divide the shape into rectangles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622359-DF0D-45CA-B10F-854CCF72AFB1}"/>
              </a:ext>
            </a:extLst>
          </p:cNvPr>
          <p:cNvCxnSpPr>
            <a:cxnSpLocks/>
          </p:cNvCxnSpPr>
          <p:nvPr/>
        </p:nvCxnSpPr>
        <p:spPr bwMode="auto">
          <a:xfrm>
            <a:off x="4151784" y="2539504"/>
            <a:ext cx="0" cy="87679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18E45D-2C08-416A-85A1-8F6E4CC6551C}"/>
              </a:ext>
            </a:extLst>
          </p:cNvPr>
          <p:cNvCxnSpPr>
            <a:cxnSpLocks/>
          </p:cNvCxnSpPr>
          <p:nvPr/>
        </p:nvCxnSpPr>
        <p:spPr bwMode="auto">
          <a:xfrm>
            <a:off x="5447928" y="2539504"/>
            <a:ext cx="0" cy="87679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042B428-26A4-4C34-9541-9DA27D865DEF}"/>
              </a:ext>
            </a:extLst>
          </p:cNvPr>
          <p:cNvSpPr txBox="1"/>
          <p:nvPr/>
        </p:nvSpPr>
        <p:spPr>
          <a:xfrm>
            <a:off x="5822826" y="344170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1BA25D-23C0-4C33-ACA3-A8F22E05C321}"/>
              </a:ext>
            </a:extLst>
          </p:cNvPr>
          <p:cNvSpPr/>
          <p:nvPr/>
        </p:nvSpPr>
        <p:spPr>
          <a:xfrm>
            <a:off x="4604931" y="2662172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D745C4-EDC1-4BBE-971E-1CF7730F4AFE}"/>
              </a:ext>
            </a:extLst>
          </p:cNvPr>
          <p:cNvSpPr/>
          <p:nvPr/>
        </p:nvSpPr>
        <p:spPr>
          <a:xfrm>
            <a:off x="3287688" y="344170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193648-7DFC-4C0F-B117-83473A5AB5BD}"/>
              </a:ext>
            </a:extLst>
          </p:cNvPr>
          <p:cNvSpPr txBox="1"/>
          <p:nvPr/>
        </p:nvSpPr>
        <p:spPr>
          <a:xfrm>
            <a:off x="2432980" y="6103197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Perimeter = 7 + 3 + 3 + 3 + 6 + 3 + 4 + 3 + 5 + 3 = 40 cm </a:t>
            </a:r>
          </a:p>
        </p:txBody>
      </p:sp>
    </p:spTree>
    <p:extLst>
      <p:ext uri="{BB962C8B-B14F-4D97-AF65-F5344CB8AC3E}">
        <p14:creationId xmlns:p14="http://schemas.microsoft.com/office/powerpoint/2010/main" val="2107270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48BF2A-EF5E-475B-8A76-1F2B7E76A56F}"/>
              </a:ext>
            </a:extLst>
          </p:cNvPr>
          <p:cNvSpPr/>
          <p:nvPr/>
        </p:nvSpPr>
        <p:spPr>
          <a:xfrm>
            <a:off x="2999656" y="0"/>
            <a:ext cx="7865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Skill Check: Area of Compound Shapes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F0EA-D650-429A-A1CC-6C89D317AC90}"/>
              </a:ext>
            </a:extLst>
          </p:cNvPr>
          <p:cNvSpPr/>
          <p:nvPr/>
        </p:nvSpPr>
        <p:spPr>
          <a:xfrm>
            <a:off x="2310611" y="66845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1. Find the area of each of these shapes.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3FD9B-1156-424A-9234-161900DE3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066" y="1090941"/>
            <a:ext cx="3319856" cy="1923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5E62FB-D1A5-4F80-85FB-EC871CBF7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776" y="1118387"/>
            <a:ext cx="4364550" cy="2367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66AA18-1197-4BF4-AB8D-0B606E040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9070" y="3363748"/>
            <a:ext cx="2749302" cy="3013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B4B9B3-8AA5-4C4F-9217-3865C1CA2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4555" y="3886218"/>
            <a:ext cx="4221450" cy="25817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812F2D-9ECF-47C3-AC03-BDB97F111B7E}"/>
              </a:ext>
            </a:extLst>
          </p:cNvPr>
          <p:cNvSpPr txBox="1"/>
          <p:nvPr/>
        </p:nvSpPr>
        <p:spPr>
          <a:xfrm>
            <a:off x="6046051" y="3857839"/>
            <a:ext cx="681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72EBF5-79E5-4525-9C33-1CB680E89077}"/>
              </a:ext>
            </a:extLst>
          </p:cNvPr>
          <p:cNvSpPr/>
          <p:nvPr/>
        </p:nvSpPr>
        <p:spPr>
          <a:xfrm>
            <a:off x="2209191" y="1175465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65DF12-A076-47A0-A7A5-125DC50EC377}"/>
              </a:ext>
            </a:extLst>
          </p:cNvPr>
          <p:cNvSpPr/>
          <p:nvPr/>
        </p:nvSpPr>
        <p:spPr>
          <a:xfrm>
            <a:off x="6133183" y="1206243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2DF119-67C9-4A04-886D-3845FC1F272C}"/>
              </a:ext>
            </a:extLst>
          </p:cNvPr>
          <p:cNvSpPr/>
          <p:nvPr/>
        </p:nvSpPr>
        <p:spPr>
          <a:xfrm>
            <a:off x="2310611" y="3396174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275116-98F6-4621-8174-AA7B753FACAB}"/>
              </a:ext>
            </a:extLst>
          </p:cNvPr>
          <p:cNvCxnSpPr/>
          <p:nvPr/>
        </p:nvCxnSpPr>
        <p:spPr bwMode="auto">
          <a:xfrm>
            <a:off x="4815956" y="2112604"/>
            <a:ext cx="0" cy="67022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CBF3C0-B26A-4C4A-A1B7-28893CE8058D}"/>
              </a:ext>
            </a:extLst>
          </p:cNvPr>
          <p:cNvCxnSpPr>
            <a:cxnSpLocks/>
          </p:cNvCxnSpPr>
          <p:nvPr/>
        </p:nvCxnSpPr>
        <p:spPr bwMode="auto">
          <a:xfrm>
            <a:off x="9394534" y="1963761"/>
            <a:ext cx="0" cy="95635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228B4A-4C75-4BED-B466-0B93B3351F75}"/>
              </a:ext>
            </a:extLst>
          </p:cNvPr>
          <p:cNvCxnSpPr>
            <a:cxnSpLocks/>
          </p:cNvCxnSpPr>
          <p:nvPr/>
        </p:nvCxnSpPr>
        <p:spPr bwMode="auto">
          <a:xfrm flipH="1">
            <a:off x="8294959" y="5128459"/>
            <a:ext cx="1224136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81BB4D-78ED-4D5A-A1C3-8EC920230AD9}"/>
              </a:ext>
            </a:extLst>
          </p:cNvPr>
          <p:cNvCxnSpPr>
            <a:cxnSpLocks/>
          </p:cNvCxnSpPr>
          <p:nvPr/>
        </p:nvCxnSpPr>
        <p:spPr bwMode="auto">
          <a:xfrm flipH="1">
            <a:off x="3126676" y="4312847"/>
            <a:ext cx="1043243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C5AC0D-AFE8-4ED9-98CF-9F4384012831}"/>
                  </a:ext>
                </a:extLst>
              </p:cNvPr>
              <p:cNvSpPr txBox="1"/>
              <p:nvPr/>
            </p:nvSpPr>
            <p:spPr>
              <a:xfrm>
                <a:off x="3609260" y="1851877"/>
                <a:ext cx="936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C5AC0D-AFE8-4ED9-98CF-9F4384012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260" y="1851877"/>
                <a:ext cx="936101" cy="400110"/>
              </a:xfrm>
              <a:prstGeom prst="rect">
                <a:avLst/>
              </a:prstGeom>
              <a:blipFill>
                <a:blip r:embed="rId8"/>
                <a:stretch>
                  <a:fillRect l="-6494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AA5B99C-E513-4E7C-81ED-438ECA89143C}"/>
                  </a:ext>
                </a:extLst>
              </p:cNvPr>
              <p:cNvSpPr/>
              <p:nvPr/>
            </p:nvSpPr>
            <p:spPr>
              <a:xfrm>
                <a:off x="3141596" y="3837985"/>
                <a:ext cx="11587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500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AA5B99C-E513-4E7C-81ED-438ECA891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596" y="3837985"/>
                <a:ext cx="1158715" cy="400110"/>
              </a:xfrm>
              <a:prstGeom prst="rect">
                <a:avLst/>
              </a:prstGeom>
              <a:blipFill>
                <a:blip r:embed="rId9"/>
                <a:stretch>
                  <a:fillRect l="-5263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D5905EC-B9FE-46E7-A43A-637FB9658A83}"/>
                  </a:ext>
                </a:extLst>
              </p:cNvPr>
              <p:cNvSpPr/>
              <p:nvPr/>
            </p:nvSpPr>
            <p:spPr>
              <a:xfrm>
                <a:off x="3334582" y="4928404"/>
                <a:ext cx="13013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1400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D5905EC-B9FE-46E7-A43A-637FB9658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582" y="4928404"/>
                <a:ext cx="1301382" cy="400110"/>
              </a:xfrm>
              <a:prstGeom prst="rect">
                <a:avLst/>
              </a:prstGeom>
              <a:blipFill>
                <a:blip r:embed="rId10"/>
                <a:stretch>
                  <a:fillRect l="-4695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612589F-7568-4110-A1E0-2D8764250FD7}"/>
                  </a:ext>
                </a:extLst>
              </p:cNvPr>
              <p:cNvSpPr/>
              <p:nvPr/>
            </p:nvSpPr>
            <p:spPr>
              <a:xfrm>
                <a:off x="4828519" y="2241884"/>
                <a:ext cx="7739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612589F-7568-4110-A1E0-2D8764250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519" y="2241884"/>
                <a:ext cx="773994" cy="400110"/>
              </a:xfrm>
              <a:prstGeom prst="rect">
                <a:avLst/>
              </a:prstGeom>
              <a:blipFill>
                <a:blip r:embed="rId11"/>
                <a:stretch>
                  <a:fillRect l="-7874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769D65B-FE30-4B2E-87C9-BE934B9B5807}"/>
                  </a:ext>
                </a:extLst>
              </p:cNvPr>
              <p:cNvSpPr/>
              <p:nvPr/>
            </p:nvSpPr>
            <p:spPr>
              <a:xfrm>
                <a:off x="7968312" y="2241884"/>
                <a:ext cx="7739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769D65B-FE30-4B2E-87C9-BE934B9B5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12" y="2241884"/>
                <a:ext cx="773994" cy="400110"/>
              </a:xfrm>
              <a:prstGeom prst="rect">
                <a:avLst/>
              </a:prstGeom>
              <a:blipFill>
                <a:blip r:embed="rId12"/>
                <a:stretch>
                  <a:fillRect l="-7874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8D8A5DC-DEE0-4E74-8BAF-33DECE68642A}"/>
                  </a:ext>
                </a:extLst>
              </p:cNvPr>
              <p:cNvSpPr/>
              <p:nvPr/>
            </p:nvSpPr>
            <p:spPr>
              <a:xfrm>
                <a:off x="9519095" y="2190157"/>
                <a:ext cx="7739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8D8A5DC-DEE0-4E74-8BAF-33DECE686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095" y="2190157"/>
                <a:ext cx="773994" cy="400110"/>
              </a:xfrm>
              <a:prstGeom prst="rect">
                <a:avLst/>
              </a:prstGeom>
              <a:blipFill>
                <a:blip r:embed="rId13"/>
                <a:stretch>
                  <a:fillRect l="-8730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0AE5C12-6D17-4E1A-B994-9DC4276C52C5}"/>
                  </a:ext>
                </a:extLst>
              </p:cNvPr>
              <p:cNvSpPr/>
              <p:nvPr/>
            </p:nvSpPr>
            <p:spPr>
              <a:xfrm>
                <a:off x="8170458" y="4479774"/>
                <a:ext cx="9166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24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0AE5C12-6D17-4E1A-B994-9DC4276C5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458" y="4479774"/>
                <a:ext cx="916661" cy="400110"/>
              </a:xfrm>
              <a:prstGeom prst="rect">
                <a:avLst/>
              </a:prstGeom>
              <a:blipFill>
                <a:blip r:embed="rId14"/>
                <a:stretch>
                  <a:fillRect l="-6623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97DD2B1-0E15-4D3B-8796-231023563D1A}"/>
                  </a:ext>
                </a:extLst>
              </p:cNvPr>
              <p:cNvSpPr/>
              <p:nvPr/>
            </p:nvSpPr>
            <p:spPr>
              <a:xfrm>
                <a:off x="8562366" y="5339503"/>
                <a:ext cx="7739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97DD2B1-0E15-4D3B-8796-231023563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366" y="5339503"/>
                <a:ext cx="773994" cy="400110"/>
              </a:xfrm>
              <a:prstGeom prst="rect">
                <a:avLst/>
              </a:prstGeom>
              <a:blipFill>
                <a:blip r:embed="rId15"/>
                <a:stretch>
                  <a:fillRect l="-8661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C26BD6C-D342-43C2-AECF-7CDC7BB843A9}"/>
                  </a:ext>
                </a:extLst>
              </p:cNvPr>
              <p:cNvSpPr txBox="1"/>
              <p:nvPr/>
            </p:nvSpPr>
            <p:spPr>
              <a:xfrm>
                <a:off x="3142216" y="2967335"/>
                <a:ext cx="23656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C26BD6C-D342-43C2-AECF-7CDC7BB84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216" y="2967335"/>
                <a:ext cx="2365661" cy="461665"/>
              </a:xfrm>
              <a:prstGeom prst="rect">
                <a:avLst/>
              </a:prstGeom>
              <a:blipFill>
                <a:blip r:embed="rId16"/>
                <a:stretch>
                  <a:fillRect l="-385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665341F-8A3D-4466-B384-4E34C9729DE0}"/>
                  </a:ext>
                </a:extLst>
              </p:cNvPr>
              <p:cNvSpPr/>
              <p:nvPr/>
            </p:nvSpPr>
            <p:spPr>
              <a:xfrm>
                <a:off x="2999656" y="6376830"/>
                <a:ext cx="26115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1900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665341F-8A3D-4466-B384-4E34C9729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56" y="6376830"/>
                <a:ext cx="2611549" cy="461665"/>
              </a:xfrm>
              <a:prstGeom prst="rect">
                <a:avLst/>
              </a:prstGeom>
              <a:blipFill>
                <a:blip r:embed="rId17"/>
                <a:stretch>
                  <a:fillRect l="-3505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8D16C42-FD94-4707-8094-F4376A4A6B19}"/>
                  </a:ext>
                </a:extLst>
              </p:cNvPr>
              <p:cNvSpPr/>
              <p:nvPr/>
            </p:nvSpPr>
            <p:spPr>
              <a:xfrm>
                <a:off x="7587956" y="3486108"/>
                <a:ext cx="21482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16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8D16C42-FD94-4707-8094-F4376A4A6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956" y="3486108"/>
                <a:ext cx="2148280" cy="461665"/>
              </a:xfrm>
              <a:prstGeom prst="rect">
                <a:avLst/>
              </a:prstGeom>
              <a:blipFill>
                <a:blip r:embed="rId18"/>
                <a:stretch>
                  <a:fillRect l="-4545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C7ABA92-F4A0-410F-9748-FB2359B1F54D}"/>
                  </a:ext>
                </a:extLst>
              </p:cNvPr>
              <p:cNvSpPr/>
              <p:nvPr/>
            </p:nvSpPr>
            <p:spPr>
              <a:xfrm>
                <a:off x="7854795" y="6411605"/>
                <a:ext cx="21482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33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C7ABA92-F4A0-410F-9748-FB2359B1F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795" y="6411605"/>
                <a:ext cx="2148280" cy="461665"/>
              </a:xfrm>
              <a:prstGeom prst="rect">
                <a:avLst/>
              </a:prstGeom>
              <a:blipFill>
                <a:blip r:embed="rId19"/>
                <a:stretch>
                  <a:fillRect l="-4545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969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48BF2A-EF5E-475B-8A76-1F2B7E76A56F}"/>
              </a:ext>
            </a:extLst>
          </p:cNvPr>
          <p:cNvSpPr/>
          <p:nvPr/>
        </p:nvSpPr>
        <p:spPr>
          <a:xfrm>
            <a:off x="2999656" y="0"/>
            <a:ext cx="7865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Skill Check: Area of Compound Shapes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F0EA-D650-429A-A1CC-6C89D317AC90}"/>
              </a:ext>
            </a:extLst>
          </p:cNvPr>
          <p:cNvSpPr/>
          <p:nvPr/>
        </p:nvSpPr>
        <p:spPr>
          <a:xfrm>
            <a:off x="2335543" y="66025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2. Find the area and perimeter of each of these shapes.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3FD9B-1156-424A-9234-161900DE3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214" y="1209481"/>
            <a:ext cx="3319856" cy="1923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5E62FB-D1A5-4F80-85FB-EC871CBF7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435" y="1264050"/>
            <a:ext cx="4364550" cy="2367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66AA18-1197-4BF4-AB8D-0B606E040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9070" y="3416300"/>
            <a:ext cx="2749302" cy="3013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B4B9B3-8AA5-4C4F-9217-3865C1CA2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4555" y="3883310"/>
            <a:ext cx="4221450" cy="25817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812F2D-9ECF-47C3-AC03-BDB97F111B7E}"/>
              </a:ext>
            </a:extLst>
          </p:cNvPr>
          <p:cNvSpPr txBox="1"/>
          <p:nvPr/>
        </p:nvSpPr>
        <p:spPr>
          <a:xfrm>
            <a:off x="6046051" y="3857839"/>
            <a:ext cx="681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72EBF5-79E5-4525-9C33-1CB680E89077}"/>
              </a:ext>
            </a:extLst>
          </p:cNvPr>
          <p:cNvSpPr/>
          <p:nvPr/>
        </p:nvSpPr>
        <p:spPr>
          <a:xfrm>
            <a:off x="2209191" y="1175465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65DF12-A076-47A0-A7A5-125DC50EC377}"/>
              </a:ext>
            </a:extLst>
          </p:cNvPr>
          <p:cNvSpPr/>
          <p:nvPr/>
        </p:nvSpPr>
        <p:spPr>
          <a:xfrm>
            <a:off x="6133183" y="1206243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2DF119-67C9-4A04-886D-3845FC1F272C}"/>
              </a:ext>
            </a:extLst>
          </p:cNvPr>
          <p:cNvSpPr/>
          <p:nvPr/>
        </p:nvSpPr>
        <p:spPr>
          <a:xfrm>
            <a:off x="2310611" y="3396174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D20A77-CEA1-4F7A-9030-B7D222F3544F}"/>
              </a:ext>
            </a:extLst>
          </p:cNvPr>
          <p:cNvSpPr txBox="1"/>
          <p:nvPr/>
        </p:nvSpPr>
        <p:spPr>
          <a:xfrm>
            <a:off x="7951031" y="3067562"/>
            <a:ext cx="849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61EC92-CC2C-4816-B7CD-A3BB77C93C45}"/>
              </a:ext>
            </a:extLst>
          </p:cNvPr>
          <p:cNvSpPr/>
          <p:nvPr/>
        </p:nvSpPr>
        <p:spPr>
          <a:xfrm>
            <a:off x="9453609" y="3517392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434EF8-C415-4D00-AE66-7E996245C8C2}"/>
              </a:ext>
            </a:extLst>
          </p:cNvPr>
          <p:cNvSpPr/>
          <p:nvPr/>
        </p:nvSpPr>
        <p:spPr>
          <a:xfrm>
            <a:off x="7159352" y="5094274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F6997D-876D-4BD3-92B2-D57636865658}"/>
              </a:ext>
            </a:extLst>
          </p:cNvPr>
          <p:cNvSpPr/>
          <p:nvPr/>
        </p:nvSpPr>
        <p:spPr>
          <a:xfrm>
            <a:off x="9301637" y="4771485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B4AAB2-64EF-4D55-A327-30E661DC517B}"/>
              </a:ext>
            </a:extLst>
          </p:cNvPr>
          <p:cNvSpPr/>
          <p:nvPr/>
        </p:nvSpPr>
        <p:spPr>
          <a:xfrm>
            <a:off x="2209191" y="4543445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60 mm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FD1725-0C9E-46A8-B7BD-93BC3E0847B4}"/>
              </a:ext>
            </a:extLst>
          </p:cNvPr>
          <p:cNvSpPr/>
          <p:nvPr/>
        </p:nvSpPr>
        <p:spPr>
          <a:xfrm>
            <a:off x="3899526" y="2912514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 cm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461C01C-D090-4F4A-81D1-58CE9DED7EF8}"/>
              </a:ext>
            </a:extLst>
          </p:cNvPr>
          <p:cNvSpPr/>
          <p:nvPr/>
        </p:nvSpPr>
        <p:spPr>
          <a:xfrm>
            <a:off x="4755565" y="1587705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DFB0F-AB69-42B9-B6E5-447505C4BCBB}"/>
              </a:ext>
            </a:extLst>
          </p:cNvPr>
          <p:cNvSpPr/>
          <p:nvPr/>
        </p:nvSpPr>
        <p:spPr>
          <a:xfrm>
            <a:off x="8581171" y="1562531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AB2E5F-C060-4ADA-AE43-6A6240D35FA8}"/>
              </a:ext>
            </a:extLst>
          </p:cNvPr>
          <p:cNvSpPr/>
          <p:nvPr/>
        </p:nvSpPr>
        <p:spPr>
          <a:xfrm>
            <a:off x="8708958" y="3158589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1cm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9AADF2-9287-4CE3-9268-E47F47CDF167}"/>
              </a:ext>
            </a:extLst>
          </p:cNvPr>
          <p:cNvSpPr/>
          <p:nvPr/>
        </p:nvSpPr>
        <p:spPr>
          <a:xfrm>
            <a:off x="6133183" y="4371375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838E14-0573-43B8-8DDB-69A03C1CBC52}"/>
              </a:ext>
            </a:extLst>
          </p:cNvPr>
          <p:cNvSpPr txBox="1"/>
          <p:nvPr/>
        </p:nvSpPr>
        <p:spPr>
          <a:xfrm>
            <a:off x="7431894" y="2336429"/>
            <a:ext cx="282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Perimeter = 20 cm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D12BD6-83FE-485F-9092-8958EC1F8BF4}"/>
              </a:ext>
            </a:extLst>
          </p:cNvPr>
          <p:cNvSpPr/>
          <p:nvPr/>
        </p:nvSpPr>
        <p:spPr>
          <a:xfrm>
            <a:off x="2637134" y="2319004"/>
            <a:ext cx="2792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Perimeter = 22 cm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E20404-ACED-475B-BECB-87604B493F83}"/>
              </a:ext>
            </a:extLst>
          </p:cNvPr>
          <p:cNvSpPr/>
          <p:nvPr/>
        </p:nvSpPr>
        <p:spPr>
          <a:xfrm>
            <a:off x="7021976" y="4442859"/>
            <a:ext cx="2707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Perimeter = 28 cm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D2AADC-6BD0-467A-8EFF-E4879186C5E0}"/>
              </a:ext>
            </a:extLst>
          </p:cNvPr>
          <p:cNvSpPr/>
          <p:nvPr/>
        </p:nvSpPr>
        <p:spPr>
          <a:xfrm>
            <a:off x="2454093" y="5270295"/>
            <a:ext cx="2981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Perimeter = 190 mm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1C66D2-5980-4B6B-B216-9DD422921F3D}"/>
              </a:ext>
            </a:extLst>
          </p:cNvPr>
          <p:cNvSpPr/>
          <p:nvPr/>
        </p:nvSpPr>
        <p:spPr>
          <a:xfrm>
            <a:off x="7624149" y="5379341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2FB35C-2D17-44CE-A46E-C3EC47FAB374}"/>
              </a:ext>
            </a:extLst>
          </p:cNvPr>
          <p:cNvSpPr/>
          <p:nvPr/>
        </p:nvSpPr>
        <p:spPr>
          <a:xfrm>
            <a:off x="3904676" y="4371375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 mm</a:t>
            </a:r>
          </a:p>
        </p:txBody>
      </p:sp>
    </p:spTree>
    <p:extLst>
      <p:ext uri="{BB962C8B-B14F-4D97-AF65-F5344CB8AC3E}">
        <p14:creationId xmlns:p14="http://schemas.microsoft.com/office/powerpoint/2010/main" val="339801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12" grpId="0"/>
      <p:bldP spid="14" grpId="0"/>
      <p:bldP spid="15" grpId="0"/>
      <p:bldP spid="17" grpId="0"/>
      <p:bldP spid="19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51583" y="980728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US" sz="2400" dirty="0"/>
              <a:t>The  unit of work is divided into the following six sections 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Title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822338-56DF-4D86-B233-66EF4045CBDF}"/>
              </a:ext>
            </a:extLst>
          </p:cNvPr>
          <p:cNvSpPr txBox="1"/>
          <p:nvPr/>
        </p:nvSpPr>
        <p:spPr>
          <a:xfrm>
            <a:off x="3773998" y="1722288"/>
            <a:ext cx="66247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/>
              <a:t>Area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The Area and Perimeter of a Square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The Area and Perimeter of a Rectangle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The Area of Compound Shapes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The Area of a Triangle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The Area and Circumference of a Circle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48BF2A-EF5E-475B-8A76-1F2B7E76A56F}"/>
              </a:ext>
            </a:extLst>
          </p:cNvPr>
          <p:cNvSpPr/>
          <p:nvPr/>
        </p:nvSpPr>
        <p:spPr>
          <a:xfrm>
            <a:off x="2999656" y="0"/>
            <a:ext cx="7865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Skill Check: Area of Compound Shapes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835094-56A7-4BA0-B9E8-49D8AC2FD26B}"/>
              </a:ext>
            </a:extLst>
          </p:cNvPr>
          <p:cNvSpPr/>
          <p:nvPr/>
        </p:nvSpPr>
        <p:spPr>
          <a:xfrm>
            <a:off x="2181201" y="773584"/>
            <a:ext cx="6670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3. Find the area and perimeter of these shapes.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19D76-9E95-463A-979D-8952AA248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839" y="1449428"/>
            <a:ext cx="3792150" cy="3662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E8F5ED-3AEB-43FB-BB6E-D170FC3E3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761" y="1457951"/>
            <a:ext cx="4637483" cy="36456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A1739A-47A6-46E0-B212-33B1318BC43E}"/>
              </a:ext>
            </a:extLst>
          </p:cNvPr>
          <p:cNvCxnSpPr/>
          <p:nvPr/>
        </p:nvCxnSpPr>
        <p:spPr bwMode="auto">
          <a:xfrm flipH="1">
            <a:off x="2855639" y="2780928"/>
            <a:ext cx="936104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07FF45-00F8-4838-83E8-B9629BDB6E64}"/>
              </a:ext>
            </a:extLst>
          </p:cNvPr>
          <p:cNvCxnSpPr>
            <a:cxnSpLocks/>
          </p:cNvCxnSpPr>
          <p:nvPr/>
        </p:nvCxnSpPr>
        <p:spPr bwMode="auto">
          <a:xfrm flipH="1">
            <a:off x="2855640" y="3718710"/>
            <a:ext cx="1872208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871AD-55D2-441D-A61D-7526435A04E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948488" y="2732775"/>
            <a:ext cx="1085610" cy="169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1D7F036-02CD-410E-AF27-D6567F9269F8}"/>
              </a:ext>
            </a:extLst>
          </p:cNvPr>
          <p:cNvSpPr txBox="1"/>
          <p:nvPr/>
        </p:nvSpPr>
        <p:spPr>
          <a:xfrm>
            <a:off x="2189003" y="308070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 cm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FC4B20-B62B-4651-A3F5-87FCC104B6E6}"/>
              </a:ext>
            </a:extLst>
          </p:cNvPr>
          <p:cNvSpPr/>
          <p:nvPr/>
        </p:nvSpPr>
        <p:spPr>
          <a:xfrm>
            <a:off x="7229563" y="3382872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481A87-88AE-4A34-B323-E4295794E982}"/>
              </a:ext>
            </a:extLst>
          </p:cNvPr>
          <p:cNvSpPr/>
          <p:nvPr/>
        </p:nvSpPr>
        <p:spPr>
          <a:xfrm>
            <a:off x="6490258" y="3977428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C281F3-B6D4-42CF-81F7-F07ECE1EDC7D}"/>
                  </a:ext>
                </a:extLst>
              </p:cNvPr>
              <p:cNvSpPr/>
              <p:nvPr/>
            </p:nvSpPr>
            <p:spPr>
              <a:xfrm>
                <a:off x="2947216" y="2102905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C281F3-B6D4-42CF-81F7-F07ECE1ED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216" y="2102905"/>
                <a:ext cx="844527" cy="400110"/>
              </a:xfrm>
              <a:prstGeom prst="rect">
                <a:avLst/>
              </a:prstGeom>
              <a:blipFill>
                <a:blip r:embed="rId6"/>
                <a:stretch>
                  <a:fillRect l="-7194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DC36F95-2D98-45B1-8D45-3D5BF418FD2A}"/>
                  </a:ext>
                </a:extLst>
              </p:cNvPr>
              <p:cNvSpPr/>
              <p:nvPr/>
            </p:nvSpPr>
            <p:spPr>
              <a:xfrm>
                <a:off x="3333413" y="3059883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DC36F95-2D98-45B1-8D45-3D5BF418F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413" y="3059883"/>
                <a:ext cx="844527" cy="400110"/>
              </a:xfrm>
              <a:prstGeom prst="rect">
                <a:avLst/>
              </a:prstGeom>
              <a:blipFill>
                <a:blip r:embed="rId7"/>
                <a:stretch>
                  <a:fillRect l="-7971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FC42EDC-100A-427C-A641-BA30A0998EC4}"/>
                  </a:ext>
                </a:extLst>
              </p:cNvPr>
              <p:cNvSpPr/>
              <p:nvPr/>
            </p:nvSpPr>
            <p:spPr>
              <a:xfrm>
                <a:off x="3713142" y="3977428"/>
                <a:ext cx="987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FC42EDC-100A-427C-A641-BA30A0998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142" y="3977428"/>
                <a:ext cx="987193" cy="400110"/>
              </a:xfrm>
              <a:prstGeom prst="rect">
                <a:avLst/>
              </a:prstGeom>
              <a:blipFill>
                <a:blip r:embed="rId8"/>
                <a:stretch>
                  <a:fillRect l="-6173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FC5C13F-2593-4D37-B11C-F52AE0DFE07E}"/>
                  </a:ext>
                </a:extLst>
              </p:cNvPr>
              <p:cNvSpPr/>
              <p:nvPr/>
            </p:nvSpPr>
            <p:spPr>
              <a:xfrm>
                <a:off x="9100888" y="2066250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FC5C13F-2593-4D37-B11C-F52AE0DFE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888" y="2066250"/>
                <a:ext cx="844527" cy="400110"/>
              </a:xfrm>
              <a:prstGeom prst="rect">
                <a:avLst/>
              </a:prstGeom>
              <a:blipFill>
                <a:blip r:embed="rId9"/>
                <a:stretch>
                  <a:fillRect l="-7971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DF7C83-AC22-47E1-9118-99070F21F653}"/>
                  </a:ext>
                </a:extLst>
              </p:cNvPr>
              <p:cNvSpPr/>
              <p:nvPr/>
            </p:nvSpPr>
            <p:spPr>
              <a:xfrm>
                <a:off x="8673684" y="3933052"/>
                <a:ext cx="987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30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DF7C83-AC22-47E1-9118-99070F21F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684" y="3933052"/>
                <a:ext cx="987193" cy="400110"/>
              </a:xfrm>
              <a:prstGeom prst="rect">
                <a:avLst/>
              </a:prstGeom>
              <a:blipFill>
                <a:blip r:embed="rId10"/>
                <a:stretch>
                  <a:fillRect l="-6790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1729C3-E1B6-42B0-A86C-C8638AF88359}"/>
                  </a:ext>
                </a:extLst>
              </p:cNvPr>
              <p:cNvSpPr/>
              <p:nvPr/>
            </p:nvSpPr>
            <p:spPr>
              <a:xfrm>
                <a:off x="8678624" y="2976977"/>
                <a:ext cx="987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1729C3-E1B6-42B0-A86C-C8638AF88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624" y="2976977"/>
                <a:ext cx="987193" cy="400110"/>
              </a:xfrm>
              <a:prstGeom prst="rect">
                <a:avLst/>
              </a:prstGeom>
              <a:blipFill>
                <a:blip r:embed="rId11"/>
                <a:stretch>
                  <a:fillRect l="-6790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5D5DACD-758B-4538-9560-CA6376990FB7}"/>
              </a:ext>
            </a:extLst>
          </p:cNvPr>
          <p:cNvSpPr/>
          <p:nvPr/>
        </p:nvSpPr>
        <p:spPr>
          <a:xfrm>
            <a:off x="10114735" y="3986017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E346CD2-BC72-4703-81C1-41FF102195C0}"/>
                  </a:ext>
                </a:extLst>
              </p:cNvPr>
              <p:cNvSpPr/>
              <p:nvPr/>
            </p:nvSpPr>
            <p:spPr>
              <a:xfrm>
                <a:off x="3075292" y="5369986"/>
                <a:ext cx="32500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 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E346CD2-BC72-4703-81C1-41FF10219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92" y="5369986"/>
                <a:ext cx="3250086" cy="461665"/>
              </a:xfrm>
              <a:prstGeom prst="rect">
                <a:avLst/>
              </a:prstGeom>
              <a:blipFill>
                <a:blip r:embed="rId13"/>
                <a:stretch>
                  <a:fillRect l="-2809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16A2299-41D5-4E6B-8DEE-F5C489AEAD03}"/>
                  </a:ext>
                </a:extLst>
              </p:cNvPr>
              <p:cNvSpPr/>
              <p:nvPr/>
            </p:nvSpPr>
            <p:spPr>
              <a:xfrm>
                <a:off x="7599215" y="5369986"/>
                <a:ext cx="32500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 54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16A2299-41D5-4E6B-8DEE-F5C489AEA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215" y="5369986"/>
                <a:ext cx="3250086" cy="461665"/>
              </a:xfrm>
              <a:prstGeom prst="rect">
                <a:avLst/>
              </a:prstGeom>
              <a:blipFill>
                <a:blip r:embed="rId14"/>
                <a:stretch>
                  <a:fillRect l="-300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C76A18FC-A21D-4D75-BD72-AA034F30D41F}"/>
              </a:ext>
            </a:extLst>
          </p:cNvPr>
          <p:cNvSpPr/>
          <p:nvPr/>
        </p:nvSpPr>
        <p:spPr>
          <a:xfrm>
            <a:off x="3075292" y="5930521"/>
            <a:ext cx="2707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Perimeter = 24 cm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4CDD76-9503-4322-891D-28315E4A7BD0}"/>
              </a:ext>
            </a:extLst>
          </p:cNvPr>
          <p:cNvSpPr/>
          <p:nvPr/>
        </p:nvSpPr>
        <p:spPr>
          <a:xfrm>
            <a:off x="7594592" y="5929148"/>
            <a:ext cx="2707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Perimeter = 38 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C60948-5A18-4F28-AA6D-07D9C8EC7F4D}"/>
              </a:ext>
            </a:extLst>
          </p:cNvPr>
          <p:cNvSpPr txBox="1"/>
          <p:nvPr/>
        </p:nvSpPr>
        <p:spPr>
          <a:xfrm>
            <a:off x="2121889" y="13750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8DFF20-616A-4AB1-9AA3-805585BE8CE0}"/>
              </a:ext>
            </a:extLst>
          </p:cNvPr>
          <p:cNvSpPr/>
          <p:nvPr/>
        </p:nvSpPr>
        <p:spPr>
          <a:xfrm>
            <a:off x="6543672" y="1399081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EC480F-A552-4FB2-A573-3F7E858FBC56}"/>
              </a:ext>
            </a:extLst>
          </p:cNvPr>
          <p:cNvCxnSpPr>
            <a:cxnSpLocks/>
          </p:cNvCxnSpPr>
          <p:nvPr/>
        </p:nvCxnSpPr>
        <p:spPr bwMode="auto">
          <a:xfrm flipH="1">
            <a:off x="8058274" y="3710349"/>
            <a:ext cx="1975824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484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48BF2A-EF5E-475B-8A76-1F2B7E76A56F}"/>
              </a:ext>
            </a:extLst>
          </p:cNvPr>
          <p:cNvSpPr/>
          <p:nvPr/>
        </p:nvSpPr>
        <p:spPr>
          <a:xfrm>
            <a:off x="2999656" y="0"/>
            <a:ext cx="7865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Skill Check: Area of Compound Shapes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27E688-A7D5-4AA9-BD2C-2AEED2A9ADF0}"/>
              </a:ext>
            </a:extLst>
          </p:cNvPr>
          <p:cNvSpPr/>
          <p:nvPr/>
        </p:nvSpPr>
        <p:spPr>
          <a:xfrm>
            <a:off x="2220007" y="68790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4. Find the shaded area in each of the diagrams below.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C3A8B-698D-40A3-A436-E052C56EA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628" y="1286691"/>
            <a:ext cx="3082136" cy="2478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2782F4-08AC-4285-AFD9-C356B4964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849" y="1286691"/>
            <a:ext cx="3140770" cy="2315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4D3E21-E33B-4803-A6D7-EED19C706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4916" y="3901855"/>
            <a:ext cx="2955770" cy="2664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2DE854-7407-4FA9-8D62-5187884745C2}"/>
              </a:ext>
            </a:extLst>
          </p:cNvPr>
          <p:cNvSpPr txBox="1"/>
          <p:nvPr/>
        </p:nvSpPr>
        <p:spPr>
          <a:xfrm>
            <a:off x="7897290" y="1163828"/>
            <a:ext cx="60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(c)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3F644C-CEE9-44A9-AAF7-9C12F9B6E778}"/>
              </a:ext>
            </a:extLst>
          </p:cNvPr>
          <p:cNvSpPr/>
          <p:nvPr/>
        </p:nvSpPr>
        <p:spPr>
          <a:xfrm>
            <a:off x="2196256" y="1150038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21672A-65BD-4398-BFB0-ED3C65EC0F0F}"/>
              </a:ext>
            </a:extLst>
          </p:cNvPr>
          <p:cNvSpPr/>
          <p:nvPr/>
        </p:nvSpPr>
        <p:spPr>
          <a:xfrm>
            <a:off x="2203544" y="3765202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B5D426-ED61-4F6C-8E8A-5A459CC69EA2}"/>
                  </a:ext>
                </a:extLst>
              </p:cNvPr>
              <p:cNvSpPr/>
              <p:nvPr/>
            </p:nvSpPr>
            <p:spPr>
              <a:xfrm>
                <a:off x="3645415" y="2604905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B5D426-ED61-4F6C-8E8A-5A459CC69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415" y="2604905"/>
                <a:ext cx="844527" cy="400110"/>
              </a:xfrm>
              <a:prstGeom prst="rect">
                <a:avLst/>
              </a:prstGeom>
              <a:blipFill>
                <a:blip r:embed="rId7"/>
                <a:stretch>
                  <a:fillRect l="-7194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5A433B5-ABA0-4B0A-BCDA-2D52703A9E95}"/>
                  </a:ext>
                </a:extLst>
              </p:cNvPr>
              <p:cNvSpPr/>
              <p:nvPr/>
            </p:nvSpPr>
            <p:spPr>
              <a:xfrm>
                <a:off x="3940275" y="1603387"/>
                <a:ext cx="987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5A433B5-ABA0-4B0A-BCDA-2D52703A9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275" y="1603387"/>
                <a:ext cx="987193" cy="400110"/>
              </a:xfrm>
              <a:prstGeom prst="rect">
                <a:avLst/>
              </a:prstGeom>
              <a:blipFill>
                <a:blip r:embed="rId8"/>
                <a:stretch>
                  <a:fillRect l="-6173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5A945F-D469-4D7B-B756-511D52CBB686}"/>
                  </a:ext>
                </a:extLst>
              </p:cNvPr>
              <p:cNvSpPr/>
              <p:nvPr/>
            </p:nvSpPr>
            <p:spPr>
              <a:xfrm>
                <a:off x="9382034" y="2244230"/>
                <a:ext cx="987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5A945F-D469-4D7B-B756-511D52CBB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034" y="2244230"/>
                <a:ext cx="987193" cy="400110"/>
              </a:xfrm>
              <a:prstGeom prst="rect">
                <a:avLst/>
              </a:prstGeom>
              <a:blipFill>
                <a:blip r:embed="rId9"/>
                <a:stretch>
                  <a:fillRect l="-6173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023D044-917A-4904-A01B-459CC76A731E}"/>
                  </a:ext>
                </a:extLst>
              </p:cNvPr>
              <p:cNvSpPr/>
              <p:nvPr/>
            </p:nvSpPr>
            <p:spPr>
              <a:xfrm>
                <a:off x="10216694" y="1181302"/>
                <a:ext cx="987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023D044-917A-4904-A01B-459CC76A7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694" y="1181302"/>
                <a:ext cx="987193" cy="400110"/>
              </a:xfrm>
              <a:prstGeom prst="rect">
                <a:avLst/>
              </a:prstGeom>
              <a:blipFill>
                <a:blip r:embed="rId10"/>
                <a:stretch>
                  <a:fillRect l="-6790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6107EA-8840-41F0-97AD-6895306ADA41}"/>
                  </a:ext>
                </a:extLst>
              </p:cNvPr>
              <p:cNvSpPr/>
              <p:nvPr/>
            </p:nvSpPr>
            <p:spPr>
              <a:xfrm>
                <a:off x="4133658" y="4207703"/>
                <a:ext cx="987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72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6107EA-8840-41F0-97AD-6895306AD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658" y="4207703"/>
                <a:ext cx="987193" cy="400110"/>
              </a:xfrm>
              <a:prstGeom prst="rect">
                <a:avLst/>
              </a:prstGeom>
              <a:blipFill>
                <a:blip r:embed="rId11"/>
                <a:stretch>
                  <a:fillRect l="-6173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2E225F-221B-4715-AC7C-765FE0B1B227}"/>
              </a:ext>
            </a:extLst>
          </p:cNvPr>
          <p:cNvCxnSpPr>
            <a:cxnSpLocks/>
          </p:cNvCxnSpPr>
          <p:nvPr/>
        </p:nvCxnSpPr>
        <p:spPr bwMode="auto">
          <a:xfrm>
            <a:off x="3880087" y="5247763"/>
            <a:ext cx="0" cy="59214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9EF0BF1-E937-47F4-8A6B-0E9A502CBA47}"/>
                  </a:ext>
                </a:extLst>
              </p:cNvPr>
              <p:cNvSpPr/>
              <p:nvPr/>
            </p:nvSpPr>
            <p:spPr>
              <a:xfrm>
                <a:off x="2511413" y="4834676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9EF0BF1-E937-47F4-8A6B-0E9A502CBA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413" y="4834676"/>
                <a:ext cx="844527" cy="400110"/>
              </a:xfrm>
              <a:prstGeom prst="rect">
                <a:avLst/>
              </a:prstGeom>
              <a:blipFill>
                <a:blip r:embed="rId12"/>
                <a:stretch>
                  <a:fillRect l="-7914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3F19C4-4516-461B-BD3D-11C0432348CD}"/>
                  </a:ext>
                </a:extLst>
              </p:cNvPr>
              <p:cNvSpPr/>
              <p:nvPr/>
            </p:nvSpPr>
            <p:spPr>
              <a:xfrm>
                <a:off x="3880087" y="5825085"/>
                <a:ext cx="8445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3F19C4-4516-461B-BD3D-11C043234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87" y="5825085"/>
                <a:ext cx="844527" cy="400110"/>
              </a:xfrm>
              <a:prstGeom prst="rect">
                <a:avLst/>
              </a:prstGeom>
              <a:blipFill>
                <a:blip r:embed="rId13"/>
                <a:stretch>
                  <a:fillRect l="-7194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E431A6-A144-4746-B126-DA14C39C5A69}"/>
                  </a:ext>
                </a:extLst>
              </p:cNvPr>
              <p:cNvSpPr txBox="1"/>
              <p:nvPr/>
            </p:nvSpPr>
            <p:spPr>
              <a:xfrm>
                <a:off x="5839764" y="2197965"/>
                <a:ext cx="25922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Shaded Area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16 - 4 =  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E431A6-A144-4746-B126-DA14C39C5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764" y="2197965"/>
                <a:ext cx="2592288" cy="830997"/>
              </a:xfrm>
              <a:prstGeom prst="rect">
                <a:avLst/>
              </a:prstGeom>
              <a:blipFill>
                <a:blip r:embed="rId14"/>
                <a:stretch>
                  <a:fillRect l="-3765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7B860F1-E520-4EB5-9738-5FA0B5C6CDD8}"/>
                  </a:ext>
                </a:extLst>
              </p:cNvPr>
              <p:cNvSpPr/>
              <p:nvPr/>
            </p:nvSpPr>
            <p:spPr>
              <a:xfrm>
                <a:off x="5790320" y="4712839"/>
                <a:ext cx="29557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Shaded Area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72 - 8 - 4 =  60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7B860F1-E520-4EB5-9738-5FA0B5C6C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320" y="4712839"/>
                <a:ext cx="2955770" cy="830997"/>
              </a:xfrm>
              <a:prstGeom prst="rect">
                <a:avLst/>
              </a:prstGeom>
              <a:blipFill>
                <a:blip r:embed="rId15"/>
                <a:stretch>
                  <a:fillRect l="-3299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FB72547-C969-44B7-B2C8-89AAD685AE0C}"/>
                  </a:ext>
                </a:extLst>
              </p:cNvPr>
              <p:cNvSpPr/>
              <p:nvPr/>
            </p:nvSpPr>
            <p:spPr>
              <a:xfrm>
                <a:off x="8664428" y="3695797"/>
                <a:ext cx="284561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Shaded Area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48 - 24 =  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FB72547-C969-44B7-B2C8-89AAD685A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428" y="3695797"/>
                <a:ext cx="2845612" cy="830997"/>
              </a:xfrm>
              <a:prstGeom prst="rect">
                <a:avLst/>
              </a:prstGeom>
              <a:blipFill>
                <a:blip r:embed="rId16"/>
                <a:stretch>
                  <a:fillRect l="-3212" t="-5109" b="-16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858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1" grpId="0"/>
      <p:bldP spid="22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C9CF37-2BBC-415E-98BC-9042CA6694F8}"/>
              </a:ext>
            </a:extLst>
          </p:cNvPr>
          <p:cNvSpPr/>
          <p:nvPr/>
        </p:nvSpPr>
        <p:spPr>
          <a:xfrm>
            <a:off x="2534493" y="705426"/>
            <a:ext cx="8669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5. A lawn is 3 m by 5 m.  A path 1 m wide is laid around the lawn.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AC75C4-254F-457E-87A8-CAF5D01AA8FB}"/>
              </a:ext>
            </a:extLst>
          </p:cNvPr>
          <p:cNvSpPr/>
          <p:nvPr/>
        </p:nvSpPr>
        <p:spPr>
          <a:xfrm>
            <a:off x="2503144" y="3315411"/>
            <a:ext cx="8284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6. Ben's dad buys a carpet that is 3 m wide and 4 m long.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97BC7C-BC6B-42CC-A123-11A0512335DD}"/>
              </a:ext>
            </a:extLst>
          </p:cNvPr>
          <p:cNvSpPr/>
          <p:nvPr/>
        </p:nvSpPr>
        <p:spPr>
          <a:xfrm>
            <a:off x="2855640" y="3673226"/>
            <a:ext cx="8509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This is the shape of Ben's room How much carpet is wasted?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6F68E-8F9A-4A03-B552-C583AF105932}"/>
              </a:ext>
            </a:extLst>
          </p:cNvPr>
          <p:cNvSpPr/>
          <p:nvPr/>
        </p:nvSpPr>
        <p:spPr>
          <a:xfrm>
            <a:off x="3287688" y="1075267"/>
            <a:ext cx="362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Find the area of the path.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89D92F-DF8C-4ED7-AAFD-731FC3840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1247398"/>
            <a:ext cx="3183975" cy="1884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F0A120-6096-45E5-A892-E5C40C05C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648" y="4321946"/>
            <a:ext cx="3941517" cy="21198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B212A9-19CE-425B-94C1-39D15967194D}"/>
              </a:ext>
            </a:extLst>
          </p:cNvPr>
          <p:cNvSpPr/>
          <p:nvPr/>
        </p:nvSpPr>
        <p:spPr>
          <a:xfrm>
            <a:off x="3287688" y="39722"/>
            <a:ext cx="7865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Skill Check: Area of Compound Shapes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D68E67-1DD9-4C62-934B-51CE66981387}"/>
                  </a:ext>
                </a:extLst>
              </p:cNvPr>
              <p:cNvSpPr txBox="1"/>
              <p:nvPr/>
            </p:nvSpPr>
            <p:spPr>
              <a:xfrm>
                <a:off x="7406812" y="4377409"/>
                <a:ext cx="3527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Carpet = 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D68E67-1DD9-4C62-934B-51CE66981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812" y="4377409"/>
                <a:ext cx="3527217" cy="461665"/>
              </a:xfrm>
              <a:prstGeom prst="rect">
                <a:avLst/>
              </a:prstGeom>
              <a:blipFill>
                <a:blip r:embed="rId6"/>
                <a:stretch>
                  <a:fillRect l="-259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D8F7DB-CBA7-493E-9562-FCE86CF43AE0}"/>
              </a:ext>
            </a:extLst>
          </p:cNvPr>
          <p:cNvCxnSpPr/>
          <p:nvPr/>
        </p:nvCxnSpPr>
        <p:spPr bwMode="auto">
          <a:xfrm>
            <a:off x="5951984" y="5381887"/>
            <a:ext cx="0" cy="77068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ED93D3-E35F-4AD5-A827-1A0AFC91170B}"/>
              </a:ext>
            </a:extLst>
          </p:cNvPr>
          <p:cNvSpPr txBox="1"/>
          <p:nvPr/>
        </p:nvSpPr>
        <p:spPr>
          <a:xfrm>
            <a:off x="6154920" y="5063371"/>
            <a:ext cx="634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0.2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B0AFC5-DB5C-46ED-89DE-8C1A32A43C6C}"/>
                  </a:ext>
                </a:extLst>
              </p:cNvPr>
              <p:cNvSpPr txBox="1"/>
              <p:nvPr/>
            </p:nvSpPr>
            <p:spPr>
              <a:xfrm>
                <a:off x="4148072" y="5235482"/>
                <a:ext cx="15121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9.36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B0AFC5-DB5C-46ED-89DE-8C1A32A43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72" y="5235482"/>
                <a:ext cx="1512168" cy="400110"/>
              </a:xfrm>
              <a:prstGeom prst="rect">
                <a:avLst/>
              </a:prstGeom>
              <a:blipFill>
                <a:blip r:embed="rId7"/>
                <a:stretch>
                  <a:fillRect l="-4016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5E5B84E-EDDA-4027-94A5-3A967BD1CA7C}"/>
                  </a:ext>
                </a:extLst>
              </p:cNvPr>
              <p:cNvSpPr/>
              <p:nvPr/>
            </p:nvSpPr>
            <p:spPr>
              <a:xfrm>
                <a:off x="5892835" y="6128527"/>
                <a:ext cx="10865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0.24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5E5B84E-EDDA-4027-94A5-3A967BD1C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35" y="6128527"/>
                <a:ext cx="1086580" cy="400110"/>
              </a:xfrm>
              <a:prstGeom prst="rect">
                <a:avLst/>
              </a:prstGeom>
              <a:blipFill>
                <a:blip r:embed="rId8"/>
                <a:stretch>
                  <a:fillRect l="-6180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57D11EB-494B-42D6-9E70-B82BEFD49705}"/>
                  </a:ext>
                </a:extLst>
              </p:cNvPr>
              <p:cNvSpPr/>
              <p:nvPr/>
            </p:nvSpPr>
            <p:spPr>
              <a:xfrm>
                <a:off x="7434381" y="4966388"/>
                <a:ext cx="398218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Room = 9.36 + 0.24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  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9.6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57D11EB-494B-42D6-9E70-B82BEFD49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381" y="4966388"/>
                <a:ext cx="3982180" cy="830997"/>
              </a:xfrm>
              <a:prstGeom prst="rect">
                <a:avLst/>
              </a:prstGeom>
              <a:blipFill>
                <a:blip r:embed="rId9"/>
                <a:stretch>
                  <a:fillRect l="-2450" t="-5147" r="-1531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7750CD3-91FC-40B0-ABA5-38D101B9455D}"/>
                  </a:ext>
                </a:extLst>
              </p:cNvPr>
              <p:cNvSpPr/>
              <p:nvPr/>
            </p:nvSpPr>
            <p:spPr>
              <a:xfrm>
                <a:off x="7464152" y="5745928"/>
                <a:ext cx="33840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Waste = 2.4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7750CD3-91FC-40B0-ABA5-38D101B94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2" y="5745928"/>
                <a:ext cx="3384003" cy="461665"/>
              </a:xfrm>
              <a:prstGeom prst="rect">
                <a:avLst/>
              </a:prstGeom>
              <a:blipFill>
                <a:blip r:embed="rId10"/>
                <a:stretch>
                  <a:fillRect l="-2698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AB40502-DBCD-4969-A193-E7DC7493292C}"/>
                  </a:ext>
                </a:extLst>
              </p:cNvPr>
              <p:cNvSpPr/>
              <p:nvPr/>
            </p:nvSpPr>
            <p:spPr>
              <a:xfrm>
                <a:off x="2569893" y="1567451"/>
                <a:ext cx="41921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Lawn = 3 x 5 = 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AB40502-DBCD-4969-A193-E7DC74932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893" y="1567451"/>
                <a:ext cx="4192110" cy="461665"/>
              </a:xfrm>
              <a:prstGeom prst="rect">
                <a:avLst/>
              </a:prstGeom>
              <a:blipFill>
                <a:blip r:embed="rId11"/>
                <a:stretch>
                  <a:fillRect l="-2329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EA44C5E-9784-49A5-A496-F9A1C3BF696C}"/>
                  </a:ext>
                </a:extLst>
              </p:cNvPr>
              <p:cNvSpPr/>
              <p:nvPr/>
            </p:nvSpPr>
            <p:spPr>
              <a:xfrm>
                <a:off x="2595161" y="2004244"/>
                <a:ext cx="44822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Garden = 5 x 7 = 35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EA44C5E-9784-49A5-A496-F9A1C3BF6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161" y="2004244"/>
                <a:ext cx="4482253" cy="461665"/>
              </a:xfrm>
              <a:prstGeom prst="rect">
                <a:avLst/>
              </a:prstGeom>
              <a:blipFill>
                <a:blip r:embed="rId12"/>
                <a:stretch>
                  <a:fillRect l="-21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F1C749D-F825-4625-8BD4-4782DF6F8138}"/>
                  </a:ext>
                </a:extLst>
              </p:cNvPr>
              <p:cNvSpPr/>
              <p:nvPr/>
            </p:nvSpPr>
            <p:spPr>
              <a:xfrm>
                <a:off x="2610027" y="2440785"/>
                <a:ext cx="4379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Path = 35 - 15 =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F1C749D-F825-4625-8BD4-4782DF6F8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27" y="2440785"/>
                <a:ext cx="4379660" cy="461665"/>
              </a:xfrm>
              <a:prstGeom prst="rect">
                <a:avLst/>
              </a:prstGeom>
              <a:blipFill>
                <a:blip r:embed="rId13"/>
                <a:stretch>
                  <a:fillRect l="-208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448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4: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fourth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E4D532-0376-45C5-B306-1C10BBCBF4B4}"/>
              </a:ext>
            </a:extLst>
          </p:cNvPr>
          <p:cNvSpPr/>
          <p:nvPr/>
        </p:nvSpPr>
        <p:spPr bwMode="auto">
          <a:xfrm>
            <a:off x="2351584" y="1542608"/>
            <a:ext cx="5760640" cy="99270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857821-A040-41BA-BB0F-255B49ADD2BD}"/>
              </a:ext>
            </a:extLst>
          </p:cNvPr>
          <p:cNvSpPr/>
          <p:nvPr/>
        </p:nvSpPr>
        <p:spPr>
          <a:xfrm>
            <a:off x="4511824" y="9625"/>
            <a:ext cx="3721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 Area of a Triangle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F24A9-212A-4C3F-8FE1-C517E84F96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93" t="8100" r="1287" b="5512"/>
          <a:stretch/>
        </p:blipFill>
        <p:spPr>
          <a:xfrm>
            <a:off x="8355773" y="1199896"/>
            <a:ext cx="2393219" cy="19348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F407C5-117A-4ADE-8F3C-C2AEF7785637}"/>
              </a:ext>
            </a:extLst>
          </p:cNvPr>
          <p:cNvSpPr/>
          <p:nvPr/>
        </p:nvSpPr>
        <p:spPr>
          <a:xfrm>
            <a:off x="2351584" y="738589"/>
            <a:ext cx="3315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The Area for a triangle,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A3181-472B-4782-BD8C-11AFAB090E95}"/>
              </a:ext>
            </a:extLst>
          </p:cNvPr>
          <p:cNvSpPr/>
          <p:nvPr/>
        </p:nvSpPr>
        <p:spPr>
          <a:xfrm>
            <a:off x="2355519" y="3437383"/>
            <a:ext cx="7196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Example 1</a:t>
            </a:r>
          </a:p>
          <a:p>
            <a:r>
              <a:rPr lang="en-GB" sz="2400" dirty="0"/>
              <a:t>Find the areas of the triangles shown below.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42E67-738D-495C-9127-BF8C866B4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600" y="4484335"/>
            <a:ext cx="2108656" cy="2044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0E4F13-27D4-480B-BAFD-01E6E7DE8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9795" y="4542529"/>
            <a:ext cx="2520280" cy="1927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AFA226-92FD-4BDD-9630-2D63D61A06E5}"/>
                  </a:ext>
                </a:extLst>
              </p:cNvPr>
              <p:cNvSpPr txBox="1"/>
              <p:nvPr/>
            </p:nvSpPr>
            <p:spPr>
              <a:xfrm>
                <a:off x="4635598" y="4884884"/>
                <a:ext cx="2393027" cy="101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6 x 7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         = 21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AFA226-92FD-4BDD-9630-2D63D61A0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598" y="4884884"/>
                <a:ext cx="2393027" cy="1014830"/>
              </a:xfrm>
              <a:prstGeom prst="rect">
                <a:avLst/>
              </a:prstGeom>
              <a:blipFill>
                <a:blip r:embed="rId7"/>
                <a:stretch>
                  <a:fillRect l="-3817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4A73598-81CB-4ACB-A2C8-9E0FA1F63CBC}"/>
                  </a:ext>
                </a:extLst>
              </p:cNvPr>
              <p:cNvSpPr/>
              <p:nvPr/>
            </p:nvSpPr>
            <p:spPr>
              <a:xfrm>
                <a:off x="9552384" y="4881236"/>
                <a:ext cx="2305439" cy="983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4 x 7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         = 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4A73598-81CB-4ACB-A2C8-9E0FA1F63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4" y="4881236"/>
                <a:ext cx="2305439" cy="983218"/>
              </a:xfrm>
              <a:prstGeom prst="rect">
                <a:avLst/>
              </a:prstGeom>
              <a:blipFill>
                <a:blip r:embed="rId8"/>
                <a:stretch>
                  <a:fillRect l="-4233" r="-3175" b="-13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952DEC1-8EC1-487E-AFC0-3B80736A6870}"/>
                  </a:ext>
                </a:extLst>
              </p:cNvPr>
              <p:cNvSpPr/>
              <p:nvPr/>
            </p:nvSpPr>
            <p:spPr>
              <a:xfrm>
                <a:off x="2476855" y="1698407"/>
                <a:ext cx="5424883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x base x perpendicular height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952DEC1-8EC1-487E-AFC0-3B80736A6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855" y="1698407"/>
                <a:ext cx="5424883" cy="613886"/>
              </a:xfrm>
              <a:prstGeom prst="rect">
                <a:avLst/>
              </a:prstGeom>
              <a:blipFill>
                <a:blip r:embed="rId9"/>
                <a:stretch>
                  <a:fillRect l="-1685" r="-101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9152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35D08F-6C45-4E51-9F60-29A07552B248}"/>
              </a:ext>
            </a:extLst>
          </p:cNvPr>
          <p:cNvSpPr/>
          <p:nvPr/>
        </p:nvSpPr>
        <p:spPr>
          <a:xfrm>
            <a:off x="4151784" y="0"/>
            <a:ext cx="6044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Skill Check: Area of a Triangle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99856-A358-4840-AB81-A5599CCB4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299" y="1149234"/>
            <a:ext cx="2326449" cy="1626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6E36B7-BE45-45CF-BF15-8A1E6E1C8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627" y="2943037"/>
            <a:ext cx="2420153" cy="1626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329EC3-D3C5-4005-A095-4EA910394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936" y="4836012"/>
            <a:ext cx="1736372" cy="1796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3DBEF-4DC5-48E7-8EDE-2BE07FC5B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0241" y="3544148"/>
            <a:ext cx="2376264" cy="1488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7A2454-1E97-4BA6-88A2-ADC181D8F9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3995" y="1149234"/>
            <a:ext cx="1984255" cy="18082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72F6B3-85DE-4946-B327-98C08B599708}"/>
              </a:ext>
            </a:extLst>
          </p:cNvPr>
          <p:cNvSpPr/>
          <p:nvPr/>
        </p:nvSpPr>
        <p:spPr>
          <a:xfrm>
            <a:off x="2495600" y="652044"/>
            <a:ext cx="5950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1. Find the area of each of these triangles.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E4E212-C230-44F2-9E2B-A93FD042C9EF}"/>
                  </a:ext>
                </a:extLst>
              </p:cNvPr>
              <p:cNvSpPr/>
              <p:nvPr/>
            </p:nvSpPr>
            <p:spPr>
              <a:xfrm>
                <a:off x="5034867" y="1477830"/>
                <a:ext cx="2326449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6 x 8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         = 24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E4E212-C230-44F2-9E2B-A93FD042C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867" y="1477830"/>
                <a:ext cx="2326449" cy="983218"/>
              </a:xfrm>
              <a:prstGeom prst="rect">
                <a:avLst/>
              </a:prstGeom>
              <a:blipFill>
                <a:blip r:embed="rId9"/>
                <a:stretch>
                  <a:fillRect l="-4188" r="-2094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CF62ED-CD4B-4487-B8B1-A83F2508506F}"/>
                  </a:ext>
                </a:extLst>
              </p:cNvPr>
              <p:cNvSpPr/>
              <p:nvPr/>
            </p:nvSpPr>
            <p:spPr>
              <a:xfrm>
                <a:off x="5089866" y="3203682"/>
                <a:ext cx="2536534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5 x 7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         = 17.5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CF62ED-CD4B-4487-B8B1-A83F250850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866" y="3203682"/>
                <a:ext cx="2536534" cy="983218"/>
              </a:xfrm>
              <a:prstGeom prst="rect">
                <a:avLst/>
              </a:prstGeom>
              <a:blipFill>
                <a:blip r:embed="rId10"/>
                <a:stretch>
                  <a:fillRect l="-3846" b="-13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47A6EB-93D6-4606-8C53-01241AE99ACB}"/>
                  </a:ext>
                </a:extLst>
              </p:cNvPr>
              <p:cNvSpPr/>
              <p:nvPr/>
            </p:nvSpPr>
            <p:spPr>
              <a:xfrm>
                <a:off x="4583831" y="5291408"/>
                <a:ext cx="2908198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8 x 12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         =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47A6EB-93D6-4606-8C53-01241AE99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1" y="5291408"/>
                <a:ext cx="2908198" cy="983218"/>
              </a:xfrm>
              <a:prstGeom prst="rect">
                <a:avLst/>
              </a:prstGeom>
              <a:blipFill>
                <a:blip r:embed="rId11"/>
                <a:stretch>
                  <a:fillRect l="-3354" b="-13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809B9FA-CC7A-4F96-83FF-B254FCB987C4}"/>
                  </a:ext>
                </a:extLst>
              </p:cNvPr>
              <p:cNvSpPr/>
              <p:nvPr/>
            </p:nvSpPr>
            <p:spPr>
              <a:xfrm>
                <a:off x="9586364" y="1635977"/>
                <a:ext cx="2536534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6 x 4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         = 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809B9FA-CC7A-4F96-83FF-B254FCB98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364" y="1635977"/>
                <a:ext cx="2536534" cy="983218"/>
              </a:xfrm>
              <a:prstGeom prst="rect">
                <a:avLst/>
              </a:prstGeom>
              <a:blipFill>
                <a:blip r:embed="rId12"/>
                <a:stretch>
                  <a:fillRect l="-3846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505B7D9-B287-46E0-8675-F90359B9D26E}"/>
                  </a:ext>
                </a:extLst>
              </p:cNvPr>
              <p:cNvSpPr/>
              <p:nvPr/>
            </p:nvSpPr>
            <p:spPr>
              <a:xfrm>
                <a:off x="8184232" y="5281353"/>
                <a:ext cx="3306771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30 x 40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         = 600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505B7D9-B287-46E0-8675-F90359B9D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232" y="5281353"/>
                <a:ext cx="3306771" cy="983218"/>
              </a:xfrm>
              <a:prstGeom prst="rect">
                <a:avLst/>
              </a:prstGeom>
              <a:blipFill>
                <a:blip r:embed="rId13"/>
                <a:stretch>
                  <a:fillRect l="-29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3B2C082-2FF2-424C-857B-2775C5F7C828}"/>
              </a:ext>
            </a:extLst>
          </p:cNvPr>
          <p:cNvSpPr txBox="1"/>
          <p:nvPr/>
        </p:nvSpPr>
        <p:spPr>
          <a:xfrm>
            <a:off x="2157058" y="1047534"/>
            <a:ext cx="64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A9610A-4ECD-4380-BBDB-E82257DBEB66}"/>
              </a:ext>
            </a:extLst>
          </p:cNvPr>
          <p:cNvSpPr/>
          <p:nvPr/>
        </p:nvSpPr>
        <p:spPr>
          <a:xfrm>
            <a:off x="2120333" y="2876862"/>
            <a:ext cx="719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39DDA1-9D44-4C72-828C-4175785F686D}"/>
              </a:ext>
            </a:extLst>
          </p:cNvPr>
          <p:cNvSpPr/>
          <p:nvPr/>
        </p:nvSpPr>
        <p:spPr>
          <a:xfrm>
            <a:off x="2192557" y="4736840"/>
            <a:ext cx="69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(c)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D9DD54-41B1-448E-8082-FA01E7F2D423}"/>
              </a:ext>
            </a:extLst>
          </p:cNvPr>
          <p:cNvSpPr/>
          <p:nvPr/>
        </p:nvSpPr>
        <p:spPr>
          <a:xfrm>
            <a:off x="6927826" y="1037773"/>
            <a:ext cx="719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(d)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17AD9B-D035-4EA8-B3A1-3C06B68FCE48}"/>
              </a:ext>
            </a:extLst>
          </p:cNvPr>
          <p:cNvSpPr/>
          <p:nvPr/>
        </p:nvSpPr>
        <p:spPr>
          <a:xfrm>
            <a:off x="7824534" y="3488609"/>
            <a:ext cx="719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1766587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7960D9-B18E-4CA0-B6EF-F88B9BBCC9F3}"/>
              </a:ext>
            </a:extLst>
          </p:cNvPr>
          <p:cNvSpPr/>
          <p:nvPr/>
        </p:nvSpPr>
        <p:spPr bwMode="auto">
          <a:xfrm>
            <a:off x="8931817" y="3516768"/>
            <a:ext cx="2736304" cy="83099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35D08F-6C45-4E51-9F60-29A07552B248}"/>
              </a:ext>
            </a:extLst>
          </p:cNvPr>
          <p:cNvSpPr/>
          <p:nvPr/>
        </p:nvSpPr>
        <p:spPr>
          <a:xfrm>
            <a:off x="4151784" y="0"/>
            <a:ext cx="6044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Skill Check: Area of a Triangle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4059E8-5B7C-4B3E-A090-7E70470DEF3F}"/>
              </a:ext>
            </a:extLst>
          </p:cNvPr>
          <p:cNvSpPr/>
          <p:nvPr/>
        </p:nvSpPr>
        <p:spPr>
          <a:xfrm>
            <a:off x="2279576" y="845210"/>
            <a:ext cx="5934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2. (a) Find the area of the shaded triangle.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897D73-989D-48CF-B2B3-D7B9C92D89F7}"/>
              </a:ext>
            </a:extLst>
          </p:cNvPr>
          <p:cNvSpPr/>
          <p:nvPr/>
        </p:nvSpPr>
        <p:spPr>
          <a:xfrm>
            <a:off x="2687023" y="3299860"/>
            <a:ext cx="5867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 What is the area of the parallelogram?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0AA27-BD1E-4A29-8EBD-74E2681C3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770" y="1392815"/>
            <a:ext cx="5043414" cy="18225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4F016D-1983-4989-A36B-DCAB65EAE0BD}"/>
              </a:ext>
            </a:extLst>
          </p:cNvPr>
          <p:cNvSpPr/>
          <p:nvPr/>
        </p:nvSpPr>
        <p:spPr>
          <a:xfrm>
            <a:off x="2307972" y="3976308"/>
            <a:ext cx="5285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3. Find the area of this parallelogram.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7A283-3975-4FA7-B77D-588E594A2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519" y="4581128"/>
            <a:ext cx="3900328" cy="2100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EDA199-F22A-403F-A6A7-5E0B6A63130B}"/>
                  </a:ext>
                </a:extLst>
              </p:cNvPr>
              <p:cNvSpPr/>
              <p:nvPr/>
            </p:nvSpPr>
            <p:spPr>
              <a:xfrm>
                <a:off x="7712796" y="1347985"/>
                <a:ext cx="3858450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Triangle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6 x 8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                        = 24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EDA199-F22A-403F-A6A7-5E0B6A631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796" y="1347985"/>
                <a:ext cx="3858450" cy="983218"/>
              </a:xfrm>
              <a:prstGeom prst="rect">
                <a:avLst/>
              </a:prstGeom>
              <a:blipFill>
                <a:blip r:embed="rId6"/>
                <a:stretch>
                  <a:fillRect l="-2370" b="-13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381E577-B9A9-419C-908A-16ED78E56AC4}"/>
                  </a:ext>
                </a:extLst>
              </p:cNvPr>
              <p:cNvSpPr/>
              <p:nvPr/>
            </p:nvSpPr>
            <p:spPr>
              <a:xfrm>
                <a:off x="7752184" y="2423211"/>
                <a:ext cx="42875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Parallelogram = 2 x 24 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                                = 48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381E577-B9A9-419C-908A-16ED78E56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184" y="2423211"/>
                <a:ext cx="4287527" cy="830997"/>
              </a:xfrm>
              <a:prstGeom prst="rect">
                <a:avLst/>
              </a:prstGeom>
              <a:blipFill>
                <a:blip r:embed="rId7"/>
                <a:stretch>
                  <a:fillRect l="-2276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1F5856-3AE0-49A3-98F8-28701A11EF79}"/>
                  </a:ext>
                </a:extLst>
              </p:cNvPr>
              <p:cNvSpPr/>
              <p:nvPr/>
            </p:nvSpPr>
            <p:spPr>
              <a:xfrm>
                <a:off x="7269917" y="5671336"/>
                <a:ext cx="42875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Parallelogram = 2 x 12 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                                = 24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1F5856-3AE0-49A3-98F8-28701A11E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917" y="5671336"/>
                <a:ext cx="4287527" cy="830997"/>
              </a:xfrm>
              <a:prstGeom prst="rect">
                <a:avLst/>
              </a:prstGeom>
              <a:blipFill>
                <a:blip r:embed="rId8"/>
                <a:stretch>
                  <a:fillRect l="-2276" t="-5109" b="-16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27A397-7ED1-4474-B8A0-02AAD55FD806}"/>
              </a:ext>
            </a:extLst>
          </p:cNvPr>
          <p:cNvCxnSpPr/>
          <p:nvPr/>
        </p:nvCxnSpPr>
        <p:spPr bwMode="auto">
          <a:xfrm flipV="1">
            <a:off x="4151784" y="4723320"/>
            <a:ext cx="1728192" cy="153890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1EE5C0E-22AA-4DFA-8E6E-BE6350BA1909}"/>
                  </a:ext>
                </a:extLst>
              </p:cNvPr>
              <p:cNvSpPr/>
              <p:nvPr/>
            </p:nvSpPr>
            <p:spPr>
              <a:xfrm>
                <a:off x="7173893" y="4608275"/>
                <a:ext cx="3668861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Triangle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x 6 x 4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                        = 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1EE5C0E-22AA-4DFA-8E6E-BE6350BA1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893" y="4608275"/>
                <a:ext cx="3668861" cy="983218"/>
              </a:xfrm>
              <a:prstGeom prst="rect">
                <a:avLst/>
              </a:prstGeom>
              <a:blipFill>
                <a:blip r:embed="rId9"/>
                <a:stretch>
                  <a:fillRect l="-2658" b="-13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065F054-DEB6-41AA-B70A-C301F25B6478}"/>
                  </a:ext>
                </a:extLst>
              </p:cNvPr>
              <p:cNvSpPr/>
              <p:nvPr/>
            </p:nvSpPr>
            <p:spPr>
              <a:xfrm>
                <a:off x="5044065" y="5599627"/>
                <a:ext cx="9727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065F054-DEB6-41AA-B70A-C301F25B6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065" y="5599627"/>
                <a:ext cx="972767" cy="400110"/>
              </a:xfrm>
              <a:prstGeom prst="rect">
                <a:avLst/>
              </a:prstGeom>
              <a:blipFill>
                <a:blip r:embed="rId10"/>
                <a:stretch>
                  <a:fillRect l="-6250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C216FA3-52A3-4394-AB07-AF27EAC4B548}"/>
                  </a:ext>
                </a:extLst>
              </p:cNvPr>
              <p:cNvSpPr/>
              <p:nvPr/>
            </p:nvSpPr>
            <p:spPr>
              <a:xfrm>
                <a:off x="3973859" y="4979455"/>
                <a:ext cx="9727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C216FA3-52A3-4394-AB07-AF27EAC4B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859" y="4979455"/>
                <a:ext cx="972767" cy="400110"/>
              </a:xfrm>
              <a:prstGeom prst="rect">
                <a:avLst/>
              </a:prstGeom>
              <a:blipFill>
                <a:blip r:embed="rId11"/>
                <a:stretch>
                  <a:fillRect l="-6918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AFF7FD9-44FF-4848-BD7E-58FFAAB8E953}"/>
                  </a:ext>
                </a:extLst>
              </p:cNvPr>
              <p:cNvSpPr/>
              <p:nvPr/>
            </p:nvSpPr>
            <p:spPr>
              <a:xfrm>
                <a:off x="4744094" y="2419541"/>
                <a:ext cx="9727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24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AFF7FD9-44FF-4848-BD7E-58FFAAB8E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094" y="2419541"/>
                <a:ext cx="972767" cy="400110"/>
              </a:xfrm>
              <a:prstGeom prst="rect">
                <a:avLst/>
              </a:prstGeom>
              <a:blipFill>
                <a:blip r:embed="rId12"/>
                <a:stretch>
                  <a:fillRect l="-6250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1EBF890-F5AE-4D49-ACE9-11D11881C1AC}"/>
                  </a:ext>
                </a:extLst>
              </p:cNvPr>
              <p:cNvSpPr/>
              <p:nvPr/>
            </p:nvSpPr>
            <p:spPr>
              <a:xfrm>
                <a:off x="4724400" y="1696972"/>
                <a:ext cx="9727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24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1EBF890-F5AE-4D49-ACE9-11D11881C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696972"/>
                <a:ext cx="972767" cy="400110"/>
              </a:xfrm>
              <a:prstGeom prst="rect">
                <a:avLst/>
              </a:prstGeom>
              <a:blipFill>
                <a:blip r:embed="rId13"/>
                <a:stretch>
                  <a:fillRect l="-6250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5D0A310-F230-4202-95E3-44530649BF80}"/>
              </a:ext>
            </a:extLst>
          </p:cNvPr>
          <p:cNvSpPr txBox="1"/>
          <p:nvPr/>
        </p:nvSpPr>
        <p:spPr>
          <a:xfrm>
            <a:off x="8904313" y="3577298"/>
            <a:ext cx="266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Area Parallelogram</a:t>
            </a:r>
          </a:p>
          <a:p>
            <a:r>
              <a:rPr lang="en-GB" dirty="0"/>
              <a:t> base x vertical height</a:t>
            </a:r>
          </a:p>
        </p:txBody>
      </p:sp>
    </p:spTree>
    <p:extLst>
      <p:ext uri="{BB962C8B-B14F-4D97-AF65-F5344CB8AC3E}">
        <p14:creationId xmlns:p14="http://schemas.microsoft.com/office/powerpoint/2010/main" val="3129414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35D08F-6C45-4E51-9F60-29A07552B248}"/>
              </a:ext>
            </a:extLst>
          </p:cNvPr>
          <p:cNvSpPr/>
          <p:nvPr/>
        </p:nvSpPr>
        <p:spPr>
          <a:xfrm>
            <a:off x="4151784" y="0"/>
            <a:ext cx="6044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Skill Check: Area of a Triangle</a:t>
            </a:r>
            <a:endParaRPr lang="en-GB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427D0E-5CF1-4527-AFA1-7C6E4C8C8A94}"/>
              </a:ext>
            </a:extLst>
          </p:cNvPr>
          <p:cNvSpPr/>
          <p:nvPr/>
        </p:nvSpPr>
        <p:spPr>
          <a:xfrm>
            <a:off x="2351584" y="836712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4. </a:t>
            </a:r>
            <a:r>
              <a:rPr lang="en-GB" sz="2400" dirty="0"/>
              <a:t>Find the area of each of these shapes. They have not been drawn accurately.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214C8-50CB-4751-A8CE-1B74B5906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295" y="1800372"/>
            <a:ext cx="2013651" cy="22068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0C0FE1-8F7C-4557-847A-18B6F539B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457" y="4422604"/>
            <a:ext cx="2808312" cy="19566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E5F24F-ED4C-4625-9F83-378F4265E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834" y="1638749"/>
            <a:ext cx="2459884" cy="20690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C99A1C-E678-4B6E-9D6E-BEC7B6590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4605" y="4086910"/>
            <a:ext cx="2808312" cy="230013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A26483-C006-4B9B-9AAA-88EE54B12877}"/>
              </a:ext>
            </a:extLst>
          </p:cNvPr>
          <p:cNvCxnSpPr/>
          <p:nvPr/>
        </p:nvCxnSpPr>
        <p:spPr bwMode="auto">
          <a:xfrm>
            <a:off x="3156011" y="2720077"/>
            <a:ext cx="13681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D425FB-A451-4649-A065-DFF719A90950}"/>
              </a:ext>
            </a:extLst>
          </p:cNvPr>
          <p:cNvCxnSpPr>
            <a:cxnSpLocks/>
          </p:cNvCxnSpPr>
          <p:nvPr/>
        </p:nvCxnSpPr>
        <p:spPr bwMode="auto">
          <a:xfrm>
            <a:off x="3188079" y="5085184"/>
            <a:ext cx="201493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149202-3EA5-408A-A7BA-668982AEEFA8}"/>
              </a:ext>
            </a:extLst>
          </p:cNvPr>
          <p:cNvCxnSpPr>
            <a:cxnSpLocks/>
          </p:cNvCxnSpPr>
          <p:nvPr/>
        </p:nvCxnSpPr>
        <p:spPr bwMode="auto">
          <a:xfrm>
            <a:off x="7539522" y="2597118"/>
            <a:ext cx="1152128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96BE28-CA5C-47BA-A76F-2058608B5964}"/>
              </a:ext>
            </a:extLst>
          </p:cNvPr>
          <p:cNvCxnSpPr/>
          <p:nvPr/>
        </p:nvCxnSpPr>
        <p:spPr bwMode="auto">
          <a:xfrm>
            <a:off x="8422566" y="5157192"/>
            <a:ext cx="13681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A146700-3F09-4692-937F-45BBB5FD3F6B}"/>
              </a:ext>
            </a:extLst>
          </p:cNvPr>
          <p:cNvSpPr txBox="1"/>
          <p:nvPr/>
        </p:nvSpPr>
        <p:spPr>
          <a:xfrm>
            <a:off x="2304500" y="1671941"/>
            <a:ext cx="695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A3B942-25F7-4F52-9AD2-26D171E4FE6C}"/>
              </a:ext>
            </a:extLst>
          </p:cNvPr>
          <p:cNvSpPr/>
          <p:nvPr/>
        </p:nvSpPr>
        <p:spPr>
          <a:xfrm>
            <a:off x="2199715" y="4198355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3B6539-7EC8-415C-B58F-ACADA158A73F}"/>
              </a:ext>
            </a:extLst>
          </p:cNvPr>
          <p:cNvSpPr/>
          <p:nvPr/>
        </p:nvSpPr>
        <p:spPr>
          <a:xfrm>
            <a:off x="6585890" y="1569539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8972D9-190A-4D31-AD76-C2F74E23AFF4}"/>
              </a:ext>
            </a:extLst>
          </p:cNvPr>
          <p:cNvSpPr/>
          <p:nvPr/>
        </p:nvSpPr>
        <p:spPr>
          <a:xfrm>
            <a:off x="7173893" y="3967523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1C81B9-A92D-4E66-9D96-4C21C270BADD}"/>
                  </a:ext>
                </a:extLst>
              </p:cNvPr>
              <p:cNvSpPr/>
              <p:nvPr/>
            </p:nvSpPr>
            <p:spPr>
              <a:xfrm>
                <a:off x="3353703" y="3055365"/>
                <a:ext cx="9727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1C81B9-A92D-4E66-9D96-4C21C270B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703" y="3055365"/>
                <a:ext cx="972767" cy="400110"/>
              </a:xfrm>
              <a:prstGeom prst="rect">
                <a:avLst/>
              </a:prstGeom>
              <a:blipFill>
                <a:blip r:embed="rId8"/>
                <a:stretch>
                  <a:fillRect l="-6250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B19B250-67F0-416A-91E7-74A67F6EB622}"/>
                  </a:ext>
                </a:extLst>
              </p:cNvPr>
              <p:cNvSpPr/>
              <p:nvPr/>
            </p:nvSpPr>
            <p:spPr>
              <a:xfrm>
                <a:off x="3749230" y="5455880"/>
                <a:ext cx="9727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35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B19B250-67F0-416A-91E7-74A67F6EB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230" y="5455880"/>
                <a:ext cx="972767" cy="400110"/>
              </a:xfrm>
              <a:prstGeom prst="rect">
                <a:avLst/>
              </a:prstGeom>
              <a:blipFill>
                <a:blip r:embed="rId9"/>
                <a:stretch>
                  <a:fillRect l="-6250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F728F6-D7CF-4F57-8196-0E17939168D7}"/>
                  </a:ext>
                </a:extLst>
              </p:cNvPr>
              <p:cNvSpPr/>
              <p:nvPr/>
            </p:nvSpPr>
            <p:spPr>
              <a:xfrm>
                <a:off x="7661985" y="2822427"/>
                <a:ext cx="9727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F728F6-D7CF-4F57-8196-0E1793916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985" y="2822427"/>
                <a:ext cx="972767" cy="400110"/>
              </a:xfrm>
              <a:prstGeom prst="rect">
                <a:avLst/>
              </a:prstGeom>
              <a:blipFill>
                <a:blip r:embed="rId10"/>
                <a:stretch>
                  <a:fillRect l="-6918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269900-5F24-435F-90D3-9D0F1190A023}"/>
                  </a:ext>
                </a:extLst>
              </p:cNvPr>
              <p:cNvSpPr/>
              <p:nvPr/>
            </p:nvSpPr>
            <p:spPr>
              <a:xfrm>
                <a:off x="8691650" y="5551695"/>
                <a:ext cx="9727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40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269900-5F24-435F-90D3-9D0F1190A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650" y="5551695"/>
                <a:ext cx="972767" cy="400110"/>
              </a:xfrm>
              <a:prstGeom prst="rect">
                <a:avLst/>
              </a:prstGeom>
              <a:blipFill>
                <a:blip r:embed="rId11"/>
                <a:stretch>
                  <a:fillRect l="-6918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F7DFE1-5092-4404-A91F-402D03C1A38A}"/>
                  </a:ext>
                </a:extLst>
              </p:cNvPr>
              <p:cNvSpPr/>
              <p:nvPr/>
            </p:nvSpPr>
            <p:spPr>
              <a:xfrm>
                <a:off x="3374737" y="2312879"/>
                <a:ext cx="10432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7.5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F7DFE1-5092-4404-A91F-402D03C1A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737" y="2312879"/>
                <a:ext cx="1043299" cy="400110"/>
              </a:xfrm>
              <a:prstGeom prst="rect">
                <a:avLst/>
              </a:prstGeom>
              <a:blipFill>
                <a:blip r:embed="rId12"/>
                <a:stretch>
                  <a:fillRect l="-6433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39B652E-8F1C-45D7-BD54-DEC0305160D2}"/>
                  </a:ext>
                </a:extLst>
              </p:cNvPr>
              <p:cNvSpPr/>
              <p:nvPr/>
            </p:nvSpPr>
            <p:spPr>
              <a:xfrm>
                <a:off x="3206012" y="4685074"/>
                <a:ext cx="10432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3.5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39B652E-8F1C-45D7-BD54-DEC030516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012" y="4685074"/>
                <a:ext cx="1043299" cy="400110"/>
              </a:xfrm>
              <a:prstGeom prst="rect">
                <a:avLst/>
              </a:prstGeom>
              <a:blipFill>
                <a:blip r:embed="rId13"/>
                <a:stretch>
                  <a:fillRect l="-6433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899AC87-5A9A-42E4-9619-3E33159F37DC}"/>
                  </a:ext>
                </a:extLst>
              </p:cNvPr>
              <p:cNvSpPr/>
              <p:nvPr/>
            </p:nvSpPr>
            <p:spPr>
              <a:xfrm>
                <a:off x="7984605" y="2218026"/>
                <a:ext cx="9727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899AC87-5A9A-42E4-9619-3E33159F3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605" y="2218026"/>
                <a:ext cx="972767" cy="400110"/>
              </a:xfrm>
              <a:prstGeom prst="rect">
                <a:avLst/>
              </a:prstGeom>
              <a:blipFill>
                <a:blip r:embed="rId14"/>
                <a:stretch>
                  <a:fillRect l="-6918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3F063BA-F8EE-4798-85E6-B84641EFDD1B}"/>
                  </a:ext>
                </a:extLst>
              </p:cNvPr>
              <p:cNvSpPr/>
              <p:nvPr/>
            </p:nvSpPr>
            <p:spPr>
              <a:xfrm>
                <a:off x="8396981" y="4711552"/>
                <a:ext cx="11859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12.5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3F063BA-F8EE-4798-85E6-B84641EFD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981" y="4711552"/>
                <a:ext cx="1185966" cy="400110"/>
              </a:xfrm>
              <a:prstGeom prst="rect">
                <a:avLst/>
              </a:prstGeom>
              <a:blipFill>
                <a:blip r:embed="rId15"/>
                <a:stretch>
                  <a:fillRect l="-5128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CC4361F-B997-415D-9CE8-23917C6F9516}"/>
              </a:ext>
            </a:extLst>
          </p:cNvPr>
          <p:cNvCxnSpPr>
            <a:cxnSpLocks/>
          </p:cNvCxnSpPr>
          <p:nvPr/>
        </p:nvCxnSpPr>
        <p:spPr bwMode="auto">
          <a:xfrm>
            <a:off x="4524163" y="1902773"/>
            <a:ext cx="0" cy="776429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184311C-6FAC-43BD-A6C3-6F836568FB1F}"/>
              </a:ext>
            </a:extLst>
          </p:cNvPr>
          <p:cNvCxnSpPr>
            <a:cxnSpLocks/>
          </p:cNvCxnSpPr>
          <p:nvPr/>
        </p:nvCxnSpPr>
        <p:spPr bwMode="auto">
          <a:xfrm>
            <a:off x="9790718" y="1745391"/>
            <a:ext cx="0" cy="776429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A5B37B6-C912-4390-9FAA-E2CDD45D186C}"/>
              </a:ext>
            </a:extLst>
          </p:cNvPr>
          <p:cNvCxnSpPr>
            <a:cxnSpLocks/>
          </p:cNvCxnSpPr>
          <p:nvPr/>
        </p:nvCxnSpPr>
        <p:spPr bwMode="auto">
          <a:xfrm>
            <a:off x="3081341" y="4457218"/>
            <a:ext cx="1" cy="609861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DF239B-E661-46DF-BD84-BA86F5615528}"/>
              </a:ext>
            </a:extLst>
          </p:cNvPr>
          <p:cNvCxnSpPr>
            <a:cxnSpLocks/>
          </p:cNvCxnSpPr>
          <p:nvPr/>
        </p:nvCxnSpPr>
        <p:spPr bwMode="auto">
          <a:xfrm flipH="1">
            <a:off x="8497936" y="5301208"/>
            <a:ext cx="1292782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CF1B33E-5D45-4BB5-B4AD-98EE086C8428}"/>
                  </a:ext>
                </a:extLst>
              </p:cNvPr>
              <p:cNvSpPr txBox="1"/>
              <p:nvPr/>
            </p:nvSpPr>
            <p:spPr>
              <a:xfrm>
                <a:off x="5657702" y="5078222"/>
                <a:ext cx="241301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</a:t>
                </a:r>
                <a:r>
                  <a:rPr lang="en-GB" sz="2400" dirty="0"/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38.5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  <a:p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CF1B33E-5D45-4BB5-B4AD-98EE086C8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702" y="5078222"/>
                <a:ext cx="2413013" cy="769441"/>
              </a:xfrm>
              <a:prstGeom prst="rect">
                <a:avLst/>
              </a:prstGeom>
              <a:blipFill>
                <a:blip r:embed="rId16"/>
                <a:stretch>
                  <a:fillRect l="-3788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E0B5169-90D5-422E-A134-932380B4F73B}"/>
                  </a:ext>
                </a:extLst>
              </p:cNvPr>
              <p:cNvSpPr/>
              <p:nvPr/>
            </p:nvSpPr>
            <p:spPr>
              <a:xfrm>
                <a:off x="4953944" y="2630343"/>
                <a:ext cx="24078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</a:t>
                </a:r>
                <a:r>
                  <a:rPr lang="en-GB" sz="2400" dirty="0"/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27.5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E0B5169-90D5-422E-A134-932380B4F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944" y="2630343"/>
                <a:ext cx="2407841" cy="461665"/>
              </a:xfrm>
              <a:prstGeom prst="rect">
                <a:avLst/>
              </a:prstGeom>
              <a:blipFill>
                <a:blip r:embed="rId17"/>
                <a:stretch>
                  <a:fillRect l="-40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22976B-E90B-4369-8B55-E480E92E2D7F}"/>
                  </a:ext>
                </a:extLst>
              </p:cNvPr>
              <p:cNvSpPr/>
              <p:nvPr/>
            </p:nvSpPr>
            <p:spPr>
              <a:xfrm>
                <a:off x="9790718" y="2582103"/>
                <a:ext cx="21306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</a:t>
                </a:r>
                <a:r>
                  <a:rPr lang="en-GB" sz="2400" dirty="0"/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35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22976B-E90B-4369-8B55-E480E92E2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718" y="2582103"/>
                <a:ext cx="2130648" cy="461665"/>
              </a:xfrm>
              <a:prstGeom prst="rect">
                <a:avLst/>
              </a:prstGeom>
              <a:blipFill>
                <a:blip r:embed="rId18"/>
                <a:stretch>
                  <a:fillRect l="-4286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05C340D6-A29C-44DE-9192-8ABBA23098F0}"/>
              </a:ext>
            </a:extLst>
          </p:cNvPr>
          <p:cNvSpPr txBox="1"/>
          <p:nvPr/>
        </p:nvSpPr>
        <p:spPr>
          <a:xfrm>
            <a:off x="2413796" y="4562967"/>
            <a:ext cx="78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1cm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A1E7D9E-98AB-4E2E-8B2D-D3EA77140337}"/>
              </a:ext>
            </a:extLst>
          </p:cNvPr>
          <p:cNvSpPr/>
          <p:nvPr/>
        </p:nvSpPr>
        <p:spPr>
          <a:xfrm>
            <a:off x="4509792" y="2111026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3cm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7FB1DC-8E13-45CA-B745-EE5827F2C620}"/>
              </a:ext>
            </a:extLst>
          </p:cNvPr>
          <p:cNvSpPr/>
          <p:nvPr/>
        </p:nvSpPr>
        <p:spPr>
          <a:xfrm>
            <a:off x="9747084" y="1915916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 cm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202DF6-C85C-41E7-A4BE-B84B6ABC55A3}"/>
              </a:ext>
            </a:extLst>
          </p:cNvPr>
          <p:cNvSpPr/>
          <p:nvPr/>
        </p:nvSpPr>
        <p:spPr>
          <a:xfrm>
            <a:off x="8721716" y="5236977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F978F42-B460-407A-883C-4B4497405B6A}"/>
                  </a:ext>
                </a:extLst>
              </p:cNvPr>
              <p:cNvSpPr/>
              <p:nvPr/>
            </p:nvSpPr>
            <p:spPr>
              <a:xfrm>
                <a:off x="9778204" y="4429187"/>
                <a:ext cx="23871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</a:t>
                </a:r>
                <a:r>
                  <a:rPr lang="en-GB" sz="2400" dirty="0"/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52.5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F978F42-B460-407A-883C-4B4497405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204" y="4429187"/>
                <a:ext cx="2387128" cy="461665"/>
              </a:xfrm>
              <a:prstGeom prst="rect">
                <a:avLst/>
              </a:prstGeom>
              <a:blipFill>
                <a:blip r:embed="rId19"/>
                <a:stretch>
                  <a:fillRect l="-3827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870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5: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fifth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E5855EE-9EE4-43D8-A97A-380FF943F7FA}"/>
              </a:ext>
            </a:extLst>
          </p:cNvPr>
          <p:cNvSpPr/>
          <p:nvPr/>
        </p:nvSpPr>
        <p:spPr bwMode="auto">
          <a:xfrm>
            <a:off x="8046586" y="5812424"/>
            <a:ext cx="2592288" cy="71576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91364A-7BE4-4ABD-BFC4-04897B5A6E57}"/>
              </a:ext>
            </a:extLst>
          </p:cNvPr>
          <p:cNvSpPr/>
          <p:nvPr/>
        </p:nvSpPr>
        <p:spPr bwMode="auto">
          <a:xfrm>
            <a:off x="2581644" y="5247027"/>
            <a:ext cx="4752528" cy="139383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EE5394-3750-45D4-8F40-52C9AEE4DD09}"/>
              </a:ext>
            </a:extLst>
          </p:cNvPr>
          <p:cNvSpPr/>
          <p:nvPr/>
        </p:nvSpPr>
        <p:spPr>
          <a:xfrm>
            <a:off x="3719736" y="0"/>
            <a:ext cx="7018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Area and Circumference of a Circle</a:t>
            </a:r>
            <a:endParaRPr lang="en-GB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DFB843-EA04-4908-8D1E-38C69E084258}"/>
              </a:ext>
            </a:extLst>
          </p:cNvPr>
          <p:cNvSpPr/>
          <p:nvPr/>
        </p:nvSpPr>
        <p:spPr>
          <a:xfrm>
            <a:off x="2412742" y="4207755"/>
            <a:ext cx="9051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i="1" dirty="0"/>
              <a:t>circumference</a:t>
            </a:r>
            <a:r>
              <a:rPr lang="en-GB" sz="2400" dirty="0"/>
              <a:t> is the distance round the outside of a circle.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474ED-B6D5-4139-BE11-27ADAD061BE5}"/>
              </a:ext>
            </a:extLst>
          </p:cNvPr>
          <p:cNvSpPr/>
          <p:nvPr/>
        </p:nvSpPr>
        <p:spPr>
          <a:xfrm>
            <a:off x="2639616" y="5336611"/>
            <a:ext cx="4527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Circumference = </a:t>
            </a:r>
            <a:r>
              <a:rPr lang="el-GR" sz="2400" dirty="0"/>
              <a:t>π</a:t>
            </a:r>
            <a:r>
              <a:rPr lang="en-GB" sz="2400" dirty="0"/>
              <a:t> x diameter</a:t>
            </a:r>
          </a:p>
          <a:p>
            <a:r>
              <a:rPr lang="en-GB" sz="2400" dirty="0"/>
              <a:t>                   or</a:t>
            </a:r>
          </a:p>
          <a:p>
            <a:r>
              <a:rPr lang="en-GB" sz="2400" dirty="0"/>
              <a:t>Circumference = 2 x radius x </a:t>
            </a:r>
            <a:r>
              <a:rPr lang="el-GR" sz="2400" dirty="0"/>
              <a:t>π</a:t>
            </a:r>
            <a:r>
              <a:rPr lang="en-GB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3CD23A-F8D2-493C-82F7-7F51F3604005}"/>
                  </a:ext>
                </a:extLst>
              </p:cNvPr>
              <p:cNvSpPr/>
              <p:nvPr/>
            </p:nvSpPr>
            <p:spPr>
              <a:xfrm>
                <a:off x="7946492" y="5918212"/>
                <a:ext cx="28437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 </a:t>
                </a:r>
                <a:r>
                  <a:rPr lang="en-GB" sz="2400" dirty="0"/>
                  <a:t>Area = </a:t>
                </a:r>
                <a:r>
                  <a:rPr lang="el-GR" sz="2400" dirty="0"/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radius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3CD23A-F8D2-493C-82F7-7F51F3604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492" y="5918212"/>
                <a:ext cx="2843792" cy="461665"/>
              </a:xfrm>
              <a:prstGeom prst="rect">
                <a:avLst/>
              </a:prstGeom>
              <a:blipFill>
                <a:blip r:embed="rId4"/>
                <a:stretch>
                  <a:fillRect l="-1073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BC06DC9-7458-4716-85AA-5A8B045CEEC4}"/>
              </a:ext>
            </a:extLst>
          </p:cNvPr>
          <p:cNvSpPr/>
          <p:nvPr/>
        </p:nvSpPr>
        <p:spPr>
          <a:xfrm>
            <a:off x="2639616" y="341264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E6027-BF0A-4DB8-B9F6-55FC818CFD2C}"/>
              </a:ext>
            </a:extLst>
          </p:cNvPr>
          <p:cNvSpPr txBox="1"/>
          <p:nvPr/>
        </p:nvSpPr>
        <p:spPr>
          <a:xfrm>
            <a:off x="2412742" y="708955"/>
            <a:ext cx="8962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this section we will start by looking first at lines that split circles into different parts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2C5426-2C4B-4357-ADDB-3D0C1294C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742" y="1559828"/>
            <a:ext cx="2817079" cy="25733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2A58FA-EF8C-407E-8081-D1734803DCC0}"/>
              </a:ext>
            </a:extLst>
          </p:cNvPr>
          <p:cNvSpPr/>
          <p:nvPr/>
        </p:nvSpPr>
        <p:spPr>
          <a:xfrm>
            <a:off x="5687616" y="1433324"/>
            <a:ext cx="5521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 </a:t>
            </a:r>
            <a:r>
              <a:rPr lang="en-GB" sz="2400" i="1" dirty="0"/>
              <a:t>chord </a:t>
            </a:r>
            <a:r>
              <a:rPr lang="en-GB" sz="2400" dirty="0"/>
              <a:t>joins any two points on the circumference of a circle.</a:t>
            </a:r>
          </a:p>
          <a:p>
            <a:r>
              <a:rPr lang="en-GB" sz="2400" dirty="0"/>
              <a:t>A </a:t>
            </a:r>
            <a:r>
              <a:rPr lang="en-GB" sz="2400" i="1" dirty="0"/>
              <a:t>diameter</a:t>
            </a:r>
            <a:r>
              <a:rPr lang="en-GB" sz="2400" dirty="0"/>
              <a:t> is a chord that passes through the centre of the circle.</a:t>
            </a:r>
          </a:p>
          <a:p>
            <a:r>
              <a:rPr lang="en-GB" sz="2400" dirty="0"/>
              <a:t>A </a:t>
            </a:r>
            <a:r>
              <a:rPr lang="en-GB" sz="2400" i="1" dirty="0"/>
              <a:t>radius</a:t>
            </a:r>
            <a:r>
              <a:rPr lang="en-GB" sz="2400" dirty="0"/>
              <a:t> joins the centre of the circle to any point on the circumference  of the circle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A2AD1C-8A34-4DFD-AF42-2D6BE03B9220}"/>
              </a:ext>
            </a:extLst>
          </p:cNvPr>
          <p:cNvSpPr txBox="1"/>
          <p:nvPr/>
        </p:nvSpPr>
        <p:spPr>
          <a:xfrm>
            <a:off x="2429507" y="4690323"/>
            <a:ext cx="887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diameter will always divide into the circumference </a:t>
            </a:r>
            <a:r>
              <a:rPr lang="el-GR" sz="2400" dirty="0"/>
              <a:t>π</a:t>
            </a:r>
            <a:r>
              <a:rPr lang="en-GB" sz="2400" dirty="0"/>
              <a:t> times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C90147-E7E0-4D80-B14F-103C64061657}"/>
              </a:ext>
            </a:extLst>
          </p:cNvPr>
          <p:cNvSpPr/>
          <p:nvPr/>
        </p:nvSpPr>
        <p:spPr>
          <a:xfrm rot="18864853">
            <a:off x="2667440" y="2220463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chord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D8E36C-98D9-45CF-A585-45F3A67CAA07}"/>
              </a:ext>
            </a:extLst>
          </p:cNvPr>
          <p:cNvSpPr/>
          <p:nvPr/>
        </p:nvSpPr>
        <p:spPr>
          <a:xfrm rot="17297047">
            <a:off x="3038784" y="2598860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diameter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A0A1C-7B3D-437D-9F4F-0AEC3D079986}"/>
              </a:ext>
            </a:extLst>
          </p:cNvPr>
          <p:cNvSpPr/>
          <p:nvPr/>
        </p:nvSpPr>
        <p:spPr>
          <a:xfrm rot="2894311">
            <a:off x="3929253" y="3026004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radius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A3D2AC-5BF0-4542-A8A1-2730F47E63A6}"/>
              </a:ext>
            </a:extLst>
          </p:cNvPr>
          <p:cNvSpPr txBox="1"/>
          <p:nvPr/>
        </p:nvSpPr>
        <p:spPr>
          <a:xfrm>
            <a:off x="7946492" y="5259064"/>
            <a:ext cx="284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π</a:t>
            </a:r>
            <a:r>
              <a:rPr lang="en-GB" sz="2400" dirty="0"/>
              <a:t> = 3.14 (2 </a:t>
            </a:r>
            <a:r>
              <a:rPr lang="en-GB" sz="2400" dirty="0" err="1"/>
              <a:t>d.p.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8392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7" grpId="0"/>
      <p:bldP spid="8" grpId="0"/>
      <p:bldP spid="15" grpId="0"/>
      <p:bldP spid="16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Area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DAD236-F217-4D9C-A0BB-95299C235848}"/>
              </a:ext>
            </a:extLst>
          </p:cNvPr>
          <p:cNvSpPr txBox="1"/>
          <p:nvPr/>
        </p:nvSpPr>
        <p:spPr>
          <a:xfrm>
            <a:off x="2417923" y="908720"/>
            <a:ext cx="84249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endParaRPr lang="en-GB" sz="2400" dirty="0"/>
          </a:p>
          <a:p>
            <a:endParaRPr lang="en-GB" sz="2400" dirty="0"/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0BBB9D-7CF7-4EF3-9849-624B9F21F176}"/>
              </a:ext>
            </a:extLst>
          </p:cNvPr>
          <p:cNvSpPr/>
          <p:nvPr/>
        </p:nvSpPr>
        <p:spPr>
          <a:xfrm>
            <a:off x="2276193" y="709602"/>
            <a:ext cx="9915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easiest method to find an area of a shape, particularly if it is a simple shape made up of straight lines, is to count the squares inside it.</a:t>
            </a:r>
          </a:p>
          <a:p>
            <a:r>
              <a:rPr lang="en-GB" sz="2400" b="1" dirty="0"/>
              <a:t>Example </a:t>
            </a:r>
          </a:p>
          <a:p>
            <a:r>
              <a:rPr lang="en-GB" sz="2400" dirty="0"/>
              <a:t>Find the area of each of these shapes in terms of the square shown.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35CB2-B8FE-41BB-A2DD-4AD6FC8CE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525" y="3298219"/>
            <a:ext cx="1536609" cy="1477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8A0F65-B58D-4ACD-8345-00BDCB74B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11" y="5210648"/>
            <a:ext cx="1182665" cy="1477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54FB7B-3D8C-4EDD-BEAE-EB41CC476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775" y="2349621"/>
            <a:ext cx="498215" cy="497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B89CEE-43EA-41FB-AA78-F7768D206821}"/>
              </a:ext>
            </a:extLst>
          </p:cNvPr>
          <p:cNvSpPr txBox="1"/>
          <p:nvPr/>
        </p:nvSpPr>
        <p:spPr>
          <a:xfrm>
            <a:off x="2962215" y="2380626"/>
            <a:ext cx="193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One Square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5BCC5-D4D9-4CC3-AB77-4248EC484865}"/>
              </a:ext>
            </a:extLst>
          </p:cNvPr>
          <p:cNvSpPr txBox="1"/>
          <p:nvPr/>
        </p:nvSpPr>
        <p:spPr>
          <a:xfrm>
            <a:off x="2589954" y="515719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18987A-BD4D-41F2-A36C-344FFC229525}"/>
              </a:ext>
            </a:extLst>
          </p:cNvPr>
          <p:cNvSpPr/>
          <p:nvPr/>
        </p:nvSpPr>
        <p:spPr>
          <a:xfrm>
            <a:off x="2567608" y="3233010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(a)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3A4BA4-1BD8-4B0B-9D01-C67C2546AC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0418" y="3259576"/>
            <a:ext cx="1495089" cy="14869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04E139-8DED-430B-9901-82E8613CFAA2}"/>
              </a:ext>
            </a:extLst>
          </p:cNvPr>
          <p:cNvSpPr/>
          <p:nvPr/>
        </p:nvSpPr>
        <p:spPr>
          <a:xfrm>
            <a:off x="7680176" y="3259576"/>
            <a:ext cx="3624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This can be divided into 5 of the squares, so its area is 5 square units.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DEEFBF-A761-452C-86F5-8EF35F14D9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416" y="4941395"/>
            <a:ext cx="1088111" cy="17487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15AD83A-A9E3-4E9E-A776-186F2846EFA8}"/>
              </a:ext>
            </a:extLst>
          </p:cNvPr>
          <p:cNvSpPr/>
          <p:nvPr/>
        </p:nvSpPr>
        <p:spPr>
          <a:xfrm>
            <a:off x="6196974" y="4846271"/>
            <a:ext cx="58291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We have 4 squares (labelled 1, 2, 3 and 4), and the two triangles (labelled 5a and 5b) can be joined together to form another square. So, in total, we have an area of 5 square units.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FA2FCD-8151-4DB6-AB62-F357A9E84C72}"/>
              </a:ext>
            </a:extLst>
          </p:cNvPr>
          <p:cNvSpPr/>
          <p:nvPr/>
        </p:nvSpPr>
        <p:spPr>
          <a:xfrm>
            <a:off x="5868035" y="2695963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74BF04-F7A4-497F-BFD2-4721AACED22F}"/>
              </a:ext>
            </a:extLst>
          </p:cNvPr>
          <p:cNvSpPr/>
          <p:nvPr/>
        </p:nvSpPr>
        <p:spPr>
          <a:xfrm>
            <a:off x="3647728" y="0"/>
            <a:ext cx="7018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Area and Circumference of a Circle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F9AD3-A346-47C6-AC2D-CB82F65584F6}"/>
              </a:ext>
            </a:extLst>
          </p:cNvPr>
          <p:cNvSpPr txBox="1"/>
          <p:nvPr/>
        </p:nvSpPr>
        <p:spPr>
          <a:xfrm>
            <a:off x="2341729" y="613539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27EF2D-D7C3-4803-A29E-8CAB8E5AA118}"/>
              </a:ext>
            </a:extLst>
          </p:cNvPr>
          <p:cNvSpPr/>
          <p:nvPr/>
        </p:nvSpPr>
        <p:spPr>
          <a:xfrm>
            <a:off x="2341729" y="905447"/>
            <a:ext cx="9167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Find the area and circumference of a circle with a radius 6 cm.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BE28A4-CDA6-4013-9BC1-25BFF2B4B67E}"/>
                  </a:ext>
                </a:extLst>
              </p:cNvPr>
              <p:cNvSpPr/>
              <p:nvPr/>
            </p:nvSpPr>
            <p:spPr>
              <a:xfrm>
                <a:off x="2359700" y="1270005"/>
                <a:ext cx="6096000" cy="23975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(a)	Circumference =  </a:t>
                </a:r>
                <a:r>
                  <a:rPr lang="el-GR" sz="2400" dirty="0">
                    <a:solidFill>
                      <a:srgbClr val="FF0000"/>
                    </a:solidFill>
                  </a:rPr>
                  <a:t>π</a:t>
                </a:r>
                <a:r>
                  <a:rPr lang="en-GB" sz="2400" dirty="0">
                    <a:solidFill>
                      <a:srgbClr val="FF0000"/>
                    </a:solidFill>
                  </a:rPr>
                  <a:t> d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=  </a:t>
                </a:r>
                <a:r>
                  <a:rPr lang="el-GR" sz="2400" dirty="0">
                    <a:solidFill>
                      <a:srgbClr val="FF0000"/>
                    </a:solidFill>
                  </a:rPr>
                  <a:t>π</a:t>
                </a:r>
                <a:r>
                  <a:rPr lang="en-GB" sz="2400" dirty="0">
                    <a:solidFill>
                      <a:srgbClr val="FF0000"/>
                    </a:solidFill>
                  </a:rPr>
                  <a:t> x 12</a:t>
                </a:r>
                <a:endParaRPr lang="el-GR" sz="2400" dirty="0">
                  <a:solidFill>
                    <a:srgbClr val="FF0000"/>
                  </a:solidFill>
                </a:endParaRPr>
              </a:p>
              <a:p>
                <a:r>
                  <a:rPr lang="el-GR" sz="2400" dirty="0">
                    <a:solidFill>
                      <a:srgbClr val="FF0000"/>
                    </a:solidFill>
                  </a:rPr>
                  <a:t>=	37.7 </a:t>
                </a:r>
                <a:r>
                  <a:rPr lang="en-GB" sz="2400" dirty="0">
                    <a:solidFill>
                      <a:srgbClr val="FF0000"/>
                    </a:solidFill>
                  </a:rPr>
                  <a:t>cm  to 3 significant figures.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(b)	Area = </a:t>
                </a:r>
                <a:r>
                  <a:rPr lang="el-GR" sz="2400" dirty="0">
                    <a:solidFill>
                      <a:srgbClr val="FF0000"/>
                    </a:solidFill>
                  </a:rPr>
                  <a:t>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=	</a:t>
                </a:r>
                <a:r>
                  <a:rPr lang="el-GR" sz="2400" dirty="0">
                    <a:solidFill>
                      <a:srgbClr val="FF0000"/>
                    </a:solidFill>
                  </a:rPr>
                  <a:t>π </a:t>
                </a:r>
                <a:r>
                  <a:rPr lang="en-GB" sz="2400" dirty="0">
                    <a:solidFill>
                      <a:srgbClr val="FF0000"/>
                    </a:solidFill>
                  </a:rPr>
                  <a:t> x 6 x 6</a:t>
                </a:r>
                <a:endParaRPr lang="el-GR" sz="2400" dirty="0">
                  <a:solidFill>
                    <a:srgbClr val="FF0000"/>
                  </a:solidFill>
                </a:endParaRPr>
              </a:p>
              <a:p>
                <a:r>
                  <a:rPr lang="el-GR" sz="2400" dirty="0">
                    <a:solidFill>
                      <a:srgbClr val="FF0000"/>
                    </a:solidFill>
                  </a:rPr>
                  <a:t>=	113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to 3 significant figures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BE28A4-CDA6-4013-9BC1-25BFF2B4B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00" y="1270005"/>
                <a:ext cx="6096000" cy="2397516"/>
              </a:xfrm>
              <a:prstGeom prst="rect">
                <a:avLst/>
              </a:prstGeom>
              <a:blipFill>
                <a:blip r:embed="rId4"/>
                <a:stretch>
                  <a:fillRect l="-1500" t="-1777" b="-1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1F8528E-82DF-4ECE-93A3-0321B850D135}"/>
              </a:ext>
            </a:extLst>
          </p:cNvPr>
          <p:cNvSpPr/>
          <p:nvPr/>
        </p:nvSpPr>
        <p:spPr>
          <a:xfrm>
            <a:off x="2358717" y="3523834"/>
            <a:ext cx="92179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Example 2</a:t>
            </a:r>
          </a:p>
          <a:p>
            <a:r>
              <a:rPr lang="en-GB" sz="2400" dirty="0"/>
              <a:t>Find the area and circumference of a circle with a  diameter 7 cm.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FBCF92-7E60-4E25-AF39-76FC4D3BFC7D}"/>
                  </a:ext>
                </a:extLst>
              </p:cNvPr>
              <p:cNvSpPr/>
              <p:nvPr/>
            </p:nvSpPr>
            <p:spPr>
              <a:xfrm>
                <a:off x="2358717" y="4306171"/>
                <a:ext cx="6096000" cy="23975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(a)	Circumference = </a:t>
                </a:r>
                <a:r>
                  <a:rPr lang="el-GR" sz="2400" dirty="0">
                    <a:solidFill>
                      <a:srgbClr val="FF0000"/>
                    </a:solidFill>
                  </a:rPr>
                  <a:t>π </a:t>
                </a:r>
                <a:r>
                  <a:rPr lang="en-GB" sz="2400" dirty="0">
                    <a:solidFill>
                      <a:srgbClr val="FF0000"/>
                    </a:solidFill>
                  </a:rPr>
                  <a:t>d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=	</a:t>
                </a:r>
                <a:r>
                  <a:rPr lang="el-GR" sz="2400" dirty="0">
                    <a:solidFill>
                      <a:srgbClr val="FF0000"/>
                    </a:solidFill>
                  </a:rPr>
                  <a:t>π × 7</a:t>
                </a:r>
              </a:p>
              <a:p>
                <a:r>
                  <a:rPr lang="el-GR" sz="2400" dirty="0">
                    <a:solidFill>
                      <a:srgbClr val="FF0000"/>
                    </a:solidFill>
                  </a:rPr>
                  <a:t>=	22.0 </a:t>
                </a:r>
                <a:r>
                  <a:rPr lang="en-GB" sz="2400" dirty="0">
                    <a:solidFill>
                      <a:srgbClr val="FF0000"/>
                    </a:solidFill>
                  </a:rPr>
                  <a:t>cm  to 3 significant figures.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(b)	Radius = 3.5 cm, Area = </a:t>
                </a:r>
                <a:r>
                  <a:rPr lang="el-GR" sz="2400" dirty="0">
                    <a:solidFill>
                      <a:srgbClr val="FF0000"/>
                    </a:solidFill>
                  </a:rPr>
                  <a:t>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=	</a:t>
                </a:r>
                <a:r>
                  <a:rPr lang="el-GR" sz="2400" dirty="0">
                    <a:solidFill>
                      <a:srgbClr val="FF0000"/>
                    </a:solidFill>
                  </a:rPr>
                  <a:t>π ×</a:t>
                </a:r>
                <a:r>
                  <a:rPr lang="en-GB" sz="2400" dirty="0">
                    <a:solidFill>
                      <a:srgbClr val="FF0000"/>
                    </a:solidFill>
                  </a:rPr>
                  <a:t>3.5 x 3.5</a:t>
                </a:r>
                <a:endParaRPr lang="el-GR" sz="2400" dirty="0">
                  <a:solidFill>
                    <a:srgbClr val="FF0000"/>
                  </a:solidFill>
                </a:endParaRPr>
              </a:p>
              <a:p>
                <a:r>
                  <a:rPr lang="el-GR" sz="2400" dirty="0">
                    <a:solidFill>
                      <a:srgbClr val="FF0000"/>
                    </a:solidFill>
                  </a:rPr>
                  <a:t>=	38.5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to 3 significant figures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FBCF92-7E60-4E25-AF39-76FC4D3BF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17" y="4306171"/>
                <a:ext cx="6096000" cy="2397516"/>
              </a:xfrm>
              <a:prstGeom prst="rect">
                <a:avLst/>
              </a:prstGeom>
              <a:blipFill>
                <a:blip r:embed="rId5"/>
                <a:stretch>
                  <a:fillRect l="-1600" t="-1777" b="-1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1A5F4F42-A4C8-43BB-93A8-ADE7DB1C2F61}"/>
              </a:ext>
            </a:extLst>
          </p:cNvPr>
          <p:cNvSpPr/>
          <p:nvPr/>
        </p:nvSpPr>
        <p:spPr bwMode="auto">
          <a:xfrm>
            <a:off x="8544272" y="1628800"/>
            <a:ext cx="1800200" cy="170536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B8B056-C91C-4D77-97B8-F527AD293D80}"/>
              </a:ext>
            </a:extLst>
          </p:cNvPr>
          <p:cNvCxnSpPr>
            <a:cxnSpLocks/>
          </p:cNvCxnSpPr>
          <p:nvPr/>
        </p:nvCxnSpPr>
        <p:spPr bwMode="auto">
          <a:xfrm flipV="1">
            <a:off x="9408368" y="2455778"/>
            <a:ext cx="936104" cy="1141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2AB5FA1-A8D9-4B0D-BABB-B49B11ABADBE}"/>
              </a:ext>
            </a:extLst>
          </p:cNvPr>
          <p:cNvSpPr/>
          <p:nvPr/>
        </p:nvSpPr>
        <p:spPr bwMode="auto">
          <a:xfrm>
            <a:off x="8552048" y="4638205"/>
            <a:ext cx="1800200" cy="170536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F63251-0CB2-4AE4-92CA-A29CCE6AE9E8}"/>
              </a:ext>
            </a:extLst>
          </p:cNvPr>
          <p:cNvCxnSpPr>
            <a:stCxn id="13" idx="2"/>
            <a:endCxn id="13" idx="6"/>
          </p:cNvCxnSpPr>
          <p:nvPr/>
        </p:nvCxnSpPr>
        <p:spPr bwMode="auto">
          <a:xfrm>
            <a:off x="8552048" y="5490888"/>
            <a:ext cx="18002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944F4DD-A1A5-4C39-BDE9-BB0D3162C12D}"/>
              </a:ext>
            </a:extLst>
          </p:cNvPr>
          <p:cNvSpPr txBox="1"/>
          <p:nvPr/>
        </p:nvSpPr>
        <p:spPr>
          <a:xfrm>
            <a:off x="9444372" y="2076045"/>
            <a:ext cx="843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5BCD85-5FE6-4613-8F3D-656BB6D78DE1}"/>
              </a:ext>
            </a:extLst>
          </p:cNvPr>
          <p:cNvSpPr txBox="1"/>
          <p:nvPr/>
        </p:nvSpPr>
        <p:spPr>
          <a:xfrm>
            <a:off x="9120336" y="5116625"/>
            <a:ext cx="843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 cm</a:t>
            </a:r>
          </a:p>
        </p:txBody>
      </p:sp>
    </p:spTree>
    <p:extLst>
      <p:ext uri="{BB962C8B-B14F-4D97-AF65-F5344CB8AC3E}">
        <p14:creationId xmlns:p14="http://schemas.microsoft.com/office/powerpoint/2010/main" val="2390540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9ABED2-EFFF-4A7D-99F3-C7FDAC8A61B2}"/>
              </a:ext>
            </a:extLst>
          </p:cNvPr>
          <p:cNvSpPr/>
          <p:nvPr/>
        </p:nvSpPr>
        <p:spPr bwMode="auto">
          <a:xfrm>
            <a:off x="8184232" y="1052736"/>
            <a:ext cx="2295821" cy="64807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4AF160-71F9-4E13-B0EE-2A434BAF3B79}"/>
              </a:ext>
            </a:extLst>
          </p:cNvPr>
          <p:cNvSpPr/>
          <p:nvPr/>
        </p:nvSpPr>
        <p:spPr>
          <a:xfrm>
            <a:off x="2495600" y="10100"/>
            <a:ext cx="9439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Skill Check: Area and Circumference of a Circle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F7FFD4-29BD-498C-B3FF-4D9568D474A5}"/>
              </a:ext>
            </a:extLst>
          </p:cNvPr>
          <p:cNvSpPr/>
          <p:nvPr/>
        </p:nvSpPr>
        <p:spPr>
          <a:xfrm>
            <a:off x="2212461" y="764704"/>
            <a:ext cx="1000585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1.	A circle has radius 11 cm.  Calculate:</a:t>
            </a:r>
          </a:p>
          <a:p>
            <a:r>
              <a:rPr lang="en-GB" sz="2400" dirty="0"/>
              <a:t>(a)	its diameter,</a:t>
            </a:r>
          </a:p>
          <a:p>
            <a:r>
              <a:rPr lang="en-GB" sz="2400" dirty="0"/>
              <a:t>(b)	its circumference,</a:t>
            </a:r>
          </a:p>
          <a:p>
            <a:pPr marL="457200" indent="-457200">
              <a:buAutoNum type="alphaLcParenBoth" startAt="3"/>
            </a:pPr>
            <a:r>
              <a:rPr lang="en-GB" sz="2400" dirty="0"/>
              <a:t>its area.</a:t>
            </a:r>
          </a:p>
          <a:p>
            <a:endParaRPr lang="en-GB" sz="2400" dirty="0"/>
          </a:p>
          <a:p>
            <a:r>
              <a:rPr lang="en-GB" sz="2400" dirty="0"/>
              <a:t>2. Calculate the circumference and area of a circle with radius 8 cm.</a:t>
            </a:r>
          </a:p>
          <a:p>
            <a:endParaRPr lang="en-GB" sz="2400" dirty="0"/>
          </a:p>
          <a:p>
            <a:r>
              <a:rPr lang="en-GB" sz="2400" dirty="0"/>
              <a:t>3. Calculate the circumference and area of a circle with diameter 19 cm.</a:t>
            </a:r>
          </a:p>
          <a:p>
            <a:pPr marL="457200" indent="-457200">
              <a:buAutoNum type="arabicPeriod" startAt="3"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E3EEB-1784-46BF-B893-CA7A4CB41BBF}"/>
              </a:ext>
            </a:extLst>
          </p:cNvPr>
          <p:cNvSpPr/>
          <p:nvPr/>
        </p:nvSpPr>
        <p:spPr>
          <a:xfrm>
            <a:off x="2279576" y="4119469"/>
            <a:ext cx="5782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4. Determine the circumference and area</a:t>
            </a:r>
          </a:p>
          <a:p>
            <a:r>
              <a:rPr lang="en-GB" sz="2400" dirty="0"/>
              <a:t>of the circle shown: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886DD-7E65-4CDF-8ED5-B08783238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235" y="4280330"/>
            <a:ext cx="2321768" cy="2088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612BB8-23D2-4B54-9867-B7E43DE1EA13}"/>
              </a:ext>
            </a:extLst>
          </p:cNvPr>
          <p:cNvSpPr txBox="1"/>
          <p:nvPr/>
        </p:nvSpPr>
        <p:spPr>
          <a:xfrm>
            <a:off x="5259640" y="1147990"/>
            <a:ext cx="254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 x 11= 22 cm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46BB2-77B6-4363-9558-79F9AC673FE2}"/>
              </a:ext>
            </a:extLst>
          </p:cNvPr>
          <p:cNvSpPr/>
          <p:nvPr/>
        </p:nvSpPr>
        <p:spPr>
          <a:xfrm>
            <a:off x="5259640" y="1548268"/>
            <a:ext cx="3066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22 x 3.14 = 69.08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7455A-0297-438E-A1DA-51A289A2943C}"/>
                  </a:ext>
                </a:extLst>
              </p:cNvPr>
              <p:cNvSpPr/>
              <p:nvPr/>
            </p:nvSpPr>
            <p:spPr>
              <a:xfrm>
                <a:off x="5259640" y="1980421"/>
                <a:ext cx="42891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3.14 x 11 x 11 = 379.94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7455A-0297-438E-A1DA-51A289A29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640" y="1980421"/>
                <a:ext cx="4289123" cy="461665"/>
              </a:xfrm>
              <a:prstGeom prst="rect">
                <a:avLst/>
              </a:prstGeom>
              <a:blipFill>
                <a:blip r:embed="rId5"/>
                <a:stretch>
                  <a:fillRect l="-227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6E188AD-009E-41B8-9A68-2F11A1859A90}"/>
              </a:ext>
            </a:extLst>
          </p:cNvPr>
          <p:cNvSpPr/>
          <p:nvPr/>
        </p:nvSpPr>
        <p:spPr>
          <a:xfrm>
            <a:off x="2495600" y="2967406"/>
            <a:ext cx="4144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Circumference =     50.24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456EE3-2B25-40B6-8CA2-291390C9FCEE}"/>
                  </a:ext>
                </a:extLst>
              </p:cNvPr>
              <p:cNvSpPr/>
              <p:nvPr/>
            </p:nvSpPr>
            <p:spPr>
              <a:xfrm>
                <a:off x="2550776" y="5477220"/>
                <a:ext cx="46646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6 x 6 x 3.14 = 113.04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456EE3-2B25-40B6-8CA2-291390C9F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776" y="5477220"/>
                <a:ext cx="4664610" cy="461665"/>
              </a:xfrm>
              <a:prstGeom prst="rect">
                <a:avLst/>
              </a:prstGeom>
              <a:blipFill>
                <a:blip r:embed="rId6"/>
                <a:stretch>
                  <a:fillRect l="-1958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C1081EA-2FF9-4136-9080-C40EB96044AD}"/>
              </a:ext>
            </a:extLst>
          </p:cNvPr>
          <p:cNvSpPr txBox="1"/>
          <p:nvPr/>
        </p:nvSpPr>
        <p:spPr>
          <a:xfrm>
            <a:off x="8256240" y="1154157"/>
            <a:ext cx="208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</a:t>
            </a:r>
            <a:r>
              <a:rPr lang="el-GR" sz="2400" dirty="0"/>
              <a:t>π</a:t>
            </a:r>
            <a:r>
              <a:rPr lang="en-GB" sz="2400" dirty="0"/>
              <a:t> = 3.14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C5B61-3325-41F1-9AEC-FCC77B9C0117}"/>
              </a:ext>
            </a:extLst>
          </p:cNvPr>
          <p:cNvSpPr/>
          <p:nvPr/>
        </p:nvSpPr>
        <p:spPr>
          <a:xfrm>
            <a:off x="2517016" y="3723535"/>
            <a:ext cx="3974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Circumference =  59.66 cm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E3144E-9075-4AE3-B4C7-CFE85251159E}"/>
              </a:ext>
            </a:extLst>
          </p:cNvPr>
          <p:cNvSpPr/>
          <p:nvPr/>
        </p:nvSpPr>
        <p:spPr>
          <a:xfrm>
            <a:off x="2495600" y="4976869"/>
            <a:ext cx="5674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Circumference =   12 x 3.14 = 37.68 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831D21-0DEF-4F7C-B694-9BE64A3E9528}"/>
                  </a:ext>
                </a:extLst>
              </p:cNvPr>
              <p:cNvSpPr/>
              <p:nvPr/>
            </p:nvSpPr>
            <p:spPr>
              <a:xfrm>
                <a:off x="7137438" y="2973550"/>
                <a:ext cx="30026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  200.96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831D21-0DEF-4F7C-B694-9BE64A3E9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438" y="2973550"/>
                <a:ext cx="3002681" cy="461665"/>
              </a:xfrm>
              <a:prstGeom prst="rect">
                <a:avLst/>
              </a:prstGeom>
              <a:blipFill>
                <a:blip r:embed="rId7"/>
                <a:stretch>
                  <a:fillRect l="-325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BDA2580-B293-49F1-8AC1-772E1E5D5754}"/>
                  </a:ext>
                </a:extLst>
              </p:cNvPr>
              <p:cNvSpPr/>
              <p:nvPr/>
            </p:nvSpPr>
            <p:spPr>
              <a:xfrm>
                <a:off x="7154214" y="3723535"/>
                <a:ext cx="31742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  283.385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BDA2580-B293-49F1-8AC1-772E1E5D5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214" y="3723535"/>
                <a:ext cx="3174202" cy="461665"/>
              </a:xfrm>
              <a:prstGeom prst="rect">
                <a:avLst/>
              </a:prstGeom>
              <a:blipFill>
                <a:blip r:embed="rId8"/>
                <a:stretch>
                  <a:fillRect l="-30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589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4" grpId="0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4911898-73CE-4C16-BF5F-FB048A942E0F}"/>
              </a:ext>
            </a:extLst>
          </p:cNvPr>
          <p:cNvSpPr/>
          <p:nvPr/>
        </p:nvSpPr>
        <p:spPr bwMode="auto">
          <a:xfrm>
            <a:off x="9336360" y="1063915"/>
            <a:ext cx="1978427" cy="53047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4AF160-71F9-4E13-B0EE-2A434BAF3B79}"/>
              </a:ext>
            </a:extLst>
          </p:cNvPr>
          <p:cNvSpPr/>
          <p:nvPr/>
        </p:nvSpPr>
        <p:spPr>
          <a:xfrm>
            <a:off x="2495600" y="10100"/>
            <a:ext cx="9439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Skill Check: Area and Circumference of a Circle</a:t>
            </a:r>
            <a:endParaRPr lang="en-GB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6F9C6-24DA-4AEA-9E5C-3EA2019B840E}"/>
              </a:ext>
            </a:extLst>
          </p:cNvPr>
          <p:cNvSpPr/>
          <p:nvPr/>
        </p:nvSpPr>
        <p:spPr>
          <a:xfrm>
            <a:off x="2423592" y="836712"/>
            <a:ext cx="5817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5. Copy and complete the following table: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C927B6-C2B4-4F32-B11C-EE5D1AC42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849" y="1409074"/>
            <a:ext cx="6015843" cy="29263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242130-23BC-4415-B39C-CF4473B269AF}"/>
              </a:ext>
            </a:extLst>
          </p:cNvPr>
          <p:cNvSpPr/>
          <p:nvPr/>
        </p:nvSpPr>
        <p:spPr>
          <a:xfrm>
            <a:off x="2443649" y="4609664"/>
            <a:ext cx="99144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6. A circle is cut out of a rectangular piece of card, as shown:</a:t>
            </a:r>
          </a:p>
          <a:p>
            <a:r>
              <a:rPr lang="en-GB" sz="2400" dirty="0"/>
              <a:t>(a)	Calculate the area of the rectangle.</a:t>
            </a:r>
          </a:p>
          <a:p>
            <a:r>
              <a:rPr lang="en-GB" sz="2400" dirty="0"/>
              <a:t>(b)	Calculate the area of the circle.</a:t>
            </a:r>
          </a:p>
          <a:p>
            <a:r>
              <a:rPr lang="en-GB" sz="2400" dirty="0"/>
              <a:t>(c)	Calculate the area of the card left, when the circle has been cut out.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6C1F08-749B-4BFD-BD75-4F1C708B4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691" y="2276872"/>
            <a:ext cx="2955102" cy="15867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89B629-3650-4E63-9E72-5915DD769ED7}"/>
              </a:ext>
            </a:extLst>
          </p:cNvPr>
          <p:cNvSpPr txBox="1"/>
          <p:nvPr/>
        </p:nvSpPr>
        <p:spPr>
          <a:xfrm>
            <a:off x="8511443" y="204603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13FC7D-1256-4D61-9A80-99913B152E92}"/>
                  </a:ext>
                </a:extLst>
              </p:cNvPr>
              <p:cNvSpPr txBox="1"/>
              <p:nvPr/>
            </p:nvSpPr>
            <p:spPr>
              <a:xfrm>
                <a:off x="7777283" y="5017934"/>
                <a:ext cx="2842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10 x 15 =150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13FC7D-1256-4D61-9A80-99913B152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283" y="5017934"/>
                <a:ext cx="2842120" cy="461665"/>
              </a:xfrm>
              <a:prstGeom prst="rect">
                <a:avLst/>
              </a:prstGeom>
              <a:blipFill>
                <a:blip r:embed="rId6"/>
                <a:stretch>
                  <a:fillRect l="-3433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C8B8F1F-C113-433B-A093-9207EBF4C92A}"/>
              </a:ext>
            </a:extLst>
          </p:cNvPr>
          <p:cNvSpPr/>
          <p:nvPr/>
        </p:nvSpPr>
        <p:spPr>
          <a:xfrm>
            <a:off x="2686592" y="1904376"/>
            <a:ext cx="881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5DE0A6-7C56-4543-8D70-EEF02720D474}"/>
              </a:ext>
            </a:extLst>
          </p:cNvPr>
          <p:cNvSpPr/>
          <p:nvPr/>
        </p:nvSpPr>
        <p:spPr>
          <a:xfrm>
            <a:off x="4041639" y="2370022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A88D8-1594-45E2-A7AC-8C509B8764B4}"/>
              </a:ext>
            </a:extLst>
          </p:cNvPr>
          <p:cNvSpPr/>
          <p:nvPr/>
        </p:nvSpPr>
        <p:spPr>
          <a:xfrm>
            <a:off x="2700369" y="2841590"/>
            <a:ext cx="824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 mm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332B14-6579-4A6B-9CDB-665C11ABA4C6}"/>
              </a:ext>
            </a:extLst>
          </p:cNvPr>
          <p:cNvSpPr/>
          <p:nvPr/>
        </p:nvSpPr>
        <p:spPr>
          <a:xfrm>
            <a:off x="2713785" y="3293260"/>
            <a:ext cx="824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4.5 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65C13F-FB79-4CBD-AE79-E3CB066EF3E4}"/>
              </a:ext>
            </a:extLst>
          </p:cNvPr>
          <p:cNvSpPr/>
          <p:nvPr/>
        </p:nvSpPr>
        <p:spPr>
          <a:xfrm>
            <a:off x="2587854" y="3814518"/>
            <a:ext cx="1076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11.5 km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4DEC09-1BCF-48C3-B347-3F55E4028245}"/>
              </a:ext>
            </a:extLst>
          </p:cNvPr>
          <p:cNvSpPr/>
          <p:nvPr/>
        </p:nvSpPr>
        <p:spPr>
          <a:xfrm>
            <a:off x="5426247" y="1904376"/>
            <a:ext cx="1308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 75.36 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698A60-5D29-4494-ADD2-038FD46AE22D}"/>
              </a:ext>
            </a:extLst>
          </p:cNvPr>
          <p:cNvSpPr/>
          <p:nvPr/>
        </p:nvSpPr>
        <p:spPr>
          <a:xfrm>
            <a:off x="5532847" y="2400195"/>
            <a:ext cx="1095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6.28 cm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93CB74-5448-4182-81CF-96AA4A4C9807}"/>
              </a:ext>
            </a:extLst>
          </p:cNvPr>
          <p:cNvSpPr/>
          <p:nvPr/>
        </p:nvSpPr>
        <p:spPr>
          <a:xfrm>
            <a:off x="5496119" y="2857418"/>
            <a:ext cx="1322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18.84 mm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34F411-F123-4F37-A788-67900DA136DF}"/>
              </a:ext>
            </a:extLst>
          </p:cNvPr>
          <p:cNvSpPr/>
          <p:nvPr/>
        </p:nvSpPr>
        <p:spPr>
          <a:xfrm>
            <a:off x="5541200" y="3325193"/>
            <a:ext cx="1109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28.26 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F5B182-3C87-41FD-BBA8-1A7EC4A01C2F}"/>
              </a:ext>
            </a:extLst>
          </p:cNvPr>
          <p:cNvSpPr/>
          <p:nvPr/>
        </p:nvSpPr>
        <p:spPr>
          <a:xfrm>
            <a:off x="5435464" y="3788386"/>
            <a:ext cx="1308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 72.22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5BC8538-136A-49E4-ACAE-195ECD13FFFF}"/>
                  </a:ext>
                </a:extLst>
              </p:cNvPr>
              <p:cNvSpPr/>
              <p:nvPr/>
            </p:nvSpPr>
            <p:spPr>
              <a:xfrm>
                <a:off x="6781122" y="1920047"/>
                <a:ext cx="16267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  452.16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5BC8538-136A-49E4-ACAE-195ECD13F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22" y="1920047"/>
                <a:ext cx="1626792" cy="400110"/>
              </a:xfrm>
              <a:prstGeom prst="rect">
                <a:avLst/>
              </a:prstGeom>
              <a:blipFill>
                <a:blip r:embed="rId7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02C56ED-20C0-4464-9043-4FD4A180704E}"/>
                  </a:ext>
                </a:extLst>
              </p:cNvPr>
              <p:cNvSpPr/>
              <p:nvPr/>
            </p:nvSpPr>
            <p:spPr>
              <a:xfrm>
                <a:off x="7002345" y="2387387"/>
                <a:ext cx="12388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3.14 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02C56ED-20C0-4464-9043-4FD4A1807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345" y="2387387"/>
                <a:ext cx="123886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691A5C3-3E2B-4C6E-A4FB-A673B3ABB330}"/>
                  </a:ext>
                </a:extLst>
              </p:cNvPr>
              <p:cNvSpPr/>
              <p:nvPr/>
            </p:nvSpPr>
            <p:spPr>
              <a:xfrm>
                <a:off x="6903348" y="2871784"/>
                <a:ext cx="15129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 28.26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691A5C3-3E2B-4C6E-A4FB-A673B3ABB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348" y="2871784"/>
                <a:ext cx="1512978" cy="400110"/>
              </a:xfrm>
              <a:prstGeom prst="rect">
                <a:avLst/>
              </a:prstGeom>
              <a:blipFill>
                <a:blip r:embed="rId9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D6E70B9-9D51-4C89-A41D-5AA924A9786E}"/>
                  </a:ext>
                </a:extLst>
              </p:cNvPr>
              <p:cNvSpPr/>
              <p:nvPr/>
            </p:nvSpPr>
            <p:spPr>
              <a:xfrm>
                <a:off x="6938614" y="3330588"/>
                <a:ext cx="14424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 63.585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D6E70B9-9D51-4C89-A41D-5AA924A97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614" y="3330588"/>
                <a:ext cx="1442446" cy="400110"/>
              </a:xfrm>
              <a:prstGeom prst="rect">
                <a:avLst/>
              </a:prstGeom>
              <a:blipFill>
                <a:blip r:embed="rId10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A35D32-994F-497B-B5E0-39FDC89CA9FA}"/>
                  </a:ext>
                </a:extLst>
              </p:cNvPr>
              <p:cNvSpPr/>
              <p:nvPr/>
            </p:nvSpPr>
            <p:spPr>
              <a:xfrm>
                <a:off x="6831955" y="3800283"/>
                <a:ext cx="17197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 415.265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A35D32-994F-497B-B5E0-39FDC89CA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55" y="3800283"/>
                <a:ext cx="1719766" cy="400110"/>
              </a:xfrm>
              <a:prstGeom prst="rect">
                <a:avLst/>
              </a:prstGeom>
              <a:blipFill>
                <a:blip r:embed="rId11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189F0693-ED9E-4A69-B1CD-179EC2D78444}"/>
              </a:ext>
            </a:extLst>
          </p:cNvPr>
          <p:cNvSpPr/>
          <p:nvPr/>
        </p:nvSpPr>
        <p:spPr>
          <a:xfrm>
            <a:off x="9336360" y="1098322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Use </a:t>
            </a:r>
            <a:r>
              <a:rPr lang="el-GR" sz="2400" dirty="0"/>
              <a:t>π</a:t>
            </a:r>
            <a:r>
              <a:rPr lang="en-GB" sz="2400" dirty="0"/>
              <a:t> = 3.14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8973F3-834C-45E0-B929-3E46705A4AEA}"/>
                  </a:ext>
                </a:extLst>
              </p:cNvPr>
              <p:cNvSpPr/>
              <p:nvPr/>
            </p:nvSpPr>
            <p:spPr>
              <a:xfrm>
                <a:off x="7830203" y="5402938"/>
                <a:ext cx="35156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4 x 4 x 3.14 = 50.24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8973F3-834C-45E0-B929-3E46705A4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203" y="5402938"/>
                <a:ext cx="3515642" cy="461665"/>
              </a:xfrm>
              <a:prstGeom prst="rect">
                <a:avLst/>
              </a:prstGeom>
              <a:blipFill>
                <a:blip r:embed="rId12"/>
                <a:stretch>
                  <a:fillRect l="-260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6AAAF5-EB0F-4332-91E7-490C1A655EA6}"/>
                  </a:ext>
                </a:extLst>
              </p:cNvPr>
              <p:cNvSpPr txBox="1"/>
              <p:nvPr/>
            </p:nvSpPr>
            <p:spPr>
              <a:xfrm>
                <a:off x="7777283" y="6133769"/>
                <a:ext cx="38747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150 – 50.24 = 99.76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6AAAF5-EB0F-4332-91E7-490C1A655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283" y="6133769"/>
                <a:ext cx="3874703" cy="461665"/>
              </a:xfrm>
              <a:prstGeom prst="rect">
                <a:avLst/>
              </a:prstGeom>
              <a:blipFill>
                <a:blip r:embed="rId13"/>
                <a:stretch>
                  <a:fillRect l="-252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70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029CB0C-EF17-40E2-BCD3-EC3D5FDAB384}"/>
              </a:ext>
            </a:extLst>
          </p:cNvPr>
          <p:cNvSpPr/>
          <p:nvPr/>
        </p:nvSpPr>
        <p:spPr bwMode="auto">
          <a:xfrm>
            <a:off x="9408368" y="2640111"/>
            <a:ext cx="2158954" cy="7175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4AF160-71F9-4E13-B0EE-2A434BAF3B79}"/>
              </a:ext>
            </a:extLst>
          </p:cNvPr>
          <p:cNvSpPr/>
          <p:nvPr/>
        </p:nvSpPr>
        <p:spPr>
          <a:xfrm>
            <a:off x="2495600" y="10100"/>
            <a:ext cx="9439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Skill Check: Area and Circumference of a Circle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8F7C85-8826-4DDA-9F69-04ED66DF4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600" y="1358050"/>
            <a:ext cx="2664296" cy="1498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167684-1C3D-4F0B-AC6C-87B554827489}"/>
              </a:ext>
            </a:extLst>
          </p:cNvPr>
          <p:cNvSpPr txBox="1"/>
          <p:nvPr/>
        </p:nvSpPr>
        <p:spPr>
          <a:xfrm>
            <a:off x="2423592" y="79542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7. Calculate the area and perimeter of the semi circle shown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10F062-DDF2-446F-BA75-962111DC5DDF}"/>
              </a:ext>
            </a:extLst>
          </p:cNvPr>
          <p:cNvSpPr/>
          <p:nvPr/>
        </p:nvSpPr>
        <p:spPr>
          <a:xfrm>
            <a:off x="2457930" y="31755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8. The circumference of a circle is 29 cm.</a:t>
            </a:r>
          </a:p>
          <a:p>
            <a:r>
              <a:rPr lang="en-GB" sz="2400" dirty="0"/>
              <a:t>(a)	Calculate the radius of the circle.</a:t>
            </a:r>
          </a:p>
          <a:p>
            <a:r>
              <a:rPr lang="en-GB" sz="2400" dirty="0"/>
              <a:t>(b)	Calculate the area of the circle.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A415690-6F8E-4863-B0CB-E5110F9C96C7}"/>
                  </a:ext>
                </a:extLst>
              </p:cNvPr>
              <p:cNvSpPr/>
              <p:nvPr/>
            </p:nvSpPr>
            <p:spPr>
              <a:xfrm>
                <a:off x="2495600" y="4881051"/>
                <a:ext cx="9001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9. The area of a circle is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. Calculate the radius and circumference of the circle.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A415690-6F8E-4863-B0CB-E5110F9C9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4881051"/>
                <a:ext cx="9001000" cy="830997"/>
              </a:xfrm>
              <a:prstGeom prst="rect">
                <a:avLst/>
              </a:prstGeom>
              <a:blipFill>
                <a:blip r:embed="rId5"/>
                <a:stretch>
                  <a:fillRect l="-1016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E5ACB37-2D56-4314-9B0C-A9E11976FF8C}"/>
                  </a:ext>
                </a:extLst>
              </p:cNvPr>
              <p:cNvSpPr/>
              <p:nvPr/>
            </p:nvSpPr>
            <p:spPr>
              <a:xfrm>
                <a:off x="5159896" y="1502955"/>
                <a:ext cx="71656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 Semi Circle = 5 x 5 x 3.14 ÷ 2 = 78.5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E5ACB37-2D56-4314-9B0C-A9E11976F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96" y="1502955"/>
                <a:ext cx="7165680" cy="461665"/>
              </a:xfrm>
              <a:prstGeom prst="rect">
                <a:avLst/>
              </a:prstGeom>
              <a:blipFill>
                <a:blip r:embed="rId6"/>
                <a:stretch>
                  <a:fillRect l="-1276" t="-14667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A8AF549-7018-4FE1-8E5F-ECA746B312DD}"/>
              </a:ext>
            </a:extLst>
          </p:cNvPr>
          <p:cNvSpPr/>
          <p:nvPr/>
        </p:nvSpPr>
        <p:spPr>
          <a:xfrm>
            <a:off x="5185447" y="2104685"/>
            <a:ext cx="6381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Perimeter =  10 + (3.14 x 10 ÷ 2) =  25.7 cm 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676155-6885-4006-AE7B-DCDD5728BE55}"/>
              </a:ext>
            </a:extLst>
          </p:cNvPr>
          <p:cNvSpPr/>
          <p:nvPr/>
        </p:nvSpPr>
        <p:spPr>
          <a:xfrm>
            <a:off x="7320136" y="3544869"/>
            <a:ext cx="5145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Diameter = 29 ÷ 3.14 = 9.236 cm </a:t>
            </a:r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5983DB-F6AE-4245-8088-92B0B9AC6A21}"/>
              </a:ext>
            </a:extLst>
          </p:cNvPr>
          <p:cNvSpPr/>
          <p:nvPr/>
        </p:nvSpPr>
        <p:spPr>
          <a:xfrm>
            <a:off x="7392144" y="3914200"/>
            <a:ext cx="4615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Radius  = 9.236 ÷ 2 = 4.618 cm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B2414CE-F46E-41A2-B99D-93EA00C149C7}"/>
                  </a:ext>
                </a:extLst>
              </p:cNvPr>
              <p:cNvSpPr/>
              <p:nvPr/>
            </p:nvSpPr>
            <p:spPr>
              <a:xfrm>
                <a:off x="2878119" y="4420219"/>
                <a:ext cx="70149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of Circle = 4.618 x 4.618 x 3.14 =  66.96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B2414CE-F46E-41A2-B99D-93EA00C14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119" y="4420219"/>
                <a:ext cx="7014997" cy="461665"/>
              </a:xfrm>
              <a:prstGeom prst="rect">
                <a:avLst/>
              </a:prstGeom>
              <a:blipFill>
                <a:blip r:embed="rId7"/>
                <a:stretch>
                  <a:fillRect l="-1303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41D6DFC-A8DB-4AA8-BBBE-2AC3E612FAB4}"/>
                  </a:ext>
                </a:extLst>
              </p:cNvPr>
              <p:cNvSpPr/>
              <p:nvPr/>
            </p:nvSpPr>
            <p:spPr>
              <a:xfrm>
                <a:off x="2878119" y="5669266"/>
                <a:ext cx="4877617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Radius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GB" sz="2400" dirty="0">
                            <a:solidFill>
                              <a:srgbClr val="FF0000"/>
                            </a:solidFill>
                          </a:rPr>
                          <m:t>(48 ÷ 3.14)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 3.91 cm</a:t>
                </a:r>
                <a:endParaRPr lang="en-GB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41D6DFC-A8DB-4AA8-BBBE-2AC3E612F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119" y="5669266"/>
                <a:ext cx="4877617" cy="539571"/>
              </a:xfrm>
              <a:prstGeom prst="rect">
                <a:avLst/>
              </a:prstGeom>
              <a:blipFill>
                <a:blip r:embed="rId8"/>
                <a:stretch>
                  <a:fillRect l="-1875" r="-875" b="-2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40B37110-C6F2-4AC2-B408-11B321FEDC19}"/>
              </a:ext>
            </a:extLst>
          </p:cNvPr>
          <p:cNvSpPr/>
          <p:nvPr/>
        </p:nvSpPr>
        <p:spPr>
          <a:xfrm>
            <a:off x="2878119" y="6268597"/>
            <a:ext cx="6769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Circumference  = 2 x 3.91 x 3.14 =  24. 5548 cm</a:t>
            </a:r>
            <a:endParaRPr lang="en-GB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A9F98B-EAF3-4777-A6D4-D709CCFF5224}"/>
              </a:ext>
            </a:extLst>
          </p:cNvPr>
          <p:cNvSpPr/>
          <p:nvPr/>
        </p:nvSpPr>
        <p:spPr>
          <a:xfrm>
            <a:off x="9520800" y="2762659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Use </a:t>
            </a:r>
            <a:r>
              <a:rPr lang="el-GR" sz="2400" dirty="0"/>
              <a:t>π</a:t>
            </a:r>
            <a:r>
              <a:rPr lang="en-GB" sz="2400" dirty="0"/>
              <a:t> = 3.14</a:t>
            </a:r>
          </a:p>
        </p:txBody>
      </p:sp>
    </p:spTree>
    <p:extLst>
      <p:ext uri="{BB962C8B-B14F-4D97-AF65-F5344CB8AC3E}">
        <p14:creationId xmlns:p14="http://schemas.microsoft.com/office/powerpoint/2010/main" val="38467505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6: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sixth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Area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DAD236-F217-4D9C-A0BB-95299C235848}"/>
              </a:ext>
            </a:extLst>
          </p:cNvPr>
          <p:cNvSpPr txBox="1"/>
          <p:nvPr/>
        </p:nvSpPr>
        <p:spPr>
          <a:xfrm>
            <a:off x="2030276" y="2816444"/>
            <a:ext cx="84249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endParaRPr lang="en-GB" sz="2400" dirty="0"/>
          </a:p>
          <a:p>
            <a:endParaRPr lang="en-GB" sz="2400" dirty="0"/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A98D49-D3C4-4D10-9587-A750B82A3F1A}"/>
              </a:ext>
            </a:extLst>
          </p:cNvPr>
          <p:cNvSpPr/>
          <p:nvPr/>
        </p:nvSpPr>
        <p:spPr>
          <a:xfrm>
            <a:off x="2567608" y="1097806"/>
            <a:ext cx="889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/>
              <a:t>Draw around your hand on squared paper and find its area. Who has the largest hand in your class?</a:t>
            </a:r>
          </a:p>
          <a:p>
            <a:pPr marL="457200" indent="-457200">
              <a:buAutoNum type="arabicPeriod" startAt="2"/>
            </a:pP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59E45-C3D4-480A-B4FF-B9CEAAB56856}"/>
              </a:ext>
            </a:extLst>
          </p:cNvPr>
          <p:cNvSpPr/>
          <p:nvPr/>
        </p:nvSpPr>
        <p:spPr>
          <a:xfrm>
            <a:off x="2567608" y="685710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Exercise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C1D7D-AFA8-47CE-897A-A5D855F33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24" y="2708919"/>
            <a:ext cx="3742104" cy="3307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6DF99D-E299-43B1-B9A3-D5DF4044C9FD}"/>
              </a:ext>
            </a:extLst>
          </p:cNvPr>
          <p:cNvSpPr txBox="1"/>
          <p:nvPr/>
        </p:nvSpPr>
        <p:spPr>
          <a:xfrm>
            <a:off x="5023124" y="413203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4B2505-7DF8-4447-9A19-70BE9D8CD9C1}"/>
              </a:ext>
            </a:extLst>
          </p:cNvPr>
          <p:cNvSpPr txBox="1"/>
          <p:nvPr/>
        </p:nvSpPr>
        <p:spPr>
          <a:xfrm>
            <a:off x="4589866" y="414851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9B296-BCF1-45F9-BD1C-158801826055}"/>
              </a:ext>
            </a:extLst>
          </p:cNvPr>
          <p:cNvSpPr txBox="1"/>
          <p:nvPr/>
        </p:nvSpPr>
        <p:spPr>
          <a:xfrm>
            <a:off x="5491176" y="415172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0DD40-E1BE-4C48-8EA4-990EBB93DE5D}"/>
              </a:ext>
            </a:extLst>
          </p:cNvPr>
          <p:cNvSpPr txBox="1"/>
          <p:nvPr/>
        </p:nvSpPr>
        <p:spPr>
          <a:xfrm>
            <a:off x="5928680" y="415365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F67B39-8CFE-4D34-B944-0541B80EA8B7}"/>
              </a:ext>
            </a:extLst>
          </p:cNvPr>
          <p:cNvSpPr txBox="1"/>
          <p:nvPr/>
        </p:nvSpPr>
        <p:spPr>
          <a:xfrm>
            <a:off x="4147183" y="415365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7D2F75-50BC-4AEC-9151-BCBBB2C4C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740" y="4553059"/>
            <a:ext cx="542591" cy="646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041474-9599-48DB-9537-D079E84863E5}"/>
              </a:ext>
            </a:extLst>
          </p:cNvPr>
          <p:cNvSpPr txBox="1"/>
          <p:nvPr/>
        </p:nvSpPr>
        <p:spPr>
          <a:xfrm>
            <a:off x="5046814" y="459049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83656C-49E4-4644-B817-9CCA37C4C7D0}"/>
              </a:ext>
            </a:extLst>
          </p:cNvPr>
          <p:cNvSpPr txBox="1"/>
          <p:nvPr/>
        </p:nvSpPr>
        <p:spPr>
          <a:xfrm>
            <a:off x="5529908" y="459049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673B08-C4B5-4B34-81D2-0B105827EBEE}"/>
              </a:ext>
            </a:extLst>
          </p:cNvPr>
          <p:cNvSpPr txBox="1"/>
          <p:nvPr/>
        </p:nvSpPr>
        <p:spPr>
          <a:xfrm>
            <a:off x="5929627" y="459049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C8339-A7EC-44F5-8DDA-BAE449AB5652}"/>
              </a:ext>
            </a:extLst>
          </p:cNvPr>
          <p:cNvSpPr txBox="1"/>
          <p:nvPr/>
        </p:nvSpPr>
        <p:spPr>
          <a:xfrm>
            <a:off x="5529908" y="504007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43355A-9835-434C-BD2B-9E785E817A26}"/>
              </a:ext>
            </a:extLst>
          </p:cNvPr>
          <p:cNvSpPr txBox="1"/>
          <p:nvPr/>
        </p:nvSpPr>
        <p:spPr>
          <a:xfrm>
            <a:off x="5007135" y="504007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3F7D2B-2187-4114-B3A8-B93C30AA7FE1}"/>
              </a:ext>
            </a:extLst>
          </p:cNvPr>
          <p:cNvSpPr txBox="1"/>
          <p:nvPr/>
        </p:nvSpPr>
        <p:spPr>
          <a:xfrm>
            <a:off x="4625247" y="506296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EF8998-CAA8-4282-8127-11E0D96A247B}"/>
              </a:ext>
            </a:extLst>
          </p:cNvPr>
          <p:cNvSpPr txBox="1"/>
          <p:nvPr/>
        </p:nvSpPr>
        <p:spPr>
          <a:xfrm>
            <a:off x="4170511" y="461018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6E7098-C783-4B95-82D3-4D6EDCFD1D07}"/>
              </a:ext>
            </a:extLst>
          </p:cNvPr>
          <p:cNvSpPr txBox="1"/>
          <p:nvPr/>
        </p:nvSpPr>
        <p:spPr>
          <a:xfrm>
            <a:off x="3658647" y="415172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B58A33-C89F-48B4-990A-DBA0B766D3E7}"/>
              </a:ext>
            </a:extLst>
          </p:cNvPr>
          <p:cNvSpPr txBox="1"/>
          <p:nvPr/>
        </p:nvSpPr>
        <p:spPr>
          <a:xfrm>
            <a:off x="3693927" y="46004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05B308-1553-4DE4-8BF1-84116D3052FC}"/>
              </a:ext>
            </a:extLst>
          </p:cNvPr>
          <p:cNvSpPr txBox="1"/>
          <p:nvPr/>
        </p:nvSpPr>
        <p:spPr>
          <a:xfrm>
            <a:off x="4126337" y="505216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F96AF2-44A7-4E91-8EAF-EB376EEEDA9F}"/>
              </a:ext>
            </a:extLst>
          </p:cNvPr>
          <p:cNvSpPr txBox="1"/>
          <p:nvPr/>
        </p:nvSpPr>
        <p:spPr>
          <a:xfrm>
            <a:off x="3682444" y="504007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61CC2B-B311-4276-B0ED-CBFE6EC34BB2}"/>
              </a:ext>
            </a:extLst>
          </p:cNvPr>
          <p:cNvSpPr txBox="1"/>
          <p:nvPr/>
        </p:nvSpPr>
        <p:spPr>
          <a:xfrm>
            <a:off x="5957395" y="504491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50EF9D-2B31-4C21-B05E-3F8333F3EB7B}"/>
              </a:ext>
            </a:extLst>
          </p:cNvPr>
          <p:cNvSpPr txBox="1"/>
          <p:nvPr/>
        </p:nvSpPr>
        <p:spPr>
          <a:xfrm>
            <a:off x="5063667" y="549280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3DC8D2-A248-4F11-A5BB-D3F652911C8C}"/>
              </a:ext>
            </a:extLst>
          </p:cNvPr>
          <p:cNvSpPr txBox="1"/>
          <p:nvPr/>
        </p:nvSpPr>
        <p:spPr>
          <a:xfrm>
            <a:off x="4614088" y="548699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8CA16A-EB95-4AAB-BF72-D85C6B47D582}"/>
              </a:ext>
            </a:extLst>
          </p:cNvPr>
          <p:cNvSpPr txBox="1"/>
          <p:nvPr/>
        </p:nvSpPr>
        <p:spPr>
          <a:xfrm>
            <a:off x="5510531" y="539658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0DA351-4D4D-45BE-8A2B-70FE2A982992}"/>
              </a:ext>
            </a:extLst>
          </p:cNvPr>
          <p:cNvSpPr txBox="1"/>
          <p:nvPr/>
        </p:nvSpPr>
        <p:spPr>
          <a:xfrm>
            <a:off x="4164509" y="546148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6FCA1F-2F03-42F4-A6D6-02213774EE04}"/>
              </a:ext>
            </a:extLst>
          </p:cNvPr>
          <p:cNvSpPr txBox="1"/>
          <p:nvPr/>
        </p:nvSpPr>
        <p:spPr>
          <a:xfrm>
            <a:off x="3328146" y="414851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7E7C5A-E370-4B4E-9A19-B2BB18A3D9D5}"/>
              </a:ext>
            </a:extLst>
          </p:cNvPr>
          <p:cNvSpPr txBox="1"/>
          <p:nvPr/>
        </p:nvSpPr>
        <p:spPr>
          <a:xfrm>
            <a:off x="6355218" y="414851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9C3911-6105-4E09-B57A-4336954774C5}"/>
              </a:ext>
            </a:extLst>
          </p:cNvPr>
          <p:cNvSpPr txBox="1"/>
          <p:nvPr/>
        </p:nvSpPr>
        <p:spPr>
          <a:xfrm>
            <a:off x="5966290" y="36471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E3DCE7-6D1C-43C1-BAFC-D5727296AAFF}"/>
              </a:ext>
            </a:extLst>
          </p:cNvPr>
          <p:cNvSpPr txBox="1"/>
          <p:nvPr/>
        </p:nvSpPr>
        <p:spPr>
          <a:xfrm>
            <a:off x="5503464" y="372495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D28707-D6F0-4645-801A-2A2D56A3515D}"/>
              </a:ext>
            </a:extLst>
          </p:cNvPr>
          <p:cNvSpPr txBox="1"/>
          <p:nvPr/>
        </p:nvSpPr>
        <p:spPr>
          <a:xfrm>
            <a:off x="5032549" y="372495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C74C20-0692-4031-884E-463AA6CF4466}"/>
              </a:ext>
            </a:extLst>
          </p:cNvPr>
          <p:cNvSpPr txBox="1"/>
          <p:nvPr/>
        </p:nvSpPr>
        <p:spPr>
          <a:xfrm>
            <a:off x="4614088" y="373597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3A934E-EDE3-4B4A-B1FD-1DF5E3041E6B}"/>
              </a:ext>
            </a:extLst>
          </p:cNvPr>
          <p:cNvSpPr txBox="1"/>
          <p:nvPr/>
        </p:nvSpPr>
        <p:spPr>
          <a:xfrm>
            <a:off x="4127725" y="370369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F2EC35-8357-48CA-BEE2-7762B2DA31D9}"/>
              </a:ext>
            </a:extLst>
          </p:cNvPr>
          <p:cNvSpPr txBox="1"/>
          <p:nvPr/>
        </p:nvSpPr>
        <p:spPr>
          <a:xfrm>
            <a:off x="3657700" y="371302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8503B3-76F1-4237-B058-BB47F4844DF0}"/>
              </a:ext>
            </a:extLst>
          </p:cNvPr>
          <p:cNvSpPr txBox="1"/>
          <p:nvPr/>
        </p:nvSpPr>
        <p:spPr>
          <a:xfrm>
            <a:off x="5503464" y="321752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CCFFD7-93C8-4201-BBF9-FCC8F7ED702C}"/>
              </a:ext>
            </a:extLst>
          </p:cNvPr>
          <p:cNvSpPr txBox="1"/>
          <p:nvPr/>
        </p:nvSpPr>
        <p:spPr>
          <a:xfrm>
            <a:off x="5057503" y="322973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AE9188-9612-45BE-BA49-252ECA0F1832}"/>
              </a:ext>
            </a:extLst>
          </p:cNvPr>
          <p:cNvSpPr txBox="1"/>
          <p:nvPr/>
        </p:nvSpPr>
        <p:spPr>
          <a:xfrm>
            <a:off x="4611008" y="323682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EF4684-D4AC-498A-BFAA-E53F7F922B15}"/>
              </a:ext>
            </a:extLst>
          </p:cNvPr>
          <p:cNvSpPr txBox="1"/>
          <p:nvPr/>
        </p:nvSpPr>
        <p:spPr>
          <a:xfrm flipH="1">
            <a:off x="4119528" y="3236828"/>
            <a:ext cx="40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B47E37-00E6-4710-A939-65600DCA024D}"/>
              </a:ext>
            </a:extLst>
          </p:cNvPr>
          <p:cNvSpPr txBox="1"/>
          <p:nvPr/>
        </p:nvSpPr>
        <p:spPr>
          <a:xfrm>
            <a:off x="5074356" y="279969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6A9B6D-A255-4150-9E46-6A53600F9BAC}"/>
              </a:ext>
            </a:extLst>
          </p:cNvPr>
          <p:cNvSpPr txBox="1"/>
          <p:nvPr/>
        </p:nvSpPr>
        <p:spPr>
          <a:xfrm>
            <a:off x="4571703" y="281001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C70662-6160-4D9E-BAFA-BCBF63105874}"/>
              </a:ext>
            </a:extLst>
          </p:cNvPr>
          <p:cNvSpPr txBox="1"/>
          <p:nvPr/>
        </p:nvSpPr>
        <p:spPr>
          <a:xfrm>
            <a:off x="5485839" y="283125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1E5EC4-BCA6-4AD5-919F-FE8950E56828}"/>
              </a:ext>
            </a:extLst>
          </p:cNvPr>
          <p:cNvSpPr txBox="1"/>
          <p:nvPr/>
        </p:nvSpPr>
        <p:spPr>
          <a:xfrm>
            <a:off x="4119528" y="285158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377A2F-3CEB-47FE-ABCE-EA2582C15C92}"/>
              </a:ext>
            </a:extLst>
          </p:cNvPr>
          <p:cNvSpPr txBox="1"/>
          <p:nvPr/>
        </p:nvSpPr>
        <p:spPr>
          <a:xfrm>
            <a:off x="3665584" y="32610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A7372-9A8A-43A7-A44D-A53C8B5A296D}"/>
              </a:ext>
            </a:extLst>
          </p:cNvPr>
          <p:cNvSpPr txBox="1"/>
          <p:nvPr/>
        </p:nvSpPr>
        <p:spPr>
          <a:xfrm>
            <a:off x="7388534" y="4951562"/>
            <a:ext cx="4803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By counting squares and part squares the area is approximately 40 squares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09B5CA-3099-4F80-8214-5A38669C7168}"/>
              </a:ext>
            </a:extLst>
          </p:cNvPr>
          <p:cNvSpPr/>
          <p:nvPr/>
        </p:nvSpPr>
        <p:spPr>
          <a:xfrm>
            <a:off x="2605619" y="1975961"/>
            <a:ext cx="5163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2. Find the areas of these shapes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F4CF02-3934-441B-9209-4483E3CEC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531" y="2069576"/>
            <a:ext cx="1737600" cy="28869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95DB382-6041-4F7D-9506-09C7E6B0E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9041" y="2026065"/>
            <a:ext cx="2013775" cy="2002608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75019EC-CAE6-4D82-B71B-F31CC9DC523E}"/>
              </a:ext>
            </a:extLst>
          </p:cNvPr>
          <p:cNvSpPr/>
          <p:nvPr/>
        </p:nvSpPr>
        <p:spPr>
          <a:xfrm>
            <a:off x="8037503" y="276593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DCBF7D8-CA2D-497A-AE43-42BD08CAB5C3}"/>
              </a:ext>
            </a:extLst>
          </p:cNvPr>
          <p:cNvSpPr/>
          <p:nvPr/>
        </p:nvSpPr>
        <p:spPr>
          <a:xfrm>
            <a:off x="8064033" y="317145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7835AF1-71EB-45C3-B9B0-472304172647}"/>
              </a:ext>
            </a:extLst>
          </p:cNvPr>
          <p:cNvSpPr/>
          <p:nvPr/>
        </p:nvSpPr>
        <p:spPr>
          <a:xfrm>
            <a:off x="8007165" y="245297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9258EF1-0209-4789-9E87-FBFA3E756F5B}"/>
              </a:ext>
            </a:extLst>
          </p:cNvPr>
          <p:cNvSpPr/>
          <p:nvPr/>
        </p:nvSpPr>
        <p:spPr>
          <a:xfrm>
            <a:off x="8441889" y="277243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5BAFD3-707E-4226-B997-7015D1DCF035}"/>
              </a:ext>
            </a:extLst>
          </p:cNvPr>
          <p:cNvSpPr/>
          <p:nvPr/>
        </p:nvSpPr>
        <p:spPr>
          <a:xfrm>
            <a:off x="8445740" y="313658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14CED42-B1B7-4FA5-BD07-4AF9547543BA}"/>
              </a:ext>
            </a:extLst>
          </p:cNvPr>
          <p:cNvSpPr/>
          <p:nvPr/>
        </p:nvSpPr>
        <p:spPr>
          <a:xfrm>
            <a:off x="8057682" y="34906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B7EC955-CCC3-4014-8E51-318771B92039}"/>
              </a:ext>
            </a:extLst>
          </p:cNvPr>
          <p:cNvSpPr/>
          <p:nvPr/>
        </p:nvSpPr>
        <p:spPr>
          <a:xfrm>
            <a:off x="8441437" y="34906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CA4A60-DC55-4BB9-A97F-E50DA20B0031}"/>
              </a:ext>
            </a:extLst>
          </p:cNvPr>
          <p:cNvSpPr/>
          <p:nvPr/>
        </p:nvSpPr>
        <p:spPr>
          <a:xfrm>
            <a:off x="8035022" y="381678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938848-6E86-4A8E-84D3-2C6E26DE9241}"/>
              </a:ext>
            </a:extLst>
          </p:cNvPr>
          <p:cNvSpPr/>
          <p:nvPr/>
        </p:nvSpPr>
        <p:spPr>
          <a:xfrm>
            <a:off x="8431007" y="38442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5D98A18-BE16-4075-866F-4775315351B0}"/>
              </a:ext>
            </a:extLst>
          </p:cNvPr>
          <p:cNvSpPr/>
          <p:nvPr/>
        </p:nvSpPr>
        <p:spPr>
          <a:xfrm>
            <a:off x="7935676" y="4179293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62F470D-C16D-45EE-B641-868B7697C87F}"/>
              </a:ext>
            </a:extLst>
          </p:cNvPr>
          <p:cNvSpPr/>
          <p:nvPr/>
        </p:nvSpPr>
        <p:spPr>
          <a:xfrm>
            <a:off x="8367571" y="4186623"/>
            <a:ext cx="450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300B104-0C6A-47B8-97E6-9B0028BA2769}"/>
              </a:ext>
            </a:extLst>
          </p:cNvPr>
          <p:cNvSpPr/>
          <p:nvPr/>
        </p:nvSpPr>
        <p:spPr>
          <a:xfrm>
            <a:off x="10589780" y="23529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0695034-3AE3-4DAB-974A-45682F179C4B}"/>
              </a:ext>
            </a:extLst>
          </p:cNvPr>
          <p:cNvSpPr/>
          <p:nvPr/>
        </p:nvSpPr>
        <p:spPr>
          <a:xfrm>
            <a:off x="10281334" y="235936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695C333-2F44-4257-BB97-B3077D4447A5}"/>
              </a:ext>
            </a:extLst>
          </p:cNvPr>
          <p:cNvSpPr/>
          <p:nvPr/>
        </p:nvSpPr>
        <p:spPr>
          <a:xfrm>
            <a:off x="5932333" y="322894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61B1FF5-AA86-4F5F-A805-0648756E810F}"/>
              </a:ext>
            </a:extLst>
          </p:cNvPr>
          <p:cNvSpPr/>
          <p:nvPr/>
        </p:nvSpPr>
        <p:spPr>
          <a:xfrm>
            <a:off x="10277551" y="26991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A64C358-9AEF-4AA1-B7E3-F4D57FECFD52}"/>
              </a:ext>
            </a:extLst>
          </p:cNvPr>
          <p:cNvSpPr/>
          <p:nvPr/>
        </p:nvSpPr>
        <p:spPr>
          <a:xfrm>
            <a:off x="9947424" y="232307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A6C2D91-F824-46C8-AC61-978C148A87BA}"/>
              </a:ext>
            </a:extLst>
          </p:cNvPr>
          <p:cNvSpPr/>
          <p:nvPr/>
        </p:nvSpPr>
        <p:spPr>
          <a:xfrm>
            <a:off x="10587512" y="270411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CD279E2-6F55-47D7-9C7E-C9B9B2AFE65C}"/>
              </a:ext>
            </a:extLst>
          </p:cNvPr>
          <p:cNvSpPr/>
          <p:nvPr/>
        </p:nvSpPr>
        <p:spPr>
          <a:xfrm>
            <a:off x="10270756" y="299016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C691F65-40AD-4D71-BA95-858BAAC63172}"/>
              </a:ext>
            </a:extLst>
          </p:cNvPr>
          <p:cNvSpPr/>
          <p:nvPr/>
        </p:nvSpPr>
        <p:spPr>
          <a:xfrm>
            <a:off x="10591090" y="298753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32492A1-ECB2-4818-AD0B-964F255D1272}"/>
              </a:ext>
            </a:extLst>
          </p:cNvPr>
          <p:cNvSpPr/>
          <p:nvPr/>
        </p:nvSpPr>
        <p:spPr>
          <a:xfrm>
            <a:off x="10260178" y="331478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F315310-658A-4A25-9215-07DFAE3FD802}"/>
              </a:ext>
            </a:extLst>
          </p:cNvPr>
          <p:cNvSpPr/>
          <p:nvPr/>
        </p:nvSpPr>
        <p:spPr>
          <a:xfrm>
            <a:off x="10523942" y="3335866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36F9D6-35E7-496E-AB9B-C2927BFE6605}"/>
              </a:ext>
            </a:extLst>
          </p:cNvPr>
          <p:cNvSpPr/>
          <p:nvPr/>
        </p:nvSpPr>
        <p:spPr>
          <a:xfrm>
            <a:off x="10917114" y="23529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C10583E-E1FD-4BF4-AD3E-C18A695FD944}"/>
              </a:ext>
            </a:extLst>
          </p:cNvPr>
          <p:cNvSpPr/>
          <p:nvPr/>
        </p:nvSpPr>
        <p:spPr>
          <a:xfrm>
            <a:off x="2326513" y="6154833"/>
            <a:ext cx="7063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3.  Find the area of this circle by counting squares.</a:t>
            </a:r>
          </a:p>
        </p:txBody>
      </p:sp>
    </p:spTree>
    <p:extLst>
      <p:ext uri="{BB962C8B-B14F-4D97-AF65-F5344CB8AC3E}">
        <p14:creationId xmlns:p14="http://schemas.microsoft.com/office/powerpoint/2010/main" val="3829122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1: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first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3791744" y="0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Area and Perimeter of a square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DAD236-F217-4D9C-A0BB-95299C235848}"/>
              </a:ext>
            </a:extLst>
          </p:cNvPr>
          <p:cNvSpPr txBox="1"/>
          <p:nvPr/>
        </p:nvSpPr>
        <p:spPr>
          <a:xfrm>
            <a:off x="2254116" y="754019"/>
            <a:ext cx="9730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now bring in standard units for measuring area and perimeter</a:t>
            </a:r>
          </a:p>
          <a:p>
            <a:r>
              <a:rPr lang="en-GB" sz="2400" dirty="0"/>
              <a:t>The area of a square can be found by counting squares or multiplying the length of the sides. </a:t>
            </a:r>
          </a:p>
          <a:p>
            <a:r>
              <a:rPr lang="en-GB" sz="2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5FFB0-5323-43A4-9DC3-40760FE0A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414" y="2037702"/>
            <a:ext cx="528006" cy="515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2878705-8BE5-4BEE-9D36-FBF109463F05}"/>
                  </a:ext>
                </a:extLst>
              </p:cNvPr>
              <p:cNvSpPr/>
              <p:nvPr/>
            </p:nvSpPr>
            <p:spPr>
              <a:xfrm>
                <a:off x="4724262" y="2067779"/>
                <a:ext cx="66788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Area  = 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, Perimeter = 1 + 1 + 1 + 1= 4cm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2878705-8BE5-4BEE-9D36-FBF109463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262" y="2067779"/>
                <a:ext cx="6678816" cy="461665"/>
              </a:xfrm>
              <a:prstGeom prst="rect">
                <a:avLst/>
              </a:prstGeom>
              <a:blipFill>
                <a:blip r:embed="rId5"/>
                <a:stretch>
                  <a:fillRect l="-1460" t="-9211" r="-365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E26560-EDA9-4BE6-8203-B706C322353D}"/>
                  </a:ext>
                </a:extLst>
              </p:cNvPr>
              <p:cNvSpPr/>
              <p:nvPr/>
            </p:nvSpPr>
            <p:spPr>
              <a:xfrm>
                <a:off x="2416866" y="5633460"/>
                <a:ext cx="23298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 =  16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E26560-EDA9-4BE6-8203-B706C3223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866" y="5633460"/>
                <a:ext cx="2329869" cy="461665"/>
              </a:xfrm>
              <a:prstGeom prst="rect">
                <a:avLst/>
              </a:prstGeom>
              <a:blipFill>
                <a:blip r:embed="rId6"/>
                <a:stretch>
                  <a:fillRect l="-391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8EDEFF-BD1C-4DBB-B6F2-94BFCAB9CCF5}"/>
                  </a:ext>
                </a:extLst>
              </p:cNvPr>
              <p:cNvSpPr/>
              <p:nvPr/>
            </p:nvSpPr>
            <p:spPr>
              <a:xfrm>
                <a:off x="5010738" y="5860269"/>
                <a:ext cx="33301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 =  4×4 = 16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8EDEFF-BD1C-4DBB-B6F2-94BFCAB9C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38" y="5860269"/>
                <a:ext cx="3330142" cy="461665"/>
              </a:xfrm>
              <a:prstGeom prst="rect">
                <a:avLst/>
              </a:prstGeom>
              <a:blipFill>
                <a:blip r:embed="rId7"/>
                <a:stretch>
                  <a:fillRect l="-2930" t="-14474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DB67169-0E33-446F-8344-652E654226CB}"/>
              </a:ext>
            </a:extLst>
          </p:cNvPr>
          <p:cNvSpPr/>
          <p:nvPr/>
        </p:nvSpPr>
        <p:spPr>
          <a:xfrm>
            <a:off x="8289389" y="3060367"/>
            <a:ext cx="340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The perimeter of a square is the total length of the four sides.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A1A22-2C60-4178-BB63-60DA52C11545}"/>
              </a:ext>
            </a:extLst>
          </p:cNvPr>
          <p:cNvSpPr/>
          <p:nvPr/>
        </p:nvSpPr>
        <p:spPr>
          <a:xfrm>
            <a:off x="8294486" y="4441750"/>
            <a:ext cx="3688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Perimeter =  4 + 4 + 4 + 4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DDF31-D2D6-45F7-AABA-A4C8D5242B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4944" y="3275027"/>
            <a:ext cx="2288286" cy="22489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B938F1-B554-40C8-A038-784E46700926}"/>
              </a:ext>
            </a:extLst>
          </p:cNvPr>
          <p:cNvSpPr txBox="1"/>
          <p:nvPr/>
        </p:nvSpPr>
        <p:spPr>
          <a:xfrm>
            <a:off x="2317054" y="205134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Example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C845F0-7A36-4E21-B9E0-1C0DCB1AF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0738" y="3065535"/>
            <a:ext cx="3097323" cy="26679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9D107F-95CD-4C90-AC80-F49F7653D447}"/>
              </a:ext>
            </a:extLst>
          </p:cNvPr>
          <p:cNvSpPr txBox="1"/>
          <p:nvPr/>
        </p:nvSpPr>
        <p:spPr>
          <a:xfrm>
            <a:off x="2317054" y="2564073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Find the area and perimeter of the square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93445-D7A6-4C43-918A-A64DE1BCE8AE}"/>
              </a:ext>
            </a:extLst>
          </p:cNvPr>
          <p:cNvSpPr txBox="1"/>
          <p:nvPr/>
        </p:nvSpPr>
        <p:spPr>
          <a:xfrm>
            <a:off x="9694373" y="4909478"/>
            <a:ext cx="136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= 16 cm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835E85-6B46-4C16-BC42-FD22CB865221}"/>
              </a:ext>
            </a:extLst>
          </p:cNvPr>
          <p:cNvSpPr/>
          <p:nvPr/>
        </p:nvSpPr>
        <p:spPr>
          <a:xfrm>
            <a:off x="2613089" y="338446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D0D79E-98FB-4BAC-825D-194D743EE19E}"/>
              </a:ext>
            </a:extLst>
          </p:cNvPr>
          <p:cNvSpPr/>
          <p:nvPr/>
        </p:nvSpPr>
        <p:spPr>
          <a:xfrm>
            <a:off x="3118018" y="338446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5C03BA-0373-42EC-94BF-204DFD15E640}"/>
              </a:ext>
            </a:extLst>
          </p:cNvPr>
          <p:cNvSpPr/>
          <p:nvPr/>
        </p:nvSpPr>
        <p:spPr>
          <a:xfrm>
            <a:off x="3666825" y="336743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F0F155-1666-454D-8C87-1A2EA88C3245}"/>
              </a:ext>
            </a:extLst>
          </p:cNvPr>
          <p:cNvSpPr/>
          <p:nvPr/>
        </p:nvSpPr>
        <p:spPr>
          <a:xfrm>
            <a:off x="4215632" y="337360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8C8906-D620-4DE4-B757-A413F1CDE65A}"/>
              </a:ext>
            </a:extLst>
          </p:cNvPr>
          <p:cNvSpPr/>
          <p:nvPr/>
        </p:nvSpPr>
        <p:spPr>
          <a:xfrm>
            <a:off x="2613089" y="389282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F96703-03BC-47DB-9CB8-17901745913C}"/>
              </a:ext>
            </a:extLst>
          </p:cNvPr>
          <p:cNvSpPr/>
          <p:nvPr/>
        </p:nvSpPr>
        <p:spPr>
          <a:xfrm>
            <a:off x="3127363" y="389282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D2B4E7-F84D-4352-B45C-9E3DCE956A2E}"/>
              </a:ext>
            </a:extLst>
          </p:cNvPr>
          <p:cNvSpPr/>
          <p:nvPr/>
        </p:nvSpPr>
        <p:spPr>
          <a:xfrm>
            <a:off x="3688080" y="390617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A37431-785C-4FF5-9CF1-169F6863CAAB}"/>
              </a:ext>
            </a:extLst>
          </p:cNvPr>
          <p:cNvSpPr/>
          <p:nvPr/>
        </p:nvSpPr>
        <p:spPr>
          <a:xfrm>
            <a:off x="4202354" y="390310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CDF504-FAEF-49F2-9BD7-6A92FE1ED271}"/>
              </a:ext>
            </a:extLst>
          </p:cNvPr>
          <p:cNvSpPr/>
          <p:nvPr/>
        </p:nvSpPr>
        <p:spPr>
          <a:xfrm>
            <a:off x="2613089" y="445348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39417A-903B-4FE1-98C3-CDFF15D60E6B}"/>
              </a:ext>
            </a:extLst>
          </p:cNvPr>
          <p:cNvSpPr/>
          <p:nvPr/>
        </p:nvSpPr>
        <p:spPr>
          <a:xfrm>
            <a:off x="3017440" y="4434536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1F0676-CA86-472B-AC05-A0AAB507F5CA}"/>
              </a:ext>
            </a:extLst>
          </p:cNvPr>
          <p:cNvSpPr/>
          <p:nvPr/>
        </p:nvSpPr>
        <p:spPr>
          <a:xfrm>
            <a:off x="3605013" y="4435527"/>
            <a:ext cx="450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218359-832E-4D04-8DA0-F6BA172E0D6F}"/>
              </a:ext>
            </a:extLst>
          </p:cNvPr>
          <p:cNvSpPr/>
          <p:nvPr/>
        </p:nvSpPr>
        <p:spPr>
          <a:xfrm>
            <a:off x="4100421" y="4434206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416C21-F854-4CA5-9E18-496549B76935}"/>
              </a:ext>
            </a:extLst>
          </p:cNvPr>
          <p:cNvSpPr/>
          <p:nvPr/>
        </p:nvSpPr>
        <p:spPr>
          <a:xfrm>
            <a:off x="2518295" y="5001563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FC5690-7859-408E-8457-C6E0BD26A39D}"/>
              </a:ext>
            </a:extLst>
          </p:cNvPr>
          <p:cNvSpPr/>
          <p:nvPr/>
        </p:nvSpPr>
        <p:spPr>
          <a:xfrm>
            <a:off x="3067100" y="5001563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0E5C9D-1423-4299-8A59-D55C8C37E7D6}"/>
              </a:ext>
            </a:extLst>
          </p:cNvPr>
          <p:cNvSpPr/>
          <p:nvPr/>
        </p:nvSpPr>
        <p:spPr>
          <a:xfrm>
            <a:off x="3570556" y="4987445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714B31-D677-44C0-9A19-D10697CC5174}"/>
              </a:ext>
            </a:extLst>
          </p:cNvPr>
          <p:cNvSpPr/>
          <p:nvPr/>
        </p:nvSpPr>
        <p:spPr>
          <a:xfrm>
            <a:off x="4074012" y="4992914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1C95BE2-D66E-42E6-A9AB-F1B1A92A1D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7096" y="5474701"/>
            <a:ext cx="2432700" cy="12328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48396C9-911A-4274-B91D-56DD1A0C89F6}"/>
              </a:ext>
            </a:extLst>
          </p:cNvPr>
          <p:cNvSpPr txBox="1"/>
          <p:nvPr/>
        </p:nvSpPr>
        <p:spPr>
          <a:xfrm>
            <a:off x="8506348" y="5434339"/>
            <a:ext cx="105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185277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997CAA-FBEB-423A-B25A-87A5504BEA1D}"/>
              </a:ext>
            </a:extLst>
          </p:cNvPr>
          <p:cNvSpPr/>
          <p:nvPr/>
        </p:nvSpPr>
        <p:spPr>
          <a:xfrm>
            <a:off x="2855640" y="0"/>
            <a:ext cx="8665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Area and Perimeter of a Square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4EEEC7-263B-4DC3-81E3-E80A4A430259}"/>
              </a:ext>
            </a:extLst>
          </p:cNvPr>
          <p:cNvSpPr/>
          <p:nvPr/>
        </p:nvSpPr>
        <p:spPr>
          <a:xfrm>
            <a:off x="2207568" y="82244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1. Find the area and perimeter of each of these squares.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B9DAD-A2ED-4A0D-9B01-D0A6FEE16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499" y="1484784"/>
            <a:ext cx="1991156" cy="1944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4CE883-AE84-4B05-872F-7AF56629F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782" y="1506238"/>
            <a:ext cx="2863390" cy="2827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9345B2-6BFE-440E-8156-B4CF1580A5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152" y="1470281"/>
            <a:ext cx="3195613" cy="31778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3A4F5-277C-4ACB-A494-44232BB68BC1}"/>
              </a:ext>
            </a:extLst>
          </p:cNvPr>
          <p:cNvSpPr txBox="1"/>
          <p:nvPr/>
        </p:nvSpPr>
        <p:spPr>
          <a:xfrm>
            <a:off x="2276247" y="139970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82ACF6-A40B-43B9-8657-7F6440FD675E}"/>
              </a:ext>
            </a:extLst>
          </p:cNvPr>
          <p:cNvSpPr/>
          <p:nvPr/>
        </p:nvSpPr>
        <p:spPr>
          <a:xfrm>
            <a:off x="5030586" y="1386014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F00FA6-051E-48D1-8AD3-EB4FDD44FF2C}"/>
              </a:ext>
            </a:extLst>
          </p:cNvPr>
          <p:cNvSpPr/>
          <p:nvPr/>
        </p:nvSpPr>
        <p:spPr>
          <a:xfrm>
            <a:off x="8340046" y="1378914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78EE27-5BA6-4697-BCB7-EEB7DFB78669}"/>
                  </a:ext>
                </a:extLst>
              </p:cNvPr>
              <p:cNvSpPr txBox="1"/>
              <p:nvPr/>
            </p:nvSpPr>
            <p:spPr>
              <a:xfrm>
                <a:off x="2194273" y="3445553"/>
                <a:ext cx="35722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2 x 2 = 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4 x 2 = 8 cm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78EE27-5BA6-4697-BCB7-EEB7DFB78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273" y="3445553"/>
                <a:ext cx="3572292" cy="830997"/>
              </a:xfrm>
              <a:prstGeom prst="rect">
                <a:avLst/>
              </a:prstGeom>
              <a:blipFill>
                <a:blip r:embed="rId7"/>
                <a:stretch>
                  <a:fillRect l="-2730" t="-5109" r="-683" b="-16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E81BD5E-23D0-4218-8379-F3A32BC6F4FC}"/>
                  </a:ext>
                </a:extLst>
              </p:cNvPr>
              <p:cNvSpPr/>
              <p:nvPr/>
            </p:nvSpPr>
            <p:spPr>
              <a:xfrm>
                <a:off x="5231904" y="4404910"/>
                <a:ext cx="374356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5 x 5 = 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4 x 5 = 20 cm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E81BD5E-23D0-4218-8379-F3A32BC6F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04" y="4404910"/>
                <a:ext cx="3743569" cy="830997"/>
              </a:xfrm>
              <a:prstGeom prst="rect">
                <a:avLst/>
              </a:prstGeom>
              <a:blipFill>
                <a:blip r:embed="rId8"/>
                <a:stretch>
                  <a:fillRect l="-2443" t="-5147" r="-814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F4D67B-2FFD-4A21-9352-D21C368066BA}"/>
                  </a:ext>
                </a:extLst>
              </p:cNvPr>
              <p:cNvSpPr/>
              <p:nvPr/>
            </p:nvSpPr>
            <p:spPr>
              <a:xfrm>
                <a:off x="8448431" y="5204563"/>
                <a:ext cx="374356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Area = 7 x 7 = 49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400" dirty="0">
                    <a:solidFill>
                      <a:srgbClr val="FF0000"/>
                    </a:solidFill>
                  </a:rPr>
                  <a:t>Perimeter = 4 x 7 = 28 cm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F4D67B-2FFD-4A21-9352-D21C36806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431" y="5204563"/>
                <a:ext cx="3743569" cy="830997"/>
              </a:xfrm>
              <a:prstGeom prst="rect">
                <a:avLst/>
              </a:prstGeom>
              <a:blipFill>
                <a:blip r:embed="rId9"/>
                <a:stretch>
                  <a:fillRect l="-2606" t="-5147" r="-651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257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997CAA-FBEB-423A-B25A-87A5504BEA1D}"/>
              </a:ext>
            </a:extLst>
          </p:cNvPr>
          <p:cNvSpPr/>
          <p:nvPr/>
        </p:nvSpPr>
        <p:spPr>
          <a:xfrm>
            <a:off x="2855640" y="0"/>
            <a:ext cx="8665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Area and Perimeter of a Square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36E1E-C614-4DEA-81B2-D6655B8D957B}"/>
              </a:ext>
            </a:extLst>
          </p:cNvPr>
          <p:cNvSpPr/>
          <p:nvPr/>
        </p:nvSpPr>
        <p:spPr>
          <a:xfrm>
            <a:off x="2311213" y="709420"/>
            <a:ext cx="6652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2. Find the area of squares with sides of length: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E5A547-2776-4FBA-8F00-E1A4DB118BBD}"/>
              </a:ext>
            </a:extLst>
          </p:cNvPr>
          <p:cNvSpPr/>
          <p:nvPr/>
        </p:nvSpPr>
        <p:spPr>
          <a:xfrm>
            <a:off x="2352300" y="2429764"/>
            <a:ext cx="7337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3. Find the perimeter of squares with sides of length: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F5700A-F44D-4750-AE90-719D8EA3FE1F}"/>
              </a:ext>
            </a:extLst>
          </p:cNvPr>
          <p:cNvSpPr/>
          <p:nvPr/>
        </p:nvSpPr>
        <p:spPr>
          <a:xfrm>
            <a:off x="2327362" y="4022081"/>
            <a:ext cx="6774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4. Copy and complete each of these statements.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2A985-0960-40D2-AC6C-8B8D1E377178}"/>
              </a:ext>
            </a:extLst>
          </p:cNvPr>
          <p:cNvSpPr txBox="1"/>
          <p:nvPr/>
        </p:nvSpPr>
        <p:spPr>
          <a:xfrm>
            <a:off x="2279624" y="1224033"/>
            <a:ext cx="156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 10 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2417E0-7995-4F63-8F27-431CC6BAED88}"/>
              </a:ext>
            </a:extLst>
          </p:cNvPr>
          <p:cNvSpPr/>
          <p:nvPr/>
        </p:nvSpPr>
        <p:spPr>
          <a:xfrm>
            <a:off x="4758476" y="1222443"/>
            <a:ext cx="1788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(b) 12 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2DCE34-45E7-435C-AC5E-28F4DC58676E}"/>
              </a:ext>
            </a:extLst>
          </p:cNvPr>
          <p:cNvSpPr/>
          <p:nvPr/>
        </p:nvSpPr>
        <p:spPr>
          <a:xfrm>
            <a:off x="7263747" y="1215103"/>
            <a:ext cx="1560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(c) 8 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73D2C8-F3B6-4182-A0D6-380FCE039C28}"/>
              </a:ext>
            </a:extLst>
          </p:cNvPr>
          <p:cNvSpPr/>
          <p:nvPr/>
        </p:nvSpPr>
        <p:spPr>
          <a:xfrm>
            <a:off x="9501059" y="1215102"/>
            <a:ext cx="1582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(d) 9 cm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3A4566-7E91-4E65-8335-913B8AE91657}"/>
              </a:ext>
            </a:extLst>
          </p:cNvPr>
          <p:cNvSpPr/>
          <p:nvPr/>
        </p:nvSpPr>
        <p:spPr>
          <a:xfrm>
            <a:off x="2261427" y="1819859"/>
            <a:ext cx="1788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(e) 15 cm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3E4F9-9337-443E-A1DC-3A241E3FA3E5}"/>
              </a:ext>
            </a:extLst>
          </p:cNvPr>
          <p:cNvSpPr/>
          <p:nvPr/>
        </p:nvSpPr>
        <p:spPr>
          <a:xfrm>
            <a:off x="4772894" y="1826344"/>
            <a:ext cx="1788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(f) 20 cm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ACB567-AA7A-4FC2-8B4B-1F38AFF195EB}"/>
              </a:ext>
            </a:extLst>
          </p:cNvPr>
          <p:cNvSpPr/>
          <p:nvPr/>
        </p:nvSpPr>
        <p:spPr>
          <a:xfrm>
            <a:off x="7192917" y="1812848"/>
            <a:ext cx="1761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(g) 11 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E0A7F3-C701-4F3C-911B-3E4FD8B82D79}"/>
              </a:ext>
            </a:extLst>
          </p:cNvPr>
          <p:cNvSpPr/>
          <p:nvPr/>
        </p:nvSpPr>
        <p:spPr>
          <a:xfrm>
            <a:off x="9590620" y="1837399"/>
            <a:ext cx="1788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(h) 13 cm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BF4C4A-8E81-497A-84DD-868374881BDC}"/>
              </a:ext>
            </a:extLst>
          </p:cNvPr>
          <p:cNvSpPr/>
          <p:nvPr/>
        </p:nvSpPr>
        <p:spPr>
          <a:xfrm>
            <a:off x="2343334" y="2959650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(a) 13 cm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FC4DE6-4E85-4466-83D3-705CEFC7A39B}"/>
              </a:ext>
            </a:extLst>
          </p:cNvPr>
          <p:cNvSpPr/>
          <p:nvPr/>
        </p:nvSpPr>
        <p:spPr>
          <a:xfrm>
            <a:off x="7206195" y="2954634"/>
            <a:ext cx="1467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 16 cm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EFB60C-9C2E-4B2D-AA2C-7E3958BA8F27}"/>
              </a:ext>
            </a:extLst>
          </p:cNvPr>
          <p:cNvSpPr/>
          <p:nvPr/>
        </p:nvSpPr>
        <p:spPr>
          <a:xfrm>
            <a:off x="2373858" y="3416298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(e) 9 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C5BCF2-1E76-46CC-88A3-163B05EF2736}"/>
              </a:ext>
            </a:extLst>
          </p:cNvPr>
          <p:cNvSpPr/>
          <p:nvPr/>
        </p:nvSpPr>
        <p:spPr>
          <a:xfrm>
            <a:off x="4895253" y="2954635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 8 cm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D1C91F-BF4C-409D-A5AC-E38A2B982A3C}"/>
              </a:ext>
            </a:extLst>
          </p:cNvPr>
          <p:cNvSpPr/>
          <p:nvPr/>
        </p:nvSpPr>
        <p:spPr>
          <a:xfrm>
            <a:off x="9594868" y="2954633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(d) 19 cm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031300-96E5-4A91-8001-402692F21772}"/>
              </a:ext>
            </a:extLst>
          </p:cNvPr>
          <p:cNvSpPr/>
          <p:nvPr/>
        </p:nvSpPr>
        <p:spPr>
          <a:xfrm>
            <a:off x="4922180" y="3442561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(f) 18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0A871E-097B-47C8-815B-66D669D7F4BB}"/>
              </a:ext>
            </a:extLst>
          </p:cNvPr>
          <p:cNvSpPr/>
          <p:nvPr/>
        </p:nvSpPr>
        <p:spPr>
          <a:xfrm>
            <a:off x="7203657" y="3448999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(g) 20 cm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AEE5A7-6A44-4B48-B0E6-D4BE604106B9}"/>
              </a:ext>
            </a:extLst>
          </p:cNvPr>
          <p:cNvSpPr/>
          <p:nvPr/>
        </p:nvSpPr>
        <p:spPr>
          <a:xfrm>
            <a:off x="9594868" y="3479502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(h) 15 cm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16C675-AD19-406D-8BD6-96666CB5AC4F}"/>
              </a:ext>
            </a:extLst>
          </p:cNvPr>
          <p:cNvSpPr/>
          <p:nvPr/>
        </p:nvSpPr>
        <p:spPr>
          <a:xfrm>
            <a:off x="3813803" y="3447900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36 cm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8A4701-1190-44A3-AF8B-506BBBE4F13E}"/>
              </a:ext>
            </a:extLst>
          </p:cNvPr>
          <p:cNvSpPr/>
          <p:nvPr/>
        </p:nvSpPr>
        <p:spPr>
          <a:xfrm>
            <a:off x="6157717" y="2967335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32 cm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C5A159-D547-4205-A9D9-F59EED877A49}"/>
              </a:ext>
            </a:extLst>
          </p:cNvPr>
          <p:cNvSpPr/>
          <p:nvPr/>
        </p:nvSpPr>
        <p:spPr>
          <a:xfrm>
            <a:off x="6203384" y="3449293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72 cm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5808C1-8B9C-4A91-8722-D3C7D873BB26}"/>
              </a:ext>
            </a:extLst>
          </p:cNvPr>
          <p:cNvSpPr/>
          <p:nvPr/>
        </p:nvSpPr>
        <p:spPr>
          <a:xfrm>
            <a:off x="3828036" y="2980035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52 cm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098063-2443-46E1-8DBF-2630D2DFCAF9}"/>
              </a:ext>
            </a:extLst>
          </p:cNvPr>
          <p:cNvSpPr/>
          <p:nvPr/>
        </p:nvSpPr>
        <p:spPr>
          <a:xfrm>
            <a:off x="8630095" y="3001487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64 cm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A7DE7B-C5B1-497D-ABB9-08CAF0C46651}"/>
              </a:ext>
            </a:extLst>
          </p:cNvPr>
          <p:cNvSpPr/>
          <p:nvPr/>
        </p:nvSpPr>
        <p:spPr>
          <a:xfrm>
            <a:off x="10985686" y="2986235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76 cm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C9CAA5-E5E5-4BA2-B75C-31C5D5E357C0}"/>
              </a:ext>
            </a:extLst>
          </p:cNvPr>
          <p:cNvSpPr/>
          <p:nvPr/>
        </p:nvSpPr>
        <p:spPr>
          <a:xfrm>
            <a:off x="11023535" y="3479501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60 cm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28CA9D-C856-4D70-BFA2-B161D917C42E}"/>
              </a:ext>
            </a:extLst>
          </p:cNvPr>
          <p:cNvSpPr/>
          <p:nvPr/>
        </p:nvSpPr>
        <p:spPr>
          <a:xfrm>
            <a:off x="8627866" y="3463151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80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F04398-4BD8-4B0F-A74C-BC03E396A43E}"/>
                  </a:ext>
                </a:extLst>
              </p:cNvPr>
              <p:cNvSpPr txBox="1"/>
              <p:nvPr/>
            </p:nvSpPr>
            <p:spPr>
              <a:xfrm>
                <a:off x="3644708" y="1237783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F04398-4BD8-4B0F-A74C-BC03E396A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708" y="1237783"/>
                <a:ext cx="1152128" cy="461665"/>
              </a:xfrm>
              <a:prstGeom prst="rect">
                <a:avLst/>
              </a:prstGeom>
              <a:blipFill>
                <a:blip r:embed="rId4"/>
                <a:stretch>
                  <a:fillRect l="-1587" r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CDC97F9-52F5-40A3-8EC8-6473CECBF4CC}"/>
                  </a:ext>
                </a:extLst>
              </p:cNvPr>
              <p:cNvSpPr/>
              <p:nvPr/>
            </p:nvSpPr>
            <p:spPr>
              <a:xfrm>
                <a:off x="6121257" y="1229623"/>
                <a:ext cx="13263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144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CDC97F9-52F5-40A3-8EC8-6473CECBF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257" y="1229623"/>
                <a:ext cx="132638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D432A09-9B62-4093-A788-52E01CE68A71}"/>
                  </a:ext>
                </a:extLst>
              </p:cNvPr>
              <p:cNvSpPr/>
              <p:nvPr/>
            </p:nvSpPr>
            <p:spPr>
              <a:xfrm>
                <a:off x="8476519" y="1221750"/>
                <a:ext cx="1156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D432A09-9B62-4093-A788-52E01CE68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519" y="1221750"/>
                <a:ext cx="11564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BAD346B-9780-477A-9A22-86E941091280}"/>
                  </a:ext>
                </a:extLst>
              </p:cNvPr>
              <p:cNvSpPr/>
              <p:nvPr/>
            </p:nvSpPr>
            <p:spPr>
              <a:xfrm>
                <a:off x="10740566" y="1208454"/>
                <a:ext cx="1156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BAD346B-9780-477A-9A22-86E941091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566" y="1208454"/>
                <a:ext cx="11564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9057A15-1E22-42AF-85CB-BCC9B10239E1}"/>
                  </a:ext>
                </a:extLst>
              </p:cNvPr>
              <p:cNvSpPr/>
              <p:nvPr/>
            </p:nvSpPr>
            <p:spPr>
              <a:xfrm>
                <a:off x="3650281" y="1833609"/>
                <a:ext cx="13263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225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9057A15-1E22-42AF-85CB-BCC9B102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281" y="1833609"/>
                <a:ext cx="132638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512203D-35A8-4994-92AB-A5EE9240845A}"/>
                  </a:ext>
                </a:extLst>
              </p:cNvPr>
              <p:cNvSpPr/>
              <p:nvPr/>
            </p:nvSpPr>
            <p:spPr>
              <a:xfrm>
                <a:off x="5995805" y="1834355"/>
                <a:ext cx="13263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512203D-35A8-4994-92AB-A5EE92408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05" y="1834355"/>
                <a:ext cx="132638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69E786C-1F25-4237-ADE1-ED1FD5404EC7}"/>
                  </a:ext>
                </a:extLst>
              </p:cNvPr>
              <p:cNvSpPr/>
              <p:nvPr/>
            </p:nvSpPr>
            <p:spPr>
              <a:xfrm>
                <a:off x="8484506" y="1819570"/>
                <a:ext cx="13263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121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69E786C-1F25-4237-ADE1-ED1FD5404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506" y="1819570"/>
                <a:ext cx="132638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237BF28-A228-45CC-A9D8-8BBE8FB8B60D}"/>
                  </a:ext>
                </a:extLst>
              </p:cNvPr>
              <p:cNvSpPr/>
              <p:nvPr/>
            </p:nvSpPr>
            <p:spPr>
              <a:xfrm>
                <a:off x="10917009" y="1840703"/>
                <a:ext cx="13263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169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237BF28-A228-45CC-A9D8-8BBE8FB8B6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009" y="1840703"/>
                <a:ext cx="132638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4282D644-E983-484E-B487-FD4BDCD70D5F}"/>
              </a:ext>
            </a:extLst>
          </p:cNvPr>
          <p:cNvSpPr txBox="1"/>
          <p:nvPr/>
        </p:nvSpPr>
        <p:spPr>
          <a:xfrm>
            <a:off x="2327362" y="456704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 3.2 cm =        mm      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CFA829-D0B3-4310-9848-9153A56BD66D}"/>
              </a:ext>
            </a:extLst>
          </p:cNvPr>
          <p:cNvSpPr/>
          <p:nvPr/>
        </p:nvSpPr>
        <p:spPr>
          <a:xfrm>
            <a:off x="5522022" y="4561225"/>
            <a:ext cx="3257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(b) 10.3 cm =        mm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725100-A260-4B46-8297-010F7A150B0F}"/>
              </a:ext>
            </a:extLst>
          </p:cNvPr>
          <p:cNvSpPr/>
          <p:nvPr/>
        </p:nvSpPr>
        <p:spPr>
          <a:xfrm>
            <a:off x="8807080" y="4541932"/>
            <a:ext cx="3239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(c) 28 mm =        cm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9C3272-37CF-4902-A7DF-6DBCFC933699}"/>
              </a:ext>
            </a:extLst>
          </p:cNvPr>
          <p:cNvSpPr/>
          <p:nvPr/>
        </p:nvSpPr>
        <p:spPr>
          <a:xfrm>
            <a:off x="2362555" y="5260970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(d) 216 mm =         cm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CED7524-229C-4472-8F26-1011B5CFE315}"/>
              </a:ext>
            </a:extLst>
          </p:cNvPr>
          <p:cNvSpPr/>
          <p:nvPr/>
        </p:nvSpPr>
        <p:spPr>
          <a:xfrm>
            <a:off x="5577968" y="5253610"/>
            <a:ext cx="3026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(e) 152 cm =         m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3A02BE-9F0B-4781-9339-94C9FE609AC1}"/>
              </a:ext>
            </a:extLst>
          </p:cNvPr>
          <p:cNvSpPr/>
          <p:nvPr/>
        </p:nvSpPr>
        <p:spPr>
          <a:xfrm>
            <a:off x="8869981" y="5203708"/>
            <a:ext cx="2853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(f) 84 cm =          m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7770770-555A-419C-9D7B-927A0DDD93D0}"/>
              </a:ext>
            </a:extLst>
          </p:cNvPr>
          <p:cNvSpPr/>
          <p:nvPr/>
        </p:nvSpPr>
        <p:spPr>
          <a:xfrm>
            <a:off x="2362555" y="5871188"/>
            <a:ext cx="3026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(g) 1.62 m =        cm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2E768CE-20BD-44ED-AD30-64C8FFBB2EA9}"/>
              </a:ext>
            </a:extLst>
          </p:cNvPr>
          <p:cNvSpPr/>
          <p:nvPr/>
        </p:nvSpPr>
        <p:spPr>
          <a:xfrm>
            <a:off x="5621250" y="5868406"/>
            <a:ext cx="2855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(h) 1.7 m =        cm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60C763A-D001-4795-960C-36114B60F683}"/>
              </a:ext>
            </a:extLst>
          </p:cNvPr>
          <p:cNvSpPr/>
          <p:nvPr/>
        </p:nvSpPr>
        <p:spPr>
          <a:xfrm>
            <a:off x="8882650" y="5847602"/>
            <a:ext cx="3026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</a:t>
            </a:r>
            <a:r>
              <a:rPr lang="en-GB" sz="2400" dirty="0" err="1"/>
              <a:t>i</a:t>
            </a:r>
            <a:r>
              <a:rPr lang="en-GB" sz="2400" dirty="0"/>
              <a:t>) 0.82 m =        mm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A6AAFE9-1C0F-4B87-B94F-D31785863D53}"/>
              </a:ext>
            </a:extLst>
          </p:cNvPr>
          <p:cNvSpPr txBox="1"/>
          <p:nvPr/>
        </p:nvSpPr>
        <p:spPr>
          <a:xfrm>
            <a:off x="4199041" y="4591182"/>
            <a:ext cx="75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4F7C8A9-1460-4157-A57B-B7EAAFCCFFA0}"/>
              </a:ext>
            </a:extLst>
          </p:cNvPr>
          <p:cNvSpPr/>
          <p:nvPr/>
        </p:nvSpPr>
        <p:spPr>
          <a:xfrm>
            <a:off x="4229886" y="5284971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21.6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3FF48A-496D-4FEB-B2E8-6BDE60E27C4E}"/>
              </a:ext>
            </a:extLst>
          </p:cNvPr>
          <p:cNvSpPr/>
          <p:nvPr/>
        </p:nvSpPr>
        <p:spPr>
          <a:xfrm>
            <a:off x="4082524" y="5853309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162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BAB9EF6-D19E-4558-8EF4-B4EF8EFFA892}"/>
              </a:ext>
            </a:extLst>
          </p:cNvPr>
          <p:cNvSpPr/>
          <p:nvPr/>
        </p:nvSpPr>
        <p:spPr>
          <a:xfrm>
            <a:off x="7406243" y="4559688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103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5BE861-07FE-438B-998B-CB5F68E31936}"/>
              </a:ext>
            </a:extLst>
          </p:cNvPr>
          <p:cNvSpPr/>
          <p:nvPr/>
        </p:nvSpPr>
        <p:spPr>
          <a:xfrm>
            <a:off x="7403803" y="5250367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1.52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97B4ED-CA35-4149-AC1B-FDCDDC329351}"/>
              </a:ext>
            </a:extLst>
          </p:cNvPr>
          <p:cNvSpPr/>
          <p:nvPr/>
        </p:nvSpPr>
        <p:spPr>
          <a:xfrm>
            <a:off x="7173902" y="5865163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170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9083ABF-50B6-4A56-ACBB-718BC1FEB44B}"/>
              </a:ext>
            </a:extLst>
          </p:cNvPr>
          <p:cNvSpPr/>
          <p:nvPr/>
        </p:nvSpPr>
        <p:spPr>
          <a:xfrm>
            <a:off x="10597088" y="4570463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2.8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AFE48B8-34DE-4F30-B69C-282ED9EB0448}"/>
              </a:ext>
            </a:extLst>
          </p:cNvPr>
          <p:cNvSpPr/>
          <p:nvPr/>
        </p:nvSpPr>
        <p:spPr>
          <a:xfrm>
            <a:off x="10511327" y="5196990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0.84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AE44E37-76C9-4A7D-AB88-D9FBC70B157B}"/>
              </a:ext>
            </a:extLst>
          </p:cNvPr>
          <p:cNvSpPr/>
          <p:nvPr/>
        </p:nvSpPr>
        <p:spPr>
          <a:xfrm>
            <a:off x="10553806" y="5870111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820</a:t>
            </a:r>
          </a:p>
        </p:txBody>
      </p:sp>
    </p:spTree>
    <p:extLst>
      <p:ext uri="{BB962C8B-B14F-4D97-AF65-F5344CB8AC3E}">
        <p14:creationId xmlns:p14="http://schemas.microsoft.com/office/powerpoint/2010/main" val="3516838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997CAA-FBEB-423A-B25A-87A5504BEA1D}"/>
              </a:ext>
            </a:extLst>
          </p:cNvPr>
          <p:cNvSpPr/>
          <p:nvPr/>
        </p:nvSpPr>
        <p:spPr>
          <a:xfrm>
            <a:off x="2855640" y="0"/>
            <a:ext cx="8665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/>
              <a:t>Skill Check: Area and Perimeter of a Square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C1976-E347-444C-BD34-8055B92DCD14}"/>
              </a:ext>
            </a:extLst>
          </p:cNvPr>
          <p:cNvSpPr/>
          <p:nvPr/>
        </p:nvSpPr>
        <p:spPr>
          <a:xfrm>
            <a:off x="2304097" y="836712"/>
            <a:ext cx="9768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5. A square has sides of length 20 mm.  Find the area of the square in: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D3989F-B60D-419A-B58C-54930E930CA1}"/>
              </a:ext>
            </a:extLst>
          </p:cNvPr>
          <p:cNvSpPr/>
          <p:nvPr/>
        </p:nvSpPr>
        <p:spPr>
          <a:xfrm>
            <a:off x="2399297" y="1741654"/>
            <a:ext cx="9768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6. The perimeter of a square is 40 cm.  How long are its sides?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618A03-E20A-4576-BDAE-164406F8F7AA}"/>
                  </a:ext>
                </a:extLst>
              </p:cNvPr>
              <p:cNvSpPr/>
              <p:nvPr/>
            </p:nvSpPr>
            <p:spPr>
              <a:xfrm>
                <a:off x="2389442" y="2545682"/>
                <a:ext cx="9552544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 startAt="7"/>
                </a:pPr>
                <a:r>
                  <a:rPr lang="en-GB" sz="2400" dirty="0"/>
                  <a:t>The area of a square is 36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 .  How long are its sides?</a:t>
                </a:r>
              </a:p>
              <a:p>
                <a:pPr marL="457200" indent="-457200">
                  <a:buAutoNum type="arabicPeriod" startAt="7"/>
                </a:pPr>
                <a:endParaRPr lang="en-GB" sz="2400" dirty="0"/>
              </a:p>
              <a:p>
                <a:pPr marL="457200" indent="-457200">
                  <a:buAutoNum type="arabicPeriod" startAt="8"/>
                </a:pPr>
                <a:r>
                  <a:rPr lang="en-GB" sz="2400" dirty="0"/>
                  <a:t>The perimeter of a square is 44 cm.  What is its area?</a:t>
                </a:r>
              </a:p>
              <a:p>
                <a:pPr marL="457200" indent="-457200">
                  <a:buAutoNum type="arabicPeriod" startAt="8"/>
                </a:pPr>
                <a:endParaRPr lang="en-GB" sz="2400" dirty="0"/>
              </a:p>
              <a:p>
                <a:pPr marL="457200" indent="-457200">
                  <a:buAutoNum type="arabicPeriod" startAt="9"/>
                </a:pPr>
                <a:r>
                  <a:rPr lang="en-GB" sz="2400" dirty="0"/>
                  <a:t>The area of a square is 144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 .  What is its perimeter?</a:t>
                </a:r>
              </a:p>
              <a:p>
                <a:pPr marL="457200" indent="-457200">
                  <a:buAutoNum type="arabicPeriod" startAt="9"/>
                </a:pPr>
                <a:endParaRPr lang="en-GB" sz="2400" dirty="0"/>
              </a:p>
              <a:p>
                <a:r>
                  <a:rPr lang="en-GB" sz="2400" dirty="0"/>
                  <a:t>10.  For a 2 cm square the perimeter is 8 cm and the area is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.  The perimeter is twice the area. What are the lengths of the sides of a square for which the perimeter is</a:t>
                </a:r>
              </a:p>
              <a:p>
                <a:r>
                  <a:rPr lang="en-GB" sz="2400" dirty="0"/>
                  <a:t>(a)	equal to the area;</a:t>
                </a:r>
              </a:p>
              <a:p>
                <a:pPr marL="457200" indent="-457200">
                  <a:buAutoNum type="alphaLcParenBoth" startAt="2"/>
                </a:pPr>
                <a:r>
                  <a:rPr lang="en-GB" sz="2400" dirty="0"/>
                  <a:t>half of the area?</a:t>
                </a:r>
              </a:p>
              <a:p>
                <a:pPr marL="457200" indent="-457200">
                  <a:buAutoNum type="alphaLcParenBoth" startAt="2"/>
                </a:pPr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618A03-E20A-4576-BDAE-164406F8F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442" y="2545682"/>
                <a:ext cx="9552544" cy="4524315"/>
              </a:xfrm>
              <a:prstGeom prst="rect">
                <a:avLst/>
              </a:prstGeom>
              <a:blipFill>
                <a:blip r:embed="rId4"/>
                <a:stretch>
                  <a:fillRect l="-1021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E88A0A-21A5-469E-8A89-6ED5AB7F692B}"/>
                  </a:ext>
                </a:extLst>
              </p:cNvPr>
              <p:cNvSpPr txBox="1"/>
              <p:nvPr/>
            </p:nvSpPr>
            <p:spPr>
              <a:xfrm>
                <a:off x="4818307" y="1203409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E88A0A-21A5-469E-8A89-6ED5AB7F6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307" y="1203409"/>
                <a:ext cx="86409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ACF57A5-03EE-44C2-9647-DE350F90825F}"/>
                  </a:ext>
                </a:extLst>
              </p:cNvPr>
              <p:cNvSpPr/>
              <p:nvPr/>
            </p:nvSpPr>
            <p:spPr>
              <a:xfrm>
                <a:off x="5374239" y="3652821"/>
                <a:ext cx="26448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11 x 11 = 121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ACF57A5-03EE-44C2-9647-DE350F9082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239" y="3652821"/>
                <a:ext cx="2644891" cy="461665"/>
              </a:xfrm>
              <a:prstGeom prst="rect">
                <a:avLst/>
              </a:prstGeom>
              <a:blipFill>
                <a:blip r:embed="rId6"/>
                <a:stretch>
                  <a:fillRect l="-3695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3D1C424-4152-4759-BDFC-5D01FB7B07AD}"/>
                  </a:ext>
                </a:extLst>
              </p:cNvPr>
              <p:cNvSpPr/>
              <p:nvPr/>
            </p:nvSpPr>
            <p:spPr>
              <a:xfrm>
                <a:off x="7473111" y="1200196"/>
                <a:ext cx="8166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3D1C424-4152-4759-BDFC-5D01FB7B0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111" y="1200196"/>
                <a:ext cx="81663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98704FA-7C3C-42C6-82DF-757CF8F504E6}"/>
              </a:ext>
            </a:extLst>
          </p:cNvPr>
          <p:cNvSpPr txBox="1"/>
          <p:nvPr/>
        </p:nvSpPr>
        <p:spPr>
          <a:xfrm>
            <a:off x="2473225" y="122009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C73C52-1E99-4B85-A1D6-19212ECB09A9}"/>
              </a:ext>
            </a:extLst>
          </p:cNvPr>
          <p:cNvSpPr/>
          <p:nvPr/>
        </p:nvSpPr>
        <p:spPr>
          <a:xfrm>
            <a:off x="5707529" y="1220096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D4B9B61-B8C0-4CDB-AEFF-BFF2F76A70F0}"/>
                  </a:ext>
                </a:extLst>
              </p:cNvPr>
              <p:cNvSpPr/>
              <p:nvPr/>
            </p:nvSpPr>
            <p:spPr>
              <a:xfrm>
                <a:off x="5445388" y="2862816"/>
                <a:ext cx="1742913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 6 cm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D4B9B61-B8C0-4CDB-AEFF-BFF2F76A7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388" y="2862816"/>
                <a:ext cx="1742913" cy="496483"/>
              </a:xfrm>
              <a:prstGeom prst="rect">
                <a:avLst/>
              </a:prstGeom>
              <a:blipFill>
                <a:blip r:embed="rId8"/>
                <a:stretch>
                  <a:fillRect t="-2469" r="-3846" b="-28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6ABF00F-D543-4F63-8F12-7EE0AACECCE9}"/>
              </a:ext>
            </a:extLst>
          </p:cNvPr>
          <p:cNvSpPr/>
          <p:nvPr/>
        </p:nvSpPr>
        <p:spPr>
          <a:xfrm>
            <a:off x="5354834" y="5837744"/>
            <a:ext cx="5062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 cm, 4 x 4 = 16,  4 + 4 + 4 + 4 = 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72DC00-29E8-45F7-89C0-9BF40679EA1D}"/>
              </a:ext>
            </a:extLst>
          </p:cNvPr>
          <p:cNvSpPr/>
          <p:nvPr/>
        </p:nvSpPr>
        <p:spPr>
          <a:xfrm>
            <a:off x="5374239" y="6236278"/>
            <a:ext cx="3910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8 cm, 8 x 8 = 64, 4 x 8 = 32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692D72-7574-49D9-A092-B8AC583F75C1}"/>
              </a:ext>
            </a:extLst>
          </p:cNvPr>
          <p:cNvSpPr/>
          <p:nvPr/>
        </p:nvSpPr>
        <p:spPr>
          <a:xfrm>
            <a:off x="2884077" y="1235387"/>
            <a:ext cx="2058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20 x 20 = 400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CC7230-0FF0-4DAE-97CE-20BC146319C3}"/>
              </a:ext>
            </a:extLst>
          </p:cNvPr>
          <p:cNvSpPr/>
          <p:nvPr/>
        </p:nvSpPr>
        <p:spPr>
          <a:xfrm>
            <a:off x="6215957" y="1210661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 x 2 = 4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81F96B-A41E-4634-B15D-AAB669F13656}"/>
              </a:ext>
            </a:extLst>
          </p:cNvPr>
          <p:cNvSpPr txBox="1"/>
          <p:nvPr/>
        </p:nvSpPr>
        <p:spPr>
          <a:xfrm>
            <a:off x="5354834" y="212503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40 ÷ 4 = 10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DFD987-F300-4CFA-8C1C-F6AEA80BF199}"/>
                  </a:ext>
                </a:extLst>
              </p:cNvPr>
              <p:cNvSpPr/>
              <p:nvPr/>
            </p:nvSpPr>
            <p:spPr>
              <a:xfrm>
                <a:off x="4267262" y="4372994"/>
                <a:ext cx="2084353" cy="497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144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= 12 cm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DFD987-F300-4CFA-8C1C-F6AEA80BF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62" y="4372994"/>
                <a:ext cx="2084353" cy="497637"/>
              </a:xfrm>
              <a:prstGeom prst="rect">
                <a:avLst/>
              </a:prstGeom>
              <a:blipFill>
                <a:blip r:embed="rId9"/>
                <a:stretch>
                  <a:fillRect t="-1220" r="-3216" b="-28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02F9BA6-A6D4-4F0C-82F1-7FDDB8ED84D4}"/>
              </a:ext>
            </a:extLst>
          </p:cNvPr>
          <p:cNvSpPr txBox="1"/>
          <p:nvPr/>
        </p:nvSpPr>
        <p:spPr>
          <a:xfrm>
            <a:off x="6456040" y="4380569"/>
            <a:ext cx="398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Perimeter = 4 x 12 = 48cm</a:t>
            </a:r>
          </a:p>
        </p:txBody>
      </p:sp>
    </p:spTree>
    <p:extLst>
      <p:ext uri="{BB962C8B-B14F-4D97-AF65-F5344CB8AC3E}">
        <p14:creationId xmlns:p14="http://schemas.microsoft.com/office/powerpoint/2010/main" val="726188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Alapértelmezett terv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lapértelmezett terv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242D3088D216458E0212DCF115C968" ma:contentTypeVersion="13" ma:contentTypeDescription="Create a new document." ma:contentTypeScope="" ma:versionID="dec315d4ad1de463c9cd8d1883a63030">
  <xsd:schema xmlns:xsd="http://www.w3.org/2001/XMLSchema" xmlns:xs="http://www.w3.org/2001/XMLSchema" xmlns:p="http://schemas.microsoft.com/office/2006/metadata/properties" xmlns:ns3="9ee75292-5076-4fcc-bc52-dcc754448144" xmlns:ns4="f7b00057-f5aa-46f4-8410-da255f325540" targetNamespace="http://schemas.microsoft.com/office/2006/metadata/properties" ma:root="true" ma:fieldsID="dd1e531ce6b01eaefd4a7de6ab057d9e" ns3:_="" ns4:_="">
    <xsd:import namespace="9ee75292-5076-4fcc-bc52-dcc754448144"/>
    <xsd:import namespace="f7b00057-f5aa-46f4-8410-da255f32554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75292-5076-4fcc-bc52-dcc7544481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00057-f5aa-46f4-8410-da255f3255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D26DF9-5106-4408-AEB8-21B8AFA51FB3}">
  <ds:schemaRefs>
    <ds:schemaRef ds:uri="http://purl.org/dc/terms/"/>
    <ds:schemaRef ds:uri="f7b00057-f5aa-46f4-8410-da255f32554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ee75292-5076-4fcc-bc52-dcc754448144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43552F-E41D-424C-8547-11ECC67B9B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BE0993-3E8D-4AAE-A529-3CB4C627C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75292-5076-4fcc-bc52-dcc754448144"/>
    <ds:schemaRef ds:uri="f7b00057-f5aa-46f4-8410-da255f3255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3262</Words>
  <Application>Microsoft Office PowerPoint</Application>
  <PresentationFormat>Widescreen</PresentationFormat>
  <Paragraphs>601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Cambria Math</vt:lpstr>
      <vt:lpstr>Times New Roman</vt:lpstr>
      <vt:lpstr>Alapértelmezett terv</vt:lpstr>
      <vt:lpstr>Supporting and Enhancing Mathematics and Statistics Unit: Perimeter and Area of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Unit1</dc:title>
  <dc:creator>a</dc:creator>
  <cp:lastModifiedBy>Andrew Russell</cp:lastModifiedBy>
  <cp:revision>333</cp:revision>
  <cp:lastPrinted>2016-10-17T08:47:54Z</cp:lastPrinted>
  <dcterms:created xsi:type="dcterms:W3CDTF">2012-10-10T19:07:13Z</dcterms:created>
  <dcterms:modified xsi:type="dcterms:W3CDTF">2021-08-13T08:08:55Z</dcterms:modified>
</cp:coreProperties>
</file>