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31"/>
  </p:notesMasterIdLst>
  <p:handoutMasterIdLst>
    <p:handoutMasterId r:id="rId32"/>
  </p:handoutMasterIdLst>
  <p:sldIdLst>
    <p:sldId id="355" r:id="rId5"/>
    <p:sldId id="283" r:id="rId6"/>
    <p:sldId id="356" r:id="rId7"/>
    <p:sldId id="368" r:id="rId8"/>
    <p:sldId id="369" r:id="rId9"/>
    <p:sldId id="360" r:id="rId10"/>
    <p:sldId id="359" r:id="rId11"/>
    <p:sldId id="365" r:id="rId12"/>
    <p:sldId id="370" r:id="rId13"/>
    <p:sldId id="371" r:id="rId14"/>
    <p:sldId id="376" r:id="rId15"/>
    <p:sldId id="377" r:id="rId16"/>
    <p:sldId id="361" r:id="rId17"/>
    <p:sldId id="358" r:id="rId18"/>
    <p:sldId id="366" r:id="rId19"/>
    <p:sldId id="372" r:id="rId20"/>
    <p:sldId id="373" r:id="rId21"/>
    <p:sldId id="380" r:id="rId22"/>
    <p:sldId id="379" r:id="rId23"/>
    <p:sldId id="362" r:id="rId24"/>
    <p:sldId id="357" r:id="rId25"/>
    <p:sldId id="367" r:id="rId26"/>
    <p:sldId id="374" r:id="rId27"/>
    <p:sldId id="375" r:id="rId28"/>
    <p:sldId id="381" r:id="rId29"/>
    <p:sldId id="363" r:id="rId30"/>
  </p:sldIdLst>
  <p:sldSz cx="12192000" cy="6858000"/>
  <p:notesSz cx="6858000" cy="9144000"/>
  <p:defaultTextStyle>
    <a:defPPr>
      <a:defRPr lang="en-GB"/>
    </a:defPPr>
    <a:lvl1pPr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742950" indent="-28575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11430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6002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20574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6"/>
  </p:normalViewPr>
  <p:slideViewPr>
    <p:cSldViewPr>
      <p:cViewPr varScale="1">
        <p:scale>
          <a:sx n="65" d="100"/>
          <a:sy n="65" d="100"/>
        </p:scale>
        <p:origin x="692" y="4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0" hangingPunct="0">
              <a:buClr>
                <a:srgbClr val="000000"/>
              </a:buClr>
              <a:buSzPct val="100000"/>
              <a:buFont typeface="Times New Roman" charset="0"/>
              <a:buNone/>
              <a:defRPr sz="1200">
                <a:latin typeface="Arial" charset="0"/>
                <a:ea typeface="ＭＳ Ｐゴシック" charset="0"/>
                <a:cs typeface="ＭＳ Ｐゴシック" charset="0"/>
              </a:defRPr>
            </a:lvl1pPr>
          </a:lstStyle>
          <a:p>
            <a:pPr>
              <a:defRPr/>
            </a:pPr>
            <a:endParaRPr lang="en-US"/>
          </a:p>
        </p:txBody>
      </p:sp>
      <p:sp>
        <p:nvSpPr>
          <p:cNvPr id="44035" name="Rectangle 3"/>
          <p:cNvSpPr>
            <a:spLocks noGrp="1" noChangeArrowheads="1"/>
          </p:cNvSpPr>
          <p:nvPr>
            <p:ph type="dt" sz="quarter"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0" hangingPunct="0">
              <a:buClr>
                <a:srgbClr val="000000"/>
              </a:buClr>
              <a:buSzPct val="100000"/>
              <a:buFont typeface="Times New Roman" panose="02020603050405020304" pitchFamily="18" charset="0"/>
              <a:buNone/>
              <a:defRPr sz="1200"/>
            </a:lvl1pPr>
          </a:lstStyle>
          <a:p>
            <a:pPr>
              <a:defRPr/>
            </a:pPr>
            <a:fld id="{68FCC49C-92F4-486F-8D45-77C86ABB1FF0}" type="datetime1">
              <a:rPr lang="en-US" altLang="en-US"/>
              <a:pPr>
                <a:defRPr/>
              </a:pPr>
              <a:t>8/23/2021</a:t>
            </a:fld>
            <a:endParaRPr lang="en-US" altLang="en-US"/>
          </a:p>
        </p:txBody>
      </p:sp>
      <p:sp>
        <p:nvSpPr>
          <p:cNvPr id="44036" name="Rectangle 4"/>
          <p:cNvSpPr>
            <a:spLocks noGrp="1" noChangeArrowheads="1"/>
          </p:cNvSpPr>
          <p:nvPr>
            <p:ph type="ftr" sz="quarter" idx="2"/>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0" hangingPunct="0">
              <a:buClr>
                <a:srgbClr val="000000"/>
              </a:buClr>
              <a:buSzPct val="100000"/>
              <a:buFont typeface="Times New Roman" charset="0"/>
              <a:buNone/>
              <a:defRPr sz="1200">
                <a:latin typeface="Arial" charset="0"/>
                <a:ea typeface="ＭＳ Ｐゴシック" charset="0"/>
                <a:cs typeface="ＭＳ Ｐゴシック" charset="0"/>
              </a:defRPr>
            </a:lvl1pPr>
          </a:lstStyle>
          <a:p>
            <a:pPr>
              <a:defRPr/>
            </a:pPr>
            <a:endParaRPr lang="en-US"/>
          </a:p>
        </p:txBody>
      </p:sp>
      <p:sp>
        <p:nvSpPr>
          <p:cNvPr id="44037" name="Rectangle 5"/>
          <p:cNvSpPr>
            <a:spLocks noGrp="1" noChangeArrowheads="1"/>
          </p:cNvSpPr>
          <p:nvPr>
            <p:ph type="sldNum" sz="quarter" idx="3"/>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0" hangingPunct="0">
              <a:buClr>
                <a:srgbClr val="000000"/>
              </a:buClr>
              <a:buSzPct val="100000"/>
              <a:buFont typeface="Times New Roman" panose="02020603050405020304" pitchFamily="18" charset="0"/>
              <a:buNone/>
              <a:defRPr sz="1200"/>
            </a:lvl1pPr>
          </a:lstStyle>
          <a:p>
            <a:pPr>
              <a:defRPr/>
            </a:pPr>
            <a:fld id="{97D64321-B5A8-47E5-A609-99FAF3D09F8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AutoShape 1"/>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13315" name="Rectangle 2"/>
          <p:cNvSpPr>
            <a:spLocks noGrp="1" noRot="1" noChangeAspect="1" noChangeArrowheads="1"/>
          </p:cNvSpPr>
          <p:nvPr>
            <p:ph type="sldImg"/>
          </p:nvPr>
        </p:nvSpPr>
        <p:spPr bwMode="auto">
          <a:xfrm>
            <a:off x="-17002125" y="-11796713"/>
            <a:ext cx="22204363" cy="12490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3075" name="Rectangle 3"/>
          <p:cNvSpPr>
            <a:spLocks noGrp="1" noChangeArrowheads="1"/>
          </p:cNvSpPr>
          <p:nvPr>
            <p:ph type="body"/>
          </p:nvPr>
        </p:nvSpPr>
        <p:spPr bwMode="auto">
          <a:xfrm>
            <a:off x="685800" y="4343400"/>
            <a:ext cx="5483225" cy="4111625"/>
          </a:xfrm>
          <a:prstGeom prst="rect">
            <a:avLst/>
          </a:prstGeom>
          <a:noFill/>
          <a:ln>
            <a:noFill/>
          </a:ln>
          <a:effectLst/>
        </p:spPr>
        <p:txBody>
          <a:bodyPr vert="horz" wrap="square" lIns="0" tIns="0" rIns="0" bIns="0" numCol="1" anchor="t" anchorCtr="0" compatLnSpc="1">
            <a:prstTxWarp prst="textNoShape">
              <a:avLst/>
            </a:prstTxWarp>
          </a:bodyPr>
          <a:lstStyle/>
          <a:p>
            <a:pPr lvl="0"/>
            <a:endParaRPr lang="hu-HU" noProof="0"/>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dirty="0">
              <a:cs typeface="+mn-cs"/>
            </a:endParaRPr>
          </a:p>
        </p:txBody>
      </p:sp>
    </p:spTree>
    <p:extLst>
      <p:ext uri="{BB962C8B-B14F-4D97-AF65-F5344CB8AC3E}">
        <p14:creationId xmlns:p14="http://schemas.microsoft.com/office/powerpoint/2010/main" val="40650318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6500224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0477247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2686886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797198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23500710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25310162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21696124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3810476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2545470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9389378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6601946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861489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169830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4531706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24787788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4616419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5769996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7440810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dirty="0">
              <a:cs typeface="+mn-cs"/>
            </a:endParaRPr>
          </a:p>
        </p:txBody>
      </p:sp>
    </p:spTree>
    <p:extLst>
      <p:ext uri="{BB962C8B-B14F-4D97-AF65-F5344CB8AC3E}">
        <p14:creationId xmlns:p14="http://schemas.microsoft.com/office/powerpoint/2010/main" val="41607289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5301208"/>
            <a:ext cx="10515600" cy="1325563"/>
          </a:xfrm>
          <a:prstGeom prst="rect">
            <a:avLst/>
          </a:prstGeom>
        </p:spPr>
        <p:txBody>
          <a:bodyPr/>
          <a:lstStyle>
            <a:lvl1pPr>
              <a:defRPr/>
            </a:lvl1pPr>
          </a:lstStyle>
          <a:p>
            <a:r>
              <a:rPr lang="en-US" dirty="0"/>
              <a:t>Enhancing and Supporting Mathematics and Data Science</a:t>
            </a:r>
            <a:endParaRPr lang="en-GB" dirty="0"/>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95600" y="0"/>
            <a:ext cx="7200800" cy="5503293"/>
          </a:xfrm>
          <a:prstGeom prst="rect">
            <a:avLst/>
          </a:prstGeom>
        </p:spPr>
      </p:pic>
    </p:spTree>
    <p:extLst>
      <p:ext uri="{BB962C8B-B14F-4D97-AF65-F5344CB8AC3E}">
        <p14:creationId xmlns:p14="http://schemas.microsoft.com/office/powerpoint/2010/main" val="342601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4116747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695700" y="2276475"/>
            <a:ext cx="7865533" cy="3092450"/>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609601" y="1604963"/>
            <a:ext cx="10725151" cy="3975100"/>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3012446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24385" y="1604963"/>
            <a:ext cx="2736849" cy="3975100"/>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1604963"/>
            <a:ext cx="8011584" cy="3975100"/>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910865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91544" y="3379"/>
            <a:ext cx="10363200" cy="792088"/>
          </a:xfrm>
          <a:prstGeom prst="rect">
            <a:avLst/>
          </a:prstGeom>
        </p:spPr>
        <p:txBody>
          <a:bodyPr/>
          <a:lstStyle>
            <a:lvl1pPr>
              <a:defRPr sz="3600"/>
            </a:lvl1pPr>
          </a:lstStyle>
          <a:p>
            <a:r>
              <a:rPr lang="en-GB" dirty="0"/>
              <a:t>Click to edit Master title style</a:t>
            </a:r>
            <a:endParaRPr lang="en-US" dirty="0"/>
          </a:p>
        </p:txBody>
      </p:sp>
      <p:sp>
        <p:nvSpPr>
          <p:cNvPr id="3" name="Subtitle 2"/>
          <p:cNvSpPr>
            <a:spLocks noGrp="1"/>
          </p:cNvSpPr>
          <p:nvPr>
            <p:ph type="subTitle" idx="1"/>
          </p:nvPr>
        </p:nvSpPr>
        <p:spPr>
          <a:xfrm>
            <a:off x="3215680" y="306896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Tree>
    <p:extLst>
      <p:ext uri="{BB962C8B-B14F-4D97-AF65-F5344CB8AC3E}">
        <p14:creationId xmlns:p14="http://schemas.microsoft.com/office/powerpoint/2010/main" val="2238633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95700" y="2276475"/>
            <a:ext cx="7865533" cy="3092450"/>
          </a:xfrm>
          <a:prstGeom prst="rect">
            <a:avLst/>
          </a:prstGeom>
        </p:spPr>
        <p:txBody>
          <a:bodyPr/>
          <a:lstStyle/>
          <a:p>
            <a:r>
              <a:rPr lang="en-GB"/>
              <a:t>Click to edit Master title style</a:t>
            </a:r>
            <a:endParaRPr lang="en-US"/>
          </a:p>
        </p:txBody>
      </p:sp>
      <p:sp>
        <p:nvSpPr>
          <p:cNvPr id="3" name="Content Placeholder 2"/>
          <p:cNvSpPr>
            <a:spLocks noGrp="1"/>
          </p:cNvSpPr>
          <p:nvPr>
            <p:ph idx="1"/>
          </p:nvPr>
        </p:nvSpPr>
        <p:spPr>
          <a:xfrm>
            <a:off x="609601" y="1604963"/>
            <a:ext cx="10725151" cy="3975100"/>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766941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Date Placeholder 3"/>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1079522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95700" y="2276475"/>
            <a:ext cx="7865533" cy="3092450"/>
          </a:xfrm>
          <a:prstGeom prst="rect">
            <a:avLst/>
          </a:prstGeom>
        </p:spPr>
        <p:txBody>
          <a:bodyPr/>
          <a:lstStyle/>
          <a:p>
            <a:r>
              <a:rPr lang="en-GB"/>
              <a:t>Click to edit Master title style</a:t>
            </a:r>
            <a:endParaRPr lang="en-US"/>
          </a:p>
        </p:txBody>
      </p:sp>
      <p:sp>
        <p:nvSpPr>
          <p:cNvPr id="3" name="Content Placeholder 2"/>
          <p:cNvSpPr>
            <a:spLocks noGrp="1"/>
          </p:cNvSpPr>
          <p:nvPr>
            <p:ph sz="half" idx="1"/>
          </p:nvPr>
        </p:nvSpPr>
        <p:spPr>
          <a:xfrm>
            <a:off x="609600" y="1604963"/>
            <a:ext cx="5259917" cy="3975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72718" y="1604963"/>
            <a:ext cx="5262033" cy="3975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999571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2072438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95700" y="2276475"/>
            <a:ext cx="7865533" cy="3092450"/>
          </a:xfrm>
          <a:prstGeom prst="rect">
            <a:avLst/>
          </a:prstGeom>
        </p:spPr>
        <p:txBody>
          <a:bodyPr/>
          <a:lstStyle/>
          <a:p>
            <a:r>
              <a:rPr lang="en-GB"/>
              <a:t>Click to edit Master title style</a:t>
            </a:r>
            <a:endParaRPr lang="en-US"/>
          </a:p>
        </p:txBody>
      </p:sp>
      <p:sp>
        <p:nvSpPr>
          <p:cNvPr id="3" name="Date Placeholder 2"/>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372605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61412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45341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Rectangle 3"/>
          <p:cNvSpPr/>
          <p:nvPr userDrawn="1"/>
        </p:nvSpPr>
        <p:spPr bwMode="auto">
          <a:xfrm>
            <a:off x="0" y="0"/>
            <a:ext cx="2207568" cy="6858000"/>
          </a:xfrm>
          <a:prstGeom prst="rect">
            <a:avLst/>
          </a:prstGeom>
          <a:solidFill>
            <a:schemeClr val="accent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 name="AutoShape 6" descr="https://liveplymouthac.sharepoint.com/sites/u212/Logo%20files/UoP%20Logo_Centred_Colour.jpg"/>
          <p:cNvSpPr>
            <a:spLocks noChangeAspect="1" noChangeArrowheads="1"/>
          </p:cNvSpPr>
          <p:nvPr userDrawn="1"/>
        </p:nvSpPr>
        <p:spPr bwMode="auto">
          <a:xfrm>
            <a:off x="335360" y="620688"/>
            <a:ext cx="2736304" cy="273630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 name="Picture 2"/>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91085" y="5031616"/>
            <a:ext cx="2389738" cy="1826384"/>
          </a:xfrm>
          <a:prstGeom prst="rect">
            <a:avLst/>
          </a:prstGeom>
        </p:spPr>
      </p:pic>
      <p:sp>
        <p:nvSpPr>
          <p:cNvPr id="5" name="Rectangle 4"/>
          <p:cNvSpPr/>
          <p:nvPr userDrawn="1"/>
        </p:nvSpPr>
        <p:spPr bwMode="auto">
          <a:xfrm>
            <a:off x="2207568" y="0"/>
            <a:ext cx="9984432" cy="620688"/>
          </a:xfrm>
          <a:prstGeom prst="rect">
            <a:avLst/>
          </a:prstGeom>
          <a:solidFill>
            <a:schemeClr val="accent2">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4915" r:id="rId1"/>
    <p:sldLayoutId id="2147484904" r:id="rId2"/>
    <p:sldLayoutId id="2147484905" r:id="rId3"/>
    <p:sldLayoutId id="2147484906" r:id="rId4"/>
    <p:sldLayoutId id="2147484907" r:id="rId5"/>
    <p:sldLayoutId id="2147484908" r:id="rId6"/>
    <p:sldLayoutId id="2147484909" r:id="rId7"/>
    <p:sldLayoutId id="2147484910" r:id="rId8"/>
    <p:sldLayoutId id="2147484911" r:id="rId9"/>
    <p:sldLayoutId id="2147484912" r:id="rId10"/>
    <p:sldLayoutId id="2147484913" r:id="rId11"/>
    <p:sldLayoutId id="2147484914" r:id="rId12"/>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4B8D"/>
          </a:solidFill>
          <a:latin typeface="+mj-lt"/>
          <a:ea typeface="+mj-ea"/>
          <a:cs typeface="ＭＳ Ｐゴシック" charset="0"/>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4B8D"/>
          </a:solidFill>
          <a:latin typeface="Arial" charset="0"/>
          <a:ea typeface="ＭＳ Ｐゴシック" charset="0"/>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4B8D"/>
          </a:solidFill>
          <a:latin typeface="Arial" charset="0"/>
          <a:ea typeface="ＭＳ Ｐゴシック" charset="0"/>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4B8D"/>
          </a:solidFill>
          <a:latin typeface="Arial" charset="0"/>
          <a:ea typeface="ＭＳ Ｐゴシック" charset="0"/>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4B8D"/>
          </a:solidFill>
          <a:latin typeface="Arial" charset="0"/>
          <a:ea typeface="ＭＳ Ｐゴシック" charset="0"/>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400">
          <a:solidFill>
            <a:srgbClr val="004B8D"/>
          </a:solidFill>
          <a:latin typeface="Arial" charset="0"/>
          <a:ea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400">
          <a:solidFill>
            <a:srgbClr val="004B8D"/>
          </a:solidFill>
          <a:latin typeface="Arial" charset="0"/>
          <a:ea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400">
          <a:solidFill>
            <a:srgbClr val="004B8D"/>
          </a:solidFill>
          <a:latin typeface="Arial" charset="0"/>
          <a:ea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400">
          <a:solidFill>
            <a:srgbClr val="004B8D"/>
          </a:solidFill>
          <a:latin typeface="Arial" charset="0"/>
          <a:ea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4B8D"/>
          </a:solidFill>
          <a:latin typeface="+mn-lt"/>
          <a:ea typeface="+mn-ea"/>
          <a:cs typeface="ＭＳ Ｐゴシック" charset="0"/>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4B8D"/>
          </a:solidFill>
          <a:latin typeface="+mn-lt"/>
          <a:ea typeface="+mn-ea"/>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4B8D"/>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4B8D"/>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4B8D"/>
          </a:solidFill>
          <a:latin typeface="+mn-lt"/>
          <a:ea typeface="+mn-ea"/>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4B8D"/>
          </a:solidFill>
          <a:latin typeface="+mn-lt"/>
          <a:ea typeface="+mn-ea"/>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4B8D"/>
          </a:solidFill>
          <a:latin typeface="+mn-lt"/>
          <a:ea typeface="+mn-ea"/>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4B8D"/>
          </a:solidFill>
          <a:latin typeface="+mn-lt"/>
          <a:ea typeface="+mn-ea"/>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4B8D"/>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2.png"/><Relationship Id="rId7" Type="http://schemas.openxmlformats.org/officeDocument/2006/relationships/image" Target="../media/image15.png"/><Relationship Id="rId12" Type="http://schemas.openxmlformats.org/officeDocument/2006/relationships/image" Target="../media/image20.pn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2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image" Target="../media/image25.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3.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3.xml"/><Relationship Id="rId5" Type="http://schemas.openxmlformats.org/officeDocument/2006/relationships/image" Target="../media/image11.emf"/><Relationship Id="rId4" Type="http://schemas.openxmlformats.org/officeDocument/2006/relationships/image" Target="../media/image10.emf"/></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3.xml"/><Relationship Id="rId5" Type="http://schemas.openxmlformats.org/officeDocument/2006/relationships/image" Target="../media/image13.emf"/><Relationship Id="rId4" Type="http://schemas.openxmlformats.org/officeDocument/2006/relationships/image" Target="../media/image12.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png"/><Relationship Id="rId7"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 Id="rId9" Type="http://schemas.openxmlformats.org/officeDocument/2006/relationships/image" Target="../media/image8.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44" y="5301208"/>
            <a:ext cx="11737304" cy="1325563"/>
          </a:xfrm>
        </p:spPr>
        <p:txBody>
          <a:bodyPr/>
          <a:lstStyle/>
          <a:p>
            <a:r>
              <a:rPr lang="en-GB" sz="3600" dirty="0"/>
              <a:t>Supporting and Enhancing Mathematics and Statistics</a:t>
            </a:r>
            <a:br>
              <a:rPr lang="en-GB" sz="3600" dirty="0"/>
            </a:br>
            <a:r>
              <a:rPr lang="en-GB" sz="3600" b="1" dirty="0"/>
              <a:t>Unit: Formulae</a:t>
            </a:r>
            <a:endParaRPr lang="en-GB" sz="3600" dirty="0"/>
          </a:p>
        </p:txBody>
      </p:sp>
    </p:spTree>
    <p:extLst>
      <p:ext uri="{BB962C8B-B14F-4D97-AF65-F5344CB8AC3E}">
        <p14:creationId xmlns:p14="http://schemas.microsoft.com/office/powerpoint/2010/main" val="3689271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Skill Check: Substitution</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EEDAD236-F217-4D9C-A0BB-95299C235848}"/>
              </a:ext>
            </a:extLst>
          </p:cNvPr>
          <p:cNvSpPr txBox="1"/>
          <p:nvPr/>
        </p:nvSpPr>
        <p:spPr>
          <a:xfrm>
            <a:off x="2339246" y="754042"/>
            <a:ext cx="8424936" cy="830997"/>
          </a:xfrm>
          <a:prstGeom prst="rect">
            <a:avLst/>
          </a:prstGeom>
          <a:noFill/>
        </p:spPr>
        <p:txBody>
          <a:bodyPr wrap="square" rtlCol="0">
            <a:spAutoFit/>
          </a:bodyPr>
          <a:lstStyle/>
          <a:p>
            <a:r>
              <a:rPr lang="en-GB" sz="2400" dirty="0"/>
              <a:t>3. If </a:t>
            </a:r>
            <a:r>
              <a:rPr lang="en-GB" sz="2400" i="1" dirty="0">
                <a:latin typeface="Times New Roman" panose="02020603050405020304" pitchFamily="18" charset="0"/>
                <a:cs typeface="Times New Roman" panose="02020603050405020304" pitchFamily="18" charset="0"/>
              </a:rPr>
              <a:t>i</a:t>
            </a:r>
            <a:r>
              <a:rPr lang="en-GB" sz="2400" dirty="0"/>
              <a:t> = 6, </a:t>
            </a:r>
            <a:r>
              <a:rPr lang="en-GB" sz="2400" i="1" dirty="0">
                <a:latin typeface="Times New Roman" panose="02020603050405020304" pitchFamily="18" charset="0"/>
                <a:cs typeface="Times New Roman" panose="02020603050405020304" pitchFamily="18" charset="0"/>
              </a:rPr>
              <a:t>j</a:t>
            </a:r>
            <a:r>
              <a:rPr lang="en-GB" sz="2400" dirty="0"/>
              <a:t> = 7, </a:t>
            </a:r>
            <a:r>
              <a:rPr lang="en-GB" sz="2400" i="1" dirty="0">
                <a:latin typeface="Times New Roman" panose="02020603050405020304" pitchFamily="18" charset="0"/>
                <a:cs typeface="Times New Roman" panose="02020603050405020304" pitchFamily="18" charset="0"/>
              </a:rPr>
              <a:t>k</a:t>
            </a:r>
            <a:r>
              <a:rPr lang="en-GB" sz="2400" dirty="0"/>
              <a:t> = 3 and </a:t>
            </a:r>
            <a:r>
              <a:rPr lang="en-GB" sz="2400" i="1" dirty="0">
                <a:latin typeface="Times New Roman" panose="02020603050405020304" pitchFamily="18" charset="0"/>
                <a:cs typeface="Times New Roman" panose="02020603050405020304" pitchFamily="18" charset="0"/>
              </a:rPr>
              <a:t>l</a:t>
            </a:r>
            <a:r>
              <a:rPr lang="en-GB" sz="2400" dirty="0"/>
              <a:t> = 4 , determine the value of the following expressions</a:t>
            </a:r>
          </a:p>
        </p:txBody>
      </p:sp>
      <p:sp>
        <p:nvSpPr>
          <p:cNvPr id="3" name="Rectangle 2">
            <a:extLst>
              <a:ext uri="{FF2B5EF4-FFF2-40B4-BE49-F238E27FC236}">
                <a16:creationId xmlns:a16="http://schemas.microsoft.com/office/drawing/2014/main" id="{E457BF2B-94B8-41E7-97E8-97F23A1677D4}"/>
              </a:ext>
            </a:extLst>
          </p:cNvPr>
          <p:cNvSpPr/>
          <p:nvPr/>
        </p:nvSpPr>
        <p:spPr>
          <a:xfrm>
            <a:off x="2343185" y="3645024"/>
            <a:ext cx="8899400" cy="830997"/>
          </a:xfrm>
          <a:prstGeom prst="rect">
            <a:avLst/>
          </a:prstGeom>
        </p:spPr>
        <p:txBody>
          <a:bodyPr wrap="square">
            <a:spAutoFit/>
          </a:bodyPr>
          <a:lstStyle/>
          <a:p>
            <a:r>
              <a:rPr lang="en-GB" sz="2400" dirty="0"/>
              <a:t>4. If </a:t>
            </a:r>
            <a:r>
              <a:rPr lang="en-GB" sz="2400" i="1" dirty="0">
                <a:latin typeface="Times New Roman" panose="02020603050405020304" pitchFamily="18" charset="0"/>
                <a:cs typeface="Times New Roman" panose="02020603050405020304" pitchFamily="18" charset="0"/>
              </a:rPr>
              <a:t>s</a:t>
            </a:r>
            <a:r>
              <a:rPr lang="en-GB" sz="2400" dirty="0"/>
              <a:t> = 10, </a:t>
            </a:r>
            <a:r>
              <a:rPr lang="en-GB" sz="2400" i="1" dirty="0">
                <a:latin typeface="Times New Roman" panose="02020603050405020304" pitchFamily="18" charset="0"/>
                <a:cs typeface="Times New Roman" panose="02020603050405020304" pitchFamily="18" charset="0"/>
              </a:rPr>
              <a:t>t</a:t>
            </a:r>
            <a:r>
              <a:rPr lang="en-GB" sz="2400" dirty="0"/>
              <a:t> = 12, </a:t>
            </a:r>
            <a:r>
              <a:rPr lang="en-GB" sz="2400" i="1" dirty="0">
                <a:latin typeface="Times New Roman" panose="02020603050405020304" pitchFamily="18" charset="0"/>
                <a:cs typeface="Times New Roman" panose="02020603050405020304" pitchFamily="18" charset="0"/>
              </a:rPr>
              <a:t>u</a:t>
            </a:r>
            <a:r>
              <a:rPr lang="en-GB" sz="2400" dirty="0"/>
              <a:t> = 15 and </a:t>
            </a:r>
            <a:r>
              <a:rPr lang="en-GB" sz="2400" i="1" dirty="0">
                <a:latin typeface="Times New Roman" panose="02020603050405020304" pitchFamily="18" charset="0"/>
                <a:cs typeface="Times New Roman" panose="02020603050405020304" pitchFamily="18" charset="0"/>
              </a:rPr>
              <a:t>v</a:t>
            </a:r>
            <a:r>
              <a:rPr lang="en-GB" sz="2400" dirty="0"/>
              <a:t> = 20 , evaluate the following expressions</a:t>
            </a:r>
          </a:p>
        </p:txBody>
      </p:sp>
      <p:sp>
        <p:nvSpPr>
          <p:cNvPr id="4" name="TextBox 3">
            <a:extLst>
              <a:ext uri="{FF2B5EF4-FFF2-40B4-BE49-F238E27FC236}">
                <a16:creationId xmlns:a16="http://schemas.microsoft.com/office/drawing/2014/main" id="{4DDD0E76-FD27-4B56-9D08-63B5142C1802}"/>
              </a:ext>
            </a:extLst>
          </p:cNvPr>
          <p:cNvSpPr txBox="1"/>
          <p:nvPr/>
        </p:nvSpPr>
        <p:spPr>
          <a:xfrm>
            <a:off x="2518287" y="1653234"/>
            <a:ext cx="1800200" cy="461665"/>
          </a:xfrm>
          <a:prstGeom prst="rect">
            <a:avLst/>
          </a:prstGeom>
          <a:noFill/>
        </p:spPr>
        <p:txBody>
          <a:bodyPr wrap="square" rtlCol="0">
            <a:spAutoFit/>
          </a:bodyPr>
          <a:lstStyle/>
          <a:p>
            <a:r>
              <a:rPr lang="en-GB" sz="2400" dirty="0"/>
              <a:t>(a) 2</a:t>
            </a:r>
            <a:r>
              <a:rPr lang="en-GB" sz="2400" i="1" dirty="0">
                <a:latin typeface="Times New Roman" panose="02020603050405020304" pitchFamily="18" charset="0"/>
                <a:cs typeface="Times New Roman" panose="02020603050405020304" pitchFamily="18" charset="0"/>
              </a:rPr>
              <a:t>i </a:t>
            </a:r>
            <a:r>
              <a:rPr lang="en-GB" sz="2400" dirty="0"/>
              <a:t>+ 3</a:t>
            </a:r>
            <a:r>
              <a:rPr lang="en-GB" sz="2400" i="1" dirty="0">
                <a:latin typeface="Times New Roman" panose="02020603050405020304" pitchFamily="18" charset="0"/>
                <a:cs typeface="Times New Roman" panose="02020603050405020304" pitchFamily="18" charset="0"/>
              </a:rPr>
              <a:t>k</a:t>
            </a:r>
          </a:p>
        </p:txBody>
      </p:sp>
      <p:sp>
        <p:nvSpPr>
          <p:cNvPr id="5" name="Rectangle 4">
            <a:extLst>
              <a:ext uri="{FF2B5EF4-FFF2-40B4-BE49-F238E27FC236}">
                <a16:creationId xmlns:a16="http://schemas.microsoft.com/office/drawing/2014/main" id="{62B552CA-54D0-48B1-91B7-56D06FD82ECB}"/>
              </a:ext>
            </a:extLst>
          </p:cNvPr>
          <p:cNvSpPr/>
          <p:nvPr/>
        </p:nvSpPr>
        <p:spPr>
          <a:xfrm>
            <a:off x="2518770" y="2313133"/>
            <a:ext cx="1500732" cy="461665"/>
          </a:xfrm>
          <a:prstGeom prst="rect">
            <a:avLst/>
          </a:prstGeom>
        </p:spPr>
        <p:txBody>
          <a:bodyPr wrap="none">
            <a:spAutoFit/>
          </a:bodyPr>
          <a:lstStyle/>
          <a:p>
            <a:r>
              <a:rPr lang="en-GB" sz="2400" dirty="0"/>
              <a:t>(b) 2</a:t>
            </a:r>
            <a:r>
              <a:rPr lang="en-GB" sz="2400" i="1" dirty="0">
                <a:latin typeface="Times New Roman" panose="02020603050405020304" pitchFamily="18" charset="0"/>
                <a:cs typeface="Times New Roman" panose="02020603050405020304" pitchFamily="18" charset="0"/>
              </a:rPr>
              <a:t>l </a:t>
            </a:r>
            <a:r>
              <a:rPr lang="en-GB" sz="2400" dirty="0"/>
              <a:t>+ 3</a:t>
            </a:r>
            <a:r>
              <a:rPr lang="en-GB" sz="2400" i="1" dirty="0">
                <a:latin typeface="Times New Roman" panose="02020603050405020304" pitchFamily="18" charset="0"/>
                <a:cs typeface="Times New Roman" panose="02020603050405020304" pitchFamily="18" charset="0"/>
              </a:rPr>
              <a:t>i</a:t>
            </a:r>
          </a:p>
        </p:txBody>
      </p:sp>
      <p:sp>
        <p:nvSpPr>
          <p:cNvPr id="6" name="Rectangle 5">
            <a:extLst>
              <a:ext uri="{FF2B5EF4-FFF2-40B4-BE49-F238E27FC236}">
                <a16:creationId xmlns:a16="http://schemas.microsoft.com/office/drawing/2014/main" id="{3D6301DE-28C8-48BF-9DF7-3C432C31CE13}"/>
              </a:ext>
            </a:extLst>
          </p:cNvPr>
          <p:cNvSpPr/>
          <p:nvPr/>
        </p:nvSpPr>
        <p:spPr>
          <a:xfrm>
            <a:off x="2529215" y="2973033"/>
            <a:ext cx="1457450" cy="461665"/>
          </a:xfrm>
          <a:prstGeom prst="rect">
            <a:avLst/>
          </a:prstGeom>
        </p:spPr>
        <p:txBody>
          <a:bodyPr wrap="none">
            <a:spAutoFit/>
          </a:bodyPr>
          <a:lstStyle/>
          <a:p>
            <a:r>
              <a:rPr lang="en-GB" sz="2400" dirty="0"/>
              <a:t>(c) 6</a:t>
            </a:r>
            <a:r>
              <a:rPr lang="en-GB" sz="2400" i="1" dirty="0">
                <a:latin typeface="Times New Roman" panose="02020603050405020304" pitchFamily="18" charset="0"/>
                <a:cs typeface="Times New Roman" panose="02020603050405020304" pitchFamily="18" charset="0"/>
              </a:rPr>
              <a:t>l </a:t>
            </a:r>
            <a:r>
              <a:rPr lang="en-GB" sz="2400" dirty="0">
                <a:latin typeface="+mj-lt"/>
                <a:cs typeface="Times New Roman" panose="02020603050405020304" pitchFamily="18" charset="0"/>
              </a:rPr>
              <a:t>-</a:t>
            </a:r>
            <a:r>
              <a:rPr lang="en-GB" sz="2400" dirty="0"/>
              <a:t> 2</a:t>
            </a:r>
            <a:r>
              <a:rPr lang="en-GB" sz="2400" i="1" dirty="0">
                <a:latin typeface="Times New Roman" panose="02020603050405020304" pitchFamily="18" charset="0"/>
                <a:cs typeface="Times New Roman" panose="02020603050405020304" pitchFamily="18" charset="0"/>
              </a:rPr>
              <a:t>k</a:t>
            </a:r>
          </a:p>
        </p:txBody>
      </p:sp>
      <p:sp>
        <p:nvSpPr>
          <p:cNvPr id="7" name="Rectangle 6">
            <a:extLst>
              <a:ext uri="{FF2B5EF4-FFF2-40B4-BE49-F238E27FC236}">
                <a16:creationId xmlns:a16="http://schemas.microsoft.com/office/drawing/2014/main" id="{C72368A0-1CA9-4718-A2E5-74BCB087B9EF}"/>
              </a:ext>
            </a:extLst>
          </p:cNvPr>
          <p:cNvSpPr/>
          <p:nvPr/>
        </p:nvSpPr>
        <p:spPr>
          <a:xfrm>
            <a:off x="5591944" y="1653234"/>
            <a:ext cx="1552028" cy="461665"/>
          </a:xfrm>
          <a:prstGeom prst="rect">
            <a:avLst/>
          </a:prstGeom>
        </p:spPr>
        <p:txBody>
          <a:bodyPr wrap="none">
            <a:spAutoFit/>
          </a:bodyPr>
          <a:lstStyle/>
          <a:p>
            <a:r>
              <a:rPr lang="en-GB" sz="2400" dirty="0"/>
              <a:t>(d) 5</a:t>
            </a:r>
            <a:r>
              <a:rPr lang="en-GB" sz="2400" i="1" dirty="0">
                <a:latin typeface="Times New Roman" panose="02020603050405020304" pitchFamily="18" charset="0"/>
                <a:cs typeface="Times New Roman" panose="02020603050405020304" pitchFamily="18" charset="0"/>
              </a:rPr>
              <a:t>j </a:t>
            </a:r>
            <a:r>
              <a:rPr lang="en-GB" sz="2400" dirty="0"/>
              <a:t>+ 6</a:t>
            </a:r>
            <a:r>
              <a:rPr lang="en-GB" sz="2400" i="1" dirty="0">
                <a:latin typeface="Times New Roman" panose="02020603050405020304" pitchFamily="18" charset="0"/>
                <a:cs typeface="Times New Roman" panose="02020603050405020304" pitchFamily="18" charset="0"/>
              </a:rPr>
              <a:t>k</a:t>
            </a:r>
          </a:p>
        </p:txBody>
      </p:sp>
      <p:sp>
        <p:nvSpPr>
          <p:cNvPr id="8" name="Rectangle 7">
            <a:extLst>
              <a:ext uri="{FF2B5EF4-FFF2-40B4-BE49-F238E27FC236}">
                <a16:creationId xmlns:a16="http://schemas.microsoft.com/office/drawing/2014/main" id="{6289A9BD-43EC-4D2D-AC07-C84CA9CEFB7D}"/>
              </a:ext>
            </a:extLst>
          </p:cNvPr>
          <p:cNvSpPr/>
          <p:nvPr/>
        </p:nvSpPr>
        <p:spPr>
          <a:xfrm>
            <a:off x="5603528" y="2325225"/>
            <a:ext cx="1500732" cy="461665"/>
          </a:xfrm>
          <a:prstGeom prst="rect">
            <a:avLst/>
          </a:prstGeom>
        </p:spPr>
        <p:txBody>
          <a:bodyPr wrap="none">
            <a:spAutoFit/>
          </a:bodyPr>
          <a:lstStyle/>
          <a:p>
            <a:r>
              <a:rPr lang="en-GB" sz="2400" dirty="0"/>
              <a:t>(e) 4</a:t>
            </a:r>
            <a:r>
              <a:rPr lang="en-GB" sz="2400" i="1" dirty="0">
                <a:latin typeface="Times New Roman" panose="02020603050405020304" pitchFamily="18" charset="0"/>
                <a:cs typeface="Times New Roman" panose="02020603050405020304" pitchFamily="18" charset="0"/>
              </a:rPr>
              <a:t>i </a:t>
            </a:r>
            <a:r>
              <a:rPr lang="en-GB" sz="2400" dirty="0"/>
              <a:t>+ 3</a:t>
            </a:r>
            <a:r>
              <a:rPr lang="en-GB" sz="2400" i="1" dirty="0">
                <a:latin typeface="Times New Roman" panose="02020603050405020304" pitchFamily="18" charset="0"/>
                <a:cs typeface="Times New Roman" panose="02020603050405020304" pitchFamily="18" charset="0"/>
              </a:rPr>
              <a:t>l</a:t>
            </a:r>
          </a:p>
        </p:txBody>
      </p:sp>
      <p:sp>
        <p:nvSpPr>
          <p:cNvPr id="9" name="Rectangle 8">
            <a:extLst>
              <a:ext uri="{FF2B5EF4-FFF2-40B4-BE49-F238E27FC236}">
                <a16:creationId xmlns:a16="http://schemas.microsoft.com/office/drawing/2014/main" id="{7E1EFE3C-5B47-457E-AE42-7747880CCAEF}"/>
              </a:ext>
            </a:extLst>
          </p:cNvPr>
          <p:cNvSpPr/>
          <p:nvPr/>
        </p:nvSpPr>
        <p:spPr>
          <a:xfrm>
            <a:off x="8688288" y="1582450"/>
            <a:ext cx="1252266" cy="461665"/>
          </a:xfrm>
          <a:prstGeom prst="rect">
            <a:avLst/>
          </a:prstGeom>
        </p:spPr>
        <p:txBody>
          <a:bodyPr wrap="none">
            <a:spAutoFit/>
          </a:bodyPr>
          <a:lstStyle/>
          <a:p>
            <a:r>
              <a:rPr lang="en-GB" sz="2400" dirty="0"/>
              <a:t>(g) 3</a:t>
            </a:r>
            <a:r>
              <a:rPr lang="en-GB" sz="2400" i="1" dirty="0">
                <a:latin typeface="Times New Roman" panose="02020603050405020304" pitchFamily="18" charset="0"/>
                <a:cs typeface="Times New Roman" panose="02020603050405020304" pitchFamily="18" charset="0"/>
              </a:rPr>
              <a:t>i </a:t>
            </a:r>
            <a:r>
              <a:rPr lang="en-GB" sz="2400" dirty="0">
                <a:latin typeface="+mj-lt"/>
                <a:cs typeface="Times New Roman" panose="02020603050405020304" pitchFamily="18" charset="0"/>
              </a:rPr>
              <a:t>-</a:t>
            </a:r>
            <a:r>
              <a:rPr lang="en-GB" sz="2400" dirty="0"/>
              <a:t> </a:t>
            </a:r>
            <a:r>
              <a:rPr lang="en-GB" sz="2400" i="1" dirty="0">
                <a:latin typeface="Times New Roman" panose="02020603050405020304" pitchFamily="18" charset="0"/>
                <a:cs typeface="Times New Roman" panose="02020603050405020304" pitchFamily="18" charset="0"/>
              </a:rPr>
              <a:t>j</a:t>
            </a:r>
          </a:p>
        </p:txBody>
      </p:sp>
      <p:sp>
        <p:nvSpPr>
          <p:cNvPr id="10" name="Rectangle 9">
            <a:extLst>
              <a:ext uri="{FF2B5EF4-FFF2-40B4-BE49-F238E27FC236}">
                <a16:creationId xmlns:a16="http://schemas.microsoft.com/office/drawing/2014/main" id="{3584BDDA-4311-40E1-9582-2A689DD35159}"/>
              </a:ext>
            </a:extLst>
          </p:cNvPr>
          <p:cNvSpPr/>
          <p:nvPr/>
        </p:nvSpPr>
        <p:spPr>
          <a:xfrm>
            <a:off x="5688434" y="2987996"/>
            <a:ext cx="1337226" cy="461665"/>
          </a:xfrm>
          <a:prstGeom prst="rect">
            <a:avLst/>
          </a:prstGeom>
        </p:spPr>
        <p:txBody>
          <a:bodyPr wrap="none">
            <a:spAutoFit/>
          </a:bodyPr>
          <a:lstStyle/>
          <a:p>
            <a:r>
              <a:rPr lang="en-GB" sz="2400" dirty="0"/>
              <a:t>(f) 3</a:t>
            </a:r>
            <a:r>
              <a:rPr lang="en-GB" sz="2400" i="1" dirty="0">
                <a:latin typeface="Times New Roman" panose="02020603050405020304" pitchFamily="18" charset="0"/>
                <a:cs typeface="Times New Roman" panose="02020603050405020304" pitchFamily="18" charset="0"/>
              </a:rPr>
              <a:t>i </a:t>
            </a:r>
            <a:r>
              <a:rPr lang="en-GB" sz="2400" dirty="0">
                <a:latin typeface="+mj-lt"/>
                <a:cs typeface="Times New Roman" panose="02020603050405020304" pitchFamily="18" charset="0"/>
              </a:rPr>
              <a:t>-</a:t>
            </a:r>
            <a:r>
              <a:rPr lang="en-GB" sz="2400" dirty="0"/>
              <a:t> 2</a:t>
            </a:r>
            <a:r>
              <a:rPr lang="en-GB" sz="2400" i="1" dirty="0">
                <a:latin typeface="Times New Roman" panose="02020603050405020304" pitchFamily="18" charset="0"/>
                <a:cs typeface="Times New Roman" panose="02020603050405020304" pitchFamily="18" charset="0"/>
              </a:rPr>
              <a:t>j</a:t>
            </a:r>
          </a:p>
        </p:txBody>
      </p:sp>
      <p:sp>
        <p:nvSpPr>
          <p:cNvPr id="11" name="Rectangle 10">
            <a:extLst>
              <a:ext uri="{FF2B5EF4-FFF2-40B4-BE49-F238E27FC236}">
                <a16:creationId xmlns:a16="http://schemas.microsoft.com/office/drawing/2014/main" id="{3806846E-EDA9-4626-832D-87720785ED08}"/>
              </a:ext>
            </a:extLst>
          </p:cNvPr>
          <p:cNvSpPr/>
          <p:nvPr/>
        </p:nvSpPr>
        <p:spPr>
          <a:xfrm>
            <a:off x="8750372" y="2278447"/>
            <a:ext cx="1303562" cy="461665"/>
          </a:xfrm>
          <a:prstGeom prst="rect">
            <a:avLst/>
          </a:prstGeom>
        </p:spPr>
        <p:txBody>
          <a:bodyPr wrap="none">
            <a:spAutoFit/>
          </a:bodyPr>
          <a:lstStyle/>
          <a:p>
            <a:r>
              <a:rPr lang="en-GB" sz="2400" dirty="0"/>
              <a:t>(h) 4</a:t>
            </a:r>
            <a:r>
              <a:rPr lang="en-GB" sz="2400" i="1" dirty="0">
                <a:latin typeface="Times New Roman" panose="02020603050405020304" pitchFamily="18" charset="0"/>
                <a:cs typeface="Times New Roman" panose="02020603050405020304" pitchFamily="18" charset="0"/>
              </a:rPr>
              <a:t>k </a:t>
            </a:r>
            <a:r>
              <a:rPr lang="en-GB" sz="2400" dirty="0">
                <a:latin typeface="+mj-lt"/>
                <a:cs typeface="Times New Roman" panose="02020603050405020304" pitchFamily="18" charset="0"/>
              </a:rPr>
              <a:t>-</a:t>
            </a:r>
            <a:r>
              <a:rPr lang="en-GB" sz="2400" dirty="0"/>
              <a:t> </a:t>
            </a:r>
            <a:r>
              <a:rPr lang="en-GB" sz="2400" i="1" dirty="0">
                <a:latin typeface="Times New Roman" panose="02020603050405020304" pitchFamily="18" charset="0"/>
                <a:cs typeface="Times New Roman" panose="02020603050405020304" pitchFamily="18" charset="0"/>
              </a:rPr>
              <a:t>l</a:t>
            </a:r>
          </a:p>
        </p:txBody>
      </p:sp>
      <p:sp>
        <p:nvSpPr>
          <p:cNvPr id="12" name="Rectangle 11">
            <a:extLst>
              <a:ext uri="{FF2B5EF4-FFF2-40B4-BE49-F238E27FC236}">
                <a16:creationId xmlns:a16="http://schemas.microsoft.com/office/drawing/2014/main" id="{8F0EE6B5-8833-495C-8B31-D725D0B0FA50}"/>
              </a:ext>
            </a:extLst>
          </p:cNvPr>
          <p:cNvSpPr/>
          <p:nvPr/>
        </p:nvSpPr>
        <p:spPr>
          <a:xfrm>
            <a:off x="8690259" y="2937718"/>
            <a:ext cx="1441420" cy="461665"/>
          </a:xfrm>
          <a:prstGeom prst="rect">
            <a:avLst/>
          </a:prstGeom>
        </p:spPr>
        <p:txBody>
          <a:bodyPr wrap="none">
            <a:spAutoFit/>
          </a:bodyPr>
          <a:lstStyle/>
          <a:p>
            <a:r>
              <a:rPr lang="en-GB" sz="2400" dirty="0"/>
              <a:t>(</a:t>
            </a:r>
            <a:r>
              <a:rPr lang="en-GB" sz="2400" dirty="0" err="1"/>
              <a:t>i</a:t>
            </a:r>
            <a:r>
              <a:rPr lang="en-GB" sz="2400" dirty="0"/>
              <a:t>) 7</a:t>
            </a:r>
            <a:r>
              <a:rPr lang="en-GB" sz="2400" i="1" dirty="0">
                <a:latin typeface="Times New Roman" panose="02020603050405020304" pitchFamily="18" charset="0"/>
                <a:cs typeface="Times New Roman" panose="02020603050405020304" pitchFamily="18" charset="0"/>
              </a:rPr>
              <a:t>k </a:t>
            </a:r>
            <a:r>
              <a:rPr lang="en-GB" sz="2400" dirty="0">
                <a:latin typeface="+mj-lt"/>
                <a:cs typeface="Times New Roman" panose="02020603050405020304" pitchFamily="18" charset="0"/>
              </a:rPr>
              <a:t>–</a:t>
            </a:r>
            <a:r>
              <a:rPr lang="en-GB" sz="2400" dirty="0"/>
              <a:t> 2</a:t>
            </a:r>
            <a:r>
              <a:rPr lang="en-GB" sz="2400" i="1" dirty="0">
                <a:latin typeface="Times New Roman" panose="02020603050405020304" pitchFamily="18" charset="0"/>
                <a:cs typeface="Times New Roman" panose="02020603050405020304" pitchFamily="18" charset="0"/>
              </a:rPr>
              <a:t>i</a:t>
            </a:r>
          </a:p>
        </p:txBody>
      </p: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94A81465-A32A-4002-A5EA-1BAA7AB73546}"/>
                  </a:ext>
                </a:extLst>
              </p:cNvPr>
              <p:cNvSpPr txBox="1"/>
              <p:nvPr/>
            </p:nvSpPr>
            <p:spPr>
              <a:xfrm>
                <a:off x="2633979" y="4444781"/>
                <a:ext cx="1728192" cy="584584"/>
              </a:xfrm>
              <a:prstGeom prst="rect">
                <a:avLst/>
              </a:prstGeom>
              <a:noFill/>
            </p:spPr>
            <p:txBody>
              <a:bodyPr wrap="square" rtlCol="0">
                <a:spAutoFit/>
              </a:bodyPr>
              <a:lstStyle/>
              <a:p>
                <a:r>
                  <a:rPr lang="en-GB" sz="2400" dirty="0"/>
                  <a:t>(a)  </a:t>
                </a:r>
                <a14:m>
                  <m:oMath xmlns:m="http://schemas.openxmlformats.org/officeDocument/2006/math">
                    <m:f>
                      <m:fPr>
                        <m:ctrlPr>
                          <a:rPr lang="en-GB" sz="2400" i="1" smtClean="0">
                            <a:latin typeface="Cambria Math" panose="02040503050406030204" pitchFamily="18" charset="0"/>
                          </a:rPr>
                        </m:ctrlPr>
                      </m:fPr>
                      <m:num>
                        <m:r>
                          <a:rPr lang="en-GB" sz="2400" b="0" i="1" smtClean="0">
                            <a:latin typeface="Cambria Math" panose="02040503050406030204" pitchFamily="18" charset="0"/>
                          </a:rPr>
                          <m:t>𝑠</m:t>
                        </m:r>
                      </m:num>
                      <m:den>
                        <m:r>
                          <a:rPr lang="en-GB" sz="2400" b="0" i="1" smtClean="0">
                            <a:latin typeface="Cambria Math" panose="02040503050406030204" pitchFamily="18" charset="0"/>
                          </a:rPr>
                          <m:t>2</m:t>
                        </m:r>
                      </m:den>
                    </m:f>
                  </m:oMath>
                </a14:m>
                <a:endParaRPr lang="en-GB" sz="2400" dirty="0"/>
              </a:p>
            </p:txBody>
          </p:sp>
        </mc:Choice>
        <mc:Fallback xmlns="">
          <p:sp>
            <p:nvSpPr>
              <p:cNvPr id="13" name="TextBox 12">
                <a:extLst>
                  <a:ext uri="{FF2B5EF4-FFF2-40B4-BE49-F238E27FC236}">
                    <a16:creationId xmlns:a16="http://schemas.microsoft.com/office/drawing/2014/main" id="{94A81465-A32A-4002-A5EA-1BAA7AB73546}"/>
                  </a:ext>
                </a:extLst>
              </p:cNvPr>
              <p:cNvSpPr txBox="1">
                <a:spLocks noRot="1" noChangeAspect="1" noMove="1" noResize="1" noEditPoints="1" noAdjustHandles="1" noChangeArrowheads="1" noChangeShapeType="1" noTextEdit="1"/>
              </p:cNvSpPr>
              <p:nvPr/>
            </p:nvSpPr>
            <p:spPr>
              <a:xfrm>
                <a:off x="2633979" y="4444781"/>
                <a:ext cx="1728192" cy="584584"/>
              </a:xfrm>
              <a:prstGeom prst="rect">
                <a:avLst/>
              </a:prstGeom>
              <a:blipFill>
                <a:blip r:embed="rId4"/>
                <a:stretch>
                  <a:fillRect l="-5282" t="-1042" b="-937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83F08CAB-9F61-4D96-A907-FD0FC4D507DB}"/>
                  </a:ext>
                </a:extLst>
              </p:cNvPr>
              <p:cNvSpPr/>
              <p:nvPr/>
            </p:nvSpPr>
            <p:spPr>
              <a:xfrm>
                <a:off x="2633979" y="5152090"/>
                <a:ext cx="1876154" cy="610167"/>
              </a:xfrm>
              <a:prstGeom prst="rect">
                <a:avLst/>
              </a:prstGeom>
            </p:spPr>
            <p:txBody>
              <a:bodyPr wrap="square">
                <a:spAutoFit/>
              </a:bodyPr>
              <a:lstStyle/>
              <a:p>
                <a:r>
                  <a:rPr lang="en-GB" sz="2400" dirty="0"/>
                  <a:t>(b)  </a:t>
                </a:r>
                <a14:m>
                  <m:oMath xmlns:m="http://schemas.openxmlformats.org/officeDocument/2006/math">
                    <m:f>
                      <m:fPr>
                        <m:ctrlPr>
                          <a:rPr lang="en-GB" sz="2400" i="1">
                            <a:latin typeface="Cambria Math" panose="02040503050406030204" pitchFamily="18" charset="0"/>
                          </a:rPr>
                        </m:ctrlPr>
                      </m:fPr>
                      <m:num>
                        <m:r>
                          <a:rPr lang="en-GB" sz="2400" b="0" i="1" smtClean="0">
                            <a:latin typeface="Cambria Math" panose="02040503050406030204" pitchFamily="18" charset="0"/>
                          </a:rPr>
                          <m:t>𝑡</m:t>
                        </m:r>
                      </m:num>
                      <m:den>
                        <m:r>
                          <a:rPr lang="en-GB" sz="2400" b="0" i="1" smtClean="0">
                            <a:latin typeface="Cambria Math" panose="02040503050406030204" pitchFamily="18" charset="0"/>
                          </a:rPr>
                          <m:t>3</m:t>
                        </m:r>
                      </m:den>
                    </m:f>
                  </m:oMath>
                </a14:m>
                <a:endParaRPr lang="en-GB" sz="2400" dirty="0"/>
              </a:p>
            </p:txBody>
          </p:sp>
        </mc:Choice>
        <mc:Fallback xmlns="">
          <p:sp>
            <p:nvSpPr>
              <p:cNvPr id="14" name="Rectangle 13">
                <a:extLst>
                  <a:ext uri="{FF2B5EF4-FFF2-40B4-BE49-F238E27FC236}">
                    <a16:creationId xmlns:a16="http://schemas.microsoft.com/office/drawing/2014/main" id="{83F08CAB-9F61-4D96-A907-FD0FC4D507DB}"/>
                  </a:ext>
                </a:extLst>
              </p:cNvPr>
              <p:cNvSpPr>
                <a:spLocks noRot="1" noChangeAspect="1" noMove="1" noResize="1" noEditPoints="1" noAdjustHandles="1" noChangeArrowheads="1" noChangeShapeType="1" noTextEdit="1"/>
              </p:cNvSpPr>
              <p:nvPr/>
            </p:nvSpPr>
            <p:spPr>
              <a:xfrm>
                <a:off x="2633979" y="5152090"/>
                <a:ext cx="1876154" cy="610167"/>
              </a:xfrm>
              <a:prstGeom prst="rect">
                <a:avLst/>
              </a:prstGeom>
              <a:blipFill>
                <a:blip r:embed="rId5"/>
                <a:stretch>
                  <a:fillRect l="-4870" b="-9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5" name="Rectangle 14">
                <a:extLst>
                  <a:ext uri="{FF2B5EF4-FFF2-40B4-BE49-F238E27FC236}">
                    <a16:creationId xmlns:a16="http://schemas.microsoft.com/office/drawing/2014/main" id="{F88FA022-3386-423A-B1A6-EE764596BA41}"/>
                  </a:ext>
                </a:extLst>
              </p:cNvPr>
              <p:cNvSpPr/>
              <p:nvPr/>
            </p:nvSpPr>
            <p:spPr>
              <a:xfrm>
                <a:off x="2651611" y="5934235"/>
                <a:ext cx="1840890" cy="584584"/>
              </a:xfrm>
              <a:prstGeom prst="rect">
                <a:avLst/>
              </a:prstGeom>
            </p:spPr>
            <p:txBody>
              <a:bodyPr wrap="square">
                <a:spAutoFit/>
              </a:bodyPr>
              <a:lstStyle/>
              <a:p>
                <a:r>
                  <a:rPr lang="en-GB" sz="2400" dirty="0"/>
                  <a:t>(c)  </a:t>
                </a:r>
                <a14:m>
                  <m:oMath xmlns:m="http://schemas.openxmlformats.org/officeDocument/2006/math">
                    <m:f>
                      <m:fPr>
                        <m:ctrlPr>
                          <a:rPr lang="en-GB" sz="2400" i="1">
                            <a:latin typeface="Cambria Math" panose="02040503050406030204" pitchFamily="18" charset="0"/>
                          </a:rPr>
                        </m:ctrlPr>
                      </m:fPr>
                      <m:num>
                        <m:r>
                          <a:rPr lang="en-GB" sz="2400" b="0" i="1" smtClean="0">
                            <a:latin typeface="Cambria Math" panose="02040503050406030204" pitchFamily="18" charset="0"/>
                          </a:rPr>
                          <m:t>𝑢</m:t>
                        </m:r>
                      </m:num>
                      <m:den>
                        <m:r>
                          <a:rPr lang="en-GB" sz="2400" b="0" i="1" smtClean="0">
                            <a:latin typeface="Cambria Math" panose="02040503050406030204" pitchFamily="18" charset="0"/>
                          </a:rPr>
                          <m:t>5</m:t>
                        </m:r>
                      </m:den>
                    </m:f>
                  </m:oMath>
                </a14:m>
                <a:endParaRPr lang="en-GB" sz="2400" dirty="0"/>
              </a:p>
            </p:txBody>
          </p:sp>
        </mc:Choice>
        <mc:Fallback xmlns="">
          <p:sp>
            <p:nvSpPr>
              <p:cNvPr id="15" name="Rectangle 14">
                <a:extLst>
                  <a:ext uri="{FF2B5EF4-FFF2-40B4-BE49-F238E27FC236}">
                    <a16:creationId xmlns:a16="http://schemas.microsoft.com/office/drawing/2014/main" id="{F88FA022-3386-423A-B1A6-EE764596BA41}"/>
                  </a:ext>
                </a:extLst>
              </p:cNvPr>
              <p:cNvSpPr>
                <a:spLocks noRot="1" noChangeAspect="1" noMove="1" noResize="1" noEditPoints="1" noAdjustHandles="1" noChangeArrowheads="1" noChangeShapeType="1" noTextEdit="1"/>
              </p:cNvSpPr>
              <p:nvPr/>
            </p:nvSpPr>
            <p:spPr>
              <a:xfrm>
                <a:off x="2651611" y="5934235"/>
                <a:ext cx="1840890" cy="584584"/>
              </a:xfrm>
              <a:prstGeom prst="rect">
                <a:avLst/>
              </a:prstGeom>
              <a:blipFill>
                <a:blip r:embed="rId6"/>
                <a:stretch>
                  <a:fillRect l="-5298" t="-1042" b="-937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Rectangle 15">
                <a:extLst>
                  <a:ext uri="{FF2B5EF4-FFF2-40B4-BE49-F238E27FC236}">
                    <a16:creationId xmlns:a16="http://schemas.microsoft.com/office/drawing/2014/main" id="{DE806CD4-1932-4277-AE91-97BC0DBCC0C4}"/>
                  </a:ext>
                </a:extLst>
              </p:cNvPr>
              <p:cNvSpPr/>
              <p:nvPr/>
            </p:nvSpPr>
            <p:spPr>
              <a:xfrm>
                <a:off x="5687870" y="4345082"/>
                <a:ext cx="1876154" cy="584584"/>
              </a:xfrm>
              <a:prstGeom prst="rect">
                <a:avLst/>
              </a:prstGeom>
            </p:spPr>
            <p:txBody>
              <a:bodyPr wrap="square">
                <a:spAutoFit/>
              </a:bodyPr>
              <a:lstStyle/>
              <a:p>
                <a:r>
                  <a:rPr lang="en-GB" sz="2400" dirty="0"/>
                  <a:t>(d)  </a:t>
                </a:r>
                <a14:m>
                  <m:oMath xmlns:m="http://schemas.openxmlformats.org/officeDocument/2006/math">
                    <m:f>
                      <m:fPr>
                        <m:ctrlPr>
                          <a:rPr lang="en-GB" sz="2400" i="1">
                            <a:latin typeface="Cambria Math" panose="02040503050406030204" pitchFamily="18" charset="0"/>
                          </a:rPr>
                        </m:ctrlPr>
                      </m:fPr>
                      <m:num>
                        <m:r>
                          <a:rPr lang="en-GB" sz="2400" b="0" i="1" smtClean="0">
                            <a:latin typeface="Cambria Math" panose="02040503050406030204" pitchFamily="18" charset="0"/>
                          </a:rPr>
                          <m:t>𝑣</m:t>
                        </m:r>
                      </m:num>
                      <m:den>
                        <m:r>
                          <a:rPr lang="en-GB" sz="2400" b="0" i="1" smtClean="0">
                            <a:latin typeface="Cambria Math" panose="02040503050406030204" pitchFamily="18" charset="0"/>
                          </a:rPr>
                          <m:t>10</m:t>
                        </m:r>
                      </m:den>
                    </m:f>
                  </m:oMath>
                </a14:m>
                <a:endParaRPr lang="en-GB" sz="2400" dirty="0"/>
              </a:p>
            </p:txBody>
          </p:sp>
        </mc:Choice>
        <mc:Fallback xmlns="">
          <p:sp>
            <p:nvSpPr>
              <p:cNvPr id="16" name="Rectangle 15">
                <a:extLst>
                  <a:ext uri="{FF2B5EF4-FFF2-40B4-BE49-F238E27FC236}">
                    <a16:creationId xmlns:a16="http://schemas.microsoft.com/office/drawing/2014/main" id="{DE806CD4-1932-4277-AE91-97BC0DBCC0C4}"/>
                  </a:ext>
                </a:extLst>
              </p:cNvPr>
              <p:cNvSpPr>
                <a:spLocks noRot="1" noChangeAspect="1" noMove="1" noResize="1" noEditPoints="1" noAdjustHandles="1" noChangeArrowheads="1" noChangeShapeType="1" noTextEdit="1"/>
              </p:cNvSpPr>
              <p:nvPr/>
            </p:nvSpPr>
            <p:spPr>
              <a:xfrm>
                <a:off x="5687870" y="4345082"/>
                <a:ext cx="1876154" cy="584584"/>
              </a:xfrm>
              <a:prstGeom prst="rect">
                <a:avLst/>
              </a:prstGeom>
              <a:blipFill>
                <a:blip r:embed="rId7"/>
                <a:stretch>
                  <a:fillRect l="-4870" t="-1042" b="-937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7" name="Rectangle 16">
                <a:extLst>
                  <a:ext uri="{FF2B5EF4-FFF2-40B4-BE49-F238E27FC236}">
                    <a16:creationId xmlns:a16="http://schemas.microsoft.com/office/drawing/2014/main" id="{7F87AADF-5470-4E4E-9FF3-5E909628B84C}"/>
                  </a:ext>
                </a:extLst>
              </p:cNvPr>
              <p:cNvSpPr/>
              <p:nvPr/>
            </p:nvSpPr>
            <p:spPr>
              <a:xfrm>
                <a:off x="5720385" y="5182604"/>
                <a:ext cx="1876154" cy="584584"/>
              </a:xfrm>
              <a:prstGeom prst="rect">
                <a:avLst/>
              </a:prstGeom>
            </p:spPr>
            <p:txBody>
              <a:bodyPr wrap="square">
                <a:spAutoFit/>
              </a:bodyPr>
              <a:lstStyle/>
              <a:p>
                <a:r>
                  <a:rPr lang="en-GB" sz="2400" dirty="0"/>
                  <a:t>(e)  </a:t>
                </a:r>
                <a14:m>
                  <m:oMath xmlns:m="http://schemas.openxmlformats.org/officeDocument/2006/math">
                    <m:f>
                      <m:fPr>
                        <m:ctrlPr>
                          <a:rPr lang="en-GB" sz="2400" i="1">
                            <a:latin typeface="Cambria Math" panose="02040503050406030204" pitchFamily="18" charset="0"/>
                          </a:rPr>
                        </m:ctrlPr>
                      </m:fPr>
                      <m:num>
                        <m:r>
                          <a:rPr lang="en-GB" sz="2400" b="0" i="1" smtClean="0">
                            <a:latin typeface="Cambria Math" panose="02040503050406030204" pitchFamily="18" charset="0"/>
                          </a:rPr>
                          <m:t>𝑣</m:t>
                        </m:r>
                      </m:num>
                      <m:den>
                        <m:r>
                          <a:rPr lang="en-GB" sz="2400" b="0" i="1" smtClean="0">
                            <a:latin typeface="Cambria Math" panose="02040503050406030204" pitchFamily="18" charset="0"/>
                          </a:rPr>
                          <m:t>2</m:t>
                        </m:r>
                      </m:den>
                    </m:f>
                  </m:oMath>
                </a14:m>
                <a:endParaRPr lang="en-GB" sz="2400" dirty="0"/>
              </a:p>
            </p:txBody>
          </p:sp>
        </mc:Choice>
        <mc:Fallback xmlns="">
          <p:sp>
            <p:nvSpPr>
              <p:cNvPr id="17" name="Rectangle 16">
                <a:extLst>
                  <a:ext uri="{FF2B5EF4-FFF2-40B4-BE49-F238E27FC236}">
                    <a16:creationId xmlns:a16="http://schemas.microsoft.com/office/drawing/2014/main" id="{7F87AADF-5470-4E4E-9FF3-5E909628B84C}"/>
                  </a:ext>
                </a:extLst>
              </p:cNvPr>
              <p:cNvSpPr>
                <a:spLocks noRot="1" noChangeAspect="1" noMove="1" noResize="1" noEditPoints="1" noAdjustHandles="1" noChangeArrowheads="1" noChangeShapeType="1" noTextEdit="1"/>
              </p:cNvSpPr>
              <p:nvPr/>
            </p:nvSpPr>
            <p:spPr>
              <a:xfrm>
                <a:off x="5720385" y="5182604"/>
                <a:ext cx="1876154" cy="584584"/>
              </a:xfrm>
              <a:prstGeom prst="rect">
                <a:avLst/>
              </a:prstGeom>
              <a:blipFill>
                <a:blip r:embed="rId8"/>
                <a:stretch>
                  <a:fillRect l="-4870" t="-1042" b="-937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8" name="Rectangle 17">
                <a:extLst>
                  <a:ext uri="{FF2B5EF4-FFF2-40B4-BE49-F238E27FC236}">
                    <a16:creationId xmlns:a16="http://schemas.microsoft.com/office/drawing/2014/main" id="{59C8CF41-57F9-4662-B23B-A03264CD78F4}"/>
                  </a:ext>
                </a:extLst>
              </p:cNvPr>
              <p:cNvSpPr/>
              <p:nvPr/>
            </p:nvSpPr>
            <p:spPr>
              <a:xfrm>
                <a:off x="5774432" y="5988567"/>
                <a:ext cx="1703030" cy="584584"/>
              </a:xfrm>
              <a:prstGeom prst="rect">
                <a:avLst/>
              </a:prstGeom>
            </p:spPr>
            <p:txBody>
              <a:bodyPr wrap="square">
                <a:spAutoFit/>
              </a:bodyPr>
              <a:lstStyle/>
              <a:p>
                <a:r>
                  <a:rPr lang="en-GB" sz="2400" dirty="0"/>
                  <a:t>(f)  </a:t>
                </a:r>
                <a14:m>
                  <m:oMath xmlns:m="http://schemas.openxmlformats.org/officeDocument/2006/math">
                    <m:f>
                      <m:fPr>
                        <m:ctrlPr>
                          <a:rPr lang="en-GB" sz="2400" i="1">
                            <a:latin typeface="Cambria Math" panose="02040503050406030204" pitchFamily="18" charset="0"/>
                          </a:rPr>
                        </m:ctrlPr>
                      </m:fPr>
                      <m:num>
                        <m:r>
                          <a:rPr lang="en-GB" sz="2400" b="0" i="1" smtClean="0">
                            <a:latin typeface="Cambria Math" panose="02040503050406030204" pitchFamily="18" charset="0"/>
                          </a:rPr>
                          <m:t>𝑢</m:t>
                        </m:r>
                      </m:num>
                      <m:den>
                        <m:r>
                          <a:rPr lang="en-GB" sz="2400" b="0" i="1" smtClean="0">
                            <a:latin typeface="Cambria Math" panose="02040503050406030204" pitchFamily="18" charset="0"/>
                          </a:rPr>
                          <m:t>3</m:t>
                        </m:r>
                      </m:den>
                    </m:f>
                  </m:oMath>
                </a14:m>
                <a:endParaRPr lang="en-GB" sz="2400" dirty="0"/>
              </a:p>
            </p:txBody>
          </p:sp>
        </mc:Choice>
        <mc:Fallback xmlns="">
          <p:sp>
            <p:nvSpPr>
              <p:cNvPr id="18" name="Rectangle 17">
                <a:extLst>
                  <a:ext uri="{FF2B5EF4-FFF2-40B4-BE49-F238E27FC236}">
                    <a16:creationId xmlns:a16="http://schemas.microsoft.com/office/drawing/2014/main" id="{59C8CF41-57F9-4662-B23B-A03264CD78F4}"/>
                  </a:ext>
                </a:extLst>
              </p:cNvPr>
              <p:cNvSpPr>
                <a:spLocks noRot="1" noChangeAspect="1" noMove="1" noResize="1" noEditPoints="1" noAdjustHandles="1" noChangeArrowheads="1" noChangeShapeType="1" noTextEdit="1"/>
              </p:cNvSpPr>
              <p:nvPr/>
            </p:nvSpPr>
            <p:spPr>
              <a:xfrm>
                <a:off x="5774432" y="5988567"/>
                <a:ext cx="1703030" cy="584584"/>
              </a:xfrm>
              <a:prstGeom prst="rect">
                <a:avLst/>
              </a:prstGeom>
              <a:blipFill>
                <a:blip r:embed="rId9"/>
                <a:stretch>
                  <a:fillRect l="-5357" t="-1042" b="-937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9" name="Rectangle 18">
                <a:extLst>
                  <a:ext uri="{FF2B5EF4-FFF2-40B4-BE49-F238E27FC236}">
                    <a16:creationId xmlns:a16="http://schemas.microsoft.com/office/drawing/2014/main" id="{08DC0F54-87D8-4912-9288-78DEE6F801DF}"/>
                  </a:ext>
                </a:extLst>
              </p:cNvPr>
              <p:cNvSpPr/>
              <p:nvPr/>
            </p:nvSpPr>
            <p:spPr>
              <a:xfrm>
                <a:off x="8855767" y="4444781"/>
                <a:ext cx="1876154" cy="612475"/>
              </a:xfrm>
              <a:prstGeom prst="rect">
                <a:avLst/>
              </a:prstGeom>
            </p:spPr>
            <p:txBody>
              <a:bodyPr wrap="square">
                <a:spAutoFit/>
              </a:bodyPr>
              <a:lstStyle/>
              <a:p>
                <a:r>
                  <a:rPr lang="en-GB" sz="2400" dirty="0"/>
                  <a:t>(g) </a:t>
                </a:r>
                <a14:m>
                  <m:oMath xmlns:m="http://schemas.openxmlformats.org/officeDocument/2006/math">
                    <m:f>
                      <m:fPr>
                        <m:ctrlPr>
                          <a:rPr lang="en-GB" sz="2400" i="1">
                            <a:latin typeface="Cambria Math" panose="02040503050406030204" pitchFamily="18" charset="0"/>
                          </a:rPr>
                        </m:ctrlPr>
                      </m:fPr>
                      <m:num>
                        <m:r>
                          <a:rPr lang="en-GB" sz="2400" b="0" i="1" smtClean="0">
                            <a:latin typeface="Cambria Math" panose="02040503050406030204" pitchFamily="18" charset="0"/>
                          </a:rPr>
                          <m:t>𝑡</m:t>
                        </m:r>
                      </m:num>
                      <m:den>
                        <m:r>
                          <a:rPr lang="en-GB" sz="2400" b="0" i="1" smtClean="0">
                            <a:latin typeface="Cambria Math" panose="02040503050406030204" pitchFamily="18" charset="0"/>
                          </a:rPr>
                          <m:t>6</m:t>
                        </m:r>
                      </m:den>
                    </m:f>
                  </m:oMath>
                </a14:m>
                <a:r>
                  <a:rPr lang="en-GB" sz="2400" dirty="0"/>
                  <a:t> </a:t>
                </a:r>
                <a:r>
                  <a:rPr lang="en-GB" sz="2400" i="1" dirty="0">
                    <a:latin typeface="Times New Roman" panose="02020603050405020304" pitchFamily="18" charset="0"/>
                    <a:cs typeface="Times New Roman" panose="02020603050405020304" pitchFamily="18" charset="0"/>
                  </a:rPr>
                  <a:t> </a:t>
                </a:r>
              </a:p>
            </p:txBody>
          </p:sp>
        </mc:Choice>
        <mc:Fallback xmlns="">
          <p:sp>
            <p:nvSpPr>
              <p:cNvPr id="19" name="Rectangle 18">
                <a:extLst>
                  <a:ext uri="{FF2B5EF4-FFF2-40B4-BE49-F238E27FC236}">
                    <a16:creationId xmlns:a16="http://schemas.microsoft.com/office/drawing/2014/main" id="{08DC0F54-87D8-4912-9288-78DEE6F801DF}"/>
                  </a:ext>
                </a:extLst>
              </p:cNvPr>
              <p:cNvSpPr>
                <a:spLocks noRot="1" noChangeAspect="1" noMove="1" noResize="1" noEditPoints="1" noAdjustHandles="1" noChangeArrowheads="1" noChangeShapeType="1" noTextEdit="1"/>
              </p:cNvSpPr>
              <p:nvPr/>
            </p:nvSpPr>
            <p:spPr>
              <a:xfrm>
                <a:off x="8855767" y="4444781"/>
                <a:ext cx="1876154" cy="612475"/>
              </a:xfrm>
              <a:prstGeom prst="rect">
                <a:avLst/>
              </a:prstGeom>
              <a:blipFill>
                <a:blip r:embed="rId10"/>
                <a:stretch>
                  <a:fillRect l="-5212" b="-792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 name="Rectangle 19">
                <a:extLst>
                  <a:ext uri="{FF2B5EF4-FFF2-40B4-BE49-F238E27FC236}">
                    <a16:creationId xmlns:a16="http://schemas.microsoft.com/office/drawing/2014/main" id="{DF70C079-141E-4D60-B600-0C49181D5B2B}"/>
                  </a:ext>
                </a:extLst>
              </p:cNvPr>
              <p:cNvSpPr/>
              <p:nvPr/>
            </p:nvSpPr>
            <p:spPr>
              <a:xfrm>
                <a:off x="8852818" y="5175365"/>
                <a:ext cx="1876154" cy="586892"/>
              </a:xfrm>
              <a:prstGeom prst="rect">
                <a:avLst/>
              </a:prstGeom>
            </p:spPr>
            <p:txBody>
              <a:bodyPr wrap="square">
                <a:spAutoFit/>
              </a:bodyPr>
              <a:lstStyle/>
              <a:p>
                <a:r>
                  <a:rPr lang="en-GB" sz="2400" dirty="0"/>
                  <a:t>(h) </a:t>
                </a:r>
                <a14:m>
                  <m:oMath xmlns:m="http://schemas.openxmlformats.org/officeDocument/2006/math">
                    <m:f>
                      <m:fPr>
                        <m:ctrlPr>
                          <a:rPr lang="en-GB" sz="2400" i="1">
                            <a:latin typeface="Cambria Math" panose="02040503050406030204" pitchFamily="18" charset="0"/>
                          </a:rPr>
                        </m:ctrlPr>
                      </m:fPr>
                      <m:num>
                        <m:r>
                          <a:rPr lang="en-GB" sz="2400" b="0" i="1" smtClean="0">
                            <a:latin typeface="Cambria Math" panose="02040503050406030204" pitchFamily="18" charset="0"/>
                          </a:rPr>
                          <m:t>𝑠</m:t>
                        </m:r>
                      </m:num>
                      <m:den>
                        <m:r>
                          <a:rPr lang="en-GB" sz="2400" i="1">
                            <a:latin typeface="Cambria Math" panose="02040503050406030204" pitchFamily="18" charset="0"/>
                          </a:rPr>
                          <m:t>10</m:t>
                        </m:r>
                      </m:den>
                    </m:f>
                  </m:oMath>
                </a14:m>
                <a:endParaRPr lang="en-GB" sz="2400" i="1" dirty="0">
                  <a:latin typeface="Times New Roman" panose="02020603050405020304" pitchFamily="18" charset="0"/>
                  <a:cs typeface="Times New Roman" panose="02020603050405020304" pitchFamily="18" charset="0"/>
                </a:endParaRPr>
              </a:p>
            </p:txBody>
          </p:sp>
        </mc:Choice>
        <mc:Fallback xmlns="">
          <p:sp>
            <p:nvSpPr>
              <p:cNvPr id="20" name="Rectangle 19">
                <a:extLst>
                  <a:ext uri="{FF2B5EF4-FFF2-40B4-BE49-F238E27FC236}">
                    <a16:creationId xmlns:a16="http://schemas.microsoft.com/office/drawing/2014/main" id="{DF70C079-141E-4D60-B600-0C49181D5B2B}"/>
                  </a:ext>
                </a:extLst>
              </p:cNvPr>
              <p:cNvSpPr>
                <a:spLocks noRot="1" noChangeAspect="1" noMove="1" noResize="1" noEditPoints="1" noAdjustHandles="1" noChangeArrowheads="1" noChangeShapeType="1" noTextEdit="1"/>
              </p:cNvSpPr>
              <p:nvPr/>
            </p:nvSpPr>
            <p:spPr>
              <a:xfrm>
                <a:off x="8852818" y="5175365"/>
                <a:ext cx="1876154" cy="586892"/>
              </a:xfrm>
              <a:prstGeom prst="rect">
                <a:avLst/>
              </a:prstGeom>
              <a:blipFill>
                <a:blip r:embed="rId11"/>
                <a:stretch>
                  <a:fillRect l="-4870" t="-1042" b="-937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 name="Rectangle 20">
                <a:extLst>
                  <a:ext uri="{FF2B5EF4-FFF2-40B4-BE49-F238E27FC236}">
                    <a16:creationId xmlns:a16="http://schemas.microsoft.com/office/drawing/2014/main" id="{05019DDD-FB9A-4513-A223-30E0402EC8C0}"/>
                  </a:ext>
                </a:extLst>
              </p:cNvPr>
              <p:cNvSpPr/>
              <p:nvPr/>
            </p:nvSpPr>
            <p:spPr>
              <a:xfrm>
                <a:off x="8955410" y="5945254"/>
                <a:ext cx="1670970" cy="586892"/>
              </a:xfrm>
              <a:prstGeom prst="rect">
                <a:avLst/>
              </a:prstGeom>
            </p:spPr>
            <p:txBody>
              <a:bodyPr wrap="square">
                <a:spAutoFit/>
              </a:bodyPr>
              <a:lstStyle/>
              <a:p>
                <a:r>
                  <a:rPr lang="en-GB" sz="2400" dirty="0"/>
                  <a:t>(</a:t>
                </a:r>
                <a:r>
                  <a:rPr lang="en-GB" sz="2400" dirty="0" err="1"/>
                  <a:t>i</a:t>
                </a:r>
                <a:r>
                  <a:rPr lang="en-GB" sz="2400" dirty="0"/>
                  <a:t>) </a:t>
                </a:r>
                <a14:m>
                  <m:oMath xmlns:m="http://schemas.openxmlformats.org/officeDocument/2006/math">
                    <m:f>
                      <m:fPr>
                        <m:ctrlPr>
                          <a:rPr lang="en-GB" sz="2400" i="1">
                            <a:latin typeface="Cambria Math" panose="02040503050406030204" pitchFamily="18" charset="0"/>
                          </a:rPr>
                        </m:ctrlPr>
                      </m:fPr>
                      <m:num>
                        <m:r>
                          <a:rPr lang="en-GB" sz="2400" b="0" i="1" smtClean="0">
                            <a:latin typeface="Cambria Math" panose="02040503050406030204" pitchFamily="18" charset="0"/>
                          </a:rPr>
                          <m:t>𝑢</m:t>
                        </m:r>
                      </m:num>
                      <m:den>
                        <m:r>
                          <a:rPr lang="en-GB" sz="2400" i="1">
                            <a:latin typeface="Cambria Math" panose="02040503050406030204" pitchFamily="18" charset="0"/>
                          </a:rPr>
                          <m:t>1</m:t>
                        </m:r>
                      </m:den>
                    </m:f>
                  </m:oMath>
                </a14:m>
                <a:endParaRPr lang="en-GB" sz="2400" i="1" dirty="0">
                  <a:latin typeface="Times New Roman" panose="02020603050405020304" pitchFamily="18" charset="0"/>
                  <a:cs typeface="Times New Roman" panose="02020603050405020304" pitchFamily="18" charset="0"/>
                </a:endParaRPr>
              </a:p>
            </p:txBody>
          </p:sp>
        </mc:Choice>
        <mc:Fallback xmlns="">
          <p:sp>
            <p:nvSpPr>
              <p:cNvPr id="21" name="Rectangle 20">
                <a:extLst>
                  <a:ext uri="{FF2B5EF4-FFF2-40B4-BE49-F238E27FC236}">
                    <a16:creationId xmlns:a16="http://schemas.microsoft.com/office/drawing/2014/main" id="{05019DDD-FB9A-4513-A223-30E0402EC8C0}"/>
                  </a:ext>
                </a:extLst>
              </p:cNvPr>
              <p:cNvSpPr>
                <a:spLocks noRot="1" noChangeAspect="1" noMove="1" noResize="1" noEditPoints="1" noAdjustHandles="1" noChangeArrowheads="1" noChangeShapeType="1" noTextEdit="1"/>
              </p:cNvSpPr>
              <p:nvPr/>
            </p:nvSpPr>
            <p:spPr>
              <a:xfrm>
                <a:off x="8955410" y="5945254"/>
                <a:ext cx="1670970" cy="586892"/>
              </a:xfrm>
              <a:prstGeom prst="rect">
                <a:avLst/>
              </a:prstGeom>
              <a:blipFill>
                <a:blip r:embed="rId12"/>
                <a:stretch>
                  <a:fillRect l="-5474" t="-1031" b="-8247"/>
                </a:stretch>
              </a:blipFill>
            </p:spPr>
            <p:txBody>
              <a:bodyPr/>
              <a:lstStyle/>
              <a:p>
                <a:r>
                  <a:rPr lang="en-GB">
                    <a:noFill/>
                  </a:rPr>
                  <a:t> </a:t>
                </a:r>
              </a:p>
            </p:txBody>
          </p:sp>
        </mc:Fallback>
      </mc:AlternateContent>
      <p:sp>
        <p:nvSpPr>
          <p:cNvPr id="22" name="Rectangle 21">
            <a:extLst>
              <a:ext uri="{FF2B5EF4-FFF2-40B4-BE49-F238E27FC236}">
                <a16:creationId xmlns:a16="http://schemas.microsoft.com/office/drawing/2014/main" id="{97640AA9-3409-44D9-93E0-04BC0B1AFBDD}"/>
              </a:ext>
            </a:extLst>
          </p:cNvPr>
          <p:cNvSpPr/>
          <p:nvPr/>
        </p:nvSpPr>
        <p:spPr>
          <a:xfrm>
            <a:off x="4317359" y="1684011"/>
            <a:ext cx="527709" cy="461665"/>
          </a:xfrm>
          <a:prstGeom prst="rect">
            <a:avLst/>
          </a:prstGeom>
        </p:spPr>
        <p:txBody>
          <a:bodyPr wrap="none">
            <a:spAutoFit/>
          </a:bodyPr>
          <a:lstStyle/>
          <a:p>
            <a:r>
              <a:rPr lang="en-GB" sz="2400" dirty="0">
                <a:solidFill>
                  <a:srgbClr val="FF0000"/>
                </a:solidFill>
              </a:rPr>
              <a:t>21</a:t>
            </a:r>
          </a:p>
        </p:txBody>
      </p:sp>
      <p:sp>
        <p:nvSpPr>
          <p:cNvPr id="23" name="Rectangle 22">
            <a:extLst>
              <a:ext uri="{FF2B5EF4-FFF2-40B4-BE49-F238E27FC236}">
                <a16:creationId xmlns:a16="http://schemas.microsoft.com/office/drawing/2014/main" id="{2E9D65DD-077C-46EA-9521-2921C4D95605}"/>
              </a:ext>
            </a:extLst>
          </p:cNvPr>
          <p:cNvSpPr/>
          <p:nvPr/>
        </p:nvSpPr>
        <p:spPr>
          <a:xfrm>
            <a:off x="4360557" y="2325225"/>
            <a:ext cx="527709" cy="461665"/>
          </a:xfrm>
          <a:prstGeom prst="rect">
            <a:avLst/>
          </a:prstGeom>
        </p:spPr>
        <p:txBody>
          <a:bodyPr wrap="none">
            <a:spAutoFit/>
          </a:bodyPr>
          <a:lstStyle/>
          <a:p>
            <a:r>
              <a:rPr lang="en-GB" sz="2400" dirty="0">
                <a:solidFill>
                  <a:srgbClr val="FF0000"/>
                </a:solidFill>
              </a:rPr>
              <a:t>26</a:t>
            </a:r>
          </a:p>
        </p:txBody>
      </p:sp>
      <p:sp>
        <p:nvSpPr>
          <p:cNvPr id="24" name="Rectangle 23">
            <a:extLst>
              <a:ext uri="{FF2B5EF4-FFF2-40B4-BE49-F238E27FC236}">
                <a16:creationId xmlns:a16="http://schemas.microsoft.com/office/drawing/2014/main" id="{D0D90C8A-4CA3-44E5-9A6A-C3AE86A2BFA2}"/>
              </a:ext>
            </a:extLst>
          </p:cNvPr>
          <p:cNvSpPr/>
          <p:nvPr/>
        </p:nvSpPr>
        <p:spPr>
          <a:xfrm>
            <a:off x="4317358" y="2973033"/>
            <a:ext cx="527709" cy="461665"/>
          </a:xfrm>
          <a:prstGeom prst="rect">
            <a:avLst/>
          </a:prstGeom>
        </p:spPr>
        <p:txBody>
          <a:bodyPr wrap="none">
            <a:spAutoFit/>
          </a:bodyPr>
          <a:lstStyle/>
          <a:p>
            <a:r>
              <a:rPr lang="en-GB" sz="2400" dirty="0">
                <a:solidFill>
                  <a:srgbClr val="FF0000"/>
                </a:solidFill>
              </a:rPr>
              <a:t>18</a:t>
            </a:r>
          </a:p>
        </p:txBody>
      </p:sp>
      <p:sp>
        <p:nvSpPr>
          <p:cNvPr id="25" name="Rectangle 24">
            <a:extLst>
              <a:ext uri="{FF2B5EF4-FFF2-40B4-BE49-F238E27FC236}">
                <a16:creationId xmlns:a16="http://schemas.microsoft.com/office/drawing/2014/main" id="{A84867B3-7C84-4F1F-912A-94F3A1ED1A32}"/>
              </a:ext>
            </a:extLst>
          </p:cNvPr>
          <p:cNvSpPr/>
          <p:nvPr/>
        </p:nvSpPr>
        <p:spPr>
          <a:xfrm>
            <a:off x="3917558" y="4503158"/>
            <a:ext cx="356188" cy="461665"/>
          </a:xfrm>
          <a:prstGeom prst="rect">
            <a:avLst/>
          </a:prstGeom>
        </p:spPr>
        <p:txBody>
          <a:bodyPr wrap="none">
            <a:spAutoFit/>
          </a:bodyPr>
          <a:lstStyle/>
          <a:p>
            <a:r>
              <a:rPr lang="en-GB" sz="2400" dirty="0">
                <a:solidFill>
                  <a:srgbClr val="FF0000"/>
                </a:solidFill>
              </a:rPr>
              <a:t>5</a:t>
            </a:r>
          </a:p>
        </p:txBody>
      </p:sp>
      <p:sp>
        <p:nvSpPr>
          <p:cNvPr id="26" name="Rectangle 25">
            <a:extLst>
              <a:ext uri="{FF2B5EF4-FFF2-40B4-BE49-F238E27FC236}">
                <a16:creationId xmlns:a16="http://schemas.microsoft.com/office/drawing/2014/main" id="{48AC6E30-4A6C-4ED3-811B-F613000C2687}"/>
              </a:ext>
            </a:extLst>
          </p:cNvPr>
          <p:cNvSpPr/>
          <p:nvPr/>
        </p:nvSpPr>
        <p:spPr>
          <a:xfrm>
            <a:off x="3914372" y="5239279"/>
            <a:ext cx="356188" cy="461665"/>
          </a:xfrm>
          <a:prstGeom prst="rect">
            <a:avLst/>
          </a:prstGeom>
        </p:spPr>
        <p:txBody>
          <a:bodyPr wrap="none">
            <a:spAutoFit/>
          </a:bodyPr>
          <a:lstStyle/>
          <a:p>
            <a:r>
              <a:rPr lang="en-GB" sz="2400" dirty="0">
                <a:solidFill>
                  <a:srgbClr val="FF0000"/>
                </a:solidFill>
              </a:rPr>
              <a:t>4</a:t>
            </a:r>
          </a:p>
        </p:txBody>
      </p:sp>
      <p:sp>
        <p:nvSpPr>
          <p:cNvPr id="27" name="Rectangle 26">
            <a:extLst>
              <a:ext uri="{FF2B5EF4-FFF2-40B4-BE49-F238E27FC236}">
                <a16:creationId xmlns:a16="http://schemas.microsoft.com/office/drawing/2014/main" id="{50A28975-0CA6-411F-B9D8-8675DE804AF5}"/>
              </a:ext>
            </a:extLst>
          </p:cNvPr>
          <p:cNvSpPr/>
          <p:nvPr/>
        </p:nvSpPr>
        <p:spPr>
          <a:xfrm>
            <a:off x="3914372" y="5945254"/>
            <a:ext cx="356188" cy="461665"/>
          </a:xfrm>
          <a:prstGeom prst="rect">
            <a:avLst/>
          </a:prstGeom>
        </p:spPr>
        <p:txBody>
          <a:bodyPr wrap="none">
            <a:spAutoFit/>
          </a:bodyPr>
          <a:lstStyle/>
          <a:p>
            <a:r>
              <a:rPr lang="en-GB" sz="2400" dirty="0">
                <a:solidFill>
                  <a:srgbClr val="FF0000"/>
                </a:solidFill>
              </a:rPr>
              <a:t>3</a:t>
            </a:r>
          </a:p>
        </p:txBody>
      </p:sp>
      <p:sp>
        <p:nvSpPr>
          <p:cNvPr id="28" name="Rectangle 27">
            <a:extLst>
              <a:ext uri="{FF2B5EF4-FFF2-40B4-BE49-F238E27FC236}">
                <a16:creationId xmlns:a16="http://schemas.microsoft.com/office/drawing/2014/main" id="{DB685A54-3FE4-4AD4-A08D-C5573D88E02A}"/>
              </a:ext>
            </a:extLst>
          </p:cNvPr>
          <p:cNvSpPr/>
          <p:nvPr/>
        </p:nvSpPr>
        <p:spPr>
          <a:xfrm>
            <a:off x="6918493" y="4401461"/>
            <a:ext cx="356188" cy="461665"/>
          </a:xfrm>
          <a:prstGeom prst="rect">
            <a:avLst/>
          </a:prstGeom>
        </p:spPr>
        <p:txBody>
          <a:bodyPr wrap="none">
            <a:spAutoFit/>
          </a:bodyPr>
          <a:lstStyle/>
          <a:p>
            <a:r>
              <a:rPr lang="en-GB" sz="2400" dirty="0">
                <a:solidFill>
                  <a:srgbClr val="FF0000"/>
                </a:solidFill>
              </a:rPr>
              <a:t>2</a:t>
            </a:r>
          </a:p>
        </p:txBody>
      </p:sp>
      <p:sp>
        <p:nvSpPr>
          <p:cNvPr id="29" name="Rectangle 28">
            <a:extLst>
              <a:ext uri="{FF2B5EF4-FFF2-40B4-BE49-F238E27FC236}">
                <a16:creationId xmlns:a16="http://schemas.microsoft.com/office/drawing/2014/main" id="{AC0266DB-0D74-459A-91AE-B4D531C54649}"/>
              </a:ext>
            </a:extLst>
          </p:cNvPr>
          <p:cNvSpPr/>
          <p:nvPr/>
        </p:nvSpPr>
        <p:spPr>
          <a:xfrm>
            <a:off x="6918493" y="5165530"/>
            <a:ext cx="527709" cy="461665"/>
          </a:xfrm>
          <a:prstGeom prst="rect">
            <a:avLst/>
          </a:prstGeom>
        </p:spPr>
        <p:txBody>
          <a:bodyPr wrap="none">
            <a:spAutoFit/>
          </a:bodyPr>
          <a:lstStyle/>
          <a:p>
            <a:r>
              <a:rPr lang="en-GB" sz="2400" dirty="0">
                <a:solidFill>
                  <a:srgbClr val="FF0000"/>
                </a:solidFill>
              </a:rPr>
              <a:t>10</a:t>
            </a:r>
          </a:p>
        </p:txBody>
      </p:sp>
      <p:sp>
        <p:nvSpPr>
          <p:cNvPr id="30" name="Rectangle 29">
            <a:extLst>
              <a:ext uri="{FF2B5EF4-FFF2-40B4-BE49-F238E27FC236}">
                <a16:creationId xmlns:a16="http://schemas.microsoft.com/office/drawing/2014/main" id="{A558113C-EE6D-4CD5-8431-32EBC5F69CE0}"/>
              </a:ext>
            </a:extLst>
          </p:cNvPr>
          <p:cNvSpPr/>
          <p:nvPr/>
        </p:nvSpPr>
        <p:spPr>
          <a:xfrm>
            <a:off x="6984168" y="5996528"/>
            <a:ext cx="356188" cy="461665"/>
          </a:xfrm>
          <a:prstGeom prst="rect">
            <a:avLst/>
          </a:prstGeom>
        </p:spPr>
        <p:txBody>
          <a:bodyPr wrap="none">
            <a:spAutoFit/>
          </a:bodyPr>
          <a:lstStyle/>
          <a:p>
            <a:r>
              <a:rPr lang="en-GB" sz="2400" dirty="0">
                <a:solidFill>
                  <a:srgbClr val="FF0000"/>
                </a:solidFill>
              </a:rPr>
              <a:t>5</a:t>
            </a:r>
          </a:p>
        </p:txBody>
      </p:sp>
      <p:sp>
        <p:nvSpPr>
          <p:cNvPr id="31" name="Rectangle 30">
            <a:extLst>
              <a:ext uri="{FF2B5EF4-FFF2-40B4-BE49-F238E27FC236}">
                <a16:creationId xmlns:a16="http://schemas.microsoft.com/office/drawing/2014/main" id="{65AE4629-BF22-4903-913F-D61DD1384BDB}"/>
              </a:ext>
            </a:extLst>
          </p:cNvPr>
          <p:cNvSpPr/>
          <p:nvPr/>
        </p:nvSpPr>
        <p:spPr>
          <a:xfrm>
            <a:off x="9798722" y="4467810"/>
            <a:ext cx="356188" cy="461665"/>
          </a:xfrm>
          <a:prstGeom prst="rect">
            <a:avLst/>
          </a:prstGeom>
        </p:spPr>
        <p:txBody>
          <a:bodyPr wrap="none">
            <a:spAutoFit/>
          </a:bodyPr>
          <a:lstStyle/>
          <a:p>
            <a:r>
              <a:rPr lang="en-GB" sz="2400" dirty="0">
                <a:solidFill>
                  <a:srgbClr val="FF0000"/>
                </a:solidFill>
              </a:rPr>
              <a:t>2</a:t>
            </a:r>
          </a:p>
        </p:txBody>
      </p:sp>
      <p:sp>
        <p:nvSpPr>
          <p:cNvPr id="32" name="Rectangle 31">
            <a:extLst>
              <a:ext uri="{FF2B5EF4-FFF2-40B4-BE49-F238E27FC236}">
                <a16:creationId xmlns:a16="http://schemas.microsoft.com/office/drawing/2014/main" id="{94A276BE-D145-4267-A438-A970916B89A2}"/>
              </a:ext>
            </a:extLst>
          </p:cNvPr>
          <p:cNvSpPr/>
          <p:nvPr/>
        </p:nvSpPr>
        <p:spPr>
          <a:xfrm>
            <a:off x="9826805" y="5239279"/>
            <a:ext cx="356188" cy="461665"/>
          </a:xfrm>
          <a:prstGeom prst="rect">
            <a:avLst/>
          </a:prstGeom>
        </p:spPr>
        <p:txBody>
          <a:bodyPr wrap="none">
            <a:spAutoFit/>
          </a:bodyPr>
          <a:lstStyle/>
          <a:p>
            <a:r>
              <a:rPr lang="en-GB" sz="2400" dirty="0">
                <a:solidFill>
                  <a:srgbClr val="FF0000"/>
                </a:solidFill>
              </a:rPr>
              <a:t>1</a:t>
            </a:r>
          </a:p>
        </p:txBody>
      </p:sp>
      <p:sp>
        <p:nvSpPr>
          <p:cNvPr id="33" name="Rectangle 32">
            <a:extLst>
              <a:ext uri="{FF2B5EF4-FFF2-40B4-BE49-F238E27FC236}">
                <a16:creationId xmlns:a16="http://schemas.microsoft.com/office/drawing/2014/main" id="{9470D815-010B-4381-93C3-9592987452CF}"/>
              </a:ext>
            </a:extLst>
          </p:cNvPr>
          <p:cNvSpPr/>
          <p:nvPr/>
        </p:nvSpPr>
        <p:spPr>
          <a:xfrm>
            <a:off x="9790079" y="5975369"/>
            <a:ext cx="527709" cy="461665"/>
          </a:xfrm>
          <a:prstGeom prst="rect">
            <a:avLst/>
          </a:prstGeom>
        </p:spPr>
        <p:txBody>
          <a:bodyPr wrap="none">
            <a:spAutoFit/>
          </a:bodyPr>
          <a:lstStyle/>
          <a:p>
            <a:r>
              <a:rPr lang="en-GB" sz="2400" dirty="0">
                <a:solidFill>
                  <a:srgbClr val="FF0000"/>
                </a:solidFill>
              </a:rPr>
              <a:t>15</a:t>
            </a:r>
          </a:p>
        </p:txBody>
      </p:sp>
      <p:sp>
        <p:nvSpPr>
          <p:cNvPr id="34" name="Rectangle 33">
            <a:extLst>
              <a:ext uri="{FF2B5EF4-FFF2-40B4-BE49-F238E27FC236}">
                <a16:creationId xmlns:a16="http://schemas.microsoft.com/office/drawing/2014/main" id="{44AFED21-EBF0-4E65-BD05-3C1B19240AD6}"/>
              </a:ext>
            </a:extLst>
          </p:cNvPr>
          <p:cNvSpPr/>
          <p:nvPr/>
        </p:nvSpPr>
        <p:spPr>
          <a:xfrm>
            <a:off x="7525216" y="1644824"/>
            <a:ext cx="527709" cy="461665"/>
          </a:xfrm>
          <a:prstGeom prst="rect">
            <a:avLst/>
          </a:prstGeom>
        </p:spPr>
        <p:txBody>
          <a:bodyPr wrap="none">
            <a:spAutoFit/>
          </a:bodyPr>
          <a:lstStyle/>
          <a:p>
            <a:r>
              <a:rPr lang="en-GB" sz="2400" dirty="0">
                <a:solidFill>
                  <a:srgbClr val="FF0000"/>
                </a:solidFill>
              </a:rPr>
              <a:t>53</a:t>
            </a:r>
          </a:p>
        </p:txBody>
      </p:sp>
      <p:sp>
        <p:nvSpPr>
          <p:cNvPr id="35" name="Rectangle 34">
            <a:extLst>
              <a:ext uri="{FF2B5EF4-FFF2-40B4-BE49-F238E27FC236}">
                <a16:creationId xmlns:a16="http://schemas.microsoft.com/office/drawing/2014/main" id="{91687794-9474-43EB-8561-668A99C63E92}"/>
              </a:ext>
            </a:extLst>
          </p:cNvPr>
          <p:cNvSpPr/>
          <p:nvPr/>
        </p:nvSpPr>
        <p:spPr>
          <a:xfrm>
            <a:off x="7525216" y="2332303"/>
            <a:ext cx="527709" cy="461665"/>
          </a:xfrm>
          <a:prstGeom prst="rect">
            <a:avLst/>
          </a:prstGeom>
        </p:spPr>
        <p:txBody>
          <a:bodyPr wrap="none">
            <a:spAutoFit/>
          </a:bodyPr>
          <a:lstStyle/>
          <a:p>
            <a:r>
              <a:rPr lang="en-GB" sz="2400" dirty="0">
                <a:solidFill>
                  <a:srgbClr val="FF0000"/>
                </a:solidFill>
              </a:rPr>
              <a:t>36</a:t>
            </a:r>
          </a:p>
        </p:txBody>
      </p:sp>
      <p:sp>
        <p:nvSpPr>
          <p:cNvPr id="36" name="Rectangle 35">
            <a:extLst>
              <a:ext uri="{FF2B5EF4-FFF2-40B4-BE49-F238E27FC236}">
                <a16:creationId xmlns:a16="http://schemas.microsoft.com/office/drawing/2014/main" id="{1F32FD39-AB1B-41D9-A337-6670DA73158A}"/>
              </a:ext>
            </a:extLst>
          </p:cNvPr>
          <p:cNvSpPr/>
          <p:nvPr/>
        </p:nvSpPr>
        <p:spPr>
          <a:xfrm>
            <a:off x="7653763" y="3019782"/>
            <a:ext cx="356188" cy="461665"/>
          </a:xfrm>
          <a:prstGeom prst="rect">
            <a:avLst/>
          </a:prstGeom>
        </p:spPr>
        <p:txBody>
          <a:bodyPr wrap="none">
            <a:spAutoFit/>
          </a:bodyPr>
          <a:lstStyle/>
          <a:p>
            <a:r>
              <a:rPr lang="en-GB" sz="2400" dirty="0">
                <a:solidFill>
                  <a:srgbClr val="FF0000"/>
                </a:solidFill>
              </a:rPr>
              <a:t>2</a:t>
            </a:r>
          </a:p>
        </p:txBody>
      </p:sp>
      <p:sp>
        <p:nvSpPr>
          <p:cNvPr id="37" name="Rectangle 36">
            <a:extLst>
              <a:ext uri="{FF2B5EF4-FFF2-40B4-BE49-F238E27FC236}">
                <a16:creationId xmlns:a16="http://schemas.microsoft.com/office/drawing/2014/main" id="{BE421440-A2DF-4E61-B2D6-E11152F1B8F5}"/>
              </a:ext>
            </a:extLst>
          </p:cNvPr>
          <p:cNvSpPr/>
          <p:nvPr/>
        </p:nvSpPr>
        <p:spPr>
          <a:xfrm>
            <a:off x="10380297" y="1576510"/>
            <a:ext cx="504882" cy="461665"/>
          </a:xfrm>
          <a:prstGeom prst="rect">
            <a:avLst/>
          </a:prstGeom>
        </p:spPr>
        <p:txBody>
          <a:bodyPr wrap="none">
            <a:spAutoFit/>
          </a:bodyPr>
          <a:lstStyle/>
          <a:p>
            <a:r>
              <a:rPr lang="en-GB" sz="2400" dirty="0">
                <a:solidFill>
                  <a:srgbClr val="FF0000"/>
                </a:solidFill>
              </a:rPr>
              <a:t>11</a:t>
            </a:r>
          </a:p>
        </p:txBody>
      </p:sp>
      <p:sp>
        <p:nvSpPr>
          <p:cNvPr id="38" name="Rectangle 37">
            <a:extLst>
              <a:ext uri="{FF2B5EF4-FFF2-40B4-BE49-F238E27FC236}">
                <a16:creationId xmlns:a16="http://schemas.microsoft.com/office/drawing/2014/main" id="{3554B038-4C0C-44D0-80EB-3391EDEFC908}"/>
              </a:ext>
            </a:extLst>
          </p:cNvPr>
          <p:cNvSpPr/>
          <p:nvPr/>
        </p:nvSpPr>
        <p:spPr>
          <a:xfrm>
            <a:off x="10393032" y="2922939"/>
            <a:ext cx="356188" cy="461665"/>
          </a:xfrm>
          <a:prstGeom prst="rect">
            <a:avLst/>
          </a:prstGeom>
        </p:spPr>
        <p:txBody>
          <a:bodyPr wrap="none">
            <a:spAutoFit/>
          </a:bodyPr>
          <a:lstStyle/>
          <a:p>
            <a:r>
              <a:rPr lang="en-GB" sz="2400" dirty="0">
                <a:solidFill>
                  <a:srgbClr val="FF0000"/>
                </a:solidFill>
              </a:rPr>
              <a:t>9</a:t>
            </a:r>
          </a:p>
        </p:txBody>
      </p:sp>
      <p:sp>
        <p:nvSpPr>
          <p:cNvPr id="39" name="Rectangle 38">
            <a:extLst>
              <a:ext uri="{FF2B5EF4-FFF2-40B4-BE49-F238E27FC236}">
                <a16:creationId xmlns:a16="http://schemas.microsoft.com/office/drawing/2014/main" id="{39BA25B0-5AF4-45CC-A64E-B9B7B46316FB}"/>
              </a:ext>
            </a:extLst>
          </p:cNvPr>
          <p:cNvSpPr/>
          <p:nvPr/>
        </p:nvSpPr>
        <p:spPr>
          <a:xfrm>
            <a:off x="10393032" y="2250948"/>
            <a:ext cx="356188" cy="461665"/>
          </a:xfrm>
          <a:prstGeom prst="rect">
            <a:avLst/>
          </a:prstGeom>
        </p:spPr>
        <p:txBody>
          <a:bodyPr wrap="none">
            <a:spAutoFit/>
          </a:bodyPr>
          <a:lstStyle/>
          <a:p>
            <a:r>
              <a:rPr lang="en-GB" sz="2400" dirty="0">
                <a:solidFill>
                  <a:srgbClr val="FF0000"/>
                </a:solidFill>
              </a:rPr>
              <a:t>8</a:t>
            </a:r>
          </a:p>
        </p:txBody>
      </p:sp>
    </p:spTree>
    <p:extLst>
      <p:ext uri="{BB962C8B-B14F-4D97-AF65-F5344CB8AC3E}">
        <p14:creationId xmlns:p14="http://schemas.microsoft.com/office/powerpoint/2010/main" val="157265276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P spid="26" grpId="0"/>
      <p:bldP spid="27" grpId="0"/>
      <p:bldP spid="28" grpId="0"/>
      <p:bldP spid="29" grpId="0"/>
      <p:bldP spid="30" grpId="0"/>
      <p:bldP spid="31" grpId="0"/>
      <p:bldP spid="32" grpId="0"/>
      <p:bldP spid="33" grpId="0"/>
      <p:bldP spid="34" grpId="0"/>
      <p:bldP spid="35" grpId="0"/>
      <p:bldP spid="36" grpId="0"/>
      <p:bldP spid="37" grpId="0"/>
      <p:bldP spid="38" grpId="0"/>
      <p:bldP spid="3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EA008B2-D1CD-4286-A63A-B49DAAD0AF55}"/>
              </a:ext>
            </a:extLst>
          </p:cNvPr>
          <p:cNvSpPr/>
          <p:nvPr/>
        </p:nvSpPr>
        <p:spPr bwMode="auto">
          <a:xfrm>
            <a:off x="5916600" y="4616629"/>
            <a:ext cx="2808312"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Skill Check: Substitution</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EEDAD236-F217-4D9C-A0BB-95299C235848}"/>
              </a:ext>
            </a:extLst>
          </p:cNvPr>
          <p:cNvSpPr txBox="1"/>
          <p:nvPr/>
        </p:nvSpPr>
        <p:spPr>
          <a:xfrm>
            <a:off x="2339246" y="754042"/>
            <a:ext cx="8424936" cy="830997"/>
          </a:xfrm>
          <a:prstGeom prst="rect">
            <a:avLst/>
          </a:prstGeom>
          <a:noFill/>
        </p:spPr>
        <p:txBody>
          <a:bodyPr wrap="square" rtlCol="0">
            <a:spAutoFit/>
          </a:bodyPr>
          <a:lstStyle/>
          <a:p>
            <a:r>
              <a:rPr lang="en-GB" sz="2400" dirty="0"/>
              <a:t>5. If </a:t>
            </a:r>
            <a:r>
              <a:rPr lang="en-GB" sz="2400" i="1" dirty="0">
                <a:latin typeface="Times New Roman" panose="02020603050405020304" pitchFamily="18" charset="0"/>
                <a:cs typeface="Times New Roman" panose="02020603050405020304" pitchFamily="18" charset="0"/>
              </a:rPr>
              <a:t>e</a:t>
            </a:r>
            <a:r>
              <a:rPr lang="en-GB" sz="2400" dirty="0"/>
              <a:t> = 10, </a:t>
            </a:r>
            <a:r>
              <a:rPr lang="en-GB" sz="2400" i="1" dirty="0">
                <a:latin typeface="Times New Roman" panose="02020603050405020304" pitchFamily="18" charset="0"/>
                <a:cs typeface="Times New Roman" panose="02020603050405020304" pitchFamily="18" charset="0"/>
              </a:rPr>
              <a:t>f</a:t>
            </a:r>
            <a:r>
              <a:rPr lang="en-GB" sz="2400" dirty="0"/>
              <a:t> = 20  </a:t>
            </a:r>
            <a:r>
              <a:rPr lang="en-GB" sz="2400" i="1" dirty="0">
                <a:latin typeface="Times New Roman" panose="02020603050405020304" pitchFamily="18" charset="0"/>
                <a:cs typeface="Times New Roman" panose="02020603050405020304" pitchFamily="18" charset="0"/>
              </a:rPr>
              <a:t>g</a:t>
            </a:r>
            <a:r>
              <a:rPr lang="en-GB" sz="2400" dirty="0"/>
              <a:t> = 5 and </a:t>
            </a:r>
            <a:r>
              <a:rPr lang="en-GB" sz="2400" i="1" dirty="0">
                <a:latin typeface="Times New Roman" panose="02020603050405020304" pitchFamily="18" charset="0"/>
                <a:cs typeface="Times New Roman" panose="02020603050405020304" pitchFamily="18" charset="0"/>
              </a:rPr>
              <a:t>h</a:t>
            </a:r>
            <a:r>
              <a:rPr lang="en-GB" sz="2400" dirty="0"/>
              <a:t> = 4 , determine the value of the following expressions</a:t>
            </a:r>
          </a:p>
        </p:txBody>
      </p:sp>
      <p:sp>
        <p:nvSpPr>
          <p:cNvPr id="4" name="TextBox 3">
            <a:extLst>
              <a:ext uri="{FF2B5EF4-FFF2-40B4-BE49-F238E27FC236}">
                <a16:creationId xmlns:a16="http://schemas.microsoft.com/office/drawing/2014/main" id="{A837325C-8796-49FE-B986-75AB7D667C15}"/>
              </a:ext>
            </a:extLst>
          </p:cNvPr>
          <p:cNvSpPr txBox="1"/>
          <p:nvPr/>
        </p:nvSpPr>
        <p:spPr>
          <a:xfrm>
            <a:off x="2339246" y="3717032"/>
            <a:ext cx="8928992" cy="1200329"/>
          </a:xfrm>
          <a:prstGeom prst="rect">
            <a:avLst/>
          </a:prstGeom>
          <a:noFill/>
        </p:spPr>
        <p:txBody>
          <a:bodyPr wrap="square" rtlCol="0">
            <a:spAutoFit/>
          </a:bodyPr>
          <a:lstStyle/>
          <a:p>
            <a:r>
              <a:rPr lang="en-GB" sz="2400" dirty="0"/>
              <a:t>6. The cost of entry to a leisure park  for an adult is £15 and for a child it is £10. The total cost in pounds for </a:t>
            </a:r>
            <a:r>
              <a:rPr lang="en-GB" sz="2400" i="1" dirty="0">
                <a:latin typeface="Times New Roman" panose="02020603050405020304" pitchFamily="18" charset="0"/>
                <a:cs typeface="Times New Roman" panose="02020603050405020304" pitchFamily="18" charset="0"/>
              </a:rPr>
              <a:t>b</a:t>
            </a:r>
            <a:r>
              <a:rPr lang="en-GB" sz="2400" dirty="0"/>
              <a:t> adults and </a:t>
            </a:r>
            <a:r>
              <a:rPr lang="en-GB" sz="2400" i="1" dirty="0">
                <a:latin typeface="Times New Roman" panose="02020603050405020304" pitchFamily="18" charset="0"/>
                <a:cs typeface="Times New Roman" panose="02020603050405020304" pitchFamily="18" charset="0"/>
              </a:rPr>
              <a:t>d</a:t>
            </a:r>
            <a:r>
              <a:rPr lang="en-GB" sz="2400" dirty="0"/>
              <a:t> children is given by the formula</a:t>
            </a:r>
          </a:p>
        </p:txBody>
      </p:sp>
      <p:sp>
        <p:nvSpPr>
          <p:cNvPr id="5" name="TextBox 4">
            <a:extLst>
              <a:ext uri="{FF2B5EF4-FFF2-40B4-BE49-F238E27FC236}">
                <a16:creationId xmlns:a16="http://schemas.microsoft.com/office/drawing/2014/main" id="{A8B592AC-0351-4D33-B848-F18219B121DA}"/>
              </a:ext>
            </a:extLst>
          </p:cNvPr>
          <p:cNvSpPr txBox="1"/>
          <p:nvPr/>
        </p:nvSpPr>
        <p:spPr>
          <a:xfrm>
            <a:off x="6060616" y="4673828"/>
            <a:ext cx="2520280" cy="461665"/>
          </a:xfrm>
          <a:prstGeom prst="rect">
            <a:avLst/>
          </a:prstGeom>
          <a:noFill/>
        </p:spPr>
        <p:txBody>
          <a:bodyPr wrap="square" rtlCol="0">
            <a:spAutoFit/>
          </a:bodyPr>
          <a:lstStyle/>
          <a:p>
            <a:r>
              <a:rPr lang="en-GB" sz="2400" dirty="0"/>
              <a:t>T = 15 </a:t>
            </a:r>
            <a:r>
              <a:rPr lang="en-GB" sz="2400" i="1" dirty="0">
                <a:latin typeface="Times New Roman" panose="02020603050405020304" pitchFamily="18" charset="0"/>
                <a:cs typeface="Times New Roman" panose="02020603050405020304" pitchFamily="18" charset="0"/>
              </a:rPr>
              <a:t>b </a:t>
            </a:r>
            <a:r>
              <a:rPr lang="en-GB" sz="2400" dirty="0"/>
              <a:t>+ 10 </a:t>
            </a:r>
            <a:r>
              <a:rPr lang="en-GB" sz="2400" i="1" dirty="0">
                <a:latin typeface="Times New Roman" panose="02020603050405020304" pitchFamily="18" charset="0"/>
                <a:cs typeface="Times New Roman" panose="02020603050405020304" pitchFamily="18" charset="0"/>
              </a:rPr>
              <a:t>d</a:t>
            </a:r>
          </a:p>
        </p:txBody>
      </p:sp>
      <p:sp>
        <p:nvSpPr>
          <p:cNvPr id="7" name="Rectangle 6">
            <a:extLst>
              <a:ext uri="{FF2B5EF4-FFF2-40B4-BE49-F238E27FC236}">
                <a16:creationId xmlns:a16="http://schemas.microsoft.com/office/drawing/2014/main" id="{AC25B76D-5291-46D2-85AB-140809EAED4B}"/>
              </a:ext>
            </a:extLst>
          </p:cNvPr>
          <p:cNvSpPr/>
          <p:nvPr/>
        </p:nvSpPr>
        <p:spPr>
          <a:xfrm>
            <a:off x="2355022" y="5218974"/>
            <a:ext cx="2956259" cy="461665"/>
          </a:xfrm>
          <a:prstGeom prst="rect">
            <a:avLst/>
          </a:prstGeom>
        </p:spPr>
        <p:txBody>
          <a:bodyPr wrap="none">
            <a:spAutoFit/>
          </a:bodyPr>
          <a:lstStyle/>
          <a:p>
            <a:r>
              <a:rPr lang="en-GB" sz="2400" dirty="0"/>
              <a:t>Calculate the cost if:</a:t>
            </a:r>
          </a:p>
        </p:txBody>
      </p:sp>
      <p:sp>
        <p:nvSpPr>
          <p:cNvPr id="8" name="TextBox 7">
            <a:extLst>
              <a:ext uri="{FF2B5EF4-FFF2-40B4-BE49-F238E27FC236}">
                <a16:creationId xmlns:a16="http://schemas.microsoft.com/office/drawing/2014/main" id="{1AB22638-4178-449D-9B36-5B55818E8E01}"/>
              </a:ext>
            </a:extLst>
          </p:cNvPr>
          <p:cNvSpPr txBox="1"/>
          <p:nvPr/>
        </p:nvSpPr>
        <p:spPr>
          <a:xfrm>
            <a:off x="2567608" y="1754306"/>
            <a:ext cx="936104" cy="461665"/>
          </a:xfrm>
          <a:prstGeom prst="rect">
            <a:avLst/>
          </a:prstGeom>
          <a:noFill/>
        </p:spPr>
        <p:txBody>
          <a:bodyPr wrap="square" rtlCol="0">
            <a:spAutoFit/>
          </a:bodyPr>
          <a:lstStyle/>
          <a:p>
            <a:r>
              <a:rPr lang="en-GB" sz="2400" dirty="0"/>
              <a:t>(a) </a:t>
            </a:r>
            <a:r>
              <a:rPr lang="en-GB" sz="2400" i="1" dirty="0" err="1">
                <a:latin typeface="Times New Roman" panose="02020603050405020304" pitchFamily="18" charset="0"/>
                <a:cs typeface="Times New Roman" panose="02020603050405020304" pitchFamily="18" charset="0"/>
              </a:rPr>
              <a:t>eg</a:t>
            </a:r>
            <a:endParaRPr lang="en-GB" sz="2400" i="1" dirty="0">
              <a:latin typeface="Times New Roman" panose="02020603050405020304" pitchFamily="18" charset="0"/>
              <a:cs typeface="Times New Roman" panose="02020603050405020304" pitchFamily="18" charset="0"/>
            </a:endParaRPr>
          </a:p>
        </p:txBody>
      </p:sp>
      <p:sp>
        <p:nvSpPr>
          <p:cNvPr id="9" name="Rectangle 8">
            <a:extLst>
              <a:ext uri="{FF2B5EF4-FFF2-40B4-BE49-F238E27FC236}">
                <a16:creationId xmlns:a16="http://schemas.microsoft.com/office/drawing/2014/main" id="{B00B984A-59E2-4FAF-A88C-8BF95F1095E0}"/>
              </a:ext>
            </a:extLst>
          </p:cNvPr>
          <p:cNvSpPr/>
          <p:nvPr/>
        </p:nvSpPr>
        <p:spPr>
          <a:xfrm>
            <a:off x="2567608" y="2407924"/>
            <a:ext cx="954107" cy="461665"/>
          </a:xfrm>
          <a:prstGeom prst="rect">
            <a:avLst/>
          </a:prstGeom>
        </p:spPr>
        <p:txBody>
          <a:bodyPr wrap="none">
            <a:spAutoFit/>
          </a:bodyPr>
          <a:lstStyle/>
          <a:p>
            <a:r>
              <a:rPr lang="en-GB" sz="2400" dirty="0"/>
              <a:t>(b) </a:t>
            </a:r>
            <a:r>
              <a:rPr lang="en-GB" sz="2400" i="1" dirty="0" err="1">
                <a:latin typeface="Times New Roman" panose="02020603050405020304" pitchFamily="18" charset="0"/>
                <a:cs typeface="Times New Roman" panose="02020603050405020304" pitchFamily="18" charset="0"/>
              </a:rPr>
              <a:t>gh</a:t>
            </a:r>
            <a:endParaRPr lang="en-GB" sz="2400" i="1" dirty="0">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id="{36D45C4D-6559-4B98-BD0A-7C2248C8EF86}"/>
              </a:ext>
            </a:extLst>
          </p:cNvPr>
          <p:cNvSpPr/>
          <p:nvPr/>
        </p:nvSpPr>
        <p:spPr>
          <a:xfrm>
            <a:off x="2584870" y="3038856"/>
            <a:ext cx="849913" cy="461665"/>
          </a:xfrm>
          <a:prstGeom prst="rect">
            <a:avLst/>
          </a:prstGeom>
        </p:spPr>
        <p:txBody>
          <a:bodyPr wrap="none">
            <a:spAutoFit/>
          </a:bodyPr>
          <a:lstStyle/>
          <a:p>
            <a:r>
              <a:rPr lang="en-GB" sz="2400" dirty="0"/>
              <a:t>(c) </a:t>
            </a:r>
            <a:r>
              <a:rPr lang="en-GB" sz="2400" i="1" dirty="0" err="1">
                <a:latin typeface="Times New Roman" panose="02020603050405020304" pitchFamily="18" charset="0"/>
                <a:cs typeface="Times New Roman" panose="02020603050405020304" pitchFamily="18" charset="0"/>
              </a:rPr>
              <a:t>ef</a:t>
            </a:r>
            <a:endParaRPr lang="en-GB" sz="2400" i="1" dirty="0">
              <a:latin typeface="Times New Roman" panose="02020603050405020304" pitchFamily="18" charset="0"/>
              <a:cs typeface="Times New Roman" panose="02020603050405020304" pitchFamily="18" charset="0"/>
            </a:endParaRPr>
          </a:p>
        </p:txBody>
      </p:sp>
      <p:sp>
        <p:nvSpPr>
          <p:cNvPr id="11" name="Rectangle 10">
            <a:extLst>
              <a:ext uri="{FF2B5EF4-FFF2-40B4-BE49-F238E27FC236}">
                <a16:creationId xmlns:a16="http://schemas.microsoft.com/office/drawing/2014/main" id="{9B51B284-3662-4ACA-9560-45654A91182D}"/>
              </a:ext>
            </a:extLst>
          </p:cNvPr>
          <p:cNvSpPr/>
          <p:nvPr/>
        </p:nvSpPr>
        <p:spPr>
          <a:xfrm>
            <a:off x="5447928" y="1745799"/>
            <a:ext cx="936475" cy="461665"/>
          </a:xfrm>
          <a:prstGeom prst="rect">
            <a:avLst/>
          </a:prstGeom>
        </p:spPr>
        <p:txBody>
          <a:bodyPr wrap="none">
            <a:spAutoFit/>
          </a:bodyPr>
          <a:lstStyle/>
          <a:p>
            <a:r>
              <a:rPr lang="en-GB" sz="2400" dirty="0"/>
              <a:t>(d) </a:t>
            </a:r>
            <a:r>
              <a:rPr lang="en-GB" sz="2400" i="1" dirty="0">
                <a:latin typeface="Times New Roman" panose="02020603050405020304" pitchFamily="18" charset="0"/>
                <a:cs typeface="Times New Roman" panose="02020603050405020304" pitchFamily="18" charset="0"/>
              </a:rPr>
              <a:t>eh</a:t>
            </a:r>
          </a:p>
        </p:txBody>
      </p:sp>
      <p:sp>
        <p:nvSpPr>
          <p:cNvPr id="12" name="Rectangle 11">
            <a:extLst>
              <a:ext uri="{FF2B5EF4-FFF2-40B4-BE49-F238E27FC236}">
                <a16:creationId xmlns:a16="http://schemas.microsoft.com/office/drawing/2014/main" id="{5E2ED93F-DE8F-4559-AE14-07835E6EC675}"/>
              </a:ext>
            </a:extLst>
          </p:cNvPr>
          <p:cNvSpPr/>
          <p:nvPr/>
        </p:nvSpPr>
        <p:spPr>
          <a:xfrm>
            <a:off x="5447928" y="2405330"/>
            <a:ext cx="1021433" cy="461665"/>
          </a:xfrm>
          <a:prstGeom prst="rect">
            <a:avLst/>
          </a:prstGeom>
        </p:spPr>
        <p:txBody>
          <a:bodyPr wrap="none">
            <a:spAutoFit/>
          </a:bodyPr>
          <a:lstStyle/>
          <a:p>
            <a:r>
              <a:rPr lang="en-GB" sz="2400" dirty="0"/>
              <a:t>(e) </a:t>
            </a:r>
            <a:r>
              <a:rPr lang="en-GB" sz="2400" i="1" dirty="0" err="1">
                <a:latin typeface="Times New Roman" panose="02020603050405020304" pitchFamily="18" charset="0"/>
                <a:cs typeface="Times New Roman" panose="02020603050405020304" pitchFamily="18" charset="0"/>
              </a:rPr>
              <a:t>efg</a:t>
            </a:r>
            <a:endParaRPr lang="en-GB" sz="2400" i="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4DE686AB-D097-4990-B5D6-89AF14E42CE1}"/>
                  </a:ext>
                </a:extLst>
              </p:cNvPr>
              <p:cNvSpPr/>
              <p:nvPr/>
            </p:nvSpPr>
            <p:spPr>
              <a:xfrm>
                <a:off x="8483265" y="2303186"/>
                <a:ext cx="837986" cy="665952"/>
              </a:xfrm>
              <a:prstGeom prst="rect">
                <a:avLst/>
              </a:prstGeom>
            </p:spPr>
            <p:txBody>
              <a:bodyPr wrap="none">
                <a:spAutoFit/>
              </a:bodyPr>
              <a:lstStyle/>
              <a:p>
                <a:r>
                  <a:rPr lang="en-GB" sz="2400" dirty="0"/>
                  <a:t>(</a:t>
                </a:r>
                <a:r>
                  <a:rPr lang="en-GB" sz="2400" dirty="0" err="1"/>
                  <a:t>i</a:t>
                </a:r>
                <a:r>
                  <a:rPr lang="en-GB" sz="2400" dirty="0"/>
                  <a:t>) </a:t>
                </a:r>
                <a14:m>
                  <m:oMath xmlns:m="http://schemas.openxmlformats.org/officeDocument/2006/math">
                    <m:f>
                      <m:fPr>
                        <m:ctrlPr>
                          <a:rPr lang="en-GB" sz="2400" i="1" smtClean="0">
                            <a:latin typeface="Cambria Math" panose="02040503050406030204" pitchFamily="18" charset="0"/>
                          </a:rPr>
                        </m:ctrlPr>
                      </m:fPr>
                      <m:num>
                        <m:r>
                          <a:rPr lang="en-GB" sz="2400" b="0" i="1" smtClean="0">
                            <a:latin typeface="Cambria Math" panose="02040503050406030204" pitchFamily="18" charset="0"/>
                          </a:rPr>
                          <m:t>𝑔h</m:t>
                        </m:r>
                      </m:num>
                      <m:den>
                        <m:r>
                          <a:rPr lang="en-GB" sz="2400" b="0" i="1" smtClean="0">
                            <a:latin typeface="Cambria Math" panose="02040503050406030204" pitchFamily="18" charset="0"/>
                          </a:rPr>
                          <m:t>𝑓</m:t>
                        </m:r>
                      </m:den>
                    </m:f>
                  </m:oMath>
                </a14:m>
                <a:endParaRPr lang="en-GB" sz="2400" i="1" dirty="0">
                  <a:latin typeface="Times New Roman" panose="02020603050405020304" pitchFamily="18" charset="0"/>
                  <a:cs typeface="Times New Roman" panose="02020603050405020304" pitchFamily="18" charset="0"/>
                </a:endParaRPr>
              </a:p>
            </p:txBody>
          </p:sp>
        </mc:Choice>
        <mc:Fallback xmlns="">
          <p:sp>
            <p:nvSpPr>
              <p:cNvPr id="13" name="Rectangle 12">
                <a:extLst>
                  <a:ext uri="{FF2B5EF4-FFF2-40B4-BE49-F238E27FC236}">
                    <a16:creationId xmlns:a16="http://schemas.microsoft.com/office/drawing/2014/main" id="{4DE686AB-D097-4990-B5D6-89AF14E42CE1}"/>
                  </a:ext>
                </a:extLst>
              </p:cNvPr>
              <p:cNvSpPr>
                <a:spLocks noRot="1" noChangeAspect="1" noMove="1" noResize="1" noEditPoints="1" noAdjustHandles="1" noChangeArrowheads="1" noChangeShapeType="1" noTextEdit="1"/>
              </p:cNvSpPr>
              <p:nvPr/>
            </p:nvSpPr>
            <p:spPr>
              <a:xfrm>
                <a:off x="8483265" y="2303186"/>
                <a:ext cx="837986" cy="665952"/>
              </a:xfrm>
              <a:prstGeom prst="rect">
                <a:avLst/>
              </a:prstGeom>
              <a:blipFill>
                <a:blip r:embed="rId4"/>
                <a:stretch>
                  <a:fillRect l="-11679" b="-183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91C39EA5-CE4B-47F9-A437-C2EE87B1BC4F}"/>
                  </a:ext>
                </a:extLst>
              </p:cNvPr>
              <p:cNvSpPr/>
              <p:nvPr/>
            </p:nvSpPr>
            <p:spPr>
              <a:xfrm>
                <a:off x="8483265" y="2958077"/>
                <a:ext cx="940579" cy="670055"/>
              </a:xfrm>
              <a:prstGeom prst="rect">
                <a:avLst/>
              </a:prstGeom>
            </p:spPr>
            <p:txBody>
              <a:bodyPr wrap="none">
                <a:spAutoFit/>
              </a:bodyPr>
              <a:lstStyle/>
              <a:p>
                <a:r>
                  <a:rPr lang="en-GB" sz="2400" dirty="0"/>
                  <a:t>(h) </a:t>
                </a:r>
                <a14:m>
                  <m:oMath xmlns:m="http://schemas.openxmlformats.org/officeDocument/2006/math">
                    <m:f>
                      <m:fPr>
                        <m:ctrlPr>
                          <a:rPr lang="en-GB" sz="2400" i="1" smtClean="0">
                            <a:latin typeface="Cambria Math" panose="02040503050406030204" pitchFamily="18" charset="0"/>
                          </a:rPr>
                        </m:ctrlPr>
                      </m:fPr>
                      <m:num>
                        <m:r>
                          <a:rPr lang="en-GB" sz="2400" b="0" i="1" smtClean="0">
                            <a:latin typeface="Cambria Math" panose="02040503050406030204" pitchFamily="18" charset="0"/>
                          </a:rPr>
                          <m:t>𝑒𝑓</m:t>
                        </m:r>
                      </m:num>
                      <m:den>
                        <m:r>
                          <a:rPr lang="en-GB" sz="2400" b="0" i="1" smtClean="0">
                            <a:latin typeface="Cambria Math" panose="02040503050406030204" pitchFamily="18" charset="0"/>
                          </a:rPr>
                          <m:t>𝑔h</m:t>
                        </m:r>
                      </m:den>
                    </m:f>
                  </m:oMath>
                </a14:m>
                <a:endParaRPr lang="en-GB" sz="2400" i="1" dirty="0">
                  <a:latin typeface="Times New Roman" panose="02020603050405020304" pitchFamily="18" charset="0"/>
                  <a:cs typeface="Times New Roman" panose="02020603050405020304" pitchFamily="18" charset="0"/>
                </a:endParaRPr>
              </a:p>
            </p:txBody>
          </p:sp>
        </mc:Choice>
        <mc:Fallback xmlns="">
          <p:sp>
            <p:nvSpPr>
              <p:cNvPr id="14" name="Rectangle 13">
                <a:extLst>
                  <a:ext uri="{FF2B5EF4-FFF2-40B4-BE49-F238E27FC236}">
                    <a16:creationId xmlns:a16="http://schemas.microsoft.com/office/drawing/2014/main" id="{91C39EA5-CE4B-47F9-A437-C2EE87B1BC4F}"/>
                  </a:ext>
                </a:extLst>
              </p:cNvPr>
              <p:cNvSpPr>
                <a:spLocks noRot="1" noChangeAspect="1" noMove="1" noResize="1" noEditPoints="1" noAdjustHandles="1" noChangeArrowheads="1" noChangeShapeType="1" noTextEdit="1"/>
              </p:cNvSpPr>
              <p:nvPr/>
            </p:nvSpPr>
            <p:spPr>
              <a:xfrm>
                <a:off x="8483265" y="2958077"/>
                <a:ext cx="940579" cy="670055"/>
              </a:xfrm>
              <a:prstGeom prst="rect">
                <a:avLst/>
              </a:prstGeom>
              <a:blipFill>
                <a:blip r:embed="rId5"/>
                <a:stretch>
                  <a:fillRect l="-10390" b="-181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5" name="Rectangle 14">
                <a:extLst>
                  <a:ext uri="{FF2B5EF4-FFF2-40B4-BE49-F238E27FC236}">
                    <a16:creationId xmlns:a16="http://schemas.microsoft.com/office/drawing/2014/main" id="{EB191D35-9153-4139-BE2A-D7D9BDB0026D}"/>
                  </a:ext>
                </a:extLst>
              </p:cNvPr>
              <p:cNvSpPr/>
              <p:nvPr/>
            </p:nvSpPr>
            <p:spPr>
              <a:xfrm>
                <a:off x="8483265" y="1745799"/>
                <a:ext cx="1201118" cy="628698"/>
              </a:xfrm>
              <a:prstGeom prst="rect">
                <a:avLst/>
              </a:prstGeom>
            </p:spPr>
            <p:txBody>
              <a:bodyPr wrap="square">
                <a:spAutoFit/>
              </a:bodyPr>
              <a:lstStyle/>
              <a:p>
                <a:r>
                  <a:rPr lang="en-GB" sz="2400" dirty="0"/>
                  <a:t>(g) </a:t>
                </a:r>
                <a14:m>
                  <m:oMath xmlns:m="http://schemas.openxmlformats.org/officeDocument/2006/math">
                    <m:f>
                      <m:fPr>
                        <m:ctrlPr>
                          <a:rPr lang="en-GB" sz="2400" i="1" smtClean="0">
                            <a:latin typeface="Cambria Math" panose="02040503050406030204" pitchFamily="18" charset="0"/>
                          </a:rPr>
                        </m:ctrlPr>
                      </m:fPr>
                      <m:num>
                        <m:r>
                          <a:rPr lang="en-GB" sz="2400" b="0" i="1" smtClean="0">
                            <a:latin typeface="Cambria Math" panose="02040503050406030204" pitchFamily="18" charset="0"/>
                          </a:rPr>
                          <m:t>𝑒</m:t>
                        </m:r>
                      </m:num>
                      <m:den>
                        <m:r>
                          <a:rPr lang="en-GB" sz="2400" b="0" i="1" smtClean="0">
                            <a:latin typeface="Cambria Math" panose="02040503050406030204" pitchFamily="18" charset="0"/>
                          </a:rPr>
                          <m:t>𝑔</m:t>
                        </m:r>
                      </m:den>
                    </m:f>
                  </m:oMath>
                </a14:m>
                <a:endParaRPr lang="en-GB" sz="2400" i="1" dirty="0">
                  <a:latin typeface="Times New Roman" panose="02020603050405020304" pitchFamily="18" charset="0"/>
                  <a:cs typeface="Times New Roman" panose="02020603050405020304" pitchFamily="18" charset="0"/>
                </a:endParaRPr>
              </a:p>
            </p:txBody>
          </p:sp>
        </mc:Choice>
        <mc:Fallback xmlns="">
          <p:sp>
            <p:nvSpPr>
              <p:cNvPr id="15" name="Rectangle 14">
                <a:extLst>
                  <a:ext uri="{FF2B5EF4-FFF2-40B4-BE49-F238E27FC236}">
                    <a16:creationId xmlns:a16="http://schemas.microsoft.com/office/drawing/2014/main" id="{EB191D35-9153-4139-BE2A-D7D9BDB0026D}"/>
                  </a:ext>
                </a:extLst>
              </p:cNvPr>
              <p:cNvSpPr>
                <a:spLocks noRot="1" noChangeAspect="1" noMove="1" noResize="1" noEditPoints="1" noAdjustHandles="1" noChangeArrowheads="1" noChangeShapeType="1" noTextEdit="1"/>
              </p:cNvSpPr>
              <p:nvPr/>
            </p:nvSpPr>
            <p:spPr>
              <a:xfrm>
                <a:off x="8483265" y="1745799"/>
                <a:ext cx="1201118" cy="628698"/>
              </a:xfrm>
              <a:prstGeom prst="rect">
                <a:avLst/>
              </a:prstGeom>
              <a:blipFill>
                <a:blip r:embed="rId6"/>
                <a:stretch>
                  <a:fillRect l="-8122" t="-962" b="-962"/>
                </a:stretch>
              </a:blipFill>
            </p:spPr>
            <p:txBody>
              <a:bodyPr/>
              <a:lstStyle/>
              <a:p>
                <a:r>
                  <a:rPr lang="en-GB">
                    <a:noFill/>
                  </a:rPr>
                  <a:t> </a:t>
                </a:r>
              </a:p>
            </p:txBody>
          </p:sp>
        </mc:Fallback>
      </mc:AlternateContent>
      <p:sp>
        <p:nvSpPr>
          <p:cNvPr id="16" name="Rectangle 15">
            <a:extLst>
              <a:ext uri="{FF2B5EF4-FFF2-40B4-BE49-F238E27FC236}">
                <a16:creationId xmlns:a16="http://schemas.microsoft.com/office/drawing/2014/main" id="{DA77DE62-4A8D-4E12-B108-38384DA024CC}"/>
              </a:ext>
            </a:extLst>
          </p:cNvPr>
          <p:cNvSpPr/>
          <p:nvPr/>
        </p:nvSpPr>
        <p:spPr>
          <a:xfrm>
            <a:off x="5530281" y="3009372"/>
            <a:ext cx="1021433" cy="461665"/>
          </a:xfrm>
          <a:prstGeom prst="rect">
            <a:avLst/>
          </a:prstGeom>
        </p:spPr>
        <p:txBody>
          <a:bodyPr wrap="none">
            <a:spAutoFit/>
          </a:bodyPr>
          <a:lstStyle/>
          <a:p>
            <a:r>
              <a:rPr lang="en-GB" sz="2400" dirty="0"/>
              <a:t>(f) </a:t>
            </a:r>
            <a:r>
              <a:rPr lang="en-GB" sz="2400" i="1" dirty="0" err="1">
                <a:latin typeface="Times New Roman" panose="02020603050405020304" pitchFamily="18" charset="0"/>
                <a:cs typeface="Times New Roman" panose="02020603050405020304" pitchFamily="18" charset="0"/>
              </a:rPr>
              <a:t>heg</a:t>
            </a:r>
            <a:endParaRPr lang="en-GB" sz="2400" i="1" dirty="0">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4F85D3CA-A92A-4D0F-A1AC-F54AF59C177F}"/>
              </a:ext>
            </a:extLst>
          </p:cNvPr>
          <p:cNvSpPr txBox="1"/>
          <p:nvPr/>
        </p:nvSpPr>
        <p:spPr>
          <a:xfrm>
            <a:off x="2355022" y="5751419"/>
            <a:ext cx="2956259" cy="461665"/>
          </a:xfrm>
          <a:prstGeom prst="rect">
            <a:avLst/>
          </a:prstGeom>
          <a:noFill/>
        </p:spPr>
        <p:txBody>
          <a:bodyPr wrap="square" rtlCol="0">
            <a:spAutoFit/>
          </a:bodyPr>
          <a:lstStyle/>
          <a:p>
            <a:r>
              <a:rPr lang="en-GB" sz="2400" dirty="0"/>
              <a:t>(a) </a:t>
            </a:r>
            <a:r>
              <a:rPr lang="en-GB" sz="2400" i="1" dirty="0">
                <a:latin typeface="Times New Roman" panose="02020603050405020304" pitchFamily="18" charset="0"/>
                <a:cs typeface="Times New Roman" panose="02020603050405020304" pitchFamily="18" charset="0"/>
              </a:rPr>
              <a:t>b</a:t>
            </a:r>
            <a:r>
              <a:rPr lang="en-GB" sz="2400" dirty="0"/>
              <a:t> = 2 and </a:t>
            </a:r>
            <a:r>
              <a:rPr lang="en-GB" sz="2400" i="1" dirty="0">
                <a:latin typeface="Times New Roman" panose="02020603050405020304" pitchFamily="18" charset="0"/>
                <a:cs typeface="Times New Roman" panose="02020603050405020304" pitchFamily="18" charset="0"/>
              </a:rPr>
              <a:t>d</a:t>
            </a:r>
            <a:r>
              <a:rPr lang="en-GB" sz="2400" dirty="0"/>
              <a:t> = 4 </a:t>
            </a:r>
          </a:p>
        </p:txBody>
      </p:sp>
      <p:sp>
        <p:nvSpPr>
          <p:cNvPr id="18" name="Rectangle 17">
            <a:extLst>
              <a:ext uri="{FF2B5EF4-FFF2-40B4-BE49-F238E27FC236}">
                <a16:creationId xmlns:a16="http://schemas.microsoft.com/office/drawing/2014/main" id="{A6F67060-1BF0-45DE-9EE7-EDC8D885F962}"/>
              </a:ext>
            </a:extLst>
          </p:cNvPr>
          <p:cNvSpPr/>
          <p:nvPr/>
        </p:nvSpPr>
        <p:spPr>
          <a:xfrm>
            <a:off x="5644968" y="5717616"/>
            <a:ext cx="2765501" cy="461665"/>
          </a:xfrm>
          <a:prstGeom prst="rect">
            <a:avLst/>
          </a:prstGeom>
        </p:spPr>
        <p:txBody>
          <a:bodyPr wrap="none">
            <a:spAutoFit/>
          </a:bodyPr>
          <a:lstStyle/>
          <a:p>
            <a:r>
              <a:rPr lang="en-GB" sz="2400" dirty="0"/>
              <a:t>(b) </a:t>
            </a:r>
            <a:r>
              <a:rPr lang="en-GB" sz="2400" i="1" dirty="0">
                <a:latin typeface="Times New Roman" panose="02020603050405020304" pitchFamily="18" charset="0"/>
                <a:cs typeface="Times New Roman" panose="02020603050405020304" pitchFamily="18" charset="0"/>
              </a:rPr>
              <a:t>b</a:t>
            </a:r>
            <a:r>
              <a:rPr lang="en-GB" sz="2400" dirty="0"/>
              <a:t> = 1 and </a:t>
            </a:r>
            <a:r>
              <a:rPr lang="en-GB" sz="2400" i="1" dirty="0">
                <a:latin typeface="Times New Roman" panose="02020603050405020304" pitchFamily="18" charset="0"/>
                <a:cs typeface="Times New Roman" panose="02020603050405020304" pitchFamily="18" charset="0"/>
              </a:rPr>
              <a:t>d</a:t>
            </a:r>
            <a:r>
              <a:rPr lang="en-GB" sz="2400" dirty="0"/>
              <a:t> = 5 </a:t>
            </a:r>
          </a:p>
        </p:txBody>
      </p:sp>
      <p:sp>
        <p:nvSpPr>
          <p:cNvPr id="19" name="Rectangle 18">
            <a:extLst>
              <a:ext uri="{FF2B5EF4-FFF2-40B4-BE49-F238E27FC236}">
                <a16:creationId xmlns:a16="http://schemas.microsoft.com/office/drawing/2014/main" id="{29DCB82E-8F49-4FEE-BDE3-61A6B254EC60}"/>
              </a:ext>
            </a:extLst>
          </p:cNvPr>
          <p:cNvSpPr/>
          <p:nvPr/>
        </p:nvSpPr>
        <p:spPr>
          <a:xfrm>
            <a:off x="8904312" y="5665255"/>
            <a:ext cx="2747868" cy="461665"/>
          </a:xfrm>
          <a:prstGeom prst="rect">
            <a:avLst/>
          </a:prstGeom>
        </p:spPr>
        <p:txBody>
          <a:bodyPr wrap="none">
            <a:spAutoFit/>
          </a:bodyPr>
          <a:lstStyle/>
          <a:p>
            <a:r>
              <a:rPr lang="en-GB" sz="2400" dirty="0"/>
              <a:t>(c) </a:t>
            </a:r>
            <a:r>
              <a:rPr lang="en-GB" sz="2400" i="1" dirty="0">
                <a:latin typeface="Times New Roman" panose="02020603050405020304" pitchFamily="18" charset="0"/>
                <a:cs typeface="Times New Roman" panose="02020603050405020304" pitchFamily="18" charset="0"/>
              </a:rPr>
              <a:t>b</a:t>
            </a:r>
            <a:r>
              <a:rPr lang="en-GB" sz="2400" dirty="0"/>
              <a:t> = 3 and </a:t>
            </a:r>
            <a:r>
              <a:rPr lang="en-GB" sz="2400" i="1" dirty="0">
                <a:latin typeface="Times New Roman" panose="02020603050405020304" pitchFamily="18" charset="0"/>
                <a:cs typeface="Times New Roman" panose="02020603050405020304" pitchFamily="18" charset="0"/>
              </a:rPr>
              <a:t>d</a:t>
            </a:r>
            <a:r>
              <a:rPr lang="en-GB" sz="2400" dirty="0"/>
              <a:t> = 8 </a:t>
            </a:r>
          </a:p>
        </p:txBody>
      </p:sp>
      <p:sp>
        <p:nvSpPr>
          <p:cNvPr id="20" name="Rectangle 19">
            <a:extLst>
              <a:ext uri="{FF2B5EF4-FFF2-40B4-BE49-F238E27FC236}">
                <a16:creationId xmlns:a16="http://schemas.microsoft.com/office/drawing/2014/main" id="{571A7A7C-D413-4CE6-BC16-A8454D31ED2E}"/>
              </a:ext>
            </a:extLst>
          </p:cNvPr>
          <p:cNvSpPr/>
          <p:nvPr/>
        </p:nvSpPr>
        <p:spPr>
          <a:xfrm>
            <a:off x="3826269" y="1830027"/>
            <a:ext cx="527709" cy="461665"/>
          </a:xfrm>
          <a:prstGeom prst="rect">
            <a:avLst/>
          </a:prstGeom>
        </p:spPr>
        <p:txBody>
          <a:bodyPr wrap="none">
            <a:spAutoFit/>
          </a:bodyPr>
          <a:lstStyle/>
          <a:p>
            <a:r>
              <a:rPr lang="en-GB" sz="2400" dirty="0">
                <a:solidFill>
                  <a:srgbClr val="FF0000"/>
                </a:solidFill>
              </a:rPr>
              <a:t>50</a:t>
            </a:r>
          </a:p>
        </p:txBody>
      </p:sp>
      <p:sp>
        <p:nvSpPr>
          <p:cNvPr id="21" name="Rectangle 20">
            <a:extLst>
              <a:ext uri="{FF2B5EF4-FFF2-40B4-BE49-F238E27FC236}">
                <a16:creationId xmlns:a16="http://schemas.microsoft.com/office/drawing/2014/main" id="{F9B58398-7B2A-451E-8722-CDB719DC2B2E}"/>
              </a:ext>
            </a:extLst>
          </p:cNvPr>
          <p:cNvSpPr/>
          <p:nvPr/>
        </p:nvSpPr>
        <p:spPr>
          <a:xfrm>
            <a:off x="3826268" y="2482864"/>
            <a:ext cx="527709" cy="461665"/>
          </a:xfrm>
          <a:prstGeom prst="rect">
            <a:avLst/>
          </a:prstGeom>
        </p:spPr>
        <p:txBody>
          <a:bodyPr wrap="none">
            <a:spAutoFit/>
          </a:bodyPr>
          <a:lstStyle/>
          <a:p>
            <a:r>
              <a:rPr lang="en-GB" sz="2400" dirty="0">
                <a:solidFill>
                  <a:srgbClr val="FF0000"/>
                </a:solidFill>
              </a:rPr>
              <a:t>20</a:t>
            </a:r>
          </a:p>
        </p:txBody>
      </p:sp>
      <p:sp>
        <p:nvSpPr>
          <p:cNvPr id="22" name="Rectangle 21">
            <a:extLst>
              <a:ext uri="{FF2B5EF4-FFF2-40B4-BE49-F238E27FC236}">
                <a16:creationId xmlns:a16="http://schemas.microsoft.com/office/drawing/2014/main" id="{17AB4788-D3F7-4A25-8FD8-4E918572F9CE}"/>
              </a:ext>
            </a:extLst>
          </p:cNvPr>
          <p:cNvSpPr/>
          <p:nvPr/>
        </p:nvSpPr>
        <p:spPr>
          <a:xfrm>
            <a:off x="3833151" y="3099485"/>
            <a:ext cx="699230" cy="461665"/>
          </a:xfrm>
          <a:prstGeom prst="rect">
            <a:avLst/>
          </a:prstGeom>
        </p:spPr>
        <p:txBody>
          <a:bodyPr wrap="none">
            <a:spAutoFit/>
          </a:bodyPr>
          <a:lstStyle/>
          <a:p>
            <a:r>
              <a:rPr lang="en-GB" sz="2400" dirty="0">
                <a:solidFill>
                  <a:srgbClr val="FF0000"/>
                </a:solidFill>
              </a:rPr>
              <a:t>200</a:t>
            </a:r>
          </a:p>
        </p:txBody>
      </p:sp>
      <p:sp>
        <p:nvSpPr>
          <p:cNvPr id="23" name="Rectangle 22">
            <a:extLst>
              <a:ext uri="{FF2B5EF4-FFF2-40B4-BE49-F238E27FC236}">
                <a16:creationId xmlns:a16="http://schemas.microsoft.com/office/drawing/2014/main" id="{ABEE21A8-5989-4424-BC43-B71B30C3671C}"/>
              </a:ext>
            </a:extLst>
          </p:cNvPr>
          <p:cNvSpPr/>
          <p:nvPr/>
        </p:nvSpPr>
        <p:spPr>
          <a:xfrm>
            <a:off x="6803742" y="1754306"/>
            <a:ext cx="527709" cy="461665"/>
          </a:xfrm>
          <a:prstGeom prst="rect">
            <a:avLst/>
          </a:prstGeom>
        </p:spPr>
        <p:txBody>
          <a:bodyPr wrap="none">
            <a:spAutoFit/>
          </a:bodyPr>
          <a:lstStyle/>
          <a:p>
            <a:r>
              <a:rPr lang="en-GB" sz="2400" dirty="0">
                <a:solidFill>
                  <a:srgbClr val="FF0000"/>
                </a:solidFill>
              </a:rPr>
              <a:t>40</a:t>
            </a:r>
          </a:p>
        </p:txBody>
      </p:sp>
      <p:sp>
        <p:nvSpPr>
          <p:cNvPr id="24" name="Rectangle 23">
            <a:extLst>
              <a:ext uri="{FF2B5EF4-FFF2-40B4-BE49-F238E27FC236}">
                <a16:creationId xmlns:a16="http://schemas.microsoft.com/office/drawing/2014/main" id="{84D4C7E7-6355-4E94-AFDA-599F6706399A}"/>
              </a:ext>
            </a:extLst>
          </p:cNvPr>
          <p:cNvSpPr/>
          <p:nvPr/>
        </p:nvSpPr>
        <p:spPr>
          <a:xfrm>
            <a:off x="9674519" y="1774575"/>
            <a:ext cx="356188" cy="461665"/>
          </a:xfrm>
          <a:prstGeom prst="rect">
            <a:avLst/>
          </a:prstGeom>
        </p:spPr>
        <p:txBody>
          <a:bodyPr wrap="none">
            <a:spAutoFit/>
          </a:bodyPr>
          <a:lstStyle/>
          <a:p>
            <a:r>
              <a:rPr lang="en-GB" sz="2400" dirty="0">
                <a:solidFill>
                  <a:srgbClr val="FF0000"/>
                </a:solidFill>
              </a:rPr>
              <a:t>4</a:t>
            </a:r>
          </a:p>
        </p:txBody>
      </p:sp>
      <p:sp>
        <p:nvSpPr>
          <p:cNvPr id="25" name="Rectangle 24">
            <a:extLst>
              <a:ext uri="{FF2B5EF4-FFF2-40B4-BE49-F238E27FC236}">
                <a16:creationId xmlns:a16="http://schemas.microsoft.com/office/drawing/2014/main" id="{6BB109C4-F5EC-4426-B85E-4369A2F2785B}"/>
              </a:ext>
            </a:extLst>
          </p:cNvPr>
          <p:cNvSpPr/>
          <p:nvPr/>
        </p:nvSpPr>
        <p:spPr>
          <a:xfrm>
            <a:off x="9747940" y="2421309"/>
            <a:ext cx="356188" cy="461665"/>
          </a:xfrm>
          <a:prstGeom prst="rect">
            <a:avLst/>
          </a:prstGeom>
        </p:spPr>
        <p:txBody>
          <a:bodyPr wrap="none">
            <a:spAutoFit/>
          </a:bodyPr>
          <a:lstStyle/>
          <a:p>
            <a:r>
              <a:rPr lang="en-GB" sz="2400" dirty="0">
                <a:solidFill>
                  <a:srgbClr val="FF0000"/>
                </a:solidFill>
              </a:rPr>
              <a:t>1</a:t>
            </a:r>
          </a:p>
        </p:txBody>
      </p:sp>
      <p:sp>
        <p:nvSpPr>
          <p:cNvPr id="26" name="Rectangle 25">
            <a:extLst>
              <a:ext uri="{FF2B5EF4-FFF2-40B4-BE49-F238E27FC236}">
                <a16:creationId xmlns:a16="http://schemas.microsoft.com/office/drawing/2014/main" id="{870FE924-C4B0-4BF7-81E5-DA2CC6AF10B9}"/>
              </a:ext>
            </a:extLst>
          </p:cNvPr>
          <p:cNvSpPr/>
          <p:nvPr/>
        </p:nvSpPr>
        <p:spPr>
          <a:xfrm>
            <a:off x="9674519" y="2981272"/>
            <a:ext cx="527709" cy="461665"/>
          </a:xfrm>
          <a:prstGeom prst="rect">
            <a:avLst/>
          </a:prstGeom>
        </p:spPr>
        <p:txBody>
          <a:bodyPr wrap="none">
            <a:spAutoFit/>
          </a:bodyPr>
          <a:lstStyle/>
          <a:p>
            <a:r>
              <a:rPr lang="en-GB" sz="2400" dirty="0">
                <a:solidFill>
                  <a:srgbClr val="FF0000"/>
                </a:solidFill>
              </a:rPr>
              <a:t>10</a:t>
            </a:r>
          </a:p>
        </p:txBody>
      </p:sp>
      <p:sp>
        <p:nvSpPr>
          <p:cNvPr id="27" name="Rectangle 26">
            <a:extLst>
              <a:ext uri="{FF2B5EF4-FFF2-40B4-BE49-F238E27FC236}">
                <a16:creationId xmlns:a16="http://schemas.microsoft.com/office/drawing/2014/main" id="{68B0C90A-0230-4730-9CF1-95C6CD185B0F}"/>
              </a:ext>
            </a:extLst>
          </p:cNvPr>
          <p:cNvSpPr/>
          <p:nvPr/>
        </p:nvSpPr>
        <p:spPr>
          <a:xfrm>
            <a:off x="6793677" y="2456749"/>
            <a:ext cx="870751" cy="461665"/>
          </a:xfrm>
          <a:prstGeom prst="rect">
            <a:avLst/>
          </a:prstGeom>
        </p:spPr>
        <p:txBody>
          <a:bodyPr wrap="none">
            <a:spAutoFit/>
          </a:bodyPr>
          <a:lstStyle/>
          <a:p>
            <a:r>
              <a:rPr lang="en-GB" sz="2400" dirty="0">
                <a:solidFill>
                  <a:srgbClr val="FF0000"/>
                </a:solidFill>
              </a:rPr>
              <a:t>1000</a:t>
            </a:r>
          </a:p>
        </p:txBody>
      </p:sp>
      <p:sp>
        <p:nvSpPr>
          <p:cNvPr id="28" name="Rectangle 27">
            <a:extLst>
              <a:ext uri="{FF2B5EF4-FFF2-40B4-BE49-F238E27FC236}">
                <a16:creationId xmlns:a16="http://schemas.microsoft.com/office/drawing/2014/main" id="{755FE623-3A25-4A4E-A7F4-36E34DC77234}"/>
              </a:ext>
            </a:extLst>
          </p:cNvPr>
          <p:cNvSpPr/>
          <p:nvPr/>
        </p:nvSpPr>
        <p:spPr>
          <a:xfrm>
            <a:off x="6869799" y="3060308"/>
            <a:ext cx="699230" cy="461665"/>
          </a:xfrm>
          <a:prstGeom prst="rect">
            <a:avLst/>
          </a:prstGeom>
        </p:spPr>
        <p:txBody>
          <a:bodyPr wrap="none">
            <a:spAutoFit/>
          </a:bodyPr>
          <a:lstStyle/>
          <a:p>
            <a:r>
              <a:rPr lang="en-GB" sz="2400" dirty="0">
                <a:solidFill>
                  <a:srgbClr val="FF0000"/>
                </a:solidFill>
              </a:rPr>
              <a:t>200</a:t>
            </a:r>
          </a:p>
        </p:txBody>
      </p:sp>
      <p:sp>
        <p:nvSpPr>
          <p:cNvPr id="29" name="Rectangle 28">
            <a:extLst>
              <a:ext uri="{FF2B5EF4-FFF2-40B4-BE49-F238E27FC236}">
                <a16:creationId xmlns:a16="http://schemas.microsoft.com/office/drawing/2014/main" id="{829B4D04-589E-481F-8934-75B58607159F}"/>
              </a:ext>
            </a:extLst>
          </p:cNvPr>
          <p:cNvSpPr/>
          <p:nvPr/>
        </p:nvSpPr>
        <p:spPr>
          <a:xfrm>
            <a:off x="2340064" y="6267489"/>
            <a:ext cx="2903359" cy="461665"/>
          </a:xfrm>
          <a:prstGeom prst="rect">
            <a:avLst/>
          </a:prstGeom>
        </p:spPr>
        <p:txBody>
          <a:bodyPr wrap="none">
            <a:spAutoFit/>
          </a:bodyPr>
          <a:lstStyle/>
          <a:p>
            <a:r>
              <a:rPr lang="en-GB" sz="2400" dirty="0">
                <a:solidFill>
                  <a:srgbClr val="FF0000"/>
                </a:solidFill>
              </a:rPr>
              <a:t>15 x 2 + 10 x 4 = 70</a:t>
            </a:r>
          </a:p>
        </p:txBody>
      </p:sp>
      <p:sp>
        <p:nvSpPr>
          <p:cNvPr id="30" name="Rectangle 29">
            <a:extLst>
              <a:ext uri="{FF2B5EF4-FFF2-40B4-BE49-F238E27FC236}">
                <a16:creationId xmlns:a16="http://schemas.microsoft.com/office/drawing/2014/main" id="{0413C578-E9C7-439B-B418-23B703E46C13}"/>
              </a:ext>
            </a:extLst>
          </p:cNvPr>
          <p:cNvSpPr/>
          <p:nvPr/>
        </p:nvSpPr>
        <p:spPr>
          <a:xfrm>
            <a:off x="5632120" y="6213084"/>
            <a:ext cx="2903359" cy="461665"/>
          </a:xfrm>
          <a:prstGeom prst="rect">
            <a:avLst/>
          </a:prstGeom>
        </p:spPr>
        <p:txBody>
          <a:bodyPr wrap="none">
            <a:spAutoFit/>
          </a:bodyPr>
          <a:lstStyle/>
          <a:p>
            <a:r>
              <a:rPr lang="en-GB" sz="2400" dirty="0">
                <a:solidFill>
                  <a:srgbClr val="FF0000"/>
                </a:solidFill>
              </a:rPr>
              <a:t>15 x 1 + 10 x 5 = 65</a:t>
            </a:r>
          </a:p>
        </p:txBody>
      </p:sp>
      <p:sp>
        <p:nvSpPr>
          <p:cNvPr id="31" name="Rectangle 30">
            <a:extLst>
              <a:ext uri="{FF2B5EF4-FFF2-40B4-BE49-F238E27FC236}">
                <a16:creationId xmlns:a16="http://schemas.microsoft.com/office/drawing/2014/main" id="{2AEFA33E-2FDC-4455-9861-ED9EBC7D6FAA}"/>
              </a:ext>
            </a:extLst>
          </p:cNvPr>
          <p:cNvSpPr/>
          <p:nvPr/>
        </p:nvSpPr>
        <p:spPr>
          <a:xfrm>
            <a:off x="8744156" y="6187589"/>
            <a:ext cx="3074881" cy="461665"/>
          </a:xfrm>
          <a:prstGeom prst="rect">
            <a:avLst/>
          </a:prstGeom>
        </p:spPr>
        <p:txBody>
          <a:bodyPr wrap="none">
            <a:spAutoFit/>
          </a:bodyPr>
          <a:lstStyle/>
          <a:p>
            <a:r>
              <a:rPr lang="en-GB" sz="2400" dirty="0">
                <a:solidFill>
                  <a:srgbClr val="FF0000"/>
                </a:solidFill>
              </a:rPr>
              <a:t>15 x 3 + 10 x 8 = 125</a:t>
            </a:r>
          </a:p>
        </p:txBody>
      </p:sp>
    </p:spTree>
    <p:extLst>
      <p:ext uri="{BB962C8B-B14F-4D97-AF65-F5344CB8AC3E}">
        <p14:creationId xmlns:p14="http://schemas.microsoft.com/office/powerpoint/2010/main" val="31954234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P spid="24" grpId="0"/>
      <p:bldP spid="25" grpId="0"/>
      <p:bldP spid="26" grpId="0"/>
      <p:bldP spid="27" grpId="0"/>
      <p:bldP spid="28" grpId="0"/>
      <p:bldP spid="29" grpId="0"/>
      <p:bldP spid="30" grpId="0"/>
      <p:bldP spid="3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EA008B2-D1CD-4286-A63A-B49DAAD0AF55}"/>
              </a:ext>
            </a:extLst>
          </p:cNvPr>
          <p:cNvSpPr/>
          <p:nvPr/>
        </p:nvSpPr>
        <p:spPr bwMode="auto">
          <a:xfrm>
            <a:off x="7608168" y="1855442"/>
            <a:ext cx="899480" cy="61484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Skill Check: Substitution</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A837325C-8796-49FE-B986-75AB7D667C15}"/>
              </a:ext>
            </a:extLst>
          </p:cNvPr>
          <p:cNvSpPr txBox="1"/>
          <p:nvPr/>
        </p:nvSpPr>
        <p:spPr>
          <a:xfrm>
            <a:off x="2421318" y="784623"/>
            <a:ext cx="8928992" cy="1200329"/>
          </a:xfrm>
          <a:prstGeom prst="rect">
            <a:avLst/>
          </a:prstGeom>
          <a:noFill/>
        </p:spPr>
        <p:txBody>
          <a:bodyPr wrap="square" rtlCol="0">
            <a:spAutoFit/>
          </a:bodyPr>
          <a:lstStyle/>
          <a:p>
            <a:r>
              <a:rPr lang="en-GB" sz="2400" dirty="0"/>
              <a:t>7. The time, </a:t>
            </a:r>
            <a:r>
              <a:rPr lang="en-GB" sz="2400" i="1" dirty="0">
                <a:latin typeface="Times New Roman" panose="02020603050405020304" pitchFamily="18" charset="0"/>
                <a:cs typeface="Times New Roman" panose="02020603050405020304" pitchFamily="18" charset="0"/>
              </a:rPr>
              <a:t>T</a:t>
            </a:r>
            <a:r>
              <a:rPr lang="en-GB" sz="2400" dirty="0"/>
              <a:t> hours , taken to drive </a:t>
            </a:r>
            <a:r>
              <a:rPr lang="en-GB" sz="2400" i="1" dirty="0">
                <a:latin typeface="Times New Roman" panose="02020603050405020304" pitchFamily="18" charset="0"/>
                <a:cs typeface="Times New Roman" panose="02020603050405020304" pitchFamily="18" charset="0"/>
              </a:rPr>
              <a:t>D</a:t>
            </a:r>
            <a:r>
              <a:rPr lang="en-GB" sz="2400" dirty="0"/>
              <a:t> kilometres along a motorway at a speed </a:t>
            </a:r>
            <a:r>
              <a:rPr lang="en-GB" sz="2400" i="1" dirty="0">
                <a:latin typeface="Times New Roman" panose="02020603050405020304" pitchFamily="18" charset="0"/>
                <a:cs typeface="Times New Roman" panose="02020603050405020304" pitchFamily="18" charset="0"/>
              </a:rPr>
              <a:t>S</a:t>
            </a:r>
            <a:r>
              <a:rPr lang="en-GB" sz="2400" dirty="0"/>
              <a:t> kilometres per hour is calculated using the formula </a:t>
            </a: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A8B592AC-0351-4D33-B848-F18219B121DA}"/>
                  </a:ext>
                </a:extLst>
              </p:cNvPr>
              <p:cNvSpPr txBox="1"/>
              <p:nvPr/>
            </p:nvSpPr>
            <p:spPr>
              <a:xfrm>
                <a:off x="7608168" y="1832017"/>
                <a:ext cx="923528" cy="614848"/>
              </a:xfrm>
              <a:prstGeom prst="rect">
                <a:avLst/>
              </a:prstGeom>
              <a:noFill/>
            </p:spPr>
            <p:txBody>
              <a:bodyPr wrap="square" rtlCol="0">
                <a:spAutoFit/>
              </a:bodyPr>
              <a:lstStyle/>
              <a:p>
                <a:r>
                  <a:rPr lang="en-GB" sz="2400" dirty="0"/>
                  <a:t>T = </a:t>
                </a:r>
                <a14:m>
                  <m:oMath xmlns:m="http://schemas.openxmlformats.org/officeDocument/2006/math">
                    <m:f>
                      <m:fPr>
                        <m:ctrlPr>
                          <a:rPr lang="en-GB" sz="2400" i="1" smtClean="0">
                            <a:latin typeface="Cambria Math" panose="02040503050406030204" pitchFamily="18" charset="0"/>
                          </a:rPr>
                        </m:ctrlPr>
                      </m:fPr>
                      <m:num>
                        <m:r>
                          <a:rPr lang="en-GB" sz="2400" b="0" i="1" smtClean="0">
                            <a:latin typeface="Cambria Math" panose="02040503050406030204" pitchFamily="18" charset="0"/>
                          </a:rPr>
                          <m:t>𝐷</m:t>
                        </m:r>
                      </m:num>
                      <m:den>
                        <m:r>
                          <a:rPr lang="en-GB" sz="2400" b="0" i="1" smtClean="0">
                            <a:latin typeface="Cambria Math" panose="02040503050406030204" pitchFamily="18" charset="0"/>
                          </a:rPr>
                          <m:t>𝑆</m:t>
                        </m:r>
                      </m:den>
                    </m:f>
                  </m:oMath>
                </a14:m>
                <a:endParaRPr lang="en-GB" sz="2400" i="1" dirty="0">
                  <a:latin typeface="Times New Roman" panose="02020603050405020304" pitchFamily="18" charset="0"/>
                  <a:cs typeface="Times New Roman" panose="02020603050405020304" pitchFamily="18" charset="0"/>
                </a:endParaRPr>
              </a:p>
            </p:txBody>
          </p:sp>
        </mc:Choice>
        <mc:Fallback xmlns="">
          <p:sp>
            <p:nvSpPr>
              <p:cNvPr id="5" name="TextBox 4">
                <a:extLst>
                  <a:ext uri="{FF2B5EF4-FFF2-40B4-BE49-F238E27FC236}">
                    <a16:creationId xmlns:a16="http://schemas.microsoft.com/office/drawing/2014/main" id="{A8B592AC-0351-4D33-B848-F18219B121DA}"/>
                  </a:ext>
                </a:extLst>
              </p:cNvPr>
              <p:cNvSpPr txBox="1">
                <a:spLocks noRot="1" noChangeAspect="1" noMove="1" noResize="1" noEditPoints="1" noAdjustHandles="1" noChangeArrowheads="1" noChangeShapeType="1" noTextEdit="1"/>
              </p:cNvSpPr>
              <p:nvPr/>
            </p:nvSpPr>
            <p:spPr>
              <a:xfrm>
                <a:off x="7608168" y="1832017"/>
                <a:ext cx="923528" cy="614848"/>
              </a:xfrm>
              <a:prstGeom prst="rect">
                <a:avLst/>
              </a:prstGeom>
              <a:blipFill>
                <a:blip r:embed="rId4"/>
                <a:stretch>
                  <a:fillRect l="-9868" b="-10000"/>
                </a:stretch>
              </a:blipFill>
            </p:spPr>
            <p:txBody>
              <a:bodyPr/>
              <a:lstStyle/>
              <a:p>
                <a:r>
                  <a:rPr lang="en-GB">
                    <a:noFill/>
                  </a:rPr>
                  <a:t> </a:t>
                </a:r>
              </a:p>
            </p:txBody>
          </p:sp>
        </mc:Fallback>
      </mc:AlternateContent>
      <p:sp>
        <p:nvSpPr>
          <p:cNvPr id="3" name="TextBox 2">
            <a:extLst>
              <a:ext uri="{FF2B5EF4-FFF2-40B4-BE49-F238E27FC236}">
                <a16:creationId xmlns:a16="http://schemas.microsoft.com/office/drawing/2014/main" id="{9D7D0095-A991-4CBA-9A47-04141CAB37BD}"/>
              </a:ext>
            </a:extLst>
          </p:cNvPr>
          <p:cNvSpPr txBox="1"/>
          <p:nvPr/>
        </p:nvSpPr>
        <p:spPr>
          <a:xfrm>
            <a:off x="2436108" y="2068116"/>
            <a:ext cx="4104456" cy="461665"/>
          </a:xfrm>
          <a:prstGeom prst="rect">
            <a:avLst/>
          </a:prstGeom>
          <a:noFill/>
        </p:spPr>
        <p:txBody>
          <a:bodyPr wrap="square" rtlCol="0">
            <a:spAutoFit/>
          </a:bodyPr>
          <a:lstStyle/>
          <a:p>
            <a:r>
              <a:rPr lang="en-GB" sz="2400" dirty="0"/>
              <a:t>Calculate the time taken if</a:t>
            </a:r>
          </a:p>
        </p:txBody>
      </p:sp>
      <p:sp>
        <p:nvSpPr>
          <p:cNvPr id="7" name="TextBox 6">
            <a:extLst>
              <a:ext uri="{FF2B5EF4-FFF2-40B4-BE49-F238E27FC236}">
                <a16:creationId xmlns:a16="http://schemas.microsoft.com/office/drawing/2014/main" id="{44607C90-6B21-4E96-9EDE-DECBDFEC5364}"/>
              </a:ext>
            </a:extLst>
          </p:cNvPr>
          <p:cNvSpPr txBox="1"/>
          <p:nvPr/>
        </p:nvSpPr>
        <p:spPr>
          <a:xfrm>
            <a:off x="2364284" y="4369577"/>
            <a:ext cx="7450732" cy="830997"/>
          </a:xfrm>
          <a:prstGeom prst="rect">
            <a:avLst/>
          </a:prstGeom>
          <a:noFill/>
        </p:spPr>
        <p:txBody>
          <a:bodyPr wrap="square" rtlCol="0">
            <a:spAutoFit/>
          </a:bodyPr>
          <a:lstStyle/>
          <a:p>
            <a:r>
              <a:rPr lang="en-GB" sz="2400" dirty="0"/>
              <a:t>8. The perimeter of the rectangle shown opposite is given by the formula p = 2</a:t>
            </a:r>
            <a:r>
              <a:rPr lang="en-GB" sz="2400" i="1" dirty="0">
                <a:latin typeface="Times New Roman" panose="02020603050405020304" pitchFamily="18" charset="0"/>
                <a:cs typeface="Times New Roman" panose="02020603050405020304" pitchFamily="18" charset="0"/>
              </a:rPr>
              <a:t>l</a:t>
            </a:r>
            <a:r>
              <a:rPr lang="en-GB" sz="2400" dirty="0"/>
              <a:t> + 2</a:t>
            </a:r>
            <a:r>
              <a:rPr lang="en-GB" sz="2400" i="1" dirty="0">
                <a:latin typeface="Times New Roman" panose="02020603050405020304" pitchFamily="18" charset="0"/>
                <a:cs typeface="Times New Roman" panose="02020603050405020304" pitchFamily="18" charset="0"/>
              </a:rPr>
              <a:t>w</a:t>
            </a:r>
          </a:p>
        </p:txBody>
      </p:sp>
      <p:pic>
        <p:nvPicPr>
          <p:cNvPr id="11" name="Picture 10">
            <a:extLst>
              <a:ext uri="{FF2B5EF4-FFF2-40B4-BE49-F238E27FC236}">
                <a16:creationId xmlns:a16="http://schemas.microsoft.com/office/drawing/2014/main" id="{D43C983D-5DFD-4897-86BB-9B80339E29D6}"/>
              </a:ext>
            </a:extLst>
          </p:cNvPr>
          <p:cNvPicPr/>
          <p:nvPr/>
        </p:nvPicPr>
        <p:blipFill rotWithShape="1">
          <a:blip r:embed="rId5"/>
          <a:srcRect l="48526" t="37522" r="30368" b="40910"/>
          <a:stretch/>
        </p:blipFill>
        <p:spPr bwMode="auto">
          <a:xfrm>
            <a:off x="9624392" y="4369577"/>
            <a:ext cx="2087880" cy="1200150"/>
          </a:xfrm>
          <a:prstGeom prst="rect">
            <a:avLst/>
          </a:prstGeom>
          <a:ln>
            <a:noFill/>
          </a:ln>
          <a:extLst>
            <a:ext uri="{53640926-AAD7-44D8-BBD7-CCE9431645EC}">
              <a14:shadowObscured xmlns:a14="http://schemas.microsoft.com/office/drawing/2010/main"/>
            </a:ext>
          </a:extLst>
        </p:spPr>
      </p:pic>
      <p:sp>
        <p:nvSpPr>
          <p:cNvPr id="8" name="TextBox 7">
            <a:extLst>
              <a:ext uri="{FF2B5EF4-FFF2-40B4-BE49-F238E27FC236}">
                <a16:creationId xmlns:a16="http://schemas.microsoft.com/office/drawing/2014/main" id="{4EEE721C-663C-4DCD-B744-C4A5AA30C3A6}"/>
              </a:ext>
            </a:extLst>
          </p:cNvPr>
          <p:cNvSpPr txBox="1"/>
          <p:nvPr/>
        </p:nvSpPr>
        <p:spPr>
          <a:xfrm>
            <a:off x="2364284" y="5221542"/>
            <a:ext cx="6684044" cy="461665"/>
          </a:xfrm>
          <a:prstGeom prst="rect">
            <a:avLst/>
          </a:prstGeom>
          <a:noFill/>
        </p:spPr>
        <p:txBody>
          <a:bodyPr wrap="square" rtlCol="0">
            <a:spAutoFit/>
          </a:bodyPr>
          <a:lstStyle/>
          <a:p>
            <a:r>
              <a:rPr lang="en-GB" sz="2400" dirty="0"/>
              <a:t>Calculate the perimeter of rectangles for which</a:t>
            </a:r>
          </a:p>
        </p:txBody>
      </p:sp>
      <p:sp>
        <p:nvSpPr>
          <p:cNvPr id="9" name="Rectangle 8">
            <a:extLst>
              <a:ext uri="{FF2B5EF4-FFF2-40B4-BE49-F238E27FC236}">
                <a16:creationId xmlns:a16="http://schemas.microsoft.com/office/drawing/2014/main" id="{3647918C-BF44-426D-B86F-E7F8CFCD12E6}"/>
              </a:ext>
            </a:extLst>
          </p:cNvPr>
          <p:cNvSpPr/>
          <p:nvPr/>
        </p:nvSpPr>
        <p:spPr>
          <a:xfrm>
            <a:off x="2439009" y="2575947"/>
            <a:ext cx="3486852" cy="461665"/>
          </a:xfrm>
          <a:prstGeom prst="rect">
            <a:avLst/>
          </a:prstGeom>
        </p:spPr>
        <p:txBody>
          <a:bodyPr wrap="none">
            <a:spAutoFit/>
          </a:bodyPr>
          <a:lstStyle/>
          <a:p>
            <a:r>
              <a:rPr lang="en-GB" sz="2400" dirty="0"/>
              <a:t>(a) </a:t>
            </a:r>
            <a:r>
              <a:rPr lang="en-GB" sz="2400" i="1" dirty="0">
                <a:latin typeface="Times New Roman" panose="02020603050405020304" pitchFamily="18" charset="0"/>
                <a:cs typeface="Times New Roman" panose="02020603050405020304" pitchFamily="18" charset="0"/>
              </a:rPr>
              <a:t>D</a:t>
            </a:r>
            <a:r>
              <a:rPr lang="en-GB" sz="2400" dirty="0"/>
              <a:t> = 200 and </a:t>
            </a:r>
            <a:r>
              <a:rPr lang="en-GB" sz="2400" i="1" dirty="0">
                <a:latin typeface="Times New Roman" panose="02020603050405020304" pitchFamily="18" charset="0"/>
                <a:cs typeface="Times New Roman" panose="02020603050405020304" pitchFamily="18" charset="0"/>
              </a:rPr>
              <a:t>s</a:t>
            </a:r>
            <a:r>
              <a:rPr lang="en-GB" sz="2400" dirty="0"/>
              <a:t> = 100 </a:t>
            </a:r>
          </a:p>
        </p:txBody>
      </p:sp>
      <p:sp>
        <p:nvSpPr>
          <p:cNvPr id="12" name="Rectangle 11">
            <a:extLst>
              <a:ext uri="{FF2B5EF4-FFF2-40B4-BE49-F238E27FC236}">
                <a16:creationId xmlns:a16="http://schemas.microsoft.com/office/drawing/2014/main" id="{EBF2652D-0FAB-4F65-9400-ABD799599C99}"/>
              </a:ext>
            </a:extLst>
          </p:cNvPr>
          <p:cNvSpPr/>
          <p:nvPr/>
        </p:nvSpPr>
        <p:spPr>
          <a:xfrm>
            <a:off x="2471272" y="3141292"/>
            <a:ext cx="3348994" cy="461665"/>
          </a:xfrm>
          <a:prstGeom prst="rect">
            <a:avLst/>
          </a:prstGeom>
        </p:spPr>
        <p:txBody>
          <a:bodyPr wrap="none">
            <a:spAutoFit/>
          </a:bodyPr>
          <a:lstStyle/>
          <a:p>
            <a:r>
              <a:rPr lang="en-GB" sz="2400" dirty="0"/>
              <a:t>(b) </a:t>
            </a:r>
            <a:r>
              <a:rPr lang="en-GB" sz="2400" i="1" dirty="0">
                <a:latin typeface="Times New Roman" panose="02020603050405020304" pitchFamily="18" charset="0"/>
                <a:cs typeface="Times New Roman" panose="02020603050405020304" pitchFamily="18" charset="0"/>
              </a:rPr>
              <a:t>D</a:t>
            </a:r>
            <a:r>
              <a:rPr lang="en-GB" sz="2400" dirty="0"/>
              <a:t> = 160 and </a:t>
            </a:r>
            <a:r>
              <a:rPr lang="en-GB" sz="2400" i="1" dirty="0">
                <a:latin typeface="Times New Roman" panose="02020603050405020304" pitchFamily="18" charset="0"/>
                <a:cs typeface="Times New Roman" panose="02020603050405020304" pitchFamily="18" charset="0"/>
              </a:rPr>
              <a:t>S</a:t>
            </a:r>
            <a:r>
              <a:rPr lang="en-GB" sz="2400" dirty="0"/>
              <a:t> = 40 </a:t>
            </a:r>
          </a:p>
        </p:txBody>
      </p:sp>
      <p:sp>
        <p:nvSpPr>
          <p:cNvPr id="13" name="Rectangle 12">
            <a:extLst>
              <a:ext uri="{FF2B5EF4-FFF2-40B4-BE49-F238E27FC236}">
                <a16:creationId xmlns:a16="http://schemas.microsoft.com/office/drawing/2014/main" id="{711B3B74-2C82-47A2-8058-9F0E1FA5D31D}"/>
              </a:ext>
            </a:extLst>
          </p:cNvPr>
          <p:cNvSpPr/>
          <p:nvPr/>
        </p:nvSpPr>
        <p:spPr>
          <a:xfrm>
            <a:off x="2533129" y="5793691"/>
            <a:ext cx="2747868" cy="461665"/>
          </a:xfrm>
          <a:prstGeom prst="rect">
            <a:avLst/>
          </a:prstGeom>
        </p:spPr>
        <p:txBody>
          <a:bodyPr wrap="none">
            <a:spAutoFit/>
          </a:bodyPr>
          <a:lstStyle/>
          <a:p>
            <a:r>
              <a:rPr lang="en-GB" sz="2400" dirty="0"/>
              <a:t>(a) </a:t>
            </a:r>
            <a:r>
              <a:rPr lang="en-GB" sz="2400" i="1" dirty="0">
                <a:latin typeface="Times New Roman" panose="02020603050405020304" pitchFamily="18" charset="0"/>
                <a:cs typeface="Times New Roman" panose="02020603050405020304" pitchFamily="18" charset="0"/>
              </a:rPr>
              <a:t>l</a:t>
            </a:r>
            <a:r>
              <a:rPr lang="en-GB" sz="2400" dirty="0"/>
              <a:t> = 2 and </a:t>
            </a:r>
            <a:r>
              <a:rPr lang="en-GB" sz="2400" i="1" dirty="0">
                <a:latin typeface="Times New Roman" panose="02020603050405020304" pitchFamily="18" charset="0"/>
                <a:cs typeface="Times New Roman" panose="02020603050405020304" pitchFamily="18" charset="0"/>
              </a:rPr>
              <a:t>w</a:t>
            </a:r>
            <a:r>
              <a:rPr lang="en-GB" sz="2400" dirty="0"/>
              <a:t> = 1 </a:t>
            </a:r>
          </a:p>
        </p:txBody>
      </p:sp>
      <p:sp>
        <p:nvSpPr>
          <p:cNvPr id="14" name="Rectangle 13">
            <a:extLst>
              <a:ext uri="{FF2B5EF4-FFF2-40B4-BE49-F238E27FC236}">
                <a16:creationId xmlns:a16="http://schemas.microsoft.com/office/drawing/2014/main" id="{F2E044B2-1B54-4EAC-B69A-89E64F4F647D}"/>
              </a:ext>
            </a:extLst>
          </p:cNvPr>
          <p:cNvSpPr/>
          <p:nvPr/>
        </p:nvSpPr>
        <p:spPr>
          <a:xfrm>
            <a:off x="5537071" y="5781869"/>
            <a:ext cx="2747868" cy="461665"/>
          </a:xfrm>
          <a:prstGeom prst="rect">
            <a:avLst/>
          </a:prstGeom>
        </p:spPr>
        <p:txBody>
          <a:bodyPr wrap="none">
            <a:spAutoFit/>
          </a:bodyPr>
          <a:lstStyle/>
          <a:p>
            <a:r>
              <a:rPr lang="en-GB" sz="2400" dirty="0"/>
              <a:t>(b) </a:t>
            </a:r>
            <a:r>
              <a:rPr lang="en-GB" sz="2400" i="1" dirty="0">
                <a:latin typeface="Times New Roman" panose="02020603050405020304" pitchFamily="18" charset="0"/>
                <a:cs typeface="Times New Roman" panose="02020603050405020304" pitchFamily="18" charset="0"/>
              </a:rPr>
              <a:t>l</a:t>
            </a:r>
            <a:r>
              <a:rPr lang="en-GB" sz="2400" dirty="0"/>
              <a:t> = 8 and </a:t>
            </a:r>
            <a:r>
              <a:rPr lang="en-GB" sz="2400" i="1" dirty="0">
                <a:latin typeface="Times New Roman" panose="02020603050405020304" pitchFamily="18" charset="0"/>
                <a:cs typeface="Times New Roman" panose="02020603050405020304" pitchFamily="18" charset="0"/>
              </a:rPr>
              <a:t>w</a:t>
            </a:r>
            <a:r>
              <a:rPr lang="en-GB" sz="2400" dirty="0"/>
              <a:t> = 2 </a:t>
            </a:r>
          </a:p>
        </p:txBody>
      </p:sp>
      <p:sp>
        <p:nvSpPr>
          <p:cNvPr id="15" name="Rectangle 14">
            <a:extLst>
              <a:ext uri="{FF2B5EF4-FFF2-40B4-BE49-F238E27FC236}">
                <a16:creationId xmlns:a16="http://schemas.microsoft.com/office/drawing/2014/main" id="{1E5BD551-F904-413C-B6C8-1E5A5A2C2C95}"/>
              </a:ext>
            </a:extLst>
          </p:cNvPr>
          <p:cNvSpPr/>
          <p:nvPr/>
        </p:nvSpPr>
        <p:spPr>
          <a:xfrm>
            <a:off x="9048328" y="5754571"/>
            <a:ext cx="2901756" cy="461665"/>
          </a:xfrm>
          <a:prstGeom prst="rect">
            <a:avLst/>
          </a:prstGeom>
        </p:spPr>
        <p:txBody>
          <a:bodyPr wrap="none">
            <a:spAutoFit/>
          </a:bodyPr>
          <a:lstStyle/>
          <a:p>
            <a:r>
              <a:rPr lang="en-GB" sz="2400" dirty="0"/>
              <a:t>(c) </a:t>
            </a:r>
            <a:r>
              <a:rPr lang="en-GB" sz="2400" i="1" dirty="0">
                <a:latin typeface="Times New Roman" panose="02020603050405020304" pitchFamily="18" charset="0"/>
                <a:cs typeface="Times New Roman" panose="02020603050405020304" pitchFamily="18" charset="0"/>
              </a:rPr>
              <a:t>l</a:t>
            </a:r>
            <a:r>
              <a:rPr lang="en-GB" sz="2400" dirty="0"/>
              <a:t> = 10 and </a:t>
            </a:r>
            <a:r>
              <a:rPr lang="en-GB" sz="2400" i="1" dirty="0">
                <a:latin typeface="Times New Roman" panose="02020603050405020304" pitchFamily="18" charset="0"/>
                <a:cs typeface="Times New Roman" panose="02020603050405020304" pitchFamily="18" charset="0"/>
              </a:rPr>
              <a:t>w</a:t>
            </a:r>
            <a:r>
              <a:rPr lang="en-GB" sz="2400" dirty="0"/>
              <a:t> = 9 </a:t>
            </a:r>
          </a:p>
        </p:txBody>
      </p:sp>
      <p:sp>
        <p:nvSpPr>
          <p:cNvPr id="16" name="Rectangle 15">
            <a:extLst>
              <a:ext uri="{FF2B5EF4-FFF2-40B4-BE49-F238E27FC236}">
                <a16:creationId xmlns:a16="http://schemas.microsoft.com/office/drawing/2014/main" id="{19693552-54D9-4838-9451-BDBD9F807E65}"/>
              </a:ext>
            </a:extLst>
          </p:cNvPr>
          <p:cNvSpPr/>
          <p:nvPr/>
        </p:nvSpPr>
        <p:spPr>
          <a:xfrm>
            <a:off x="2516754" y="3674806"/>
            <a:ext cx="3331361" cy="461665"/>
          </a:xfrm>
          <a:prstGeom prst="rect">
            <a:avLst/>
          </a:prstGeom>
        </p:spPr>
        <p:txBody>
          <a:bodyPr wrap="none">
            <a:spAutoFit/>
          </a:bodyPr>
          <a:lstStyle/>
          <a:p>
            <a:r>
              <a:rPr lang="en-GB" sz="2400" dirty="0"/>
              <a:t>(c) </a:t>
            </a:r>
            <a:r>
              <a:rPr lang="en-GB" sz="2400" i="1" dirty="0">
                <a:latin typeface="Times New Roman" panose="02020603050405020304" pitchFamily="18" charset="0"/>
                <a:cs typeface="Times New Roman" panose="02020603050405020304" pitchFamily="18" charset="0"/>
              </a:rPr>
              <a:t>D</a:t>
            </a:r>
            <a:r>
              <a:rPr lang="en-GB" sz="2400" dirty="0"/>
              <a:t> = 360 and </a:t>
            </a:r>
            <a:r>
              <a:rPr lang="en-GB" sz="2400" i="1" dirty="0">
                <a:latin typeface="Times New Roman" panose="02020603050405020304" pitchFamily="18" charset="0"/>
                <a:cs typeface="Times New Roman" panose="02020603050405020304" pitchFamily="18" charset="0"/>
              </a:rPr>
              <a:t>S</a:t>
            </a:r>
            <a:r>
              <a:rPr lang="en-GB" sz="2400" dirty="0"/>
              <a:t> = 60 </a:t>
            </a:r>
          </a:p>
        </p:txBody>
      </p:sp>
      <p:sp>
        <p:nvSpPr>
          <p:cNvPr id="17" name="Rectangle 16">
            <a:extLst>
              <a:ext uri="{FF2B5EF4-FFF2-40B4-BE49-F238E27FC236}">
                <a16:creationId xmlns:a16="http://schemas.microsoft.com/office/drawing/2014/main" id="{8E2BDA6D-6080-4EFA-A48B-F2B43CE8DE7C}"/>
              </a:ext>
            </a:extLst>
          </p:cNvPr>
          <p:cNvSpPr/>
          <p:nvPr/>
        </p:nvSpPr>
        <p:spPr>
          <a:xfrm>
            <a:off x="6382454" y="2597106"/>
            <a:ext cx="3068469" cy="461665"/>
          </a:xfrm>
          <a:prstGeom prst="rect">
            <a:avLst/>
          </a:prstGeom>
        </p:spPr>
        <p:txBody>
          <a:bodyPr wrap="none">
            <a:spAutoFit/>
          </a:bodyPr>
          <a:lstStyle/>
          <a:p>
            <a:r>
              <a:rPr lang="en-GB" sz="2400" dirty="0">
                <a:solidFill>
                  <a:srgbClr val="FF0000"/>
                </a:solidFill>
              </a:rPr>
              <a:t>200 ÷ 100 = 2 hours</a:t>
            </a:r>
          </a:p>
        </p:txBody>
      </p:sp>
      <p:sp>
        <p:nvSpPr>
          <p:cNvPr id="18" name="Rectangle 17">
            <a:extLst>
              <a:ext uri="{FF2B5EF4-FFF2-40B4-BE49-F238E27FC236}">
                <a16:creationId xmlns:a16="http://schemas.microsoft.com/office/drawing/2014/main" id="{C8B3D654-392D-4EDC-804F-F101E2973D25}"/>
              </a:ext>
            </a:extLst>
          </p:cNvPr>
          <p:cNvSpPr/>
          <p:nvPr/>
        </p:nvSpPr>
        <p:spPr>
          <a:xfrm>
            <a:off x="2750709" y="6266101"/>
            <a:ext cx="2388795" cy="461665"/>
          </a:xfrm>
          <a:prstGeom prst="rect">
            <a:avLst/>
          </a:prstGeom>
        </p:spPr>
        <p:txBody>
          <a:bodyPr wrap="none">
            <a:spAutoFit/>
          </a:bodyPr>
          <a:lstStyle/>
          <a:p>
            <a:r>
              <a:rPr lang="en-GB" sz="2400" dirty="0">
                <a:solidFill>
                  <a:srgbClr val="FF0000"/>
                </a:solidFill>
              </a:rPr>
              <a:t>2 x 2 + 2 x 1 = 6</a:t>
            </a:r>
          </a:p>
        </p:txBody>
      </p:sp>
      <p:sp>
        <p:nvSpPr>
          <p:cNvPr id="19" name="Rectangle 18">
            <a:extLst>
              <a:ext uri="{FF2B5EF4-FFF2-40B4-BE49-F238E27FC236}">
                <a16:creationId xmlns:a16="http://schemas.microsoft.com/office/drawing/2014/main" id="{41FBC347-7ED8-4168-A1BF-B98DB66C8466}"/>
              </a:ext>
            </a:extLst>
          </p:cNvPr>
          <p:cNvSpPr/>
          <p:nvPr/>
        </p:nvSpPr>
        <p:spPr>
          <a:xfrm>
            <a:off x="5706306" y="6255356"/>
            <a:ext cx="2560316" cy="461665"/>
          </a:xfrm>
          <a:prstGeom prst="rect">
            <a:avLst/>
          </a:prstGeom>
        </p:spPr>
        <p:txBody>
          <a:bodyPr wrap="none">
            <a:spAutoFit/>
          </a:bodyPr>
          <a:lstStyle/>
          <a:p>
            <a:r>
              <a:rPr lang="en-GB" sz="2400" dirty="0">
                <a:solidFill>
                  <a:srgbClr val="FF0000"/>
                </a:solidFill>
              </a:rPr>
              <a:t>2 x 8 + 2 x 2 = 20</a:t>
            </a:r>
          </a:p>
        </p:txBody>
      </p:sp>
      <p:sp>
        <p:nvSpPr>
          <p:cNvPr id="20" name="Rectangle 19">
            <a:extLst>
              <a:ext uri="{FF2B5EF4-FFF2-40B4-BE49-F238E27FC236}">
                <a16:creationId xmlns:a16="http://schemas.microsoft.com/office/drawing/2014/main" id="{78D71F53-BF72-4AF4-BF48-39E845764299}"/>
              </a:ext>
            </a:extLst>
          </p:cNvPr>
          <p:cNvSpPr/>
          <p:nvPr/>
        </p:nvSpPr>
        <p:spPr>
          <a:xfrm>
            <a:off x="9048328" y="6216236"/>
            <a:ext cx="2816797" cy="461665"/>
          </a:xfrm>
          <a:prstGeom prst="rect">
            <a:avLst/>
          </a:prstGeom>
        </p:spPr>
        <p:txBody>
          <a:bodyPr wrap="none">
            <a:spAutoFit/>
          </a:bodyPr>
          <a:lstStyle/>
          <a:p>
            <a:r>
              <a:rPr lang="en-GB" sz="2400" dirty="0">
                <a:solidFill>
                  <a:srgbClr val="FF0000"/>
                </a:solidFill>
              </a:rPr>
              <a:t>2 x 10 + 2 x 9 = 38 </a:t>
            </a:r>
          </a:p>
        </p:txBody>
      </p:sp>
      <p:sp>
        <p:nvSpPr>
          <p:cNvPr id="21" name="Rectangle 20">
            <a:extLst>
              <a:ext uri="{FF2B5EF4-FFF2-40B4-BE49-F238E27FC236}">
                <a16:creationId xmlns:a16="http://schemas.microsoft.com/office/drawing/2014/main" id="{8BC62C4C-9FBC-468E-94A2-6650E72757D2}"/>
              </a:ext>
            </a:extLst>
          </p:cNvPr>
          <p:cNvSpPr/>
          <p:nvPr/>
        </p:nvSpPr>
        <p:spPr>
          <a:xfrm>
            <a:off x="6346835" y="3126096"/>
            <a:ext cx="2896947" cy="830997"/>
          </a:xfrm>
          <a:prstGeom prst="rect">
            <a:avLst/>
          </a:prstGeom>
        </p:spPr>
        <p:txBody>
          <a:bodyPr wrap="none">
            <a:spAutoFit/>
          </a:bodyPr>
          <a:lstStyle/>
          <a:p>
            <a:r>
              <a:rPr lang="en-GB" sz="2400" dirty="0">
                <a:solidFill>
                  <a:srgbClr val="FF0000"/>
                </a:solidFill>
              </a:rPr>
              <a:t>160 ÷ 40 = 4 hours</a:t>
            </a:r>
          </a:p>
          <a:p>
            <a:endParaRPr lang="en-GB" sz="2400" dirty="0">
              <a:solidFill>
                <a:srgbClr val="FF0000"/>
              </a:solidFill>
            </a:endParaRPr>
          </a:p>
        </p:txBody>
      </p:sp>
      <p:sp>
        <p:nvSpPr>
          <p:cNvPr id="22" name="Rectangle 21">
            <a:extLst>
              <a:ext uri="{FF2B5EF4-FFF2-40B4-BE49-F238E27FC236}">
                <a16:creationId xmlns:a16="http://schemas.microsoft.com/office/drawing/2014/main" id="{FF7F1E77-7396-4151-B385-42BF4A7C00BE}"/>
              </a:ext>
            </a:extLst>
          </p:cNvPr>
          <p:cNvSpPr/>
          <p:nvPr/>
        </p:nvSpPr>
        <p:spPr>
          <a:xfrm>
            <a:off x="6402542" y="3634257"/>
            <a:ext cx="2896947" cy="830997"/>
          </a:xfrm>
          <a:prstGeom prst="rect">
            <a:avLst/>
          </a:prstGeom>
        </p:spPr>
        <p:txBody>
          <a:bodyPr wrap="none">
            <a:spAutoFit/>
          </a:bodyPr>
          <a:lstStyle/>
          <a:p>
            <a:r>
              <a:rPr lang="en-GB" sz="2400" dirty="0">
                <a:solidFill>
                  <a:srgbClr val="FF0000"/>
                </a:solidFill>
              </a:rPr>
              <a:t>360 ÷ 60 = 6 hours</a:t>
            </a:r>
          </a:p>
          <a:p>
            <a:endParaRPr lang="en-GB" sz="2400" dirty="0">
              <a:solidFill>
                <a:srgbClr val="FF0000"/>
              </a:solidFill>
            </a:endParaRPr>
          </a:p>
        </p:txBody>
      </p:sp>
      <p:sp>
        <p:nvSpPr>
          <p:cNvPr id="2" name="Rectangle 1">
            <a:extLst>
              <a:ext uri="{FF2B5EF4-FFF2-40B4-BE49-F238E27FC236}">
                <a16:creationId xmlns:a16="http://schemas.microsoft.com/office/drawing/2014/main" id="{7B63B460-386F-4997-90D1-BAA2B2CFDFB4}"/>
              </a:ext>
            </a:extLst>
          </p:cNvPr>
          <p:cNvSpPr/>
          <p:nvPr/>
        </p:nvSpPr>
        <p:spPr bwMode="auto">
          <a:xfrm>
            <a:off x="9624392" y="4361083"/>
            <a:ext cx="2087880" cy="1208644"/>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207362784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a:extLst>
              <a:ext uri="{FF2B5EF4-FFF2-40B4-BE49-F238E27FC236}">
                <a16:creationId xmlns:a16="http://schemas.microsoft.com/office/drawing/2014/main" id="{CF46CCE3-72A7-FF4E-B2E5-8376CDB8391C}"/>
              </a:ext>
            </a:extLst>
          </p:cNvPr>
          <p:cNvSpPr txBox="1">
            <a:spLocks noChangeArrowheads="1"/>
          </p:cNvSpPr>
          <p:nvPr/>
        </p:nvSpPr>
        <p:spPr bwMode="auto">
          <a:xfrm>
            <a:off x="2197315" y="0"/>
            <a:ext cx="998443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pPr>
            <a:r>
              <a:rPr lang="en-US" altLang="en-US" sz="3000" b="1" dirty="0"/>
              <a:t> Section 2: Review</a:t>
            </a:r>
          </a:p>
        </p:txBody>
      </p:sp>
      <p:sp>
        <p:nvSpPr>
          <p:cNvPr id="11" name="TextBox 1">
            <a:extLst>
              <a:ext uri="{FF2B5EF4-FFF2-40B4-BE49-F238E27FC236}">
                <a16:creationId xmlns:a16="http://schemas.microsoft.com/office/drawing/2014/main" id="{E7CC74F8-45F4-7F42-8935-A4038D39D35A}"/>
              </a:ext>
            </a:extLst>
          </p:cNvPr>
          <p:cNvSpPr txBox="1">
            <a:spLocks noChangeArrowheads="1"/>
          </p:cNvSpPr>
          <p:nvPr/>
        </p:nvSpPr>
        <p:spPr bwMode="auto">
          <a:xfrm>
            <a:off x="2204051" y="1118699"/>
            <a:ext cx="99679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have completed the </a:t>
            </a:r>
            <a:r>
              <a:rPr lang="en-US" altLang="en-US" sz="2400" b="1" dirty="0"/>
              <a:t>second section.</a:t>
            </a:r>
          </a:p>
        </p:txBody>
      </p:sp>
      <p:sp>
        <p:nvSpPr>
          <p:cNvPr id="12" name="TextBox 11">
            <a:extLst>
              <a:ext uri="{FF2B5EF4-FFF2-40B4-BE49-F238E27FC236}">
                <a16:creationId xmlns:a16="http://schemas.microsoft.com/office/drawing/2014/main" id="{680F8782-DF76-DB40-940C-99195A385260}"/>
              </a:ext>
            </a:extLst>
          </p:cNvPr>
          <p:cNvSpPr txBox="1">
            <a:spLocks noChangeArrowheads="1"/>
          </p:cNvSpPr>
          <p:nvPr/>
        </p:nvSpPr>
        <p:spPr bwMode="auto">
          <a:xfrm>
            <a:off x="2204051" y="1949593"/>
            <a:ext cx="998794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00B050"/>
                </a:solidFill>
              </a:rPr>
              <a:t>If you have completed and mastered this section,</a:t>
            </a:r>
            <a:br>
              <a:rPr lang="en-US" altLang="en-US" sz="2400" dirty="0">
                <a:solidFill>
                  <a:srgbClr val="00B050"/>
                </a:solidFill>
              </a:rPr>
            </a:br>
            <a:r>
              <a:rPr lang="en-US" altLang="en-US" sz="2400" b="1" dirty="0">
                <a:solidFill>
                  <a:srgbClr val="00B050"/>
                </a:solidFill>
              </a:rPr>
              <a:t>click</a:t>
            </a:r>
            <a:r>
              <a:rPr lang="en-US" altLang="en-US" sz="2400" dirty="0">
                <a:solidFill>
                  <a:srgbClr val="00B050"/>
                </a:solidFill>
              </a:rPr>
              <a:t> to start the </a:t>
            </a:r>
            <a:r>
              <a:rPr lang="en-US" altLang="en-US" sz="2400" b="1" dirty="0">
                <a:solidFill>
                  <a:srgbClr val="00B050"/>
                </a:solidFill>
              </a:rPr>
              <a:t>next Section</a:t>
            </a:r>
          </a:p>
        </p:txBody>
      </p:sp>
      <p:sp>
        <p:nvSpPr>
          <p:cNvPr id="13" name="TextBox 2">
            <a:extLst>
              <a:ext uri="{FF2B5EF4-FFF2-40B4-BE49-F238E27FC236}">
                <a16:creationId xmlns:a16="http://schemas.microsoft.com/office/drawing/2014/main" id="{FAF980D4-9FE7-4A48-9CE0-B03EBFC370D8}"/>
              </a:ext>
            </a:extLst>
          </p:cNvPr>
          <p:cNvSpPr txBox="1">
            <a:spLocks noChangeArrowheads="1"/>
          </p:cNvSpPr>
          <p:nvPr/>
        </p:nvSpPr>
        <p:spPr bwMode="auto">
          <a:xfrm>
            <a:off x="2204052" y="3116980"/>
            <a:ext cx="998794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FFC000"/>
                </a:solidFill>
              </a:rPr>
              <a:t>If you need more examples and interactive practice,</a:t>
            </a:r>
            <a:br>
              <a:rPr lang="en-US" altLang="en-US" sz="2400" dirty="0">
                <a:solidFill>
                  <a:srgbClr val="FFC000"/>
                </a:solidFill>
              </a:rPr>
            </a:br>
            <a:r>
              <a:rPr lang="en-US" altLang="en-US" sz="2400" dirty="0">
                <a:solidFill>
                  <a:srgbClr val="FFC000"/>
                </a:solidFill>
              </a:rPr>
              <a:t>press </a:t>
            </a:r>
            <a:r>
              <a:rPr lang="en-US" altLang="en-US" sz="2400" b="1" dirty="0">
                <a:solidFill>
                  <a:srgbClr val="FFC000"/>
                </a:solidFill>
              </a:rPr>
              <a:t>here</a:t>
            </a:r>
          </a:p>
        </p:txBody>
      </p:sp>
      <p:sp>
        <p:nvSpPr>
          <p:cNvPr id="14" name="TextBox 13">
            <a:extLst>
              <a:ext uri="{FF2B5EF4-FFF2-40B4-BE49-F238E27FC236}">
                <a16:creationId xmlns:a16="http://schemas.microsoft.com/office/drawing/2014/main" id="{61145AA3-138E-F040-BCA6-F2E25BC3753E}"/>
              </a:ext>
            </a:extLst>
          </p:cNvPr>
          <p:cNvSpPr txBox="1">
            <a:spLocks noChangeArrowheads="1"/>
          </p:cNvSpPr>
          <p:nvPr/>
        </p:nvSpPr>
        <p:spPr bwMode="auto">
          <a:xfrm>
            <a:off x="2204051" y="4205548"/>
            <a:ext cx="998794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might also find it helpful to look at:</a:t>
            </a:r>
            <a:endParaRPr lang="en-US" altLang="en-US" sz="2400" b="1" dirty="0">
              <a:solidFill>
                <a:srgbClr val="FF0000"/>
              </a:solidFill>
            </a:endParaRPr>
          </a:p>
          <a:p>
            <a:endParaRPr lang="en-US" altLang="en-US" sz="2400" dirty="0">
              <a:solidFill>
                <a:srgbClr val="FF0000"/>
              </a:solidFill>
            </a:endParaRPr>
          </a:p>
          <a:p>
            <a:pPr algn="ctr"/>
            <a:r>
              <a:rPr lang="en-US" altLang="en-US" sz="2400" b="1" dirty="0">
                <a:solidFill>
                  <a:srgbClr val="FF0000"/>
                </a:solidFill>
              </a:rPr>
              <a:t>Essential Information:</a:t>
            </a:r>
            <a:r>
              <a:rPr lang="en-US" altLang="en-US" sz="2400" dirty="0">
                <a:solidFill>
                  <a:srgbClr val="FF0000"/>
                </a:solidFill>
              </a:rPr>
              <a:t> press </a:t>
            </a:r>
            <a:r>
              <a:rPr lang="en-US" altLang="en-US" sz="2400" b="1" dirty="0">
                <a:solidFill>
                  <a:srgbClr val="FF0000"/>
                </a:solidFill>
              </a:rPr>
              <a:t>here</a:t>
            </a:r>
          </a:p>
          <a:p>
            <a:endParaRPr lang="en-US" altLang="en-US" sz="2400" b="1" dirty="0">
              <a:solidFill>
                <a:srgbClr val="FF0000"/>
              </a:solidFill>
            </a:endParaRPr>
          </a:p>
        </p:txBody>
      </p:sp>
    </p:spTree>
    <p:extLst>
      <p:ext uri="{BB962C8B-B14F-4D97-AF65-F5344CB8AC3E}">
        <p14:creationId xmlns:p14="http://schemas.microsoft.com/office/powerpoint/2010/main" val="1296987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Function Machines and Formulae</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EEDAD236-F217-4D9C-A0BB-95299C235848}"/>
              </a:ext>
            </a:extLst>
          </p:cNvPr>
          <p:cNvSpPr txBox="1"/>
          <p:nvPr/>
        </p:nvSpPr>
        <p:spPr>
          <a:xfrm>
            <a:off x="2428776" y="836712"/>
            <a:ext cx="8424936" cy="830997"/>
          </a:xfrm>
          <a:prstGeom prst="rect">
            <a:avLst/>
          </a:prstGeom>
          <a:noFill/>
        </p:spPr>
        <p:txBody>
          <a:bodyPr wrap="square" rtlCol="0">
            <a:spAutoFit/>
          </a:bodyPr>
          <a:lstStyle/>
          <a:p>
            <a:r>
              <a:rPr lang="en-GB" sz="2400" dirty="0"/>
              <a:t>In this section we look at how to find the input and output of function machines. </a:t>
            </a:r>
            <a:endParaRPr lang="en-GB" dirty="0"/>
          </a:p>
        </p:txBody>
      </p:sp>
      <p:sp>
        <p:nvSpPr>
          <p:cNvPr id="3" name="Rectangle 2">
            <a:extLst>
              <a:ext uri="{FF2B5EF4-FFF2-40B4-BE49-F238E27FC236}">
                <a16:creationId xmlns:a16="http://schemas.microsoft.com/office/drawing/2014/main" id="{A4196843-8EC8-471C-8E39-3EC6628B87BE}"/>
              </a:ext>
            </a:extLst>
          </p:cNvPr>
          <p:cNvSpPr/>
          <p:nvPr/>
        </p:nvSpPr>
        <p:spPr>
          <a:xfrm>
            <a:off x="2428776" y="2525877"/>
            <a:ext cx="8136904" cy="830997"/>
          </a:xfrm>
          <a:prstGeom prst="rect">
            <a:avLst/>
          </a:prstGeom>
        </p:spPr>
        <p:txBody>
          <a:bodyPr wrap="square">
            <a:spAutoFit/>
          </a:bodyPr>
          <a:lstStyle/>
          <a:p>
            <a:r>
              <a:rPr lang="en-GB" sz="2400" b="1" dirty="0"/>
              <a:t>Example 1</a:t>
            </a:r>
          </a:p>
          <a:p>
            <a:r>
              <a:rPr lang="en-GB" sz="2400" dirty="0"/>
              <a:t>Calculate the output of each of these function machines:</a:t>
            </a:r>
          </a:p>
        </p:txBody>
      </p:sp>
      <p:sp>
        <p:nvSpPr>
          <p:cNvPr id="9" name="TextBox 8">
            <a:extLst>
              <a:ext uri="{FF2B5EF4-FFF2-40B4-BE49-F238E27FC236}">
                <a16:creationId xmlns:a16="http://schemas.microsoft.com/office/drawing/2014/main" id="{FEEF9B8E-63AD-4E70-8620-3220CB4AE216}"/>
              </a:ext>
            </a:extLst>
          </p:cNvPr>
          <p:cNvSpPr txBox="1"/>
          <p:nvPr/>
        </p:nvSpPr>
        <p:spPr>
          <a:xfrm>
            <a:off x="2428776" y="5400419"/>
            <a:ext cx="863476" cy="461665"/>
          </a:xfrm>
          <a:prstGeom prst="rect">
            <a:avLst/>
          </a:prstGeom>
          <a:noFill/>
        </p:spPr>
        <p:txBody>
          <a:bodyPr wrap="square" rtlCol="0">
            <a:spAutoFit/>
          </a:bodyPr>
          <a:lstStyle/>
          <a:p>
            <a:r>
              <a:rPr lang="en-GB" sz="2400" dirty="0"/>
              <a:t>(c)</a:t>
            </a:r>
          </a:p>
        </p:txBody>
      </p:sp>
      <p:sp>
        <p:nvSpPr>
          <p:cNvPr id="10" name="Rectangle 9">
            <a:extLst>
              <a:ext uri="{FF2B5EF4-FFF2-40B4-BE49-F238E27FC236}">
                <a16:creationId xmlns:a16="http://schemas.microsoft.com/office/drawing/2014/main" id="{D1870D6E-C4C9-4A5E-9582-C6F7419ED341}"/>
              </a:ext>
            </a:extLst>
          </p:cNvPr>
          <p:cNvSpPr/>
          <p:nvPr/>
        </p:nvSpPr>
        <p:spPr>
          <a:xfrm>
            <a:off x="2458000" y="4494295"/>
            <a:ext cx="561372" cy="461665"/>
          </a:xfrm>
          <a:prstGeom prst="rect">
            <a:avLst/>
          </a:prstGeom>
        </p:spPr>
        <p:txBody>
          <a:bodyPr wrap="none">
            <a:spAutoFit/>
          </a:bodyPr>
          <a:lstStyle/>
          <a:p>
            <a:r>
              <a:rPr lang="en-GB" sz="2400" dirty="0"/>
              <a:t>(b)</a:t>
            </a:r>
          </a:p>
        </p:txBody>
      </p:sp>
      <p:sp>
        <p:nvSpPr>
          <p:cNvPr id="11" name="Rectangle 10">
            <a:extLst>
              <a:ext uri="{FF2B5EF4-FFF2-40B4-BE49-F238E27FC236}">
                <a16:creationId xmlns:a16="http://schemas.microsoft.com/office/drawing/2014/main" id="{25BBCDA1-2453-47BC-8B87-E0AAD425634D}"/>
              </a:ext>
            </a:extLst>
          </p:cNvPr>
          <p:cNvSpPr/>
          <p:nvPr/>
        </p:nvSpPr>
        <p:spPr>
          <a:xfrm>
            <a:off x="2406624" y="3594640"/>
            <a:ext cx="561372" cy="461665"/>
          </a:xfrm>
          <a:prstGeom prst="rect">
            <a:avLst/>
          </a:prstGeom>
        </p:spPr>
        <p:txBody>
          <a:bodyPr wrap="none">
            <a:spAutoFit/>
          </a:bodyPr>
          <a:lstStyle/>
          <a:p>
            <a:r>
              <a:rPr lang="en-GB" sz="2400" dirty="0"/>
              <a:t>(a)</a:t>
            </a:r>
          </a:p>
        </p:txBody>
      </p:sp>
      <p:sp>
        <p:nvSpPr>
          <p:cNvPr id="12" name="Rectangle 11">
            <a:extLst>
              <a:ext uri="{FF2B5EF4-FFF2-40B4-BE49-F238E27FC236}">
                <a16:creationId xmlns:a16="http://schemas.microsoft.com/office/drawing/2014/main" id="{714B2A4D-07BE-4582-8AE9-8890A25E8F2F}"/>
              </a:ext>
            </a:extLst>
          </p:cNvPr>
          <p:cNvSpPr/>
          <p:nvPr/>
        </p:nvSpPr>
        <p:spPr>
          <a:xfrm>
            <a:off x="3072678" y="3626904"/>
            <a:ext cx="356188" cy="461665"/>
          </a:xfrm>
          <a:prstGeom prst="rect">
            <a:avLst/>
          </a:prstGeom>
        </p:spPr>
        <p:txBody>
          <a:bodyPr wrap="none">
            <a:spAutoFit/>
          </a:bodyPr>
          <a:lstStyle/>
          <a:p>
            <a:r>
              <a:rPr lang="en-GB" sz="2400" dirty="0"/>
              <a:t>4</a:t>
            </a:r>
          </a:p>
        </p:txBody>
      </p:sp>
      <p:sp>
        <p:nvSpPr>
          <p:cNvPr id="13" name="Rectangle 12">
            <a:extLst>
              <a:ext uri="{FF2B5EF4-FFF2-40B4-BE49-F238E27FC236}">
                <a16:creationId xmlns:a16="http://schemas.microsoft.com/office/drawing/2014/main" id="{828505F9-F748-451F-997C-0EEE9691B77F}"/>
              </a:ext>
            </a:extLst>
          </p:cNvPr>
          <p:cNvSpPr/>
          <p:nvPr/>
        </p:nvSpPr>
        <p:spPr>
          <a:xfrm>
            <a:off x="3095957" y="4524632"/>
            <a:ext cx="356188" cy="461665"/>
          </a:xfrm>
          <a:prstGeom prst="rect">
            <a:avLst/>
          </a:prstGeom>
        </p:spPr>
        <p:txBody>
          <a:bodyPr wrap="none">
            <a:spAutoFit/>
          </a:bodyPr>
          <a:lstStyle/>
          <a:p>
            <a:r>
              <a:rPr lang="en-GB" sz="2400" dirty="0"/>
              <a:t>5</a:t>
            </a:r>
          </a:p>
        </p:txBody>
      </p:sp>
      <p:sp>
        <p:nvSpPr>
          <p:cNvPr id="14" name="Rectangle 13">
            <a:extLst>
              <a:ext uri="{FF2B5EF4-FFF2-40B4-BE49-F238E27FC236}">
                <a16:creationId xmlns:a16="http://schemas.microsoft.com/office/drawing/2014/main" id="{B0F9610F-11E0-4E46-B574-CE78C2F686CA}"/>
              </a:ext>
            </a:extLst>
          </p:cNvPr>
          <p:cNvSpPr/>
          <p:nvPr/>
        </p:nvSpPr>
        <p:spPr>
          <a:xfrm>
            <a:off x="2920310" y="5358290"/>
            <a:ext cx="543739" cy="461665"/>
          </a:xfrm>
          <a:prstGeom prst="rect">
            <a:avLst/>
          </a:prstGeom>
        </p:spPr>
        <p:txBody>
          <a:bodyPr wrap="none">
            <a:spAutoFit/>
          </a:bodyPr>
          <a:lstStyle/>
          <a:p>
            <a:r>
              <a:rPr lang="en-GB" sz="2400" dirty="0"/>
              <a:t>- 3</a:t>
            </a:r>
          </a:p>
        </p:txBody>
      </p:sp>
      <p:sp>
        <p:nvSpPr>
          <p:cNvPr id="15" name="TextBox 14">
            <a:extLst>
              <a:ext uri="{FF2B5EF4-FFF2-40B4-BE49-F238E27FC236}">
                <a16:creationId xmlns:a16="http://schemas.microsoft.com/office/drawing/2014/main" id="{38D21751-DDD4-4FCB-B39E-CF804CDCAE23}"/>
              </a:ext>
            </a:extLst>
          </p:cNvPr>
          <p:cNvSpPr txBox="1"/>
          <p:nvPr/>
        </p:nvSpPr>
        <p:spPr>
          <a:xfrm>
            <a:off x="5574932" y="3622673"/>
            <a:ext cx="2664296" cy="461665"/>
          </a:xfrm>
          <a:prstGeom prst="rect">
            <a:avLst/>
          </a:prstGeom>
          <a:noFill/>
        </p:spPr>
        <p:txBody>
          <a:bodyPr wrap="square" rtlCol="0">
            <a:spAutoFit/>
          </a:bodyPr>
          <a:lstStyle/>
          <a:p>
            <a:r>
              <a:rPr lang="en-GB" sz="2400" dirty="0">
                <a:solidFill>
                  <a:srgbClr val="FF0000"/>
                </a:solidFill>
              </a:rPr>
              <a:t>4 x 5 = 20</a:t>
            </a:r>
          </a:p>
        </p:txBody>
      </p:sp>
      <p:sp>
        <p:nvSpPr>
          <p:cNvPr id="16" name="Rectangle 15">
            <a:extLst>
              <a:ext uri="{FF2B5EF4-FFF2-40B4-BE49-F238E27FC236}">
                <a16:creationId xmlns:a16="http://schemas.microsoft.com/office/drawing/2014/main" id="{C904E797-F8AC-4BA8-B9BF-74AB64944AFA}"/>
              </a:ext>
            </a:extLst>
          </p:cNvPr>
          <p:cNvSpPr/>
          <p:nvPr/>
        </p:nvSpPr>
        <p:spPr>
          <a:xfrm>
            <a:off x="7149031" y="4448571"/>
            <a:ext cx="1816523" cy="461665"/>
          </a:xfrm>
          <a:prstGeom prst="rect">
            <a:avLst/>
          </a:prstGeom>
        </p:spPr>
        <p:txBody>
          <a:bodyPr wrap="none">
            <a:spAutoFit/>
          </a:bodyPr>
          <a:lstStyle/>
          <a:p>
            <a:r>
              <a:rPr lang="en-GB" sz="2400" dirty="0">
                <a:solidFill>
                  <a:srgbClr val="FF0000"/>
                </a:solidFill>
              </a:rPr>
              <a:t>2 x 5 - 1 = 9</a:t>
            </a:r>
          </a:p>
        </p:txBody>
      </p:sp>
      <p:sp>
        <p:nvSpPr>
          <p:cNvPr id="17" name="Rectangle 16">
            <a:extLst>
              <a:ext uri="{FF2B5EF4-FFF2-40B4-BE49-F238E27FC236}">
                <a16:creationId xmlns:a16="http://schemas.microsoft.com/office/drawing/2014/main" id="{AE40F47E-4E82-4774-B3B5-68AB879C5F69}"/>
              </a:ext>
            </a:extLst>
          </p:cNvPr>
          <p:cNvSpPr/>
          <p:nvPr/>
        </p:nvSpPr>
        <p:spPr>
          <a:xfrm>
            <a:off x="7138259" y="5274469"/>
            <a:ext cx="2252540" cy="461665"/>
          </a:xfrm>
          <a:prstGeom prst="rect">
            <a:avLst/>
          </a:prstGeom>
        </p:spPr>
        <p:txBody>
          <a:bodyPr wrap="none">
            <a:spAutoFit/>
          </a:bodyPr>
          <a:lstStyle/>
          <a:p>
            <a:r>
              <a:rPr lang="en-GB" sz="2400" dirty="0">
                <a:solidFill>
                  <a:srgbClr val="FF0000"/>
                </a:solidFill>
              </a:rPr>
              <a:t>- 3 + 8 x 7 = 35</a:t>
            </a:r>
          </a:p>
        </p:txBody>
      </p:sp>
      <p:sp>
        <p:nvSpPr>
          <p:cNvPr id="5" name="Rectangle 4">
            <a:extLst>
              <a:ext uri="{FF2B5EF4-FFF2-40B4-BE49-F238E27FC236}">
                <a16:creationId xmlns:a16="http://schemas.microsoft.com/office/drawing/2014/main" id="{15A3C8F4-F619-41D9-A456-05B8976CE18D}"/>
              </a:ext>
            </a:extLst>
          </p:cNvPr>
          <p:cNvSpPr/>
          <p:nvPr/>
        </p:nvSpPr>
        <p:spPr bwMode="auto">
          <a:xfrm>
            <a:off x="3989172" y="3636891"/>
            <a:ext cx="961500" cy="46166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1" name="Rectangle 20">
            <a:extLst>
              <a:ext uri="{FF2B5EF4-FFF2-40B4-BE49-F238E27FC236}">
                <a16:creationId xmlns:a16="http://schemas.microsoft.com/office/drawing/2014/main" id="{FF8E3917-3D94-4557-A859-AFC3D524C5D0}"/>
              </a:ext>
            </a:extLst>
          </p:cNvPr>
          <p:cNvSpPr/>
          <p:nvPr/>
        </p:nvSpPr>
        <p:spPr bwMode="auto">
          <a:xfrm>
            <a:off x="5596132" y="5358290"/>
            <a:ext cx="961500" cy="46166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2" name="Rectangle 21">
            <a:extLst>
              <a:ext uri="{FF2B5EF4-FFF2-40B4-BE49-F238E27FC236}">
                <a16:creationId xmlns:a16="http://schemas.microsoft.com/office/drawing/2014/main" id="{1C214CB8-C6B8-4774-A171-BCCCA839D326}"/>
              </a:ext>
            </a:extLst>
          </p:cNvPr>
          <p:cNvSpPr/>
          <p:nvPr/>
        </p:nvSpPr>
        <p:spPr bwMode="auto">
          <a:xfrm>
            <a:off x="4019372" y="5397054"/>
            <a:ext cx="961500" cy="46166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3" name="Rectangle 22">
            <a:extLst>
              <a:ext uri="{FF2B5EF4-FFF2-40B4-BE49-F238E27FC236}">
                <a16:creationId xmlns:a16="http://schemas.microsoft.com/office/drawing/2014/main" id="{21136B0A-448E-410E-9E2B-CF0C864CE6DE}"/>
              </a:ext>
            </a:extLst>
          </p:cNvPr>
          <p:cNvSpPr/>
          <p:nvPr/>
        </p:nvSpPr>
        <p:spPr bwMode="auto">
          <a:xfrm>
            <a:off x="5596132" y="4448570"/>
            <a:ext cx="961500" cy="46166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4" name="Rectangle 23">
            <a:extLst>
              <a:ext uri="{FF2B5EF4-FFF2-40B4-BE49-F238E27FC236}">
                <a16:creationId xmlns:a16="http://schemas.microsoft.com/office/drawing/2014/main" id="{9FB5F320-B3DD-4833-82C2-378E0577571D}"/>
              </a:ext>
            </a:extLst>
          </p:cNvPr>
          <p:cNvSpPr/>
          <p:nvPr/>
        </p:nvSpPr>
        <p:spPr bwMode="auto">
          <a:xfrm>
            <a:off x="4043814" y="4485389"/>
            <a:ext cx="961500" cy="46166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cxnSp>
        <p:nvCxnSpPr>
          <p:cNvPr id="25" name="Straight Arrow Connector 24">
            <a:extLst>
              <a:ext uri="{FF2B5EF4-FFF2-40B4-BE49-F238E27FC236}">
                <a16:creationId xmlns:a16="http://schemas.microsoft.com/office/drawing/2014/main" id="{678041C0-140B-4D94-B4BC-1846F1ABF90C}"/>
              </a:ext>
            </a:extLst>
          </p:cNvPr>
          <p:cNvCxnSpPr/>
          <p:nvPr/>
        </p:nvCxnSpPr>
        <p:spPr bwMode="auto">
          <a:xfrm>
            <a:off x="4950672" y="3853506"/>
            <a:ext cx="526493" cy="0"/>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cxnSp>
        <p:nvCxnSpPr>
          <p:cNvPr id="35" name="Straight Arrow Connector 34">
            <a:extLst>
              <a:ext uri="{FF2B5EF4-FFF2-40B4-BE49-F238E27FC236}">
                <a16:creationId xmlns:a16="http://schemas.microsoft.com/office/drawing/2014/main" id="{A96B005A-7DF9-4B15-82C5-5EFB75D58933}"/>
              </a:ext>
            </a:extLst>
          </p:cNvPr>
          <p:cNvCxnSpPr/>
          <p:nvPr/>
        </p:nvCxnSpPr>
        <p:spPr bwMode="auto">
          <a:xfrm>
            <a:off x="6566966" y="5576341"/>
            <a:ext cx="526493" cy="0"/>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cxnSp>
        <p:nvCxnSpPr>
          <p:cNvPr id="36" name="Straight Arrow Connector 35">
            <a:extLst>
              <a:ext uri="{FF2B5EF4-FFF2-40B4-BE49-F238E27FC236}">
                <a16:creationId xmlns:a16="http://schemas.microsoft.com/office/drawing/2014/main" id="{29892400-0488-4CEF-B824-DDA2EFC8FBFC}"/>
              </a:ext>
            </a:extLst>
          </p:cNvPr>
          <p:cNvCxnSpPr/>
          <p:nvPr/>
        </p:nvCxnSpPr>
        <p:spPr bwMode="auto">
          <a:xfrm>
            <a:off x="6557632" y="4676877"/>
            <a:ext cx="526493" cy="0"/>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sp>
        <p:nvSpPr>
          <p:cNvPr id="33" name="Rectangle 32">
            <a:extLst>
              <a:ext uri="{FF2B5EF4-FFF2-40B4-BE49-F238E27FC236}">
                <a16:creationId xmlns:a16="http://schemas.microsoft.com/office/drawing/2014/main" id="{01344CA8-BE0C-4399-8859-2032D4510233}"/>
              </a:ext>
            </a:extLst>
          </p:cNvPr>
          <p:cNvSpPr/>
          <p:nvPr/>
        </p:nvSpPr>
        <p:spPr>
          <a:xfrm>
            <a:off x="4124366" y="3631140"/>
            <a:ext cx="595035" cy="461665"/>
          </a:xfrm>
          <a:prstGeom prst="rect">
            <a:avLst/>
          </a:prstGeom>
        </p:spPr>
        <p:txBody>
          <a:bodyPr wrap="none">
            <a:spAutoFit/>
          </a:bodyPr>
          <a:lstStyle/>
          <a:p>
            <a:r>
              <a:rPr lang="en-GB" sz="2400" dirty="0"/>
              <a:t>x 5</a:t>
            </a:r>
          </a:p>
        </p:txBody>
      </p:sp>
      <p:sp>
        <p:nvSpPr>
          <p:cNvPr id="41" name="Rectangle 40">
            <a:extLst>
              <a:ext uri="{FF2B5EF4-FFF2-40B4-BE49-F238E27FC236}">
                <a16:creationId xmlns:a16="http://schemas.microsoft.com/office/drawing/2014/main" id="{20C5146E-5EA7-4579-85B7-60805CCFCA76}"/>
              </a:ext>
            </a:extLst>
          </p:cNvPr>
          <p:cNvSpPr/>
          <p:nvPr/>
        </p:nvSpPr>
        <p:spPr>
          <a:xfrm>
            <a:off x="4287260" y="4524632"/>
            <a:ext cx="595035" cy="461665"/>
          </a:xfrm>
          <a:prstGeom prst="rect">
            <a:avLst/>
          </a:prstGeom>
        </p:spPr>
        <p:txBody>
          <a:bodyPr wrap="none">
            <a:spAutoFit/>
          </a:bodyPr>
          <a:lstStyle/>
          <a:p>
            <a:r>
              <a:rPr lang="en-GB" sz="2400" dirty="0"/>
              <a:t>x 2</a:t>
            </a:r>
          </a:p>
        </p:txBody>
      </p:sp>
      <p:sp>
        <p:nvSpPr>
          <p:cNvPr id="42" name="Rectangle 41">
            <a:extLst>
              <a:ext uri="{FF2B5EF4-FFF2-40B4-BE49-F238E27FC236}">
                <a16:creationId xmlns:a16="http://schemas.microsoft.com/office/drawing/2014/main" id="{F6207B29-5597-4918-B7EC-82163D07EE23}"/>
              </a:ext>
            </a:extLst>
          </p:cNvPr>
          <p:cNvSpPr/>
          <p:nvPr/>
        </p:nvSpPr>
        <p:spPr>
          <a:xfrm>
            <a:off x="5826597" y="4479348"/>
            <a:ext cx="543739" cy="461665"/>
          </a:xfrm>
          <a:prstGeom prst="rect">
            <a:avLst/>
          </a:prstGeom>
        </p:spPr>
        <p:txBody>
          <a:bodyPr wrap="none">
            <a:spAutoFit/>
          </a:bodyPr>
          <a:lstStyle/>
          <a:p>
            <a:r>
              <a:rPr lang="en-GB" sz="2400" dirty="0"/>
              <a:t>-1 </a:t>
            </a:r>
          </a:p>
        </p:txBody>
      </p:sp>
      <p:sp>
        <p:nvSpPr>
          <p:cNvPr id="43" name="Rectangle 42">
            <a:extLst>
              <a:ext uri="{FF2B5EF4-FFF2-40B4-BE49-F238E27FC236}">
                <a16:creationId xmlns:a16="http://schemas.microsoft.com/office/drawing/2014/main" id="{851ED856-EB25-40A3-8C27-6FE5BA32F9A4}"/>
              </a:ext>
            </a:extLst>
          </p:cNvPr>
          <p:cNvSpPr/>
          <p:nvPr/>
        </p:nvSpPr>
        <p:spPr>
          <a:xfrm>
            <a:off x="5807547" y="5389067"/>
            <a:ext cx="526106" cy="400110"/>
          </a:xfrm>
          <a:prstGeom prst="rect">
            <a:avLst/>
          </a:prstGeom>
        </p:spPr>
        <p:txBody>
          <a:bodyPr wrap="none">
            <a:spAutoFit/>
          </a:bodyPr>
          <a:lstStyle/>
          <a:p>
            <a:r>
              <a:rPr lang="en-GB" dirty="0"/>
              <a:t>x 7</a:t>
            </a:r>
          </a:p>
        </p:txBody>
      </p:sp>
      <p:sp>
        <p:nvSpPr>
          <p:cNvPr id="47" name="Rectangle 46">
            <a:extLst>
              <a:ext uri="{FF2B5EF4-FFF2-40B4-BE49-F238E27FC236}">
                <a16:creationId xmlns:a16="http://schemas.microsoft.com/office/drawing/2014/main" id="{4EE512BB-E1E0-4F7B-A32D-4D132D18194B}"/>
              </a:ext>
            </a:extLst>
          </p:cNvPr>
          <p:cNvSpPr/>
          <p:nvPr/>
        </p:nvSpPr>
        <p:spPr>
          <a:xfrm>
            <a:off x="4191169" y="5405599"/>
            <a:ext cx="535724" cy="461665"/>
          </a:xfrm>
          <a:prstGeom prst="rect">
            <a:avLst/>
          </a:prstGeom>
        </p:spPr>
        <p:txBody>
          <a:bodyPr wrap="none">
            <a:spAutoFit/>
          </a:bodyPr>
          <a:lstStyle/>
          <a:p>
            <a:r>
              <a:rPr lang="en-GB" sz="2400" dirty="0"/>
              <a:t>+8</a:t>
            </a:r>
          </a:p>
        </p:txBody>
      </p:sp>
      <p:sp>
        <p:nvSpPr>
          <p:cNvPr id="52" name="Rectangle 51">
            <a:extLst>
              <a:ext uri="{FF2B5EF4-FFF2-40B4-BE49-F238E27FC236}">
                <a16:creationId xmlns:a16="http://schemas.microsoft.com/office/drawing/2014/main" id="{872D55E7-2A42-48C9-AE47-D9F7D8D17B42}"/>
              </a:ext>
            </a:extLst>
          </p:cNvPr>
          <p:cNvSpPr/>
          <p:nvPr/>
        </p:nvSpPr>
        <p:spPr bwMode="auto">
          <a:xfrm>
            <a:off x="5469848" y="1944174"/>
            <a:ext cx="2977905" cy="46166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49" name="TextBox 48">
            <a:extLst>
              <a:ext uri="{FF2B5EF4-FFF2-40B4-BE49-F238E27FC236}">
                <a16:creationId xmlns:a16="http://schemas.microsoft.com/office/drawing/2014/main" id="{B0B68DF1-F207-4033-9FF3-008BE3A9D7D9}"/>
              </a:ext>
            </a:extLst>
          </p:cNvPr>
          <p:cNvSpPr txBox="1"/>
          <p:nvPr/>
        </p:nvSpPr>
        <p:spPr>
          <a:xfrm>
            <a:off x="5623048" y="1933338"/>
            <a:ext cx="3118218" cy="461665"/>
          </a:xfrm>
          <a:prstGeom prst="rect">
            <a:avLst/>
          </a:prstGeom>
          <a:noFill/>
        </p:spPr>
        <p:txBody>
          <a:bodyPr wrap="square" rtlCol="0">
            <a:spAutoFit/>
          </a:bodyPr>
          <a:lstStyle/>
          <a:p>
            <a:r>
              <a:rPr lang="en-GB" sz="2400" dirty="0"/>
              <a:t>Function Machine</a:t>
            </a:r>
          </a:p>
        </p:txBody>
      </p:sp>
      <p:cxnSp>
        <p:nvCxnSpPr>
          <p:cNvPr id="55" name="Straight Arrow Connector 54">
            <a:extLst>
              <a:ext uri="{FF2B5EF4-FFF2-40B4-BE49-F238E27FC236}">
                <a16:creationId xmlns:a16="http://schemas.microsoft.com/office/drawing/2014/main" id="{881A19EC-491A-4C8B-A3C7-8944C7F4E1B1}"/>
              </a:ext>
            </a:extLst>
          </p:cNvPr>
          <p:cNvCxnSpPr/>
          <p:nvPr/>
        </p:nvCxnSpPr>
        <p:spPr bwMode="auto">
          <a:xfrm>
            <a:off x="8478019" y="2175006"/>
            <a:ext cx="526493" cy="0"/>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cxnSp>
        <p:nvCxnSpPr>
          <p:cNvPr id="56" name="Straight Arrow Connector 55">
            <a:extLst>
              <a:ext uri="{FF2B5EF4-FFF2-40B4-BE49-F238E27FC236}">
                <a16:creationId xmlns:a16="http://schemas.microsoft.com/office/drawing/2014/main" id="{6F70C0C9-6A87-4B8F-AEB3-9C848B8E649B}"/>
              </a:ext>
            </a:extLst>
          </p:cNvPr>
          <p:cNvCxnSpPr/>
          <p:nvPr/>
        </p:nvCxnSpPr>
        <p:spPr bwMode="auto">
          <a:xfrm>
            <a:off x="4943355" y="2175006"/>
            <a:ext cx="526493" cy="0"/>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cxnSp>
        <p:nvCxnSpPr>
          <p:cNvPr id="57" name="Straight Arrow Connector 56">
            <a:extLst>
              <a:ext uri="{FF2B5EF4-FFF2-40B4-BE49-F238E27FC236}">
                <a16:creationId xmlns:a16="http://schemas.microsoft.com/office/drawing/2014/main" id="{C7C50030-2CD0-431C-9445-C135B8C49A6E}"/>
              </a:ext>
            </a:extLst>
          </p:cNvPr>
          <p:cNvCxnSpPr/>
          <p:nvPr/>
        </p:nvCxnSpPr>
        <p:spPr bwMode="auto">
          <a:xfrm>
            <a:off x="3484959" y="3861972"/>
            <a:ext cx="526493" cy="0"/>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cxnSp>
        <p:nvCxnSpPr>
          <p:cNvPr id="59" name="Straight Arrow Connector 58">
            <a:extLst>
              <a:ext uri="{FF2B5EF4-FFF2-40B4-BE49-F238E27FC236}">
                <a16:creationId xmlns:a16="http://schemas.microsoft.com/office/drawing/2014/main" id="{B7F6F55B-45A5-499C-8513-0D81AC9A83DD}"/>
              </a:ext>
            </a:extLst>
          </p:cNvPr>
          <p:cNvCxnSpPr/>
          <p:nvPr/>
        </p:nvCxnSpPr>
        <p:spPr bwMode="auto">
          <a:xfrm>
            <a:off x="3528730" y="4755464"/>
            <a:ext cx="526493" cy="0"/>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cxnSp>
        <p:nvCxnSpPr>
          <p:cNvPr id="60" name="Straight Arrow Connector 59">
            <a:extLst>
              <a:ext uri="{FF2B5EF4-FFF2-40B4-BE49-F238E27FC236}">
                <a16:creationId xmlns:a16="http://schemas.microsoft.com/office/drawing/2014/main" id="{91B3435E-B7AE-4D46-ACD0-67E84177F2CD}"/>
              </a:ext>
            </a:extLst>
          </p:cNvPr>
          <p:cNvCxnSpPr/>
          <p:nvPr/>
        </p:nvCxnSpPr>
        <p:spPr bwMode="auto">
          <a:xfrm>
            <a:off x="5048439" y="4710180"/>
            <a:ext cx="526493" cy="0"/>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cxnSp>
        <p:nvCxnSpPr>
          <p:cNvPr id="61" name="Straight Arrow Connector 60">
            <a:extLst>
              <a:ext uri="{FF2B5EF4-FFF2-40B4-BE49-F238E27FC236}">
                <a16:creationId xmlns:a16="http://schemas.microsoft.com/office/drawing/2014/main" id="{32DFBE8F-9D74-41E0-B196-1AE22B6AE9C0}"/>
              </a:ext>
            </a:extLst>
          </p:cNvPr>
          <p:cNvCxnSpPr/>
          <p:nvPr/>
        </p:nvCxnSpPr>
        <p:spPr bwMode="auto">
          <a:xfrm>
            <a:off x="5005314" y="5616429"/>
            <a:ext cx="526493" cy="0"/>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cxnSp>
        <p:nvCxnSpPr>
          <p:cNvPr id="62" name="Straight Arrow Connector 61">
            <a:extLst>
              <a:ext uri="{FF2B5EF4-FFF2-40B4-BE49-F238E27FC236}">
                <a16:creationId xmlns:a16="http://schemas.microsoft.com/office/drawing/2014/main" id="{78361462-898F-4C94-B6FF-780CC4D0CBF0}"/>
              </a:ext>
            </a:extLst>
          </p:cNvPr>
          <p:cNvCxnSpPr/>
          <p:nvPr/>
        </p:nvCxnSpPr>
        <p:spPr bwMode="auto">
          <a:xfrm>
            <a:off x="3492879" y="5645229"/>
            <a:ext cx="526493" cy="0"/>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sp>
        <p:nvSpPr>
          <p:cNvPr id="51" name="TextBox 50">
            <a:extLst>
              <a:ext uri="{FF2B5EF4-FFF2-40B4-BE49-F238E27FC236}">
                <a16:creationId xmlns:a16="http://schemas.microsoft.com/office/drawing/2014/main" id="{45E3A7F8-7462-47A2-9CDB-955AA23920CE}"/>
              </a:ext>
            </a:extLst>
          </p:cNvPr>
          <p:cNvSpPr txBox="1"/>
          <p:nvPr/>
        </p:nvSpPr>
        <p:spPr>
          <a:xfrm>
            <a:off x="3904609" y="1984249"/>
            <a:ext cx="1108844" cy="400110"/>
          </a:xfrm>
          <a:prstGeom prst="rect">
            <a:avLst/>
          </a:prstGeom>
          <a:noFill/>
        </p:spPr>
        <p:txBody>
          <a:bodyPr wrap="square" rtlCol="0">
            <a:spAutoFit/>
          </a:bodyPr>
          <a:lstStyle/>
          <a:p>
            <a:r>
              <a:rPr lang="en-GB" dirty="0"/>
              <a:t>INPUT</a:t>
            </a:r>
          </a:p>
        </p:txBody>
      </p:sp>
      <p:sp>
        <p:nvSpPr>
          <p:cNvPr id="53" name="Rectangle 52">
            <a:extLst>
              <a:ext uri="{FF2B5EF4-FFF2-40B4-BE49-F238E27FC236}">
                <a16:creationId xmlns:a16="http://schemas.microsoft.com/office/drawing/2014/main" id="{4ED1C5F3-4796-4EAD-99DD-B357A79069B2}"/>
              </a:ext>
            </a:extLst>
          </p:cNvPr>
          <p:cNvSpPr/>
          <p:nvPr/>
        </p:nvSpPr>
        <p:spPr>
          <a:xfrm>
            <a:off x="9034778" y="1959223"/>
            <a:ext cx="1241045" cy="400110"/>
          </a:xfrm>
          <a:prstGeom prst="rect">
            <a:avLst/>
          </a:prstGeom>
        </p:spPr>
        <p:txBody>
          <a:bodyPr wrap="none">
            <a:spAutoFit/>
          </a:bodyPr>
          <a:lstStyle/>
          <a:p>
            <a:r>
              <a:rPr lang="en-GB" dirty="0"/>
              <a:t>OUTPUT</a:t>
            </a:r>
          </a:p>
        </p:txBody>
      </p:sp>
    </p:spTree>
    <p:extLst>
      <p:ext uri="{BB962C8B-B14F-4D97-AF65-F5344CB8AC3E}">
        <p14:creationId xmlns:p14="http://schemas.microsoft.com/office/powerpoint/2010/main" val="135181612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Function Machines and Formulae</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EEDAD236-F217-4D9C-A0BB-95299C235848}"/>
              </a:ext>
            </a:extLst>
          </p:cNvPr>
          <p:cNvSpPr txBox="1"/>
          <p:nvPr/>
        </p:nvSpPr>
        <p:spPr>
          <a:xfrm>
            <a:off x="2253418" y="670930"/>
            <a:ext cx="8424936" cy="830997"/>
          </a:xfrm>
          <a:prstGeom prst="rect">
            <a:avLst/>
          </a:prstGeom>
          <a:noFill/>
        </p:spPr>
        <p:txBody>
          <a:bodyPr wrap="square" rtlCol="0">
            <a:spAutoFit/>
          </a:bodyPr>
          <a:lstStyle/>
          <a:p>
            <a:r>
              <a:rPr lang="en-GB" sz="2400" b="1" dirty="0"/>
              <a:t>Example 2</a:t>
            </a:r>
          </a:p>
          <a:p>
            <a:r>
              <a:rPr lang="en-GB" sz="2400" dirty="0"/>
              <a:t>Calculate the input of each of these function machines:</a:t>
            </a:r>
          </a:p>
        </p:txBody>
      </p:sp>
      <p:sp>
        <p:nvSpPr>
          <p:cNvPr id="10" name="TextBox 9">
            <a:extLst>
              <a:ext uri="{FF2B5EF4-FFF2-40B4-BE49-F238E27FC236}">
                <a16:creationId xmlns:a16="http://schemas.microsoft.com/office/drawing/2014/main" id="{9C7BFEDE-83A8-4F63-9931-2173D18BEDEE}"/>
              </a:ext>
            </a:extLst>
          </p:cNvPr>
          <p:cNvSpPr txBox="1"/>
          <p:nvPr/>
        </p:nvSpPr>
        <p:spPr>
          <a:xfrm>
            <a:off x="2253428" y="1342887"/>
            <a:ext cx="593018" cy="461665"/>
          </a:xfrm>
          <a:prstGeom prst="rect">
            <a:avLst/>
          </a:prstGeom>
          <a:noFill/>
        </p:spPr>
        <p:txBody>
          <a:bodyPr wrap="square" rtlCol="0">
            <a:spAutoFit/>
          </a:bodyPr>
          <a:lstStyle/>
          <a:p>
            <a:r>
              <a:rPr lang="en-GB" sz="2400" dirty="0"/>
              <a:t>(a)</a:t>
            </a:r>
          </a:p>
        </p:txBody>
      </p:sp>
      <p:sp>
        <p:nvSpPr>
          <p:cNvPr id="12" name="Rectangle 11">
            <a:extLst>
              <a:ext uri="{FF2B5EF4-FFF2-40B4-BE49-F238E27FC236}">
                <a16:creationId xmlns:a16="http://schemas.microsoft.com/office/drawing/2014/main" id="{DD4B3B1A-C9ED-4499-B6F7-51365068A9D9}"/>
              </a:ext>
            </a:extLst>
          </p:cNvPr>
          <p:cNvSpPr/>
          <p:nvPr/>
        </p:nvSpPr>
        <p:spPr>
          <a:xfrm>
            <a:off x="4674567" y="1342887"/>
            <a:ext cx="561372" cy="461665"/>
          </a:xfrm>
          <a:prstGeom prst="rect">
            <a:avLst/>
          </a:prstGeom>
        </p:spPr>
        <p:txBody>
          <a:bodyPr wrap="none">
            <a:spAutoFit/>
          </a:bodyPr>
          <a:lstStyle/>
          <a:p>
            <a:r>
              <a:rPr lang="en-GB" sz="2400" dirty="0"/>
              <a:t>(b)</a:t>
            </a:r>
          </a:p>
        </p:txBody>
      </p:sp>
      <p:sp>
        <p:nvSpPr>
          <p:cNvPr id="13" name="Rectangle 12">
            <a:extLst>
              <a:ext uri="{FF2B5EF4-FFF2-40B4-BE49-F238E27FC236}">
                <a16:creationId xmlns:a16="http://schemas.microsoft.com/office/drawing/2014/main" id="{2DF13E53-9E1E-4F64-AD27-8E1036D35583}"/>
              </a:ext>
            </a:extLst>
          </p:cNvPr>
          <p:cNvSpPr/>
          <p:nvPr/>
        </p:nvSpPr>
        <p:spPr>
          <a:xfrm>
            <a:off x="8361819" y="1349548"/>
            <a:ext cx="543739" cy="461665"/>
          </a:xfrm>
          <a:prstGeom prst="rect">
            <a:avLst/>
          </a:prstGeom>
        </p:spPr>
        <p:txBody>
          <a:bodyPr wrap="none">
            <a:spAutoFit/>
          </a:bodyPr>
          <a:lstStyle/>
          <a:p>
            <a:r>
              <a:rPr lang="en-GB" sz="2400" dirty="0"/>
              <a:t>(c)</a:t>
            </a:r>
          </a:p>
        </p:txBody>
      </p:sp>
      <p:sp>
        <p:nvSpPr>
          <p:cNvPr id="14" name="Rectangle 13">
            <a:extLst>
              <a:ext uri="{FF2B5EF4-FFF2-40B4-BE49-F238E27FC236}">
                <a16:creationId xmlns:a16="http://schemas.microsoft.com/office/drawing/2014/main" id="{4659C96D-6DE5-4456-9AD8-43EDEE96FC44}"/>
              </a:ext>
            </a:extLst>
          </p:cNvPr>
          <p:cNvSpPr/>
          <p:nvPr/>
        </p:nvSpPr>
        <p:spPr>
          <a:xfrm>
            <a:off x="2309666" y="2359697"/>
            <a:ext cx="1412566" cy="461665"/>
          </a:xfrm>
          <a:prstGeom prst="rect">
            <a:avLst/>
          </a:prstGeom>
        </p:spPr>
        <p:txBody>
          <a:bodyPr wrap="none">
            <a:spAutoFit/>
          </a:bodyPr>
          <a:lstStyle/>
          <a:p>
            <a:r>
              <a:rPr lang="en-GB" sz="2400" b="1" dirty="0"/>
              <a:t>Solution</a:t>
            </a:r>
          </a:p>
        </p:txBody>
      </p:sp>
      <p:sp>
        <p:nvSpPr>
          <p:cNvPr id="15" name="Rectangle 14">
            <a:extLst>
              <a:ext uri="{FF2B5EF4-FFF2-40B4-BE49-F238E27FC236}">
                <a16:creationId xmlns:a16="http://schemas.microsoft.com/office/drawing/2014/main" id="{84DD33B0-1CA0-49EC-81BB-489B3D61ED0C}"/>
              </a:ext>
            </a:extLst>
          </p:cNvPr>
          <p:cNvSpPr/>
          <p:nvPr/>
        </p:nvSpPr>
        <p:spPr>
          <a:xfrm>
            <a:off x="2349194" y="2778571"/>
            <a:ext cx="561372" cy="461665"/>
          </a:xfrm>
          <a:prstGeom prst="rect">
            <a:avLst/>
          </a:prstGeom>
        </p:spPr>
        <p:txBody>
          <a:bodyPr wrap="none">
            <a:spAutoFit/>
          </a:bodyPr>
          <a:lstStyle/>
          <a:p>
            <a:r>
              <a:rPr lang="en-GB" sz="2400" dirty="0"/>
              <a:t>(a)</a:t>
            </a:r>
          </a:p>
        </p:txBody>
      </p:sp>
      <p:sp>
        <p:nvSpPr>
          <p:cNvPr id="16" name="TextBox 15">
            <a:extLst>
              <a:ext uri="{FF2B5EF4-FFF2-40B4-BE49-F238E27FC236}">
                <a16:creationId xmlns:a16="http://schemas.microsoft.com/office/drawing/2014/main" id="{B81F69EF-A9A6-47F3-9D55-DF487040F890}"/>
              </a:ext>
            </a:extLst>
          </p:cNvPr>
          <p:cNvSpPr txBox="1"/>
          <p:nvPr/>
        </p:nvSpPr>
        <p:spPr>
          <a:xfrm>
            <a:off x="2691364" y="3640851"/>
            <a:ext cx="372740" cy="461665"/>
          </a:xfrm>
          <a:prstGeom prst="rect">
            <a:avLst/>
          </a:prstGeom>
          <a:noFill/>
        </p:spPr>
        <p:txBody>
          <a:bodyPr wrap="square" rtlCol="0">
            <a:spAutoFit/>
          </a:bodyPr>
          <a:lstStyle/>
          <a:p>
            <a:r>
              <a:rPr lang="en-GB" sz="2400" dirty="0">
                <a:solidFill>
                  <a:srgbClr val="FF0000"/>
                </a:solidFill>
              </a:rPr>
              <a:t>2</a:t>
            </a:r>
          </a:p>
        </p:txBody>
      </p:sp>
      <p:sp>
        <p:nvSpPr>
          <p:cNvPr id="17" name="Rectangle 16">
            <a:extLst>
              <a:ext uri="{FF2B5EF4-FFF2-40B4-BE49-F238E27FC236}">
                <a16:creationId xmlns:a16="http://schemas.microsoft.com/office/drawing/2014/main" id="{E5457C43-4B31-44AF-AFCB-D4D226885FF3}"/>
              </a:ext>
            </a:extLst>
          </p:cNvPr>
          <p:cNvSpPr/>
          <p:nvPr/>
        </p:nvSpPr>
        <p:spPr>
          <a:xfrm>
            <a:off x="2423592" y="4771397"/>
            <a:ext cx="561372" cy="461665"/>
          </a:xfrm>
          <a:prstGeom prst="rect">
            <a:avLst/>
          </a:prstGeom>
        </p:spPr>
        <p:txBody>
          <a:bodyPr wrap="none">
            <a:spAutoFit/>
          </a:bodyPr>
          <a:lstStyle/>
          <a:p>
            <a:r>
              <a:rPr lang="en-GB" sz="2400" dirty="0"/>
              <a:t>(b)</a:t>
            </a:r>
          </a:p>
        </p:txBody>
      </p:sp>
      <p:sp>
        <p:nvSpPr>
          <p:cNvPr id="18" name="Rectangle 17">
            <a:extLst>
              <a:ext uri="{FF2B5EF4-FFF2-40B4-BE49-F238E27FC236}">
                <a16:creationId xmlns:a16="http://schemas.microsoft.com/office/drawing/2014/main" id="{822A35BE-6A48-49B8-B91F-6766D7715C67}"/>
              </a:ext>
            </a:extLst>
          </p:cNvPr>
          <p:cNvSpPr/>
          <p:nvPr/>
        </p:nvSpPr>
        <p:spPr>
          <a:xfrm>
            <a:off x="2542843" y="5661157"/>
            <a:ext cx="356188" cy="461665"/>
          </a:xfrm>
          <a:prstGeom prst="rect">
            <a:avLst/>
          </a:prstGeom>
        </p:spPr>
        <p:txBody>
          <a:bodyPr wrap="none">
            <a:spAutoFit/>
          </a:bodyPr>
          <a:lstStyle/>
          <a:p>
            <a:r>
              <a:rPr lang="en-GB" sz="2400" dirty="0">
                <a:solidFill>
                  <a:srgbClr val="FF0000"/>
                </a:solidFill>
              </a:rPr>
              <a:t>3</a:t>
            </a:r>
          </a:p>
        </p:txBody>
      </p:sp>
      <p:sp>
        <p:nvSpPr>
          <p:cNvPr id="19" name="Rectangle 18">
            <a:extLst>
              <a:ext uri="{FF2B5EF4-FFF2-40B4-BE49-F238E27FC236}">
                <a16:creationId xmlns:a16="http://schemas.microsoft.com/office/drawing/2014/main" id="{F4DB32C2-6B23-4248-82A8-8E97C5538298}"/>
              </a:ext>
            </a:extLst>
          </p:cNvPr>
          <p:cNvSpPr/>
          <p:nvPr/>
        </p:nvSpPr>
        <p:spPr>
          <a:xfrm>
            <a:off x="7218455" y="4792793"/>
            <a:ext cx="543739" cy="461665"/>
          </a:xfrm>
          <a:prstGeom prst="rect">
            <a:avLst/>
          </a:prstGeom>
        </p:spPr>
        <p:txBody>
          <a:bodyPr wrap="none">
            <a:spAutoFit/>
          </a:bodyPr>
          <a:lstStyle/>
          <a:p>
            <a:r>
              <a:rPr lang="en-GB" sz="2400" dirty="0"/>
              <a:t>(c)</a:t>
            </a:r>
          </a:p>
        </p:txBody>
      </p:sp>
      <p:sp>
        <p:nvSpPr>
          <p:cNvPr id="20" name="Rectangle 19">
            <a:extLst>
              <a:ext uri="{FF2B5EF4-FFF2-40B4-BE49-F238E27FC236}">
                <a16:creationId xmlns:a16="http://schemas.microsoft.com/office/drawing/2014/main" id="{438EA8BE-9BBB-4CEF-BC48-3E9575189EA4}"/>
              </a:ext>
            </a:extLst>
          </p:cNvPr>
          <p:cNvSpPr/>
          <p:nvPr/>
        </p:nvSpPr>
        <p:spPr>
          <a:xfrm>
            <a:off x="7572675" y="5749741"/>
            <a:ext cx="356188" cy="461665"/>
          </a:xfrm>
          <a:prstGeom prst="rect">
            <a:avLst/>
          </a:prstGeom>
        </p:spPr>
        <p:txBody>
          <a:bodyPr wrap="none">
            <a:spAutoFit/>
          </a:bodyPr>
          <a:lstStyle/>
          <a:p>
            <a:r>
              <a:rPr lang="en-GB" sz="2400" dirty="0">
                <a:solidFill>
                  <a:srgbClr val="FF0000"/>
                </a:solidFill>
              </a:rPr>
              <a:t>7</a:t>
            </a:r>
          </a:p>
        </p:txBody>
      </p:sp>
      <p:sp>
        <p:nvSpPr>
          <p:cNvPr id="21" name="TextBox 20">
            <a:extLst>
              <a:ext uri="{FF2B5EF4-FFF2-40B4-BE49-F238E27FC236}">
                <a16:creationId xmlns:a16="http://schemas.microsoft.com/office/drawing/2014/main" id="{49C956D2-86F9-4791-903D-72F627FAB831}"/>
              </a:ext>
            </a:extLst>
          </p:cNvPr>
          <p:cNvSpPr txBox="1"/>
          <p:nvPr/>
        </p:nvSpPr>
        <p:spPr>
          <a:xfrm>
            <a:off x="7543360" y="2595153"/>
            <a:ext cx="1800870" cy="461665"/>
          </a:xfrm>
          <a:prstGeom prst="rect">
            <a:avLst/>
          </a:prstGeom>
          <a:noFill/>
        </p:spPr>
        <p:txBody>
          <a:bodyPr wrap="square" rtlCol="0">
            <a:spAutoFit/>
          </a:bodyPr>
          <a:lstStyle/>
          <a:p>
            <a:r>
              <a:rPr lang="en-GB" sz="2400" dirty="0"/>
              <a:t>Operation</a:t>
            </a:r>
            <a:r>
              <a:rPr lang="en-GB" dirty="0"/>
              <a:t>    </a:t>
            </a:r>
          </a:p>
        </p:txBody>
      </p:sp>
      <p:sp>
        <p:nvSpPr>
          <p:cNvPr id="22" name="Rectangle 21">
            <a:extLst>
              <a:ext uri="{FF2B5EF4-FFF2-40B4-BE49-F238E27FC236}">
                <a16:creationId xmlns:a16="http://schemas.microsoft.com/office/drawing/2014/main" id="{78C51D78-3075-483F-B7BB-CEBA4406564C}"/>
              </a:ext>
            </a:extLst>
          </p:cNvPr>
          <p:cNvSpPr/>
          <p:nvPr/>
        </p:nvSpPr>
        <p:spPr>
          <a:xfrm>
            <a:off x="9335604" y="2212958"/>
            <a:ext cx="1622560" cy="830997"/>
          </a:xfrm>
          <a:prstGeom prst="rect">
            <a:avLst/>
          </a:prstGeom>
        </p:spPr>
        <p:txBody>
          <a:bodyPr wrap="none">
            <a:spAutoFit/>
          </a:bodyPr>
          <a:lstStyle/>
          <a:p>
            <a:pPr algn="ctr"/>
            <a:r>
              <a:rPr lang="en-GB" sz="2400" dirty="0"/>
              <a:t>Inverse </a:t>
            </a:r>
          </a:p>
          <a:p>
            <a:pPr algn="ctr"/>
            <a:r>
              <a:rPr lang="en-GB" sz="2400" dirty="0"/>
              <a:t>Operation </a:t>
            </a:r>
          </a:p>
        </p:txBody>
      </p:sp>
      <p:cxnSp>
        <p:nvCxnSpPr>
          <p:cNvPr id="24" name="Straight Connector 23">
            <a:extLst>
              <a:ext uri="{FF2B5EF4-FFF2-40B4-BE49-F238E27FC236}">
                <a16:creationId xmlns:a16="http://schemas.microsoft.com/office/drawing/2014/main" id="{6C5B4EFB-C0EA-439E-9048-E45516B68D49}"/>
              </a:ext>
            </a:extLst>
          </p:cNvPr>
          <p:cNvCxnSpPr/>
          <p:nvPr/>
        </p:nvCxnSpPr>
        <p:spPr bwMode="auto">
          <a:xfrm>
            <a:off x="7571683" y="3051497"/>
            <a:ext cx="3601070" cy="0"/>
          </a:xfrm>
          <a:prstGeom prst="line">
            <a:avLst/>
          </a:prstGeom>
          <a:solidFill>
            <a:srgbClr val="00B8FF"/>
          </a:solidFill>
          <a:ln w="38100" cap="flat" cmpd="sng" algn="ctr">
            <a:solidFill>
              <a:srgbClr val="00B050"/>
            </a:solidFill>
            <a:prstDash val="solid"/>
            <a:round/>
            <a:headEnd type="none" w="med" len="med"/>
            <a:tailEnd type="none" w="med" len="med"/>
          </a:ln>
          <a:effectLst/>
        </p:spPr>
      </p:cxnSp>
      <p:sp>
        <p:nvSpPr>
          <p:cNvPr id="25" name="TextBox 24">
            <a:extLst>
              <a:ext uri="{FF2B5EF4-FFF2-40B4-BE49-F238E27FC236}">
                <a16:creationId xmlns:a16="http://schemas.microsoft.com/office/drawing/2014/main" id="{57668186-E348-48B1-880D-5B46B122E45B}"/>
              </a:ext>
            </a:extLst>
          </p:cNvPr>
          <p:cNvSpPr txBox="1"/>
          <p:nvPr/>
        </p:nvSpPr>
        <p:spPr>
          <a:xfrm>
            <a:off x="8136842" y="3034712"/>
            <a:ext cx="465956" cy="461665"/>
          </a:xfrm>
          <a:prstGeom prst="rect">
            <a:avLst/>
          </a:prstGeom>
          <a:noFill/>
        </p:spPr>
        <p:txBody>
          <a:bodyPr wrap="square" rtlCol="0">
            <a:spAutoFit/>
          </a:bodyPr>
          <a:lstStyle/>
          <a:p>
            <a:r>
              <a:rPr lang="en-GB" sz="2400" dirty="0"/>
              <a:t>+</a:t>
            </a:r>
          </a:p>
        </p:txBody>
      </p:sp>
      <p:sp>
        <p:nvSpPr>
          <p:cNvPr id="26" name="Rectangle 25">
            <a:extLst>
              <a:ext uri="{FF2B5EF4-FFF2-40B4-BE49-F238E27FC236}">
                <a16:creationId xmlns:a16="http://schemas.microsoft.com/office/drawing/2014/main" id="{BA798833-6E71-4A58-A390-5A74AA1C8B74}"/>
              </a:ext>
            </a:extLst>
          </p:cNvPr>
          <p:cNvSpPr/>
          <p:nvPr/>
        </p:nvSpPr>
        <p:spPr>
          <a:xfrm>
            <a:off x="8186341" y="3451607"/>
            <a:ext cx="287258" cy="461665"/>
          </a:xfrm>
          <a:prstGeom prst="rect">
            <a:avLst/>
          </a:prstGeom>
        </p:spPr>
        <p:txBody>
          <a:bodyPr wrap="none">
            <a:spAutoFit/>
          </a:bodyPr>
          <a:lstStyle/>
          <a:p>
            <a:r>
              <a:rPr lang="en-GB" sz="2400" dirty="0"/>
              <a:t>-</a:t>
            </a:r>
          </a:p>
        </p:txBody>
      </p:sp>
      <p:sp>
        <p:nvSpPr>
          <p:cNvPr id="27" name="Rectangle 26">
            <a:extLst>
              <a:ext uri="{FF2B5EF4-FFF2-40B4-BE49-F238E27FC236}">
                <a16:creationId xmlns:a16="http://schemas.microsoft.com/office/drawing/2014/main" id="{D00D0425-AABB-41AD-A813-F9D46C8D06E7}"/>
              </a:ext>
            </a:extLst>
          </p:cNvPr>
          <p:cNvSpPr/>
          <p:nvPr/>
        </p:nvSpPr>
        <p:spPr>
          <a:xfrm>
            <a:off x="8164701" y="3876429"/>
            <a:ext cx="338554" cy="461665"/>
          </a:xfrm>
          <a:prstGeom prst="rect">
            <a:avLst/>
          </a:prstGeom>
        </p:spPr>
        <p:txBody>
          <a:bodyPr wrap="none">
            <a:spAutoFit/>
          </a:bodyPr>
          <a:lstStyle/>
          <a:p>
            <a:r>
              <a:rPr lang="en-GB" sz="2400" dirty="0"/>
              <a:t>x</a:t>
            </a:r>
          </a:p>
        </p:txBody>
      </p:sp>
      <p:sp>
        <p:nvSpPr>
          <p:cNvPr id="28" name="Rectangle 27">
            <a:extLst>
              <a:ext uri="{FF2B5EF4-FFF2-40B4-BE49-F238E27FC236}">
                <a16:creationId xmlns:a16="http://schemas.microsoft.com/office/drawing/2014/main" id="{00A77265-248C-4584-9307-A1844BFED9A5}"/>
              </a:ext>
            </a:extLst>
          </p:cNvPr>
          <p:cNvSpPr/>
          <p:nvPr/>
        </p:nvSpPr>
        <p:spPr>
          <a:xfrm>
            <a:off x="10035036" y="3051497"/>
            <a:ext cx="287258" cy="461665"/>
          </a:xfrm>
          <a:prstGeom prst="rect">
            <a:avLst/>
          </a:prstGeom>
        </p:spPr>
        <p:txBody>
          <a:bodyPr wrap="none">
            <a:spAutoFit/>
          </a:bodyPr>
          <a:lstStyle/>
          <a:p>
            <a:r>
              <a:rPr lang="en-GB" sz="2400" dirty="0">
                <a:solidFill>
                  <a:srgbClr val="FF0000"/>
                </a:solidFill>
              </a:rPr>
              <a:t>-</a:t>
            </a:r>
          </a:p>
        </p:txBody>
      </p:sp>
      <p:sp>
        <p:nvSpPr>
          <p:cNvPr id="29" name="Rectangle 28">
            <a:extLst>
              <a:ext uri="{FF2B5EF4-FFF2-40B4-BE49-F238E27FC236}">
                <a16:creationId xmlns:a16="http://schemas.microsoft.com/office/drawing/2014/main" id="{EB044824-6C14-4CDE-8A52-307BE4F644C0}"/>
              </a:ext>
            </a:extLst>
          </p:cNvPr>
          <p:cNvSpPr/>
          <p:nvPr/>
        </p:nvSpPr>
        <p:spPr>
          <a:xfrm>
            <a:off x="10001020" y="3511518"/>
            <a:ext cx="364202" cy="461665"/>
          </a:xfrm>
          <a:prstGeom prst="rect">
            <a:avLst/>
          </a:prstGeom>
        </p:spPr>
        <p:txBody>
          <a:bodyPr wrap="none">
            <a:spAutoFit/>
          </a:bodyPr>
          <a:lstStyle/>
          <a:p>
            <a:r>
              <a:rPr lang="en-GB" sz="2400" dirty="0">
                <a:solidFill>
                  <a:srgbClr val="FF0000"/>
                </a:solidFill>
              </a:rPr>
              <a:t>+</a:t>
            </a:r>
          </a:p>
        </p:txBody>
      </p:sp>
      <p:sp>
        <p:nvSpPr>
          <p:cNvPr id="30" name="Rectangle 29">
            <a:extLst>
              <a:ext uri="{FF2B5EF4-FFF2-40B4-BE49-F238E27FC236}">
                <a16:creationId xmlns:a16="http://schemas.microsoft.com/office/drawing/2014/main" id="{8D8B6FEB-9044-4DFC-9CBC-44A10FBFBFCD}"/>
              </a:ext>
            </a:extLst>
          </p:cNvPr>
          <p:cNvSpPr/>
          <p:nvPr/>
        </p:nvSpPr>
        <p:spPr>
          <a:xfrm>
            <a:off x="10001020" y="3922892"/>
            <a:ext cx="492443" cy="461665"/>
          </a:xfrm>
          <a:prstGeom prst="rect">
            <a:avLst/>
          </a:prstGeom>
        </p:spPr>
        <p:txBody>
          <a:bodyPr wrap="none">
            <a:spAutoFit/>
          </a:bodyPr>
          <a:lstStyle/>
          <a:p>
            <a:r>
              <a:rPr lang="en-GB" sz="2400" dirty="0">
                <a:solidFill>
                  <a:srgbClr val="FF0000"/>
                </a:solidFill>
              </a:rPr>
              <a:t>÷</a:t>
            </a:r>
          </a:p>
        </p:txBody>
      </p:sp>
      <p:sp>
        <p:nvSpPr>
          <p:cNvPr id="31" name="Rectangle 30">
            <a:extLst>
              <a:ext uri="{FF2B5EF4-FFF2-40B4-BE49-F238E27FC236}">
                <a16:creationId xmlns:a16="http://schemas.microsoft.com/office/drawing/2014/main" id="{9F4C7148-E756-4AAD-BBA6-004B4C4E639D}"/>
              </a:ext>
            </a:extLst>
          </p:cNvPr>
          <p:cNvSpPr/>
          <p:nvPr/>
        </p:nvSpPr>
        <p:spPr>
          <a:xfrm>
            <a:off x="10094612" y="4275211"/>
            <a:ext cx="338554" cy="461665"/>
          </a:xfrm>
          <a:prstGeom prst="rect">
            <a:avLst/>
          </a:prstGeom>
        </p:spPr>
        <p:txBody>
          <a:bodyPr wrap="none">
            <a:spAutoFit/>
          </a:bodyPr>
          <a:lstStyle/>
          <a:p>
            <a:r>
              <a:rPr lang="en-GB" sz="2400" dirty="0">
                <a:solidFill>
                  <a:srgbClr val="FF0000"/>
                </a:solidFill>
              </a:rPr>
              <a:t>x</a:t>
            </a:r>
          </a:p>
        </p:txBody>
      </p:sp>
      <p:sp>
        <p:nvSpPr>
          <p:cNvPr id="32" name="Rectangle 31">
            <a:extLst>
              <a:ext uri="{FF2B5EF4-FFF2-40B4-BE49-F238E27FC236}">
                <a16:creationId xmlns:a16="http://schemas.microsoft.com/office/drawing/2014/main" id="{53238609-73AD-4FA7-BAED-DC905D3A0738}"/>
              </a:ext>
            </a:extLst>
          </p:cNvPr>
          <p:cNvSpPr/>
          <p:nvPr/>
        </p:nvSpPr>
        <p:spPr>
          <a:xfrm>
            <a:off x="8115598" y="4323002"/>
            <a:ext cx="492443" cy="461665"/>
          </a:xfrm>
          <a:prstGeom prst="rect">
            <a:avLst/>
          </a:prstGeom>
        </p:spPr>
        <p:txBody>
          <a:bodyPr wrap="none">
            <a:spAutoFit/>
          </a:bodyPr>
          <a:lstStyle/>
          <a:p>
            <a:r>
              <a:rPr lang="en-GB" sz="2400" dirty="0"/>
              <a:t>÷</a:t>
            </a:r>
          </a:p>
        </p:txBody>
      </p:sp>
      <p:sp>
        <p:nvSpPr>
          <p:cNvPr id="5" name="Rectangle 4">
            <a:extLst>
              <a:ext uri="{FF2B5EF4-FFF2-40B4-BE49-F238E27FC236}">
                <a16:creationId xmlns:a16="http://schemas.microsoft.com/office/drawing/2014/main" id="{1DA78B85-DFC8-4F7B-870D-F4AA3C1A9859}"/>
              </a:ext>
            </a:extLst>
          </p:cNvPr>
          <p:cNvSpPr/>
          <p:nvPr/>
        </p:nvSpPr>
        <p:spPr bwMode="auto">
          <a:xfrm>
            <a:off x="3002770" y="1848945"/>
            <a:ext cx="753988"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4" name="Rectangle 33">
            <a:extLst>
              <a:ext uri="{FF2B5EF4-FFF2-40B4-BE49-F238E27FC236}">
                <a16:creationId xmlns:a16="http://schemas.microsoft.com/office/drawing/2014/main" id="{E54BA9F3-CB8F-43AC-8705-6189A227148F}"/>
              </a:ext>
            </a:extLst>
          </p:cNvPr>
          <p:cNvSpPr/>
          <p:nvPr/>
        </p:nvSpPr>
        <p:spPr bwMode="auto">
          <a:xfrm>
            <a:off x="5516265" y="1886395"/>
            <a:ext cx="753988"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5" name="Rectangle 34">
            <a:extLst>
              <a:ext uri="{FF2B5EF4-FFF2-40B4-BE49-F238E27FC236}">
                <a16:creationId xmlns:a16="http://schemas.microsoft.com/office/drawing/2014/main" id="{745678E7-0E11-4457-ADF3-09132308F6B2}"/>
              </a:ext>
            </a:extLst>
          </p:cNvPr>
          <p:cNvSpPr/>
          <p:nvPr/>
        </p:nvSpPr>
        <p:spPr bwMode="auto">
          <a:xfrm>
            <a:off x="6714170" y="1874027"/>
            <a:ext cx="753988"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6" name="Rectangle 35">
            <a:extLst>
              <a:ext uri="{FF2B5EF4-FFF2-40B4-BE49-F238E27FC236}">
                <a16:creationId xmlns:a16="http://schemas.microsoft.com/office/drawing/2014/main" id="{456A8A11-3B8D-4637-9A1B-7F573A154B75}"/>
              </a:ext>
            </a:extLst>
          </p:cNvPr>
          <p:cNvSpPr/>
          <p:nvPr/>
        </p:nvSpPr>
        <p:spPr bwMode="auto">
          <a:xfrm>
            <a:off x="9234639" y="1854861"/>
            <a:ext cx="753988"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7" name="Rectangle 36">
            <a:extLst>
              <a:ext uri="{FF2B5EF4-FFF2-40B4-BE49-F238E27FC236}">
                <a16:creationId xmlns:a16="http://schemas.microsoft.com/office/drawing/2014/main" id="{36B9A573-35F9-4921-8EAB-717A33F8C095}"/>
              </a:ext>
            </a:extLst>
          </p:cNvPr>
          <p:cNvSpPr/>
          <p:nvPr/>
        </p:nvSpPr>
        <p:spPr bwMode="auto">
          <a:xfrm>
            <a:off x="10476556" y="1826796"/>
            <a:ext cx="753988"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8" name="Rectangle 37">
            <a:extLst>
              <a:ext uri="{FF2B5EF4-FFF2-40B4-BE49-F238E27FC236}">
                <a16:creationId xmlns:a16="http://schemas.microsoft.com/office/drawing/2014/main" id="{CB6E258C-72E1-4A9C-AE5D-2B568776FF6B}"/>
              </a:ext>
            </a:extLst>
          </p:cNvPr>
          <p:cNvSpPr/>
          <p:nvPr/>
        </p:nvSpPr>
        <p:spPr bwMode="auto">
          <a:xfrm>
            <a:off x="3666893" y="2952029"/>
            <a:ext cx="753988"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9" name="Rectangle 38">
            <a:extLst>
              <a:ext uri="{FF2B5EF4-FFF2-40B4-BE49-F238E27FC236}">
                <a16:creationId xmlns:a16="http://schemas.microsoft.com/office/drawing/2014/main" id="{2B919269-F682-4CEA-B127-3DF22C7579AF}"/>
              </a:ext>
            </a:extLst>
          </p:cNvPr>
          <p:cNvSpPr/>
          <p:nvPr/>
        </p:nvSpPr>
        <p:spPr bwMode="auto">
          <a:xfrm>
            <a:off x="3722232" y="3682439"/>
            <a:ext cx="753988"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cxnSp>
        <p:nvCxnSpPr>
          <p:cNvPr id="23" name="Straight Connector 22">
            <a:extLst>
              <a:ext uri="{FF2B5EF4-FFF2-40B4-BE49-F238E27FC236}">
                <a16:creationId xmlns:a16="http://schemas.microsoft.com/office/drawing/2014/main" id="{45B9005F-ACF7-4DB2-8FF5-83B5F3B3B0B9}"/>
              </a:ext>
            </a:extLst>
          </p:cNvPr>
          <p:cNvCxnSpPr>
            <a:cxnSpLocks/>
          </p:cNvCxnSpPr>
          <p:nvPr/>
        </p:nvCxnSpPr>
        <p:spPr bwMode="auto">
          <a:xfrm>
            <a:off x="2551170" y="2009077"/>
            <a:ext cx="451600" cy="131"/>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42" name="Straight Connector 41">
            <a:extLst>
              <a:ext uri="{FF2B5EF4-FFF2-40B4-BE49-F238E27FC236}">
                <a16:creationId xmlns:a16="http://schemas.microsoft.com/office/drawing/2014/main" id="{25140C7C-38B7-45E1-A9BA-BD4AD2A289E5}"/>
              </a:ext>
            </a:extLst>
          </p:cNvPr>
          <p:cNvCxnSpPr/>
          <p:nvPr/>
        </p:nvCxnSpPr>
        <p:spPr bwMode="auto">
          <a:xfrm>
            <a:off x="5049459" y="2016786"/>
            <a:ext cx="451600" cy="131"/>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43" name="Straight Connector 42">
            <a:extLst>
              <a:ext uri="{FF2B5EF4-FFF2-40B4-BE49-F238E27FC236}">
                <a16:creationId xmlns:a16="http://schemas.microsoft.com/office/drawing/2014/main" id="{B41C6DB3-0C81-4344-93F3-298171E37954}"/>
              </a:ext>
            </a:extLst>
          </p:cNvPr>
          <p:cNvCxnSpPr/>
          <p:nvPr/>
        </p:nvCxnSpPr>
        <p:spPr bwMode="auto">
          <a:xfrm>
            <a:off x="6262570" y="2037572"/>
            <a:ext cx="451600" cy="131"/>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44" name="Straight Connector 43">
            <a:extLst>
              <a:ext uri="{FF2B5EF4-FFF2-40B4-BE49-F238E27FC236}">
                <a16:creationId xmlns:a16="http://schemas.microsoft.com/office/drawing/2014/main" id="{6BF19695-DE84-4BA0-BB91-201881160459}"/>
              </a:ext>
            </a:extLst>
          </p:cNvPr>
          <p:cNvCxnSpPr/>
          <p:nvPr/>
        </p:nvCxnSpPr>
        <p:spPr bwMode="auto">
          <a:xfrm>
            <a:off x="8776286" y="2022835"/>
            <a:ext cx="451600" cy="131"/>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45" name="Straight Connector 44">
            <a:extLst>
              <a:ext uri="{FF2B5EF4-FFF2-40B4-BE49-F238E27FC236}">
                <a16:creationId xmlns:a16="http://schemas.microsoft.com/office/drawing/2014/main" id="{51B1D85C-A326-45AC-BA6E-E3BFE3334F79}"/>
              </a:ext>
            </a:extLst>
          </p:cNvPr>
          <p:cNvCxnSpPr/>
          <p:nvPr/>
        </p:nvCxnSpPr>
        <p:spPr bwMode="auto">
          <a:xfrm>
            <a:off x="3199844" y="3129670"/>
            <a:ext cx="451600" cy="131"/>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46" name="Straight Connector 45">
            <a:extLst>
              <a:ext uri="{FF2B5EF4-FFF2-40B4-BE49-F238E27FC236}">
                <a16:creationId xmlns:a16="http://schemas.microsoft.com/office/drawing/2014/main" id="{E5253101-0186-4F9D-82C9-D04E8A12AFBB}"/>
              </a:ext>
            </a:extLst>
          </p:cNvPr>
          <p:cNvCxnSpPr/>
          <p:nvPr/>
        </p:nvCxnSpPr>
        <p:spPr bwMode="auto">
          <a:xfrm>
            <a:off x="10018652" y="2023302"/>
            <a:ext cx="451600" cy="131"/>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47" name="Straight Connector 46">
            <a:extLst>
              <a:ext uri="{FF2B5EF4-FFF2-40B4-BE49-F238E27FC236}">
                <a16:creationId xmlns:a16="http://schemas.microsoft.com/office/drawing/2014/main" id="{CF9B8F9B-E4BA-4675-81C4-FED3B5307623}"/>
              </a:ext>
            </a:extLst>
          </p:cNvPr>
          <p:cNvCxnSpPr/>
          <p:nvPr/>
        </p:nvCxnSpPr>
        <p:spPr bwMode="auto">
          <a:xfrm>
            <a:off x="3044915" y="5312508"/>
            <a:ext cx="451600" cy="131"/>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40" name="Straight Arrow Connector 39">
            <a:extLst>
              <a:ext uri="{FF2B5EF4-FFF2-40B4-BE49-F238E27FC236}">
                <a16:creationId xmlns:a16="http://schemas.microsoft.com/office/drawing/2014/main" id="{F6DA3FEB-FD52-425A-B6F1-BCB44484DDF5}"/>
              </a:ext>
            </a:extLst>
          </p:cNvPr>
          <p:cNvCxnSpPr>
            <a:cxnSpLocks/>
          </p:cNvCxnSpPr>
          <p:nvPr/>
        </p:nvCxnSpPr>
        <p:spPr bwMode="auto">
          <a:xfrm>
            <a:off x="3791744" y="2006686"/>
            <a:ext cx="527374" cy="0"/>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cxnSp>
        <p:nvCxnSpPr>
          <p:cNvPr id="51" name="Straight Arrow Connector 50">
            <a:extLst>
              <a:ext uri="{FF2B5EF4-FFF2-40B4-BE49-F238E27FC236}">
                <a16:creationId xmlns:a16="http://schemas.microsoft.com/office/drawing/2014/main" id="{25298FA4-08D1-4BE5-B20F-CA4140F0090E}"/>
              </a:ext>
            </a:extLst>
          </p:cNvPr>
          <p:cNvCxnSpPr>
            <a:cxnSpLocks/>
          </p:cNvCxnSpPr>
          <p:nvPr/>
        </p:nvCxnSpPr>
        <p:spPr bwMode="auto">
          <a:xfrm>
            <a:off x="7468158" y="2016318"/>
            <a:ext cx="527374" cy="0"/>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cxnSp>
        <p:nvCxnSpPr>
          <p:cNvPr id="52" name="Straight Arrow Connector 51">
            <a:extLst>
              <a:ext uri="{FF2B5EF4-FFF2-40B4-BE49-F238E27FC236}">
                <a16:creationId xmlns:a16="http://schemas.microsoft.com/office/drawing/2014/main" id="{E211FEC7-F522-43F7-BC98-87DB01A64460}"/>
              </a:ext>
            </a:extLst>
          </p:cNvPr>
          <p:cNvCxnSpPr>
            <a:cxnSpLocks/>
          </p:cNvCxnSpPr>
          <p:nvPr/>
        </p:nvCxnSpPr>
        <p:spPr bwMode="auto">
          <a:xfrm>
            <a:off x="11230544" y="1994768"/>
            <a:ext cx="527374" cy="0"/>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cxnSp>
        <p:nvCxnSpPr>
          <p:cNvPr id="53" name="Straight Arrow Connector 52">
            <a:extLst>
              <a:ext uri="{FF2B5EF4-FFF2-40B4-BE49-F238E27FC236}">
                <a16:creationId xmlns:a16="http://schemas.microsoft.com/office/drawing/2014/main" id="{9E301F97-C658-4EAC-AC39-4F1E6D3EBAEE}"/>
              </a:ext>
            </a:extLst>
          </p:cNvPr>
          <p:cNvCxnSpPr>
            <a:cxnSpLocks/>
          </p:cNvCxnSpPr>
          <p:nvPr/>
        </p:nvCxnSpPr>
        <p:spPr bwMode="auto">
          <a:xfrm>
            <a:off x="4427879" y="3120001"/>
            <a:ext cx="527374" cy="0"/>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cxnSp>
        <p:nvCxnSpPr>
          <p:cNvPr id="54" name="Straight Arrow Connector 53">
            <a:extLst>
              <a:ext uri="{FF2B5EF4-FFF2-40B4-BE49-F238E27FC236}">
                <a16:creationId xmlns:a16="http://schemas.microsoft.com/office/drawing/2014/main" id="{BF94DC66-8BE1-430A-B5E0-236FD0527FF9}"/>
              </a:ext>
            </a:extLst>
          </p:cNvPr>
          <p:cNvCxnSpPr>
            <a:cxnSpLocks/>
          </p:cNvCxnSpPr>
          <p:nvPr/>
        </p:nvCxnSpPr>
        <p:spPr bwMode="auto">
          <a:xfrm flipH="1">
            <a:off x="3143672" y="3871684"/>
            <a:ext cx="579501" cy="9952"/>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sp>
        <p:nvSpPr>
          <p:cNvPr id="55" name="Rectangle 54">
            <a:extLst>
              <a:ext uri="{FF2B5EF4-FFF2-40B4-BE49-F238E27FC236}">
                <a16:creationId xmlns:a16="http://schemas.microsoft.com/office/drawing/2014/main" id="{287CB8B6-8ED2-4CFD-9D03-661E988A1743}"/>
              </a:ext>
            </a:extLst>
          </p:cNvPr>
          <p:cNvSpPr/>
          <p:nvPr/>
        </p:nvSpPr>
        <p:spPr bwMode="auto">
          <a:xfrm>
            <a:off x="3496515" y="5144536"/>
            <a:ext cx="753988"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56" name="Rectangle 55">
            <a:extLst>
              <a:ext uri="{FF2B5EF4-FFF2-40B4-BE49-F238E27FC236}">
                <a16:creationId xmlns:a16="http://schemas.microsoft.com/office/drawing/2014/main" id="{07918900-3722-42FF-9EA1-592DC8CEA795}"/>
              </a:ext>
            </a:extLst>
          </p:cNvPr>
          <p:cNvSpPr/>
          <p:nvPr/>
        </p:nvSpPr>
        <p:spPr bwMode="auto">
          <a:xfrm>
            <a:off x="4718958" y="5144535"/>
            <a:ext cx="753988"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57" name="Rectangle 56">
            <a:extLst>
              <a:ext uri="{FF2B5EF4-FFF2-40B4-BE49-F238E27FC236}">
                <a16:creationId xmlns:a16="http://schemas.microsoft.com/office/drawing/2014/main" id="{513D770A-C3D0-4642-9475-648552B7854C}"/>
              </a:ext>
            </a:extLst>
          </p:cNvPr>
          <p:cNvSpPr/>
          <p:nvPr/>
        </p:nvSpPr>
        <p:spPr bwMode="auto">
          <a:xfrm>
            <a:off x="4723114" y="5795365"/>
            <a:ext cx="753988"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58" name="Rectangle 57">
            <a:extLst>
              <a:ext uri="{FF2B5EF4-FFF2-40B4-BE49-F238E27FC236}">
                <a16:creationId xmlns:a16="http://schemas.microsoft.com/office/drawing/2014/main" id="{CF5257E1-61A9-40DF-994A-27A9BEB36BA5}"/>
              </a:ext>
            </a:extLst>
          </p:cNvPr>
          <p:cNvSpPr/>
          <p:nvPr/>
        </p:nvSpPr>
        <p:spPr bwMode="auto">
          <a:xfrm>
            <a:off x="3516196" y="5795365"/>
            <a:ext cx="753988"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cxnSp>
        <p:nvCxnSpPr>
          <p:cNvPr id="59" name="Straight Connector 58">
            <a:extLst>
              <a:ext uri="{FF2B5EF4-FFF2-40B4-BE49-F238E27FC236}">
                <a16:creationId xmlns:a16="http://schemas.microsoft.com/office/drawing/2014/main" id="{2275CE66-0BDF-4A95-B165-2635202BDAAA}"/>
              </a:ext>
            </a:extLst>
          </p:cNvPr>
          <p:cNvCxnSpPr/>
          <p:nvPr/>
        </p:nvCxnSpPr>
        <p:spPr bwMode="auto">
          <a:xfrm>
            <a:off x="4262467" y="5312508"/>
            <a:ext cx="451600" cy="131"/>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60" name="Straight Connector 59">
            <a:extLst>
              <a:ext uri="{FF2B5EF4-FFF2-40B4-BE49-F238E27FC236}">
                <a16:creationId xmlns:a16="http://schemas.microsoft.com/office/drawing/2014/main" id="{1F4F1212-D76B-4328-B154-B5AEA4494751}"/>
              </a:ext>
            </a:extLst>
          </p:cNvPr>
          <p:cNvCxnSpPr/>
          <p:nvPr/>
        </p:nvCxnSpPr>
        <p:spPr bwMode="auto">
          <a:xfrm>
            <a:off x="4267711" y="5972329"/>
            <a:ext cx="451600" cy="131"/>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61" name="Straight Connector 60">
            <a:extLst>
              <a:ext uri="{FF2B5EF4-FFF2-40B4-BE49-F238E27FC236}">
                <a16:creationId xmlns:a16="http://schemas.microsoft.com/office/drawing/2014/main" id="{892612B5-439C-471F-8521-3A73F32DB4FC}"/>
              </a:ext>
            </a:extLst>
          </p:cNvPr>
          <p:cNvCxnSpPr/>
          <p:nvPr/>
        </p:nvCxnSpPr>
        <p:spPr bwMode="auto">
          <a:xfrm>
            <a:off x="4479319" y="3850280"/>
            <a:ext cx="451600" cy="131"/>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62" name="Straight Arrow Connector 61">
            <a:extLst>
              <a:ext uri="{FF2B5EF4-FFF2-40B4-BE49-F238E27FC236}">
                <a16:creationId xmlns:a16="http://schemas.microsoft.com/office/drawing/2014/main" id="{82F37B40-4CB2-40B2-B3C5-8B84EA40EFB7}"/>
              </a:ext>
            </a:extLst>
          </p:cNvPr>
          <p:cNvCxnSpPr>
            <a:cxnSpLocks/>
          </p:cNvCxnSpPr>
          <p:nvPr/>
        </p:nvCxnSpPr>
        <p:spPr bwMode="auto">
          <a:xfrm>
            <a:off x="5472946" y="5312507"/>
            <a:ext cx="527374" cy="0"/>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cxnSp>
        <p:nvCxnSpPr>
          <p:cNvPr id="63" name="Straight Arrow Connector 62">
            <a:extLst>
              <a:ext uri="{FF2B5EF4-FFF2-40B4-BE49-F238E27FC236}">
                <a16:creationId xmlns:a16="http://schemas.microsoft.com/office/drawing/2014/main" id="{14CF0820-7167-4938-8E5F-7B38F48DACC7}"/>
              </a:ext>
            </a:extLst>
          </p:cNvPr>
          <p:cNvCxnSpPr>
            <a:cxnSpLocks/>
          </p:cNvCxnSpPr>
          <p:nvPr/>
        </p:nvCxnSpPr>
        <p:spPr bwMode="auto">
          <a:xfrm flipH="1">
            <a:off x="3063911" y="5972329"/>
            <a:ext cx="452285" cy="0"/>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sp>
        <p:nvSpPr>
          <p:cNvPr id="50" name="Rectangle 49">
            <a:extLst>
              <a:ext uri="{FF2B5EF4-FFF2-40B4-BE49-F238E27FC236}">
                <a16:creationId xmlns:a16="http://schemas.microsoft.com/office/drawing/2014/main" id="{6FCBDA53-5210-4E1C-8044-51ACC1A553DC}"/>
              </a:ext>
            </a:extLst>
          </p:cNvPr>
          <p:cNvSpPr/>
          <p:nvPr/>
        </p:nvSpPr>
        <p:spPr>
          <a:xfrm>
            <a:off x="6758547" y="1810503"/>
            <a:ext cx="595035" cy="461665"/>
          </a:xfrm>
          <a:prstGeom prst="rect">
            <a:avLst/>
          </a:prstGeom>
        </p:spPr>
        <p:txBody>
          <a:bodyPr wrap="none">
            <a:spAutoFit/>
          </a:bodyPr>
          <a:lstStyle/>
          <a:p>
            <a:r>
              <a:rPr lang="en-GB" sz="2400" dirty="0"/>
              <a:t>x 5</a:t>
            </a:r>
          </a:p>
        </p:txBody>
      </p:sp>
      <p:sp>
        <p:nvSpPr>
          <p:cNvPr id="15360" name="Rectangle 15359">
            <a:extLst>
              <a:ext uri="{FF2B5EF4-FFF2-40B4-BE49-F238E27FC236}">
                <a16:creationId xmlns:a16="http://schemas.microsoft.com/office/drawing/2014/main" id="{C9310F09-CE83-40E0-AEDB-A356022FA007}"/>
              </a:ext>
            </a:extLst>
          </p:cNvPr>
          <p:cNvSpPr/>
          <p:nvPr/>
        </p:nvSpPr>
        <p:spPr>
          <a:xfrm>
            <a:off x="5583376" y="1839223"/>
            <a:ext cx="620683" cy="461665"/>
          </a:xfrm>
          <a:prstGeom prst="rect">
            <a:avLst/>
          </a:prstGeom>
        </p:spPr>
        <p:txBody>
          <a:bodyPr wrap="none">
            <a:spAutoFit/>
          </a:bodyPr>
          <a:lstStyle/>
          <a:p>
            <a:r>
              <a:rPr lang="en-GB" sz="2400" dirty="0"/>
              <a:t>+ 2</a:t>
            </a:r>
          </a:p>
        </p:txBody>
      </p:sp>
      <p:sp>
        <p:nvSpPr>
          <p:cNvPr id="15361" name="Rectangle 15360">
            <a:extLst>
              <a:ext uri="{FF2B5EF4-FFF2-40B4-BE49-F238E27FC236}">
                <a16:creationId xmlns:a16="http://schemas.microsoft.com/office/drawing/2014/main" id="{D917AC6E-C3AD-49BF-A94B-E6555D1A3EED}"/>
              </a:ext>
            </a:extLst>
          </p:cNvPr>
          <p:cNvSpPr/>
          <p:nvPr/>
        </p:nvSpPr>
        <p:spPr>
          <a:xfrm>
            <a:off x="3091393" y="1772614"/>
            <a:ext cx="595035" cy="461665"/>
          </a:xfrm>
          <a:prstGeom prst="rect">
            <a:avLst/>
          </a:prstGeom>
        </p:spPr>
        <p:txBody>
          <a:bodyPr wrap="none">
            <a:spAutoFit/>
          </a:bodyPr>
          <a:lstStyle/>
          <a:p>
            <a:r>
              <a:rPr lang="en-GB" sz="2400" dirty="0"/>
              <a:t>x 4</a:t>
            </a:r>
          </a:p>
        </p:txBody>
      </p:sp>
      <p:sp>
        <p:nvSpPr>
          <p:cNvPr id="15362" name="Rectangle 15361">
            <a:extLst>
              <a:ext uri="{FF2B5EF4-FFF2-40B4-BE49-F238E27FC236}">
                <a16:creationId xmlns:a16="http://schemas.microsoft.com/office/drawing/2014/main" id="{592F1895-6576-4A18-BDF4-36B8EFE7AC74}"/>
              </a:ext>
            </a:extLst>
          </p:cNvPr>
          <p:cNvSpPr/>
          <p:nvPr/>
        </p:nvSpPr>
        <p:spPr>
          <a:xfrm>
            <a:off x="3772527" y="2896448"/>
            <a:ext cx="595035" cy="461665"/>
          </a:xfrm>
          <a:prstGeom prst="rect">
            <a:avLst/>
          </a:prstGeom>
        </p:spPr>
        <p:txBody>
          <a:bodyPr wrap="none">
            <a:spAutoFit/>
          </a:bodyPr>
          <a:lstStyle/>
          <a:p>
            <a:r>
              <a:rPr lang="en-GB" sz="2400" dirty="0"/>
              <a:t>x 4</a:t>
            </a:r>
          </a:p>
        </p:txBody>
      </p:sp>
      <p:sp>
        <p:nvSpPr>
          <p:cNvPr id="15363" name="Rectangle 15362">
            <a:extLst>
              <a:ext uri="{FF2B5EF4-FFF2-40B4-BE49-F238E27FC236}">
                <a16:creationId xmlns:a16="http://schemas.microsoft.com/office/drawing/2014/main" id="{1D763A1E-EBB7-4888-840D-2F3544B1FD6A}"/>
              </a:ext>
            </a:extLst>
          </p:cNvPr>
          <p:cNvSpPr/>
          <p:nvPr/>
        </p:nvSpPr>
        <p:spPr>
          <a:xfrm>
            <a:off x="4310173" y="1792002"/>
            <a:ext cx="356188" cy="461665"/>
          </a:xfrm>
          <a:prstGeom prst="rect">
            <a:avLst/>
          </a:prstGeom>
        </p:spPr>
        <p:txBody>
          <a:bodyPr wrap="none">
            <a:spAutoFit/>
          </a:bodyPr>
          <a:lstStyle/>
          <a:p>
            <a:r>
              <a:rPr lang="en-GB" sz="2400" dirty="0"/>
              <a:t>8</a:t>
            </a:r>
          </a:p>
        </p:txBody>
      </p:sp>
      <p:sp>
        <p:nvSpPr>
          <p:cNvPr id="15364" name="Rectangle 15363">
            <a:extLst>
              <a:ext uri="{FF2B5EF4-FFF2-40B4-BE49-F238E27FC236}">
                <a16:creationId xmlns:a16="http://schemas.microsoft.com/office/drawing/2014/main" id="{62DDC317-61FD-4C51-8E18-F399F79644FE}"/>
              </a:ext>
            </a:extLst>
          </p:cNvPr>
          <p:cNvSpPr/>
          <p:nvPr/>
        </p:nvSpPr>
        <p:spPr>
          <a:xfrm>
            <a:off x="4963344" y="2896704"/>
            <a:ext cx="356188" cy="461665"/>
          </a:xfrm>
          <a:prstGeom prst="rect">
            <a:avLst/>
          </a:prstGeom>
        </p:spPr>
        <p:txBody>
          <a:bodyPr wrap="none">
            <a:spAutoFit/>
          </a:bodyPr>
          <a:lstStyle/>
          <a:p>
            <a:r>
              <a:rPr lang="en-GB" sz="2400" dirty="0"/>
              <a:t>8</a:t>
            </a:r>
          </a:p>
        </p:txBody>
      </p:sp>
      <p:sp>
        <p:nvSpPr>
          <p:cNvPr id="15365" name="Rectangle 15364">
            <a:extLst>
              <a:ext uri="{FF2B5EF4-FFF2-40B4-BE49-F238E27FC236}">
                <a16:creationId xmlns:a16="http://schemas.microsoft.com/office/drawing/2014/main" id="{321793E6-2420-4E8D-B90C-6D377E5A84BF}"/>
              </a:ext>
            </a:extLst>
          </p:cNvPr>
          <p:cNvSpPr/>
          <p:nvPr/>
        </p:nvSpPr>
        <p:spPr>
          <a:xfrm>
            <a:off x="4956254" y="3640850"/>
            <a:ext cx="356188" cy="461665"/>
          </a:xfrm>
          <a:prstGeom prst="rect">
            <a:avLst/>
          </a:prstGeom>
        </p:spPr>
        <p:txBody>
          <a:bodyPr wrap="none">
            <a:spAutoFit/>
          </a:bodyPr>
          <a:lstStyle/>
          <a:p>
            <a:r>
              <a:rPr lang="en-GB" sz="2400" dirty="0"/>
              <a:t>8</a:t>
            </a:r>
          </a:p>
        </p:txBody>
      </p:sp>
      <p:sp>
        <p:nvSpPr>
          <p:cNvPr id="15366" name="Rectangle 15365">
            <a:extLst>
              <a:ext uri="{FF2B5EF4-FFF2-40B4-BE49-F238E27FC236}">
                <a16:creationId xmlns:a16="http://schemas.microsoft.com/office/drawing/2014/main" id="{22D7A547-6A4D-4F58-B35C-61AF0B763544}"/>
              </a:ext>
            </a:extLst>
          </p:cNvPr>
          <p:cNvSpPr/>
          <p:nvPr/>
        </p:nvSpPr>
        <p:spPr>
          <a:xfrm>
            <a:off x="7965335" y="1788828"/>
            <a:ext cx="527709" cy="461665"/>
          </a:xfrm>
          <a:prstGeom prst="rect">
            <a:avLst/>
          </a:prstGeom>
        </p:spPr>
        <p:txBody>
          <a:bodyPr wrap="none">
            <a:spAutoFit/>
          </a:bodyPr>
          <a:lstStyle/>
          <a:p>
            <a:r>
              <a:rPr lang="en-GB" sz="2400" dirty="0"/>
              <a:t>25</a:t>
            </a:r>
          </a:p>
        </p:txBody>
      </p:sp>
      <p:sp>
        <p:nvSpPr>
          <p:cNvPr id="15367" name="Rectangle 15366">
            <a:extLst>
              <a:ext uri="{FF2B5EF4-FFF2-40B4-BE49-F238E27FC236}">
                <a16:creationId xmlns:a16="http://schemas.microsoft.com/office/drawing/2014/main" id="{977E482D-9EB1-4BEF-A72E-F051225EAB98}"/>
              </a:ext>
            </a:extLst>
          </p:cNvPr>
          <p:cNvSpPr/>
          <p:nvPr/>
        </p:nvSpPr>
        <p:spPr>
          <a:xfrm>
            <a:off x="9326149" y="1798135"/>
            <a:ext cx="543739" cy="461665"/>
          </a:xfrm>
          <a:prstGeom prst="rect">
            <a:avLst/>
          </a:prstGeom>
        </p:spPr>
        <p:txBody>
          <a:bodyPr wrap="none">
            <a:spAutoFit/>
          </a:bodyPr>
          <a:lstStyle/>
          <a:p>
            <a:r>
              <a:rPr lang="en-GB" sz="2400" dirty="0"/>
              <a:t>- 5</a:t>
            </a:r>
          </a:p>
        </p:txBody>
      </p:sp>
      <p:sp>
        <p:nvSpPr>
          <p:cNvPr id="15368" name="Rectangle 15367">
            <a:extLst>
              <a:ext uri="{FF2B5EF4-FFF2-40B4-BE49-F238E27FC236}">
                <a16:creationId xmlns:a16="http://schemas.microsoft.com/office/drawing/2014/main" id="{AE5F8567-71E5-418D-9F40-C211E1E62960}"/>
              </a:ext>
            </a:extLst>
          </p:cNvPr>
          <p:cNvSpPr/>
          <p:nvPr/>
        </p:nvSpPr>
        <p:spPr>
          <a:xfrm>
            <a:off x="10536607" y="1784810"/>
            <a:ext cx="595035" cy="461665"/>
          </a:xfrm>
          <a:prstGeom prst="rect">
            <a:avLst/>
          </a:prstGeom>
        </p:spPr>
        <p:txBody>
          <a:bodyPr wrap="none">
            <a:spAutoFit/>
          </a:bodyPr>
          <a:lstStyle/>
          <a:p>
            <a:r>
              <a:rPr lang="en-GB" sz="2400" dirty="0"/>
              <a:t>x 3</a:t>
            </a:r>
          </a:p>
        </p:txBody>
      </p:sp>
      <p:sp>
        <p:nvSpPr>
          <p:cNvPr id="15369" name="Rectangle 15368">
            <a:extLst>
              <a:ext uri="{FF2B5EF4-FFF2-40B4-BE49-F238E27FC236}">
                <a16:creationId xmlns:a16="http://schemas.microsoft.com/office/drawing/2014/main" id="{EF57C954-727D-400A-A4D9-3790B55DDA0D}"/>
              </a:ext>
            </a:extLst>
          </p:cNvPr>
          <p:cNvSpPr/>
          <p:nvPr/>
        </p:nvSpPr>
        <p:spPr>
          <a:xfrm>
            <a:off x="11683028" y="1759565"/>
            <a:ext cx="426720" cy="461665"/>
          </a:xfrm>
          <a:prstGeom prst="rect">
            <a:avLst/>
          </a:prstGeom>
        </p:spPr>
        <p:txBody>
          <a:bodyPr wrap="none">
            <a:spAutoFit/>
          </a:bodyPr>
          <a:lstStyle/>
          <a:p>
            <a:r>
              <a:rPr lang="en-GB" dirty="0"/>
              <a:t> </a:t>
            </a:r>
            <a:r>
              <a:rPr lang="en-GB" sz="2400" dirty="0"/>
              <a:t>6</a:t>
            </a:r>
          </a:p>
        </p:txBody>
      </p:sp>
      <p:sp>
        <p:nvSpPr>
          <p:cNvPr id="15370" name="Rectangle 15369">
            <a:extLst>
              <a:ext uri="{FF2B5EF4-FFF2-40B4-BE49-F238E27FC236}">
                <a16:creationId xmlns:a16="http://schemas.microsoft.com/office/drawing/2014/main" id="{6828EAB5-8E05-4AA7-A4E7-9FE5B957A978}"/>
              </a:ext>
            </a:extLst>
          </p:cNvPr>
          <p:cNvSpPr/>
          <p:nvPr/>
        </p:nvSpPr>
        <p:spPr>
          <a:xfrm>
            <a:off x="3677101" y="3619447"/>
            <a:ext cx="748923" cy="461665"/>
          </a:xfrm>
          <a:prstGeom prst="rect">
            <a:avLst/>
          </a:prstGeom>
        </p:spPr>
        <p:txBody>
          <a:bodyPr wrap="none">
            <a:spAutoFit/>
          </a:bodyPr>
          <a:lstStyle/>
          <a:p>
            <a:r>
              <a:rPr lang="en-GB" sz="2400" dirty="0">
                <a:solidFill>
                  <a:srgbClr val="FF0000"/>
                </a:solidFill>
              </a:rPr>
              <a:t>÷ 4</a:t>
            </a:r>
          </a:p>
        </p:txBody>
      </p:sp>
      <p:cxnSp>
        <p:nvCxnSpPr>
          <p:cNvPr id="79" name="Straight Connector 78">
            <a:extLst>
              <a:ext uri="{FF2B5EF4-FFF2-40B4-BE49-F238E27FC236}">
                <a16:creationId xmlns:a16="http://schemas.microsoft.com/office/drawing/2014/main" id="{16DFBC95-9E06-4AD2-A082-2BF652E4E0DE}"/>
              </a:ext>
            </a:extLst>
          </p:cNvPr>
          <p:cNvCxnSpPr/>
          <p:nvPr/>
        </p:nvCxnSpPr>
        <p:spPr bwMode="auto">
          <a:xfrm>
            <a:off x="9169530" y="5996981"/>
            <a:ext cx="451600" cy="131"/>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80" name="Straight Connector 79">
            <a:extLst>
              <a:ext uri="{FF2B5EF4-FFF2-40B4-BE49-F238E27FC236}">
                <a16:creationId xmlns:a16="http://schemas.microsoft.com/office/drawing/2014/main" id="{6C039093-26A6-4F64-93DF-534932B298AA}"/>
              </a:ext>
            </a:extLst>
          </p:cNvPr>
          <p:cNvCxnSpPr/>
          <p:nvPr/>
        </p:nvCxnSpPr>
        <p:spPr bwMode="auto">
          <a:xfrm>
            <a:off x="5472946" y="5966237"/>
            <a:ext cx="451600" cy="131"/>
          </a:xfrm>
          <a:prstGeom prst="line">
            <a:avLst/>
          </a:prstGeom>
          <a:solidFill>
            <a:srgbClr val="00B8FF"/>
          </a:solidFill>
          <a:ln w="28575" cap="flat" cmpd="sng" algn="ctr">
            <a:solidFill>
              <a:schemeClr val="tx1"/>
            </a:solidFill>
            <a:prstDash val="solid"/>
            <a:round/>
            <a:headEnd type="none" w="med" len="med"/>
            <a:tailEnd type="none" w="med" len="med"/>
          </a:ln>
          <a:effectLst/>
        </p:spPr>
      </p:cxnSp>
      <p:sp>
        <p:nvSpPr>
          <p:cNvPr id="82" name="Rectangle 81">
            <a:extLst>
              <a:ext uri="{FF2B5EF4-FFF2-40B4-BE49-F238E27FC236}">
                <a16:creationId xmlns:a16="http://schemas.microsoft.com/office/drawing/2014/main" id="{F7B7F073-16AB-4A0F-B49B-F44F08F539FC}"/>
              </a:ext>
            </a:extLst>
          </p:cNvPr>
          <p:cNvSpPr/>
          <p:nvPr/>
        </p:nvSpPr>
        <p:spPr bwMode="auto">
          <a:xfrm>
            <a:off x="9613943" y="5815328"/>
            <a:ext cx="753988"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83" name="Rectangle 82">
            <a:extLst>
              <a:ext uri="{FF2B5EF4-FFF2-40B4-BE49-F238E27FC236}">
                <a16:creationId xmlns:a16="http://schemas.microsoft.com/office/drawing/2014/main" id="{D18B67DC-B0E1-46C0-BD87-C76160FA4AE1}"/>
              </a:ext>
            </a:extLst>
          </p:cNvPr>
          <p:cNvSpPr/>
          <p:nvPr/>
        </p:nvSpPr>
        <p:spPr bwMode="auto">
          <a:xfrm>
            <a:off x="8436765" y="5825505"/>
            <a:ext cx="753988"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cxnSp>
        <p:nvCxnSpPr>
          <p:cNvPr id="84" name="Straight Arrow Connector 83">
            <a:extLst>
              <a:ext uri="{FF2B5EF4-FFF2-40B4-BE49-F238E27FC236}">
                <a16:creationId xmlns:a16="http://schemas.microsoft.com/office/drawing/2014/main" id="{C2B6E0C3-A494-462C-ABE2-7250F52403D7}"/>
              </a:ext>
            </a:extLst>
          </p:cNvPr>
          <p:cNvCxnSpPr>
            <a:cxnSpLocks/>
          </p:cNvCxnSpPr>
          <p:nvPr/>
        </p:nvCxnSpPr>
        <p:spPr bwMode="auto">
          <a:xfrm>
            <a:off x="10322395" y="5386677"/>
            <a:ext cx="527374" cy="0"/>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cxnSp>
        <p:nvCxnSpPr>
          <p:cNvPr id="85" name="Straight Arrow Connector 84">
            <a:extLst>
              <a:ext uri="{FF2B5EF4-FFF2-40B4-BE49-F238E27FC236}">
                <a16:creationId xmlns:a16="http://schemas.microsoft.com/office/drawing/2014/main" id="{1A123BD0-1CB3-402D-915C-A7BD6A06F23D}"/>
              </a:ext>
            </a:extLst>
          </p:cNvPr>
          <p:cNvCxnSpPr>
            <a:cxnSpLocks/>
          </p:cNvCxnSpPr>
          <p:nvPr/>
        </p:nvCxnSpPr>
        <p:spPr bwMode="auto">
          <a:xfrm flipH="1">
            <a:off x="7924967" y="5993477"/>
            <a:ext cx="511798" cy="0"/>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sp>
        <p:nvSpPr>
          <p:cNvPr id="89" name="Rectangle 88">
            <a:extLst>
              <a:ext uri="{FF2B5EF4-FFF2-40B4-BE49-F238E27FC236}">
                <a16:creationId xmlns:a16="http://schemas.microsoft.com/office/drawing/2014/main" id="{E754FA18-752B-493F-9E09-FF33B60DDEA3}"/>
              </a:ext>
            </a:extLst>
          </p:cNvPr>
          <p:cNvSpPr/>
          <p:nvPr/>
        </p:nvSpPr>
        <p:spPr bwMode="auto">
          <a:xfrm>
            <a:off x="9598018" y="5219608"/>
            <a:ext cx="753988"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90" name="Rectangle 89">
            <a:extLst>
              <a:ext uri="{FF2B5EF4-FFF2-40B4-BE49-F238E27FC236}">
                <a16:creationId xmlns:a16="http://schemas.microsoft.com/office/drawing/2014/main" id="{3C4D7051-E0D8-4121-B143-F7633A7472BF}"/>
              </a:ext>
            </a:extLst>
          </p:cNvPr>
          <p:cNvSpPr/>
          <p:nvPr/>
        </p:nvSpPr>
        <p:spPr bwMode="auto">
          <a:xfrm>
            <a:off x="8399292" y="5216197"/>
            <a:ext cx="753988"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cxnSp>
        <p:nvCxnSpPr>
          <p:cNvPr id="91" name="Straight Connector 90">
            <a:extLst>
              <a:ext uri="{FF2B5EF4-FFF2-40B4-BE49-F238E27FC236}">
                <a16:creationId xmlns:a16="http://schemas.microsoft.com/office/drawing/2014/main" id="{112CA2CF-5D45-454A-A755-A84F02C5E7FD}"/>
              </a:ext>
            </a:extLst>
          </p:cNvPr>
          <p:cNvCxnSpPr/>
          <p:nvPr/>
        </p:nvCxnSpPr>
        <p:spPr bwMode="auto">
          <a:xfrm>
            <a:off x="10365222" y="5980574"/>
            <a:ext cx="451600" cy="131"/>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92" name="Straight Connector 91">
            <a:extLst>
              <a:ext uri="{FF2B5EF4-FFF2-40B4-BE49-F238E27FC236}">
                <a16:creationId xmlns:a16="http://schemas.microsoft.com/office/drawing/2014/main" id="{6777CA2B-786D-4D03-8E8D-12279A024238}"/>
              </a:ext>
            </a:extLst>
          </p:cNvPr>
          <p:cNvCxnSpPr/>
          <p:nvPr/>
        </p:nvCxnSpPr>
        <p:spPr bwMode="auto">
          <a:xfrm>
            <a:off x="9146418" y="5382895"/>
            <a:ext cx="451600" cy="131"/>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93" name="Straight Connector 92">
            <a:extLst>
              <a:ext uri="{FF2B5EF4-FFF2-40B4-BE49-F238E27FC236}">
                <a16:creationId xmlns:a16="http://schemas.microsoft.com/office/drawing/2014/main" id="{3D3EF761-6848-449C-AF96-6A7A7FB47EBF}"/>
              </a:ext>
            </a:extLst>
          </p:cNvPr>
          <p:cNvCxnSpPr/>
          <p:nvPr/>
        </p:nvCxnSpPr>
        <p:spPr bwMode="auto">
          <a:xfrm>
            <a:off x="7918220" y="5384038"/>
            <a:ext cx="451600" cy="131"/>
          </a:xfrm>
          <a:prstGeom prst="line">
            <a:avLst/>
          </a:prstGeom>
          <a:solidFill>
            <a:srgbClr val="00B8FF"/>
          </a:solidFill>
          <a:ln w="28575" cap="flat" cmpd="sng" algn="ctr">
            <a:solidFill>
              <a:schemeClr val="tx1"/>
            </a:solidFill>
            <a:prstDash val="solid"/>
            <a:round/>
            <a:headEnd type="none" w="med" len="med"/>
            <a:tailEnd type="none" w="med" len="med"/>
          </a:ln>
          <a:effectLst/>
        </p:spPr>
      </p:cxnSp>
      <p:sp>
        <p:nvSpPr>
          <p:cNvPr id="15377" name="Rectangle 15376">
            <a:extLst>
              <a:ext uri="{FF2B5EF4-FFF2-40B4-BE49-F238E27FC236}">
                <a16:creationId xmlns:a16="http://schemas.microsoft.com/office/drawing/2014/main" id="{8B140D09-6A67-4E0E-9C24-0735579CB6C8}"/>
              </a:ext>
            </a:extLst>
          </p:cNvPr>
          <p:cNvSpPr/>
          <p:nvPr/>
        </p:nvSpPr>
        <p:spPr>
          <a:xfrm>
            <a:off x="3583727" y="5092337"/>
            <a:ext cx="620683" cy="461665"/>
          </a:xfrm>
          <a:prstGeom prst="rect">
            <a:avLst/>
          </a:prstGeom>
        </p:spPr>
        <p:txBody>
          <a:bodyPr wrap="none">
            <a:spAutoFit/>
          </a:bodyPr>
          <a:lstStyle/>
          <a:p>
            <a:r>
              <a:rPr lang="en-GB" sz="2400" dirty="0"/>
              <a:t>+ 2</a:t>
            </a:r>
          </a:p>
        </p:txBody>
      </p:sp>
      <p:sp>
        <p:nvSpPr>
          <p:cNvPr id="15378" name="Rectangle 15377">
            <a:extLst>
              <a:ext uri="{FF2B5EF4-FFF2-40B4-BE49-F238E27FC236}">
                <a16:creationId xmlns:a16="http://schemas.microsoft.com/office/drawing/2014/main" id="{23FA8025-61B8-42EC-A866-AF150F8B0328}"/>
              </a:ext>
            </a:extLst>
          </p:cNvPr>
          <p:cNvSpPr/>
          <p:nvPr/>
        </p:nvSpPr>
        <p:spPr>
          <a:xfrm>
            <a:off x="4821584" y="5072666"/>
            <a:ext cx="595035" cy="461665"/>
          </a:xfrm>
          <a:prstGeom prst="rect">
            <a:avLst/>
          </a:prstGeom>
        </p:spPr>
        <p:txBody>
          <a:bodyPr wrap="none">
            <a:spAutoFit/>
          </a:bodyPr>
          <a:lstStyle/>
          <a:p>
            <a:r>
              <a:rPr lang="en-GB" sz="2400" dirty="0"/>
              <a:t>x 5</a:t>
            </a:r>
          </a:p>
        </p:txBody>
      </p:sp>
      <p:sp>
        <p:nvSpPr>
          <p:cNvPr id="15379" name="Rectangle 15378">
            <a:extLst>
              <a:ext uri="{FF2B5EF4-FFF2-40B4-BE49-F238E27FC236}">
                <a16:creationId xmlns:a16="http://schemas.microsoft.com/office/drawing/2014/main" id="{454C2DF8-45C2-4F4F-82A4-C62C5410798E}"/>
              </a:ext>
            </a:extLst>
          </p:cNvPr>
          <p:cNvSpPr/>
          <p:nvPr/>
        </p:nvSpPr>
        <p:spPr>
          <a:xfrm>
            <a:off x="4739850" y="5714086"/>
            <a:ext cx="748923" cy="461665"/>
          </a:xfrm>
          <a:prstGeom prst="rect">
            <a:avLst/>
          </a:prstGeom>
        </p:spPr>
        <p:txBody>
          <a:bodyPr wrap="none">
            <a:spAutoFit/>
          </a:bodyPr>
          <a:lstStyle/>
          <a:p>
            <a:r>
              <a:rPr lang="en-GB" sz="2400" dirty="0">
                <a:solidFill>
                  <a:srgbClr val="FF0000"/>
                </a:solidFill>
              </a:rPr>
              <a:t>÷ 5</a:t>
            </a:r>
          </a:p>
        </p:txBody>
      </p:sp>
      <p:sp>
        <p:nvSpPr>
          <p:cNvPr id="15380" name="Rectangle 15379">
            <a:extLst>
              <a:ext uri="{FF2B5EF4-FFF2-40B4-BE49-F238E27FC236}">
                <a16:creationId xmlns:a16="http://schemas.microsoft.com/office/drawing/2014/main" id="{92FE8110-184E-4452-99CD-6FC8F8909441}"/>
              </a:ext>
            </a:extLst>
          </p:cNvPr>
          <p:cNvSpPr/>
          <p:nvPr/>
        </p:nvSpPr>
        <p:spPr>
          <a:xfrm>
            <a:off x="3616599" y="5725037"/>
            <a:ext cx="543739" cy="461665"/>
          </a:xfrm>
          <a:prstGeom prst="rect">
            <a:avLst/>
          </a:prstGeom>
        </p:spPr>
        <p:txBody>
          <a:bodyPr wrap="none">
            <a:spAutoFit/>
          </a:bodyPr>
          <a:lstStyle/>
          <a:p>
            <a:r>
              <a:rPr lang="en-GB" sz="2400" dirty="0">
                <a:solidFill>
                  <a:srgbClr val="FF0000"/>
                </a:solidFill>
              </a:rPr>
              <a:t>- 2</a:t>
            </a:r>
          </a:p>
        </p:txBody>
      </p:sp>
      <p:sp>
        <p:nvSpPr>
          <p:cNvPr id="15381" name="Rectangle 15380">
            <a:extLst>
              <a:ext uri="{FF2B5EF4-FFF2-40B4-BE49-F238E27FC236}">
                <a16:creationId xmlns:a16="http://schemas.microsoft.com/office/drawing/2014/main" id="{1F6BA85F-AA70-49AE-BF11-4A58D4E59F40}"/>
              </a:ext>
            </a:extLst>
          </p:cNvPr>
          <p:cNvSpPr/>
          <p:nvPr/>
        </p:nvSpPr>
        <p:spPr>
          <a:xfrm>
            <a:off x="5996012" y="5067234"/>
            <a:ext cx="527709" cy="461665"/>
          </a:xfrm>
          <a:prstGeom prst="rect">
            <a:avLst/>
          </a:prstGeom>
        </p:spPr>
        <p:txBody>
          <a:bodyPr wrap="none">
            <a:spAutoFit/>
          </a:bodyPr>
          <a:lstStyle/>
          <a:p>
            <a:r>
              <a:rPr lang="en-GB" sz="2400" dirty="0"/>
              <a:t>25</a:t>
            </a:r>
          </a:p>
        </p:txBody>
      </p:sp>
      <p:sp>
        <p:nvSpPr>
          <p:cNvPr id="15382" name="Rectangle 15381">
            <a:extLst>
              <a:ext uri="{FF2B5EF4-FFF2-40B4-BE49-F238E27FC236}">
                <a16:creationId xmlns:a16="http://schemas.microsoft.com/office/drawing/2014/main" id="{F1F24663-A0C8-46B0-9FA7-478D92C0C26D}"/>
              </a:ext>
            </a:extLst>
          </p:cNvPr>
          <p:cNvSpPr/>
          <p:nvPr/>
        </p:nvSpPr>
        <p:spPr>
          <a:xfrm>
            <a:off x="4335378" y="5597200"/>
            <a:ext cx="356188" cy="461665"/>
          </a:xfrm>
          <a:prstGeom prst="rect">
            <a:avLst/>
          </a:prstGeom>
        </p:spPr>
        <p:txBody>
          <a:bodyPr wrap="none">
            <a:spAutoFit/>
          </a:bodyPr>
          <a:lstStyle/>
          <a:p>
            <a:r>
              <a:rPr lang="en-GB" sz="2400" dirty="0">
                <a:solidFill>
                  <a:srgbClr val="FF0000"/>
                </a:solidFill>
              </a:rPr>
              <a:t>5</a:t>
            </a:r>
          </a:p>
        </p:txBody>
      </p:sp>
      <p:sp>
        <p:nvSpPr>
          <p:cNvPr id="15383" name="Rectangle 15382">
            <a:extLst>
              <a:ext uri="{FF2B5EF4-FFF2-40B4-BE49-F238E27FC236}">
                <a16:creationId xmlns:a16="http://schemas.microsoft.com/office/drawing/2014/main" id="{946DD12E-A291-41C0-8080-065EF0FB1051}"/>
              </a:ext>
            </a:extLst>
          </p:cNvPr>
          <p:cNvSpPr/>
          <p:nvPr/>
        </p:nvSpPr>
        <p:spPr>
          <a:xfrm>
            <a:off x="8494299" y="5149627"/>
            <a:ext cx="543739" cy="461665"/>
          </a:xfrm>
          <a:prstGeom prst="rect">
            <a:avLst/>
          </a:prstGeom>
        </p:spPr>
        <p:txBody>
          <a:bodyPr wrap="none">
            <a:spAutoFit/>
          </a:bodyPr>
          <a:lstStyle/>
          <a:p>
            <a:r>
              <a:rPr lang="en-GB" sz="2400" dirty="0"/>
              <a:t>- 5</a:t>
            </a:r>
          </a:p>
        </p:txBody>
      </p:sp>
      <p:sp>
        <p:nvSpPr>
          <p:cNvPr id="15384" name="Rectangle 15383">
            <a:extLst>
              <a:ext uri="{FF2B5EF4-FFF2-40B4-BE49-F238E27FC236}">
                <a16:creationId xmlns:a16="http://schemas.microsoft.com/office/drawing/2014/main" id="{0C7D7794-4C35-47BB-BAB4-AFC8E3F13893}"/>
              </a:ext>
            </a:extLst>
          </p:cNvPr>
          <p:cNvSpPr/>
          <p:nvPr/>
        </p:nvSpPr>
        <p:spPr>
          <a:xfrm>
            <a:off x="9706398" y="5180404"/>
            <a:ext cx="595035" cy="461665"/>
          </a:xfrm>
          <a:prstGeom prst="rect">
            <a:avLst/>
          </a:prstGeom>
        </p:spPr>
        <p:txBody>
          <a:bodyPr wrap="none">
            <a:spAutoFit/>
          </a:bodyPr>
          <a:lstStyle/>
          <a:p>
            <a:r>
              <a:rPr lang="en-GB" sz="2400" dirty="0"/>
              <a:t>x 3</a:t>
            </a:r>
          </a:p>
        </p:txBody>
      </p:sp>
      <p:sp>
        <p:nvSpPr>
          <p:cNvPr id="15385" name="Rectangle 15384">
            <a:extLst>
              <a:ext uri="{FF2B5EF4-FFF2-40B4-BE49-F238E27FC236}">
                <a16:creationId xmlns:a16="http://schemas.microsoft.com/office/drawing/2014/main" id="{7DC80AF8-5392-4248-9118-9D5B0456D36D}"/>
              </a:ext>
            </a:extLst>
          </p:cNvPr>
          <p:cNvSpPr/>
          <p:nvPr/>
        </p:nvSpPr>
        <p:spPr>
          <a:xfrm>
            <a:off x="9649157" y="5741496"/>
            <a:ext cx="748923" cy="461665"/>
          </a:xfrm>
          <a:prstGeom prst="rect">
            <a:avLst/>
          </a:prstGeom>
        </p:spPr>
        <p:txBody>
          <a:bodyPr wrap="none">
            <a:spAutoFit/>
          </a:bodyPr>
          <a:lstStyle/>
          <a:p>
            <a:r>
              <a:rPr lang="en-GB" sz="2400" dirty="0">
                <a:solidFill>
                  <a:srgbClr val="FF0000"/>
                </a:solidFill>
              </a:rPr>
              <a:t>÷ 3</a:t>
            </a:r>
          </a:p>
        </p:txBody>
      </p:sp>
      <p:sp>
        <p:nvSpPr>
          <p:cNvPr id="15386" name="Rectangle 15385">
            <a:extLst>
              <a:ext uri="{FF2B5EF4-FFF2-40B4-BE49-F238E27FC236}">
                <a16:creationId xmlns:a16="http://schemas.microsoft.com/office/drawing/2014/main" id="{877B7A6B-9277-459E-A434-B5D7BC80C0B8}"/>
              </a:ext>
            </a:extLst>
          </p:cNvPr>
          <p:cNvSpPr/>
          <p:nvPr/>
        </p:nvSpPr>
        <p:spPr>
          <a:xfrm>
            <a:off x="8492806" y="5741495"/>
            <a:ext cx="620683" cy="461665"/>
          </a:xfrm>
          <a:prstGeom prst="rect">
            <a:avLst/>
          </a:prstGeom>
        </p:spPr>
        <p:txBody>
          <a:bodyPr wrap="none">
            <a:spAutoFit/>
          </a:bodyPr>
          <a:lstStyle/>
          <a:p>
            <a:r>
              <a:rPr lang="en-GB" sz="2400" dirty="0">
                <a:solidFill>
                  <a:srgbClr val="FF0000"/>
                </a:solidFill>
              </a:rPr>
              <a:t>+ 5</a:t>
            </a:r>
          </a:p>
        </p:txBody>
      </p:sp>
      <p:sp>
        <p:nvSpPr>
          <p:cNvPr id="15387" name="Rectangle 15386">
            <a:extLst>
              <a:ext uri="{FF2B5EF4-FFF2-40B4-BE49-F238E27FC236}">
                <a16:creationId xmlns:a16="http://schemas.microsoft.com/office/drawing/2014/main" id="{9FC0EA4E-B0CC-4044-A82E-C16A2B644F69}"/>
              </a:ext>
            </a:extLst>
          </p:cNvPr>
          <p:cNvSpPr/>
          <p:nvPr/>
        </p:nvSpPr>
        <p:spPr>
          <a:xfrm>
            <a:off x="10953548" y="5118931"/>
            <a:ext cx="356188" cy="461665"/>
          </a:xfrm>
          <a:prstGeom prst="rect">
            <a:avLst/>
          </a:prstGeom>
        </p:spPr>
        <p:txBody>
          <a:bodyPr wrap="none">
            <a:spAutoFit/>
          </a:bodyPr>
          <a:lstStyle/>
          <a:p>
            <a:r>
              <a:rPr lang="en-GB" sz="2400" dirty="0"/>
              <a:t>6</a:t>
            </a:r>
          </a:p>
        </p:txBody>
      </p:sp>
      <p:sp>
        <p:nvSpPr>
          <p:cNvPr id="15388" name="Rectangle 15387">
            <a:extLst>
              <a:ext uri="{FF2B5EF4-FFF2-40B4-BE49-F238E27FC236}">
                <a16:creationId xmlns:a16="http://schemas.microsoft.com/office/drawing/2014/main" id="{3C343D38-B1D0-4C26-90DC-D23F186B4B72}"/>
              </a:ext>
            </a:extLst>
          </p:cNvPr>
          <p:cNvSpPr/>
          <p:nvPr/>
        </p:nvSpPr>
        <p:spPr>
          <a:xfrm>
            <a:off x="11000452" y="5725405"/>
            <a:ext cx="356188" cy="461665"/>
          </a:xfrm>
          <a:prstGeom prst="rect">
            <a:avLst/>
          </a:prstGeom>
        </p:spPr>
        <p:txBody>
          <a:bodyPr wrap="none">
            <a:spAutoFit/>
          </a:bodyPr>
          <a:lstStyle/>
          <a:p>
            <a:r>
              <a:rPr lang="en-GB" sz="2400" dirty="0"/>
              <a:t>6</a:t>
            </a:r>
          </a:p>
        </p:txBody>
      </p:sp>
      <p:sp>
        <p:nvSpPr>
          <p:cNvPr id="15389" name="Rectangle 15388">
            <a:extLst>
              <a:ext uri="{FF2B5EF4-FFF2-40B4-BE49-F238E27FC236}">
                <a16:creationId xmlns:a16="http://schemas.microsoft.com/office/drawing/2014/main" id="{F554FD7F-4DC7-42DB-B9E3-9227601F03AB}"/>
              </a:ext>
            </a:extLst>
          </p:cNvPr>
          <p:cNvSpPr/>
          <p:nvPr/>
        </p:nvSpPr>
        <p:spPr>
          <a:xfrm>
            <a:off x="6003601" y="5721382"/>
            <a:ext cx="527709" cy="461665"/>
          </a:xfrm>
          <a:prstGeom prst="rect">
            <a:avLst/>
          </a:prstGeom>
        </p:spPr>
        <p:txBody>
          <a:bodyPr wrap="none">
            <a:spAutoFit/>
          </a:bodyPr>
          <a:lstStyle/>
          <a:p>
            <a:r>
              <a:rPr lang="en-GB" sz="2400" dirty="0"/>
              <a:t>25</a:t>
            </a:r>
          </a:p>
        </p:txBody>
      </p:sp>
      <p:sp>
        <p:nvSpPr>
          <p:cNvPr id="15390" name="Rectangle 15389">
            <a:extLst>
              <a:ext uri="{FF2B5EF4-FFF2-40B4-BE49-F238E27FC236}">
                <a16:creationId xmlns:a16="http://schemas.microsoft.com/office/drawing/2014/main" id="{5871E856-8E6B-4A83-BCFE-13C405E2BEBA}"/>
              </a:ext>
            </a:extLst>
          </p:cNvPr>
          <p:cNvSpPr/>
          <p:nvPr/>
        </p:nvSpPr>
        <p:spPr>
          <a:xfrm>
            <a:off x="9252219" y="5597200"/>
            <a:ext cx="356188" cy="461665"/>
          </a:xfrm>
          <a:prstGeom prst="rect">
            <a:avLst/>
          </a:prstGeom>
        </p:spPr>
        <p:txBody>
          <a:bodyPr wrap="none">
            <a:spAutoFit/>
          </a:bodyPr>
          <a:lstStyle/>
          <a:p>
            <a:r>
              <a:rPr lang="en-GB" sz="2400" dirty="0">
                <a:solidFill>
                  <a:srgbClr val="FF0000"/>
                </a:solidFill>
              </a:rPr>
              <a:t>2</a:t>
            </a:r>
          </a:p>
        </p:txBody>
      </p:sp>
    </p:spTree>
    <p:extLst>
      <p:ext uri="{BB962C8B-B14F-4D97-AF65-F5344CB8AC3E}">
        <p14:creationId xmlns:p14="http://schemas.microsoft.com/office/powerpoint/2010/main" val="28288546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7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38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38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38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39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38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p:bldP spid="20" grpId="0"/>
      <p:bldP spid="28" grpId="0"/>
      <p:bldP spid="29" grpId="0"/>
      <p:bldP spid="30" grpId="0"/>
      <p:bldP spid="31" grpId="0"/>
      <p:bldP spid="15370" grpId="0"/>
      <p:bldP spid="15379" grpId="0"/>
      <p:bldP spid="15380" grpId="0"/>
      <p:bldP spid="15382" grpId="0"/>
      <p:bldP spid="15385" grpId="0"/>
      <p:bldP spid="15386" grpId="0"/>
      <p:bldP spid="1539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Skill Check: Function Machines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EEDAD236-F217-4D9C-A0BB-95299C235848}"/>
              </a:ext>
            </a:extLst>
          </p:cNvPr>
          <p:cNvSpPr txBox="1"/>
          <p:nvPr/>
        </p:nvSpPr>
        <p:spPr>
          <a:xfrm>
            <a:off x="2942439" y="1623836"/>
            <a:ext cx="8424936" cy="1446550"/>
          </a:xfrm>
          <a:prstGeom prst="rect">
            <a:avLst/>
          </a:prstGeom>
          <a:noFill/>
        </p:spPr>
        <p:txBody>
          <a:bodyPr wrap="square" rtlCol="0">
            <a:spAutoFit/>
          </a:bodyPr>
          <a:lstStyle/>
          <a:p>
            <a:pPr marL="457200" indent="-457200">
              <a:buAutoNum type="arabicPeriod"/>
            </a:pPr>
            <a:endParaRPr lang="en-GB" sz="2400" dirty="0"/>
          </a:p>
          <a:p>
            <a:pPr marL="457200" indent="-457200">
              <a:buAutoNum type="arabicPeriod"/>
            </a:pPr>
            <a:endParaRPr lang="en-GB" sz="2400" dirty="0"/>
          </a:p>
          <a:p>
            <a:pPr marL="457200" indent="-457200">
              <a:buAutoNum type="arabicPeriod"/>
            </a:pPr>
            <a:endParaRPr lang="en-GB" dirty="0"/>
          </a:p>
          <a:p>
            <a:pPr marL="457200" indent="-457200">
              <a:buAutoNum type="arabicPeriod"/>
            </a:pPr>
            <a:endParaRPr lang="en-GB" dirty="0"/>
          </a:p>
        </p:txBody>
      </p:sp>
      <p:sp>
        <p:nvSpPr>
          <p:cNvPr id="4" name="TextBox 3">
            <a:extLst>
              <a:ext uri="{FF2B5EF4-FFF2-40B4-BE49-F238E27FC236}">
                <a16:creationId xmlns:a16="http://schemas.microsoft.com/office/drawing/2014/main" id="{FF82012D-E7ED-440C-A5D1-C5307C00F0C6}"/>
              </a:ext>
            </a:extLst>
          </p:cNvPr>
          <p:cNvSpPr txBox="1"/>
          <p:nvPr/>
        </p:nvSpPr>
        <p:spPr>
          <a:xfrm>
            <a:off x="2351584" y="731264"/>
            <a:ext cx="2520280" cy="461665"/>
          </a:xfrm>
          <a:prstGeom prst="rect">
            <a:avLst/>
          </a:prstGeom>
          <a:noFill/>
        </p:spPr>
        <p:txBody>
          <a:bodyPr wrap="square" rtlCol="0">
            <a:spAutoFit/>
          </a:bodyPr>
          <a:lstStyle/>
          <a:p>
            <a:r>
              <a:rPr lang="en-GB" sz="2400" b="1" dirty="0"/>
              <a:t>Example 3</a:t>
            </a:r>
          </a:p>
        </p:txBody>
      </p:sp>
      <p:sp>
        <p:nvSpPr>
          <p:cNvPr id="5" name="TextBox 4">
            <a:extLst>
              <a:ext uri="{FF2B5EF4-FFF2-40B4-BE49-F238E27FC236}">
                <a16:creationId xmlns:a16="http://schemas.microsoft.com/office/drawing/2014/main" id="{AC99BA0F-8797-42AC-8545-58EF5A023C66}"/>
              </a:ext>
            </a:extLst>
          </p:cNvPr>
          <p:cNvSpPr txBox="1"/>
          <p:nvPr/>
        </p:nvSpPr>
        <p:spPr>
          <a:xfrm>
            <a:off x="2381168" y="1131374"/>
            <a:ext cx="9547479" cy="1200329"/>
          </a:xfrm>
          <a:prstGeom prst="rect">
            <a:avLst/>
          </a:prstGeom>
          <a:noFill/>
        </p:spPr>
        <p:txBody>
          <a:bodyPr wrap="square" rtlCol="0">
            <a:spAutoFit/>
          </a:bodyPr>
          <a:lstStyle/>
          <a:p>
            <a:r>
              <a:rPr lang="en-GB" sz="2400" dirty="0"/>
              <a:t>Sam asks her friend to think of a number , multiply it by 2 and then add 5. If the number her friend starts with is  </a:t>
            </a:r>
            <a:r>
              <a:rPr lang="en-GB" sz="2400" i="1" dirty="0">
                <a:latin typeface="Times New Roman" panose="02020603050405020304" pitchFamily="18" charset="0"/>
                <a:cs typeface="Times New Roman" panose="02020603050405020304" pitchFamily="18" charset="0"/>
              </a:rPr>
              <a:t>x</a:t>
            </a:r>
            <a:r>
              <a:rPr lang="en-GB" sz="2400" dirty="0"/>
              <a:t> write down the formula for the number of her friends</a:t>
            </a:r>
          </a:p>
        </p:txBody>
      </p:sp>
      <p:sp>
        <p:nvSpPr>
          <p:cNvPr id="6" name="TextBox 5">
            <a:extLst>
              <a:ext uri="{FF2B5EF4-FFF2-40B4-BE49-F238E27FC236}">
                <a16:creationId xmlns:a16="http://schemas.microsoft.com/office/drawing/2014/main" id="{6D6F5962-BD1A-452B-8333-10F6932EAC6B}"/>
              </a:ext>
            </a:extLst>
          </p:cNvPr>
          <p:cNvSpPr txBox="1"/>
          <p:nvPr/>
        </p:nvSpPr>
        <p:spPr>
          <a:xfrm>
            <a:off x="2425739" y="3809784"/>
            <a:ext cx="9312336" cy="1508105"/>
          </a:xfrm>
          <a:prstGeom prst="rect">
            <a:avLst/>
          </a:prstGeom>
          <a:noFill/>
        </p:spPr>
        <p:txBody>
          <a:bodyPr wrap="square" rtlCol="0">
            <a:spAutoFit/>
          </a:bodyPr>
          <a:lstStyle/>
          <a:p>
            <a:r>
              <a:rPr lang="en-GB" sz="2400" dirty="0"/>
              <a:t>Karen asks her teacher, Miss Sharp, how old she is. Miss Sharp replies that if you double her age and add 7 and then divide by 3, you get 21. How old is Miss Sharp ?</a:t>
            </a:r>
          </a:p>
          <a:p>
            <a:endParaRPr lang="en-GB" dirty="0"/>
          </a:p>
        </p:txBody>
      </p:sp>
      <p:sp>
        <p:nvSpPr>
          <p:cNvPr id="7" name="Rectangle 6">
            <a:extLst>
              <a:ext uri="{FF2B5EF4-FFF2-40B4-BE49-F238E27FC236}">
                <a16:creationId xmlns:a16="http://schemas.microsoft.com/office/drawing/2014/main" id="{D7B4127B-0C95-43B0-A5B8-FE4544908ACA}"/>
              </a:ext>
            </a:extLst>
          </p:cNvPr>
          <p:cNvSpPr/>
          <p:nvPr/>
        </p:nvSpPr>
        <p:spPr>
          <a:xfrm>
            <a:off x="2411940" y="3409674"/>
            <a:ext cx="1707519" cy="461665"/>
          </a:xfrm>
          <a:prstGeom prst="rect">
            <a:avLst/>
          </a:prstGeom>
        </p:spPr>
        <p:txBody>
          <a:bodyPr wrap="none">
            <a:spAutoFit/>
          </a:bodyPr>
          <a:lstStyle/>
          <a:p>
            <a:r>
              <a:rPr lang="en-GB" sz="2400" b="1" dirty="0"/>
              <a:t>Example 4</a:t>
            </a:r>
          </a:p>
        </p:txBody>
      </p:sp>
      <p:sp>
        <p:nvSpPr>
          <p:cNvPr id="8" name="TextBox 7">
            <a:extLst>
              <a:ext uri="{FF2B5EF4-FFF2-40B4-BE49-F238E27FC236}">
                <a16:creationId xmlns:a16="http://schemas.microsoft.com/office/drawing/2014/main" id="{306D53F1-0505-48EC-BAE8-88ACB1DA249B}"/>
              </a:ext>
            </a:extLst>
          </p:cNvPr>
          <p:cNvSpPr txBox="1"/>
          <p:nvPr/>
        </p:nvSpPr>
        <p:spPr>
          <a:xfrm>
            <a:off x="2351584" y="2345673"/>
            <a:ext cx="1654037" cy="461665"/>
          </a:xfrm>
          <a:prstGeom prst="rect">
            <a:avLst/>
          </a:prstGeom>
          <a:noFill/>
        </p:spPr>
        <p:txBody>
          <a:bodyPr wrap="square" rtlCol="0">
            <a:spAutoFit/>
          </a:bodyPr>
          <a:lstStyle/>
          <a:p>
            <a:r>
              <a:rPr lang="en-GB" sz="2400" b="1" dirty="0"/>
              <a:t>Solution</a:t>
            </a:r>
          </a:p>
        </p:txBody>
      </p:sp>
      <p:sp>
        <p:nvSpPr>
          <p:cNvPr id="10" name="Rectangle 9">
            <a:extLst>
              <a:ext uri="{FF2B5EF4-FFF2-40B4-BE49-F238E27FC236}">
                <a16:creationId xmlns:a16="http://schemas.microsoft.com/office/drawing/2014/main" id="{81A9B5AB-35CC-4D42-AEC7-66821F322E40}"/>
              </a:ext>
            </a:extLst>
          </p:cNvPr>
          <p:cNvSpPr/>
          <p:nvPr/>
        </p:nvSpPr>
        <p:spPr bwMode="auto">
          <a:xfrm>
            <a:off x="5368620" y="2813933"/>
            <a:ext cx="1008112" cy="43458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4" name="Rectangle 13">
            <a:extLst>
              <a:ext uri="{FF2B5EF4-FFF2-40B4-BE49-F238E27FC236}">
                <a16:creationId xmlns:a16="http://schemas.microsoft.com/office/drawing/2014/main" id="{DCB1EBA0-B60C-43B3-8C5C-758979807A93}"/>
              </a:ext>
            </a:extLst>
          </p:cNvPr>
          <p:cNvSpPr/>
          <p:nvPr/>
        </p:nvSpPr>
        <p:spPr bwMode="auto">
          <a:xfrm>
            <a:off x="3751548" y="2822809"/>
            <a:ext cx="1008112" cy="43458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cxnSp>
        <p:nvCxnSpPr>
          <p:cNvPr id="12" name="Straight Connector 11">
            <a:extLst>
              <a:ext uri="{FF2B5EF4-FFF2-40B4-BE49-F238E27FC236}">
                <a16:creationId xmlns:a16="http://schemas.microsoft.com/office/drawing/2014/main" id="{7576BA82-0EFA-4F2C-859E-1A520B14C1CE}"/>
              </a:ext>
            </a:extLst>
          </p:cNvPr>
          <p:cNvCxnSpPr>
            <a:cxnSpLocks/>
            <a:endCxn id="14" idx="1"/>
          </p:cNvCxnSpPr>
          <p:nvPr/>
        </p:nvCxnSpPr>
        <p:spPr bwMode="auto">
          <a:xfrm>
            <a:off x="3287688" y="3040101"/>
            <a:ext cx="463860" cy="0"/>
          </a:xfrm>
          <a:prstGeom prst="line">
            <a:avLst/>
          </a:prstGeom>
          <a:ln w="38100">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C670E265-86F2-403F-83AD-3538BB2AE098}"/>
              </a:ext>
            </a:extLst>
          </p:cNvPr>
          <p:cNvCxnSpPr/>
          <p:nvPr/>
        </p:nvCxnSpPr>
        <p:spPr bwMode="auto">
          <a:xfrm>
            <a:off x="4752189" y="3045519"/>
            <a:ext cx="599488" cy="0"/>
          </a:xfrm>
          <a:prstGeom prst="line">
            <a:avLst/>
          </a:prstGeom>
          <a:ln w="38100">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1827B256-4679-4AD9-A7F6-EE99AB3062F7}"/>
              </a:ext>
            </a:extLst>
          </p:cNvPr>
          <p:cNvCxnSpPr>
            <a:cxnSpLocks/>
            <a:stCxn id="10" idx="3"/>
          </p:cNvCxnSpPr>
          <p:nvPr/>
        </p:nvCxnSpPr>
        <p:spPr bwMode="auto">
          <a:xfrm>
            <a:off x="6376732" y="3031225"/>
            <a:ext cx="647974" cy="8701"/>
          </a:xfrm>
          <a:prstGeom prst="straightConnector1">
            <a:avLst/>
          </a:prstGeom>
          <a:solidFill>
            <a:srgbClr val="00B8FF"/>
          </a:solidFill>
          <a:ln w="38100" cap="flat" cmpd="sng" algn="ctr">
            <a:solidFill>
              <a:schemeClr val="tx1"/>
            </a:solidFill>
            <a:prstDash val="solid"/>
            <a:round/>
            <a:headEnd type="none" w="med" len="med"/>
            <a:tailEnd type="triangle"/>
          </a:ln>
          <a:effectLst/>
        </p:spPr>
      </p:cxnSp>
      <p:sp>
        <p:nvSpPr>
          <p:cNvPr id="19" name="TextBox 18">
            <a:extLst>
              <a:ext uri="{FF2B5EF4-FFF2-40B4-BE49-F238E27FC236}">
                <a16:creationId xmlns:a16="http://schemas.microsoft.com/office/drawing/2014/main" id="{E3A12DEE-4B3F-4974-A586-1909C4B7170C}"/>
              </a:ext>
            </a:extLst>
          </p:cNvPr>
          <p:cNvSpPr txBox="1"/>
          <p:nvPr/>
        </p:nvSpPr>
        <p:spPr>
          <a:xfrm>
            <a:off x="3942170" y="2809268"/>
            <a:ext cx="832284" cy="461665"/>
          </a:xfrm>
          <a:prstGeom prst="rect">
            <a:avLst/>
          </a:prstGeom>
          <a:noFill/>
        </p:spPr>
        <p:txBody>
          <a:bodyPr wrap="square" rtlCol="0">
            <a:spAutoFit/>
          </a:bodyPr>
          <a:lstStyle/>
          <a:p>
            <a:r>
              <a:rPr lang="en-GB" sz="2400" dirty="0"/>
              <a:t>x 2</a:t>
            </a:r>
          </a:p>
        </p:txBody>
      </p:sp>
      <p:sp>
        <p:nvSpPr>
          <p:cNvPr id="20" name="Rectangle 19">
            <a:extLst>
              <a:ext uri="{FF2B5EF4-FFF2-40B4-BE49-F238E27FC236}">
                <a16:creationId xmlns:a16="http://schemas.microsoft.com/office/drawing/2014/main" id="{7B4DC6DE-8BBE-4811-A114-B0ED2B62347F}"/>
              </a:ext>
            </a:extLst>
          </p:cNvPr>
          <p:cNvSpPr/>
          <p:nvPr/>
        </p:nvSpPr>
        <p:spPr>
          <a:xfrm>
            <a:off x="5515807" y="2813125"/>
            <a:ext cx="620683" cy="461665"/>
          </a:xfrm>
          <a:prstGeom prst="rect">
            <a:avLst/>
          </a:prstGeom>
        </p:spPr>
        <p:txBody>
          <a:bodyPr wrap="none">
            <a:spAutoFit/>
          </a:bodyPr>
          <a:lstStyle/>
          <a:p>
            <a:r>
              <a:rPr lang="en-GB" sz="2400" dirty="0"/>
              <a:t>+ 5</a:t>
            </a:r>
          </a:p>
        </p:txBody>
      </p:sp>
      <p:sp>
        <p:nvSpPr>
          <p:cNvPr id="21" name="TextBox 20">
            <a:extLst>
              <a:ext uri="{FF2B5EF4-FFF2-40B4-BE49-F238E27FC236}">
                <a16:creationId xmlns:a16="http://schemas.microsoft.com/office/drawing/2014/main" id="{A4838679-92AA-49FC-8C56-9B9D8DA27102}"/>
              </a:ext>
            </a:extLst>
          </p:cNvPr>
          <p:cNvSpPr txBox="1"/>
          <p:nvPr/>
        </p:nvSpPr>
        <p:spPr>
          <a:xfrm>
            <a:off x="2876842" y="2764618"/>
            <a:ext cx="432048" cy="461665"/>
          </a:xfrm>
          <a:prstGeom prst="rect">
            <a:avLst/>
          </a:prstGeom>
          <a:noFill/>
        </p:spPr>
        <p:txBody>
          <a:bodyPr wrap="square" rtlCol="0">
            <a:spAutoFit/>
          </a:bodyPr>
          <a:lstStyle/>
          <a:p>
            <a:r>
              <a:rPr lang="en-GB" sz="2400" i="1" dirty="0">
                <a:latin typeface="Times New Roman" panose="02020603050405020304" pitchFamily="18" charset="0"/>
                <a:cs typeface="Times New Roman" panose="02020603050405020304" pitchFamily="18" charset="0"/>
              </a:rPr>
              <a:t>x</a:t>
            </a:r>
          </a:p>
        </p:txBody>
      </p:sp>
      <p:sp>
        <p:nvSpPr>
          <p:cNvPr id="22" name="TextBox 21">
            <a:extLst>
              <a:ext uri="{FF2B5EF4-FFF2-40B4-BE49-F238E27FC236}">
                <a16:creationId xmlns:a16="http://schemas.microsoft.com/office/drawing/2014/main" id="{94184A1A-9AB2-46F3-B069-0C1271967490}"/>
              </a:ext>
            </a:extLst>
          </p:cNvPr>
          <p:cNvSpPr txBox="1"/>
          <p:nvPr/>
        </p:nvSpPr>
        <p:spPr>
          <a:xfrm>
            <a:off x="7200051" y="2787027"/>
            <a:ext cx="1296144" cy="461665"/>
          </a:xfrm>
          <a:prstGeom prst="rect">
            <a:avLst/>
          </a:prstGeom>
          <a:noFill/>
        </p:spPr>
        <p:txBody>
          <a:bodyPr wrap="square" rtlCol="0">
            <a:spAutoFit/>
          </a:bodyPr>
          <a:lstStyle/>
          <a:p>
            <a:r>
              <a:rPr lang="en-GB" sz="2400" dirty="0">
                <a:solidFill>
                  <a:srgbClr val="FF0000"/>
                </a:solidFill>
              </a:rPr>
              <a:t>2</a:t>
            </a:r>
            <a:r>
              <a:rPr lang="en-GB" sz="2400" i="1" dirty="0">
                <a:solidFill>
                  <a:srgbClr val="FF0000"/>
                </a:solidFill>
                <a:latin typeface="Times New Roman" panose="02020603050405020304" pitchFamily="18" charset="0"/>
                <a:cs typeface="Times New Roman" panose="02020603050405020304" pitchFamily="18" charset="0"/>
              </a:rPr>
              <a:t>x </a:t>
            </a:r>
            <a:r>
              <a:rPr lang="en-GB" sz="2400" dirty="0">
                <a:solidFill>
                  <a:srgbClr val="FF0000"/>
                </a:solidFill>
              </a:rPr>
              <a:t>+ 5</a:t>
            </a:r>
          </a:p>
        </p:txBody>
      </p:sp>
      <p:sp>
        <p:nvSpPr>
          <p:cNvPr id="23" name="Rectangle 22">
            <a:extLst>
              <a:ext uri="{FF2B5EF4-FFF2-40B4-BE49-F238E27FC236}">
                <a16:creationId xmlns:a16="http://schemas.microsoft.com/office/drawing/2014/main" id="{462FD84B-234F-4B3B-8628-0DF776CFD6AF}"/>
              </a:ext>
            </a:extLst>
          </p:cNvPr>
          <p:cNvSpPr/>
          <p:nvPr/>
        </p:nvSpPr>
        <p:spPr bwMode="auto">
          <a:xfrm>
            <a:off x="3768491" y="5287865"/>
            <a:ext cx="1000641" cy="40873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7" name="Rectangle 26">
            <a:extLst>
              <a:ext uri="{FF2B5EF4-FFF2-40B4-BE49-F238E27FC236}">
                <a16:creationId xmlns:a16="http://schemas.microsoft.com/office/drawing/2014/main" id="{BDA7C1FA-DAD7-449C-A0ED-A1C3700D38DE}"/>
              </a:ext>
            </a:extLst>
          </p:cNvPr>
          <p:cNvSpPr/>
          <p:nvPr/>
        </p:nvSpPr>
        <p:spPr bwMode="auto">
          <a:xfrm>
            <a:off x="3803576" y="6093295"/>
            <a:ext cx="1000641" cy="40873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8" name="Rectangle 27">
            <a:extLst>
              <a:ext uri="{FF2B5EF4-FFF2-40B4-BE49-F238E27FC236}">
                <a16:creationId xmlns:a16="http://schemas.microsoft.com/office/drawing/2014/main" id="{86A86F36-DEA3-4DF8-A5E4-0A1383443C9E}"/>
              </a:ext>
            </a:extLst>
          </p:cNvPr>
          <p:cNvSpPr/>
          <p:nvPr/>
        </p:nvSpPr>
        <p:spPr bwMode="auto">
          <a:xfrm>
            <a:off x="5351677" y="6093294"/>
            <a:ext cx="1000641" cy="40873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9" name="Rectangle 28">
            <a:extLst>
              <a:ext uri="{FF2B5EF4-FFF2-40B4-BE49-F238E27FC236}">
                <a16:creationId xmlns:a16="http://schemas.microsoft.com/office/drawing/2014/main" id="{2D920CA0-0ABB-4316-BE8A-56DA7C2D81B9}"/>
              </a:ext>
            </a:extLst>
          </p:cNvPr>
          <p:cNvSpPr/>
          <p:nvPr/>
        </p:nvSpPr>
        <p:spPr bwMode="auto">
          <a:xfrm>
            <a:off x="5325827" y="5276056"/>
            <a:ext cx="1000641" cy="40873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cxnSp>
        <p:nvCxnSpPr>
          <p:cNvPr id="30" name="Straight Connector 29">
            <a:extLst>
              <a:ext uri="{FF2B5EF4-FFF2-40B4-BE49-F238E27FC236}">
                <a16:creationId xmlns:a16="http://schemas.microsoft.com/office/drawing/2014/main" id="{24745C19-D6F9-4278-AE5A-96675EA4D5B3}"/>
              </a:ext>
            </a:extLst>
          </p:cNvPr>
          <p:cNvCxnSpPr/>
          <p:nvPr/>
        </p:nvCxnSpPr>
        <p:spPr bwMode="auto">
          <a:xfrm>
            <a:off x="4759660" y="5494191"/>
            <a:ext cx="599488" cy="0"/>
          </a:xfrm>
          <a:prstGeom prst="line">
            <a:avLst/>
          </a:prstGeom>
          <a:ln w="38100">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E71ECA13-E815-4600-A3B6-34EC41EB7DD1}"/>
              </a:ext>
            </a:extLst>
          </p:cNvPr>
          <p:cNvCxnSpPr/>
          <p:nvPr/>
        </p:nvCxnSpPr>
        <p:spPr bwMode="auto">
          <a:xfrm>
            <a:off x="4769132" y="6299620"/>
            <a:ext cx="599488" cy="0"/>
          </a:xfrm>
          <a:prstGeom prst="line">
            <a:avLst/>
          </a:prstGeom>
          <a:ln w="38100">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Arrow Connector 33">
            <a:extLst>
              <a:ext uri="{FF2B5EF4-FFF2-40B4-BE49-F238E27FC236}">
                <a16:creationId xmlns:a16="http://schemas.microsoft.com/office/drawing/2014/main" id="{D292277A-EA8C-4BF7-9EF7-D58B189E4640}"/>
              </a:ext>
            </a:extLst>
          </p:cNvPr>
          <p:cNvCxnSpPr>
            <a:cxnSpLocks/>
          </p:cNvCxnSpPr>
          <p:nvPr/>
        </p:nvCxnSpPr>
        <p:spPr bwMode="auto">
          <a:xfrm>
            <a:off x="7913952" y="5470458"/>
            <a:ext cx="647974" cy="8701"/>
          </a:xfrm>
          <a:prstGeom prst="straightConnector1">
            <a:avLst/>
          </a:prstGeom>
          <a:solidFill>
            <a:srgbClr val="00B8FF"/>
          </a:solidFill>
          <a:ln w="38100" cap="flat" cmpd="sng" algn="ctr">
            <a:solidFill>
              <a:schemeClr val="tx1"/>
            </a:solidFill>
            <a:prstDash val="solid"/>
            <a:round/>
            <a:headEnd type="none" w="med" len="med"/>
            <a:tailEnd type="triangle"/>
          </a:ln>
          <a:effectLst/>
        </p:spPr>
      </p:cxnSp>
      <p:cxnSp>
        <p:nvCxnSpPr>
          <p:cNvPr id="25" name="Straight Arrow Connector 24">
            <a:extLst>
              <a:ext uri="{FF2B5EF4-FFF2-40B4-BE49-F238E27FC236}">
                <a16:creationId xmlns:a16="http://schemas.microsoft.com/office/drawing/2014/main" id="{0222C96A-4CE2-4AC6-AF3C-0C288252EC00}"/>
              </a:ext>
            </a:extLst>
          </p:cNvPr>
          <p:cNvCxnSpPr>
            <a:cxnSpLocks/>
          </p:cNvCxnSpPr>
          <p:nvPr/>
        </p:nvCxnSpPr>
        <p:spPr bwMode="auto">
          <a:xfrm flipH="1" flipV="1">
            <a:off x="3106101" y="6297660"/>
            <a:ext cx="690004" cy="2"/>
          </a:xfrm>
          <a:prstGeom prst="straightConnector1">
            <a:avLst/>
          </a:prstGeom>
          <a:solidFill>
            <a:srgbClr val="00B8FF"/>
          </a:solidFill>
          <a:ln w="38100" cap="flat" cmpd="sng" algn="ctr">
            <a:solidFill>
              <a:schemeClr val="tx1"/>
            </a:solidFill>
            <a:prstDash val="solid"/>
            <a:round/>
            <a:headEnd type="none" w="med" len="med"/>
            <a:tailEnd type="triangle"/>
          </a:ln>
          <a:effectLst/>
        </p:spPr>
      </p:cxnSp>
      <p:sp>
        <p:nvSpPr>
          <p:cNvPr id="35" name="Rectangle 34">
            <a:extLst>
              <a:ext uri="{FF2B5EF4-FFF2-40B4-BE49-F238E27FC236}">
                <a16:creationId xmlns:a16="http://schemas.microsoft.com/office/drawing/2014/main" id="{25121E47-0212-403C-B4B5-684BFBD0B8AB}"/>
              </a:ext>
            </a:extLst>
          </p:cNvPr>
          <p:cNvSpPr/>
          <p:nvPr/>
        </p:nvSpPr>
        <p:spPr>
          <a:xfrm>
            <a:off x="3997598" y="5265828"/>
            <a:ext cx="595035" cy="461665"/>
          </a:xfrm>
          <a:prstGeom prst="rect">
            <a:avLst/>
          </a:prstGeom>
        </p:spPr>
        <p:txBody>
          <a:bodyPr wrap="none">
            <a:spAutoFit/>
          </a:bodyPr>
          <a:lstStyle/>
          <a:p>
            <a:r>
              <a:rPr lang="en-GB" sz="2400" dirty="0"/>
              <a:t>x 2</a:t>
            </a:r>
          </a:p>
        </p:txBody>
      </p:sp>
      <p:sp>
        <p:nvSpPr>
          <p:cNvPr id="36" name="Rectangle 35">
            <a:extLst>
              <a:ext uri="{FF2B5EF4-FFF2-40B4-BE49-F238E27FC236}">
                <a16:creationId xmlns:a16="http://schemas.microsoft.com/office/drawing/2014/main" id="{06A1D5DF-E3C6-47DB-8BA5-C47D96908BBD}"/>
              </a:ext>
            </a:extLst>
          </p:cNvPr>
          <p:cNvSpPr/>
          <p:nvPr/>
        </p:nvSpPr>
        <p:spPr>
          <a:xfrm>
            <a:off x="5515807" y="5249591"/>
            <a:ext cx="620683" cy="461665"/>
          </a:xfrm>
          <a:prstGeom prst="rect">
            <a:avLst/>
          </a:prstGeom>
        </p:spPr>
        <p:txBody>
          <a:bodyPr wrap="none">
            <a:spAutoFit/>
          </a:bodyPr>
          <a:lstStyle/>
          <a:p>
            <a:r>
              <a:rPr lang="en-GB" sz="2400" dirty="0"/>
              <a:t>+ 7</a:t>
            </a:r>
          </a:p>
        </p:txBody>
      </p:sp>
      <p:sp>
        <p:nvSpPr>
          <p:cNvPr id="40" name="Rectangle 39">
            <a:extLst>
              <a:ext uri="{FF2B5EF4-FFF2-40B4-BE49-F238E27FC236}">
                <a16:creationId xmlns:a16="http://schemas.microsoft.com/office/drawing/2014/main" id="{E99C293C-DC5E-44E4-88E0-2A1361B1254C}"/>
              </a:ext>
            </a:extLst>
          </p:cNvPr>
          <p:cNvSpPr/>
          <p:nvPr/>
        </p:nvSpPr>
        <p:spPr bwMode="auto">
          <a:xfrm>
            <a:off x="6914491" y="5276056"/>
            <a:ext cx="1000641" cy="40873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cxnSp>
        <p:nvCxnSpPr>
          <p:cNvPr id="41" name="Straight Connector 40">
            <a:extLst>
              <a:ext uri="{FF2B5EF4-FFF2-40B4-BE49-F238E27FC236}">
                <a16:creationId xmlns:a16="http://schemas.microsoft.com/office/drawing/2014/main" id="{A2E11EEE-8594-4767-8AE0-915E32067CD1}"/>
              </a:ext>
            </a:extLst>
          </p:cNvPr>
          <p:cNvCxnSpPr/>
          <p:nvPr/>
        </p:nvCxnSpPr>
        <p:spPr bwMode="auto">
          <a:xfrm>
            <a:off x="6315003" y="5480423"/>
            <a:ext cx="599488" cy="0"/>
          </a:xfrm>
          <a:prstGeom prst="line">
            <a:avLst/>
          </a:prstGeom>
          <a:ln w="38100">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42" name="Straight Connector 41">
            <a:extLst>
              <a:ext uri="{FF2B5EF4-FFF2-40B4-BE49-F238E27FC236}">
                <a16:creationId xmlns:a16="http://schemas.microsoft.com/office/drawing/2014/main" id="{FB97A2BC-DAE0-40A4-86F3-1467501B6CD7}"/>
              </a:ext>
            </a:extLst>
          </p:cNvPr>
          <p:cNvCxnSpPr/>
          <p:nvPr/>
        </p:nvCxnSpPr>
        <p:spPr bwMode="auto">
          <a:xfrm>
            <a:off x="6359789" y="6297662"/>
            <a:ext cx="599488" cy="0"/>
          </a:xfrm>
          <a:prstGeom prst="line">
            <a:avLst/>
          </a:prstGeom>
          <a:ln w="38100">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43" name="Rectangle 42">
            <a:extLst>
              <a:ext uri="{FF2B5EF4-FFF2-40B4-BE49-F238E27FC236}">
                <a16:creationId xmlns:a16="http://schemas.microsoft.com/office/drawing/2014/main" id="{6163B487-533E-4812-8ACD-BAFD27E77F1A}"/>
              </a:ext>
            </a:extLst>
          </p:cNvPr>
          <p:cNvSpPr/>
          <p:nvPr/>
        </p:nvSpPr>
        <p:spPr bwMode="auto">
          <a:xfrm>
            <a:off x="6966748" y="6105256"/>
            <a:ext cx="1000641" cy="40873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7" name="TextBox 36">
            <a:extLst>
              <a:ext uri="{FF2B5EF4-FFF2-40B4-BE49-F238E27FC236}">
                <a16:creationId xmlns:a16="http://schemas.microsoft.com/office/drawing/2014/main" id="{7A98D5FE-CFF8-47B1-B1DD-1E433007CDC3}"/>
              </a:ext>
            </a:extLst>
          </p:cNvPr>
          <p:cNvSpPr txBox="1"/>
          <p:nvPr/>
        </p:nvSpPr>
        <p:spPr>
          <a:xfrm>
            <a:off x="7016063" y="5249985"/>
            <a:ext cx="864096" cy="461665"/>
          </a:xfrm>
          <a:prstGeom prst="rect">
            <a:avLst/>
          </a:prstGeom>
          <a:noFill/>
        </p:spPr>
        <p:txBody>
          <a:bodyPr wrap="square" rtlCol="0">
            <a:spAutoFit/>
          </a:bodyPr>
          <a:lstStyle/>
          <a:p>
            <a:r>
              <a:rPr lang="en-GB" sz="2400" dirty="0"/>
              <a:t>÷3</a:t>
            </a:r>
          </a:p>
        </p:txBody>
      </p:sp>
      <p:sp>
        <p:nvSpPr>
          <p:cNvPr id="38" name="TextBox 37">
            <a:extLst>
              <a:ext uri="{FF2B5EF4-FFF2-40B4-BE49-F238E27FC236}">
                <a16:creationId xmlns:a16="http://schemas.microsoft.com/office/drawing/2014/main" id="{2CA59666-9C7F-4072-A31B-223A86FC7AF9}"/>
              </a:ext>
            </a:extLst>
          </p:cNvPr>
          <p:cNvSpPr txBox="1"/>
          <p:nvPr/>
        </p:nvSpPr>
        <p:spPr>
          <a:xfrm>
            <a:off x="8662438" y="5256334"/>
            <a:ext cx="864096" cy="461665"/>
          </a:xfrm>
          <a:prstGeom prst="rect">
            <a:avLst/>
          </a:prstGeom>
          <a:noFill/>
        </p:spPr>
        <p:txBody>
          <a:bodyPr wrap="square" rtlCol="0">
            <a:spAutoFit/>
          </a:bodyPr>
          <a:lstStyle/>
          <a:p>
            <a:r>
              <a:rPr lang="en-GB" sz="2400" dirty="0"/>
              <a:t>21</a:t>
            </a:r>
          </a:p>
        </p:txBody>
      </p:sp>
      <p:sp>
        <p:nvSpPr>
          <p:cNvPr id="44" name="TextBox 43">
            <a:extLst>
              <a:ext uri="{FF2B5EF4-FFF2-40B4-BE49-F238E27FC236}">
                <a16:creationId xmlns:a16="http://schemas.microsoft.com/office/drawing/2014/main" id="{F7CDD4F0-5C6C-40F4-BD10-72AA792D075B}"/>
              </a:ext>
            </a:extLst>
          </p:cNvPr>
          <p:cNvSpPr txBox="1"/>
          <p:nvPr/>
        </p:nvSpPr>
        <p:spPr>
          <a:xfrm>
            <a:off x="2421697" y="5234937"/>
            <a:ext cx="864096" cy="461665"/>
          </a:xfrm>
          <a:prstGeom prst="rect">
            <a:avLst/>
          </a:prstGeom>
          <a:noFill/>
        </p:spPr>
        <p:txBody>
          <a:bodyPr wrap="square" rtlCol="0">
            <a:spAutoFit/>
          </a:bodyPr>
          <a:lstStyle/>
          <a:p>
            <a:r>
              <a:rPr lang="en-GB" sz="2400" dirty="0"/>
              <a:t>Age</a:t>
            </a:r>
          </a:p>
        </p:txBody>
      </p:sp>
      <p:cxnSp>
        <p:nvCxnSpPr>
          <p:cNvPr id="46" name="Straight Arrow Connector 45">
            <a:extLst>
              <a:ext uri="{FF2B5EF4-FFF2-40B4-BE49-F238E27FC236}">
                <a16:creationId xmlns:a16="http://schemas.microsoft.com/office/drawing/2014/main" id="{5296C458-724F-4F2A-BA68-821FF0D47F2C}"/>
              </a:ext>
            </a:extLst>
          </p:cNvPr>
          <p:cNvCxnSpPr>
            <a:cxnSpLocks/>
            <a:endCxn id="23" idx="1"/>
          </p:cNvCxnSpPr>
          <p:nvPr/>
        </p:nvCxnSpPr>
        <p:spPr bwMode="auto">
          <a:xfrm flipV="1">
            <a:off x="3138261" y="5492234"/>
            <a:ext cx="630230" cy="1957"/>
          </a:xfrm>
          <a:prstGeom prst="straightConnector1">
            <a:avLst/>
          </a:prstGeom>
          <a:solidFill>
            <a:srgbClr val="00B8FF"/>
          </a:solidFill>
          <a:ln w="38100" cap="flat" cmpd="sng" algn="ctr">
            <a:solidFill>
              <a:schemeClr val="tx1"/>
            </a:solidFill>
            <a:prstDash val="solid"/>
            <a:round/>
            <a:headEnd type="none" w="med" len="med"/>
            <a:tailEnd type="triangle"/>
          </a:ln>
          <a:effectLst/>
        </p:spPr>
      </p:cxnSp>
      <p:cxnSp>
        <p:nvCxnSpPr>
          <p:cNvPr id="51" name="Straight Arrow Connector 50">
            <a:extLst>
              <a:ext uri="{FF2B5EF4-FFF2-40B4-BE49-F238E27FC236}">
                <a16:creationId xmlns:a16="http://schemas.microsoft.com/office/drawing/2014/main" id="{5B6479BA-BF83-4E5D-B875-AC66B516ED74}"/>
              </a:ext>
            </a:extLst>
          </p:cNvPr>
          <p:cNvCxnSpPr>
            <a:cxnSpLocks/>
          </p:cNvCxnSpPr>
          <p:nvPr/>
        </p:nvCxnSpPr>
        <p:spPr bwMode="auto">
          <a:xfrm flipH="1" flipV="1">
            <a:off x="7947975" y="6297658"/>
            <a:ext cx="690004" cy="2"/>
          </a:xfrm>
          <a:prstGeom prst="straightConnector1">
            <a:avLst/>
          </a:prstGeom>
          <a:solidFill>
            <a:srgbClr val="00B8FF"/>
          </a:solidFill>
          <a:ln w="38100" cap="flat" cmpd="sng" algn="ctr">
            <a:solidFill>
              <a:schemeClr val="tx1"/>
            </a:solidFill>
            <a:prstDash val="solid"/>
            <a:round/>
            <a:headEnd type="none" w="med" len="med"/>
            <a:tailEnd type="triangle"/>
          </a:ln>
          <a:effectLst/>
        </p:spPr>
      </p:cxnSp>
      <p:sp>
        <p:nvSpPr>
          <p:cNvPr id="48" name="Rectangle 47">
            <a:extLst>
              <a:ext uri="{FF2B5EF4-FFF2-40B4-BE49-F238E27FC236}">
                <a16:creationId xmlns:a16="http://schemas.microsoft.com/office/drawing/2014/main" id="{DB8A343A-B91D-44C0-BDA5-55316CB29A82}"/>
              </a:ext>
            </a:extLst>
          </p:cNvPr>
          <p:cNvSpPr/>
          <p:nvPr/>
        </p:nvSpPr>
        <p:spPr>
          <a:xfrm>
            <a:off x="8623795" y="6057287"/>
            <a:ext cx="527709" cy="461665"/>
          </a:xfrm>
          <a:prstGeom prst="rect">
            <a:avLst/>
          </a:prstGeom>
        </p:spPr>
        <p:txBody>
          <a:bodyPr wrap="none">
            <a:spAutoFit/>
          </a:bodyPr>
          <a:lstStyle/>
          <a:p>
            <a:r>
              <a:rPr lang="en-GB" sz="2400" dirty="0">
                <a:solidFill>
                  <a:srgbClr val="FF0000"/>
                </a:solidFill>
              </a:rPr>
              <a:t>21</a:t>
            </a:r>
          </a:p>
        </p:txBody>
      </p:sp>
      <p:sp>
        <p:nvSpPr>
          <p:cNvPr id="49" name="Rectangle 48">
            <a:extLst>
              <a:ext uri="{FF2B5EF4-FFF2-40B4-BE49-F238E27FC236}">
                <a16:creationId xmlns:a16="http://schemas.microsoft.com/office/drawing/2014/main" id="{7353818D-144A-499E-96F8-7382DEA49E3C}"/>
              </a:ext>
            </a:extLst>
          </p:cNvPr>
          <p:cNvSpPr/>
          <p:nvPr/>
        </p:nvSpPr>
        <p:spPr>
          <a:xfrm>
            <a:off x="7154907" y="6057287"/>
            <a:ext cx="595035" cy="461665"/>
          </a:xfrm>
          <a:prstGeom prst="rect">
            <a:avLst/>
          </a:prstGeom>
        </p:spPr>
        <p:txBody>
          <a:bodyPr wrap="none">
            <a:spAutoFit/>
          </a:bodyPr>
          <a:lstStyle/>
          <a:p>
            <a:r>
              <a:rPr lang="en-GB" sz="2400" dirty="0">
                <a:solidFill>
                  <a:srgbClr val="FF0000"/>
                </a:solidFill>
              </a:rPr>
              <a:t>x 3</a:t>
            </a:r>
          </a:p>
        </p:txBody>
      </p:sp>
      <p:sp>
        <p:nvSpPr>
          <p:cNvPr id="50" name="Rectangle 49">
            <a:extLst>
              <a:ext uri="{FF2B5EF4-FFF2-40B4-BE49-F238E27FC236}">
                <a16:creationId xmlns:a16="http://schemas.microsoft.com/office/drawing/2014/main" id="{9CDB5E97-A86F-40B0-A0BE-7E8606ABCE56}"/>
              </a:ext>
            </a:extLst>
          </p:cNvPr>
          <p:cNvSpPr/>
          <p:nvPr/>
        </p:nvSpPr>
        <p:spPr>
          <a:xfrm>
            <a:off x="5523467" y="6067571"/>
            <a:ext cx="543739" cy="461665"/>
          </a:xfrm>
          <a:prstGeom prst="rect">
            <a:avLst/>
          </a:prstGeom>
        </p:spPr>
        <p:txBody>
          <a:bodyPr wrap="none">
            <a:spAutoFit/>
          </a:bodyPr>
          <a:lstStyle/>
          <a:p>
            <a:r>
              <a:rPr lang="en-GB" sz="2400" dirty="0">
                <a:solidFill>
                  <a:srgbClr val="FF0000"/>
                </a:solidFill>
              </a:rPr>
              <a:t>- 7</a:t>
            </a:r>
          </a:p>
        </p:txBody>
      </p:sp>
      <p:sp>
        <p:nvSpPr>
          <p:cNvPr id="52" name="Rectangle 51">
            <a:extLst>
              <a:ext uri="{FF2B5EF4-FFF2-40B4-BE49-F238E27FC236}">
                <a16:creationId xmlns:a16="http://schemas.microsoft.com/office/drawing/2014/main" id="{00847D47-081F-44FB-B5F9-F82080DCCD4F}"/>
              </a:ext>
            </a:extLst>
          </p:cNvPr>
          <p:cNvSpPr/>
          <p:nvPr/>
        </p:nvSpPr>
        <p:spPr>
          <a:xfrm>
            <a:off x="3966543" y="6052328"/>
            <a:ext cx="663964" cy="461665"/>
          </a:xfrm>
          <a:prstGeom prst="rect">
            <a:avLst/>
          </a:prstGeom>
        </p:spPr>
        <p:txBody>
          <a:bodyPr wrap="none">
            <a:spAutoFit/>
          </a:bodyPr>
          <a:lstStyle/>
          <a:p>
            <a:r>
              <a:rPr lang="en-GB" sz="2400" dirty="0">
                <a:solidFill>
                  <a:srgbClr val="FF0000"/>
                </a:solidFill>
              </a:rPr>
              <a:t>÷2</a:t>
            </a:r>
          </a:p>
        </p:txBody>
      </p:sp>
      <p:sp>
        <p:nvSpPr>
          <p:cNvPr id="53" name="TextBox 52">
            <a:extLst>
              <a:ext uri="{FF2B5EF4-FFF2-40B4-BE49-F238E27FC236}">
                <a16:creationId xmlns:a16="http://schemas.microsoft.com/office/drawing/2014/main" id="{95A3023F-E73F-4DE4-8ABA-FACC9BE35F16}"/>
              </a:ext>
            </a:extLst>
          </p:cNvPr>
          <p:cNvSpPr txBox="1"/>
          <p:nvPr/>
        </p:nvSpPr>
        <p:spPr>
          <a:xfrm>
            <a:off x="6395678" y="5884801"/>
            <a:ext cx="527709" cy="461665"/>
          </a:xfrm>
          <a:prstGeom prst="rect">
            <a:avLst/>
          </a:prstGeom>
          <a:noFill/>
        </p:spPr>
        <p:txBody>
          <a:bodyPr wrap="square" rtlCol="0">
            <a:spAutoFit/>
          </a:bodyPr>
          <a:lstStyle/>
          <a:p>
            <a:r>
              <a:rPr lang="en-GB" sz="2400" dirty="0">
                <a:solidFill>
                  <a:srgbClr val="FF0000"/>
                </a:solidFill>
              </a:rPr>
              <a:t>63</a:t>
            </a:r>
          </a:p>
        </p:txBody>
      </p:sp>
      <p:sp>
        <p:nvSpPr>
          <p:cNvPr id="54" name="TextBox 53">
            <a:extLst>
              <a:ext uri="{FF2B5EF4-FFF2-40B4-BE49-F238E27FC236}">
                <a16:creationId xmlns:a16="http://schemas.microsoft.com/office/drawing/2014/main" id="{FD6BCBCF-7E0C-451D-B2BF-8CE24D1E3742}"/>
              </a:ext>
            </a:extLst>
          </p:cNvPr>
          <p:cNvSpPr txBox="1"/>
          <p:nvPr/>
        </p:nvSpPr>
        <p:spPr>
          <a:xfrm>
            <a:off x="4789531" y="5870280"/>
            <a:ext cx="620683" cy="461665"/>
          </a:xfrm>
          <a:prstGeom prst="rect">
            <a:avLst/>
          </a:prstGeom>
          <a:noFill/>
        </p:spPr>
        <p:txBody>
          <a:bodyPr wrap="square" rtlCol="0">
            <a:spAutoFit/>
          </a:bodyPr>
          <a:lstStyle/>
          <a:p>
            <a:r>
              <a:rPr lang="en-GB" sz="2400" dirty="0">
                <a:solidFill>
                  <a:srgbClr val="FF0000"/>
                </a:solidFill>
              </a:rPr>
              <a:t>56</a:t>
            </a:r>
          </a:p>
        </p:txBody>
      </p:sp>
      <p:sp>
        <p:nvSpPr>
          <p:cNvPr id="55" name="Rectangle 54">
            <a:extLst>
              <a:ext uri="{FF2B5EF4-FFF2-40B4-BE49-F238E27FC236}">
                <a16:creationId xmlns:a16="http://schemas.microsoft.com/office/drawing/2014/main" id="{B723FA88-AEDA-407E-9E9A-8087274CF668}"/>
              </a:ext>
            </a:extLst>
          </p:cNvPr>
          <p:cNvSpPr/>
          <p:nvPr/>
        </p:nvSpPr>
        <p:spPr>
          <a:xfrm>
            <a:off x="2585989" y="6052328"/>
            <a:ext cx="527709" cy="461665"/>
          </a:xfrm>
          <a:prstGeom prst="rect">
            <a:avLst/>
          </a:prstGeom>
        </p:spPr>
        <p:txBody>
          <a:bodyPr wrap="none">
            <a:spAutoFit/>
          </a:bodyPr>
          <a:lstStyle/>
          <a:p>
            <a:r>
              <a:rPr lang="en-GB" sz="2400" dirty="0">
                <a:solidFill>
                  <a:srgbClr val="FF0000"/>
                </a:solidFill>
              </a:rPr>
              <a:t>28</a:t>
            </a:r>
          </a:p>
        </p:txBody>
      </p:sp>
    </p:spTree>
    <p:extLst>
      <p:ext uri="{BB962C8B-B14F-4D97-AF65-F5344CB8AC3E}">
        <p14:creationId xmlns:p14="http://schemas.microsoft.com/office/powerpoint/2010/main" val="395481295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0">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4">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2">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424834" y="0"/>
            <a:ext cx="892775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3200" b="1" dirty="0"/>
              <a:t>Skill Check: Machines and Formulae</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EEDAD236-F217-4D9C-A0BB-95299C235848}"/>
              </a:ext>
            </a:extLst>
          </p:cNvPr>
          <p:cNvSpPr txBox="1"/>
          <p:nvPr/>
        </p:nvSpPr>
        <p:spPr>
          <a:xfrm>
            <a:off x="2424834" y="1522372"/>
            <a:ext cx="568867" cy="461665"/>
          </a:xfrm>
          <a:prstGeom prst="rect">
            <a:avLst/>
          </a:prstGeom>
          <a:noFill/>
        </p:spPr>
        <p:txBody>
          <a:bodyPr wrap="square" rtlCol="0">
            <a:spAutoFit/>
          </a:bodyPr>
          <a:lstStyle/>
          <a:p>
            <a:r>
              <a:rPr lang="en-GB" sz="2400" dirty="0"/>
              <a:t>(a)</a:t>
            </a:r>
          </a:p>
        </p:txBody>
      </p:sp>
      <p:cxnSp>
        <p:nvCxnSpPr>
          <p:cNvPr id="6" name="Straight Arrow Connector 5">
            <a:extLst>
              <a:ext uri="{FF2B5EF4-FFF2-40B4-BE49-F238E27FC236}">
                <a16:creationId xmlns:a16="http://schemas.microsoft.com/office/drawing/2014/main" id="{E58EC148-4383-4FF0-B41A-89DCC9C8387D}"/>
              </a:ext>
            </a:extLst>
          </p:cNvPr>
          <p:cNvCxnSpPr>
            <a:cxnSpLocks/>
          </p:cNvCxnSpPr>
          <p:nvPr/>
        </p:nvCxnSpPr>
        <p:spPr bwMode="auto">
          <a:xfrm>
            <a:off x="4787909" y="1774886"/>
            <a:ext cx="527374" cy="0"/>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cxnSp>
        <p:nvCxnSpPr>
          <p:cNvPr id="7" name="Straight Arrow Connector 6">
            <a:extLst>
              <a:ext uri="{FF2B5EF4-FFF2-40B4-BE49-F238E27FC236}">
                <a16:creationId xmlns:a16="http://schemas.microsoft.com/office/drawing/2014/main" id="{0DD0A5E4-325C-4F1D-8B8C-47879A9D6D86}"/>
              </a:ext>
            </a:extLst>
          </p:cNvPr>
          <p:cNvCxnSpPr>
            <a:cxnSpLocks/>
          </p:cNvCxnSpPr>
          <p:nvPr/>
        </p:nvCxnSpPr>
        <p:spPr bwMode="auto">
          <a:xfrm>
            <a:off x="4806036" y="2639394"/>
            <a:ext cx="527374" cy="0"/>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cxnSp>
        <p:nvCxnSpPr>
          <p:cNvPr id="8" name="Straight Arrow Connector 7">
            <a:extLst>
              <a:ext uri="{FF2B5EF4-FFF2-40B4-BE49-F238E27FC236}">
                <a16:creationId xmlns:a16="http://schemas.microsoft.com/office/drawing/2014/main" id="{D92D9AD7-09C6-46A1-AF56-FB6C6B50E200}"/>
              </a:ext>
            </a:extLst>
          </p:cNvPr>
          <p:cNvCxnSpPr>
            <a:cxnSpLocks/>
          </p:cNvCxnSpPr>
          <p:nvPr/>
        </p:nvCxnSpPr>
        <p:spPr bwMode="auto">
          <a:xfrm>
            <a:off x="4829022" y="3125381"/>
            <a:ext cx="527374" cy="0"/>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cxnSp>
        <p:nvCxnSpPr>
          <p:cNvPr id="9" name="Straight Arrow Connector 8">
            <a:extLst>
              <a:ext uri="{FF2B5EF4-FFF2-40B4-BE49-F238E27FC236}">
                <a16:creationId xmlns:a16="http://schemas.microsoft.com/office/drawing/2014/main" id="{722810D8-6AF8-4AE4-BE0F-EDA44C3072BB}"/>
              </a:ext>
            </a:extLst>
          </p:cNvPr>
          <p:cNvCxnSpPr>
            <a:cxnSpLocks/>
          </p:cNvCxnSpPr>
          <p:nvPr/>
        </p:nvCxnSpPr>
        <p:spPr bwMode="auto">
          <a:xfrm>
            <a:off x="6025477" y="5555428"/>
            <a:ext cx="527374" cy="0"/>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cxnSp>
        <p:nvCxnSpPr>
          <p:cNvPr id="10" name="Straight Arrow Connector 9">
            <a:extLst>
              <a:ext uri="{FF2B5EF4-FFF2-40B4-BE49-F238E27FC236}">
                <a16:creationId xmlns:a16="http://schemas.microsoft.com/office/drawing/2014/main" id="{3ADA688C-AFEB-4DC0-9A57-E2BBADDAD669}"/>
              </a:ext>
            </a:extLst>
          </p:cNvPr>
          <p:cNvCxnSpPr>
            <a:cxnSpLocks/>
          </p:cNvCxnSpPr>
          <p:nvPr/>
        </p:nvCxnSpPr>
        <p:spPr bwMode="auto">
          <a:xfrm>
            <a:off x="4748816" y="2234906"/>
            <a:ext cx="527374" cy="0"/>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cxnSp>
        <p:nvCxnSpPr>
          <p:cNvPr id="11" name="Straight Arrow Connector 10">
            <a:extLst>
              <a:ext uri="{FF2B5EF4-FFF2-40B4-BE49-F238E27FC236}">
                <a16:creationId xmlns:a16="http://schemas.microsoft.com/office/drawing/2014/main" id="{8115CA28-A41D-494F-A515-CE54DE0A6575}"/>
              </a:ext>
            </a:extLst>
          </p:cNvPr>
          <p:cNvCxnSpPr>
            <a:cxnSpLocks/>
          </p:cNvCxnSpPr>
          <p:nvPr/>
        </p:nvCxnSpPr>
        <p:spPr bwMode="auto">
          <a:xfrm>
            <a:off x="6039257" y="5038331"/>
            <a:ext cx="527374" cy="0"/>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cxnSp>
        <p:nvCxnSpPr>
          <p:cNvPr id="12" name="Straight Arrow Connector 11">
            <a:extLst>
              <a:ext uri="{FF2B5EF4-FFF2-40B4-BE49-F238E27FC236}">
                <a16:creationId xmlns:a16="http://schemas.microsoft.com/office/drawing/2014/main" id="{56BBC591-6A7A-4AE2-B542-92714D12F8E8}"/>
              </a:ext>
            </a:extLst>
          </p:cNvPr>
          <p:cNvCxnSpPr>
            <a:cxnSpLocks/>
          </p:cNvCxnSpPr>
          <p:nvPr/>
        </p:nvCxnSpPr>
        <p:spPr bwMode="auto">
          <a:xfrm>
            <a:off x="6070600" y="6237312"/>
            <a:ext cx="527374" cy="0"/>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cxnSp>
        <p:nvCxnSpPr>
          <p:cNvPr id="13" name="Straight Arrow Connector 12">
            <a:extLst>
              <a:ext uri="{FF2B5EF4-FFF2-40B4-BE49-F238E27FC236}">
                <a16:creationId xmlns:a16="http://schemas.microsoft.com/office/drawing/2014/main" id="{E0849E68-481F-4416-83BB-FDA62FC984D8}"/>
              </a:ext>
            </a:extLst>
          </p:cNvPr>
          <p:cNvCxnSpPr>
            <a:cxnSpLocks/>
          </p:cNvCxnSpPr>
          <p:nvPr/>
        </p:nvCxnSpPr>
        <p:spPr bwMode="auto">
          <a:xfrm>
            <a:off x="6011451" y="4397369"/>
            <a:ext cx="527374" cy="0"/>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cxnSp>
        <p:nvCxnSpPr>
          <p:cNvPr id="18" name="Straight Connector 17">
            <a:extLst>
              <a:ext uri="{FF2B5EF4-FFF2-40B4-BE49-F238E27FC236}">
                <a16:creationId xmlns:a16="http://schemas.microsoft.com/office/drawing/2014/main" id="{AFAEC961-183C-4EC5-82E4-629CD5F0F784}"/>
              </a:ext>
            </a:extLst>
          </p:cNvPr>
          <p:cNvCxnSpPr/>
          <p:nvPr/>
        </p:nvCxnSpPr>
        <p:spPr bwMode="auto">
          <a:xfrm>
            <a:off x="3647603" y="1796341"/>
            <a:ext cx="451600" cy="131"/>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19" name="Straight Connector 18">
            <a:extLst>
              <a:ext uri="{FF2B5EF4-FFF2-40B4-BE49-F238E27FC236}">
                <a16:creationId xmlns:a16="http://schemas.microsoft.com/office/drawing/2014/main" id="{E746036A-76D8-433A-8D46-CD5BD9CE7836}"/>
              </a:ext>
            </a:extLst>
          </p:cNvPr>
          <p:cNvCxnSpPr/>
          <p:nvPr/>
        </p:nvCxnSpPr>
        <p:spPr bwMode="auto">
          <a:xfrm>
            <a:off x="3600448" y="2251177"/>
            <a:ext cx="451600" cy="131"/>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D2A3CE4E-3735-48D1-9293-79E5B702375A}"/>
              </a:ext>
            </a:extLst>
          </p:cNvPr>
          <p:cNvCxnSpPr/>
          <p:nvPr/>
        </p:nvCxnSpPr>
        <p:spPr bwMode="auto">
          <a:xfrm>
            <a:off x="3633520" y="2670308"/>
            <a:ext cx="451600" cy="131"/>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5C93F615-3E84-4B79-A819-C14AD5559058}"/>
              </a:ext>
            </a:extLst>
          </p:cNvPr>
          <p:cNvCxnSpPr/>
          <p:nvPr/>
        </p:nvCxnSpPr>
        <p:spPr bwMode="auto">
          <a:xfrm>
            <a:off x="3619197" y="3112479"/>
            <a:ext cx="451600" cy="131"/>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22" name="Straight Connector 21">
            <a:extLst>
              <a:ext uri="{FF2B5EF4-FFF2-40B4-BE49-F238E27FC236}">
                <a16:creationId xmlns:a16="http://schemas.microsoft.com/office/drawing/2014/main" id="{529C7438-3056-4C5A-9DF8-AAE248CC983D}"/>
              </a:ext>
            </a:extLst>
          </p:cNvPr>
          <p:cNvCxnSpPr/>
          <p:nvPr/>
        </p:nvCxnSpPr>
        <p:spPr bwMode="auto">
          <a:xfrm>
            <a:off x="4806036" y="4397238"/>
            <a:ext cx="451600" cy="131"/>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23" name="Straight Connector 22">
            <a:extLst>
              <a:ext uri="{FF2B5EF4-FFF2-40B4-BE49-F238E27FC236}">
                <a16:creationId xmlns:a16="http://schemas.microsoft.com/office/drawing/2014/main" id="{42FAB760-4BB5-46F7-B686-1EF54C170BE7}"/>
              </a:ext>
            </a:extLst>
          </p:cNvPr>
          <p:cNvCxnSpPr/>
          <p:nvPr/>
        </p:nvCxnSpPr>
        <p:spPr bwMode="auto">
          <a:xfrm>
            <a:off x="4833669" y="5007648"/>
            <a:ext cx="451600" cy="131"/>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FC1DBEE7-854E-4EB8-9C5E-CD26C0D508B3}"/>
              </a:ext>
            </a:extLst>
          </p:cNvPr>
          <p:cNvCxnSpPr/>
          <p:nvPr/>
        </p:nvCxnSpPr>
        <p:spPr bwMode="auto">
          <a:xfrm>
            <a:off x="4806036" y="5583634"/>
            <a:ext cx="451600" cy="131"/>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35B1AF32-B24C-4011-BCC1-CFA38540D234}"/>
              </a:ext>
            </a:extLst>
          </p:cNvPr>
          <p:cNvCxnSpPr/>
          <p:nvPr/>
        </p:nvCxnSpPr>
        <p:spPr bwMode="auto">
          <a:xfrm>
            <a:off x="4853329" y="6237181"/>
            <a:ext cx="451600" cy="131"/>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09C2DA6C-DDD1-4535-ADE2-BE43E24E9048}"/>
              </a:ext>
            </a:extLst>
          </p:cNvPr>
          <p:cNvCxnSpPr/>
          <p:nvPr/>
        </p:nvCxnSpPr>
        <p:spPr bwMode="auto">
          <a:xfrm>
            <a:off x="3561282" y="4407573"/>
            <a:ext cx="451600" cy="131"/>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27" name="Straight Connector 26">
            <a:extLst>
              <a:ext uri="{FF2B5EF4-FFF2-40B4-BE49-F238E27FC236}">
                <a16:creationId xmlns:a16="http://schemas.microsoft.com/office/drawing/2014/main" id="{91DD6985-DEB9-4E2B-A206-7F111AB49B2C}"/>
              </a:ext>
            </a:extLst>
          </p:cNvPr>
          <p:cNvCxnSpPr/>
          <p:nvPr/>
        </p:nvCxnSpPr>
        <p:spPr bwMode="auto">
          <a:xfrm>
            <a:off x="3607998" y="5034676"/>
            <a:ext cx="451600" cy="131"/>
          </a:xfrm>
          <a:prstGeom prst="line">
            <a:avLst/>
          </a:prstGeom>
          <a:solidFill>
            <a:srgbClr val="00B8FF"/>
          </a:solidFill>
          <a:ln w="28575" cap="flat" cmpd="sng" algn="ctr">
            <a:solidFill>
              <a:schemeClr val="tx1"/>
            </a:solidFill>
            <a:prstDash val="solid"/>
            <a:round/>
            <a:headEnd type="none" w="med" len="med"/>
            <a:tailEnd type="none" w="med" len="med"/>
          </a:ln>
          <a:effectLst/>
        </p:spPr>
      </p:cxnSp>
      <p:sp>
        <p:nvSpPr>
          <p:cNvPr id="28" name="Rectangle 27">
            <a:extLst>
              <a:ext uri="{FF2B5EF4-FFF2-40B4-BE49-F238E27FC236}">
                <a16:creationId xmlns:a16="http://schemas.microsoft.com/office/drawing/2014/main" id="{82336C62-45D1-47D8-BB02-B544603A0E8D}"/>
              </a:ext>
            </a:extLst>
          </p:cNvPr>
          <p:cNvSpPr/>
          <p:nvPr/>
        </p:nvSpPr>
        <p:spPr bwMode="auto">
          <a:xfrm>
            <a:off x="4033921" y="1606914"/>
            <a:ext cx="753988"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9" name="Rectangle 28">
            <a:extLst>
              <a:ext uri="{FF2B5EF4-FFF2-40B4-BE49-F238E27FC236}">
                <a16:creationId xmlns:a16="http://schemas.microsoft.com/office/drawing/2014/main" id="{FAF7EE72-CD3E-437B-B655-CF1B13F8AAE8}"/>
              </a:ext>
            </a:extLst>
          </p:cNvPr>
          <p:cNvSpPr/>
          <p:nvPr/>
        </p:nvSpPr>
        <p:spPr bwMode="auto">
          <a:xfrm>
            <a:off x="4052927" y="2066934"/>
            <a:ext cx="753988"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0" name="Rectangle 29">
            <a:extLst>
              <a:ext uri="{FF2B5EF4-FFF2-40B4-BE49-F238E27FC236}">
                <a16:creationId xmlns:a16="http://schemas.microsoft.com/office/drawing/2014/main" id="{8612DDC4-9F6B-4906-9290-B74AA32A049A}"/>
              </a:ext>
            </a:extLst>
          </p:cNvPr>
          <p:cNvSpPr/>
          <p:nvPr/>
        </p:nvSpPr>
        <p:spPr bwMode="auto">
          <a:xfrm>
            <a:off x="4052048" y="2502467"/>
            <a:ext cx="753988"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1" name="Rectangle 30">
            <a:extLst>
              <a:ext uri="{FF2B5EF4-FFF2-40B4-BE49-F238E27FC236}">
                <a16:creationId xmlns:a16="http://schemas.microsoft.com/office/drawing/2014/main" id="{C8D1DC54-6888-4F66-9187-C400333B6758}"/>
              </a:ext>
            </a:extLst>
          </p:cNvPr>
          <p:cNvSpPr/>
          <p:nvPr/>
        </p:nvSpPr>
        <p:spPr bwMode="auto">
          <a:xfrm>
            <a:off x="4070797" y="2956474"/>
            <a:ext cx="753988"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2" name="Rectangle 31">
            <a:extLst>
              <a:ext uri="{FF2B5EF4-FFF2-40B4-BE49-F238E27FC236}">
                <a16:creationId xmlns:a16="http://schemas.microsoft.com/office/drawing/2014/main" id="{74101C65-3A92-40FF-9A0D-9D9F686D0981}"/>
              </a:ext>
            </a:extLst>
          </p:cNvPr>
          <p:cNvSpPr/>
          <p:nvPr/>
        </p:nvSpPr>
        <p:spPr bwMode="auto">
          <a:xfrm>
            <a:off x="4033921" y="4240767"/>
            <a:ext cx="753988"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3" name="Rectangle 32">
            <a:extLst>
              <a:ext uri="{FF2B5EF4-FFF2-40B4-BE49-F238E27FC236}">
                <a16:creationId xmlns:a16="http://schemas.microsoft.com/office/drawing/2014/main" id="{2655AFCE-38FF-44F7-8D04-4DCD6C944172}"/>
              </a:ext>
            </a:extLst>
          </p:cNvPr>
          <p:cNvSpPr/>
          <p:nvPr/>
        </p:nvSpPr>
        <p:spPr bwMode="auto">
          <a:xfrm>
            <a:off x="5236424" y="4240766"/>
            <a:ext cx="753988"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4" name="Rectangle 33">
            <a:extLst>
              <a:ext uri="{FF2B5EF4-FFF2-40B4-BE49-F238E27FC236}">
                <a16:creationId xmlns:a16="http://schemas.microsoft.com/office/drawing/2014/main" id="{BA474AB3-5124-43C7-9A5F-F4BE68AEFA2C}"/>
              </a:ext>
            </a:extLst>
          </p:cNvPr>
          <p:cNvSpPr/>
          <p:nvPr/>
        </p:nvSpPr>
        <p:spPr bwMode="auto">
          <a:xfrm>
            <a:off x="5285269" y="4860546"/>
            <a:ext cx="753988"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5" name="Rectangle 34">
            <a:extLst>
              <a:ext uri="{FF2B5EF4-FFF2-40B4-BE49-F238E27FC236}">
                <a16:creationId xmlns:a16="http://schemas.microsoft.com/office/drawing/2014/main" id="{A682A273-2C0E-4EE8-B1B8-899A2F0E2DCE}"/>
              </a:ext>
            </a:extLst>
          </p:cNvPr>
          <p:cNvSpPr/>
          <p:nvPr/>
        </p:nvSpPr>
        <p:spPr bwMode="auto">
          <a:xfrm>
            <a:off x="4063771" y="5415663"/>
            <a:ext cx="753988"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6" name="Rectangle 35">
            <a:extLst>
              <a:ext uri="{FF2B5EF4-FFF2-40B4-BE49-F238E27FC236}">
                <a16:creationId xmlns:a16="http://schemas.microsoft.com/office/drawing/2014/main" id="{6AD240AE-56DA-4A02-BB3B-4F1A8B5984AE}"/>
              </a:ext>
            </a:extLst>
          </p:cNvPr>
          <p:cNvSpPr/>
          <p:nvPr/>
        </p:nvSpPr>
        <p:spPr bwMode="auto">
          <a:xfrm>
            <a:off x="4074648" y="6046222"/>
            <a:ext cx="753988"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7" name="Rectangle 36">
            <a:extLst>
              <a:ext uri="{FF2B5EF4-FFF2-40B4-BE49-F238E27FC236}">
                <a16:creationId xmlns:a16="http://schemas.microsoft.com/office/drawing/2014/main" id="{1EEEE561-7C96-44C8-A5E0-7A04913E5CF4}"/>
              </a:ext>
            </a:extLst>
          </p:cNvPr>
          <p:cNvSpPr/>
          <p:nvPr/>
        </p:nvSpPr>
        <p:spPr bwMode="auto">
          <a:xfrm>
            <a:off x="5265338" y="5415663"/>
            <a:ext cx="753988"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 name="TextBox 2">
            <a:extLst>
              <a:ext uri="{FF2B5EF4-FFF2-40B4-BE49-F238E27FC236}">
                <a16:creationId xmlns:a16="http://schemas.microsoft.com/office/drawing/2014/main" id="{0FF1700F-8857-4DCF-B757-C0A2F1F3E32C}"/>
              </a:ext>
            </a:extLst>
          </p:cNvPr>
          <p:cNvSpPr txBox="1"/>
          <p:nvPr/>
        </p:nvSpPr>
        <p:spPr>
          <a:xfrm>
            <a:off x="2336100" y="672865"/>
            <a:ext cx="1699663" cy="461665"/>
          </a:xfrm>
          <a:prstGeom prst="rect">
            <a:avLst/>
          </a:prstGeom>
          <a:noFill/>
        </p:spPr>
        <p:txBody>
          <a:bodyPr wrap="square" rtlCol="0">
            <a:spAutoFit/>
          </a:bodyPr>
          <a:lstStyle/>
          <a:p>
            <a:r>
              <a:rPr lang="en-GB" sz="2400" b="1" dirty="0"/>
              <a:t>Exercise</a:t>
            </a:r>
          </a:p>
        </p:txBody>
      </p:sp>
      <p:sp>
        <p:nvSpPr>
          <p:cNvPr id="4" name="TextBox 3">
            <a:extLst>
              <a:ext uri="{FF2B5EF4-FFF2-40B4-BE49-F238E27FC236}">
                <a16:creationId xmlns:a16="http://schemas.microsoft.com/office/drawing/2014/main" id="{2CD88FA4-2AEE-4628-BC48-5AE5474F8C43}"/>
              </a:ext>
            </a:extLst>
          </p:cNvPr>
          <p:cNvSpPr txBox="1"/>
          <p:nvPr/>
        </p:nvSpPr>
        <p:spPr>
          <a:xfrm>
            <a:off x="2336100" y="1084347"/>
            <a:ext cx="8728451" cy="461665"/>
          </a:xfrm>
          <a:prstGeom prst="rect">
            <a:avLst/>
          </a:prstGeom>
          <a:noFill/>
        </p:spPr>
        <p:txBody>
          <a:bodyPr wrap="square" rtlCol="0">
            <a:spAutoFit/>
          </a:bodyPr>
          <a:lstStyle/>
          <a:p>
            <a:r>
              <a:rPr lang="en-GB" dirty="0"/>
              <a:t>1</a:t>
            </a:r>
            <a:r>
              <a:rPr lang="en-GB" sz="2400" dirty="0"/>
              <a:t>. What is the output of each of these function machines:</a:t>
            </a:r>
          </a:p>
        </p:txBody>
      </p:sp>
      <p:sp>
        <p:nvSpPr>
          <p:cNvPr id="5" name="TextBox 4">
            <a:extLst>
              <a:ext uri="{FF2B5EF4-FFF2-40B4-BE49-F238E27FC236}">
                <a16:creationId xmlns:a16="http://schemas.microsoft.com/office/drawing/2014/main" id="{8DC0D153-5583-4D22-BA86-1FC1E5551818}"/>
              </a:ext>
            </a:extLst>
          </p:cNvPr>
          <p:cNvSpPr txBox="1"/>
          <p:nvPr/>
        </p:nvSpPr>
        <p:spPr>
          <a:xfrm>
            <a:off x="2461210" y="2019490"/>
            <a:ext cx="568867" cy="461665"/>
          </a:xfrm>
          <a:prstGeom prst="rect">
            <a:avLst/>
          </a:prstGeom>
          <a:noFill/>
        </p:spPr>
        <p:txBody>
          <a:bodyPr wrap="square" rtlCol="0">
            <a:spAutoFit/>
          </a:bodyPr>
          <a:lstStyle/>
          <a:p>
            <a:r>
              <a:rPr lang="en-GB" sz="2400" dirty="0"/>
              <a:t>(b)</a:t>
            </a:r>
          </a:p>
        </p:txBody>
      </p:sp>
      <p:sp>
        <p:nvSpPr>
          <p:cNvPr id="38" name="Rectangle 37">
            <a:extLst>
              <a:ext uri="{FF2B5EF4-FFF2-40B4-BE49-F238E27FC236}">
                <a16:creationId xmlns:a16="http://schemas.microsoft.com/office/drawing/2014/main" id="{ABDF43D5-19BE-4BDC-908D-2C889FA74EFF}"/>
              </a:ext>
            </a:extLst>
          </p:cNvPr>
          <p:cNvSpPr/>
          <p:nvPr/>
        </p:nvSpPr>
        <p:spPr>
          <a:xfrm>
            <a:off x="2516829" y="2919356"/>
            <a:ext cx="561372" cy="461665"/>
          </a:xfrm>
          <a:prstGeom prst="rect">
            <a:avLst/>
          </a:prstGeom>
        </p:spPr>
        <p:txBody>
          <a:bodyPr wrap="none">
            <a:spAutoFit/>
          </a:bodyPr>
          <a:lstStyle/>
          <a:p>
            <a:r>
              <a:rPr lang="en-GB" sz="2400" dirty="0"/>
              <a:t>(d)</a:t>
            </a:r>
          </a:p>
        </p:txBody>
      </p:sp>
      <p:sp>
        <p:nvSpPr>
          <p:cNvPr id="39" name="Rectangle 38">
            <a:extLst>
              <a:ext uri="{FF2B5EF4-FFF2-40B4-BE49-F238E27FC236}">
                <a16:creationId xmlns:a16="http://schemas.microsoft.com/office/drawing/2014/main" id="{FEF1045E-676A-4C15-AE42-916EB7A78A84}"/>
              </a:ext>
            </a:extLst>
          </p:cNvPr>
          <p:cNvSpPr/>
          <p:nvPr/>
        </p:nvSpPr>
        <p:spPr>
          <a:xfrm>
            <a:off x="2474497" y="2471576"/>
            <a:ext cx="543739" cy="461665"/>
          </a:xfrm>
          <a:prstGeom prst="rect">
            <a:avLst/>
          </a:prstGeom>
        </p:spPr>
        <p:txBody>
          <a:bodyPr wrap="none">
            <a:spAutoFit/>
          </a:bodyPr>
          <a:lstStyle/>
          <a:p>
            <a:r>
              <a:rPr lang="en-GB" sz="2400" dirty="0"/>
              <a:t>(c)</a:t>
            </a:r>
          </a:p>
        </p:txBody>
      </p:sp>
      <p:sp>
        <p:nvSpPr>
          <p:cNvPr id="40" name="Rectangle 39">
            <a:extLst>
              <a:ext uri="{FF2B5EF4-FFF2-40B4-BE49-F238E27FC236}">
                <a16:creationId xmlns:a16="http://schemas.microsoft.com/office/drawing/2014/main" id="{C29BD233-0544-4EC4-A7AC-2195FBB17034}"/>
              </a:ext>
            </a:extLst>
          </p:cNvPr>
          <p:cNvSpPr/>
          <p:nvPr/>
        </p:nvSpPr>
        <p:spPr>
          <a:xfrm>
            <a:off x="2529424" y="3493067"/>
            <a:ext cx="7959063" cy="461665"/>
          </a:xfrm>
          <a:prstGeom prst="rect">
            <a:avLst/>
          </a:prstGeom>
        </p:spPr>
        <p:txBody>
          <a:bodyPr wrap="square">
            <a:spAutoFit/>
          </a:bodyPr>
          <a:lstStyle/>
          <a:p>
            <a:r>
              <a:rPr lang="en-GB" sz="2400" dirty="0"/>
              <a:t>2. What is the output of each of these function machines:</a:t>
            </a:r>
          </a:p>
        </p:txBody>
      </p:sp>
      <p:sp>
        <p:nvSpPr>
          <p:cNvPr id="41" name="Rectangle 40">
            <a:extLst>
              <a:ext uri="{FF2B5EF4-FFF2-40B4-BE49-F238E27FC236}">
                <a16:creationId xmlns:a16="http://schemas.microsoft.com/office/drawing/2014/main" id="{DA7061DE-71E5-409F-8B57-7E602AF55CFF}"/>
              </a:ext>
            </a:extLst>
          </p:cNvPr>
          <p:cNvSpPr/>
          <p:nvPr/>
        </p:nvSpPr>
        <p:spPr>
          <a:xfrm>
            <a:off x="2497261" y="4149373"/>
            <a:ext cx="561372" cy="461665"/>
          </a:xfrm>
          <a:prstGeom prst="rect">
            <a:avLst/>
          </a:prstGeom>
        </p:spPr>
        <p:txBody>
          <a:bodyPr wrap="none">
            <a:spAutoFit/>
          </a:bodyPr>
          <a:lstStyle/>
          <a:p>
            <a:r>
              <a:rPr lang="en-GB" sz="2400" dirty="0"/>
              <a:t>(a)</a:t>
            </a:r>
          </a:p>
        </p:txBody>
      </p:sp>
      <p:sp>
        <p:nvSpPr>
          <p:cNvPr id="42" name="Rectangle 41">
            <a:extLst>
              <a:ext uri="{FF2B5EF4-FFF2-40B4-BE49-F238E27FC236}">
                <a16:creationId xmlns:a16="http://schemas.microsoft.com/office/drawing/2014/main" id="{CDD0189B-8C29-4A43-B893-0A73BCC2984F}"/>
              </a:ext>
            </a:extLst>
          </p:cNvPr>
          <p:cNvSpPr/>
          <p:nvPr/>
        </p:nvSpPr>
        <p:spPr>
          <a:xfrm>
            <a:off x="2526324" y="4741067"/>
            <a:ext cx="561372" cy="461665"/>
          </a:xfrm>
          <a:prstGeom prst="rect">
            <a:avLst/>
          </a:prstGeom>
        </p:spPr>
        <p:txBody>
          <a:bodyPr wrap="none">
            <a:spAutoFit/>
          </a:bodyPr>
          <a:lstStyle/>
          <a:p>
            <a:r>
              <a:rPr lang="en-GB" sz="2400" dirty="0"/>
              <a:t>(b)</a:t>
            </a:r>
          </a:p>
        </p:txBody>
      </p:sp>
      <p:sp>
        <p:nvSpPr>
          <p:cNvPr id="43" name="Rectangle 42">
            <a:extLst>
              <a:ext uri="{FF2B5EF4-FFF2-40B4-BE49-F238E27FC236}">
                <a16:creationId xmlns:a16="http://schemas.microsoft.com/office/drawing/2014/main" id="{787F0A8B-866F-4DD0-84F2-D86823C5400B}"/>
              </a:ext>
            </a:extLst>
          </p:cNvPr>
          <p:cNvSpPr/>
          <p:nvPr/>
        </p:nvSpPr>
        <p:spPr>
          <a:xfrm>
            <a:off x="2543957" y="5383922"/>
            <a:ext cx="543739" cy="461665"/>
          </a:xfrm>
          <a:prstGeom prst="rect">
            <a:avLst/>
          </a:prstGeom>
        </p:spPr>
        <p:txBody>
          <a:bodyPr wrap="none">
            <a:spAutoFit/>
          </a:bodyPr>
          <a:lstStyle/>
          <a:p>
            <a:r>
              <a:rPr lang="en-GB" sz="2400" dirty="0"/>
              <a:t>(c)</a:t>
            </a:r>
          </a:p>
        </p:txBody>
      </p:sp>
      <p:sp>
        <p:nvSpPr>
          <p:cNvPr id="44" name="Rectangle 43">
            <a:extLst>
              <a:ext uri="{FF2B5EF4-FFF2-40B4-BE49-F238E27FC236}">
                <a16:creationId xmlns:a16="http://schemas.microsoft.com/office/drawing/2014/main" id="{B254AA03-8C29-456A-90B4-279923929B08}"/>
              </a:ext>
            </a:extLst>
          </p:cNvPr>
          <p:cNvSpPr/>
          <p:nvPr/>
        </p:nvSpPr>
        <p:spPr>
          <a:xfrm>
            <a:off x="2551909" y="5989067"/>
            <a:ext cx="561372" cy="461665"/>
          </a:xfrm>
          <a:prstGeom prst="rect">
            <a:avLst/>
          </a:prstGeom>
        </p:spPr>
        <p:txBody>
          <a:bodyPr wrap="none">
            <a:spAutoFit/>
          </a:bodyPr>
          <a:lstStyle/>
          <a:p>
            <a:r>
              <a:rPr lang="en-GB" sz="2400" dirty="0"/>
              <a:t>(d)</a:t>
            </a:r>
          </a:p>
        </p:txBody>
      </p:sp>
      <p:sp>
        <p:nvSpPr>
          <p:cNvPr id="48" name="Rectangle 47">
            <a:extLst>
              <a:ext uri="{FF2B5EF4-FFF2-40B4-BE49-F238E27FC236}">
                <a16:creationId xmlns:a16="http://schemas.microsoft.com/office/drawing/2014/main" id="{0989F3E0-8E08-4114-814C-5BC7942BEFD3}"/>
              </a:ext>
            </a:extLst>
          </p:cNvPr>
          <p:cNvSpPr/>
          <p:nvPr/>
        </p:nvSpPr>
        <p:spPr bwMode="auto">
          <a:xfrm>
            <a:off x="5322651" y="6038716"/>
            <a:ext cx="753988"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49" name="Rectangle 48">
            <a:extLst>
              <a:ext uri="{FF2B5EF4-FFF2-40B4-BE49-F238E27FC236}">
                <a16:creationId xmlns:a16="http://schemas.microsoft.com/office/drawing/2014/main" id="{F0A340F4-55DB-4665-A716-475603773C9B}"/>
              </a:ext>
            </a:extLst>
          </p:cNvPr>
          <p:cNvSpPr/>
          <p:nvPr/>
        </p:nvSpPr>
        <p:spPr bwMode="auto">
          <a:xfrm>
            <a:off x="4052048" y="4847174"/>
            <a:ext cx="753988"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cxnSp>
        <p:nvCxnSpPr>
          <p:cNvPr id="50" name="Straight Connector 49">
            <a:extLst>
              <a:ext uri="{FF2B5EF4-FFF2-40B4-BE49-F238E27FC236}">
                <a16:creationId xmlns:a16="http://schemas.microsoft.com/office/drawing/2014/main" id="{EFFCE3BA-E4A9-41AC-A03D-2D0F6E4630BE}"/>
              </a:ext>
            </a:extLst>
          </p:cNvPr>
          <p:cNvCxnSpPr/>
          <p:nvPr/>
        </p:nvCxnSpPr>
        <p:spPr bwMode="auto">
          <a:xfrm>
            <a:off x="3619197" y="5599586"/>
            <a:ext cx="451600" cy="131"/>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51" name="Straight Connector 50">
            <a:extLst>
              <a:ext uri="{FF2B5EF4-FFF2-40B4-BE49-F238E27FC236}">
                <a16:creationId xmlns:a16="http://schemas.microsoft.com/office/drawing/2014/main" id="{AC296A6F-0349-4438-B918-147A2E355884}"/>
              </a:ext>
            </a:extLst>
          </p:cNvPr>
          <p:cNvCxnSpPr/>
          <p:nvPr/>
        </p:nvCxnSpPr>
        <p:spPr bwMode="auto">
          <a:xfrm>
            <a:off x="3607296" y="6261247"/>
            <a:ext cx="451600" cy="131"/>
          </a:xfrm>
          <a:prstGeom prst="line">
            <a:avLst/>
          </a:prstGeom>
          <a:solidFill>
            <a:srgbClr val="00B8FF"/>
          </a:solidFill>
          <a:ln w="28575" cap="flat" cmpd="sng" algn="ctr">
            <a:solidFill>
              <a:schemeClr val="tx1"/>
            </a:solidFill>
            <a:prstDash val="solid"/>
            <a:round/>
            <a:headEnd type="none" w="med" len="med"/>
            <a:tailEnd type="none" w="med" len="med"/>
          </a:ln>
          <a:effectLst/>
        </p:spPr>
      </p:cxnSp>
      <p:sp>
        <p:nvSpPr>
          <p:cNvPr id="45" name="TextBox 44">
            <a:extLst>
              <a:ext uri="{FF2B5EF4-FFF2-40B4-BE49-F238E27FC236}">
                <a16:creationId xmlns:a16="http://schemas.microsoft.com/office/drawing/2014/main" id="{95046750-8468-4BA9-91F4-1EA441F26FFB}"/>
              </a:ext>
            </a:extLst>
          </p:cNvPr>
          <p:cNvSpPr txBox="1"/>
          <p:nvPr/>
        </p:nvSpPr>
        <p:spPr>
          <a:xfrm>
            <a:off x="4043982" y="1556764"/>
            <a:ext cx="648072" cy="461665"/>
          </a:xfrm>
          <a:prstGeom prst="rect">
            <a:avLst/>
          </a:prstGeom>
          <a:noFill/>
        </p:spPr>
        <p:txBody>
          <a:bodyPr wrap="square" rtlCol="0">
            <a:spAutoFit/>
          </a:bodyPr>
          <a:lstStyle/>
          <a:p>
            <a:r>
              <a:rPr lang="en-GB" sz="2400" dirty="0"/>
              <a:t>+ 6</a:t>
            </a:r>
          </a:p>
        </p:txBody>
      </p:sp>
      <p:sp>
        <p:nvSpPr>
          <p:cNvPr id="46" name="Rectangle 45">
            <a:extLst>
              <a:ext uri="{FF2B5EF4-FFF2-40B4-BE49-F238E27FC236}">
                <a16:creationId xmlns:a16="http://schemas.microsoft.com/office/drawing/2014/main" id="{17A6D5E0-5E49-41AB-A258-9FBD92A0B79E}"/>
              </a:ext>
            </a:extLst>
          </p:cNvPr>
          <p:cNvSpPr/>
          <p:nvPr/>
        </p:nvSpPr>
        <p:spPr>
          <a:xfrm>
            <a:off x="4148315" y="2426866"/>
            <a:ext cx="543739" cy="461665"/>
          </a:xfrm>
          <a:prstGeom prst="rect">
            <a:avLst/>
          </a:prstGeom>
        </p:spPr>
        <p:txBody>
          <a:bodyPr wrap="none">
            <a:spAutoFit/>
          </a:bodyPr>
          <a:lstStyle/>
          <a:p>
            <a:r>
              <a:rPr lang="en-GB" sz="2400" dirty="0"/>
              <a:t>- 7</a:t>
            </a:r>
          </a:p>
        </p:txBody>
      </p:sp>
      <p:sp>
        <p:nvSpPr>
          <p:cNvPr id="47" name="Rectangle 46">
            <a:extLst>
              <a:ext uri="{FF2B5EF4-FFF2-40B4-BE49-F238E27FC236}">
                <a16:creationId xmlns:a16="http://schemas.microsoft.com/office/drawing/2014/main" id="{51963E59-2889-47E1-A9DE-AA0E1F428D46}"/>
              </a:ext>
            </a:extLst>
          </p:cNvPr>
          <p:cNvSpPr/>
          <p:nvPr/>
        </p:nvSpPr>
        <p:spPr>
          <a:xfrm>
            <a:off x="4088692" y="2889323"/>
            <a:ext cx="748923" cy="461665"/>
          </a:xfrm>
          <a:prstGeom prst="rect">
            <a:avLst/>
          </a:prstGeom>
        </p:spPr>
        <p:txBody>
          <a:bodyPr wrap="none">
            <a:spAutoFit/>
          </a:bodyPr>
          <a:lstStyle/>
          <a:p>
            <a:r>
              <a:rPr lang="en-GB" sz="2400" dirty="0"/>
              <a:t>÷ 2</a:t>
            </a:r>
          </a:p>
        </p:txBody>
      </p:sp>
      <p:sp>
        <p:nvSpPr>
          <p:cNvPr id="52" name="Rectangle 51">
            <a:extLst>
              <a:ext uri="{FF2B5EF4-FFF2-40B4-BE49-F238E27FC236}">
                <a16:creationId xmlns:a16="http://schemas.microsoft.com/office/drawing/2014/main" id="{8B9FB6A0-8800-4288-B090-A4CB6E9CE26D}"/>
              </a:ext>
            </a:extLst>
          </p:cNvPr>
          <p:cNvSpPr/>
          <p:nvPr/>
        </p:nvSpPr>
        <p:spPr>
          <a:xfrm>
            <a:off x="4145752" y="4186356"/>
            <a:ext cx="595035" cy="461665"/>
          </a:xfrm>
          <a:prstGeom prst="rect">
            <a:avLst/>
          </a:prstGeom>
        </p:spPr>
        <p:txBody>
          <a:bodyPr wrap="none">
            <a:spAutoFit/>
          </a:bodyPr>
          <a:lstStyle/>
          <a:p>
            <a:r>
              <a:rPr lang="en-GB" sz="2400" dirty="0"/>
              <a:t>x 4</a:t>
            </a:r>
          </a:p>
        </p:txBody>
      </p:sp>
      <p:sp>
        <p:nvSpPr>
          <p:cNvPr id="53" name="Rectangle 52">
            <a:extLst>
              <a:ext uri="{FF2B5EF4-FFF2-40B4-BE49-F238E27FC236}">
                <a16:creationId xmlns:a16="http://schemas.microsoft.com/office/drawing/2014/main" id="{82D1064A-E63E-41B6-A125-CC347D0D7393}"/>
              </a:ext>
            </a:extLst>
          </p:cNvPr>
          <p:cNvSpPr/>
          <p:nvPr/>
        </p:nvSpPr>
        <p:spPr>
          <a:xfrm>
            <a:off x="4053306" y="2013434"/>
            <a:ext cx="766557" cy="461665"/>
          </a:xfrm>
          <a:prstGeom prst="rect">
            <a:avLst/>
          </a:prstGeom>
        </p:spPr>
        <p:txBody>
          <a:bodyPr wrap="none">
            <a:spAutoFit/>
          </a:bodyPr>
          <a:lstStyle/>
          <a:p>
            <a:r>
              <a:rPr lang="en-GB" sz="2400" dirty="0"/>
              <a:t>x 10</a:t>
            </a:r>
          </a:p>
        </p:txBody>
      </p:sp>
      <p:sp>
        <p:nvSpPr>
          <p:cNvPr id="54" name="Rectangle 53">
            <a:extLst>
              <a:ext uri="{FF2B5EF4-FFF2-40B4-BE49-F238E27FC236}">
                <a16:creationId xmlns:a16="http://schemas.microsoft.com/office/drawing/2014/main" id="{0766CDD6-FFB7-4342-AD77-2F72DE5771E4}"/>
              </a:ext>
            </a:extLst>
          </p:cNvPr>
          <p:cNvSpPr/>
          <p:nvPr/>
        </p:nvSpPr>
        <p:spPr>
          <a:xfrm>
            <a:off x="4180685" y="4797685"/>
            <a:ext cx="543739" cy="461665"/>
          </a:xfrm>
          <a:prstGeom prst="rect">
            <a:avLst/>
          </a:prstGeom>
        </p:spPr>
        <p:txBody>
          <a:bodyPr wrap="none">
            <a:spAutoFit/>
          </a:bodyPr>
          <a:lstStyle/>
          <a:p>
            <a:r>
              <a:rPr lang="en-GB" sz="2400" dirty="0"/>
              <a:t>- 8</a:t>
            </a:r>
          </a:p>
        </p:txBody>
      </p:sp>
      <p:sp>
        <p:nvSpPr>
          <p:cNvPr id="55" name="Rectangle 54">
            <a:extLst>
              <a:ext uri="{FF2B5EF4-FFF2-40B4-BE49-F238E27FC236}">
                <a16:creationId xmlns:a16="http://schemas.microsoft.com/office/drawing/2014/main" id="{2025807B-E296-45CC-9510-A94EA4E80FD9}"/>
              </a:ext>
            </a:extLst>
          </p:cNvPr>
          <p:cNvSpPr/>
          <p:nvPr/>
        </p:nvSpPr>
        <p:spPr>
          <a:xfrm>
            <a:off x="5403587" y="4779618"/>
            <a:ext cx="595035" cy="461665"/>
          </a:xfrm>
          <a:prstGeom prst="rect">
            <a:avLst/>
          </a:prstGeom>
        </p:spPr>
        <p:txBody>
          <a:bodyPr wrap="none">
            <a:spAutoFit/>
          </a:bodyPr>
          <a:lstStyle/>
          <a:p>
            <a:r>
              <a:rPr lang="en-GB" sz="2400" dirty="0"/>
              <a:t>x 7</a:t>
            </a:r>
          </a:p>
        </p:txBody>
      </p:sp>
      <p:sp>
        <p:nvSpPr>
          <p:cNvPr id="56" name="Rectangle 55">
            <a:extLst>
              <a:ext uri="{FF2B5EF4-FFF2-40B4-BE49-F238E27FC236}">
                <a16:creationId xmlns:a16="http://schemas.microsoft.com/office/drawing/2014/main" id="{A00A1783-4B6D-436F-A8DC-266B7C054DA9}"/>
              </a:ext>
            </a:extLst>
          </p:cNvPr>
          <p:cNvSpPr/>
          <p:nvPr/>
        </p:nvSpPr>
        <p:spPr>
          <a:xfrm>
            <a:off x="4184371" y="5352801"/>
            <a:ext cx="543739" cy="461665"/>
          </a:xfrm>
          <a:prstGeom prst="rect">
            <a:avLst/>
          </a:prstGeom>
        </p:spPr>
        <p:txBody>
          <a:bodyPr wrap="none">
            <a:spAutoFit/>
          </a:bodyPr>
          <a:lstStyle/>
          <a:p>
            <a:r>
              <a:rPr lang="en-GB" sz="2400" dirty="0"/>
              <a:t>- 5</a:t>
            </a:r>
          </a:p>
        </p:txBody>
      </p:sp>
      <p:sp>
        <p:nvSpPr>
          <p:cNvPr id="57" name="Rectangle 56">
            <a:extLst>
              <a:ext uri="{FF2B5EF4-FFF2-40B4-BE49-F238E27FC236}">
                <a16:creationId xmlns:a16="http://schemas.microsoft.com/office/drawing/2014/main" id="{6283E752-0691-4BB7-A223-F61180FC10C6}"/>
              </a:ext>
            </a:extLst>
          </p:cNvPr>
          <p:cNvSpPr/>
          <p:nvPr/>
        </p:nvSpPr>
        <p:spPr>
          <a:xfrm>
            <a:off x="5315283" y="4186355"/>
            <a:ext cx="543739" cy="461665"/>
          </a:xfrm>
          <a:prstGeom prst="rect">
            <a:avLst/>
          </a:prstGeom>
        </p:spPr>
        <p:txBody>
          <a:bodyPr wrap="none">
            <a:spAutoFit/>
          </a:bodyPr>
          <a:lstStyle/>
          <a:p>
            <a:r>
              <a:rPr lang="en-GB" sz="2400" dirty="0"/>
              <a:t>- 7</a:t>
            </a:r>
          </a:p>
        </p:txBody>
      </p:sp>
      <p:sp>
        <p:nvSpPr>
          <p:cNvPr id="58" name="Rectangle 57">
            <a:extLst>
              <a:ext uri="{FF2B5EF4-FFF2-40B4-BE49-F238E27FC236}">
                <a16:creationId xmlns:a16="http://schemas.microsoft.com/office/drawing/2014/main" id="{8CCEC666-C5B6-4BDF-9B4F-27F1B70C724F}"/>
              </a:ext>
            </a:extLst>
          </p:cNvPr>
          <p:cNvSpPr/>
          <p:nvPr/>
        </p:nvSpPr>
        <p:spPr>
          <a:xfrm>
            <a:off x="4146754" y="5989067"/>
            <a:ext cx="595035" cy="461665"/>
          </a:xfrm>
          <a:prstGeom prst="rect">
            <a:avLst/>
          </a:prstGeom>
        </p:spPr>
        <p:txBody>
          <a:bodyPr wrap="none">
            <a:spAutoFit/>
          </a:bodyPr>
          <a:lstStyle/>
          <a:p>
            <a:r>
              <a:rPr lang="en-GB" sz="2400" dirty="0"/>
              <a:t>x 6</a:t>
            </a:r>
          </a:p>
        </p:txBody>
      </p:sp>
      <p:sp>
        <p:nvSpPr>
          <p:cNvPr id="59" name="Rectangle 58">
            <a:extLst>
              <a:ext uri="{FF2B5EF4-FFF2-40B4-BE49-F238E27FC236}">
                <a16:creationId xmlns:a16="http://schemas.microsoft.com/office/drawing/2014/main" id="{D8A603B8-966E-4685-8EAA-1933CAC92D29}"/>
              </a:ext>
            </a:extLst>
          </p:cNvPr>
          <p:cNvSpPr/>
          <p:nvPr/>
        </p:nvSpPr>
        <p:spPr>
          <a:xfrm>
            <a:off x="3174331" y="4166405"/>
            <a:ext cx="356188" cy="461665"/>
          </a:xfrm>
          <a:prstGeom prst="rect">
            <a:avLst/>
          </a:prstGeom>
        </p:spPr>
        <p:txBody>
          <a:bodyPr wrap="none">
            <a:spAutoFit/>
          </a:bodyPr>
          <a:lstStyle/>
          <a:p>
            <a:r>
              <a:rPr lang="en-GB" sz="2400" dirty="0"/>
              <a:t>3</a:t>
            </a:r>
          </a:p>
        </p:txBody>
      </p:sp>
      <p:sp>
        <p:nvSpPr>
          <p:cNvPr id="60" name="Rectangle 59">
            <a:extLst>
              <a:ext uri="{FF2B5EF4-FFF2-40B4-BE49-F238E27FC236}">
                <a16:creationId xmlns:a16="http://schemas.microsoft.com/office/drawing/2014/main" id="{615E6037-039A-4F8D-85EB-9FBCB3F2326D}"/>
              </a:ext>
            </a:extLst>
          </p:cNvPr>
          <p:cNvSpPr/>
          <p:nvPr/>
        </p:nvSpPr>
        <p:spPr>
          <a:xfrm>
            <a:off x="5411130" y="5346132"/>
            <a:ext cx="595035" cy="461665"/>
          </a:xfrm>
          <a:prstGeom prst="rect">
            <a:avLst/>
          </a:prstGeom>
        </p:spPr>
        <p:txBody>
          <a:bodyPr wrap="none">
            <a:spAutoFit/>
          </a:bodyPr>
          <a:lstStyle/>
          <a:p>
            <a:r>
              <a:rPr lang="en-GB" sz="2400" dirty="0"/>
              <a:t>x 5</a:t>
            </a:r>
          </a:p>
        </p:txBody>
      </p:sp>
      <p:sp>
        <p:nvSpPr>
          <p:cNvPr id="61" name="Rectangle 60">
            <a:extLst>
              <a:ext uri="{FF2B5EF4-FFF2-40B4-BE49-F238E27FC236}">
                <a16:creationId xmlns:a16="http://schemas.microsoft.com/office/drawing/2014/main" id="{ACA92974-CFAC-4BDD-98A1-A1427244D0D1}"/>
              </a:ext>
            </a:extLst>
          </p:cNvPr>
          <p:cNvSpPr/>
          <p:nvPr/>
        </p:nvSpPr>
        <p:spPr>
          <a:xfrm>
            <a:off x="5297445" y="5964107"/>
            <a:ext cx="792205" cy="461665"/>
          </a:xfrm>
          <a:prstGeom prst="rect">
            <a:avLst/>
          </a:prstGeom>
        </p:spPr>
        <p:txBody>
          <a:bodyPr wrap="none">
            <a:spAutoFit/>
          </a:bodyPr>
          <a:lstStyle/>
          <a:p>
            <a:r>
              <a:rPr lang="en-GB" sz="2400" dirty="0"/>
              <a:t>+ 20</a:t>
            </a:r>
          </a:p>
        </p:txBody>
      </p:sp>
      <p:sp>
        <p:nvSpPr>
          <p:cNvPr id="62" name="Rectangle 61">
            <a:extLst>
              <a:ext uri="{FF2B5EF4-FFF2-40B4-BE49-F238E27FC236}">
                <a16:creationId xmlns:a16="http://schemas.microsoft.com/office/drawing/2014/main" id="{6969C605-70AC-4049-AC8B-049F13ED57E1}"/>
              </a:ext>
            </a:extLst>
          </p:cNvPr>
          <p:cNvSpPr/>
          <p:nvPr/>
        </p:nvSpPr>
        <p:spPr>
          <a:xfrm>
            <a:off x="3197922" y="2030893"/>
            <a:ext cx="398678" cy="461665"/>
          </a:xfrm>
          <a:prstGeom prst="rect">
            <a:avLst/>
          </a:prstGeom>
        </p:spPr>
        <p:txBody>
          <a:bodyPr wrap="square">
            <a:spAutoFit/>
          </a:bodyPr>
          <a:lstStyle/>
          <a:p>
            <a:r>
              <a:rPr lang="en-GB" sz="2400" dirty="0"/>
              <a:t>3</a:t>
            </a:r>
          </a:p>
        </p:txBody>
      </p:sp>
      <p:sp>
        <p:nvSpPr>
          <p:cNvPr id="63" name="Rectangle 62">
            <a:extLst>
              <a:ext uri="{FF2B5EF4-FFF2-40B4-BE49-F238E27FC236}">
                <a16:creationId xmlns:a16="http://schemas.microsoft.com/office/drawing/2014/main" id="{82EAC0E7-97A3-4051-96DF-A3A50CBDDBCC}"/>
              </a:ext>
            </a:extLst>
          </p:cNvPr>
          <p:cNvSpPr/>
          <p:nvPr/>
        </p:nvSpPr>
        <p:spPr>
          <a:xfrm>
            <a:off x="3133453" y="1569228"/>
            <a:ext cx="356167" cy="461665"/>
          </a:xfrm>
          <a:prstGeom prst="rect">
            <a:avLst/>
          </a:prstGeom>
        </p:spPr>
        <p:txBody>
          <a:bodyPr wrap="square">
            <a:spAutoFit/>
          </a:bodyPr>
          <a:lstStyle/>
          <a:p>
            <a:r>
              <a:rPr lang="en-GB" sz="2400" dirty="0"/>
              <a:t>4</a:t>
            </a:r>
          </a:p>
        </p:txBody>
      </p:sp>
      <p:sp>
        <p:nvSpPr>
          <p:cNvPr id="15360" name="Rectangle 15359">
            <a:extLst>
              <a:ext uri="{FF2B5EF4-FFF2-40B4-BE49-F238E27FC236}">
                <a16:creationId xmlns:a16="http://schemas.microsoft.com/office/drawing/2014/main" id="{9DF6EE11-29DE-468F-A403-F437F28A0C48}"/>
              </a:ext>
            </a:extLst>
          </p:cNvPr>
          <p:cNvSpPr/>
          <p:nvPr/>
        </p:nvSpPr>
        <p:spPr>
          <a:xfrm>
            <a:off x="3090355" y="2469094"/>
            <a:ext cx="524140" cy="461665"/>
          </a:xfrm>
          <a:prstGeom prst="rect">
            <a:avLst/>
          </a:prstGeom>
        </p:spPr>
        <p:txBody>
          <a:bodyPr wrap="square">
            <a:spAutoFit/>
          </a:bodyPr>
          <a:lstStyle/>
          <a:p>
            <a:r>
              <a:rPr lang="en-GB" sz="2400" dirty="0"/>
              <a:t>10</a:t>
            </a:r>
          </a:p>
        </p:txBody>
      </p:sp>
      <p:sp>
        <p:nvSpPr>
          <p:cNvPr id="15361" name="Rectangle 15360">
            <a:extLst>
              <a:ext uri="{FF2B5EF4-FFF2-40B4-BE49-F238E27FC236}">
                <a16:creationId xmlns:a16="http://schemas.microsoft.com/office/drawing/2014/main" id="{59B90279-52D5-4092-A177-3028B05FFBD8}"/>
              </a:ext>
            </a:extLst>
          </p:cNvPr>
          <p:cNvSpPr/>
          <p:nvPr/>
        </p:nvSpPr>
        <p:spPr>
          <a:xfrm>
            <a:off x="3120533" y="2923641"/>
            <a:ext cx="527709" cy="461665"/>
          </a:xfrm>
          <a:prstGeom prst="rect">
            <a:avLst/>
          </a:prstGeom>
        </p:spPr>
        <p:txBody>
          <a:bodyPr wrap="none">
            <a:spAutoFit/>
          </a:bodyPr>
          <a:lstStyle/>
          <a:p>
            <a:r>
              <a:rPr lang="en-GB" sz="2400" dirty="0"/>
              <a:t>14</a:t>
            </a:r>
          </a:p>
        </p:txBody>
      </p:sp>
      <p:sp>
        <p:nvSpPr>
          <p:cNvPr id="15362" name="Rectangle 15361">
            <a:extLst>
              <a:ext uri="{FF2B5EF4-FFF2-40B4-BE49-F238E27FC236}">
                <a16:creationId xmlns:a16="http://schemas.microsoft.com/office/drawing/2014/main" id="{B8D3E8A0-040A-453C-B312-1A638B23A777}"/>
              </a:ext>
            </a:extLst>
          </p:cNvPr>
          <p:cNvSpPr/>
          <p:nvPr/>
        </p:nvSpPr>
        <p:spPr>
          <a:xfrm>
            <a:off x="3229887" y="5352801"/>
            <a:ext cx="185250" cy="461665"/>
          </a:xfrm>
          <a:prstGeom prst="rect">
            <a:avLst/>
          </a:prstGeom>
        </p:spPr>
        <p:txBody>
          <a:bodyPr wrap="square">
            <a:spAutoFit/>
          </a:bodyPr>
          <a:lstStyle/>
          <a:p>
            <a:r>
              <a:rPr lang="en-GB" sz="2400" dirty="0"/>
              <a:t>8</a:t>
            </a:r>
          </a:p>
        </p:txBody>
      </p:sp>
      <p:sp>
        <p:nvSpPr>
          <p:cNvPr id="15363" name="Rectangle 15362">
            <a:extLst>
              <a:ext uri="{FF2B5EF4-FFF2-40B4-BE49-F238E27FC236}">
                <a16:creationId xmlns:a16="http://schemas.microsoft.com/office/drawing/2014/main" id="{2E02F1A4-378C-4E55-AB88-8687C5EF5245}"/>
              </a:ext>
            </a:extLst>
          </p:cNvPr>
          <p:cNvSpPr/>
          <p:nvPr/>
        </p:nvSpPr>
        <p:spPr>
          <a:xfrm>
            <a:off x="3124243" y="6006479"/>
            <a:ext cx="546035" cy="461665"/>
          </a:xfrm>
          <a:prstGeom prst="rect">
            <a:avLst/>
          </a:prstGeom>
        </p:spPr>
        <p:txBody>
          <a:bodyPr wrap="square">
            <a:spAutoFit/>
          </a:bodyPr>
          <a:lstStyle/>
          <a:p>
            <a:r>
              <a:rPr lang="en-GB" sz="2400" dirty="0"/>
              <a:t>- 2</a:t>
            </a:r>
          </a:p>
        </p:txBody>
      </p:sp>
      <p:sp>
        <p:nvSpPr>
          <p:cNvPr id="15364" name="Rectangle 15363">
            <a:extLst>
              <a:ext uri="{FF2B5EF4-FFF2-40B4-BE49-F238E27FC236}">
                <a16:creationId xmlns:a16="http://schemas.microsoft.com/office/drawing/2014/main" id="{2F716EF6-7214-4C69-ABD1-D8B02B13B2E1}"/>
              </a:ext>
            </a:extLst>
          </p:cNvPr>
          <p:cNvSpPr/>
          <p:nvPr/>
        </p:nvSpPr>
        <p:spPr>
          <a:xfrm>
            <a:off x="3070996" y="4803843"/>
            <a:ext cx="523273" cy="461665"/>
          </a:xfrm>
          <a:prstGeom prst="rect">
            <a:avLst/>
          </a:prstGeom>
        </p:spPr>
        <p:txBody>
          <a:bodyPr wrap="square">
            <a:spAutoFit/>
          </a:bodyPr>
          <a:lstStyle/>
          <a:p>
            <a:r>
              <a:rPr lang="en-GB" sz="2400" dirty="0"/>
              <a:t>10</a:t>
            </a:r>
          </a:p>
        </p:txBody>
      </p:sp>
      <p:sp>
        <p:nvSpPr>
          <p:cNvPr id="15365" name="Rectangle 15364">
            <a:extLst>
              <a:ext uri="{FF2B5EF4-FFF2-40B4-BE49-F238E27FC236}">
                <a16:creationId xmlns:a16="http://schemas.microsoft.com/office/drawing/2014/main" id="{88C91652-79DD-43E7-A91B-E57B002AD3EF}"/>
              </a:ext>
            </a:extLst>
          </p:cNvPr>
          <p:cNvSpPr/>
          <p:nvPr/>
        </p:nvSpPr>
        <p:spPr>
          <a:xfrm>
            <a:off x="5413744" y="1569228"/>
            <a:ext cx="527709" cy="461665"/>
          </a:xfrm>
          <a:prstGeom prst="rect">
            <a:avLst/>
          </a:prstGeom>
        </p:spPr>
        <p:txBody>
          <a:bodyPr wrap="none">
            <a:spAutoFit/>
          </a:bodyPr>
          <a:lstStyle/>
          <a:p>
            <a:r>
              <a:rPr lang="en-GB" sz="2400" dirty="0">
                <a:solidFill>
                  <a:srgbClr val="FF0000"/>
                </a:solidFill>
              </a:rPr>
              <a:t>10</a:t>
            </a:r>
          </a:p>
        </p:txBody>
      </p:sp>
      <p:sp>
        <p:nvSpPr>
          <p:cNvPr id="15366" name="Rectangle 15365">
            <a:extLst>
              <a:ext uri="{FF2B5EF4-FFF2-40B4-BE49-F238E27FC236}">
                <a16:creationId xmlns:a16="http://schemas.microsoft.com/office/drawing/2014/main" id="{3527BC8E-99C6-4039-B55E-C2516283252C}"/>
              </a:ext>
            </a:extLst>
          </p:cNvPr>
          <p:cNvSpPr/>
          <p:nvPr/>
        </p:nvSpPr>
        <p:spPr>
          <a:xfrm>
            <a:off x="5441870" y="2019490"/>
            <a:ext cx="527709" cy="461665"/>
          </a:xfrm>
          <a:prstGeom prst="rect">
            <a:avLst/>
          </a:prstGeom>
        </p:spPr>
        <p:txBody>
          <a:bodyPr wrap="none">
            <a:spAutoFit/>
          </a:bodyPr>
          <a:lstStyle/>
          <a:p>
            <a:r>
              <a:rPr lang="en-GB" sz="2400" dirty="0">
                <a:solidFill>
                  <a:srgbClr val="FF0000"/>
                </a:solidFill>
              </a:rPr>
              <a:t>30</a:t>
            </a:r>
          </a:p>
        </p:txBody>
      </p:sp>
      <p:sp>
        <p:nvSpPr>
          <p:cNvPr id="15367" name="Rectangle 15366">
            <a:extLst>
              <a:ext uri="{FF2B5EF4-FFF2-40B4-BE49-F238E27FC236}">
                <a16:creationId xmlns:a16="http://schemas.microsoft.com/office/drawing/2014/main" id="{DECF9CCD-05F3-4289-A181-0E4D5CBE0C43}"/>
              </a:ext>
            </a:extLst>
          </p:cNvPr>
          <p:cNvSpPr/>
          <p:nvPr/>
        </p:nvSpPr>
        <p:spPr>
          <a:xfrm>
            <a:off x="5514017" y="2381920"/>
            <a:ext cx="356188" cy="461665"/>
          </a:xfrm>
          <a:prstGeom prst="rect">
            <a:avLst/>
          </a:prstGeom>
        </p:spPr>
        <p:txBody>
          <a:bodyPr wrap="none">
            <a:spAutoFit/>
          </a:bodyPr>
          <a:lstStyle/>
          <a:p>
            <a:r>
              <a:rPr lang="en-GB" sz="2400" dirty="0">
                <a:solidFill>
                  <a:srgbClr val="FF0000"/>
                </a:solidFill>
              </a:rPr>
              <a:t>3</a:t>
            </a:r>
          </a:p>
        </p:txBody>
      </p:sp>
      <p:sp>
        <p:nvSpPr>
          <p:cNvPr id="15368" name="Rectangle 15367">
            <a:extLst>
              <a:ext uri="{FF2B5EF4-FFF2-40B4-BE49-F238E27FC236}">
                <a16:creationId xmlns:a16="http://schemas.microsoft.com/office/drawing/2014/main" id="{2682D734-A2F2-42B1-81CD-1F95CB0BD151}"/>
              </a:ext>
            </a:extLst>
          </p:cNvPr>
          <p:cNvSpPr/>
          <p:nvPr/>
        </p:nvSpPr>
        <p:spPr>
          <a:xfrm>
            <a:off x="5544650" y="2889323"/>
            <a:ext cx="356188" cy="461665"/>
          </a:xfrm>
          <a:prstGeom prst="rect">
            <a:avLst/>
          </a:prstGeom>
        </p:spPr>
        <p:txBody>
          <a:bodyPr wrap="none">
            <a:spAutoFit/>
          </a:bodyPr>
          <a:lstStyle/>
          <a:p>
            <a:r>
              <a:rPr lang="en-GB" sz="2400" dirty="0">
                <a:solidFill>
                  <a:srgbClr val="FF0000"/>
                </a:solidFill>
              </a:rPr>
              <a:t>7</a:t>
            </a:r>
          </a:p>
        </p:txBody>
      </p:sp>
      <p:sp>
        <p:nvSpPr>
          <p:cNvPr id="15369" name="Rectangle 15368">
            <a:extLst>
              <a:ext uri="{FF2B5EF4-FFF2-40B4-BE49-F238E27FC236}">
                <a16:creationId xmlns:a16="http://schemas.microsoft.com/office/drawing/2014/main" id="{C44C483A-0EA7-4091-BEFC-F65F221436CB}"/>
              </a:ext>
            </a:extLst>
          </p:cNvPr>
          <p:cNvSpPr/>
          <p:nvPr/>
        </p:nvSpPr>
        <p:spPr>
          <a:xfrm>
            <a:off x="4701806" y="3929774"/>
            <a:ext cx="527709" cy="461665"/>
          </a:xfrm>
          <a:prstGeom prst="rect">
            <a:avLst/>
          </a:prstGeom>
        </p:spPr>
        <p:txBody>
          <a:bodyPr wrap="none">
            <a:spAutoFit/>
          </a:bodyPr>
          <a:lstStyle/>
          <a:p>
            <a:r>
              <a:rPr lang="en-GB" sz="2400" dirty="0">
                <a:solidFill>
                  <a:srgbClr val="FF0000"/>
                </a:solidFill>
              </a:rPr>
              <a:t>12</a:t>
            </a:r>
          </a:p>
        </p:txBody>
      </p:sp>
      <p:sp>
        <p:nvSpPr>
          <p:cNvPr id="15370" name="Rectangle 15369">
            <a:extLst>
              <a:ext uri="{FF2B5EF4-FFF2-40B4-BE49-F238E27FC236}">
                <a16:creationId xmlns:a16="http://schemas.microsoft.com/office/drawing/2014/main" id="{0F7424C8-3E86-4AB4-8586-B2922AE239FB}"/>
              </a:ext>
            </a:extLst>
          </p:cNvPr>
          <p:cNvSpPr/>
          <p:nvPr/>
        </p:nvSpPr>
        <p:spPr>
          <a:xfrm>
            <a:off x="6541218" y="4160606"/>
            <a:ext cx="356188" cy="461665"/>
          </a:xfrm>
          <a:prstGeom prst="rect">
            <a:avLst/>
          </a:prstGeom>
        </p:spPr>
        <p:txBody>
          <a:bodyPr wrap="none">
            <a:spAutoFit/>
          </a:bodyPr>
          <a:lstStyle/>
          <a:p>
            <a:r>
              <a:rPr lang="en-GB" sz="2400" dirty="0">
                <a:solidFill>
                  <a:srgbClr val="FF0000"/>
                </a:solidFill>
              </a:rPr>
              <a:t>5</a:t>
            </a:r>
          </a:p>
        </p:txBody>
      </p:sp>
      <p:sp>
        <p:nvSpPr>
          <p:cNvPr id="15371" name="Rectangle 15370">
            <a:extLst>
              <a:ext uri="{FF2B5EF4-FFF2-40B4-BE49-F238E27FC236}">
                <a16:creationId xmlns:a16="http://schemas.microsoft.com/office/drawing/2014/main" id="{97158BC3-ED56-45CA-9E6E-65D7A3472850}"/>
              </a:ext>
            </a:extLst>
          </p:cNvPr>
          <p:cNvSpPr/>
          <p:nvPr/>
        </p:nvSpPr>
        <p:spPr>
          <a:xfrm>
            <a:off x="4865386" y="4609042"/>
            <a:ext cx="335704" cy="461665"/>
          </a:xfrm>
          <a:prstGeom prst="rect">
            <a:avLst/>
          </a:prstGeom>
        </p:spPr>
        <p:txBody>
          <a:bodyPr wrap="square">
            <a:spAutoFit/>
          </a:bodyPr>
          <a:lstStyle/>
          <a:p>
            <a:r>
              <a:rPr lang="en-GB" sz="2400" dirty="0">
                <a:solidFill>
                  <a:srgbClr val="FF0000"/>
                </a:solidFill>
              </a:rPr>
              <a:t>2</a:t>
            </a:r>
          </a:p>
        </p:txBody>
      </p:sp>
      <p:sp>
        <p:nvSpPr>
          <p:cNvPr id="15372" name="Rectangle 15371">
            <a:extLst>
              <a:ext uri="{FF2B5EF4-FFF2-40B4-BE49-F238E27FC236}">
                <a16:creationId xmlns:a16="http://schemas.microsoft.com/office/drawing/2014/main" id="{03BAAD74-848E-4C87-B420-4947B2210FB1}"/>
              </a:ext>
            </a:extLst>
          </p:cNvPr>
          <p:cNvSpPr/>
          <p:nvPr/>
        </p:nvSpPr>
        <p:spPr>
          <a:xfrm>
            <a:off x="6515848" y="4738625"/>
            <a:ext cx="527709" cy="461665"/>
          </a:xfrm>
          <a:prstGeom prst="rect">
            <a:avLst/>
          </a:prstGeom>
        </p:spPr>
        <p:txBody>
          <a:bodyPr wrap="none">
            <a:spAutoFit/>
          </a:bodyPr>
          <a:lstStyle/>
          <a:p>
            <a:r>
              <a:rPr lang="en-GB" sz="2400" dirty="0">
                <a:solidFill>
                  <a:srgbClr val="FF0000"/>
                </a:solidFill>
              </a:rPr>
              <a:t>14</a:t>
            </a:r>
          </a:p>
        </p:txBody>
      </p:sp>
      <p:sp>
        <p:nvSpPr>
          <p:cNvPr id="15376" name="Rectangle 15375">
            <a:extLst>
              <a:ext uri="{FF2B5EF4-FFF2-40B4-BE49-F238E27FC236}">
                <a16:creationId xmlns:a16="http://schemas.microsoft.com/office/drawing/2014/main" id="{4B8EFD9E-F05E-458B-B815-6027BF861576}"/>
              </a:ext>
            </a:extLst>
          </p:cNvPr>
          <p:cNvSpPr/>
          <p:nvPr/>
        </p:nvSpPr>
        <p:spPr>
          <a:xfrm>
            <a:off x="4873502" y="5175085"/>
            <a:ext cx="356188" cy="461665"/>
          </a:xfrm>
          <a:prstGeom prst="rect">
            <a:avLst/>
          </a:prstGeom>
        </p:spPr>
        <p:txBody>
          <a:bodyPr wrap="none">
            <a:spAutoFit/>
          </a:bodyPr>
          <a:lstStyle/>
          <a:p>
            <a:r>
              <a:rPr lang="en-GB" sz="2400" dirty="0">
                <a:solidFill>
                  <a:srgbClr val="FF0000"/>
                </a:solidFill>
              </a:rPr>
              <a:t>3</a:t>
            </a:r>
          </a:p>
        </p:txBody>
      </p:sp>
      <p:sp>
        <p:nvSpPr>
          <p:cNvPr id="15377" name="Rectangle 15376">
            <a:extLst>
              <a:ext uri="{FF2B5EF4-FFF2-40B4-BE49-F238E27FC236}">
                <a16:creationId xmlns:a16="http://schemas.microsoft.com/office/drawing/2014/main" id="{1E505BAF-BCFD-485D-BF15-89255A541D6B}"/>
              </a:ext>
            </a:extLst>
          </p:cNvPr>
          <p:cNvSpPr/>
          <p:nvPr/>
        </p:nvSpPr>
        <p:spPr>
          <a:xfrm>
            <a:off x="6552851" y="5338038"/>
            <a:ext cx="527709" cy="461665"/>
          </a:xfrm>
          <a:prstGeom prst="rect">
            <a:avLst/>
          </a:prstGeom>
        </p:spPr>
        <p:txBody>
          <a:bodyPr wrap="none">
            <a:spAutoFit/>
          </a:bodyPr>
          <a:lstStyle/>
          <a:p>
            <a:r>
              <a:rPr lang="en-GB" sz="2400" dirty="0">
                <a:solidFill>
                  <a:srgbClr val="FF0000"/>
                </a:solidFill>
              </a:rPr>
              <a:t>15</a:t>
            </a:r>
          </a:p>
        </p:txBody>
      </p:sp>
      <p:sp>
        <p:nvSpPr>
          <p:cNvPr id="15378" name="Rectangle 15377">
            <a:extLst>
              <a:ext uri="{FF2B5EF4-FFF2-40B4-BE49-F238E27FC236}">
                <a16:creationId xmlns:a16="http://schemas.microsoft.com/office/drawing/2014/main" id="{FF212AC9-CEDD-4CE6-8AA0-B755AA70CED4}"/>
              </a:ext>
            </a:extLst>
          </p:cNvPr>
          <p:cNvSpPr/>
          <p:nvPr/>
        </p:nvSpPr>
        <p:spPr>
          <a:xfrm>
            <a:off x="4752372" y="5749727"/>
            <a:ext cx="630301" cy="461665"/>
          </a:xfrm>
          <a:prstGeom prst="rect">
            <a:avLst/>
          </a:prstGeom>
        </p:spPr>
        <p:txBody>
          <a:bodyPr wrap="none">
            <a:spAutoFit/>
          </a:bodyPr>
          <a:lstStyle/>
          <a:p>
            <a:r>
              <a:rPr lang="en-GB" sz="2400" dirty="0">
                <a:solidFill>
                  <a:srgbClr val="FF0000"/>
                </a:solidFill>
              </a:rPr>
              <a:t>-12</a:t>
            </a:r>
          </a:p>
        </p:txBody>
      </p:sp>
      <p:sp>
        <p:nvSpPr>
          <p:cNvPr id="15379" name="Rectangle 15378">
            <a:extLst>
              <a:ext uri="{FF2B5EF4-FFF2-40B4-BE49-F238E27FC236}">
                <a16:creationId xmlns:a16="http://schemas.microsoft.com/office/drawing/2014/main" id="{52B9DB00-9452-461F-A237-CB46C639D4DC}"/>
              </a:ext>
            </a:extLst>
          </p:cNvPr>
          <p:cNvSpPr/>
          <p:nvPr/>
        </p:nvSpPr>
        <p:spPr>
          <a:xfrm>
            <a:off x="6641639" y="5980559"/>
            <a:ext cx="356188" cy="461665"/>
          </a:xfrm>
          <a:prstGeom prst="rect">
            <a:avLst/>
          </a:prstGeom>
        </p:spPr>
        <p:txBody>
          <a:bodyPr wrap="none">
            <a:spAutoFit/>
          </a:bodyPr>
          <a:lstStyle/>
          <a:p>
            <a:r>
              <a:rPr lang="en-GB" sz="2400" dirty="0">
                <a:solidFill>
                  <a:srgbClr val="FF0000"/>
                </a:solidFill>
              </a:rPr>
              <a:t>8</a:t>
            </a:r>
          </a:p>
        </p:txBody>
      </p:sp>
    </p:spTree>
    <p:extLst>
      <p:ext uri="{BB962C8B-B14F-4D97-AF65-F5344CB8AC3E}">
        <p14:creationId xmlns:p14="http://schemas.microsoft.com/office/powerpoint/2010/main" val="75185085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36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36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37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37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37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37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37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37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3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p:bldP spid="15366" grpId="0"/>
      <p:bldP spid="15367" grpId="0"/>
      <p:bldP spid="15368" grpId="0"/>
      <p:bldP spid="15369" grpId="0"/>
      <p:bldP spid="15370" grpId="0"/>
      <p:bldP spid="15371" grpId="0"/>
      <p:bldP spid="15372" grpId="0"/>
      <p:bldP spid="15376" grpId="0"/>
      <p:bldP spid="15377" grpId="0"/>
      <p:bldP spid="15378" grpId="0"/>
      <p:bldP spid="1537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424834" y="0"/>
            <a:ext cx="892775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3200" b="1" dirty="0"/>
              <a:t>Skill Check: Machines and Formulae</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EEDAD236-F217-4D9C-A0BB-95299C235848}"/>
              </a:ext>
            </a:extLst>
          </p:cNvPr>
          <p:cNvSpPr txBox="1"/>
          <p:nvPr/>
        </p:nvSpPr>
        <p:spPr>
          <a:xfrm>
            <a:off x="2424834" y="1522372"/>
            <a:ext cx="568867" cy="461665"/>
          </a:xfrm>
          <a:prstGeom prst="rect">
            <a:avLst/>
          </a:prstGeom>
          <a:noFill/>
        </p:spPr>
        <p:txBody>
          <a:bodyPr wrap="square" rtlCol="0">
            <a:spAutoFit/>
          </a:bodyPr>
          <a:lstStyle/>
          <a:p>
            <a:r>
              <a:rPr lang="en-GB" sz="2400" dirty="0"/>
              <a:t>(a)</a:t>
            </a:r>
          </a:p>
        </p:txBody>
      </p:sp>
      <p:cxnSp>
        <p:nvCxnSpPr>
          <p:cNvPr id="6" name="Straight Arrow Connector 5">
            <a:extLst>
              <a:ext uri="{FF2B5EF4-FFF2-40B4-BE49-F238E27FC236}">
                <a16:creationId xmlns:a16="http://schemas.microsoft.com/office/drawing/2014/main" id="{E58EC148-4383-4FF0-B41A-89DCC9C8387D}"/>
              </a:ext>
            </a:extLst>
          </p:cNvPr>
          <p:cNvCxnSpPr>
            <a:cxnSpLocks/>
          </p:cNvCxnSpPr>
          <p:nvPr/>
        </p:nvCxnSpPr>
        <p:spPr bwMode="auto">
          <a:xfrm>
            <a:off x="4787909" y="1774886"/>
            <a:ext cx="527374" cy="0"/>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cxnSp>
        <p:nvCxnSpPr>
          <p:cNvPr id="7" name="Straight Arrow Connector 6">
            <a:extLst>
              <a:ext uri="{FF2B5EF4-FFF2-40B4-BE49-F238E27FC236}">
                <a16:creationId xmlns:a16="http://schemas.microsoft.com/office/drawing/2014/main" id="{0DD0A5E4-325C-4F1D-8B8C-47879A9D6D86}"/>
              </a:ext>
            </a:extLst>
          </p:cNvPr>
          <p:cNvCxnSpPr>
            <a:cxnSpLocks/>
          </p:cNvCxnSpPr>
          <p:nvPr/>
        </p:nvCxnSpPr>
        <p:spPr bwMode="auto">
          <a:xfrm>
            <a:off x="4806036" y="2639394"/>
            <a:ext cx="527374" cy="0"/>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cxnSp>
        <p:nvCxnSpPr>
          <p:cNvPr id="8" name="Straight Arrow Connector 7">
            <a:extLst>
              <a:ext uri="{FF2B5EF4-FFF2-40B4-BE49-F238E27FC236}">
                <a16:creationId xmlns:a16="http://schemas.microsoft.com/office/drawing/2014/main" id="{D92D9AD7-09C6-46A1-AF56-FB6C6B50E200}"/>
              </a:ext>
            </a:extLst>
          </p:cNvPr>
          <p:cNvCxnSpPr>
            <a:cxnSpLocks/>
          </p:cNvCxnSpPr>
          <p:nvPr/>
        </p:nvCxnSpPr>
        <p:spPr bwMode="auto">
          <a:xfrm>
            <a:off x="4829022" y="3125381"/>
            <a:ext cx="527374" cy="0"/>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cxnSp>
        <p:nvCxnSpPr>
          <p:cNvPr id="9" name="Straight Arrow Connector 8">
            <a:extLst>
              <a:ext uri="{FF2B5EF4-FFF2-40B4-BE49-F238E27FC236}">
                <a16:creationId xmlns:a16="http://schemas.microsoft.com/office/drawing/2014/main" id="{722810D8-6AF8-4AE4-BE0F-EDA44C3072BB}"/>
              </a:ext>
            </a:extLst>
          </p:cNvPr>
          <p:cNvCxnSpPr>
            <a:cxnSpLocks/>
          </p:cNvCxnSpPr>
          <p:nvPr/>
        </p:nvCxnSpPr>
        <p:spPr bwMode="auto">
          <a:xfrm>
            <a:off x="6024663" y="5583634"/>
            <a:ext cx="527374" cy="0"/>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cxnSp>
        <p:nvCxnSpPr>
          <p:cNvPr id="10" name="Straight Arrow Connector 9">
            <a:extLst>
              <a:ext uri="{FF2B5EF4-FFF2-40B4-BE49-F238E27FC236}">
                <a16:creationId xmlns:a16="http://schemas.microsoft.com/office/drawing/2014/main" id="{3ADA688C-AFEB-4DC0-9A57-E2BBADDAD669}"/>
              </a:ext>
            </a:extLst>
          </p:cNvPr>
          <p:cNvCxnSpPr>
            <a:cxnSpLocks/>
          </p:cNvCxnSpPr>
          <p:nvPr/>
        </p:nvCxnSpPr>
        <p:spPr bwMode="auto">
          <a:xfrm>
            <a:off x="4748816" y="2234906"/>
            <a:ext cx="527374" cy="0"/>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cxnSp>
        <p:nvCxnSpPr>
          <p:cNvPr id="11" name="Straight Arrow Connector 10">
            <a:extLst>
              <a:ext uri="{FF2B5EF4-FFF2-40B4-BE49-F238E27FC236}">
                <a16:creationId xmlns:a16="http://schemas.microsoft.com/office/drawing/2014/main" id="{8115CA28-A41D-494F-A515-CE54DE0A6575}"/>
              </a:ext>
            </a:extLst>
          </p:cNvPr>
          <p:cNvCxnSpPr>
            <a:cxnSpLocks/>
          </p:cNvCxnSpPr>
          <p:nvPr/>
        </p:nvCxnSpPr>
        <p:spPr bwMode="auto">
          <a:xfrm>
            <a:off x="6054848" y="4993008"/>
            <a:ext cx="527374" cy="0"/>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cxnSp>
        <p:nvCxnSpPr>
          <p:cNvPr id="12" name="Straight Arrow Connector 11">
            <a:extLst>
              <a:ext uri="{FF2B5EF4-FFF2-40B4-BE49-F238E27FC236}">
                <a16:creationId xmlns:a16="http://schemas.microsoft.com/office/drawing/2014/main" id="{56BBC591-6A7A-4AE2-B542-92714D12F8E8}"/>
              </a:ext>
            </a:extLst>
          </p:cNvPr>
          <p:cNvCxnSpPr>
            <a:cxnSpLocks/>
          </p:cNvCxnSpPr>
          <p:nvPr/>
        </p:nvCxnSpPr>
        <p:spPr bwMode="auto">
          <a:xfrm>
            <a:off x="6070600" y="6198559"/>
            <a:ext cx="527374" cy="0"/>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cxnSp>
        <p:nvCxnSpPr>
          <p:cNvPr id="13" name="Straight Arrow Connector 12">
            <a:extLst>
              <a:ext uri="{FF2B5EF4-FFF2-40B4-BE49-F238E27FC236}">
                <a16:creationId xmlns:a16="http://schemas.microsoft.com/office/drawing/2014/main" id="{E0849E68-481F-4416-83BB-FDA62FC984D8}"/>
              </a:ext>
            </a:extLst>
          </p:cNvPr>
          <p:cNvCxnSpPr>
            <a:cxnSpLocks/>
          </p:cNvCxnSpPr>
          <p:nvPr/>
        </p:nvCxnSpPr>
        <p:spPr bwMode="auto">
          <a:xfrm>
            <a:off x="6011451" y="4397369"/>
            <a:ext cx="527374" cy="0"/>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cxnSp>
        <p:nvCxnSpPr>
          <p:cNvPr id="18" name="Straight Connector 17">
            <a:extLst>
              <a:ext uri="{FF2B5EF4-FFF2-40B4-BE49-F238E27FC236}">
                <a16:creationId xmlns:a16="http://schemas.microsoft.com/office/drawing/2014/main" id="{AFAEC961-183C-4EC5-82E4-629CD5F0F784}"/>
              </a:ext>
            </a:extLst>
          </p:cNvPr>
          <p:cNvCxnSpPr/>
          <p:nvPr/>
        </p:nvCxnSpPr>
        <p:spPr bwMode="auto">
          <a:xfrm>
            <a:off x="3647603" y="1796341"/>
            <a:ext cx="451600" cy="131"/>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19" name="Straight Connector 18">
            <a:extLst>
              <a:ext uri="{FF2B5EF4-FFF2-40B4-BE49-F238E27FC236}">
                <a16:creationId xmlns:a16="http://schemas.microsoft.com/office/drawing/2014/main" id="{E746036A-76D8-433A-8D46-CD5BD9CE7836}"/>
              </a:ext>
            </a:extLst>
          </p:cNvPr>
          <p:cNvCxnSpPr/>
          <p:nvPr/>
        </p:nvCxnSpPr>
        <p:spPr bwMode="auto">
          <a:xfrm>
            <a:off x="3600448" y="2251177"/>
            <a:ext cx="451600" cy="131"/>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D2A3CE4E-3735-48D1-9293-79E5B702375A}"/>
              </a:ext>
            </a:extLst>
          </p:cNvPr>
          <p:cNvCxnSpPr/>
          <p:nvPr/>
        </p:nvCxnSpPr>
        <p:spPr bwMode="auto">
          <a:xfrm>
            <a:off x="3633520" y="2670308"/>
            <a:ext cx="451600" cy="131"/>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5C93F615-3E84-4B79-A819-C14AD5559058}"/>
              </a:ext>
            </a:extLst>
          </p:cNvPr>
          <p:cNvCxnSpPr/>
          <p:nvPr/>
        </p:nvCxnSpPr>
        <p:spPr bwMode="auto">
          <a:xfrm>
            <a:off x="3619197" y="3112479"/>
            <a:ext cx="451600" cy="131"/>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22" name="Straight Connector 21">
            <a:extLst>
              <a:ext uri="{FF2B5EF4-FFF2-40B4-BE49-F238E27FC236}">
                <a16:creationId xmlns:a16="http://schemas.microsoft.com/office/drawing/2014/main" id="{529C7438-3056-4C5A-9DF8-AAE248CC983D}"/>
              </a:ext>
            </a:extLst>
          </p:cNvPr>
          <p:cNvCxnSpPr/>
          <p:nvPr/>
        </p:nvCxnSpPr>
        <p:spPr bwMode="auto">
          <a:xfrm>
            <a:off x="4806036" y="4397238"/>
            <a:ext cx="451600" cy="131"/>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23" name="Straight Connector 22">
            <a:extLst>
              <a:ext uri="{FF2B5EF4-FFF2-40B4-BE49-F238E27FC236}">
                <a16:creationId xmlns:a16="http://schemas.microsoft.com/office/drawing/2014/main" id="{42FAB760-4BB5-46F7-B686-1EF54C170BE7}"/>
              </a:ext>
            </a:extLst>
          </p:cNvPr>
          <p:cNvCxnSpPr/>
          <p:nvPr/>
        </p:nvCxnSpPr>
        <p:spPr bwMode="auto">
          <a:xfrm>
            <a:off x="4833669" y="5007648"/>
            <a:ext cx="451600" cy="131"/>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FC1DBEE7-854E-4EB8-9C5E-CD26C0D508B3}"/>
              </a:ext>
            </a:extLst>
          </p:cNvPr>
          <p:cNvCxnSpPr/>
          <p:nvPr/>
        </p:nvCxnSpPr>
        <p:spPr bwMode="auto">
          <a:xfrm>
            <a:off x="4806036" y="5583634"/>
            <a:ext cx="451600" cy="131"/>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35B1AF32-B24C-4011-BCC1-CFA38540D234}"/>
              </a:ext>
            </a:extLst>
          </p:cNvPr>
          <p:cNvCxnSpPr/>
          <p:nvPr/>
        </p:nvCxnSpPr>
        <p:spPr bwMode="auto">
          <a:xfrm>
            <a:off x="4805233" y="6219122"/>
            <a:ext cx="451600" cy="131"/>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09C2DA6C-DDD1-4535-ADE2-BE43E24E9048}"/>
              </a:ext>
            </a:extLst>
          </p:cNvPr>
          <p:cNvCxnSpPr/>
          <p:nvPr/>
        </p:nvCxnSpPr>
        <p:spPr bwMode="auto">
          <a:xfrm>
            <a:off x="3561282" y="4407573"/>
            <a:ext cx="451600" cy="131"/>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27" name="Straight Connector 26">
            <a:extLst>
              <a:ext uri="{FF2B5EF4-FFF2-40B4-BE49-F238E27FC236}">
                <a16:creationId xmlns:a16="http://schemas.microsoft.com/office/drawing/2014/main" id="{91DD6985-DEB9-4E2B-A206-7F111AB49B2C}"/>
              </a:ext>
            </a:extLst>
          </p:cNvPr>
          <p:cNvCxnSpPr/>
          <p:nvPr/>
        </p:nvCxnSpPr>
        <p:spPr bwMode="auto">
          <a:xfrm>
            <a:off x="3607998" y="5034676"/>
            <a:ext cx="451600" cy="131"/>
          </a:xfrm>
          <a:prstGeom prst="line">
            <a:avLst/>
          </a:prstGeom>
          <a:solidFill>
            <a:srgbClr val="00B8FF"/>
          </a:solidFill>
          <a:ln w="28575" cap="flat" cmpd="sng" algn="ctr">
            <a:solidFill>
              <a:schemeClr val="tx1"/>
            </a:solidFill>
            <a:prstDash val="solid"/>
            <a:round/>
            <a:headEnd type="none" w="med" len="med"/>
            <a:tailEnd type="none" w="med" len="med"/>
          </a:ln>
          <a:effectLst/>
        </p:spPr>
      </p:cxnSp>
      <p:sp>
        <p:nvSpPr>
          <p:cNvPr id="28" name="Rectangle 27">
            <a:extLst>
              <a:ext uri="{FF2B5EF4-FFF2-40B4-BE49-F238E27FC236}">
                <a16:creationId xmlns:a16="http://schemas.microsoft.com/office/drawing/2014/main" id="{82336C62-45D1-47D8-BB02-B544603A0E8D}"/>
              </a:ext>
            </a:extLst>
          </p:cNvPr>
          <p:cNvSpPr/>
          <p:nvPr/>
        </p:nvSpPr>
        <p:spPr bwMode="auto">
          <a:xfrm>
            <a:off x="4033921" y="1606914"/>
            <a:ext cx="753988"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9" name="Rectangle 28">
            <a:extLst>
              <a:ext uri="{FF2B5EF4-FFF2-40B4-BE49-F238E27FC236}">
                <a16:creationId xmlns:a16="http://schemas.microsoft.com/office/drawing/2014/main" id="{FAF7EE72-CD3E-437B-B655-CF1B13F8AAE8}"/>
              </a:ext>
            </a:extLst>
          </p:cNvPr>
          <p:cNvSpPr/>
          <p:nvPr/>
        </p:nvSpPr>
        <p:spPr bwMode="auto">
          <a:xfrm>
            <a:off x="4052927" y="2066934"/>
            <a:ext cx="753988"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0" name="Rectangle 29">
            <a:extLst>
              <a:ext uri="{FF2B5EF4-FFF2-40B4-BE49-F238E27FC236}">
                <a16:creationId xmlns:a16="http://schemas.microsoft.com/office/drawing/2014/main" id="{8612DDC4-9F6B-4906-9290-B74AA32A049A}"/>
              </a:ext>
            </a:extLst>
          </p:cNvPr>
          <p:cNvSpPr/>
          <p:nvPr/>
        </p:nvSpPr>
        <p:spPr bwMode="auto">
          <a:xfrm>
            <a:off x="4052048" y="2502467"/>
            <a:ext cx="753988"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1" name="Rectangle 30">
            <a:extLst>
              <a:ext uri="{FF2B5EF4-FFF2-40B4-BE49-F238E27FC236}">
                <a16:creationId xmlns:a16="http://schemas.microsoft.com/office/drawing/2014/main" id="{C8D1DC54-6888-4F66-9187-C400333B6758}"/>
              </a:ext>
            </a:extLst>
          </p:cNvPr>
          <p:cNvSpPr/>
          <p:nvPr/>
        </p:nvSpPr>
        <p:spPr bwMode="auto">
          <a:xfrm>
            <a:off x="4070797" y="2956474"/>
            <a:ext cx="753988"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2" name="Rectangle 31">
            <a:extLst>
              <a:ext uri="{FF2B5EF4-FFF2-40B4-BE49-F238E27FC236}">
                <a16:creationId xmlns:a16="http://schemas.microsoft.com/office/drawing/2014/main" id="{74101C65-3A92-40FF-9A0D-9D9F686D0981}"/>
              </a:ext>
            </a:extLst>
          </p:cNvPr>
          <p:cNvSpPr/>
          <p:nvPr/>
        </p:nvSpPr>
        <p:spPr bwMode="auto">
          <a:xfrm>
            <a:off x="4033921" y="4240767"/>
            <a:ext cx="753988"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3" name="Rectangle 32">
            <a:extLst>
              <a:ext uri="{FF2B5EF4-FFF2-40B4-BE49-F238E27FC236}">
                <a16:creationId xmlns:a16="http://schemas.microsoft.com/office/drawing/2014/main" id="{2655AFCE-38FF-44F7-8D04-4DCD6C944172}"/>
              </a:ext>
            </a:extLst>
          </p:cNvPr>
          <p:cNvSpPr/>
          <p:nvPr/>
        </p:nvSpPr>
        <p:spPr bwMode="auto">
          <a:xfrm>
            <a:off x="5227453" y="4229813"/>
            <a:ext cx="753988"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4" name="Rectangle 33">
            <a:extLst>
              <a:ext uri="{FF2B5EF4-FFF2-40B4-BE49-F238E27FC236}">
                <a16:creationId xmlns:a16="http://schemas.microsoft.com/office/drawing/2014/main" id="{BA474AB3-5124-43C7-9A5F-F4BE68AEFA2C}"/>
              </a:ext>
            </a:extLst>
          </p:cNvPr>
          <p:cNvSpPr/>
          <p:nvPr/>
        </p:nvSpPr>
        <p:spPr bwMode="auto">
          <a:xfrm>
            <a:off x="5276190" y="4825036"/>
            <a:ext cx="753988"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5" name="Rectangle 34">
            <a:extLst>
              <a:ext uri="{FF2B5EF4-FFF2-40B4-BE49-F238E27FC236}">
                <a16:creationId xmlns:a16="http://schemas.microsoft.com/office/drawing/2014/main" id="{A682A273-2C0E-4EE8-B1B8-899A2F0E2DCE}"/>
              </a:ext>
            </a:extLst>
          </p:cNvPr>
          <p:cNvSpPr/>
          <p:nvPr/>
        </p:nvSpPr>
        <p:spPr bwMode="auto">
          <a:xfrm>
            <a:off x="4063771" y="5415663"/>
            <a:ext cx="753988"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6" name="Rectangle 35">
            <a:extLst>
              <a:ext uri="{FF2B5EF4-FFF2-40B4-BE49-F238E27FC236}">
                <a16:creationId xmlns:a16="http://schemas.microsoft.com/office/drawing/2014/main" id="{6AD240AE-56DA-4A02-BB3B-4F1A8B5984AE}"/>
              </a:ext>
            </a:extLst>
          </p:cNvPr>
          <p:cNvSpPr/>
          <p:nvPr/>
        </p:nvSpPr>
        <p:spPr bwMode="auto">
          <a:xfrm>
            <a:off x="4074648" y="6046222"/>
            <a:ext cx="753988"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7" name="Rectangle 36">
            <a:extLst>
              <a:ext uri="{FF2B5EF4-FFF2-40B4-BE49-F238E27FC236}">
                <a16:creationId xmlns:a16="http://schemas.microsoft.com/office/drawing/2014/main" id="{1EEEE561-7C96-44C8-A5E0-7A04913E5CF4}"/>
              </a:ext>
            </a:extLst>
          </p:cNvPr>
          <p:cNvSpPr/>
          <p:nvPr/>
        </p:nvSpPr>
        <p:spPr bwMode="auto">
          <a:xfrm>
            <a:off x="5270675" y="5406556"/>
            <a:ext cx="753988"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 name="TextBox 2">
            <a:extLst>
              <a:ext uri="{FF2B5EF4-FFF2-40B4-BE49-F238E27FC236}">
                <a16:creationId xmlns:a16="http://schemas.microsoft.com/office/drawing/2014/main" id="{0FF1700F-8857-4DCF-B757-C0A2F1F3E32C}"/>
              </a:ext>
            </a:extLst>
          </p:cNvPr>
          <p:cNvSpPr txBox="1"/>
          <p:nvPr/>
        </p:nvSpPr>
        <p:spPr>
          <a:xfrm>
            <a:off x="2336100" y="672865"/>
            <a:ext cx="1699663" cy="461665"/>
          </a:xfrm>
          <a:prstGeom prst="rect">
            <a:avLst/>
          </a:prstGeom>
          <a:noFill/>
        </p:spPr>
        <p:txBody>
          <a:bodyPr wrap="square" rtlCol="0">
            <a:spAutoFit/>
          </a:bodyPr>
          <a:lstStyle/>
          <a:p>
            <a:r>
              <a:rPr lang="en-GB" sz="2400" b="1" dirty="0"/>
              <a:t>Exercise</a:t>
            </a:r>
          </a:p>
        </p:txBody>
      </p:sp>
      <p:sp>
        <p:nvSpPr>
          <p:cNvPr id="4" name="TextBox 3">
            <a:extLst>
              <a:ext uri="{FF2B5EF4-FFF2-40B4-BE49-F238E27FC236}">
                <a16:creationId xmlns:a16="http://schemas.microsoft.com/office/drawing/2014/main" id="{2CD88FA4-2AEE-4628-BC48-5AE5474F8C43}"/>
              </a:ext>
            </a:extLst>
          </p:cNvPr>
          <p:cNvSpPr txBox="1"/>
          <p:nvPr/>
        </p:nvSpPr>
        <p:spPr>
          <a:xfrm>
            <a:off x="2336100" y="1084347"/>
            <a:ext cx="8728451" cy="461665"/>
          </a:xfrm>
          <a:prstGeom prst="rect">
            <a:avLst/>
          </a:prstGeom>
          <a:noFill/>
        </p:spPr>
        <p:txBody>
          <a:bodyPr wrap="square" rtlCol="0">
            <a:spAutoFit/>
          </a:bodyPr>
          <a:lstStyle/>
          <a:p>
            <a:r>
              <a:rPr lang="en-GB" sz="2400" dirty="0"/>
              <a:t>3. What is the input of each of these function machines:</a:t>
            </a:r>
          </a:p>
        </p:txBody>
      </p:sp>
      <p:sp>
        <p:nvSpPr>
          <p:cNvPr id="5" name="TextBox 4">
            <a:extLst>
              <a:ext uri="{FF2B5EF4-FFF2-40B4-BE49-F238E27FC236}">
                <a16:creationId xmlns:a16="http://schemas.microsoft.com/office/drawing/2014/main" id="{8DC0D153-5583-4D22-BA86-1FC1E5551818}"/>
              </a:ext>
            </a:extLst>
          </p:cNvPr>
          <p:cNvSpPr txBox="1"/>
          <p:nvPr/>
        </p:nvSpPr>
        <p:spPr>
          <a:xfrm>
            <a:off x="2453759" y="1949279"/>
            <a:ext cx="568867" cy="461665"/>
          </a:xfrm>
          <a:prstGeom prst="rect">
            <a:avLst/>
          </a:prstGeom>
          <a:noFill/>
        </p:spPr>
        <p:txBody>
          <a:bodyPr wrap="square" rtlCol="0">
            <a:spAutoFit/>
          </a:bodyPr>
          <a:lstStyle/>
          <a:p>
            <a:r>
              <a:rPr lang="en-GB" sz="2400" dirty="0"/>
              <a:t>(b)</a:t>
            </a:r>
          </a:p>
        </p:txBody>
      </p:sp>
      <p:sp>
        <p:nvSpPr>
          <p:cNvPr id="38" name="Rectangle 37">
            <a:extLst>
              <a:ext uri="{FF2B5EF4-FFF2-40B4-BE49-F238E27FC236}">
                <a16:creationId xmlns:a16="http://schemas.microsoft.com/office/drawing/2014/main" id="{ABDF43D5-19BE-4BDC-908D-2C889FA74EFF}"/>
              </a:ext>
            </a:extLst>
          </p:cNvPr>
          <p:cNvSpPr/>
          <p:nvPr/>
        </p:nvSpPr>
        <p:spPr>
          <a:xfrm>
            <a:off x="2470019" y="2893612"/>
            <a:ext cx="561372" cy="461665"/>
          </a:xfrm>
          <a:prstGeom prst="rect">
            <a:avLst/>
          </a:prstGeom>
        </p:spPr>
        <p:txBody>
          <a:bodyPr wrap="none">
            <a:spAutoFit/>
          </a:bodyPr>
          <a:lstStyle/>
          <a:p>
            <a:r>
              <a:rPr lang="en-GB" sz="2400" dirty="0"/>
              <a:t>(d)</a:t>
            </a:r>
          </a:p>
        </p:txBody>
      </p:sp>
      <p:sp>
        <p:nvSpPr>
          <p:cNvPr id="39" name="Rectangle 38">
            <a:extLst>
              <a:ext uri="{FF2B5EF4-FFF2-40B4-BE49-F238E27FC236}">
                <a16:creationId xmlns:a16="http://schemas.microsoft.com/office/drawing/2014/main" id="{FEF1045E-676A-4C15-AE42-916EB7A78A84}"/>
              </a:ext>
            </a:extLst>
          </p:cNvPr>
          <p:cNvSpPr/>
          <p:nvPr/>
        </p:nvSpPr>
        <p:spPr>
          <a:xfrm>
            <a:off x="2464303" y="2414022"/>
            <a:ext cx="543739" cy="461665"/>
          </a:xfrm>
          <a:prstGeom prst="rect">
            <a:avLst/>
          </a:prstGeom>
        </p:spPr>
        <p:txBody>
          <a:bodyPr wrap="none">
            <a:spAutoFit/>
          </a:bodyPr>
          <a:lstStyle/>
          <a:p>
            <a:r>
              <a:rPr lang="en-GB" sz="2400" dirty="0"/>
              <a:t>(c)</a:t>
            </a:r>
          </a:p>
        </p:txBody>
      </p:sp>
      <p:sp>
        <p:nvSpPr>
          <p:cNvPr id="40" name="Rectangle 39">
            <a:extLst>
              <a:ext uri="{FF2B5EF4-FFF2-40B4-BE49-F238E27FC236}">
                <a16:creationId xmlns:a16="http://schemas.microsoft.com/office/drawing/2014/main" id="{C29BD233-0544-4EC4-A7AC-2195FBB17034}"/>
              </a:ext>
            </a:extLst>
          </p:cNvPr>
          <p:cNvSpPr/>
          <p:nvPr/>
        </p:nvSpPr>
        <p:spPr>
          <a:xfrm>
            <a:off x="2447131" y="3492759"/>
            <a:ext cx="7959063" cy="461665"/>
          </a:xfrm>
          <a:prstGeom prst="rect">
            <a:avLst/>
          </a:prstGeom>
        </p:spPr>
        <p:txBody>
          <a:bodyPr wrap="square">
            <a:spAutoFit/>
          </a:bodyPr>
          <a:lstStyle/>
          <a:p>
            <a:r>
              <a:rPr lang="en-GB" sz="2400" dirty="0"/>
              <a:t>4. What is the input of each of these function machines:</a:t>
            </a:r>
          </a:p>
        </p:txBody>
      </p:sp>
      <p:sp>
        <p:nvSpPr>
          <p:cNvPr id="41" name="Rectangle 40">
            <a:extLst>
              <a:ext uri="{FF2B5EF4-FFF2-40B4-BE49-F238E27FC236}">
                <a16:creationId xmlns:a16="http://schemas.microsoft.com/office/drawing/2014/main" id="{DA7061DE-71E5-409F-8B57-7E602AF55CFF}"/>
              </a:ext>
            </a:extLst>
          </p:cNvPr>
          <p:cNvSpPr/>
          <p:nvPr/>
        </p:nvSpPr>
        <p:spPr>
          <a:xfrm>
            <a:off x="2606792" y="4157944"/>
            <a:ext cx="561372" cy="461665"/>
          </a:xfrm>
          <a:prstGeom prst="rect">
            <a:avLst/>
          </a:prstGeom>
        </p:spPr>
        <p:txBody>
          <a:bodyPr wrap="none">
            <a:spAutoFit/>
          </a:bodyPr>
          <a:lstStyle/>
          <a:p>
            <a:r>
              <a:rPr lang="en-GB" sz="2400" dirty="0"/>
              <a:t>(a)</a:t>
            </a:r>
          </a:p>
        </p:txBody>
      </p:sp>
      <p:sp>
        <p:nvSpPr>
          <p:cNvPr id="42" name="Rectangle 41">
            <a:extLst>
              <a:ext uri="{FF2B5EF4-FFF2-40B4-BE49-F238E27FC236}">
                <a16:creationId xmlns:a16="http://schemas.microsoft.com/office/drawing/2014/main" id="{CDD0189B-8C29-4A43-B893-0A73BCC2984F}"/>
              </a:ext>
            </a:extLst>
          </p:cNvPr>
          <p:cNvSpPr/>
          <p:nvPr/>
        </p:nvSpPr>
        <p:spPr>
          <a:xfrm>
            <a:off x="2612529" y="4831390"/>
            <a:ext cx="561372" cy="461665"/>
          </a:xfrm>
          <a:prstGeom prst="rect">
            <a:avLst/>
          </a:prstGeom>
        </p:spPr>
        <p:txBody>
          <a:bodyPr wrap="none">
            <a:spAutoFit/>
          </a:bodyPr>
          <a:lstStyle/>
          <a:p>
            <a:r>
              <a:rPr lang="en-GB" sz="2400" dirty="0"/>
              <a:t>(b)</a:t>
            </a:r>
          </a:p>
        </p:txBody>
      </p:sp>
      <p:sp>
        <p:nvSpPr>
          <p:cNvPr id="43" name="Rectangle 42">
            <a:extLst>
              <a:ext uri="{FF2B5EF4-FFF2-40B4-BE49-F238E27FC236}">
                <a16:creationId xmlns:a16="http://schemas.microsoft.com/office/drawing/2014/main" id="{787F0A8B-866F-4DD0-84F2-D86823C5400B}"/>
              </a:ext>
            </a:extLst>
          </p:cNvPr>
          <p:cNvSpPr/>
          <p:nvPr/>
        </p:nvSpPr>
        <p:spPr>
          <a:xfrm>
            <a:off x="2622542" y="5415663"/>
            <a:ext cx="543739" cy="461665"/>
          </a:xfrm>
          <a:prstGeom prst="rect">
            <a:avLst/>
          </a:prstGeom>
        </p:spPr>
        <p:txBody>
          <a:bodyPr wrap="none">
            <a:spAutoFit/>
          </a:bodyPr>
          <a:lstStyle/>
          <a:p>
            <a:r>
              <a:rPr lang="en-GB" sz="2400" dirty="0"/>
              <a:t>(c)</a:t>
            </a:r>
          </a:p>
        </p:txBody>
      </p:sp>
      <p:sp>
        <p:nvSpPr>
          <p:cNvPr id="44" name="Rectangle 43">
            <a:extLst>
              <a:ext uri="{FF2B5EF4-FFF2-40B4-BE49-F238E27FC236}">
                <a16:creationId xmlns:a16="http://schemas.microsoft.com/office/drawing/2014/main" id="{B254AA03-8C29-456A-90B4-279923929B08}"/>
              </a:ext>
            </a:extLst>
          </p:cNvPr>
          <p:cNvSpPr/>
          <p:nvPr/>
        </p:nvSpPr>
        <p:spPr>
          <a:xfrm>
            <a:off x="2672576" y="6014810"/>
            <a:ext cx="561372" cy="461665"/>
          </a:xfrm>
          <a:prstGeom prst="rect">
            <a:avLst/>
          </a:prstGeom>
        </p:spPr>
        <p:txBody>
          <a:bodyPr wrap="none">
            <a:spAutoFit/>
          </a:bodyPr>
          <a:lstStyle/>
          <a:p>
            <a:r>
              <a:rPr lang="en-GB" sz="2400" dirty="0"/>
              <a:t>(d)</a:t>
            </a:r>
          </a:p>
        </p:txBody>
      </p:sp>
      <p:sp>
        <p:nvSpPr>
          <p:cNvPr id="48" name="Rectangle 47">
            <a:extLst>
              <a:ext uri="{FF2B5EF4-FFF2-40B4-BE49-F238E27FC236}">
                <a16:creationId xmlns:a16="http://schemas.microsoft.com/office/drawing/2014/main" id="{0989F3E0-8E08-4114-814C-5BC7942BEFD3}"/>
              </a:ext>
            </a:extLst>
          </p:cNvPr>
          <p:cNvSpPr/>
          <p:nvPr/>
        </p:nvSpPr>
        <p:spPr bwMode="auto">
          <a:xfrm>
            <a:off x="5300860" y="6034277"/>
            <a:ext cx="753988"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49" name="Rectangle 48">
            <a:extLst>
              <a:ext uri="{FF2B5EF4-FFF2-40B4-BE49-F238E27FC236}">
                <a16:creationId xmlns:a16="http://schemas.microsoft.com/office/drawing/2014/main" id="{F0A340F4-55DB-4665-A716-475603773C9B}"/>
              </a:ext>
            </a:extLst>
          </p:cNvPr>
          <p:cNvSpPr/>
          <p:nvPr/>
        </p:nvSpPr>
        <p:spPr bwMode="auto">
          <a:xfrm>
            <a:off x="4052048" y="4847174"/>
            <a:ext cx="753988"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cxnSp>
        <p:nvCxnSpPr>
          <p:cNvPr id="50" name="Straight Connector 49">
            <a:extLst>
              <a:ext uri="{FF2B5EF4-FFF2-40B4-BE49-F238E27FC236}">
                <a16:creationId xmlns:a16="http://schemas.microsoft.com/office/drawing/2014/main" id="{EFFCE3BA-E4A9-41AC-A03D-2D0F6E4630BE}"/>
              </a:ext>
            </a:extLst>
          </p:cNvPr>
          <p:cNvCxnSpPr/>
          <p:nvPr/>
        </p:nvCxnSpPr>
        <p:spPr bwMode="auto">
          <a:xfrm>
            <a:off x="3619197" y="5599586"/>
            <a:ext cx="451600" cy="131"/>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51" name="Straight Connector 50">
            <a:extLst>
              <a:ext uri="{FF2B5EF4-FFF2-40B4-BE49-F238E27FC236}">
                <a16:creationId xmlns:a16="http://schemas.microsoft.com/office/drawing/2014/main" id="{AC296A6F-0349-4438-B918-147A2E355884}"/>
              </a:ext>
            </a:extLst>
          </p:cNvPr>
          <p:cNvCxnSpPr/>
          <p:nvPr/>
        </p:nvCxnSpPr>
        <p:spPr bwMode="auto">
          <a:xfrm>
            <a:off x="3607296" y="6237050"/>
            <a:ext cx="451600" cy="131"/>
          </a:xfrm>
          <a:prstGeom prst="line">
            <a:avLst/>
          </a:prstGeom>
          <a:solidFill>
            <a:srgbClr val="00B8FF"/>
          </a:solidFill>
          <a:ln w="28575" cap="flat" cmpd="sng" algn="ctr">
            <a:solidFill>
              <a:schemeClr val="tx1"/>
            </a:solidFill>
            <a:prstDash val="solid"/>
            <a:round/>
            <a:headEnd type="none" w="med" len="med"/>
            <a:tailEnd type="none" w="med" len="med"/>
          </a:ln>
          <a:effectLst/>
        </p:spPr>
      </p:cxnSp>
      <p:sp>
        <p:nvSpPr>
          <p:cNvPr id="14" name="TextBox 13">
            <a:extLst>
              <a:ext uri="{FF2B5EF4-FFF2-40B4-BE49-F238E27FC236}">
                <a16:creationId xmlns:a16="http://schemas.microsoft.com/office/drawing/2014/main" id="{9D5932D6-F3FE-43BD-B722-4D21B931B5E0}"/>
              </a:ext>
            </a:extLst>
          </p:cNvPr>
          <p:cNvSpPr txBox="1"/>
          <p:nvPr/>
        </p:nvSpPr>
        <p:spPr>
          <a:xfrm>
            <a:off x="3196791" y="1597071"/>
            <a:ext cx="527374" cy="461665"/>
          </a:xfrm>
          <a:prstGeom prst="rect">
            <a:avLst/>
          </a:prstGeom>
          <a:noFill/>
        </p:spPr>
        <p:txBody>
          <a:bodyPr wrap="square" rtlCol="0">
            <a:spAutoFit/>
          </a:bodyPr>
          <a:lstStyle/>
          <a:p>
            <a:r>
              <a:rPr lang="en-GB" sz="2400" dirty="0"/>
              <a:t>?</a:t>
            </a:r>
          </a:p>
        </p:txBody>
      </p:sp>
      <p:sp>
        <p:nvSpPr>
          <p:cNvPr id="15" name="Rectangle 14">
            <a:extLst>
              <a:ext uri="{FF2B5EF4-FFF2-40B4-BE49-F238E27FC236}">
                <a16:creationId xmlns:a16="http://schemas.microsoft.com/office/drawing/2014/main" id="{503A2E3B-AEC1-4A96-A258-ED8DFE054202}"/>
              </a:ext>
            </a:extLst>
          </p:cNvPr>
          <p:cNvSpPr/>
          <p:nvPr/>
        </p:nvSpPr>
        <p:spPr>
          <a:xfrm>
            <a:off x="3201402" y="2040408"/>
            <a:ext cx="356188" cy="461665"/>
          </a:xfrm>
          <a:prstGeom prst="rect">
            <a:avLst/>
          </a:prstGeom>
        </p:spPr>
        <p:txBody>
          <a:bodyPr wrap="none">
            <a:spAutoFit/>
          </a:bodyPr>
          <a:lstStyle/>
          <a:p>
            <a:r>
              <a:rPr lang="en-GB" sz="2400" dirty="0"/>
              <a:t>?</a:t>
            </a:r>
          </a:p>
        </p:txBody>
      </p:sp>
      <p:sp>
        <p:nvSpPr>
          <p:cNvPr id="16" name="Rectangle 15">
            <a:extLst>
              <a:ext uri="{FF2B5EF4-FFF2-40B4-BE49-F238E27FC236}">
                <a16:creationId xmlns:a16="http://schemas.microsoft.com/office/drawing/2014/main" id="{F6E999B1-7CED-4163-A87A-23A95236A0C9}"/>
              </a:ext>
            </a:extLst>
          </p:cNvPr>
          <p:cNvSpPr/>
          <p:nvPr/>
        </p:nvSpPr>
        <p:spPr>
          <a:xfrm>
            <a:off x="3216833" y="2502073"/>
            <a:ext cx="356188" cy="461665"/>
          </a:xfrm>
          <a:prstGeom prst="rect">
            <a:avLst/>
          </a:prstGeom>
        </p:spPr>
        <p:txBody>
          <a:bodyPr wrap="none">
            <a:spAutoFit/>
          </a:bodyPr>
          <a:lstStyle/>
          <a:p>
            <a:r>
              <a:rPr lang="en-GB" sz="2400" dirty="0"/>
              <a:t>?</a:t>
            </a:r>
          </a:p>
        </p:txBody>
      </p:sp>
      <p:sp>
        <p:nvSpPr>
          <p:cNvPr id="17" name="Rectangle 16">
            <a:extLst>
              <a:ext uri="{FF2B5EF4-FFF2-40B4-BE49-F238E27FC236}">
                <a16:creationId xmlns:a16="http://schemas.microsoft.com/office/drawing/2014/main" id="{07B7FAC0-21D0-454F-A644-959A3553EFBF}"/>
              </a:ext>
            </a:extLst>
          </p:cNvPr>
          <p:cNvSpPr/>
          <p:nvPr/>
        </p:nvSpPr>
        <p:spPr>
          <a:xfrm>
            <a:off x="3248481" y="2927404"/>
            <a:ext cx="356188" cy="461665"/>
          </a:xfrm>
          <a:prstGeom prst="rect">
            <a:avLst/>
          </a:prstGeom>
        </p:spPr>
        <p:txBody>
          <a:bodyPr wrap="none">
            <a:spAutoFit/>
          </a:bodyPr>
          <a:lstStyle/>
          <a:p>
            <a:r>
              <a:rPr lang="en-GB" sz="2400" dirty="0"/>
              <a:t>?</a:t>
            </a:r>
          </a:p>
        </p:txBody>
      </p:sp>
      <p:sp>
        <p:nvSpPr>
          <p:cNvPr id="45" name="Rectangle 44">
            <a:extLst>
              <a:ext uri="{FF2B5EF4-FFF2-40B4-BE49-F238E27FC236}">
                <a16:creationId xmlns:a16="http://schemas.microsoft.com/office/drawing/2014/main" id="{EA2B5033-1056-4EF9-A007-3FEC4C2C5AC0}"/>
              </a:ext>
            </a:extLst>
          </p:cNvPr>
          <p:cNvSpPr/>
          <p:nvPr/>
        </p:nvSpPr>
        <p:spPr>
          <a:xfrm>
            <a:off x="3196791" y="4219499"/>
            <a:ext cx="356188" cy="461665"/>
          </a:xfrm>
          <a:prstGeom prst="rect">
            <a:avLst/>
          </a:prstGeom>
        </p:spPr>
        <p:txBody>
          <a:bodyPr wrap="none">
            <a:spAutoFit/>
          </a:bodyPr>
          <a:lstStyle/>
          <a:p>
            <a:r>
              <a:rPr lang="en-GB" sz="2400" dirty="0"/>
              <a:t>?</a:t>
            </a:r>
          </a:p>
        </p:txBody>
      </p:sp>
      <p:sp>
        <p:nvSpPr>
          <p:cNvPr id="46" name="Rectangle 45">
            <a:extLst>
              <a:ext uri="{FF2B5EF4-FFF2-40B4-BE49-F238E27FC236}">
                <a16:creationId xmlns:a16="http://schemas.microsoft.com/office/drawing/2014/main" id="{0B7EBE12-63C6-45FD-976C-196711561C17}"/>
              </a:ext>
            </a:extLst>
          </p:cNvPr>
          <p:cNvSpPr/>
          <p:nvPr/>
        </p:nvSpPr>
        <p:spPr>
          <a:xfrm>
            <a:off x="3233948" y="4836184"/>
            <a:ext cx="356188" cy="461665"/>
          </a:xfrm>
          <a:prstGeom prst="rect">
            <a:avLst/>
          </a:prstGeom>
        </p:spPr>
        <p:txBody>
          <a:bodyPr wrap="none">
            <a:spAutoFit/>
          </a:bodyPr>
          <a:lstStyle/>
          <a:p>
            <a:r>
              <a:rPr lang="en-GB" sz="2400" dirty="0"/>
              <a:t>?</a:t>
            </a:r>
          </a:p>
        </p:txBody>
      </p:sp>
      <p:sp>
        <p:nvSpPr>
          <p:cNvPr id="47" name="Rectangle 46">
            <a:extLst>
              <a:ext uri="{FF2B5EF4-FFF2-40B4-BE49-F238E27FC236}">
                <a16:creationId xmlns:a16="http://schemas.microsoft.com/office/drawing/2014/main" id="{45F2EEF9-4C4B-44C9-B0E8-C1BB631366B7}"/>
              </a:ext>
            </a:extLst>
          </p:cNvPr>
          <p:cNvSpPr/>
          <p:nvPr/>
        </p:nvSpPr>
        <p:spPr>
          <a:xfrm>
            <a:off x="3253783" y="5464719"/>
            <a:ext cx="356188" cy="461665"/>
          </a:xfrm>
          <a:prstGeom prst="rect">
            <a:avLst/>
          </a:prstGeom>
        </p:spPr>
        <p:txBody>
          <a:bodyPr wrap="none">
            <a:spAutoFit/>
          </a:bodyPr>
          <a:lstStyle/>
          <a:p>
            <a:r>
              <a:rPr lang="en-GB" sz="2400" dirty="0"/>
              <a:t>?</a:t>
            </a:r>
          </a:p>
        </p:txBody>
      </p:sp>
      <p:sp>
        <p:nvSpPr>
          <p:cNvPr id="52" name="Rectangle 51">
            <a:extLst>
              <a:ext uri="{FF2B5EF4-FFF2-40B4-BE49-F238E27FC236}">
                <a16:creationId xmlns:a16="http://schemas.microsoft.com/office/drawing/2014/main" id="{CD9E0F44-595E-4B64-A45B-39D0924E966E}"/>
              </a:ext>
            </a:extLst>
          </p:cNvPr>
          <p:cNvSpPr/>
          <p:nvPr/>
        </p:nvSpPr>
        <p:spPr>
          <a:xfrm>
            <a:off x="3233948" y="6076365"/>
            <a:ext cx="356188" cy="461665"/>
          </a:xfrm>
          <a:prstGeom prst="rect">
            <a:avLst/>
          </a:prstGeom>
        </p:spPr>
        <p:txBody>
          <a:bodyPr wrap="none">
            <a:spAutoFit/>
          </a:bodyPr>
          <a:lstStyle/>
          <a:p>
            <a:r>
              <a:rPr lang="en-GB" sz="2400" dirty="0"/>
              <a:t>?</a:t>
            </a:r>
          </a:p>
        </p:txBody>
      </p:sp>
      <p:sp>
        <p:nvSpPr>
          <p:cNvPr id="53" name="TextBox 52">
            <a:extLst>
              <a:ext uri="{FF2B5EF4-FFF2-40B4-BE49-F238E27FC236}">
                <a16:creationId xmlns:a16="http://schemas.microsoft.com/office/drawing/2014/main" id="{65FEC153-4A5F-4F3A-950A-EF95D176474F}"/>
              </a:ext>
            </a:extLst>
          </p:cNvPr>
          <p:cNvSpPr txBox="1"/>
          <p:nvPr/>
        </p:nvSpPr>
        <p:spPr>
          <a:xfrm>
            <a:off x="4164239" y="1549758"/>
            <a:ext cx="650154" cy="461665"/>
          </a:xfrm>
          <a:prstGeom prst="rect">
            <a:avLst/>
          </a:prstGeom>
          <a:noFill/>
        </p:spPr>
        <p:txBody>
          <a:bodyPr wrap="square" rtlCol="0">
            <a:spAutoFit/>
          </a:bodyPr>
          <a:lstStyle/>
          <a:p>
            <a:r>
              <a:rPr lang="en-GB" sz="2400" dirty="0"/>
              <a:t>x 5</a:t>
            </a:r>
          </a:p>
        </p:txBody>
      </p:sp>
      <p:sp>
        <p:nvSpPr>
          <p:cNvPr id="54" name="Rectangle 53">
            <a:extLst>
              <a:ext uri="{FF2B5EF4-FFF2-40B4-BE49-F238E27FC236}">
                <a16:creationId xmlns:a16="http://schemas.microsoft.com/office/drawing/2014/main" id="{A34AF094-074A-45F9-BFDF-063A24FAB19E}"/>
              </a:ext>
            </a:extLst>
          </p:cNvPr>
          <p:cNvSpPr/>
          <p:nvPr/>
        </p:nvSpPr>
        <p:spPr>
          <a:xfrm>
            <a:off x="4137449" y="2020783"/>
            <a:ext cx="620683" cy="461665"/>
          </a:xfrm>
          <a:prstGeom prst="rect">
            <a:avLst/>
          </a:prstGeom>
        </p:spPr>
        <p:txBody>
          <a:bodyPr wrap="none">
            <a:spAutoFit/>
          </a:bodyPr>
          <a:lstStyle/>
          <a:p>
            <a:r>
              <a:rPr lang="en-GB" sz="2400" dirty="0"/>
              <a:t>+ 8</a:t>
            </a:r>
          </a:p>
        </p:txBody>
      </p:sp>
      <p:sp>
        <p:nvSpPr>
          <p:cNvPr id="55" name="Rectangle 54">
            <a:extLst>
              <a:ext uri="{FF2B5EF4-FFF2-40B4-BE49-F238E27FC236}">
                <a16:creationId xmlns:a16="http://schemas.microsoft.com/office/drawing/2014/main" id="{BA44D842-771C-43F4-B710-811C0F53C13E}"/>
              </a:ext>
            </a:extLst>
          </p:cNvPr>
          <p:cNvSpPr/>
          <p:nvPr/>
        </p:nvSpPr>
        <p:spPr>
          <a:xfrm>
            <a:off x="4157172" y="2456815"/>
            <a:ext cx="543739" cy="461665"/>
          </a:xfrm>
          <a:prstGeom prst="rect">
            <a:avLst/>
          </a:prstGeom>
        </p:spPr>
        <p:txBody>
          <a:bodyPr wrap="none">
            <a:spAutoFit/>
          </a:bodyPr>
          <a:lstStyle/>
          <a:p>
            <a:r>
              <a:rPr lang="en-GB" sz="2400" dirty="0"/>
              <a:t>- 9</a:t>
            </a:r>
          </a:p>
        </p:txBody>
      </p:sp>
      <p:sp>
        <p:nvSpPr>
          <p:cNvPr id="56" name="Rectangle 55">
            <a:extLst>
              <a:ext uri="{FF2B5EF4-FFF2-40B4-BE49-F238E27FC236}">
                <a16:creationId xmlns:a16="http://schemas.microsoft.com/office/drawing/2014/main" id="{73222DF4-0C25-4741-97CC-03B9CF31D144}"/>
              </a:ext>
            </a:extLst>
          </p:cNvPr>
          <p:cNvSpPr/>
          <p:nvPr/>
        </p:nvSpPr>
        <p:spPr>
          <a:xfrm>
            <a:off x="4081644" y="2902658"/>
            <a:ext cx="748923" cy="461665"/>
          </a:xfrm>
          <a:prstGeom prst="rect">
            <a:avLst/>
          </a:prstGeom>
        </p:spPr>
        <p:txBody>
          <a:bodyPr wrap="none">
            <a:spAutoFit/>
          </a:bodyPr>
          <a:lstStyle/>
          <a:p>
            <a:r>
              <a:rPr lang="en-GB" sz="2400" dirty="0"/>
              <a:t>÷ 4</a:t>
            </a:r>
          </a:p>
        </p:txBody>
      </p:sp>
      <p:sp>
        <p:nvSpPr>
          <p:cNvPr id="57" name="Rectangle 56">
            <a:extLst>
              <a:ext uri="{FF2B5EF4-FFF2-40B4-BE49-F238E27FC236}">
                <a16:creationId xmlns:a16="http://schemas.microsoft.com/office/drawing/2014/main" id="{3DDC2247-37C5-4A31-A8F6-CFD45B509324}"/>
              </a:ext>
            </a:extLst>
          </p:cNvPr>
          <p:cNvSpPr/>
          <p:nvPr/>
        </p:nvSpPr>
        <p:spPr>
          <a:xfrm>
            <a:off x="4135131" y="4176652"/>
            <a:ext cx="620683" cy="461665"/>
          </a:xfrm>
          <a:prstGeom prst="rect">
            <a:avLst/>
          </a:prstGeom>
        </p:spPr>
        <p:txBody>
          <a:bodyPr wrap="none">
            <a:spAutoFit/>
          </a:bodyPr>
          <a:lstStyle/>
          <a:p>
            <a:r>
              <a:rPr lang="en-GB" sz="2400" dirty="0"/>
              <a:t>+ 1</a:t>
            </a:r>
          </a:p>
        </p:txBody>
      </p:sp>
      <p:sp>
        <p:nvSpPr>
          <p:cNvPr id="58" name="Rectangle 57">
            <a:extLst>
              <a:ext uri="{FF2B5EF4-FFF2-40B4-BE49-F238E27FC236}">
                <a16:creationId xmlns:a16="http://schemas.microsoft.com/office/drawing/2014/main" id="{DD912B4F-0B95-45B8-AC9A-9FC91CC66683}"/>
              </a:ext>
            </a:extLst>
          </p:cNvPr>
          <p:cNvSpPr/>
          <p:nvPr/>
        </p:nvSpPr>
        <p:spPr>
          <a:xfrm>
            <a:off x="5340787" y="4162074"/>
            <a:ext cx="595035" cy="461665"/>
          </a:xfrm>
          <a:prstGeom prst="rect">
            <a:avLst/>
          </a:prstGeom>
        </p:spPr>
        <p:txBody>
          <a:bodyPr wrap="none">
            <a:spAutoFit/>
          </a:bodyPr>
          <a:lstStyle/>
          <a:p>
            <a:r>
              <a:rPr lang="en-GB" sz="2400" dirty="0"/>
              <a:t>x 4</a:t>
            </a:r>
          </a:p>
        </p:txBody>
      </p:sp>
      <p:sp>
        <p:nvSpPr>
          <p:cNvPr id="59" name="Rectangle 58">
            <a:extLst>
              <a:ext uri="{FF2B5EF4-FFF2-40B4-BE49-F238E27FC236}">
                <a16:creationId xmlns:a16="http://schemas.microsoft.com/office/drawing/2014/main" id="{BD1CE6B0-B124-4E33-B49A-E9EE40B75CFE}"/>
              </a:ext>
            </a:extLst>
          </p:cNvPr>
          <p:cNvSpPr/>
          <p:nvPr/>
        </p:nvSpPr>
        <p:spPr>
          <a:xfrm>
            <a:off x="4157172" y="4807788"/>
            <a:ext cx="705642" cy="461665"/>
          </a:xfrm>
          <a:prstGeom prst="rect">
            <a:avLst/>
          </a:prstGeom>
        </p:spPr>
        <p:txBody>
          <a:bodyPr wrap="none">
            <a:spAutoFit/>
          </a:bodyPr>
          <a:lstStyle/>
          <a:p>
            <a:r>
              <a:rPr lang="en-GB" sz="2400" dirty="0"/>
              <a:t>+ 7 </a:t>
            </a:r>
          </a:p>
        </p:txBody>
      </p:sp>
      <p:sp>
        <p:nvSpPr>
          <p:cNvPr id="60" name="Rectangle 59">
            <a:extLst>
              <a:ext uri="{FF2B5EF4-FFF2-40B4-BE49-F238E27FC236}">
                <a16:creationId xmlns:a16="http://schemas.microsoft.com/office/drawing/2014/main" id="{ED49C0E3-CC4F-41A2-A6DC-DF51EDD1CCA3}"/>
              </a:ext>
            </a:extLst>
          </p:cNvPr>
          <p:cNvSpPr/>
          <p:nvPr/>
        </p:nvSpPr>
        <p:spPr>
          <a:xfrm>
            <a:off x="5257636" y="4789685"/>
            <a:ext cx="748923" cy="461665"/>
          </a:xfrm>
          <a:prstGeom prst="rect">
            <a:avLst/>
          </a:prstGeom>
        </p:spPr>
        <p:txBody>
          <a:bodyPr wrap="none">
            <a:spAutoFit/>
          </a:bodyPr>
          <a:lstStyle/>
          <a:p>
            <a:r>
              <a:rPr lang="en-GB" sz="2400" dirty="0"/>
              <a:t>÷ 6</a:t>
            </a:r>
          </a:p>
        </p:txBody>
      </p:sp>
      <p:sp>
        <p:nvSpPr>
          <p:cNvPr id="61" name="Rectangle 60">
            <a:extLst>
              <a:ext uri="{FF2B5EF4-FFF2-40B4-BE49-F238E27FC236}">
                <a16:creationId xmlns:a16="http://schemas.microsoft.com/office/drawing/2014/main" id="{EDB7BA61-56A7-4B93-B087-9EC9739DE98A}"/>
              </a:ext>
            </a:extLst>
          </p:cNvPr>
          <p:cNvSpPr/>
          <p:nvPr/>
        </p:nvSpPr>
        <p:spPr>
          <a:xfrm>
            <a:off x="4164239" y="5341456"/>
            <a:ext cx="595035" cy="461665"/>
          </a:xfrm>
          <a:prstGeom prst="rect">
            <a:avLst/>
          </a:prstGeom>
        </p:spPr>
        <p:txBody>
          <a:bodyPr wrap="none">
            <a:spAutoFit/>
          </a:bodyPr>
          <a:lstStyle/>
          <a:p>
            <a:r>
              <a:rPr lang="en-GB" sz="2400" dirty="0"/>
              <a:t>x 4</a:t>
            </a:r>
          </a:p>
        </p:txBody>
      </p:sp>
      <p:sp>
        <p:nvSpPr>
          <p:cNvPr id="62" name="Rectangle 61">
            <a:extLst>
              <a:ext uri="{FF2B5EF4-FFF2-40B4-BE49-F238E27FC236}">
                <a16:creationId xmlns:a16="http://schemas.microsoft.com/office/drawing/2014/main" id="{9DFD7AA7-6C25-4B15-A85B-DE6896454F34}"/>
              </a:ext>
            </a:extLst>
          </p:cNvPr>
          <p:cNvSpPr/>
          <p:nvPr/>
        </p:nvSpPr>
        <p:spPr>
          <a:xfrm>
            <a:off x="5359368" y="5376668"/>
            <a:ext cx="620683" cy="461665"/>
          </a:xfrm>
          <a:prstGeom prst="rect">
            <a:avLst/>
          </a:prstGeom>
        </p:spPr>
        <p:txBody>
          <a:bodyPr wrap="none">
            <a:spAutoFit/>
          </a:bodyPr>
          <a:lstStyle/>
          <a:p>
            <a:r>
              <a:rPr lang="en-GB" sz="2400" dirty="0"/>
              <a:t>+ 9</a:t>
            </a:r>
          </a:p>
        </p:txBody>
      </p:sp>
      <p:sp>
        <p:nvSpPr>
          <p:cNvPr id="63" name="Rectangle 62">
            <a:extLst>
              <a:ext uri="{FF2B5EF4-FFF2-40B4-BE49-F238E27FC236}">
                <a16:creationId xmlns:a16="http://schemas.microsoft.com/office/drawing/2014/main" id="{6EF842E8-7402-410F-A94B-CCCE85FA1385}"/>
              </a:ext>
            </a:extLst>
          </p:cNvPr>
          <p:cNvSpPr/>
          <p:nvPr/>
        </p:nvSpPr>
        <p:spPr>
          <a:xfrm>
            <a:off x="4196621" y="5984152"/>
            <a:ext cx="595035" cy="461665"/>
          </a:xfrm>
          <a:prstGeom prst="rect">
            <a:avLst/>
          </a:prstGeom>
        </p:spPr>
        <p:txBody>
          <a:bodyPr wrap="none">
            <a:spAutoFit/>
          </a:bodyPr>
          <a:lstStyle/>
          <a:p>
            <a:r>
              <a:rPr lang="en-GB" sz="2400" dirty="0"/>
              <a:t>x 9</a:t>
            </a:r>
          </a:p>
        </p:txBody>
      </p:sp>
      <p:sp>
        <p:nvSpPr>
          <p:cNvPr id="15360" name="Rectangle 15359">
            <a:extLst>
              <a:ext uri="{FF2B5EF4-FFF2-40B4-BE49-F238E27FC236}">
                <a16:creationId xmlns:a16="http://schemas.microsoft.com/office/drawing/2014/main" id="{AAC88E00-3401-4428-A700-32D6D3930966}"/>
              </a:ext>
            </a:extLst>
          </p:cNvPr>
          <p:cNvSpPr/>
          <p:nvPr/>
        </p:nvSpPr>
        <p:spPr>
          <a:xfrm>
            <a:off x="5300860" y="5993539"/>
            <a:ext cx="715260" cy="461665"/>
          </a:xfrm>
          <a:prstGeom prst="rect">
            <a:avLst/>
          </a:prstGeom>
        </p:spPr>
        <p:txBody>
          <a:bodyPr wrap="none">
            <a:spAutoFit/>
          </a:bodyPr>
          <a:lstStyle/>
          <a:p>
            <a:r>
              <a:rPr lang="en-GB" sz="2400" dirty="0"/>
              <a:t>- 20</a:t>
            </a:r>
          </a:p>
        </p:txBody>
      </p:sp>
      <p:sp>
        <p:nvSpPr>
          <p:cNvPr id="15361" name="TextBox 15360">
            <a:extLst>
              <a:ext uri="{FF2B5EF4-FFF2-40B4-BE49-F238E27FC236}">
                <a16:creationId xmlns:a16="http://schemas.microsoft.com/office/drawing/2014/main" id="{62FE67D7-5A99-4BB1-9008-99EAD613B67F}"/>
              </a:ext>
            </a:extLst>
          </p:cNvPr>
          <p:cNvSpPr txBox="1"/>
          <p:nvPr/>
        </p:nvSpPr>
        <p:spPr>
          <a:xfrm>
            <a:off x="5486357" y="2020335"/>
            <a:ext cx="543739" cy="461665"/>
          </a:xfrm>
          <a:prstGeom prst="rect">
            <a:avLst/>
          </a:prstGeom>
          <a:noFill/>
        </p:spPr>
        <p:txBody>
          <a:bodyPr wrap="square" rtlCol="0">
            <a:spAutoFit/>
          </a:bodyPr>
          <a:lstStyle/>
          <a:p>
            <a:r>
              <a:rPr lang="en-GB" sz="2400" dirty="0"/>
              <a:t>12</a:t>
            </a:r>
          </a:p>
        </p:txBody>
      </p:sp>
      <p:sp>
        <p:nvSpPr>
          <p:cNvPr id="15362" name="Rectangle 15361">
            <a:extLst>
              <a:ext uri="{FF2B5EF4-FFF2-40B4-BE49-F238E27FC236}">
                <a16:creationId xmlns:a16="http://schemas.microsoft.com/office/drawing/2014/main" id="{B891A4E0-5AC7-475F-9594-086857F5A797}"/>
              </a:ext>
            </a:extLst>
          </p:cNvPr>
          <p:cNvSpPr/>
          <p:nvPr/>
        </p:nvSpPr>
        <p:spPr>
          <a:xfrm>
            <a:off x="5486530" y="2420445"/>
            <a:ext cx="504882" cy="461665"/>
          </a:xfrm>
          <a:prstGeom prst="rect">
            <a:avLst/>
          </a:prstGeom>
        </p:spPr>
        <p:txBody>
          <a:bodyPr wrap="none">
            <a:spAutoFit/>
          </a:bodyPr>
          <a:lstStyle/>
          <a:p>
            <a:r>
              <a:rPr lang="en-GB" sz="2400" dirty="0"/>
              <a:t>11</a:t>
            </a:r>
          </a:p>
        </p:txBody>
      </p:sp>
      <p:sp>
        <p:nvSpPr>
          <p:cNvPr id="15363" name="Rectangle 15362">
            <a:extLst>
              <a:ext uri="{FF2B5EF4-FFF2-40B4-BE49-F238E27FC236}">
                <a16:creationId xmlns:a16="http://schemas.microsoft.com/office/drawing/2014/main" id="{98F93970-5A4B-4826-87D5-0CD543AC4D4C}"/>
              </a:ext>
            </a:extLst>
          </p:cNvPr>
          <p:cNvSpPr/>
          <p:nvPr/>
        </p:nvSpPr>
        <p:spPr>
          <a:xfrm>
            <a:off x="5514187" y="2899499"/>
            <a:ext cx="356188" cy="461665"/>
          </a:xfrm>
          <a:prstGeom prst="rect">
            <a:avLst/>
          </a:prstGeom>
        </p:spPr>
        <p:txBody>
          <a:bodyPr wrap="none">
            <a:spAutoFit/>
          </a:bodyPr>
          <a:lstStyle/>
          <a:p>
            <a:r>
              <a:rPr lang="en-GB" sz="2400" dirty="0"/>
              <a:t>5</a:t>
            </a:r>
          </a:p>
        </p:txBody>
      </p:sp>
      <p:sp>
        <p:nvSpPr>
          <p:cNvPr id="15364" name="Rectangle 15363">
            <a:extLst>
              <a:ext uri="{FF2B5EF4-FFF2-40B4-BE49-F238E27FC236}">
                <a16:creationId xmlns:a16="http://schemas.microsoft.com/office/drawing/2014/main" id="{DD24AECB-0B2F-4034-9A58-E94D4BA700E1}"/>
              </a:ext>
            </a:extLst>
          </p:cNvPr>
          <p:cNvSpPr/>
          <p:nvPr/>
        </p:nvSpPr>
        <p:spPr>
          <a:xfrm>
            <a:off x="5467857" y="1583927"/>
            <a:ext cx="527709" cy="461665"/>
          </a:xfrm>
          <a:prstGeom prst="rect">
            <a:avLst/>
          </a:prstGeom>
        </p:spPr>
        <p:txBody>
          <a:bodyPr wrap="none">
            <a:spAutoFit/>
          </a:bodyPr>
          <a:lstStyle/>
          <a:p>
            <a:r>
              <a:rPr lang="en-GB" sz="2400" dirty="0"/>
              <a:t>30</a:t>
            </a:r>
          </a:p>
        </p:txBody>
      </p:sp>
      <p:sp>
        <p:nvSpPr>
          <p:cNvPr id="15365" name="Rectangle 15364">
            <a:extLst>
              <a:ext uri="{FF2B5EF4-FFF2-40B4-BE49-F238E27FC236}">
                <a16:creationId xmlns:a16="http://schemas.microsoft.com/office/drawing/2014/main" id="{19EB54A8-C6E1-4E23-94C2-339374D68733}"/>
              </a:ext>
            </a:extLst>
          </p:cNvPr>
          <p:cNvSpPr/>
          <p:nvPr/>
        </p:nvSpPr>
        <p:spPr>
          <a:xfrm>
            <a:off x="6734850" y="4180255"/>
            <a:ext cx="527709" cy="461665"/>
          </a:xfrm>
          <a:prstGeom prst="rect">
            <a:avLst/>
          </a:prstGeom>
        </p:spPr>
        <p:txBody>
          <a:bodyPr wrap="none">
            <a:spAutoFit/>
          </a:bodyPr>
          <a:lstStyle/>
          <a:p>
            <a:r>
              <a:rPr lang="en-GB" sz="2400" dirty="0"/>
              <a:t>12</a:t>
            </a:r>
          </a:p>
        </p:txBody>
      </p:sp>
      <p:sp>
        <p:nvSpPr>
          <p:cNvPr id="15366" name="Rectangle 15365">
            <a:extLst>
              <a:ext uri="{FF2B5EF4-FFF2-40B4-BE49-F238E27FC236}">
                <a16:creationId xmlns:a16="http://schemas.microsoft.com/office/drawing/2014/main" id="{C3D86189-565D-4239-84EA-BE0C2587E4AF}"/>
              </a:ext>
            </a:extLst>
          </p:cNvPr>
          <p:cNvSpPr/>
          <p:nvPr/>
        </p:nvSpPr>
        <p:spPr>
          <a:xfrm>
            <a:off x="6751231" y="4760871"/>
            <a:ext cx="356188" cy="461665"/>
          </a:xfrm>
          <a:prstGeom prst="rect">
            <a:avLst/>
          </a:prstGeom>
        </p:spPr>
        <p:txBody>
          <a:bodyPr wrap="none">
            <a:spAutoFit/>
          </a:bodyPr>
          <a:lstStyle/>
          <a:p>
            <a:r>
              <a:rPr lang="en-GB" sz="2400" dirty="0"/>
              <a:t>4</a:t>
            </a:r>
          </a:p>
        </p:txBody>
      </p:sp>
      <p:sp>
        <p:nvSpPr>
          <p:cNvPr id="15367" name="Rectangle 15366">
            <a:extLst>
              <a:ext uri="{FF2B5EF4-FFF2-40B4-BE49-F238E27FC236}">
                <a16:creationId xmlns:a16="http://schemas.microsoft.com/office/drawing/2014/main" id="{05F97E04-4DCF-49AF-9B36-D63D2EE6BE5D}"/>
              </a:ext>
            </a:extLst>
          </p:cNvPr>
          <p:cNvSpPr/>
          <p:nvPr/>
        </p:nvSpPr>
        <p:spPr>
          <a:xfrm>
            <a:off x="6803122" y="5351498"/>
            <a:ext cx="527709" cy="461665"/>
          </a:xfrm>
          <a:prstGeom prst="rect">
            <a:avLst/>
          </a:prstGeom>
        </p:spPr>
        <p:txBody>
          <a:bodyPr wrap="none">
            <a:spAutoFit/>
          </a:bodyPr>
          <a:lstStyle/>
          <a:p>
            <a:r>
              <a:rPr lang="en-GB" sz="2400" dirty="0"/>
              <a:t>37</a:t>
            </a:r>
          </a:p>
        </p:txBody>
      </p:sp>
      <p:sp>
        <p:nvSpPr>
          <p:cNvPr id="15368" name="Rectangle 15367">
            <a:extLst>
              <a:ext uri="{FF2B5EF4-FFF2-40B4-BE49-F238E27FC236}">
                <a16:creationId xmlns:a16="http://schemas.microsoft.com/office/drawing/2014/main" id="{262CEBD9-7C5E-4AC7-B7CE-04F4384F73D1}"/>
              </a:ext>
            </a:extLst>
          </p:cNvPr>
          <p:cNvSpPr/>
          <p:nvPr/>
        </p:nvSpPr>
        <p:spPr>
          <a:xfrm>
            <a:off x="6785367" y="5982057"/>
            <a:ext cx="527709" cy="461665"/>
          </a:xfrm>
          <a:prstGeom prst="rect">
            <a:avLst/>
          </a:prstGeom>
        </p:spPr>
        <p:txBody>
          <a:bodyPr wrap="none">
            <a:spAutoFit/>
          </a:bodyPr>
          <a:lstStyle/>
          <a:p>
            <a:r>
              <a:rPr lang="en-GB" sz="2400" dirty="0"/>
              <a:t>34</a:t>
            </a:r>
          </a:p>
        </p:txBody>
      </p:sp>
      <p:sp>
        <p:nvSpPr>
          <p:cNvPr id="15369" name="TextBox 15368">
            <a:extLst>
              <a:ext uri="{FF2B5EF4-FFF2-40B4-BE49-F238E27FC236}">
                <a16:creationId xmlns:a16="http://schemas.microsoft.com/office/drawing/2014/main" id="{ED82BA96-4570-4292-A8CD-B0CA8EFDBA14}"/>
              </a:ext>
            </a:extLst>
          </p:cNvPr>
          <p:cNvSpPr txBox="1"/>
          <p:nvPr/>
        </p:nvSpPr>
        <p:spPr>
          <a:xfrm>
            <a:off x="6785367" y="1557133"/>
            <a:ext cx="2145809" cy="461665"/>
          </a:xfrm>
          <a:prstGeom prst="rect">
            <a:avLst/>
          </a:prstGeom>
          <a:noFill/>
        </p:spPr>
        <p:txBody>
          <a:bodyPr wrap="square" rtlCol="0">
            <a:spAutoFit/>
          </a:bodyPr>
          <a:lstStyle/>
          <a:p>
            <a:r>
              <a:rPr lang="en-GB" sz="2400" dirty="0">
                <a:solidFill>
                  <a:srgbClr val="FF0000"/>
                </a:solidFill>
              </a:rPr>
              <a:t>30 ÷ 5 = 6</a:t>
            </a:r>
          </a:p>
        </p:txBody>
      </p:sp>
      <p:sp>
        <p:nvSpPr>
          <p:cNvPr id="15370" name="Rectangle 15369">
            <a:extLst>
              <a:ext uri="{FF2B5EF4-FFF2-40B4-BE49-F238E27FC236}">
                <a16:creationId xmlns:a16="http://schemas.microsoft.com/office/drawing/2014/main" id="{94056988-D8DF-4BF2-A54C-6DCFD38909C9}"/>
              </a:ext>
            </a:extLst>
          </p:cNvPr>
          <p:cNvSpPr/>
          <p:nvPr/>
        </p:nvSpPr>
        <p:spPr>
          <a:xfrm>
            <a:off x="6765487" y="1967925"/>
            <a:ext cx="1492716" cy="461665"/>
          </a:xfrm>
          <a:prstGeom prst="rect">
            <a:avLst/>
          </a:prstGeom>
        </p:spPr>
        <p:txBody>
          <a:bodyPr wrap="none">
            <a:spAutoFit/>
          </a:bodyPr>
          <a:lstStyle/>
          <a:p>
            <a:r>
              <a:rPr lang="en-GB" sz="2400" dirty="0">
                <a:solidFill>
                  <a:srgbClr val="FF0000"/>
                </a:solidFill>
              </a:rPr>
              <a:t>12 - 8 = 4</a:t>
            </a:r>
          </a:p>
        </p:txBody>
      </p:sp>
      <p:sp>
        <p:nvSpPr>
          <p:cNvPr id="15371" name="Rectangle 15370">
            <a:extLst>
              <a:ext uri="{FF2B5EF4-FFF2-40B4-BE49-F238E27FC236}">
                <a16:creationId xmlns:a16="http://schemas.microsoft.com/office/drawing/2014/main" id="{BE7E2493-4A74-4130-AB26-3E572A250508}"/>
              </a:ext>
            </a:extLst>
          </p:cNvPr>
          <p:cNvSpPr/>
          <p:nvPr/>
        </p:nvSpPr>
        <p:spPr>
          <a:xfrm>
            <a:off x="6777031" y="2417417"/>
            <a:ext cx="1718356" cy="461665"/>
          </a:xfrm>
          <a:prstGeom prst="rect">
            <a:avLst/>
          </a:prstGeom>
        </p:spPr>
        <p:txBody>
          <a:bodyPr wrap="none">
            <a:spAutoFit/>
          </a:bodyPr>
          <a:lstStyle/>
          <a:p>
            <a:r>
              <a:rPr lang="en-GB" sz="2400" dirty="0">
                <a:solidFill>
                  <a:srgbClr val="FF0000"/>
                </a:solidFill>
              </a:rPr>
              <a:t>11 + 9 = 20</a:t>
            </a:r>
          </a:p>
        </p:txBody>
      </p:sp>
      <p:sp>
        <p:nvSpPr>
          <p:cNvPr id="15372" name="Rectangle 15371">
            <a:extLst>
              <a:ext uri="{FF2B5EF4-FFF2-40B4-BE49-F238E27FC236}">
                <a16:creationId xmlns:a16="http://schemas.microsoft.com/office/drawing/2014/main" id="{0F89DCDB-2AE8-49A9-9DB1-334BAB6B72AE}"/>
              </a:ext>
            </a:extLst>
          </p:cNvPr>
          <p:cNvSpPr/>
          <p:nvPr/>
        </p:nvSpPr>
        <p:spPr>
          <a:xfrm>
            <a:off x="6873935" y="2831644"/>
            <a:ext cx="1544012" cy="461665"/>
          </a:xfrm>
          <a:prstGeom prst="rect">
            <a:avLst/>
          </a:prstGeom>
        </p:spPr>
        <p:txBody>
          <a:bodyPr wrap="none">
            <a:spAutoFit/>
          </a:bodyPr>
          <a:lstStyle/>
          <a:p>
            <a:r>
              <a:rPr lang="en-GB" sz="2400" dirty="0">
                <a:solidFill>
                  <a:srgbClr val="FF0000"/>
                </a:solidFill>
              </a:rPr>
              <a:t>5 x 4 = 20</a:t>
            </a:r>
          </a:p>
        </p:txBody>
      </p:sp>
      <p:sp>
        <p:nvSpPr>
          <p:cNvPr id="15376" name="Rectangle 15375">
            <a:extLst>
              <a:ext uri="{FF2B5EF4-FFF2-40B4-BE49-F238E27FC236}">
                <a16:creationId xmlns:a16="http://schemas.microsoft.com/office/drawing/2014/main" id="{B4C8368B-3B0E-4CA1-B354-B6B9115EDE3C}"/>
              </a:ext>
            </a:extLst>
          </p:cNvPr>
          <p:cNvSpPr/>
          <p:nvPr/>
        </p:nvSpPr>
        <p:spPr>
          <a:xfrm>
            <a:off x="7766568" y="4184444"/>
            <a:ext cx="2141933" cy="461665"/>
          </a:xfrm>
          <a:prstGeom prst="rect">
            <a:avLst/>
          </a:prstGeom>
        </p:spPr>
        <p:txBody>
          <a:bodyPr wrap="none">
            <a:spAutoFit/>
          </a:bodyPr>
          <a:lstStyle/>
          <a:p>
            <a:r>
              <a:rPr lang="en-GB" sz="2400" dirty="0">
                <a:solidFill>
                  <a:srgbClr val="FF0000"/>
                </a:solidFill>
              </a:rPr>
              <a:t>12 ÷ 4 - 1 = 2</a:t>
            </a:r>
          </a:p>
        </p:txBody>
      </p:sp>
      <p:sp>
        <p:nvSpPr>
          <p:cNvPr id="15377" name="Rectangle 15376">
            <a:extLst>
              <a:ext uri="{FF2B5EF4-FFF2-40B4-BE49-F238E27FC236}">
                <a16:creationId xmlns:a16="http://schemas.microsoft.com/office/drawing/2014/main" id="{A9AA1EAC-7781-4475-8CDF-88020C82A7B7}"/>
              </a:ext>
            </a:extLst>
          </p:cNvPr>
          <p:cNvSpPr/>
          <p:nvPr/>
        </p:nvSpPr>
        <p:spPr>
          <a:xfrm>
            <a:off x="7828472" y="4751491"/>
            <a:ext cx="1988045" cy="461665"/>
          </a:xfrm>
          <a:prstGeom prst="rect">
            <a:avLst/>
          </a:prstGeom>
        </p:spPr>
        <p:txBody>
          <a:bodyPr wrap="none">
            <a:spAutoFit/>
          </a:bodyPr>
          <a:lstStyle/>
          <a:p>
            <a:r>
              <a:rPr lang="en-GB" sz="2400" dirty="0">
                <a:solidFill>
                  <a:srgbClr val="FF0000"/>
                </a:solidFill>
              </a:rPr>
              <a:t>4 x 6 - 7 = 17</a:t>
            </a:r>
          </a:p>
        </p:txBody>
      </p:sp>
      <p:sp>
        <p:nvSpPr>
          <p:cNvPr id="15378" name="Rectangle 15377">
            <a:extLst>
              <a:ext uri="{FF2B5EF4-FFF2-40B4-BE49-F238E27FC236}">
                <a16:creationId xmlns:a16="http://schemas.microsoft.com/office/drawing/2014/main" id="{66E31960-D926-4147-ABED-C3151F7CDF6D}"/>
              </a:ext>
            </a:extLst>
          </p:cNvPr>
          <p:cNvSpPr/>
          <p:nvPr/>
        </p:nvSpPr>
        <p:spPr>
          <a:xfrm>
            <a:off x="7842926" y="5341456"/>
            <a:ext cx="2226892" cy="461665"/>
          </a:xfrm>
          <a:prstGeom prst="rect">
            <a:avLst/>
          </a:prstGeom>
        </p:spPr>
        <p:txBody>
          <a:bodyPr wrap="none">
            <a:spAutoFit/>
          </a:bodyPr>
          <a:lstStyle/>
          <a:p>
            <a:r>
              <a:rPr lang="en-GB" sz="2400" dirty="0">
                <a:solidFill>
                  <a:srgbClr val="FF0000"/>
                </a:solidFill>
              </a:rPr>
              <a:t>37 - 9 ÷ 4  = 7</a:t>
            </a:r>
          </a:p>
        </p:txBody>
      </p:sp>
      <p:sp>
        <p:nvSpPr>
          <p:cNvPr id="15379" name="Rectangle 15378">
            <a:extLst>
              <a:ext uri="{FF2B5EF4-FFF2-40B4-BE49-F238E27FC236}">
                <a16:creationId xmlns:a16="http://schemas.microsoft.com/office/drawing/2014/main" id="{1DB56D72-EC87-467C-A8A9-0BED937791A0}"/>
              </a:ext>
            </a:extLst>
          </p:cNvPr>
          <p:cNvSpPr/>
          <p:nvPr/>
        </p:nvSpPr>
        <p:spPr>
          <a:xfrm>
            <a:off x="7886659" y="5967026"/>
            <a:ext cx="2475358" cy="461665"/>
          </a:xfrm>
          <a:prstGeom prst="rect">
            <a:avLst/>
          </a:prstGeom>
        </p:spPr>
        <p:txBody>
          <a:bodyPr wrap="none">
            <a:spAutoFit/>
          </a:bodyPr>
          <a:lstStyle/>
          <a:p>
            <a:r>
              <a:rPr lang="en-GB" sz="2400" dirty="0">
                <a:solidFill>
                  <a:srgbClr val="FF0000"/>
                </a:solidFill>
              </a:rPr>
              <a:t>34 + 20 ÷ 9  = 6</a:t>
            </a:r>
          </a:p>
        </p:txBody>
      </p:sp>
    </p:spTree>
    <p:extLst>
      <p:ext uri="{BB962C8B-B14F-4D97-AF65-F5344CB8AC3E}">
        <p14:creationId xmlns:p14="http://schemas.microsoft.com/office/powerpoint/2010/main" val="169134311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7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7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37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37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37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37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3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9" grpId="0"/>
      <p:bldP spid="15370" grpId="0"/>
      <p:bldP spid="15371" grpId="0"/>
      <p:bldP spid="15372" grpId="0"/>
      <p:bldP spid="15376" grpId="0"/>
      <p:bldP spid="15377" grpId="0"/>
      <p:bldP spid="15378" grpId="0"/>
      <p:bldP spid="1537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32171" y="17747"/>
            <a:ext cx="892775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3200" b="1" dirty="0"/>
              <a:t>Skill Check: Machines and Formulae</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EEDAD236-F217-4D9C-A0BB-95299C235848}"/>
              </a:ext>
            </a:extLst>
          </p:cNvPr>
          <p:cNvSpPr txBox="1"/>
          <p:nvPr/>
        </p:nvSpPr>
        <p:spPr>
          <a:xfrm>
            <a:off x="2232171" y="983589"/>
            <a:ext cx="9589856" cy="5262979"/>
          </a:xfrm>
          <a:prstGeom prst="rect">
            <a:avLst/>
          </a:prstGeom>
          <a:noFill/>
        </p:spPr>
        <p:txBody>
          <a:bodyPr wrap="square" rtlCol="0">
            <a:spAutoFit/>
          </a:bodyPr>
          <a:lstStyle/>
          <a:p>
            <a:pPr marL="457200" indent="-457200">
              <a:buAutoNum type="arabicPeriod"/>
            </a:pPr>
            <a:r>
              <a:rPr lang="en-GB" sz="2400" dirty="0"/>
              <a:t>Sally is given her pocket money.  She puts half in the bank and then spends £3 in one shop and £2.50 in another shop.  She goes home with £1.25.  How much pocket money was she given?</a:t>
            </a:r>
          </a:p>
          <a:p>
            <a:pPr marL="457200" indent="-457200">
              <a:buAutoNum type="arabicPeriod"/>
            </a:pPr>
            <a:endParaRPr lang="en-GB" sz="2400" dirty="0"/>
          </a:p>
          <a:p>
            <a:pPr marL="457200" indent="-457200">
              <a:buAutoNum type="arabicPeriod"/>
            </a:pPr>
            <a:r>
              <a:rPr lang="en-GB" sz="2400" dirty="0"/>
              <a:t>A bus has its maximum number of passengers when it leaves the bus station. At the first stop, half of the passengers get off.  At the next stop 7 people get on and at the next stop 16 people get off.  There are now 17 people on the bus.  How many passengers were on the bus when it left the bus station?</a:t>
            </a:r>
          </a:p>
          <a:p>
            <a:endParaRPr lang="en-GB" sz="2400" dirty="0"/>
          </a:p>
          <a:p>
            <a:pPr marL="457200" indent="-457200">
              <a:buAutoNum type="arabicPeriod"/>
            </a:pPr>
            <a:r>
              <a:rPr lang="en-GB" sz="2400" dirty="0" err="1"/>
              <a:t>Prakesh</a:t>
            </a:r>
            <a:r>
              <a:rPr lang="en-GB" sz="2400" dirty="0"/>
              <a:t> buys a tomato plant.  In the first week it doubles its height.  In the second week it grows 8 cm.  In the third week it grows 5 cm.  What was the height of the plant when </a:t>
            </a:r>
            <a:r>
              <a:rPr lang="en-GB" sz="2400" dirty="0" err="1"/>
              <a:t>Prakesh</a:t>
            </a:r>
            <a:r>
              <a:rPr lang="en-GB" sz="2400" dirty="0"/>
              <a:t> bought it if it is now 35 cm in height?</a:t>
            </a:r>
            <a:endParaRPr lang="en-GB" dirty="0"/>
          </a:p>
        </p:txBody>
      </p:sp>
      <p:cxnSp>
        <p:nvCxnSpPr>
          <p:cNvPr id="7" name="Straight Arrow Connector 6">
            <a:extLst>
              <a:ext uri="{FF2B5EF4-FFF2-40B4-BE49-F238E27FC236}">
                <a16:creationId xmlns:a16="http://schemas.microsoft.com/office/drawing/2014/main" id="{0DD0A5E4-325C-4F1D-8B8C-47879A9D6D86}"/>
              </a:ext>
            </a:extLst>
          </p:cNvPr>
          <p:cNvCxnSpPr>
            <a:cxnSpLocks/>
          </p:cNvCxnSpPr>
          <p:nvPr/>
        </p:nvCxnSpPr>
        <p:spPr bwMode="auto">
          <a:xfrm flipH="1">
            <a:off x="4324636" y="6525344"/>
            <a:ext cx="502814" cy="0"/>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cxnSp>
        <p:nvCxnSpPr>
          <p:cNvPr id="16" name="Straight Arrow Connector 15">
            <a:extLst>
              <a:ext uri="{FF2B5EF4-FFF2-40B4-BE49-F238E27FC236}">
                <a16:creationId xmlns:a16="http://schemas.microsoft.com/office/drawing/2014/main" id="{64DC96DA-84D7-40F7-9D4A-409C8CAE8DEF}"/>
              </a:ext>
            </a:extLst>
          </p:cNvPr>
          <p:cNvCxnSpPr>
            <a:cxnSpLocks/>
          </p:cNvCxnSpPr>
          <p:nvPr/>
        </p:nvCxnSpPr>
        <p:spPr bwMode="auto">
          <a:xfrm flipH="1">
            <a:off x="3894062" y="4546557"/>
            <a:ext cx="648072" cy="0"/>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cxnSp>
        <p:nvCxnSpPr>
          <p:cNvPr id="17" name="Straight Arrow Connector 16">
            <a:extLst>
              <a:ext uri="{FF2B5EF4-FFF2-40B4-BE49-F238E27FC236}">
                <a16:creationId xmlns:a16="http://schemas.microsoft.com/office/drawing/2014/main" id="{4AE3E540-D738-4B2C-9020-AD4B27EDDD1E}"/>
              </a:ext>
            </a:extLst>
          </p:cNvPr>
          <p:cNvCxnSpPr>
            <a:cxnSpLocks/>
          </p:cNvCxnSpPr>
          <p:nvPr/>
        </p:nvCxnSpPr>
        <p:spPr bwMode="auto">
          <a:xfrm flipH="1">
            <a:off x="4218098" y="2349471"/>
            <a:ext cx="579598" cy="0"/>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cxnSp>
        <p:nvCxnSpPr>
          <p:cNvPr id="19" name="Straight Connector 18">
            <a:extLst>
              <a:ext uri="{FF2B5EF4-FFF2-40B4-BE49-F238E27FC236}">
                <a16:creationId xmlns:a16="http://schemas.microsoft.com/office/drawing/2014/main" id="{E746036A-76D8-433A-8D46-CD5BD9CE7836}"/>
              </a:ext>
            </a:extLst>
          </p:cNvPr>
          <p:cNvCxnSpPr>
            <a:cxnSpLocks/>
          </p:cNvCxnSpPr>
          <p:nvPr/>
        </p:nvCxnSpPr>
        <p:spPr bwMode="auto">
          <a:xfrm>
            <a:off x="5309069" y="4577426"/>
            <a:ext cx="650727" cy="9943"/>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5C93F615-3E84-4B79-A819-C14AD5559058}"/>
              </a:ext>
            </a:extLst>
          </p:cNvPr>
          <p:cNvCxnSpPr>
            <a:cxnSpLocks/>
          </p:cNvCxnSpPr>
          <p:nvPr/>
        </p:nvCxnSpPr>
        <p:spPr bwMode="auto">
          <a:xfrm flipV="1">
            <a:off x="9356938" y="2338117"/>
            <a:ext cx="537006" cy="5321"/>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22" name="Straight Connector 21">
            <a:extLst>
              <a:ext uri="{FF2B5EF4-FFF2-40B4-BE49-F238E27FC236}">
                <a16:creationId xmlns:a16="http://schemas.microsoft.com/office/drawing/2014/main" id="{529C7438-3056-4C5A-9DF8-AAE248CC983D}"/>
              </a:ext>
            </a:extLst>
          </p:cNvPr>
          <p:cNvCxnSpPr>
            <a:cxnSpLocks/>
          </p:cNvCxnSpPr>
          <p:nvPr/>
        </p:nvCxnSpPr>
        <p:spPr bwMode="auto">
          <a:xfrm flipV="1">
            <a:off x="7198412" y="2411345"/>
            <a:ext cx="953724" cy="5913"/>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23" name="Straight Connector 22">
            <a:extLst>
              <a:ext uri="{FF2B5EF4-FFF2-40B4-BE49-F238E27FC236}">
                <a16:creationId xmlns:a16="http://schemas.microsoft.com/office/drawing/2014/main" id="{42FAB760-4BB5-46F7-B686-1EF54C170BE7}"/>
              </a:ext>
            </a:extLst>
          </p:cNvPr>
          <p:cNvCxnSpPr>
            <a:cxnSpLocks/>
          </p:cNvCxnSpPr>
          <p:nvPr/>
        </p:nvCxnSpPr>
        <p:spPr bwMode="auto">
          <a:xfrm>
            <a:off x="5579818" y="2406501"/>
            <a:ext cx="838656" cy="1"/>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FC1DBEE7-854E-4EB8-9C5E-CD26C0D508B3}"/>
              </a:ext>
            </a:extLst>
          </p:cNvPr>
          <p:cNvCxnSpPr/>
          <p:nvPr/>
        </p:nvCxnSpPr>
        <p:spPr bwMode="auto">
          <a:xfrm>
            <a:off x="8196105" y="4490145"/>
            <a:ext cx="451600" cy="131"/>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35B1AF32-B24C-4011-BCC1-CFA38540D234}"/>
              </a:ext>
            </a:extLst>
          </p:cNvPr>
          <p:cNvCxnSpPr>
            <a:cxnSpLocks/>
            <a:stCxn id="34" idx="3"/>
          </p:cNvCxnSpPr>
          <p:nvPr/>
        </p:nvCxnSpPr>
        <p:spPr bwMode="auto">
          <a:xfrm>
            <a:off x="5600183" y="6487328"/>
            <a:ext cx="714361" cy="228"/>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09C2DA6C-DDD1-4535-ADE2-BE43E24E9048}"/>
              </a:ext>
            </a:extLst>
          </p:cNvPr>
          <p:cNvCxnSpPr>
            <a:cxnSpLocks/>
          </p:cNvCxnSpPr>
          <p:nvPr/>
        </p:nvCxnSpPr>
        <p:spPr bwMode="auto">
          <a:xfrm>
            <a:off x="6737500" y="4553823"/>
            <a:ext cx="671805" cy="0"/>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27" name="Straight Connector 26">
            <a:extLst>
              <a:ext uri="{FF2B5EF4-FFF2-40B4-BE49-F238E27FC236}">
                <a16:creationId xmlns:a16="http://schemas.microsoft.com/office/drawing/2014/main" id="{91DD6985-DEB9-4E2B-A206-7F111AB49B2C}"/>
              </a:ext>
            </a:extLst>
          </p:cNvPr>
          <p:cNvCxnSpPr/>
          <p:nvPr/>
        </p:nvCxnSpPr>
        <p:spPr bwMode="auto">
          <a:xfrm>
            <a:off x="7073402" y="6459666"/>
            <a:ext cx="451600" cy="131"/>
          </a:xfrm>
          <a:prstGeom prst="line">
            <a:avLst/>
          </a:prstGeom>
          <a:solidFill>
            <a:srgbClr val="00B8FF"/>
          </a:solidFill>
          <a:ln w="28575" cap="flat" cmpd="sng" algn="ctr">
            <a:solidFill>
              <a:schemeClr val="tx1"/>
            </a:solidFill>
            <a:prstDash val="solid"/>
            <a:round/>
            <a:headEnd type="none" w="med" len="med"/>
            <a:tailEnd type="none" w="med" len="med"/>
          </a:ln>
          <a:effectLst/>
        </p:spPr>
      </p:cxnSp>
      <p:sp>
        <p:nvSpPr>
          <p:cNvPr id="28" name="Rectangle 27">
            <a:extLst>
              <a:ext uri="{FF2B5EF4-FFF2-40B4-BE49-F238E27FC236}">
                <a16:creationId xmlns:a16="http://schemas.microsoft.com/office/drawing/2014/main" id="{82336C62-45D1-47D8-BB02-B544603A0E8D}"/>
              </a:ext>
            </a:extLst>
          </p:cNvPr>
          <p:cNvSpPr/>
          <p:nvPr/>
        </p:nvSpPr>
        <p:spPr bwMode="auto">
          <a:xfrm>
            <a:off x="4806507" y="2205039"/>
            <a:ext cx="753988"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9" name="Rectangle 28">
            <a:extLst>
              <a:ext uri="{FF2B5EF4-FFF2-40B4-BE49-F238E27FC236}">
                <a16:creationId xmlns:a16="http://schemas.microsoft.com/office/drawing/2014/main" id="{FAF7EE72-CD3E-437B-B655-CF1B13F8AAE8}"/>
              </a:ext>
            </a:extLst>
          </p:cNvPr>
          <p:cNvSpPr/>
          <p:nvPr/>
        </p:nvSpPr>
        <p:spPr bwMode="auto">
          <a:xfrm>
            <a:off x="6430867" y="2181460"/>
            <a:ext cx="753988"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0" name="Rectangle 29">
            <a:extLst>
              <a:ext uri="{FF2B5EF4-FFF2-40B4-BE49-F238E27FC236}">
                <a16:creationId xmlns:a16="http://schemas.microsoft.com/office/drawing/2014/main" id="{8612DDC4-9F6B-4906-9290-B74AA32A049A}"/>
              </a:ext>
            </a:extLst>
          </p:cNvPr>
          <p:cNvSpPr/>
          <p:nvPr/>
        </p:nvSpPr>
        <p:spPr bwMode="auto">
          <a:xfrm>
            <a:off x="8171459" y="2154378"/>
            <a:ext cx="1185479"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1" name="Rectangle 30">
            <a:extLst>
              <a:ext uri="{FF2B5EF4-FFF2-40B4-BE49-F238E27FC236}">
                <a16:creationId xmlns:a16="http://schemas.microsoft.com/office/drawing/2014/main" id="{C8D1DC54-6888-4F66-9187-C400333B6758}"/>
              </a:ext>
            </a:extLst>
          </p:cNvPr>
          <p:cNvSpPr/>
          <p:nvPr/>
        </p:nvSpPr>
        <p:spPr bwMode="auto">
          <a:xfrm>
            <a:off x="4526321" y="4385851"/>
            <a:ext cx="753988"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2" name="Rectangle 31">
            <a:extLst>
              <a:ext uri="{FF2B5EF4-FFF2-40B4-BE49-F238E27FC236}">
                <a16:creationId xmlns:a16="http://schemas.microsoft.com/office/drawing/2014/main" id="{74101C65-3A92-40FF-9A0D-9D9F686D0981}"/>
              </a:ext>
            </a:extLst>
          </p:cNvPr>
          <p:cNvSpPr/>
          <p:nvPr/>
        </p:nvSpPr>
        <p:spPr bwMode="auto">
          <a:xfrm>
            <a:off x="5983512" y="4367302"/>
            <a:ext cx="753988"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3" name="Rectangle 32">
            <a:extLst>
              <a:ext uri="{FF2B5EF4-FFF2-40B4-BE49-F238E27FC236}">
                <a16:creationId xmlns:a16="http://schemas.microsoft.com/office/drawing/2014/main" id="{2655AFCE-38FF-44F7-8D04-4DCD6C944172}"/>
              </a:ext>
            </a:extLst>
          </p:cNvPr>
          <p:cNvSpPr/>
          <p:nvPr/>
        </p:nvSpPr>
        <p:spPr bwMode="auto">
          <a:xfrm>
            <a:off x="7432967" y="4338381"/>
            <a:ext cx="753988"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4" name="Rectangle 33">
            <a:extLst>
              <a:ext uri="{FF2B5EF4-FFF2-40B4-BE49-F238E27FC236}">
                <a16:creationId xmlns:a16="http://schemas.microsoft.com/office/drawing/2014/main" id="{BA474AB3-5124-43C7-9A5F-F4BE68AEFA2C}"/>
              </a:ext>
            </a:extLst>
          </p:cNvPr>
          <p:cNvSpPr/>
          <p:nvPr/>
        </p:nvSpPr>
        <p:spPr bwMode="auto">
          <a:xfrm>
            <a:off x="4846195" y="6319355"/>
            <a:ext cx="753988"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6" name="Rectangle 35">
            <a:extLst>
              <a:ext uri="{FF2B5EF4-FFF2-40B4-BE49-F238E27FC236}">
                <a16:creationId xmlns:a16="http://schemas.microsoft.com/office/drawing/2014/main" id="{6AD240AE-56DA-4A02-BB3B-4F1A8B5984AE}"/>
              </a:ext>
            </a:extLst>
          </p:cNvPr>
          <p:cNvSpPr/>
          <p:nvPr/>
        </p:nvSpPr>
        <p:spPr bwMode="auto">
          <a:xfrm>
            <a:off x="6316979" y="6299769"/>
            <a:ext cx="753988"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7" name="Rectangle 36">
            <a:extLst>
              <a:ext uri="{FF2B5EF4-FFF2-40B4-BE49-F238E27FC236}">
                <a16:creationId xmlns:a16="http://schemas.microsoft.com/office/drawing/2014/main" id="{1EEEE561-7C96-44C8-A5E0-7A04913E5CF4}"/>
              </a:ext>
            </a:extLst>
          </p:cNvPr>
          <p:cNvSpPr/>
          <p:nvPr/>
        </p:nvSpPr>
        <p:spPr bwMode="auto">
          <a:xfrm>
            <a:off x="7558610" y="6288600"/>
            <a:ext cx="753988" cy="3359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cxnSp>
        <p:nvCxnSpPr>
          <p:cNvPr id="42" name="Straight Connector 41">
            <a:extLst>
              <a:ext uri="{FF2B5EF4-FFF2-40B4-BE49-F238E27FC236}">
                <a16:creationId xmlns:a16="http://schemas.microsoft.com/office/drawing/2014/main" id="{A1413C23-9126-4A70-A626-3CA1B1B5BEB1}"/>
              </a:ext>
            </a:extLst>
          </p:cNvPr>
          <p:cNvCxnSpPr/>
          <p:nvPr/>
        </p:nvCxnSpPr>
        <p:spPr bwMode="auto">
          <a:xfrm>
            <a:off x="8312598" y="6456441"/>
            <a:ext cx="451600" cy="131"/>
          </a:xfrm>
          <a:prstGeom prst="line">
            <a:avLst/>
          </a:prstGeom>
          <a:solidFill>
            <a:srgbClr val="00B8FF"/>
          </a:solidFill>
          <a:ln w="28575" cap="flat" cmpd="sng" algn="ctr">
            <a:solidFill>
              <a:schemeClr val="tx1"/>
            </a:solidFill>
            <a:prstDash val="solid"/>
            <a:round/>
            <a:headEnd type="none" w="med" len="med"/>
            <a:tailEnd type="none" w="med" len="med"/>
          </a:ln>
          <a:effectLst/>
        </p:spPr>
      </p:cxnSp>
      <p:sp>
        <p:nvSpPr>
          <p:cNvPr id="39" name="Rectangle 38">
            <a:extLst>
              <a:ext uri="{FF2B5EF4-FFF2-40B4-BE49-F238E27FC236}">
                <a16:creationId xmlns:a16="http://schemas.microsoft.com/office/drawing/2014/main" id="{CD56E1EF-273A-4AD9-AD89-46BA441BBFD3}"/>
              </a:ext>
            </a:extLst>
          </p:cNvPr>
          <p:cNvSpPr/>
          <p:nvPr/>
        </p:nvSpPr>
        <p:spPr>
          <a:xfrm>
            <a:off x="4797696" y="2138873"/>
            <a:ext cx="748923" cy="461665"/>
          </a:xfrm>
          <a:prstGeom prst="rect">
            <a:avLst/>
          </a:prstGeom>
        </p:spPr>
        <p:txBody>
          <a:bodyPr wrap="none">
            <a:spAutoFit/>
          </a:bodyPr>
          <a:lstStyle/>
          <a:p>
            <a:r>
              <a:rPr lang="en-GB" sz="2400" dirty="0"/>
              <a:t>÷ 2</a:t>
            </a:r>
          </a:p>
        </p:txBody>
      </p:sp>
      <p:sp>
        <p:nvSpPr>
          <p:cNvPr id="40" name="TextBox 39">
            <a:extLst>
              <a:ext uri="{FF2B5EF4-FFF2-40B4-BE49-F238E27FC236}">
                <a16:creationId xmlns:a16="http://schemas.microsoft.com/office/drawing/2014/main" id="{C04BCEA6-04B9-46A2-B5BC-C75ED41B52EE}"/>
              </a:ext>
            </a:extLst>
          </p:cNvPr>
          <p:cNvSpPr txBox="1"/>
          <p:nvPr/>
        </p:nvSpPr>
        <p:spPr>
          <a:xfrm>
            <a:off x="6420849" y="2112220"/>
            <a:ext cx="755322" cy="461665"/>
          </a:xfrm>
          <a:prstGeom prst="rect">
            <a:avLst/>
          </a:prstGeom>
          <a:noFill/>
        </p:spPr>
        <p:txBody>
          <a:bodyPr wrap="square" rtlCol="0">
            <a:spAutoFit/>
          </a:bodyPr>
          <a:lstStyle/>
          <a:p>
            <a:r>
              <a:rPr lang="en-GB" sz="2400" dirty="0"/>
              <a:t>- £3</a:t>
            </a:r>
          </a:p>
        </p:txBody>
      </p:sp>
      <p:sp>
        <p:nvSpPr>
          <p:cNvPr id="41" name="Rectangle 40">
            <a:extLst>
              <a:ext uri="{FF2B5EF4-FFF2-40B4-BE49-F238E27FC236}">
                <a16:creationId xmlns:a16="http://schemas.microsoft.com/office/drawing/2014/main" id="{72C5846E-01F2-4AF1-87A6-174C9B3DF4CF}"/>
              </a:ext>
            </a:extLst>
          </p:cNvPr>
          <p:cNvSpPr/>
          <p:nvPr/>
        </p:nvSpPr>
        <p:spPr>
          <a:xfrm>
            <a:off x="9834757" y="2079319"/>
            <a:ext cx="955711" cy="461665"/>
          </a:xfrm>
          <a:prstGeom prst="rect">
            <a:avLst/>
          </a:prstGeom>
        </p:spPr>
        <p:txBody>
          <a:bodyPr wrap="none">
            <a:spAutoFit/>
          </a:bodyPr>
          <a:lstStyle/>
          <a:p>
            <a:r>
              <a:rPr lang="en-GB" sz="2400" dirty="0"/>
              <a:t>£1.25</a:t>
            </a:r>
          </a:p>
        </p:txBody>
      </p:sp>
      <p:sp>
        <p:nvSpPr>
          <p:cNvPr id="43" name="Rectangle 42">
            <a:extLst>
              <a:ext uri="{FF2B5EF4-FFF2-40B4-BE49-F238E27FC236}">
                <a16:creationId xmlns:a16="http://schemas.microsoft.com/office/drawing/2014/main" id="{306D30A3-E865-44B8-97CE-0BCCB3399D75}"/>
              </a:ext>
            </a:extLst>
          </p:cNvPr>
          <p:cNvSpPr/>
          <p:nvPr/>
        </p:nvSpPr>
        <p:spPr>
          <a:xfrm>
            <a:off x="8132812" y="2110097"/>
            <a:ext cx="1143262" cy="461665"/>
          </a:xfrm>
          <a:prstGeom prst="rect">
            <a:avLst/>
          </a:prstGeom>
        </p:spPr>
        <p:txBody>
          <a:bodyPr wrap="none">
            <a:spAutoFit/>
          </a:bodyPr>
          <a:lstStyle/>
          <a:p>
            <a:r>
              <a:rPr lang="en-GB" sz="2400" dirty="0"/>
              <a:t>- £2.50</a:t>
            </a:r>
          </a:p>
        </p:txBody>
      </p:sp>
      <p:sp>
        <p:nvSpPr>
          <p:cNvPr id="44" name="Rectangle 43">
            <a:extLst>
              <a:ext uri="{FF2B5EF4-FFF2-40B4-BE49-F238E27FC236}">
                <a16:creationId xmlns:a16="http://schemas.microsoft.com/office/drawing/2014/main" id="{2AE35491-2965-4C74-B5C7-DAE961236A0F}"/>
              </a:ext>
            </a:extLst>
          </p:cNvPr>
          <p:cNvSpPr/>
          <p:nvPr/>
        </p:nvSpPr>
        <p:spPr>
          <a:xfrm>
            <a:off x="6070600" y="4348888"/>
            <a:ext cx="546945" cy="400110"/>
          </a:xfrm>
          <a:prstGeom prst="rect">
            <a:avLst/>
          </a:prstGeom>
        </p:spPr>
        <p:txBody>
          <a:bodyPr wrap="none">
            <a:spAutoFit/>
          </a:bodyPr>
          <a:lstStyle/>
          <a:p>
            <a:r>
              <a:rPr lang="en-GB" dirty="0"/>
              <a:t>+ 7</a:t>
            </a:r>
          </a:p>
        </p:txBody>
      </p:sp>
      <p:sp>
        <p:nvSpPr>
          <p:cNvPr id="49" name="Rectangle 48">
            <a:extLst>
              <a:ext uri="{FF2B5EF4-FFF2-40B4-BE49-F238E27FC236}">
                <a16:creationId xmlns:a16="http://schemas.microsoft.com/office/drawing/2014/main" id="{2717D54C-DB5B-48F8-A409-056CEDE8AB38}"/>
              </a:ext>
            </a:extLst>
          </p:cNvPr>
          <p:cNvSpPr/>
          <p:nvPr/>
        </p:nvSpPr>
        <p:spPr>
          <a:xfrm>
            <a:off x="7435823" y="4304063"/>
            <a:ext cx="625492" cy="400110"/>
          </a:xfrm>
          <a:prstGeom prst="rect">
            <a:avLst/>
          </a:prstGeom>
        </p:spPr>
        <p:txBody>
          <a:bodyPr wrap="none">
            <a:spAutoFit/>
          </a:bodyPr>
          <a:lstStyle/>
          <a:p>
            <a:r>
              <a:rPr lang="en-GB" dirty="0"/>
              <a:t>- 16</a:t>
            </a:r>
          </a:p>
        </p:txBody>
      </p:sp>
      <p:sp>
        <p:nvSpPr>
          <p:cNvPr id="50" name="Rectangle 49">
            <a:extLst>
              <a:ext uri="{FF2B5EF4-FFF2-40B4-BE49-F238E27FC236}">
                <a16:creationId xmlns:a16="http://schemas.microsoft.com/office/drawing/2014/main" id="{7F9676B0-9072-4D59-BA33-305913A05D65}"/>
              </a:ext>
            </a:extLst>
          </p:cNvPr>
          <p:cNvSpPr/>
          <p:nvPr/>
        </p:nvSpPr>
        <p:spPr>
          <a:xfrm>
            <a:off x="7177101" y="2033207"/>
            <a:ext cx="955711" cy="461665"/>
          </a:xfrm>
          <a:prstGeom prst="rect">
            <a:avLst/>
          </a:prstGeom>
        </p:spPr>
        <p:txBody>
          <a:bodyPr wrap="none">
            <a:spAutoFit/>
          </a:bodyPr>
          <a:lstStyle/>
          <a:p>
            <a:r>
              <a:rPr lang="en-GB" sz="2400" dirty="0">
                <a:solidFill>
                  <a:srgbClr val="FF0000"/>
                </a:solidFill>
              </a:rPr>
              <a:t>£3.75</a:t>
            </a:r>
          </a:p>
        </p:txBody>
      </p:sp>
      <p:sp>
        <p:nvSpPr>
          <p:cNvPr id="51" name="Rectangle 50">
            <a:extLst>
              <a:ext uri="{FF2B5EF4-FFF2-40B4-BE49-F238E27FC236}">
                <a16:creationId xmlns:a16="http://schemas.microsoft.com/office/drawing/2014/main" id="{8CC5C972-8BCB-4D94-8BA0-1F5AC2139F1F}"/>
              </a:ext>
            </a:extLst>
          </p:cNvPr>
          <p:cNvSpPr/>
          <p:nvPr/>
        </p:nvSpPr>
        <p:spPr>
          <a:xfrm>
            <a:off x="5510873" y="2043742"/>
            <a:ext cx="955711" cy="461665"/>
          </a:xfrm>
          <a:prstGeom prst="rect">
            <a:avLst/>
          </a:prstGeom>
        </p:spPr>
        <p:txBody>
          <a:bodyPr wrap="none">
            <a:spAutoFit/>
          </a:bodyPr>
          <a:lstStyle/>
          <a:p>
            <a:r>
              <a:rPr lang="en-GB" sz="2400" dirty="0">
                <a:solidFill>
                  <a:srgbClr val="FF0000"/>
                </a:solidFill>
              </a:rPr>
              <a:t>£6.75</a:t>
            </a:r>
          </a:p>
        </p:txBody>
      </p:sp>
      <p:sp>
        <p:nvSpPr>
          <p:cNvPr id="53" name="Rectangle 52">
            <a:extLst>
              <a:ext uri="{FF2B5EF4-FFF2-40B4-BE49-F238E27FC236}">
                <a16:creationId xmlns:a16="http://schemas.microsoft.com/office/drawing/2014/main" id="{AA6F6097-279E-4F90-A62B-17E3CA1BA03B}"/>
              </a:ext>
            </a:extLst>
          </p:cNvPr>
          <p:cNvSpPr/>
          <p:nvPr/>
        </p:nvSpPr>
        <p:spPr>
          <a:xfrm>
            <a:off x="3186605" y="2091517"/>
            <a:ext cx="1127232" cy="461665"/>
          </a:xfrm>
          <a:prstGeom prst="rect">
            <a:avLst/>
          </a:prstGeom>
        </p:spPr>
        <p:txBody>
          <a:bodyPr wrap="none">
            <a:spAutoFit/>
          </a:bodyPr>
          <a:lstStyle/>
          <a:p>
            <a:r>
              <a:rPr lang="en-GB" sz="2400" dirty="0">
                <a:solidFill>
                  <a:srgbClr val="FF0000"/>
                </a:solidFill>
              </a:rPr>
              <a:t>£13.50</a:t>
            </a:r>
          </a:p>
        </p:txBody>
      </p:sp>
      <p:sp>
        <p:nvSpPr>
          <p:cNvPr id="56" name="Rectangle 55">
            <a:extLst>
              <a:ext uri="{FF2B5EF4-FFF2-40B4-BE49-F238E27FC236}">
                <a16:creationId xmlns:a16="http://schemas.microsoft.com/office/drawing/2014/main" id="{30D97EE6-FAA5-449A-9E67-0B5791D286D7}"/>
              </a:ext>
            </a:extLst>
          </p:cNvPr>
          <p:cNvSpPr/>
          <p:nvPr/>
        </p:nvSpPr>
        <p:spPr>
          <a:xfrm>
            <a:off x="4526321" y="4359001"/>
            <a:ext cx="654346" cy="400110"/>
          </a:xfrm>
          <a:prstGeom prst="rect">
            <a:avLst/>
          </a:prstGeom>
        </p:spPr>
        <p:txBody>
          <a:bodyPr wrap="none">
            <a:spAutoFit/>
          </a:bodyPr>
          <a:lstStyle/>
          <a:p>
            <a:r>
              <a:rPr lang="en-GB" dirty="0"/>
              <a:t>÷ 2</a:t>
            </a:r>
          </a:p>
        </p:txBody>
      </p:sp>
      <p:sp>
        <p:nvSpPr>
          <p:cNvPr id="57" name="Rectangle 56">
            <a:extLst>
              <a:ext uri="{FF2B5EF4-FFF2-40B4-BE49-F238E27FC236}">
                <a16:creationId xmlns:a16="http://schemas.microsoft.com/office/drawing/2014/main" id="{BB2FB41B-3898-4E7D-B99B-EFD1990CAE0A}"/>
              </a:ext>
            </a:extLst>
          </p:cNvPr>
          <p:cNvSpPr/>
          <p:nvPr/>
        </p:nvSpPr>
        <p:spPr>
          <a:xfrm>
            <a:off x="8656856" y="4290296"/>
            <a:ext cx="1340432" cy="400110"/>
          </a:xfrm>
          <a:prstGeom prst="rect">
            <a:avLst/>
          </a:prstGeom>
        </p:spPr>
        <p:txBody>
          <a:bodyPr wrap="none">
            <a:spAutoFit/>
          </a:bodyPr>
          <a:lstStyle/>
          <a:p>
            <a:r>
              <a:rPr lang="en-GB" dirty="0"/>
              <a:t>17 People</a:t>
            </a:r>
          </a:p>
        </p:txBody>
      </p:sp>
      <p:sp>
        <p:nvSpPr>
          <p:cNvPr id="60" name="TextBox 59">
            <a:extLst>
              <a:ext uri="{FF2B5EF4-FFF2-40B4-BE49-F238E27FC236}">
                <a16:creationId xmlns:a16="http://schemas.microsoft.com/office/drawing/2014/main" id="{9CFDFD17-462A-4E5F-B2DC-EB0004E9ED4A}"/>
              </a:ext>
            </a:extLst>
          </p:cNvPr>
          <p:cNvSpPr txBox="1"/>
          <p:nvPr/>
        </p:nvSpPr>
        <p:spPr>
          <a:xfrm>
            <a:off x="6794792" y="4178562"/>
            <a:ext cx="527709" cy="461665"/>
          </a:xfrm>
          <a:prstGeom prst="rect">
            <a:avLst/>
          </a:prstGeom>
          <a:noFill/>
        </p:spPr>
        <p:txBody>
          <a:bodyPr wrap="square" rtlCol="0">
            <a:spAutoFit/>
          </a:bodyPr>
          <a:lstStyle/>
          <a:p>
            <a:r>
              <a:rPr lang="en-GB" sz="2400" dirty="0">
                <a:solidFill>
                  <a:srgbClr val="FF0000"/>
                </a:solidFill>
              </a:rPr>
              <a:t>33</a:t>
            </a:r>
          </a:p>
        </p:txBody>
      </p:sp>
      <p:sp>
        <p:nvSpPr>
          <p:cNvPr id="62" name="Rectangle 61">
            <a:extLst>
              <a:ext uri="{FF2B5EF4-FFF2-40B4-BE49-F238E27FC236}">
                <a16:creationId xmlns:a16="http://schemas.microsoft.com/office/drawing/2014/main" id="{3FEC72DF-80EF-4EC6-B6D4-C84BE05E21A6}"/>
              </a:ext>
            </a:extLst>
          </p:cNvPr>
          <p:cNvSpPr/>
          <p:nvPr/>
        </p:nvSpPr>
        <p:spPr>
          <a:xfrm>
            <a:off x="5348780" y="4212661"/>
            <a:ext cx="527709" cy="461665"/>
          </a:xfrm>
          <a:prstGeom prst="rect">
            <a:avLst/>
          </a:prstGeom>
        </p:spPr>
        <p:txBody>
          <a:bodyPr wrap="none">
            <a:spAutoFit/>
          </a:bodyPr>
          <a:lstStyle/>
          <a:p>
            <a:r>
              <a:rPr lang="en-GB" sz="2400" dirty="0">
                <a:solidFill>
                  <a:srgbClr val="FF0000"/>
                </a:solidFill>
              </a:rPr>
              <a:t>26</a:t>
            </a:r>
          </a:p>
        </p:txBody>
      </p:sp>
      <p:sp>
        <p:nvSpPr>
          <p:cNvPr id="15360" name="Rectangle 15359">
            <a:extLst>
              <a:ext uri="{FF2B5EF4-FFF2-40B4-BE49-F238E27FC236}">
                <a16:creationId xmlns:a16="http://schemas.microsoft.com/office/drawing/2014/main" id="{14881509-8583-44D4-A089-C7C5A2CC487C}"/>
              </a:ext>
            </a:extLst>
          </p:cNvPr>
          <p:cNvSpPr/>
          <p:nvPr/>
        </p:nvSpPr>
        <p:spPr>
          <a:xfrm>
            <a:off x="3426369" y="4294646"/>
            <a:ext cx="697627" cy="461665"/>
          </a:xfrm>
          <a:prstGeom prst="rect">
            <a:avLst/>
          </a:prstGeom>
        </p:spPr>
        <p:txBody>
          <a:bodyPr wrap="none">
            <a:spAutoFit/>
          </a:bodyPr>
          <a:lstStyle/>
          <a:p>
            <a:r>
              <a:rPr lang="en-GB" sz="2400" dirty="0">
                <a:solidFill>
                  <a:srgbClr val="FF0000"/>
                </a:solidFill>
              </a:rPr>
              <a:t>52  </a:t>
            </a:r>
          </a:p>
        </p:txBody>
      </p:sp>
      <p:sp>
        <p:nvSpPr>
          <p:cNvPr id="15364" name="Rectangle 15363">
            <a:extLst>
              <a:ext uri="{FF2B5EF4-FFF2-40B4-BE49-F238E27FC236}">
                <a16:creationId xmlns:a16="http://schemas.microsoft.com/office/drawing/2014/main" id="{75D4E4D5-5C86-45AF-9523-540905184DF4}"/>
              </a:ext>
            </a:extLst>
          </p:cNvPr>
          <p:cNvSpPr/>
          <p:nvPr/>
        </p:nvSpPr>
        <p:spPr>
          <a:xfrm>
            <a:off x="4944268" y="6246568"/>
            <a:ext cx="595035" cy="461665"/>
          </a:xfrm>
          <a:prstGeom prst="rect">
            <a:avLst/>
          </a:prstGeom>
        </p:spPr>
        <p:txBody>
          <a:bodyPr wrap="none">
            <a:spAutoFit/>
          </a:bodyPr>
          <a:lstStyle/>
          <a:p>
            <a:r>
              <a:rPr lang="en-GB" sz="2400" dirty="0"/>
              <a:t>x 2</a:t>
            </a:r>
          </a:p>
        </p:txBody>
      </p:sp>
      <p:sp>
        <p:nvSpPr>
          <p:cNvPr id="15365" name="Rectangle 15364">
            <a:extLst>
              <a:ext uri="{FF2B5EF4-FFF2-40B4-BE49-F238E27FC236}">
                <a16:creationId xmlns:a16="http://schemas.microsoft.com/office/drawing/2014/main" id="{96094E46-EC55-46B3-9127-D2C43D9CC1B9}"/>
              </a:ext>
            </a:extLst>
          </p:cNvPr>
          <p:cNvSpPr/>
          <p:nvPr/>
        </p:nvSpPr>
        <p:spPr>
          <a:xfrm>
            <a:off x="6334037" y="6225608"/>
            <a:ext cx="620683" cy="461665"/>
          </a:xfrm>
          <a:prstGeom prst="rect">
            <a:avLst/>
          </a:prstGeom>
        </p:spPr>
        <p:txBody>
          <a:bodyPr wrap="none">
            <a:spAutoFit/>
          </a:bodyPr>
          <a:lstStyle/>
          <a:p>
            <a:r>
              <a:rPr lang="en-GB" sz="2400" dirty="0"/>
              <a:t>+ 8</a:t>
            </a:r>
          </a:p>
        </p:txBody>
      </p:sp>
      <p:sp>
        <p:nvSpPr>
          <p:cNvPr id="15366" name="Rectangle 15365">
            <a:extLst>
              <a:ext uri="{FF2B5EF4-FFF2-40B4-BE49-F238E27FC236}">
                <a16:creationId xmlns:a16="http://schemas.microsoft.com/office/drawing/2014/main" id="{E6004CAB-DC8D-4F35-BEA7-C5553639CB9E}"/>
              </a:ext>
            </a:extLst>
          </p:cNvPr>
          <p:cNvSpPr/>
          <p:nvPr/>
        </p:nvSpPr>
        <p:spPr>
          <a:xfrm>
            <a:off x="7585580" y="6256494"/>
            <a:ext cx="620683" cy="461665"/>
          </a:xfrm>
          <a:prstGeom prst="rect">
            <a:avLst/>
          </a:prstGeom>
        </p:spPr>
        <p:txBody>
          <a:bodyPr wrap="none">
            <a:spAutoFit/>
          </a:bodyPr>
          <a:lstStyle/>
          <a:p>
            <a:r>
              <a:rPr lang="en-GB" sz="2400" dirty="0"/>
              <a:t>+ 5</a:t>
            </a:r>
          </a:p>
        </p:txBody>
      </p:sp>
      <p:cxnSp>
        <p:nvCxnSpPr>
          <p:cNvPr id="74" name="Straight Arrow Connector 73">
            <a:extLst>
              <a:ext uri="{FF2B5EF4-FFF2-40B4-BE49-F238E27FC236}">
                <a16:creationId xmlns:a16="http://schemas.microsoft.com/office/drawing/2014/main" id="{1A55645A-4D84-40B0-8852-5010761CF888}"/>
              </a:ext>
            </a:extLst>
          </p:cNvPr>
          <p:cNvCxnSpPr>
            <a:cxnSpLocks/>
          </p:cNvCxnSpPr>
          <p:nvPr/>
        </p:nvCxnSpPr>
        <p:spPr bwMode="auto">
          <a:xfrm>
            <a:off x="1847528" y="5517232"/>
            <a:ext cx="527374" cy="0"/>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sp>
        <p:nvSpPr>
          <p:cNvPr id="15367" name="Rectangle 15366">
            <a:extLst>
              <a:ext uri="{FF2B5EF4-FFF2-40B4-BE49-F238E27FC236}">
                <a16:creationId xmlns:a16="http://schemas.microsoft.com/office/drawing/2014/main" id="{A6259ACF-DB72-4144-B518-D447A0582313}"/>
              </a:ext>
            </a:extLst>
          </p:cNvPr>
          <p:cNvSpPr/>
          <p:nvPr/>
        </p:nvSpPr>
        <p:spPr>
          <a:xfrm>
            <a:off x="8721310" y="6225607"/>
            <a:ext cx="527709" cy="461665"/>
          </a:xfrm>
          <a:prstGeom prst="rect">
            <a:avLst/>
          </a:prstGeom>
        </p:spPr>
        <p:txBody>
          <a:bodyPr wrap="none">
            <a:spAutoFit/>
          </a:bodyPr>
          <a:lstStyle/>
          <a:p>
            <a:r>
              <a:rPr lang="en-GB" sz="2400" dirty="0"/>
              <a:t>35</a:t>
            </a:r>
          </a:p>
        </p:txBody>
      </p:sp>
      <p:sp>
        <p:nvSpPr>
          <p:cNvPr id="15368" name="Rectangle 15367">
            <a:extLst>
              <a:ext uri="{FF2B5EF4-FFF2-40B4-BE49-F238E27FC236}">
                <a16:creationId xmlns:a16="http://schemas.microsoft.com/office/drawing/2014/main" id="{C37EB21C-F1CD-4D1E-A14C-024BEBE141CF}"/>
              </a:ext>
            </a:extLst>
          </p:cNvPr>
          <p:cNvSpPr/>
          <p:nvPr/>
        </p:nvSpPr>
        <p:spPr>
          <a:xfrm>
            <a:off x="7041067" y="6090447"/>
            <a:ext cx="527709" cy="461665"/>
          </a:xfrm>
          <a:prstGeom prst="rect">
            <a:avLst/>
          </a:prstGeom>
        </p:spPr>
        <p:txBody>
          <a:bodyPr wrap="none">
            <a:spAutoFit/>
          </a:bodyPr>
          <a:lstStyle/>
          <a:p>
            <a:r>
              <a:rPr lang="en-GB" sz="2400" dirty="0">
                <a:solidFill>
                  <a:srgbClr val="FF0000"/>
                </a:solidFill>
              </a:rPr>
              <a:t>30</a:t>
            </a:r>
          </a:p>
        </p:txBody>
      </p:sp>
      <p:sp>
        <p:nvSpPr>
          <p:cNvPr id="15369" name="Rectangle 15368">
            <a:extLst>
              <a:ext uri="{FF2B5EF4-FFF2-40B4-BE49-F238E27FC236}">
                <a16:creationId xmlns:a16="http://schemas.microsoft.com/office/drawing/2014/main" id="{856B9855-6901-417F-BFB3-C2C783180AC8}"/>
              </a:ext>
            </a:extLst>
          </p:cNvPr>
          <p:cNvSpPr/>
          <p:nvPr/>
        </p:nvSpPr>
        <p:spPr>
          <a:xfrm>
            <a:off x="5703177" y="6114990"/>
            <a:ext cx="527709" cy="461665"/>
          </a:xfrm>
          <a:prstGeom prst="rect">
            <a:avLst/>
          </a:prstGeom>
        </p:spPr>
        <p:txBody>
          <a:bodyPr wrap="none">
            <a:spAutoFit/>
          </a:bodyPr>
          <a:lstStyle/>
          <a:p>
            <a:r>
              <a:rPr lang="en-GB" sz="2400" dirty="0">
                <a:solidFill>
                  <a:srgbClr val="FF0000"/>
                </a:solidFill>
              </a:rPr>
              <a:t>22</a:t>
            </a:r>
          </a:p>
        </p:txBody>
      </p:sp>
      <p:sp>
        <p:nvSpPr>
          <p:cNvPr id="15370" name="Rectangle 15369">
            <a:extLst>
              <a:ext uri="{FF2B5EF4-FFF2-40B4-BE49-F238E27FC236}">
                <a16:creationId xmlns:a16="http://schemas.microsoft.com/office/drawing/2014/main" id="{11C90757-0E76-4342-9745-B2676EC2E84F}"/>
              </a:ext>
            </a:extLst>
          </p:cNvPr>
          <p:cNvSpPr/>
          <p:nvPr/>
        </p:nvSpPr>
        <p:spPr>
          <a:xfrm>
            <a:off x="3886577" y="6273689"/>
            <a:ext cx="504882" cy="461665"/>
          </a:xfrm>
          <a:prstGeom prst="rect">
            <a:avLst/>
          </a:prstGeom>
        </p:spPr>
        <p:txBody>
          <a:bodyPr wrap="none">
            <a:spAutoFit/>
          </a:bodyPr>
          <a:lstStyle/>
          <a:p>
            <a:r>
              <a:rPr lang="en-GB" sz="2400" dirty="0">
                <a:solidFill>
                  <a:srgbClr val="FF0000"/>
                </a:solidFill>
              </a:rPr>
              <a:t>11</a:t>
            </a:r>
          </a:p>
        </p:txBody>
      </p:sp>
    </p:spTree>
    <p:extLst>
      <p:ext uri="{BB962C8B-B14F-4D97-AF65-F5344CB8AC3E}">
        <p14:creationId xmlns:p14="http://schemas.microsoft.com/office/powerpoint/2010/main" val="213233182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36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36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36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3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1" grpId="0"/>
      <p:bldP spid="53" grpId="0"/>
      <p:bldP spid="60" grpId="0"/>
      <p:bldP spid="62" grpId="0"/>
      <p:bldP spid="15360" grpId="0"/>
      <p:bldP spid="15368" grpId="0"/>
      <p:bldP spid="15369" grpId="0"/>
      <p:bldP spid="1537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351583" y="980728"/>
            <a:ext cx="9721081" cy="1569660"/>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US" sz="2400" dirty="0"/>
              <a:t>The following unit is work is divided into the following 4 sections</a:t>
            </a:r>
          </a:p>
          <a:p>
            <a:pPr marL="0" indent="0" eaLnBrk="1" hangingPunct="1">
              <a:buClr>
                <a:srgbClr val="000000"/>
              </a:buClr>
              <a:buSzPct val="100000"/>
              <a:defRPr/>
            </a:pPr>
            <a:endParaRPr lang="en-US" sz="2400" dirty="0"/>
          </a:p>
          <a:p>
            <a:pPr marL="0" indent="0" eaLnBrk="1" hangingPunct="1">
              <a:buClr>
                <a:srgbClr val="000000"/>
              </a:buClr>
              <a:buSzPct val="100000"/>
              <a:defRPr/>
            </a:pPr>
            <a:endParaRPr lang="en-US" sz="2400" dirty="0"/>
          </a:p>
          <a:p>
            <a:pPr marL="0" indent="0" eaLnBrk="1" hangingPunct="1">
              <a:buClr>
                <a:srgbClr val="000000"/>
              </a:buClr>
              <a:buSzPct val="100000"/>
              <a:defRPr/>
            </a:pPr>
            <a:endParaRPr lang="en-US" sz="2400" dirty="0"/>
          </a:p>
        </p:txBody>
      </p:sp>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Formulae</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EEDAD236-F217-4D9C-A0BB-95299C235848}"/>
              </a:ext>
            </a:extLst>
          </p:cNvPr>
          <p:cNvSpPr txBox="1"/>
          <p:nvPr/>
        </p:nvSpPr>
        <p:spPr>
          <a:xfrm>
            <a:off x="2855640" y="1844824"/>
            <a:ext cx="8424936" cy="4401205"/>
          </a:xfrm>
          <a:prstGeom prst="rect">
            <a:avLst/>
          </a:prstGeom>
          <a:noFill/>
        </p:spPr>
        <p:txBody>
          <a:bodyPr wrap="square" rtlCol="0">
            <a:spAutoFit/>
          </a:bodyPr>
          <a:lstStyle/>
          <a:p>
            <a:pPr marL="457200" indent="-457200">
              <a:buAutoNum type="arabicPeriod"/>
            </a:pPr>
            <a:r>
              <a:rPr lang="en-GB" sz="2400" dirty="0"/>
              <a:t>Simplifying expressions</a:t>
            </a:r>
          </a:p>
          <a:p>
            <a:pPr marL="457200" indent="-457200">
              <a:buAutoNum type="arabicPeriod"/>
            </a:pPr>
            <a:endParaRPr lang="en-GB" sz="2400" dirty="0"/>
          </a:p>
          <a:p>
            <a:pPr marL="457200" indent="-457200">
              <a:buAutoNum type="arabicPeriod"/>
            </a:pPr>
            <a:r>
              <a:rPr lang="en-GB" sz="2400" dirty="0"/>
              <a:t>Substitution</a:t>
            </a:r>
          </a:p>
          <a:p>
            <a:pPr marL="457200" indent="-457200">
              <a:buAutoNum type="arabicPeriod"/>
            </a:pPr>
            <a:endParaRPr lang="en-GB" sz="2400" dirty="0"/>
          </a:p>
          <a:p>
            <a:pPr marL="457200" indent="-457200">
              <a:buAutoNum type="arabicPeriod"/>
            </a:pPr>
            <a:r>
              <a:rPr lang="en-GB" sz="2400" dirty="0"/>
              <a:t>Function machines and Formulae in words</a:t>
            </a:r>
          </a:p>
          <a:p>
            <a:pPr marL="457200" indent="-457200">
              <a:buAutoNum type="arabicPeriod"/>
            </a:pPr>
            <a:endParaRPr lang="en-GB" sz="2400" dirty="0"/>
          </a:p>
          <a:p>
            <a:pPr marL="457200" indent="-457200">
              <a:buAutoNum type="arabicPeriod"/>
            </a:pPr>
            <a:r>
              <a:rPr lang="en-GB" sz="2400" dirty="0"/>
              <a:t>Linear Equations</a:t>
            </a:r>
          </a:p>
          <a:p>
            <a:pPr marL="457200" indent="-457200">
              <a:buAutoNum type="arabicPeriod"/>
            </a:pPr>
            <a:endParaRPr lang="en-GB" sz="2400" dirty="0"/>
          </a:p>
          <a:p>
            <a:endParaRPr lang="en-GB" sz="2400" dirty="0"/>
          </a:p>
          <a:p>
            <a:pPr marL="457200" indent="-457200">
              <a:buAutoNum type="arabicPeriod"/>
            </a:pPr>
            <a:endParaRPr lang="en-GB" sz="2400" dirty="0"/>
          </a:p>
          <a:p>
            <a:pPr marL="457200" indent="-457200">
              <a:buAutoNum type="arabicPeriod"/>
            </a:pPr>
            <a:endParaRPr lang="en-GB" dirty="0"/>
          </a:p>
          <a:p>
            <a:pPr marL="457200" indent="-457200">
              <a:buAutoNum type="arabicPeriod"/>
            </a:pPr>
            <a:endParaRPr lang="en-GB" dirty="0"/>
          </a:p>
        </p:txBody>
      </p:sp>
    </p:spTree>
  </p:cSld>
  <p:clrMapOvr>
    <a:masterClrMapping/>
  </p:clrMapOvr>
  <p:transition>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a:extLst>
              <a:ext uri="{FF2B5EF4-FFF2-40B4-BE49-F238E27FC236}">
                <a16:creationId xmlns:a16="http://schemas.microsoft.com/office/drawing/2014/main" id="{CF46CCE3-72A7-FF4E-B2E5-8376CDB8391C}"/>
              </a:ext>
            </a:extLst>
          </p:cNvPr>
          <p:cNvSpPr txBox="1">
            <a:spLocks noChangeArrowheads="1"/>
          </p:cNvSpPr>
          <p:nvPr/>
        </p:nvSpPr>
        <p:spPr bwMode="auto">
          <a:xfrm>
            <a:off x="2197315" y="0"/>
            <a:ext cx="998443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pPr>
            <a:r>
              <a:rPr lang="en-US" altLang="en-US" sz="3000" b="1" dirty="0"/>
              <a:t> Section 3: Review</a:t>
            </a:r>
          </a:p>
        </p:txBody>
      </p:sp>
      <p:sp>
        <p:nvSpPr>
          <p:cNvPr id="11" name="TextBox 1">
            <a:extLst>
              <a:ext uri="{FF2B5EF4-FFF2-40B4-BE49-F238E27FC236}">
                <a16:creationId xmlns:a16="http://schemas.microsoft.com/office/drawing/2014/main" id="{E7CC74F8-45F4-7F42-8935-A4038D39D35A}"/>
              </a:ext>
            </a:extLst>
          </p:cNvPr>
          <p:cNvSpPr txBox="1">
            <a:spLocks noChangeArrowheads="1"/>
          </p:cNvSpPr>
          <p:nvPr/>
        </p:nvSpPr>
        <p:spPr bwMode="auto">
          <a:xfrm>
            <a:off x="2204051" y="1118699"/>
            <a:ext cx="99679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have completed the </a:t>
            </a:r>
            <a:r>
              <a:rPr lang="en-US" altLang="en-US" sz="2400" b="1" dirty="0"/>
              <a:t>third section.</a:t>
            </a:r>
          </a:p>
        </p:txBody>
      </p:sp>
      <p:sp>
        <p:nvSpPr>
          <p:cNvPr id="12" name="TextBox 11">
            <a:extLst>
              <a:ext uri="{FF2B5EF4-FFF2-40B4-BE49-F238E27FC236}">
                <a16:creationId xmlns:a16="http://schemas.microsoft.com/office/drawing/2014/main" id="{680F8782-DF76-DB40-940C-99195A385260}"/>
              </a:ext>
            </a:extLst>
          </p:cNvPr>
          <p:cNvSpPr txBox="1">
            <a:spLocks noChangeArrowheads="1"/>
          </p:cNvSpPr>
          <p:nvPr/>
        </p:nvSpPr>
        <p:spPr bwMode="auto">
          <a:xfrm>
            <a:off x="2204051" y="1949593"/>
            <a:ext cx="998794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00B050"/>
                </a:solidFill>
              </a:rPr>
              <a:t>If you have completed and mastered this section,</a:t>
            </a:r>
            <a:br>
              <a:rPr lang="en-US" altLang="en-US" sz="2400" dirty="0">
                <a:solidFill>
                  <a:srgbClr val="00B050"/>
                </a:solidFill>
              </a:rPr>
            </a:br>
            <a:r>
              <a:rPr lang="en-US" altLang="en-US" sz="2400" b="1" dirty="0">
                <a:solidFill>
                  <a:srgbClr val="00B050"/>
                </a:solidFill>
              </a:rPr>
              <a:t>click</a:t>
            </a:r>
            <a:r>
              <a:rPr lang="en-US" altLang="en-US" sz="2400" dirty="0">
                <a:solidFill>
                  <a:srgbClr val="00B050"/>
                </a:solidFill>
              </a:rPr>
              <a:t> to start the </a:t>
            </a:r>
            <a:r>
              <a:rPr lang="en-US" altLang="en-US" sz="2400" b="1" dirty="0">
                <a:solidFill>
                  <a:srgbClr val="00B050"/>
                </a:solidFill>
              </a:rPr>
              <a:t>next Section</a:t>
            </a:r>
          </a:p>
        </p:txBody>
      </p:sp>
      <p:sp>
        <p:nvSpPr>
          <p:cNvPr id="13" name="TextBox 2">
            <a:extLst>
              <a:ext uri="{FF2B5EF4-FFF2-40B4-BE49-F238E27FC236}">
                <a16:creationId xmlns:a16="http://schemas.microsoft.com/office/drawing/2014/main" id="{FAF980D4-9FE7-4A48-9CE0-B03EBFC370D8}"/>
              </a:ext>
            </a:extLst>
          </p:cNvPr>
          <p:cNvSpPr txBox="1">
            <a:spLocks noChangeArrowheads="1"/>
          </p:cNvSpPr>
          <p:nvPr/>
        </p:nvSpPr>
        <p:spPr bwMode="auto">
          <a:xfrm>
            <a:off x="2204052" y="3116980"/>
            <a:ext cx="998794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FFC000"/>
                </a:solidFill>
              </a:rPr>
              <a:t>If you need more examples and interactive practice,</a:t>
            </a:r>
            <a:br>
              <a:rPr lang="en-US" altLang="en-US" sz="2400" dirty="0">
                <a:solidFill>
                  <a:srgbClr val="FFC000"/>
                </a:solidFill>
              </a:rPr>
            </a:br>
            <a:r>
              <a:rPr lang="en-US" altLang="en-US" sz="2400" dirty="0">
                <a:solidFill>
                  <a:srgbClr val="FFC000"/>
                </a:solidFill>
              </a:rPr>
              <a:t>press </a:t>
            </a:r>
            <a:r>
              <a:rPr lang="en-US" altLang="en-US" sz="2400" b="1" dirty="0">
                <a:solidFill>
                  <a:srgbClr val="FFC000"/>
                </a:solidFill>
              </a:rPr>
              <a:t>here</a:t>
            </a:r>
          </a:p>
        </p:txBody>
      </p:sp>
      <p:sp>
        <p:nvSpPr>
          <p:cNvPr id="14" name="TextBox 13">
            <a:extLst>
              <a:ext uri="{FF2B5EF4-FFF2-40B4-BE49-F238E27FC236}">
                <a16:creationId xmlns:a16="http://schemas.microsoft.com/office/drawing/2014/main" id="{61145AA3-138E-F040-BCA6-F2E25BC3753E}"/>
              </a:ext>
            </a:extLst>
          </p:cNvPr>
          <p:cNvSpPr txBox="1">
            <a:spLocks noChangeArrowheads="1"/>
          </p:cNvSpPr>
          <p:nvPr/>
        </p:nvSpPr>
        <p:spPr bwMode="auto">
          <a:xfrm>
            <a:off x="2204051" y="4205548"/>
            <a:ext cx="998794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might also find it helpful to look at:</a:t>
            </a:r>
            <a:endParaRPr lang="en-US" altLang="en-US" sz="2400" b="1" dirty="0">
              <a:solidFill>
                <a:srgbClr val="FF0000"/>
              </a:solidFill>
            </a:endParaRPr>
          </a:p>
          <a:p>
            <a:endParaRPr lang="en-US" altLang="en-US" sz="2400" dirty="0">
              <a:solidFill>
                <a:srgbClr val="FF0000"/>
              </a:solidFill>
            </a:endParaRPr>
          </a:p>
          <a:p>
            <a:pPr algn="ctr"/>
            <a:r>
              <a:rPr lang="en-US" altLang="en-US" sz="2400" b="1" dirty="0">
                <a:solidFill>
                  <a:srgbClr val="FF0000"/>
                </a:solidFill>
              </a:rPr>
              <a:t>Essential Information:</a:t>
            </a:r>
            <a:r>
              <a:rPr lang="en-US" altLang="en-US" sz="2400" dirty="0">
                <a:solidFill>
                  <a:srgbClr val="FF0000"/>
                </a:solidFill>
              </a:rPr>
              <a:t> press </a:t>
            </a:r>
            <a:r>
              <a:rPr lang="en-US" altLang="en-US" sz="2400" b="1" dirty="0">
                <a:solidFill>
                  <a:srgbClr val="FF0000"/>
                </a:solidFill>
              </a:rPr>
              <a:t>here</a:t>
            </a:r>
          </a:p>
          <a:p>
            <a:endParaRPr lang="en-US" altLang="en-US" sz="2400" b="1" dirty="0">
              <a:solidFill>
                <a:srgbClr val="FF0000"/>
              </a:solidFill>
            </a:endParaRPr>
          </a:p>
        </p:txBody>
      </p:sp>
    </p:spTree>
    <p:extLst>
      <p:ext uri="{BB962C8B-B14F-4D97-AF65-F5344CB8AC3E}">
        <p14:creationId xmlns:p14="http://schemas.microsoft.com/office/powerpoint/2010/main" val="1738763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E61B185-11FD-459A-BF4F-0B53896A0599}"/>
              </a:ext>
            </a:extLst>
          </p:cNvPr>
          <p:cNvSpPr/>
          <p:nvPr/>
        </p:nvSpPr>
        <p:spPr bwMode="auto">
          <a:xfrm>
            <a:off x="3647728" y="5013176"/>
            <a:ext cx="6552728" cy="93610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Linear Equations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EEDAD236-F217-4D9C-A0BB-95299C235848}"/>
              </a:ext>
            </a:extLst>
          </p:cNvPr>
          <p:cNvSpPr txBox="1"/>
          <p:nvPr/>
        </p:nvSpPr>
        <p:spPr>
          <a:xfrm>
            <a:off x="2855640" y="1844824"/>
            <a:ext cx="8424936" cy="1446550"/>
          </a:xfrm>
          <a:prstGeom prst="rect">
            <a:avLst/>
          </a:prstGeom>
          <a:noFill/>
        </p:spPr>
        <p:txBody>
          <a:bodyPr wrap="square" rtlCol="0">
            <a:spAutoFit/>
          </a:bodyPr>
          <a:lstStyle/>
          <a:p>
            <a:pPr marL="457200" indent="-457200">
              <a:buAutoNum type="arabicPeriod"/>
            </a:pPr>
            <a:endParaRPr lang="en-GB" sz="2400" dirty="0"/>
          </a:p>
          <a:p>
            <a:pPr marL="457200" indent="-457200">
              <a:buAutoNum type="arabicPeriod"/>
            </a:pPr>
            <a:endParaRPr lang="en-GB" sz="2400" dirty="0"/>
          </a:p>
          <a:p>
            <a:pPr marL="457200" indent="-457200">
              <a:buAutoNum type="arabicPeriod"/>
            </a:pPr>
            <a:endParaRPr lang="en-GB" dirty="0"/>
          </a:p>
          <a:p>
            <a:pPr marL="457200" indent="-457200">
              <a:buAutoNum type="arabicPeriod"/>
            </a:pPr>
            <a:endParaRPr lang="en-GB" dirty="0"/>
          </a:p>
        </p:txBody>
      </p:sp>
      <p:sp>
        <p:nvSpPr>
          <p:cNvPr id="3" name="Rectangle 2">
            <a:extLst>
              <a:ext uri="{FF2B5EF4-FFF2-40B4-BE49-F238E27FC236}">
                <a16:creationId xmlns:a16="http://schemas.microsoft.com/office/drawing/2014/main" id="{D6E7C6EE-AA83-4C75-98C2-732E276C3290}"/>
              </a:ext>
            </a:extLst>
          </p:cNvPr>
          <p:cNvSpPr/>
          <p:nvPr/>
        </p:nvSpPr>
        <p:spPr>
          <a:xfrm>
            <a:off x="2315580" y="928686"/>
            <a:ext cx="9505056" cy="3785652"/>
          </a:xfrm>
          <a:prstGeom prst="rect">
            <a:avLst/>
          </a:prstGeom>
        </p:spPr>
        <p:txBody>
          <a:bodyPr wrap="square">
            <a:spAutoFit/>
          </a:bodyPr>
          <a:lstStyle/>
          <a:p>
            <a:r>
              <a:rPr lang="en-GB" sz="2400" dirty="0"/>
              <a:t>An equation is a statement, such as  3</a:t>
            </a:r>
            <a:r>
              <a:rPr lang="en-GB" sz="2400" i="1" dirty="0">
                <a:latin typeface="Times New Roman" panose="02020603050405020304" pitchFamily="18" charset="0"/>
                <a:cs typeface="Times New Roman" panose="02020603050405020304" pitchFamily="18" charset="0"/>
              </a:rPr>
              <a:t>x</a:t>
            </a:r>
            <a:r>
              <a:rPr lang="en-GB" sz="2400" dirty="0"/>
              <a:t> + 2 = 17,  which contains an unknown number, in this case, </a:t>
            </a:r>
            <a:r>
              <a:rPr lang="en-GB" sz="2400" i="1" dirty="0">
                <a:latin typeface="Times New Roman" panose="02020603050405020304" pitchFamily="18" charset="0"/>
                <a:cs typeface="Times New Roman" panose="02020603050405020304" pitchFamily="18" charset="0"/>
              </a:rPr>
              <a:t>x</a:t>
            </a:r>
            <a:r>
              <a:rPr lang="en-GB" sz="2400" dirty="0"/>
              <a:t>.  The aim of this section is to show how to find the unknown number, </a:t>
            </a:r>
            <a:r>
              <a:rPr lang="en-GB" sz="2400" i="1" dirty="0">
                <a:latin typeface="Times New Roman" panose="02020603050405020304" pitchFamily="18" charset="0"/>
                <a:cs typeface="Times New Roman" panose="02020603050405020304" pitchFamily="18" charset="0"/>
              </a:rPr>
              <a:t>x</a:t>
            </a:r>
            <a:r>
              <a:rPr lang="en-GB" sz="2400" dirty="0"/>
              <a:t>.</a:t>
            </a:r>
          </a:p>
          <a:p>
            <a:endParaRPr lang="en-GB" sz="2400" dirty="0"/>
          </a:p>
          <a:p>
            <a:r>
              <a:rPr lang="en-GB" sz="2400" dirty="0"/>
              <a:t>All equations contain an 'equals' sign.</a:t>
            </a:r>
          </a:p>
          <a:p>
            <a:endParaRPr lang="en-GB" sz="2400" dirty="0"/>
          </a:p>
          <a:p>
            <a:r>
              <a:rPr lang="en-GB" sz="2400" dirty="0"/>
              <a:t>To solve the equation, you need to reorganise it so that the unknown value is by itself on one side of the equation.  This is done by performing operations on the equation.  When you do this, in order to keep the equality of the sides, you must remember that</a:t>
            </a:r>
          </a:p>
        </p:txBody>
      </p:sp>
      <p:sp>
        <p:nvSpPr>
          <p:cNvPr id="5" name="TextBox 4">
            <a:extLst>
              <a:ext uri="{FF2B5EF4-FFF2-40B4-BE49-F238E27FC236}">
                <a16:creationId xmlns:a16="http://schemas.microsoft.com/office/drawing/2014/main" id="{3E53741C-4FF4-46EA-8918-CB64EE4061AC}"/>
              </a:ext>
            </a:extLst>
          </p:cNvPr>
          <p:cNvSpPr txBox="1"/>
          <p:nvPr/>
        </p:nvSpPr>
        <p:spPr>
          <a:xfrm>
            <a:off x="3827748" y="5045437"/>
            <a:ext cx="6480720" cy="830997"/>
          </a:xfrm>
          <a:prstGeom prst="rect">
            <a:avLst/>
          </a:prstGeom>
          <a:noFill/>
        </p:spPr>
        <p:txBody>
          <a:bodyPr wrap="square" rtlCol="0">
            <a:spAutoFit/>
          </a:bodyPr>
          <a:lstStyle/>
          <a:p>
            <a:r>
              <a:rPr lang="en-GB" sz="2400" i="1" dirty="0"/>
              <a:t>Whatever you do to one side of an equation you must do the same to the other side</a:t>
            </a:r>
          </a:p>
        </p:txBody>
      </p:sp>
    </p:spTree>
    <p:extLst>
      <p:ext uri="{BB962C8B-B14F-4D97-AF65-F5344CB8AC3E}">
        <p14:creationId xmlns:p14="http://schemas.microsoft.com/office/powerpoint/2010/main" val="149693450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Rectangle 61">
            <a:extLst>
              <a:ext uri="{FF2B5EF4-FFF2-40B4-BE49-F238E27FC236}">
                <a16:creationId xmlns:a16="http://schemas.microsoft.com/office/drawing/2014/main" id="{DDFC239E-7629-4FB8-A870-05AD0BE0C0F3}"/>
              </a:ext>
            </a:extLst>
          </p:cNvPr>
          <p:cNvSpPr/>
          <p:nvPr/>
        </p:nvSpPr>
        <p:spPr bwMode="auto">
          <a:xfrm>
            <a:off x="3719291" y="5689510"/>
            <a:ext cx="6340222" cy="99243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Linear Equations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EEDAD236-F217-4D9C-A0BB-95299C235848}"/>
              </a:ext>
            </a:extLst>
          </p:cNvPr>
          <p:cNvSpPr txBox="1"/>
          <p:nvPr/>
        </p:nvSpPr>
        <p:spPr>
          <a:xfrm>
            <a:off x="2340732" y="393315"/>
            <a:ext cx="8424936" cy="1508105"/>
          </a:xfrm>
          <a:prstGeom prst="rect">
            <a:avLst/>
          </a:prstGeom>
          <a:noFill/>
        </p:spPr>
        <p:txBody>
          <a:bodyPr wrap="square" rtlCol="0">
            <a:spAutoFit/>
          </a:bodyPr>
          <a:lstStyle/>
          <a:p>
            <a:pPr marL="457200" indent="-457200">
              <a:buAutoNum type="arabicPeriod"/>
            </a:pPr>
            <a:endParaRPr lang="en-GB" sz="2400" dirty="0"/>
          </a:p>
          <a:p>
            <a:r>
              <a:rPr lang="en-GB" sz="2400" b="1" dirty="0"/>
              <a:t>Example 1</a:t>
            </a:r>
          </a:p>
          <a:p>
            <a:r>
              <a:rPr lang="en-GB" sz="2400" dirty="0"/>
              <a:t>Solve these equations</a:t>
            </a:r>
            <a:r>
              <a:rPr lang="en-GB" dirty="0"/>
              <a:t>:</a:t>
            </a:r>
          </a:p>
          <a:p>
            <a:pPr marL="457200" indent="-457200">
              <a:buAutoNum type="arabicPeriod"/>
            </a:pPr>
            <a:endParaRPr lang="en-GB" dirty="0"/>
          </a:p>
        </p:txBody>
      </p:sp>
      <p:sp>
        <p:nvSpPr>
          <p:cNvPr id="3" name="TextBox 2">
            <a:extLst>
              <a:ext uri="{FF2B5EF4-FFF2-40B4-BE49-F238E27FC236}">
                <a16:creationId xmlns:a16="http://schemas.microsoft.com/office/drawing/2014/main" id="{0E847B8F-11A0-4833-A77C-63E47190BCC4}"/>
              </a:ext>
            </a:extLst>
          </p:cNvPr>
          <p:cNvSpPr txBox="1"/>
          <p:nvPr/>
        </p:nvSpPr>
        <p:spPr>
          <a:xfrm>
            <a:off x="2351584" y="1620381"/>
            <a:ext cx="2376264" cy="461665"/>
          </a:xfrm>
          <a:prstGeom prst="rect">
            <a:avLst/>
          </a:prstGeom>
          <a:noFill/>
        </p:spPr>
        <p:txBody>
          <a:bodyPr wrap="square" rtlCol="0">
            <a:spAutoFit/>
          </a:bodyPr>
          <a:lstStyle/>
          <a:p>
            <a:r>
              <a:rPr lang="en-GB" sz="2400" dirty="0"/>
              <a:t>(a) </a:t>
            </a:r>
            <a:r>
              <a:rPr lang="en-GB" sz="2400" i="1" dirty="0">
                <a:latin typeface="Times New Roman" panose="02020603050405020304" pitchFamily="18" charset="0"/>
                <a:cs typeface="Times New Roman" panose="02020603050405020304" pitchFamily="18" charset="0"/>
              </a:rPr>
              <a:t>x </a:t>
            </a:r>
            <a:r>
              <a:rPr lang="en-GB" sz="2400" dirty="0"/>
              <a:t>+ 2 = 8</a:t>
            </a:r>
          </a:p>
        </p:txBody>
      </p:sp>
      <p:sp>
        <p:nvSpPr>
          <p:cNvPr id="4" name="Rectangle 3">
            <a:extLst>
              <a:ext uri="{FF2B5EF4-FFF2-40B4-BE49-F238E27FC236}">
                <a16:creationId xmlns:a16="http://schemas.microsoft.com/office/drawing/2014/main" id="{D22F096E-34C1-4550-B616-326B220371D2}"/>
              </a:ext>
            </a:extLst>
          </p:cNvPr>
          <p:cNvSpPr/>
          <p:nvPr/>
        </p:nvSpPr>
        <p:spPr>
          <a:xfrm>
            <a:off x="2392867" y="2275921"/>
            <a:ext cx="1739579" cy="461665"/>
          </a:xfrm>
          <a:prstGeom prst="rect">
            <a:avLst/>
          </a:prstGeom>
        </p:spPr>
        <p:txBody>
          <a:bodyPr wrap="none">
            <a:spAutoFit/>
          </a:bodyPr>
          <a:lstStyle/>
          <a:p>
            <a:r>
              <a:rPr lang="en-GB" sz="2400" dirty="0"/>
              <a:t>(b) </a:t>
            </a:r>
            <a:r>
              <a:rPr lang="en-GB" sz="2400" i="1" dirty="0">
                <a:latin typeface="Times New Roman" panose="02020603050405020304" pitchFamily="18" charset="0"/>
                <a:cs typeface="Times New Roman" panose="02020603050405020304" pitchFamily="18" charset="0"/>
              </a:rPr>
              <a:t>x -</a:t>
            </a:r>
            <a:r>
              <a:rPr lang="en-GB" sz="2400" dirty="0"/>
              <a:t> 4 = 3</a:t>
            </a:r>
          </a:p>
        </p:txBody>
      </p:sp>
      <p:sp>
        <p:nvSpPr>
          <p:cNvPr id="5" name="Rectangle 4">
            <a:extLst>
              <a:ext uri="{FF2B5EF4-FFF2-40B4-BE49-F238E27FC236}">
                <a16:creationId xmlns:a16="http://schemas.microsoft.com/office/drawing/2014/main" id="{502BB879-356F-4C3C-890D-13A8485251AB}"/>
              </a:ext>
            </a:extLst>
          </p:cNvPr>
          <p:cNvSpPr/>
          <p:nvPr/>
        </p:nvSpPr>
        <p:spPr>
          <a:xfrm>
            <a:off x="2392867" y="2861590"/>
            <a:ext cx="1620957" cy="461665"/>
          </a:xfrm>
          <a:prstGeom prst="rect">
            <a:avLst/>
          </a:prstGeom>
        </p:spPr>
        <p:txBody>
          <a:bodyPr wrap="none">
            <a:spAutoFit/>
          </a:bodyPr>
          <a:lstStyle/>
          <a:p>
            <a:r>
              <a:rPr lang="en-GB" sz="2400" dirty="0"/>
              <a:t>(c) 3</a:t>
            </a:r>
            <a:r>
              <a:rPr lang="en-GB" sz="2400" i="1" dirty="0">
                <a:latin typeface="Times New Roman" panose="02020603050405020304" pitchFamily="18" charset="0"/>
                <a:cs typeface="Times New Roman" panose="02020603050405020304" pitchFamily="18" charset="0"/>
              </a:rPr>
              <a:t>x </a:t>
            </a:r>
            <a:r>
              <a:rPr lang="en-GB" sz="2400" dirty="0"/>
              <a:t>= 12</a:t>
            </a:r>
          </a:p>
        </p:txBody>
      </p:sp>
      <p:sp>
        <p:nvSpPr>
          <p:cNvPr id="6" name="Rectangle 5">
            <a:extLst>
              <a:ext uri="{FF2B5EF4-FFF2-40B4-BE49-F238E27FC236}">
                <a16:creationId xmlns:a16="http://schemas.microsoft.com/office/drawing/2014/main" id="{2916A0E5-D39D-4826-A558-B599681F71E7}"/>
              </a:ext>
            </a:extLst>
          </p:cNvPr>
          <p:cNvSpPr/>
          <p:nvPr/>
        </p:nvSpPr>
        <p:spPr>
          <a:xfrm>
            <a:off x="2404172" y="3508411"/>
            <a:ext cx="2136739" cy="461665"/>
          </a:xfrm>
          <a:prstGeom prst="rect">
            <a:avLst/>
          </a:prstGeom>
        </p:spPr>
        <p:txBody>
          <a:bodyPr wrap="none">
            <a:spAutoFit/>
          </a:bodyPr>
          <a:lstStyle/>
          <a:p>
            <a:r>
              <a:rPr lang="en-GB" sz="2400" dirty="0"/>
              <a:t>(d) 2</a:t>
            </a:r>
            <a:r>
              <a:rPr lang="en-GB" sz="2400" i="1" dirty="0">
                <a:latin typeface="Times New Roman" panose="02020603050405020304" pitchFamily="18" charset="0"/>
                <a:cs typeface="Times New Roman" panose="02020603050405020304" pitchFamily="18" charset="0"/>
              </a:rPr>
              <a:t>x </a:t>
            </a:r>
            <a:r>
              <a:rPr lang="en-GB" sz="2400" dirty="0"/>
              <a:t>+ 5 = 11</a:t>
            </a:r>
          </a:p>
        </p:txBody>
      </p:sp>
      <p:sp>
        <p:nvSpPr>
          <p:cNvPr id="7" name="Rectangle 6">
            <a:extLst>
              <a:ext uri="{FF2B5EF4-FFF2-40B4-BE49-F238E27FC236}">
                <a16:creationId xmlns:a16="http://schemas.microsoft.com/office/drawing/2014/main" id="{8AF5BAAC-6E6A-47E4-8E06-F90BB283B999}"/>
              </a:ext>
            </a:extLst>
          </p:cNvPr>
          <p:cNvSpPr/>
          <p:nvPr/>
        </p:nvSpPr>
        <p:spPr>
          <a:xfrm>
            <a:off x="2416743" y="4155232"/>
            <a:ext cx="1911101" cy="461665"/>
          </a:xfrm>
          <a:prstGeom prst="rect">
            <a:avLst/>
          </a:prstGeom>
        </p:spPr>
        <p:txBody>
          <a:bodyPr wrap="none">
            <a:spAutoFit/>
          </a:bodyPr>
          <a:lstStyle/>
          <a:p>
            <a:r>
              <a:rPr lang="en-GB" sz="2400" dirty="0"/>
              <a:t>(e) 3 - 2</a:t>
            </a:r>
            <a:r>
              <a:rPr lang="en-GB" sz="2400" i="1" dirty="0">
                <a:latin typeface="Times New Roman" panose="02020603050405020304" pitchFamily="18" charset="0"/>
                <a:cs typeface="Times New Roman" panose="02020603050405020304" pitchFamily="18" charset="0"/>
              </a:rPr>
              <a:t>x </a:t>
            </a:r>
            <a:r>
              <a:rPr lang="en-GB" sz="2400" dirty="0"/>
              <a:t>= 7</a:t>
            </a:r>
          </a:p>
        </p:txBody>
      </p:sp>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5BE6C668-4CE1-4BB7-9B1C-148206E9756E}"/>
                  </a:ext>
                </a:extLst>
              </p:cNvPr>
              <p:cNvSpPr/>
              <p:nvPr/>
            </p:nvSpPr>
            <p:spPr>
              <a:xfrm>
                <a:off x="2499470" y="4987187"/>
                <a:ext cx="1219821" cy="584584"/>
              </a:xfrm>
              <a:prstGeom prst="rect">
                <a:avLst/>
              </a:prstGeom>
            </p:spPr>
            <p:txBody>
              <a:bodyPr wrap="none">
                <a:spAutoFit/>
              </a:bodyPr>
              <a:lstStyle/>
              <a:p>
                <a:r>
                  <a:rPr lang="en-GB" sz="2400" dirty="0"/>
                  <a:t>(f) </a:t>
                </a:r>
                <a14:m>
                  <m:oMath xmlns:m="http://schemas.openxmlformats.org/officeDocument/2006/math">
                    <m:f>
                      <m:fPr>
                        <m:ctrlPr>
                          <a:rPr lang="en-GB" sz="2400" i="1" smtClean="0">
                            <a:latin typeface="Cambria Math" panose="02040503050406030204" pitchFamily="18" charset="0"/>
                          </a:rPr>
                        </m:ctrlPr>
                      </m:fPr>
                      <m:num>
                        <m:r>
                          <a:rPr lang="en-GB" sz="2400" b="0" i="1" smtClean="0">
                            <a:latin typeface="Cambria Math" panose="02040503050406030204" pitchFamily="18" charset="0"/>
                          </a:rPr>
                          <m:t>𝑥</m:t>
                        </m:r>
                      </m:num>
                      <m:den>
                        <m:r>
                          <a:rPr lang="en-GB" sz="2400" b="0" i="1" smtClean="0">
                            <a:latin typeface="Cambria Math" panose="02040503050406030204" pitchFamily="18" charset="0"/>
                          </a:rPr>
                          <m:t>2</m:t>
                        </m:r>
                      </m:den>
                    </m:f>
                  </m:oMath>
                </a14:m>
                <a:r>
                  <a:rPr lang="en-GB" sz="2400" dirty="0"/>
                  <a:t> = 8</a:t>
                </a:r>
              </a:p>
            </p:txBody>
          </p:sp>
        </mc:Choice>
        <mc:Fallback xmlns="">
          <p:sp>
            <p:nvSpPr>
              <p:cNvPr id="8" name="Rectangle 7">
                <a:extLst>
                  <a:ext uri="{FF2B5EF4-FFF2-40B4-BE49-F238E27FC236}">
                    <a16:creationId xmlns:a16="http://schemas.microsoft.com/office/drawing/2014/main" id="{5BE6C668-4CE1-4BB7-9B1C-148206E9756E}"/>
                  </a:ext>
                </a:extLst>
              </p:cNvPr>
              <p:cNvSpPr>
                <a:spLocks noRot="1" noChangeAspect="1" noMove="1" noResize="1" noEditPoints="1" noAdjustHandles="1" noChangeArrowheads="1" noChangeShapeType="1" noTextEdit="1"/>
              </p:cNvSpPr>
              <p:nvPr/>
            </p:nvSpPr>
            <p:spPr>
              <a:xfrm>
                <a:off x="2499470" y="4987187"/>
                <a:ext cx="1219821" cy="584584"/>
              </a:xfrm>
              <a:prstGeom prst="rect">
                <a:avLst/>
              </a:prstGeom>
              <a:blipFill>
                <a:blip r:embed="rId4"/>
                <a:stretch>
                  <a:fillRect l="-7500" t="-1042" r="-7500" b="-9375"/>
                </a:stretch>
              </a:blipFill>
            </p:spPr>
            <p:txBody>
              <a:bodyPr/>
              <a:lstStyle/>
              <a:p>
                <a:r>
                  <a:rPr lang="en-GB">
                    <a:noFill/>
                  </a:rPr>
                  <a:t> </a:t>
                </a:r>
              </a:p>
            </p:txBody>
          </p:sp>
        </mc:Fallback>
      </mc:AlternateContent>
      <p:sp>
        <p:nvSpPr>
          <p:cNvPr id="9" name="TextBox 8">
            <a:extLst>
              <a:ext uri="{FF2B5EF4-FFF2-40B4-BE49-F238E27FC236}">
                <a16:creationId xmlns:a16="http://schemas.microsoft.com/office/drawing/2014/main" id="{3A372659-856D-4C4B-B492-9D9702FEACB7}"/>
              </a:ext>
            </a:extLst>
          </p:cNvPr>
          <p:cNvSpPr txBox="1"/>
          <p:nvPr/>
        </p:nvSpPr>
        <p:spPr>
          <a:xfrm>
            <a:off x="7657956" y="1624590"/>
            <a:ext cx="2122140" cy="461665"/>
          </a:xfrm>
          <a:prstGeom prst="rect">
            <a:avLst/>
          </a:prstGeom>
          <a:noFill/>
        </p:spPr>
        <p:txBody>
          <a:bodyPr wrap="square" rtlCol="0">
            <a:spAutoFit/>
          </a:bodyPr>
          <a:lstStyle/>
          <a:p>
            <a:r>
              <a:rPr lang="en-GB" sz="2400" dirty="0">
                <a:solidFill>
                  <a:srgbClr val="FF0000"/>
                </a:solidFill>
                <a:latin typeface="+mj-lt"/>
                <a:cs typeface="Times New Roman" panose="02020603050405020304" pitchFamily="18" charset="0"/>
              </a:rPr>
              <a:t>8 – 2 = 6</a:t>
            </a:r>
          </a:p>
        </p:txBody>
      </p:sp>
      <p:sp>
        <p:nvSpPr>
          <p:cNvPr id="10" name="Rectangle 9">
            <a:extLst>
              <a:ext uri="{FF2B5EF4-FFF2-40B4-BE49-F238E27FC236}">
                <a16:creationId xmlns:a16="http://schemas.microsoft.com/office/drawing/2014/main" id="{19B86D67-58C7-4231-AD01-4A2F55BBAD3F}"/>
              </a:ext>
            </a:extLst>
          </p:cNvPr>
          <p:cNvSpPr/>
          <p:nvPr/>
        </p:nvSpPr>
        <p:spPr>
          <a:xfrm>
            <a:off x="7695493" y="2301468"/>
            <a:ext cx="1398140" cy="461665"/>
          </a:xfrm>
          <a:prstGeom prst="rect">
            <a:avLst/>
          </a:prstGeom>
        </p:spPr>
        <p:txBody>
          <a:bodyPr wrap="none">
            <a:spAutoFit/>
          </a:bodyPr>
          <a:lstStyle/>
          <a:p>
            <a:r>
              <a:rPr lang="en-GB" sz="2400" dirty="0">
                <a:solidFill>
                  <a:srgbClr val="FF0000"/>
                </a:solidFill>
                <a:latin typeface="+mj-lt"/>
                <a:cs typeface="Times New Roman" panose="02020603050405020304" pitchFamily="18" charset="0"/>
              </a:rPr>
              <a:t>3 + 4 = 7</a:t>
            </a:r>
          </a:p>
        </p:txBody>
      </p:sp>
      <p:sp>
        <p:nvSpPr>
          <p:cNvPr id="11" name="Rectangle 10">
            <a:extLst>
              <a:ext uri="{FF2B5EF4-FFF2-40B4-BE49-F238E27FC236}">
                <a16:creationId xmlns:a16="http://schemas.microsoft.com/office/drawing/2014/main" id="{B9038FC8-0022-49DA-9B73-00229540BD75}"/>
              </a:ext>
            </a:extLst>
          </p:cNvPr>
          <p:cNvSpPr/>
          <p:nvPr/>
        </p:nvSpPr>
        <p:spPr>
          <a:xfrm>
            <a:off x="7620848" y="2890103"/>
            <a:ext cx="1697901" cy="461665"/>
          </a:xfrm>
          <a:prstGeom prst="rect">
            <a:avLst/>
          </a:prstGeom>
        </p:spPr>
        <p:txBody>
          <a:bodyPr wrap="none">
            <a:spAutoFit/>
          </a:bodyPr>
          <a:lstStyle/>
          <a:p>
            <a:r>
              <a:rPr lang="en-GB" sz="2400" dirty="0">
                <a:solidFill>
                  <a:srgbClr val="FF0000"/>
                </a:solidFill>
                <a:latin typeface="+mj-lt"/>
                <a:cs typeface="Times New Roman" panose="02020603050405020304" pitchFamily="18" charset="0"/>
              </a:rPr>
              <a:t>12 ÷ 3 = 4</a:t>
            </a:r>
          </a:p>
        </p:txBody>
      </p:sp>
      <p:sp>
        <p:nvSpPr>
          <p:cNvPr id="12" name="Rectangle 11">
            <a:extLst>
              <a:ext uri="{FF2B5EF4-FFF2-40B4-BE49-F238E27FC236}">
                <a16:creationId xmlns:a16="http://schemas.microsoft.com/office/drawing/2014/main" id="{6A5CA294-0846-4C94-A22E-76A46AC6698E}"/>
              </a:ext>
            </a:extLst>
          </p:cNvPr>
          <p:cNvSpPr/>
          <p:nvPr/>
        </p:nvSpPr>
        <p:spPr>
          <a:xfrm>
            <a:off x="8814662" y="3437548"/>
            <a:ext cx="2393219" cy="461665"/>
          </a:xfrm>
          <a:prstGeom prst="rect">
            <a:avLst/>
          </a:prstGeom>
        </p:spPr>
        <p:txBody>
          <a:bodyPr wrap="none">
            <a:spAutoFit/>
          </a:bodyPr>
          <a:lstStyle/>
          <a:p>
            <a:r>
              <a:rPr lang="en-GB" sz="2400" dirty="0">
                <a:solidFill>
                  <a:srgbClr val="FF0000"/>
                </a:solidFill>
                <a:latin typeface="+mj-lt"/>
                <a:cs typeface="Times New Roman" panose="02020603050405020304" pitchFamily="18" charset="0"/>
              </a:rPr>
              <a:t>(11 – 5) ÷ 2 = 3</a:t>
            </a:r>
          </a:p>
        </p:txBody>
      </p:sp>
      <p:sp>
        <p:nvSpPr>
          <p:cNvPr id="13" name="Rectangle 12">
            <a:extLst>
              <a:ext uri="{FF2B5EF4-FFF2-40B4-BE49-F238E27FC236}">
                <a16:creationId xmlns:a16="http://schemas.microsoft.com/office/drawing/2014/main" id="{BD1EDB25-B10B-4EB4-B59F-3E73996914B0}"/>
              </a:ext>
            </a:extLst>
          </p:cNvPr>
          <p:cNvSpPr/>
          <p:nvPr/>
        </p:nvSpPr>
        <p:spPr>
          <a:xfrm>
            <a:off x="7549621" y="4978758"/>
            <a:ext cx="1544012" cy="461665"/>
          </a:xfrm>
          <a:prstGeom prst="rect">
            <a:avLst/>
          </a:prstGeom>
        </p:spPr>
        <p:txBody>
          <a:bodyPr wrap="none">
            <a:spAutoFit/>
          </a:bodyPr>
          <a:lstStyle/>
          <a:p>
            <a:r>
              <a:rPr lang="en-GB" sz="2400" dirty="0">
                <a:solidFill>
                  <a:srgbClr val="FF0000"/>
                </a:solidFill>
                <a:latin typeface="+mj-lt"/>
                <a:cs typeface="Times New Roman" panose="02020603050405020304" pitchFamily="18" charset="0"/>
              </a:rPr>
              <a:t>8 x 2 = 16</a:t>
            </a:r>
          </a:p>
        </p:txBody>
      </p:sp>
      <p:sp>
        <p:nvSpPr>
          <p:cNvPr id="14" name="Rectangle 13">
            <a:extLst>
              <a:ext uri="{FF2B5EF4-FFF2-40B4-BE49-F238E27FC236}">
                <a16:creationId xmlns:a16="http://schemas.microsoft.com/office/drawing/2014/main" id="{8B56287F-8A09-4FB0-9B91-42BC845C8211}"/>
              </a:ext>
            </a:extLst>
          </p:cNvPr>
          <p:cNvSpPr/>
          <p:nvPr/>
        </p:nvSpPr>
        <p:spPr>
          <a:xfrm>
            <a:off x="8519651" y="4127665"/>
            <a:ext cx="2755883" cy="461665"/>
          </a:xfrm>
          <a:prstGeom prst="rect">
            <a:avLst/>
          </a:prstGeom>
        </p:spPr>
        <p:txBody>
          <a:bodyPr wrap="none">
            <a:spAutoFit/>
          </a:bodyPr>
          <a:lstStyle/>
          <a:p>
            <a:r>
              <a:rPr lang="en-GB" sz="2400" dirty="0">
                <a:solidFill>
                  <a:srgbClr val="FF0000"/>
                </a:solidFill>
              </a:rPr>
              <a:t>(7 - 3)</a:t>
            </a:r>
            <a:r>
              <a:rPr lang="en-GB" sz="2400" dirty="0">
                <a:solidFill>
                  <a:srgbClr val="FF0000"/>
                </a:solidFill>
                <a:cs typeface="Times New Roman" panose="02020603050405020304" pitchFamily="18" charset="0"/>
              </a:rPr>
              <a:t> ÷ (- 2) = - 2</a:t>
            </a:r>
            <a:endParaRPr lang="en-GB" sz="2400" dirty="0">
              <a:solidFill>
                <a:srgbClr val="FF0000"/>
              </a:solidFill>
            </a:endParaRPr>
          </a:p>
        </p:txBody>
      </p:sp>
      <p:sp>
        <p:nvSpPr>
          <p:cNvPr id="17" name="Rectangle 16">
            <a:extLst>
              <a:ext uri="{FF2B5EF4-FFF2-40B4-BE49-F238E27FC236}">
                <a16:creationId xmlns:a16="http://schemas.microsoft.com/office/drawing/2014/main" id="{EBB4D1DD-FE5E-46DA-BA2C-87600C0CBDE3}"/>
              </a:ext>
            </a:extLst>
          </p:cNvPr>
          <p:cNvSpPr/>
          <p:nvPr/>
        </p:nvSpPr>
        <p:spPr bwMode="auto">
          <a:xfrm>
            <a:off x="5472833" y="1661310"/>
            <a:ext cx="936104" cy="36845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1" name="Rectangle 20">
            <a:extLst>
              <a:ext uri="{FF2B5EF4-FFF2-40B4-BE49-F238E27FC236}">
                <a16:creationId xmlns:a16="http://schemas.microsoft.com/office/drawing/2014/main" id="{12433C52-073A-4BF5-A409-21191D32EC75}"/>
              </a:ext>
            </a:extLst>
          </p:cNvPr>
          <p:cNvSpPr/>
          <p:nvPr/>
        </p:nvSpPr>
        <p:spPr bwMode="auto">
          <a:xfrm>
            <a:off x="5520352" y="5074308"/>
            <a:ext cx="936104" cy="36845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2" name="Rectangle 21">
            <a:extLst>
              <a:ext uri="{FF2B5EF4-FFF2-40B4-BE49-F238E27FC236}">
                <a16:creationId xmlns:a16="http://schemas.microsoft.com/office/drawing/2014/main" id="{033E67C3-FAD5-49DA-A671-9CB5F509A530}"/>
              </a:ext>
            </a:extLst>
          </p:cNvPr>
          <p:cNvSpPr/>
          <p:nvPr/>
        </p:nvSpPr>
        <p:spPr bwMode="auto">
          <a:xfrm>
            <a:off x="6772267" y="4220871"/>
            <a:ext cx="936104" cy="36845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3" name="Rectangle 22">
            <a:extLst>
              <a:ext uri="{FF2B5EF4-FFF2-40B4-BE49-F238E27FC236}">
                <a16:creationId xmlns:a16="http://schemas.microsoft.com/office/drawing/2014/main" id="{E5C362AD-F3D2-4DB2-A9DD-17FC92F7D1B0}"/>
              </a:ext>
            </a:extLst>
          </p:cNvPr>
          <p:cNvSpPr/>
          <p:nvPr/>
        </p:nvSpPr>
        <p:spPr bwMode="auto">
          <a:xfrm>
            <a:off x="5500910" y="2338400"/>
            <a:ext cx="936104" cy="36845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4" name="Rectangle 23">
            <a:extLst>
              <a:ext uri="{FF2B5EF4-FFF2-40B4-BE49-F238E27FC236}">
                <a16:creationId xmlns:a16="http://schemas.microsoft.com/office/drawing/2014/main" id="{089F7B32-69D5-4CC2-92F8-FA88EA9A98DB}"/>
              </a:ext>
            </a:extLst>
          </p:cNvPr>
          <p:cNvSpPr/>
          <p:nvPr/>
        </p:nvSpPr>
        <p:spPr bwMode="auto">
          <a:xfrm>
            <a:off x="5500910" y="2961453"/>
            <a:ext cx="936104" cy="36845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5" name="Rectangle 24">
            <a:extLst>
              <a:ext uri="{FF2B5EF4-FFF2-40B4-BE49-F238E27FC236}">
                <a16:creationId xmlns:a16="http://schemas.microsoft.com/office/drawing/2014/main" id="{6FA8A30B-A752-4EF7-9CDC-2C8FA0AFAECB}"/>
              </a:ext>
            </a:extLst>
          </p:cNvPr>
          <p:cNvSpPr/>
          <p:nvPr/>
        </p:nvSpPr>
        <p:spPr bwMode="auto">
          <a:xfrm>
            <a:off x="5554983" y="3534216"/>
            <a:ext cx="936104" cy="36845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6" name="Rectangle 25">
            <a:extLst>
              <a:ext uri="{FF2B5EF4-FFF2-40B4-BE49-F238E27FC236}">
                <a16:creationId xmlns:a16="http://schemas.microsoft.com/office/drawing/2014/main" id="{E4F6B823-BC54-4FF8-9AB2-D21EAFE2950C}"/>
              </a:ext>
            </a:extLst>
          </p:cNvPr>
          <p:cNvSpPr/>
          <p:nvPr/>
        </p:nvSpPr>
        <p:spPr bwMode="auto">
          <a:xfrm>
            <a:off x="6961981" y="3511998"/>
            <a:ext cx="936104" cy="36845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7" name="Rectangle 26">
            <a:extLst>
              <a:ext uri="{FF2B5EF4-FFF2-40B4-BE49-F238E27FC236}">
                <a16:creationId xmlns:a16="http://schemas.microsoft.com/office/drawing/2014/main" id="{80710259-30FC-4EF0-8B55-5A663808992B}"/>
              </a:ext>
            </a:extLst>
          </p:cNvPr>
          <p:cNvSpPr/>
          <p:nvPr/>
        </p:nvSpPr>
        <p:spPr bwMode="auto">
          <a:xfrm>
            <a:off x="5311891" y="4205895"/>
            <a:ext cx="936104" cy="36845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cxnSp>
        <p:nvCxnSpPr>
          <p:cNvPr id="19" name="Straight Connector 18">
            <a:extLst>
              <a:ext uri="{FF2B5EF4-FFF2-40B4-BE49-F238E27FC236}">
                <a16:creationId xmlns:a16="http://schemas.microsoft.com/office/drawing/2014/main" id="{405F7E0C-094C-4AA4-BE8C-E11992E9DBD7}"/>
              </a:ext>
            </a:extLst>
          </p:cNvPr>
          <p:cNvCxnSpPr/>
          <p:nvPr/>
        </p:nvCxnSpPr>
        <p:spPr bwMode="auto">
          <a:xfrm>
            <a:off x="4943872" y="1851213"/>
            <a:ext cx="509450" cy="0"/>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30" name="Straight Connector 29">
            <a:extLst>
              <a:ext uri="{FF2B5EF4-FFF2-40B4-BE49-F238E27FC236}">
                <a16:creationId xmlns:a16="http://schemas.microsoft.com/office/drawing/2014/main" id="{FF5FF538-E919-44FA-AD9F-34BD4F3563D9}"/>
              </a:ext>
            </a:extLst>
          </p:cNvPr>
          <p:cNvCxnSpPr/>
          <p:nvPr/>
        </p:nvCxnSpPr>
        <p:spPr bwMode="auto">
          <a:xfrm>
            <a:off x="4991460" y="2554221"/>
            <a:ext cx="509450" cy="0"/>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31" name="Straight Connector 30">
            <a:extLst>
              <a:ext uri="{FF2B5EF4-FFF2-40B4-BE49-F238E27FC236}">
                <a16:creationId xmlns:a16="http://schemas.microsoft.com/office/drawing/2014/main" id="{CDC540EE-3539-4E35-9928-EA5946101669}"/>
              </a:ext>
            </a:extLst>
          </p:cNvPr>
          <p:cNvCxnSpPr/>
          <p:nvPr/>
        </p:nvCxnSpPr>
        <p:spPr bwMode="auto">
          <a:xfrm>
            <a:off x="5010902" y="3168964"/>
            <a:ext cx="509450" cy="0"/>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32" name="Straight Connector 31">
            <a:extLst>
              <a:ext uri="{FF2B5EF4-FFF2-40B4-BE49-F238E27FC236}">
                <a16:creationId xmlns:a16="http://schemas.microsoft.com/office/drawing/2014/main" id="{9E1779B8-2DE4-4BD8-995D-7AF2C1E533D3}"/>
              </a:ext>
            </a:extLst>
          </p:cNvPr>
          <p:cNvCxnSpPr/>
          <p:nvPr/>
        </p:nvCxnSpPr>
        <p:spPr bwMode="auto">
          <a:xfrm>
            <a:off x="5028669" y="5251187"/>
            <a:ext cx="509450" cy="0"/>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33" name="Straight Connector 32">
            <a:extLst>
              <a:ext uri="{FF2B5EF4-FFF2-40B4-BE49-F238E27FC236}">
                <a16:creationId xmlns:a16="http://schemas.microsoft.com/office/drawing/2014/main" id="{2EBF9F37-EB51-405C-BDE9-F9434C4E80F2}"/>
              </a:ext>
            </a:extLst>
          </p:cNvPr>
          <p:cNvCxnSpPr/>
          <p:nvPr/>
        </p:nvCxnSpPr>
        <p:spPr bwMode="auto">
          <a:xfrm>
            <a:off x="6262071" y="4363861"/>
            <a:ext cx="509450" cy="0"/>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34" name="Straight Connector 33">
            <a:extLst>
              <a:ext uri="{FF2B5EF4-FFF2-40B4-BE49-F238E27FC236}">
                <a16:creationId xmlns:a16="http://schemas.microsoft.com/office/drawing/2014/main" id="{191B0575-783D-4C3E-95E4-DB4047EC6522}"/>
              </a:ext>
            </a:extLst>
          </p:cNvPr>
          <p:cNvCxnSpPr/>
          <p:nvPr/>
        </p:nvCxnSpPr>
        <p:spPr bwMode="auto">
          <a:xfrm>
            <a:off x="4787798" y="4376435"/>
            <a:ext cx="509450" cy="0"/>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35" name="Straight Connector 34">
            <a:extLst>
              <a:ext uri="{FF2B5EF4-FFF2-40B4-BE49-F238E27FC236}">
                <a16:creationId xmlns:a16="http://schemas.microsoft.com/office/drawing/2014/main" id="{5057D9CB-FFA6-40A0-A65E-BB9E4F019464}"/>
              </a:ext>
            </a:extLst>
          </p:cNvPr>
          <p:cNvCxnSpPr/>
          <p:nvPr/>
        </p:nvCxnSpPr>
        <p:spPr bwMode="auto">
          <a:xfrm>
            <a:off x="6459876" y="3730631"/>
            <a:ext cx="509450" cy="0"/>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E846E4F7-34D0-4E91-8D4A-6CA8A909C9D0}"/>
              </a:ext>
            </a:extLst>
          </p:cNvPr>
          <p:cNvCxnSpPr/>
          <p:nvPr/>
        </p:nvCxnSpPr>
        <p:spPr bwMode="auto">
          <a:xfrm>
            <a:off x="5028669" y="3739244"/>
            <a:ext cx="509450" cy="0"/>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28" name="Straight Arrow Connector 27">
            <a:extLst>
              <a:ext uri="{FF2B5EF4-FFF2-40B4-BE49-F238E27FC236}">
                <a16:creationId xmlns:a16="http://schemas.microsoft.com/office/drawing/2014/main" id="{2322C3E5-FB35-432B-988F-2743C3FFDB3D}"/>
              </a:ext>
            </a:extLst>
          </p:cNvPr>
          <p:cNvCxnSpPr/>
          <p:nvPr/>
        </p:nvCxnSpPr>
        <p:spPr bwMode="auto">
          <a:xfrm>
            <a:off x="6408937" y="1851213"/>
            <a:ext cx="560389" cy="0"/>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cxnSp>
        <p:nvCxnSpPr>
          <p:cNvPr id="39" name="Straight Arrow Connector 38">
            <a:extLst>
              <a:ext uri="{FF2B5EF4-FFF2-40B4-BE49-F238E27FC236}">
                <a16:creationId xmlns:a16="http://schemas.microsoft.com/office/drawing/2014/main" id="{529BD6DA-16A3-4EC0-ABED-03952219CC00}"/>
              </a:ext>
            </a:extLst>
          </p:cNvPr>
          <p:cNvCxnSpPr/>
          <p:nvPr/>
        </p:nvCxnSpPr>
        <p:spPr bwMode="auto">
          <a:xfrm>
            <a:off x="6437014" y="2532301"/>
            <a:ext cx="560389" cy="0"/>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cxnSp>
        <p:nvCxnSpPr>
          <p:cNvPr id="40" name="Straight Arrow Connector 39">
            <a:extLst>
              <a:ext uri="{FF2B5EF4-FFF2-40B4-BE49-F238E27FC236}">
                <a16:creationId xmlns:a16="http://schemas.microsoft.com/office/drawing/2014/main" id="{8E36D55E-A273-45BD-91EB-8BEA71680599}"/>
              </a:ext>
            </a:extLst>
          </p:cNvPr>
          <p:cNvCxnSpPr/>
          <p:nvPr/>
        </p:nvCxnSpPr>
        <p:spPr bwMode="auto">
          <a:xfrm>
            <a:off x="6456456" y="3163320"/>
            <a:ext cx="560389" cy="0"/>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cxnSp>
        <p:nvCxnSpPr>
          <p:cNvPr id="41" name="Straight Arrow Connector 40">
            <a:extLst>
              <a:ext uri="{FF2B5EF4-FFF2-40B4-BE49-F238E27FC236}">
                <a16:creationId xmlns:a16="http://schemas.microsoft.com/office/drawing/2014/main" id="{5B150DD1-AE57-4BBF-9C20-C1E5E41A3F3E}"/>
              </a:ext>
            </a:extLst>
          </p:cNvPr>
          <p:cNvCxnSpPr/>
          <p:nvPr/>
        </p:nvCxnSpPr>
        <p:spPr bwMode="auto">
          <a:xfrm>
            <a:off x="7708371" y="4336286"/>
            <a:ext cx="560389" cy="0"/>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cxnSp>
        <p:nvCxnSpPr>
          <p:cNvPr id="42" name="Straight Arrow Connector 41">
            <a:extLst>
              <a:ext uri="{FF2B5EF4-FFF2-40B4-BE49-F238E27FC236}">
                <a16:creationId xmlns:a16="http://schemas.microsoft.com/office/drawing/2014/main" id="{B6D3EF94-6642-41AA-B38E-1BF3421F2231}"/>
              </a:ext>
            </a:extLst>
          </p:cNvPr>
          <p:cNvCxnSpPr/>
          <p:nvPr/>
        </p:nvCxnSpPr>
        <p:spPr bwMode="auto">
          <a:xfrm>
            <a:off x="7898085" y="3704993"/>
            <a:ext cx="560389" cy="0"/>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cxnSp>
        <p:nvCxnSpPr>
          <p:cNvPr id="43" name="Straight Arrow Connector 42">
            <a:extLst>
              <a:ext uri="{FF2B5EF4-FFF2-40B4-BE49-F238E27FC236}">
                <a16:creationId xmlns:a16="http://schemas.microsoft.com/office/drawing/2014/main" id="{A078AB12-7233-4125-AE3F-CC8B4B366D80}"/>
              </a:ext>
            </a:extLst>
          </p:cNvPr>
          <p:cNvCxnSpPr/>
          <p:nvPr/>
        </p:nvCxnSpPr>
        <p:spPr bwMode="auto">
          <a:xfrm>
            <a:off x="6469704" y="5264817"/>
            <a:ext cx="560389" cy="0"/>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sp>
        <p:nvSpPr>
          <p:cNvPr id="29" name="Rectangle 28">
            <a:extLst>
              <a:ext uri="{FF2B5EF4-FFF2-40B4-BE49-F238E27FC236}">
                <a16:creationId xmlns:a16="http://schemas.microsoft.com/office/drawing/2014/main" id="{04677981-40B4-4B35-9CEE-5F3A687A9AD4}"/>
              </a:ext>
            </a:extLst>
          </p:cNvPr>
          <p:cNvSpPr/>
          <p:nvPr/>
        </p:nvSpPr>
        <p:spPr>
          <a:xfrm>
            <a:off x="5672248" y="1657153"/>
            <a:ext cx="546945" cy="400110"/>
          </a:xfrm>
          <a:prstGeom prst="rect">
            <a:avLst/>
          </a:prstGeom>
        </p:spPr>
        <p:txBody>
          <a:bodyPr wrap="none">
            <a:spAutoFit/>
          </a:bodyPr>
          <a:lstStyle/>
          <a:p>
            <a:r>
              <a:rPr lang="en-GB" dirty="0"/>
              <a:t>+ 2</a:t>
            </a:r>
          </a:p>
        </p:txBody>
      </p:sp>
      <p:sp>
        <p:nvSpPr>
          <p:cNvPr id="37" name="Rectangle 36">
            <a:extLst>
              <a:ext uri="{FF2B5EF4-FFF2-40B4-BE49-F238E27FC236}">
                <a16:creationId xmlns:a16="http://schemas.microsoft.com/office/drawing/2014/main" id="{501B03F8-144B-408F-8381-A759B87F8C4F}"/>
              </a:ext>
            </a:extLst>
          </p:cNvPr>
          <p:cNvSpPr/>
          <p:nvPr/>
        </p:nvSpPr>
        <p:spPr>
          <a:xfrm>
            <a:off x="5727550" y="2285456"/>
            <a:ext cx="482824" cy="400110"/>
          </a:xfrm>
          <a:prstGeom prst="rect">
            <a:avLst/>
          </a:prstGeom>
        </p:spPr>
        <p:txBody>
          <a:bodyPr wrap="none">
            <a:spAutoFit/>
          </a:bodyPr>
          <a:lstStyle/>
          <a:p>
            <a:r>
              <a:rPr lang="en-GB" i="1" dirty="0">
                <a:latin typeface="Times New Roman" panose="02020603050405020304" pitchFamily="18" charset="0"/>
                <a:cs typeface="Times New Roman" panose="02020603050405020304" pitchFamily="18" charset="0"/>
              </a:rPr>
              <a:t>-</a:t>
            </a:r>
            <a:r>
              <a:rPr lang="en-GB" dirty="0"/>
              <a:t> 4</a:t>
            </a:r>
          </a:p>
        </p:txBody>
      </p:sp>
      <p:sp>
        <p:nvSpPr>
          <p:cNvPr id="38" name="Rectangle 37">
            <a:extLst>
              <a:ext uri="{FF2B5EF4-FFF2-40B4-BE49-F238E27FC236}">
                <a16:creationId xmlns:a16="http://schemas.microsoft.com/office/drawing/2014/main" id="{7543F999-3FDC-4DCD-92FF-5A8368BDCD2B}"/>
              </a:ext>
            </a:extLst>
          </p:cNvPr>
          <p:cNvSpPr/>
          <p:nvPr/>
        </p:nvSpPr>
        <p:spPr>
          <a:xfrm>
            <a:off x="7146305" y="3495368"/>
            <a:ext cx="620683" cy="461665"/>
          </a:xfrm>
          <a:prstGeom prst="rect">
            <a:avLst/>
          </a:prstGeom>
        </p:spPr>
        <p:txBody>
          <a:bodyPr wrap="none">
            <a:spAutoFit/>
          </a:bodyPr>
          <a:lstStyle/>
          <a:p>
            <a:r>
              <a:rPr lang="en-GB" sz="2400" i="1" dirty="0">
                <a:latin typeface="+mj-lt"/>
                <a:cs typeface="Times New Roman" panose="02020603050405020304" pitchFamily="18" charset="0"/>
              </a:rPr>
              <a:t>+</a:t>
            </a:r>
            <a:r>
              <a:rPr lang="en-GB" sz="2400" dirty="0">
                <a:latin typeface="+mj-lt"/>
              </a:rPr>
              <a:t> 5</a:t>
            </a:r>
          </a:p>
        </p:txBody>
      </p:sp>
      <p:sp>
        <p:nvSpPr>
          <p:cNvPr id="44" name="Rectangle 43">
            <a:extLst>
              <a:ext uri="{FF2B5EF4-FFF2-40B4-BE49-F238E27FC236}">
                <a16:creationId xmlns:a16="http://schemas.microsoft.com/office/drawing/2014/main" id="{9516C1D1-892A-452D-8EAB-A2B850F07391}"/>
              </a:ext>
            </a:extLst>
          </p:cNvPr>
          <p:cNvSpPr/>
          <p:nvPr/>
        </p:nvSpPr>
        <p:spPr>
          <a:xfrm>
            <a:off x="5669289" y="2890516"/>
            <a:ext cx="595035" cy="461665"/>
          </a:xfrm>
          <a:prstGeom prst="rect">
            <a:avLst/>
          </a:prstGeom>
        </p:spPr>
        <p:txBody>
          <a:bodyPr wrap="none">
            <a:spAutoFit/>
          </a:bodyPr>
          <a:lstStyle/>
          <a:p>
            <a:r>
              <a:rPr lang="en-GB" sz="2400" dirty="0">
                <a:latin typeface="+mj-lt"/>
                <a:cs typeface="Times New Roman" panose="02020603050405020304" pitchFamily="18" charset="0"/>
              </a:rPr>
              <a:t>x 3</a:t>
            </a:r>
            <a:endParaRPr lang="en-GB" sz="2400" dirty="0">
              <a:latin typeface="+mj-lt"/>
            </a:endParaRPr>
          </a:p>
        </p:txBody>
      </p:sp>
      <p:sp>
        <p:nvSpPr>
          <p:cNvPr id="45" name="Rectangle 44">
            <a:extLst>
              <a:ext uri="{FF2B5EF4-FFF2-40B4-BE49-F238E27FC236}">
                <a16:creationId xmlns:a16="http://schemas.microsoft.com/office/drawing/2014/main" id="{18AE724A-A514-44A3-99BE-02CA79501494}"/>
              </a:ext>
            </a:extLst>
          </p:cNvPr>
          <p:cNvSpPr/>
          <p:nvPr/>
        </p:nvSpPr>
        <p:spPr>
          <a:xfrm>
            <a:off x="5718847" y="3480257"/>
            <a:ext cx="595035" cy="461665"/>
          </a:xfrm>
          <a:prstGeom prst="rect">
            <a:avLst/>
          </a:prstGeom>
        </p:spPr>
        <p:txBody>
          <a:bodyPr wrap="none">
            <a:spAutoFit/>
          </a:bodyPr>
          <a:lstStyle/>
          <a:p>
            <a:r>
              <a:rPr lang="en-GB" sz="2400" dirty="0">
                <a:cs typeface="Times New Roman" panose="02020603050405020304" pitchFamily="18" charset="0"/>
              </a:rPr>
              <a:t>x 2</a:t>
            </a:r>
            <a:endParaRPr lang="en-GB" sz="2400" dirty="0"/>
          </a:p>
        </p:txBody>
      </p:sp>
      <p:sp>
        <p:nvSpPr>
          <p:cNvPr id="46" name="Rectangle 45">
            <a:extLst>
              <a:ext uri="{FF2B5EF4-FFF2-40B4-BE49-F238E27FC236}">
                <a16:creationId xmlns:a16="http://schemas.microsoft.com/office/drawing/2014/main" id="{AF594B70-EFD2-48B5-803C-9EEE3508692F}"/>
              </a:ext>
            </a:extLst>
          </p:cNvPr>
          <p:cNvSpPr/>
          <p:nvPr/>
        </p:nvSpPr>
        <p:spPr>
          <a:xfrm>
            <a:off x="6950313" y="4175666"/>
            <a:ext cx="620683" cy="461665"/>
          </a:xfrm>
          <a:prstGeom prst="rect">
            <a:avLst/>
          </a:prstGeom>
        </p:spPr>
        <p:txBody>
          <a:bodyPr wrap="none">
            <a:spAutoFit/>
          </a:bodyPr>
          <a:lstStyle/>
          <a:p>
            <a:r>
              <a:rPr lang="en-GB" sz="2400" dirty="0"/>
              <a:t>+ 3</a:t>
            </a:r>
          </a:p>
        </p:txBody>
      </p:sp>
      <p:sp>
        <p:nvSpPr>
          <p:cNvPr id="47" name="Rectangle 46">
            <a:extLst>
              <a:ext uri="{FF2B5EF4-FFF2-40B4-BE49-F238E27FC236}">
                <a16:creationId xmlns:a16="http://schemas.microsoft.com/office/drawing/2014/main" id="{E1F97483-D371-42C9-9AFC-E47024F48F86}"/>
              </a:ext>
            </a:extLst>
          </p:cNvPr>
          <p:cNvSpPr/>
          <p:nvPr/>
        </p:nvSpPr>
        <p:spPr>
          <a:xfrm>
            <a:off x="5283394" y="4163806"/>
            <a:ext cx="987771" cy="461665"/>
          </a:xfrm>
          <a:prstGeom prst="rect">
            <a:avLst/>
          </a:prstGeom>
        </p:spPr>
        <p:txBody>
          <a:bodyPr wrap="none">
            <a:spAutoFit/>
          </a:bodyPr>
          <a:lstStyle/>
          <a:p>
            <a:r>
              <a:rPr lang="en-GB" sz="2400" dirty="0">
                <a:cs typeface="Times New Roman" panose="02020603050405020304" pitchFamily="18" charset="0"/>
              </a:rPr>
              <a:t>x (- 2)</a:t>
            </a:r>
            <a:endParaRPr lang="en-GB" sz="2400" dirty="0"/>
          </a:p>
        </p:txBody>
      </p:sp>
      <p:sp>
        <p:nvSpPr>
          <p:cNvPr id="48" name="TextBox 47">
            <a:extLst>
              <a:ext uri="{FF2B5EF4-FFF2-40B4-BE49-F238E27FC236}">
                <a16:creationId xmlns:a16="http://schemas.microsoft.com/office/drawing/2014/main" id="{ED9E405D-BA27-4034-A9C9-791595D863E2}"/>
              </a:ext>
            </a:extLst>
          </p:cNvPr>
          <p:cNvSpPr txBox="1"/>
          <p:nvPr/>
        </p:nvSpPr>
        <p:spPr>
          <a:xfrm>
            <a:off x="4428439" y="5050651"/>
            <a:ext cx="597041" cy="461665"/>
          </a:xfrm>
          <a:prstGeom prst="rect">
            <a:avLst/>
          </a:prstGeom>
          <a:noFill/>
        </p:spPr>
        <p:txBody>
          <a:bodyPr wrap="square" rtlCol="0">
            <a:spAutoFit/>
          </a:bodyPr>
          <a:lstStyle/>
          <a:p>
            <a:r>
              <a:rPr lang="en-GB" sz="2400" dirty="0">
                <a:solidFill>
                  <a:srgbClr val="FF0000"/>
                </a:solidFill>
                <a:latin typeface="+mj-lt"/>
                <a:cs typeface="Times New Roman" panose="02020603050405020304" pitchFamily="18" charset="0"/>
              </a:rPr>
              <a:t>16</a:t>
            </a:r>
          </a:p>
        </p:txBody>
      </p:sp>
      <p:sp>
        <p:nvSpPr>
          <p:cNvPr id="49" name="Rectangle 48">
            <a:extLst>
              <a:ext uri="{FF2B5EF4-FFF2-40B4-BE49-F238E27FC236}">
                <a16:creationId xmlns:a16="http://schemas.microsoft.com/office/drawing/2014/main" id="{DB8DBEC4-642F-4643-8670-A3836D222B5A}"/>
              </a:ext>
            </a:extLst>
          </p:cNvPr>
          <p:cNvSpPr/>
          <p:nvPr/>
        </p:nvSpPr>
        <p:spPr>
          <a:xfrm>
            <a:off x="4514236" y="1638828"/>
            <a:ext cx="356188" cy="461665"/>
          </a:xfrm>
          <a:prstGeom prst="rect">
            <a:avLst/>
          </a:prstGeom>
        </p:spPr>
        <p:txBody>
          <a:bodyPr wrap="none">
            <a:spAutoFit/>
          </a:bodyPr>
          <a:lstStyle/>
          <a:p>
            <a:r>
              <a:rPr lang="en-GB" sz="2400" dirty="0">
                <a:solidFill>
                  <a:srgbClr val="FF0000"/>
                </a:solidFill>
                <a:latin typeface="+mj-lt"/>
                <a:cs typeface="Times New Roman" panose="02020603050405020304" pitchFamily="18" charset="0"/>
              </a:rPr>
              <a:t>6</a:t>
            </a:r>
          </a:p>
        </p:txBody>
      </p:sp>
      <p:sp>
        <p:nvSpPr>
          <p:cNvPr id="50" name="Rectangle 49">
            <a:extLst>
              <a:ext uri="{FF2B5EF4-FFF2-40B4-BE49-F238E27FC236}">
                <a16:creationId xmlns:a16="http://schemas.microsoft.com/office/drawing/2014/main" id="{28A56D2B-EE3E-4A43-B858-96B617083FC6}"/>
              </a:ext>
            </a:extLst>
          </p:cNvPr>
          <p:cNvSpPr/>
          <p:nvPr/>
        </p:nvSpPr>
        <p:spPr>
          <a:xfrm>
            <a:off x="4586701" y="2322214"/>
            <a:ext cx="356188" cy="461665"/>
          </a:xfrm>
          <a:prstGeom prst="rect">
            <a:avLst/>
          </a:prstGeom>
        </p:spPr>
        <p:txBody>
          <a:bodyPr wrap="none">
            <a:spAutoFit/>
          </a:bodyPr>
          <a:lstStyle/>
          <a:p>
            <a:r>
              <a:rPr lang="en-GB" sz="2400" dirty="0">
                <a:solidFill>
                  <a:srgbClr val="FF0000"/>
                </a:solidFill>
                <a:latin typeface="+mj-lt"/>
                <a:cs typeface="Times New Roman" panose="02020603050405020304" pitchFamily="18" charset="0"/>
              </a:rPr>
              <a:t>7</a:t>
            </a:r>
          </a:p>
        </p:txBody>
      </p:sp>
      <p:sp>
        <p:nvSpPr>
          <p:cNvPr id="51" name="Rectangle 50">
            <a:extLst>
              <a:ext uri="{FF2B5EF4-FFF2-40B4-BE49-F238E27FC236}">
                <a16:creationId xmlns:a16="http://schemas.microsoft.com/office/drawing/2014/main" id="{E6BB4D36-261C-4E5B-B377-E7C002DA0365}"/>
              </a:ext>
            </a:extLst>
          </p:cNvPr>
          <p:cNvSpPr/>
          <p:nvPr/>
        </p:nvSpPr>
        <p:spPr>
          <a:xfrm>
            <a:off x="4565228" y="2931594"/>
            <a:ext cx="356188" cy="461665"/>
          </a:xfrm>
          <a:prstGeom prst="rect">
            <a:avLst/>
          </a:prstGeom>
        </p:spPr>
        <p:txBody>
          <a:bodyPr wrap="none">
            <a:spAutoFit/>
          </a:bodyPr>
          <a:lstStyle/>
          <a:p>
            <a:r>
              <a:rPr lang="en-GB" sz="2400" dirty="0">
                <a:solidFill>
                  <a:srgbClr val="FF0000"/>
                </a:solidFill>
                <a:latin typeface="+mj-lt"/>
                <a:cs typeface="Times New Roman" panose="02020603050405020304" pitchFamily="18" charset="0"/>
              </a:rPr>
              <a:t>4</a:t>
            </a:r>
          </a:p>
        </p:txBody>
      </p:sp>
      <p:sp>
        <p:nvSpPr>
          <p:cNvPr id="52" name="Rectangle 51">
            <a:extLst>
              <a:ext uri="{FF2B5EF4-FFF2-40B4-BE49-F238E27FC236}">
                <a16:creationId xmlns:a16="http://schemas.microsoft.com/office/drawing/2014/main" id="{8B48BAF8-F483-4C55-8A3B-4103E5B84506}"/>
              </a:ext>
            </a:extLst>
          </p:cNvPr>
          <p:cNvSpPr/>
          <p:nvPr/>
        </p:nvSpPr>
        <p:spPr>
          <a:xfrm>
            <a:off x="4616828" y="3502067"/>
            <a:ext cx="356188" cy="461665"/>
          </a:xfrm>
          <a:prstGeom prst="rect">
            <a:avLst/>
          </a:prstGeom>
        </p:spPr>
        <p:txBody>
          <a:bodyPr wrap="none">
            <a:spAutoFit/>
          </a:bodyPr>
          <a:lstStyle/>
          <a:p>
            <a:r>
              <a:rPr lang="en-GB" sz="2400" dirty="0">
                <a:solidFill>
                  <a:srgbClr val="FF0000"/>
                </a:solidFill>
                <a:latin typeface="+mj-lt"/>
                <a:cs typeface="Times New Roman" panose="02020603050405020304" pitchFamily="18" charset="0"/>
              </a:rPr>
              <a:t>3</a:t>
            </a:r>
          </a:p>
        </p:txBody>
      </p:sp>
      <p:sp>
        <p:nvSpPr>
          <p:cNvPr id="53" name="Rectangle 52">
            <a:extLst>
              <a:ext uri="{FF2B5EF4-FFF2-40B4-BE49-F238E27FC236}">
                <a16:creationId xmlns:a16="http://schemas.microsoft.com/office/drawing/2014/main" id="{FEE8F71E-F374-4E45-B34F-D4C006638F3F}"/>
              </a:ext>
            </a:extLst>
          </p:cNvPr>
          <p:cNvSpPr/>
          <p:nvPr/>
        </p:nvSpPr>
        <p:spPr>
          <a:xfrm>
            <a:off x="4329018" y="4155231"/>
            <a:ext cx="458780" cy="461665"/>
          </a:xfrm>
          <a:prstGeom prst="rect">
            <a:avLst/>
          </a:prstGeom>
        </p:spPr>
        <p:txBody>
          <a:bodyPr wrap="none">
            <a:spAutoFit/>
          </a:bodyPr>
          <a:lstStyle/>
          <a:p>
            <a:r>
              <a:rPr lang="en-GB" sz="2400" dirty="0">
                <a:solidFill>
                  <a:srgbClr val="FF0000"/>
                </a:solidFill>
                <a:latin typeface="+mj-lt"/>
                <a:cs typeface="Times New Roman" panose="02020603050405020304" pitchFamily="18" charset="0"/>
              </a:rPr>
              <a:t>-2</a:t>
            </a:r>
          </a:p>
        </p:txBody>
      </p:sp>
      <p:sp>
        <p:nvSpPr>
          <p:cNvPr id="54" name="TextBox 53">
            <a:extLst>
              <a:ext uri="{FF2B5EF4-FFF2-40B4-BE49-F238E27FC236}">
                <a16:creationId xmlns:a16="http://schemas.microsoft.com/office/drawing/2014/main" id="{FFFECB03-6956-4D6F-9EE8-E8E6D0392D83}"/>
              </a:ext>
            </a:extLst>
          </p:cNvPr>
          <p:cNvSpPr txBox="1"/>
          <p:nvPr/>
        </p:nvSpPr>
        <p:spPr>
          <a:xfrm>
            <a:off x="7041132" y="5048647"/>
            <a:ext cx="393910" cy="461665"/>
          </a:xfrm>
          <a:prstGeom prst="rect">
            <a:avLst/>
          </a:prstGeom>
          <a:noFill/>
        </p:spPr>
        <p:txBody>
          <a:bodyPr wrap="square" rtlCol="0">
            <a:spAutoFit/>
          </a:bodyPr>
          <a:lstStyle/>
          <a:p>
            <a:r>
              <a:rPr lang="en-GB" sz="2400" dirty="0"/>
              <a:t>8</a:t>
            </a:r>
          </a:p>
        </p:txBody>
      </p:sp>
      <p:sp>
        <p:nvSpPr>
          <p:cNvPr id="55" name="Rectangle 54">
            <a:extLst>
              <a:ext uri="{FF2B5EF4-FFF2-40B4-BE49-F238E27FC236}">
                <a16:creationId xmlns:a16="http://schemas.microsoft.com/office/drawing/2014/main" id="{8B7AC802-65ED-4D28-8AD1-AE86CEC98D4F}"/>
              </a:ext>
            </a:extLst>
          </p:cNvPr>
          <p:cNvSpPr/>
          <p:nvPr/>
        </p:nvSpPr>
        <p:spPr>
          <a:xfrm>
            <a:off x="7129312" y="1629659"/>
            <a:ext cx="356188" cy="461665"/>
          </a:xfrm>
          <a:prstGeom prst="rect">
            <a:avLst/>
          </a:prstGeom>
        </p:spPr>
        <p:txBody>
          <a:bodyPr wrap="none">
            <a:spAutoFit/>
          </a:bodyPr>
          <a:lstStyle/>
          <a:p>
            <a:r>
              <a:rPr lang="en-GB" sz="2400" dirty="0"/>
              <a:t>8</a:t>
            </a:r>
          </a:p>
        </p:txBody>
      </p:sp>
      <p:sp>
        <p:nvSpPr>
          <p:cNvPr id="56" name="Rectangle 55">
            <a:extLst>
              <a:ext uri="{FF2B5EF4-FFF2-40B4-BE49-F238E27FC236}">
                <a16:creationId xmlns:a16="http://schemas.microsoft.com/office/drawing/2014/main" id="{36CCB045-A3B3-46B8-A622-A4129B57BD5D}"/>
              </a:ext>
            </a:extLst>
          </p:cNvPr>
          <p:cNvSpPr/>
          <p:nvPr/>
        </p:nvSpPr>
        <p:spPr>
          <a:xfrm>
            <a:off x="7073845" y="2301468"/>
            <a:ext cx="356188" cy="461665"/>
          </a:xfrm>
          <a:prstGeom prst="rect">
            <a:avLst/>
          </a:prstGeom>
        </p:spPr>
        <p:txBody>
          <a:bodyPr wrap="none">
            <a:spAutoFit/>
          </a:bodyPr>
          <a:lstStyle/>
          <a:p>
            <a:r>
              <a:rPr lang="en-GB" sz="2400" dirty="0"/>
              <a:t>3</a:t>
            </a:r>
          </a:p>
        </p:txBody>
      </p:sp>
      <p:sp>
        <p:nvSpPr>
          <p:cNvPr id="57" name="Rectangle 56">
            <a:extLst>
              <a:ext uri="{FF2B5EF4-FFF2-40B4-BE49-F238E27FC236}">
                <a16:creationId xmlns:a16="http://schemas.microsoft.com/office/drawing/2014/main" id="{A48BF240-8490-4245-8757-2F1C3B191D43}"/>
              </a:ext>
            </a:extLst>
          </p:cNvPr>
          <p:cNvSpPr/>
          <p:nvPr/>
        </p:nvSpPr>
        <p:spPr>
          <a:xfrm>
            <a:off x="7021912" y="2914849"/>
            <a:ext cx="527709" cy="461665"/>
          </a:xfrm>
          <a:prstGeom prst="rect">
            <a:avLst/>
          </a:prstGeom>
        </p:spPr>
        <p:txBody>
          <a:bodyPr wrap="none">
            <a:spAutoFit/>
          </a:bodyPr>
          <a:lstStyle/>
          <a:p>
            <a:r>
              <a:rPr lang="en-GB" sz="2400" dirty="0"/>
              <a:t>12</a:t>
            </a:r>
          </a:p>
        </p:txBody>
      </p:sp>
      <p:sp>
        <p:nvSpPr>
          <p:cNvPr id="58" name="Rectangle 57">
            <a:extLst>
              <a:ext uri="{FF2B5EF4-FFF2-40B4-BE49-F238E27FC236}">
                <a16:creationId xmlns:a16="http://schemas.microsoft.com/office/drawing/2014/main" id="{9F983391-23B8-4D34-A7DA-90EE81668CC4}"/>
              </a:ext>
            </a:extLst>
          </p:cNvPr>
          <p:cNvSpPr/>
          <p:nvPr/>
        </p:nvSpPr>
        <p:spPr>
          <a:xfrm>
            <a:off x="8413386" y="3451628"/>
            <a:ext cx="504882" cy="461665"/>
          </a:xfrm>
          <a:prstGeom prst="rect">
            <a:avLst/>
          </a:prstGeom>
        </p:spPr>
        <p:txBody>
          <a:bodyPr wrap="none">
            <a:spAutoFit/>
          </a:bodyPr>
          <a:lstStyle/>
          <a:p>
            <a:r>
              <a:rPr lang="en-GB" sz="2400" dirty="0"/>
              <a:t>11</a:t>
            </a:r>
          </a:p>
        </p:txBody>
      </p:sp>
      <p:sp>
        <p:nvSpPr>
          <p:cNvPr id="59" name="Rectangle 58">
            <a:extLst>
              <a:ext uri="{FF2B5EF4-FFF2-40B4-BE49-F238E27FC236}">
                <a16:creationId xmlns:a16="http://schemas.microsoft.com/office/drawing/2014/main" id="{4F2999C8-B321-4761-A44F-ED4D0C213FAC}"/>
              </a:ext>
            </a:extLst>
          </p:cNvPr>
          <p:cNvSpPr/>
          <p:nvPr/>
        </p:nvSpPr>
        <p:spPr>
          <a:xfrm>
            <a:off x="8292950" y="4119222"/>
            <a:ext cx="240871" cy="461665"/>
          </a:xfrm>
          <a:prstGeom prst="rect">
            <a:avLst/>
          </a:prstGeom>
        </p:spPr>
        <p:txBody>
          <a:bodyPr wrap="square">
            <a:spAutoFit/>
          </a:bodyPr>
          <a:lstStyle/>
          <a:p>
            <a:r>
              <a:rPr lang="en-GB" sz="2400" dirty="0"/>
              <a:t>7</a:t>
            </a:r>
          </a:p>
        </p:txBody>
      </p:sp>
      <p:sp>
        <p:nvSpPr>
          <p:cNvPr id="60" name="Rectangle 59">
            <a:extLst>
              <a:ext uri="{FF2B5EF4-FFF2-40B4-BE49-F238E27FC236}">
                <a16:creationId xmlns:a16="http://schemas.microsoft.com/office/drawing/2014/main" id="{7451DA46-CEA8-4913-8686-52D244BFCE3E}"/>
              </a:ext>
            </a:extLst>
          </p:cNvPr>
          <p:cNvSpPr/>
          <p:nvPr/>
        </p:nvSpPr>
        <p:spPr>
          <a:xfrm>
            <a:off x="5583061" y="5022031"/>
            <a:ext cx="748923" cy="461665"/>
          </a:xfrm>
          <a:prstGeom prst="rect">
            <a:avLst/>
          </a:prstGeom>
        </p:spPr>
        <p:txBody>
          <a:bodyPr wrap="none">
            <a:spAutoFit/>
          </a:bodyPr>
          <a:lstStyle/>
          <a:p>
            <a:r>
              <a:rPr lang="en-GB" sz="2400" dirty="0">
                <a:cs typeface="Times New Roman" panose="02020603050405020304" pitchFamily="18" charset="0"/>
              </a:rPr>
              <a:t>÷ 2</a:t>
            </a:r>
            <a:endParaRPr lang="en-GB" sz="2400" dirty="0"/>
          </a:p>
        </p:txBody>
      </p:sp>
      <p:sp>
        <p:nvSpPr>
          <p:cNvPr id="61" name="TextBox 60">
            <a:extLst>
              <a:ext uri="{FF2B5EF4-FFF2-40B4-BE49-F238E27FC236}">
                <a16:creationId xmlns:a16="http://schemas.microsoft.com/office/drawing/2014/main" id="{F844DB6F-4D37-4A5F-9A7D-7E395DB099DE}"/>
              </a:ext>
            </a:extLst>
          </p:cNvPr>
          <p:cNvSpPr txBox="1"/>
          <p:nvPr/>
        </p:nvSpPr>
        <p:spPr>
          <a:xfrm>
            <a:off x="3716149" y="5748650"/>
            <a:ext cx="6195064" cy="830997"/>
          </a:xfrm>
          <a:prstGeom prst="rect">
            <a:avLst/>
          </a:prstGeom>
          <a:noFill/>
        </p:spPr>
        <p:txBody>
          <a:bodyPr wrap="square" rtlCol="0">
            <a:spAutoFit/>
          </a:bodyPr>
          <a:lstStyle/>
          <a:p>
            <a:pPr algn="ctr"/>
            <a:r>
              <a:rPr lang="en-GB" sz="2400" i="1" dirty="0"/>
              <a:t>Find </a:t>
            </a:r>
            <a:r>
              <a:rPr lang="en-GB" sz="2400" i="1" dirty="0">
                <a:latin typeface="Times New Roman" panose="02020603050405020304" pitchFamily="18" charset="0"/>
                <a:cs typeface="Times New Roman" panose="02020603050405020304" pitchFamily="18" charset="0"/>
              </a:rPr>
              <a:t>x</a:t>
            </a:r>
            <a:r>
              <a:rPr lang="en-GB" sz="2400" i="1" dirty="0"/>
              <a:t> by turning the equation into a function machine and then find the input</a:t>
            </a:r>
          </a:p>
        </p:txBody>
      </p:sp>
      <p:sp>
        <p:nvSpPr>
          <p:cNvPr id="63" name="TextBox 62">
            <a:extLst>
              <a:ext uri="{FF2B5EF4-FFF2-40B4-BE49-F238E27FC236}">
                <a16:creationId xmlns:a16="http://schemas.microsoft.com/office/drawing/2014/main" id="{2C7B8998-335D-4703-AC46-1E8369302221}"/>
              </a:ext>
            </a:extLst>
          </p:cNvPr>
          <p:cNvSpPr txBox="1"/>
          <p:nvPr/>
        </p:nvSpPr>
        <p:spPr>
          <a:xfrm>
            <a:off x="9718270" y="1587215"/>
            <a:ext cx="1142270" cy="461665"/>
          </a:xfrm>
          <a:prstGeom prst="rect">
            <a:avLst/>
          </a:prstGeom>
          <a:noFill/>
        </p:spPr>
        <p:txBody>
          <a:bodyPr wrap="square" rtlCol="0">
            <a:spAutoFit/>
          </a:bodyPr>
          <a:lstStyle/>
          <a:p>
            <a:r>
              <a:rPr lang="en-GB" sz="2400" i="1" dirty="0">
                <a:solidFill>
                  <a:srgbClr val="FF0000"/>
                </a:solidFill>
                <a:latin typeface="Times New Roman" panose="02020603050405020304" pitchFamily="18" charset="0"/>
                <a:cs typeface="Times New Roman" panose="02020603050405020304" pitchFamily="18" charset="0"/>
              </a:rPr>
              <a:t>x</a:t>
            </a:r>
            <a:r>
              <a:rPr lang="en-GB" sz="2400" dirty="0">
                <a:solidFill>
                  <a:srgbClr val="FF0000"/>
                </a:solidFill>
              </a:rPr>
              <a:t> = 6</a:t>
            </a:r>
          </a:p>
        </p:txBody>
      </p:sp>
      <p:sp>
        <p:nvSpPr>
          <p:cNvPr id="15360" name="Rectangle 15359">
            <a:extLst>
              <a:ext uri="{FF2B5EF4-FFF2-40B4-BE49-F238E27FC236}">
                <a16:creationId xmlns:a16="http://schemas.microsoft.com/office/drawing/2014/main" id="{0A4BD791-4BC6-4612-B3E1-DCCC514C9380}"/>
              </a:ext>
            </a:extLst>
          </p:cNvPr>
          <p:cNvSpPr/>
          <p:nvPr/>
        </p:nvSpPr>
        <p:spPr>
          <a:xfrm>
            <a:off x="9740990" y="2215621"/>
            <a:ext cx="841897" cy="461665"/>
          </a:xfrm>
          <a:prstGeom prst="rect">
            <a:avLst/>
          </a:prstGeom>
        </p:spPr>
        <p:txBody>
          <a:bodyPr wrap="none">
            <a:spAutoFit/>
          </a:bodyPr>
          <a:lstStyle/>
          <a:p>
            <a:r>
              <a:rPr lang="en-GB" sz="2400" i="1" dirty="0">
                <a:solidFill>
                  <a:srgbClr val="FF0000"/>
                </a:solidFill>
                <a:latin typeface="Times New Roman" panose="02020603050405020304" pitchFamily="18" charset="0"/>
                <a:cs typeface="Times New Roman" panose="02020603050405020304" pitchFamily="18" charset="0"/>
              </a:rPr>
              <a:t>x</a:t>
            </a:r>
            <a:r>
              <a:rPr lang="en-GB" sz="2400" dirty="0">
                <a:solidFill>
                  <a:srgbClr val="FF0000"/>
                </a:solidFill>
              </a:rPr>
              <a:t> = 7</a:t>
            </a:r>
          </a:p>
        </p:txBody>
      </p:sp>
      <p:sp>
        <p:nvSpPr>
          <p:cNvPr id="15361" name="Rectangle 15360">
            <a:extLst>
              <a:ext uri="{FF2B5EF4-FFF2-40B4-BE49-F238E27FC236}">
                <a16:creationId xmlns:a16="http://schemas.microsoft.com/office/drawing/2014/main" id="{18E3E08A-04B0-4D24-A3AE-7B9BBFA9D69A}"/>
              </a:ext>
            </a:extLst>
          </p:cNvPr>
          <p:cNvSpPr/>
          <p:nvPr/>
        </p:nvSpPr>
        <p:spPr>
          <a:xfrm>
            <a:off x="9817217" y="2820487"/>
            <a:ext cx="841897" cy="461665"/>
          </a:xfrm>
          <a:prstGeom prst="rect">
            <a:avLst/>
          </a:prstGeom>
        </p:spPr>
        <p:txBody>
          <a:bodyPr wrap="none">
            <a:spAutoFit/>
          </a:bodyPr>
          <a:lstStyle/>
          <a:p>
            <a:r>
              <a:rPr lang="en-GB" sz="2400" i="1" dirty="0">
                <a:solidFill>
                  <a:srgbClr val="FF0000"/>
                </a:solidFill>
                <a:latin typeface="Times New Roman" panose="02020603050405020304" pitchFamily="18" charset="0"/>
                <a:cs typeface="Times New Roman" panose="02020603050405020304" pitchFamily="18" charset="0"/>
              </a:rPr>
              <a:t>x</a:t>
            </a:r>
            <a:r>
              <a:rPr lang="en-GB" sz="2400" dirty="0">
                <a:solidFill>
                  <a:srgbClr val="FF0000"/>
                </a:solidFill>
              </a:rPr>
              <a:t> = 4</a:t>
            </a:r>
          </a:p>
        </p:txBody>
      </p:sp>
      <p:sp>
        <p:nvSpPr>
          <p:cNvPr id="15362" name="Rectangle 15361">
            <a:extLst>
              <a:ext uri="{FF2B5EF4-FFF2-40B4-BE49-F238E27FC236}">
                <a16:creationId xmlns:a16="http://schemas.microsoft.com/office/drawing/2014/main" id="{44CCCC62-637F-4135-AE31-6923F6DFEDA8}"/>
              </a:ext>
            </a:extLst>
          </p:cNvPr>
          <p:cNvSpPr/>
          <p:nvPr/>
        </p:nvSpPr>
        <p:spPr>
          <a:xfrm>
            <a:off x="11240889" y="3444588"/>
            <a:ext cx="841897" cy="461665"/>
          </a:xfrm>
          <a:prstGeom prst="rect">
            <a:avLst/>
          </a:prstGeom>
        </p:spPr>
        <p:txBody>
          <a:bodyPr wrap="none">
            <a:spAutoFit/>
          </a:bodyPr>
          <a:lstStyle/>
          <a:p>
            <a:r>
              <a:rPr lang="en-GB" sz="2400" i="1" dirty="0">
                <a:solidFill>
                  <a:srgbClr val="FF0000"/>
                </a:solidFill>
                <a:latin typeface="Times New Roman" panose="02020603050405020304" pitchFamily="18" charset="0"/>
                <a:cs typeface="Times New Roman" panose="02020603050405020304" pitchFamily="18" charset="0"/>
              </a:rPr>
              <a:t>x</a:t>
            </a:r>
            <a:r>
              <a:rPr lang="en-GB" sz="2400" dirty="0">
                <a:solidFill>
                  <a:srgbClr val="FF0000"/>
                </a:solidFill>
              </a:rPr>
              <a:t> = 3</a:t>
            </a:r>
          </a:p>
        </p:txBody>
      </p:sp>
      <p:sp>
        <p:nvSpPr>
          <p:cNvPr id="15363" name="Rectangle 15362">
            <a:extLst>
              <a:ext uri="{FF2B5EF4-FFF2-40B4-BE49-F238E27FC236}">
                <a16:creationId xmlns:a16="http://schemas.microsoft.com/office/drawing/2014/main" id="{919256B2-0A5D-4342-8760-55365C1F594F}"/>
              </a:ext>
            </a:extLst>
          </p:cNvPr>
          <p:cNvSpPr/>
          <p:nvPr/>
        </p:nvSpPr>
        <p:spPr>
          <a:xfrm>
            <a:off x="11207881" y="4083460"/>
            <a:ext cx="1029449" cy="461665"/>
          </a:xfrm>
          <a:prstGeom prst="rect">
            <a:avLst/>
          </a:prstGeom>
        </p:spPr>
        <p:txBody>
          <a:bodyPr wrap="none">
            <a:spAutoFit/>
          </a:bodyPr>
          <a:lstStyle/>
          <a:p>
            <a:r>
              <a:rPr lang="en-GB" sz="2400" i="1" dirty="0">
                <a:solidFill>
                  <a:srgbClr val="FF0000"/>
                </a:solidFill>
                <a:latin typeface="Times New Roman" panose="02020603050405020304" pitchFamily="18" charset="0"/>
                <a:cs typeface="Times New Roman" panose="02020603050405020304" pitchFamily="18" charset="0"/>
              </a:rPr>
              <a:t>x</a:t>
            </a:r>
            <a:r>
              <a:rPr lang="en-GB" sz="2400" dirty="0">
                <a:solidFill>
                  <a:srgbClr val="FF0000"/>
                </a:solidFill>
              </a:rPr>
              <a:t> = - 2</a:t>
            </a:r>
          </a:p>
        </p:txBody>
      </p:sp>
      <p:sp>
        <p:nvSpPr>
          <p:cNvPr id="15364" name="Rectangle 15363">
            <a:extLst>
              <a:ext uri="{FF2B5EF4-FFF2-40B4-BE49-F238E27FC236}">
                <a16:creationId xmlns:a16="http://schemas.microsoft.com/office/drawing/2014/main" id="{49B249D2-FB43-4150-A93F-1A94D27AA116}"/>
              </a:ext>
            </a:extLst>
          </p:cNvPr>
          <p:cNvSpPr/>
          <p:nvPr/>
        </p:nvSpPr>
        <p:spPr>
          <a:xfrm>
            <a:off x="9325856" y="4960720"/>
            <a:ext cx="1013419" cy="461665"/>
          </a:xfrm>
          <a:prstGeom prst="rect">
            <a:avLst/>
          </a:prstGeom>
        </p:spPr>
        <p:txBody>
          <a:bodyPr wrap="none">
            <a:spAutoFit/>
          </a:bodyPr>
          <a:lstStyle/>
          <a:p>
            <a:r>
              <a:rPr lang="en-GB" sz="2400" i="1" dirty="0">
                <a:solidFill>
                  <a:srgbClr val="FF0000"/>
                </a:solidFill>
                <a:latin typeface="Times New Roman" panose="02020603050405020304" pitchFamily="18" charset="0"/>
                <a:cs typeface="Times New Roman" panose="02020603050405020304" pitchFamily="18" charset="0"/>
              </a:rPr>
              <a:t>x</a:t>
            </a:r>
            <a:r>
              <a:rPr lang="en-GB" sz="2400" dirty="0">
                <a:solidFill>
                  <a:srgbClr val="FF0000"/>
                </a:solidFill>
              </a:rPr>
              <a:t> = 16</a:t>
            </a:r>
          </a:p>
        </p:txBody>
      </p:sp>
    </p:spTree>
    <p:extLst>
      <p:ext uri="{BB962C8B-B14F-4D97-AF65-F5344CB8AC3E}">
        <p14:creationId xmlns:p14="http://schemas.microsoft.com/office/powerpoint/2010/main" val="197748450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36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36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36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536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8"/>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5364"/>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6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9" grpId="0"/>
      <p:bldP spid="10" grpId="0"/>
      <p:bldP spid="11" grpId="0"/>
      <p:bldP spid="12" grpId="0"/>
      <p:bldP spid="13" grpId="0"/>
      <p:bldP spid="14" grpId="0"/>
      <p:bldP spid="48" grpId="0"/>
      <p:bldP spid="49" grpId="0"/>
      <p:bldP spid="50" grpId="0"/>
      <p:bldP spid="51" grpId="0"/>
      <p:bldP spid="52" grpId="0"/>
      <p:bldP spid="53" grpId="0"/>
      <p:bldP spid="61" grpId="0"/>
      <p:bldP spid="63" grpId="0"/>
      <p:bldP spid="15360" grpId="0"/>
      <p:bldP spid="15361" grpId="0"/>
      <p:bldP spid="15362" grpId="0"/>
      <p:bldP spid="15363" grpId="0"/>
      <p:bldP spid="1536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Skill Check: Linear Equations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EEDAD236-F217-4D9C-A0BB-95299C235848}"/>
              </a:ext>
            </a:extLst>
          </p:cNvPr>
          <p:cNvSpPr txBox="1"/>
          <p:nvPr/>
        </p:nvSpPr>
        <p:spPr>
          <a:xfrm>
            <a:off x="2794897" y="1635326"/>
            <a:ext cx="8424936" cy="1446550"/>
          </a:xfrm>
          <a:prstGeom prst="rect">
            <a:avLst/>
          </a:prstGeom>
          <a:noFill/>
        </p:spPr>
        <p:txBody>
          <a:bodyPr wrap="square" rtlCol="0">
            <a:spAutoFit/>
          </a:bodyPr>
          <a:lstStyle/>
          <a:p>
            <a:pPr marL="457200" indent="-457200">
              <a:buAutoNum type="arabicPeriod"/>
            </a:pPr>
            <a:endParaRPr lang="en-GB" sz="2400"/>
          </a:p>
          <a:p>
            <a:pPr marL="457200" indent="-457200">
              <a:buAutoNum type="arabicPeriod"/>
            </a:pPr>
            <a:endParaRPr lang="en-GB" sz="2400"/>
          </a:p>
          <a:p>
            <a:pPr marL="457200" indent="-457200">
              <a:buAutoNum type="arabicPeriod"/>
            </a:pPr>
            <a:endParaRPr lang="en-GB"/>
          </a:p>
          <a:p>
            <a:pPr marL="457200" indent="-457200">
              <a:buAutoNum type="arabicPeriod"/>
            </a:pPr>
            <a:endParaRPr lang="en-GB" dirty="0"/>
          </a:p>
        </p:txBody>
      </p:sp>
      <p:sp>
        <p:nvSpPr>
          <p:cNvPr id="3" name="TextBox 2">
            <a:extLst>
              <a:ext uri="{FF2B5EF4-FFF2-40B4-BE49-F238E27FC236}">
                <a16:creationId xmlns:a16="http://schemas.microsoft.com/office/drawing/2014/main" id="{5718D1DE-41C0-4A11-90CC-FB57EBC1EA9A}"/>
              </a:ext>
            </a:extLst>
          </p:cNvPr>
          <p:cNvSpPr txBox="1"/>
          <p:nvPr/>
        </p:nvSpPr>
        <p:spPr>
          <a:xfrm>
            <a:off x="2383143" y="814689"/>
            <a:ext cx="1440160" cy="461665"/>
          </a:xfrm>
          <a:prstGeom prst="rect">
            <a:avLst/>
          </a:prstGeom>
          <a:noFill/>
        </p:spPr>
        <p:txBody>
          <a:bodyPr wrap="square" rtlCol="0">
            <a:spAutoFit/>
          </a:bodyPr>
          <a:lstStyle/>
          <a:p>
            <a:r>
              <a:rPr lang="en-GB" sz="2400" b="1" dirty="0"/>
              <a:t>Exercise</a:t>
            </a:r>
          </a:p>
        </p:txBody>
      </p:sp>
      <p:sp>
        <p:nvSpPr>
          <p:cNvPr id="4" name="TextBox 3">
            <a:extLst>
              <a:ext uri="{FF2B5EF4-FFF2-40B4-BE49-F238E27FC236}">
                <a16:creationId xmlns:a16="http://schemas.microsoft.com/office/drawing/2014/main" id="{C2878E33-4F57-43FF-886C-08F67EB97652}"/>
              </a:ext>
            </a:extLst>
          </p:cNvPr>
          <p:cNvSpPr txBox="1"/>
          <p:nvPr/>
        </p:nvSpPr>
        <p:spPr>
          <a:xfrm>
            <a:off x="2383143" y="1187332"/>
            <a:ext cx="3672408" cy="461665"/>
          </a:xfrm>
          <a:prstGeom prst="rect">
            <a:avLst/>
          </a:prstGeom>
          <a:noFill/>
        </p:spPr>
        <p:txBody>
          <a:bodyPr wrap="square" rtlCol="0">
            <a:spAutoFit/>
          </a:bodyPr>
          <a:lstStyle/>
          <a:p>
            <a:r>
              <a:rPr lang="en-GB" sz="2400" dirty="0"/>
              <a:t>1. Solve these equations</a:t>
            </a:r>
          </a:p>
        </p:txBody>
      </p:sp>
      <p:sp>
        <p:nvSpPr>
          <p:cNvPr id="5" name="Rectangle 4">
            <a:extLst>
              <a:ext uri="{FF2B5EF4-FFF2-40B4-BE49-F238E27FC236}">
                <a16:creationId xmlns:a16="http://schemas.microsoft.com/office/drawing/2014/main" id="{13234286-A14F-486A-8A54-B1C2E74B1DD0}"/>
              </a:ext>
            </a:extLst>
          </p:cNvPr>
          <p:cNvSpPr/>
          <p:nvPr/>
        </p:nvSpPr>
        <p:spPr>
          <a:xfrm>
            <a:off x="2513216" y="3789040"/>
            <a:ext cx="3557384" cy="461665"/>
          </a:xfrm>
          <a:prstGeom prst="rect">
            <a:avLst/>
          </a:prstGeom>
        </p:spPr>
        <p:txBody>
          <a:bodyPr wrap="none">
            <a:spAutoFit/>
          </a:bodyPr>
          <a:lstStyle/>
          <a:p>
            <a:r>
              <a:rPr lang="en-GB" sz="2400" dirty="0"/>
              <a:t>2. Solve these equations</a:t>
            </a:r>
          </a:p>
        </p:txBody>
      </p:sp>
      <p:sp>
        <p:nvSpPr>
          <p:cNvPr id="6" name="TextBox 5">
            <a:extLst>
              <a:ext uri="{FF2B5EF4-FFF2-40B4-BE49-F238E27FC236}">
                <a16:creationId xmlns:a16="http://schemas.microsoft.com/office/drawing/2014/main" id="{3EB35D48-60DF-441A-9387-DB0E7ED1EDA9}"/>
              </a:ext>
            </a:extLst>
          </p:cNvPr>
          <p:cNvSpPr txBox="1"/>
          <p:nvPr/>
        </p:nvSpPr>
        <p:spPr>
          <a:xfrm>
            <a:off x="2567034" y="1696012"/>
            <a:ext cx="1872208" cy="461665"/>
          </a:xfrm>
          <a:prstGeom prst="rect">
            <a:avLst/>
          </a:prstGeom>
          <a:noFill/>
        </p:spPr>
        <p:txBody>
          <a:bodyPr wrap="square" rtlCol="0">
            <a:spAutoFit/>
          </a:bodyPr>
          <a:lstStyle/>
          <a:p>
            <a:r>
              <a:rPr lang="en-GB" sz="2400" dirty="0"/>
              <a:t>(a) </a:t>
            </a:r>
            <a:r>
              <a:rPr lang="en-GB" sz="2400" i="1" dirty="0">
                <a:latin typeface="Times New Roman" panose="02020603050405020304" pitchFamily="18" charset="0"/>
                <a:cs typeface="Times New Roman" panose="02020603050405020304" pitchFamily="18" charset="0"/>
              </a:rPr>
              <a:t>x</a:t>
            </a:r>
            <a:r>
              <a:rPr lang="en-GB" sz="2400" dirty="0"/>
              <a:t> + 2 = 8</a:t>
            </a:r>
          </a:p>
        </p:txBody>
      </p:sp>
      <p:sp>
        <p:nvSpPr>
          <p:cNvPr id="7" name="Rectangle 6">
            <a:extLst>
              <a:ext uri="{FF2B5EF4-FFF2-40B4-BE49-F238E27FC236}">
                <a16:creationId xmlns:a16="http://schemas.microsoft.com/office/drawing/2014/main" id="{87C71CBA-A2A3-45EF-8439-A4B3F43299DE}"/>
              </a:ext>
            </a:extLst>
          </p:cNvPr>
          <p:cNvSpPr/>
          <p:nvPr/>
        </p:nvSpPr>
        <p:spPr>
          <a:xfrm>
            <a:off x="2593864" y="2324965"/>
            <a:ext cx="1664238" cy="461665"/>
          </a:xfrm>
          <a:prstGeom prst="rect">
            <a:avLst/>
          </a:prstGeom>
        </p:spPr>
        <p:txBody>
          <a:bodyPr wrap="none">
            <a:spAutoFit/>
          </a:bodyPr>
          <a:lstStyle/>
          <a:p>
            <a:r>
              <a:rPr lang="en-GB" sz="2400" dirty="0"/>
              <a:t>(d) 2</a:t>
            </a:r>
            <a:r>
              <a:rPr lang="en-GB" sz="2400" i="1" dirty="0">
                <a:latin typeface="Times New Roman" panose="02020603050405020304" pitchFamily="18" charset="0"/>
                <a:cs typeface="Times New Roman" panose="02020603050405020304" pitchFamily="18" charset="0"/>
              </a:rPr>
              <a:t>x</a:t>
            </a:r>
            <a:r>
              <a:rPr lang="en-GB" sz="2400" dirty="0"/>
              <a:t> = 18</a:t>
            </a:r>
          </a:p>
        </p:txBody>
      </p:sp>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D7D3DF76-79A3-4645-A093-30EF66478F20}"/>
                  </a:ext>
                </a:extLst>
              </p:cNvPr>
              <p:cNvSpPr/>
              <p:nvPr/>
            </p:nvSpPr>
            <p:spPr>
              <a:xfrm>
                <a:off x="2643938" y="2953315"/>
                <a:ext cx="1306383" cy="586892"/>
              </a:xfrm>
              <a:prstGeom prst="rect">
                <a:avLst/>
              </a:prstGeom>
            </p:spPr>
            <p:txBody>
              <a:bodyPr wrap="none">
                <a:spAutoFit/>
              </a:bodyPr>
              <a:lstStyle/>
              <a:p>
                <a:r>
                  <a:rPr lang="en-GB" sz="2400" dirty="0"/>
                  <a:t>(g) </a:t>
                </a:r>
                <a14:m>
                  <m:oMath xmlns:m="http://schemas.openxmlformats.org/officeDocument/2006/math">
                    <m:f>
                      <m:fPr>
                        <m:ctrlPr>
                          <a:rPr lang="en-GB" sz="2400" i="1" smtClean="0">
                            <a:latin typeface="Cambria Math" panose="02040503050406030204" pitchFamily="18" charset="0"/>
                          </a:rPr>
                        </m:ctrlPr>
                      </m:fPr>
                      <m:num>
                        <m:r>
                          <a:rPr lang="en-GB" sz="2400" b="0" i="1" smtClean="0">
                            <a:latin typeface="Cambria Math" panose="02040503050406030204" pitchFamily="18" charset="0"/>
                          </a:rPr>
                          <m:t>𝑥</m:t>
                        </m:r>
                      </m:num>
                      <m:den>
                        <m:r>
                          <a:rPr lang="en-GB" sz="2400" b="0" i="1" smtClean="0">
                            <a:latin typeface="Cambria Math" panose="02040503050406030204" pitchFamily="18" charset="0"/>
                          </a:rPr>
                          <m:t>6</m:t>
                        </m:r>
                      </m:den>
                    </m:f>
                  </m:oMath>
                </a14:m>
                <a:r>
                  <a:rPr lang="en-GB" sz="2400" dirty="0"/>
                  <a:t> = 4</a:t>
                </a:r>
              </a:p>
            </p:txBody>
          </p:sp>
        </mc:Choice>
        <mc:Fallback xmlns="">
          <p:sp>
            <p:nvSpPr>
              <p:cNvPr id="8" name="Rectangle 7">
                <a:extLst>
                  <a:ext uri="{FF2B5EF4-FFF2-40B4-BE49-F238E27FC236}">
                    <a16:creationId xmlns:a16="http://schemas.microsoft.com/office/drawing/2014/main" id="{D7D3DF76-79A3-4645-A093-30EF66478F20}"/>
                  </a:ext>
                </a:extLst>
              </p:cNvPr>
              <p:cNvSpPr>
                <a:spLocks noRot="1" noChangeAspect="1" noMove="1" noResize="1" noEditPoints="1" noAdjustHandles="1" noChangeArrowheads="1" noChangeShapeType="1" noTextEdit="1"/>
              </p:cNvSpPr>
              <p:nvPr/>
            </p:nvSpPr>
            <p:spPr>
              <a:xfrm>
                <a:off x="2643938" y="2953315"/>
                <a:ext cx="1306383" cy="586892"/>
              </a:xfrm>
              <a:prstGeom prst="rect">
                <a:avLst/>
              </a:prstGeom>
              <a:blipFill>
                <a:blip r:embed="rId4"/>
                <a:stretch>
                  <a:fillRect l="-7477" t="-1031" r="-6542" b="-8247"/>
                </a:stretch>
              </a:blipFill>
            </p:spPr>
            <p:txBody>
              <a:bodyPr/>
              <a:lstStyle/>
              <a:p>
                <a:r>
                  <a:rPr lang="en-GB">
                    <a:noFill/>
                  </a:rPr>
                  <a:t> </a:t>
                </a:r>
              </a:p>
            </p:txBody>
          </p:sp>
        </mc:Fallback>
      </mc:AlternateContent>
      <p:sp>
        <p:nvSpPr>
          <p:cNvPr id="9" name="Rectangle 8">
            <a:extLst>
              <a:ext uri="{FF2B5EF4-FFF2-40B4-BE49-F238E27FC236}">
                <a16:creationId xmlns:a16="http://schemas.microsoft.com/office/drawing/2014/main" id="{1715D17B-C23D-4F91-A589-B3D86DEB7C66}"/>
              </a:ext>
            </a:extLst>
          </p:cNvPr>
          <p:cNvSpPr/>
          <p:nvPr/>
        </p:nvSpPr>
        <p:spPr>
          <a:xfrm>
            <a:off x="5761894" y="1696621"/>
            <a:ext cx="1990866" cy="461665"/>
          </a:xfrm>
          <a:prstGeom prst="rect">
            <a:avLst/>
          </a:prstGeom>
        </p:spPr>
        <p:txBody>
          <a:bodyPr wrap="none">
            <a:spAutoFit/>
          </a:bodyPr>
          <a:lstStyle/>
          <a:p>
            <a:r>
              <a:rPr lang="en-GB" sz="2400" dirty="0"/>
              <a:t>(b) </a:t>
            </a:r>
            <a:r>
              <a:rPr lang="en-GB" sz="2400" i="1" dirty="0">
                <a:latin typeface="Times New Roman" panose="02020603050405020304" pitchFamily="18" charset="0"/>
                <a:cs typeface="Times New Roman" panose="02020603050405020304" pitchFamily="18" charset="0"/>
              </a:rPr>
              <a:t>x</a:t>
            </a:r>
            <a:r>
              <a:rPr lang="en-GB" sz="2400" dirty="0"/>
              <a:t> + 5 = 11</a:t>
            </a:r>
          </a:p>
        </p:txBody>
      </p:sp>
      <p:sp>
        <p:nvSpPr>
          <p:cNvPr id="10" name="Rectangle 9">
            <a:extLst>
              <a:ext uri="{FF2B5EF4-FFF2-40B4-BE49-F238E27FC236}">
                <a16:creationId xmlns:a16="http://schemas.microsoft.com/office/drawing/2014/main" id="{16ED9B42-379F-4FDA-875F-500DE6AFC662}"/>
              </a:ext>
            </a:extLst>
          </p:cNvPr>
          <p:cNvSpPr/>
          <p:nvPr/>
        </p:nvSpPr>
        <p:spPr>
          <a:xfrm>
            <a:off x="5777603" y="2305294"/>
            <a:ext cx="1664238" cy="461665"/>
          </a:xfrm>
          <a:prstGeom prst="rect">
            <a:avLst/>
          </a:prstGeom>
        </p:spPr>
        <p:txBody>
          <a:bodyPr wrap="none">
            <a:spAutoFit/>
          </a:bodyPr>
          <a:lstStyle/>
          <a:p>
            <a:r>
              <a:rPr lang="en-GB" sz="2400" dirty="0"/>
              <a:t>(e) 3</a:t>
            </a:r>
            <a:r>
              <a:rPr lang="en-GB" sz="2400" i="1" dirty="0">
                <a:latin typeface="Times New Roman" panose="02020603050405020304" pitchFamily="18" charset="0"/>
                <a:cs typeface="Times New Roman" panose="02020603050405020304" pitchFamily="18" charset="0"/>
              </a:rPr>
              <a:t>x</a:t>
            </a:r>
            <a:r>
              <a:rPr lang="en-GB" sz="2400" dirty="0"/>
              <a:t> = 24</a:t>
            </a:r>
          </a:p>
        </p:txBody>
      </p:sp>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E43A2C57-E388-4B2D-839D-3B30AF48DB4C}"/>
                  </a:ext>
                </a:extLst>
              </p:cNvPr>
              <p:cNvSpPr/>
              <p:nvPr/>
            </p:nvSpPr>
            <p:spPr>
              <a:xfrm>
                <a:off x="5862754" y="2962420"/>
                <a:ext cx="1493935" cy="585160"/>
              </a:xfrm>
              <a:prstGeom prst="rect">
                <a:avLst/>
              </a:prstGeom>
            </p:spPr>
            <p:txBody>
              <a:bodyPr wrap="none">
                <a:spAutoFit/>
              </a:bodyPr>
              <a:lstStyle/>
              <a:p>
                <a:r>
                  <a:rPr lang="en-GB" sz="2400" dirty="0"/>
                  <a:t>(h) </a:t>
                </a:r>
                <a14:m>
                  <m:oMath xmlns:m="http://schemas.openxmlformats.org/officeDocument/2006/math">
                    <m:f>
                      <m:fPr>
                        <m:ctrlPr>
                          <a:rPr lang="en-GB" sz="2400" i="1" smtClean="0">
                            <a:latin typeface="Cambria Math" panose="02040503050406030204" pitchFamily="18" charset="0"/>
                          </a:rPr>
                        </m:ctrlPr>
                      </m:fPr>
                      <m:num>
                        <m:r>
                          <a:rPr lang="en-GB" sz="2400" b="0" i="1" smtClean="0">
                            <a:latin typeface="Cambria Math" panose="02040503050406030204" pitchFamily="18" charset="0"/>
                          </a:rPr>
                          <m:t>𝑥</m:t>
                        </m:r>
                      </m:num>
                      <m:den>
                        <m:r>
                          <a:rPr lang="en-GB" sz="2400" b="0" i="1" smtClean="0">
                            <a:latin typeface="Cambria Math" panose="02040503050406030204" pitchFamily="18" charset="0"/>
                          </a:rPr>
                          <m:t>7</m:t>
                        </m:r>
                      </m:den>
                    </m:f>
                  </m:oMath>
                </a14:m>
                <a:r>
                  <a:rPr lang="en-GB" sz="2400" dirty="0"/>
                  <a:t> = - 2</a:t>
                </a:r>
              </a:p>
            </p:txBody>
          </p:sp>
        </mc:Choice>
        <mc:Fallback xmlns="">
          <p:sp>
            <p:nvSpPr>
              <p:cNvPr id="11" name="Rectangle 10">
                <a:extLst>
                  <a:ext uri="{FF2B5EF4-FFF2-40B4-BE49-F238E27FC236}">
                    <a16:creationId xmlns:a16="http://schemas.microsoft.com/office/drawing/2014/main" id="{E43A2C57-E388-4B2D-839D-3B30AF48DB4C}"/>
                  </a:ext>
                </a:extLst>
              </p:cNvPr>
              <p:cNvSpPr>
                <a:spLocks noRot="1" noChangeAspect="1" noMove="1" noResize="1" noEditPoints="1" noAdjustHandles="1" noChangeArrowheads="1" noChangeShapeType="1" noTextEdit="1"/>
              </p:cNvSpPr>
              <p:nvPr/>
            </p:nvSpPr>
            <p:spPr>
              <a:xfrm>
                <a:off x="5862754" y="2962420"/>
                <a:ext cx="1493935" cy="585160"/>
              </a:xfrm>
              <a:prstGeom prst="rect">
                <a:avLst/>
              </a:prstGeom>
              <a:blipFill>
                <a:blip r:embed="rId5"/>
                <a:stretch>
                  <a:fillRect l="-6531" t="-1042" r="-5306" b="-9375"/>
                </a:stretch>
              </a:blipFill>
            </p:spPr>
            <p:txBody>
              <a:bodyPr/>
              <a:lstStyle/>
              <a:p>
                <a:r>
                  <a:rPr lang="en-GB">
                    <a:noFill/>
                  </a:rPr>
                  <a:t> </a:t>
                </a:r>
              </a:p>
            </p:txBody>
          </p:sp>
        </mc:Fallback>
      </mc:AlternateContent>
      <p:sp>
        <p:nvSpPr>
          <p:cNvPr id="12" name="Rectangle 11">
            <a:extLst>
              <a:ext uri="{FF2B5EF4-FFF2-40B4-BE49-F238E27FC236}">
                <a16:creationId xmlns:a16="http://schemas.microsoft.com/office/drawing/2014/main" id="{0035899E-4DF6-482D-AA61-15DD834FC2BF}"/>
              </a:ext>
            </a:extLst>
          </p:cNvPr>
          <p:cNvSpPr/>
          <p:nvPr/>
        </p:nvSpPr>
        <p:spPr>
          <a:xfrm>
            <a:off x="8827927" y="1633638"/>
            <a:ext cx="1747594" cy="461665"/>
          </a:xfrm>
          <a:prstGeom prst="rect">
            <a:avLst/>
          </a:prstGeom>
        </p:spPr>
        <p:txBody>
          <a:bodyPr wrap="none">
            <a:spAutoFit/>
          </a:bodyPr>
          <a:lstStyle/>
          <a:p>
            <a:r>
              <a:rPr lang="en-GB" sz="2400" dirty="0"/>
              <a:t>(c) </a:t>
            </a:r>
            <a:r>
              <a:rPr lang="en-GB" sz="2400" i="1" dirty="0">
                <a:latin typeface="Times New Roman" panose="02020603050405020304" pitchFamily="18" charset="0"/>
                <a:cs typeface="Times New Roman" panose="02020603050405020304" pitchFamily="18" charset="0"/>
              </a:rPr>
              <a:t>x</a:t>
            </a:r>
            <a:r>
              <a:rPr lang="en-GB" sz="2400" dirty="0"/>
              <a:t> - 6 = 2</a:t>
            </a:r>
          </a:p>
        </p:txBody>
      </p:sp>
      <p:sp>
        <p:nvSpPr>
          <p:cNvPr id="13" name="Rectangle 12">
            <a:extLst>
              <a:ext uri="{FF2B5EF4-FFF2-40B4-BE49-F238E27FC236}">
                <a16:creationId xmlns:a16="http://schemas.microsoft.com/office/drawing/2014/main" id="{9161D19A-F829-440E-AD34-E8C6ECEC12AD}"/>
              </a:ext>
            </a:extLst>
          </p:cNvPr>
          <p:cNvSpPr/>
          <p:nvPr/>
        </p:nvSpPr>
        <p:spPr>
          <a:xfrm>
            <a:off x="8827927" y="2287103"/>
            <a:ext cx="2098651" cy="461665"/>
          </a:xfrm>
          <a:prstGeom prst="rect">
            <a:avLst/>
          </a:prstGeom>
        </p:spPr>
        <p:txBody>
          <a:bodyPr wrap="none">
            <a:spAutoFit/>
          </a:bodyPr>
          <a:lstStyle/>
          <a:p>
            <a:r>
              <a:rPr lang="en-GB" sz="2400" dirty="0"/>
              <a:t>(f) </a:t>
            </a:r>
            <a:r>
              <a:rPr lang="en-GB" sz="2400" i="1" dirty="0">
                <a:latin typeface="Times New Roman" panose="02020603050405020304" pitchFamily="18" charset="0"/>
                <a:cs typeface="Times New Roman" panose="02020603050405020304" pitchFamily="18" charset="0"/>
              </a:rPr>
              <a:t>x</a:t>
            </a:r>
            <a:r>
              <a:rPr lang="en-GB" sz="2400" dirty="0"/>
              <a:t> + 12 = 10</a:t>
            </a:r>
          </a:p>
        </p:txBody>
      </p:sp>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CE62AB09-A328-4147-95D7-5D4237F34EBB}"/>
                  </a:ext>
                </a:extLst>
              </p:cNvPr>
              <p:cNvSpPr/>
              <p:nvPr/>
            </p:nvSpPr>
            <p:spPr>
              <a:xfrm>
                <a:off x="8919537" y="2930593"/>
                <a:ext cx="1724768" cy="584584"/>
              </a:xfrm>
              <a:prstGeom prst="rect">
                <a:avLst/>
              </a:prstGeom>
            </p:spPr>
            <p:txBody>
              <a:bodyPr wrap="none">
                <a:spAutoFit/>
              </a:bodyPr>
              <a:lstStyle/>
              <a:p>
                <a:r>
                  <a:rPr lang="en-GB" sz="2400" dirty="0"/>
                  <a:t>(</a:t>
                </a:r>
                <a:r>
                  <a:rPr lang="en-GB" sz="2400" dirty="0" err="1"/>
                  <a:t>i</a:t>
                </a:r>
                <a:r>
                  <a:rPr lang="en-GB" sz="2400" dirty="0"/>
                  <a:t>) </a:t>
                </a:r>
                <a14:m>
                  <m:oMath xmlns:m="http://schemas.openxmlformats.org/officeDocument/2006/math">
                    <m:f>
                      <m:fPr>
                        <m:ctrlPr>
                          <a:rPr lang="en-GB" sz="2400" i="1" smtClean="0">
                            <a:latin typeface="Cambria Math" panose="02040503050406030204" pitchFamily="18" charset="0"/>
                          </a:rPr>
                        </m:ctrlPr>
                      </m:fPr>
                      <m:num>
                        <m:r>
                          <a:rPr lang="en-GB" sz="2400" b="0" i="1" smtClean="0">
                            <a:latin typeface="Cambria Math" panose="02040503050406030204" pitchFamily="18" charset="0"/>
                          </a:rPr>
                          <m:t>𝑥</m:t>
                        </m:r>
                      </m:num>
                      <m:den>
                        <m:r>
                          <a:rPr lang="en-GB" sz="2400" b="0" i="1" smtClean="0">
                            <a:latin typeface="Cambria Math" panose="02040503050406030204" pitchFamily="18" charset="0"/>
                          </a:rPr>
                          <m:t>2</m:t>
                        </m:r>
                      </m:den>
                    </m:f>
                  </m:oMath>
                </a14:m>
                <a:r>
                  <a:rPr lang="en-GB" sz="2400" dirty="0"/>
                  <a:t> + 4 = 5</a:t>
                </a:r>
              </a:p>
            </p:txBody>
          </p:sp>
        </mc:Choice>
        <mc:Fallback xmlns="">
          <p:sp>
            <p:nvSpPr>
              <p:cNvPr id="14" name="Rectangle 13">
                <a:extLst>
                  <a:ext uri="{FF2B5EF4-FFF2-40B4-BE49-F238E27FC236}">
                    <a16:creationId xmlns:a16="http://schemas.microsoft.com/office/drawing/2014/main" id="{CE62AB09-A328-4147-95D7-5D4237F34EBB}"/>
                  </a:ext>
                </a:extLst>
              </p:cNvPr>
              <p:cNvSpPr>
                <a:spLocks noRot="1" noChangeAspect="1" noMove="1" noResize="1" noEditPoints="1" noAdjustHandles="1" noChangeArrowheads="1" noChangeShapeType="1" noTextEdit="1"/>
              </p:cNvSpPr>
              <p:nvPr/>
            </p:nvSpPr>
            <p:spPr>
              <a:xfrm>
                <a:off x="8919537" y="2930593"/>
                <a:ext cx="1724768" cy="584584"/>
              </a:xfrm>
              <a:prstGeom prst="rect">
                <a:avLst/>
              </a:prstGeom>
              <a:blipFill>
                <a:blip r:embed="rId6"/>
                <a:stretch>
                  <a:fillRect l="-5300" t="-1042" r="-4947" b="-9375"/>
                </a:stretch>
              </a:blipFill>
            </p:spPr>
            <p:txBody>
              <a:bodyPr/>
              <a:lstStyle/>
              <a:p>
                <a:r>
                  <a:rPr lang="en-GB">
                    <a:noFill/>
                  </a:rPr>
                  <a:t> </a:t>
                </a:r>
              </a:p>
            </p:txBody>
          </p:sp>
        </mc:Fallback>
      </mc:AlternateContent>
      <p:sp>
        <p:nvSpPr>
          <p:cNvPr id="15" name="Rectangle 14">
            <a:extLst>
              <a:ext uri="{FF2B5EF4-FFF2-40B4-BE49-F238E27FC236}">
                <a16:creationId xmlns:a16="http://schemas.microsoft.com/office/drawing/2014/main" id="{064723A0-F183-4EA7-B7A7-DAE7351375D1}"/>
              </a:ext>
            </a:extLst>
          </p:cNvPr>
          <p:cNvSpPr/>
          <p:nvPr/>
        </p:nvSpPr>
        <p:spPr>
          <a:xfrm>
            <a:off x="2494606" y="4352872"/>
            <a:ext cx="2185214" cy="461665"/>
          </a:xfrm>
          <a:prstGeom prst="rect">
            <a:avLst/>
          </a:prstGeom>
        </p:spPr>
        <p:txBody>
          <a:bodyPr wrap="none">
            <a:spAutoFit/>
          </a:bodyPr>
          <a:lstStyle/>
          <a:p>
            <a:r>
              <a:rPr lang="en-GB" sz="2400" dirty="0"/>
              <a:t>(a) 2</a:t>
            </a:r>
            <a:r>
              <a:rPr lang="en-GB" sz="2400" i="1" dirty="0">
                <a:latin typeface="Times New Roman" panose="02020603050405020304" pitchFamily="18" charset="0"/>
                <a:cs typeface="Times New Roman" panose="02020603050405020304" pitchFamily="18" charset="0"/>
              </a:rPr>
              <a:t>x</a:t>
            </a:r>
            <a:r>
              <a:rPr lang="en-GB" sz="2400" dirty="0"/>
              <a:t> + 4 = 14</a:t>
            </a:r>
          </a:p>
        </p:txBody>
      </p:sp>
      <p:sp>
        <p:nvSpPr>
          <p:cNvPr id="16" name="Rectangle 15">
            <a:extLst>
              <a:ext uri="{FF2B5EF4-FFF2-40B4-BE49-F238E27FC236}">
                <a16:creationId xmlns:a16="http://schemas.microsoft.com/office/drawing/2014/main" id="{1E3B41FC-1FF0-46ED-B10E-8EBC83B3AA83}"/>
              </a:ext>
            </a:extLst>
          </p:cNvPr>
          <p:cNvSpPr/>
          <p:nvPr/>
        </p:nvSpPr>
        <p:spPr>
          <a:xfrm>
            <a:off x="8703135" y="4284146"/>
            <a:ext cx="2167581" cy="461665"/>
          </a:xfrm>
          <a:prstGeom prst="rect">
            <a:avLst/>
          </a:prstGeom>
        </p:spPr>
        <p:txBody>
          <a:bodyPr wrap="none">
            <a:spAutoFit/>
          </a:bodyPr>
          <a:lstStyle/>
          <a:p>
            <a:r>
              <a:rPr lang="en-GB" sz="2400" dirty="0"/>
              <a:t>(c) 4</a:t>
            </a:r>
            <a:r>
              <a:rPr lang="en-GB" sz="2400" i="1" dirty="0">
                <a:latin typeface="Times New Roman" panose="02020603050405020304" pitchFamily="18" charset="0"/>
                <a:cs typeface="Times New Roman" panose="02020603050405020304" pitchFamily="18" charset="0"/>
              </a:rPr>
              <a:t>x</a:t>
            </a:r>
            <a:r>
              <a:rPr lang="en-GB" sz="2400" dirty="0"/>
              <a:t> + 2 = 22</a:t>
            </a:r>
          </a:p>
        </p:txBody>
      </p:sp>
      <p:sp>
        <p:nvSpPr>
          <p:cNvPr id="17" name="Rectangle 16">
            <a:extLst>
              <a:ext uri="{FF2B5EF4-FFF2-40B4-BE49-F238E27FC236}">
                <a16:creationId xmlns:a16="http://schemas.microsoft.com/office/drawing/2014/main" id="{4E36B6C5-9BBD-49D4-8BB7-0D737446F366}"/>
              </a:ext>
            </a:extLst>
          </p:cNvPr>
          <p:cNvSpPr/>
          <p:nvPr/>
        </p:nvSpPr>
        <p:spPr>
          <a:xfrm>
            <a:off x="5694852" y="4335725"/>
            <a:ext cx="2185214" cy="461665"/>
          </a:xfrm>
          <a:prstGeom prst="rect">
            <a:avLst/>
          </a:prstGeom>
        </p:spPr>
        <p:txBody>
          <a:bodyPr wrap="none">
            <a:spAutoFit/>
          </a:bodyPr>
          <a:lstStyle/>
          <a:p>
            <a:r>
              <a:rPr lang="en-GB" sz="2400" dirty="0"/>
              <a:t>(b) 3</a:t>
            </a:r>
            <a:r>
              <a:rPr lang="en-GB" sz="2400" i="1" dirty="0">
                <a:latin typeface="Times New Roman" panose="02020603050405020304" pitchFamily="18" charset="0"/>
                <a:cs typeface="Times New Roman" panose="02020603050405020304" pitchFamily="18" charset="0"/>
              </a:rPr>
              <a:t>x</a:t>
            </a:r>
            <a:r>
              <a:rPr lang="en-GB" sz="2400" dirty="0"/>
              <a:t> + 7 = 25</a:t>
            </a:r>
          </a:p>
        </p:txBody>
      </p:sp>
      <p:sp>
        <p:nvSpPr>
          <p:cNvPr id="18" name="Rectangle 17">
            <a:extLst>
              <a:ext uri="{FF2B5EF4-FFF2-40B4-BE49-F238E27FC236}">
                <a16:creationId xmlns:a16="http://schemas.microsoft.com/office/drawing/2014/main" id="{F629B0F3-842F-4A9F-B91D-E8826E6185AF}"/>
              </a:ext>
            </a:extLst>
          </p:cNvPr>
          <p:cNvSpPr/>
          <p:nvPr/>
        </p:nvSpPr>
        <p:spPr>
          <a:xfrm>
            <a:off x="2661571" y="5161988"/>
            <a:ext cx="2090637" cy="461665"/>
          </a:xfrm>
          <a:prstGeom prst="rect">
            <a:avLst/>
          </a:prstGeom>
        </p:spPr>
        <p:txBody>
          <a:bodyPr wrap="none">
            <a:spAutoFit/>
          </a:bodyPr>
          <a:lstStyle/>
          <a:p>
            <a:r>
              <a:rPr lang="en-GB" sz="2400" dirty="0"/>
              <a:t>(d) 6</a:t>
            </a:r>
            <a:r>
              <a:rPr lang="en-GB" sz="2400" i="1" dirty="0">
                <a:latin typeface="Times New Roman" panose="02020603050405020304" pitchFamily="18" charset="0"/>
                <a:cs typeface="Times New Roman" panose="02020603050405020304" pitchFamily="18" charset="0"/>
              </a:rPr>
              <a:t>x</a:t>
            </a:r>
            <a:r>
              <a:rPr lang="en-GB" sz="2400" dirty="0"/>
              <a:t> - 4 = 26</a:t>
            </a:r>
          </a:p>
        </p:txBody>
      </p:sp>
      <p:sp>
        <p:nvSpPr>
          <p:cNvPr id="19" name="Rectangle 18">
            <a:extLst>
              <a:ext uri="{FF2B5EF4-FFF2-40B4-BE49-F238E27FC236}">
                <a16:creationId xmlns:a16="http://schemas.microsoft.com/office/drawing/2014/main" id="{6A646DBB-A203-4DB1-B728-4F22452796B9}"/>
              </a:ext>
            </a:extLst>
          </p:cNvPr>
          <p:cNvSpPr/>
          <p:nvPr/>
        </p:nvSpPr>
        <p:spPr>
          <a:xfrm>
            <a:off x="5715757" y="5124227"/>
            <a:ext cx="2090637" cy="461665"/>
          </a:xfrm>
          <a:prstGeom prst="rect">
            <a:avLst/>
          </a:prstGeom>
        </p:spPr>
        <p:txBody>
          <a:bodyPr wrap="none">
            <a:spAutoFit/>
          </a:bodyPr>
          <a:lstStyle/>
          <a:p>
            <a:r>
              <a:rPr lang="en-GB" sz="2400" dirty="0"/>
              <a:t>(e) 5</a:t>
            </a:r>
            <a:r>
              <a:rPr lang="en-GB" sz="2400" i="1" dirty="0">
                <a:latin typeface="Times New Roman" panose="02020603050405020304" pitchFamily="18" charset="0"/>
                <a:cs typeface="Times New Roman" panose="02020603050405020304" pitchFamily="18" charset="0"/>
              </a:rPr>
              <a:t>x</a:t>
            </a:r>
            <a:r>
              <a:rPr lang="en-GB" sz="2400" dirty="0"/>
              <a:t> - 3 = 32</a:t>
            </a:r>
          </a:p>
        </p:txBody>
      </p:sp>
      <p:sp>
        <p:nvSpPr>
          <p:cNvPr id="20" name="Rectangle 19">
            <a:extLst>
              <a:ext uri="{FF2B5EF4-FFF2-40B4-BE49-F238E27FC236}">
                <a16:creationId xmlns:a16="http://schemas.microsoft.com/office/drawing/2014/main" id="{F0F5A0B3-34E7-4709-9978-C8F83ACE48F4}"/>
              </a:ext>
            </a:extLst>
          </p:cNvPr>
          <p:cNvSpPr/>
          <p:nvPr/>
        </p:nvSpPr>
        <p:spPr>
          <a:xfrm>
            <a:off x="8633842" y="5124226"/>
            <a:ext cx="2152769" cy="461665"/>
          </a:xfrm>
          <a:prstGeom prst="rect">
            <a:avLst/>
          </a:prstGeom>
        </p:spPr>
        <p:txBody>
          <a:bodyPr wrap="none">
            <a:spAutoFit/>
          </a:bodyPr>
          <a:lstStyle/>
          <a:p>
            <a:r>
              <a:rPr lang="en-GB" sz="2400" dirty="0"/>
              <a:t>(f) 11</a:t>
            </a:r>
            <a:r>
              <a:rPr lang="en-GB" sz="2400" i="1" dirty="0">
                <a:latin typeface="Times New Roman" panose="02020603050405020304" pitchFamily="18" charset="0"/>
                <a:cs typeface="Times New Roman" panose="02020603050405020304" pitchFamily="18" charset="0"/>
              </a:rPr>
              <a:t>x</a:t>
            </a:r>
            <a:r>
              <a:rPr lang="en-GB" sz="2400" dirty="0"/>
              <a:t> - 4 = 29</a:t>
            </a:r>
          </a:p>
        </p:txBody>
      </p:sp>
      <p:sp>
        <p:nvSpPr>
          <p:cNvPr id="21" name="Rectangle 20">
            <a:extLst>
              <a:ext uri="{FF2B5EF4-FFF2-40B4-BE49-F238E27FC236}">
                <a16:creationId xmlns:a16="http://schemas.microsoft.com/office/drawing/2014/main" id="{FDB1D761-924F-48EA-AEDB-D14488FD35B9}"/>
              </a:ext>
            </a:extLst>
          </p:cNvPr>
          <p:cNvSpPr/>
          <p:nvPr/>
        </p:nvSpPr>
        <p:spPr>
          <a:xfrm>
            <a:off x="2707953" y="5882068"/>
            <a:ext cx="2167581" cy="461665"/>
          </a:xfrm>
          <a:prstGeom prst="rect">
            <a:avLst/>
          </a:prstGeom>
        </p:spPr>
        <p:txBody>
          <a:bodyPr wrap="none">
            <a:spAutoFit/>
          </a:bodyPr>
          <a:lstStyle/>
          <a:p>
            <a:r>
              <a:rPr lang="en-GB" sz="2400" dirty="0"/>
              <a:t>(g) 3</a:t>
            </a:r>
            <a:r>
              <a:rPr lang="en-GB" sz="2400" i="1" dirty="0">
                <a:latin typeface="Times New Roman" panose="02020603050405020304" pitchFamily="18" charset="0"/>
                <a:cs typeface="Times New Roman" panose="02020603050405020304" pitchFamily="18" charset="0"/>
              </a:rPr>
              <a:t>x</a:t>
            </a:r>
            <a:r>
              <a:rPr lang="en-GB" sz="2400" dirty="0"/>
              <a:t> + 4 = 25</a:t>
            </a:r>
          </a:p>
        </p:txBody>
      </p:sp>
      <p:sp>
        <p:nvSpPr>
          <p:cNvPr id="22" name="Rectangle 21">
            <a:extLst>
              <a:ext uri="{FF2B5EF4-FFF2-40B4-BE49-F238E27FC236}">
                <a16:creationId xmlns:a16="http://schemas.microsoft.com/office/drawing/2014/main" id="{38999B27-6207-4BF0-A16A-A788EA344B2D}"/>
              </a:ext>
            </a:extLst>
          </p:cNvPr>
          <p:cNvSpPr/>
          <p:nvPr/>
        </p:nvSpPr>
        <p:spPr>
          <a:xfrm>
            <a:off x="5752457" y="5844598"/>
            <a:ext cx="2090637" cy="461665"/>
          </a:xfrm>
          <a:prstGeom prst="rect">
            <a:avLst/>
          </a:prstGeom>
        </p:spPr>
        <p:txBody>
          <a:bodyPr wrap="none">
            <a:spAutoFit/>
          </a:bodyPr>
          <a:lstStyle/>
          <a:p>
            <a:r>
              <a:rPr lang="en-GB" sz="2400" dirty="0"/>
              <a:t>(h) 5</a:t>
            </a:r>
            <a:r>
              <a:rPr lang="en-GB" sz="2400" i="1" dirty="0">
                <a:latin typeface="Times New Roman" panose="02020603050405020304" pitchFamily="18" charset="0"/>
                <a:cs typeface="Times New Roman" panose="02020603050405020304" pitchFamily="18" charset="0"/>
              </a:rPr>
              <a:t>x</a:t>
            </a:r>
            <a:r>
              <a:rPr lang="en-GB" sz="2400" dirty="0"/>
              <a:t> - 8 = 37</a:t>
            </a:r>
          </a:p>
        </p:txBody>
      </p:sp>
      <p:sp>
        <p:nvSpPr>
          <p:cNvPr id="23" name="Rectangle 22">
            <a:extLst>
              <a:ext uri="{FF2B5EF4-FFF2-40B4-BE49-F238E27FC236}">
                <a16:creationId xmlns:a16="http://schemas.microsoft.com/office/drawing/2014/main" id="{59F12085-EA92-4FDD-B40F-375056986EBD}"/>
              </a:ext>
            </a:extLst>
          </p:cNvPr>
          <p:cNvSpPr/>
          <p:nvPr/>
        </p:nvSpPr>
        <p:spPr>
          <a:xfrm>
            <a:off x="8761825" y="5820405"/>
            <a:ext cx="2064989" cy="461665"/>
          </a:xfrm>
          <a:prstGeom prst="rect">
            <a:avLst/>
          </a:prstGeom>
        </p:spPr>
        <p:txBody>
          <a:bodyPr wrap="none">
            <a:spAutoFit/>
          </a:bodyPr>
          <a:lstStyle/>
          <a:p>
            <a:r>
              <a:rPr lang="en-GB" sz="2400" dirty="0"/>
              <a:t>(</a:t>
            </a:r>
            <a:r>
              <a:rPr lang="en-GB" sz="2400" dirty="0" err="1"/>
              <a:t>i</a:t>
            </a:r>
            <a:r>
              <a:rPr lang="en-GB" sz="2400" dirty="0"/>
              <a:t>) 6</a:t>
            </a:r>
            <a:r>
              <a:rPr lang="en-GB" sz="2400" i="1" dirty="0">
                <a:latin typeface="Times New Roman" panose="02020603050405020304" pitchFamily="18" charset="0"/>
                <a:cs typeface="Times New Roman" panose="02020603050405020304" pitchFamily="18" charset="0"/>
              </a:rPr>
              <a:t>x</a:t>
            </a:r>
            <a:r>
              <a:rPr lang="en-GB" sz="2400" dirty="0"/>
              <a:t> + 7 = 31</a:t>
            </a:r>
          </a:p>
        </p:txBody>
      </p:sp>
      <p:sp>
        <p:nvSpPr>
          <p:cNvPr id="24" name="TextBox 23">
            <a:extLst>
              <a:ext uri="{FF2B5EF4-FFF2-40B4-BE49-F238E27FC236}">
                <a16:creationId xmlns:a16="http://schemas.microsoft.com/office/drawing/2014/main" id="{FF308E65-E4C0-4E9C-9785-9F1C70641B57}"/>
              </a:ext>
            </a:extLst>
          </p:cNvPr>
          <p:cNvSpPr txBox="1"/>
          <p:nvPr/>
        </p:nvSpPr>
        <p:spPr>
          <a:xfrm>
            <a:off x="4527366" y="1666997"/>
            <a:ext cx="870855" cy="461665"/>
          </a:xfrm>
          <a:prstGeom prst="rect">
            <a:avLst/>
          </a:prstGeom>
          <a:noFill/>
        </p:spPr>
        <p:txBody>
          <a:bodyPr wrap="square" rtlCol="0">
            <a:spAutoFit/>
          </a:bodyPr>
          <a:lstStyle/>
          <a:p>
            <a:r>
              <a:rPr lang="en-GB" sz="2400" i="1" dirty="0">
                <a:solidFill>
                  <a:srgbClr val="FF0000"/>
                </a:solidFill>
                <a:latin typeface="Times New Roman" panose="02020603050405020304" pitchFamily="18" charset="0"/>
                <a:cs typeface="Times New Roman" panose="02020603050405020304" pitchFamily="18" charset="0"/>
              </a:rPr>
              <a:t>x</a:t>
            </a:r>
            <a:r>
              <a:rPr lang="en-GB" sz="2400" dirty="0">
                <a:solidFill>
                  <a:srgbClr val="FF0000"/>
                </a:solidFill>
              </a:rPr>
              <a:t> = 6</a:t>
            </a:r>
          </a:p>
        </p:txBody>
      </p:sp>
      <p:sp>
        <p:nvSpPr>
          <p:cNvPr id="27" name="Rectangle 26">
            <a:extLst>
              <a:ext uri="{FF2B5EF4-FFF2-40B4-BE49-F238E27FC236}">
                <a16:creationId xmlns:a16="http://schemas.microsoft.com/office/drawing/2014/main" id="{D2A44112-81A2-4B4B-A966-172E83970BB0}"/>
              </a:ext>
            </a:extLst>
          </p:cNvPr>
          <p:cNvSpPr/>
          <p:nvPr/>
        </p:nvSpPr>
        <p:spPr>
          <a:xfrm>
            <a:off x="4566737" y="2370207"/>
            <a:ext cx="841897" cy="461665"/>
          </a:xfrm>
          <a:prstGeom prst="rect">
            <a:avLst/>
          </a:prstGeom>
        </p:spPr>
        <p:txBody>
          <a:bodyPr wrap="none">
            <a:spAutoFit/>
          </a:bodyPr>
          <a:lstStyle/>
          <a:p>
            <a:r>
              <a:rPr lang="en-GB" sz="2400" i="1" dirty="0">
                <a:solidFill>
                  <a:srgbClr val="FF0000"/>
                </a:solidFill>
                <a:latin typeface="Times New Roman" panose="02020603050405020304" pitchFamily="18" charset="0"/>
                <a:cs typeface="Times New Roman" panose="02020603050405020304" pitchFamily="18" charset="0"/>
              </a:rPr>
              <a:t>x</a:t>
            </a:r>
            <a:r>
              <a:rPr lang="en-GB" sz="2400" dirty="0">
                <a:solidFill>
                  <a:srgbClr val="FF0000"/>
                </a:solidFill>
              </a:rPr>
              <a:t> = 9</a:t>
            </a:r>
          </a:p>
        </p:txBody>
      </p:sp>
      <p:sp>
        <p:nvSpPr>
          <p:cNvPr id="28" name="Rectangle 27">
            <a:extLst>
              <a:ext uri="{FF2B5EF4-FFF2-40B4-BE49-F238E27FC236}">
                <a16:creationId xmlns:a16="http://schemas.microsoft.com/office/drawing/2014/main" id="{0437821D-97CD-4B2D-A8CD-E8FA9A975192}"/>
              </a:ext>
            </a:extLst>
          </p:cNvPr>
          <p:cNvSpPr/>
          <p:nvPr/>
        </p:nvSpPr>
        <p:spPr>
          <a:xfrm>
            <a:off x="4508298" y="2989103"/>
            <a:ext cx="1013419" cy="461665"/>
          </a:xfrm>
          <a:prstGeom prst="rect">
            <a:avLst/>
          </a:prstGeom>
        </p:spPr>
        <p:txBody>
          <a:bodyPr wrap="none">
            <a:spAutoFit/>
          </a:bodyPr>
          <a:lstStyle/>
          <a:p>
            <a:r>
              <a:rPr lang="en-GB" sz="2400" i="1" dirty="0">
                <a:solidFill>
                  <a:srgbClr val="FF0000"/>
                </a:solidFill>
                <a:latin typeface="Times New Roman" panose="02020603050405020304" pitchFamily="18" charset="0"/>
                <a:cs typeface="Times New Roman" panose="02020603050405020304" pitchFamily="18" charset="0"/>
              </a:rPr>
              <a:t>x</a:t>
            </a:r>
            <a:r>
              <a:rPr lang="en-GB" sz="2400" dirty="0">
                <a:solidFill>
                  <a:srgbClr val="FF0000"/>
                </a:solidFill>
              </a:rPr>
              <a:t> = 24</a:t>
            </a:r>
          </a:p>
        </p:txBody>
      </p:sp>
      <p:sp>
        <p:nvSpPr>
          <p:cNvPr id="29" name="Rectangle 28">
            <a:extLst>
              <a:ext uri="{FF2B5EF4-FFF2-40B4-BE49-F238E27FC236}">
                <a16:creationId xmlns:a16="http://schemas.microsoft.com/office/drawing/2014/main" id="{E86094C9-BE72-4A25-B9E9-97EF0D06F374}"/>
              </a:ext>
            </a:extLst>
          </p:cNvPr>
          <p:cNvSpPr/>
          <p:nvPr/>
        </p:nvSpPr>
        <p:spPr>
          <a:xfrm>
            <a:off x="7791945" y="1697774"/>
            <a:ext cx="841897" cy="461665"/>
          </a:xfrm>
          <a:prstGeom prst="rect">
            <a:avLst/>
          </a:prstGeom>
        </p:spPr>
        <p:txBody>
          <a:bodyPr wrap="none">
            <a:spAutoFit/>
          </a:bodyPr>
          <a:lstStyle/>
          <a:p>
            <a:r>
              <a:rPr lang="en-GB" sz="2400" i="1" dirty="0">
                <a:solidFill>
                  <a:srgbClr val="FF0000"/>
                </a:solidFill>
                <a:latin typeface="Times New Roman" panose="02020603050405020304" pitchFamily="18" charset="0"/>
                <a:cs typeface="Times New Roman" panose="02020603050405020304" pitchFamily="18" charset="0"/>
              </a:rPr>
              <a:t>x</a:t>
            </a:r>
            <a:r>
              <a:rPr lang="en-GB" sz="2400" dirty="0">
                <a:solidFill>
                  <a:srgbClr val="FF0000"/>
                </a:solidFill>
              </a:rPr>
              <a:t> = 6</a:t>
            </a:r>
          </a:p>
        </p:txBody>
      </p:sp>
      <p:sp>
        <p:nvSpPr>
          <p:cNvPr id="30" name="Rectangle 29">
            <a:extLst>
              <a:ext uri="{FF2B5EF4-FFF2-40B4-BE49-F238E27FC236}">
                <a16:creationId xmlns:a16="http://schemas.microsoft.com/office/drawing/2014/main" id="{AFFF38B6-8E48-499C-9EC7-6223C95717A0}"/>
              </a:ext>
            </a:extLst>
          </p:cNvPr>
          <p:cNvSpPr/>
          <p:nvPr/>
        </p:nvSpPr>
        <p:spPr>
          <a:xfrm>
            <a:off x="7752760" y="2345823"/>
            <a:ext cx="841897" cy="461665"/>
          </a:xfrm>
          <a:prstGeom prst="rect">
            <a:avLst/>
          </a:prstGeom>
        </p:spPr>
        <p:txBody>
          <a:bodyPr wrap="none">
            <a:spAutoFit/>
          </a:bodyPr>
          <a:lstStyle/>
          <a:p>
            <a:r>
              <a:rPr lang="en-GB" sz="2400" i="1" dirty="0">
                <a:solidFill>
                  <a:srgbClr val="FF0000"/>
                </a:solidFill>
                <a:latin typeface="Times New Roman" panose="02020603050405020304" pitchFamily="18" charset="0"/>
                <a:cs typeface="Times New Roman" panose="02020603050405020304" pitchFamily="18" charset="0"/>
              </a:rPr>
              <a:t>x</a:t>
            </a:r>
            <a:r>
              <a:rPr lang="en-GB" sz="2400" dirty="0">
                <a:solidFill>
                  <a:srgbClr val="FF0000"/>
                </a:solidFill>
              </a:rPr>
              <a:t> = 8</a:t>
            </a:r>
          </a:p>
        </p:txBody>
      </p:sp>
      <p:sp>
        <p:nvSpPr>
          <p:cNvPr id="31" name="Rectangle 30">
            <a:extLst>
              <a:ext uri="{FF2B5EF4-FFF2-40B4-BE49-F238E27FC236}">
                <a16:creationId xmlns:a16="http://schemas.microsoft.com/office/drawing/2014/main" id="{AB76219B-D935-4E61-8E46-37C6E190C118}"/>
              </a:ext>
            </a:extLst>
          </p:cNvPr>
          <p:cNvSpPr/>
          <p:nvPr/>
        </p:nvSpPr>
        <p:spPr>
          <a:xfrm>
            <a:off x="7567608" y="2935695"/>
            <a:ext cx="1200970" cy="461665"/>
          </a:xfrm>
          <a:prstGeom prst="rect">
            <a:avLst/>
          </a:prstGeom>
        </p:spPr>
        <p:txBody>
          <a:bodyPr wrap="none">
            <a:spAutoFit/>
          </a:bodyPr>
          <a:lstStyle/>
          <a:p>
            <a:r>
              <a:rPr lang="en-GB" sz="2400" i="1" dirty="0">
                <a:solidFill>
                  <a:srgbClr val="FF0000"/>
                </a:solidFill>
                <a:latin typeface="Times New Roman" panose="02020603050405020304" pitchFamily="18" charset="0"/>
                <a:cs typeface="Times New Roman" panose="02020603050405020304" pitchFamily="18" charset="0"/>
              </a:rPr>
              <a:t>x</a:t>
            </a:r>
            <a:r>
              <a:rPr lang="en-GB" sz="2400" dirty="0">
                <a:solidFill>
                  <a:srgbClr val="FF0000"/>
                </a:solidFill>
              </a:rPr>
              <a:t> = - 14</a:t>
            </a:r>
          </a:p>
        </p:txBody>
      </p:sp>
      <p:sp>
        <p:nvSpPr>
          <p:cNvPr id="32" name="Rectangle 31">
            <a:extLst>
              <a:ext uri="{FF2B5EF4-FFF2-40B4-BE49-F238E27FC236}">
                <a16:creationId xmlns:a16="http://schemas.microsoft.com/office/drawing/2014/main" id="{1367DBDE-241F-40A2-8575-BD8D18AA33E2}"/>
              </a:ext>
            </a:extLst>
          </p:cNvPr>
          <p:cNvSpPr/>
          <p:nvPr/>
        </p:nvSpPr>
        <p:spPr>
          <a:xfrm>
            <a:off x="10793235" y="1662996"/>
            <a:ext cx="841897" cy="461665"/>
          </a:xfrm>
          <a:prstGeom prst="rect">
            <a:avLst/>
          </a:prstGeom>
        </p:spPr>
        <p:txBody>
          <a:bodyPr wrap="none">
            <a:spAutoFit/>
          </a:bodyPr>
          <a:lstStyle/>
          <a:p>
            <a:r>
              <a:rPr lang="en-GB" sz="2400" i="1" dirty="0">
                <a:solidFill>
                  <a:srgbClr val="FF0000"/>
                </a:solidFill>
                <a:latin typeface="Times New Roman" panose="02020603050405020304" pitchFamily="18" charset="0"/>
                <a:cs typeface="Times New Roman" panose="02020603050405020304" pitchFamily="18" charset="0"/>
              </a:rPr>
              <a:t>x</a:t>
            </a:r>
            <a:r>
              <a:rPr lang="en-GB" sz="2400" dirty="0">
                <a:solidFill>
                  <a:srgbClr val="FF0000"/>
                </a:solidFill>
              </a:rPr>
              <a:t> = 8</a:t>
            </a:r>
          </a:p>
        </p:txBody>
      </p:sp>
      <p:sp>
        <p:nvSpPr>
          <p:cNvPr id="33" name="Rectangle 32">
            <a:extLst>
              <a:ext uri="{FF2B5EF4-FFF2-40B4-BE49-F238E27FC236}">
                <a16:creationId xmlns:a16="http://schemas.microsoft.com/office/drawing/2014/main" id="{9A74FE2F-91FE-4712-8B90-9FD6D27557D0}"/>
              </a:ext>
            </a:extLst>
          </p:cNvPr>
          <p:cNvSpPr/>
          <p:nvPr/>
        </p:nvSpPr>
        <p:spPr>
          <a:xfrm>
            <a:off x="10912758" y="2279240"/>
            <a:ext cx="1029449" cy="461665"/>
          </a:xfrm>
          <a:prstGeom prst="rect">
            <a:avLst/>
          </a:prstGeom>
        </p:spPr>
        <p:txBody>
          <a:bodyPr wrap="none">
            <a:spAutoFit/>
          </a:bodyPr>
          <a:lstStyle/>
          <a:p>
            <a:r>
              <a:rPr lang="en-GB" sz="2400" i="1" dirty="0">
                <a:solidFill>
                  <a:srgbClr val="FF0000"/>
                </a:solidFill>
                <a:latin typeface="Times New Roman" panose="02020603050405020304" pitchFamily="18" charset="0"/>
                <a:cs typeface="Times New Roman" panose="02020603050405020304" pitchFamily="18" charset="0"/>
              </a:rPr>
              <a:t>x</a:t>
            </a:r>
            <a:r>
              <a:rPr lang="en-GB" sz="2400" dirty="0">
                <a:solidFill>
                  <a:srgbClr val="FF0000"/>
                </a:solidFill>
              </a:rPr>
              <a:t> = - 2</a:t>
            </a:r>
          </a:p>
        </p:txBody>
      </p:sp>
      <p:sp>
        <p:nvSpPr>
          <p:cNvPr id="34" name="Rectangle 33">
            <a:extLst>
              <a:ext uri="{FF2B5EF4-FFF2-40B4-BE49-F238E27FC236}">
                <a16:creationId xmlns:a16="http://schemas.microsoft.com/office/drawing/2014/main" id="{5FBE0838-0BAE-4954-A53E-5D77C853FEB1}"/>
              </a:ext>
            </a:extLst>
          </p:cNvPr>
          <p:cNvSpPr/>
          <p:nvPr/>
        </p:nvSpPr>
        <p:spPr>
          <a:xfrm>
            <a:off x="10999917" y="2953315"/>
            <a:ext cx="841897" cy="461665"/>
          </a:xfrm>
          <a:prstGeom prst="rect">
            <a:avLst/>
          </a:prstGeom>
        </p:spPr>
        <p:txBody>
          <a:bodyPr wrap="none">
            <a:spAutoFit/>
          </a:bodyPr>
          <a:lstStyle/>
          <a:p>
            <a:r>
              <a:rPr lang="en-GB" sz="2400" i="1" dirty="0">
                <a:solidFill>
                  <a:srgbClr val="FF0000"/>
                </a:solidFill>
                <a:latin typeface="Times New Roman" panose="02020603050405020304" pitchFamily="18" charset="0"/>
                <a:cs typeface="Times New Roman" panose="02020603050405020304" pitchFamily="18" charset="0"/>
              </a:rPr>
              <a:t>x</a:t>
            </a:r>
            <a:r>
              <a:rPr lang="en-GB" sz="2400" dirty="0">
                <a:solidFill>
                  <a:srgbClr val="FF0000"/>
                </a:solidFill>
              </a:rPr>
              <a:t> = 2</a:t>
            </a:r>
          </a:p>
        </p:txBody>
      </p:sp>
      <p:sp>
        <p:nvSpPr>
          <p:cNvPr id="35" name="Rectangle 34">
            <a:extLst>
              <a:ext uri="{FF2B5EF4-FFF2-40B4-BE49-F238E27FC236}">
                <a16:creationId xmlns:a16="http://schemas.microsoft.com/office/drawing/2014/main" id="{C3141D92-6350-485A-BC76-F3D6B9ABC7D7}"/>
              </a:ext>
            </a:extLst>
          </p:cNvPr>
          <p:cNvSpPr/>
          <p:nvPr/>
        </p:nvSpPr>
        <p:spPr>
          <a:xfrm>
            <a:off x="4679820" y="4312259"/>
            <a:ext cx="841897" cy="461665"/>
          </a:xfrm>
          <a:prstGeom prst="rect">
            <a:avLst/>
          </a:prstGeom>
        </p:spPr>
        <p:txBody>
          <a:bodyPr wrap="none">
            <a:spAutoFit/>
          </a:bodyPr>
          <a:lstStyle/>
          <a:p>
            <a:r>
              <a:rPr lang="en-GB" sz="2400" i="1" dirty="0">
                <a:solidFill>
                  <a:srgbClr val="FF0000"/>
                </a:solidFill>
                <a:latin typeface="Times New Roman" panose="02020603050405020304" pitchFamily="18" charset="0"/>
                <a:cs typeface="Times New Roman" panose="02020603050405020304" pitchFamily="18" charset="0"/>
              </a:rPr>
              <a:t>x</a:t>
            </a:r>
            <a:r>
              <a:rPr lang="en-GB" sz="2400" dirty="0">
                <a:solidFill>
                  <a:srgbClr val="FF0000"/>
                </a:solidFill>
              </a:rPr>
              <a:t> = 5</a:t>
            </a:r>
          </a:p>
        </p:txBody>
      </p:sp>
      <p:sp>
        <p:nvSpPr>
          <p:cNvPr id="36" name="Rectangle 35">
            <a:extLst>
              <a:ext uri="{FF2B5EF4-FFF2-40B4-BE49-F238E27FC236}">
                <a16:creationId xmlns:a16="http://schemas.microsoft.com/office/drawing/2014/main" id="{5E588E92-63B8-4414-9CD9-D95BAFD303DE}"/>
              </a:ext>
            </a:extLst>
          </p:cNvPr>
          <p:cNvSpPr/>
          <p:nvPr/>
        </p:nvSpPr>
        <p:spPr>
          <a:xfrm>
            <a:off x="7861238" y="4284471"/>
            <a:ext cx="841897" cy="461665"/>
          </a:xfrm>
          <a:prstGeom prst="rect">
            <a:avLst/>
          </a:prstGeom>
        </p:spPr>
        <p:txBody>
          <a:bodyPr wrap="none">
            <a:spAutoFit/>
          </a:bodyPr>
          <a:lstStyle/>
          <a:p>
            <a:r>
              <a:rPr lang="en-GB" sz="2400" i="1" dirty="0">
                <a:solidFill>
                  <a:srgbClr val="FF0000"/>
                </a:solidFill>
                <a:latin typeface="Times New Roman" panose="02020603050405020304" pitchFamily="18" charset="0"/>
                <a:cs typeface="Times New Roman" panose="02020603050405020304" pitchFamily="18" charset="0"/>
              </a:rPr>
              <a:t>x</a:t>
            </a:r>
            <a:r>
              <a:rPr lang="en-GB" sz="2400" dirty="0">
                <a:solidFill>
                  <a:srgbClr val="FF0000"/>
                </a:solidFill>
              </a:rPr>
              <a:t> = 6</a:t>
            </a:r>
          </a:p>
        </p:txBody>
      </p:sp>
      <p:sp>
        <p:nvSpPr>
          <p:cNvPr id="37" name="Rectangle 36">
            <a:extLst>
              <a:ext uri="{FF2B5EF4-FFF2-40B4-BE49-F238E27FC236}">
                <a16:creationId xmlns:a16="http://schemas.microsoft.com/office/drawing/2014/main" id="{9A2240E1-6F3C-4E42-AF79-EAE117691C8B}"/>
              </a:ext>
            </a:extLst>
          </p:cNvPr>
          <p:cNvSpPr/>
          <p:nvPr/>
        </p:nvSpPr>
        <p:spPr>
          <a:xfrm>
            <a:off x="4757239" y="5134356"/>
            <a:ext cx="841897" cy="461665"/>
          </a:xfrm>
          <a:prstGeom prst="rect">
            <a:avLst/>
          </a:prstGeom>
        </p:spPr>
        <p:txBody>
          <a:bodyPr wrap="none">
            <a:spAutoFit/>
          </a:bodyPr>
          <a:lstStyle/>
          <a:p>
            <a:r>
              <a:rPr lang="en-GB" sz="2400" i="1" dirty="0">
                <a:solidFill>
                  <a:srgbClr val="FF0000"/>
                </a:solidFill>
                <a:latin typeface="Times New Roman" panose="02020603050405020304" pitchFamily="18" charset="0"/>
                <a:cs typeface="Times New Roman" panose="02020603050405020304" pitchFamily="18" charset="0"/>
              </a:rPr>
              <a:t>x</a:t>
            </a:r>
            <a:r>
              <a:rPr lang="en-GB" sz="2400" dirty="0">
                <a:solidFill>
                  <a:srgbClr val="FF0000"/>
                </a:solidFill>
              </a:rPr>
              <a:t> = 5</a:t>
            </a:r>
          </a:p>
        </p:txBody>
      </p:sp>
      <p:sp>
        <p:nvSpPr>
          <p:cNvPr id="38" name="Rectangle 37">
            <a:extLst>
              <a:ext uri="{FF2B5EF4-FFF2-40B4-BE49-F238E27FC236}">
                <a16:creationId xmlns:a16="http://schemas.microsoft.com/office/drawing/2014/main" id="{807A3F58-2988-470A-900D-8E8BBB9F9982}"/>
              </a:ext>
            </a:extLst>
          </p:cNvPr>
          <p:cNvSpPr/>
          <p:nvPr/>
        </p:nvSpPr>
        <p:spPr>
          <a:xfrm>
            <a:off x="7791945" y="5134356"/>
            <a:ext cx="841897" cy="461665"/>
          </a:xfrm>
          <a:prstGeom prst="rect">
            <a:avLst/>
          </a:prstGeom>
        </p:spPr>
        <p:txBody>
          <a:bodyPr wrap="none">
            <a:spAutoFit/>
          </a:bodyPr>
          <a:lstStyle/>
          <a:p>
            <a:r>
              <a:rPr lang="en-GB" sz="2400" i="1" dirty="0">
                <a:solidFill>
                  <a:srgbClr val="FF0000"/>
                </a:solidFill>
                <a:latin typeface="Times New Roman" panose="02020603050405020304" pitchFamily="18" charset="0"/>
                <a:cs typeface="Times New Roman" panose="02020603050405020304" pitchFamily="18" charset="0"/>
              </a:rPr>
              <a:t>x</a:t>
            </a:r>
            <a:r>
              <a:rPr lang="en-GB" sz="2400" dirty="0">
                <a:solidFill>
                  <a:srgbClr val="FF0000"/>
                </a:solidFill>
              </a:rPr>
              <a:t> = 7</a:t>
            </a:r>
          </a:p>
        </p:txBody>
      </p:sp>
      <p:sp>
        <p:nvSpPr>
          <p:cNvPr id="39" name="Rectangle 38">
            <a:extLst>
              <a:ext uri="{FF2B5EF4-FFF2-40B4-BE49-F238E27FC236}">
                <a16:creationId xmlns:a16="http://schemas.microsoft.com/office/drawing/2014/main" id="{B2E8D041-698E-424C-BDF2-010E14A26C36}"/>
              </a:ext>
            </a:extLst>
          </p:cNvPr>
          <p:cNvSpPr/>
          <p:nvPr/>
        </p:nvSpPr>
        <p:spPr>
          <a:xfrm>
            <a:off x="10992627" y="4285553"/>
            <a:ext cx="841897" cy="461665"/>
          </a:xfrm>
          <a:prstGeom prst="rect">
            <a:avLst/>
          </a:prstGeom>
        </p:spPr>
        <p:txBody>
          <a:bodyPr wrap="none">
            <a:spAutoFit/>
          </a:bodyPr>
          <a:lstStyle/>
          <a:p>
            <a:r>
              <a:rPr lang="en-GB" sz="2400" i="1" dirty="0">
                <a:solidFill>
                  <a:srgbClr val="FF0000"/>
                </a:solidFill>
                <a:latin typeface="Times New Roman" panose="02020603050405020304" pitchFamily="18" charset="0"/>
                <a:cs typeface="Times New Roman" panose="02020603050405020304" pitchFamily="18" charset="0"/>
              </a:rPr>
              <a:t>x</a:t>
            </a:r>
            <a:r>
              <a:rPr lang="en-GB" sz="2400" dirty="0">
                <a:solidFill>
                  <a:srgbClr val="FF0000"/>
                </a:solidFill>
              </a:rPr>
              <a:t> = 5</a:t>
            </a:r>
          </a:p>
        </p:txBody>
      </p:sp>
      <p:sp>
        <p:nvSpPr>
          <p:cNvPr id="40" name="Rectangle 39">
            <a:extLst>
              <a:ext uri="{FF2B5EF4-FFF2-40B4-BE49-F238E27FC236}">
                <a16:creationId xmlns:a16="http://schemas.microsoft.com/office/drawing/2014/main" id="{ECE94A51-B6C0-47D9-9570-E4991F2D1D05}"/>
              </a:ext>
            </a:extLst>
          </p:cNvPr>
          <p:cNvSpPr/>
          <p:nvPr/>
        </p:nvSpPr>
        <p:spPr>
          <a:xfrm>
            <a:off x="10963361" y="5095913"/>
            <a:ext cx="841897" cy="461665"/>
          </a:xfrm>
          <a:prstGeom prst="rect">
            <a:avLst/>
          </a:prstGeom>
        </p:spPr>
        <p:txBody>
          <a:bodyPr wrap="none">
            <a:spAutoFit/>
          </a:bodyPr>
          <a:lstStyle/>
          <a:p>
            <a:r>
              <a:rPr lang="en-GB" sz="2400" i="1" dirty="0">
                <a:solidFill>
                  <a:srgbClr val="FF0000"/>
                </a:solidFill>
                <a:latin typeface="Times New Roman" panose="02020603050405020304" pitchFamily="18" charset="0"/>
                <a:cs typeface="Times New Roman" panose="02020603050405020304" pitchFamily="18" charset="0"/>
              </a:rPr>
              <a:t>x</a:t>
            </a:r>
            <a:r>
              <a:rPr lang="en-GB" sz="2400" dirty="0">
                <a:solidFill>
                  <a:srgbClr val="FF0000"/>
                </a:solidFill>
              </a:rPr>
              <a:t> = 3</a:t>
            </a:r>
          </a:p>
        </p:txBody>
      </p:sp>
      <p:sp>
        <p:nvSpPr>
          <p:cNvPr id="41" name="Rectangle 40">
            <a:extLst>
              <a:ext uri="{FF2B5EF4-FFF2-40B4-BE49-F238E27FC236}">
                <a16:creationId xmlns:a16="http://schemas.microsoft.com/office/drawing/2014/main" id="{CE0DE441-7C49-4FE7-9FD4-13ED5D89CD73}"/>
              </a:ext>
            </a:extLst>
          </p:cNvPr>
          <p:cNvSpPr/>
          <p:nvPr/>
        </p:nvSpPr>
        <p:spPr>
          <a:xfrm>
            <a:off x="4873213" y="5857253"/>
            <a:ext cx="841897" cy="461665"/>
          </a:xfrm>
          <a:prstGeom prst="rect">
            <a:avLst/>
          </a:prstGeom>
        </p:spPr>
        <p:txBody>
          <a:bodyPr wrap="none">
            <a:spAutoFit/>
          </a:bodyPr>
          <a:lstStyle/>
          <a:p>
            <a:r>
              <a:rPr lang="en-GB" sz="2400" i="1" dirty="0">
                <a:solidFill>
                  <a:srgbClr val="FF0000"/>
                </a:solidFill>
                <a:latin typeface="Times New Roman" panose="02020603050405020304" pitchFamily="18" charset="0"/>
                <a:cs typeface="Times New Roman" panose="02020603050405020304" pitchFamily="18" charset="0"/>
              </a:rPr>
              <a:t>x</a:t>
            </a:r>
            <a:r>
              <a:rPr lang="en-GB" sz="2400" dirty="0">
                <a:solidFill>
                  <a:srgbClr val="FF0000"/>
                </a:solidFill>
              </a:rPr>
              <a:t> = 7</a:t>
            </a:r>
          </a:p>
        </p:txBody>
      </p:sp>
      <p:sp>
        <p:nvSpPr>
          <p:cNvPr id="42" name="Rectangle 41">
            <a:extLst>
              <a:ext uri="{FF2B5EF4-FFF2-40B4-BE49-F238E27FC236}">
                <a16:creationId xmlns:a16="http://schemas.microsoft.com/office/drawing/2014/main" id="{F386C83F-2A8C-46A3-98AE-968791C55BD3}"/>
              </a:ext>
            </a:extLst>
          </p:cNvPr>
          <p:cNvSpPr/>
          <p:nvPr/>
        </p:nvSpPr>
        <p:spPr>
          <a:xfrm>
            <a:off x="7859746" y="5820406"/>
            <a:ext cx="841897" cy="461665"/>
          </a:xfrm>
          <a:prstGeom prst="rect">
            <a:avLst/>
          </a:prstGeom>
        </p:spPr>
        <p:txBody>
          <a:bodyPr wrap="none">
            <a:spAutoFit/>
          </a:bodyPr>
          <a:lstStyle/>
          <a:p>
            <a:r>
              <a:rPr lang="en-GB" sz="2400" i="1" dirty="0">
                <a:solidFill>
                  <a:srgbClr val="FF0000"/>
                </a:solidFill>
                <a:latin typeface="Times New Roman" panose="02020603050405020304" pitchFamily="18" charset="0"/>
                <a:cs typeface="Times New Roman" panose="02020603050405020304" pitchFamily="18" charset="0"/>
              </a:rPr>
              <a:t>x</a:t>
            </a:r>
            <a:r>
              <a:rPr lang="en-GB" sz="2400" dirty="0">
                <a:solidFill>
                  <a:srgbClr val="FF0000"/>
                </a:solidFill>
              </a:rPr>
              <a:t> = 9</a:t>
            </a:r>
          </a:p>
        </p:txBody>
      </p:sp>
      <p:sp>
        <p:nvSpPr>
          <p:cNvPr id="43" name="Rectangle 42">
            <a:extLst>
              <a:ext uri="{FF2B5EF4-FFF2-40B4-BE49-F238E27FC236}">
                <a16:creationId xmlns:a16="http://schemas.microsoft.com/office/drawing/2014/main" id="{DD3C2A41-A24E-4BA6-95BC-7877D0D90FF7}"/>
              </a:ext>
            </a:extLst>
          </p:cNvPr>
          <p:cNvSpPr/>
          <p:nvPr/>
        </p:nvSpPr>
        <p:spPr>
          <a:xfrm>
            <a:off x="10992627" y="5720062"/>
            <a:ext cx="841897" cy="461665"/>
          </a:xfrm>
          <a:prstGeom prst="rect">
            <a:avLst/>
          </a:prstGeom>
        </p:spPr>
        <p:txBody>
          <a:bodyPr wrap="none">
            <a:spAutoFit/>
          </a:bodyPr>
          <a:lstStyle/>
          <a:p>
            <a:r>
              <a:rPr lang="en-GB" sz="2400" i="1" dirty="0">
                <a:solidFill>
                  <a:srgbClr val="FF0000"/>
                </a:solidFill>
                <a:latin typeface="Times New Roman" panose="02020603050405020304" pitchFamily="18" charset="0"/>
                <a:cs typeface="Times New Roman" panose="02020603050405020304" pitchFamily="18" charset="0"/>
              </a:rPr>
              <a:t>x</a:t>
            </a:r>
            <a:r>
              <a:rPr lang="en-GB" sz="2400" dirty="0">
                <a:solidFill>
                  <a:srgbClr val="FF0000"/>
                </a:solidFill>
              </a:rPr>
              <a:t> = 4</a:t>
            </a:r>
          </a:p>
        </p:txBody>
      </p:sp>
    </p:spTree>
    <p:extLst>
      <p:ext uri="{BB962C8B-B14F-4D97-AF65-F5344CB8AC3E}">
        <p14:creationId xmlns:p14="http://schemas.microsoft.com/office/powerpoint/2010/main" val="64908014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7" grpId="0"/>
      <p:bldP spid="28" grpId="0"/>
      <p:bldP spid="29" grpId="0"/>
      <p:bldP spid="30" grpId="0"/>
      <p:bldP spid="31" grpId="0"/>
      <p:bldP spid="32" grpId="0"/>
      <p:bldP spid="33" grpId="0"/>
      <p:bldP spid="34" grpId="0"/>
      <p:bldP spid="35" grpId="0"/>
      <p:bldP spid="36" grpId="0"/>
      <p:bldP spid="37" grpId="0"/>
      <p:bldP spid="38" grpId="0"/>
      <p:bldP spid="39" grpId="0"/>
      <p:bldP spid="40" grpId="0"/>
      <p:bldP spid="41" grpId="0"/>
      <p:bldP spid="42" grpId="0"/>
      <p:bldP spid="4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Skill Check: Linear Equations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EEDAD236-F217-4D9C-A0BB-95299C235848}"/>
              </a:ext>
            </a:extLst>
          </p:cNvPr>
          <p:cNvSpPr txBox="1"/>
          <p:nvPr/>
        </p:nvSpPr>
        <p:spPr>
          <a:xfrm>
            <a:off x="5735960" y="1702385"/>
            <a:ext cx="8424936" cy="1446550"/>
          </a:xfrm>
          <a:prstGeom prst="rect">
            <a:avLst/>
          </a:prstGeom>
          <a:noFill/>
        </p:spPr>
        <p:txBody>
          <a:bodyPr wrap="square" rtlCol="0">
            <a:spAutoFit/>
          </a:bodyPr>
          <a:lstStyle/>
          <a:p>
            <a:pPr marL="457200" indent="-457200">
              <a:buAutoNum type="arabicPeriod"/>
            </a:pPr>
            <a:endParaRPr lang="en-GB" sz="2400" dirty="0"/>
          </a:p>
          <a:p>
            <a:pPr marL="457200" indent="-457200">
              <a:buAutoNum type="arabicPeriod"/>
            </a:pPr>
            <a:endParaRPr lang="en-GB" sz="2400" dirty="0"/>
          </a:p>
          <a:p>
            <a:pPr marL="457200" indent="-457200">
              <a:buAutoNum type="arabicPeriod"/>
            </a:pPr>
            <a:endParaRPr lang="en-GB" dirty="0"/>
          </a:p>
          <a:p>
            <a:pPr marL="457200" indent="-457200">
              <a:buAutoNum type="arabicPeriod"/>
            </a:pPr>
            <a:endParaRPr lang="en-GB" dirty="0"/>
          </a:p>
        </p:txBody>
      </p:sp>
      <p:sp>
        <p:nvSpPr>
          <p:cNvPr id="3" name="TextBox 2">
            <a:extLst>
              <a:ext uri="{FF2B5EF4-FFF2-40B4-BE49-F238E27FC236}">
                <a16:creationId xmlns:a16="http://schemas.microsoft.com/office/drawing/2014/main" id="{81640C00-6DD7-4941-B9FF-589A47A41E4E}"/>
              </a:ext>
            </a:extLst>
          </p:cNvPr>
          <p:cNvSpPr txBox="1"/>
          <p:nvPr/>
        </p:nvSpPr>
        <p:spPr>
          <a:xfrm>
            <a:off x="2423592" y="980728"/>
            <a:ext cx="9073008" cy="830997"/>
          </a:xfrm>
          <a:prstGeom prst="rect">
            <a:avLst/>
          </a:prstGeom>
          <a:noFill/>
        </p:spPr>
        <p:txBody>
          <a:bodyPr wrap="square" rtlCol="0">
            <a:spAutoFit/>
          </a:bodyPr>
          <a:lstStyle/>
          <a:p>
            <a:r>
              <a:rPr lang="en-GB" sz="2400" dirty="0"/>
              <a:t>3. Write down an expression for the length of the perimeter of this rectangle</a:t>
            </a:r>
          </a:p>
        </p:txBody>
      </p:sp>
      <p:sp>
        <p:nvSpPr>
          <p:cNvPr id="4" name="Rectangle 3">
            <a:extLst>
              <a:ext uri="{FF2B5EF4-FFF2-40B4-BE49-F238E27FC236}">
                <a16:creationId xmlns:a16="http://schemas.microsoft.com/office/drawing/2014/main" id="{9D10BC12-C709-45C9-B6BA-2243E55A4F5A}"/>
              </a:ext>
            </a:extLst>
          </p:cNvPr>
          <p:cNvSpPr/>
          <p:nvPr/>
        </p:nvSpPr>
        <p:spPr>
          <a:xfrm>
            <a:off x="2495600" y="3703155"/>
            <a:ext cx="6737734" cy="830997"/>
          </a:xfrm>
          <a:prstGeom prst="rect">
            <a:avLst/>
          </a:prstGeom>
        </p:spPr>
        <p:txBody>
          <a:bodyPr wrap="square">
            <a:spAutoFit/>
          </a:bodyPr>
          <a:lstStyle/>
          <a:p>
            <a:r>
              <a:rPr lang="en-GB" sz="2400" dirty="0"/>
              <a:t>4. The perimeter of this octagon is 9.6 cm.</a:t>
            </a:r>
          </a:p>
          <a:p>
            <a:r>
              <a:rPr lang="en-GB" sz="2400" dirty="0"/>
              <a:t>Write down an equation and solve it to find </a:t>
            </a:r>
            <a:r>
              <a:rPr lang="en-GB" sz="2400" i="1" dirty="0">
                <a:latin typeface="Times New Roman" panose="02020603050405020304" pitchFamily="18" charset="0"/>
                <a:cs typeface="Times New Roman" panose="02020603050405020304" pitchFamily="18" charset="0"/>
              </a:rPr>
              <a:t>x</a:t>
            </a:r>
            <a:r>
              <a:rPr lang="en-GB" sz="2400" dirty="0"/>
              <a:t>.</a:t>
            </a:r>
          </a:p>
        </p:txBody>
      </p:sp>
      <p:pic>
        <p:nvPicPr>
          <p:cNvPr id="5" name="Picture 4">
            <a:extLst>
              <a:ext uri="{FF2B5EF4-FFF2-40B4-BE49-F238E27FC236}">
                <a16:creationId xmlns:a16="http://schemas.microsoft.com/office/drawing/2014/main" id="{B22DDF5C-4EBF-4D4C-8C90-1A738CBE0372}"/>
              </a:ext>
            </a:extLst>
          </p:cNvPr>
          <p:cNvPicPr>
            <a:picLocks noChangeAspect="1"/>
          </p:cNvPicPr>
          <p:nvPr/>
        </p:nvPicPr>
        <p:blipFill>
          <a:blip r:embed="rId4"/>
          <a:stretch>
            <a:fillRect/>
          </a:stretch>
        </p:blipFill>
        <p:spPr>
          <a:xfrm>
            <a:off x="8904312" y="3702990"/>
            <a:ext cx="2509273" cy="2086655"/>
          </a:xfrm>
          <a:prstGeom prst="rect">
            <a:avLst/>
          </a:prstGeom>
        </p:spPr>
      </p:pic>
      <p:pic>
        <p:nvPicPr>
          <p:cNvPr id="6" name="Picture 5">
            <a:extLst>
              <a:ext uri="{FF2B5EF4-FFF2-40B4-BE49-F238E27FC236}">
                <a16:creationId xmlns:a16="http://schemas.microsoft.com/office/drawing/2014/main" id="{4160E8FB-AFDB-43A6-9519-B15FDA821541}"/>
              </a:ext>
            </a:extLst>
          </p:cNvPr>
          <p:cNvPicPr>
            <a:picLocks noChangeAspect="1"/>
          </p:cNvPicPr>
          <p:nvPr/>
        </p:nvPicPr>
        <p:blipFill>
          <a:blip r:embed="rId5"/>
          <a:stretch>
            <a:fillRect/>
          </a:stretch>
        </p:blipFill>
        <p:spPr>
          <a:xfrm>
            <a:off x="7134322" y="1435020"/>
            <a:ext cx="4198023" cy="1503777"/>
          </a:xfrm>
          <a:prstGeom prst="rect">
            <a:avLst/>
          </a:prstGeom>
        </p:spPr>
      </p:pic>
      <p:sp>
        <p:nvSpPr>
          <p:cNvPr id="8" name="TextBox 7">
            <a:extLst>
              <a:ext uri="{FF2B5EF4-FFF2-40B4-BE49-F238E27FC236}">
                <a16:creationId xmlns:a16="http://schemas.microsoft.com/office/drawing/2014/main" id="{284B2CF6-7192-482F-815A-5AF73CA81167}"/>
              </a:ext>
            </a:extLst>
          </p:cNvPr>
          <p:cNvSpPr txBox="1"/>
          <p:nvPr/>
        </p:nvSpPr>
        <p:spPr>
          <a:xfrm>
            <a:off x="2516861" y="1811725"/>
            <a:ext cx="2880320" cy="461665"/>
          </a:xfrm>
          <a:prstGeom prst="rect">
            <a:avLst/>
          </a:prstGeom>
          <a:noFill/>
        </p:spPr>
        <p:txBody>
          <a:bodyPr wrap="square" rtlCol="0">
            <a:spAutoFit/>
          </a:bodyPr>
          <a:lstStyle/>
          <a:p>
            <a:r>
              <a:rPr lang="en-GB" sz="2400" dirty="0">
                <a:solidFill>
                  <a:srgbClr val="FF0000"/>
                </a:solidFill>
              </a:rPr>
              <a:t>Perimeter = 2</a:t>
            </a:r>
            <a:r>
              <a:rPr lang="en-GB" sz="2400" i="1" dirty="0">
                <a:solidFill>
                  <a:srgbClr val="FF0000"/>
                </a:solidFill>
                <a:latin typeface="Times New Roman" panose="02020603050405020304" pitchFamily="18" charset="0"/>
                <a:cs typeface="Times New Roman" panose="02020603050405020304" pitchFamily="18" charset="0"/>
              </a:rPr>
              <a:t>x</a:t>
            </a:r>
            <a:r>
              <a:rPr lang="en-GB" sz="2400" dirty="0">
                <a:solidFill>
                  <a:srgbClr val="FF0000"/>
                </a:solidFill>
              </a:rPr>
              <a:t> + 36</a:t>
            </a:r>
          </a:p>
        </p:txBody>
      </p:sp>
      <p:sp>
        <p:nvSpPr>
          <p:cNvPr id="9" name="TextBox 8">
            <a:extLst>
              <a:ext uri="{FF2B5EF4-FFF2-40B4-BE49-F238E27FC236}">
                <a16:creationId xmlns:a16="http://schemas.microsoft.com/office/drawing/2014/main" id="{0BCB6BA2-D34A-4313-BD62-21B6A83C2BC1}"/>
              </a:ext>
            </a:extLst>
          </p:cNvPr>
          <p:cNvSpPr txBox="1"/>
          <p:nvPr/>
        </p:nvSpPr>
        <p:spPr>
          <a:xfrm>
            <a:off x="2495600" y="2227223"/>
            <a:ext cx="4692098" cy="830997"/>
          </a:xfrm>
          <a:prstGeom prst="rect">
            <a:avLst/>
          </a:prstGeom>
          <a:noFill/>
        </p:spPr>
        <p:txBody>
          <a:bodyPr wrap="square" rtlCol="0">
            <a:spAutoFit/>
          </a:bodyPr>
          <a:lstStyle/>
          <a:p>
            <a:r>
              <a:rPr lang="en-GB" sz="2400" dirty="0"/>
              <a:t>What is the value of </a:t>
            </a:r>
            <a:r>
              <a:rPr lang="en-GB" sz="2400" i="1" dirty="0">
                <a:latin typeface="Times New Roman" panose="02020603050405020304" pitchFamily="18" charset="0"/>
                <a:cs typeface="Times New Roman" panose="02020603050405020304" pitchFamily="18" charset="0"/>
              </a:rPr>
              <a:t>x</a:t>
            </a:r>
            <a:r>
              <a:rPr lang="en-GB" sz="2400" dirty="0"/>
              <a:t> when the Perimeter is equal to 48cm ?</a:t>
            </a:r>
          </a:p>
        </p:txBody>
      </p:sp>
      <p:sp>
        <p:nvSpPr>
          <p:cNvPr id="10" name="Rectangle 9">
            <a:extLst>
              <a:ext uri="{FF2B5EF4-FFF2-40B4-BE49-F238E27FC236}">
                <a16:creationId xmlns:a16="http://schemas.microsoft.com/office/drawing/2014/main" id="{08CFD928-CA74-4AC8-950F-1A17555EA2A5}"/>
              </a:ext>
            </a:extLst>
          </p:cNvPr>
          <p:cNvSpPr/>
          <p:nvPr/>
        </p:nvSpPr>
        <p:spPr>
          <a:xfrm>
            <a:off x="2532457" y="3148222"/>
            <a:ext cx="1877437" cy="461665"/>
          </a:xfrm>
          <a:prstGeom prst="rect">
            <a:avLst/>
          </a:prstGeom>
        </p:spPr>
        <p:txBody>
          <a:bodyPr wrap="none">
            <a:spAutoFit/>
          </a:bodyPr>
          <a:lstStyle/>
          <a:p>
            <a:r>
              <a:rPr lang="en-GB" sz="2400" dirty="0">
                <a:solidFill>
                  <a:srgbClr val="FF0000"/>
                </a:solidFill>
              </a:rPr>
              <a:t>48 = 2</a:t>
            </a:r>
            <a:r>
              <a:rPr lang="en-GB" sz="2400" i="1" dirty="0">
                <a:solidFill>
                  <a:srgbClr val="FF0000"/>
                </a:solidFill>
                <a:latin typeface="Times New Roman" panose="02020603050405020304" pitchFamily="18" charset="0"/>
                <a:cs typeface="Times New Roman" panose="02020603050405020304" pitchFamily="18" charset="0"/>
              </a:rPr>
              <a:t>x</a:t>
            </a:r>
            <a:r>
              <a:rPr lang="en-GB" sz="2400" dirty="0">
                <a:solidFill>
                  <a:srgbClr val="FF0000"/>
                </a:solidFill>
              </a:rPr>
              <a:t> + 36</a:t>
            </a:r>
            <a:endParaRPr lang="en-GB" sz="2400" dirty="0"/>
          </a:p>
        </p:txBody>
      </p:sp>
      <p:sp>
        <p:nvSpPr>
          <p:cNvPr id="11" name="Rectangle 10">
            <a:extLst>
              <a:ext uri="{FF2B5EF4-FFF2-40B4-BE49-F238E27FC236}">
                <a16:creationId xmlns:a16="http://schemas.microsoft.com/office/drawing/2014/main" id="{49814FD2-2E45-4D07-B3F5-62346630CF99}"/>
              </a:ext>
            </a:extLst>
          </p:cNvPr>
          <p:cNvSpPr/>
          <p:nvPr/>
        </p:nvSpPr>
        <p:spPr>
          <a:xfrm>
            <a:off x="4553650" y="3137790"/>
            <a:ext cx="1792478" cy="461665"/>
          </a:xfrm>
          <a:prstGeom prst="rect">
            <a:avLst/>
          </a:prstGeom>
        </p:spPr>
        <p:txBody>
          <a:bodyPr wrap="none">
            <a:spAutoFit/>
          </a:bodyPr>
          <a:lstStyle/>
          <a:p>
            <a:r>
              <a:rPr lang="en-GB" sz="2400" dirty="0">
                <a:solidFill>
                  <a:srgbClr val="FF0000"/>
                </a:solidFill>
              </a:rPr>
              <a:t>2</a:t>
            </a:r>
            <a:r>
              <a:rPr lang="en-GB" sz="2400" i="1" dirty="0">
                <a:solidFill>
                  <a:srgbClr val="FF0000"/>
                </a:solidFill>
                <a:latin typeface="Times New Roman" panose="02020603050405020304" pitchFamily="18" charset="0"/>
                <a:cs typeface="Times New Roman" panose="02020603050405020304" pitchFamily="18" charset="0"/>
              </a:rPr>
              <a:t>x </a:t>
            </a:r>
            <a:r>
              <a:rPr lang="en-GB" sz="2400" dirty="0">
                <a:solidFill>
                  <a:srgbClr val="FF0000"/>
                </a:solidFill>
                <a:latin typeface="+mj-lt"/>
                <a:cs typeface="Times New Roman" panose="02020603050405020304" pitchFamily="18" charset="0"/>
              </a:rPr>
              <a:t>=</a:t>
            </a:r>
            <a:r>
              <a:rPr lang="en-GB" sz="2400" dirty="0">
                <a:solidFill>
                  <a:srgbClr val="FF0000"/>
                </a:solidFill>
              </a:rPr>
              <a:t> 48 - 36</a:t>
            </a:r>
            <a:endParaRPr lang="en-GB" sz="2400" dirty="0"/>
          </a:p>
        </p:txBody>
      </p:sp>
      <p:sp>
        <p:nvSpPr>
          <p:cNvPr id="12" name="Rectangle 11">
            <a:extLst>
              <a:ext uri="{FF2B5EF4-FFF2-40B4-BE49-F238E27FC236}">
                <a16:creationId xmlns:a16="http://schemas.microsoft.com/office/drawing/2014/main" id="{CC7C54F9-F3FA-48A6-8846-42D1C6C67FBE}"/>
              </a:ext>
            </a:extLst>
          </p:cNvPr>
          <p:cNvSpPr/>
          <p:nvPr/>
        </p:nvSpPr>
        <p:spPr>
          <a:xfrm>
            <a:off x="6556756" y="3123462"/>
            <a:ext cx="1261884" cy="461665"/>
          </a:xfrm>
          <a:prstGeom prst="rect">
            <a:avLst/>
          </a:prstGeom>
        </p:spPr>
        <p:txBody>
          <a:bodyPr wrap="none">
            <a:spAutoFit/>
          </a:bodyPr>
          <a:lstStyle/>
          <a:p>
            <a:r>
              <a:rPr lang="en-GB" sz="2400" dirty="0">
                <a:solidFill>
                  <a:srgbClr val="FF0000"/>
                </a:solidFill>
              </a:rPr>
              <a:t>2</a:t>
            </a:r>
            <a:r>
              <a:rPr lang="en-GB" sz="2400" i="1" dirty="0">
                <a:solidFill>
                  <a:srgbClr val="FF0000"/>
                </a:solidFill>
                <a:latin typeface="Times New Roman" panose="02020603050405020304" pitchFamily="18" charset="0"/>
                <a:cs typeface="Times New Roman" panose="02020603050405020304" pitchFamily="18" charset="0"/>
              </a:rPr>
              <a:t>x </a:t>
            </a:r>
            <a:r>
              <a:rPr lang="en-GB" sz="2400" dirty="0">
                <a:solidFill>
                  <a:srgbClr val="FF0000"/>
                </a:solidFill>
                <a:cs typeface="Times New Roman" panose="02020603050405020304" pitchFamily="18" charset="0"/>
              </a:rPr>
              <a:t>=</a:t>
            </a:r>
            <a:r>
              <a:rPr lang="en-GB" sz="2400" dirty="0">
                <a:solidFill>
                  <a:srgbClr val="FF0000"/>
                </a:solidFill>
              </a:rPr>
              <a:t> 12 </a:t>
            </a:r>
            <a:endParaRPr lang="en-GB" sz="2400" dirty="0"/>
          </a:p>
        </p:txBody>
      </p:sp>
      <p:sp>
        <p:nvSpPr>
          <p:cNvPr id="13" name="Rectangle 12">
            <a:extLst>
              <a:ext uri="{FF2B5EF4-FFF2-40B4-BE49-F238E27FC236}">
                <a16:creationId xmlns:a16="http://schemas.microsoft.com/office/drawing/2014/main" id="{78FF84D6-FC5A-4B5A-BFD1-2DE6E3D4CEDB}"/>
              </a:ext>
            </a:extLst>
          </p:cNvPr>
          <p:cNvSpPr/>
          <p:nvPr/>
        </p:nvSpPr>
        <p:spPr>
          <a:xfrm>
            <a:off x="7919829" y="3084184"/>
            <a:ext cx="918841" cy="461665"/>
          </a:xfrm>
          <a:prstGeom prst="rect">
            <a:avLst/>
          </a:prstGeom>
        </p:spPr>
        <p:txBody>
          <a:bodyPr wrap="none">
            <a:spAutoFit/>
          </a:bodyPr>
          <a:lstStyle/>
          <a:p>
            <a:r>
              <a:rPr lang="en-GB" sz="2400" i="1" dirty="0">
                <a:solidFill>
                  <a:srgbClr val="FF0000"/>
                </a:solidFill>
                <a:latin typeface="Times New Roman" panose="02020603050405020304" pitchFamily="18" charset="0"/>
                <a:cs typeface="Times New Roman" panose="02020603050405020304" pitchFamily="18" charset="0"/>
              </a:rPr>
              <a:t>x </a:t>
            </a:r>
            <a:r>
              <a:rPr lang="en-GB" sz="2400" dirty="0">
                <a:solidFill>
                  <a:srgbClr val="FF0000"/>
                </a:solidFill>
                <a:cs typeface="Times New Roman" panose="02020603050405020304" pitchFamily="18" charset="0"/>
              </a:rPr>
              <a:t>=</a:t>
            </a:r>
            <a:r>
              <a:rPr lang="en-GB" sz="2400" dirty="0">
                <a:solidFill>
                  <a:srgbClr val="FF0000"/>
                </a:solidFill>
              </a:rPr>
              <a:t> 6 </a:t>
            </a:r>
            <a:endParaRPr lang="en-GB" sz="2400" dirty="0"/>
          </a:p>
        </p:txBody>
      </p:sp>
      <p:sp>
        <p:nvSpPr>
          <p:cNvPr id="14" name="TextBox 13">
            <a:extLst>
              <a:ext uri="{FF2B5EF4-FFF2-40B4-BE49-F238E27FC236}">
                <a16:creationId xmlns:a16="http://schemas.microsoft.com/office/drawing/2014/main" id="{5D824CE3-A4FF-4121-821E-22FF8E857A12}"/>
              </a:ext>
            </a:extLst>
          </p:cNvPr>
          <p:cNvSpPr txBox="1"/>
          <p:nvPr/>
        </p:nvSpPr>
        <p:spPr>
          <a:xfrm>
            <a:off x="2681442" y="4637852"/>
            <a:ext cx="4350662" cy="461665"/>
          </a:xfrm>
          <a:prstGeom prst="rect">
            <a:avLst/>
          </a:prstGeom>
          <a:noFill/>
        </p:spPr>
        <p:txBody>
          <a:bodyPr wrap="square" rtlCol="0">
            <a:spAutoFit/>
          </a:bodyPr>
          <a:lstStyle/>
          <a:p>
            <a:r>
              <a:rPr lang="en-GB" sz="2400" dirty="0">
                <a:solidFill>
                  <a:srgbClr val="FF0000"/>
                </a:solidFill>
              </a:rPr>
              <a:t>Perimeter = (4 x </a:t>
            </a:r>
            <a:r>
              <a:rPr lang="en-GB" sz="2400" i="1" dirty="0">
                <a:solidFill>
                  <a:srgbClr val="FF0000"/>
                </a:solidFill>
                <a:latin typeface="Times New Roman" panose="02020603050405020304" pitchFamily="18" charset="0"/>
                <a:cs typeface="Times New Roman" panose="02020603050405020304" pitchFamily="18" charset="0"/>
              </a:rPr>
              <a:t>x</a:t>
            </a:r>
            <a:r>
              <a:rPr lang="en-GB" sz="2400" dirty="0">
                <a:solidFill>
                  <a:srgbClr val="FF0000"/>
                </a:solidFill>
                <a:latin typeface="+mj-lt"/>
                <a:cs typeface="Times New Roman" panose="02020603050405020304" pitchFamily="18" charset="0"/>
              </a:rPr>
              <a:t>)</a:t>
            </a:r>
            <a:r>
              <a:rPr lang="en-GB" sz="2400" dirty="0">
                <a:solidFill>
                  <a:srgbClr val="FF0000"/>
                </a:solidFill>
              </a:rPr>
              <a:t> + (4 x 1) </a:t>
            </a:r>
          </a:p>
        </p:txBody>
      </p:sp>
      <p:sp>
        <p:nvSpPr>
          <p:cNvPr id="15" name="TextBox 14">
            <a:extLst>
              <a:ext uri="{FF2B5EF4-FFF2-40B4-BE49-F238E27FC236}">
                <a16:creationId xmlns:a16="http://schemas.microsoft.com/office/drawing/2014/main" id="{135C6954-FBF8-4724-B4D8-50C95A245B6B}"/>
              </a:ext>
            </a:extLst>
          </p:cNvPr>
          <p:cNvSpPr txBox="1"/>
          <p:nvPr/>
        </p:nvSpPr>
        <p:spPr>
          <a:xfrm>
            <a:off x="2691121" y="5099517"/>
            <a:ext cx="2736304" cy="461665"/>
          </a:xfrm>
          <a:prstGeom prst="rect">
            <a:avLst/>
          </a:prstGeom>
          <a:noFill/>
        </p:spPr>
        <p:txBody>
          <a:bodyPr wrap="square" rtlCol="0">
            <a:spAutoFit/>
          </a:bodyPr>
          <a:lstStyle/>
          <a:p>
            <a:r>
              <a:rPr lang="en-GB" sz="2400" dirty="0">
                <a:solidFill>
                  <a:srgbClr val="FF0000"/>
                </a:solidFill>
              </a:rPr>
              <a:t>Perimeter = 4</a:t>
            </a:r>
            <a:r>
              <a:rPr lang="en-GB" sz="2400" i="1" dirty="0">
                <a:solidFill>
                  <a:srgbClr val="FF0000"/>
                </a:solidFill>
                <a:latin typeface="Times New Roman" panose="02020603050405020304" pitchFamily="18" charset="0"/>
                <a:cs typeface="Times New Roman" panose="02020603050405020304" pitchFamily="18" charset="0"/>
              </a:rPr>
              <a:t>x </a:t>
            </a:r>
            <a:r>
              <a:rPr lang="en-GB" sz="2400" dirty="0">
                <a:solidFill>
                  <a:srgbClr val="FF0000"/>
                </a:solidFill>
              </a:rPr>
              <a:t>+ 4 </a:t>
            </a:r>
          </a:p>
        </p:txBody>
      </p:sp>
      <p:sp>
        <p:nvSpPr>
          <p:cNvPr id="16" name="TextBox 15">
            <a:extLst>
              <a:ext uri="{FF2B5EF4-FFF2-40B4-BE49-F238E27FC236}">
                <a16:creationId xmlns:a16="http://schemas.microsoft.com/office/drawing/2014/main" id="{930C5F7E-9F05-4F03-BBE9-CF52686D0DA4}"/>
              </a:ext>
            </a:extLst>
          </p:cNvPr>
          <p:cNvSpPr txBox="1"/>
          <p:nvPr/>
        </p:nvSpPr>
        <p:spPr>
          <a:xfrm>
            <a:off x="2760588" y="5646437"/>
            <a:ext cx="2392866" cy="461665"/>
          </a:xfrm>
          <a:prstGeom prst="rect">
            <a:avLst/>
          </a:prstGeom>
          <a:noFill/>
        </p:spPr>
        <p:txBody>
          <a:bodyPr wrap="square" rtlCol="0">
            <a:spAutoFit/>
          </a:bodyPr>
          <a:lstStyle/>
          <a:p>
            <a:r>
              <a:rPr lang="en-GB" sz="2400" dirty="0">
                <a:solidFill>
                  <a:srgbClr val="FF0000"/>
                </a:solidFill>
              </a:rPr>
              <a:t>9.6 = 4</a:t>
            </a:r>
            <a:r>
              <a:rPr lang="en-GB" sz="2400" i="1" dirty="0">
                <a:solidFill>
                  <a:srgbClr val="FF0000"/>
                </a:solidFill>
                <a:latin typeface="Times New Roman" panose="02020603050405020304" pitchFamily="18" charset="0"/>
                <a:cs typeface="Times New Roman" panose="02020603050405020304" pitchFamily="18" charset="0"/>
              </a:rPr>
              <a:t>x </a:t>
            </a:r>
            <a:r>
              <a:rPr lang="en-GB" sz="2400" dirty="0">
                <a:solidFill>
                  <a:srgbClr val="FF0000"/>
                </a:solidFill>
              </a:rPr>
              <a:t>+ 4 </a:t>
            </a:r>
          </a:p>
        </p:txBody>
      </p:sp>
      <p:sp>
        <p:nvSpPr>
          <p:cNvPr id="17" name="Rectangle 16">
            <a:extLst>
              <a:ext uri="{FF2B5EF4-FFF2-40B4-BE49-F238E27FC236}">
                <a16:creationId xmlns:a16="http://schemas.microsoft.com/office/drawing/2014/main" id="{4FB3F48C-7D86-4417-832B-EACB0264254A}"/>
              </a:ext>
            </a:extLst>
          </p:cNvPr>
          <p:cNvSpPr/>
          <p:nvPr/>
        </p:nvSpPr>
        <p:spPr>
          <a:xfrm>
            <a:off x="4958610" y="5627994"/>
            <a:ext cx="1811714" cy="461665"/>
          </a:xfrm>
          <a:prstGeom prst="rect">
            <a:avLst/>
          </a:prstGeom>
        </p:spPr>
        <p:txBody>
          <a:bodyPr wrap="none">
            <a:spAutoFit/>
          </a:bodyPr>
          <a:lstStyle/>
          <a:p>
            <a:r>
              <a:rPr lang="en-GB" sz="2400" dirty="0">
                <a:solidFill>
                  <a:srgbClr val="FF0000"/>
                </a:solidFill>
              </a:rPr>
              <a:t>4</a:t>
            </a:r>
            <a:r>
              <a:rPr lang="en-GB" sz="2400" i="1" dirty="0">
                <a:solidFill>
                  <a:srgbClr val="FF0000"/>
                </a:solidFill>
                <a:latin typeface="Times New Roman" panose="02020603050405020304" pitchFamily="18" charset="0"/>
                <a:cs typeface="Times New Roman" panose="02020603050405020304" pitchFamily="18" charset="0"/>
              </a:rPr>
              <a:t>x </a:t>
            </a:r>
            <a:r>
              <a:rPr lang="en-GB" sz="2400" dirty="0">
                <a:solidFill>
                  <a:srgbClr val="FF0000"/>
                </a:solidFill>
                <a:latin typeface="+mj-lt"/>
                <a:cs typeface="Times New Roman" panose="02020603050405020304" pitchFamily="18" charset="0"/>
              </a:rPr>
              <a:t>=</a:t>
            </a:r>
            <a:r>
              <a:rPr lang="en-GB" sz="2400" i="1" dirty="0">
                <a:solidFill>
                  <a:srgbClr val="FF0000"/>
                </a:solidFill>
                <a:latin typeface="Times New Roman" panose="02020603050405020304" pitchFamily="18" charset="0"/>
                <a:cs typeface="Times New Roman" panose="02020603050405020304" pitchFamily="18" charset="0"/>
              </a:rPr>
              <a:t> </a:t>
            </a:r>
            <a:r>
              <a:rPr lang="en-GB" sz="2400" dirty="0">
                <a:solidFill>
                  <a:srgbClr val="FF0000"/>
                </a:solidFill>
                <a:latin typeface="+mj-lt"/>
                <a:cs typeface="Times New Roman" panose="02020603050405020304" pitchFamily="18" charset="0"/>
              </a:rPr>
              <a:t>9.6 -</a:t>
            </a:r>
            <a:r>
              <a:rPr lang="en-GB" sz="2400" dirty="0">
                <a:solidFill>
                  <a:srgbClr val="FF0000"/>
                </a:solidFill>
                <a:latin typeface="+mj-lt"/>
              </a:rPr>
              <a:t> 4 </a:t>
            </a:r>
            <a:endParaRPr lang="en-GB" sz="2400" dirty="0">
              <a:latin typeface="+mj-lt"/>
            </a:endParaRPr>
          </a:p>
        </p:txBody>
      </p:sp>
      <p:sp>
        <p:nvSpPr>
          <p:cNvPr id="18" name="Rectangle 17">
            <a:extLst>
              <a:ext uri="{FF2B5EF4-FFF2-40B4-BE49-F238E27FC236}">
                <a16:creationId xmlns:a16="http://schemas.microsoft.com/office/drawing/2014/main" id="{D1C090F5-B381-4DC9-AB22-DCB0F2449C16}"/>
              </a:ext>
            </a:extLst>
          </p:cNvPr>
          <p:cNvSpPr/>
          <p:nvPr/>
        </p:nvSpPr>
        <p:spPr>
          <a:xfrm>
            <a:off x="5045707" y="6193357"/>
            <a:ext cx="1380506" cy="461665"/>
          </a:xfrm>
          <a:prstGeom prst="rect">
            <a:avLst/>
          </a:prstGeom>
        </p:spPr>
        <p:txBody>
          <a:bodyPr wrap="none">
            <a:spAutoFit/>
          </a:bodyPr>
          <a:lstStyle/>
          <a:p>
            <a:r>
              <a:rPr lang="en-GB" sz="2400" dirty="0">
                <a:solidFill>
                  <a:srgbClr val="FF0000"/>
                </a:solidFill>
              </a:rPr>
              <a:t>4</a:t>
            </a:r>
            <a:r>
              <a:rPr lang="en-GB" sz="2400" i="1" dirty="0">
                <a:solidFill>
                  <a:srgbClr val="FF0000"/>
                </a:solidFill>
                <a:latin typeface="Times New Roman" panose="02020603050405020304" pitchFamily="18" charset="0"/>
                <a:cs typeface="Times New Roman" panose="02020603050405020304" pitchFamily="18" charset="0"/>
              </a:rPr>
              <a:t>x </a:t>
            </a:r>
            <a:r>
              <a:rPr lang="en-GB" dirty="0">
                <a:solidFill>
                  <a:srgbClr val="FF0000"/>
                </a:solidFill>
                <a:cs typeface="Times New Roman" panose="02020603050405020304" pitchFamily="18" charset="0"/>
              </a:rPr>
              <a:t>=</a:t>
            </a:r>
            <a:r>
              <a:rPr lang="en-GB" i="1" dirty="0">
                <a:solidFill>
                  <a:srgbClr val="FF0000"/>
                </a:solidFill>
                <a:latin typeface="Times New Roman" panose="02020603050405020304" pitchFamily="18" charset="0"/>
                <a:cs typeface="Times New Roman" panose="02020603050405020304" pitchFamily="18" charset="0"/>
              </a:rPr>
              <a:t> </a:t>
            </a:r>
            <a:r>
              <a:rPr lang="en-GB" sz="2400" dirty="0">
                <a:solidFill>
                  <a:srgbClr val="FF0000"/>
                </a:solidFill>
                <a:latin typeface="+mj-lt"/>
                <a:cs typeface="Times New Roman" panose="02020603050405020304" pitchFamily="18" charset="0"/>
              </a:rPr>
              <a:t>5.6 </a:t>
            </a:r>
            <a:r>
              <a:rPr lang="en-GB" sz="2400" dirty="0">
                <a:solidFill>
                  <a:srgbClr val="FF0000"/>
                </a:solidFill>
                <a:latin typeface="+mj-lt"/>
              </a:rPr>
              <a:t> </a:t>
            </a:r>
            <a:endParaRPr lang="en-GB" sz="2400" dirty="0">
              <a:latin typeface="+mj-lt"/>
            </a:endParaRPr>
          </a:p>
        </p:txBody>
      </p:sp>
      <p:sp>
        <p:nvSpPr>
          <p:cNvPr id="19" name="Rectangle 18">
            <a:extLst>
              <a:ext uri="{FF2B5EF4-FFF2-40B4-BE49-F238E27FC236}">
                <a16:creationId xmlns:a16="http://schemas.microsoft.com/office/drawing/2014/main" id="{6C999870-7ECC-4E84-B31E-3B838400C6DC}"/>
              </a:ext>
            </a:extLst>
          </p:cNvPr>
          <p:cNvSpPr/>
          <p:nvPr/>
        </p:nvSpPr>
        <p:spPr>
          <a:xfrm>
            <a:off x="6606609" y="6203747"/>
            <a:ext cx="2919389" cy="461665"/>
          </a:xfrm>
          <a:prstGeom prst="rect">
            <a:avLst/>
          </a:prstGeom>
        </p:spPr>
        <p:txBody>
          <a:bodyPr wrap="none">
            <a:spAutoFit/>
          </a:bodyPr>
          <a:lstStyle/>
          <a:p>
            <a:r>
              <a:rPr lang="en-GB" sz="2400" i="1" dirty="0">
                <a:solidFill>
                  <a:srgbClr val="FF0000"/>
                </a:solidFill>
                <a:latin typeface="Times New Roman" panose="02020603050405020304" pitchFamily="18" charset="0"/>
                <a:cs typeface="Times New Roman" panose="02020603050405020304" pitchFamily="18" charset="0"/>
              </a:rPr>
              <a:t>x </a:t>
            </a:r>
            <a:r>
              <a:rPr lang="en-GB" sz="2400" dirty="0">
                <a:solidFill>
                  <a:srgbClr val="FF0000"/>
                </a:solidFill>
                <a:cs typeface="Times New Roman" panose="02020603050405020304" pitchFamily="18" charset="0"/>
              </a:rPr>
              <a:t>=</a:t>
            </a:r>
            <a:r>
              <a:rPr lang="en-GB" sz="2400" i="1" dirty="0">
                <a:solidFill>
                  <a:srgbClr val="FF0000"/>
                </a:solidFill>
                <a:latin typeface="Times New Roman" panose="02020603050405020304" pitchFamily="18" charset="0"/>
                <a:cs typeface="Times New Roman" panose="02020603050405020304" pitchFamily="18" charset="0"/>
              </a:rPr>
              <a:t> </a:t>
            </a:r>
            <a:r>
              <a:rPr lang="en-GB" sz="2400" dirty="0">
                <a:solidFill>
                  <a:srgbClr val="FF0000"/>
                </a:solidFill>
                <a:cs typeface="Times New Roman" panose="02020603050405020304" pitchFamily="18" charset="0"/>
              </a:rPr>
              <a:t>5.6÷4 = 14 cm </a:t>
            </a:r>
            <a:r>
              <a:rPr lang="en-GB" sz="2400" dirty="0">
                <a:solidFill>
                  <a:srgbClr val="FF0000"/>
                </a:solidFill>
              </a:rPr>
              <a:t> </a:t>
            </a:r>
            <a:endParaRPr lang="en-GB" sz="2400" dirty="0"/>
          </a:p>
        </p:txBody>
      </p:sp>
      <p:sp>
        <p:nvSpPr>
          <p:cNvPr id="22" name="Rectangle 21">
            <a:extLst>
              <a:ext uri="{FF2B5EF4-FFF2-40B4-BE49-F238E27FC236}">
                <a16:creationId xmlns:a16="http://schemas.microsoft.com/office/drawing/2014/main" id="{D410C6E9-1E5D-4146-AFC8-FB0A0B5BB124}"/>
              </a:ext>
            </a:extLst>
          </p:cNvPr>
          <p:cNvSpPr/>
          <p:nvPr/>
        </p:nvSpPr>
        <p:spPr bwMode="auto">
          <a:xfrm>
            <a:off x="7134322" y="1441890"/>
            <a:ext cx="4198023" cy="1474065"/>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3" name="Rectangle 22">
            <a:extLst>
              <a:ext uri="{FF2B5EF4-FFF2-40B4-BE49-F238E27FC236}">
                <a16:creationId xmlns:a16="http://schemas.microsoft.com/office/drawing/2014/main" id="{175326E8-8577-4004-A820-DB2DDA6A1E25}"/>
              </a:ext>
            </a:extLst>
          </p:cNvPr>
          <p:cNvSpPr/>
          <p:nvPr/>
        </p:nvSpPr>
        <p:spPr bwMode="auto">
          <a:xfrm>
            <a:off x="8878878" y="3700542"/>
            <a:ext cx="2534707" cy="2086655"/>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106169632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2" grpId="0"/>
      <p:bldP spid="13" grpId="0"/>
      <p:bldP spid="14" grpId="0"/>
      <p:bldP spid="15" grpId="0"/>
      <p:bldP spid="17" grpId="0"/>
      <p:bldP spid="18" grpId="0"/>
      <p:bldP spid="1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Skill Check: Linear Equations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EEDAD236-F217-4D9C-A0BB-95299C235848}"/>
              </a:ext>
            </a:extLst>
          </p:cNvPr>
          <p:cNvSpPr txBox="1"/>
          <p:nvPr/>
        </p:nvSpPr>
        <p:spPr>
          <a:xfrm>
            <a:off x="5565097" y="1474673"/>
            <a:ext cx="8424936" cy="1446550"/>
          </a:xfrm>
          <a:prstGeom prst="rect">
            <a:avLst/>
          </a:prstGeom>
          <a:noFill/>
        </p:spPr>
        <p:txBody>
          <a:bodyPr wrap="square" rtlCol="0">
            <a:spAutoFit/>
          </a:bodyPr>
          <a:lstStyle/>
          <a:p>
            <a:pPr marL="457200" indent="-457200">
              <a:buAutoNum type="arabicPeriod"/>
            </a:pPr>
            <a:endParaRPr lang="en-GB" sz="2400" dirty="0"/>
          </a:p>
          <a:p>
            <a:pPr marL="457200" indent="-457200">
              <a:buAutoNum type="arabicPeriod"/>
            </a:pPr>
            <a:endParaRPr lang="en-GB" sz="2400" dirty="0"/>
          </a:p>
          <a:p>
            <a:pPr marL="457200" indent="-457200">
              <a:buAutoNum type="arabicPeriod"/>
            </a:pPr>
            <a:endParaRPr lang="en-GB" dirty="0"/>
          </a:p>
          <a:p>
            <a:pPr marL="457200" indent="-457200">
              <a:buAutoNum type="arabicPeriod"/>
            </a:pPr>
            <a:endParaRPr lang="en-GB" dirty="0"/>
          </a:p>
        </p:txBody>
      </p:sp>
      <p:sp>
        <p:nvSpPr>
          <p:cNvPr id="7" name="Rectangle 6">
            <a:extLst>
              <a:ext uri="{FF2B5EF4-FFF2-40B4-BE49-F238E27FC236}">
                <a16:creationId xmlns:a16="http://schemas.microsoft.com/office/drawing/2014/main" id="{9B79D4D0-A21B-4C3F-96C7-1A965F6D7F38}"/>
              </a:ext>
            </a:extLst>
          </p:cNvPr>
          <p:cNvSpPr/>
          <p:nvPr/>
        </p:nvSpPr>
        <p:spPr>
          <a:xfrm>
            <a:off x="2567608" y="791456"/>
            <a:ext cx="8520608" cy="461665"/>
          </a:xfrm>
          <a:prstGeom prst="rect">
            <a:avLst/>
          </a:prstGeom>
        </p:spPr>
        <p:txBody>
          <a:bodyPr wrap="square">
            <a:spAutoFit/>
          </a:bodyPr>
          <a:lstStyle/>
          <a:p>
            <a:r>
              <a:rPr lang="en-GB" sz="2400" dirty="0"/>
              <a:t>5. The diagram below shows three angles on a straight line:</a:t>
            </a:r>
          </a:p>
        </p:txBody>
      </p:sp>
      <p:sp>
        <p:nvSpPr>
          <p:cNvPr id="8" name="Rectangle 7">
            <a:extLst>
              <a:ext uri="{FF2B5EF4-FFF2-40B4-BE49-F238E27FC236}">
                <a16:creationId xmlns:a16="http://schemas.microsoft.com/office/drawing/2014/main" id="{BD3288FD-6733-484E-83D0-25ED0A0D6CD2}"/>
              </a:ext>
            </a:extLst>
          </p:cNvPr>
          <p:cNvSpPr/>
          <p:nvPr/>
        </p:nvSpPr>
        <p:spPr>
          <a:xfrm>
            <a:off x="6550354" y="1289457"/>
            <a:ext cx="3589901" cy="1200329"/>
          </a:xfrm>
          <a:prstGeom prst="rect">
            <a:avLst/>
          </a:prstGeom>
        </p:spPr>
        <p:txBody>
          <a:bodyPr wrap="square">
            <a:spAutoFit/>
          </a:bodyPr>
          <a:lstStyle/>
          <a:p>
            <a:r>
              <a:rPr lang="en-GB" sz="2400" dirty="0"/>
              <a:t>(a)	Write down an equation and use it to find </a:t>
            </a:r>
            <a:r>
              <a:rPr lang="en-GB" sz="2400" i="1" dirty="0">
                <a:latin typeface="Times New Roman" panose="02020603050405020304" pitchFamily="18" charset="0"/>
                <a:cs typeface="Times New Roman" panose="02020603050405020304" pitchFamily="18" charset="0"/>
              </a:rPr>
              <a:t>x</a:t>
            </a:r>
            <a:r>
              <a:rPr lang="en-GB" sz="2400" dirty="0"/>
              <a:t>.</a:t>
            </a:r>
          </a:p>
        </p:txBody>
      </p:sp>
      <p:pic>
        <p:nvPicPr>
          <p:cNvPr id="9" name="Picture 8">
            <a:extLst>
              <a:ext uri="{FF2B5EF4-FFF2-40B4-BE49-F238E27FC236}">
                <a16:creationId xmlns:a16="http://schemas.microsoft.com/office/drawing/2014/main" id="{CFB5A7E4-EC67-4B79-925D-A57A6959B8E7}"/>
              </a:ext>
            </a:extLst>
          </p:cNvPr>
          <p:cNvPicPr>
            <a:picLocks noChangeAspect="1"/>
          </p:cNvPicPr>
          <p:nvPr/>
        </p:nvPicPr>
        <p:blipFill>
          <a:blip r:embed="rId4"/>
          <a:stretch>
            <a:fillRect/>
          </a:stretch>
        </p:blipFill>
        <p:spPr>
          <a:xfrm>
            <a:off x="2895985" y="1349954"/>
            <a:ext cx="3325993" cy="1688515"/>
          </a:xfrm>
          <a:prstGeom prst="rect">
            <a:avLst/>
          </a:prstGeom>
        </p:spPr>
      </p:pic>
      <p:sp>
        <p:nvSpPr>
          <p:cNvPr id="10" name="Rectangle 9">
            <a:extLst>
              <a:ext uri="{FF2B5EF4-FFF2-40B4-BE49-F238E27FC236}">
                <a16:creationId xmlns:a16="http://schemas.microsoft.com/office/drawing/2014/main" id="{D373F4E5-E2A8-4281-BAE1-403FC4E88D24}"/>
              </a:ext>
            </a:extLst>
          </p:cNvPr>
          <p:cNvSpPr/>
          <p:nvPr/>
        </p:nvSpPr>
        <p:spPr>
          <a:xfrm>
            <a:off x="2567608" y="3601592"/>
            <a:ext cx="9062204" cy="830997"/>
          </a:xfrm>
          <a:prstGeom prst="rect">
            <a:avLst/>
          </a:prstGeom>
        </p:spPr>
        <p:txBody>
          <a:bodyPr wrap="square">
            <a:spAutoFit/>
          </a:bodyPr>
          <a:lstStyle/>
          <a:p>
            <a:r>
              <a:rPr lang="en-GB" sz="2400" dirty="0"/>
              <a:t>6. Use an equation to find the sizes of the unknown angles in this triangle:</a:t>
            </a:r>
          </a:p>
        </p:txBody>
      </p:sp>
      <p:pic>
        <p:nvPicPr>
          <p:cNvPr id="11" name="Picture 10">
            <a:extLst>
              <a:ext uri="{FF2B5EF4-FFF2-40B4-BE49-F238E27FC236}">
                <a16:creationId xmlns:a16="http://schemas.microsoft.com/office/drawing/2014/main" id="{A0714BD7-9D5D-4981-A651-E6AD5CF12992}"/>
              </a:ext>
            </a:extLst>
          </p:cNvPr>
          <p:cNvPicPr>
            <a:picLocks noChangeAspect="1"/>
          </p:cNvPicPr>
          <p:nvPr/>
        </p:nvPicPr>
        <p:blipFill>
          <a:blip r:embed="rId5"/>
          <a:stretch>
            <a:fillRect/>
          </a:stretch>
        </p:blipFill>
        <p:spPr>
          <a:xfrm>
            <a:off x="8256240" y="4199383"/>
            <a:ext cx="3042651" cy="2365547"/>
          </a:xfrm>
          <a:prstGeom prst="rect">
            <a:avLst/>
          </a:prstGeom>
        </p:spPr>
      </p:pic>
      <p:sp>
        <p:nvSpPr>
          <p:cNvPr id="12" name="TextBox 11">
            <a:extLst>
              <a:ext uri="{FF2B5EF4-FFF2-40B4-BE49-F238E27FC236}">
                <a16:creationId xmlns:a16="http://schemas.microsoft.com/office/drawing/2014/main" id="{E1A92EAF-0340-41B3-8DF5-E356FB7CEBBE}"/>
              </a:ext>
            </a:extLst>
          </p:cNvPr>
          <p:cNvSpPr txBox="1"/>
          <p:nvPr/>
        </p:nvSpPr>
        <p:spPr>
          <a:xfrm>
            <a:off x="9818963" y="1281065"/>
            <a:ext cx="2244948" cy="461665"/>
          </a:xfrm>
          <a:prstGeom prst="rect">
            <a:avLst/>
          </a:prstGeom>
          <a:noFill/>
        </p:spPr>
        <p:txBody>
          <a:bodyPr wrap="square" rtlCol="0">
            <a:spAutoFit/>
          </a:bodyPr>
          <a:lstStyle/>
          <a:p>
            <a:r>
              <a:rPr lang="en-GB" sz="2400" dirty="0">
                <a:solidFill>
                  <a:srgbClr val="FF0000"/>
                </a:solidFill>
              </a:rPr>
              <a:t>5</a:t>
            </a:r>
            <a:r>
              <a:rPr lang="en-GB" sz="2400" i="1" dirty="0">
                <a:solidFill>
                  <a:srgbClr val="FF0000"/>
                </a:solidFill>
                <a:latin typeface="Times New Roman" panose="02020603050405020304" pitchFamily="18" charset="0"/>
                <a:cs typeface="Times New Roman" panose="02020603050405020304" pitchFamily="18" charset="0"/>
              </a:rPr>
              <a:t>x</a:t>
            </a:r>
            <a:r>
              <a:rPr lang="en-GB" sz="2400" dirty="0">
                <a:solidFill>
                  <a:srgbClr val="FF0000"/>
                </a:solidFill>
              </a:rPr>
              <a:t> + 80 = 180</a:t>
            </a:r>
          </a:p>
        </p:txBody>
      </p:sp>
      <p:sp>
        <p:nvSpPr>
          <p:cNvPr id="13" name="TextBox 12">
            <a:extLst>
              <a:ext uri="{FF2B5EF4-FFF2-40B4-BE49-F238E27FC236}">
                <a16:creationId xmlns:a16="http://schemas.microsoft.com/office/drawing/2014/main" id="{17287A90-0965-4D21-9D76-EBAE4480081A}"/>
              </a:ext>
            </a:extLst>
          </p:cNvPr>
          <p:cNvSpPr txBox="1"/>
          <p:nvPr/>
        </p:nvSpPr>
        <p:spPr>
          <a:xfrm>
            <a:off x="10126225" y="1657532"/>
            <a:ext cx="1630424" cy="461665"/>
          </a:xfrm>
          <a:prstGeom prst="rect">
            <a:avLst/>
          </a:prstGeom>
          <a:noFill/>
        </p:spPr>
        <p:txBody>
          <a:bodyPr wrap="square" rtlCol="0">
            <a:spAutoFit/>
          </a:bodyPr>
          <a:lstStyle/>
          <a:p>
            <a:r>
              <a:rPr lang="en-GB" sz="2400" dirty="0">
                <a:solidFill>
                  <a:srgbClr val="FF0000"/>
                </a:solidFill>
              </a:rPr>
              <a:t>5</a:t>
            </a:r>
            <a:r>
              <a:rPr lang="en-GB" sz="2400" i="1" dirty="0">
                <a:solidFill>
                  <a:srgbClr val="FF0000"/>
                </a:solidFill>
                <a:latin typeface="Times New Roman" panose="02020603050405020304" pitchFamily="18" charset="0"/>
                <a:cs typeface="Times New Roman" panose="02020603050405020304" pitchFamily="18" charset="0"/>
              </a:rPr>
              <a:t>x</a:t>
            </a:r>
            <a:r>
              <a:rPr lang="en-GB" sz="2400" dirty="0">
                <a:solidFill>
                  <a:srgbClr val="FF0000"/>
                </a:solidFill>
              </a:rPr>
              <a:t> = 100˚ </a:t>
            </a:r>
          </a:p>
        </p:txBody>
      </p:sp>
      <p:sp>
        <p:nvSpPr>
          <p:cNvPr id="14" name="TextBox 13">
            <a:extLst>
              <a:ext uri="{FF2B5EF4-FFF2-40B4-BE49-F238E27FC236}">
                <a16:creationId xmlns:a16="http://schemas.microsoft.com/office/drawing/2014/main" id="{29ED37E4-B59D-466A-A134-9BEF6CBBCB9D}"/>
              </a:ext>
            </a:extLst>
          </p:cNvPr>
          <p:cNvSpPr txBox="1"/>
          <p:nvPr/>
        </p:nvSpPr>
        <p:spPr>
          <a:xfrm>
            <a:off x="3377357" y="2251620"/>
            <a:ext cx="770087" cy="461665"/>
          </a:xfrm>
          <a:prstGeom prst="rect">
            <a:avLst/>
          </a:prstGeom>
          <a:noFill/>
        </p:spPr>
        <p:txBody>
          <a:bodyPr wrap="square" rtlCol="0">
            <a:spAutoFit/>
          </a:bodyPr>
          <a:lstStyle/>
          <a:p>
            <a:r>
              <a:rPr lang="en-GB" sz="2400" dirty="0">
                <a:solidFill>
                  <a:srgbClr val="FF0000"/>
                </a:solidFill>
              </a:rPr>
              <a:t>60 ˚</a:t>
            </a:r>
          </a:p>
        </p:txBody>
      </p:sp>
      <p:sp>
        <p:nvSpPr>
          <p:cNvPr id="15" name="Rectangle 14">
            <a:extLst>
              <a:ext uri="{FF2B5EF4-FFF2-40B4-BE49-F238E27FC236}">
                <a16:creationId xmlns:a16="http://schemas.microsoft.com/office/drawing/2014/main" id="{4CD3D865-A0C7-4085-B8D0-72692DC8A58F}"/>
              </a:ext>
            </a:extLst>
          </p:cNvPr>
          <p:cNvSpPr/>
          <p:nvPr/>
        </p:nvSpPr>
        <p:spPr>
          <a:xfrm>
            <a:off x="5221731" y="2443619"/>
            <a:ext cx="715260" cy="461665"/>
          </a:xfrm>
          <a:prstGeom prst="rect">
            <a:avLst/>
          </a:prstGeom>
        </p:spPr>
        <p:txBody>
          <a:bodyPr wrap="none">
            <a:spAutoFit/>
          </a:bodyPr>
          <a:lstStyle/>
          <a:p>
            <a:r>
              <a:rPr lang="en-GB" sz="2400" dirty="0">
                <a:solidFill>
                  <a:srgbClr val="FF0000"/>
                </a:solidFill>
              </a:rPr>
              <a:t>40 ˚</a:t>
            </a:r>
          </a:p>
        </p:txBody>
      </p:sp>
      <p:sp>
        <p:nvSpPr>
          <p:cNvPr id="16" name="Rectangle 15">
            <a:extLst>
              <a:ext uri="{FF2B5EF4-FFF2-40B4-BE49-F238E27FC236}">
                <a16:creationId xmlns:a16="http://schemas.microsoft.com/office/drawing/2014/main" id="{DF6D0F7A-F8E6-4B61-838F-1D957A704129}"/>
              </a:ext>
            </a:extLst>
          </p:cNvPr>
          <p:cNvSpPr/>
          <p:nvPr/>
        </p:nvSpPr>
        <p:spPr>
          <a:xfrm>
            <a:off x="6550354" y="2415437"/>
            <a:ext cx="5307266" cy="1200329"/>
          </a:xfrm>
          <a:prstGeom prst="rect">
            <a:avLst/>
          </a:prstGeom>
        </p:spPr>
        <p:txBody>
          <a:bodyPr wrap="square">
            <a:spAutoFit/>
          </a:bodyPr>
          <a:lstStyle/>
          <a:p>
            <a:r>
              <a:rPr lang="en-GB" sz="2400" dirty="0"/>
              <a:t>(b)	Write down the sizes of the two unknown angles and check that the three angles shown add up to 180 °.</a:t>
            </a:r>
          </a:p>
        </p:txBody>
      </p:sp>
      <p:sp>
        <p:nvSpPr>
          <p:cNvPr id="17" name="TextBox 16">
            <a:extLst>
              <a:ext uri="{FF2B5EF4-FFF2-40B4-BE49-F238E27FC236}">
                <a16:creationId xmlns:a16="http://schemas.microsoft.com/office/drawing/2014/main" id="{948AF811-6FBB-4A01-A23E-67B91B46DF0B}"/>
              </a:ext>
            </a:extLst>
          </p:cNvPr>
          <p:cNvSpPr txBox="1"/>
          <p:nvPr/>
        </p:nvSpPr>
        <p:spPr>
          <a:xfrm>
            <a:off x="3916078" y="4110843"/>
            <a:ext cx="3908113" cy="461665"/>
          </a:xfrm>
          <a:prstGeom prst="rect">
            <a:avLst/>
          </a:prstGeom>
          <a:noFill/>
        </p:spPr>
        <p:txBody>
          <a:bodyPr wrap="square" rtlCol="0">
            <a:spAutoFit/>
          </a:bodyPr>
          <a:lstStyle/>
          <a:p>
            <a:r>
              <a:rPr lang="en-GB" sz="2400" dirty="0">
                <a:solidFill>
                  <a:srgbClr val="FF0000"/>
                </a:solidFill>
              </a:rPr>
              <a:t>Angle sum = 40 ˚+ 3</a:t>
            </a:r>
            <a:r>
              <a:rPr lang="en-GB" sz="2400" i="1" dirty="0">
                <a:solidFill>
                  <a:srgbClr val="FF0000"/>
                </a:solidFill>
                <a:latin typeface="Times New Roman" panose="02020603050405020304" pitchFamily="18" charset="0"/>
                <a:cs typeface="Times New Roman" panose="02020603050405020304" pitchFamily="18" charset="0"/>
              </a:rPr>
              <a:t>x</a:t>
            </a:r>
            <a:r>
              <a:rPr lang="en-GB" sz="2400" dirty="0">
                <a:solidFill>
                  <a:srgbClr val="FF0000"/>
                </a:solidFill>
              </a:rPr>
              <a:t> ˚+ </a:t>
            </a:r>
            <a:r>
              <a:rPr lang="en-GB" sz="2400" i="1" dirty="0">
                <a:solidFill>
                  <a:srgbClr val="FF0000"/>
                </a:solidFill>
                <a:latin typeface="Times New Roman" panose="02020603050405020304" pitchFamily="18" charset="0"/>
                <a:cs typeface="Times New Roman" panose="02020603050405020304" pitchFamily="18" charset="0"/>
              </a:rPr>
              <a:t>x</a:t>
            </a:r>
            <a:r>
              <a:rPr lang="en-GB" sz="2400" dirty="0">
                <a:solidFill>
                  <a:srgbClr val="FF0000"/>
                </a:solidFill>
              </a:rPr>
              <a:t> ˚</a:t>
            </a:r>
          </a:p>
        </p:txBody>
      </p:sp>
      <p:sp>
        <p:nvSpPr>
          <p:cNvPr id="18" name="TextBox 17">
            <a:extLst>
              <a:ext uri="{FF2B5EF4-FFF2-40B4-BE49-F238E27FC236}">
                <a16:creationId xmlns:a16="http://schemas.microsoft.com/office/drawing/2014/main" id="{DC7B8F17-CDD5-430E-A63A-1715C9632C7D}"/>
              </a:ext>
            </a:extLst>
          </p:cNvPr>
          <p:cNvSpPr txBox="1"/>
          <p:nvPr/>
        </p:nvSpPr>
        <p:spPr>
          <a:xfrm>
            <a:off x="4659698" y="4564069"/>
            <a:ext cx="3334674" cy="461665"/>
          </a:xfrm>
          <a:prstGeom prst="rect">
            <a:avLst/>
          </a:prstGeom>
          <a:noFill/>
        </p:spPr>
        <p:txBody>
          <a:bodyPr wrap="square" rtlCol="0">
            <a:spAutoFit/>
          </a:bodyPr>
          <a:lstStyle/>
          <a:p>
            <a:r>
              <a:rPr lang="en-GB" sz="2400" dirty="0">
                <a:solidFill>
                  <a:srgbClr val="FF0000"/>
                </a:solidFill>
              </a:rPr>
              <a:t>180 ˚ = 40 ˚+ 4</a:t>
            </a:r>
            <a:r>
              <a:rPr lang="en-GB" sz="2400" i="1" dirty="0">
                <a:solidFill>
                  <a:srgbClr val="FF0000"/>
                </a:solidFill>
                <a:latin typeface="Times New Roman" panose="02020603050405020304" pitchFamily="18" charset="0"/>
                <a:cs typeface="Times New Roman" panose="02020603050405020304" pitchFamily="18" charset="0"/>
              </a:rPr>
              <a:t>x</a:t>
            </a:r>
            <a:r>
              <a:rPr lang="en-GB" sz="2400" dirty="0">
                <a:solidFill>
                  <a:srgbClr val="FF0000"/>
                </a:solidFill>
              </a:rPr>
              <a:t> ˚</a:t>
            </a:r>
            <a:endParaRPr lang="en-GB" sz="2400" dirty="0"/>
          </a:p>
        </p:txBody>
      </p:sp>
      <p:sp>
        <p:nvSpPr>
          <p:cNvPr id="19" name="Rectangle 18">
            <a:extLst>
              <a:ext uri="{FF2B5EF4-FFF2-40B4-BE49-F238E27FC236}">
                <a16:creationId xmlns:a16="http://schemas.microsoft.com/office/drawing/2014/main" id="{136C5819-4C35-4987-B5B2-5222EA3C8AD6}"/>
              </a:ext>
            </a:extLst>
          </p:cNvPr>
          <p:cNvSpPr/>
          <p:nvPr/>
        </p:nvSpPr>
        <p:spPr>
          <a:xfrm>
            <a:off x="4916029" y="5008856"/>
            <a:ext cx="2517036" cy="461665"/>
          </a:xfrm>
          <a:prstGeom prst="rect">
            <a:avLst/>
          </a:prstGeom>
        </p:spPr>
        <p:txBody>
          <a:bodyPr wrap="none">
            <a:spAutoFit/>
          </a:bodyPr>
          <a:lstStyle/>
          <a:p>
            <a:r>
              <a:rPr lang="en-GB" sz="2400" dirty="0">
                <a:solidFill>
                  <a:srgbClr val="FF0000"/>
                </a:solidFill>
                <a:latin typeface="+mj-lt"/>
                <a:cs typeface="Times New Roman" panose="02020603050405020304" pitchFamily="18" charset="0"/>
              </a:rPr>
              <a:t>4</a:t>
            </a:r>
            <a:r>
              <a:rPr lang="en-GB" sz="2400" i="1" dirty="0">
                <a:solidFill>
                  <a:srgbClr val="FF0000"/>
                </a:solidFill>
                <a:latin typeface="Times New Roman" panose="02020603050405020304" pitchFamily="18" charset="0"/>
                <a:cs typeface="Times New Roman" panose="02020603050405020304" pitchFamily="18" charset="0"/>
              </a:rPr>
              <a:t>x</a:t>
            </a:r>
            <a:r>
              <a:rPr lang="en-GB" sz="2400" dirty="0">
                <a:solidFill>
                  <a:srgbClr val="FF0000"/>
                </a:solidFill>
              </a:rPr>
              <a:t> ˚ = 180 ˚ - 40 ˚</a:t>
            </a:r>
            <a:endParaRPr lang="en-GB" sz="2400" dirty="0"/>
          </a:p>
        </p:txBody>
      </p:sp>
      <p:sp>
        <p:nvSpPr>
          <p:cNvPr id="20" name="Rectangle 19">
            <a:extLst>
              <a:ext uri="{FF2B5EF4-FFF2-40B4-BE49-F238E27FC236}">
                <a16:creationId xmlns:a16="http://schemas.microsoft.com/office/drawing/2014/main" id="{DEDE792E-7FA5-408C-88ED-6E9BF485035E}"/>
              </a:ext>
            </a:extLst>
          </p:cNvPr>
          <p:cNvSpPr/>
          <p:nvPr/>
        </p:nvSpPr>
        <p:spPr>
          <a:xfrm>
            <a:off x="4927008" y="5460125"/>
            <a:ext cx="1816523" cy="461665"/>
          </a:xfrm>
          <a:prstGeom prst="rect">
            <a:avLst/>
          </a:prstGeom>
        </p:spPr>
        <p:txBody>
          <a:bodyPr wrap="none">
            <a:spAutoFit/>
          </a:bodyPr>
          <a:lstStyle/>
          <a:p>
            <a:r>
              <a:rPr lang="en-GB" sz="2400" dirty="0">
                <a:solidFill>
                  <a:srgbClr val="FF0000"/>
                </a:solidFill>
                <a:latin typeface="+mj-lt"/>
                <a:cs typeface="Times New Roman" panose="02020603050405020304" pitchFamily="18" charset="0"/>
              </a:rPr>
              <a:t>4</a:t>
            </a:r>
            <a:r>
              <a:rPr lang="en-GB" sz="2400" i="1" dirty="0">
                <a:solidFill>
                  <a:srgbClr val="FF0000"/>
                </a:solidFill>
                <a:latin typeface="Times New Roman" panose="02020603050405020304" pitchFamily="18" charset="0"/>
                <a:cs typeface="Times New Roman" panose="02020603050405020304" pitchFamily="18" charset="0"/>
              </a:rPr>
              <a:t>x</a:t>
            </a:r>
            <a:r>
              <a:rPr lang="en-GB" sz="2400" dirty="0">
                <a:solidFill>
                  <a:srgbClr val="FF0000"/>
                </a:solidFill>
              </a:rPr>
              <a:t> ˚ = 140 ˚ </a:t>
            </a:r>
            <a:endParaRPr lang="en-GB" sz="2400" dirty="0"/>
          </a:p>
        </p:txBody>
      </p:sp>
      <p:sp>
        <p:nvSpPr>
          <p:cNvPr id="21" name="Rectangle 20">
            <a:extLst>
              <a:ext uri="{FF2B5EF4-FFF2-40B4-BE49-F238E27FC236}">
                <a16:creationId xmlns:a16="http://schemas.microsoft.com/office/drawing/2014/main" id="{9100191C-6F02-4B1F-BE50-44F26C0A8C7A}"/>
              </a:ext>
            </a:extLst>
          </p:cNvPr>
          <p:cNvSpPr/>
          <p:nvPr/>
        </p:nvSpPr>
        <p:spPr>
          <a:xfrm>
            <a:off x="5139032" y="5904912"/>
            <a:ext cx="2209259" cy="461665"/>
          </a:xfrm>
          <a:prstGeom prst="rect">
            <a:avLst/>
          </a:prstGeom>
        </p:spPr>
        <p:txBody>
          <a:bodyPr wrap="none">
            <a:spAutoFit/>
          </a:bodyPr>
          <a:lstStyle/>
          <a:p>
            <a:r>
              <a:rPr lang="en-GB" sz="2400" i="1" dirty="0">
                <a:solidFill>
                  <a:srgbClr val="FF0000"/>
                </a:solidFill>
                <a:latin typeface="Times New Roman" panose="02020603050405020304" pitchFamily="18" charset="0"/>
                <a:cs typeface="Times New Roman" panose="02020603050405020304" pitchFamily="18" charset="0"/>
              </a:rPr>
              <a:t>x</a:t>
            </a:r>
            <a:r>
              <a:rPr lang="en-GB" sz="2400" dirty="0">
                <a:solidFill>
                  <a:srgbClr val="FF0000"/>
                </a:solidFill>
              </a:rPr>
              <a:t> ˚ = 140 ˚÷ 4 </a:t>
            </a:r>
            <a:endParaRPr lang="en-GB" sz="2400" dirty="0"/>
          </a:p>
        </p:txBody>
      </p:sp>
      <p:sp>
        <p:nvSpPr>
          <p:cNvPr id="22" name="Rectangle 21">
            <a:extLst>
              <a:ext uri="{FF2B5EF4-FFF2-40B4-BE49-F238E27FC236}">
                <a16:creationId xmlns:a16="http://schemas.microsoft.com/office/drawing/2014/main" id="{A32ACEAB-5ABB-4DE5-9559-E699C71A4819}"/>
              </a:ext>
            </a:extLst>
          </p:cNvPr>
          <p:cNvSpPr/>
          <p:nvPr/>
        </p:nvSpPr>
        <p:spPr>
          <a:xfrm>
            <a:off x="5230342" y="6364875"/>
            <a:ext cx="1473480" cy="461665"/>
          </a:xfrm>
          <a:prstGeom prst="rect">
            <a:avLst/>
          </a:prstGeom>
        </p:spPr>
        <p:txBody>
          <a:bodyPr wrap="none">
            <a:spAutoFit/>
          </a:bodyPr>
          <a:lstStyle/>
          <a:p>
            <a:r>
              <a:rPr lang="en-GB" sz="2400" i="1" dirty="0">
                <a:solidFill>
                  <a:srgbClr val="FF0000"/>
                </a:solidFill>
                <a:latin typeface="Times New Roman" panose="02020603050405020304" pitchFamily="18" charset="0"/>
                <a:cs typeface="Times New Roman" panose="02020603050405020304" pitchFamily="18" charset="0"/>
              </a:rPr>
              <a:t>x</a:t>
            </a:r>
            <a:r>
              <a:rPr lang="en-GB" sz="2400" dirty="0">
                <a:solidFill>
                  <a:srgbClr val="FF0000"/>
                </a:solidFill>
              </a:rPr>
              <a:t> ˚ = 35 ˚ </a:t>
            </a:r>
            <a:endParaRPr lang="en-GB" sz="2400" dirty="0"/>
          </a:p>
        </p:txBody>
      </p:sp>
      <p:sp>
        <p:nvSpPr>
          <p:cNvPr id="24" name="Rectangle 23">
            <a:extLst>
              <a:ext uri="{FF2B5EF4-FFF2-40B4-BE49-F238E27FC236}">
                <a16:creationId xmlns:a16="http://schemas.microsoft.com/office/drawing/2014/main" id="{66E9D526-D3EC-4090-9475-A3DB2E78A0A0}"/>
              </a:ext>
            </a:extLst>
          </p:cNvPr>
          <p:cNvSpPr/>
          <p:nvPr/>
        </p:nvSpPr>
        <p:spPr>
          <a:xfrm>
            <a:off x="8095672" y="5604878"/>
            <a:ext cx="715260" cy="461665"/>
          </a:xfrm>
          <a:prstGeom prst="rect">
            <a:avLst/>
          </a:prstGeom>
        </p:spPr>
        <p:txBody>
          <a:bodyPr wrap="none">
            <a:spAutoFit/>
          </a:bodyPr>
          <a:lstStyle/>
          <a:p>
            <a:r>
              <a:rPr lang="en-GB" sz="2400" dirty="0">
                <a:solidFill>
                  <a:srgbClr val="FF0000"/>
                </a:solidFill>
              </a:rPr>
              <a:t>35 ˚</a:t>
            </a:r>
            <a:endParaRPr lang="en-GB" sz="2400" dirty="0"/>
          </a:p>
        </p:txBody>
      </p:sp>
      <p:sp>
        <p:nvSpPr>
          <p:cNvPr id="25" name="Rectangle 24">
            <a:extLst>
              <a:ext uri="{FF2B5EF4-FFF2-40B4-BE49-F238E27FC236}">
                <a16:creationId xmlns:a16="http://schemas.microsoft.com/office/drawing/2014/main" id="{900631B2-0743-42C4-A2F5-396AEA721BFB}"/>
              </a:ext>
            </a:extLst>
          </p:cNvPr>
          <p:cNvSpPr/>
          <p:nvPr/>
        </p:nvSpPr>
        <p:spPr>
          <a:xfrm>
            <a:off x="9294201" y="5475799"/>
            <a:ext cx="886781" cy="461665"/>
          </a:xfrm>
          <a:prstGeom prst="rect">
            <a:avLst/>
          </a:prstGeom>
        </p:spPr>
        <p:txBody>
          <a:bodyPr wrap="none">
            <a:spAutoFit/>
          </a:bodyPr>
          <a:lstStyle/>
          <a:p>
            <a:r>
              <a:rPr lang="en-GB" sz="2400" dirty="0">
                <a:solidFill>
                  <a:srgbClr val="FF0000"/>
                </a:solidFill>
              </a:rPr>
              <a:t>105 ˚</a:t>
            </a:r>
            <a:endParaRPr lang="en-GB" sz="2400" dirty="0"/>
          </a:p>
        </p:txBody>
      </p:sp>
      <p:sp>
        <p:nvSpPr>
          <p:cNvPr id="27" name="Rectangle 26">
            <a:extLst>
              <a:ext uri="{FF2B5EF4-FFF2-40B4-BE49-F238E27FC236}">
                <a16:creationId xmlns:a16="http://schemas.microsoft.com/office/drawing/2014/main" id="{7B02CB3A-CD70-4E3A-937E-0B240AB53D47}"/>
              </a:ext>
            </a:extLst>
          </p:cNvPr>
          <p:cNvSpPr/>
          <p:nvPr/>
        </p:nvSpPr>
        <p:spPr>
          <a:xfrm>
            <a:off x="10337322" y="2020787"/>
            <a:ext cx="1200970" cy="461665"/>
          </a:xfrm>
          <a:prstGeom prst="rect">
            <a:avLst/>
          </a:prstGeom>
        </p:spPr>
        <p:txBody>
          <a:bodyPr wrap="none">
            <a:spAutoFit/>
          </a:bodyPr>
          <a:lstStyle/>
          <a:p>
            <a:r>
              <a:rPr lang="en-GB" sz="2400" i="1" dirty="0">
                <a:solidFill>
                  <a:srgbClr val="FF0000"/>
                </a:solidFill>
                <a:latin typeface="Times New Roman" panose="02020603050405020304" pitchFamily="18" charset="0"/>
                <a:cs typeface="Times New Roman" panose="02020603050405020304" pitchFamily="18" charset="0"/>
              </a:rPr>
              <a:t>x</a:t>
            </a:r>
            <a:r>
              <a:rPr lang="en-GB" sz="2400" dirty="0">
                <a:solidFill>
                  <a:srgbClr val="FF0000"/>
                </a:solidFill>
              </a:rPr>
              <a:t> = 20˚ </a:t>
            </a:r>
          </a:p>
        </p:txBody>
      </p:sp>
      <p:sp>
        <p:nvSpPr>
          <p:cNvPr id="26" name="Rectangle 25">
            <a:extLst>
              <a:ext uri="{FF2B5EF4-FFF2-40B4-BE49-F238E27FC236}">
                <a16:creationId xmlns:a16="http://schemas.microsoft.com/office/drawing/2014/main" id="{C70B17EB-24F2-4D38-886C-4BA030567AA9}"/>
              </a:ext>
            </a:extLst>
          </p:cNvPr>
          <p:cNvSpPr/>
          <p:nvPr/>
        </p:nvSpPr>
        <p:spPr bwMode="auto">
          <a:xfrm>
            <a:off x="2876801" y="1349954"/>
            <a:ext cx="3345177" cy="1688515"/>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8" name="Rectangle 27">
            <a:extLst>
              <a:ext uri="{FF2B5EF4-FFF2-40B4-BE49-F238E27FC236}">
                <a16:creationId xmlns:a16="http://schemas.microsoft.com/office/drawing/2014/main" id="{8ED1C410-7B65-4C60-9E39-80D50A48E11B}"/>
              </a:ext>
            </a:extLst>
          </p:cNvPr>
          <p:cNvSpPr/>
          <p:nvPr/>
        </p:nvSpPr>
        <p:spPr bwMode="auto">
          <a:xfrm>
            <a:off x="8273618" y="4199383"/>
            <a:ext cx="3042651" cy="2365547"/>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203527488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7" grpId="0"/>
      <p:bldP spid="18" grpId="0"/>
      <p:bldP spid="19" grpId="0"/>
      <p:bldP spid="20" grpId="0"/>
      <p:bldP spid="21" grpId="0"/>
      <p:bldP spid="22" grpId="0"/>
      <p:bldP spid="24" grpId="0"/>
      <p:bldP spid="25" grpId="0"/>
      <p:bldP spid="2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a:extLst>
              <a:ext uri="{FF2B5EF4-FFF2-40B4-BE49-F238E27FC236}">
                <a16:creationId xmlns:a16="http://schemas.microsoft.com/office/drawing/2014/main" id="{CF46CCE3-72A7-FF4E-B2E5-8376CDB8391C}"/>
              </a:ext>
            </a:extLst>
          </p:cNvPr>
          <p:cNvSpPr txBox="1">
            <a:spLocks noChangeArrowheads="1"/>
          </p:cNvSpPr>
          <p:nvPr/>
        </p:nvSpPr>
        <p:spPr bwMode="auto">
          <a:xfrm>
            <a:off x="2197315" y="0"/>
            <a:ext cx="998443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pPr>
            <a:r>
              <a:rPr lang="en-US" altLang="en-US" sz="3000" b="1" dirty="0"/>
              <a:t> Section 4: Review</a:t>
            </a:r>
          </a:p>
        </p:txBody>
      </p:sp>
      <p:sp>
        <p:nvSpPr>
          <p:cNvPr id="11" name="TextBox 1">
            <a:extLst>
              <a:ext uri="{FF2B5EF4-FFF2-40B4-BE49-F238E27FC236}">
                <a16:creationId xmlns:a16="http://schemas.microsoft.com/office/drawing/2014/main" id="{E7CC74F8-45F4-7F42-8935-A4038D39D35A}"/>
              </a:ext>
            </a:extLst>
          </p:cNvPr>
          <p:cNvSpPr txBox="1">
            <a:spLocks noChangeArrowheads="1"/>
          </p:cNvSpPr>
          <p:nvPr/>
        </p:nvSpPr>
        <p:spPr bwMode="auto">
          <a:xfrm>
            <a:off x="2204051" y="1118699"/>
            <a:ext cx="99679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have completed the </a:t>
            </a:r>
            <a:r>
              <a:rPr lang="en-US" altLang="en-US" sz="2400" b="1" dirty="0"/>
              <a:t>fourth section.</a:t>
            </a:r>
          </a:p>
        </p:txBody>
      </p:sp>
      <p:sp>
        <p:nvSpPr>
          <p:cNvPr id="12" name="TextBox 11">
            <a:extLst>
              <a:ext uri="{FF2B5EF4-FFF2-40B4-BE49-F238E27FC236}">
                <a16:creationId xmlns:a16="http://schemas.microsoft.com/office/drawing/2014/main" id="{680F8782-DF76-DB40-940C-99195A385260}"/>
              </a:ext>
            </a:extLst>
          </p:cNvPr>
          <p:cNvSpPr txBox="1">
            <a:spLocks noChangeArrowheads="1"/>
          </p:cNvSpPr>
          <p:nvPr/>
        </p:nvSpPr>
        <p:spPr bwMode="auto">
          <a:xfrm>
            <a:off x="2204051" y="1949593"/>
            <a:ext cx="998794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00B050"/>
                </a:solidFill>
              </a:rPr>
              <a:t>If you have completed and mastered this section,</a:t>
            </a:r>
            <a:br>
              <a:rPr lang="en-US" altLang="en-US" sz="2400" dirty="0">
                <a:solidFill>
                  <a:srgbClr val="00B050"/>
                </a:solidFill>
              </a:rPr>
            </a:br>
            <a:r>
              <a:rPr lang="en-US" altLang="en-US" sz="2400" b="1" dirty="0">
                <a:solidFill>
                  <a:srgbClr val="00B050"/>
                </a:solidFill>
              </a:rPr>
              <a:t>click</a:t>
            </a:r>
            <a:r>
              <a:rPr lang="en-US" altLang="en-US" sz="2400" dirty="0">
                <a:solidFill>
                  <a:srgbClr val="00B050"/>
                </a:solidFill>
              </a:rPr>
              <a:t> to start the </a:t>
            </a:r>
            <a:r>
              <a:rPr lang="en-US" altLang="en-US" sz="2400" b="1" dirty="0">
                <a:solidFill>
                  <a:srgbClr val="00B050"/>
                </a:solidFill>
              </a:rPr>
              <a:t>next Section</a:t>
            </a:r>
          </a:p>
        </p:txBody>
      </p:sp>
      <p:sp>
        <p:nvSpPr>
          <p:cNvPr id="13" name="TextBox 2">
            <a:extLst>
              <a:ext uri="{FF2B5EF4-FFF2-40B4-BE49-F238E27FC236}">
                <a16:creationId xmlns:a16="http://schemas.microsoft.com/office/drawing/2014/main" id="{FAF980D4-9FE7-4A48-9CE0-B03EBFC370D8}"/>
              </a:ext>
            </a:extLst>
          </p:cNvPr>
          <p:cNvSpPr txBox="1">
            <a:spLocks noChangeArrowheads="1"/>
          </p:cNvSpPr>
          <p:nvPr/>
        </p:nvSpPr>
        <p:spPr bwMode="auto">
          <a:xfrm>
            <a:off x="2204052" y="3116980"/>
            <a:ext cx="998794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FFC000"/>
                </a:solidFill>
              </a:rPr>
              <a:t>If you need more examples and interactive practice,</a:t>
            </a:r>
            <a:br>
              <a:rPr lang="en-US" altLang="en-US" sz="2400" dirty="0">
                <a:solidFill>
                  <a:srgbClr val="FFC000"/>
                </a:solidFill>
              </a:rPr>
            </a:br>
            <a:r>
              <a:rPr lang="en-US" altLang="en-US" sz="2400" dirty="0">
                <a:solidFill>
                  <a:srgbClr val="FFC000"/>
                </a:solidFill>
              </a:rPr>
              <a:t>press </a:t>
            </a:r>
            <a:r>
              <a:rPr lang="en-US" altLang="en-US" sz="2400" b="1" dirty="0">
                <a:solidFill>
                  <a:srgbClr val="FFC000"/>
                </a:solidFill>
              </a:rPr>
              <a:t>here</a:t>
            </a:r>
          </a:p>
        </p:txBody>
      </p:sp>
      <p:sp>
        <p:nvSpPr>
          <p:cNvPr id="14" name="TextBox 13">
            <a:extLst>
              <a:ext uri="{FF2B5EF4-FFF2-40B4-BE49-F238E27FC236}">
                <a16:creationId xmlns:a16="http://schemas.microsoft.com/office/drawing/2014/main" id="{61145AA3-138E-F040-BCA6-F2E25BC3753E}"/>
              </a:ext>
            </a:extLst>
          </p:cNvPr>
          <p:cNvSpPr txBox="1">
            <a:spLocks noChangeArrowheads="1"/>
          </p:cNvSpPr>
          <p:nvPr/>
        </p:nvSpPr>
        <p:spPr bwMode="auto">
          <a:xfrm>
            <a:off x="2204051" y="4205548"/>
            <a:ext cx="998794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might also find it helpful to look at:</a:t>
            </a:r>
            <a:endParaRPr lang="en-US" altLang="en-US" sz="2400" b="1" dirty="0">
              <a:solidFill>
                <a:srgbClr val="FF0000"/>
              </a:solidFill>
            </a:endParaRPr>
          </a:p>
          <a:p>
            <a:endParaRPr lang="en-US" altLang="en-US" sz="2400" dirty="0">
              <a:solidFill>
                <a:srgbClr val="FF0000"/>
              </a:solidFill>
            </a:endParaRPr>
          </a:p>
          <a:p>
            <a:pPr algn="ctr"/>
            <a:r>
              <a:rPr lang="en-US" altLang="en-US" sz="2400" b="1" dirty="0">
                <a:solidFill>
                  <a:srgbClr val="FF0000"/>
                </a:solidFill>
              </a:rPr>
              <a:t>Essential Information:</a:t>
            </a:r>
            <a:r>
              <a:rPr lang="en-US" altLang="en-US" sz="2400" dirty="0">
                <a:solidFill>
                  <a:srgbClr val="FF0000"/>
                </a:solidFill>
              </a:rPr>
              <a:t> press </a:t>
            </a:r>
            <a:r>
              <a:rPr lang="en-US" altLang="en-US" sz="2400" b="1" dirty="0">
                <a:solidFill>
                  <a:srgbClr val="FF0000"/>
                </a:solidFill>
              </a:rPr>
              <a:t>here</a:t>
            </a:r>
          </a:p>
          <a:p>
            <a:endParaRPr lang="en-US" altLang="en-US" sz="2400" b="1" dirty="0">
              <a:solidFill>
                <a:srgbClr val="FF0000"/>
              </a:solidFill>
            </a:endParaRPr>
          </a:p>
        </p:txBody>
      </p:sp>
    </p:spTree>
    <p:extLst>
      <p:ext uri="{BB962C8B-B14F-4D97-AF65-F5344CB8AC3E}">
        <p14:creationId xmlns:p14="http://schemas.microsoft.com/office/powerpoint/2010/main" val="2798335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Simplifying Expressions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EEDAD236-F217-4D9C-A0BB-95299C235848}"/>
              </a:ext>
            </a:extLst>
          </p:cNvPr>
          <p:cNvSpPr txBox="1"/>
          <p:nvPr/>
        </p:nvSpPr>
        <p:spPr>
          <a:xfrm>
            <a:off x="2423592" y="1249976"/>
            <a:ext cx="8856984" cy="461665"/>
          </a:xfrm>
          <a:prstGeom prst="rect">
            <a:avLst/>
          </a:prstGeom>
          <a:noFill/>
        </p:spPr>
        <p:txBody>
          <a:bodyPr wrap="square" rtlCol="0">
            <a:spAutoFit/>
          </a:bodyPr>
          <a:lstStyle/>
          <a:p>
            <a:r>
              <a:rPr lang="en-GB" sz="2400" dirty="0"/>
              <a:t>Simplify where possible : Collect together like terms</a:t>
            </a:r>
          </a:p>
        </p:txBody>
      </p:sp>
      <p:sp>
        <p:nvSpPr>
          <p:cNvPr id="3" name="TextBox 2">
            <a:extLst>
              <a:ext uri="{FF2B5EF4-FFF2-40B4-BE49-F238E27FC236}">
                <a16:creationId xmlns:a16="http://schemas.microsoft.com/office/drawing/2014/main" id="{A94A573D-3DBD-47C8-87E9-537CEAC8650F}"/>
              </a:ext>
            </a:extLst>
          </p:cNvPr>
          <p:cNvSpPr txBox="1"/>
          <p:nvPr/>
        </p:nvSpPr>
        <p:spPr>
          <a:xfrm>
            <a:off x="2423592" y="832737"/>
            <a:ext cx="2376264" cy="461665"/>
          </a:xfrm>
          <a:prstGeom prst="rect">
            <a:avLst/>
          </a:prstGeom>
          <a:noFill/>
        </p:spPr>
        <p:txBody>
          <a:bodyPr wrap="square" rtlCol="0">
            <a:spAutoFit/>
          </a:bodyPr>
          <a:lstStyle/>
          <a:p>
            <a:r>
              <a:rPr lang="en-GB" sz="2400" b="1" dirty="0"/>
              <a:t>Example</a:t>
            </a:r>
          </a:p>
        </p:txBody>
      </p:sp>
      <p:sp>
        <p:nvSpPr>
          <p:cNvPr id="4" name="TextBox 3">
            <a:extLst>
              <a:ext uri="{FF2B5EF4-FFF2-40B4-BE49-F238E27FC236}">
                <a16:creationId xmlns:a16="http://schemas.microsoft.com/office/drawing/2014/main" id="{789CC0FA-FBFE-40D3-BE11-E14C26E3D5C8}"/>
              </a:ext>
            </a:extLst>
          </p:cNvPr>
          <p:cNvSpPr txBox="1"/>
          <p:nvPr/>
        </p:nvSpPr>
        <p:spPr>
          <a:xfrm>
            <a:off x="2423592" y="1791722"/>
            <a:ext cx="2088232" cy="461665"/>
          </a:xfrm>
          <a:prstGeom prst="rect">
            <a:avLst/>
          </a:prstGeom>
          <a:noFill/>
        </p:spPr>
        <p:txBody>
          <a:bodyPr wrap="square" rtlCol="0">
            <a:spAutoFit/>
          </a:bodyPr>
          <a:lstStyle/>
          <a:p>
            <a:r>
              <a:rPr lang="en-GB" sz="2400" dirty="0"/>
              <a:t>(a) 2</a:t>
            </a:r>
            <a:r>
              <a:rPr lang="en-GB" sz="2400" i="1" dirty="0">
                <a:latin typeface="Times New Roman" panose="02020603050405020304" pitchFamily="18" charset="0"/>
                <a:cs typeface="Times New Roman" panose="02020603050405020304" pitchFamily="18" charset="0"/>
              </a:rPr>
              <a:t>x</a:t>
            </a:r>
            <a:r>
              <a:rPr lang="en-GB" sz="2400" dirty="0"/>
              <a:t> + 4</a:t>
            </a:r>
            <a:r>
              <a:rPr lang="en-GB" sz="2400" i="1" dirty="0">
                <a:latin typeface="Times New Roman" panose="02020603050405020304" pitchFamily="18" charset="0"/>
                <a:cs typeface="Times New Roman" panose="02020603050405020304" pitchFamily="18" charset="0"/>
              </a:rPr>
              <a:t>x</a:t>
            </a:r>
            <a:r>
              <a:rPr lang="en-GB" sz="2400" dirty="0"/>
              <a:t> </a:t>
            </a:r>
          </a:p>
        </p:txBody>
      </p:sp>
      <p:sp>
        <p:nvSpPr>
          <p:cNvPr id="5" name="Rectangle 4">
            <a:extLst>
              <a:ext uri="{FF2B5EF4-FFF2-40B4-BE49-F238E27FC236}">
                <a16:creationId xmlns:a16="http://schemas.microsoft.com/office/drawing/2014/main" id="{6A765972-31DC-415C-8CA8-928271D24842}"/>
              </a:ext>
            </a:extLst>
          </p:cNvPr>
          <p:cNvSpPr/>
          <p:nvPr/>
        </p:nvSpPr>
        <p:spPr>
          <a:xfrm>
            <a:off x="2440194" y="2980035"/>
            <a:ext cx="3170419" cy="461665"/>
          </a:xfrm>
          <a:prstGeom prst="rect">
            <a:avLst/>
          </a:prstGeom>
        </p:spPr>
        <p:txBody>
          <a:bodyPr wrap="square">
            <a:spAutoFit/>
          </a:bodyPr>
          <a:lstStyle/>
          <a:p>
            <a:r>
              <a:rPr lang="en-GB" sz="2400" dirty="0"/>
              <a:t>(c) 3</a:t>
            </a:r>
            <a:r>
              <a:rPr lang="en-GB" sz="2400" i="1" dirty="0">
                <a:latin typeface="Times New Roman" panose="02020603050405020304" pitchFamily="18" charset="0"/>
                <a:cs typeface="Times New Roman" panose="02020603050405020304" pitchFamily="18" charset="0"/>
              </a:rPr>
              <a:t>x</a:t>
            </a:r>
            <a:r>
              <a:rPr lang="en-GB" sz="2400" dirty="0"/>
              <a:t> + 5</a:t>
            </a:r>
            <a:r>
              <a:rPr lang="en-GB" sz="2400" dirty="0">
                <a:latin typeface="Times New Roman" panose="02020603050405020304" pitchFamily="18" charset="0"/>
                <a:cs typeface="Times New Roman" panose="02020603050405020304" pitchFamily="18" charset="0"/>
              </a:rPr>
              <a:t>x</a:t>
            </a:r>
            <a:r>
              <a:rPr lang="en-GB" sz="2400" dirty="0"/>
              <a:t> – 2</a:t>
            </a:r>
            <a:r>
              <a:rPr lang="en-GB" sz="2400" i="1" dirty="0">
                <a:latin typeface="Times New Roman" panose="02020603050405020304" pitchFamily="18" charset="0"/>
                <a:cs typeface="Times New Roman" panose="02020603050405020304" pitchFamily="18" charset="0"/>
              </a:rPr>
              <a:t>x</a:t>
            </a:r>
          </a:p>
        </p:txBody>
      </p:sp>
      <p:sp>
        <p:nvSpPr>
          <p:cNvPr id="6" name="Rectangle 5">
            <a:extLst>
              <a:ext uri="{FF2B5EF4-FFF2-40B4-BE49-F238E27FC236}">
                <a16:creationId xmlns:a16="http://schemas.microsoft.com/office/drawing/2014/main" id="{9EC22EA3-9A56-4C45-A574-710495449E05}"/>
              </a:ext>
            </a:extLst>
          </p:cNvPr>
          <p:cNvSpPr/>
          <p:nvPr/>
        </p:nvSpPr>
        <p:spPr>
          <a:xfrm>
            <a:off x="2423592" y="2387610"/>
            <a:ext cx="3203624" cy="461665"/>
          </a:xfrm>
          <a:prstGeom prst="rect">
            <a:avLst/>
          </a:prstGeom>
        </p:spPr>
        <p:txBody>
          <a:bodyPr wrap="square">
            <a:spAutoFit/>
          </a:bodyPr>
          <a:lstStyle/>
          <a:p>
            <a:r>
              <a:rPr lang="en-GB" sz="2400" dirty="0"/>
              <a:t>(b) </a:t>
            </a:r>
            <a:r>
              <a:rPr lang="en-GB" sz="2400" i="1" dirty="0">
                <a:latin typeface="Times New Roman" panose="02020603050405020304" pitchFamily="18" charset="0"/>
                <a:cs typeface="Times New Roman" panose="02020603050405020304" pitchFamily="18" charset="0"/>
              </a:rPr>
              <a:t>x</a:t>
            </a:r>
            <a:r>
              <a:rPr lang="en-GB" sz="2400" dirty="0"/>
              <a:t> + 4</a:t>
            </a:r>
            <a:r>
              <a:rPr lang="en-GB" sz="2400" i="1" dirty="0">
                <a:latin typeface="Times New Roman" panose="02020603050405020304" pitchFamily="18" charset="0"/>
                <a:cs typeface="Times New Roman" panose="02020603050405020304" pitchFamily="18" charset="0"/>
              </a:rPr>
              <a:t>x</a:t>
            </a:r>
            <a:r>
              <a:rPr lang="en-GB" sz="2400" dirty="0"/>
              <a:t> + 3</a:t>
            </a:r>
            <a:r>
              <a:rPr lang="en-GB" sz="2400" i="1" dirty="0">
                <a:latin typeface="Times New Roman" panose="02020603050405020304" pitchFamily="18" charset="0"/>
                <a:cs typeface="Times New Roman" panose="02020603050405020304" pitchFamily="18" charset="0"/>
              </a:rPr>
              <a:t>x </a:t>
            </a:r>
            <a:r>
              <a:rPr lang="en-GB" sz="2400" dirty="0"/>
              <a:t> </a:t>
            </a:r>
          </a:p>
        </p:txBody>
      </p:sp>
      <p:sp>
        <p:nvSpPr>
          <p:cNvPr id="7" name="Rectangle 6">
            <a:extLst>
              <a:ext uri="{FF2B5EF4-FFF2-40B4-BE49-F238E27FC236}">
                <a16:creationId xmlns:a16="http://schemas.microsoft.com/office/drawing/2014/main" id="{ACE4D295-F922-4C23-8C7E-A6AF72390A53}"/>
              </a:ext>
            </a:extLst>
          </p:cNvPr>
          <p:cNvSpPr/>
          <p:nvPr/>
        </p:nvSpPr>
        <p:spPr>
          <a:xfrm>
            <a:off x="2440194" y="3593852"/>
            <a:ext cx="4458776" cy="461665"/>
          </a:xfrm>
          <a:prstGeom prst="rect">
            <a:avLst/>
          </a:prstGeom>
        </p:spPr>
        <p:txBody>
          <a:bodyPr wrap="square">
            <a:spAutoFit/>
          </a:bodyPr>
          <a:lstStyle/>
          <a:p>
            <a:r>
              <a:rPr lang="en-GB" sz="2400" dirty="0"/>
              <a:t>(d) 5</a:t>
            </a:r>
            <a:r>
              <a:rPr lang="en-GB" sz="2400" i="1" dirty="0">
                <a:latin typeface="Times New Roman" panose="02020603050405020304" pitchFamily="18" charset="0"/>
                <a:cs typeface="Times New Roman" panose="02020603050405020304" pitchFamily="18" charset="0"/>
              </a:rPr>
              <a:t>p</a:t>
            </a:r>
            <a:r>
              <a:rPr lang="en-GB" sz="2400" dirty="0"/>
              <a:t> + 7</a:t>
            </a:r>
            <a:r>
              <a:rPr lang="en-GB" sz="2400" i="1" dirty="0">
                <a:latin typeface="Times New Roman" panose="02020603050405020304" pitchFamily="18" charset="0"/>
                <a:cs typeface="Times New Roman" panose="02020603050405020304" pitchFamily="18" charset="0"/>
              </a:rPr>
              <a:t>p</a:t>
            </a:r>
            <a:r>
              <a:rPr lang="en-GB" sz="2400" dirty="0"/>
              <a:t> + 3</a:t>
            </a:r>
            <a:r>
              <a:rPr lang="en-GB" sz="2400" dirty="0">
                <a:latin typeface="Times New Roman" panose="02020603050405020304" pitchFamily="18" charset="0"/>
                <a:cs typeface="Times New Roman" panose="02020603050405020304" pitchFamily="18" charset="0"/>
              </a:rPr>
              <a:t>q</a:t>
            </a:r>
            <a:r>
              <a:rPr lang="en-GB" sz="2400" dirty="0"/>
              <a:t> + 2</a:t>
            </a:r>
            <a:r>
              <a:rPr lang="en-GB" sz="2400" i="1" dirty="0">
                <a:latin typeface="Times New Roman" panose="02020603050405020304" pitchFamily="18" charset="0"/>
                <a:cs typeface="Times New Roman" panose="02020603050405020304" pitchFamily="18" charset="0"/>
              </a:rPr>
              <a:t>q</a:t>
            </a:r>
            <a:r>
              <a:rPr lang="en-GB" sz="2400" dirty="0"/>
              <a:t>  </a:t>
            </a:r>
          </a:p>
        </p:txBody>
      </p:sp>
      <p:sp>
        <p:nvSpPr>
          <p:cNvPr id="8" name="Rectangle 7">
            <a:extLst>
              <a:ext uri="{FF2B5EF4-FFF2-40B4-BE49-F238E27FC236}">
                <a16:creationId xmlns:a16="http://schemas.microsoft.com/office/drawing/2014/main" id="{3ABE6018-DEF9-4250-A4C8-E7AE4A640970}"/>
              </a:ext>
            </a:extLst>
          </p:cNvPr>
          <p:cNvSpPr/>
          <p:nvPr/>
        </p:nvSpPr>
        <p:spPr>
          <a:xfrm>
            <a:off x="2504051" y="4203694"/>
            <a:ext cx="4173212" cy="461665"/>
          </a:xfrm>
          <a:prstGeom prst="rect">
            <a:avLst/>
          </a:prstGeom>
        </p:spPr>
        <p:txBody>
          <a:bodyPr wrap="square">
            <a:spAutoFit/>
          </a:bodyPr>
          <a:lstStyle/>
          <a:p>
            <a:r>
              <a:rPr lang="en-GB" sz="2400" dirty="0"/>
              <a:t>(e) 6</a:t>
            </a:r>
            <a:r>
              <a:rPr lang="en-GB" sz="2400" i="1" dirty="0">
                <a:latin typeface="Times New Roman" panose="02020603050405020304" pitchFamily="18" charset="0"/>
                <a:cs typeface="Times New Roman" panose="02020603050405020304" pitchFamily="18" charset="0"/>
              </a:rPr>
              <a:t>y</a:t>
            </a:r>
            <a:r>
              <a:rPr lang="en-GB" sz="2400" dirty="0"/>
              <a:t> + 8</a:t>
            </a:r>
            <a:r>
              <a:rPr lang="en-GB" sz="2400" i="1" dirty="0">
                <a:latin typeface="Times New Roman" panose="02020603050405020304" pitchFamily="18" charset="0"/>
                <a:cs typeface="Times New Roman" panose="02020603050405020304" pitchFamily="18" charset="0"/>
              </a:rPr>
              <a:t>q</a:t>
            </a:r>
            <a:r>
              <a:rPr lang="en-GB" sz="2400" dirty="0"/>
              <a:t> – </a:t>
            </a:r>
            <a:r>
              <a:rPr lang="en-GB" sz="2400" i="1" dirty="0">
                <a:latin typeface="Times New Roman" panose="02020603050405020304" pitchFamily="18" charset="0"/>
                <a:cs typeface="Times New Roman" panose="02020603050405020304" pitchFamily="18" charset="0"/>
              </a:rPr>
              <a:t>y</a:t>
            </a:r>
            <a:r>
              <a:rPr lang="en-GB" sz="2400" dirty="0"/>
              <a:t> + 2</a:t>
            </a:r>
            <a:r>
              <a:rPr lang="en-GB" sz="2400" i="1" dirty="0">
                <a:latin typeface="Times New Roman" panose="02020603050405020304" pitchFamily="18" charset="0"/>
                <a:cs typeface="Times New Roman" panose="02020603050405020304" pitchFamily="18" charset="0"/>
              </a:rPr>
              <a:t>q</a:t>
            </a:r>
            <a:r>
              <a:rPr lang="en-GB" sz="2400" dirty="0"/>
              <a:t>  </a:t>
            </a:r>
          </a:p>
        </p:txBody>
      </p:sp>
      <p:sp>
        <p:nvSpPr>
          <p:cNvPr id="9" name="Rectangle 8">
            <a:extLst>
              <a:ext uri="{FF2B5EF4-FFF2-40B4-BE49-F238E27FC236}">
                <a16:creationId xmlns:a16="http://schemas.microsoft.com/office/drawing/2014/main" id="{964AF7B9-7798-45C9-B3CA-ADC426BED563}"/>
              </a:ext>
            </a:extLst>
          </p:cNvPr>
          <p:cNvSpPr/>
          <p:nvPr/>
        </p:nvSpPr>
        <p:spPr>
          <a:xfrm>
            <a:off x="2538585" y="4800094"/>
            <a:ext cx="2506318" cy="461665"/>
          </a:xfrm>
          <a:prstGeom prst="rect">
            <a:avLst/>
          </a:prstGeom>
        </p:spPr>
        <p:txBody>
          <a:bodyPr wrap="square">
            <a:spAutoFit/>
          </a:bodyPr>
          <a:lstStyle/>
          <a:p>
            <a:r>
              <a:rPr lang="en-GB" sz="2400" dirty="0"/>
              <a:t>(f) 4</a:t>
            </a:r>
            <a:r>
              <a:rPr lang="en-GB" sz="2400" i="1" dirty="0">
                <a:latin typeface="Times New Roman" panose="02020603050405020304" pitchFamily="18" charset="0"/>
                <a:cs typeface="Times New Roman" panose="02020603050405020304" pitchFamily="18" charset="0"/>
              </a:rPr>
              <a:t>x</a:t>
            </a:r>
            <a:r>
              <a:rPr lang="en-GB" sz="2400" dirty="0"/>
              <a:t> + 3</a:t>
            </a:r>
            <a:r>
              <a:rPr lang="en-GB" sz="2400" i="1" dirty="0">
                <a:latin typeface="Times New Roman" panose="02020603050405020304" pitchFamily="18" charset="0"/>
                <a:cs typeface="Times New Roman" panose="02020603050405020304" pitchFamily="18" charset="0"/>
              </a:rPr>
              <a:t>y </a:t>
            </a:r>
            <a:r>
              <a:rPr lang="en-GB" sz="2400" dirty="0"/>
              <a:t>  </a:t>
            </a:r>
          </a:p>
        </p:txBody>
      </p:sp>
      <p:sp>
        <p:nvSpPr>
          <p:cNvPr id="11" name="Rectangle 10">
            <a:extLst>
              <a:ext uri="{FF2B5EF4-FFF2-40B4-BE49-F238E27FC236}">
                <a16:creationId xmlns:a16="http://schemas.microsoft.com/office/drawing/2014/main" id="{DB985695-E099-438E-889D-D60410F2513E}"/>
              </a:ext>
            </a:extLst>
          </p:cNvPr>
          <p:cNvSpPr/>
          <p:nvPr/>
        </p:nvSpPr>
        <p:spPr>
          <a:xfrm>
            <a:off x="2538585" y="5396494"/>
            <a:ext cx="1832553" cy="461665"/>
          </a:xfrm>
          <a:prstGeom prst="rect">
            <a:avLst/>
          </a:prstGeom>
        </p:spPr>
        <p:txBody>
          <a:bodyPr wrap="none">
            <a:spAutoFit/>
          </a:bodyPr>
          <a:lstStyle/>
          <a:p>
            <a:r>
              <a:rPr lang="en-GB" sz="2400" dirty="0"/>
              <a:t>(g) 5</a:t>
            </a:r>
            <a:r>
              <a:rPr lang="en-GB" sz="2400" i="1" dirty="0">
                <a:latin typeface="Times New Roman" panose="02020603050405020304" pitchFamily="18" charset="0"/>
                <a:cs typeface="Times New Roman" panose="02020603050405020304" pitchFamily="18" charset="0"/>
              </a:rPr>
              <a:t>x</a:t>
            </a:r>
            <a:r>
              <a:rPr lang="en-GB" sz="2400" dirty="0"/>
              <a:t> x 2</a:t>
            </a:r>
            <a:r>
              <a:rPr lang="en-GB" sz="2400" i="1" dirty="0">
                <a:latin typeface="Times New Roman" panose="02020603050405020304" pitchFamily="18" charset="0"/>
                <a:cs typeface="Times New Roman" panose="02020603050405020304" pitchFamily="18" charset="0"/>
              </a:rPr>
              <a:t>x </a:t>
            </a:r>
            <a:r>
              <a:rPr lang="en-GB" sz="2400" dirty="0"/>
              <a:t>  </a:t>
            </a:r>
          </a:p>
        </p:txBody>
      </p:sp>
      <p:sp>
        <p:nvSpPr>
          <p:cNvPr id="12" name="Rectangle 11">
            <a:extLst>
              <a:ext uri="{FF2B5EF4-FFF2-40B4-BE49-F238E27FC236}">
                <a16:creationId xmlns:a16="http://schemas.microsoft.com/office/drawing/2014/main" id="{A3A4496E-D397-49CE-9FB1-905CE7002FEE}"/>
              </a:ext>
            </a:extLst>
          </p:cNvPr>
          <p:cNvSpPr/>
          <p:nvPr/>
        </p:nvSpPr>
        <p:spPr>
          <a:xfrm>
            <a:off x="2538585" y="6032708"/>
            <a:ext cx="1832553" cy="461665"/>
          </a:xfrm>
          <a:prstGeom prst="rect">
            <a:avLst/>
          </a:prstGeom>
        </p:spPr>
        <p:txBody>
          <a:bodyPr wrap="none">
            <a:spAutoFit/>
          </a:bodyPr>
          <a:lstStyle/>
          <a:p>
            <a:r>
              <a:rPr lang="en-GB" sz="2400" dirty="0"/>
              <a:t>(h) 3</a:t>
            </a:r>
            <a:r>
              <a:rPr lang="en-GB" sz="2400" i="1" dirty="0">
                <a:latin typeface="Times New Roman" panose="02020603050405020304" pitchFamily="18" charset="0"/>
                <a:cs typeface="Times New Roman" panose="02020603050405020304" pitchFamily="18" charset="0"/>
              </a:rPr>
              <a:t>x</a:t>
            </a:r>
            <a:r>
              <a:rPr lang="en-GB" sz="2400" dirty="0"/>
              <a:t> x 4</a:t>
            </a:r>
            <a:r>
              <a:rPr lang="en-GB" sz="2400" i="1" dirty="0">
                <a:latin typeface="Times New Roman" panose="02020603050405020304" pitchFamily="18" charset="0"/>
                <a:cs typeface="Times New Roman" panose="02020603050405020304" pitchFamily="18" charset="0"/>
              </a:rPr>
              <a:t>y </a:t>
            </a:r>
            <a:r>
              <a:rPr lang="en-GB" sz="2400" dirty="0"/>
              <a:t>  </a:t>
            </a:r>
          </a:p>
        </p:txBody>
      </p:sp>
      <p:sp>
        <p:nvSpPr>
          <p:cNvPr id="13" name="TextBox 12">
            <a:extLst>
              <a:ext uri="{FF2B5EF4-FFF2-40B4-BE49-F238E27FC236}">
                <a16:creationId xmlns:a16="http://schemas.microsoft.com/office/drawing/2014/main" id="{C7F0C06F-AC02-42A3-A97E-44DCAAA01EA9}"/>
              </a:ext>
            </a:extLst>
          </p:cNvPr>
          <p:cNvSpPr txBox="1"/>
          <p:nvPr/>
        </p:nvSpPr>
        <p:spPr>
          <a:xfrm>
            <a:off x="5593878" y="1806019"/>
            <a:ext cx="4141192" cy="461665"/>
          </a:xfrm>
          <a:prstGeom prst="rect">
            <a:avLst/>
          </a:prstGeom>
          <a:noFill/>
        </p:spPr>
        <p:txBody>
          <a:bodyPr wrap="square" rtlCol="0">
            <a:spAutoFit/>
          </a:bodyPr>
          <a:lstStyle/>
          <a:p>
            <a:r>
              <a:rPr lang="en-GB" sz="2400" dirty="0">
                <a:solidFill>
                  <a:srgbClr val="FF0000"/>
                </a:solidFill>
              </a:rPr>
              <a:t> (</a:t>
            </a:r>
            <a:r>
              <a:rPr lang="en-GB" sz="2400" i="1" dirty="0">
                <a:solidFill>
                  <a:srgbClr val="FF0000"/>
                </a:solidFill>
                <a:latin typeface="Times New Roman" panose="02020603050405020304" pitchFamily="18" charset="0"/>
                <a:cs typeface="Times New Roman" panose="02020603050405020304" pitchFamily="18" charset="0"/>
              </a:rPr>
              <a:t>x </a:t>
            </a:r>
            <a:r>
              <a:rPr lang="en-GB" sz="2400" dirty="0">
                <a:solidFill>
                  <a:srgbClr val="FF0000"/>
                </a:solidFill>
                <a:latin typeface="+mj-lt"/>
                <a:cs typeface="Times New Roman" panose="02020603050405020304" pitchFamily="18" charset="0"/>
              </a:rPr>
              <a:t>+</a:t>
            </a:r>
            <a:r>
              <a:rPr lang="en-GB" sz="2400" i="1" dirty="0">
                <a:solidFill>
                  <a:srgbClr val="FF0000"/>
                </a:solidFill>
                <a:latin typeface="Times New Roman" panose="02020603050405020304" pitchFamily="18" charset="0"/>
                <a:cs typeface="Times New Roman" panose="02020603050405020304" pitchFamily="18" charset="0"/>
              </a:rPr>
              <a:t> x</a:t>
            </a:r>
            <a:r>
              <a:rPr lang="en-GB" sz="2400" dirty="0">
                <a:solidFill>
                  <a:srgbClr val="FF0000"/>
                </a:solidFill>
                <a:latin typeface="+mj-lt"/>
                <a:cs typeface="Times New Roman" panose="02020603050405020304" pitchFamily="18" charset="0"/>
              </a:rPr>
              <a:t>) + (</a:t>
            </a:r>
            <a:r>
              <a:rPr lang="en-GB" sz="2400" i="1" dirty="0">
                <a:solidFill>
                  <a:srgbClr val="FF0000"/>
                </a:solidFill>
                <a:latin typeface="Times New Roman" panose="02020603050405020304" pitchFamily="18" charset="0"/>
                <a:cs typeface="Times New Roman" panose="02020603050405020304" pitchFamily="18" charset="0"/>
              </a:rPr>
              <a:t>x </a:t>
            </a:r>
            <a:r>
              <a:rPr lang="en-GB" sz="2400" dirty="0">
                <a:solidFill>
                  <a:srgbClr val="FF0000"/>
                </a:solidFill>
                <a:latin typeface="+mj-lt"/>
                <a:cs typeface="Times New Roman" panose="02020603050405020304" pitchFamily="18" charset="0"/>
              </a:rPr>
              <a:t>+ </a:t>
            </a:r>
            <a:r>
              <a:rPr lang="en-GB" sz="2400" i="1" dirty="0">
                <a:solidFill>
                  <a:srgbClr val="FF0000"/>
                </a:solidFill>
                <a:latin typeface="Times New Roman" panose="02020603050405020304" pitchFamily="18" charset="0"/>
                <a:cs typeface="Times New Roman" panose="02020603050405020304" pitchFamily="18" charset="0"/>
              </a:rPr>
              <a:t>x </a:t>
            </a:r>
            <a:r>
              <a:rPr lang="en-GB" sz="2400" dirty="0">
                <a:solidFill>
                  <a:srgbClr val="FF0000"/>
                </a:solidFill>
                <a:latin typeface="+mj-lt"/>
                <a:cs typeface="Times New Roman" panose="02020603050405020304" pitchFamily="18" charset="0"/>
              </a:rPr>
              <a:t>+ </a:t>
            </a:r>
            <a:r>
              <a:rPr lang="en-GB" sz="2400" i="1" dirty="0">
                <a:solidFill>
                  <a:srgbClr val="FF0000"/>
                </a:solidFill>
                <a:latin typeface="Times New Roman" panose="02020603050405020304" pitchFamily="18" charset="0"/>
                <a:cs typeface="Times New Roman" panose="02020603050405020304" pitchFamily="18" charset="0"/>
              </a:rPr>
              <a:t>x </a:t>
            </a:r>
            <a:r>
              <a:rPr lang="en-GB" sz="2400" dirty="0">
                <a:solidFill>
                  <a:srgbClr val="FF0000"/>
                </a:solidFill>
                <a:latin typeface="+mj-lt"/>
                <a:cs typeface="Times New Roman" panose="02020603050405020304" pitchFamily="18" charset="0"/>
              </a:rPr>
              <a:t>+ </a:t>
            </a:r>
            <a:r>
              <a:rPr lang="en-GB" sz="2400" i="1" dirty="0">
                <a:solidFill>
                  <a:srgbClr val="FF0000"/>
                </a:solidFill>
                <a:latin typeface="Times New Roman" panose="02020603050405020304" pitchFamily="18" charset="0"/>
                <a:cs typeface="Times New Roman" panose="02020603050405020304" pitchFamily="18" charset="0"/>
              </a:rPr>
              <a:t>x</a:t>
            </a:r>
            <a:r>
              <a:rPr lang="en-GB" sz="2400" dirty="0">
                <a:solidFill>
                  <a:srgbClr val="FF0000"/>
                </a:solidFill>
                <a:latin typeface="+mj-lt"/>
                <a:cs typeface="Times New Roman" panose="02020603050405020304" pitchFamily="18" charset="0"/>
              </a:rPr>
              <a:t>)</a:t>
            </a:r>
            <a:r>
              <a:rPr lang="en-GB" sz="2400" i="1" dirty="0">
                <a:solidFill>
                  <a:srgbClr val="FF0000"/>
                </a:solidFill>
                <a:latin typeface="Times New Roman" panose="02020603050405020304" pitchFamily="18" charset="0"/>
                <a:cs typeface="Times New Roman" panose="02020603050405020304" pitchFamily="18" charset="0"/>
              </a:rPr>
              <a:t> </a:t>
            </a:r>
            <a:r>
              <a:rPr lang="en-GB" sz="2400" dirty="0">
                <a:solidFill>
                  <a:srgbClr val="FF0000"/>
                </a:solidFill>
              </a:rPr>
              <a:t>= 6</a:t>
            </a:r>
            <a:r>
              <a:rPr lang="en-GB" sz="2400" i="1" dirty="0">
                <a:solidFill>
                  <a:srgbClr val="FF0000"/>
                </a:solidFill>
                <a:latin typeface="Times New Roman" panose="02020603050405020304" pitchFamily="18" charset="0"/>
                <a:cs typeface="Times New Roman" panose="02020603050405020304" pitchFamily="18" charset="0"/>
              </a:rPr>
              <a:t>x</a:t>
            </a:r>
          </a:p>
        </p:txBody>
      </p:sp>
      <p:sp>
        <p:nvSpPr>
          <p:cNvPr id="14" name="Rectangle 13">
            <a:extLst>
              <a:ext uri="{FF2B5EF4-FFF2-40B4-BE49-F238E27FC236}">
                <a16:creationId xmlns:a16="http://schemas.microsoft.com/office/drawing/2014/main" id="{9BF96B03-9694-4D81-AB38-529BCD2DD067}"/>
              </a:ext>
            </a:extLst>
          </p:cNvPr>
          <p:cNvSpPr/>
          <p:nvPr/>
        </p:nvSpPr>
        <p:spPr>
          <a:xfrm>
            <a:off x="5707793" y="2340789"/>
            <a:ext cx="492443" cy="461665"/>
          </a:xfrm>
          <a:prstGeom prst="rect">
            <a:avLst/>
          </a:prstGeom>
        </p:spPr>
        <p:txBody>
          <a:bodyPr wrap="none">
            <a:spAutoFit/>
          </a:bodyPr>
          <a:lstStyle/>
          <a:p>
            <a:r>
              <a:rPr lang="en-GB" sz="2400" dirty="0">
                <a:solidFill>
                  <a:srgbClr val="FF0000"/>
                </a:solidFill>
                <a:latin typeface="+mj-lt"/>
                <a:cs typeface="Times New Roman" panose="02020603050405020304" pitchFamily="18" charset="0"/>
              </a:rPr>
              <a:t>8</a:t>
            </a:r>
            <a:r>
              <a:rPr lang="en-GB" sz="2400" i="1" dirty="0">
                <a:solidFill>
                  <a:srgbClr val="FF0000"/>
                </a:solidFill>
                <a:latin typeface="Times New Roman" panose="02020603050405020304" pitchFamily="18" charset="0"/>
                <a:cs typeface="Times New Roman" panose="02020603050405020304" pitchFamily="18" charset="0"/>
              </a:rPr>
              <a:t>x</a:t>
            </a:r>
          </a:p>
        </p:txBody>
      </p:sp>
      <p:sp>
        <p:nvSpPr>
          <p:cNvPr id="15" name="Rectangle 14">
            <a:extLst>
              <a:ext uri="{FF2B5EF4-FFF2-40B4-BE49-F238E27FC236}">
                <a16:creationId xmlns:a16="http://schemas.microsoft.com/office/drawing/2014/main" id="{F8C26336-5A4A-441E-91AF-874933E982F6}"/>
              </a:ext>
            </a:extLst>
          </p:cNvPr>
          <p:cNvSpPr/>
          <p:nvPr/>
        </p:nvSpPr>
        <p:spPr>
          <a:xfrm>
            <a:off x="5707793" y="2937188"/>
            <a:ext cx="492443" cy="461665"/>
          </a:xfrm>
          <a:prstGeom prst="rect">
            <a:avLst/>
          </a:prstGeom>
        </p:spPr>
        <p:txBody>
          <a:bodyPr wrap="none">
            <a:spAutoFit/>
          </a:bodyPr>
          <a:lstStyle/>
          <a:p>
            <a:r>
              <a:rPr lang="en-GB" sz="2400" dirty="0">
                <a:solidFill>
                  <a:srgbClr val="FF0000"/>
                </a:solidFill>
                <a:latin typeface="+mj-lt"/>
                <a:cs typeface="Times New Roman" panose="02020603050405020304" pitchFamily="18" charset="0"/>
              </a:rPr>
              <a:t>6</a:t>
            </a:r>
            <a:r>
              <a:rPr lang="en-GB" sz="2400" i="1" dirty="0">
                <a:solidFill>
                  <a:srgbClr val="FF0000"/>
                </a:solidFill>
                <a:latin typeface="Times New Roman" panose="02020603050405020304" pitchFamily="18" charset="0"/>
                <a:cs typeface="Times New Roman" panose="02020603050405020304" pitchFamily="18" charset="0"/>
              </a:rPr>
              <a:t>x</a:t>
            </a:r>
          </a:p>
        </p:txBody>
      </p:sp>
      <p:sp>
        <p:nvSpPr>
          <p:cNvPr id="16" name="Rectangle 15">
            <a:extLst>
              <a:ext uri="{FF2B5EF4-FFF2-40B4-BE49-F238E27FC236}">
                <a16:creationId xmlns:a16="http://schemas.microsoft.com/office/drawing/2014/main" id="{5CBBE40D-FE74-4CA8-891E-38AA2591B7A2}"/>
              </a:ext>
            </a:extLst>
          </p:cNvPr>
          <p:cNvSpPr/>
          <p:nvPr/>
        </p:nvSpPr>
        <p:spPr>
          <a:xfrm>
            <a:off x="5656253" y="3605664"/>
            <a:ext cx="3725700" cy="461665"/>
          </a:xfrm>
          <a:prstGeom prst="rect">
            <a:avLst/>
          </a:prstGeom>
        </p:spPr>
        <p:txBody>
          <a:bodyPr wrap="none">
            <a:spAutoFit/>
          </a:bodyPr>
          <a:lstStyle/>
          <a:p>
            <a:r>
              <a:rPr lang="en-GB" sz="2400" dirty="0">
                <a:solidFill>
                  <a:srgbClr val="FF0000"/>
                </a:solidFill>
                <a:latin typeface="+mj-lt"/>
                <a:cs typeface="Times New Roman" panose="02020603050405020304" pitchFamily="18" charset="0"/>
              </a:rPr>
              <a:t> (5+7)</a:t>
            </a:r>
            <a:r>
              <a:rPr lang="en-GB" sz="2400" i="1" dirty="0">
                <a:solidFill>
                  <a:srgbClr val="FF0000"/>
                </a:solidFill>
                <a:latin typeface="Times New Roman" panose="02020603050405020304" pitchFamily="18" charset="0"/>
                <a:cs typeface="Times New Roman" panose="02020603050405020304" pitchFamily="18" charset="0"/>
              </a:rPr>
              <a:t>p</a:t>
            </a:r>
            <a:r>
              <a:rPr lang="en-GB" sz="2400" dirty="0">
                <a:solidFill>
                  <a:srgbClr val="FF0000"/>
                </a:solidFill>
                <a:latin typeface="+mj-lt"/>
                <a:cs typeface="Times New Roman" panose="02020603050405020304" pitchFamily="18" charset="0"/>
              </a:rPr>
              <a:t> +(3+2)</a:t>
            </a:r>
            <a:r>
              <a:rPr lang="en-GB" sz="2400" i="1" dirty="0">
                <a:solidFill>
                  <a:srgbClr val="FF0000"/>
                </a:solidFill>
                <a:latin typeface="Times New Roman" panose="02020603050405020304" pitchFamily="18" charset="0"/>
                <a:cs typeface="Times New Roman" panose="02020603050405020304" pitchFamily="18" charset="0"/>
              </a:rPr>
              <a:t>q</a:t>
            </a:r>
            <a:r>
              <a:rPr lang="en-GB" sz="2400" dirty="0">
                <a:solidFill>
                  <a:srgbClr val="FF0000"/>
                </a:solidFill>
                <a:latin typeface="+mj-lt"/>
                <a:cs typeface="Times New Roman" panose="02020603050405020304" pitchFamily="18" charset="0"/>
              </a:rPr>
              <a:t> =12</a:t>
            </a:r>
            <a:r>
              <a:rPr lang="en-GB" sz="2400" i="1" dirty="0">
                <a:solidFill>
                  <a:srgbClr val="FF0000"/>
                </a:solidFill>
                <a:latin typeface="Times New Roman" panose="02020603050405020304" pitchFamily="18" charset="0"/>
                <a:cs typeface="Times New Roman" panose="02020603050405020304" pitchFamily="18" charset="0"/>
              </a:rPr>
              <a:t>p </a:t>
            </a:r>
            <a:r>
              <a:rPr lang="en-GB" sz="2400" dirty="0">
                <a:solidFill>
                  <a:srgbClr val="FF0000"/>
                </a:solidFill>
                <a:latin typeface="+mj-lt"/>
                <a:cs typeface="Times New Roman" panose="02020603050405020304" pitchFamily="18" charset="0"/>
              </a:rPr>
              <a:t>+ 5</a:t>
            </a:r>
            <a:r>
              <a:rPr lang="en-GB" sz="2400" i="1" dirty="0">
                <a:solidFill>
                  <a:srgbClr val="FF0000"/>
                </a:solidFill>
                <a:latin typeface="Times New Roman" panose="02020603050405020304" pitchFamily="18" charset="0"/>
                <a:cs typeface="Times New Roman" panose="02020603050405020304" pitchFamily="18" charset="0"/>
              </a:rPr>
              <a:t>q</a:t>
            </a:r>
          </a:p>
        </p:txBody>
      </p:sp>
      <p:sp>
        <p:nvSpPr>
          <p:cNvPr id="17" name="Rectangle 16">
            <a:extLst>
              <a:ext uri="{FF2B5EF4-FFF2-40B4-BE49-F238E27FC236}">
                <a16:creationId xmlns:a16="http://schemas.microsoft.com/office/drawing/2014/main" id="{B789C6F8-1B18-444E-8F6D-A598CDEFD7C4}"/>
              </a:ext>
            </a:extLst>
          </p:cNvPr>
          <p:cNvSpPr/>
          <p:nvPr/>
        </p:nvSpPr>
        <p:spPr>
          <a:xfrm>
            <a:off x="5735960" y="4206799"/>
            <a:ext cx="1330814" cy="461665"/>
          </a:xfrm>
          <a:prstGeom prst="rect">
            <a:avLst/>
          </a:prstGeom>
        </p:spPr>
        <p:txBody>
          <a:bodyPr wrap="none">
            <a:spAutoFit/>
          </a:bodyPr>
          <a:lstStyle/>
          <a:p>
            <a:r>
              <a:rPr lang="en-GB" sz="2400" dirty="0">
                <a:solidFill>
                  <a:srgbClr val="FF0000"/>
                </a:solidFill>
                <a:latin typeface="+mj-lt"/>
                <a:cs typeface="Times New Roman" panose="02020603050405020304" pitchFamily="18" charset="0"/>
              </a:rPr>
              <a:t>5</a:t>
            </a:r>
            <a:r>
              <a:rPr lang="en-GB" sz="2400" i="1" dirty="0">
                <a:solidFill>
                  <a:srgbClr val="FF0000"/>
                </a:solidFill>
                <a:latin typeface="Times New Roman" panose="02020603050405020304" pitchFamily="18" charset="0"/>
                <a:cs typeface="Times New Roman" panose="02020603050405020304" pitchFamily="18" charset="0"/>
              </a:rPr>
              <a:t>y </a:t>
            </a:r>
            <a:r>
              <a:rPr lang="en-GB" sz="2400" dirty="0">
                <a:solidFill>
                  <a:srgbClr val="FF0000"/>
                </a:solidFill>
                <a:cs typeface="Times New Roman" panose="02020603050405020304" pitchFamily="18" charset="0"/>
              </a:rPr>
              <a:t>+ 10</a:t>
            </a:r>
            <a:r>
              <a:rPr lang="en-GB" sz="2400" i="1" dirty="0">
                <a:solidFill>
                  <a:srgbClr val="FF0000"/>
                </a:solidFill>
                <a:latin typeface="Times New Roman" panose="02020603050405020304" pitchFamily="18" charset="0"/>
                <a:cs typeface="Times New Roman" panose="02020603050405020304" pitchFamily="18" charset="0"/>
              </a:rPr>
              <a:t>q</a:t>
            </a:r>
          </a:p>
        </p:txBody>
      </p:sp>
      <p:sp>
        <p:nvSpPr>
          <p:cNvPr id="18" name="Rectangle 17">
            <a:extLst>
              <a:ext uri="{FF2B5EF4-FFF2-40B4-BE49-F238E27FC236}">
                <a16:creationId xmlns:a16="http://schemas.microsoft.com/office/drawing/2014/main" id="{87FFAA1B-84F9-43A5-BBCD-CD5E9032A64F}"/>
              </a:ext>
            </a:extLst>
          </p:cNvPr>
          <p:cNvSpPr/>
          <p:nvPr/>
        </p:nvSpPr>
        <p:spPr>
          <a:xfrm>
            <a:off x="5730043" y="4810761"/>
            <a:ext cx="4035079" cy="461665"/>
          </a:xfrm>
          <a:prstGeom prst="rect">
            <a:avLst/>
          </a:prstGeom>
        </p:spPr>
        <p:txBody>
          <a:bodyPr wrap="none">
            <a:spAutoFit/>
          </a:bodyPr>
          <a:lstStyle/>
          <a:p>
            <a:r>
              <a:rPr lang="en-GB" sz="2400" dirty="0">
                <a:solidFill>
                  <a:srgbClr val="FF0000"/>
                </a:solidFill>
              </a:rPr>
              <a:t>4</a:t>
            </a:r>
            <a:r>
              <a:rPr lang="en-GB" sz="2400" i="1" dirty="0">
                <a:solidFill>
                  <a:srgbClr val="FF0000"/>
                </a:solidFill>
                <a:latin typeface="Times New Roman" panose="02020603050405020304" pitchFamily="18" charset="0"/>
                <a:cs typeface="Times New Roman" panose="02020603050405020304" pitchFamily="18" charset="0"/>
              </a:rPr>
              <a:t>x</a:t>
            </a:r>
            <a:r>
              <a:rPr lang="en-GB" sz="2400" dirty="0">
                <a:solidFill>
                  <a:srgbClr val="FF0000"/>
                </a:solidFill>
              </a:rPr>
              <a:t> + 3</a:t>
            </a:r>
            <a:r>
              <a:rPr lang="en-GB" sz="2400" i="1" dirty="0">
                <a:solidFill>
                  <a:srgbClr val="FF0000"/>
                </a:solidFill>
                <a:latin typeface="Times New Roman" panose="02020603050405020304" pitchFamily="18" charset="0"/>
                <a:cs typeface="Times New Roman" panose="02020603050405020304" pitchFamily="18" charset="0"/>
              </a:rPr>
              <a:t>y </a:t>
            </a:r>
            <a:r>
              <a:rPr lang="en-GB" sz="2400" dirty="0">
                <a:solidFill>
                  <a:srgbClr val="FF0000"/>
                </a:solidFill>
                <a:latin typeface="+mj-lt"/>
                <a:cs typeface="Times New Roman" panose="02020603050405020304" pitchFamily="18" charset="0"/>
              </a:rPr>
              <a:t>cannot be simplified </a:t>
            </a:r>
            <a:endParaRPr lang="en-GB" sz="2400" dirty="0">
              <a:solidFill>
                <a:srgbClr val="FF0000"/>
              </a:solidFill>
              <a:latin typeface="+mj-lt"/>
            </a:endParaRPr>
          </a:p>
        </p:txBody>
      </p:sp>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4ECCAE27-DE71-4EC5-8587-375ABF36C5A6}"/>
                  </a:ext>
                </a:extLst>
              </p:cNvPr>
              <p:cNvSpPr txBox="1"/>
              <p:nvPr/>
            </p:nvSpPr>
            <p:spPr>
              <a:xfrm>
                <a:off x="5681287" y="5396493"/>
                <a:ext cx="1440160" cy="461665"/>
              </a:xfrm>
              <a:prstGeom prst="rect">
                <a:avLst/>
              </a:prstGeom>
              <a:noFill/>
            </p:spPr>
            <p:txBody>
              <a:bodyPr wrap="square" rtlCol="0">
                <a:spAutoFit/>
              </a:bodyPr>
              <a:lstStyle/>
              <a:p>
                <a:r>
                  <a:rPr lang="en-GB" sz="2400" dirty="0">
                    <a:solidFill>
                      <a:srgbClr val="FF0000"/>
                    </a:solidFill>
                  </a:rPr>
                  <a:t>10</a:t>
                </a:r>
                <a14:m>
                  <m:oMath xmlns:m="http://schemas.openxmlformats.org/officeDocument/2006/math">
                    <m:sSup>
                      <m:sSupPr>
                        <m:ctrlPr>
                          <a:rPr lang="en-GB" sz="2400" i="1" smtClean="0">
                            <a:solidFill>
                              <a:srgbClr val="FF0000"/>
                            </a:solidFill>
                            <a:latin typeface="Cambria Math" panose="02040503050406030204" pitchFamily="18" charset="0"/>
                          </a:rPr>
                        </m:ctrlPr>
                      </m:sSupPr>
                      <m:e>
                        <m:r>
                          <a:rPr lang="en-GB" sz="2400" b="0" i="1" smtClean="0">
                            <a:solidFill>
                              <a:srgbClr val="FF0000"/>
                            </a:solidFill>
                            <a:latin typeface="Cambria Math" panose="02040503050406030204" pitchFamily="18" charset="0"/>
                          </a:rPr>
                          <m:t>𝑥</m:t>
                        </m:r>
                      </m:e>
                      <m:sup>
                        <m:r>
                          <a:rPr lang="en-GB" sz="2400" b="0" i="1" smtClean="0">
                            <a:solidFill>
                              <a:srgbClr val="FF0000"/>
                            </a:solidFill>
                            <a:latin typeface="Cambria Math" panose="02040503050406030204" pitchFamily="18" charset="0"/>
                          </a:rPr>
                          <m:t>2</m:t>
                        </m:r>
                      </m:sup>
                    </m:sSup>
                  </m:oMath>
                </a14:m>
                <a:endParaRPr lang="en-GB" sz="2400" dirty="0">
                  <a:solidFill>
                    <a:srgbClr val="FF0000"/>
                  </a:solidFill>
                </a:endParaRPr>
              </a:p>
            </p:txBody>
          </p:sp>
        </mc:Choice>
        <mc:Fallback xmlns="">
          <p:sp>
            <p:nvSpPr>
              <p:cNvPr id="19" name="TextBox 18">
                <a:extLst>
                  <a:ext uri="{FF2B5EF4-FFF2-40B4-BE49-F238E27FC236}">
                    <a16:creationId xmlns:a16="http://schemas.microsoft.com/office/drawing/2014/main" id="{4ECCAE27-DE71-4EC5-8587-375ABF36C5A6}"/>
                  </a:ext>
                </a:extLst>
              </p:cNvPr>
              <p:cNvSpPr txBox="1">
                <a:spLocks noRot="1" noChangeAspect="1" noMove="1" noResize="1" noEditPoints="1" noAdjustHandles="1" noChangeArrowheads="1" noChangeShapeType="1" noTextEdit="1"/>
              </p:cNvSpPr>
              <p:nvPr/>
            </p:nvSpPr>
            <p:spPr>
              <a:xfrm>
                <a:off x="5681287" y="5396493"/>
                <a:ext cx="1440160" cy="461665"/>
              </a:xfrm>
              <a:prstGeom prst="rect">
                <a:avLst/>
              </a:prstGeom>
              <a:blipFill>
                <a:blip r:embed="rId4"/>
                <a:stretch>
                  <a:fillRect l="-6780" t="-9211" b="-30263"/>
                </a:stretch>
              </a:blipFill>
            </p:spPr>
            <p:txBody>
              <a:bodyPr/>
              <a:lstStyle/>
              <a:p>
                <a:r>
                  <a:rPr lang="en-GB">
                    <a:noFill/>
                  </a:rPr>
                  <a:t> </a:t>
                </a:r>
              </a:p>
            </p:txBody>
          </p:sp>
        </mc:Fallback>
      </mc:AlternateContent>
      <p:sp>
        <p:nvSpPr>
          <p:cNvPr id="20" name="TextBox 19">
            <a:extLst>
              <a:ext uri="{FF2B5EF4-FFF2-40B4-BE49-F238E27FC236}">
                <a16:creationId xmlns:a16="http://schemas.microsoft.com/office/drawing/2014/main" id="{9B092345-C58E-4A3C-B8EF-721CBC226A42}"/>
              </a:ext>
            </a:extLst>
          </p:cNvPr>
          <p:cNvSpPr txBox="1"/>
          <p:nvPr/>
        </p:nvSpPr>
        <p:spPr>
          <a:xfrm>
            <a:off x="5680139" y="5987900"/>
            <a:ext cx="1080120" cy="461665"/>
          </a:xfrm>
          <a:prstGeom prst="rect">
            <a:avLst/>
          </a:prstGeom>
          <a:noFill/>
        </p:spPr>
        <p:txBody>
          <a:bodyPr wrap="square" rtlCol="0">
            <a:spAutoFit/>
          </a:bodyPr>
          <a:lstStyle/>
          <a:p>
            <a:r>
              <a:rPr lang="en-GB" sz="2400" dirty="0">
                <a:solidFill>
                  <a:srgbClr val="FF0000"/>
                </a:solidFill>
              </a:rPr>
              <a:t>12</a:t>
            </a:r>
            <a:r>
              <a:rPr lang="en-GB" sz="2400" i="1" dirty="0">
                <a:solidFill>
                  <a:srgbClr val="FF0000"/>
                </a:solidFill>
                <a:latin typeface="Times New Roman" panose="02020603050405020304" pitchFamily="18" charset="0"/>
                <a:cs typeface="Times New Roman" panose="02020603050405020304" pitchFamily="18" charset="0"/>
              </a:rPr>
              <a:t>xy</a:t>
            </a:r>
          </a:p>
        </p:txBody>
      </p:sp>
    </p:spTree>
    <p:extLst>
      <p:ext uri="{BB962C8B-B14F-4D97-AF65-F5344CB8AC3E}">
        <p14:creationId xmlns:p14="http://schemas.microsoft.com/office/powerpoint/2010/main" val="140762935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p:bldP spid="18" grpId="0"/>
      <p:bldP spid="19" grpId="0"/>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Skill Check: Linear Equations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EEDAD236-F217-4D9C-A0BB-95299C235848}"/>
              </a:ext>
            </a:extLst>
          </p:cNvPr>
          <p:cNvSpPr txBox="1"/>
          <p:nvPr/>
        </p:nvSpPr>
        <p:spPr>
          <a:xfrm>
            <a:off x="2540971" y="1224120"/>
            <a:ext cx="3850332" cy="461665"/>
          </a:xfrm>
          <a:prstGeom prst="rect">
            <a:avLst/>
          </a:prstGeom>
          <a:noFill/>
        </p:spPr>
        <p:txBody>
          <a:bodyPr wrap="square" rtlCol="0">
            <a:spAutoFit/>
          </a:bodyPr>
          <a:lstStyle/>
          <a:p>
            <a:r>
              <a:rPr lang="en-GB" sz="2400" dirty="0"/>
              <a:t>1.Simplify where possible</a:t>
            </a:r>
          </a:p>
        </p:txBody>
      </p:sp>
      <p:sp>
        <p:nvSpPr>
          <p:cNvPr id="3" name="TextBox 2">
            <a:extLst>
              <a:ext uri="{FF2B5EF4-FFF2-40B4-BE49-F238E27FC236}">
                <a16:creationId xmlns:a16="http://schemas.microsoft.com/office/drawing/2014/main" id="{B4862DD6-B766-444D-866D-699B06D15E52}"/>
              </a:ext>
            </a:extLst>
          </p:cNvPr>
          <p:cNvSpPr txBox="1"/>
          <p:nvPr/>
        </p:nvSpPr>
        <p:spPr>
          <a:xfrm>
            <a:off x="2567608" y="819809"/>
            <a:ext cx="2664296" cy="461665"/>
          </a:xfrm>
          <a:prstGeom prst="rect">
            <a:avLst/>
          </a:prstGeom>
          <a:noFill/>
        </p:spPr>
        <p:txBody>
          <a:bodyPr wrap="square" rtlCol="0">
            <a:spAutoFit/>
          </a:bodyPr>
          <a:lstStyle/>
          <a:p>
            <a:r>
              <a:rPr lang="en-GB" sz="2400" b="1" dirty="0"/>
              <a:t>Exercise</a:t>
            </a:r>
          </a:p>
        </p:txBody>
      </p:sp>
      <p:sp>
        <p:nvSpPr>
          <p:cNvPr id="5" name="Rectangle 4">
            <a:extLst>
              <a:ext uri="{FF2B5EF4-FFF2-40B4-BE49-F238E27FC236}">
                <a16:creationId xmlns:a16="http://schemas.microsoft.com/office/drawing/2014/main" id="{CEC1B93B-4E56-440A-9764-516A915723DE}"/>
              </a:ext>
            </a:extLst>
          </p:cNvPr>
          <p:cNvSpPr/>
          <p:nvPr/>
        </p:nvSpPr>
        <p:spPr>
          <a:xfrm>
            <a:off x="2567608" y="2060848"/>
            <a:ext cx="1731564" cy="461665"/>
          </a:xfrm>
          <a:prstGeom prst="rect">
            <a:avLst/>
          </a:prstGeom>
        </p:spPr>
        <p:txBody>
          <a:bodyPr wrap="none">
            <a:spAutoFit/>
          </a:bodyPr>
          <a:lstStyle/>
          <a:p>
            <a:r>
              <a:rPr lang="en-GB" sz="2400" dirty="0"/>
              <a:t>(a) 2</a:t>
            </a:r>
            <a:r>
              <a:rPr lang="en-GB" sz="2400" i="1" dirty="0">
                <a:latin typeface="Times New Roman" panose="02020603050405020304" pitchFamily="18" charset="0"/>
                <a:cs typeface="Times New Roman" panose="02020603050405020304" pitchFamily="18" charset="0"/>
              </a:rPr>
              <a:t>a</a:t>
            </a:r>
            <a:r>
              <a:rPr lang="en-GB" sz="2400" dirty="0"/>
              <a:t> + 3</a:t>
            </a:r>
            <a:r>
              <a:rPr lang="en-GB" sz="2400" i="1" dirty="0">
                <a:latin typeface="Times New Roman" panose="02020603050405020304" pitchFamily="18" charset="0"/>
                <a:cs typeface="Times New Roman" panose="02020603050405020304" pitchFamily="18" charset="0"/>
              </a:rPr>
              <a:t>a</a:t>
            </a:r>
            <a:r>
              <a:rPr lang="en-GB" sz="2400" dirty="0"/>
              <a:t> </a:t>
            </a:r>
          </a:p>
        </p:txBody>
      </p:sp>
      <p:sp>
        <p:nvSpPr>
          <p:cNvPr id="6" name="Rectangle 5">
            <a:extLst>
              <a:ext uri="{FF2B5EF4-FFF2-40B4-BE49-F238E27FC236}">
                <a16:creationId xmlns:a16="http://schemas.microsoft.com/office/drawing/2014/main" id="{A0F6CC5D-D996-4A67-8085-0A92F5ABDB65}"/>
              </a:ext>
            </a:extLst>
          </p:cNvPr>
          <p:cNvSpPr/>
          <p:nvPr/>
        </p:nvSpPr>
        <p:spPr>
          <a:xfrm>
            <a:off x="2567608" y="2635966"/>
            <a:ext cx="1731564" cy="461665"/>
          </a:xfrm>
          <a:prstGeom prst="rect">
            <a:avLst/>
          </a:prstGeom>
        </p:spPr>
        <p:txBody>
          <a:bodyPr wrap="none">
            <a:spAutoFit/>
          </a:bodyPr>
          <a:lstStyle/>
          <a:p>
            <a:r>
              <a:rPr lang="en-GB" sz="2400" dirty="0"/>
              <a:t>(b) 5</a:t>
            </a:r>
            <a:r>
              <a:rPr lang="en-GB" sz="2400" i="1" dirty="0">
                <a:latin typeface="Times New Roman" panose="02020603050405020304" pitchFamily="18" charset="0"/>
                <a:cs typeface="Times New Roman" panose="02020603050405020304" pitchFamily="18" charset="0"/>
              </a:rPr>
              <a:t>b</a:t>
            </a:r>
            <a:r>
              <a:rPr lang="en-GB" sz="2400" dirty="0"/>
              <a:t> + 8</a:t>
            </a:r>
            <a:r>
              <a:rPr lang="en-GB" sz="2400" i="1" dirty="0">
                <a:latin typeface="Times New Roman" panose="02020603050405020304" pitchFamily="18" charset="0"/>
                <a:cs typeface="Times New Roman" panose="02020603050405020304" pitchFamily="18" charset="0"/>
              </a:rPr>
              <a:t>b</a:t>
            </a:r>
            <a:r>
              <a:rPr lang="en-GB" sz="2400" dirty="0"/>
              <a:t> </a:t>
            </a:r>
          </a:p>
        </p:txBody>
      </p:sp>
      <p:sp>
        <p:nvSpPr>
          <p:cNvPr id="7" name="Rectangle 6">
            <a:extLst>
              <a:ext uri="{FF2B5EF4-FFF2-40B4-BE49-F238E27FC236}">
                <a16:creationId xmlns:a16="http://schemas.microsoft.com/office/drawing/2014/main" id="{FCB35BAD-5E5F-4F69-A041-E8EEE02D9714}"/>
              </a:ext>
            </a:extLst>
          </p:cNvPr>
          <p:cNvSpPr/>
          <p:nvPr/>
        </p:nvSpPr>
        <p:spPr>
          <a:xfrm>
            <a:off x="2567608" y="3241645"/>
            <a:ext cx="1670650" cy="461665"/>
          </a:xfrm>
          <a:prstGeom prst="rect">
            <a:avLst/>
          </a:prstGeom>
        </p:spPr>
        <p:txBody>
          <a:bodyPr wrap="none">
            <a:spAutoFit/>
          </a:bodyPr>
          <a:lstStyle/>
          <a:p>
            <a:r>
              <a:rPr lang="en-GB" sz="2400" dirty="0"/>
              <a:t>(c) 6</a:t>
            </a:r>
            <a:r>
              <a:rPr lang="en-GB" sz="2400" i="1" dirty="0">
                <a:latin typeface="Times New Roman" panose="02020603050405020304" pitchFamily="18" charset="0"/>
                <a:cs typeface="Times New Roman" panose="02020603050405020304" pitchFamily="18" charset="0"/>
              </a:rPr>
              <a:t>c</a:t>
            </a:r>
            <a:r>
              <a:rPr lang="en-GB" sz="2400" dirty="0"/>
              <a:t> – 4</a:t>
            </a:r>
            <a:r>
              <a:rPr lang="en-GB" sz="2400" i="1" dirty="0">
                <a:latin typeface="Times New Roman" panose="02020603050405020304" pitchFamily="18" charset="0"/>
                <a:cs typeface="Times New Roman" panose="02020603050405020304" pitchFamily="18" charset="0"/>
              </a:rPr>
              <a:t>c</a:t>
            </a:r>
            <a:r>
              <a:rPr lang="en-GB" sz="2400" dirty="0"/>
              <a:t> </a:t>
            </a:r>
          </a:p>
        </p:txBody>
      </p:sp>
      <p:sp>
        <p:nvSpPr>
          <p:cNvPr id="8" name="Rectangle 7">
            <a:extLst>
              <a:ext uri="{FF2B5EF4-FFF2-40B4-BE49-F238E27FC236}">
                <a16:creationId xmlns:a16="http://schemas.microsoft.com/office/drawing/2014/main" id="{EA6044BE-8B63-40E4-9265-EFBEBFD387A9}"/>
              </a:ext>
            </a:extLst>
          </p:cNvPr>
          <p:cNvSpPr/>
          <p:nvPr/>
        </p:nvSpPr>
        <p:spPr>
          <a:xfrm>
            <a:off x="2580371" y="3841739"/>
            <a:ext cx="2491388" cy="461665"/>
          </a:xfrm>
          <a:prstGeom prst="rect">
            <a:avLst/>
          </a:prstGeom>
        </p:spPr>
        <p:txBody>
          <a:bodyPr wrap="none">
            <a:spAutoFit/>
          </a:bodyPr>
          <a:lstStyle/>
          <a:p>
            <a:r>
              <a:rPr lang="en-GB" sz="2400" dirty="0"/>
              <a:t>(d) 5</a:t>
            </a:r>
            <a:r>
              <a:rPr lang="en-GB" sz="2400" i="1" dirty="0">
                <a:latin typeface="Times New Roman" panose="02020603050405020304" pitchFamily="18" charset="0"/>
                <a:cs typeface="Times New Roman" panose="02020603050405020304" pitchFamily="18" charset="0"/>
              </a:rPr>
              <a:t>d</a:t>
            </a:r>
            <a:r>
              <a:rPr lang="en-GB" sz="2400" dirty="0"/>
              <a:t> + 4</a:t>
            </a:r>
            <a:r>
              <a:rPr lang="en-GB" sz="2400" i="1" dirty="0">
                <a:latin typeface="Times New Roman" panose="02020603050405020304" pitchFamily="18" charset="0"/>
                <a:cs typeface="Times New Roman" panose="02020603050405020304" pitchFamily="18" charset="0"/>
              </a:rPr>
              <a:t>d</a:t>
            </a:r>
            <a:r>
              <a:rPr lang="en-GB" sz="2400" dirty="0"/>
              <a:t>  + 7</a:t>
            </a:r>
            <a:r>
              <a:rPr lang="en-GB" sz="2400" i="1" dirty="0">
                <a:latin typeface="Times New Roman" panose="02020603050405020304" pitchFamily="18" charset="0"/>
                <a:cs typeface="Times New Roman" panose="02020603050405020304" pitchFamily="18" charset="0"/>
              </a:rPr>
              <a:t>d</a:t>
            </a:r>
            <a:r>
              <a:rPr lang="en-GB" sz="2400" dirty="0"/>
              <a:t> </a:t>
            </a:r>
          </a:p>
        </p:txBody>
      </p:sp>
      <p:sp>
        <p:nvSpPr>
          <p:cNvPr id="9" name="Rectangle 8">
            <a:extLst>
              <a:ext uri="{FF2B5EF4-FFF2-40B4-BE49-F238E27FC236}">
                <a16:creationId xmlns:a16="http://schemas.microsoft.com/office/drawing/2014/main" id="{3444EBEB-848D-4F5D-BC97-5892DCA65CDF}"/>
              </a:ext>
            </a:extLst>
          </p:cNvPr>
          <p:cNvSpPr/>
          <p:nvPr/>
        </p:nvSpPr>
        <p:spPr>
          <a:xfrm>
            <a:off x="2605316" y="4441833"/>
            <a:ext cx="2345514" cy="461665"/>
          </a:xfrm>
          <a:prstGeom prst="rect">
            <a:avLst/>
          </a:prstGeom>
        </p:spPr>
        <p:txBody>
          <a:bodyPr wrap="none">
            <a:spAutoFit/>
          </a:bodyPr>
          <a:lstStyle/>
          <a:p>
            <a:r>
              <a:rPr lang="en-GB" sz="2400" dirty="0"/>
              <a:t>(e) 6</a:t>
            </a:r>
            <a:r>
              <a:rPr lang="en-GB" sz="2400" i="1" dirty="0">
                <a:latin typeface="Times New Roman" panose="02020603050405020304" pitchFamily="18" charset="0"/>
                <a:cs typeface="Times New Roman" panose="02020603050405020304" pitchFamily="18" charset="0"/>
              </a:rPr>
              <a:t>e</a:t>
            </a:r>
            <a:r>
              <a:rPr lang="en-GB" sz="2400" dirty="0"/>
              <a:t> + 9</a:t>
            </a:r>
            <a:r>
              <a:rPr lang="en-GB" sz="2400" i="1" dirty="0">
                <a:latin typeface="Times New Roman" panose="02020603050405020304" pitchFamily="18" charset="0"/>
                <a:cs typeface="Times New Roman" panose="02020603050405020304" pitchFamily="18" charset="0"/>
              </a:rPr>
              <a:t>e</a:t>
            </a:r>
            <a:r>
              <a:rPr lang="en-GB" sz="2400" dirty="0"/>
              <a:t> – 5</a:t>
            </a:r>
            <a:r>
              <a:rPr lang="en-GB" sz="2400" i="1" dirty="0">
                <a:latin typeface="Times New Roman" panose="02020603050405020304" pitchFamily="18" charset="0"/>
                <a:cs typeface="Times New Roman" panose="02020603050405020304" pitchFamily="18" charset="0"/>
              </a:rPr>
              <a:t>e</a:t>
            </a:r>
            <a:r>
              <a:rPr lang="en-GB" sz="2400" dirty="0"/>
              <a:t> </a:t>
            </a:r>
          </a:p>
        </p:txBody>
      </p:sp>
      <p:sp>
        <p:nvSpPr>
          <p:cNvPr id="10" name="Rectangle 9">
            <a:extLst>
              <a:ext uri="{FF2B5EF4-FFF2-40B4-BE49-F238E27FC236}">
                <a16:creationId xmlns:a16="http://schemas.microsoft.com/office/drawing/2014/main" id="{097412DC-39B1-4299-855D-A2B42740D6D9}"/>
              </a:ext>
            </a:extLst>
          </p:cNvPr>
          <p:cNvSpPr/>
          <p:nvPr/>
        </p:nvSpPr>
        <p:spPr>
          <a:xfrm>
            <a:off x="2670186" y="5167935"/>
            <a:ext cx="2268570" cy="461665"/>
          </a:xfrm>
          <a:prstGeom prst="rect">
            <a:avLst/>
          </a:prstGeom>
        </p:spPr>
        <p:txBody>
          <a:bodyPr wrap="none">
            <a:spAutoFit/>
          </a:bodyPr>
          <a:lstStyle/>
          <a:p>
            <a:r>
              <a:rPr lang="en-GB" sz="2400" dirty="0"/>
              <a:t>(f) 8</a:t>
            </a:r>
            <a:r>
              <a:rPr lang="en-GB" sz="2400" i="1" dirty="0">
                <a:latin typeface="Times New Roman" panose="02020603050405020304" pitchFamily="18" charset="0"/>
                <a:cs typeface="Times New Roman" panose="02020603050405020304" pitchFamily="18" charset="0"/>
              </a:rPr>
              <a:t>f</a:t>
            </a:r>
            <a:r>
              <a:rPr lang="en-GB" sz="2400" dirty="0"/>
              <a:t> + 6</a:t>
            </a:r>
            <a:r>
              <a:rPr lang="en-GB" sz="2400" i="1" dirty="0">
                <a:latin typeface="Times New Roman" panose="02020603050405020304" pitchFamily="18" charset="0"/>
                <a:cs typeface="Times New Roman" panose="02020603050405020304" pitchFamily="18" charset="0"/>
              </a:rPr>
              <a:t>f </a:t>
            </a:r>
            <a:r>
              <a:rPr lang="en-GB" sz="2400" dirty="0"/>
              <a:t>– 13</a:t>
            </a:r>
            <a:r>
              <a:rPr lang="en-GB" sz="2400" i="1" dirty="0">
                <a:latin typeface="Times New Roman" panose="02020603050405020304" pitchFamily="18" charset="0"/>
                <a:cs typeface="Times New Roman" panose="02020603050405020304" pitchFamily="18" charset="0"/>
              </a:rPr>
              <a:t>f</a:t>
            </a:r>
            <a:r>
              <a:rPr lang="en-GB" sz="2400" dirty="0"/>
              <a:t> </a:t>
            </a:r>
          </a:p>
        </p:txBody>
      </p:sp>
      <p:sp>
        <p:nvSpPr>
          <p:cNvPr id="11" name="Rectangle 10">
            <a:extLst>
              <a:ext uri="{FF2B5EF4-FFF2-40B4-BE49-F238E27FC236}">
                <a16:creationId xmlns:a16="http://schemas.microsoft.com/office/drawing/2014/main" id="{1C32DA19-170F-4D9A-81DF-2FF259B2CFA9}"/>
              </a:ext>
            </a:extLst>
          </p:cNvPr>
          <p:cNvSpPr/>
          <p:nvPr/>
        </p:nvSpPr>
        <p:spPr>
          <a:xfrm>
            <a:off x="2682020" y="5807358"/>
            <a:ext cx="3568606" cy="461665"/>
          </a:xfrm>
          <a:prstGeom prst="rect">
            <a:avLst/>
          </a:prstGeom>
        </p:spPr>
        <p:txBody>
          <a:bodyPr wrap="none">
            <a:spAutoFit/>
          </a:bodyPr>
          <a:lstStyle/>
          <a:p>
            <a:r>
              <a:rPr lang="en-GB" sz="2400" dirty="0"/>
              <a:t>(g) 9</a:t>
            </a:r>
            <a:r>
              <a:rPr lang="en-GB" sz="2400" i="1" dirty="0">
                <a:latin typeface="Times New Roman" panose="02020603050405020304" pitchFamily="18" charset="0"/>
                <a:cs typeface="Times New Roman" panose="02020603050405020304" pitchFamily="18" charset="0"/>
              </a:rPr>
              <a:t>g</a:t>
            </a:r>
            <a:r>
              <a:rPr lang="en-GB" sz="2400" dirty="0"/>
              <a:t> + 7</a:t>
            </a:r>
            <a:r>
              <a:rPr lang="en-GB" sz="2400" i="1" dirty="0">
                <a:latin typeface="Times New Roman" panose="02020603050405020304" pitchFamily="18" charset="0"/>
                <a:cs typeface="Times New Roman" panose="02020603050405020304" pitchFamily="18" charset="0"/>
              </a:rPr>
              <a:t>g</a:t>
            </a:r>
            <a:r>
              <a:rPr lang="en-GB" sz="2400" dirty="0"/>
              <a:t>  - 8</a:t>
            </a:r>
            <a:r>
              <a:rPr lang="en-GB" sz="2400" i="1" dirty="0">
                <a:latin typeface="Times New Roman" panose="02020603050405020304" pitchFamily="18" charset="0"/>
                <a:cs typeface="Times New Roman" panose="02020603050405020304" pitchFamily="18" charset="0"/>
              </a:rPr>
              <a:t>g </a:t>
            </a:r>
            <a:r>
              <a:rPr lang="en-GB" sz="2400" dirty="0"/>
              <a:t>– 2</a:t>
            </a:r>
            <a:r>
              <a:rPr lang="en-GB" sz="2400" i="1" dirty="0">
                <a:latin typeface="Times New Roman" panose="02020603050405020304" pitchFamily="18" charset="0"/>
                <a:cs typeface="Times New Roman" panose="02020603050405020304" pitchFamily="18" charset="0"/>
              </a:rPr>
              <a:t>g</a:t>
            </a:r>
            <a:r>
              <a:rPr lang="en-GB" sz="2400" dirty="0"/>
              <a:t> – </a:t>
            </a:r>
            <a:r>
              <a:rPr lang="en-GB" sz="2400" i="1" dirty="0">
                <a:latin typeface="Times New Roman" panose="02020603050405020304" pitchFamily="18" charset="0"/>
                <a:cs typeface="Times New Roman" panose="02020603050405020304" pitchFamily="18" charset="0"/>
              </a:rPr>
              <a:t>g</a:t>
            </a:r>
            <a:r>
              <a:rPr lang="en-GB" sz="2400" dirty="0"/>
              <a:t> </a:t>
            </a:r>
          </a:p>
        </p:txBody>
      </p:sp>
      <p:sp>
        <p:nvSpPr>
          <p:cNvPr id="12" name="Rectangle 11">
            <a:extLst>
              <a:ext uri="{FF2B5EF4-FFF2-40B4-BE49-F238E27FC236}">
                <a16:creationId xmlns:a16="http://schemas.microsoft.com/office/drawing/2014/main" id="{DBCACA3A-E11E-4503-BF75-B72328D6559D}"/>
              </a:ext>
            </a:extLst>
          </p:cNvPr>
          <p:cNvSpPr/>
          <p:nvPr/>
        </p:nvSpPr>
        <p:spPr>
          <a:xfrm>
            <a:off x="6527404" y="2635965"/>
            <a:ext cx="2388795" cy="461665"/>
          </a:xfrm>
          <a:prstGeom prst="rect">
            <a:avLst/>
          </a:prstGeom>
        </p:spPr>
        <p:txBody>
          <a:bodyPr wrap="none">
            <a:spAutoFit/>
          </a:bodyPr>
          <a:lstStyle/>
          <a:p>
            <a:r>
              <a:rPr lang="en-GB" sz="2400" dirty="0"/>
              <a:t>(</a:t>
            </a:r>
            <a:r>
              <a:rPr lang="en-GB" sz="2400" dirty="0" err="1"/>
              <a:t>i</a:t>
            </a:r>
            <a:r>
              <a:rPr lang="en-GB" sz="2400" dirty="0"/>
              <a:t>) 3</a:t>
            </a:r>
            <a:r>
              <a:rPr lang="en-GB" sz="2400" i="1" dirty="0">
                <a:latin typeface="Times New Roman" panose="02020603050405020304" pitchFamily="18" charset="0"/>
                <a:cs typeface="Times New Roman" panose="02020603050405020304" pitchFamily="18" charset="0"/>
              </a:rPr>
              <a:t>a</a:t>
            </a:r>
            <a:r>
              <a:rPr lang="en-GB" sz="2400" dirty="0"/>
              <a:t> + 4</a:t>
            </a:r>
            <a:r>
              <a:rPr lang="en-GB" sz="2400" i="1" dirty="0">
                <a:latin typeface="Times New Roman" panose="02020603050405020304" pitchFamily="18" charset="0"/>
                <a:cs typeface="Times New Roman" panose="02020603050405020304" pitchFamily="18" charset="0"/>
              </a:rPr>
              <a:t>b</a:t>
            </a:r>
            <a:r>
              <a:rPr lang="en-GB" sz="2400" dirty="0"/>
              <a:t>  - 2</a:t>
            </a:r>
            <a:r>
              <a:rPr lang="en-GB" sz="2400" i="1" dirty="0">
                <a:latin typeface="Times New Roman" panose="02020603050405020304" pitchFamily="18" charset="0"/>
                <a:cs typeface="Times New Roman" panose="02020603050405020304" pitchFamily="18" charset="0"/>
              </a:rPr>
              <a:t>a </a:t>
            </a:r>
            <a:r>
              <a:rPr lang="en-GB" sz="2400" dirty="0"/>
              <a:t> </a:t>
            </a:r>
          </a:p>
        </p:txBody>
      </p:sp>
      <p:sp>
        <p:nvSpPr>
          <p:cNvPr id="13" name="Rectangle 12">
            <a:extLst>
              <a:ext uri="{FF2B5EF4-FFF2-40B4-BE49-F238E27FC236}">
                <a16:creationId xmlns:a16="http://schemas.microsoft.com/office/drawing/2014/main" id="{B91C9965-47C4-4AB7-A33D-2133DA40D920}"/>
              </a:ext>
            </a:extLst>
          </p:cNvPr>
          <p:cNvSpPr/>
          <p:nvPr/>
        </p:nvSpPr>
        <p:spPr>
          <a:xfrm>
            <a:off x="6480968" y="2064600"/>
            <a:ext cx="1731564" cy="461665"/>
          </a:xfrm>
          <a:prstGeom prst="rect">
            <a:avLst/>
          </a:prstGeom>
        </p:spPr>
        <p:txBody>
          <a:bodyPr wrap="none">
            <a:spAutoFit/>
          </a:bodyPr>
          <a:lstStyle/>
          <a:p>
            <a:r>
              <a:rPr lang="en-GB" sz="2400" dirty="0"/>
              <a:t>(h) 2</a:t>
            </a:r>
            <a:r>
              <a:rPr lang="en-GB" sz="2400" i="1" dirty="0">
                <a:latin typeface="Times New Roman" panose="02020603050405020304" pitchFamily="18" charset="0"/>
                <a:cs typeface="Times New Roman" panose="02020603050405020304" pitchFamily="18" charset="0"/>
              </a:rPr>
              <a:t>p</a:t>
            </a:r>
            <a:r>
              <a:rPr lang="en-GB" sz="2400" dirty="0"/>
              <a:t> + 2</a:t>
            </a:r>
            <a:r>
              <a:rPr lang="en-GB" sz="2400" i="1" dirty="0">
                <a:latin typeface="Times New Roman" panose="02020603050405020304" pitchFamily="18" charset="0"/>
                <a:cs typeface="Times New Roman" panose="02020603050405020304" pitchFamily="18" charset="0"/>
              </a:rPr>
              <a:t>h</a:t>
            </a:r>
            <a:r>
              <a:rPr lang="en-GB" sz="2400" dirty="0"/>
              <a:t> </a:t>
            </a:r>
          </a:p>
        </p:txBody>
      </p:sp>
      <p:sp>
        <p:nvSpPr>
          <p:cNvPr id="14" name="Rectangle 13">
            <a:extLst>
              <a:ext uri="{FF2B5EF4-FFF2-40B4-BE49-F238E27FC236}">
                <a16:creationId xmlns:a16="http://schemas.microsoft.com/office/drawing/2014/main" id="{FB737385-2CE5-40A9-8008-AB03348E5360}"/>
              </a:ext>
            </a:extLst>
          </p:cNvPr>
          <p:cNvSpPr/>
          <p:nvPr/>
        </p:nvSpPr>
        <p:spPr>
          <a:xfrm>
            <a:off x="6583992" y="3228615"/>
            <a:ext cx="2797561" cy="461665"/>
          </a:xfrm>
          <a:prstGeom prst="rect">
            <a:avLst/>
          </a:prstGeom>
        </p:spPr>
        <p:txBody>
          <a:bodyPr wrap="none">
            <a:spAutoFit/>
          </a:bodyPr>
          <a:lstStyle/>
          <a:p>
            <a:r>
              <a:rPr lang="en-GB" sz="2400" dirty="0"/>
              <a:t>(j) 6</a:t>
            </a:r>
            <a:r>
              <a:rPr lang="en-GB" sz="2400" i="1" dirty="0">
                <a:latin typeface="Times New Roman" panose="02020603050405020304" pitchFamily="18" charset="0"/>
                <a:cs typeface="Times New Roman" panose="02020603050405020304" pitchFamily="18" charset="0"/>
              </a:rPr>
              <a:t>x</a:t>
            </a:r>
            <a:r>
              <a:rPr lang="en-GB" sz="2400" dirty="0"/>
              <a:t> + 3</a:t>
            </a:r>
            <a:r>
              <a:rPr lang="en-GB" sz="2400" i="1" dirty="0">
                <a:latin typeface="Times New Roman" panose="02020603050405020304" pitchFamily="18" charset="0"/>
                <a:cs typeface="Times New Roman" panose="02020603050405020304" pitchFamily="18" charset="0"/>
              </a:rPr>
              <a:t>y</a:t>
            </a:r>
            <a:r>
              <a:rPr lang="en-GB" sz="2400" dirty="0"/>
              <a:t> </a:t>
            </a:r>
            <a:r>
              <a:rPr lang="en-GB" sz="2400" i="1" dirty="0">
                <a:latin typeface="Times New Roman" panose="02020603050405020304" pitchFamily="18" charset="0"/>
                <a:cs typeface="Times New Roman" panose="02020603050405020304" pitchFamily="18" charset="0"/>
              </a:rPr>
              <a:t> </a:t>
            </a:r>
            <a:r>
              <a:rPr lang="en-GB" sz="2400" dirty="0"/>
              <a:t>– 2</a:t>
            </a:r>
            <a:r>
              <a:rPr lang="en-GB" sz="2400" i="1" dirty="0">
                <a:latin typeface="Times New Roman" panose="02020603050405020304" pitchFamily="18" charset="0"/>
                <a:cs typeface="Times New Roman" panose="02020603050405020304" pitchFamily="18" charset="0"/>
              </a:rPr>
              <a:t>x</a:t>
            </a:r>
            <a:r>
              <a:rPr lang="en-GB" sz="2400" dirty="0"/>
              <a:t> – </a:t>
            </a:r>
            <a:r>
              <a:rPr lang="en-GB" sz="2400" i="1" dirty="0">
                <a:latin typeface="Times New Roman" panose="02020603050405020304" pitchFamily="18" charset="0"/>
                <a:cs typeface="Times New Roman" panose="02020603050405020304" pitchFamily="18" charset="0"/>
              </a:rPr>
              <a:t>y</a:t>
            </a:r>
            <a:r>
              <a:rPr lang="en-GB" sz="2400" dirty="0"/>
              <a:t> </a:t>
            </a:r>
          </a:p>
        </p:txBody>
      </p:sp>
      <p:sp>
        <p:nvSpPr>
          <p:cNvPr id="15" name="Rectangle 14">
            <a:extLst>
              <a:ext uri="{FF2B5EF4-FFF2-40B4-BE49-F238E27FC236}">
                <a16:creationId xmlns:a16="http://schemas.microsoft.com/office/drawing/2014/main" id="{21FB8241-F88B-4D43-80EC-6CA374B87750}"/>
              </a:ext>
            </a:extLst>
          </p:cNvPr>
          <p:cNvSpPr/>
          <p:nvPr/>
        </p:nvSpPr>
        <p:spPr>
          <a:xfrm>
            <a:off x="6583992" y="3818318"/>
            <a:ext cx="2919389" cy="461665"/>
          </a:xfrm>
          <a:prstGeom prst="rect">
            <a:avLst/>
          </a:prstGeom>
        </p:spPr>
        <p:txBody>
          <a:bodyPr wrap="none">
            <a:spAutoFit/>
          </a:bodyPr>
          <a:lstStyle/>
          <a:p>
            <a:r>
              <a:rPr lang="en-GB" sz="2400" dirty="0"/>
              <a:t>(k) 8</a:t>
            </a:r>
            <a:r>
              <a:rPr lang="en-GB" sz="2400" i="1" dirty="0">
                <a:latin typeface="Times New Roman" panose="02020603050405020304" pitchFamily="18" charset="0"/>
                <a:cs typeface="Times New Roman" panose="02020603050405020304" pitchFamily="18" charset="0"/>
              </a:rPr>
              <a:t>t</a:t>
            </a:r>
            <a:r>
              <a:rPr lang="en-GB" sz="2400" dirty="0"/>
              <a:t> – 2</a:t>
            </a:r>
            <a:r>
              <a:rPr lang="en-GB" sz="2400" i="1" dirty="0">
                <a:latin typeface="Times New Roman" panose="02020603050405020304" pitchFamily="18" charset="0"/>
                <a:cs typeface="Times New Roman" panose="02020603050405020304" pitchFamily="18" charset="0"/>
              </a:rPr>
              <a:t>s</a:t>
            </a:r>
            <a:r>
              <a:rPr lang="en-GB" sz="2400" dirty="0"/>
              <a:t> </a:t>
            </a:r>
            <a:r>
              <a:rPr lang="en-GB" sz="2400" i="1" dirty="0">
                <a:latin typeface="Times New Roman" panose="02020603050405020304" pitchFamily="18" charset="0"/>
                <a:cs typeface="Times New Roman" panose="02020603050405020304" pitchFamily="18" charset="0"/>
              </a:rPr>
              <a:t> </a:t>
            </a:r>
            <a:r>
              <a:rPr lang="en-GB" sz="2400" dirty="0">
                <a:latin typeface="+mj-lt"/>
                <a:cs typeface="Times New Roman" panose="02020603050405020304" pitchFamily="18" charset="0"/>
              </a:rPr>
              <a:t>+</a:t>
            </a:r>
            <a:r>
              <a:rPr lang="en-GB" sz="2400" dirty="0"/>
              <a:t> 7</a:t>
            </a:r>
            <a:r>
              <a:rPr lang="en-GB" sz="2400" i="1" dirty="0">
                <a:latin typeface="Times New Roman" panose="02020603050405020304" pitchFamily="18" charset="0"/>
                <a:cs typeface="Times New Roman" panose="02020603050405020304" pitchFamily="18" charset="0"/>
              </a:rPr>
              <a:t>s</a:t>
            </a:r>
            <a:r>
              <a:rPr lang="en-GB" sz="2400" dirty="0"/>
              <a:t> – 6</a:t>
            </a:r>
            <a:r>
              <a:rPr lang="en-GB" sz="2400" i="1" dirty="0">
                <a:latin typeface="Times New Roman" panose="02020603050405020304" pitchFamily="18" charset="0"/>
                <a:cs typeface="Times New Roman" panose="02020603050405020304" pitchFamily="18" charset="0"/>
              </a:rPr>
              <a:t>t</a:t>
            </a:r>
            <a:r>
              <a:rPr lang="en-GB" sz="2400" dirty="0"/>
              <a:t> </a:t>
            </a:r>
          </a:p>
        </p:txBody>
      </p:sp>
      <p:sp>
        <p:nvSpPr>
          <p:cNvPr id="16" name="Rectangle 15">
            <a:extLst>
              <a:ext uri="{FF2B5EF4-FFF2-40B4-BE49-F238E27FC236}">
                <a16:creationId xmlns:a16="http://schemas.microsoft.com/office/drawing/2014/main" id="{AAB88B99-B602-454A-823B-21AA23FEF646}"/>
              </a:ext>
            </a:extLst>
          </p:cNvPr>
          <p:cNvSpPr/>
          <p:nvPr/>
        </p:nvSpPr>
        <p:spPr>
          <a:xfrm>
            <a:off x="6600056" y="4441113"/>
            <a:ext cx="5350760" cy="769441"/>
          </a:xfrm>
          <a:prstGeom prst="rect">
            <a:avLst/>
          </a:prstGeom>
        </p:spPr>
        <p:txBody>
          <a:bodyPr wrap="none">
            <a:spAutoFit/>
          </a:bodyPr>
          <a:lstStyle/>
          <a:p>
            <a:r>
              <a:rPr lang="en-GB" sz="2400"/>
              <a:t>(l) 11</a:t>
            </a:r>
            <a:r>
              <a:rPr lang="en-GB" sz="2400" i="1">
                <a:latin typeface="Times New Roman" panose="02020603050405020304" pitchFamily="18" charset="0"/>
                <a:cs typeface="Times New Roman" panose="02020603050405020304" pitchFamily="18" charset="0"/>
              </a:rPr>
              <a:t>m</a:t>
            </a:r>
            <a:r>
              <a:rPr lang="en-GB" sz="2400"/>
              <a:t> + 3</a:t>
            </a:r>
            <a:r>
              <a:rPr lang="en-GB" sz="2400" i="1">
                <a:latin typeface="Times New Roman" panose="02020603050405020304" pitchFamily="18" charset="0"/>
                <a:cs typeface="Times New Roman" panose="02020603050405020304" pitchFamily="18" charset="0"/>
              </a:rPr>
              <a:t>n</a:t>
            </a:r>
            <a:r>
              <a:rPr lang="en-GB" sz="2400"/>
              <a:t> </a:t>
            </a:r>
            <a:r>
              <a:rPr lang="en-GB" sz="2400" i="1">
                <a:latin typeface="Times New Roman" panose="02020603050405020304" pitchFamily="18" charset="0"/>
                <a:cs typeface="Times New Roman" panose="02020603050405020304" pitchFamily="18" charset="0"/>
              </a:rPr>
              <a:t> -</a:t>
            </a:r>
            <a:r>
              <a:rPr lang="en-GB" sz="2400"/>
              <a:t> 5</a:t>
            </a:r>
            <a:r>
              <a:rPr lang="en-GB" sz="2400" i="1">
                <a:latin typeface="Times New Roman" panose="02020603050405020304" pitchFamily="18" charset="0"/>
                <a:cs typeface="Times New Roman" panose="02020603050405020304" pitchFamily="18" charset="0"/>
              </a:rPr>
              <a:t>p</a:t>
            </a:r>
            <a:r>
              <a:rPr lang="en-GB" sz="2400"/>
              <a:t> + 2</a:t>
            </a:r>
            <a:r>
              <a:rPr lang="en-GB" sz="2400" i="1">
                <a:latin typeface="Times New Roman" panose="02020603050405020304" pitchFamily="18" charset="0"/>
                <a:cs typeface="Times New Roman" panose="02020603050405020304" pitchFamily="18" charset="0"/>
              </a:rPr>
              <a:t>q</a:t>
            </a:r>
            <a:r>
              <a:rPr lang="en-GB" sz="2400"/>
              <a:t> – 2</a:t>
            </a:r>
            <a:r>
              <a:rPr lang="en-GB" sz="2400" i="1">
                <a:latin typeface="Times New Roman" panose="02020603050405020304" pitchFamily="18" charset="0"/>
                <a:cs typeface="Times New Roman" panose="02020603050405020304" pitchFamily="18" charset="0"/>
              </a:rPr>
              <a:t>n</a:t>
            </a:r>
            <a:r>
              <a:rPr lang="en-GB" sz="2400"/>
              <a:t> </a:t>
            </a:r>
            <a:r>
              <a:rPr lang="en-GB" sz="2400" i="1">
                <a:latin typeface="Times New Roman" panose="02020603050405020304" pitchFamily="18" charset="0"/>
                <a:cs typeface="Times New Roman" panose="02020603050405020304" pitchFamily="18" charset="0"/>
              </a:rPr>
              <a:t> </a:t>
            </a:r>
            <a:r>
              <a:rPr lang="en-GB" sz="2400">
                <a:cs typeface="Times New Roman" panose="02020603050405020304" pitchFamily="18" charset="0"/>
              </a:rPr>
              <a:t>+</a:t>
            </a:r>
            <a:r>
              <a:rPr lang="en-GB" sz="2400"/>
              <a:t> 9</a:t>
            </a:r>
            <a:r>
              <a:rPr lang="en-GB" sz="2400" i="1">
                <a:latin typeface="Times New Roman" panose="02020603050405020304" pitchFamily="18" charset="0"/>
                <a:cs typeface="Times New Roman" panose="02020603050405020304" pitchFamily="18" charset="0"/>
              </a:rPr>
              <a:t>q</a:t>
            </a:r>
            <a:r>
              <a:rPr lang="en-GB" sz="2400"/>
              <a:t> – 8</a:t>
            </a:r>
            <a:r>
              <a:rPr lang="en-GB" sz="2400" i="1">
                <a:latin typeface="Times New Roman" panose="02020603050405020304" pitchFamily="18" charset="0"/>
                <a:cs typeface="Times New Roman" panose="02020603050405020304" pitchFamily="18" charset="0"/>
              </a:rPr>
              <a:t>m</a:t>
            </a:r>
            <a:r>
              <a:rPr lang="en-GB" sz="2400"/>
              <a:t> </a:t>
            </a:r>
          </a:p>
          <a:p>
            <a:r>
              <a:rPr lang="en-GB"/>
              <a:t> </a:t>
            </a:r>
            <a:endParaRPr lang="en-GB" dirty="0"/>
          </a:p>
        </p:txBody>
      </p:sp>
      <p:sp>
        <p:nvSpPr>
          <p:cNvPr id="17" name="Rectangle 16">
            <a:extLst>
              <a:ext uri="{FF2B5EF4-FFF2-40B4-BE49-F238E27FC236}">
                <a16:creationId xmlns:a16="http://schemas.microsoft.com/office/drawing/2014/main" id="{4E0C3207-D86B-4931-9F28-B8B428319D1F}"/>
              </a:ext>
            </a:extLst>
          </p:cNvPr>
          <p:cNvSpPr/>
          <p:nvPr/>
        </p:nvSpPr>
        <p:spPr>
          <a:xfrm>
            <a:off x="4938756" y="2071264"/>
            <a:ext cx="580608" cy="461665"/>
          </a:xfrm>
          <a:prstGeom prst="rect">
            <a:avLst/>
          </a:prstGeom>
        </p:spPr>
        <p:txBody>
          <a:bodyPr wrap="none">
            <a:spAutoFit/>
          </a:bodyPr>
          <a:lstStyle/>
          <a:p>
            <a:r>
              <a:rPr lang="en-GB" sz="2400" dirty="0">
                <a:solidFill>
                  <a:srgbClr val="FF0000"/>
                </a:solidFill>
                <a:latin typeface="+mj-lt"/>
                <a:cs typeface="Times New Roman" panose="02020603050405020304" pitchFamily="18" charset="0"/>
              </a:rPr>
              <a:t>5</a:t>
            </a:r>
            <a:r>
              <a:rPr lang="en-GB" sz="2400" i="1" dirty="0">
                <a:solidFill>
                  <a:srgbClr val="FF0000"/>
                </a:solidFill>
                <a:latin typeface="Times New Roman" panose="02020603050405020304" pitchFamily="18" charset="0"/>
                <a:cs typeface="Times New Roman" panose="02020603050405020304" pitchFamily="18" charset="0"/>
              </a:rPr>
              <a:t>a</a:t>
            </a:r>
            <a:r>
              <a:rPr lang="en-GB" dirty="0"/>
              <a:t> </a:t>
            </a:r>
          </a:p>
        </p:txBody>
      </p:sp>
      <p:sp>
        <p:nvSpPr>
          <p:cNvPr id="18" name="Rectangle 17">
            <a:extLst>
              <a:ext uri="{FF2B5EF4-FFF2-40B4-BE49-F238E27FC236}">
                <a16:creationId xmlns:a16="http://schemas.microsoft.com/office/drawing/2014/main" id="{B6F3F7E1-D3D7-4FE5-8582-9E927FF8080B}"/>
              </a:ext>
            </a:extLst>
          </p:cNvPr>
          <p:cNvSpPr/>
          <p:nvPr/>
        </p:nvSpPr>
        <p:spPr>
          <a:xfrm>
            <a:off x="4957161" y="2605911"/>
            <a:ext cx="726481" cy="461665"/>
          </a:xfrm>
          <a:prstGeom prst="rect">
            <a:avLst/>
          </a:prstGeom>
        </p:spPr>
        <p:txBody>
          <a:bodyPr wrap="none">
            <a:spAutoFit/>
          </a:bodyPr>
          <a:lstStyle/>
          <a:p>
            <a:r>
              <a:rPr lang="en-GB" sz="2400" dirty="0">
                <a:solidFill>
                  <a:srgbClr val="FF0000"/>
                </a:solidFill>
                <a:latin typeface="+mj-lt"/>
                <a:cs typeface="Times New Roman" panose="02020603050405020304" pitchFamily="18" charset="0"/>
              </a:rPr>
              <a:t>13</a:t>
            </a:r>
            <a:r>
              <a:rPr lang="en-GB" i="1" dirty="0">
                <a:solidFill>
                  <a:srgbClr val="FF0000"/>
                </a:solidFill>
                <a:latin typeface="Times New Roman" panose="02020603050405020304" pitchFamily="18" charset="0"/>
                <a:cs typeface="Times New Roman" panose="02020603050405020304" pitchFamily="18" charset="0"/>
              </a:rPr>
              <a:t>b</a:t>
            </a:r>
            <a:r>
              <a:rPr lang="en-GB" dirty="0"/>
              <a:t> </a:t>
            </a:r>
          </a:p>
        </p:txBody>
      </p:sp>
      <p:sp>
        <p:nvSpPr>
          <p:cNvPr id="19" name="Rectangle 18">
            <a:extLst>
              <a:ext uri="{FF2B5EF4-FFF2-40B4-BE49-F238E27FC236}">
                <a16:creationId xmlns:a16="http://schemas.microsoft.com/office/drawing/2014/main" id="{88A05A35-CAA6-4861-89E9-653E77AD0751}"/>
              </a:ext>
            </a:extLst>
          </p:cNvPr>
          <p:cNvSpPr/>
          <p:nvPr/>
        </p:nvSpPr>
        <p:spPr>
          <a:xfrm>
            <a:off x="4999815" y="3158977"/>
            <a:ext cx="577402" cy="461665"/>
          </a:xfrm>
          <a:prstGeom prst="rect">
            <a:avLst/>
          </a:prstGeom>
        </p:spPr>
        <p:txBody>
          <a:bodyPr wrap="none">
            <a:spAutoFit/>
          </a:bodyPr>
          <a:lstStyle/>
          <a:p>
            <a:r>
              <a:rPr lang="en-GB" sz="2400" dirty="0">
                <a:solidFill>
                  <a:srgbClr val="FF0000"/>
                </a:solidFill>
                <a:latin typeface="+mj-lt"/>
                <a:cs typeface="Times New Roman" panose="02020603050405020304" pitchFamily="18" charset="0"/>
              </a:rPr>
              <a:t>2</a:t>
            </a:r>
            <a:r>
              <a:rPr lang="en-GB" sz="2400" i="1" dirty="0">
                <a:solidFill>
                  <a:srgbClr val="FF0000"/>
                </a:solidFill>
                <a:latin typeface="Times New Roman" panose="02020603050405020304" pitchFamily="18" charset="0"/>
                <a:cs typeface="Times New Roman" panose="02020603050405020304" pitchFamily="18" charset="0"/>
              </a:rPr>
              <a:t>c</a:t>
            </a:r>
            <a:r>
              <a:rPr lang="en-GB" sz="2400" dirty="0"/>
              <a:t> </a:t>
            </a:r>
          </a:p>
        </p:txBody>
      </p:sp>
      <p:sp>
        <p:nvSpPr>
          <p:cNvPr id="20" name="Rectangle 19">
            <a:extLst>
              <a:ext uri="{FF2B5EF4-FFF2-40B4-BE49-F238E27FC236}">
                <a16:creationId xmlns:a16="http://schemas.microsoft.com/office/drawing/2014/main" id="{C539998E-6422-4E57-8C44-A9FD08CE6F96}"/>
              </a:ext>
            </a:extLst>
          </p:cNvPr>
          <p:cNvSpPr/>
          <p:nvPr/>
        </p:nvSpPr>
        <p:spPr>
          <a:xfrm>
            <a:off x="5156123" y="3820610"/>
            <a:ext cx="726481" cy="461665"/>
          </a:xfrm>
          <a:prstGeom prst="rect">
            <a:avLst/>
          </a:prstGeom>
        </p:spPr>
        <p:txBody>
          <a:bodyPr wrap="none">
            <a:spAutoFit/>
          </a:bodyPr>
          <a:lstStyle/>
          <a:p>
            <a:r>
              <a:rPr lang="en-GB" sz="2400" dirty="0">
                <a:solidFill>
                  <a:srgbClr val="FF0000"/>
                </a:solidFill>
                <a:latin typeface="+mj-lt"/>
                <a:cs typeface="Times New Roman" panose="02020603050405020304" pitchFamily="18" charset="0"/>
              </a:rPr>
              <a:t>16</a:t>
            </a:r>
            <a:r>
              <a:rPr lang="en-GB" i="1" dirty="0">
                <a:solidFill>
                  <a:srgbClr val="FF0000"/>
                </a:solidFill>
                <a:latin typeface="Times New Roman" panose="02020603050405020304" pitchFamily="18" charset="0"/>
                <a:cs typeface="Times New Roman" panose="02020603050405020304" pitchFamily="18" charset="0"/>
              </a:rPr>
              <a:t>d</a:t>
            </a:r>
            <a:r>
              <a:rPr lang="en-GB" dirty="0"/>
              <a:t> </a:t>
            </a:r>
          </a:p>
        </p:txBody>
      </p:sp>
      <p:sp>
        <p:nvSpPr>
          <p:cNvPr id="21" name="Rectangle 20">
            <a:extLst>
              <a:ext uri="{FF2B5EF4-FFF2-40B4-BE49-F238E27FC236}">
                <a16:creationId xmlns:a16="http://schemas.microsoft.com/office/drawing/2014/main" id="{EBE80C25-C98E-49FB-BF5A-2A62D6C1E227}"/>
              </a:ext>
            </a:extLst>
          </p:cNvPr>
          <p:cNvSpPr/>
          <p:nvPr/>
        </p:nvSpPr>
        <p:spPr>
          <a:xfrm>
            <a:off x="5156123" y="4436921"/>
            <a:ext cx="712054" cy="461665"/>
          </a:xfrm>
          <a:prstGeom prst="rect">
            <a:avLst/>
          </a:prstGeom>
        </p:spPr>
        <p:txBody>
          <a:bodyPr wrap="none">
            <a:spAutoFit/>
          </a:bodyPr>
          <a:lstStyle/>
          <a:p>
            <a:r>
              <a:rPr lang="en-GB" sz="2400" dirty="0">
                <a:solidFill>
                  <a:srgbClr val="FF0000"/>
                </a:solidFill>
                <a:latin typeface="+mj-lt"/>
                <a:cs typeface="Times New Roman" panose="02020603050405020304" pitchFamily="18" charset="0"/>
              </a:rPr>
              <a:t>10</a:t>
            </a:r>
            <a:r>
              <a:rPr lang="en-GB" i="1" dirty="0">
                <a:solidFill>
                  <a:srgbClr val="FF0000"/>
                </a:solidFill>
                <a:latin typeface="Times New Roman" panose="02020603050405020304" pitchFamily="18" charset="0"/>
                <a:cs typeface="Times New Roman" panose="02020603050405020304" pitchFamily="18" charset="0"/>
              </a:rPr>
              <a:t>e</a:t>
            </a:r>
            <a:r>
              <a:rPr lang="en-GB" dirty="0"/>
              <a:t> </a:t>
            </a:r>
          </a:p>
        </p:txBody>
      </p:sp>
      <p:sp>
        <p:nvSpPr>
          <p:cNvPr id="22" name="Rectangle 21">
            <a:extLst>
              <a:ext uri="{FF2B5EF4-FFF2-40B4-BE49-F238E27FC236}">
                <a16:creationId xmlns:a16="http://schemas.microsoft.com/office/drawing/2014/main" id="{BDA0BC24-2230-41CA-9665-B7AEA7F79091}"/>
              </a:ext>
            </a:extLst>
          </p:cNvPr>
          <p:cNvSpPr/>
          <p:nvPr/>
        </p:nvSpPr>
        <p:spPr>
          <a:xfrm>
            <a:off x="5329058" y="5178388"/>
            <a:ext cx="354584" cy="461665"/>
          </a:xfrm>
          <a:prstGeom prst="rect">
            <a:avLst/>
          </a:prstGeom>
        </p:spPr>
        <p:txBody>
          <a:bodyPr wrap="none">
            <a:spAutoFit/>
          </a:bodyPr>
          <a:lstStyle/>
          <a:p>
            <a:r>
              <a:rPr lang="en-GB" sz="2400" i="1" dirty="0">
                <a:solidFill>
                  <a:srgbClr val="FF0000"/>
                </a:solidFill>
                <a:latin typeface="Times New Roman" panose="02020603050405020304" pitchFamily="18" charset="0"/>
                <a:cs typeface="Times New Roman" panose="02020603050405020304" pitchFamily="18" charset="0"/>
              </a:rPr>
              <a:t>f</a:t>
            </a:r>
            <a:r>
              <a:rPr lang="en-GB" sz="2400" dirty="0"/>
              <a:t> </a:t>
            </a:r>
          </a:p>
        </p:txBody>
      </p:sp>
      <p:sp>
        <p:nvSpPr>
          <p:cNvPr id="23" name="Rectangle 22">
            <a:extLst>
              <a:ext uri="{FF2B5EF4-FFF2-40B4-BE49-F238E27FC236}">
                <a16:creationId xmlns:a16="http://schemas.microsoft.com/office/drawing/2014/main" id="{A259DEFE-EB41-4BCD-AB80-AC6B3BC6A2FC}"/>
              </a:ext>
            </a:extLst>
          </p:cNvPr>
          <p:cNvSpPr/>
          <p:nvPr/>
        </p:nvSpPr>
        <p:spPr>
          <a:xfrm>
            <a:off x="6250626" y="5807358"/>
            <a:ext cx="510076" cy="461665"/>
          </a:xfrm>
          <a:prstGeom prst="rect">
            <a:avLst/>
          </a:prstGeom>
        </p:spPr>
        <p:txBody>
          <a:bodyPr wrap="none">
            <a:spAutoFit/>
          </a:bodyPr>
          <a:lstStyle/>
          <a:p>
            <a:r>
              <a:rPr lang="en-GB" sz="2400" dirty="0">
                <a:solidFill>
                  <a:srgbClr val="FF0000"/>
                </a:solidFill>
                <a:cs typeface="Times New Roman" panose="02020603050405020304" pitchFamily="18" charset="0"/>
              </a:rPr>
              <a:t>5</a:t>
            </a:r>
            <a:r>
              <a:rPr lang="en-GB" sz="2400" i="1" dirty="0">
                <a:solidFill>
                  <a:srgbClr val="FF0000"/>
                </a:solidFill>
                <a:latin typeface="Times New Roman" panose="02020603050405020304" pitchFamily="18" charset="0"/>
                <a:cs typeface="Times New Roman" panose="02020603050405020304" pitchFamily="18" charset="0"/>
              </a:rPr>
              <a:t>g</a:t>
            </a:r>
            <a:endParaRPr lang="en-GB" sz="2400" dirty="0"/>
          </a:p>
        </p:txBody>
      </p:sp>
      <p:sp>
        <p:nvSpPr>
          <p:cNvPr id="24" name="Rectangle 23">
            <a:extLst>
              <a:ext uri="{FF2B5EF4-FFF2-40B4-BE49-F238E27FC236}">
                <a16:creationId xmlns:a16="http://schemas.microsoft.com/office/drawing/2014/main" id="{D7E23AF5-7A2B-4A49-AB83-E9602B6DCBD9}"/>
              </a:ext>
            </a:extLst>
          </p:cNvPr>
          <p:cNvSpPr/>
          <p:nvPr/>
        </p:nvSpPr>
        <p:spPr>
          <a:xfrm>
            <a:off x="9551148" y="2071264"/>
            <a:ext cx="1269899" cy="461665"/>
          </a:xfrm>
          <a:prstGeom prst="rect">
            <a:avLst/>
          </a:prstGeom>
        </p:spPr>
        <p:txBody>
          <a:bodyPr wrap="none">
            <a:spAutoFit/>
          </a:bodyPr>
          <a:lstStyle/>
          <a:p>
            <a:r>
              <a:rPr lang="en-GB" sz="2400" dirty="0">
                <a:solidFill>
                  <a:srgbClr val="FF0000"/>
                </a:solidFill>
              </a:rPr>
              <a:t>2</a:t>
            </a:r>
            <a:r>
              <a:rPr lang="en-GB" sz="2400" i="1" dirty="0">
                <a:solidFill>
                  <a:srgbClr val="FF0000"/>
                </a:solidFill>
                <a:latin typeface="Times New Roman" panose="02020603050405020304" pitchFamily="18" charset="0"/>
                <a:cs typeface="Times New Roman" panose="02020603050405020304" pitchFamily="18" charset="0"/>
              </a:rPr>
              <a:t>p</a:t>
            </a:r>
            <a:r>
              <a:rPr lang="en-GB" sz="2400" dirty="0">
                <a:solidFill>
                  <a:srgbClr val="FF0000"/>
                </a:solidFill>
              </a:rPr>
              <a:t> + 2</a:t>
            </a:r>
            <a:r>
              <a:rPr lang="en-GB" sz="2400" i="1" dirty="0">
                <a:solidFill>
                  <a:srgbClr val="FF0000"/>
                </a:solidFill>
                <a:latin typeface="Times New Roman" panose="02020603050405020304" pitchFamily="18" charset="0"/>
                <a:cs typeface="Times New Roman" panose="02020603050405020304" pitchFamily="18" charset="0"/>
              </a:rPr>
              <a:t>h</a:t>
            </a:r>
            <a:r>
              <a:rPr lang="en-GB" sz="2400" dirty="0">
                <a:solidFill>
                  <a:srgbClr val="FF0000"/>
                </a:solidFill>
              </a:rPr>
              <a:t> </a:t>
            </a:r>
          </a:p>
        </p:txBody>
      </p:sp>
      <p:sp>
        <p:nvSpPr>
          <p:cNvPr id="25" name="Rectangle 24">
            <a:extLst>
              <a:ext uri="{FF2B5EF4-FFF2-40B4-BE49-F238E27FC236}">
                <a16:creationId xmlns:a16="http://schemas.microsoft.com/office/drawing/2014/main" id="{F6C59B90-9A33-4D5D-891E-CB9BF076F220}"/>
              </a:ext>
            </a:extLst>
          </p:cNvPr>
          <p:cNvSpPr/>
          <p:nvPr/>
        </p:nvSpPr>
        <p:spPr>
          <a:xfrm>
            <a:off x="9636909" y="2605911"/>
            <a:ext cx="1098378" cy="461665"/>
          </a:xfrm>
          <a:prstGeom prst="rect">
            <a:avLst/>
          </a:prstGeom>
        </p:spPr>
        <p:txBody>
          <a:bodyPr wrap="none">
            <a:spAutoFit/>
          </a:bodyPr>
          <a:lstStyle/>
          <a:p>
            <a:r>
              <a:rPr lang="en-GB" sz="2400" i="1" dirty="0">
                <a:solidFill>
                  <a:srgbClr val="FF0000"/>
                </a:solidFill>
                <a:latin typeface="Times New Roman" panose="02020603050405020304" pitchFamily="18" charset="0"/>
                <a:cs typeface="Times New Roman" panose="02020603050405020304" pitchFamily="18" charset="0"/>
              </a:rPr>
              <a:t>a</a:t>
            </a:r>
            <a:r>
              <a:rPr lang="en-GB" sz="2400" dirty="0">
                <a:solidFill>
                  <a:srgbClr val="FF0000"/>
                </a:solidFill>
              </a:rPr>
              <a:t> + 4</a:t>
            </a:r>
            <a:r>
              <a:rPr lang="en-GB" sz="2400" i="1" dirty="0">
                <a:solidFill>
                  <a:srgbClr val="FF0000"/>
                </a:solidFill>
                <a:latin typeface="Times New Roman" panose="02020603050405020304" pitchFamily="18" charset="0"/>
                <a:cs typeface="Times New Roman" panose="02020603050405020304" pitchFamily="18" charset="0"/>
              </a:rPr>
              <a:t>b</a:t>
            </a:r>
            <a:r>
              <a:rPr lang="en-GB" sz="2400" dirty="0">
                <a:solidFill>
                  <a:srgbClr val="FF0000"/>
                </a:solidFill>
              </a:rPr>
              <a:t> </a:t>
            </a:r>
          </a:p>
        </p:txBody>
      </p:sp>
      <p:sp>
        <p:nvSpPr>
          <p:cNvPr id="26" name="Rectangle 25">
            <a:extLst>
              <a:ext uri="{FF2B5EF4-FFF2-40B4-BE49-F238E27FC236}">
                <a16:creationId xmlns:a16="http://schemas.microsoft.com/office/drawing/2014/main" id="{6094F180-C95D-49A9-AA78-3947147D1702}"/>
              </a:ext>
            </a:extLst>
          </p:cNvPr>
          <p:cNvSpPr/>
          <p:nvPr/>
        </p:nvSpPr>
        <p:spPr>
          <a:xfrm>
            <a:off x="9652704" y="3256188"/>
            <a:ext cx="1234633" cy="461665"/>
          </a:xfrm>
          <a:prstGeom prst="rect">
            <a:avLst/>
          </a:prstGeom>
        </p:spPr>
        <p:txBody>
          <a:bodyPr wrap="none">
            <a:spAutoFit/>
          </a:bodyPr>
          <a:lstStyle/>
          <a:p>
            <a:r>
              <a:rPr lang="en-GB" sz="2400" dirty="0">
                <a:solidFill>
                  <a:srgbClr val="FF0000"/>
                </a:solidFill>
                <a:latin typeface="+mj-lt"/>
                <a:cs typeface="Times New Roman" panose="02020603050405020304" pitchFamily="18" charset="0"/>
              </a:rPr>
              <a:t>2</a:t>
            </a:r>
            <a:r>
              <a:rPr lang="en-GB" sz="2400" i="1" dirty="0">
                <a:solidFill>
                  <a:srgbClr val="FF0000"/>
                </a:solidFill>
                <a:latin typeface="Times New Roman" panose="02020603050405020304" pitchFamily="18" charset="0"/>
                <a:cs typeface="Times New Roman" panose="02020603050405020304" pitchFamily="18" charset="0"/>
              </a:rPr>
              <a:t>y</a:t>
            </a:r>
            <a:r>
              <a:rPr lang="en-GB" sz="2400" dirty="0">
                <a:solidFill>
                  <a:srgbClr val="FF0000"/>
                </a:solidFill>
              </a:rPr>
              <a:t> + 4</a:t>
            </a:r>
            <a:r>
              <a:rPr lang="en-GB" sz="2400" i="1" dirty="0">
                <a:solidFill>
                  <a:srgbClr val="FF0000"/>
                </a:solidFill>
                <a:latin typeface="Times New Roman" panose="02020603050405020304" pitchFamily="18" charset="0"/>
                <a:cs typeface="Times New Roman" panose="02020603050405020304" pitchFamily="18" charset="0"/>
              </a:rPr>
              <a:t>x</a:t>
            </a:r>
            <a:r>
              <a:rPr lang="en-GB" sz="2400" dirty="0">
                <a:solidFill>
                  <a:srgbClr val="FF0000"/>
                </a:solidFill>
              </a:rPr>
              <a:t> </a:t>
            </a:r>
          </a:p>
        </p:txBody>
      </p:sp>
      <p:sp>
        <p:nvSpPr>
          <p:cNvPr id="27" name="Rectangle 26">
            <a:extLst>
              <a:ext uri="{FF2B5EF4-FFF2-40B4-BE49-F238E27FC236}">
                <a16:creationId xmlns:a16="http://schemas.microsoft.com/office/drawing/2014/main" id="{66874702-3537-4B6D-9121-46A9596065BA}"/>
              </a:ext>
            </a:extLst>
          </p:cNvPr>
          <p:cNvSpPr/>
          <p:nvPr/>
        </p:nvSpPr>
        <p:spPr>
          <a:xfrm>
            <a:off x="9799023" y="3834863"/>
            <a:ext cx="1167307" cy="461665"/>
          </a:xfrm>
          <a:prstGeom prst="rect">
            <a:avLst/>
          </a:prstGeom>
        </p:spPr>
        <p:txBody>
          <a:bodyPr wrap="none">
            <a:spAutoFit/>
          </a:bodyPr>
          <a:lstStyle/>
          <a:p>
            <a:r>
              <a:rPr lang="en-GB" sz="2400" dirty="0">
                <a:solidFill>
                  <a:srgbClr val="FF0000"/>
                </a:solidFill>
                <a:cs typeface="Times New Roman" panose="02020603050405020304" pitchFamily="18" charset="0"/>
              </a:rPr>
              <a:t>2</a:t>
            </a:r>
            <a:r>
              <a:rPr lang="en-GB" sz="2400" i="1" dirty="0">
                <a:solidFill>
                  <a:srgbClr val="FF0000"/>
                </a:solidFill>
                <a:latin typeface="Times New Roman" panose="02020603050405020304" pitchFamily="18" charset="0"/>
                <a:cs typeface="Times New Roman" panose="02020603050405020304" pitchFamily="18" charset="0"/>
              </a:rPr>
              <a:t>t</a:t>
            </a:r>
            <a:r>
              <a:rPr lang="en-GB" sz="2400" dirty="0">
                <a:solidFill>
                  <a:srgbClr val="FF0000"/>
                </a:solidFill>
              </a:rPr>
              <a:t> + 5</a:t>
            </a:r>
            <a:r>
              <a:rPr lang="en-GB" sz="2400" i="1" dirty="0">
                <a:solidFill>
                  <a:srgbClr val="FF0000"/>
                </a:solidFill>
                <a:latin typeface="Times New Roman" panose="02020603050405020304" pitchFamily="18" charset="0"/>
                <a:cs typeface="Times New Roman" panose="02020603050405020304" pitchFamily="18" charset="0"/>
              </a:rPr>
              <a:t>s</a:t>
            </a:r>
            <a:r>
              <a:rPr lang="en-GB" sz="2400" dirty="0">
                <a:solidFill>
                  <a:srgbClr val="FF0000"/>
                </a:solidFill>
              </a:rPr>
              <a:t> </a:t>
            </a:r>
          </a:p>
        </p:txBody>
      </p:sp>
      <p:sp>
        <p:nvSpPr>
          <p:cNvPr id="28" name="Rectangle 27">
            <a:extLst>
              <a:ext uri="{FF2B5EF4-FFF2-40B4-BE49-F238E27FC236}">
                <a16:creationId xmlns:a16="http://schemas.microsoft.com/office/drawing/2014/main" id="{4AC7A9F9-26B3-44FE-902F-ECB4FC4A17C2}"/>
              </a:ext>
            </a:extLst>
          </p:cNvPr>
          <p:cNvSpPr/>
          <p:nvPr/>
        </p:nvSpPr>
        <p:spPr>
          <a:xfrm>
            <a:off x="7470457" y="4947555"/>
            <a:ext cx="3495873" cy="461665"/>
          </a:xfrm>
          <a:prstGeom prst="rect">
            <a:avLst/>
          </a:prstGeom>
        </p:spPr>
        <p:txBody>
          <a:bodyPr wrap="square">
            <a:spAutoFit/>
          </a:bodyPr>
          <a:lstStyle/>
          <a:p>
            <a:r>
              <a:rPr lang="en-GB" sz="2400" dirty="0">
                <a:solidFill>
                  <a:srgbClr val="FF0000"/>
                </a:solidFill>
                <a:latin typeface="+mj-lt"/>
                <a:cs typeface="Times New Roman" panose="02020603050405020304" pitchFamily="18" charset="0"/>
              </a:rPr>
              <a:t>3</a:t>
            </a:r>
            <a:r>
              <a:rPr lang="en-GB" sz="2400" i="1" dirty="0">
                <a:solidFill>
                  <a:srgbClr val="FF0000"/>
                </a:solidFill>
                <a:latin typeface="Times New Roman" panose="02020603050405020304" pitchFamily="18" charset="0"/>
                <a:cs typeface="Times New Roman" panose="02020603050405020304" pitchFamily="18" charset="0"/>
              </a:rPr>
              <a:t>m</a:t>
            </a:r>
            <a:r>
              <a:rPr lang="en-GB" sz="2400" dirty="0">
                <a:solidFill>
                  <a:srgbClr val="FF0000"/>
                </a:solidFill>
              </a:rPr>
              <a:t> + </a:t>
            </a:r>
            <a:r>
              <a:rPr lang="en-GB" sz="2400" i="1" dirty="0">
                <a:solidFill>
                  <a:srgbClr val="FF0000"/>
                </a:solidFill>
                <a:latin typeface="Times New Roman" panose="02020603050405020304" pitchFamily="18" charset="0"/>
                <a:cs typeface="Times New Roman" panose="02020603050405020304" pitchFamily="18" charset="0"/>
              </a:rPr>
              <a:t>n </a:t>
            </a:r>
            <a:r>
              <a:rPr lang="en-GB" sz="2400" dirty="0">
                <a:solidFill>
                  <a:srgbClr val="FF0000"/>
                </a:solidFill>
                <a:latin typeface="+mj-lt"/>
                <a:cs typeface="Times New Roman" panose="02020603050405020304" pitchFamily="18" charset="0"/>
              </a:rPr>
              <a:t>– 5</a:t>
            </a:r>
            <a:r>
              <a:rPr lang="en-GB" sz="2400" i="1" dirty="0">
                <a:solidFill>
                  <a:srgbClr val="FF0000"/>
                </a:solidFill>
                <a:latin typeface="Times New Roman" panose="02020603050405020304" pitchFamily="18" charset="0"/>
                <a:cs typeface="Times New Roman" panose="02020603050405020304" pitchFamily="18" charset="0"/>
              </a:rPr>
              <a:t>p </a:t>
            </a:r>
            <a:r>
              <a:rPr lang="en-GB" sz="2400" dirty="0">
                <a:solidFill>
                  <a:srgbClr val="FF0000"/>
                </a:solidFill>
              </a:rPr>
              <a:t>+ 11</a:t>
            </a:r>
            <a:r>
              <a:rPr lang="en-GB" sz="2400" i="1" dirty="0">
                <a:solidFill>
                  <a:srgbClr val="FF0000"/>
                </a:solidFill>
                <a:latin typeface="Times New Roman" panose="02020603050405020304" pitchFamily="18" charset="0"/>
                <a:cs typeface="Times New Roman" panose="02020603050405020304" pitchFamily="18" charset="0"/>
              </a:rPr>
              <a:t>q</a:t>
            </a:r>
            <a:r>
              <a:rPr lang="en-GB" sz="2400" dirty="0">
                <a:solidFill>
                  <a:srgbClr val="FF0000"/>
                </a:solidFill>
              </a:rPr>
              <a:t> </a:t>
            </a:r>
          </a:p>
        </p:txBody>
      </p:sp>
    </p:spTree>
    <p:extLst>
      <p:ext uri="{BB962C8B-B14F-4D97-AF65-F5344CB8AC3E}">
        <p14:creationId xmlns:p14="http://schemas.microsoft.com/office/powerpoint/2010/main" val="327423743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1" grpId="0"/>
      <p:bldP spid="22" grpId="0"/>
      <p:bldP spid="23" grpId="0"/>
      <p:bldP spid="24" grpId="0"/>
      <p:bldP spid="25" grpId="0"/>
      <p:bldP spid="26" grpId="0"/>
      <p:bldP spid="27" grpId="0"/>
      <p:bldP spid="2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Skill Check: Linear Equations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EEDAD236-F217-4D9C-A0BB-95299C235848}"/>
              </a:ext>
            </a:extLst>
          </p:cNvPr>
          <p:cNvSpPr txBox="1"/>
          <p:nvPr/>
        </p:nvSpPr>
        <p:spPr>
          <a:xfrm>
            <a:off x="2855640" y="1844824"/>
            <a:ext cx="8424936" cy="1446550"/>
          </a:xfrm>
          <a:prstGeom prst="rect">
            <a:avLst/>
          </a:prstGeom>
          <a:noFill/>
        </p:spPr>
        <p:txBody>
          <a:bodyPr wrap="square" rtlCol="0">
            <a:spAutoFit/>
          </a:bodyPr>
          <a:lstStyle/>
          <a:p>
            <a:pPr marL="457200" indent="-457200">
              <a:buAutoNum type="arabicPeriod"/>
            </a:pPr>
            <a:endParaRPr lang="en-GB" sz="2400" dirty="0"/>
          </a:p>
          <a:p>
            <a:pPr marL="457200" indent="-457200">
              <a:buAutoNum type="arabicPeriod"/>
            </a:pPr>
            <a:endParaRPr lang="en-GB" sz="2400" dirty="0"/>
          </a:p>
          <a:p>
            <a:pPr marL="457200" indent="-457200">
              <a:buAutoNum type="arabicPeriod"/>
            </a:pPr>
            <a:endParaRPr lang="en-GB" dirty="0"/>
          </a:p>
          <a:p>
            <a:pPr marL="457200" indent="-457200">
              <a:buAutoNum type="arabicPeriod"/>
            </a:pPr>
            <a:endParaRPr lang="en-GB" dirty="0"/>
          </a:p>
        </p:txBody>
      </p:sp>
      <p:sp>
        <p:nvSpPr>
          <p:cNvPr id="3" name="Rectangle 2">
            <a:extLst>
              <a:ext uri="{FF2B5EF4-FFF2-40B4-BE49-F238E27FC236}">
                <a16:creationId xmlns:a16="http://schemas.microsoft.com/office/drawing/2014/main" id="{6CF1AC0E-B7BA-4F13-A33C-A4B63D990F2C}"/>
              </a:ext>
            </a:extLst>
          </p:cNvPr>
          <p:cNvSpPr/>
          <p:nvPr/>
        </p:nvSpPr>
        <p:spPr>
          <a:xfrm>
            <a:off x="2351584" y="969471"/>
            <a:ext cx="9341804" cy="461665"/>
          </a:xfrm>
          <a:prstGeom prst="rect">
            <a:avLst/>
          </a:prstGeom>
        </p:spPr>
        <p:txBody>
          <a:bodyPr wrap="square">
            <a:spAutoFit/>
          </a:bodyPr>
          <a:lstStyle/>
          <a:p>
            <a:r>
              <a:rPr lang="en-GB" sz="2400" dirty="0"/>
              <a:t>2. Write down formulae for the perimeter of each of these shapes:</a:t>
            </a:r>
          </a:p>
        </p:txBody>
      </p:sp>
      <p:sp>
        <p:nvSpPr>
          <p:cNvPr id="4" name="Rectangle 3">
            <a:extLst>
              <a:ext uri="{FF2B5EF4-FFF2-40B4-BE49-F238E27FC236}">
                <a16:creationId xmlns:a16="http://schemas.microsoft.com/office/drawing/2014/main" id="{70E0C437-D945-4668-A44D-71F2903DB90C}"/>
              </a:ext>
            </a:extLst>
          </p:cNvPr>
          <p:cNvSpPr/>
          <p:nvPr/>
        </p:nvSpPr>
        <p:spPr>
          <a:xfrm>
            <a:off x="2351584" y="629634"/>
            <a:ext cx="1452642" cy="461665"/>
          </a:xfrm>
          <a:prstGeom prst="rect">
            <a:avLst/>
          </a:prstGeom>
        </p:spPr>
        <p:txBody>
          <a:bodyPr wrap="none">
            <a:spAutoFit/>
          </a:bodyPr>
          <a:lstStyle/>
          <a:p>
            <a:r>
              <a:rPr lang="en-GB" sz="2400" b="1" dirty="0"/>
              <a:t>Exercise</a:t>
            </a:r>
          </a:p>
        </p:txBody>
      </p:sp>
      <p:pic>
        <p:nvPicPr>
          <p:cNvPr id="6" name="Picture 5">
            <a:extLst>
              <a:ext uri="{FF2B5EF4-FFF2-40B4-BE49-F238E27FC236}">
                <a16:creationId xmlns:a16="http://schemas.microsoft.com/office/drawing/2014/main" id="{367BCBC3-AE15-43AA-AAE5-FD4708C3C07F}"/>
              </a:ext>
            </a:extLst>
          </p:cNvPr>
          <p:cNvPicPr>
            <a:picLocks noChangeAspect="1"/>
          </p:cNvPicPr>
          <p:nvPr/>
        </p:nvPicPr>
        <p:blipFill>
          <a:blip r:embed="rId4"/>
          <a:stretch>
            <a:fillRect/>
          </a:stretch>
        </p:blipFill>
        <p:spPr>
          <a:xfrm>
            <a:off x="2814329" y="1635648"/>
            <a:ext cx="2338936" cy="1446550"/>
          </a:xfrm>
          <a:prstGeom prst="rect">
            <a:avLst/>
          </a:prstGeom>
        </p:spPr>
      </p:pic>
      <p:pic>
        <p:nvPicPr>
          <p:cNvPr id="7" name="Picture 6">
            <a:extLst>
              <a:ext uri="{FF2B5EF4-FFF2-40B4-BE49-F238E27FC236}">
                <a16:creationId xmlns:a16="http://schemas.microsoft.com/office/drawing/2014/main" id="{EE6B83E6-36A9-427B-A795-FAAE96DB5BA6}"/>
              </a:ext>
            </a:extLst>
          </p:cNvPr>
          <p:cNvPicPr>
            <a:picLocks noChangeAspect="1"/>
          </p:cNvPicPr>
          <p:nvPr/>
        </p:nvPicPr>
        <p:blipFill>
          <a:blip r:embed="rId5"/>
          <a:stretch>
            <a:fillRect/>
          </a:stretch>
        </p:blipFill>
        <p:spPr>
          <a:xfrm>
            <a:off x="5879771" y="1627790"/>
            <a:ext cx="2234588" cy="1446550"/>
          </a:xfrm>
          <a:prstGeom prst="rect">
            <a:avLst/>
          </a:prstGeom>
        </p:spPr>
      </p:pic>
      <p:pic>
        <p:nvPicPr>
          <p:cNvPr id="8" name="Picture 7">
            <a:extLst>
              <a:ext uri="{FF2B5EF4-FFF2-40B4-BE49-F238E27FC236}">
                <a16:creationId xmlns:a16="http://schemas.microsoft.com/office/drawing/2014/main" id="{2E8DDD75-ACB4-4C5A-AF56-CB38AF781FF2}"/>
              </a:ext>
            </a:extLst>
          </p:cNvPr>
          <p:cNvPicPr>
            <a:picLocks noChangeAspect="1"/>
          </p:cNvPicPr>
          <p:nvPr/>
        </p:nvPicPr>
        <p:blipFill>
          <a:blip r:embed="rId6"/>
          <a:stretch>
            <a:fillRect/>
          </a:stretch>
        </p:blipFill>
        <p:spPr>
          <a:xfrm>
            <a:off x="9049198" y="1622224"/>
            <a:ext cx="2272689" cy="1457682"/>
          </a:xfrm>
          <a:prstGeom prst="rect">
            <a:avLst/>
          </a:prstGeom>
        </p:spPr>
      </p:pic>
      <p:pic>
        <p:nvPicPr>
          <p:cNvPr id="9" name="Picture 8">
            <a:extLst>
              <a:ext uri="{FF2B5EF4-FFF2-40B4-BE49-F238E27FC236}">
                <a16:creationId xmlns:a16="http://schemas.microsoft.com/office/drawing/2014/main" id="{A6194293-CC8E-4B07-9A37-E8C873224528}"/>
              </a:ext>
            </a:extLst>
          </p:cNvPr>
          <p:cNvPicPr>
            <a:picLocks noChangeAspect="1"/>
          </p:cNvPicPr>
          <p:nvPr/>
        </p:nvPicPr>
        <p:blipFill>
          <a:blip r:embed="rId7"/>
          <a:stretch>
            <a:fillRect/>
          </a:stretch>
        </p:blipFill>
        <p:spPr>
          <a:xfrm>
            <a:off x="2800497" y="3809844"/>
            <a:ext cx="3323902" cy="1863677"/>
          </a:xfrm>
          <a:prstGeom prst="rect">
            <a:avLst/>
          </a:prstGeom>
        </p:spPr>
      </p:pic>
      <p:pic>
        <p:nvPicPr>
          <p:cNvPr id="10" name="Picture 9">
            <a:extLst>
              <a:ext uri="{FF2B5EF4-FFF2-40B4-BE49-F238E27FC236}">
                <a16:creationId xmlns:a16="http://schemas.microsoft.com/office/drawing/2014/main" id="{01DA70AB-7ED0-4D34-B10D-078C2EDD0115}"/>
              </a:ext>
            </a:extLst>
          </p:cNvPr>
          <p:cNvPicPr>
            <a:picLocks noChangeAspect="1"/>
          </p:cNvPicPr>
          <p:nvPr/>
        </p:nvPicPr>
        <p:blipFill>
          <a:blip r:embed="rId8"/>
          <a:stretch>
            <a:fillRect/>
          </a:stretch>
        </p:blipFill>
        <p:spPr>
          <a:xfrm>
            <a:off x="6682740" y="3809844"/>
            <a:ext cx="2182275" cy="2448272"/>
          </a:xfrm>
          <a:prstGeom prst="rect">
            <a:avLst/>
          </a:prstGeom>
        </p:spPr>
      </p:pic>
      <p:pic>
        <p:nvPicPr>
          <p:cNvPr id="11" name="Picture 10">
            <a:extLst>
              <a:ext uri="{FF2B5EF4-FFF2-40B4-BE49-F238E27FC236}">
                <a16:creationId xmlns:a16="http://schemas.microsoft.com/office/drawing/2014/main" id="{B95E7898-A7EC-4CDC-8DFE-67E4FE4DF785}"/>
              </a:ext>
            </a:extLst>
          </p:cNvPr>
          <p:cNvPicPr>
            <a:picLocks noChangeAspect="1"/>
          </p:cNvPicPr>
          <p:nvPr/>
        </p:nvPicPr>
        <p:blipFill>
          <a:blip r:embed="rId9"/>
          <a:stretch>
            <a:fillRect/>
          </a:stretch>
        </p:blipFill>
        <p:spPr>
          <a:xfrm>
            <a:off x="9469445" y="3809844"/>
            <a:ext cx="2357028" cy="2230892"/>
          </a:xfrm>
          <a:prstGeom prst="rect">
            <a:avLst/>
          </a:prstGeom>
        </p:spPr>
      </p:pic>
      <p:sp>
        <p:nvSpPr>
          <p:cNvPr id="12" name="TextBox 11">
            <a:extLst>
              <a:ext uri="{FF2B5EF4-FFF2-40B4-BE49-F238E27FC236}">
                <a16:creationId xmlns:a16="http://schemas.microsoft.com/office/drawing/2014/main" id="{B9C5B56D-B92F-47D2-9C3A-664AF2AEC847}"/>
              </a:ext>
            </a:extLst>
          </p:cNvPr>
          <p:cNvSpPr txBox="1"/>
          <p:nvPr/>
        </p:nvSpPr>
        <p:spPr>
          <a:xfrm>
            <a:off x="3155864" y="3150211"/>
            <a:ext cx="1834108" cy="461665"/>
          </a:xfrm>
          <a:prstGeom prst="rect">
            <a:avLst/>
          </a:prstGeom>
          <a:noFill/>
        </p:spPr>
        <p:txBody>
          <a:bodyPr wrap="square" rtlCol="0">
            <a:spAutoFit/>
          </a:bodyPr>
          <a:lstStyle/>
          <a:p>
            <a:r>
              <a:rPr lang="en-GB" dirty="0"/>
              <a:t> </a:t>
            </a:r>
            <a:r>
              <a:rPr lang="en-GB" sz="2400" i="1" dirty="0">
                <a:solidFill>
                  <a:srgbClr val="FF0000"/>
                </a:solidFill>
                <a:latin typeface="Times New Roman" panose="02020603050405020304" pitchFamily="18" charset="0"/>
                <a:cs typeface="Times New Roman" panose="02020603050405020304" pitchFamily="18" charset="0"/>
              </a:rPr>
              <a:t>a</a:t>
            </a:r>
            <a:r>
              <a:rPr lang="en-GB" sz="2400" dirty="0">
                <a:solidFill>
                  <a:srgbClr val="FF0000"/>
                </a:solidFill>
              </a:rPr>
              <a:t> + </a:t>
            </a:r>
            <a:r>
              <a:rPr lang="en-GB" sz="2400" i="1" dirty="0">
                <a:solidFill>
                  <a:srgbClr val="FF0000"/>
                </a:solidFill>
                <a:latin typeface="Times New Roman" panose="02020603050405020304" pitchFamily="18" charset="0"/>
                <a:cs typeface="Times New Roman" panose="02020603050405020304" pitchFamily="18" charset="0"/>
              </a:rPr>
              <a:t>b</a:t>
            </a:r>
            <a:r>
              <a:rPr lang="en-GB" sz="2400" dirty="0">
                <a:solidFill>
                  <a:srgbClr val="FF0000"/>
                </a:solidFill>
              </a:rPr>
              <a:t> + </a:t>
            </a:r>
            <a:r>
              <a:rPr lang="en-GB" sz="2400" i="1" dirty="0">
                <a:solidFill>
                  <a:srgbClr val="FF0000"/>
                </a:solidFill>
                <a:latin typeface="Times New Roman" panose="02020603050405020304" pitchFamily="18" charset="0"/>
                <a:cs typeface="Times New Roman" panose="02020603050405020304" pitchFamily="18" charset="0"/>
              </a:rPr>
              <a:t>c</a:t>
            </a:r>
            <a:r>
              <a:rPr lang="en-GB" sz="2400" dirty="0">
                <a:solidFill>
                  <a:srgbClr val="FF0000"/>
                </a:solidFill>
              </a:rPr>
              <a:t> </a:t>
            </a:r>
          </a:p>
        </p:txBody>
      </p:sp>
      <p:sp>
        <p:nvSpPr>
          <p:cNvPr id="13" name="Rectangle 12">
            <a:extLst>
              <a:ext uri="{FF2B5EF4-FFF2-40B4-BE49-F238E27FC236}">
                <a16:creationId xmlns:a16="http://schemas.microsoft.com/office/drawing/2014/main" id="{CABB86D5-CFCA-4128-A24B-76908793CF72}"/>
              </a:ext>
            </a:extLst>
          </p:cNvPr>
          <p:cNvSpPr/>
          <p:nvPr/>
        </p:nvSpPr>
        <p:spPr>
          <a:xfrm>
            <a:off x="6435848" y="3112323"/>
            <a:ext cx="1183337" cy="461665"/>
          </a:xfrm>
          <a:prstGeom prst="rect">
            <a:avLst/>
          </a:prstGeom>
        </p:spPr>
        <p:txBody>
          <a:bodyPr wrap="none">
            <a:spAutoFit/>
          </a:bodyPr>
          <a:lstStyle/>
          <a:p>
            <a:r>
              <a:rPr lang="en-GB" sz="2400" dirty="0">
                <a:solidFill>
                  <a:srgbClr val="FF0000"/>
                </a:solidFill>
                <a:latin typeface="+mj-lt"/>
                <a:cs typeface="Times New Roman" panose="02020603050405020304" pitchFamily="18" charset="0"/>
              </a:rPr>
              <a:t>2</a:t>
            </a:r>
            <a:r>
              <a:rPr lang="en-GB" sz="2400" i="1" dirty="0">
                <a:solidFill>
                  <a:srgbClr val="FF0000"/>
                </a:solidFill>
                <a:latin typeface="Times New Roman" panose="02020603050405020304" pitchFamily="18" charset="0"/>
                <a:cs typeface="Times New Roman" panose="02020603050405020304" pitchFamily="18" charset="0"/>
              </a:rPr>
              <a:t>a</a:t>
            </a:r>
            <a:r>
              <a:rPr lang="en-GB" sz="2400" dirty="0">
                <a:solidFill>
                  <a:srgbClr val="FF0000"/>
                </a:solidFill>
              </a:rPr>
              <a:t> + </a:t>
            </a:r>
            <a:r>
              <a:rPr lang="en-GB" sz="2400" i="1" dirty="0">
                <a:solidFill>
                  <a:srgbClr val="FF0000"/>
                </a:solidFill>
                <a:latin typeface="Times New Roman" panose="02020603050405020304" pitchFamily="18" charset="0"/>
                <a:cs typeface="Times New Roman" panose="02020603050405020304" pitchFamily="18" charset="0"/>
              </a:rPr>
              <a:t>b</a:t>
            </a:r>
            <a:r>
              <a:rPr lang="en-GB" sz="2400" dirty="0">
                <a:solidFill>
                  <a:srgbClr val="FF0000"/>
                </a:solidFill>
              </a:rPr>
              <a:t>  </a:t>
            </a:r>
            <a:endParaRPr lang="en-GB" sz="2400" dirty="0"/>
          </a:p>
        </p:txBody>
      </p:sp>
      <p:sp>
        <p:nvSpPr>
          <p:cNvPr id="14" name="Rectangle 13">
            <a:extLst>
              <a:ext uri="{FF2B5EF4-FFF2-40B4-BE49-F238E27FC236}">
                <a16:creationId xmlns:a16="http://schemas.microsoft.com/office/drawing/2014/main" id="{E4574D8E-293F-40F1-8F2A-633FAC91B1A5}"/>
              </a:ext>
            </a:extLst>
          </p:cNvPr>
          <p:cNvSpPr/>
          <p:nvPr/>
        </p:nvSpPr>
        <p:spPr>
          <a:xfrm>
            <a:off x="9488282" y="3082198"/>
            <a:ext cx="1584088" cy="461665"/>
          </a:xfrm>
          <a:prstGeom prst="rect">
            <a:avLst/>
          </a:prstGeom>
        </p:spPr>
        <p:txBody>
          <a:bodyPr wrap="none">
            <a:spAutoFit/>
          </a:bodyPr>
          <a:lstStyle/>
          <a:p>
            <a:r>
              <a:rPr lang="en-GB" sz="2400" i="1" dirty="0">
                <a:solidFill>
                  <a:srgbClr val="FF0000"/>
                </a:solidFill>
                <a:latin typeface="Times New Roman" panose="02020603050405020304" pitchFamily="18" charset="0"/>
                <a:cs typeface="Times New Roman" panose="02020603050405020304" pitchFamily="18" charset="0"/>
              </a:rPr>
              <a:t>a</a:t>
            </a:r>
            <a:r>
              <a:rPr lang="en-GB" sz="2400" dirty="0">
                <a:solidFill>
                  <a:srgbClr val="FF0000"/>
                </a:solidFill>
              </a:rPr>
              <a:t> + 2</a:t>
            </a:r>
            <a:r>
              <a:rPr lang="en-GB" sz="2400" i="1" dirty="0">
                <a:solidFill>
                  <a:srgbClr val="FF0000"/>
                </a:solidFill>
                <a:latin typeface="Times New Roman" panose="02020603050405020304" pitchFamily="18" charset="0"/>
                <a:cs typeface="Times New Roman" panose="02020603050405020304" pitchFamily="18" charset="0"/>
              </a:rPr>
              <a:t>b</a:t>
            </a:r>
            <a:r>
              <a:rPr lang="en-GB" sz="2400" dirty="0">
                <a:solidFill>
                  <a:srgbClr val="FF0000"/>
                </a:solidFill>
              </a:rPr>
              <a:t> + </a:t>
            </a:r>
            <a:r>
              <a:rPr lang="en-GB" sz="2400" i="1" dirty="0">
                <a:solidFill>
                  <a:srgbClr val="FF0000"/>
                </a:solidFill>
                <a:latin typeface="Times New Roman" panose="02020603050405020304" pitchFamily="18" charset="0"/>
                <a:cs typeface="Times New Roman" panose="02020603050405020304" pitchFamily="18" charset="0"/>
              </a:rPr>
              <a:t>c</a:t>
            </a:r>
            <a:r>
              <a:rPr lang="en-GB" sz="2400" dirty="0">
                <a:solidFill>
                  <a:srgbClr val="FF0000"/>
                </a:solidFill>
              </a:rPr>
              <a:t> </a:t>
            </a:r>
            <a:endParaRPr lang="en-GB" sz="2400" dirty="0"/>
          </a:p>
        </p:txBody>
      </p:sp>
      <p:sp>
        <p:nvSpPr>
          <p:cNvPr id="15" name="Rectangle 14">
            <a:extLst>
              <a:ext uri="{FF2B5EF4-FFF2-40B4-BE49-F238E27FC236}">
                <a16:creationId xmlns:a16="http://schemas.microsoft.com/office/drawing/2014/main" id="{FB0903C5-CC70-4D50-B705-0942BDCBCC0F}"/>
              </a:ext>
            </a:extLst>
          </p:cNvPr>
          <p:cNvSpPr/>
          <p:nvPr/>
        </p:nvSpPr>
        <p:spPr>
          <a:xfrm>
            <a:off x="4153611" y="5821572"/>
            <a:ext cx="510076" cy="461665"/>
          </a:xfrm>
          <a:prstGeom prst="rect">
            <a:avLst/>
          </a:prstGeom>
        </p:spPr>
        <p:txBody>
          <a:bodyPr wrap="none">
            <a:spAutoFit/>
          </a:bodyPr>
          <a:lstStyle/>
          <a:p>
            <a:r>
              <a:rPr lang="en-GB" sz="2400" dirty="0">
                <a:solidFill>
                  <a:srgbClr val="FF0000"/>
                </a:solidFill>
                <a:latin typeface="+mj-lt"/>
                <a:cs typeface="Times New Roman" panose="02020603050405020304" pitchFamily="18" charset="0"/>
              </a:rPr>
              <a:t>6</a:t>
            </a:r>
            <a:r>
              <a:rPr lang="en-GB" sz="2400" i="1" dirty="0">
                <a:solidFill>
                  <a:srgbClr val="FF0000"/>
                </a:solidFill>
                <a:latin typeface="Times New Roman" panose="02020603050405020304" pitchFamily="18" charset="0"/>
                <a:cs typeface="Times New Roman" panose="02020603050405020304" pitchFamily="18" charset="0"/>
              </a:rPr>
              <a:t>a</a:t>
            </a:r>
            <a:endParaRPr lang="en-GB" sz="2400" dirty="0"/>
          </a:p>
        </p:txBody>
      </p:sp>
      <p:sp>
        <p:nvSpPr>
          <p:cNvPr id="16" name="TextBox 15">
            <a:extLst>
              <a:ext uri="{FF2B5EF4-FFF2-40B4-BE49-F238E27FC236}">
                <a16:creationId xmlns:a16="http://schemas.microsoft.com/office/drawing/2014/main" id="{33A8DE50-D5BE-4EB3-B0F6-BEC47B9B869D}"/>
              </a:ext>
            </a:extLst>
          </p:cNvPr>
          <p:cNvSpPr txBox="1"/>
          <p:nvPr/>
        </p:nvSpPr>
        <p:spPr>
          <a:xfrm>
            <a:off x="7457745" y="6275230"/>
            <a:ext cx="632264" cy="461665"/>
          </a:xfrm>
          <a:prstGeom prst="rect">
            <a:avLst/>
          </a:prstGeom>
          <a:noFill/>
        </p:spPr>
        <p:txBody>
          <a:bodyPr wrap="square" rtlCol="0">
            <a:spAutoFit/>
          </a:bodyPr>
          <a:lstStyle/>
          <a:p>
            <a:r>
              <a:rPr lang="en-GB" sz="2400" dirty="0">
                <a:solidFill>
                  <a:srgbClr val="FF0000"/>
                </a:solidFill>
              </a:rPr>
              <a:t>5</a:t>
            </a:r>
            <a:r>
              <a:rPr lang="en-GB" sz="2400" i="1" dirty="0">
                <a:solidFill>
                  <a:srgbClr val="FF0000"/>
                </a:solidFill>
                <a:latin typeface="Times New Roman" panose="02020603050405020304" pitchFamily="18" charset="0"/>
                <a:cs typeface="Times New Roman" panose="02020603050405020304" pitchFamily="18" charset="0"/>
              </a:rPr>
              <a:t>b</a:t>
            </a:r>
            <a:endParaRPr lang="en-GB" sz="2400" dirty="0">
              <a:solidFill>
                <a:srgbClr val="FF0000"/>
              </a:solidFill>
            </a:endParaRPr>
          </a:p>
        </p:txBody>
      </p:sp>
      <p:sp>
        <p:nvSpPr>
          <p:cNvPr id="17" name="Rectangle 16">
            <a:extLst>
              <a:ext uri="{FF2B5EF4-FFF2-40B4-BE49-F238E27FC236}">
                <a16:creationId xmlns:a16="http://schemas.microsoft.com/office/drawing/2014/main" id="{40DC0B15-D3E8-46E7-859A-0859FD3D9F5F}"/>
              </a:ext>
            </a:extLst>
          </p:cNvPr>
          <p:cNvSpPr/>
          <p:nvPr/>
        </p:nvSpPr>
        <p:spPr>
          <a:xfrm>
            <a:off x="10058534" y="6104464"/>
            <a:ext cx="1354858" cy="461665"/>
          </a:xfrm>
          <a:prstGeom prst="rect">
            <a:avLst/>
          </a:prstGeom>
        </p:spPr>
        <p:txBody>
          <a:bodyPr wrap="none">
            <a:spAutoFit/>
          </a:bodyPr>
          <a:lstStyle/>
          <a:p>
            <a:r>
              <a:rPr lang="en-GB" sz="2400" dirty="0">
                <a:solidFill>
                  <a:srgbClr val="FF0000"/>
                </a:solidFill>
                <a:latin typeface="+mj-lt"/>
                <a:cs typeface="Times New Roman" panose="02020603050405020304" pitchFamily="18" charset="0"/>
              </a:rPr>
              <a:t>4</a:t>
            </a:r>
            <a:r>
              <a:rPr lang="en-GB" sz="2400" i="1" dirty="0">
                <a:solidFill>
                  <a:srgbClr val="FF0000"/>
                </a:solidFill>
                <a:latin typeface="Times New Roman" panose="02020603050405020304" pitchFamily="18" charset="0"/>
                <a:cs typeface="Times New Roman" panose="02020603050405020304" pitchFamily="18" charset="0"/>
              </a:rPr>
              <a:t>a</a:t>
            </a:r>
            <a:r>
              <a:rPr lang="en-GB" sz="2400" dirty="0">
                <a:solidFill>
                  <a:srgbClr val="FF0000"/>
                </a:solidFill>
              </a:rPr>
              <a:t> + 4</a:t>
            </a:r>
            <a:r>
              <a:rPr lang="en-GB" sz="2400" i="1" dirty="0">
                <a:solidFill>
                  <a:srgbClr val="FF0000"/>
                </a:solidFill>
                <a:latin typeface="Times New Roman" panose="02020603050405020304" pitchFamily="18" charset="0"/>
                <a:cs typeface="Times New Roman" panose="02020603050405020304" pitchFamily="18" charset="0"/>
              </a:rPr>
              <a:t>b</a:t>
            </a:r>
            <a:r>
              <a:rPr lang="en-GB" sz="2400" dirty="0">
                <a:solidFill>
                  <a:srgbClr val="FF0000"/>
                </a:solidFill>
              </a:rPr>
              <a:t>  </a:t>
            </a:r>
            <a:endParaRPr lang="en-GB" sz="2400" dirty="0"/>
          </a:p>
        </p:txBody>
      </p:sp>
      <p:sp>
        <p:nvSpPr>
          <p:cNvPr id="18" name="TextBox 17">
            <a:extLst>
              <a:ext uri="{FF2B5EF4-FFF2-40B4-BE49-F238E27FC236}">
                <a16:creationId xmlns:a16="http://schemas.microsoft.com/office/drawing/2014/main" id="{EA082CCD-269F-47BE-8340-B0BE359EEB25}"/>
              </a:ext>
            </a:extLst>
          </p:cNvPr>
          <p:cNvSpPr txBox="1"/>
          <p:nvPr/>
        </p:nvSpPr>
        <p:spPr>
          <a:xfrm>
            <a:off x="2203226" y="1540140"/>
            <a:ext cx="590447" cy="461665"/>
          </a:xfrm>
          <a:prstGeom prst="rect">
            <a:avLst/>
          </a:prstGeom>
          <a:noFill/>
        </p:spPr>
        <p:txBody>
          <a:bodyPr wrap="square" rtlCol="0">
            <a:spAutoFit/>
          </a:bodyPr>
          <a:lstStyle/>
          <a:p>
            <a:r>
              <a:rPr lang="en-GB" sz="2400" dirty="0"/>
              <a:t>(a)</a:t>
            </a:r>
          </a:p>
        </p:txBody>
      </p:sp>
      <p:sp>
        <p:nvSpPr>
          <p:cNvPr id="19" name="Rectangle 18">
            <a:extLst>
              <a:ext uri="{FF2B5EF4-FFF2-40B4-BE49-F238E27FC236}">
                <a16:creationId xmlns:a16="http://schemas.microsoft.com/office/drawing/2014/main" id="{20EE8535-5C0F-4C28-B104-A06B2CDE4492}"/>
              </a:ext>
            </a:extLst>
          </p:cNvPr>
          <p:cNvSpPr/>
          <p:nvPr/>
        </p:nvSpPr>
        <p:spPr>
          <a:xfrm>
            <a:off x="5306779" y="1559046"/>
            <a:ext cx="561372" cy="461665"/>
          </a:xfrm>
          <a:prstGeom prst="rect">
            <a:avLst/>
          </a:prstGeom>
        </p:spPr>
        <p:txBody>
          <a:bodyPr wrap="none">
            <a:spAutoFit/>
          </a:bodyPr>
          <a:lstStyle/>
          <a:p>
            <a:r>
              <a:rPr lang="en-GB" sz="2400" dirty="0"/>
              <a:t>(b)</a:t>
            </a:r>
          </a:p>
        </p:txBody>
      </p:sp>
      <p:sp>
        <p:nvSpPr>
          <p:cNvPr id="20" name="Rectangle 19">
            <a:extLst>
              <a:ext uri="{FF2B5EF4-FFF2-40B4-BE49-F238E27FC236}">
                <a16:creationId xmlns:a16="http://schemas.microsoft.com/office/drawing/2014/main" id="{8163A240-73FA-4176-A3FC-765AE442F0A4}"/>
              </a:ext>
            </a:extLst>
          </p:cNvPr>
          <p:cNvSpPr/>
          <p:nvPr/>
        </p:nvSpPr>
        <p:spPr>
          <a:xfrm>
            <a:off x="8426030" y="1478561"/>
            <a:ext cx="543739" cy="461665"/>
          </a:xfrm>
          <a:prstGeom prst="rect">
            <a:avLst/>
          </a:prstGeom>
        </p:spPr>
        <p:txBody>
          <a:bodyPr wrap="none">
            <a:spAutoFit/>
          </a:bodyPr>
          <a:lstStyle/>
          <a:p>
            <a:r>
              <a:rPr lang="en-GB" sz="2400" dirty="0"/>
              <a:t>(c)</a:t>
            </a:r>
          </a:p>
        </p:txBody>
      </p:sp>
      <p:sp>
        <p:nvSpPr>
          <p:cNvPr id="21" name="Rectangle 20">
            <a:extLst>
              <a:ext uri="{FF2B5EF4-FFF2-40B4-BE49-F238E27FC236}">
                <a16:creationId xmlns:a16="http://schemas.microsoft.com/office/drawing/2014/main" id="{ED63DCAC-D0DA-4313-B250-67EEA25022B7}"/>
              </a:ext>
            </a:extLst>
          </p:cNvPr>
          <p:cNvSpPr/>
          <p:nvPr/>
        </p:nvSpPr>
        <p:spPr>
          <a:xfrm>
            <a:off x="2239782" y="3755261"/>
            <a:ext cx="561372" cy="461665"/>
          </a:xfrm>
          <a:prstGeom prst="rect">
            <a:avLst/>
          </a:prstGeom>
        </p:spPr>
        <p:txBody>
          <a:bodyPr wrap="none">
            <a:spAutoFit/>
          </a:bodyPr>
          <a:lstStyle/>
          <a:p>
            <a:r>
              <a:rPr lang="en-GB" sz="2400" dirty="0"/>
              <a:t>(d)</a:t>
            </a:r>
          </a:p>
        </p:txBody>
      </p:sp>
      <p:sp>
        <p:nvSpPr>
          <p:cNvPr id="22" name="Rectangle 21">
            <a:extLst>
              <a:ext uri="{FF2B5EF4-FFF2-40B4-BE49-F238E27FC236}">
                <a16:creationId xmlns:a16="http://schemas.microsoft.com/office/drawing/2014/main" id="{C6EB2E71-2252-4C59-8E47-CEAB0EBE72FE}"/>
              </a:ext>
            </a:extLst>
          </p:cNvPr>
          <p:cNvSpPr/>
          <p:nvPr/>
        </p:nvSpPr>
        <p:spPr>
          <a:xfrm>
            <a:off x="6134496" y="3702416"/>
            <a:ext cx="561372" cy="461665"/>
          </a:xfrm>
          <a:prstGeom prst="rect">
            <a:avLst/>
          </a:prstGeom>
        </p:spPr>
        <p:txBody>
          <a:bodyPr wrap="none">
            <a:spAutoFit/>
          </a:bodyPr>
          <a:lstStyle/>
          <a:p>
            <a:r>
              <a:rPr lang="en-GB" sz="2400" dirty="0"/>
              <a:t>(e)</a:t>
            </a:r>
          </a:p>
        </p:txBody>
      </p:sp>
      <p:sp>
        <p:nvSpPr>
          <p:cNvPr id="23" name="Rectangle 22">
            <a:extLst>
              <a:ext uri="{FF2B5EF4-FFF2-40B4-BE49-F238E27FC236}">
                <a16:creationId xmlns:a16="http://schemas.microsoft.com/office/drawing/2014/main" id="{22C2D6CA-21CA-462C-B069-9FE5700E12D6}"/>
              </a:ext>
            </a:extLst>
          </p:cNvPr>
          <p:cNvSpPr/>
          <p:nvPr/>
        </p:nvSpPr>
        <p:spPr>
          <a:xfrm>
            <a:off x="8935451" y="3664318"/>
            <a:ext cx="474810" cy="461665"/>
          </a:xfrm>
          <a:prstGeom prst="rect">
            <a:avLst/>
          </a:prstGeom>
        </p:spPr>
        <p:txBody>
          <a:bodyPr wrap="none">
            <a:spAutoFit/>
          </a:bodyPr>
          <a:lstStyle/>
          <a:p>
            <a:r>
              <a:rPr lang="en-GB" sz="2400" dirty="0"/>
              <a:t>(f)</a:t>
            </a:r>
          </a:p>
        </p:txBody>
      </p:sp>
      <p:sp>
        <p:nvSpPr>
          <p:cNvPr id="5" name="Rectangle 4">
            <a:extLst>
              <a:ext uri="{FF2B5EF4-FFF2-40B4-BE49-F238E27FC236}">
                <a16:creationId xmlns:a16="http://schemas.microsoft.com/office/drawing/2014/main" id="{6CFB2CC7-A876-4BEA-9913-F483573CB758}"/>
              </a:ext>
            </a:extLst>
          </p:cNvPr>
          <p:cNvSpPr/>
          <p:nvPr/>
        </p:nvSpPr>
        <p:spPr bwMode="auto">
          <a:xfrm>
            <a:off x="2832889" y="1638371"/>
            <a:ext cx="2320375" cy="1443827"/>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7" name="Rectangle 26">
            <a:extLst>
              <a:ext uri="{FF2B5EF4-FFF2-40B4-BE49-F238E27FC236}">
                <a16:creationId xmlns:a16="http://schemas.microsoft.com/office/drawing/2014/main" id="{93BEAB20-9B30-4F8B-B74F-F35BCE35294C}"/>
              </a:ext>
            </a:extLst>
          </p:cNvPr>
          <p:cNvSpPr/>
          <p:nvPr/>
        </p:nvSpPr>
        <p:spPr bwMode="auto">
          <a:xfrm>
            <a:off x="5878549" y="1619531"/>
            <a:ext cx="2234589" cy="1440008"/>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8" name="Rectangle 27">
            <a:extLst>
              <a:ext uri="{FF2B5EF4-FFF2-40B4-BE49-F238E27FC236}">
                <a16:creationId xmlns:a16="http://schemas.microsoft.com/office/drawing/2014/main" id="{322C0969-5918-44F2-ADEC-2FD17991B55A}"/>
              </a:ext>
            </a:extLst>
          </p:cNvPr>
          <p:cNvSpPr/>
          <p:nvPr/>
        </p:nvSpPr>
        <p:spPr bwMode="auto">
          <a:xfrm>
            <a:off x="9047518" y="1615497"/>
            <a:ext cx="2320375" cy="1443827"/>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9" name="Rectangle 28">
            <a:extLst>
              <a:ext uri="{FF2B5EF4-FFF2-40B4-BE49-F238E27FC236}">
                <a16:creationId xmlns:a16="http://schemas.microsoft.com/office/drawing/2014/main" id="{704E6C74-21B7-4185-BE30-FC1A6550F521}"/>
              </a:ext>
            </a:extLst>
          </p:cNvPr>
          <p:cNvSpPr/>
          <p:nvPr/>
        </p:nvSpPr>
        <p:spPr bwMode="auto">
          <a:xfrm>
            <a:off x="2800497" y="3805804"/>
            <a:ext cx="3308203" cy="1863677"/>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0" name="Rectangle 29">
            <a:extLst>
              <a:ext uri="{FF2B5EF4-FFF2-40B4-BE49-F238E27FC236}">
                <a16:creationId xmlns:a16="http://schemas.microsoft.com/office/drawing/2014/main" id="{7B2C4319-4D3B-42CA-9A2B-9959A2669672}"/>
              </a:ext>
            </a:extLst>
          </p:cNvPr>
          <p:cNvSpPr/>
          <p:nvPr/>
        </p:nvSpPr>
        <p:spPr bwMode="auto">
          <a:xfrm>
            <a:off x="6665701" y="3786383"/>
            <a:ext cx="2182275" cy="2488847"/>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1" name="Rectangle 30">
            <a:extLst>
              <a:ext uri="{FF2B5EF4-FFF2-40B4-BE49-F238E27FC236}">
                <a16:creationId xmlns:a16="http://schemas.microsoft.com/office/drawing/2014/main" id="{4F2708D2-37C4-454B-91A8-9635EC603032}"/>
              </a:ext>
            </a:extLst>
          </p:cNvPr>
          <p:cNvSpPr/>
          <p:nvPr/>
        </p:nvSpPr>
        <p:spPr bwMode="auto">
          <a:xfrm>
            <a:off x="9506098" y="3793549"/>
            <a:ext cx="2320375" cy="2247187"/>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252058849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a:extLst>
              <a:ext uri="{FF2B5EF4-FFF2-40B4-BE49-F238E27FC236}">
                <a16:creationId xmlns:a16="http://schemas.microsoft.com/office/drawing/2014/main" id="{CF46CCE3-72A7-FF4E-B2E5-8376CDB8391C}"/>
              </a:ext>
            </a:extLst>
          </p:cNvPr>
          <p:cNvSpPr txBox="1">
            <a:spLocks noChangeArrowheads="1"/>
          </p:cNvSpPr>
          <p:nvPr/>
        </p:nvSpPr>
        <p:spPr bwMode="auto">
          <a:xfrm>
            <a:off x="2197315" y="0"/>
            <a:ext cx="998443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pPr>
            <a:r>
              <a:rPr lang="en-US" altLang="en-US" sz="3000" b="1" dirty="0"/>
              <a:t> Section 1: Review</a:t>
            </a:r>
          </a:p>
        </p:txBody>
      </p:sp>
      <p:sp>
        <p:nvSpPr>
          <p:cNvPr id="11" name="TextBox 1">
            <a:extLst>
              <a:ext uri="{FF2B5EF4-FFF2-40B4-BE49-F238E27FC236}">
                <a16:creationId xmlns:a16="http://schemas.microsoft.com/office/drawing/2014/main" id="{E7CC74F8-45F4-7F42-8935-A4038D39D35A}"/>
              </a:ext>
            </a:extLst>
          </p:cNvPr>
          <p:cNvSpPr txBox="1">
            <a:spLocks noChangeArrowheads="1"/>
          </p:cNvSpPr>
          <p:nvPr/>
        </p:nvSpPr>
        <p:spPr bwMode="auto">
          <a:xfrm>
            <a:off x="2204051" y="1118699"/>
            <a:ext cx="99679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have completed the </a:t>
            </a:r>
            <a:r>
              <a:rPr lang="en-US" altLang="en-US" sz="2400" b="1" dirty="0"/>
              <a:t>first section.</a:t>
            </a:r>
          </a:p>
        </p:txBody>
      </p:sp>
      <p:sp>
        <p:nvSpPr>
          <p:cNvPr id="12" name="TextBox 11">
            <a:extLst>
              <a:ext uri="{FF2B5EF4-FFF2-40B4-BE49-F238E27FC236}">
                <a16:creationId xmlns:a16="http://schemas.microsoft.com/office/drawing/2014/main" id="{680F8782-DF76-DB40-940C-99195A385260}"/>
              </a:ext>
            </a:extLst>
          </p:cNvPr>
          <p:cNvSpPr txBox="1">
            <a:spLocks noChangeArrowheads="1"/>
          </p:cNvSpPr>
          <p:nvPr/>
        </p:nvSpPr>
        <p:spPr bwMode="auto">
          <a:xfrm>
            <a:off x="2204051" y="1949593"/>
            <a:ext cx="998794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00B050"/>
                </a:solidFill>
              </a:rPr>
              <a:t>If you have completed and mastered this section,</a:t>
            </a:r>
            <a:br>
              <a:rPr lang="en-US" altLang="en-US" sz="2400" dirty="0">
                <a:solidFill>
                  <a:srgbClr val="00B050"/>
                </a:solidFill>
              </a:rPr>
            </a:br>
            <a:r>
              <a:rPr lang="en-US" altLang="en-US" sz="2400" b="1" dirty="0">
                <a:solidFill>
                  <a:srgbClr val="00B050"/>
                </a:solidFill>
              </a:rPr>
              <a:t>click</a:t>
            </a:r>
            <a:r>
              <a:rPr lang="en-US" altLang="en-US" sz="2400" dirty="0">
                <a:solidFill>
                  <a:srgbClr val="00B050"/>
                </a:solidFill>
              </a:rPr>
              <a:t> to start the </a:t>
            </a:r>
            <a:r>
              <a:rPr lang="en-US" altLang="en-US" sz="2400" b="1" dirty="0">
                <a:solidFill>
                  <a:srgbClr val="00B050"/>
                </a:solidFill>
              </a:rPr>
              <a:t>next Section</a:t>
            </a:r>
          </a:p>
        </p:txBody>
      </p:sp>
      <p:sp>
        <p:nvSpPr>
          <p:cNvPr id="13" name="TextBox 2">
            <a:extLst>
              <a:ext uri="{FF2B5EF4-FFF2-40B4-BE49-F238E27FC236}">
                <a16:creationId xmlns:a16="http://schemas.microsoft.com/office/drawing/2014/main" id="{FAF980D4-9FE7-4A48-9CE0-B03EBFC370D8}"/>
              </a:ext>
            </a:extLst>
          </p:cNvPr>
          <p:cNvSpPr txBox="1">
            <a:spLocks noChangeArrowheads="1"/>
          </p:cNvSpPr>
          <p:nvPr/>
        </p:nvSpPr>
        <p:spPr bwMode="auto">
          <a:xfrm>
            <a:off x="2204052" y="3116980"/>
            <a:ext cx="998794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FFC000"/>
                </a:solidFill>
              </a:rPr>
              <a:t>If you need more examples and interactive practice,</a:t>
            </a:r>
            <a:br>
              <a:rPr lang="en-US" altLang="en-US" sz="2400" dirty="0">
                <a:solidFill>
                  <a:srgbClr val="FFC000"/>
                </a:solidFill>
              </a:rPr>
            </a:br>
            <a:r>
              <a:rPr lang="en-US" altLang="en-US" sz="2400" dirty="0">
                <a:solidFill>
                  <a:srgbClr val="FFC000"/>
                </a:solidFill>
              </a:rPr>
              <a:t>press </a:t>
            </a:r>
            <a:r>
              <a:rPr lang="en-US" altLang="en-US" sz="2400" b="1" dirty="0">
                <a:solidFill>
                  <a:srgbClr val="FFC000"/>
                </a:solidFill>
              </a:rPr>
              <a:t>here</a:t>
            </a:r>
          </a:p>
        </p:txBody>
      </p:sp>
      <p:sp>
        <p:nvSpPr>
          <p:cNvPr id="14" name="TextBox 13">
            <a:extLst>
              <a:ext uri="{FF2B5EF4-FFF2-40B4-BE49-F238E27FC236}">
                <a16:creationId xmlns:a16="http://schemas.microsoft.com/office/drawing/2014/main" id="{61145AA3-138E-F040-BCA6-F2E25BC3753E}"/>
              </a:ext>
            </a:extLst>
          </p:cNvPr>
          <p:cNvSpPr txBox="1">
            <a:spLocks noChangeArrowheads="1"/>
          </p:cNvSpPr>
          <p:nvPr/>
        </p:nvSpPr>
        <p:spPr bwMode="auto">
          <a:xfrm>
            <a:off x="2204051" y="4205548"/>
            <a:ext cx="998794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might also find it helpful to look at:</a:t>
            </a:r>
            <a:endParaRPr lang="en-US" altLang="en-US" sz="2400" b="1" dirty="0">
              <a:solidFill>
                <a:srgbClr val="FF0000"/>
              </a:solidFill>
            </a:endParaRPr>
          </a:p>
          <a:p>
            <a:endParaRPr lang="en-US" altLang="en-US" sz="2400" dirty="0">
              <a:solidFill>
                <a:srgbClr val="FF0000"/>
              </a:solidFill>
            </a:endParaRPr>
          </a:p>
          <a:p>
            <a:pPr algn="ctr"/>
            <a:r>
              <a:rPr lang="en-US" altLang="en-US" sz="2400" b="1" dirty="0">
                <a:solidFill>
                  <a:srgbClr val="FF0000"/>
                </a:solidFill>
              </a:rPr>
              <a:t>Essential Information:</a:t>
            </a:r>
            <a:r>
              <a:rPr lang="en-US" altLang="en-US" sz="2400" dirty="0">
                <a:solidFill>
                  <a:srgbClr val="FF0000"/>
                </a:solidFill>
              </a:rPr>
              <a:t> press </a:t>
            </a:r>
            <a:r>
              <a:rPr lang="en-US" altLang="en-US" sz="2400" b="1" dirty="0">
                <a:solidFill>
                  <a:srgbClr val="FF0000"/>
                </a:solidFill>
              </a:rPr>
              <a:t>here</a:t>
            </a:r>
          </a:p>
          <a:p>
            <a:endParaRPr lang="en-US" altLang="en-US" sz="2400" b="1" dirty="0">
              <a:solidFill>
                <a:srgbClr val="FF0000"/>
              </a:solidFill>
            </a:endParaRPr>
          </a:p>
        </p:txBody>
      </p:sp>
    </p:spTree>
    <p:extLst>
      <p:ext uri="{BB962C8B-B14F-4D97-AF65-F5344CB8AC3E}">
        <p14:creationId xmlns:p14="http://schemas.microsoft.com/office/powerpoint/2010/main" val="2372995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7DDC550-9802-4ED4-97FD-C68DF54FDCFE}"/>
              </a:ext>
            </a:extLst>
          </p:cNvPr>
          <p:cNvSpPr/>
          <p:nvPr/>
        </p:nvSpPr>
        <p:spPr bwMode="auto">
          <a:xfrm>
            <a:off x="8058304" y="2819179"/>
            <a:ext cx="3597549" cy="230068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Substitution</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EEDAD236-F217-4D9C-A0BB-95299C235848}"/>
              </a:ext>
            </a:extLst>
          </p:cNvPr>
          <p:cNvSpPr txBox="1"/>
          <p:nvPr/>
        </p:nvSpPr>
        <p:spPr>
          <a:xfrm>
            <a:off x="1472685" y="1547082"/>
            <a:ext cx="8424936" cy="1446550"/>
          </a:xfrm>
          <a:prstGeom prst="rect">
            <a:avLst/>
          </a:prstGeom>
          <a:noFill/>
        </p:spPr>
        <p:txBody>
          <a:bodyPr wrap="square" rtlCol="0">
            <a:spAutoFit/>
          </a:bodyPr>
          <a:lstStyle/>
          <a:p>
            <a:pPr marL="457200" indent="-457200">
              <a:buAutoNum type="arabicPeriod"/>
            </a:pPr>
            <a:endParaRPr lang="en-GB" sz="2400" dirty="0"/>
          </a:p>
          <a:p>
            <a:pPr marL="457200" indent="-457200">
              <a:buAutoNum type="arabicPeriod"/>
            </a:pPr>
            <a:endParaRPr lang="en-GB" sz="2400" dirty="0"/>
          </a:p>
          <a:p>
            <a:pPr marL="457200" indent="-457200">
              <a:buAutoNum type="arabicPeriod"/>
            </a:pPr>
            <a:endParaRPr lang="en-GB" dirty="0"/>
          </a:p>
          <a:p>
            <a:pPr marL="457200" indent="-457200">
              <a:buAutoNum type="arabicPeriod"/>
            </a:pPr>
            <a:endParaRPr lang="en-GB" dirty="0"/>
          </a:p>
        </p:txBody>
      </p:sp>
      <p:sp>
        <p:nvSpPr>
          <p:cNvPr id="3" name="TextBox 2">
            <a:extLst>
              <a:ext uri="{FF2B5EF4-FFF2-40B4-BE49-F238E27FC236}">
                <a16:creationId xmlns:a16="http://schemas.microsoft.com/office/drawing/2014/main" id="{053F5254-56FB-450E-B205-0CA59CBCD35C}"/>
              </a:ext>
            </a:extLst>
          </p:cNvPr>
          <p:cNvSpPr txBox="1"/>
          <p:nvPr/>
        </p:nvSpPr>
        <p:spPr>
          <a:xfrm>
            <a:off x="2376626" y="703464"/>
            <a:ext cx="9217024" cy="1200329"/>
          </a:xfrm>
          <a:prstGeom prst="rect">
            <a:avLst/>
          </a:prstGeom>
          <a:noFill/>
        </p:spPr>
        <p:txBody>
          <a:bodyPr wrap="square" rtlCol="0">
            <a:spAutoFit/>
          </a:bodyPr>
          <a:lstStyle/>
          <a:p>
            <a:r>
              <a:rPr lang="en-GB" sz="2400" dirty="0"/>
              <a:t>In this section  we practice substituting numbers for letters in a formula: in other words, we replace the letters in formulae with numerical values</a:t>
            </a:r>
          </a:p>
        </p:txBody>
      </p:sp>
      <p:sp>
        <p:nvSpPr>
          <p:cNvPr id="4" name="TextBox 3">
            <a:extLst>
              <a:ext uri="{FF2B5EF4-FFF2-40B4-BE49-F238E27FC236}">
                <a16:creationId xmlns:a16="http://schemas.microsoft.com/office/drawing/2014/main" id="{7F74553D-AF03-4AED-80AC-A669DE573FB2}"/>
              </a:ext>
            </a:extLst>
          </p:cNvPr>
          <p:cNvSpPr txBox="1"/>
          <p:nvPr/>
        </p:nvSpPr>
        <p:spPr>
          <a:xfrm>
            <a:off x="2393980" y="1840722"/>
            <a:ext cx="1973343" cy="461665"/>
          </a:xfrm>
          <a:prstGeom prst="rect">
            <a:avLst/>
          </a:prstGeom>
          <a:noFill/>
        </p:spPr>
        <p:txBody>
          <a:bodyPr wrap="square" rtlCol="0">
            <a:spAutoFit/>
          </a:bodyPr>
          <a:lstStyle/>
          <a:p>
            <a:r>
              <a:rPr lang="en-GB" sz="2400" b="1" dirty="0"/>
              <a:t>Example 1</a:t>
            </a:r>
          </a:p>
        </p:txBody>
      </p:sp>
      <p:sp>
        <p:nvSpPr>
          <p:cNvPr id="5" name="TextBox 4">
            <a:extLst>
              <a:ext uri="{FF2B5EF4-FFF2-40B4-BE49-F238E27FC236}">
                <a16:creationId xmlns:a16="http://schemas.microsoft.com/office/drawing/2014/main" id="{438CC18D-F01F-411E-A257-8D66FECDCCEB}"/>
              </a:ext>
            </a:extLst>
          </p:cNvPr>
          <p:cNvSpPr txBox="1"/>
          <p:nvPr/>
        </p:nvSpPr>
        <p:spPr>
          <a:xfrm>
            <a:off x="2393981" y="2255762"/>
            <a:ext cx="6976330" cy="461665"/>
          </a:xfrm>
          <a:prstGeom prst="rect">
            <a:avLst/>
          </a:prstGeom>
          <a:noFill/>
        </p:spPr>
        <p:txBody>
          <a:bodyPr wrap="square" rtlCol="0">
            <a:spAutoFit/>
          </a:bodyPr>
          <a:lstStyle/>
          <a:p>
            <a:r>
              <a:rPr lang="en-GB" sz="2400" dirty="0"/>
              <a:t>If </a:t>
            </a:r>
            <a:r>
              <a:rPr lang="en-GB" sz="2400" i="1" dirty="0">
                <a:latin typeface="Times New Roman" panose="02020603050405020304" pitchFamily="18" charset="0"/>
                <a:cs typeface="Times New Roman" panose="02020603050405020304" pitchFamily="18" charset="0"/>
              </a:rPr>
              <a:t>a</a:t>
            </a:r>
            <a:r>
              <a:rPr lang="en-GB" sz="2400" dirty="0"/>
              <a:t> = 6, </a:t>
            </a:r>
            <a:r>
              <a:rPr lang="en-GB" sz="2400" i="1" dirty="0">
                <a:latin typeface="Times New Roman" panose="02020603050405020304" pitchFamily="18" charset="0"/>
                <a:cs typeface="Times New Roman" panose="02020603050405020304" pitchFamily="18" charset="0"/>
              </a:rPr>
              <a:t>b</a:t>
            </a:r>
            <a:r>
              <a:rPr lang="en-GB" sz="2400" dirty="0"/>
              <a:t> = 3 and </a:t>
            </a:r>
            <a:r>
              <a:rPr lang="en-GB" sz="2400" i="1" dirty="0">
                <a:latin typeface="Times New Roman" panose="02020603050405020304" pitchFamily="18" charset="0"/>
                <a:cs typeface="Times New Roman" panose="02020603050405020304" pitchFamily="18" charset="0"/>
              </a:rPr>
              <a:t>c</a:t>
            </a:r>
            <a:r>
              <a:rPr lang="en-GB" sz="2400" dirty="0"/>
              <a:t> = 7, calculate the value of:</a:t>
            </a:r>
          </a:p>
        </p:txBody>
      </p:sp>
      <p:sp>
        <p:nvSpPr>
          <p:cNvPr id="6" name="TextBox 5">
            <a:extLst>
              <a:ext uri="{FF2B5EF4-FFF2-40B4-BE49-F238E27FC236}">
                <a16:creationId xmlns:a16="http://schemas.microsoft.com/office/drawing/2014/main" id="{878C5A49-8112-44D7-8E3F-CC766F9B8546}"/>
              </a:ext>
            </a:extLst>
          </p:cNvPr>
          <p:cNvSpPr txBox="1"/>
          <p:nvPr/>
        </p:nvSpPr>
        <p:spPr>
          <a:xfrm>
            <a:off x="2386100" y="2913691"/>
            <a:ext cx="1799592" cy="461665"/>
          </a:xfrm>
          <a:prstGeom prst="rect">
            <a:avLst/>
          </a:prstGeom>
          <a:noFill/>
        </p:spPr>
        <p:txBody>
          <a:bodyPr wrap="square" rtlCol="0">
            <a:spAutoFit/>
          </a:bodyPr>
          <a:lstStyle/>
          <a:p>
            <a:r>
              <a:rPr lang="en-GB" sz="2400" dirty="0"/>
              <a:t>(a) </a:t>
            </a:r>
            <a:r>
              <a:rPr lang="en-GB" sz="2400" i="1" dirty="0">
                <a:latin typeface="Times New Roman" panose="02020603050405020304" pitchFamily="18" charset="0"/>
                <a:cs typeface="Times New Roman" panose="02020603050405020304" pitchFamily="18" charset="0"/>
              </a:rPr>
              <a:t>a</a:t>
            </a:r>
            <a:r>
              <a:rPr lang="en-GB" sz="2400" dirty="0"/>
              <a:t> + </a:t>
            </a:r>
            <a:r>
              <a:rPr lang="en-GB" sz="2400" i="1" dirty="0">
                <a:latin typeface="Times New Roman" panose="02020603050405020304" pitchFamily="18" charset="0"/>
                <a:cs typeface="Times New Roman" panose="02020603050405020304" pitchFamily="18" charset="0"/>
              </a:rPr>
              <a:t>b</a:t>
            </a:r>
            <a:r>
              <a:rPr lang="en-GB" sz="2400" dirty="0"/>
              <a:t> </a:t>
            </a:r>
          </a:p>
        </p:txBody>
      </p:sp>
      <p:sp>
        <p:nvSpPr>
          <p:cNvPr id="7" name="Rectangle 6">
            <a:extLst>
              <a:ext uri="{FF2B5EF4-FFF2-40B4-BE49-F238E27FC236}">
                <a16:creationId xmlns:a16="http://schemas.microsoft.com/office/drawing/2014/main" id="{005BCC3C-E157-4DBB-9B0D-58F9FAF0F1E1}"/>
              </a:ext>
            </a:extLst>
          </p:cNvPr>
          <p:cNvSpPr/>
          <p:nvPr/>
        </p:nvSpPr>
        <p:spPr>
          <a:xfrm>
            <a:off x="2386100" y="3416300"/>
            <a:ext cx="1869985" cy="461665"/>
          </a:xfrm>
          <a:prstGeom prst="rect">
            <a:avLst/>
          </a:prstGeom>
        </p:spPr>
        <p:txBody>
          <a:bodyPr wrap="square">
            <a:spAutoFit/>
          </a:bodyPr>
          <a:lstStyle/>
          <a:p>
            <a:r>
              <a:rPr lang="en-GB" sz="2400" dirty="0"/>
              <a:t>(b) </a:t>
            </a:r>
            <a:r>
              <a:rPr lang="en-GB" sz="2400" i="1" dirty="0">
                <a:latin typeface="Times New Roman" panose="02020603050405020304" pitchFamily="18" charset="0"/>
                <a:cs typeface="Times New Roman" panose="02020603050405020304" pitchFamily="18" charset="0"/>
              </a:rPr>
              <a:t>a</a:t>
            </a:r>
            <a:r>
              <a:rPr lang="en-GB" sz="2400" dirty="0"/>
              <a:t> - </a:t>
            </a:r>
            <a:r>
              <a:rPr lang="en-GB" sz="2400" i="1" dirty="0">
                <a:latin typeface="Times New Roman" panose="02020603050405020304" pitchFamily="18" charset="0"/>
                <a:cs typeface="Times New Roman" panose="02020603050405020304" pitchFamily="18" charset="0"/>
              </a:rPr>
              <a:t>b</a:t>
            </a:r>
            <a:r>
              <a:rPr lang="en-GB" sz="2400" dirty="0"/>
              <a:t> </a:t>
            </a:r>
          </a:p>
        </p:txBody>
      </p:sp>
      <p:sp>
        <p:nvSpPr>
          <p:cNvPr id="8" name="Rectangle 7">
            <a:extLst>
              <a:ext uri="{FF2B5EF4-FFF2-40B4-BE49-F238E27FC236}">
                <a16:creationId xmlns:a16="http://schemas.microsoft.com/office/drawing/2014/main" id="{B0F4C892-6333-4E2D-A756-BB5D108AF933}"/>
              </a:ext>
            </a:extLst>
          </p:cNvPr>
          <p:cNvSpPr/>
          <p:nvPr/>
        </p:nvSpPr>
        <p:spPr>
          <a:xfrm>
            <a:off x="2386100" y="3918909"/>
            <a:ext cx="1927851" cy="461665"/>
          </a:xfrm>
          <a:prstGeom prst="rect">
            <a:avLst/>
          </a:prstGeom>
        </p:spPr>
        <p:txBody>
          <a:bodyPr wrap="square">
            <a:spAutoFit/>
          </a:bodyPr>
          <a:lstStyle/>
          <a:p>
            <a:r>
              <a:rPr lang="en-GB" sz="2400" dirty="0"/>
              <a:t>(c) </a:t>
            </a:r>
            <a:r>
              <a:rPr lang="en-GB" sz="2400" i="1" dirty="0">
                <a:latin typeface="Times New Roman" panose="02020603050405020304" pitchFamily="18" charset="0"/>
                <a:cs typeface="Times New Roman" panose="02020603050405020304" pitchFamily="18" charset="0"/>
              </a:rPr>
              <a:t>a</a:t>
            </a:r>
            <a:r>
              <a:rPr lang="en-GB" sz="2400" dirty="0"/>
              <a:t> + </a:t>
            </a:r>
            <a:r>
              <a:rPr lang="en-GB" sz="2400" i="1" dirty="0">
                <a:latin typeface="Times New Roman" panose="02020603050405020304" pitchFamily="18" charset="0"/>
                <a:cs typeface="Times New Roman" panose="02020603050405020304" pitchFamily="18" charset="0"/>
              </a:rPr>
              <a:t>c</a:t>
            </a:r>
            <a:r>
              <a:rPr lang="en-GB" sz="2400" dirty="0"/>
              <a:t> </a:t>
            </a:r>
          </a:p>
        </p:txBody>
      </p:sp>
      <p:sp>
        <p:nvSpPr>
          <p:cNvPr id="9" name="Rectangle 8">
            <a:extLst>
              <a:ext uri="{FF2B5EF4-FFF2-40B4-BE49-F238E27FC236}">
                <a16:creationId xmlns:a16="http://schemas.microsoft.com/office/drawing/2014/main" id="{8DCD0D2E-A6DA-43FD-8565-23FBAC5138C4}"/>
              </a:ext>
            </a:extLst>
          </p:cNvPr>
          <p:cNvSpPr/>
          <p:nvPr/>
        </p:nvSpPr>
        <p:spPr>
          <a:xfrm>
            <a:off x="2393981" y="4421518"/>
            <a:ext cx="2568835" cy="461665"/>
          </a:xfrm>
          <a:prstGeom prst="rect">
            <a:avLst/>
          </a:prstGeom>
        </p:spPr>
        <p:txBody>
          <a:bodyPr wrap="square">
            <a:spAutoFit/>
          </a:bodyPr>
          <a:lstStyle/>
          <a:p>
            <a:r>
              <a:rPr lang="en-GB" sz="2400" dirty="0"/>
              <a:t>(d) </a:t>
            </a:r>
            <a:r>
              <a:rPr lang="en-GB" sz="2400" i="1" dirty="0">
                <a:latin typeface="Times New Roman" panose="02020603050405020304" pitchFamily="18" charset="0"/>
                <a:cs typeface="Times New Roman" panose="02020603050405020304" pitchFamily="18" charset="0"/>
              </a:rPr>
              <a:t>c</a:t>
            </a:r>
            <a:r>
              <a:rPr lang="en-GB" sz="2400" dirty="0"/>
              <a:t> + </a:t>
            </a:r>
            <a:r>
              <a:rPr lang="en-GB" sz="2400" i="1" dirty="0">
                <a:latin typeface="Times New Roman" panose="02020603050405020304" pitchFamily="18" charset="0"/>
                <a:cs typeface="Times New Roman" panose="02020603050405020304" pitchFamily="18" charset="0"/>
              </a:rPr>
              <a:t>b</a:t>
            </a:r>
            <a:r>
              <a:rPr lang="en-GB" sz="2400" dirty="0"/>
              <a:t> - </a:t>
            </a:r>
            <a:r>
              <a:rPr lang="en-GB" sz="2400" i="1" dirty="0">
                <a:latin typeface="Times New Roman" panose="02020603050405020304" pitchFamily="18" charset="0"/>
                <a:cs typeface="Times New Roman" panose="02020603050405020304" pitchFamily="18" charset="0"/>
              </a:rPr>
              <a:t>a</a:t>
            </a:r>
            <a:r>
              <a:rPr lang="en-GB" sz="2400" dirty="0"/>
              <a:t> </a:t>
            </a:r>
          </a:p>
        </p:txBody>
      </p:sp>
      <p:sp>
        <p:nvSpPr>
          <p:cNvPr id="10" name="Rectangle 9">
            <a:extLst>
              <a:ext uri="{FF2B5EF4-FFF2-40B4-BE49-F238E27FC236}">
                <a16:creationId xmlns:a16="http://schemas.microsoft.com/office/drawing/2014/main" id="{D75805A7-6248-4B9E-9FF1-2BA954AC6672}"/>
              </a:ext>
            </a:extLst>
          </p:cNvPr>
          <p:cNvSpPr/>
          <p:nvPr/>
        </p:nvSpPr>
        <p:spPr>
          <a:xfrm>
            <a:off x="4313951" y="2856503"/>
            <a:ext cx="2481770" cy="461665"/>
          </a:xfrm>
          <a:prstGeom prst="rect">
            <a:avLst/>
          </a:prstGeom>
        </p:spPr>
        <p:txBody>
          <a:bodyPr wrap="none">
            <a:spAutoFit/>
          </a:bodyPr>
          <a:lstStyle/>
          <a:p>
            <a:r>
              <a:rPr lang="en-GB" sz="2400" i="1" dirty="0">
                <a:solidFill>
                  <a:srgbClr val="FF0000"/>
                </a:solidFill>
                <a:latin typeface="Times New Roman" panose="02020603050405020304" pitchFamily="18" charset="0"/>
                <a:cs typeface="Times New Roman" panose="02020603050405020304" pitchFamily="18" charset="0"/>
              </a:rPr>
              <a:t>a</a:t>
            </a:r>
            <a:r>
              <a:rPr lang="en-GB" sz="2400" dirty="0">
                <a:solidFill>
                  <a:srgbClr val="FF0000"/>
                </a:solidFill>
              </a:rPr>
              <a:t> + </a:t>
            </a:r>
            <a:r>
              <a:rPr lang="en-GB" sz="2400" i="1" dirty="0">
                <a:solidFill>
                  <a:srgbClr val="FF0000"/>
                </a:solidFill>
                <a:latin typeface="Times New Roman" panose="02020603050405020304" pitchFamily="18" charset="0"/>
                <a:cs typeface="Times New Roman" panose="02020603050405020304" pitchFamily="18" charset="0"/>
              </a:rPr>
              <a:t>b </a:t>
            </a:r>
            <a:r>
              <a:rPr lang="en-GB" sz="2400" dirty="0">
                <a:solidFill>
                  <a:srgbClr val="FF0000"/>
                </a:solidFill>
                <a:latin typeface="+mj-lt"/>
                <a:cs typeface="Times New Roman" panose="02020603050405020304" pitchFamily="18" charset="0"/>
              </a:rPr>
              <a:t>= 6 + 3 = 9</a:t>
            </a:r>
            <a:r>
              <a:rPr lang="en-GB" sz="2400" dirty="0">
                <a:solidFill>
                  <a:srgbClr val="FF0000"/>
                </a:solidFill>
                <a:latin typeface="+mj-lt"/>
              </a:rPr>
              <a:t> </a:t>
            </a:r>
          </a:p>
        </p:txBody>
      </p:sp>
      <p:sp>
        <p:nvSpPr>
          <p:cNvPr id="11" name="Rectangle 10">
            <a:extLst>
              <a:ext uri="{FF2B5EF4-FFF2-40B4-BE49-F238E27FC236}">
                <a16:creationId xmlns:a16="http://schemas.microsoft.com/office/drawing/2014/main" id="{20F227F9-A448-4CA1-86A3-A7773FAE91B1}"/>
              </a:ext>
            </a:extLst>
          </p:cNvPr>
          <p:cNvSpPr/>
          <p:nvPr/>
        </p:nvSpPr>
        <p:spPr>
          <a:xfrm>
            <a:off x="4346498" y="3377575"/>
            <a:ext cx="2327881" cy="461665"/>
          </a:xfrm>
          <a:prstGeom prst="rect">
            <a:avLst/>
          </a:prstGeom>
        </p:spPr>
        <p:txBody>
          <a:bodyPr wrap="none">
            <a:spAutoFit/>
          </a:bodyPr>
          <a:lstStyle/>
          <a:p>
            <a:r>
              <a:rPr lang="en-GB" sz="2400" i="1" dirty="0">
                <a:solidFill>
                  <a:srgbClr val="FF0000"/>
                </a:solidFill>
                <a:latin typeface="Times New Roman" panose="02020603050405020304" pitchFamily="18" charset="0"/>
                <a:cs typeface="Times New Roman" panose="02020603050405020304" pitchFamily="18" charset="0"/>
              </a:rPr>
              <a:t>a</a:t>
            </a:r>
            <a:r>
              <a:rPr lang="en-GB" sz="2400" dirty="0">
                <a:solidFill>
                  <a:srgbClr val="FF0000"/>
                </a:solidFill>
              </a:rPr>
              <a:t> - </a:t>
            </a:r>
            <a:r>
              <a:rPr lang="en-GB" sz="2400" i="1" dirty="0">
                <a:solidFill>
                  <a:srgbClr val="FF0000"/>
                </a:solidFill>
                <a:latin typeface="Times New Roman" panose="02020603050405020304" pitchFamily="18" charset="0"/>
                <a:cs typeface="Times New Roman" panose="02020603050405020304" pitchFamily="18" charset="0"/>
              </a:rPr>
              <a:t>b </a:t>
            </a:r>
            <a:r>
              <a:rPr lang="en-GB" sz="2400" dirty="0">
                <a:solidFill>
                  <a:srgbClr val="FF0000"/>
                </a:solidFill>
                <a:cs typeface="Times New Roman" panose="02020603050405020304" pitchFamily="18" charset="0"/>
              </a:rPr>
              <a:t>= 6 - 3 = 3</a:t>
            </a:r>
            <a:r>
              <a:rPr lang="en-GB" sz="2400" dirty="0">
                <a:solidFill>
                  <a:srgbClr val="FF0000"/>
                </a:solidFill>
              </a:rPr>
              <a:t> </a:t>
            </a:r>
          </a:p>
        </p:txBody>
      </p:sp>
      <p:sp>
        <p:nvSpPr>
          <p:cNvPr id="12" name="Rectangle 11">
            <a:extLst>
              <a:ext uri="{FF2B5EF4-FFF2-40B4-BE49-F238E27FC236}">
                <a16:creationId xmlns:a16="http://schemas.microsoft.com/office/drawing/2014/main" id="{89366C87-EED0-4F3A-A642-24AE9B9AD920}"/>
              </a:ext>
            </a:extLst>
          </p:cNvPr>
          <p:cNvSpPr/>
          <p:nvPr/>
        </p:nvSpPr>
        <p:spPr>
          <a:xfrm>
            <a:off x="4367324" y="3896133"/>
            <a:ext cx="2635658" cy="461665"/>
          </a:xfrm>
          <a:prstGeom prst="rect">
            <a:avLst/>
          </a:prstGeom>
        </p:spPr>
        <p:txBody>
          <a:bodyPr wrap="none">
            <a:spAutoFit/>
          </a:bodyPr>
          <a:lstStyle/>
          <a:p>
            <a:r>
              <a:rPr lang="en-GB" sz="2400" i="1" dirty="0">
                <a:solidFill>
                  <a:srgbClr val="FF0000"/>
                </a:solidFill>
                <a:latin typeface="Times New Roman" panose="02020603050405020304" pitchFamily="18" charset="0"/>
                <a:cs typeface="Times New Roman" panose="02020603050405020304" pitchFamily="18" charset="0"/>
              </a:rPr>
              <a:t>a</a:t>
            </a:r>
            <a:r>
              <a:rPr lang="en-GB" sz="2400" dirty="0">
                <a:solidFill>
                  <a:srgbClr val="FF0000"/>
                </a:solidFill>
              </a:rPr>
              <a:t> + </a:t>
            </a:r>
            <a:r>
              <a:rPr lang="en-GB" sz="2400" i="1" dirty="0">
                <a:solidFill>
                  <a:srgbClr val="FF0000"/>
                </a:solidFill>
                <a:latin typeface="Times New Roman" panose="02020603050405020304" pitchFamily="18" charset="0"/>
                <a:cs typeface="Times New Roman" panose="02020603050405020304" pitchFamily="18" charset="0"/>
              </a:rPr>
              <a:t>c </a:t>
            </a:r>
            <a:r>
              <a:rPr lang="en-GB" sz="2400" dirty="0">
                <a:solidFill>
                  <a:srgbClr val="FF0000"/>
                </a:solidFill>
                <a:cs typeface="Times New Roman" panose="02020603050405020304" pitchFamily="18" charset="0"/>
              </a:rPr>
              <a:t>= 6 + 7 = 13</a:t>
            </a:r>
            <a:r>
              <a:rPr lang="en-GB" sz="2400" dirty="0">
                <a:solidFill>
                  <a:srgbClr val="FF0000"/>
                </a:solidFill>
              </a:rPr>
              <a:t> </a:t>
            </a:r>
          </a:p>
        </p:txBody>
      </p:sp>
      <p:sp>
        <p:nvSpPr>
          <p:cNvPr id="13" name="Rectangle 12">
            <a:extLst>
              <a:ext uri="{FF2B5EF4-FFF2-40B4-BE49-F238E27FC236}">
                <a16:creationId xmlns:a16="http://schemas.microsoft.com/office/drawing/2014/main" id="{C8F94254-53A9-4E61-B081-8278F257A0F8}"/>
              </a:ext>
            </a:extLst>
          </p:cNvPr>
          <p:cNvSpPr/>
          <p:nvPr/>
        </p:nvSpPr>
        <p:spPr>
          <a:xfrm>
            <a:off x="4359787" y="4414691"/>
            <a:ext cx="3472425" cy="461665"/>
          </a:xfrm>
          <a:prstGeom prst="rect">
            <a:avLst/>
          </a:prstGeom>
        </p:spPr>
        <p:txBody>
          <a:bodyPr wrap="none">
            <a:spAutoFit/>
          </a:bodyPr>
          <a:lstStyle/>
          <a:p>
            <a:r>
              <a:rPr lang="en-GB" sz="2400" i="1" dirty="0">
                <a:solidFill>
                  <a:srgbClr val="FF0000"/>
                </a:solidFill>
                <a:latin typeface="Times New Roman" panose="02020603050405020304" pitchFamily="18" charset="0"/>
                <a:cs typeface="Times New Roman" panose="02020603050405020304" pitchFamily="18" charset="0"/>
              </a:rPr>
              <a:t>c</a:t>
            </a:r>
            <a:r>
              <a:rPr lang="en-GB" sz="2400" dirty="0">
                <a:solidFill>
                  <a:srgbClr val="FF0000"/>
                </a:solidFill>
              </a:rPr>
              <a:t> + </a:t>
            </a:r>
            <a:r>
              <a:rPr lang="en-GB" sz="2400" i="1" dirty="0">
                <a:solidFill>
                  <a:srgbClr val="FF0000"/>
                </a:solidFill>
                <a:latin typeface="Times New Roman" panose="02020603050405020304" pitchFamily="18" charset="0"/>
                <a:cs typeface="Times New Roman" panose="02020603050405020304" pitchFamily="18" charset="0"/>
              </a:rPr>
              <a:t>b</a:t>
            </a:r>
            <a:r>
              <a:rPr lang="en-GB" sz="2400" dirty="0">
                <a:solidFill>
                  <a:srgbClr val="FF0000"/>
                </a:solidFill>
              </a:rPr>
              <a:t> – </a:t>
            </a:r>
            <a:r>
              <a:rPr lang="en-GB" sz="2400" i="1" dirty="0">
                <a:solidFill>
                  <a:srgbClr val="FF0000"/>
                </a:solidFill>
                <a:latin typeface="Times New Roman" panose="02020603050405020304" pitchFamily="18" charset="0"/>
                <a:cs typeface="Times New Roman" panose="02020603050405020304" pitchFamily="18" charset="0"/>
              </a:rPr>
              <a:t>a </a:t>
            </a:r>
            <a:r>
              <a:rPr lang="en-GB" sz="2400" dirty="0">
                <a:solidFill>
                  <a:srgbClr val="FF0000"/>
                </a:solidFill>
                <a:latin typeface="+mj-lt"/>
                <a:cs typeface="Times New Roman" panose="02020603050405020304" pitchFamily="18" charset="0"/>
              </a:rPr>
              <a:t>= 7 + 3 – 6 = 4</a:t>
            </a:r>
            <a:r>
              <a:rPr lang="en-GB" sz="2400" dirty="0">
                <a:solidFill>
                  <a:srgbClr val="FF0000"/>
                </a:solidFill>
              </a:rPr>
              <a:t> </a:t>
            </a:r>
          </a:p>
        </p:txBody>
      </p: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A66540E1-F5B6-44A8-B387-EAD3C873489E}"/>
                  </a:ext>
                </a:extLst>
              </p:cNvPr>
              <p:cNvSpPr txBox="1"/>
              <p:nvPr/>
            </p:nvSpPr>
            <p:spPr>
              <a:xfrm>
                <a:off x="8206292" y="2876114"/>
                <a:ext cx="3336421" cy="2186817"/>
              </a:xfrm>
              <a:prstGeom prst="rect">
                <a:avLst/>
              </a:prstGeom>
              <a:noFill/>
            </p:spPr>
            <p:txBody>
              <a:bodyPr wrap="square" rtlCol="0">
                <a:spAutoFit/>
              </a:bodyPr>
              <a:lstStyle/>
              <a:p>
                <a:r>
                  <a:rPr lang="en-GB" sz="2400" dirty="0"/>
                  <a:t>Reminders:</a:t>
                </a:r>
              </a:p>
              <a:p>
                <a:r>
                  <a:rPr lang="en-GB" sz="2400" dirty="0"/>
                  <a:t>We write  2 x </a:t>
                </a:r>
                <a:r>
                  <a:rPr lang="en-GB" sz="2400" i="1" dirty="0">
                    <a:latin typeface="Times New Roman" panose="02020603050405020304" pitchFamily="18" charset="0"/>
                    <a:cs typeface="Times New Roman" panose="02020603050405020304" pitchFamily="18" charset="0"/>
                  </a:rPr>
                  <a:t>a </a:t>
                </a:r>
                <a:r>
                  <a:rPr lang="en-GB" sz="2400" dirty="0"/>
                  <a:t> as 2</a:t>
                </a:r>
                <a:r>
                  <a:rPr lang="en-GB" sz="2400" i="1" dirty="0">
                    <a:latin typeface="Times New Roman" panose="02020603050405020304" pitchFamily="18" charset="0"/>
                    <a:cs typeface="Times New Roman" panose="02020603050405020304" pitchFamily="18" charset="0"/>
                  </a:rPr>
                  <a:t>a</a:t>
                </a:r>
              </a:p>
              <a:p>
                <a:r>
                  <a:rPr lang="en-GB" sz="2400" i="1" dirty="0">
                    <a:latin typeface="Times New Roman" panose="02020603050405020304" pitchFamily="18" charset="0"/>
                    <a:cs typeface="Times New Roman" panose="02020603050405020304" pitchFamily="18" charset="0"/>
                  </a:rPr>
                  <a:t>                   a</a:t>
                </a:r>
                <a:r>
                  <a:rPr lang="en-GB" sz="2400" dirty="0"/>
                  <a:t> x </a:t>
                </a:r>
                <a:r>
                  <a:rPr lang="en-GB" sz="2400" i="1" dirty="0">
                    <a:latin typeface="Times New Roman" panose="02020603050405020304" pitchFamily="18" charset="0"/>
                    <a:cs typeface="Times New Roman" panose="02020603050405020304" pitchFamily="18" charset="0"/>
                  </a:rPr>
                  <a:t>b</a:t>
                </a:r>
                <a:r>
                  <a:rPr lang="en-GB" sz="2400" dirty="0"/>
                  <a:t> as </a:t>
                </a:r>
                <a:r>
                  <a:rPr lang="en-GB" sz="2400" i="1" dirty="0">
                    <a:latin typeface="Times New Roman" panose="02020603050405020304" pitchFamily="18" charset="0"/>
                    <a:cs typeface="Times New Roman" panose="02020603050405020304" pitchFamily="18" charset="0"/>
                  </a:rPr>
                  <a:t>ab</a:t>
                </a:r>
                <a:r>
                  <a:rPr lang="en-GB" sz="2400" dirty="0"/>
                  <a:t> </a:t>
                </a:r>
              </a:p>
              <a:p>
                <a:r>
                  <a:rPr lang="en-GB" sz="2400" dirty="0"/>
                  <a:t>                 </a:t>
                </a:r>
                <a:r>
                  <a:rPr lang="en-GB" sz="2400" i="1" dirty="0">
                    <a:latin typeface="Times New Roman" panose="02020603050405020304" pitchFamily="18" charset="0"/>
                    <a:cs typeface="Times New Roman" panose="02020603050405020304" pitchFamily="18" charset="0"/>
                  </a:rPr>
                  <a:t>a </a:t>
                </a:r>
                <a:r>
                  <a:rPr lang="en-GB" sz="2400" dirty="0">
                    <a:latin typeface="+mj-lt"/>
                    <a:cs typeface="Times New Roman" panose="02020603050405020304" pitchFamily="18" charset="0"/>
                  </a:rPr>
                  <a:t>÷</a:t>
                </a:r>
                <a:r>
                  <a:rPr lang="en-GB" sz="2400" dirty="0">
                    <a:latin typeface="+mj-lt"/>
                  </a:rPr>
                  <a:t> </a:t>
                </a:r>
                <a:r>
                  <a:rPr lang="en-GB" sz="2400" dirty="0"/>
                  <a:t>4 as </a:t>
                </a:r>
                <a14:m>
                  <m:oMath xmlns:m="http://schemas.openxmlformats.org/officeDocument/2006/math">
                    <m:f>
                      <m:fPr>
                        <m:ctrlPr>
                          <a:rPr lang="en-GB" sz="2400" i="1" smtClean="0">
                            <a:latin typeface="Cambria Math" panose="02040503050406030204" pitchFamily="18" charset="0"/>
                          </a:rPr>
                        </m:ctrlPr>
                      </m:fPr>
                      <m:num>
                        <m:r>
                          <a:rPr lang="en-GB" sz="2400" b="0" i="1" smtClean="0">
                            <a:latin typeface="Cambria Math" panose="02040503050406030204" pitchFamily="18" charset="0"/>
                          </a:rPr>
                          <m:t>𝑎</m:t>
                        </m:r>
                      </m:num>
                      <m:den>
                        <m:r>
                          <a:rPr lang="en-GB" sz="2400" b="0" i="1" smtClean="0">
                            <a:latin typeface="Cambria Math" panose="02040503050406030204" pitchFamily="18" charset="0"/>
                          </a:rPr>
                          <m:t>4</m:t>
                        </m:r>
                      </m:den>
                    </m:f>
                  </m:oMath>
                </a14:m>
                <a:endParaRPr lang="en-GB" sz="2400" dirty="0"/>
              </a:p>
              <a:p>
                <a:r>
                  <a:rPr lang="en-GB" sz="2400" dirty="0"/>
                  <a:t>          and a ÷ b as </a:t>
                </a:r>
                <a14:m>
                  <m:oMath xmlns:m="http://schemas.openxmlformats.org/officeDocument/2006/math">
                    <m:f>
                      <m:fPr>
                        <m:ctrlPr>
                          <a:rPr lang="en-GB" sz="2400" i="1">
                            <a:latin typeface="Cambria Math" panose="02040503050406030204" pitchFamily="18" charset="0"/>
                          </a:rPr>
                        </m:ctrlPr>
                      </m:fPr>
                      <m:num>
                        <m:r>
                          <a:rPr lang="en-GB" sz="2400" i="1">
                            <a:latin typeface="Cambria Math" panose="02040503050406030204" pitchFamily="18" charset="0"/>
                          </a:rPr>
                          <m:t>𝑎</m:t>
                        </m:r>
                      </m:num>
                      <m:den>
                        <m:r>
                          <a:rPr lang="en-GB" sz="2400" b="0" i="1" smtClean="0">
                            <a:latin typeface="Cambria Math" panose="02040503050406030204" pitchFamily="18" charset="0"/>
                          </a:rPr>
                          <m:t>𝑏</m:t>
                        </m:r>
                      </m:den>
                    </m:f>
                  </m:oMath>
                </a14:m>
                <a:r>
                  <a:rPr lang="en-GB" sz="2400" dirty="0"/>
                  <a:t> </a:t>
                </a:r>
              </a:p>
            </p:txBody>
          </p:sp>
        </mc:Choice>
        <mc:Fallback xmlns="">
          <p:sp>
            <p:nvSpPr>
              <p:cNvPr id="14" name="TextBox 13">
                <a:extLst>
                  <a:ext uri="{FF2B5EF4-FFF2-40B4-BE49-F238E27FC236}">
                    <a16:creationId xmlns:a16="http://schemas.microsoft.com/office/drawing/2014/main" id="{A66540E1-F5B6-44A8-B387-EAD3C873489E}"/>
                  </a:ext>
                </a:extLst>
              </p:cNvPr>
              <p:cNvSpPr txBox="1">
                <a:spLocks noRot="1" noChangeAspect="1" noMove="1" noResize="1" noEditPoints="1" noAdjustHandles="1" noChangeArrowheads="1" noChangeShapeType="1" noTextEdit="1"/>
              </p:cNvSpPr>
              <p:nvPr/>
            </p:nvSpPr>
            <p:spPr>
              <a:xfrm>
                <a:off x="8206292" y="2876114"/>
                <a:ext cx="3336421" cy="2186817"/>
              </a:xfrm>
              <a:prstGeom prst="rect">
                <a:avLst/>
              </a:prstGeom>
              <a:blipFill>
                <a:blip r:embed="rId4"/>
                <a:stretch>
                  <a:fillRect l="-2742" t="-1950" b="-1671"/>
                </a:stretch>
              </a:blipFill>
            </p:spPr>
            <p:txBody>
              <a:bodyPr/>
              <a:lstStyle/>
              <a:p>
                <a:r>
                  <a:rPr lang="en-GB">
                    <a:noFill/>
                  </a:rPr>
                  <a:t> </a:t>
                </a:r>
              </a:p>
            </p:txBody>
          </p:sp>
        </mc:Fallback>
      </mc:AlternateContent>
      <p:sp>
        <p:nvSpPr>
          <p:cNvPr id="16" name="Rectangle 15">
            <a:extLst>
              <a:ext uri="{FF2B5EF4-FFF2-40B4-BE49-F238E27FC236}">
                <a16:creationId xmlns:a16="http://schemas.microsoft.com/office/drawing/2014/main" id="{6B567B90-64C6-43FC-80A6-1F5ECF860AE9}"/>
              </a:ext>
            </a:extLst>
          </p:cNvPr>
          <p:cNvSpPr/>
          <p:nvPr/>
        </p:nvSpPr>
        <p:spPr>
          <a:xfrm>
            <a:off x="2437787" y="4919813"/>
            <a:ext cx="1707519" cy="461665"/>
          </a:xfrm>
          <a:prstGeom prst="rect">
            <a:avLst/>
          </a:prstGeom>
        </p:spPr>
        <p:txBody>
          <a:bodyPr wrap="none">
            <a:spAutoFit/>
          </a:bodyPr>
          <a:lstStyle/>
          <a:p>
            <a:r>
              <a:rPr lang="en-GB" sz="2400" b="1" dirty="0"/>
              <a:t>Example 2</a:t>
            </a:r>
          </a:p>
        </p:txBody>
      </p:sp>
      <p:sp>
        <p:nvSpPr>
          <p:cNvPr id="17" name="Rectangle 16">
            <a:extLst>
              <a:ext uri="{FF2B5EF4-FFF2-40B4-BE49-F238E27FC236}">
                <a16:creationId xmlns:a16="http://schemas.microsoft.com/office/drawing/2014/main" id="{171BCEE4-EAAD-4BC3-99C0-67B209FEA03B}"/>
              </a:ext>
            </a:extLst>
          </p:cNvPr>
          <p:cNvSpPr/>
          <p:nvPr/>
        </p:nvSpPr>
        <p:spPr>
          <a:xfrm>
            <a:off x="2437787" y="5253091"/>
            <a:ext cx="6373861" cy="461665"/>
          </a:xfrm>
          <a:prstGeom prst="rect">
            <a:avLst/>
          </a:prstGeom>
        </p:spPr>
        <p:txBody>
          <a:bodyPr wrap="none">
            <a:spAutoFit/>
          </a:bodyPr>
          <a:lstStyle/>
          <a:p>
            <a:r>
              <a:rPr lang="en-GB" sz="2400" dirty="0"/>
              <a:t>If </a:t>
            </a:r>
            <a:r>
              <a:rPr lang="en-GB" sz="2400" i="1" dirty="0">
                <a:latin typeface="Times New Roman" panose="02020603050405020304" pitchFamily="18" charset="0"/>
                <a:cs typeface="Times New Roman" panose="02020603050405020304" pitchFamily="18" charset="0"/>
              </a:rPr>
              <a:t>p</a:t>
            </a:r>
            <a:r>
              <a:rPr lang="en-GB" sz="2400" dirty="0"/>
              <a:t> = 6, </a:t>
            </a:r>
            <a:r>
              <a:rPr lang="en-GB" sz="2400" i="1" dirty="0">
                <a:latin typeface="Times New Roman" panose="02020603050405020304" pitchFamily="18" charset="0"/>
                <a:cs typeface="Times New Roman" panose="02020603050405020304" pitchFamily="18" charset="0"/>
              </a:rPr>
              <a:t>q</a:t>
            </a:r>
            <a:r>
              <a:rPr lang="en-GB" sz="2400" dirty="0"/>
              <a:t> = 12 and </a:t>
            </a:r>
            <a:r>
              <a:rPr lang="en-GB" sz="2400" i="1" dirty="0">
                <a:latin typeface="Times New Roman" panose="02020603050405020304" pitchFamily="18" charset="0"/>
                <a:cs typeface="Times New Roman" panose="02020603050405020304" pitchFamily="18" charset="0"/>
              </a:rPr>
              <a:t>r</a:t>
            </a:r>
            <a:r>
              <a:rPr lang="en-GB" sz="2400" dirty="0"/>
              <a:t> = 4 and </a:t>
            </a:r>
            <a:r>
              <a:rPr lang="en-GB" sz="2400" i="1" dirty="0">
                <a:latin typeface="Times New Roman" panose="02020603050405020304" pitchFamily="18" charset="0"/>
                <a:cs typeface="Times New Roman" panose="02020603050405020304" pitchFamily="18" charset="0"/>
              </a:rPr>
              <a:t>s</a:t>
            </a:r>
            <a:r>
              <a:rPr lang="en-GB" sz="2400" dirty="0"/>
              <a:t> = 3, evaluate:</a:t>
            </a:r>
          </a:p>
        </p:txBody>
      </p:sp>
      <p:sp>
        <p:nvSpPr>
          <p:cNvPr id="18" name="Rectangle 17">
            <a:extLst>
              <a:ext uri="{FF2B5EF4-FFF2-40B4-BE49-F238E27FC236}">
                <a16:creationId xmlns:a16="http://schemas.microsoft.com/office/drawing/2014/main" id="{D3C6CC11-4A2A-4D5F-BFB0-2E83E7890ABF}"/>
              </a:ext>
            </a:extLst>
          </p:cNvPr>
          <p:cNvSpPr/>
          <p:nvPr/>
        </p:nvSpPr>
        <p:spPr>
          <a:xfrm>
            <a:off x="2463244" y="5735189"/>
            <a:ext cx="886781" cy="461665"/>
          </a:xfrm>
          <a:prstGeom prst="rect">
            <a:avLst/>
          </a:prstGeom>
        </p:spPr>
        <p:txBody>
          <a:bodyPr wrap="none">
            <a:spAutoFit/>
          </a:bodyPr>
          <a:lstStyle/>
          <a:p>
            <a:r>
              <a:rPr lang="en-GB" sz="2400" dirty="0">
                <a:latin typeface="+mj-lt"/>
                <a:cs typeface="Times New Roman" panose="02020603050405020304" pitchFamily="18" charset="0"/>
              </a:rPr>
              <a:t>(a) </a:t>
            </a:r>
            <a:r>
              <a:rPr lang="en-GB" sz="2400" i="1" dirty="0" err="1">
                <a:latin typeface="Times New Roman" panose="02020603050405020304" pitchFamily="18" charset="0"/>
                <a:cs typeface="Times New Roman" panose="02020603050405020304" pitchFamily="18" charset="0"/>
              </a:rPr>
              <a:t>rs</a:t>
            </a:r>
            <a:endParaRPr lang="en-GB" sz="2400" i="1" dirty="0">
              <a:latin typeface="Times New Roman" panose="02020603050405020304" pitchFamily="18" charset="0"/>
              <a:cs typeface="Times New Roman" panose="02020603050405020304" pitchFamily="18" charset="0"/>
            </a:endParaRPr>
          </a:p>
        </p:txBody>
      </p:sp>
      <p:sp>
        <p:nvSpPr>
          <p:cNvPr id="19" name="Rectangle 18">
            <a:extLst>
              <a:ext uri="{FF2B5EF4-FFF2-40B4-BE49-F238E27FC236}">
                <a16:creationId xmlns:a16="http://schemas.microsoft.com/office/drawing/2014/main" id="{359D803F-A861-44A3-BC93-1C8F7A561A31}"/>
              </a:ext>
            </a:extLst>
          </p:cNvPr>
          <p:cNvSpPr/>
          <p:nvPr/>
        </p:nvSpPr>
        <p:spPr>
          <a:xfrm>
            <a:off x="4699600" y="5778857"/>
            <a:ext cx="971741" cy="461665"/>
          </a:xfrm>
          <a:prstGeom prst="rect">
            <a:avLst/>
          </a:prstGeom>
        </p:spPr>
        <p:txBody>
          <a:bodyPr wrap="none">
            <a:spAutoFit/>
          </a:bodyPr>
          <a:lstStyle/>
          <a:p>
            <a:r>
              <a:rPr lang="en-GB" sz="2400" dirty="0">
                <a:cs typeface="Times New Roman" panose="02020603050405020304" pitchFamily="18" charset="0"/>
              </a:rPr>
              <a:t>(b) </a:t>
            </a:r>
            <a:r>
              <a:rPr lang="en-GB" sz="2400" dirty="0">
                <a:latin typeface="+mj-lt"/>
                <a:cs typeface="Times New Roman" panose="02020603050405020304" pitchFamily="18" charset="0"/>
              </a:rPr>
              <a:t>5</a:t>
            </a:r>
            <a:r>
              <a:rPr lang="en-GB" sz="2400" i="1" dirty="0">
                <a:latin typeface="Times New Roman" panose="02020603050405020304" pitchFamily="18" charset="0"/>
                <a:cs typeface="Times New Roman" panose="02020603050405020304" pitchFamily="18" charset="0"/>
              </a:rPr>
              <a:t>p</a:t>
            </a:r>
          </a:p>
        </p:txBody>
      </p:sp>
      <p:sp>
        <p:nvSpPr>
          <p:cNvPr id="20" name="Rectangle 19">
            <a:extLst>
              <a:ext uri="{FF2B5EF4-FFF2-40B4-BE49-F238E27FC236}">
                <a16:creationId xmlns:a16="http://schemas.microsoft.com/office/drawing/2014/main" id="{8F043B29-9D14-4A3D-9A93-46542339CEE6}"/>
              </a:ext>
            </a:extLst>
          </p:cNvPr>
          <p:cNvSpPr/>
          <p:nvPr/>
        </p:nvSpPr>
        <p:spPr>
          <a:xfrm>
            <a:off x="6735684" y="5804421"/>
            <a:ext cx="1553630" cy="461665"/>
          </a:xfrm>
          <a:prstGeom prst="rect">
            <a:avLst/>
          </a:prstGeom>
        </p:spPr>
        <p:txBody>
          <a:bodyPr wrap="none">
            <a:spAutoFit/>
          </a:bodyPr>
          <a:lstStyle/>
          <a:p>
            <a:r>
              <a:rPr lang="en-GB" sz="2400" dirty="0">
                <a:cs typeface="Times New Roman" panose="02020603050405020304" pitchFamily="18" charset="0"/>
              </a:rPr>
              <a:t>(c) </a:t>
            </a:r>
            <a:r>
              <a:rPr lang="en-GB" sz="2400" dirty="0">
                <a:latin typeface="+mj-lt"/>
                <a:cs typeface="Times New Roman" panose="02020603050405020304" pitchFamily="18" charset="0"/>
              </a:rPr>
              <a:t>2</a:t>
            </a:r>
            <a:r>
              <a:rPr lang="en-GB" sz="2400" i="1" dirty="0">
                <a:latin typeface="Times New Roman" panose="02020603050405020304" pitchFamily="18" charset="0"/>
                <a:cs typeface="Times New Roman" panose="02020603050405020304" pitchFamily="18" charset="0"/>
              </a:rPr>
              <a:t>r </a:t>
            </a:r>
            <a:r>
              <a:rPr lang="en-GB" sz="2400" dirty="0">
                <a:latin typeface="+mj-lt"/>
                <a:cs typeface="Times New Roman" panose="02020603050405020304" pitchFamily="18" charset="0"/>
              </a:rPr>
              <a:t>+ 3</a:t>
            </a:r>
            <a:r>
              <a:rPr lang="en-GB" sz="2400" i="1" dirty="0">
                <a:latin typeface="Times New Roman" panose="02020603050405020304" pitchFamily="18" charset="0"/>
                <a:cs typeface="Times New Roman" panose="02020603050405020304" pitchFamily="18" charset="0"/>
              </a:rPr>
              <a:t>s</a:t>
            </a:r>
          </a:p>
        </p:txBody>
      </p:sp>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4FDE5CD2-EAD9-4BA3-A04D-2EEC47CBEE48}"/>
                  </a:ext>
                </a:extLst>
              </p:cNvPr>
              <p:cNvSpPr txBox="1"/>
              <p:nvPr/>
            </p:nvSpPr>
            <p:spPr>
              <a:xfrm>
                <a:off x="9769649" y="5616232"/>
                <a:ext cx="1080120" cy="586571"/>
              </a:xfrm>
              <a:prstGeom prst="rect">
                <a:avLst/>
              </a:prstGeom>
              <a:noFill/>
            </p:spPr>
            <p:txBody>
              <a:bodyPr wrap="square" rtlCol="0">
                <a:spAutoFit/>
              </a:bodyPr>
              <a:lstStyle/>
              <a:p>
                <a:r>
                  <a:rPr lang="en-GB" sz="2400" dirty="0"/>
                  <a:t>(d) </a:t>
                </a:r>
                <a14:m>
                  <m:oMath xmlns:m="http://schemas.openxmlformats.org/officeDocument/2006/math">
                    <m:f>
                      <m:fPr>
                        <m:ctrlPr>
                          <a:rPr lang="en-GB" sz="2400" i="1" smtClean="0">
                            <a:latin typeface="Cambria Math" panose="02040503050406030204" pitchFamily="18" charset="0"/>
                          </a:rPr>
                        </m:ctrlPr>
                      </m:fPr>
                      <m:num>
                        <m:r>
                          <a:rPr lang="en-GB" sz="2400" b="0" i="1" smtClean="0">
                            <a:latin typeface="Cambria Math" panose="02040503050406030204" pitchFamily="18" charset="0"/>
                          </a:rPr>
                          <m:t>𝑞</m:t>
                        </m:r>
                      </m:num>
                      <m:den>
                        <m:r>
                          <a:rPr lang="en-GB" sz="2400" b="0" i="1" smtClean="0">
                            <a:latin typeface="Cambria Math" panose="02040503050406030204" pitchFamily="18" charset="0"/>
                          </a:rPr>
                          <m:t>𝑠</m:t>
                        </m:r>
                      </m:den>
                    </m:f>
                  </m:oMath>
                </a14:m>
                <a:endParaRPr lang="en-GB" sz="2400" dirty="0"/>
              </a:p>
            </p:txBody>
          </p:sp>
        </mc:Choice>
        <mc:Fallback xmlns="">
          <p:sp>
            <p:nvSpPr>
              <p:cNvPr id="21" name="TextBox 20">
                <a:extLst>
                  <a:ext uri="{FF2B5EF4-FFF2-40B4-BE49-F238E27FC236}">
                    <a16:creationId xmlns:a16="http://schemas.microsoft.com/office/drawing/2014/main" id="{4FDE5CD2-EAD9-4BA3-A04D-2EEC47CBEE48}"/>
                  </a:ext>
                </a:extLst>
              </p:cNvPr>
              <p:cNvSpPr txBox="1">
                <a:spLocks noRot="1" noChangeAspect="1" noMove="1" noResize="1" noEditPoints="1" noAdjustHandles="1" noChangeArrowheads="1" noChangeShapeType="1" noTextEdit="1"/>
              </p:cNvSpPr>
              <p:nvPr/>
            </p:nvSpPr>
            <p:spPr>
              <a:xfrm>
                <a:off x="9769649" y="5616232"/>
                <a:ext cx="1080120" cy="586571"/>
              </a:xfrm>
              <a:prstGeom prst="rect">
                <a:avLst/>
              </a:prstGeom>
              <a:blipFill>
                <a:blip r:embed="rId5"/>
                <a:stretch>
                  <a:fillRect l="-9040" t="-1031" b="-8247"/>
                </a:stretch>
              </a:blipFill>
            </p:spPr>
            <p:txBody>
              <a:bodyPr/>
              <a:lstStyle/>
              <a:p>
                <a:r>
                  <a:rPr lang="en-GB">
                    <a:noFill/>
                  </a:rPr>
                  <a:t> </a:t>
                </a:r>
              </a:p>
            </p:txBody>
          </p:sp>
        </mc:Fallback>
      </mc:AlternateContent>
      <p:sp>
        <p:nvSpPr>
          <p:cNvPr id="22" name="TextBox 21">
            <a:extLst>
              <a:ext uri="{FF2B5EF4-FFF2-40B4-BE49-F238E27FC236}">
                <a16:creationId xmlns:a16="http://schemas.microsoft.com/office/drawing/2014/main" id="{58C06387-DDDD-46CE-A508-83A399DDE5B7}"/>
              </a:ext>
            </a:extLst>
          </p:cNvPr>
          <p:cNvSpPr txBox="1"/>
          <p:nvPr/>
        </p:nvSpPr>
        <p:spPr>
          <a:xfrm>
            <a:off x="2530123" y="6178368"/>
            <a:ext cx="1943842" cy="461665"/>
          </a:xfrm>
          <a:prstGeom prst="rect">
            <a:avLst/>
          </a:prstGeom>
          <a:noFill/>
        </p:spPr>
        <p:txBody>
          <a:bodyPr wrap="square" rtlCol="0">
            <a:spAutoFit/>
          </a:bodyPr>
          <a:lstStyle/>
          <a:p>
            <a:r>
              <a:rPr lang="en-GB" sz="2400" dirty="0">
                <a:solidFill>
                  <a:srgbClr val="FF0000"/>
                </a:solidFill>
              </a:rPr>
              <a:t>4 x 3 = 12</a:t>
            </a:r>
          </a:p>
        </p:txBody>
      </p:sp>
      <p:sp>
        <p:nvSpPr>
          <p:cNvPr id="23" name="Rectangle 22">
            <a:extLst>
              <a:ext uri="{FF2B5EF4-FFF2-40B4-BE49-F238E27FC236}">
                <a16:creationId xmlns:a16="http://schemas.microsoft.com/office/drawing/2014/main" id="{9E1512A9-C4B6-48E0-A016-90CC4C33AE56}"/>
              </a:ext>
            </a:extLst>
          </p:cNvPr>
          <p:cNvSpPr/>
          <p:nvPr/>
        </p:nvSpPr>
        <p:spPr>
          <a:xfrm>
            <a:off x="4753166" y="6201254"/>
            <a:ext cx="1544012" cy="461665"/>
          </a:xfrm>
          <a:prstGeom prst="rect">
            <a:avLst/>
          </a:prstGeom>
        </p:spPr>
        <p:txBody>
          <a:bodyPr wrap="none">
            <a:spAutoFit/>
          </a:bodyPr>
          <a:lstStyle/>
          <a:p>
            <a:r>
              <a:rPr lang="en-GB" sz="2400" dirty="0">
                <a:solidFill>
                  <a:srgbClr val="FF0000"/>
                </a:solidFill>
              </a:rPr>
              <a:t>5 x 3 = 15</a:t>
            </a:r>
          </a:p>
        </p:txBody>
      </p:sp>
      <p:sp>
        <p:nvSpPr>
          <p:cNvPr id="24" name="Rectangle 23">
            <a:extLst>
              <a:ext uri="{FF2B5EF4-FFF2-40B4-BE49-F238E27FC236}">
                <a16:creationId xmlns:a16="http://schemas.microsoft.com/office/drawing/2014/main" id="{CA126C8D-0472-4D18-815E-BAFC966A4D41}"/>
              </a:ext>
            </a:extLst>
          </p:cNvPr>
          <p:cNvSpPr/>
          <p:nvPr/>
        </p:nvSpPr>
        <p:spPr>
          <a:xfrm>
            <a:off x="6809995" y="6239854"/>
            <a:ext cx="2560316" cy="461665"/>
          </a:xfrm>
          <a:prstGeom prst="rect">
            <a:avLst/>
          </a:prstGeom>
        </p:spPr>
        <p:txBody>
          <a:bodyPr wrap="none">
            <a:spAutoFit/>
          </a:bodyPr>
          <a:lstStyle/>
          <a:p>
            <a:r>
              <a:rPr lang="en-GB" sz="2400" dirty="0">
                <a:solidFill>
                  <a:srgbClr val="FF0000"/>
                </a:solidFill>
              </a:rPr>
              <a:t>2 x 4 + 3 x 3 = 17</a:t>
            </a:r>
          </a:p>
        </p:txBody>
      </p:sp>
      <p:sp>
        <p:nvSpPr>
          <p:cNvPr id="25" name="TextBox 24">
            <a:extLst>
              <a:ext uri="{FF2B5EF4-FFF2-40B4-BE49-F238E27FC236}">
                <a16:creationId xmlns:a16="http://schemas.microsoft.com/office/drawing/2014/main" id="{B5495B55-7BDF-461D-A129-D5B1308B800D}"/>
              </a:ext>
            </a:extLst>
          </p:cNvPr>
          <p:cNvSpPr txBox="1"/>
          <p:nvPr/>
        </p:nvSpPr>
        <p:spPr>
          <a:xfrm>
            <a:off x="9821581" y="6239855"/>
            <a:ext cx="1684896" cy="461665"/>
          </a:xfrm>
          <a:prstGeom prst="rect">
            <a:avLst/>
          </a:prstGeom>
          <a:noFill/>
        </p:spPr>
        <p:txBody>
          <a:bodyPr wrap="square" rtlCol="0">
            <a:spAutoFit/>
          </a:bodyPr>
          <a:lstStyle/>
          <a:p>
            <a:r>
              <a:rPr lang="en-GB" sz="2400" dirty="0">
                <a:solidFill>
                  <a:srgbClr val="FF0000"/>
                </a:solidFill>
              </a:rPr>
              <a:t>12 ÷ 3 = 4</a:t>
            </a:r>
          </a:p>
        </p:txBody>
      </p:sp>
    </p:spTree>
    <p:extLst>
      <p:ext uri="{BB962C8B-B14F-4D97-AF65-F5344CB8AC3E}">
        <p14:creationId xmlns:p14="http://schemas.microsoft.com/office/powerpoint/2010/main" val="72658795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0" grpId="0"/>
      <p:bldP spid="11" grpId="0"/>
      <p:bldP spid="12" grpId="0"/>
      <p:bldP spid="13" grpId="0"/>
      <p:bldP spid="14" grpId="0"/>
      <p:bldP spid="22" grpId="0"/>
      <p:bldP spid="23" grpId="0"/>
      <p:bldP spid="24"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E0628F1C-B451-43F7-8514-0D596905ED4B}"/>
              </a:ext>
            </a:extLst>
          </p:cNvPr>
          <p:cNvSpPr/>
          <p:nvPr/>
        </p:nvSpPr>
        <p:spPr bwMode="auto">
          <a:xfrm>
            <a:off x="5605347" y="4949962"/>
            <a:ext cx="2578885" cy="46166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Substitution</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EEDAD236-F217-4D9C-A0BB-95299C235848}"/>
              </a:ext>
            </a:extLst>
          </p:cNvPr>
          <p:cNvSpPr txBox="1"/>
          <p:nvPr/>
        </p:nvSpPr>
        <p:spPr>
          <a:xfrm>
            <a:off x="2855640" y="1860055"/>
            <a:ext cx="8424936" cy="1446550"/>
          </a:xfrm>
          <a:prstGeom prst="rect">
            <a:avLst/>
          </a:prstGeom>
          <a:noFill/>
        </p:spPr>
        <p:txBody>
          <a:bodyPr wrap="square" rtlCol="0">
            <a:spAutoFit/>
          </a:bodyPr>
          <a:lstStyle/>
          <a:p>
            <a:pPr marL="457200" indent="-457200">
              <a:buAutoNum type="arabicPeriod"/>
            </a:pPr>
            <a:endParaRPr lang="en-GB" sz="2400" dirty="0"/>
          </a:p>
          <a:p>
            <a:pPr marL="457200" indent="-457200">
              <a:buAutoNum type="arabicPeriod"/>
            </a:pPr>
            <a:endParaRPr lang="en-GB" sz="2400" dirty="0"/>
          </a:p>
          <a:p>
            <a:pPr marL="457200" indent="-457200">
              <a:buAutoNum type="arabicPeriod"/>
            </a:pPr>
            <a:endParaRPr lang="en-GB" dirty="0"/>
          </a:p>
          <a:p>
            <a:pPr marL="457200" indent="-457200">
              <a:buAutoNum type="arabicPeriod"/>
            </a:pPr>
            <a:endParaRPr lang="en-GB" dirty="0"/>
          </a:p>
        </p:txBody>
      </p:sp>
      <p:pic>
        <p:nvPicPr>
          <p:cNvPr id="6" name="Picture 5">
            <a:extLst>
              <a:ext uri="{FF2B5EF4-FFF2-40B4-BE49-F238E27FC236}">
                <a16:creationId xmlns:a16="http://schemas.microsoft.com/office/drawing/2014/main" id="{05E5AE3C-48E7-423F-BC76-AE32EEB0B68B}"/>
              </a:ext>
            </a:extLst>
          </p:cNvPr>
          <p:cNvPicPr>
            <a:picLocks noChangeAspect="1"/>
          </p:cNvPicPr>
          <p:nvPr/>
        </p:nvPicPr>
        <p:blipFill>
          <a:blip r:embed="rId4"/>
          <a:stretch>
            <a:fillRect/>
          </a:stretch>
        </p:blipFill>
        <p:spPr>
          <a:xfrm>
            <a:off x="9009583" y="1531496"/>
            <a:ext cx="2724500" cy="1747469"/>
          </a:xfrm>
          <a:prstGeom prst="rect">
            <a:avLst/>
          </a:prstGeom>
        </p:spPr>
      </p:pic>
      <p:sp>
        <p:nvSpPr>
          <p:cNvPr id="3" name="TextBox 2">
            <a:extLst>
              <a:ext uri="{FF2B5EF4-FFF2-40B4-BE49-F238E27FC236}">
                <a16:creationId xmlns:a16="http://schemas.microsoft.com/office/drawing/2014/main" id="{06362977-3D42-4BFB-80A9-357C9DB19417}"/>
              </a:ext>
            </a:extLst>
          </p:cNvPr>
          <p:cNvSpPr txBox="1"/>
          <p:nvPr/>
        </p:nvSpPr>
        <p:spPr>
          <a:xfrm>
            <a:off x="2282416" y="729970"/>
            <a:ext cx="2016224" cy="461665"/>
          </a:xfrm>
          <a:prstGeom prst="rect">
            <a:avLst/>
          </a:prstGeom>
          <a:noFill/>
        </p:spPr>
        <p:txBody>
          <a:bodyPr wrap="square" rtlCol="0">
            <a:spAutoFit/>
          </a:bodyPr>
          <a:lstStyle/>
          <a:p>
            <a:r>
              <a:rPr lang="en-GB" sz="2400" b="1" dirty="0"/>
              <a:t>Example 3</a:t>
            </a:r>
          </a:p>
        </p:txBody>
      </p:sp>
      <p:sp>
        <p:nvSpPr>
          <p:cNvPr id="4" name="TextBox 3">
            <a:extLst>
              <a:ext uri="{FF2B5EF4-FFF2-40B4-BE49-F238E27FC236}">
                <a16:creationId xmlns:a16="http://schemas.microsoft.com/office/drawing/2014/main" id="{3CF1FF8C-4768-4502-BDD0-4A057631F3C3}"/>
              </a:ext>
            </a:extLst>
          </p:cNvPr>
          <p:cNvSpPr txBox="1"/>
          <p:nvPr/>
        </p:nvSpPr>
        <p:spPr>
          <a:xfrm>
            <a:off x="2282416" y="1080876"/>
            <a:ext cx="9571384" cy="1138773"/>
          </a:xfrm>
          <a:prstGeom prst="rect">
            <a:avLst/>
          </a:prstGeom>
          <a:noFill/>
        </p:spPr>
        <p:txBody>
          <a:bodyPr wrap="square" rtlCol="0">
            <a:spAutoFit/>
          </a:bodyPr>
          <a:lstStyle/>
          <a:p>
            <a:r>
              <a:rPr lang="en-GB" sz="2400" dirty="0"/>
              <a:t>The perimeter of a trapezium shown is given by the formula</a:t>
            </a:r>
          </a:p>
          <a:p>
            <a:r>
              <a:rPr lang="en-GB" sz="2400" i="1" dirty="0">
                <a:latin typeface="Times New Roman" panose="02020603050405020304" pitchFamily="18" charset="0"/>
                <a:cs typeface="Times New Roman" panose="02020603050405020304" pitchFamily="18" charset="0"/>
              </a:rPr>
              <a:t>p</a:t>
            </a:r>
            <a:r>
              <a:rPr lang="en-GB" sz="2400" dirty="0"/>
              <a:t> = </a:t>
            </a:r>
            <a:r>
              <a:rPr lang="en-GB" sz="2400" i="1" dirty="0">
                <a:latin typeface="Times New Roman" panose="02020603050405020304" pitchFamily="18" charset="0"/>
                <a:cs typeface="Times New Roman" panose="02020603050405020304" pitchFamily="18" charset="0"/>
              </a:rPr>
              <a:t>a</a:t>
            </a:r>
            <a:r>
              <a:rPr lang="en-GB" sz="2400" dirty="0"/>
              <a:t> + 2</a:t>
            </a:r>
            <a:r>
              <a:rPr lang="en-GB" sz="2400" i="1" dirty="0">
                <a:latin typeface="Times New Roman" panose="02020603050405020304" pitchFamily="18" charset="0"/>
                <a:cs typeface="Times New Roman" panose="02020603050405020304" pitchFamily="18" charset="0"/>
              </a:rPr>
              <a:t>b</a:t>
            </a:r>
            <a:r>
              <a:rPr lang="en-GB" sz="2400" dirty="0"/>
              <a:t> + </a:t>
            </a:r>
            <a:r>
              <a:rPr lang="en-GB" sz="2400" i="1" dirty="0">
                <a:latin typeface="Times New Roman" panose="02020603050405020304" pitchFamily="18" charset="0"/>
                <a:cs typeface="Times New Roman" panose="02020603050405020304" pitchFamily="18" charset="0"/>
              </a:rPr>
              <a:t>c</a:t>
            </a:r>
            <a:r>
              <a:rPr lang="en-GB" sz="2400" dirty="0"/>
              <a:t> </a:t>
            </a:r>
            <a:endParaRPr lang="en-GB" sz="2400" i="1" dirty="0">
              <a:latin typeface="Times New Roman" panose="02020603050405020304" pitchFamily="18" charset="0"/>
              <a:cs typeface="Times New Roman" panose="02020603050405020304" pitchFamily="18" charset="0"/>
            </a:endParaRPr>
          </a:p>
          <a:p>
            <a:endParaRPr lang="en-GB" dirty="0"/>
          </a:p>
        </p:txBody>
      </p:sp>
      <p:sp>
        <p:nvSpPr>
          <p:cNvPr id="5" name="Rectangle 4">
            <a:extLst>
              <a:ext uri="{FF2B5EF4-FFF2-40B4-BE49-F238E27FC236}">
                <a16:creationId xmlns:a16="http://schemas.microsoft.com/office/drawing/2014/main" id="{F314CBF8-2C11-41E2-B645-B52086BE7EE4}"/>
              </a:ext>
            </a:extLst>
          </p:cNvPr>
          <p:cNvSpPr/>
          <p:nvPr/>
        </p:nvSpPr>
        <p:spPr>
          <a:xfrm>
            <a:off x="2282416" y="1912025"/>
            <a:ext cx="6841938" cy="461665"/>
          </a:xfrm>
          <a:prstGeom prst="rect">
            <a:avLst/>
          </a:prstGeom>
        </p:spPr>
        <p:txBody>
          <a:bodyPr wrap="none">
            <a:spAutoFit/>
          </a:bodyPr>
          <a:lstStyle/>
          <a:p>
            <a:r>
              <a:rPr lang="en-GB" sz="2400" dirty="0"/>
              <a:t>If </a:t>
            </a:r>
            <a:r>
              <a:rPr lang="en-GB" sz="2400" i="1" dirty="0">
                <a:latin typeface="Times New Roman" panose="02020603050405020304" pitchFamily="18" charset="0"/>
                <a:cs typeface="Times New Roman" panose="02020603050405020304" pitchFamily="18" charset="0"/>
              </a:rPr>
              <a:t>a</a:t>
            </a:r>
            <a:r>
              <a:rPr lang="en-GB" sz="2400" dirty="0"/>
              <a:t> = 4, </a:t>
            </a:r>
            <a:r>
              <a:rPr lang="en-GB" sz="2400" i="1" dirty="0">
                <a:latin typeface="Times New Roman" panose="02020603050405020304" pitchFamily="18" charset="0"/>
                <a:cs typeface="Times New Roman" panose="02020603050405020304" pitchFamily="18" charset="0"/>
              </a:rPr>
              <a:t>b</a:t>
            </a:r>
            <a:r>
              <a:rPr lang="en-GB" sz="2400" dirty="0"/>
              <a:t> = 6 and </a:t>
            </a:r>
            <a:r>
              <a:rPr lang="en-GB" sz="2400" i="1" dirty="0">
                <a:latin typeface="Times New Roman" panose="02020603050405020304" pitchFamily="18" charset="0"/>
                <a:cs typeface="Times New Roman" panose="02020603050405020304" pitchFamily="18" charset="0"/>
              </a:rPr>
              <a:t>c</a:t>
            </a:r>
            <a:r>
              <a:rPr lang="en-GB" sz="2400" dirty="0"/>
              <a:t> = 8, calculate the perimeter</a:t>
            </a:r>
          </a:p>
        </p:txBody>
      </p:sp>
      <p:sp>
        <p:nvSpPr>
          <p:cNvPr id="7" name="Rectangle 6">
            <a:extLst>
              <a:ext uri="{FF2B5EF4-FFF2-40B4-BE49-F238E27FC236}">
                <a16:creationId xmlns:a16="http://schemas.microsoft.com/office/drawing/2014/main" id="{543BB985-DEF9-4213-9114-74679C3FC9EB}"/>
              </a:ext>
            </a:extLst>
          </p:cNvPr>
          <p:cNvSpPr/>
          <p:nvPr/>
        </p:nvSpPr>
        <p:spPr>
          <a:xfrm>
            <a:off x="2292272" y="2440891"/>
            <a:ext cx="1412566" cy="461665"/>
          </a:xfrm>
          <a:prstGeom prst="rect">
            <a:avLst/>
          </a:prstGeom>
        </p:spPr>
        <p:txBody>
          <a:bodyPr wrap="none">
            <a:spAutoFit/>
          </a:bodyPr>
          <a:lstStyle/>
          <a:p>
            <a:r>
              <a:rPr lang="en-GB" sz="2400" b="1" dirty="0"/>
              <a:t>Solution</a:t>
            </a:r>
          </a:p>
        </p:txBody>
      </p:sp>
      <p:sp>
        <p:nvSpPr>
          <p:cNvPr id="8" name="Rectangle 7">
            <a:extLst>
              <a:ext uri="{FF2B5EF4-FFF2-40B4-BE49-F238E27FC236}">
                <a16:creationId xmlns:a16="http://schemas.microsoft.com/office/drawing/2014/main" id="{D8A6E7A8-CFEC-4628-8B56-F6177ACBAB83}"/>
              </a:ext>
            </a:extLst>
          </p:cNvPr>
          <p:cNvSpPr/>
          <p:nvPr/>
        </p:nvSpPr>
        <p:spPr>
          <a:xfrm>
            <a:off x="2405628" y="2844940"/>
            <a:ext cx="4915128" cy="461665"/>
          </a:xfrm>
          <a:prstGeom prst="rect">
            <a:avLst/>
          </a:prstGeom>
        </p:spPr>
        <p:txBody>
          <a:bodyPr wrap="none">
            <a:spAutoFit/>
          </a:bodyPr>
          <a:lstStyle/>
          <a:p>
            <a:r>
              <a:rPr lang="en-GB" sz="2400" i="1" dirty="0">
                <a:solidFill>
                  <a:srgbClr val="FF0000"/>
                </a:solidFill>
                <a:latin typeface="Times New Roman" panose="02020603050405020304" pitchFamily="18" charset="0"/>
                <a:cs typeface="Times New Roman" panose="02020603050405020304" pitchFamily="18" charset="0"/>
              </a:rPr>
              <a:t>p</a:t>
            </a:r>
            <a:r>
              <a:rPr lang="en-GB" sz="2400" dirty="0">
                <a:solidFill>
                  <a:srgbClr val="FF0000"/>
                </a:solidFill>
              </a:rPr>
              <a:t> = </a:t>
            </a:r>
            <a:r>
              <a:rPr lang="en-GB" sz="2400" i="1" dirty="0">
                <a:solidFill>
                  <a:srgbClr val="FF0000"/>
                </a:solidFill>
                <a:latin typeface="Times New Roman" panose="02020603050405020304" pitchFamily="18" charset="0"/>
                <a:cs typeface="Times New Roman" panose="02020603050405020304" pitchFamily="18" charset="0"/>
              </a:rPr>
              <a:t>a</a:t>
            </a:r>
            <a:r>
              <a:rPr lang="en-GB" sz="2400" dirty="0">
                <a:solidFill>
                  <a:srgbClr val="FF0000"/>
                </a:solidFill>
              </a:rPr>
              <a:t> + 2</a:t>
            </a:r>
            <a:r>
              <a:rPr lang="en-GB" sz="2400" i="1" dirty="0">
                <a:solidFill>
                  <a:srgbClr val="FF0000"/>
                </a:solidFill>
                <a:latin typeface="Times New Roman" panose="02020603050405020304" pitchFamily="18" charset="0"/>
                <a:cs typeface="Times New Roman" panose="02020603050405020304" pitchFamily="18" charset="0"/>
              </a:rPr>
              <a:t>b</a:t>
            </a:r>
            <a:r>
              <a:rPr lang="en-GB" sz="2400" dirty="0">
                <a:solidFill>
                  <a:srgbClr val="FF0000"/>
                </a:solidFill>
              </a:rPr>
              <a:t> + </a:t>
            </a:r>
            <a:r>
              <a:rPr lang="en-GB" sz="2400" i="1" dirty="0">
                <a:solidFill>
                  <a:srgbClr val="FF0000"/>
                </a:solidFill>
                <a:latin typeface="Times New Roman" panose="02020603050405020304" pitchFamily="18" charset="0"/>
                <a:cs typeface="Times New Roman" panose="02020603050405020304" pitchFamily="18" charset="0"/>
              </a:rPr>
              <a:t>c </a:t>
            </a:r>
            <a:r>
              <a:rPr lang="en-GB" sz="2400" i="1" dirty="0">
                <a:solidFill>
                  <a:srgbClr val="FF0000"/>
                </a:solidFill>
                <a:latin typeface="+mj-lt"/>
                <a:cs typeface="Times New Roman" panose="02020603050405020304" pitchFamily="18" charset="0"/>
              </a:rPr>
              <a:t>= </a:t>
            </a:r>
            <a:r>
              <a:rPr lang="en-GB" sz="2400" dirty="0">
                <a:solidFill>
                  <a:srgbClr val="FF0000"/>
                </a:solidFill>
                <a:latin typeface="+mj-lt"/>
                <a:cs typeface="Times New Roman" panose="02020603050405020304" pitchFamily="18" charset="0"/>
              </a:rPr>
              <a:t>4 + 2 x 6 + 8 = 24 </a:t>
            </a:r>
            <a:r>
              <a:rPr lang="en-GB" sz="2400" dirty="0">
                <a:solidFill>
                  <a:srgbClr val="FF0000"/>
                </a:solidFill>
                <a:latin typeface="+mj-lt"/>
              </a:rPr>
              <a:t> </a:t>
            </a:r>
            <a:endParaRPr lang="en-GB" sz="2400" dirty="0">
              <a:solidFill>
                <a:srgbClr val="FF0000"/>
              </a:solidFill>
              <a:latin typeface="+mj-lt"/>
              <a:cs typeface="Times New Roman" panose="02020603050405020304" pitchFamily="18" charset="0"/>
            </a:endParaRPr>
          </a:p>
        </p:txBody>
      </p:sp>
      <p:sp>
        <p:nvSpPr>
          <p:cNvPr id="9" name="Rectangle 8">
            <a:extLst>
              <a:ext uri="{FF2B5EF4-FFF2-40B4-BE49-F238E27FC236}">
                <a16:creationId xmlns:a16="http://schemas.microsoft.com/office/drawing/2014/main" id="{3B8086EA-018C-4E92-89A7-63771A599CA1}"/>
              </a:ext>
            </a:extLst>
          </p:cNvPr>
          <p:cNvSpPr/>
          <p:nvPr/>
        </p:nvSpPr>
        <p:spPr>
          <a:xfrm>
            <a:off x="2292272" y="3400767"/>
            <a:ext cx="1707519" cy="461665"/>
          </a:xfrm>
          <a:prstGeom prst="rect">
            <a:avLst/>
          </a:prstGeom>
        </p:spPr>
        <p:txBody>
          <a:bodyPr wrap="none">
            <a:spAutoFit/>
          </a:bodyPr>
          <a:lstStyle/>
          <a:p>
            <a:r>
              <a:rPr lang="en-GB" sz="2400" b="1" dirty="0"/>
              <a:t>Example 4</a:t>
            </a:r>
          </a:p>
        </p:txBody>
      </p:sp>
      <p:sp>
        <p:nvSpPr>
          <p:cNvPr id="10" name="TextBox 9">
            <a:extLst>
              <a:ext uri="{FF2B5EF4-FFF2-40B4-BE49-F238E27FC236}">
                <a16:creationId xmlns:a16="http://schemas.microsoft.com/office/drawing/2014/main" id="{D3F96475-8EEE-43F3-8110-397E7B15988A}"/>
              </a:ext>
            </a:extLst>
          </p:cNvPr>
          <p:cNvSpPr txBox="1"/>
          <p:nvPr/>
        </p:nvSpPr>
        <p:spPr>
          <a:xfrm>
            <a:off x="2331862" y="3800877"/>
            <a:ext cx="9571384" cy="1200329"/>
          </a:xfrm>
          <a:prstGeom prst="rect">
            <a:avLst/>
          </a:prstGeom>
          <a:noFill/>
        </p:spPr>
        <p:txBody>
          <a:bodyPr wrap="square" rtlCol="0">
            <a:spAutoFit/>
          </a:bodyPr>
          <a:lstStyle/>
          <a:p>
            <a:r>
              <a:rPr lang="en-GB" sz="2400" dirty="0"/>
              <a:t>In a sweet shop you can buy packets of mints for 20p each and bars of chocolate for 30p each. The total cost of </a:t>
            </a:r>
            <a:r>
              <a:rPr lang="en-GB" sz="2400" i="1" dirty="0">
                <a:latin typeface="Times New Roman" panose="02020603050405020304" pitchFamily="18" charset="0"/>
                <a:cs typeface="Times New Roman" panose="02020603050405020304" pitchFamily="18" charset="0"/>
              </a:rPr>
              <a:t>m </a:t>
            </a:r>
            <a:r>
              <a:rPr lang="en-GB" sz="2400" dirty="0"/>
              <a:t>packets of mints and </a:t>
            </a:r>
            <a:r>
              <a:rPr lang="en-GB" sz="2400" i="1" dirty="0">
                <a:latin typeface="Times New Roman" panose="02020603050405020304" pitchFamily="18" charset="0"/>
                <a:cs typeface="Times New Roman" panose="02020603050405020304" pitchFamily="18" charset="0"/>
              </a:rPr>
              <a:t>c</a:t>
            </a:r>
            <a:r>
              <a:rPr lang="en-GB" sz="2400" dirty="0"/>
              <a:t> bars of chocolate is given by the formula</a:t>
            </a:r>
          </a:p>
        </p:txBody>
      </p:sp>
      <p:sp>
        <p:nvSpPr>
          <p:cNvPr id="11" name="TextBox 10">
            <a:extLst>
              <a:ext uri="{FF2B5EF4-FFF2-40B4-BE49-F238E27FC236}">
                <a16:creationId xmlns:a16="http://schemas.microsoft.com/office/drawing/2014/main" id="{16DD07DC-CB8E-41DE-B2D0-D4E8794D171D}"/>
              </a:ext>
            </a:extLst>
          </p:cNvPr>
          <p:cNvSpPr txBox="1"/>
          <p:nvPr/>
        </p:nvSpPr>
        <p:spPr>
          <a:xfrm>
            <a:off x="5714241" y="4958540"/>
            <a:ext cx="2304256" cy="461665"/>
          </a:xfrm>
          <a:prstGeom prst="rect">
            <a:avLst/>
          </a:prstGeom>
          <a:noFill/>
        </p:spPr>
        <p:txBody>
          <a:bodyPr wrap="square" rtlCol="0">
            <a:spAutoFit/>
          </a:bodyPr>
          <a:lstStyle/>
          <a:p>
            <a:r>
              <a:rPr lang="en-GB" sz="2400" dirty="0"/>
              <a:t>T = 20 </a:t>
            </a:r>
            <a:r>
              <a:rPr lang="en-GB" sz="2400" i="1" dirty="0">
                <a:latin typeface="Times New Roman" panose="02020603050405020304" pitchFamily="18" charset="0"/>
                <a:cs typeface="Times New Roman" panose="02020603050405020304" pitchFamily="18" charset="0"/>
              </a:rPr>
              <a:t>m</a:t>
            </a:r>
            <a:r>
              <a:rPr lang="en-GB" sz="2400" dirty="0"/>
              <a:t> + 30 </a:t>
            </a:r>
            <a:r>
              <a:rPr lang="en-GB" sz="2400" i="1" dirty="0">
                <a:latin typeface="Times New Roman" panose="02020603050405020304" pitchFamily="18" charset="0"/>
                <a:cs typeface="Times New Roman" panose="02020603050405020304" pitchFamily="18" charset="0"/>
              </a:rPr>
              <a:t>c</a:t>
            </a:r>
          </a:p>
        </p:txBody>
      </p:sp>
      <p:sp>
        <p:nvSpPr>
          <p:cNvPr id="12" name="TextBox 11">
            <a:extLst>
              <a:ext uri="{FF2B5EF4-FFF2-40B4-BE49-F238E27FC236}">
                <a16:creationId xmlns:a16="http://schemas.microsoft.com/office/drawing/2014/main" id="{2470B4C7-E935-4102-BA04-4B7A3E1CB9CC}"/>
              </a:ext>
            </a:extLst>
          </p:cNvPr>
          <p:cNvSpPr txBox="1"/>
          <p:nvPr/>
        </p:nvSpPr>
        <p:spPr>
          <a:xfrm>
            <a:off x="2405628" y="5428783"/>
            <a:ext cx="7578804" cy="461665"/>
          </a:xfrm>
          <a:prstGeom prst="rect">
            <a:avLst/>
          </a:prstGeom>
          <a:noFill/>
        </p:spPr>
        <p:txBody>
          <a:bodyPr wrap="square" rtlCol="0">
            <a:spAutoFit/>
          </a:bodyPr>
          <a:lstStyle/>
          <a:p>
            <a:r>
              <a:rPr lang="en-GB" sz="2400" dirty="0"/>
              <a:t>Use this formula to calculate the total cost if:</a:t>
            </a:r>
          </a:p>
        </p:txBody>
      </p:sp>
      <p:sp>
        <p:nvSpPr>
          <p:cNvPr id="13" name="TextBox 12">
            <a:extLst>
              <a:ext uri="{FF2B5EF4-FFF2-40B4-BE49-F238E27FC236}">
                <a16:creationId xmlns:a16="http://schemas.microsoft.com/office/drawing/2014/main" id="{EEBD87FD-E81F-424D-98DC-98E6DFF9F304}"/>
              </a:ext>
            </a:extLst>
          </p:cNvPr>
          <p:cNvSpPr txBox="1"/>
          <p:nvPr/>
        </p:nvSpPr>
        <p:spPr>
          <a:xfrm>
            <a:off x="2405628" y="5830624"/>
            <a:ext cx="2970292" cy="461665"/>
          </a:xfrm>
          <a:prstGeom prst="rect">
            <a:avLst/>
          </a:prstGeom>
          <a:noFill/>
        </p:spPr>
        <p:txBody>
          <a:bodyPr wrap="square" rtlCol="0">
            <a:spAutoFit/>
          </a:bodyPr>
          <a:lstStyle/>
          <a:p>
            <a:r>
              <a:rPr lang="en-GB" sz="2400" dirty="0"/>
              <a:t>(a) </a:t>
            </a:r>
            <a:r>
              <a:rPr lang="en-GB" sz="2400" i="1" dirty="0">
                <a:latin typeface="Times New Roman" panose="02020603050405020304" pitchFamily="18" charset="0"/>
                <a:cs typeface="Times New Roman" panose="02020603050405020304" pitchFamily="18" charset="0"/>
              </a:rPr>
              <a:t>m</a:t>
            </a:r>
            <a:r>
              <a:rPr lang="en-GB" sz="2400" dirty="0"/>
              <a:t> = 2 and </a:t>
            </a:r>
            <a:r>
              <a:rPr lang="en-GB" sz="2400" i="1" dirty="0">
                <a:latin typeface="Times New Roman" panose="02020603050405020304" pitchFamily="18" charset="0"/>
                <a:cs typeface="Times New Roman" panose="02020603050405020304" pitchFamily="18" charset="0"/>
              </a:rPr>
              <a:t>c</a:t>
            </a:r>
            <a:r>
              <a:rPr lang="en-GB" sz="2400" dirty="0"/>
              <a:t> = 1</a:t>
            </a:r>
          </a:p>
        </p:txBody>
      </p:sp>
      <p:sp>
        <p:nvSpPr>
          <p:cNvPr id="14" name="Rectangle 13">
            <a:extLst>
              <a:ext uri="{FF2B5EF4-FFF2-40B4-BE49-F238E27FC236}">
                <a16:creationId xmlns:a16="http://schemas.microsoft.com/office/drawing/2014/main" id="{0345E681-DDD6-4538-8164-D97D46EB9196}"/>
              </a:ext>
            </a:extLst>
          </p:cNvPr>
          <p:cNvSpPr/>
          <p:nvPr/>
        </p:nvSpPr>
        <p:spPr>
          <a:xfrm>
            <a:off x="5565746" y="5863162"/>
            <a:ext cx="2903359" cy="461665"/>
          </a:xfrm>
          <a:prstGeom prst="rect">
            <a:avLst/>
          </a:prstGeom>
        </p:spPr>
        <p:txBody>
          <a:bodyPr wrap="none">
            <a:spAutoFit/>
          </a:bodyPr>
          <a:lstStyle/>
          <a:p>
            <a:r>
              <a:rPr lang="en-GB" sz="2400" dirty="0"/>
              <a:t>(b) </a:t>
            </a:r>
            <a:r>
              <a:rPr lang="en-GB" sz="2400" i="1" dirty="0">
                <a:latin typeface="Times New Roman" panose="02020603050405020304" pitchFamily="18" charset="0"/>
                <a:cs typeface="Times New Roman" panose="02020603050405020304" pitchFamily="18" charset="0"/>
              </a:rPr>
              <a:t>m</a:t>
            </a:r>
            <a:r>
              <a:rPr lang="en-GB" sz="2400" dirty="0"/>
              <a:t> = 1 and </a:t>
            </a:r>
            <a:r>
              <a:rPr lang="en-GB" sz="2400" i="1" dirty="0">
                <a:latin typeface="Times New Roman" panose="02020603050405020304" pitchFamily="18" charset="0"/>
                <a:cs typeface="Times New Roman" panose="02020603050405020304" pitchFamily="18" charset="0"/>
              </a:rPr>
              <a:t>c</a:t>
            </a:r>
            <a:r>
              <a:rPr lang="en-GB" sz="2400" dirty="0"/>
              <a:t> = 10</a:t>
            </a:r>
          </a:p>
        </p:txBody>
      </p:sp>
      <p:sp>
        <p:nvSpPr>
          <p:cNvPr id="15" name="Rectangle 14">
            <a:extLst>
              <a:ext uri="{FF2B5EF4-FFF2-40B4-BE49-F238E27FC236}">
                <a16:creationId xmlns:a16="http://schemas.microsoft.com/office/drawing/2014/main" id="{9897ED8A-B2FA-4CD9-9B6E-5C554C98DED6}"/>
              </a:ext>
            </a:extLst>
          </p:cNvPr>
          <p:cNvSpPr/>
          <p:nvPr/>
        </p:nvSpPr>
        <p:spPr>
          <a:xfrm>
            <a:off x="9009583" y="5809271"/>
            <a:ext cx="2714205" cy="461665"/>
          </a:xfrm>
          <a:prstGeom prst="rect">
            <a:avLst/>
          </a:prstGeom>
        </p:spPr>
        <p:txBody>
          <a:bodyPr wrap="none">
            <a:spAutoFit/>
          </a:bodyPr>
          <a:lstStyle/>
          <a:p>
            <a:r>
              <a:rPr lang="en-GB" sz="2400" dirty="0"/>
              <a:t>(c) </a:t>
            </a:r>
            <a:r>
              <a:rPr lang="en-GB" sz="2400" i="1" dirty="0">
                <a:latin typeface="Times New Roman" panose="02020603050405020304" pitchFamily="18" charset="0"/>
                <a:cs typeface="Times New Roman" panose="02020603050405020304" pitchFamily="18" charset="0"/>
              </a:rPr>
              <a:t>m</a:t>
            </a:r>
            <a:r>
              <a:rPr lang="en-GB" sz="2400" dirty="0"/>
              <a:t> = 5 and </a:t>
            </a:r>
            <a:r>
              <a:rPr lang="en-GB" sz="2400" i="1" dirty="0">
                <a:latin typeface="Times New Roman" panose="02020603050405020304" pitchFamily="18" charset="0"/>
                <a:cs typeface="Times New Roman" panose="02020603050405020304" pitchFamily="18" charset="0"/>
              </a:rPr>
              <a:t>c</a:t>
            </a:r>
            <a:r>
              <a:rPr lang="en-GB" sz="2400" dirty="0"/>
              <a:t> = 4</a:t>
            </a:r>
          </a:p>
        </p:txBody>
      </p:sp>
      <p:sp>
        <p:nvSpPr>
          <p:cNvPr id="16" name="TextBox 15">
            <a:extLst>
              <a:ext uri="{FF2B5EF4-FFF2-40B4-BE49-F238E27FC236}">
                <a16:creationId xmlns:a16="http://schemas.microsoft.com/office/drawing/2014/main" id="{8C73FF44-7178-42C9-86D7-1577994FAD1A}"/>
              </a:ext>
            </a:extLst>
          </p:cNvPr>
          <p:cNvSpPr txBox="1"/>
          <p:nvPr/>
        </p:nvSpPr>
        <p:spPr>
          <a:xfrm>
            <a:off x="2420349" y="6326832"/>
            <a:ext cx="2980518" cy="461665"/>
          </a:xfrm>
          <a:prstGeom prst="rect">
            <a:avLst/>
          </a:prstGeom>
          <a:noFill/>
        </p:spPr>
        <p:txBody>
          <a:bodyPr wrap="square" rtlCol="0">
            <a:spAutoFit/>
          </a:bodyPr>
          <a:lstStyle/>
          <a:p>
            <a:r>
              <a:rPr lang="en-GB" sz="2400" dirty="0">
                <a:solidFill>
                  <a:srgbClr val="FF0000"/>
                </a:solidFill>
              </a:rPr>
              <a:t>20 x 2 + 30 x 1 = 70</a:t>
            </a:r>
          </a:p>
        </p:txBody>
      </p:sp>
      <p:sp>
        <p:nvSpPr>
          <p:cNvPr id="17" name="Rectangle 16">
            <a:extLst>
              <a:ext uri="{FF2B5EF4-FFF2-40B4-BE49-F238E27FC236}">
                <a16:creationId xmlns:a16="http://schemas.microsoft.com/office/drawing/2014/main" id="{D586F2C0-A40A-45E3-949F-8A4E6E175249}"/>
              </a:ext>
            </a:extLst>
          </p:cNvPr>
          <p:cNvSpPr/>
          <p:nvPr/>
        </p:nvSpPr>
        <p:spPr>
          <a:xfrm>
            <a:off x="5605347" y="6326832"/>
            <a:ext cx="3246402" cy="461665"/>
          </a:xfrm>
          <a:prstGeom prst="rect">
            <a:avLst/>
          </a:prstGeom>
        </p:spPr>
        <p:txBody>
          <a:bodyPr wrap="none">
            <a:spAutoFit/>
          </a:bodyPr>
          <a:lstStyle/>
          <a:p>
            <a:r>
              <a:rPr lang="en-GB" sz="2400" dirty="0">
                <a:solidFill>
                  <a:srgbClr val="FF0000"/>
                </a:solidFill>
              </a:rPr>
              <a:t>20 x 1 + 30 x 10 = 320</a:t>
            </a:r>
          </a:p>
        </p:txBody>
      </p:sp>
      <p:sp>
        <p:nvSpPr>
          <p:cNvPr id="18" name="Rectangle 17">
            <a:extLst>
              <a:ext uri="{FF2B5EF4-FFF2-40B4-BE49-F238E27FC236}">
                <a16:creationId xmlns:a16="http://schemas.microsoft.com/office/drawing/2014/main" id="{732E56D7-3319-4A29-93CF-12BA45EEB0F8}"/>
              </a:ext>
            </a:extLst>
          </p:cNvPr>
          <p:cNvSpPr/>
          <p:nvPr/>
        </p:nvSpPr>
        <p:spPr>
          <a:xfrm>
            <a:off x="9090053" y="6300870"/>
            <a:ext cx="3074881" cy="461665"/>
          </a:xfrm>
          <a:prstGeom prst="rect">
            <a:avLst/>
          </a:prstGeom>
        </p:spPr>
        <p:txBody>
          <a:bodyPr wrap="none">
            <a:spAutoFit/>
          </a:bodyPr>
          <a:lstStyle/>
          <a:p>
            <a:r>
              <a:rPr lang="en-GB" sz="2400" dirty="0">
                <a:solidFill>
                  <a:srgbClr val="FF0000"/>
                </a:solidFill>
              </a:rPr>
              <a:t>20 x 5 + 30 x 4 = 220</a:t>
            </a:r>
          </a:p>
        </p:txBody>
      </p:sp>
      <p:sp>
        <p:nvSpPr>
          <p:cNvPr id="24" name="Rectangle 23">
            <a:extLst>
              <a:ext uri="{FF2B5EF4-FFF2-40B4-BE49-F238E27FC236}">
                <a16:creationId xmlns:a16="http://schemas.microsoft.com/office/drawing/2014/main" id="{1808EFAE-D09F-4333-8AE8-057B0C798B3F}"/>
              </a:ext>
            </a:extLst>
          </p:cNvPr>
          <p:cNvSpPr/>
          <p:nvPr/>
        </p:nvSpPr>
        <p:spPr bwMode="auto">
          <a:xfrm>
            <a:off x="9006089" y="1555574"/>
            <a:ext cx="2724500" cy="1731969"/>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228258639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p:bldP spid="17" grpId="0"/>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dirty="0"/>
              <a:t>Skill Check: Substitution</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EEDAD236-F217-4D9C-A0BB-95299C235848}"/>
              </a:ext>
            </a:extLst>
          </p:cNvPr>
          <p:cNvSpPr txBox="1"/>
          <p:nvPr/>
        </p:nvSpPr>
        <p:spPr>
          <a:xfrm>
            <a:off x="767408" y="-594185"/>
            <a:ext cx="8424936" cy="1446550"/>
          </a:xfrm>
          <a:prstGeom prst="rect">
            <a:avLst/>
          </a:prstGeom>
          <a:noFill/>
        </p:spPr>
        <p:txBody>
          <a:bodyPr wrap="square" rtlCol="0">
            <a:spAutoFit/>
          </a:bodyPr>
          <a:lstStyle/>
          <a:p>
            <a:pPr marL="457200" indent="-457200">
              <a:buAutoNum type="arabicPeriod"/>
            </a:pPr>
            <a:endParaRPr lang="en-GB" sz="2400" dirty="0"/>
          </a:p>
          <a:p>
            <a:pPr marL="457200" indent="-457200">
              <a:buAutoNum type="arabicPeriod"/>
            </a:pPr>
            <a:endParaRPr lang="en-GB" sz="2400" dirty="0"/>
          </a:p>
          <a:p>
            <a:pPr marL="457200" indent="-457200">
              <a:buAutoNum type="arabicPeriod"/>
            </a:pPr>
            <a:endParaRPr lang="en-GB" dirty="0"/>
          </a:p>
          <a:p>
            <a:pPr marL="457200" indent="-457200">
              <a:buAutoNum type="arabicPeriod"/>
            </a:pPr>
            <a:endParaRPr lang="en-GB" dirty="0"/>
          </a:p>
        </p:txBody>
      </p:sp>
      <p:sp>
        <p:nvSpPr>
          <p:cNvPr id="3" name="TextBox 2">
            <a:extLst>
              <a:ext uri="{FF2B5EF4-FFF2-40B4-BE49-F238E27FC236}">
                <a16:creationId xmlns:a16="http://schemas.microsoft.com/office/drawing/2014/main" id="{69B0A496-0DEC-4440-BB5A-1D0625B4D99F}"/>
              </a:ext>
            </a:extLst>
          </p:cNvPr>
          <p:cNvSpPr txBox="1"/>
          <p:nvPr/>
        </p:nvSpPr>
        <p:spPr>
          <a:xfrm>
            <a:off x="2279576" y="1031051"/>
            <a:ext cx="9433048" cy="830997"/>
          </a:xfrm>
          <a:prstGeom prst="rect">
            <a:avLst/>
          </a:prstGeom>
          <a:noFill/>
        </p:spPr>
        <p:txBody>
          <a:bodyPr wrap="square" rtlCol="0">
            <a:spAutoFit/>
          </a:bodyPr>
          <a:lstStyle/>
          <a:p>
            <a:r>
              <a:rPr lang="en-GB" sz="2400" dirty="0"/>
              <a:t>1.  Calculate the values of the following expressions,  if  </a:t>
            </a:r>
            <a:r>
              <a:rPr lang="en-GB" sz="2400" i="1" dirty="0">
                <a:latin typeface="Times New Roman" panose="02020603050405020304" pitchFamily="18" charset="0"/>
                <a:cs typeface="Times New Roman" panose="02020603050405020304" pitchFamily="18" charset="0"/>
              </a:rPr>
              <a:t>x </a:t>
            </a:r>
            <a:r>
              <a:rPr lang="en-GB" sz="2400" dirty="0"/>
              <a:t>= 2, </a:t>
            </a:r>
            <a:r>
              <a:rPr lang="en-GB" sz="2400" i="1" dirty="0">
                <a:latin typeface="Times New Roman" panose="02020603050405020304" pitchFamily="18" charset="0"/>
                <a:cs typeface="Times New Roman" panose="02020603050405020304" pitchFamily="18" charset="0"/>
              </a:rPr>
              <a:t>y</a:t>
            </a:r>
            <a:r>
              <a:rPr lang="en-GB" sz="2400" dirty="0"/>
              <a:t> = 5 and </a:t>
            </a:r>
            <a:r>
              <a:rPr lang="en-GB" sz="2400" i="1" dirty="0">
                <a:latin typeface="Times New Roman" panose="02020603050405020304" pitchFamily="18" charset="0"/>
                <a:cs typeface="Times New Roman" panose="02020603050405020304" pitchFamily="18" charset="0"/>
              </a:rPr>
              <a:t>z</a:t>
            </a:r>
            <a:r>
              <a:rPr lang="en-GB" sz="2400" dirty="0"/>
              <a:t> = 9</a:t>
            </a:r>
          </a:p>
        </p:txBody>
      </p:sp>
      <p:sp>
        <p:nvSpPr>
          <p:cNvPr id="4" name="Rectangle 3">
            <a:extLst>
              <a:ext uri="{FF2B5EF4-FFF2-40B4-BE49-F238E27FC236}">
                <a16:creationId xmlns:a16="http://schemas.microsoft.com/office/drawing/2014/main" id="{03CFDDD2-8428-40C4-AB64-B4C0950FADB5}"/>
              </a:ext>
            </a:extLst>
          </p:cNvPr>
          <p:cNvSpPr/>
          <p:nvPr/>
        </p:nvSpPr>
        <p:spPr>
          <a:xfrm>
            <a:off x="2341373" y="674651"/>
            <a:ext cx="1452642" cy="461665"/>
          </a:xfrm>
          <a:prstGeom prst="rect">
            <a:avLst/>
          </a:prstGeom>
        </p:spPr>
        <p:txBody>
          <a:bodyPr wrap="none">
            <a:spAutoFit/>
          </a:bodyPr>
          <a:lstStyle/>
          <a:p>
            <a:r>
              <a:rPr lang="en-GB" sz="2400" b="1" dirty="0"/>
              <a:t>Exercise</a:t>
            </a:r>
          </a:p>
        </p:txBody>
      </p:sp>
      <p:sp>
        <p:nvSpPr>
          <p:cNvPr id="5" name="TextBox 4">
            <a:extLst>
              <a:ext uri="{FF2B5EF4-FFF2-40B4-BE49-F238E27FC236}">
                <a16:creationId xmlns:a16="http://schemas.microsoft.com/office/drawing/2014/main" id="{20E3BD9A-B07D-4212-AFB3-E288F5B8CF57}"/>
              </a:ext>
            </a:extLst>
          </p:cNvPr>
          <p:cNvSpPr txBox="1"/>
          <p:nvPr/>
        </p:nvSpPr>
        <p:spPr>
          <a:xfrm>
            <a:off x="2392875" y="3916302"/>
            <a:ext cx="8712968" cy="461665"/>
          </a:xfrm>
          <a:prstGeom prst="rect">
            <a:avLst/>
          </a:prstGeom>
          <a:noFill/>
        </p:spPr>
        <p:txBody>
          <a:bodyPr wrap="square" rtlCol="0">
            <a:spAutoFit/>
          </a:bodyPr>
          <a:lstStyle/>
          <a:p>
            <a:r>
              <a:rPr lang="en-GB" sz="2400" dirty="0"/>
              <a:t>2. If </a:t>
            </a:r>
            <a:r>
              <a:rPr lang="en-GB" sz="2400" i="1" dirty="0">
                <a:latin typeface="Times New Roman" panose="02020603050405020304" pitchFamily="18" charset="0"/>
                <a:cs typeface="Times New Roman" panose="02020603050405020304" pitchFamily="18" charset="0"/>
              </a:rPr>
              <a:t>p</a:t>
            </a:r>
            <a:r>
              <a:rPr lang="en-GB" sz="2400" dirty="0"/>
              <a:t> = 7, </a:t>
            </a:r>
            <a:r>
              <a:rPr lang="en-GB" sz="2400" i="1" dirty="0">
                <a:latin typeface="Times New Roman" panose="02020603050405020304" pitchFamily="18" charset="0"/>
                <a:cs typeface="Times New Roman" panose="02020603050405020304" pitchFamily="18" charset="0"/>
              </a:rPr>
              <a:t>q</a:t>
            </a:r>
            <a:r>
              <a:rPr lang="en-GB" sz="2400" dirty="0"/>
              <a:t> = 2 and </a:t>
            </a:r>
            <a:r>
              <a:rPr lang="en-GB" sz="2400" i="1" dirty="0">
                <a:latin typeface="Times New Roman" panose="02020603050405020304" pitchFamily="18" charset="0"/>
                <a:cs typeface="Times New Roman" panose="02020603050405020304" pitchFamily="18" charset="0"/>
              </a:rPr>
              <a:t>r</a:t>
            </a:r>
            <a:r>
              <a:rPr lang="en-GB" sz="2400" dirty="0"/>
              <a:t> = 3, evaluate the following expressions</a:t>
            </a:r>
          </a:p>
        </p:txBody>
      </p:sp>
      <p:sp>
        <p:nvSpPr>
          <p:cNvPr id="6" name="TextBox 5">
            <a:extLst>
              <a:ext uri="{FF2B5EF4-FFF2-40B4-BE49-F238E27FC236}">
                <a16:creationId xmlns:a16="http://schemas.microsoft.com/office/drawing/2014/main" id="{699CEC93-5254-4087-B653-4966F7065E7E}"/>
              </a:ext>
            </a:extLst>
          </p:cNvPr>
          <p:cNvSpPr txBox="1"/>
          <p:nvPr/>
        </p:nvSpPr>
        <p:spPr>
          <a:xfrm>
            <a:off x="2347508" y="1867616"/>
            <a:ext cx="1368152" cy="461665"/>
          </a:xfrm>
          <a:prstGeom prst="rect">
            <a:avLst/>
          </a:prstGeom>
          <a:noFill/>
        </p:spPr>
        <p:txBody>
          <a:bodyPr wrap="square" rtlCol="0">
            <a:spAutoFit/>
          </a:bodyPr>
          <a:lstStyle/>
          <a:p>
            <a:r>
              <a:rPr lang="en-GB" sz="2400" dirty="0"/>
              <a:t>(a) </a:t>
            </a:r>
            <a:r>
              <a:rPr lang="en-GB" sz="2400" i="1" dirty="0">
                <a:latin typeface="Times New Roman" panose="02020603050405020304" pitchFamily="18" charset="0"/>
                <a:cs typeface="Times New Roman" panose="02020603050405020304" pitchFamily="18" charset="0"/>
              </a:rPr>
              <a:t>x </a:t>
            </a:r>
            <a:r>
              <a:rPr lang="en-GB" sz="2400" dirty="0"/>
              <a:t>+ </a:t>
            </a:r>
            <a:r>
              <a:rPr lang="en-GB" sz="2400" i="1" dirty="0">
                <a:latin typeface="Times New Roman" panose="02020603050405020304" pitchFamily="18" charset="0"/>
                <a:cs typeface="Times New Roman" panose="02020603050405020304" pitchFamily="18" charset="0"/>
              </a:rPr>
              <a:t>y</a:t>
            </a:r>
          </a:p>
        </p:txBody>
      </p:sp>
      <p:sp>
        <p:nvSpPr>
          <p:cNvPr id="7" name="Rectangle 6">
            <a:extLst>
              <a:ext uri="{FF2B5EF4-FFF2-40B4-BE49-F238E27FC236}">
                <a16:creationId xmlns:a16="http://schemas.microsoft.com/office/drawing/2014/main" id="{A3C22073-3601-4E35-99DC-0D6FABDD4013}"/>
              </a:ext>
            </a:extLst>
          </p:cNvPr>
          <p:cNvSpPr/>
          <p:nvPr/>
        </p:nvSpPr>
        <p:spPr>
          <a:xfrm>
            <a:off x="2343569" y="2561959"/>
            <a:ext cx="1244251" cy="461665"/>
          </a:xfrm>
          <a:prstGeom prst="rect">
            <a:avLst/>
          </a:prstGeom>
        </p:spPr>
        <p:txBody>
          <a:bodyPr wrap="none">
            <a:spAutoFit/>
          </a:bodyPr>
          <a:lstStyle/>
          <a:p>
            <a:r>
              <a:rPr lang="en-GB" sz="2400" dirty="0"/>
              <a:t>(b) </a:t>
            </a:r>
            <a:r>
              <a:rPr lang="en-GB" sz="2400" i="1" dirty="0">
                <a:latin typeface="Times New Roman" panose="02020603050405020304" pitchFamily="18" charset="0"/>
                <a:cs typeface="Times New Roman" panose="02020603050405020304" pitchFamily="18" charset="0"/>
              </a:rPr>
              <a:t>x </a:t>
            </a:r>
            <a:r>
              <a:rPr lang="en-GB" sz="2400" dirty="0"/>
              <a:t>+ </a:t>
            </a:r>
            <a:r>
              <a:rPr lang="en-GB" sz="2400" i="1" dirty="0">
                <a:latin typeface="Times New Roman" panose="02020603050405020304" pitchFamily="18" charset="0"/>
                <a:cs typeface="Times New Roman" panose="02020603050405020304" pitchFamily="18" charset="0"/>
              </a:rPr>
              <a:t>z</a:t>
            </a:r>
          </a:p>
        </p:txBody>
      </p:sp>
      <p:sp>
        <p:nvSpPr>
          <p:cNvPr id="8" name="Rectangle 7">
            <a:extLst>
              <a:ext uri="{FF2B5EF4-FFF2-40B4-BE49-F238E27FC236}">
                <a16:creationId xmlns:a16="http://schemas.microsoft.com/office/drawing/2014/main" id="{72A1A0FC-17B6-4A1B-8FFE-1644E5E83799}"/>
              </a:ext>
            </a:extLst>
          </p:cNvPr>
          <p:cNvSpPr/>
          <p:nvPr/>
        </p:nvSpPr>
        <p:spPr>
          <a:xfrm>
            <a:off x="5103779" y="1867615"/>
            <a:ext cx="1167307" cy="461665"/>
          </a:xfrm>
          <a:prstGeom prst="rect">
            <a:avLst/>
          </a:prstGeom>
        </p:spPr>
        <p:txBody>
          <a:bodyPr wrap="none">
            <a:spAutoFit/>
          </a:bodyPr>
          <a:lstStyle/>
          <a:p>
            <a:r>
              <a:rPr lang="en-GB" sz="2400" dirty="0"/>
              <a:t>(d) </a:t>
            </a:r>
            <a:r>
              <a:rPr lang="en-GB" sz="2400" i="1" dirty="0">
                <a:latin typeface="Times New Roman" panose="02020603050405020304" pitchFamily="18" charset="0"/>
                <a:cs typeface="Times New Roman" panose="02020603050405020304" pitchFamily="18" charset="0"/>
              </a:rPr>
              <a:t>z </a:t>
            </a:r>
            <a:r>
              <a:rPr lang="en-GB" sz="2400" dirty="0">
                <a:latin typeface="+mj-lt"/>
                <a:cs typeface="Times New Roman" panose="02020603050405020304" pitchFamily="18" charset="0"/>
              </a:rPr>
              <a:t>-</a:t>
            </a:r>
            <a:r>
              <a:rPr lang="en-GB" sz="2400" dirty="0"/>
              <a:t> </a:t>
            </a:r>
            <a:r>
              <a:rPr lang="en-GB" sz="2400" i="1" dirty="0">
                <a:latin typeface="Times New Roman" panose="02020603050405020304" pitchFamily="18" charset="0"/>
                <a:cs typeface="Times New Roman" panose="02020603050405020304" pitchFamily="18" charset="0"/>
              </a:rPr>
              <a:t>y</a:t>
            </a:r>
          </a:p>
        </p:txBody>
      </p:sp>
      <p:sp>
        <p:nvSpPr>
          <p:cNvPr id="9" name="Rectangle 8">
            <a:extLst>
              <a:ext uri="{FF2B5EF4-FFF2-40B4-BE49-F238E27FC236}">
                <a16:creationId xmlns:a16="http://schemas.microsoft.com/office/drawing/2014/main" id="{F4AFE27D-2937-42EE-889C-13E578F4813F}"/>
              </a:ext>
            </a:extLst>
          </p:cNvPr>
          <p:cNvSpPr/>
          <p:nvPr/>
        </p:nvSpPr>
        <p:spPr>
          <a:xfrm>
            <a:off x="2418275" y="3210867"/>
            <a:ext cx="1226618" cy="461665"/>
          </a:xfrm>
          <a:prstGeom prst="rect">
            <a:avLst/>
          </a:prstGeom>
        </p:spPr>
        <p:txBody>
          <a:bodyPr wrap="none">
            <a:spAutoFit/>
          </a:bodyPr>
          <a:lstStyle/>
          <a:p>
            <a:r>
              <a:rPr lang="en-GB" sz="2400" dirty="0"/>
              <a:t>(c) </a:t>
            </a:r>
            <a:r>
              <a:rPr lang="en-GB" sz="2400" i="1" dirty="0">
                <a:latin typeface="Times New Roman" panose="02020603050405020304" pitchFamily="18" charset="0"/>
                <a:cs typeface="Times New Roman" panose="02020603050405020304" pitchFamily="18" charset="0"/>
              </a:rPr>
              <a:t>z </a:t>
            </a:r>
            <a:r>
              <a:rPr lang="en-GB" sz="2400" dirty="0"/>
              <a:t>+ </a:t>
            </a:r>
            <a:r>
              <a:rPr lang="en-GB" sz="2400" i="1" dirty="0">
                <a:latin typeface="Times New Roman" panose="02020603050405020304" pitchFamily="18" charset="0"/>
                <a:cs typeface="Times New Roman" panose="02020603050405020304" pitchFamily="18" charset="0"/>
              </a:rPr>
              <a:t>y</a:t>
            </a:r>
          </a:p>
        </p:txBody>
      </p:sp>
      <p:sp>
        <p:nvSpPr>
          <p:cNvPr id="10" name="Rectangle 9">
            <a:extLst>
              <a:ext uri="{FF2B5EF4-FFF2-40B4-BE49-F238E27FC236}">
                <a16:creationId xmlns:a16="http://schemas.microsoft.com/office/drawing/2014/main" id="{ECBE15AA-EFBB-4345-9FCD-68DBA2E27D03}"/>
              </a:ext>
            </a:extLst>
          </p:cNvPr>
          <p:cNvSpPr/>
          <p:nvPr/>
        </p:nvSpPr>
        <p:spPr>
          <a:xfrm>
            <a:off x="5095762" y="2548885"/>
            <a:ext cx="1183337" cy="461665"/>
          </a:xfrm>
          <a:prstGeom prst="rect">
            <a:avLst/>
          </a:prstGeom>
        </p:spPr>
        <p:txBody>
          <a:bodyPr wrap="none">
            <a:spAutoFit/>
          </a:bodyPr>
          <a:lstStyle/>
          <a:p>
            <a:r>
              <a:rPr lang="en-GB" sz="2400" dirty="0"/>
              <a:t>(e) </a:t>
            </a:r>
            <a:r>
              <a:rPr lang="en-GB" sz="2400" i="1" dirty="0">
                <a:latin typeface="Times New Roman" panose="02020603050405020304" pitchFamily="18" charset="0"/>
                <a:cs typeface="Times New Roman" panose="02020603050405020304" pitchFamily="18" charset="0"/>
              </a:rPr>
              <a:t>y </a:t>
            </a:r>
            <a:r>
              <a:rPr lang="en-GB" sz="2400" dirty="0">
                <a:latin typeface="+mj-lt"/>
                <a:cs typeface="Times New Roman" panose="02020603050405020304" pitchFamily="18" charset="0"/>
              </a:rPr>
              <a:t>-</a:t>
            </a:r>
            <a:r>
              <a:rPr lang="en-GB" sz="2400" dirty="0"/>
              <a:t> </a:t>
            </a:r>
            <a:r>
              <a:rPr lang="en-GB" sz="2400" i="1" dirty="0">
                <a:latin typeface="Times New Roman" panose="02020603050405020304" pitchFamily="18" charset="0"/>
                <a:cs typeface="Times New Roman" panose="02020603050405020304" pitchFamily="18" charset="0"/>
              </a:rPr>
              <a:t>x</a:t>
            </a:r>
          </a:p>
        </p:txBody>
      </p:sp>
      <p:sp>
        <p:nvSpPr>
          <p:cNvPr id="11" name="Rectangle 10">
            <a:extLst>
              <a:ext uri="{FF2B5EF4-FFF2-40B4-BE49-F238E27FC236}">
                <a16:creationId xmlns:a16="http://schemas.microsoft.com/office/drawing/2014/main" id="{C38E2630-FA61-431E-B5D0-728307652FA5}"/>
              </a:ext>
            </a:extLst>
          </p:cNvPr>
          <p:cNvSpPr/>
          <p:nvPr/>
        </p:nvSpPr>
        <p:spPr>
          <a:xfrm>
            <a:off x="5147059" y="3250793"/>
            <a:ext cx="1080745" cy="461665"/>
          </a:xfrm>
          <a:prstGeom prst="rect">
            <a:avLst/>
          </a:prstGeom>
        </p:spPr>
        <p:txBody>
          <a:bodyPr wrap="none">
            <a:spAutoFit/>
          </a:bodyPr>
          <a:lstStyle/>
          <a:p>
            <a:r>
              <a:rPr lang="en-GB" sz="2400" dirty="0"/>
              <a:t>(f) </a:t>
            </a:r>
            <a:r>
              <a:rPr lang="en-GB" sz="2400" i="1" dirty="0">
                <a:latin typeface="Times New Roman" panose="02020603050405020304" pitchFamily="18" charset="0"/>
                <a:cs typeface="Times New Roman" panose="02020603050405020304" pitchFamily="18" charset="0"/>
              </a:rPr>
              <a:t>z </a:t>
            </a:r>
            <a:r>
              <a:rPr lang="en-GB" sz="2400" dirty="0">
                <a:latin typeface="+mj-lt"/>
                <a:cs typeface="Times New Roman" panose="02020603050405020304" pitchFamily="18" charset="0"/>
              </a:rPr>
              <a:t>-</a:t>
            </a:r>
            <a:r>
              <a:rPr lang="en-GB" sz="2400" dirty="0"/>
              <a:t> </a:t>
            </a:r>
            <a:r>
              <a:rPr lang="en-GB" sz="2400" i="1" dirty="0">
                <a:latin typeface="Times New Roman" panose="02020603050405020304" pitchFamily="18" charset="0"/>
                <a:cs typeface="Times New Roman" panose="02020603050405020304" pitchFamily="18" charset="0"/>
              </a:rPr>
              <a:t>x</a:t>
            </a:r>
          </a:p>
        </p:txBody>
      </p:sp>
      <p:sp>
        <p:nvSpPr>
          <p:cNvPr id="12" name="Rectangle 11">
            <a:extLst>
              <a:ext uri="{FF2B5EF4-FFF2-40B4-BE49-F238E27FC236}">
                <a16:creationId xmlns:a16="http://schemas.microsoft.com/office/drawing/2014/main" id="{A88ECB15-C8FA-4B75-8400-1453F257CA80}"/>
              </a:ext>
            </a:extLst>
          </p:cNvPr>
          <p:cNvSpPr/>
          <p:nvPr/>
        </p:nvSpPr>
        <p:spPr>
          <a:xfrm>
            <a:off x="8040216" y="1900512"/>
            <a:ext cx="1798890" cy="461665"/>
          </a:xfrm>
          <a:prstGeom prst="rect">
            <a:avLst/>
          </a:prstGeom>
        </p:spPr>
        <p:txBody>
          <a:bodyPr wrap="none">
            <a:spAutoFit/>
          </a:bodyPr>
          <a:lstStyle/>
          <a:p>
            <a:r>
              <a:rPr lang="en-GB" sz="2400" dirty="0"/>
              <a:t>(g) </a:t>
            </a:r>
            <a:r>
              <a:rPr lang="en-GB" sz="2400" i="1" dirty="0">
                <a:latin typeface="Times New Roman" panose="02020603050405020304" pitchFamily="18" charset="0"/>
                <a:cs typeface="Times New Roman" panose="02020603050405020304" pitchFamily="18" charset="0"/>
              </a:rPr>
              <a:t>x </a:t>
            </a:r>
            <a:r>
              <a:rPr lang="en-GB" sz="2400" dirty="0"/>
              <a:t>+ </a:t>
            </a:r>
            <a:r>
              <a:rPr lang="en-GB" sz="2400" i="1" dirty="0">
                <a:latin typeface="Times New Roman" panose="02020603050405020304" pitchFamily="18" charset="0"/>
                <a:cs typeface="Times New Roman" panose="02020603050405020304" pitchFamily="18" charset="0"/>
              </a:rPr>
              <a:t>y  </a:t>
            </a:r>
            <a:r>
              <a:rPr lang="en-GB" sz="2400" dirty="0"/>
              <a:t>+ </a:t>
            </a:r>
            <a:r>
              <a:rPr lang="en-GB" sz="2400" i="1" dirty="0">
                <a:latin typeface="Times New Roman" panose="02020603050405020304" pitchFamily="18" charset="0"/>
                <a:cs typeface="Times New Roman" panose="02020603050405020304" pitchFamily="18" charset="0"/>
              </a:rPr>
              <a:t>z</a:t>
            </a:r>
          </a:p>
        </p:txBody>
      </p:sp>
      <p:sp>
        <p:nvSpPr>
          <p:cNvPr id="13" name="Rectangle 12">
            <a:extLst>
              <a:ext uri="{FF2B5EF4-FFF2-40B4-BE49-F238E27FC236}">
                <a16:creationId xmlns:a16="http://schemas.microsoft.com/office/drawing/2014/main" id="{F6BED23D-40BD-47A6-8B92-108CBB9FA9B7}"/>
              </a:ext>
            </a:extLst>
          </p:cNvPr>
          <p:cNvSpPr/>
          <p:nvPr/>
        </p:nvSpPr>
        <p:spPr>
          <a:xfrm>
            <a:off x="8040215" y="2537572"/>
            <a:ext cx="1713931" cy="461665"/>
          </a:xfrm>
          <a:prstGeom prst="rect">
            <a:avLst/>
          </a:prstGeom>
        </p:spPr>
        <p:txBody>
          <a:bodyPr wrap="none">
            <a:spAutoFit/>
          </a:bodyPr>
          <a:lstStyle/>
          <a:p>
            <a:r>
              <a:rPr lang="en-GB" sz="2400" dirty="0"/>
              <a:t>(h) </a:t>
            </a:r>
            <a:r>
              <a:rPr lang="en-GB" sz="2400" i="1" dirty="0">
                <a:latin typeface="Times New Roman" panose="02020603050405020304" pitchFamily="18" charset="0"/>
                <a:cs typeface="Times New Roman" panose="02020603050405020304" pitchFamily="18" charset="0"/>
              </a:rPr>
              <a:t>z </a:t>
            </a:r>
            <a:r>
              <a:rPr lang="en-GB" sz="2400" dirty="0"/>
              <a:t>+ </a:t>
            </a:r>
            <a:r>
              <a:rPr lang="en-GB" sz="2400" i="1" dirty="0">
                <a:latin typeface="Times New Roman" panose="02020603050405020304" pitchFamily="18" charset="0"/>
                <a:cs typeface="Times New Roman" panose="02020603050405020304" pitchFamily="18" charset="0"/>
              </a:rPr>
              <a:t>y </a:t>
            </a:r>
            <a:r>
              <a:rPr lang="en-GB" sz="2400" dirty="0">
                <a:latin typeface="+mj-lt"/>
                <a:cs typeface="Times New Roman" panose="02020603050405020304" pitchFamily="18" charset="0"/>
              </a:rPr>
              <a:t>-</a:t>
            </a:r>
            <a:r>
              <a:rPr lang="en-GB" sz="2400" i="1" dirty="0">
                <a:latin typeface="Times New Roman" panose="02020603050405020304" pitchFamily="18" charset="0"/>
                <a:cs typeface="Times New Roman" panose="02020603050405020304" pitchFamily="18" charset="0"/>
              </a:rPr>
              <a:t> x </a:t>
            </a:r>
          </a:p>
        </p:txBody>
      </p:sp>
      <p:sp>
        <p:nvSpPr>
          <p:cNvPr id="14" name="Rectangle 13">
            <a:extLst>
              <a:ext uri="{FF2B5EF4-FFF2-40B4-BE49-F238E27FC236}">
                <a16:creationId xmlns:a16="http://schemas.microsoft.com/office/drawing/2014/main" id="{152C7E6E-85EE-4F7D-AEC9-7EE1D421BC25}"/>
              </a:ext>
            </a:extLst>
          </p:cNvPr>
          <p:cNvSpPr/>
          <p:nvPr/>
        </p:nvSpPr>
        <p:spPr>
          <a:xfrm>
            <a:off x="8089907" y="3232241"/>
            <a:ext cx="1614545" cy="461665"/>
          </a:xfrm>
          <a:prstGeom prst="rect">
            <a:avLst/>
          </a:prstGeom>
        </p:spPr>
        <p:txBody>
          <a:bodyPr wrap="none">
            <a:spAutoFit/>
          </a:bodyPr>
          <a:lstStyle/>
          <a:p>
            <a:r>
              <a:rPr lang="en-GB" sz="2400" dirty="0"/>
              <a:t>(</a:t>
            </a:r>
            <a:r>
              <a:rPr lang="en-GB" sz="2400" dirty="0" err="1"/>
              <a:t>i</a:t>
            </a:r>
            <a:r>
              <a:rPr lang="en-GB" sz="2400" dirty="0"/>
              <a:t>) </a:t>
            </a:r>
            <a:r>
              <a:rPr lang="en-GB" sz="2400" i="1" dirty="0">
                <a:latin typeface="Times New Roman" panose="02020603050405020304" pitchFamily="18" charset="0"/>
                <a:cs typeface="Times New Roman" panose="02020603050405020304" pitchFamily="18" charset="0"/>
              </a:rPr>
              <a:t>z </a:t>
            </a:r>
            <a:r>
              <a:rPr lang="en-GB" sz="2400" dirty="0">
                <a:latin typeface="+mj-lt"/>
                <a:cs typeface="Times New Roman" panose="02020603050405020304" pitchFamily="18" charset="0"/>
              </a:rPr>
              <a:t>–</a:t>
            </a:r>
            <a:r>
              <a:rPr lang="en-GB" sz="2400" dirty="0"/>
              <a:t> </a:t>
            </a:r>
            <a:r>
              <a:rPr lang="en-GB" sz="2400" i="1" dirty="0">
                <a:latin typeface="Times New Roman" panose="02020603050405020304" pitchFamily="18" charset="0"/>
                <a:cs typeface="Times New Roman" panose="02020603050405020304" pitchFamily="18" charset="0"/>
              </a:rPr>
              <a:t>y </a:t>
            </a:r>
            <a:r>
              <a:rPr lang="en-GB" sz="2400" dirty="0">
                <a:latin typeface="+mj-lt"/>
                <a:cs typeface="Times New Roman" panose="02020603050405020304" pitchFamily="18" charset="0"/>
              </a:rPr>
              <a:t>+</a:t>
            </a:r>
            <a:r>
              <a:rPr lang="en-GB" sz="2400" i="1" dirty="0">
                <a:latin typeface="Times New Roman" panose="02020603050405020304" pitchFamily="18" charset="0"/>
                <a:cs typeface="Times New Roman" panose="02020603050405020304" pitchFamily="18" charset="0"/>
              </a:rPr>
              <a:t> x</a:t>
            </a:r>
          </a:p>
        </p:txBody>
      </p:sp>
      <p:sp>
        <p:nvSpPr>
          <p:cNvPr id="15" name="TextBox 14">
            <a:extLst>
              <a:ext uri="{FF2B5EF4-FFF2-40B4-BE49-F238E27FC236}">
                <a16:creationId xmlns:a16="http://schemas.microsoft.com/office/drawing/2014/main" id="{35CDDAF3-A1EF-4089-A2C2-1BF309AC803C}"/>
              </a:ext>
            </a:extLst>
          </p:cNvPr>
          <p:cNvSpPr txBox="1"/>
          <p:nvPr/>
        </p:nvSpPr>
        <p:spPr>
          <a:xfrm>
            <a:off x="2639616" y="4600363"/>
            <a:ext cx="1152128" cy="461665"/>
          </a:xfrm>
          <a:prstGeom prst="rect">
            <a:avLst/>
          </a:prstGeom>
          <a:noFill/>
        </p:spPr>
        <p:txBody>
          <a:bodyPr wrap="square" rtlCol="0">
            <a:spAutoFit/>
          </a:bodyPr>
          <a:lstStyle/>
          <a:p>
            <a:r>
              <a:rPr lang="en-GB" sz="2400" dirty="0"/>
              <a:t>(a) 2</a:t>
            </a:r>
            <a:r>
              <a:rPr lang="en-GB" sz="2400" i="1" dirty="0">
                <a:latin typeface="Times New Roman" panose="02020603050405020304" pitchFamily="18" charset="0"/>
                <a:cs typeface="Times New Roman" panose="02020603050405020304" pitchFamily="18" charset="0"/>
              </a:rPr>
              <a:t>p</a:t>
            </a:r>
          </a:p>
        </p:txBody>
      </p:sp>
      <p:sp>
        <p:nvSpPr>
          <p:cNvPr id="16" name="Rectangle 15">
            <a:extLst>
              <a:ext uri="{FF2B5EF4-FFF2-40B4-BE49-F238E27FC236}">
                <a16:creationId xmlns:a16="http://schemas.microsoft.com/office/drawing/2014/main" id="{87E5691A-F569-44C4-9B41-A870517B27FE}"/>
              </a:ext>
            </a:extLst>
          </p:cNvPr>
          <p:cNvSpPr/>
          <p:nvPr/>
        </p:nvSpPr>
        <p:spPr>
          <a:xfrm>
            <a:off x="2644934" y="5336394"/>
            <a:ext cx="938077" cy="461665"/>
          </a:xfrm>
          <a:prstGeom prst="rect">
            <a:avLst/>
          </a:prstGeom>
        </p:spPr>
        <p:txBody>
          <a:bodyPr wrap="none">
            <a:spAutoFit/>
          </a:bodyPr>
          <a:lstStyle/>
          <a:p>
            <a:r>
              <a:rPr lang="en-GB" sz="2400" dirty="0"/>
              <a:t>(b) 4</a:t>
            </a:r>
            <a:r>
              <a:rPr lang="en-GB" sz="2400" i="1" dirty="0">
                <a:latin typeface="Times New Roman" panose="02020603050405020304" pitchFamily="18" charset="0"/>
                <a:cs typeface="Times New Roman" panose="02020603050405020304" pitchFamily="18" charset="0"/>
              </a:rPr>
              <a:t>r</a:t>
            </a:r>
          </a:p>
        </p:txBody>
      </p:sp>
      <p:sp>
        <p:nvSpPr>
          <p:cNvPr id="17" name="Rectangle 16">
            <a:extLst>
              <a:ext uri="{FF2B5EF4-FFF2-40B4-BE49-F238E27FC236}">
                <a16:creationId xmlns:a16="http://schemas.microsoft.com/office/drawing/2014/main" id="{371F1122-C228-4D03-9938-CEA7D81F5F92}"/>
              </a:ext>
            </a:extLst>
          </p:cNvPr>
          <p:cNvSpPr/>
          <p:nvPr/>
        </p:nvSpPr>
        <p:spPr>
          <a:xfrm>
            <a:off x="2673274" y="6039672"/>
            <a:ext cx="954107" cy="461665"/>
          </a:xfrm>
          <a:prstGeom prst="rect">
            <a:avLst/>
          </a:prstGeom>
        </p:spPr>
        <p:txBody>
          <a:bodyPr wrap="none">
            <a:spAutoFit/>
          </a:bodyPr>
          <a:lstStyle/>
          <a:p>
            <a:r>
              <a:rPr lang="en-GB" sz="2400" dirty="0"/>
              <a:t>(c) 5</a:t>
            </a:r>
            <a:r>
              <a:rPr lang="en-GB" sz="2400" i="1" dirty="0">
                <a:latin typeface="Times New Roman" panose="02020603050405020304" pitchFamily="18" charset="0"/>
                <a:cs typeface="Times New Roman" panose="02020603050405020304" pitchFamily="18" charset="0"/>
              </a:rPr>
              <a:t>q</a:t>
            </a:r>
          </a:p>
        </p:txBody>
      </p:sp>
      <p:sp>
        <p:nvSpPr>
          <p:cNvPr id="18" name="Rectangle 17">
            <a:extLst>
              <a:ext uri="{FF2B5EF4-FFF2-40B4-BE49-F238E27FC236}">
                <a16:creationId xmlns:a16="http://schemas.microsoft.com/office/drawing/2014/main" id="{E3909CAF-EF3B-4625-B41E-3F3771ED2B6B}"/>
              </a:ext>
            </a:extLst>
          </p:cNvPr>
          <p:cNvSpPr/>
          <p:nvPr/>
        </p:nvSpPr>
        <p:spPr>
          <a:xfrm>
            <a:off x="5268643" y="4633116"/>
            <a:ext cx="971741" cy="461665"/>
          </a:xfrm>
          <a:prstGeom prst="rect">
            <a:avLst/>
          </a:prstGeom>
        </p:spPr>
        <p:txBody>
          <a:bodyPr wrap="none">
            <a:spAutoFit/>
          </a:bodyPr>
          <a:lstStyle/>
          <a:p>
            <a:r>
              <a:rPr lang="en-GB" sz="2400" dirty="0"/>
              <a:t>(d) 5</a:t>
            </a:r>
            <a:r>
              <a:rPr lang="en-GB" sz="2400" i="1" dirty="0">
                <a:latin typeface="Times New Roman" panose="02020603050405020304" pitchFamily="18" charset="0"/>
                <a:cs typeface="Times New Roman" panose="02020603050405020304" pitchFamily="18" charset="0"/>
              </a:rPr>
              <a:t>p</a:t>
            </a:r>
          </a:p>
        </p:txBody>
      </p:sp>
      <p:sp>
        <p:nvSpPr>
          <p:cNvPr id="19" name="Rectangle 18">
            <a:extLst>
              <a:ext uri="{FF2B5EF4-FFF2-40B4-BE49-F238E27FC236}">
                <a16:creationId xmlns:a16="http://schemas.microsoft.com/office/drawing/2014/main" id="{8DC5F87E-CC89-497A-A69D-61497BDAB7B2}"/>
              </a:ext>
            </a:extLst>
          </p:cNvPr>
          <p:cNvSpPr/>
          <p:nvPr/>
        </p:nvSpPr>
        <p:spPr>
          <a:xfrm>
            <a:off x="5272277" y="5336394"/>
            <a:ext cx="938077" cy="461665"/>
          </a:xfrm>
          <a:prstGeom prst="rect">
            <a:avLst/>
          </a:prstGeom>
        </p:spPr>
        <p:txBody>
          <a:bodyPr wrap="none">
            <a:spAutoFit/>
          </a:bodyPr>
          <a:lstStyle/>
          <a:p>
            <a:r>
              <a:rPr lang="en-GB" sz="2400" dirty="0"/>
              <a:t>(e) 6</a:t>
            </a:r>
            <a:r>
              <a:rPr lang="en-GB" sz="2400" i="1" dirty="0">
                <a:latin typeface="Times New Roman" panose="02020603050405020304" pitchFamily="18" charset="0"/>
                <a:cs typeface="Times New Roman" panose="02020603050405020304" pitchFamily="18" charset="0"/>
              </a:rPr>
              <a:t>r</a:t>
            </a:r>
          </a:p>
        </p:txBody>
      </p:sp>
      <p:sp>
        <p:nvSpPr>
          <p:cNvPr id="20" name="Rectangle 19">
            <a:extLst>
              <a:ext uri="{FF2B5EF4-FFF2-40B4-BE49-F238E27FC236}">
                <a16:creationId xmlns:a16="http://schemas.microsoft.com/office/drawing/2014/main" id="{5E26C51D-31EF-402B-B192-1EEC138C004C}"/>
              </a:ext>
            </a:extLst>
          </p:cNvPr>
          <p:cNvSpPr/>
          <p:nvPr/>
        </p:nvSpPr>
        <p:spPr>
          <a:xfrm>
            <a:off x="5298727" y="6039672"/>
            <a:ext cx="885179" cy="461665"/>
          </a:xfrm>
          <a:prstGeom prst="rect">
            <a:avLst/>
          </a:prstGeom>
        </p:spPr>
        <p:txBody>
          <a:bodyPr wrap="none">
            <a:spAutoFit/>
          </a:bodyPr>
          <a:lstStyle/>
          <a:p>
            <a:r>
              <a:rPr lang="en-GB" sz="2400" dirty="0"/>
              <a:t>(f) 2</a:t>
            </a:r>
            <a:r>
              <a:rPr lang="en-GB" sz="2400" i="1" dirty="0">
                <a:latin typeface="Times New Roman" panose="02020603050405020304" pitchFamily="18" charset="0"/>
                <a:cs typeface="Times New Roman" panose="02020603050405020304" pitchFamily="18" charset="0"/>
              </a:rPr>
              <a:t>q</a:t>
            </a:r>
          </a:p>
        </p:txBody>
      </p:sp>
      <p:sp>
        <p:nvSpPr>
          <p:cNvPr id="21" name="Rectangle 20">
            <a:extLst>
              <a:ext uri="{FF2B5EF4-FFF2-40B4-BE49-F238E27FC236}">
                <a16:creationId xmlns:a16="http://schemas.microsoft.com/office/drawing/2014/main" id="{BA611815-EFBD-4FDF-BECF-6930860FF451}"/>
              </a:ext>
            </a:extLst>
          </p:cNvPr>
          <p:cNvSpPr/>
          <p:nvPr/>
        </p:nvSpPr>
        <p:spPr>
          <a:xfrm>
            <a:off x="8212589" y="4586258"/>
            <a:ext cx="971741" cy="461665"/>
          </a:xfrm>
          <a:prstGeom prst="rect">
            <a:avLst/>
          </a:prstGeom>
        </p:spPr>
        <p:txBody>
          <a:bodyPr wrap="none">
            <a:spAutoFit/>
          </a:bodyPr>
          <a:lstStyle/>
          <a:p>
            <a:r>
              <a:rPr lang="en-GB" sz="2400" dirty="0"/>
              <a:t>(g) 3</a:t>
            </a:r>
            <a:r>
              <a:rPr lang="en-GB" sz="2400" i="1" dirty="0">
                <a:latin typeface="Times New Roman" panose="02020603050405020304" pitchFamily="18" charset="0"/>
                <a:cs typeface="Times New Roman" panose="02020603050405020304" pitchFamily="18" charset="0"/>
              </a:rPr>
              <a:t>p</a:t>
            </a:r>
          </a:p>
        </p:txBody>
      </p:sp>
      <p:sp>
        <p:nvSpPr>
          <p:cNvPr id="22" name="Rectangle 21">
            <a:extLst>
              <a:ext uri="{FF2B5EF4-FFF2-40B4-BE49-F238E27FC236}">
                <a16:creationId xmlns:a16="http://schemas.microsoft.com/office/drawing/2014/main" id="{F163FAEB-E89E-46F1-AF01-7E0169A002BD}"/>
              </a:ext>
            </a:extLst>
          </p:cNvPr>
          <p:cNvSpPr/>
          <p:nvPr/>
        </p:nvSpPr>
        <p:spPr>
          <a:xfrm>
            <a:off x="8243176" y="5365284"/>
            <a:ext cx="1143262" cy="461665"/>
          </a:xfrm>
          <a:prstGeom prst="rect">
            <a:avLst/>
          </a:prstGeom>
        </p:spPr>
        <p:txBody>
          <a:bodyPr wrap="none">
            <a:spAutoFit/>
          </a:bodyPr>
          <a:lstStyle/>
          <a:p>
            <a:r>
              <a:rPr lang="en-GB" sz="2400" dirty="0"/>
              <a:t>(h) 10</a:t>
            </a:r>
            <a:r>
              <a:rPr lang="en-GB" sz="2400" i="1" dirty="0">
                <a:latin typeface="Times New Roman" panose="02020603050405020304" pitchFamily="18" charset="0"/>
                <a:cs typeface="Times New Roman" panose="02020603050405020304" pitchFamily="18" charset="0"/>
              </a:rPr>
              <a:t>p</a:t>
            </a:r>
          </a:p>
        </p:txBody>
      </p:sp>
      <p:sp>
        <p:nvSpPr>
          <p:cNvPr id="23" name="Rectangle 22">
            <a:extLst>
              <a:ext uri="{FF2B5EF4-FFF2-40B4-BE49-F238E27FC236}">
                <a16:creationId xmlns:a16="http://schemas.microsoft.com/office/drawing/2014/main" id="{BEF30FAD-507C-46AE-B266-CC6AD7BB2FCB}"/>
              </a:ext>
            </a:extLst>
          </p:cNvPr>
          <p:cNvSpPr/>
          <p:nvPr/>
        </p:nvSpPr>
        <p:spPr>
          <a:xfrm>
            <a:off x="8348845" y="6022332"/>
            <a:ext cx="835485" cy="461665"/>
          </a:xfrm>
          <a:prstGeom prst="rect">
            <a:avLst/>
          </a:prstGeom>
        </p:spPr>
        <p:txBody>
          <a:bodyPr wrap="none">
            <a:spAutoFit/>
          </a:bodyPr>
          <a:lstStyle/>
          <a:p>
            <a:r>
              <a:rPr lang="en-GB" sz="2400" dirty="0"/>
              <a:t>(</a:t>
            </a:r>
            <a:r>
              <a:rPr lang="en-GB" sz="2400" dirty="0" err="1"/>
              <a:t>i</a:t>
            </a:r>
            <a:r>
              <a:rPr lang="en-GB" sz="2400" dirty="0"/>
              <a:t>) 8</a:t>
            </a:r>
            <a:r>
              <a:rPr lang="en-GB" sz="2400" i="1" dirty="0">
                <a:latin typeface="Times New Roman" panose="02020603050405020304" pitchFamily="18" charset="0"/>
                <a:cs typeface="Times New Roman" panose="02020603050405020304" pitchFamily="18" charset="0"/>
              </a:rPr>
              <a:t>r</a:t>
            </a:r>
          </a:p>
        </p:txBody>
      </p:sp>
      <p:sp>
        <p:nvSpPr>
          <p:cNvPr id="24" name="TextBox 23">
            <a:extLst>
              <a:ext uri="{FF2B5EF4-FFF2-40B4-BE49-F238E27FC236}">
                <a16:creationId xmlns:a16="http://schemas.microsoft.com/office/drawing/2014/main" id="{6900A3E6-2811-4A71-858B-7C69A4B361EC}"/>
              </a:ext>
            </a:extLst>
          </p:cNvPr>
          <p:cNvSpPr txBox="1"/>
          <p:nvPr/>
        </p:nvSpPr>
        <p:spPr>
          <a:xfrm>
            <a:off x="4121687" y="1929121"/>
            <a:ext cx="576064" cy="461665"/>
          </a:xfrm>
          <a:prstGeom prst="rect">
            <a:avLst/>
          </a:prstGeom>
          <a:noFill/>
        </p:spPr>
        <p:txBody>
          <a:bodyPr wrap="square" rtlCol="0">
            <a:spAutoFit/>
          </a:bodyPr>
          <a:lstStyle/>
          <a:p>
            <a:r>
              <a:rPr lang="en-GB" sz="2400" dirty="0">
                <a:solidFill>
                  <a:srgbClr val="FF0000"/>
                </a:solidFill>
              </a:rPr>
              <a:t>7</a:t>
            </a:r>
          </a:p>
        </p:txBody>
      </p:sp>
      <p:sp>
        <p:nvSpPr>
          <p:cNvPr id="25" name="Rectangle 24">
            <a:extLst>
              <a:ext uri="{FF2B5EF4-FFF2-40B4-BE49-F238E27FC236}">
                <a16:creationId xmlns:a16="http://schemas.microsoft.com/office/drawing/2014/main" id="{DD5BD62F-DE62-484B-A5F5-32B65A57533B}"/>
              </a:ext>
            </a:extLst>
          </p:cNvPr>
          <p:cNvSpPr/>
          <p:nvPr/>
        </p:nvSpPr>
        <p:spPr>
          <a:xfrm>
            <a:off x="4063232" y="2575534"/>
            <a:ext cx="504882" cy="461665"/>
          </a:xfrm>
          <a:prstGeom prst="rect">
            <a:avLst/>
          </a:prstGeom>
        </p:spPr>
        <p:txBody>
          <a:bodyPr wrap="none">
            <a:spAutoFit/>
          </a:bodyPr>
          <a:lstStyle/>
          <a:p>
            <a:r>
              <a:rPr lang="en-GB" sz="2400" dirty="0">
                <a:solidFill>
                  <a:srgbClr val="FF0000"/>
                </a:solidFill>
              </a:rPr>
              <a:t>11</a:t>
            </a:r>
          </a:p>
        </p:txBody>
      </p:sp>
      <p:sp>
        <p:nvSpPr>
          <p:cNvPr id="26" name="Rectangle 25">
            <a:extLst>
              <a:ext uri="{FF2B5EF4-FFF2-40B4-BE49-F238E27FC236}">
                <a16:creationId xmlns:a16="http://schemas.microsoft.com/office/drawing/2014/main" id="{A0B4F4F2-C44B-4A67-80D4-034627FF1817}"/>
              </a:ext>
            </a:extLst>
          </p:cNvPr>
          <p:cNvSpPr/>
          <p:nvPr/>
        </p:nvSpPr>
        <p:spPr>
          <a:xfrm>
            <a:off x="4002439" y="3259595"/>
            <a:ext cx="527709" cy="461665"/>
          </a:xfrm>
          <a:prstGeom prst="rect">
            <a:avLst/>
          </a:prstGeom>
        </p:spPr>
        <p:txBody>
          <a:bodyPr wrap="none">
            <a:spAutoFit/>
          </a:bodyPr>
          <a:lstStyle/>
          <a:p>
            <a:r>
              <a:rPr lang="en-GB" sz="2400" dirty="0">
                <a:solidFill>
                  <a:srgbClr val="FF0000"/>
                </a:solidFill>
              </a:rPr>
              <a:t>14</a:t>
            </a:r>
          </a:p>
        </p:txBody>
      </p:sp>
      <p:sp>
        <p:nvSpPr>
          <p:cNvPr id="27" name="Rectangle 26">
            <a:extLst>
              <a:ext uri="{FF2B5EF4-FFF2-40B4-BE49-F238E27FC236}">
                <a16:creationId xmlns:a16="http://schemas.microsoft.com/office/drawing/2014/main" id="{F6C5B5C2-2417-47C8-A3D5-00195D5EE640}"/>
              </a:ext>
            </a:extLst>
          </p:cNvPr>
          <p:cNvSpPr/>
          <p:nvPr/>
        </p:nvSpPr>
        <p:spPr>
          <a:xfrm>
            <a:off x="6749359" y="1867615"/>
            <a:ext cx="356188" cy="461665"/>
          </a:xfrm>
          <a:prstGeom prst="rect">
            <a:avLst/>
          </a:prstGeom>
        </p:spPr>
        <p:txBody>
          <a:bodyPr wrap="none">
            <a:spAutoFit/>
          </a:bodyPr>
          <a:lstStyle/>
          <a:p>
            <a:r>
              <a:rPr lang="en-GB" sz="2400" dirty="0">
                <a:solidFill>
                  <a:srgbClr val="FF0000"/>
                </a:solidFill>
              </a:rPr>
              <a:t>4</a:t>
            </a:r>
          </a:p>
        </p:txBody>
      </p:sp>
      <p:sp>
        <p:nvSpPr>
          <p:cNvPr id="28" name="Rectangle 27">
            <a:extLst>
              <a:ext uri="{FF2B5EF4-FFF2-40B4-BE49-F238E27FC236}">
                <a16:creationId xmlns:a16="http://schemas.microsoft.com/office/drawing/2014/main" id="{C7EA9806-EA25-46EB-846A-8AA57CDE9FC7}"/>
              </a:ext>
            </a:extLst>
          </p:cNvPr>
          <p:cNvSpPr/>
          <p:nvPr/>
        </p:nvSpPr>
        <p:spPr>
          <a:xfrm>
            <a:off x="6708699" y="2563760"/>
            <a:ext cx="356188" cy="461665"/>
          </a:xfrm>
          <a:prstGeom prst="rect">
            <a:avLst/>
          </a:prstGeom>
        </p:spPr>
        <p:txBody>
          <a:bodyPr wrap="none">
            <a:spAutoFit/>
          </a:bodyPr>
          <a:lstStyle/>
          <a:p>
            <a:r>
              <a:rPr lang="en-GB" sz="2400" dirty="0">
                <a:solidFill>
                  <a:srgbClr val="FF0000"/>
                </a:solidFill>
              </a:rPr>
              <a:t>3</a:t>
            </a:r>
          </a:p>
        </p:txBody>
      </p:sp>
      <p:sp>
        <p:nvSpPr>
          <p:cNvPr id="29" name="Rectangle 28">
            <a:extLst>
              <a:ext uri="{FF2B5EF4-FFF2-40B4-BE49-F238E27FC236}">
                <a16:creationId xmlns:a16="http://schemas.microsoft.com/office/drawing/2014/main" id="{BBA11CB4-3AC1-4296-B4AC-320366FB2867}"/>
              </a:ext>
            </a:extLst>
          </p:cNvPr>
          <p:cNvSpPr/>
          <p:nvPr/>
        </p:nvSpPr>
        <p:spPr>
          <a:xfrm>
            <a:off x="10138004" y="1896947"/>
            <a:ext cx="527709" cy="461665"/>
          </a:xfrm>
          <a:prstGeom prst="rect">
            <a:avLst/>
          </a:prstGeom>
        </p:spPr>
        <p:txBody>
          <a:bodyPr wrap="none">
            <a:spAutoFit/>
          </a:bodyPr>
          <a:lstStyle/>
          <a:p>
            <a:r>
              <a:rPr lang="en-GB" sz="2400" dirty="0">
                <a:solidFill>
                  <a:srgbClr val="FF0000"/>
                </a:solidFill>
              </a:rPr>
              <a:t>16</a:t>
            </a:r>
          </a:p>
        </p:txBody>
      </p:sp>
      <p:sp>
        <p:nvSpPr>
          <p:cNvPr id="30" name="Rectangle 29">
            <a:extLst>
              <a:ext uri="{FF2B5EF4-FFF2-40B4-BE49-F238E27FC236}">
                <a16:creationId xmlns:a16="http://schemas.microsoft.com/office/drawing/2014/main" id="{3E71372E-D079-4275-A59F-DE383A33C487}"/>
              </a:ext>
            </a:extLst>
          </p:cNvPr>
          <p:cNvSpPr/>
          <p:nvPr/>
        </p:nvSpPr>
        <p:spPr>
          <a:xfrm>
            <a:off x="10138003" y="2544953"/>
            <a:ext cx="527709" cy="461665"/>
          </a:xfrm>
          <a:prstGeom prst="rect">
            <a:avLst/>
          </a:prstGeom>
        </p:spPr>
        <p:txBody>
          <a:bodyPr wrap="none">
            <a:spAutoFit/>
          </a:bodyPr>
          <a:lstStyle/>
          <a:p>
            <a:r>
              <a:rPr lang="en-GB" sz="2400" dirty="0">
                <a:solidFill>
                  <a:srgbClr val="FF0000"/>
                </a:solidFill>
              </a:rPr>
              <a:t>12</a:t>
            </a:r>
          </a:p>
        </p:txBody>
      </p:sp>
      <p:sp>
        <p:nvSpPr>
          <p:cNvPr id="31" name="Rectangle 30">
            <a:extLst>
              <a:ext uri="{FF2B5EF4-FFF2-40B4-BE49-F238E27FC236}">
                <a16:creationId xmlns:a16="http://schemas.microsoft.com/office/drawing/2014/main" id="{8AFF7119-7AE2-4BD5-8966-CFD5E2929EEA}"/>
              </a:ext>
            </a:extLst>
          </p:cNvPr>
          <p:cNvSpPr/>
          <p:nvPr/>
        </p:nvSpPr>
        <p:spPr>
          <a:xfrm>
            <a:off x="10134173" y="3264158"/>
            <a:ext cx="356188" cy="461665"/>
          </a:xfrm>
          <a:prstGeom prst="rect">
            <a:avLst/>
          </a:prstGeom>
        </p:spPr>
        <p:txBody>
          <a:bodyPr wrap="none">
            <a:spAutoFit/>
          </a:bodyPr>
          <a:lstStyle/>
          <a:p>
            <a:r>
              <a:rPr lang="en-GB" sz="2400" dirty="0">
                <a:solidFill>
                  <a:srgbClr val="FF0000"/>
                </a:solidFill>
              </a:rPr>
              <a:t>6</a:t>
            </a:r>
          </a:p>
        </p:txBody>
      </p:sp>
      <p:sp>
        <p:nvSpPr>
          <p:cNvPr id="32" name="Rectangle 31">
            <a:extLst>
              <a:ext uri="{FF2B5EF4-FFF2-40B4-BE49-F238E27FC236}">
                <a16:creationId xmlns:a16="http://schemas.microsoft.com/office/drawing/2014/main" id="{0F87359A-8FCD-4566-B763-33047C07B75A}"/>
              </a:ext>
            </a:extLst>
          </p:cNvPr>
          <p:cNvSpPr/>
          <p:nvPr/>
        </p:nvSpPr>
        <p:spPr>
          <a:xfrm>
            <a:off x="6699770" y="3216118"/>
            <a:ext cx="356188" cy="461665"/>
          </a:xfrm>
          <a:prstGeom prst="rect">
            <a:avLst/>
          </a:prstGeom>
        </p:spPr>
        <p:txBody>
          <a:bodyPr wrap="none">
            <a:spAutoFit/>
          </a:bodyPr>
          <a:lstStyle/>
          <a:p>
            <a:r>
              <a:rPr lang="en-GB" sz="2400" dirty="0">
                <a:solidFill>
                  <a:srgbClr val="FF0000"/>
                </a:solidFill>
              </a:rPr>
              <a:t>7</a:t>
            </a:r>
          </a:p>
        </p:txBody>
      </p:sp>
      <p:sp>
        <p:nvSpPr>
          <p:cNvPr id="33" name="Rectangle 32">
            <a:extLst>
              <a:ext uri="{FF2B5EF4-FFF2-40B4-BE49-F238E27FC236}">
                <a16:creationId xmlns:a16="http://schemas.microsoft.com/office/drawing/2014/main" id="{1E98E15E-1527-4B91-B880-BDA182746081}"/>
              </a:ext>
            </a:extLst>
          </p:cNvPr>
          <p:cNvSpPr/>
          <p:nvPr/>
        </p:nvSpPr>
        <p:spPr>
          <a:xfrm>
            <a:off x="4072063" y="4631140"/>
            <a:ext cx="527709" cy="461665"/>
          </a:xfrm>
          <a:prstGeom prst="rect">
            <a:avLst/>
          </a:prstGeom>
        </p:spPr>
        <p:txBody>
          <a:bodyPr wrap="none">
            <a:spAutoFit/>
          </a:bodyPr>
          <a:lstStyle/>
          <a:p>
            <a:r>
              <a:rPr lang="en-GB" sz="2400" dirty="0">
                <a:solidFill>
                  <a:srgbClr val="FF0000"/>
                </a:solidFill>
              </a:rPr>
              <a:t>14</a:t>
            </a:r>
          </a:p>
        </p:txBody>
      </p:sp>
      <p:sp>
        <p:nvSpPr>
          <p:cNvPr id="34" name="Rectangle 33">
            <a:extLst>
              <a:ext uri="{FF2B5EF4-FFF2-40B4-BE49-F238E27FC236}">
                <a16:creationId xmlns:a16="http://schemas.microsoft.com/office/drawing/2014/main" id="{3451E28F-A29E-44DD-BA26-A2E1ED44197E}"/>
              </a:ext>
            </a:extLst>
          </p:cNvPr>
          <p:cNvSpPr/>
          <p:nvPr/>
        </p:nvSpPr>
        <p:spPr>
          <a:xfrm>
            <a:off x="4076926" y="5396061"/>
            <a:ext cx="527709" cy="461665"/>
          </a:xfrm>
          <a:prstGeom prst="rect">
            <a:avLst/>
          </a:prstGeom>
        </p:spPr>
        <p:txBody>
          <a:bodyPr wrap="none">
            <a:spAutoFit/>
          </a:bodyPr>
          <a:lstStyle/>
          <a:p>
            <a:r>
              <a:rPr lang="en-GB" sz="2400" dirty="0">
                <a:solidFill>
                  <a:srgbClr val="FF0000"/>
                </a:solidFill>
              </a:rPr>
              <a:t>12</a:t>
            </a:r>
          </a:p>
        </p:txBody>
      </p:sp>
      <p:sp>
        <p:nvSpPr>
          <p:cNvPr id="35" name="Rectangle 34">
            <a:extLst>
              <a:ext uri="{FF2B5EF4-FFF2-40B4-BE49-F238E27FC236}">
                <a16:creationId xmlns:a16="http://schemas.microsoft.com/office/drawing/2014/main" id="{D0BE6E73-63EE-4D1F-87CB-A119148226C2}"/>
              </a:ext>
            </a:extLst>
          </p:cNvPr>
          <p:cNvSpPr/>
          <p:nvPr/>
        </p:nvSpPr>
        <p:spPr>
          <a:xfrm>
            <a:off x="4077111" y="6049344"/>
            <a:ext cx="527709" cy="461665"/>
          </a:xfrm>
          <a:prstGeom prst="rect">
            <a:avLst/>
          </a:prstGeom>
        </p:spPr>
        <p:txBody>
          <a:bodyPr wrap="none">
            <a:spAutoFit/>
          </a:bodyPr>
          <a:lstStyle/>
          <a:p>
            <a:r>
              <a:rPr lang="en-GB" sz="2400" dirty="0">
                <a:solidFill>
                  <a:srgbClr val="FF0000"/>
                </a:solidFill>
              </a:rPr>
              <a:t>10</a:t>
            </a:r>
          </a:p>
        </p:txBody>
      </p:sp>
      <p:sp>
        <p:nvSpPr>
          <p:cNvPr id="36" name="Rectangle 35">
            <a:extLst>
              <a:ext uri="{FF2B5EF4-FFF2-40B4-BE49-F238E27FC236}">
                <a16:creationId xmlns:a16="http://schemas.microsoft.com/office/drawing/2014/main" id="{A7D09524-3EA4-438C-A06F-84E90A108365}"/>
              </a:ext>
            </a:extLst>
          </p:cNvPr>
          <p:cNvSpPr/>
          <p:nvPr/>
        </p:nvSpPr>
        <p:spPr>
          <a:xfrm>
            <a:off x="6750192" y="4656181"/>
            <a:ext cx="527709" cy="461665"/>
          </a:xfrm>
          <a:prstGeom prst="rect">
            <a:avLst/>
          </a:prstGeom>
        </p:spPr>
        <p:txBody>
          <a:bodyPr wrap="none">
            <a:spAutoFit/>
          </a:bodyPr>
          <a:lstStyle/>
          <a:p>
            <a:r>
              <a:rPr lang="en-GB" sz="2400" dirty="0">
                <a:solidFill>
                  <a:srgbClr val="FF0000"/>
                </a:solidFill>
              </a:rPr>
              <a:t>35</a:t>
            </a:r>
          </a:p>
        </p:txBody>
      </p:sp>
      <p:sp>
        <p:nvSpPr>
          <p:cNvPr id="37" name="Rectangle 36">
            <a:extLst>
              <a:ext uri="{FF2B5EF4-FFF2-40B4-BE49-F238E27FC236}">
                <a16:creationId xmlns:a16="http://schemas.microsoft.com/office/drawing/2014/main" id="{FBF4F60E-919E-475B-B941-BE7CBC79EF3C}"/>
              </a:ext>
            </a:extLst>
          </p:cNvPr>
          <p:cNvSpPr/>
          <p:nvPr/>
        </p:nvSpPr>
        <p:spPr>
          <a:xfrm>
            <a:off x="6749359" y="5330399"/>
            <a:ext cx="527709" cy="461665"/>
          </a:xfrm>
          <a:prstGeom prst="rect">
            <a:avLst/>
          </a:prstGeom>
        </p:spPr>
        <p:txBody>
          <a:bodyPr wrap="none">
            <a:spAutoFit/>
          </a:bodyPr>
          <a:lstStyle/>
          <a:p>
            <a:r>
              <a:rPr lang="en-GB" sz="2400" dirty="0">
                <a:solidFill>
                  <a:srgbClr val="FF0000"/>
                </a:solidFill>
              </a:rPr>
              <a:t>18</a:t>
            </a:r>
          </a:p>
        </p:txBody>
      </p:sp>
      <p:sp>
        <p:nvSpPr>
          <p:cNvPr id="38" name="Rectangle 37">
            <a:extLst>
              <a:ext uri="{FF2B5EF4-FFF2-40B4-BE49-F238E27FC236}">
                <a16:creationId xmlns:a16="http://schemas.microsoft.com/office/drawing/2014/main" id="{96DF6912-D679-4E7D-A181-CD2FB49335B6}"/>
              </a:ext>
            </a:extLst>
          </p:cNvPr>
          <p:cNvSpPr/>
          <p:nvPr/>
        </p:nvSpPr>
        <p:spPr>
          <a:xfrm>
            <a:off x="6805119" y="6029261"/>
            <a:ext cx="356188" cy="461665"/>
          </a:xfrm>
          <a:prstGeom prst="rect">
            <a:avLst/>
          </a:prstGeom>
        </p:spPr>
        <p:txBody>
          <a:bodyPr wrap="none">
            <a:spAutoFit/>
          </a:bodyPr>
          <a:lstStyle/>
          <a:p>
            <a:r>
              <a:rPr lang="en-GB" sz="2400" dirty="0">
                <a:solidFill>
                  <a:srgbClr val="FF0000"/>
                </a:solidFill>
              </a:rPr>
              <a:t>4</a:t>
            </a:r>
          </a:p>
        </p:txBody>
      </p:sp>
      <p:sp>
        <p:nvSpPr>
          <p:cNvPr id="39" name="Rectangle 38">
            <a:extLst>
              <a:ext uri="{FF2B5EF4-FFF2-40B4-BE49-F238E27FC236}">
                <a16:creationId xmlns:a16="http://schemas.microsoft.com/office/drawing/2014/main" id="{FCEC5E43-7849-43FF-ABF0-F786F5D9D6B5}"/>
              </a:ext>
            </a:extLst>
          </p:cNvPr>
          <p:cNvSpPr/>
          <p:nvPr/>
        </p:nvSpPr>
        <p:spPr>
          <a:xfrm>
            <a:off x="9679014" y="4606382"/>
            <a:ext cx="527709" cy="461665"/>
          </a:xfrm>
          <a:prstGeom prst="rect">
            <a:avLst/>
          </a:prstGeom>
        </p:spPr>
        <p:txBody>
          <a:bodyPr wrap="none">
            <a:spAutoFit/>
          </a:bodyPr>
          <a:lstStyle/>
          <a:p>
            <a:r>
              <a:rPr lang="en-GB" sz="2400" dirty="0">
                <a:solidFill>
                  <a:srgbClr val="FF0000"/>
                </a:solidFill>
              </a:rPr>
              <a:t>21</a:t>
            </a:r>
          </a:p>
        </p:txBody>
      </p:sp>
      <p:sp>
        <p:nvSpPr>
          <p:cNvPr id="40" name="Rectangle 39">
            <a:extLst>
              <a:ext uri="{FF2B5EF4-FFF2-40B4-BE49-F238E27FC236}">
                <a16:creationId xmlns:a16="http://schemas.microsoft.com/office/drawing/2014/main" id="{BE00BBB1-358B-4865-9C89-F82CF6002B62}"/>
              </a:ext>
            </a:extLst>
          </p:cNvPr>
          <p:cNvSpPr/>
          <p:nvPr/>
        </p:nvSpPr>
        <p:spPr>
          <a:xfrm>
            <a:off x="9714003" y="5349206"/>
            <a:ext cx="527709" cy="461665"/>
          </a:xfrm>
          <a:prstGeom prst="rect">
            <a:avLst/>
          </a:prstGeom>
        </p:spPr>
        <p:txBody>
          <a:bodyPr wrap="none">
            <a:spAutoFit/>
          </a:bodyPr>
          <a:lstStyle/>
          <a:p>
            <a:r>
              <a:rPr lang="en-GB" sz="2400" dirty="0">
                <a:solidFill>
                  <a:srgbClr val="FF0000"/>
                </a:solidFill>
              </a:rPr>
              <a:t>70</a:t>
            </a:r>
          </a:p>
        </p:txBody>
      </p:sp>
      <p:sp>
        <p:nvSpPr>
          <p:cNvPr id="41" name="Rectangle 40">
            <a:extLst>
              <a:ext uri="{FF2B5EF4-FFF2-40B4-BE49-F238E27FC236}">
                <a16:creationId xmlns:a16="http://schemas.microsoft.com/office/drawing/2014/main" id="{555C7258-8C33-469A-8427-BD1B33A0BB53}"/>
              </a:ext>
            </a:extLst>
          </p:cNvPr>
          <p:cNvSpPr/>
          <p:nvPr/>
        </p:nvSpPr>
        <p:spPr>
          <a:xfrm>
            <a:off x="9720247" y="6039286"/>
            <a:ext cx="527709" cy="461665"/>
          </a:xfrm>
          <a:prstGeom prst="rect">
            <a:avLst/>
          </a:prstGeom>
        </p:spPr>
        <p:txBody>
          <a:bodyPr wrap="none">
            <a:spAutoFit/>
          </a:bodyPr>
          <a:lstStyle/>
          <a:p>
            <a:r>
              <a:rPr lang="en-GB" sz="2400" dirty="0">
                <a:solidFill>
                  <a:srgbClr val="FF0000"/>
                </a:solidFill>
              </a:rPr>
              <a:t>24</a:t>
            </a:r>
          </a:p>
        </p:txBody>
      </p:sp>
    </p:spTree>
    <p:extLst>
      <p:ext uri="{BB962C8B-B14F-4D97-AF65-F5344CB8AC3E}">
        <p14:creationId xmlns:p14="http://schemas.microsoft.com/office/powerpoint/2010/main" val="48712613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6"/>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8"/>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9"/>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40"/>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27" grpId="0"/>
      <p:bldP spid="28" grpId="0"/>
      <p:bldP spid="29" grpId="0"/>
      <p:bldP spid="30" grpId="0"/>
      <p:bldP spid="31" grpId="0"/>
      <p:bldP spid="32" grpId="0"/>
      <p:bldP spid="33" grpId="0"/>
      <p:bldP spid="34" grpId="0"/>
      <p:bldP spid="35" grpId="0"/>
      <p:bldP spid="36" grpId="0"/>
      <p:bldP spid="37" grpId="0"/>
      <p:bldP spid="38" grpId="0"/>
      <p:bldP spid="39" grpId="0"/>
      <p:bldP spid="40" grpId="0"/>
      <p:bldP spid="41" grpId="0"/>
    </p:bldLst>
  </p:timing>
</p:sld>
</file>

<file path=ppt/theme/theme1.xml><?xml version="1.0" encoding="utf-8"?>
<a:theme xmlns:a="http://schemas.openxmlformats.org/drawingml/2006/main" name="Alapértelmezett terv">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Alapértelmezett terv">
      <a:majorFont>
        <a:latin typeface="Arial"/>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20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20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Alapértelmezett terv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lapértelmezett terv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lapértelmezett terv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lapértelmezett terv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lapértelmezett terv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lapértelmezett terv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lapértelmezett terv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Alapértelmezett terv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CC"/>
        </a:hlink>
        <a:folHlink>
          <a:srgbClr val="B2B2B2"/>
        </a:folHlink>
      </a:clrScheme>
      <a:clrMap bg1="lt1" tx1="dk1" bg2="lt2" tx2="dk2" accent1="accent1" accent2="accent2" accent3="accent3" accent4="accent4" accent5="accent5" accent6="accent6" hlink="hlink" folHlink="folHlink"/>
    </a:extraClrScheme>
    <a:extraClrScheme>
      <a:clrScheme name="Alapértelmezett terv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CC"/>
        </a:hlink>
        <a:folHlink>
          <a:srgbClr val="00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7242D3088D216458E0212DCF115C968" ma:contentTypeVersion="13" ma:contentTypeDescription="Create a new document." ma:contentTypeScope="" ma:versionID="dec315d4ad1de463c9cd8d1883a63030">
  <xsd:schema xmlns:xsd="http://www.w3.org/2001/XMLSchema" xmlns:xs="http://www.w3.org/2001/XMLSchema" xmlns:p="http://schemas.microsoft.com/office/2006/metadata/properties" xmlns:ns3="9ee75292-5076-4fcc-bc52-dcc754448144" xmlns:ns4="f7b00057-f5aa-46f4-8410-da255f325540" targetNamespace="http://schemas.microsoft.com/office/2006/metadata/properties" ma:root="true" ma:fieldsID="dd1e531ce6b01eaefd4a7de6ab057d9e" ns3:_="" ns4:_="">
    <xsd:import namespace="9ee75292-5076-4fcc-bc52-dcc754448144"/>
    <xsd:import namespace="f7b00057-f5aa-46f4-8410-da255f32554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e75292-5076-4fcc-bc52-dcc75444814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7b00057-f5aa-46f4-8410-da255f325540"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26DF9-5106-4408-AEB8-21B8AFA51FB3}">
  <ds:schemaRefs>
    <ds:schemaRef ds:uri="http://purl.org/dc/terms/"/>
    <ds:schemaRef ds:uri="f7b00057-f5aa-46f4-8410-da255f325540"/>
    <ds:schemaRef ds:uri="http://schemas.microsoft.com/office/2006/documentManagement/types"/>
    <ds:schemaRef ds:uri="http://schemas.microsoft.com/office/infopath/2007/PartnerControls"/>
    <ds:schemaRef ds:uri="http://purl.org/dc/elements/1.1/"/>
    <ds:schemaRef ds:uri="http://schemas.microsoft.com/office/2006/metadata/properties"/>
    <ds:schemaRef ds:uri="9ee75292-5076-4fcc-bc52-dcc754448144"/>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6243552F-E41D-424C-8547-11ECC67B9BE1}">
  <ds:schemaRefs>
    <ds:schemaRef ds:uri="http://schemas.microsoft.com/sharepoint/v3/contenttype/forms"/>
  </ds:schemaRefs>
</ds:datastoreItem>
</file>

<file path=customXml/itemProps3.xml><?xml version="1.0" encoding="utf-8"?>
<ds:datastoreItem xmlns:ds="http://schemas.openxmlformats.org/officeDocument/2006/customXml" ds:itemID="{F6BE0993-3E8D-4AAE-A529-3CB4C627C3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ee75292-5076-4fcc-bc52-dcc754448144"/>
    <ds:schemaRef ds:uri="f7b00057-f5aa-46f4-8410-da255f32554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7867</TotalTime>
  <Words>3106</Words>
  <Application>Microsoft Office PowerPoint</Application>
  <PresentationFormat>Widescreen</PresentationFormat>
  <Paragraphs>628</Paragraphs>
  <Slides>26</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ＭＳ Ｐゴシック</vt:lpstr>
      <vt:lpstr>Arial</vt:lpstr>
      <vt:lpstr>Calibri</vt:lpstr>
      <vt:lpstr>Cambria Math</vt:lpstr>
      <vt:lpstr>Times New Roman</vt:lpstr>
      <vt:lpstr>Alapértelmezett terv</vt:lpstr>
      <vt:lpstr>Supporting and Enhancing Mathematics and Statistics Unit: Formulae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Unit1</dc:title>
  <dc:creator>a</dc:creator>
  <cp:lastModifiedBy>Andrew Russell</cp:lastModifiedBy>
  <cp:revision>311</cp:revision>
  <cp:lastPrinted>2016-10-17T08:47:54Z</cp:lastPrinted>
  <dcterms:created xsi:type="dcterms:W3CDTF">2012-10-10T19:07:13Z</dcterms:created>
  <dcterms:modified xsi:type="dcterms:W3CDTF">2021-08-23T12:00:37Z</dcterms:modified>
</cp:coreProperties>
</file>