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35"/>
  </p:notesMasterIdLst>
  <p:handoutMasterIdLst>
    <p:handoutMasterId r:id="rId36"/>
  </p:handoutMasterIdLst>
  <p:sldIdLst>
    <p:sldId id="355" r:id="rId5"/>
    <p:sldId id="283" r:id="rId6"/>
    <p:sldId id="365" r:id="rId7"/>
    <p:sldId id="370" r:id="rId8"/>
    <p:sldId id="369" r:id="rId9"/>
    <p:sldId id="371" r:id="rId10"/>
    <p:sldId id="381" r:id="rId11"/>
    <p:sldId id="382" r:id="rId12"/>
    <p:sldId id="358" r:id="rId13"/>
    <p:sldId id="366" r:id="rId14"/>
    <p:sldId id="373" r:id="rId15"/>
    <p:sldId id="374" r:id="rId16"/>
    <p:sldId id="383" r:id="rId17"/>
    <p:sldId id="363" r:id="rId18"/>
    <p:sldId id="367" r:id="rId19"/>
    <p:sldId id="375" r:id="rId20"/>
    <p:sldId id="385" r:id="rId21"/>
    <p:sldId id="376" r:id="rId22"/>
    <p:sldId id="377" r:id="rId23"/>
    <p:sldId id="364" r:id="rId24"/>
    <p:sldId id="368" r:id="rId25"/>
    <p:sldId id="379" r:id="rId26"/>
    <p:sldId id="380" r:id="rId27"/>
    <p:sldId id="384" r:id="rId28"/>
    <p:sldId id="389" r:id="rId29"/>
    <p:sldId id="387" r:id="rId30"/>
    <p:sldId id="390" r:id="rId31"/>
    <p:sldId id="391" r:id="rId32"/>
    <p:sldId id="392" r:id="rId33"/>
    <p:sldId id="386" r:id="rId34"/>
  </p:sldIdLst>
  <p:sldSz cx="12192000" cy="6858000"/>
  <p:notesSz cx="6858000" cy="9144000"/>
  <p:defaultTex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477" autoAdjust="0"/>
  </p:normalViewPr>
  <p:slideViewPr>
    <p:cSldViewPr>
      <p:cViewPr varScale="1">
        <p:scale>
          <a:sx n="108" d="100"/>
          <a:sy n="108" d="100"/>
        </p:scale>
        <p:origin x="678" y="12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0" hangingPunct="0">
              <a:buClr>
                <a:srgbClr val="000000"/>
              </a:buClr>
              <a:buSzPct val="100000"/>
              <a:buFont typeface="Times New Roman" charset="0"/>
              <a:buNone/>
              <a:defRPr sz="1200">
                <a:latin typeface="Arial" charset="0"/>
                <a:ea typeface="ＭＳ Ｐゴシック" charset="0"/>
                <a:cs typeface="ＭＳ Ｐゴシック" charset="0"/>
              </a:defRPr>
            </a:lvl1pPr>
          </a:lstStyle>
          <a:p>
            <a:pPr>
              <a:defRPr/>
            </a:pPr>
            <a:endParaRPr lang="en-US"/>
          </a:p>
        </p:txBody>
      </p:sp>
      <p:sp>
        <p:nvSpPr>
          <p:cNvPr id="44035" name="Rectangle 3"/>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buClr>
                <a:srgbClr val="000000"/>
              </a:buClr>
              <a:buSzPct val="100000"/>
              <a:buFont typeface="Times New Roman" panose="02020603050405020304" pitchFamily="18" charset="0"/>
              <a:buNone/>
              <a:defRPr sz="1200"/>
            </a:lvl1pPr>
          </a:lstStyle>
          <a:p>
            <a:pPr>
              <a:defRPr/>
            </a:pPr>
            <a:fld id="{68FCC49C-92F4-486F-8D45-77C86ABB1FF0}" type="datetime1">
              <a:rPr lang="en-US" altLang="en-US"/>
              <a:pPr>
                <a:defRPr/>
              </a:pPr>
              <a:t>8/24/2021</a:t>
            </a:fld>
            <a:endParaRPr lang="en-US" altLang="en-US"/>
          </a:p>
        </p:txBody>
      </p:sp>
      <p:sp>
        <p:nvSpPr>
          <p:cNvPr id="44036" name="Rectangle 4"/>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hangingPunct="0">
              <a:buClr>
                <a:srgbClr val="000000"/>
              </a:buClr>
              <a:buSzPct val="100000"/>
              <a:buFont typeface="Times New Roman" charset="0"/>
              <a:buNone/>
              <a:defRPr sz="1200">
                <a:latin typeface="Arial" charset="0"/>
                <a:ea typeface="ＭＳ Ｐゴシック" charset="0"/>
                <a:cs typeface="ＭＳ Ｐゴシック" charset="0"/>
              </a:defRPr>
            </a:lvl1pPr>
          </a:lstStyle>
          <a:p>
            <a:pPr>
              <a:defRPr/>
            </a:pPr>
            <a:endParaRPr lang="en-US"/>
          </a:p>
        </p:txBody>
      </p:sp>
      <p:sp>
        <p:nvSpPr>
          <p:cNvPr id="44037" name="Rectangle 5"/>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0" hangingPunct="0">
              <a:buClr>
                <a:srgbClr val="000000"/>
              </a:buClr>
              <a:buSzPct val="100000"/>
              <a:buFont typeface="Times New Roman" panose="02020603050405020304" pitchFamily="18" charset="0"/>
              <a:buNone/>
              <a:defRPr sz="1200"/>
            </a:lvl1pPr>
          </a:lstStyle>
          <a:p>
            <a:pPr>
              <a:defRPr/>
            </a:pPr>
            <a:fld id="{97D64321-B5A8-47E5-A609-99FAF3D09F8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13315" name="Rectangle 2"/>
          <p:cNvSpPr>
            <a:spLocks noGrp="1" noRot="1" noChangeAspect="1" noChangeArrowheads="1"/>
          </p:cNvSpPr>
          <p:nvPr>
            <p:ph type="sldImg"/>
          </p:nvPr>
        </p:nvSpPr>
        <p:spPr bwMode="auto">
          <a:xfrm>
            <a:off x="-17002125" y="-11796713"/>
            <a:ext cx="22204363" cy="12490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5" name="Rectangle 3"/>
          <p:cNvSpPr>
            <a:spLocks noGrp="1" noChangeArrowheads="1"/>
          </p:cNvSpPr>
          <p:nvPr>
            <p:ph type="body"/>
          </p:nvPr>
        </p:nvSpPr>
        <p:spPr bwMode="auto">
          <a:xfrm>
            <a:off x="685800" y="4343400"/>
            <a:ext cx="5483225" cy="4111625"/>
          </a:xfrm>
          <a:prstGeom prst="rect">
            <a:avLst/>
          </a:prstGeom>
          <a:noFill/>
          <a:ln>
            <a:noFill/>
          </a:ln>
          <a:effectLst/>
        </p:spPr>
        <p:txBody>
          <a:bodyPr vert="horz" wrap="square" lIns="0" tIns="0" rIns="0" bIns="0" numCol="1" anchor="t" anchorCtr="0" compatLnSpc="1">
            <a:prstTxWarp prst="textNoShape">
              <a:avLst/>
            </a:prstTxWarp>
          </a:bodyPr>
          <a:lstStyle/>
          <a:p>
            <a:pPr lvl="0"/>
            <a:endParaRPr lang="hu-HU"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349481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4284467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846568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340549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758112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2072944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9811238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6768414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599455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4144685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403415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8612177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3621549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0010435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1200264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806973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dirty="0">
              <a:cs typeface="+mn-cs"/>
            </a:endParaRPr>
          </a:p>
        </p:txBody>
      </p:sp>
    </p:spTree>
    <p:extLst>
      <p:ext uri="{BB962C8B-B14F-4D97-AF65-F5344CB8AC3E}">
        <p14:creationId xmlns:p14="http://schemas.microsoft.com/office/powerpoint/2010/main" val="661852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884697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4229355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4183477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799457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301112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4134878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5301208"/>
            <a:ext cx="10515600" cy="1325563"/>
          </a:xfrm>
          <a:prstGeom prst="rect">
            <a:avLst/>
          </a:prstGeom>
        </p:spPr>
        <p:txBody>
          <a:bodyPr/>
          <a:lstStyle>
            <a:lvl1pPr>
              <a:defRPr/>
            </a:lvl1pPr>
          </a:lstStyle>
          <a:p>
            <a:r>
              <a:rPr lang="en-US" dirty="0"/>
              <a:t>Enhancing and Supporting Mathematics and Data Science</a:t>
            </a:r>
            <a:endParaRPr lang="en-GB"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5600" y="0"/>
            <a:ext cx="7200800" cy="5503293"/>
          </a:xfrm>
          <a:prstGeom prst="rect">
            <a:avLst/>
          </a:prstGeom>
        </p:spPr>
      </p:pic>
    </p:spTree>
    <p:extLst>
      <p:ext uri="{BB962C8B-B14F-4D97-AF65-F5344CB8AC3E}">
        <p14:creationId xmlns:p14="http://schemas.microsoft.com/office/powerpoint/2010/main" val="34260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4116747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609601" y="1604963"/>
            <a:ext cx="10725151" cy="39751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301244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4385" y="1604963"/>
            <a:ext cx="2736849" cy="3975100"/>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1604963"/>
            <a:ext cx="8011584" cy="39751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91086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91544" y="3379"/>
            <a:ext cx="10363200" cy="792088"/>
          </a:xfrm>
          <a:prstGeom prst="rect">
            <a:avLst/>
          </a:prstGeom>
        </p:spPr>
        <p:txBody>
          <a:bodyPr/>
          <a:lstStyle>
            <a:lvl1pPr>
              <a:defRPr sz="3600"/>
            </a:lvl1pPr>
          </a:lstStyle>
          <a:p>
            <a:r>
              <a:rPr lang="en-GB" dirty="0"/>
              <a:t>Click to edit Master title style</a:t>
            </a:r>
            <a:endParaRPr lang="en-US" dirty="0"/>
          </a:p>
        </p:txBody>
      </p:sp>
      <p:sp>
        <p:nvSpPr>
          <p:cNvPr id="3" name="Subtitle 2"/>
          <p:cNvSpPr>
            <a:spLocks noGrp="1"/>
          </p:cNvSpPr>
          <p:nvPr>
            <p:ph type="subTitle" idx="1"/>
          </p:nvPr>
        </p:nvSpPr>
        <p:spPr>
          <a:xfrm>
            <a:off x="3215680" y="306896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223863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609601" y="1604963"/>
            <a:ext cx="10725151" cy="39751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66941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107952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604963"/>
            <a:ext cx="5259917" cy="3975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72718" y="1604963"/>
            <a:ext cx="5262033" cy="3975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99957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2072438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Date Placeholder 2"/>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37260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41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45341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auto">
          <a:xfrm>
            <a:off x="0" y="0"/>
            <a:ext cx="2207568" cy="6858000"/>
          </a:xfrm>
          <a:prstGeom prst="rect">
            <a:avLst/>
          </a:prstGeom>
          <a:solidFill>
            <a:schemeClr val="accent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 name="AutoShape 6" descr="https://liveplymouthac.sharepoint.com/sites/u212/Logo%20files/UoP%20Logo_Centred_Colour.jpg"/>
          <p:cNvSpPr>
            <a:spLocks noChangeAspect="1" noChangeArrowheads="1"/>
          </p:cNvSpPr>
          <p:nvPr userDrawn="1"/>
        </p:nvSpPr>
        <p:spPr bwMode="auto">
          <a:xfrm>
            <a:off x="335360" y="620688"/>
            <a:ext cx="2736304" cy="273630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1085" y="5031616"/>
            <a:ext cx="2389738" cy="1826384"/>
          </a:xfrm>
          <a:prstGeom prst="rect">
            <a:avLst/>
          </a:prstGeom>
        </p:spPr>
      </p:pic>
      <p:sp>
        <p:nvSpPr>
          <p:cNvPr id="5" name="Rectangle 4"/>
          <p:cNvSpPr/>
          <p:nvPr userDrawn="1"/>
        </p:nvSpPr>
        <p:spPr bwMode="auto">
          <a:xfrm>
            <a:off x="2207568" y="0"/>
            <a:ext cx="9984432" cy="620688"/>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4915" r:id="rId1"/>
    <p:sldLayoutId id="2147484904" r:id="rId2"/>
    <p:sldLayoutId id="2147484905" r:id="rId3"/>
    <p:sldLayoutId id="2147484906" r:id="rId4"/>
    <p:sldLayoutId id="2147484907" r:id="rId5"/>
    <p:sldLayoutId id="2147484908" r:id="rId6"/>
    <p:sldLayoutId id="2147484909" r:id="rId7"/>
    <p:sldLayoutId id="2147484910" r:id="rId8"/>
    <p:sldLayoutId id="2147484911" r:id="rId9"/>
    <p:sldLayoutId id="2147484912" r:id="rId10"/>
    <p:sldLayoutId id="2147484913" r:id="rId11"/>
    <p:sldLayoutId id="2147484914"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mj-lt"/>
          <a:ea typeface="+mj-ea"/>
          <a:cs typeface="ＭＳ Ｐゴシック" charset="0"/>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4B8D"/>
          </a:solidFill>
          <a:latin typeface="+mn-lt"/>
          <a:ea typeface="+mn-ea"/>
          <a:cs typeface="ＭＳ Ｐゴシック" charset="0"/>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4B8D"/>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4B8D"/>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4B8D"/>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4B8D"/>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5301208"/>
            <a:ext cx="11737304" cy="1325563"/>
          </a:xfrm>
        </p:spPr>
        <p:txBody>
          <a:bodyPr/>
          <a:lstStyle/>
          <a:p>
            <a:r>
              <a:rPr lang="en-GB" sz="3600" dirty="0"/>
              <a:t>Supporting and Enhancing Mathematics and Statistics</a:t>
            </a:r>
            <a:br>
              <a:rPr lang="en-GB" sz="3600" dirty="0"/>
            </a:br>
            <a:r>
              <a:rPr lang="en-GB" sz="3600" b="1" dirty="0"/>
              <a:t>Unit: Ratio and Proportion</a:t>
            </a:r>
            <a:endParaRPr lang="en-GB" sz="3600" dirty="0"/>
          </a:p>
        </p:txBody>
      </p:sp>
    </p:spTree>
    <p:extLst>
      <p:ext uri="{BB962C8B-B14F-4D97-AF65-F5344CB8AC3E}">
        <p14:creationId xmlns:p14="http://schemas.microsoft.com/office/powerpoint/2010/main" val="368927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Direct Proportion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66A5240-380D-419D-B364-F497A2BF1AA5}"/>
              </a:ext>
            </a:extLst>
          </p:cNvPr>
          <p:cNvSpPr/>
          <p:nvPr/>
        </p:nvSpPr>
        <p:spPr>
          <a:xfrm>
            <a:off x="2334255" y="836712"/>
            <a:ext cx="9826996" cy="830997"/>
          </a:xfrm>
          <a:prstGeom prst="rect">
            <a:avLst/>
          </a:prstGeom>
        </p:spPr>
        <p:txBody>
          <a:bodyPr wrap="square">
            <a:spAutoFit/>
          </a:bodyPr>
          <a:lstStyle/>
          <a:p>
            <a:r>
              <a:rPr lang="en-GB" sz="2400" dirty="0"/>
              <a:t>Direct proportion can be used to carry out calculations like the one below:</a:t>
            </a:r>
          </a:p>
        </p:txBody>
      </p:sp>
      <p:sp>
        <p:nvSpPr>
          <p:cNvPr id="3" name="Rectangle 2">
            <a:extLst>
              <a:ext uri="{FF2B5EF4-FFF2-40B4-BE49-F238E27FC236}">
                <a16:creationId xmlns:a16="http://schemas.microsoft.com/office/drawing/2014/main" id="{9C2421BD-C75A-4B7A-A5F1-7DA349308617}"/>
              </a:ext>
            </a:extLst>
          </p:cNvPr>
          <p:cNvSpPr/>
          <p:nvPr/>
        </p:nvSpPr>
        <p:spPr>
          <a:xfrm>
            <a:off x="4295800" y="1484784"/>
            <a:ext cx="4199768" cy="1200329"/>
          </a:xfrm>
          <a:prstGeom prst="rect">
            <a:avLst/>
          </a:prstGeom>
        </p:spPr>
        <p:txBody>
          <a:bodyPr wrap="square">
            <a:spAutoFit/>
          </a:bodyPr>
          <a:lstStyle/>
          <a:p>
            <a:r>
              <a:rPr lang="en-GB" sz="2400" dirty="0"/>
              <a:t>If 10 calculators cost  £120, then 1 calculator costs  £12, and 8 calculators cost  £96.</a:t>
            </a:r>
          </a:p>
        </p:txBody>
      </p:sp>
      <p:sp>
        <p:nvSpPr>
          <p:cNvPr id="4" name="Rectangle 3">
            <a:extLst>
              <a:ext uri="{FF2B5EF4-FFF2-40B4-BE49-F238E27FC236}">
                <a16:creationId xmlns:a16="http://schemas.microsoft.com/office/drawing/2014/main" id="{AD4B9525-89E5-4D78-BB0A-12AA7AAAE023}"/>
              </a:ext>
            </a:extLst>
          </p:cNvPr>
          <p:cNvSpPr/>
          <p:nvPr/>
        </p:nvSpPr>
        <p:spPr>
          <a:xfrm>
            <a:off x="2334255" y="2508359"/>
            <a:ext cx="8586281" cy="1938992"/>
          </a:xfrm>
          <a:prstGeom prst="rect">
            <a:avLst/>
          </a:prstGeom>
        </p:spPr>
        <p:txBody>
          <a:bodyPr wrap="square">
            <a:spAutoFit/>
          </a:bodyPr>
          <a:lstStyle/>
          <a:p>
            <a:r>
              <a:rPr lang="en-GB" sz="2400" b="1" dirty="0"/>
              <a:t>Example 1</a:t>
            </a:r>
          </a:p>
          <a:p>
            <a:r>
              <a:rPr lang="en-GB" sz="2400" dirty="0"/>
              <a:t>If 6 copies of a book cost £9, calculate the cost of 8 books.</a:t>
            </a:r>
          </a:p>
          <a:p>
            <a:r>
              <a:rPr lang="en-GB" sz="2400" b="1" dirty="0"/>
              <a:t>Solution</a:t>
            </a:r>
          </a:p>
          <a:p>
            <a:r>
              <a:rPr lang="en-GB" sz="2400" dirty="0">
                <a:solidFill>
                  <a:srgbClr val="FF0000"/>
                </a:solidFill>
              </a:rPr>
              <a:t>If  6 copies cost  £9, then 1 copy costs £9 ÷ 6 = £1.50</a:t>
            </a:r>
          </a:p>
          <a:p>
            <a:r>
              <a:rPr lang="en-GB" sz="2400" dirty="0">
                <a:solidFill>
                  <a:srgbClr val="FF0000"/>
                </a:solidFill>
              </a:rPr>
              <a:t>8 Books cost 8 x £1.50 = £12</a:t>
            </a:r>
          </a:p>
        </p:txBody>
      </p:sp>
      <p:sp>
        <p:nvSpPr>
          <p:cNvPr id="5" name="Rectangle 4">
            <a:extLst>
              <a:ext uri="{FF2B5EF4-FFF2-40B4-BE49-F238E27FC236}">
                <a16:creationId xmlns:a16="http://schemas.microsoft.com/office/drawing/2014/main" id="{B581F1EE-FA70-4AAF-A178-506EEBDA628A}"/>
              </a:ext>
            </a:extLst>
          </p:cNvPr>
          <p:cNvSpPr/>
          <p:nvPr/>
        </p:nvSpPr>
        <p:spPr>
          <a:xfrm>
            <a:off x="2334255" y="4355615"/>
            <a:ext cx="9857745" cy="1200329"/>
          </a:xfrm>
          <a:prstGeom prst="rect">
            <a:avLst/>
          </a:prstGeom>
        </p:spPr>
        <p:txBody>
          <a:bodyPr wrap="square">
            <a:spAutoFit/>
          </a:bodyPr>
          <a:lstStyle/>
          <a:p>
            <a:r>
              <a:rPr lang="en-GB" sz="2400" b="1" dirty="0"/>
              <a:t>Example 2</a:t>
            </a:r>
          </a:p>
          <a:p>
            <a:r>
              <a:rPr lang="en-GB" sz="2400" dirty="0"/>
              <a:t>If 25 chocolate bars cost £5.50, calculate the cost of 11 chocolate bars.</a:t>
            </a:r>
          </a:p>
          <a:p>
            <a:r>
              <a:rPr lang="en-GB" sz="2400" b="1" dirty="0"/>
              <a:t>Solution</a:t>
            </a:r>
          </a:p>
        </p:txBody>
      </p:sp>
      <p:sp>
        <p:nvSpPr>
          <p:cNvPr id="6" name="Rectangle 5">
            <a:extLst>
              <a:ext uri="{FF2B5EF4-FFF2-40B4-BE49-F238E27FC236}">
                <a16:creationId xmlns:a16="http://schemas.microsoft.com/office/drawing/2014/main" id="{812F4C52-4E9E-400A-8650-A34A91123CD6}"/>
              </a:ext>
            </a:extLst>
          </p:cNvPr>
          <p:cNvSpPr/>
          <p:nvPr/>
        </p:nvSpPr>
        <p:spPr>
          <a:xfrm>
            <a:off x="2334255" y="5373019"/>
            <a:ext cx="8299067" cy="830997"/>
          </a:xfrm>
          <a:prstGeom prst="rect">
            <a:avLst/>
          </a:prstGeom>
        </p:spPr>
        <p:txBody>
          <a:bodyPr wrap="none">
            <a:spAutoFit/>
          </a:bodyPr>
          <a:lstStyle/>
          <a:p>
            <a:r>
              <a:rPr lang="en-GB" sz="2400" dirty="0">
                <a:solidFill>
                  <a:srgbClr val="FF0000"/>
                </a:solidFill>
              </a:rPr>
              <a:t>If  25  bars cost £5.50 then 1  bar costs £5.50 ÷ 25 = £0.22</a:t>
            </a:r>
          </a:p>
          <a:p>
            <a:r>
              <a:rPr lang="en-GB" sz="2400" dirty="0">
                <a:solidFill>
                  <a:srgbClr val="FF0000"/>
                </a:solidFill>
              </a:rPr>
              <a:t>11 chocolate bars cost 11 x £0.22 = £2.42 </a:t>
            </a:r>
          </a:p>
        </p:txBody>
      </p:sp>
    </p:spTree>
    <p:extLst>
      <p:ext uri="{BB962C8B-B14F-4D97-AF65-F5344CB8AC3E}">
        <p14:creationId xmlns:p14="http://schemas.microsoft.com/office/powerpoint/2010/main" val="5038757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Direct Proportion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B2BE1641-1467-48D8-A15B-3D5726F35A86}"/>
              </a:ext>
            </a:extLst>
          </p:cNvPr>
          <p:cNvSpPr/>
          <p:nvPr/>
        </p:nvSpPr>
        <p:spPr>
          <a:xfrm>
            <a:off x="2220268" y="675456"/>
            <a:ext cx="7776864" cy="830997"/>
          </a:xfrm>
          <a:prstGeom prst="rect">
            <a:avLst/>
          </a:prstGeom>
        </p:spPr>
        <p:txBody>
          <a:bodyPr wrap="square">
            <a:spAutoFit/>
          </a:bodyPr>
          <a:lstStyle/>
          <a:p>
            <a:r>
              <a:rPr lang="en-GB" sz="2400" b="1" dirty="0"/>
              <a:t>Exercises</a:t>
            </a:r>
          </a:p>
          <a:p>
            <a:r>
              <a:rPr lang="en-GB" sz="2400" dirty="0"/>
              <a:t>1. If 5 tickets for a play cost £40, calculate the cost of:</a:t>
            </a:r>
          </a:p>
        </p:txBody>
      </p:sp>
      <p:sp>
        <p:nvSpPr>
          <p:cNvPr id="3" name="Rectangle 2">
            <a:extLst>
              <a:ext uri="{FF2B5EF4-FFF2-40B4-BE49-F238E27FC236}">
                <a16:creationId xmlns:a16="http://schemas.microsoft.com/office/drawing/2014/main" id="{9A806E99-C2BD-4BFE-8A31-0436DA1CF7A0}"/>
              </a:ext>
            </a:extLst>
          </p:cNvPr>
          <p:cNvSpPr/>
          <p:nvPr/>
        </p:nvSpPr>
        <p:spPr>
          <a:xfrm>
            <a:off x="2290072" y="2183969"/>
            <a:ext cx="9217024" cy="1569660"/>
          </a:xfrm>
          <a:prstGeom prst="rect">
            <a:avLst/>
          </a:prstGeom>
        </p:spPr>
        <p:txBody>
          <a:bodyPr wrap="square">
            <a:spAutoFit/>
          </a:bodyPr>
          <a:lstStyle/>
          <a:p>
            <a:r>
              <a:rPr lang="en-GB" sz="2400" dirty="0"/>
              <a:t>2. To make 3 glasses of orange squash you need 600 ml of water.  How much water do you need to make:</a:t>
            </a:r>
          </a:p>
          <a:p>
            <a:r>
              <a:rPr lang="en-GB" sz="2400" dirty="0"/>
              <a:t>(a)	5 glasses of orange squash,</a:t>
            </a:r>
          </a:p>
          <a:p>
            <a:r>
              <a:rPr lang="en-GB" sz="2400" dirty="0"/>
              <a:t>(b)	7 glasses of orange squash?</a:t>
            </a:r>
          </a:p>
        </p:txBody>
      </p:sp>
      <p:sp>
        <p:nvSpPr>
          <p:cNvPr id="4" name="Rectangle 3">
            <a:extLst>
              <a:ext uri="{FF2B5EF4-FFF2-40B4-BE49-F238E27FC236}">
                <a16:creationId xmlns:a16="http://schemas.microsoft.com/office/drawing/2014/main" id="{10453CCA-A9F7-4C5A-B3C6-4B9051BFEFDF}"/>
              </a:ext>
            </a:extLst>
          </p:cNvPr>
          <p:cNvSpPr/>
          <p:nvPr/>
        </p:nvSpPr>
        <p:spPr>
          <a:xfrm>
            <a:off x="2296481" y="3767095"/>
            <a:ext cx="7918674" cy="461665"/>
          </a:xfrm>
          <a:prstGeom prst="rect">
            <a:avLst/>
          </a:prstGeom>
        </p:spPr>
        <p:txBody>
          <a:bodyPr wrap="square">
            <a:spAutoFit/>
          </a:bodyPr>
          <a:lstStyle/>
          <a:p>
            <a:r>
              <a:rPr lang="en-GB" sz="2400" dirty="0"/>
              <a:t>3. If 10 litres of petrol cost £8.20, calculate the cost of:</a:t>
            </a:r>
          </a:p>
        </p:txBody>
      </p:sp>
      <p:sp>
        <p:nvSpPr>
          <p:cNvPr id="6" name="Rectangle 5">
            <a:extLst>
              <a:ext uri="{FF2B5EF4-FFF2-40B4-BE49-F238E27FC236}">
                <a16:creationId xmlns:a16="http://schemas.microsoft.com/office/drawing/2014/main" id="{EB5708A5-B8EA-4938-9F1F-535A76C43A1C}"/>
              </a:ext>
            </a:extLst>
          </p:cNvPr>
          <p:cNvSpPr/>
          <p:nvPr/>
        </p:nvSpPr>
        <p:spPr>
          <a:xfrm>
            <a:off x="2220268" y="5016540"/>
            <a:ext cx="9768408" cy="830997"/>
          </a:xfrm>
          <a:prstGeom prst="rect">
            <a:avLst/>
          </a:prstGeom>
        </p:spPr>
        <p:txBody>
          <a:bodyPr wrap="square">
            <a:spAutoFit/>
          </a:bodyPr>
          <a:lstStyle/>
          <a:p>
            <a:r>
              <a:rPr lang="en-GB" sz="2400" dirty="0"/>
              <a:t>4. A baker uses 1800 grams of flour to make 3 loaves of bread.  How</a:t>
            </a:r>
          </a:p>
          <a:p>
            <a:r>
              <a:rPr lang="en-GB" sz="2400" dirty="0"/>
              <a:t> much flour will he need to make:</a:t>
            </a:r>
          </a:p>
        </p:txBody>
      </p:sp>
      <p:sp>
        <p:nvSpPr>
          <p:cNvPr id="7" name="TextBox 6">
            <a:extLst>
              <a:ext uri="{FF2B5EF4-FFF2-40B4-BE49-F238E27FC236}">
                <a16:creationId xmlns:a16="http://schemas.microsoft.com/office/drawing/2014/main" id="{9BD552AB-45C4-47CF-8440-B5A1709C5F4A}"/>
              </a:ext>
            </a:extLst>
          </p:cNvPr>
          <p:cNvSpPr txBox="1"/>
          <p:nvPr/>
        </p:nvSpPr>
        <p:spPr>
          <a:xfrm>
            <a:off x="2270706" y="1372853"/>
            <a:ext cx="2097102" cy="461665"/>
          </a:xfrm>
          <a:prstGeom prst="rect">
            <a:avLst/>
          </a:prstGeom>
          <a:noFill/>
        </p:spPr>
        <p:txBody>
          <a:bodyPr wrap="square" rtlCol="0">
            <a:spAutoFit/>
          </a:bodyPr>
          <a:lstStyle/>
          <a:p>
            <a:r>
              <a:rPr lang="en-GB" sz="2400" dirty="0"/>
              <a:t>(a) 6 tickets</a:t>
            </a:r>
          </a:p>
        </p:txBody>
      </p:sp>
      <p:sp>
        <p:nvSpPr>
          <p:cNvPr id="8" name="Rectangle 7">
            <a:extLst>
              <a:ext uri="{FF2B5EF4-FFF2-40B4-BE49-F238E27FC236}">
                <a16:creationId xmlns:a16="http://schemas.microsoft.com/office/drawing/2014/main" id="{5F541684-C7DE-4871-9DC7-62732E13B7B3}"/>
              </a:ext>
            </a:extLst>
          </p:cNvPr>
          <p:cNvSpPr/>
          <p:nvPr/>
        </p:nvSpPr>
        <p:spPr>
          <a:xfrm>
            <a:off x="5467246" y="1337312"/>
            <a:ext cx="2362735" cy="461665"/>
          </a:xfrm>
          <a:prstGeom prst="rect">
            <a:avLst/>
          </a:prstGeom>
        </p:spPr>
        <p:txBody>
          <a:bodyPr wrap="square">
            <a:spAutoFit/>
          </a:bodyPr>
          <a:lstStyle/>
          <a:p>
            <a:r>
              <a:rPr lang="en-GB" sz="2400" dirty="0"/>
              <a:t>(b) 9 tickets</a:t>
            </a:r>
          </a:p>
        </p:txBody>
      </p:sp>
      <p:sp>
        <p:nvSpPr>
          <p:cNvPr id="9" name="Rectangle 8">
            <a:extLst>
              <a:ext uri="{FF2B5EF4-FFF2-40B4-BE49-F238E27FC236}">
                <a16:creationId xmlns:a16="http://schemas.microsoft.com/office/drawing/2014/main" id="{99201DCC-E2EB-4A40-BBFC-2637B4315968}"/>
              </a:ext>
            </a:extLst>
          </p:cNvPr>
          <p:cNvSpPr/>
          <p:nvPr/>
        </p:nvSpPr>
        <p:spPr>
          <a:xfrm>
            <a:off x="8582559" y="1337311"/>
            <a:ext cx="2071303" cy="461665"/>
          </a:xfrm>
          <a:prstGeom prst="rect">
            <a:avLst/>
          </a:prstGeom>
        </p:spPr>
        <p:txBody>
          <a:bodyPr wrap="square">
            <a:spAutoFit/>
          </a:bodyPr>
          <a:lstStyle/>
          <a:p>
            <a:r>
              <a:rPr lang="en-GB" sz="2400" dirty="0"/>
              <a:t>(c) 20 tickets</a:t>
            </a:r>
          </a:p>
        </p:txBody>
      </p:sp>
      <p:sp>
        <p:nvSpPr>
          <p:cNvPr id="10" name="Rectangle 9">
            <a:extLst>
              <a:ext uri="{FF2B5EF4-FFF2-40B4-BE49-F238E27FC236}">
                <a16:creationId xmlns:a16="http://schemas.microsoft.com/office/drawing/2014/main" id="{02662D13-3910-465E-847A-C2FC88E6195B}"/>
              </a:ext>
            </a:extLst>
          </p:cNvPr>
          <p:cNvSpPr/>
          <p:nvPr/>
        </p:nvSpPr>
        <p:spPr>
          <a:xfrm>
            <a:off x="2410297" y="4228760"/>
            <a:ext cx="1553630" cy="461665"/>
          </a:xfrm>
          <a:prstGeom prst="rect">
            <a:avLst/>
          </a:prstGeom>
        </p:spPr>
        <p:txBody>
          <a:bodyPr wrap="none">
            <a:spAutoFit/>
          </a:bodyPr>
          <a:lstStyle/>
          <a:p>
            <a:r>
              <a:rPr lang="en-GB" sz="2400" dirty="0"/>
              <a:t>(a) 4 litres</a:t>
            </a:r>
          </a:p>
        </p:txBody>
      </p:sp>
      <p:sp>
        <p:nvSpPr>
          <p:cNvPr id="11" name="Rectangle 10">
            <a:extLst>
              <a:ext uri="{FF2B5EF4-FFF2-40B4-BE49-F238E27FC236}">
                <a16:creationId xmlns:a16="http://schemas.microsoft.com/office/drawing/2014/main" id="{0C465969-D73A-45C6-AE91-1E05AE66CC7C}"/>
              </a:ext>
            </a:extLst>
          </p:cNvPr>
          <p:cNvSpPr/>
          <p:nvPr/>
        </p:nvSpPr>
        <p:spPr>
          <a:xfrm>
            <a:off x="5427245" y="4195470"/>
            <a:ext cx="1725152" cy="461665"/>
          </a:xfrm>
          <a:prstGeom prst="rect">
            <a:avLst/>
          </a:prstGeom>
        </p:spPr>
        <p:txBody>
          <a:bodyPr wrap="none">
            <a:spAutoFit/>
          </a:bodyPr>
          <a:lstStyle/>
          <a:p>
            <a:r>
              <a:rPr lang="en-GB" sz="2400" dirty="0"/>
              <a:t>(b) 12 litres</a:t>
            </a:r>
          </a:p>
        </p:txBody>
      </p:sp>
      <p:sp>
        <p:nvSpPr>
          <p:cNvPr id="12" name="Rectangle 11">
            <a:extLst>
              <a:ext uri="{FF2B5EF4-FFF2-40B4-BE49-F238E27FC236}">
                <a16:creationId xmlns:a16="http://schemas.microsoft.com/office/drawing/2014/main" id="{A7AD90F5-BEBC-476D-9039-686E99685FA0}"/>
              </a:ext>
            </a:extLst>
          </p:cNvPr>
          <p:cNvSpPr/>
          <p:nvPr/>
        </p:nvSpPr>
        <p:spPr>
          <a:xfrm>
            <a:off x="8870520" y="4190506"/>
            <a:ext cx="1707519" cy="461665"/>
          </a:xfrm>
          <a:prstGeom prst="rect">
            <a:avLst/>
          </a:prstGeom>
        </p:spPr>
        <p:txBody>
          <a:bodyPr wrap="none">
            <a:spAutoFit/>
          </a:bodyPr>
          <a:lstStyle/>
          <a:p>
            <a:r>
              <a:rPr lang="en-GB" sz="2400" dirty="0"/>
              <a:t>(c) 30 litres</a:t>
            </a:r>
          </a:p>
        </p:txBody>
      </p:sp>
      <p:sp>
        <p:nvSpPr>
          <p:cNvPr id="13" name="Rectangle 12">
            <a:extLst>
              <a:ext uri="{FF2B5EF4-FFF2-40B4-BE49-F238E27FC236}">
                <a16:creationId xmlns:a16="http://schemas.microsoft.com/office/drawing/2014/main" id="{89BCADD1-6E41-4E42-B7C5-7A907E0576B3}"/>
              </a:ext>
            </a:extLst>
          </p:cNvPr>
          <p:cNvSpPr/>
          <p:nvPr/>
        </p:nvSpPr>
        <p:spPr>
          <a:xfrm>
            <a:off x="2290072" y="5860891"/>
            <a:ext cx="1794081" cy="461665"/>
          </a:xfrm>
          <a:prstGeom prst="rect">
            <a:avLst/>
          </a:prstGeom>
        </p:spPr>
        <p:txBody>
          <a:bodyPr wrap="none">
            <a:spAutoFit/>
          </a:bodyPr>
          <a:lstStyle/>
          <a:p>
            <a:r>
              <a:rPr lang="en-GB" sz="2400" dirty="0"/>
              <a:t>(a) 2 loaves</a:t>
            </a:r>
          </a:p>
        </p:txBody>
      </p:sp>
      <p:sp>
        <p:nvSpPr>
          <p:cNvPr id="14" name="Rectangle 13">
            <a:extLst>
              <a:ext uri="{FF2B5EF4-FFF2-40B4-BE49-F238E27FC236}">
                <a16:creationId xmlns:a16="http://schemas.microsoft.com/office/drawing/2014/main" id="{34AD846A-148A-4040-96B1-84886D4938BF}"/>
              </a:ext>
            </a:extLst>
          </p:cNvPr>
          <p:cNvSpPr/>
          <p:nvPr/>
        </p:nvSpPr>
        <p:spPr>
          <a:xfrm>
            <a:off x="5392781" y="5809086"/>
            <a:ext cx="1794081" cy="461665"/>
          </a:xfrm>
          <a:prstGeom prst="rect">
            <a:avLst/>
          </a:prstGeom>
        </p:spPr>
        <p:txBody>
          <a:bodyPr wrap="none">
            <a:spAutoFit/>
          </a:bodyPr>
          <a:lstStyle/>
          <a:p>
            <a:r>
              <a:rPr lang="en-GB" sz="2400" dirty="0"/>
              <a:t>(b) 7 loaves</a:t>
            </a:r>
          </a:p>
        </p:txBody>
      </p:sp>
      <p:sp>
        <p:nvSpPr>
          <p:cNvPr id="15" name="Rectangle 14">
            <a:extLst>
              <a:ext uri="{FF2B5EF4-FFF2-40B4-BE49-F238E27FC236}">
                <a16:creationId xmlns:a16="http://schemas.microsoft.com/office/drawing/2014/main" id="{C29D9555-188D-49AF-B941-1E06F69A9A36}"/>
              </a:ext>
            </a:extLst>
          </p:cNvPr>
          <p:cNvSpPr/>
          <p:nvPr/>
        </p:nvSpPr>
        <p:spPr>
          <a:xfrm>
            <a:off x="8484605" y="5755478"/>
            <a:ext cx="1947969" cy="461665"/>
          </a:xfrm>
          <a:prstGeom prst="rect">
            <a:avLst/>
          </a:prstGeom>
        </p:spPr>
        <p:txBody>
          <a:bodyPr wrap="none">
            <a:spAutoFit/>
          </a:bodyPr>
          <a:lstStyle/>
          <a:p>
            <a:r>
              <a:rPr lang="en-GB" sz="2400" dirty="0"/>
              <a:t>(c) 24 loaves</a:t>
            </a:r>
          </a:p>
        </p:txBody>
      </p:sp>
      <p:sp>
        <p:nvSpPr>
          <p:cNvPr id="17" name="TextBox 16">
            <a:extLst>
              <a:ext uri="{FF2B5EF4-FFF2-40B4-BE49-F238E27FC236}">
                <a16:creationId xmlns:a16="http://schemas.microsoft.com/office/drawing/2014/main" id="{AC8C9CCF-7479-472E-8D67-E2ED7EFABE68}"/>
              </a:ext>
            </a:extLst>
          </p:cNvPr>
          <p:cNvSpPr txBox="1"/>
          <p:nvPr/>
        </p:nvSpPr>
        <p:spPr>
          <a:xfrm>
            <a:off x="4807820" y="1775778"/>
            <a:ext cx="3676785" cy="461665"/>
          </a:xfrm>
          <a:prstGeom prst="rect">
            <a:avLst/>
          </a:prstGeom>
          <a:noFill/>
        </p:spPr>
        <p:txBody>
          <a:bodyPr wrap="square" rtlCol="0">
            <a:spAutoFit/>
          </a:bodyPr>
          <a:lstStyle/>
          <a:p>
            <a:r>
              <a:rPr lang="en-GB" sz="2400" dirty="0">
                <a:solidFill>
                  <a:srgbClr val="FF0000"/>
                </a:solidFill>
              </a:rPr>
              <a:t>1 Ticket = £40 ÷ 5 = £8</a:t>
            </a:r>
          </a:p>
        </p:txBody>
      </p:sp>
      <p:sp>
        <p:nvSpPr>
          <p:cNvPr id="18" name="TextBox 17">
            <a:extLst>
              <a:ext uri="{FF2B5EF4-FFF2-40B4-BE49-F238E27FC236}">
                <a16:creationId xmlns:a16="http://schemas.microsoft.com/office/drawing/2014/main" id="{DAEA4DA4-E7F0-4AFF-B39F-2854B7F574E4}"/>
              </a:ext>
            </a:extLst>
          </p:cNvPr>
          <p:cNvSpPr txBox="1"/>
          <p:nvPr/>
        </p:nvSpPr>
        <p:spPr>
          <a:xfrm>
            <a:off x="4109087" y="1367919"/>
            <a:ext cx="872670" cy="461665"/>
          </a:xfrm>
          <a:prstGeom prst="rect">
            <a:avLst/>
          </a:prstGeom>
          <a:noFill/>
        </p:spPr>
        <p:txBody>
          <a:bodyPr wrap="square" rtlCol="0">
            <a:spAutoFit/>
          </a:bodyPr>
          <a:lstStyle/>
          <a:p>
            <a:r>
              <a:rPr lang="en-GB" sz="2400" dirty="0">
                <a:solidFill>
                  <a:srgbClr val="FF0000"/>
                </a:solidFill>
              </a:rPr>
              <a:t> £48</a:t>
            </a:r>
          </a:p>
        </p:txBody>
      </p:sp>
      <p:sp>
        <p:nvSpPr>
          <p:cNvPr id="20" name="Rectangle 19">
            <a:extLst>
              <a:ext uri="{FF2B5EF4-FFF2-40B4-BE49-F238E27FC236}">
                <a16:creationId xmlns:a16="http://schemas.microsoft.com/office/drawing/2014/main" id="{8976663F-0AEE-4956-850D-12CB2176D823}"/>
              </a:ext>
            </a:extLst>
          </p:cNvPr>
          <p:cNvSpPr/>
          <p:nvPr/>
        </p:nvSpPr>
        <p:spPr>
          <a:xfrm>
            <a:off x="7470671" y="1323515"/>
            <a:ext cx="699230" cy="461665"/>
          </a:xfrm>
          <a:prstGeom prst="rect">
            <a:avLst/>
          </a:prstGeom>
        </p:spPr>
        <p:txBody>
          <a:bodyPr wrap="none">
            <a:spAutoFit/>
          </a:bodyPr>
          <a:lstStyle/>
          <a:p>
            <a:r>
              <a:rPr lang="en-GB" sz="2400" dirty="0">
                <a:solidFill>
                  <a:srgbClr val="FF0000"/>
                </a:solidFill>
              </a:rPr>
              <a:t>£72</a:t>
            </a:r>
            <a:endParaRPr lang="en-GB" sz="2400" dirty="0"/>
          </a:p>
        </p:txBody>
      </p:sp>
      <p:sp>
        <p:nvSpPr>
          <p:cNvPr id="21" name="Rectangle 20">
            <a:extLst>
              <a:ext uri="{FF2B5EF4-FFF2-40B4-BE49-F238E27FC236}">
                <a16:creationId xmlns:a16="http://schemas.microsoft.com/office/drawing/2014/main" id="{53272B39-B649-4774-A517-001928EC6B04}"/>
              </a:ext>
            </a:extLst>
          </p:cNvPr>
          <p:cNvSpPr/>
          <p:nvPr/>
        </p:nvSpPr>
        <p:spPr>
          <a:xfrm>
            <a:off x="10849769" y="1336049"/>
            <a:ext cx="870751" cy="461665"/>
          </a:xfrm>
          <a:prstGeom prst="rect">
            <a:avLst/>
          </a:prstGeom>
        </p:spPr>
        <p:txBody>
          <a:bodyPr wrap="none">
            <a:spAutoFit/>
          </a:bodyPr>
          <a:lstStyle/>
          <a:p>
            <a:r>
              <a:rPr lang="en-GB" sz="2400" dirty="0">
                <a:solidFill>
                  <a:srgbClr val="FF0000"/>
                </a:solidFill>
              </a:rPr>
              <a:t>£160</a:t>
            </a:r>
            <a:endParaRPr lang="en-GB" sz="2400" dirty="0"/>
          </a:p>
        </p:txBody>
      </p:sp>
      <p:sp>
        <p:nvSpPr>
          <p:cNvPr id="22" name="Rectangle 21">
            <a:extLst>
              <a:ext uri="{FF2B5EF4-FFF2-40B4-BE49-F238E27FC236}">
                <a16:creationId xmlns:a16="http://schemas.microsoft.com/office/drawing/2014/main" id="{01915110-59D2-4572-A2AB-7D9B0EAE45EF}"/>
              </a:ext>
            </a:extLst>
          </p:cNvPr>
          <p:cNvSpPr/>
          <p:nvPr/>
        </p:nvSpPr>
        <p:spPr>
          <a:xfrm>
            <a:off x="6705345" y="2922709"/>
            <a:ext cx="3948517" cy="461665"/>
          </a:xfrm>
          <a:prstGeom prst="rect">
            <a:avLst/>
          </a:prstGeom>
        </p:spPr>
        <p:txBody>
          <a:bodyPr wrap="none">
            <a:spAutoFit/>
          </a:bodyPr>
          <a:lstStyle/>
          <a:p>
            <a:r>
              <a:rPr lang="en-GB" sz="2400" dirty="0">
                <a:solidFill>
                  <a:srgbClr val="FF0000"/>
                </a:solidFill>
              </a:rPr>
              <a:t>1 glass = 600 ÷ 3 = 200ml </a:t>
            </a:r>
            <a:endParaRPr lang="en-GB" sz="2400" dirty="0"/>
          </a:p>
        </p:txBody>
      </p:sp>
      <p:sp>
        <p:nvSpPr>
          <p:cNvPr id="23" name="TextBox 22">
            <a:extLst>
              <a:ext uri="{FF2B5EF4-FFF2-40B4-BE49-F238E27FC236}">
                <a16:creationId xmlns:a16="http://schemas.microsoft.com/office/drawing/2014/main" id="{F7C07D44-6CA3-4DCC-AFE0-D6A9E5B84E42}"/>
              </a:ext>
            </a:extLst>
          </p:cNvPr>
          <p:cNvSpPr txBox="1"/>
          <p:nvPr/>
        </p:nvSpPr>
        <p:spPr>
          <a:xfrm>
            <a:off x="10763925" y="2900087"/>
            <a:ext cx="1042438" cy="461665"/>
          </a:xfrm>
          <a:prstGeom prst="rect">
            <a:avLst/>
          </a:prstGeom>
          <a:noFill/>
        </p:spPr>
        <p:txBody>
          <a:bodyPr wrap="square" rtlCol="0">
            <a:spAutoFit/>
          </a:bodyPr>
          <a:lstStyle/>
          <a:p>
            <a:r>
              <a:rPr lang="en-GB" sz="2400" dirty="0">
                <a:solidFill>
                  <a:srgbClr val="FF0000"/>
                </a:solidFill>
              </a:rPr>
              <a:t>1 litre</a:t>
            </a:r>
          </a:p>
        </p:txBody>
      </p:sp>
      <p:sp>
        <p:nvSpPr>
          <p:cNvPr id="24" name="Rectangle 23">
            <a:extLst>
              <a:ext uri="{FF2B5EF4-FFF2-40B4-BE49-F238E27FC236}">
                <a16:creationId xmlns:a16="http://schemas.microsoft.com/office/drawing/2014/main" id="{C21B3842-762F-4092-BB0E-F894208B166C}"/>
              </a:ext>
            </a:extLst>
          </p:cNvPr>
          <p:cNvSpPr/>
          <p:nvPr/>
        </p:nvSpPr>
        <p:spPr>
          <a:xfrm>
            <a:off x="6721074" y="3323018"/>
            <a:ext cx="4564070" cy="461665"/>
          </a:xfrm>
          <a:prstGeom prst="rect">
            <a:avLst/>
          </a:prstGeom>
        </p:spPr>
        <p:txBody>
          <a:bodyPr wrap="none">
            <a:spAutoFit/>
          </a:bodyPr>
          <a:lstStyle/>
          <a:p>
            <a:r>
              <a:rPr lang="en-GB" sz="2400" dirty="0">
                <a:solidFill>
                  <a:srgbClr val="FF0000"/>
                </a:solidFill>
              </a:rPr>
              <a:t>7 x  200ml = 1400 ml = 1.4 litres</a:t>
            </a:r>
            <a:endParaRPr lang="en-GB" sz="2400" dirty="0"/>
          </a:p>
        </p:txBody>
      </p:sp>
      <p:sp>
        <p:nvSpPr>
          <p:cNvPr id="25" name="Rectangle 24">
            <a:extLst>
              <a:ext uri="{FF2B5EF4-FFF2-40B4-BE49-F238E27FC236}">
                <a16:creationId xmlns:a16="http://schemas.microsoft.com/office/drawing/2014/main" id="{1DC9E5AB-9B55-43C2-ADC2-9B005C6EEEE4}"/>
              </a:ext>
            </a:extLst>
          </p:cNvPr>
          <p:cNvSpPr/>
          <p:nvPr/>
        </p:nvSpPr>
        <p:spPr>
          <a:xfrm>
            <a:off x="4981757" y="4625572"/>
            <a:ext cx="3999813" cy="461665"/>
          </a:xfrm>
          <a:prstGeom prst="rect">
            <a:avLst/>
          </a:prstGeom>
        </p:spPr>
        <p:txBody>
          <a:bodyPr wrap="none">
            <a:spAutoFit/>
          </a:bodyPr>
          <a:lstStyle/>
          <a:p>
            <a:r>
              <a:rPr lang="en-GB" sz="2400" dirty="0">
                <a:solidFill>
                  <a:srgbClr val="FF0000"/>
                </a:solidFill>
              </a:rPr>
              <a:t>1 litre = £8.20 ÷ 10 = £0.82</a:t>
            </a:r>
          </a:p>
        </p:txBody>
      </p:sp>
      <p:sp>
        <p:nvSpPr>
          <p:cNvPr id="26" name="Rectangle 25">
            <a:extLst>
              <a:ext uri="{FF2B5EF4-FFF2-40B4-BE49-F238E27FC236}">
                <a16:creationId xmlns:a16="http://schemas.microsoft.com/office/drawing/2014/main" id="{80F7142F-A0A9-4F47-933A-0A13D5651D7A}"/>
              </a:ext>
            </a:extLst>
          </p:cNvPr>
          <p:cNvSpPr/>
          <p:nvPr/>
        </p:nvSpPr>
        <p:spPr>
          <a:xfrm>
            <a:off x="3937470" y="4269169"/>
            <a:ext cx="955711" cy="461665"/>
          </a:xfrm>
          <a:prstGeom prst="rect">
            <a:avLst/>
          </a:prstGeom>
        </p:spPr>
        <p:txBody>
          <a:bodyPr wrap="none">
            <a:spAutoFit/>
          </a:bodyPr>
          <a:lstStyle/>
          <a:p>
            <a:r>
              <a:rPr lang="en-GB" sz="2400" dirty="0">
                <a:solidFill>
                  <a:srgbClr val="FF0000"/>
                </a:solidFill>
              </a:rPr>
              <a:t>£3.28</a:t>
            </a:r>
            <a:endParaRPr lang="en-GB" sz="2400" dirty="0"/>
          </a:p>
        </p:txBody>
      </p:sp>
      <p:sp>
        <p:nvSpPr>
          <p:cNvPr id="27" name="Rectangle 26">
            <a:extLst>
              <a:ext uri="{FF2B5EF4-FFF2-40B4-BE49-F238E27FC236}">
                <a16:creationId xmlns:a16="http://schemas.microsoft.com/office/drawing/2014/main" id="{131436DB-6618-43D1-8FDE-2C1625EE2546}"/>
              </a:ext>
            </a:extLst>
          </p:cNvPr>
          <p:cNvSpPr/>
          <p:nvPr/>
        </p:nvSpPr>
        <p:spPr>
          <a:xfrm>
            <a:off x="7470671" y="4240312"/>
            <a:ext cx="955711" cy="461665"/>
          </a:xfrm>
          <a:prstGeom prst="rect">
            <a:avLst/>
          </a:prstGeom>
        </p:spPr>
        <p:txBody>
          <a:bodyPr wrap="none">
            <a:spAutoFit/>
          </a:bodyPr>
          <a:lstStyle/>
          <a:p>
            <a:r>
              <a:rPr lang="en-GB" sz="2400" dirty="0">
                <a:solidFill>
                  <a:srgbClr val="FF0000"/>
                </a:solidFill>
              </a:rPr>
              <a:t>£9.84</a:t>
            </a:r>
            <a:endParaRPr lang="en-GB" sz="2400" dirty="0"/>
          </a:p>
        </p:txBody>
      </p:sp>
      <p:sp>
        <p:nvSpPr>
          <p:cNvPr id="28" name="Rectangle 27">
            <a:extLst>
              <a:ext uri="{FF2B5EF4-FFF2-40B4-BE49-F238E27FC236}">
                <a16:creationId xmlns:a16="http://schemas.microsoft.com/office/drawing/2014/main" id="{01C46374-E085-4BB6-8A99-ECC4E9E42813}"/>
              </a:ext>
            </a:extLst>
          </p:cNvPr>
          <p:cNvSpPr/>
          <p:nvPr/>
        </p:nvSpPr>
        <p:spPr>
          <a:xfrm>
            <a:off x="10675397" y="4195470"/>
            <a:ext cx="1127232" cy="461665"/>
          </a:xfrm>
          <a:prstGeom prst="rect">
            <a:avLst/>
          </a:prstGeom>
        </p:spPr>
        <p:txBody>
          <a:bodyPr wrap="none">
            <a:spAutoFit/>
          </a:bodyPr>
          <a:lstStyle/>
          <a:p>
            <a:r>
              <a:rPr lang="en-GB" sz="2400" dirty="0">
                <a:solidFill>
                  <a:srgbClr val="FF0000"/>
                </a:solidFill>
              </a:rPr>
              <a:t>£24.60</a:t>
            </a:r>
            <a:endParaRPr lang="en-GB" sz="2400" dirty="0"/>
          </a:p>
        </p:txBody>
      </p:sp>
      <p:sp>
        <p:nvSpPr>
          <p:cNvPr id="29" name="Rectangle 28">
            <a:extLst>
              <a:ext uri="{FF2B5EF4-FFF2-40B4-BE49-F238E27FC236}">
                <a16:creationId xmlns:a16="http://schemas.microsoft.com/office/drawing/2014/main" id="{8EB49F21-923B-492B-B79C-88DE3ECB929A}"/>
              </a:ext>
            </a:extLst>
          </p:cNvPr>
          <p:cNvSpPr/>
          <p:nvPr/>
        </p:nvSpPr>
        <p:spPr>
          <a:xfrm>
            <a:off x="4979318" y="6309202"/>
            <a:ext cx="3829895" cy="461665"/>
          </a:xfrm>
          <a:prstGeom prst="rect">
            <a:avLst/>
          </a:prstGeom>
        </p:spPr>
        <p:txBody>
          <a:bodyPr wrap="none">
            <a:spAutoFit/>
          </a:bodyPr>
          <a:lstStyle/>
          <a:p>
            <a:r>
              <a:rPr lang="en-GB" sz="2400" dirty="0">
                <a:solidFill>
                  <a:srgbClr val="FF0000"/>
                </a:solidFill>
              </a:rPr>
              <a:t>1 loaf = 1800g ÷ 3 = 600g</a:t>
            </a:r>
          </a:p>
        </p:txBody>
      </p:sp>
      <p:sp>
        <p:nvSpPr>
          <p:cNvPr id="30" name="Rectangle 29">
            <a:extLst>
              <a:ext uri="{FF2B5EF4-FFF2-40B4-BE49-F238E27FC236}">
                <a16:creationId xmlns:a16="http://schemas.microsoft.com/office/drawing/2014/main" id="{F1E409E2-B3D9-4D0F-A557-0979878E0847}"/>
              </a:ext>
            </a:extLst>
          </p:cNvPr>
          <p:cNvSpPr/>
          <p:nvPr/>
        </p:nvSpPr>
        <p:spPr>
          <a:xfrm>
            <a:off x="4021365" y="5878314"/>
            <a:ext cx="1127232" cy="461665"/>
          </a:xfrm>
          <a:prstGeom prst="rect">
            <a:avLst/>
          </a:prstGeom>
        </p:spPr>
        <p:txBody>
          <a:bodyPr wrap="none">
            <a:spAutoFit/>
          </a:bodyPr>
          <a:lstStyle/>
          <a:p>
            <a:r>
              <a:rPr lang="en-GB" sz="2400" dirty="0">
                <a:solidFill>
                  <a:srgbClr val="FF0000"/>
                </a:solidFill>
              </a:rPr>
              <a:t>1 200g</a:t>
            </a:r>
            <a:endParaRPr lang="en-GB" sz="2400" dirty="0"/>
          </a:p>
        </p:txBody>
      </p:sp>
      <p:sp>
        <p:nvSpPr>
          <p:cNvPr id="31" name="Rectangle 30">
            <a:extLst>
              <a:ext uri="{FF2B5EF4-FFF2-40B4-BE49-F238E27FC236}">
                <a16:creationId xmlns:a16="http://schemas.microsoft.com/office/drawing/2014/main" id="{B16CFC5B-8F6A-4CE2-8FED-0C2BC9A5DE50}"/>
              </a:ext>
            </a:extLst>
          </p:cNvPr>
          <p:cNvSpPr/>
          <p:nvPr/>
        </p:nvSpPr>
        <p:spPr>
          <a:xfrm>
            <a:off x="7189181" y="5847537"/>
            <a:ext cx="1127232" cy="461665"/>
          </a:xfrm>
          <a:prstGeom prst="rect">
            <a:avLst/>
          </a:prstGeom>
        </p:spPr>
        <p:txBody>
          <a:bodyPr wrap="none">
            <a:spAutoFit/>
          </a:bodyPr>
          <a:lstStyle/>
          <a:p>
            <a:r>
              <a:rPr lang="en-GB" sz="2400" dirty="0">
                <a:solidFill>
                  <a:srgbClr val="FF0000"/>
                </a:solidFill>
              </a:rPr>
              <a:t>4 200g</a:t>
            </a:r>
            <a:endParaRPr lang="en-GB" sz="2400" dirty="0"/>
          </a:p>
        </p:txBody>
      </p:sp>
      <p:sp>
        <p:nvSpPr>
          <p:cNvPr id="32" name="Rectangle 31">
            <a:extLst>
              <a:ext uri="{FF2B5EF4-FFF2-40B4-BE49-F238E27FC236}">
                <a16:creationId xmlns:a16="http://schemas.microsoft.com/office/drawing/2014/main" id="{A718A3F6-F754-47DB-BBF9-3A1F980A8AA5}"/>
              </a:ext>
            </a:extLst>
          </p:cNvPr>
          <p:cNvSpPr/>
          <p:nvPr/>
        </p:nvSpPr>
        <p:spPr>
          <a:xfrm>
            <a:off x="10329434" y="5773542"/>
            <a:ext cx="1298753" cy="461665"/>
          </a:xfrm>
          <a:prstGeom prst="rect">
            <a:avLst/>
          </a:prstGeom>
        </p:spPr>
        <p:txBody>
          <a:bodyPr wrap="none">
            <a:spAutoFit/>
          </a:bodyPr>
          <a:lstStyle/>
          <a:p>
            <a:r>
              <a:rPr lang="en-GB" sz="2400" dirty="0">
                <a:solidFill>
                  <a:srgbClr val="FF0000"/>
                </a:solidFill>
              </a:rPr>
              <a:t>14 400g</a:t>
            </a:r>
            <a:endParaRPr lang="en-GB" sz="2400" dirty="0"/>
          </a:p>
        </p:txBody>
      </p:sp>
    </p:spTree>
    <p:extLst>
      <p:ext uri="{BB962C8B-B14F-4D97-AF65-F5344CB8AC3E}">
        <p14:creationId xmlns:p14="http://schemas.microsoft.com/office/powerpoint/2010/main" val="17402007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20" grpId="0"/>
      <p:bldP spid="21" grpId="0"/>
      <p:bldP spid="22" grpId="0"/>
      <p:bldP spid="23" grpId="0"/>
      <p:bldP spid="24" grpId="0"/>
      <p:bldP spid="25" grpId="0"/>
      <p:bldP spid="26" grpId="0"/>
      <p:bldP spid="27" grpId="0"/>
      <p:bldP spid="28" grpId="0"/>
      <p:bldP spid="29" grpId="0"/>
      <p:bldP spid="30" grpId="0"/>
      <p:bldP spid="31" grpId="0"/>
      <p:bldP spid="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Direct Proportion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2CCAF33-BD09-44F3-9FE6-962ED9CB93E5}"/>
              </a:ext>
            </a:extLst>
          </p:cNvPr>
          <p:cNvSpPr/>
          <p:nvPr/>
        </p:nvSpPr>
        <p:spPr>
          <a:xfrm>
            <a:off x="2423592" y="764704"/>
            <a:ext cx="8890892" cy="461665"/>
          </a:xfrm>
          <a:prstGeom prst="rect">
            <a:avLst/>
          </a:prstGeom>
        </p:spPr>
        <p:txBody>
          <a:bodyPr wrap="square">
            <a:spAutoFit/>
          </a:bodyPr>
          <a:lstStyle/>
          <a:p>
            <a:r>
              <a:rPr lang="en-GB" sz="2400" dirty="0"/>
              <a:t>5. Ben buys 21 football stickers for 84p.  Calculate the cost of:</a:t>
            </a:r>
          </a:p>
        </p:txBody>
      </p:sp>
      <p:sp>
        <p:nvSpPr>
          <p:cNvPr id="3" name="Rectangle 2">
            <a:extLst>
              <a:ext uri="{FF2B5EF4-FFF2-40B4-BE49-F238E27FC236}">
                <a16:creationId xmlns:a16="http://schemas.microsoft.com/office/drawing/2014/main" id="{CFAA4DFB-DC28-41D3-802B-FA66D9CEF2B5}"/>
              </a:ext>
            </a:extLst>
          </p:cNvPr>
          <p:cNvSpPr/>
          <p:nvPr/>
        </p:nvSpPr>
        <p:spPr>
          <a:xfrm>
            <a:off x="2440781" y="2043491"/>
            <a:ext cx="9361040" cy="4524315"/>
          </a:xfrm>
          <a:prstGeom prst="rect">
            <a:avLst/>
          </a:prstGeom>
        </p:spPr>
        <p:txBody>
          <a:bodyPr wrap="square">
            <a:spAutoFit/>
          </a:bodyPr>
          <a:lstStyle/>
          <a:p>
            <a:pPr marL="457200" indent="-457200">
              <a:buAutoNum type="arabicPeriod" startAt="6"/>
            </a:pPr>
            <a:r>
              <a:rPr lang="en-GB" sz="2400" dirty="0"/>
              <a:t>A 20 m length of rope costs £14.40.</a:t>
            </a:r>
          </a:p>
          <a:p>
            <a:r>
              <a:rPr lang="en-GB" sz="2400" dirty="0"/>
              <a:t>(a)	Calculate the cost of 12 m of rope.</a:t>
            </a:r>
          </a:p>
          <a:p>
            <a:pPr marL="457200" indent="-457200">
              <a:buAutoNum type="alphaLcParenBoth" startAt="2"/>
            </a:pPr>
            <a:r>
              <a:rPr lang="en-GB" sz="2400" dirty="0"/>
              <a:t>What is the cost of the rope, per metre?</a:t>
            </a:r>
          </a:p>
          <a:p>
            <a:pPr marL="457200" indent="-457200">
              <a:buAutoNum type="alphaLcParenBoth" startAt="2"/>
            </a:pPr>
            <a:endParaRPr lang="en-GB" sz="2400" dirty="0"/>
          </a:p>
          <a:p>
            <a:r>
              <a:rPr lang="en-GB" sz="2400" dirty="0"/>
              <a:t>7.	A window cleaner charges n pence to clean each window, and for a house with 9 windows he charges £4.95.</a:t>
            </a:r>
          </a:p>
          <a:p>
            <a:r>
              <a:rPr lang="en-GB" sz="2400" dirty="0"/>
              <a:t>(a)	What is n ?</a:t>
            </a:r>
          </a:p>
          <a:p>
            <a:pPr marL="457200" indent="-457200">
              <a:buAutoNum type="alphaLcParenBoth" startAt="2"/>
            </a:pPr>
            <a:r>
              <a:rPr lang="en-GB" sz="2400" dirty="0"/>
              <a:t>Calculate the window cleaner's charge for a house with 13 windows.</a:t>
            </a:r>
          </a:p>
          <a:p>
            <a:pPr marL="457200" indent="-457200">
              <a:buAutoNum type="alphaLcParenBoth" startAt="2"/>
            </a:pPr>
            <a:endParaRPr lang="en-GB" sz="2400" dirty="0"/>
          </a:p>
          <a:p>
            <a:endParaRPr lang="en-GB" sz="2400" dirty="0"/>
          </a:p>
          <a:p>
            <a:pPr marL="457200" indent="-457200">
              <a:buAutoNum type="arabicPeriod" startAt="9"/>
            </a:pPr>
            <a:endParaRPr lang="en-GB" sz="2400" dirty="0"/>
          </a:p>
        </p:txBody>
      </p:sp>
      <p:sp>
        <p:nvSpPr>
          <p:cNvPr id="4" name="Rectangle 3">
            <a:extLst>
              <a:ext uri="{FF2B5EF4-FFF2-40B4-BE49-F238E27FC236}">
                <a16:creationId xmlns:a16="http://schemas.microsoft.com/office/drawing/2014/main" id="{E02494F0-6307-49D0-ADC8-C42488146750}"/>
              </a:ext>
            </a:extLst>
          </p:cNvPr>
          <p:cNvSpPr/>
          <p:nvPr/>
        </p:nvSpPr>
        <p:spPr>
          <a:xfrm>
            <a:off x="2567608" y="1227379"/>
            <a:ext cx="1946367" cy="461665"/>
          </a:xfrm>
          <a:prstGeom prst="rect">
            <a:avLst/>
          </a:prstGeom>
        </p:spPr>
        <p:txBody>
          <a:bodyPr wrap="none">
            <a:spAutoFit/>
          </a:bodyPr>
          <a:lstStyle/>
          <a:p>
            <a:r>
              <a:rPr lang="en-GB" sz="2400" dirty="0"/>
              <a:t>(a) 7 stickers</a:t>
            </a:r>
          </a:p>
        </p:txBody>
      </p:sp>
      <p:sp>
        <p:nvSpPr>
          <p:cNvPr id="5" name="Rectangle 4">
            <a:extLst>
              <a:ext uri="{FF2B5EF4-FFF2-40B4-BE49-F238E27FC236}">
                <a16:creationId xmlns:a16="http://schemas.microsoft.com/office/drawing/2014/main" id="{EC23DB43-B16E-4B0F-A4CE-8E2883995C36}"/>
              </a:ext>
            </a:extLst>
          </p:cNvPr>
          <p:cNvSpPr/>
          <p:nvPr/>
        </p:nvSpPr>
        <p:spPr>
          <a:xfrm>
            <a:off x="5446854" y="1219199"/>
            <a:ext cx="2117887" cy="461665"/>
          </a:xfrm>
          <a:prstGeom prst="rect">
            <a:avLst/>
          </a:prstGeom>
        </p:spPr>
        <p:txBody>
          <a:bodyPr wrap="none">
            <a:spAutoFit/>
          </a:bodyPr>
          <a:lstStyle/>
          <a:p>
            <a:r>
              <a:rPr lang="en-GB" sz="2400" dirty="0"/>
              <a:t>(b) 12 stickers</a:t>
            </a:r>
          </a:p>
        </p:txBody>
      </p:sp>
      <p:sp>
        <p:nvSpPr>
          <p:cNvPr id="6" name="Rectangle 5">
            <a:extLst>
              <a:ext uri="{FF2B5EF4-FFF2-40B4-BE49-F238E27FC236}">
                <a16:creationId xmlns:a16="http://schemas.microsoft.com/office/drawing/2014/main" id="{D78159E1-F3D9-4369-A690-3898A91A5687}"/>
              </a:ext>
            </a:extLst>
          </p:cNvPr>
          <p:cNvSpPr/>
          <p:nvPr/>
        </p:nvSpPr>
        <p:spPr>
          <a:xfrm>
            <a:off x="8749514" y="1250726"/>
            <a:ext cx="2100255" cy="461665"/>
          </a:xfrm>
          <a:prstGeom prst="rect">
            <a:avLst/>
          </a:prstGeom>
        </p:spPr>
        <p:txBody>
          <a:bodyPr wrap="none">
            <a:spAutoFit/>
          </a:bodyPr>
          <a:lstStyle/>
          <a:p>
            <a:r>
              <a:rPr lang="en-GB" sz="2400" dirty="0"/>
              <a:t>(c) 50 stickers</a:t>
            </a:r>
          </a:p>
        </p:txBody>
      </p:sp>
      <p:sp>
        <p:nvSpPr>
          <p:cNvPr id="7" name="Rectangle 6">
            <a:extLst>
              <a:ext uri="{FF2B5EF4-FFF2-40B4-BE49-F238E27FC236}">
                <a16:creationId xmlns:a16="http://schemas.microsoft.com/office/drawing/2014/main" id="{C3FE3939-3FD3-47C0-8998-665645E291AF}"/>
              </a:ext>
            </a:extLst>
          </p:cNvPr>
          <p:cNvSpPr/>
          <p:nvPr/>
        </p:nvSpPr>
        <p:spPr>
          <a:xfrm>
            <a:off x="5224788" y="1621200"/>
            <a:ext cx="3793026" cy="461665"/>
          </a:xfrm>
          <a:prstGeom prst="rect">
            <a:avLst/>
          </a:prstGeom>
        </p:spPr>
        <p:txBody>
          <a:bodyPr wrap="none">
            <a:spAutoFit/>
          </a:bodyPr>
          <a:lstStyle/>
          <a:p>
            <a:r>
              <a:rPr lang="en-GB" sz="2400" dirty="0">
                <a:solidFill>
                  <a:srgbClr val="FF0000"/>
                </a:solidFill>
              </a:rPr>
              <a:t>1 sticker = 84p ÷ 21 = 4p </a:t>
            </a:r>
            <a:endParaRPr lang="en-GB" sz="2400" dirty="0"/>
          </a:p>
        </p:txBody>
      </p:sp>
      <p:sp>
        <p:nvSpPr>
          <p:cNvPr id="8" name="Rectangle 7">
            <a:extLst>
              <a:ext uri="{FF2B5EF4-FFF2-40B4-BE49-F238E27FC236}">
                <a16:creationId xmlns:a16="http://schemas.microsoft.com/office/drawing/2014/main" id="{BEDC019D-BDA7-44AD-9839-9950A238C528}"/>
              </a:ext>
            </a:extLst>
          </p:cNvPr>
          <p:cNvSpPr/>
          <p:nvPr/>
        </p:nvSpPr>
        <p:spPr>
          <a:xfrm>
            <a:off x="4568786" y="1255924"/>
            <a:ext cx="699230" cy="461665"/>
          </a:xfrm>
          <a:prstGeom prst="rect">
            <a:avLst/>
          </a:prstGeom>
        </p:spPr>
        <p:txBody>
          <a:bodyPr wrap="none">
            <a:spAutoFit/>
          </a:bodyPr>
          <a:lstStyle/>
          <a:p>
            <a:r>
              <a:rPr lang="en-GB" sz="2400" dirty="0">
                <a:solidFill>
                  <a:srgbClr val="FF0000"/>
                </a:solidFill>
              </a:rPr>
              <a:t>28p</a:t>
            </a:r>
            <a:endParaRPr lang="en-GB" sz="2400" dirty="0"/>
          </a:p>
        </p:txBody>
      </p:sp>
      <p:sp>
        <p:nvSpPr>
          <p:cNvPr id="9" name="Rectangle 8">
            <a:extLst>
              <a:ext uri="{FF2B5EF4-FFF2-40B4-BE49-F238E27FC236}">
                <a16:creationId xmlns:a16="http://schemas.microsoft.com/office/drawing/2014/main" id="{D2C7A882-D739-443E-A982-FFB3B55379BF}"/>
              </a:ext>
            </a:extLst>
          </p:cNvPr>
          <p:cNvSpPr/>
          <p:nvPr/>
        </p:nvSpPr>
        <p:spPr>
          <a:xfrm>
            <a:off x="7777076" y="1239489"/>
            <a:ext cx="699230" cy="461665"/>
          </a:xfrm>
          <a:prstGeom prst="rect">
            <a:avLst/>
          </a:prstGeom>
        </p:spPr>
        <p:txBody>
          <a:bodyPr wrap="none">
            <a:spAutoFit/>
          </a:bodyPr>
          <a:lstStyle/>
          <a:p>
            <a:r>
              <a:rPr lang="en-GB" sz="2400" dirty="0">
                <a:solidFill>
                  <a:srgbClr val="FF0000"/>
                </a:solidFill>
              </a:rPr>
              <a:t>48p</a:t>
            </a:r>
            <a:endParaRPr lang="en-GB" sz="2400" dirty="0"/>
          </a:p>
        </p:txBody>
      </p:sp>
      <p:sp>
        <p:nvSpPr>
          <p:cNvPr id="10" name="Rectangle 9">
            <a:extLst>
              <a:ext uri="{FF2B5EF4-FFF2-40B4-BE49-F238E27FC236}">
                <a16:creationId xmlns:a16="http://schemas.microsoft.com/office/drawing/2014/main" id="{C8F7717C-A1CC-4B60-A81F-46052A816508}"/>
              </a:ext>
            </a:extLst>
          </p:cNvPr>
          <p:cNvSpPr/>
          <p:nvPr/>
        </p:nvSpPr>
        <p:spPr>
          <a:xfrm>
            <a:off x="10890930" y="1239489"/>
            <a:ext cx="527709" cy="461665"/>
          </a:xfrm>
          <a:prstGeom prst="rect">
            <a:avLst/>
          </a:prstGeom>
        </p:spPr>
        <p:txBody>
          <a:bodyPr wrap="none">
            <a:spAutoFit/>
          </a:bodyPr>
          <a:lstStyle/>
          <a:p>
            <a:r>
              <a:rPr lang="en-GB" sz="2400" dirty="0">
                <a:solidFill>
                  <a:srgbClr val="FF0000"/>
                </a:solidFill>
              </a:rPr>
              <a:t>£2</a:t>
            </a:r>
            <a:endParaRPr lang="en-GB" sz="2400" dirty="0"/>
          </a:p>
        </p:txBody>
      </p:sp>
      <p:sp>
        <p:nvSpPr>
          <p:cNvPr id="11" name="Rectangle 10">
            <a:extLst>
              <a:ext uri="{FF2B5EF4-FFF2-40B4-BE49-F238E27FC236}">
                <a16:creationId xmlns:a16="http://schemas.microsoft.com/office/drawing/2014/main" id="{73969063-9C09-4239-9F00-367248445F60}"/>
              </a:ext>
            </a:extLst>
          </p:cNvPr>
          <p:cNvSpPr/>
          <p:nvPr/>
        </p:nvSpPr>
        <p:spPr>
          <a:xfrm>
            <a:off x="4513975" y="3124821"/>
            <a:ext cx="3930884" cy="461665"/>
          </a:xfrm>
          <a:prstGeom prst="rect">
            <a:avLst/>
          </a:prstGeom>
        </p:spPr>
        <p:txBody>
          <a:bodyPr wrap="none">
            <a:spAutoFit/>
          </a:bodyPr>
          <a:lstStyle/>
          <a:p>
            <a:r>
              <a:rPr lang="en-GB" sz="2400" dirty="0">
                <a:solidFill>
                  <a:srgbClr val="FF0000"/>
                </a:solidFill>
              </a:rPr>
              <a:t>1m = £14.40 ÷ 20 = £0.72 </a:t>
            </a:r>
            <a:endParaRPr lang="en-GB" sz="2400" dirty="0"/>
          </a:p>
        </p:txBody>
      </p:sp>
      <p:sp>
        <p:nvSpPr>
          <p:cNvPr id="12" name="Rectangle 11">
            <a:extLst>
              <a:ext uri="{FF2B5EF4-FFF2-40B4-BE49-F238E27FC236}">
                <a16:creationId xmlns:a16="http://schemas.microsoft.com/office/drawing/2014/main" id="{868D6AF6-49A8-4522-8B64-84D76B7F5336}"/>
              </a:ext>
            </a:extLst>
          </p:cNvPr>
          <p:cNvSpPr/>
          <p:nvPr/>
        </p:nvSpPr>
        <p:spPr>
          <a:xfrm>
            <a:off x="8021751" y="2368345"/>
            <a:ext cx="2828018" cy="461665"/>
          </a:xfrm>
          <a:prstGeom prst="rect">
            <a:avLst/>
          </a:prstGeom>
        </p:spPr>
        <p:txBody>
          <a:bodyPr wrap="none">
            <a:spAutoFit/>
          </a:bodyPr>
          <a:lstStyle/>
          <a:p>
            <a:r>
              <a:rPr lang="en-GB" sz="2400" dirty="0">
                <a:solidFill>
                  <a:srgbClr val="FF0000"/>
                </a:solidFill>
              </a:rPr>
              <a:t>£0.72 x 12 = £8.64 </a:t>
            </a:r>
            <a:endParaRPr lang="en-GB" sz="2400" dirty="0"/>
          </a:p>
        </p:txBody>
      </p:sp>
      <p:sp>
        <p:nvSpPr>
          <p:cNvPr id="13" name="TextBox 12">
            <a:extLst>
              <a:ext uri="{FF2B5EF4-FFF2-40B4-BE49-F238E27FC236}">
                <a16:creationId xmlns:a16="http://schemas.microsoft.com/office/drawing/2014/main" id="{0DAC8687-9958-4AD3-9EE5-C8201DC20A9C}"/>
              </a:ext>
            </a:extLst>
          </p:cNvPr>
          <p:cNvSpPr txBox="1"/>
          <p:nvPr/>
        </p:nvSpPr>
        <p:spPr>
          <a:xfrm>
            <a:off x="5159896" y="4258822"/>
            <a:ext cx="3161443" cy="461665"/>
          </a:xfrm>
          <a:prstGeom prst="rect">
            <a:avLst/>
          </a:prstGeom>
          <a:noFill/>
        </p:spPr>
        <p:txBody>
          <a:bodyPr wrap="none" rtlCol="0">
            <a:spAutoFit/>
          </a:bodyPr>
          <a:lstStyle/>
          <a:p>
            <a:r>
              <a:rPr lang="en-GB" sz="2400" dirty="0">
                <a:solidFill>
                  <a:srgbClr val="FF0000"/>
                </a:solidFill>
              </a:rPr>
              <a:t>n= £4.95 ÷9 = £0.55 </a:t>
            </a:r>
          </a:p>
        </p:txBody>
      </p:sp>
      <p:sp>
        <p:nvSpPr>
          <p:cNvPr id="14" name="Rectangle 13">
            <a:extLst>
              <a:ext uri="{FF2B5EF4-FFF2-40B4-BE49-F238E27FC236}">
                <a16:creationId xmlns:a16="http://schemas.microsoft.com/office/drawing/2014/main" id="{FDC7CE7A-93CA-478E-B230-112ADD434C18}"/>
              </a:ext>
            </a:extLst>
          </p:cNvPr>
          <p:cNvSpPr/>
          <p:nvPr/>
        </p:nvSpPr>
        <p:spPr>
          <a:xfrm>
            <a:off x="4474793" y="5371243"/>
            <a:ext cx="4788490" cy="461665"/>
          </a:xfrm>
          <a:prstGeom prst="rect">
            <a:avLst/>
          </a:prstGeom>
        </p:spPr>
        <p:txBody>
          <a:bodyPr wrap="none">
            <a:spAutoFit/>
          </a:bodyPr>
          <a:lstStyle/>
          <a:p>
            <a:r>
              <a:rPr lang="en-GB" sz="2400" dirty="0">
                <a:solidFill>
                  <a:srgbClr val="FF0000"/>
                </a:solidFill>
              </a:rPr>
              <a:t>13 windows = £0.55 x 13 = £7.15 </a:t>
            </a:r>
          </a:p>
        </p:txBody>
      </p:sp>
    </p:spTree>
    <p:extLst>
      <p:ext uri="{BB962C8B-B14F-4D97-AF65-F5344CB8AC3E}">
        <p14:creationId xmlns:p14="http://schemas.microsoft.com/office/powerpoint/2010/main" val="42540642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575720" y="38501"/>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 Skill Check: Direct Proportion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A7D3AA9C-AE53-45AA-B78E-67D084D14070}"/>
              </a:ext>
            </a:extLst>
          </p:cNvPr>
          <p:cNvSpPr/>
          <p:nvPr/>
        </p:nvSpPr>
        <p:spPr>
          <a:xfrm>
            <a:off x="2536027" y="849521"/>
            <a:ext cx="8352928" cy="2246769"/>
          </a:xfrm>
          <a:prstGeom prst="rect">
            <a:avLst/>
          </a:prstGeom>
        </p:spPr>
        <p:txBody>
          <a:bodyPr wrap="square">
            <a:spAutoFit/>
          </a:bodyPr>
          <a:lstStyle/>
          <a:p>
            <a:pPr marL="457200" indent="-457200">
              <a:buAutoNum type="arabicPeriod" startAt="8"/>
            </a:pPr>
            <a:r>
              <a:rPr lang="en-GB" sz="2400" dirty="0"/>
              <a:t>16 teams, each with the same number of people, enter a quiz.  At the semi final stage there are 12 people left in the competition. How many people entered the quiz?</a:t>
            </a:r>
          </a:p>
          <a:p>
            <a:pPr marL="457200" indent="-457200">
              <a:buAutoNum type="arabicPeriod" startAt="8"/>
            </a:pPr>
            <a:endParaRPr lang="en-GB" sz="2400" dirty="0"/>
          </a:p>
          <a:p>
            <a:pPr marL="457200" indent="-457200">
              <a:buAutoNum type="arabicPeriod" startAt="9"/>
            </a:pPr>
            <a:endParaRPr lang="en-GB" sz="2400" dirty="0"/>
          </a:p>
          <a:p>
            <a:pPr marL="457200" indent="-457200">
              <a:buAutoNum type="arabicPeriod" startAt="10"/>
            </a:pPr>
            <a:endParaRPr lang="en-GB" dirty="0"/>
          </a:p>
        </p:txBody>
      </p:sp>
      <p:sp>
        <p:nvSpPr>
          <p:cNvPr id="3" name="TextBox 2">
            <a:extLst>
              <a:ext uri="{FF2B5EF4-FFF2-40B4-BE49-F238E27FC236}">
                <a16:creationId xmlns:a16="http://schemas.microsoft.com/office/drawing/2014/main" id="{08786FCC-CF0D-42FE-B8A0-B7CB32D69F3F}"/>
              </a:ext>
            </a:extLst>
          </p:cNvPr>
          <p:cNvSpPr txBox="1"/>
          <p:nvPr/>
        </p:nvSpPr>
        <p:spPr>
          <a:xfrm>
            <a:off x="3086788" y="2037766"/>
            <a:ext cx="5794548" cy="461665"/>
          </a:xfrm>
          <a:prstGeom prst="rect">
            <a:avLst/>
          </a:prstGeom>
          <a:noFill/>
        </p:spPr>
        <p:txBody>
          <a:bodyPr wrap="square" rtlCol="0">
            <a:spAutoFit/>
          </a:bodyPr>
          <a:lstStyle/>
          <a:p>
            <a:r>
              <a:rPr lang="en-GB" sz="2400" dirty="0">
                <a:solidFill>
                  <a:srgbClr val="FF0000"/>
                </a:solidFill>
              </a:rPr>
              <a:t>Number  per team = 12÷2 = 6 people </a:t>
            </a:r>
          </a:p>
        </p:txBody>
      </p:sp>
      <p:sp>
        <p:nvSpPr>
          <p:cNvPr id="4" name="TextBox 3">
            <a:extLst>
              <a:ext uri="{FF2B5EF4-FFF2-40B4-BE49-F238E27FC236}">
                <a16:creationId xmlns:a16="http://schemas.microsoft.com/office/drawing/2014/main" id="{29D941AD-286E-4CE6-8F97-979436310BEB}"/>
              </a:ext>
            </a:extLst>
          </p:cNvPr>
          <p:cNvSpPr txBox="1"/>
          <p:nvPr/>
        </p:nvSpPr>
        <p:spPr>
          <a:xfrm>
            <a:off x="3086788" y="2501988"/>
            <a:ext cx="7435940" cy="461665"/>
          </a:xfrm>
          <a:prstGeom prst="rect">
            <a:avLst/>
          </a:prstGeom>
          <a:noFill/>
        </p:spPr>
        <p:txBody>
          <a:bodyPr wrap="square" rtlCol="0">
            <a:spAutoFit/>
          </a:bodyPr>
          <a:lstStyle/>
          <a:p>
            <a:r>
              <a:rPr lang="en-GB" sz="2400" dirty="0">
                <a:solidFill>
                  <a:srgbClr val="FF0000"/>
                </a:solidFill>
              </a:rPr>
              <a:t>Number entered competition = 16 x 6 = 96 people</a:t>
            </a:r>
          </a:p>
        </p:txBody>
      </p:sp>
      <p:sp>
        <p:nvSpPr>
          <p:cNvPr id="5" name="Rectangle 4">
            <a:extLst>
              <a:ext uri="{FF2B5EF4-FFF2-40B4-BE49-F238E27FC236}">
                <a16:creationId xmlns:a16="http://schemas.microsoft.com/office/drawing/2014/main" id="{432C5E2B-3BEE-4C50-B7A6-40EF3B9FBD78}"/>
              </a:ext>
            </a:extLst>
          </p:cNvPr>
          <p:cNvSpPr/>
          <p:nvPr/>
        </p:nvSpPr>
        <p:spPr>
          <a:xfrm>
            <a:off x="2567608" y="3014291"/>
            <a:ext cx="8712968" cy="1200329"/>
          </a:xfrm>
          <a:prstGeom prst="rect">
            <a:avLst/>
          </a:prstGeom>
        </p:spPr>
        <p:txBody>
          <a:bodyPr wrap="square">
            <a:spAutoFit/>
          </a:bodyPr>
          <a:lstStyle/>
          <a:p>
            <a:pPr marL="457200" indent="-457200">
              <a:buAutoNum type="arabicPeriod" startAt="9"/>
            </a:pPr>
            <a:r>
              <a:rPr lang="en-GB" sz="2400" dirty="0"/>
              <a:t>Three identical coaches can carry a total of 162 passengers.  How many passengers in total can be carried on seven of these coaches?</a:t>
            </a:r>
          </a:p>
        </p:txBody>
      </p:sp>
      <p:sp>
        <p:nvSpPr>
          <p:cNvPr id="6" name="Rectangle 5">
            <a:extLst>
              <a:ext uri="{FF2B5EF4-FFF2-40B4-BE49-F238E27FC236}">
                <a16:creationId xmlns:a16="http://schemas.microsoft.com/office/drawing/2014/main" id="{4786C0BD-B214-498C-B787-86913EADC67A}"/>
              </a:ext>
            </a:extLst>
          </p:cNvPr>
          <p:cNvSpPr/>
          <p:nvPr/>
        </p:nvSpPr>
        <p:spPr>
          <a:xfrm>
            <a:off x="2676240" y="5036447"/>
            <a:ext cx="8856984" cy="830997"/>
          </a:xfrm>
          <a:prstGeom prst="rect">
            <a:avLst/>
          </a:prstGeom>
        </p:spPr>
        <p:txBody>
          <a:bodyPr wrap="square">
            <a:spAutoFit/>
          </a:bodyPr>
          <a:lstStyle/>
          <a:p>
            <a:pPr marL="457200" indent="-457200">
              <a:buAutoNum type="arabicPeriod" startAt="10"/>
            </a:pPr>
            <a:r>
              <a:rPr lang="en-GB" sz="2400" dirty="0"/>
              <a:t>The total mass of 200 concrete blocks is 1460 kg.  Calculate the mass of 900 concrete blocks.</a:t>
            </a:r>
          </a:p>
        </p:txBody>
      </p:sp>
      <p:sp>
        <p:nvSpPr>
          <p:cNvPr id="7" name="Rectangle 6">
            <a:extLst>
              <a:ext uri="{FF2B5EF4-FFF2-40B4-BE49-F238E27FC236}">
                <a16:creationId xmlns:a16="http://schemas.microsoft.com/office/drawing/2014/main" id="{7297B370-9A8F-46B8-B460-0EF87E0BC06C}"/>
              </a:ext>
            </a:extLst>
          </p:cNvPr>
          <p:cNvSpPr/>
          <p:nvPr/>
        </p:nvSpPr>
        <p:spPr>
          <a:xfrm>
            <a:off x="3086788" y="4143444"/>
            <a:ext cx="6782626" cy="461665"/>
          </a:xfrm>
          <a:prstGeom prst="rect">
            <a:avLst/>
          </a:prstGeom>
        </p:spPr>
        <p:txBody>
          <a:bodyPr wrap="none">
            <a:spAutoFit/>
          </a:bodyPr>
          <a:lstStyle/>
          <a:p>
            <a:r>
              <a:rPr lang="en-GB" sz="2400" dirty="0">
                <a:solidFill>
                  <a:srgbClr val="FF0000"/>
                </a:solidFill>
              </a:rPr>
              <a:t>Number  per coach = 162÷3 = 54 passengers </a:t>
            </a:r>
          </a:p>
        </p:txBody>
      </p:sp>
      <p:sp>
        <p:nvSpPr>
          <p:cNvPr id="8" name="Rectangle 7">
            <a:extLst>
              <a:ext uri="{FF2B5EF4-FFF2-40B4-BE49-F238E27FC236}">
                <a16:creationId xmlns:a16="http://schemas.microsoft.com/office/drawing/2014/main" id="{6BF7B688-0BC2-40FC-8225-012964CEE7EA}"/>
              </a:ext>
            </a:extLst>
          </p:cNvPr>
          <p:cNvSpPr/>
          <p:nvPr/>
        </p:nvSpPr>
        <p:spPr>
          <a:xfrm>
            <a:off x="3086788" y="4573477"/>
            <a:ext cx="7183377" cy="461665"/>
          </a:xfrm>
          <a:prstGeom prst="rect">
            <a:avLst/>
          </a:prstGeom>
        </p:spPr>
        <p:txBody>
          <a:bodyPr wrap="none">
            <a:spAutoFit/>
          </a:bodyPr>
          <a:lstStyle/>
          <a:p>
            <a:r>
              <a:rPr lang="en-GB" sz="2400" dirty="0">
                <a:solidFill>
                  <a:srgbClr val="FF0000"/>
                </a:solidFill>
              </a:rPr>
              <a:t>Number  on 7 coaches  = 7 x 54 = 378 passengers </a:t>
            </a:r>
          </a:p>
        </p:txBody>
      </p:sp>
      <p:sp>
        <p:nvSpPr>
          <p:cNvPr id="9" name="Rectangle 8">
            <a:extLst>
              <a:ext uri="{FF2B5EF4-FFF2-40B4-BE49-F238E27FC236}">
                <a16:creationId xmlns:a16="http://schemas.microsoft.com/office/drawing/2014/main" id="{591FB4F9-CE39-4265-9E25-4A826A8145B4}"/>
              </a:ext>
            </a:extLst>
          </p:cNvPr>
          <p:cNvSpPr/>
          <p:nvPr/>
        </p:nvSpPr>
        <p:spPr>
          <a:xfrm>
            <a:off x="3150566" y="5836421"/>
            <a:ext cx="6037230" cy="461665"/>
          </a:xfrm>
          <a:prstGeom prst="rect">
            <a:avLst/>
          </a:prstGeom>
        </p:spPr>
        <p:txBody>
          <a:bodyPr wrap="none">
            <a:spAutoFit/>
          </a:bodyPr>
          <a:lstStyle/>
          <a:p>
            <a:r>
              <a:rPr lang="en-GB" sz="2400" dirty="0">
                <a:solidFill>
                  <a:srgbClr val="FF0000"/>
                </a:solidFill>
              </a:rPr>
              <a:t>Mass of one block = 1460kg÷200 = 7.3kg </a:t>
            </a:r>
          </a:p>
        </p:txBody>
      </p:sp>
      <p:sp>
        <p:nvSpPr>
          <p:cNvPr id="10" name="Rectangle 9">
            <a:extLst>
              <a:ext uri="{FF2B5EF4-FFF2-40B4-BE49-F238E27FC236}">
                <a16:creationId xmlns:a16="http://schemas.microsoft.com/office/drawing/2014/main" id="{279DB66A-9B54-4FB2-A621-3C3ACC192567}"/>
              </a:ext>
            </a:extLst>
          </p:cNvPr>
          <p:cNvSpPr/>
          <p:nvPr/>
        </p:nvSpPr>
        <p:spPr>
          <a:xfrm>
            <a:off x="3150566" y="6298086"/>
            <a:ext cx="7976864" cy="461665"/>
          </a:xfrm>
          <a:prstGeom prst="rect">
            <a:avLst/>
          </a:prstGeom>
        </p:spPr>
        <p:txBody>
          <a:bodyPr wrap="none">
            <a:spAutoFit/>
          </a:bodyPr>
          <a:lstStyle/>
          <a:p>
            <a:r>
              <a:rPr lang="en-GB" sz="2400" dirty="0">
                <a:solidFill>
                  <a:srgbClr val="FF0000"/>
                </a:solidFill>
              </a:rPr>
              <a:t>Mass of 900 blocks = 7.3kg x 900 = 6570kg = 6.75 tons </a:t>
            </a:r>
          </a:p>
        </p:txBody>
      </p:sp>
    </p:spTree>
    <p:extLst>
      <p:ext uri="{BB962C8B-B14F-4D97-AF65-F5344CB8AC3E}">
        <p14:creationId xmlns:p14="http://schemas.microsoft.com/office/powerpoint/2010/main" val="7594454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2: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second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325033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 Proportional Division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989D0461-97FB-48D9-B57A-E91D27E8C3E2}"/>
              </a:ext>
            </a:extLst>
          </p:cNvPr>
          <p:cNvSpPr/>
          <p:nvPr/>
        </p:nvSpPr>
        <p:spPr>
          <a:xfrm>
            <a:off x="2423592" y="764704"/>
            <a:ext cx="9096672" cy="3046988"/>
          </a:xfrm>
          <a:prstGeom prst="rect">
            <a:avLst/>
          </a:prstGeom>
        </p:spPr>
        <p:txBody>
          <a:bodyPr wrap="square">
            <a:spAutoFit/>
          </a:bodyPr>
          <a:lstStyle/>
          <a:p>
            <a:r>
              <a:rPr lang="en-GB" sz="2400" dirty="0"/>
              <a:t>Sometimes we need to divide something in a given ratio.  Malcolm and Alison share the profits from their business in the ratio  2 : 3.  This means that, out of every £5 profit, Malcolm gets £2 and Alison gets £3.</a:t>
            </a:r>
          </a:p>
          <a:p>
            <a:r>
              <a:rPr lang="en-GB" sz="2400" b="1" dirty="0"/>
              <a:t>Example 1</a:t>
            </a:r>
          </a:p>
          <a:p>
            <a:r>
              <a:rPr lang="en-GB" sz="2400" dirty="0"/>
              <a:t>Julie and Jack run a stall at a car boot sale and take a total of £90.  They share the money in the ratio  4 : 5.  How much money does each receive?</a:t>
            </a:r>
          </a:p>
        </p:txBody>
      </p:sp>
      <p:sp>
        <p:nvSpPr>
          <p:cNvPr id="3" name="Rectangle 2">
            <a:extLst>
              <a:ext uri="{FF2B5EF4-FFF2-40B4-BE49-F238E27FC236}">
                <a16:creationId xmlns:a16="http://schemas.microsoft.com/office/drawing/2014/main" id="{328AF498-58E4-4B11-ADA3-0914947A2770}"/>
              </a:ext>
            </a:extLst>
          </p:cNvPr>
          <p:cNvSpPr/>
          <p:nvPr/>
        </p:nvSpPr>
        <p:spPr>
          <a:xfrm>
            <a:off x="2411818" y="3785632"/>
            <a:ext cx="8986564" cy="2677656"/>
          </a:xfrm>
          <a:prstGeom prst="rect">
            <a:avLst/>
          </a:prstGeom>
        </p:spPr>
        <p:txBody>
          <a:bodyPr wrap="square">
            <a:spAutoFit/>
          </a:bodyPr>
          <a:lstStyle/>
          <a:p>
            <a:r>
              <a:rPr lang="en-GB" sz="2400" b="1" dirty="0"/>
              <a:t>Solution</a:t>
            </a:r>
          </a:p>
          <a:p>
            <a:r>
              <a:rPr lang="en-GB" sz="2400" dirty="0">
                <a:solidFill>
                  <a:srgbClr val="FF0000"/>
                </a:solidFill>
              </a:rPr>
              <a:t>As the ratio is  4 : 5, first add these numbers together to see by how many parts the £90 is to be divided.</a:t>
            </a:r>
          </a:p>
          <a:p>
            <a:r>
              <a:rPr lang="en-GB" sz="2400" dirty="0">
                <a:solidFill>
                  <a:srgbClr val="FF0000"/>
                </a:solidFill>
              </a:rPr>
              <a:t>4+5 = 9,  so 9 parts are needed.</a:t>
            </a:r>
          </a:p>
          <a:p>
            <a:r>
              <a:rPr lang="en-GB" sz="2400" dirty="0">
                <a:solidFill>
                  <a:srgbClr val="FF0000"/>
                </a:solidFill>
              </a:rPr>
              <a:t>Now divide the total by 9, £90 ÷ 9 = £10, so each part is £10.</a:t>
            </a:r>
          </a:p>
          <a:p>
            <a:r>
              <a:rPr lang="en-GB" sz="2400" dirty="0">
                <a:solidFill>
                  <a:srgbClr val="FF0000"/>
                </a:solidFill>
              </a:rPr>
              <a:t>Julie gets  4 parts  at  £10,  giving  4×£10 = £40,</a:t>
            </a:r>
          </a:p>
          <a:p>
            <a:r>
              <a:rPr lang="en-GB" sz="2400" dirty="0">
                <a:solidFill>
                  <a:srgbClr val="FF0000"/>
                </a:solidFill>
              </a:rPr>
              <a:t>Jack gets 5 parts  at  £10,  giving   5×£10 = £50.</a:t>
            </a:r>
          </a:p>
        </p:txBody>
      </p:sp>
    </p:spTree>
    <p:extLst>
      <p:ext uri="{BB962C8B-B14F-4D97-AF65-F5344CB8AC3E}">
        <p14:creationId xmlns:p14="http://schemas.microsoft.com/office/powerpoint/2010/main" val="36026398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 Proportional Division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88FF768B-41E6-4F23-8F88-41EFCF5A2059}"/>
              </a:ext>
            </a:extLst>
          </p:cNvPr>
          <p:cNvSpPr/>
          <p:nvPr/>
        </p:nvSpPr>
        <p:spPr>
          <a:xfrm>
            <a:off x="2309933" y="690485"/>
            <a:ext cx="7954788" cy="1569660"/>
          </a:xfrm>
          <a:prstGeom prst="rect">
            <a:avLst/>
          </a:prstGeom>
        </p:spPr>
        <p:txBody>
          <a:bodyPr wrap="square">
            <a:spAutoFit/>
          </a:bodyPr>
          <a:lstStyle/>
          <a:p>
            <a:r>
              <a:rPr lang="en-GB" sz="2400" b="1" dirty="0"/>
              <a:t>Example 2</a:t>
            </a:r>
          </a:p>
          <a:p>
            <a:r>
              <a:rPr lang="en-GB" sz="2400" dirty="0"/>
              <a:t>Rachel, Ben and Emma are given £52.  They decide to divide the money in the ratio of their ages,  10 : 9 : 7.  How much does each receive?</a:t>
            </a:r>
          </a:p>
        </p:txBody>
      </p:sp>
      <p:sp>
        <p:nvSpPr>
          <p:cNvPr id="3" name="Rectangle 2">
            <a:extLst>
              <a:ext uri="{FF2B5EF4-FFF2-40B4-BE49-F238E27FC236}">
                <a16:creationId xmlns:a16="http://schemas.microsoft.com/office/drawing/2014/main" id="{231B5BB5-9255-4E7F-9312-BCBBB2FE8269}"/>
              </a:ext>
            </a:extLst>
          </p:cNvPr>
          <p:cNvSpPr/>
          <p:nvPr/>
        </p:nvSpPr>
        <p:spPr>
          <a:xfrm>
            <a:off x="2309933" y="2133649"/>
            <a:ext cx="6096000" cy="2677656"/>
          </a:xfrm>
          <a:prstGeom prst="rect">
            <a:avLst/>
          </a:prstGeom>
        </p:spPr>
        <p:txBody>
          <a:bodyPr>
            <a:spAutoFit/>
          </a:bodyPr>
          <a:lstStyle/>
          <a:p>
            <a:r>
              <a:rPr lang="en-GB" sz="2400" b="1" dirty="0"/>
              <a:t>Solution</a:t>
            </a:r>
          </a:p>
          <a:p>
            <a:r>
              <a:rPr lang="en-GB" sz="2400" dirty="0">
                <a:solidFill>
                  <a:srgbClr val="FF0000"/>
                </a:solidFill>
              </a:rPr>
              <a:t>10+9+7= 26 so  26 parts  are needed.</a:t>
            </a:r>
          </a:p>
          <a:p>
            <a:r>
              <a:rPr lang="en-GB" sz="2400" dirty="0">
                <a:solidFill>
                  <a:srgbClr val="FF0000"/>
                </a:solidFill>
              </a:rPr>
              <a:t>Now divide the total by 26.</a:t>
            </a:r>
          </a:p>
          <a:p>
            <a:endParaRPr lang="en-GB" sz="2400" dirty="0">
              <a:solidFill>
                <a:srgbClr val="FF0000"/>
              </a:solidFill>
            </a:endParaRPr>
          </a:p>
          <a:p>
            <a:r>
              <a:rPr lang="en-GB" sz="2400" dirty="0">
                <a:solidFill>
                  <a:srgbClr val="FF0000"/>
                </a:solidFill>
              </a:rPr>
              <a:t>£52 ÷26 = £2, so one part is worth £2</a:t>
            </a:r>
          </a:p>
          <a:p>
            <a:endParaRPr lang="en-GB" sz="2400" dirty="0">
              <a:solidFill>
                <a:srgbClr val="FF0000"/>
              </a:solidFill>
            </a:endParaRPr>
          </a:p>
          <a:p>
            <a:endParaRPr lang="en-GB" sz="2400" dirty="0">
              <a:solidFill>
                <a:srgbClr val="FF0000"/>
              </a:solidFill>
            </a:endParaRPr>
          </a:p>
        </p:txBody>
      </p:sp>
      <p:sp>
        <p:nvSpPr>
          <p:cNvPr id="5" name="Rectangle 4">
            <a:extLst>
              <a:ext uri="{FF2B5EF4-FFF2-40B4-BE49-F238E27FC236}">
                <a16:creationId xmlns:a16="http://schemas.microsoft.com/office/drawing/2014/main" id="{F47DFF37-9471-4C02-A2E0-D1FEE9983804}"/>
              </a:ext>
            </a:extLst>
          </p:cNvPr>
          <p:cNvSpPr/>
          <p:nvPr/>
        </p:nvSpPr>
        <p:spPr>
          <a:xfrm>
            <a:off x="2295313" y="4099040"/>
            <a:ext cx="7344816" cy="1200329"/>
          </a:xfrm>
          <a:prstGeom prst="rect">
            <a:avLst/>
          </a:prstGeom>
        </p:spPr>
        <p:txBody>
          <a:bodyPr wrap="square">
            <a:spAutoFit/>
          </a:bodyPr>
          <a:lstStyle/>
          <a:p>
            <a:r>
              <a:rPr lang="en-GB" sz="2400" dirty="0">
                <a:solidFill>
                  <a:srgbClr val="FF0000"/>
                </a:solidFill>
              </a:rPr>
              <a:t>Rachel gets  10 parts  at  £2,  giving  10 × £2 = £20 Ben gets 9 parts  at  £2,  giving  9 x £2 = £18 </a:t>
            </a:r>
          </a:p>
          <a:p>
            <a:r>
              <a:rPr lang="en-GB" sz="2400" dirty="0">
                <a:solidFill>
                  <a:srgbClr val="FF0000"/>
                </a:solidFill>
              </a:rPr>
              <a:t>Emma gets 7 parts  at  £2,  giving  7×£2 = £14</a:t>
            </a:r>
          </a:p>
        </p:txBody>
      </p:sp>
      <p:sp>
        <p:nvSpPr>
          <p:cNvPr id="6" name="TextBox 5">
            <a:extLst>
              <a:ext uri="{FF2B5EF4-FFF2-40B4-BE49-F238E27FC236}">
                <a16:creationId xmlns:a16="http://schemas.microsoft.com/office/drawing/2014/main" id="{A7524B10-C69B-4470-848C-C3E74D162263}"/>
              </a:ext>
            </a:extLst>
          </p:cNvPr>
          <p:cNvSpPr txBox="1"/>
          <p:nvPr/>
        </p:nvSpPr>
        <p:spPr>
          <a:xfrm>
            <a:off x="2309933" y="5313337"/>
            <a:ext cx="8208912" cy="830997"/>
          </a:xfrm>
          <a:prstGeom prst="rect">
            <a:avLst/>
          </a:prstGeom>
          <a:noFill/>
        </p:spPr>
        <p:txBody>
          <a:bodyPr wrap="square" rtlCol="0">
            <a:spAutoFit/>
          </a:bodyPr>
          <a:lstStyle/>
          <a:p>
            <a:r>
              <a:rPr lang="en-GB" sz="2400" dirty="0">
                <a:solidFill>
                  <a:srgbClr val="FF0000"/>
                </a:solidFill>
              </a:rPr>
              <a:t>To check that we have completed the problem correctly add up the three amounts to see if they come to £52</a:t>
            </a:r>
          </a:p>
        </p:txBody>
      </p:sp>
      <p:sp>
        <p:nvSpPr>
          <p:cNvPr id="7" name="TextBox 6">
            <a:extLst>
              <a:ext uri="{FF2B5EF4-FFF2-40B4-BE49-F238E27FC236}">
                <a16:creationId xmlns:a16="http://schemas.microsoft.com/office/drawing/2014/main" id="{F6464032-37A4-4E51-B5A6-850D12B3EECC}"/>
              </a:ext>
            </a:extLst>
          </p:cNvPr>
          <p:cNvSpPr txBox="1"/>
          <p:nvPr/>
        </p:nvSpPr>
        <p:spPr>
          <a:xfrm>
            <a:off x="4020468" y="6177488"/>
            <a:ext cx="4176464" cy="461665"/>
          </a:xfrm>
          <a:prstGeom prst="rect">
            <a:avLst/>
          </a:prstGeom>
          <a:noFill/>
        </p:spPr>
        <p:txBody>
          <a:bodyPr wrap="square" rtlCol="0">
            <a:spAutoFit/>
          </a:bodyPr>
          <a:lstStyle/>
          <a:p>
            <a:r>
              <a:rPr lang="en-GB" sz="2400" dirty="0">
                <a:solidFill>
                  <a:srgbClr val="FF0000"/>
                </a:solidFill>
              </a:rPr>
              <a:t>£20 + £18 + £14 = £52</a:t>
            </a:r>
          </a:p>
        </p:txBody>
      </p:sp>
    </p:spTree>
    <p:extLst>
      <p:ext uri="{BB962C8B-B14F-4D97-AF65-F5344CB8AC3E}">
        <p14:creationId xmlns:p14="http://schemas.microsoft.com/office/powerpoint/2010/main" val="32838861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Linear Conversion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F61A1B73-19AB-4F3F-812E-DE41AF5E1097}"/>
              </a:ext>
            </a:extLst>
          </p:cNvPr>
          <p:cNvSpPr/>
          <p:nvPr/>
        </p:nvSpPr>
        <p:spPr>
          <a:xfrm>
            <a:off x="2644861" y="716455"/>
            <a:ext cx="6096000" cy="3046988"/>
          </a:xfrm>
          <a:prstGeom prst="rect">
            <a:avLst/>
          </a:prstGeom>
        </p:spPr>
        <p:txBody>
          <a:bodyPr>
            <a:spAutoFit/>
          </a:bodyPr>
          <a:lstStyle/>
          <a:p>
            <a:r>
              <a:rPr lang="en-GB" sz="2400" b="1" dirty="0"/>
              <a:t>Exercise</a:t>
            </a:r>
            <a:r>
              <a:rPr lang="en-GB" b="1" dirty="0"/>
              <a:t>	</a:t>
            </a:r>
          </a:p>
          <a:p>
            <a:pPr marL="457200" indent="-457200">
              <a:buAutoNum type="alphaLcParenBoth"/>
            </a:pPr>
            <a:r>
              <a:rPr lang="en-GB" sz="2400" dirty="0"/>
              <a:t>Divide  £50  in the ratio  2 : 3.</a:t>
            </a:r>
          </a:p>
          <a:p>
            <a:pPr marL="457200" indent="-457200">
              <a:buAutoNum type="alphaLcParenBoth"/>
            </a:pPr>
            <a:endParaRPr lang="en-GB" sz="2400" dirty="0"/>
          </a:p>
          <a:p>
            <a:pPr marL="457200" indent="-457200">
              <a:buAutoNum type="alphaLcParenBoth" startAt="2"/>
            </a:pPr>
            <a:r>
              <a:rPr lang="en-GB" sz="2400" dirty="0"/>
              <a:t>Divide  £100  in the ratio  1 : 4.</a:t>
            </a:r>
          </a:p>
          <a:p>
            <a:pPr marL="457200" indent="-457200">
              <a:buAutoNum type="alphaLcParenBoth" startAt="2"/>
            </a:pPr>
            <a:endParaRPr lang="en-GB" sz="2400" dirty="0"/>
          </a:p>
          <a:p>
            <a:pPr marL="457200" indent="-457200">
              <a:buAutoNum type="alphaLcParenBoth" startAt="3"/>
            </a:pPr>
            <a:r>
              <a:rPr lang="en-GB" sz="2400" dirty="0"/>
              <a:t>Divide  £60  in the ratio  11 : 4</a:t>
            </a:r>
          </a:p>
          <a:p>
            <a:endParaRPr lang="en-GB" sz="2400" dirty="0"/>
          </a:p>
          <a:p>
            <a:r>
              <a:rPr lang="en-GB" sz="2400" dirty="0"/>
              <a:t>(d)	Divide  80 kg  in the ratio  1 : 3.</a:t>
            </a:r>
          </a:p>
        </p:txBody>
      </p:sp>
      <p:sp>
        <p:nvSpPr>
          <p:cNvPr id="3" name="Rectangle 2">
            <a:extLst>
              <a:ext uri="{FF2B5EF4-FFF2-40B4-BE49-F238E27FC236}">
                <a16:creationId xmlns:a16="http://schemas.microsoft.com/office/drawing/2014/main" id="{1E3BFF64-7BFC-4277-A1DA-3231663EC939}"/>
              </a:ext>
            </a:extLst>
          </p:cNvPr>
          <p:cNvSpPr/>
          <p:nvPr/>
        </p:nvSpPr>
        <p:spPr>
          <a:xfrm>
            <a:off x="2585247" y="3886490"/>
            <a:ext cx="6096000" cy="2677656"/>
          </a:xfrm>
          <a:prstGeom prst="rect">
            <a:avLst/>
          </a:prstGeom>
        </p:spPr>
        <p:txBody>
          <a:bodyPr>
            <a:spAutoFit/>
          </a:bodyPr>
          <a:lstStyle/>
          <a:p>
            <a:r>
              <a:rPr lang="en-GB" sz="2400" dirty="0"/>
              <a:t>(e) Divide  £60  in the ratio  6 : 5 : 1.</a:t>
            </a:r>
          </a:p>
          <a:p>
            <a:pPr marL="457200" indent="-457200">
              <a:buAutoNum type="alphaLcParenBoth"/>
            </a:pPr>
            <a:endParaRPr lang="en-GB" sz="2400" dirty="0"/>
          </a:p>
          <a:p>
            <a:r>
              <a:rPr lang="en-GB" sz="2400" dirty="0"/>
              <a:t>(f)  Divide  £108  in the ratio  3 : 4 : 5.</a:t>
            </a:r>
          </a:p>
          <a:p>
            <a:endParaRPr lang="en-GB" sz="2400" dirty="0"/>
          </a:p>
          <a:p>
            <a:r>
              <a:rPr lang="en-GB" sz="2400" dirty="0"/>
              <a:t>(g) Divide  30 kg  in the ratio 1 : 2 : 3.</a:t>
            </a:r>
          </a:p>
          <a:p>
            <a:pPr marL="457200" indent="-457200">
              <a:buAutoNum type="alphaLcParenBoth" startAt="3"/>
            </a:pPr>
            <a:endParaRPr lang="en-GB" sz="2400" dirty="0"/>
          </a:p>
          <a:p>
            <a:r>
              <a:rPr lang="en-GB" sz="2400" dirty="0"/>
              <a:t>(h) Divide  75 litres  in the ratio  12 : 8 : 5.</a:t>
            </a:r>
          </a:p>
        </p:txBody>
      </p:sp>
      <p:sp>
        <p:nvSpPr>
          <p:cNvPr id="4" name="TextBox 3">
            <a:extLst>
              <a:ext uri="{FF2B5EF4-FFF2-40B4-BE49-F238E27FC236}">
                <a16:creationId xmlns:a16="http://schemas.microsoft.com/office/drawing/2014/main" id="{6C77DCD7-9763-44BD-A80E-A65E634B1F1F}"/>
              </a:ext>
            </a:extLst>
          </p:cNvPr>
          <p:cNvSpPr txBox="1"/>
          <p:nvPr/>
        </p:nvSpPr>
        <p:spPr>
          <a:xfrm>
            <a:off x="2207568" y="1052736"/>
            <a:ext cx="558425" cy="461665"/>
          </a:xfrm>
          <a:prstGeom prst="rect">
            <a:avLst/>
          </a:prstGeom>
          <a:noFill/>
        </p:spPr>
        <p:txBody>
          <a:bodyPr wrap="square" rtlCol="0">
            <a:spAutoFit/>
          </a:bodyPr>
          <a:lstStyle/>
          <a:p>
            <a:r>
              <a:rPr lang="en-GB" sz="2400" dirty="0"/>
              <a:t>1.</a:t>
            </a:r>
          </a:p>
        </p:txBody>
      </p:sp>
      <p:sp>
        <p:nvSpPr>
          <p:cNvPr id="5" name="TextBox 4">
            <a:extLst>
              <a:ext uri="{FF2B5EF4-FFF2-40B4-BE49-F238E27FC236}">
                <a16:creationId xmlns:a16="http://schemas.microsoft.com/office/drawing/2014/main" id="{78281898-E647-44E2-B716-BE12BB379B91}"/>
              </a:ext>
            </a:extLst>
          </p:cNvPr>
          <p:cNvSpPr txBox="1"/>
          <p:nvPr/>
        </p:nvSpPr>
        <p:spPr>
          <a:xfrm>
            <a:off x="2855640" y="1397276"/>
            <a:ext cx="4752528" cy="461665"/>
          </a:xfrm>
          <a:prstGeom prst="rect">
            <a:avLst/>
          </a:prstGeom>
          <a:noFill/>
        </p:spPr>
        <p:txBody>
          <a:bodyPr wrap="square" rtlCol="0">
            <a:spAutoFit/>
          </a:bodyPr>
          <a:lstStyle/>
          <a:p>
            <a:r>
              <a:rPr lang="en-GB" sz="2400" dirty="0">
                <a:solidFill>
                  <a:srgbClr val="FF0000"/>
                </a:solidFill>
              </a:rPr>
              <a:t>1 part = £50 ÷(2+3) = £10</a:t>
            </a:r>
          </a:p>
        </p:txBody>
      </p:sp>
      <p:sp>
        <p:nvSpPr>
          <p:cNvPr id="6" name="Rectangle 5">
            <a:extLst>
              <a:ext uri="{FF2B5EF4-FFF2-40B4-BE49-F238E27FC236}">
                <a16:creationId xmlns:a16="http://schemas.microsoft.com/office/drawing/2014/main" id="{D98C1DBD-813D-40B3-87F8-D692DEF8FA26}"/>
              </a:ext>
            </a:extLst>
          </p:cNvPr>
          <p:cNvSpPr/>
          <p:nvPr/>
        </p:nvSpPr>
        <p:spPr>
          <a:xfrm>
            <a:off x="2891430" y="2193480"/>
            <a:ext cx="3991798" cy="461665"/>
          </a:xfrm>
          <a:prstGeom prst="rect">
            <a:avLst/>
          </a:prstGeom>
        </p:spPr>
        <p:txBody>
          <a:bodyPr wrap="none">
            <a:spAutoFit/>
          </a:bodyPr>
          <a:lstStyle/>
          <a:p>
            <a:r>
              <a:rPr lang="en-GB" sz="2400" dirty="0">
                <a:solidFill>
                  <a:srgbClr val="FF0000"/>
                </a:solidFill>
              </a:rPr>
              <a:t>1 part = £100 ÷(1+4) = £20</a:t>
            </a:r>
          </a:p>
        </p:txBody>
      </p:sp>
      <p:sp>
        <p:nvSpPr>
          <p:cNvPr id="7" name="Rectangle 6">
            <a:extLst>
              <a:ext uri="{FF2B5EF4-FFF2-40B4-BE49-F238E27FC236}">
                <a16:creationId xmlns:a16="http://schemas.microsoft.com/office/drawing/2014/main" id="{27618585-5968-49E8-8774-D1A36164526A}"/>
              </a:ext>
            </a:extLst>
          </p:cNvPr>
          <p:cNvSpPr/>
          <p:nvPr/>
        </p:nvSpPr>
        <p:spPr>
          <a:xfrm>
            <a:off x="2919246" y="2907017"/>
            <a:ext cx="3797450" cy="461665"/>
          </a:xfrm>
          <a:prstGeom prst="rect">
            <a:avLst/>
          </a:prstGeom>
        </p:spPr>
        <p:txBody>
          <a:bodyPr wrap="none">
            <a:spAutoFit/>
          </a:bodyPr>
          <a:lstStyle/>
          <a:p>
            <a:r>
              <a:rPr lang="en-GB" sz="2400" dirty="0">
                <a:solidFill>
                  <a:srgbClr val="FF0000"/>
                </a:solidFill>
              </a:rPr>
              <a:t>1 part = £60 ÷(11+4) = £4</a:t>
            </a:r>
          </a:p>
        </p:txBody>
      </p:sp>
      <p:sp>
        <p:nvSpPr>
          <p:cNvPr id="8" name="Rectangle 7">
            <a:extLst>
              <a:ext uri="{FF2B5EF4-FFF2-40B4-BE49-F238E27FC236}">
                <a16:creationId xmlns:a16="http://schemas.microsoft.com/office/drawing/2014/main" id="{E7A7BC07-C9E5-4267-AE37-0CA756D05980}"/>
              </a:ext>
            </a:extLst>
          </p:cNvPr>
          <p:cNvSpPr/>
          <p:nvPr/>
        </p:nvSpPr>
        <p:spPr>
          <a:xfrm>
            <a:off x="2919246" y="3588295"/>
            <a:ext cx="4128053" cy="461665"/>
          </a:xfrm>
          <a:prstGeom prst="rect">
            <a:avLst/>
          </a:prstGeom>
        </p:spPr>
        <p:txBody>
          <a:bodyPr wrap="none">
            <a:spAutoFit/>
          </a:bodyPr>
          <a:lstStyle/>
          <a:p>
            <a:r>
              <a:rPr lang="en-GB" sz="2400" dirty="0">
                <a:solidFill>
                  <a:srgbClr val="FF0000"/>
                </a:solidFill>
              </a:rPr>
              <a:t>1 part = 80kg ÷(1+3) = 20kg</a:t>
            </a:r>
          </a:p>
        </p:txBody>
      </p:sp>
      <p:sp>
        <p:nvSpPr>
          <p:cNvPr id="9" name="Rectangle 8">
            <a:extLst>
              <a:ext uri="{FF2B5EF4-FFF2-40B4-BE49-F238E27FC236}">
                <a16:creationId xmlns:a16="http://schemas.microsoft.com/office/drawing/2014/main" id="{414B5C1E-7233-4E66-85D8-33DEEFABF8B4}"/>
              </a:ext>
            </a:extLst>
          </p:cNvPr>
          <p:cNvSpPr/>
          <p:nvPr/>
        </p:nvSpPr>
        <p:spPr>
          <a:xfrm>
            <a:off x="2911014" y="4250503"/>
            <a:ext cx="3999813" cy="461665"/>
          </a:xfrm>
          <a:prstGeom prst="rect">
            <a:avLst/>
          </a:prstGeom>
        </p:spPr>
        <p:txBody>
          <a:bodyPr wrap="none">
            <a:spAutoFit/>
          </a:bodyPr>
          <a:lstStyle/>
          <a:p>
            <a:r>
              <a:rPr lang="en-GB" sz="2400" dirty="0">
                <a:solidFill>
                  <a:srgbClr val="FF0000"/>
                </a:solidFill>
              </a:rPr>
              <a:t>1 part = £60 ÷(6+5+1) = £5</a:t>
            </a:r>
          </a:p>
        </p:txBody>
      </p:sp>
      <p:sp>
        <p:nvSpPr>
          <p:cNvPr id="10" name="Rectangle 9">
            <a:extLst>
              <a:ext uri="{FF2B5EF4-FFF2-40B4-BE49-F238E27FC236}">
                <a16:creationId xmlns:a16="http://schemas.microsoft.com/office/drawing/2014/main" id="{DB46DEFD-53C8-4736-8637-8B134EF72324}"/>
              </a:ext>
            </a:extLst>
          </p:cNvPr>
          <p:cNvSpPr/>
          <p:nvPr/>
        </p:nvSpPr>
        <p:spPr>
          <a:xfrm>
            <a:off x="2919246" y="5007214"/>
            <a:ext cx="4086375" cy="461665"/>
          </a:xfrm>
          <a:prstGeom prst="rect">
            <a:avLst/>
          </a:prstGeom>
        </p:spPr>
        <p:txBody>
          <a:bodyPr wrap="none">
            <a:spAutoFit/>
          </a:bodyPr>
          <a:lstStyle/>
          <a:p>
            <a:r>
              <a:rPr lang="en-GB" sz="2400" dirty="0">
                <a:solidFill>
                  <a:srgbClr val="FF0000"/>
                </a:solidFill>
              </a:rPr>
              <a:t>1 part = £108 ÷(3+4+5)= £9</a:t>
            </a:r>
          </a:p>
        </p:txBody>
      </p:sp>
      <p:sp>
        <p:nvSpPr>
          <p:cNvPr id="11" name="Rectangle 10">
            <a:extLst>
              <a:ext uri="{FF2B5EF4-FFF2-40B4-BE49-F238E27FC236}">
                <a16:creationId xmlns:a16="http://schemas.microsoft.com/office/drawing/2014/main" id="{D805887B-3EBB-4F9A-953F-F826C2825056}"/>
              </a:ext>
            </a:extLst>
          </p:cNvPr>
          <p:cNvSpPr/>
          <p:nvPr/>
        </p:nvSpPr>
        <p:spPr>
          <a:xfrm>
            <a:off x="2911014" y="5721110"/>
            <a:ext cx="4307589" cy="461665"/>
          </a:xfrm>
          <a:prstGeom prst="rect">
            <a:avLst/>
          </a:prstGeom>
        </p:spPr>
        <p:txBody>
          <a:bodyPr wrap="none">
            <a:spAutoFit/>
          </a:bodyPr>
          <a:lstStyle/>
          <a:p>
            <a:r>
              <a:rPr lang="en-GB" sz="2400" dirty="0">
                <a:solidFill>
                  <a:srgbClr val="FF0000"/>
                </a:solidFill>
              </a:rPr>
              <a:t>1 part = 30kg ÷(1+2+3)= 5kg </a:t>
            </a:r>
          </a:p>
        </p:txBody>
      </p:sp>
      <p:sp>
        <p:nvSpPr>
          <p:cNvPr id="12" name="Rectangle 11">
            <a:extLst>
              <a:ext uri="{FF2B5EF4-FFF2-40B4-BE49-F238E27FC236}">
                <a16:creationId xmlns:a16="http://schemas.microsoft.com/office/drawing/2014/main" id="{13732C61-43A7-45BD-B650-0D8DE9D93A53}"/>
              </a:ext>
            </a:extLst>
          </p:cNvPr>
          <p:cNvSpPr/>
          <p:nvPr/>
        </p:nvSpPr>
        <p:spPr>
          <a:xfrm>
            <a:off x="2891430" y="6422238"/>
            <a:ext cx="5386411" cy="461665"/>
          </a:xfrm>
          <a:prstGeom prst="rect">
            <a:avLst/>
          </a:prstGeom>
        </p:spPr>
        <p:txBody>
          <a:bodyPr wrap="none">
            <a:spAutoFit/>
          </a:bodyPr>
          <a:lstStyle/>
          <a:p>
            <a:r>
              <a:rPr lang="en-GB" sz="2400" dirty="0">
                <a:solidFill>
                  <a:srgbClr val="FF0000"/>
                </a:solidFill>
              </a:rPr>
              <a:t>1 part = 75litres ÷(12+8+5) = 3 litres</a:t>
            </a:r>
          </a:p>
        </p:txBody>
      </p:sp>
      <p:sp>
        <p:nvSpPr>
          <p:cNvPr id="13" name="TextBox 12">
            <a:extLst>
              <a:ext uri="{FF2B5EF4-FFF2-40B4-BE49-F238E27FC236}">
                <a16:creationId xmlns:a16="http://schemas.microsoft.com/office/drawing/2014/main" id="{B030B3F7-E09C-4DF0-B924-EBDAC99FC47C}"/>
              </a:ext>
            </a:extLst>
          </p:cNvPr>
          <p:cNvSpPr txBox="1"/>
          <p:nvPr/>
        </p:nvSpPr>
        <p:spPr>
          <a:xfrm>
            <a:off x="8428104" y="1464099"/>
            <a:ext cx="2167281" cy="461665"/>
          </a:xfrm>
          <a:prstGeom prst="rect">
            <a:avLst/>
          </a:prstGeom>
          <a:noFill/>
        </p:spPr>
        <p:txBody>
          <a:bodyPr wrap="square" rtlCol="0">
            <a:spAutoFit/>
          </a:bodyPr>
          <a:lstStyle/>
          <a:p>
            <a:r>
              <a:rPr lang="en-GB" sz="2400" dirty="0">
                <a:solidFill>
                  <a:srgbClr val="FF0000"/>
                </a:solidFill>
              </a:rPr>
              <a:t>(a) £20 : £30</a:t>
            </a:r>
          </a:p>
        </p:txBody>
      </p:sp>
      <p:sp>
        <p:nvSpPr>
          <p:cNvPr id="14" name="Rectangle 13">
            <a:extLst>
              <a:ext uri="{FF2B5EF4-FFF2-40B4-BE49-F238E27FC236}">
                <a16:creationId xmlns:a16="http://schemas.microsoft.com/office/drawing/2014/main" id="{85774703-DE90-4006-88A2-290C015B5A0E}"/>
              </a:ext>
            </a:extLst>
          </p:cNvPr>
          <p:cNvSpPr/>
          <p:nvPr/>
        </p:nvSpPr>
        <p:spPr>
          <a:xfrm>
            <a:off x="8428104" y="2229731"/>
            <a:ext cx="1930337" cy="461665"/>
          </a:xfrm>
          <a:prstGeom prst="rect">
            <a:avLst/>
          </a:prstGeom>
        </p:spPr>
        <p:txBody>
          <a:bodyPr wrap="none">
            <a:spAutoFit/>
          </a:bodyPr>
          <a:lstStyle/>
          <a:p>
            <a:r>
              <a:rPr lang="en-GB" sz="2400" dirty="0">
                <a:solidFill>
                  <a:srgbClr val="FF0000"/>
                </a:solidFill>
              </a:rPr>
              <a:t>(b) £20 : £80</a:t>
            </a:r>
          </a:p>
        </p:txBody>
      </p:sp>
      <p:sp>
        <p:nvSpPr>
          <p:cNvPr id="15" name="Rectangle 14">
            <a:extLst>
              <a:ext uri="{FF2B5EF4-FFF2-40B4-BE49-F238E27FC236}">
                <a16:creationId xmlns:a16="http://schemas.microsoft.com/office/drawing/2014/main" id="{C94B661E-447C-4047-A474-E52D266B0994}"/>
              </a:ext>
            </a:extLst>
          </p:cNvPr>
          <p:cNvSpPr/>
          <p:nvPr/>
        </p:nvSpPr>
        <p:spPr>
          <a:xfrm>
            <a:off x="8463484" y="2955621"/>
            <a:ext cx="1912703" cy="461665"/>
          </a:xfrm>
          <a:prstGeom prst="rect">
            <a:avLst/>
          </a:prstGeom>
        </p:spPr>
        <p:txBody>
          <a:bodyPr wrap="none">
            <a:spAutoFit/>
          </a:bodyPr>
          <a:lstStyle/>
          <a:p>
            <a:r>
              <a:rPr lang="en-GB" sz="2400" dirty="0">
                <a:solidFill>
                  <a:srgbClr val="FF0000"/>
                </a:solidFill>
              </a:rPr>
              <a:t>(c) £44 : £16</a:t>
            </a:r>
          </a:p>
        </p:txBody>
      </p:sp>
      <p:sp>
        <p:nvSpPr>
          <p:cNvPr id="16" name="Rectangle 15">
            <a:extLst>
              <a:ext uri="{FF2B5EF4-FFF2-40B4-BE49-F238E27FC236}">
                <a16:creationId xmlns:a16="http://schemas.microsoft.com/office/drawing/2014/main" id="{0CE5E2F6-D205-427D-9D50-90B2D7AF9FE8}"/>
              </a:ext>
            </a:extLst>
          </p:cNvPr>
          <p:cNvSpPr/>
          <p:nvPr/>
        </p:nvSpPr>
        <p:spPr>
          <a:xfrm>
            <a:off x="8498986" y="3576137"/>
            <a:ext cx="2238113" cy="461665"/>
          </a:xfrm>
          <a:prstGeom prst="rect">
            <a:avLst/>
          </a:prstGeom>
        </p:spPr>
        <p:txBody>
          <a:bodyPr wrap="none">
            <a:spAutoFit/>
          </a:bodyPr>
          <a:lstStyle/>
          <a:p>
            <a:r>
              <a:rPr lang="en-GB" sz="2400" dirty="0">
                <a:solidFill>
                  <a:srgbClr val="FF0000"/>
                </a:solidFill>
              </a:rPr>
              <a:t>(d) 20kg : 60kg</a:t>
            </a:r>
          </a:p>
        </p:txBody>
      </p:sp>
      <p:sp>
        <p:nvSpPr>
          <p:cNvPr id="17" name="Rectangle 16">
            <a:extLst>
              <a:ext uri="{FF2B5EF4-FFF2-40B4-BE49-F238E27FC236}">
                <a16:creationId xmlns:a16="http://schemas.microsoft.com/office/drawing/2014/main" id="{98D68651-D078-46EA-88BC-52ECA79A571D}"/>
              </a:ext>
            </a:extLst>
          </p:cNvPr>
          <p:cNvSpPr/>
          <p:nvPr/>
        </p:nvSpPr>
        <p:spPr>
          <a:xfrm>
            <a:off x="8529904" y="5001856"/>
            <a:ext cx="2613216" cy="461665"/>
          </a:xfrm>
          <a:prstGeom prst="rect">
            <a:avLst/>
          </a:prstGeom>
        </p:spPr>
        <p:txBody>
          <a:bodyPr wrap="none">
            <a:spAutoFit/>
          </a:bodyPr>
          <a:lstStyle/>
          <a:p>
            <a:r>
              <a:rPr lang="en-GB" sz="2400" dirty="0">
                <a:solidFill>
                  <a:srgbClr val="FF0000"/>
                </a:solidFill>
              </a:rPr>
              <a:t>(f) £27 : £36 : £45</a:t>
            </a:r>
          </a:p>
        </p:txBody>
      </p:sp>
      <p:sp>
        <p:nvSpPr>
          <p:cNvPr id="18" name="Rectangle 17">
            <a:extLst>
              <a:ext uri="{FF2B5EF4-FFF2-40B4-BE49-F238E27FC236}">
                <a16:creationId xmlns:a16="http://schemas.microsoft.com/office/drawing/2014/main" id="{45A61930-4726-4BF6-83D1-17C38B410725}"/>
              </a:ext>
            </a:extLst>
          </p:cNvPr>
          <p:cNvSpPr/>
          <p:nvPr/>
        </p:nvSpPr>
        <p:spPr>
          <a:xfrm>
            <a:off x="8529904" y="5653419"/>
            <a:ext cx="2989921" cy="461665"/>
          </a:xfrm>
          <a:prstGeom prst="rect">
            <a:avLst/>
          </a:prstGeom>
        </p:spPr>
        <p:txBody>
          <a:bodyPr wrap="none">
            <a:spAutoFit/>
          </a:bodyPr>
          <a:lstStyle/>
          <a:p>
            <a:r>
              <a:rPr lang="en-GB" sz="2400" dirty="0">
                <a:solidFill>
                  <a:srgbClr val="FF0000"/>
                </a:solidFill>
              </a:rPr>
              <a:t>(g) 5kg : 10kg : 15kg</a:t>
            </a:r>
          </a:p>
        </p:txBody>
      </p:sp>
      <p:sp>
        <p:nvSpPr>
          <p:cNvPr id="19" name="Rectangle 18">
            <a:extLst>
              <a:ext uri="{FF2B5EF4-FFF2-40B4-BE49-F238E27FC236}">
                <a16:creationId xmlns:a16="http://schemas.microsoft.com/office/drawing/2014/main" id="{449B54A5-2279-49B4-B5FA-2473BFBD3BF1}"/>
              </a:ext>
            </a:extLst>
          </p:cNvPr>
          <p:cNvSpPr/>
          <p:nvPr/>
        </p:nvSpPr>
        <p:spPr>
          <a:xfrm>
            <a:off x="8512158" y="4313044"/>
            <a:ext cx="2528256" cy="461665"/>
          </a:xfrm>
          <a:prstGeom prst="rect">
            <a:avLst/>
          </a:prstGeom>
        </p:spPr>
        <p:txBody>
          <a:bodyPr wrap="none">
            <a:spAutoFit/>
          </a:bodyPr>
          <a:lstStyle/>
          <a:p>
            <a:r>
              <a:rPr lang="en-GB" sz="2400" dirty="0">
                <a:solidFill>
                  <a:srgbClr val="FF0000"/>
                </a:solidFill>
              </a:rPr>
              <a:t>(e) £30 : £25 : £5</a:t>
            </a:r>
          </a:p>
        </p:txBody>
      </p:sp>
      <p:sp>
        <p:nvSpPr>
          <p:cNvPr id="20" name="Rectangle 19">
            <a:extLst>
              <a:ext uri="{FF2B5EF4-FFF2-40B4-BE49-F238E27FC236}">
                <a16:creationId xmlns:a16="http://schemas.microsoft.com/office/drawing/2014/main" id="{A93EAFA0-1E12-4EAF-94BC-620A40178623}"/>
              </a:ext>
            </a:extLst>
          </p:cNvPr>
          <p:cNvSpPr/>
          <p:nvPr/>
        </p:nvSpPr>
        <p:spPr>
          <a:xfrm>
            <a:off x="8529904" y="6292379"/>
            <a:ext cx="2476960" cy="461665"/>
          </a:xfrm>
          <a:prstGeom prst="rect">
            <a:avLst/>
          </a:prstGeom>
        </p:spPr>
        <p:txBody>
          <a:bodyPr wrap="none">
            <a:spAutoFit/>
          </a:bodyPr>
          <a:lstStyle/>
          <a:p>
            <a:r>
              <a:rPr lang="en-GB" sz="2400" dirty="0">
                <a:solidFill>
                  <a:srgbClr val="FF0000"/>
                </a:solidFill>
              </a:rPr>
              <a:t>(h) 36l : 24l : 15l </a:t>
            </a:r>
          </a:p>
        </p:txBody>
      </p:sp>
    </p:spTree>
    <p:extLst>
      <p:ext uri="{BB962C8B-B14F-4D97-AF65-F5344CB8AC3E}">
        <p14:creationId xmlns:p14="http://schemas.microsoft.com/office/powerpoint/2010/main" val="42172646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 Skill Check: Proportional Division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93699397-C66F-442E-9FC1-AC07CFAA8D54}"/>
              </a:ext>
            </a:extLst>
          </p:cNvPr>
          <p:cNvSpPr/>
          <p:nvPr/>
        </p:nvSpPr>
        <p:spPr>
          <a:xfrm>
            <a:off x="2423592" y="1179542"/>
            <a:ext cx="9577064" cy="4524315"/>
          </a:xfrm>
          <a:prstGeom prst="rect">
            <a:avLst/>
          </a:prstGeom>
        </p:spPr>
        <p:txBody>
          <a:bodyPr wrap="square">
            <a:spAutoFit/>
          </a:bodyPr>
          <a:lstStyle/>
          <a:p>
            <a:pPr marL="457200" indent="-457200">
              <a:buAutoNum type="arabicPeriod" startAt="2"/>
            </a:pPr>
            <a:r>
              <a:rPr lang="en-GB" sz="2400" dirty="0"/>
              <a:t>Heidi and Briony get £80 by selling their old toys at a car boot sale.  They divide the money in the ratio  2 : 3.  How much money do they each receive?</a:t>
            </a:r>
          </a:p>
          <a:p>
            <a:pPr marL="457200" indent="-457200">
              <a:buAutoNum type="arabicPeriod" startAt="2"/>
            </a:pPr>
            <a:endParaRPr lang="en-GB" sz="2400" dirty="0"/>
          </a:p>
          <a:p>
            <a:pPr marL="457200" indent="-457200">
              <a:buAutoNum type="arabicPeriod" startAt="3"/>
            </a:pPr>
            <a:r>
              <a:rPr lang="en-GB" sz="2400" dirty="0"/>
              <a:t>In a chemistry lab, acid and water are mixed in the ratio  1 : 5.  A bottle contains 216 ml of the mixture.  How much acid and how much water were needed to make this amount of the mixture?</a:t>
            </a:r>
          </a:p>
          <a:p>
            <a:pPr marL="457200" indent="-457200">
              <a:buAutoNum type="arabicPeriod" startAt="3"/>
            </a:pPr>
            <a:endParaRPr lang="en-GB" sz="2400" dirty="0"/>
          </a:p>
          <a:p>
            <a:pPr marL="457200" indent="-457200">
              <a:buAutoNum type="arabicPeriod" startAt="4"/>
            </a:pPr>
            <a:r>
              <a:rPr lang="en-GB" sz="2400" dirty="0"/>
              <a:t>Blue and yellow paints are mixed in the ratio  3 : 5 to produce green.  How much of each of the two colours are needed to produce 40 ml of green paint?</a:t>
            </a:r>
          </a:p>
          <a:p>
            <a:pPr marL="457200" indent="-457200">
              <a:buAutoNum type="arabicPeriod" startAt="4"/>
            </a:pPr>
            <a:endParaRPr lang="en-GB" sz="2400" dirty="0"/>
          </a:p>
        </p:txBody>
      </p:sp>
      <p:sp>
        <p:nvSpPr>
          <p:cNvPr id="7" name="TextBox 6">
            <a:extLst>
              <a:ext uri="{FF2B5EF4-FFF2-40B4-BE49-F238E27FC236}">
                <a16:creationId xmlns:a16="http://schemas.microsoft.com/office/drawing/2014/main" id="{1BC3FBE6-818B-4AB2-AAA5-68649445358E}"/>
              </a:ext>
            </a:extLst>
          </p:cNvPr>
          <p:cNvSpPr txBox="1"/>
          <p:nvPr/>
        </p:nvSpPr>
        <p:spPr>
          <a:xfrm>
            <a:off x="2855640" y="2276872"/>
            <a:ext cx="3888432" cy="461665"/>
          </a:xfrm>
          <a:prstGeom prst="rect">
            <a:avLst/>
          </a:prstGeom>
          <a:noFill/>
        </p:spPr>
        <p:txBody>
          <a:bodyPr wrap="square" rtlCol="0">
            <a:spAutoFit/>
          </a:bodyPr>
          <a:lstStyle/>
          <a:p>
            <a:r>
              <a:rPr lang="en-GB" sz="2400" dirty="0">
                <a:solidFill>
                  <a:srgbClr val="FF0000"/>
                </a:solidFill>
              </a:rPr>
              <a:t>1 part = £80 ÷(2+3) = £16</a:t>
            </a:r>
          </a:p>
        </p:txBody>
      </p:sp>
      <p:sp>
        <p:nvSpPr>
          <p:cNvPr id="8" name="Rectangle 7">
            <a:extLst>
              <a:ext uri="{FF2B5EF4-FFF2-40B4-BE49-F238E27FC236}">
                <a16:creationId xmlns:a16="http://schemas.microsoft.com/office/drawing/2014/main" id="{DB7175F9-BACE-4663-B1F1-CB59D22CD318}"/>
              </a:ext>
            </a:extLst>
          </p:cNvPr>
          <p:cNvSpPr/>
          <p:nvPr/>
        </p:nvSpPr>
        <p:spPr>
          <a:xfrm>
            <a:off x="2855640" y="3736743"/>
            <a:ext cx="4469493" cy="461665"/>
          </a:xfrm>
          <a:prstGeom prst="rect">
            <a:avLst/>
          </a:prstGeom>
        </p:spPr>
        <p:txBody>
          <a:bodyPr wrap="none">
            <a:spAutoFit/>
          </a:bodyPr>
          <a:lstStyle/>
          <a:p>
            <a:r>
              <a:rPr lang="en-GB" sz="2400" dirty="0">
                <a:solidFill>
                  <a:srgbClr val="FF0000"/>
                </a:solidFill>
              </a:rPr>
              <a:t>1 part = 216ml ÷(1+5) = 36 ml </a:t>
            </a:r>
          </a:p>
        </p:txBody>
      </p:sp>
      <p:sp>
        <p:nvSpPr>
          <p:cNvPr id="9" name="Rectangle 8">
            <a:extLst>
              <a:ext uri="{FF2B5EF4-FFF2-40B4-BE49-F238E27FC236}">
                <a16:creationId xmlns:a16="http://schemas.microsoft.com/office/drawing/2014/main" id="{7F7A226E-0E25-4B15-ABB5-BCD663D22770}"/>
              </a:ext>
            </a:extLst>
          </p:cNvPr>
          <p:cNvSpPr/>
          <p:nvPr/>
        </p:nvSpPr>
        <p:spPr>
          <a:xfrm>
            <a:off x="2851686" y="5295738"/>
            <a:ext cx="4041491" cy="461665"/>
          </a:xfrm>
          <a:prstGeom prst="rect">
            <a:avLst/>
          </a:prstGeom>
        </p:spPr>
        <p:txBody>
          <a:bodyPr wrap="none">
            <a:spAutoFit/>
          </a:bodyPr>
          <a:lstStyle/>
          <a:p>
            <a:r>
              <a:rPr lang="en-GB" sz="2400" dirty="0">
                <a:solidFill>
                  <a:srgbClr val="FF0000"/>
                </a:solidFill>
              </a:rPr>
              <a:t>1 part = 40ml ÷(3+5) = 5 ml</a:t>
            </a:r>
          </a:p>
        </p:txBody>
      </p:sp>
      <p:sp>
        <p:nvSpPr>
          <p:cNvPr id="10" name="TextBox 9">
            <a:extLst>
              <a:ext uri="{FF2B5EF4-FFF2-40B4-BE49-F238E27FC236}">
                <a16:creationId xmlns:a16="http://schemas.microsoft.com/office/drawing/2014/main" id="{E9B83BB1-89C1-48A2-8F30-D6D8A1DB3614}"/>
              </a:ext>
            </a:extLst>
          </p:cNvPr>
          <p:cNvSpPr txBox="1"/>
          <p:nvPr/>
        </p:nvSpPr>
        <p:spPr>
          <a:xfrm>
            <a:off x="8154284" y="2227310"/>
            <a:ext cx="1512168" cy="461665"/>
          </a:xfrm>
          <a:prstGeom prst="rect">
            <a:avLst/>
          </a:prstGeom>
          <a:noFill/>
        </p:spPr>
        <p:txBody>
          <a:bodyPr wrap="square" rtlCol="0">
            <a:spAutoFit/>
          </a:bodyPr>
          <a:lstStyle/>
          <a:p>
            <a:r>
              <a:rPr lang="en-GB" sz="2400" dirty="0">
                <a:solidFill>
                  <a:srgbClr val="FF0000"/>
                </a:solidFill>
              </a:rPr>
              <a:t>£32 : £48</a:t>
            </a:r>
          </a:p>
        </p:txBody>
      </p:sp>
      <p:sp>
        <p:nvSpPr>
          <p:cNvPr id="11" name="Rectangle 10">
            <a:extLst>
              <a:ext uri="{FF2B5EF4-FFF2-40B4-BE49-F238E27FC236}">
                <a16:creationId xmlns:a16="http://schemas.microsoft.com/office/drawing/2014/main" id="{7B5FF369-5404-4D71-9DD7-C0AF808D89EC}"/>
              </a:ext>
            </a:extLst>
          </p:cNvPr>
          <p:cNvSpPr/>
          <p:nvPr/>
        </p:nvSpPr>
        <p:spPr>
          <a:xfrm>
            <a:off x="8154284" y="3736743"/>
            <a:ext cx="1947969" cy="461665"/>
          </a:xfrm>
          <a:prstGeom prst="rect">
            <a:avLst/>
          </a:prstGeom>
        </p:spPr>
        <p:txBody>
          <a:bodyPr wrap="none">
            <a:spAutoFit/>
          </a:bodyPr>
          <a:lstStyle/>
          <a:p>
            <a:r>
              <a:rPr lang="en-GB" sz="2400" dirty="0">
                <a:solidFill>
                  <a:srgbClr val="FF0000"/>
                </a:solidFill>
              </a:rPr>
              <a:t>36ml : 180ml</a:t>
            </a:r>
          </a:p>
        </p:txBody>
      </p:sp>
      <p:sp>
        <p:nvSpPr>
          <p:cNvPr id="12" name="Rectangle 11">
            <a:extLst>
              <a:ext uri="{FF2B5EF4-FFF2-40B4-BE49-F238E27FC236}">
                <a16:creationId xmlns:a16="http://schemas.microsoft.com/office/drawing/2014/main" id="{BC012510-B253-46B3-8B19-7E54145C5926}"/>
              </a:ext>
            </a:extLst>
          </p:cNvPr>
          <p:cNvSpPr/>
          <p:nvPr/>
        </p:nvSpPr>
        <p:spPr>
          <a:xfrm>
            <a:off x="8112224" y="4965782"/>
            <a:ext cx="1776448" cy="461665"/>
          </a:xfrm>
          <a:prstGeom prst="rect">
            <a:avLst/>
          </a:prstGeom>
        </p:spPr>
        <p:txBody>
          <a:bodyPr wrap="none">
            <a:spAutoFit/>
          </a:bodyPr>
          <a:lstStyle/>
          <a:p>
            <a:r>
              <a:rPr lang="en-GB" sz="2400" dirty="0">
                <a:solidFill>
                  <a:srgbClr val="FF0000"/>
                </a:solidFill>
              </a:rPr>
              <a:t>15ml : 25ml</a:t>
            </a:r>
          </a:p>
        </p:txBody>
      </p:sp>
    </p:spTree>
    <p:extLst>
      <p:ext uri="{BB962C8B-B14F-4D97-AF65-F5344CB8AC3E}">
        <p14:creationId xmlns:p14="http://schemas.microsoft.com/office/powerpoint/2010/main" val="15776718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 Skill Check: Proportional Division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7670389-F1D8-4DB1-99E6-3D6B375DB2D6}"/>
              </a:ext>
            </a:extLst>
          </p:cNvPr>
          <p:cNvSpPr/>
          <p:nvPr/>
        </p:nvSpPr>
        <p:spPr>
          <a:xfrm>
            <a:off x="2351584" y="741915"/>
            <a:ext cx="9145016" cy="3354765"/>
          </a:xfrm>
          <a:prstGeom prst="rect">
            <a:avLst/>
          </a:prstGeom>
        </p:spPr>
        <p:txBody>
          <a:bodyPr wrap="square">
            <a:spAutoFit/>
          </a:bodyPr>
          <a:lstStyle/>
          <a:p>
            <a:pPr marL="457200" indent="-457200">
              <a:buAutoNum type="arabicPeriod" startAt="6"/>
            </a:pPr>
            <a:r>
              <a:rPr lang="en-GB" sz="2400" dirty="0"/>
              <a:t>Simon, Sarah and Matthew are given a total of £300.  They share it in the ratio  10 : 11 : 9.  How much does each receive?</a:t>
            </a:r>
          </a:p>
          <a:p>
            <a:pPr marL="457200" indent="-457200">
              <a:buAutoNum type="arabicPeriod" startAt="6"/>
            </a:pPr>
            <a:endParaRPr lang="en-GB" sz="2400" dirty="0"/>
          </a:p>
          <a:p>
            <a:pPr marL="457200" indent="-457200">
              <a:buAutoNum type="arabicPeriod" startAt="7"/>
            </a:pPr>
            <a:r>
              <a:rPr lang="en-GB" sz="2400" dirty="0"/>
              <a:t>In a fruit cocktail drink, pineapple juice, orange juice and apple juice are mixed in the ratio  7 : 5 : 4.  How much of each type of juice is needed to make: (a) 80ml and (b) 1 litre of cocktail</a:t>
            </a:r>
          </a:p>
          <a:p>
            <a:pPr marL="457200" indent="-457200">
              <a:buAutoNum type="arabicPeriod" startAt="7"/>
            </a:pPr>
            <a:endParaRPr lang="en-GB" sz="2400" dirty="0"/>
          </a:p>
          <a:p>
            <a:endParaRPr lang="en-GB" sz="2400" dirty="0"/>
          </a:p>
          <a:p>
            <a:pPr marL="457200" indent="-457200">
              <a:buAutoNum type="arabicPeriod" startAt="7"/>
            </a:pPr>
            <a:endParaRPr lang="en-GB" dirty="0"/>
          </a:p>
        </p:txBody>
      </p:sp>
      <p:sp>
        <p:nvSpPr>
          <p:cNvPr id="3" name="Rectangle 2">
            <a:extLst>
              <a:ext uri="{FF2B5EF4-FFF2-40B4-BE49-F238E27FC236}">
                <a16:creationId xmlns:a16="http://schemas.microsoft.com/office/drawing/2014/main" id="{ED023830-BBA7-4D7B-9B1F-EE0B6AEC99E8}"/>
              </a:ext>
            </a:extLst>
          </p:cNvPr>
          <p:cNvSpPr/>
          <p:nvPr/>
        </p:nvSpPr>
        <p:spPr>
          <a:xfrm>
            <a:off x="2815773" y="3638348"/>
            <a:ext cx="8856984" cy="830997"/>
          </a:xfrm>
          <a:prstGeom prst="rect">
            <a:avLst/>
          </a:prstGeom>
        </p:spPr>
        <p:txBody>
          <a:bodyPr wrap="square">
            <a:spAutoFit/>
          </a:bodyPr>
          <a:lstStyle/>
          <a:p>
            <a:r>
              <a:rPr lang="en-GB" sz="2400" dirty="0"/>
              <a:t>Blue, red and yellow paints are mixed to produce 200 ml of another colour.</a:t>
            </a:r>
          </a:p>
        </p:txBody>
      </p:sp>
      <p:sp>
        <p:nvSpPr>
          <p:cNvPr id="4" name="Rectangle 3">
            <a:extLst>
              <a:ext uri="{FF2B5EF4-FFF2-40B4-BE49-F238E27FC236}">
                <a16:creationId xmlns:a16="http://schemas.microsoft.com/office/drawing/2014/main" id="{CE7F4AE4-ACC5-40BC-98A3-546C19B8C720}"/>
              </a:ext>
            </a:extLst>
          </p:cNvPr>
          <p:cNvSpPr/>
          <p:nvPr/>
        </p:nvSpPr>
        <p:spPr>
          <a:xfrm>
            <a:off x="2790193" y="4353884"/>
            <a:ext cx="8978056" cy="461665"/>
          </a:xfrm>
          <a:prstGeom prst="rect">
            <a:avLst/>
          </a:prstGeom>
        </p:spPr>
        <p:txBody>
          <a:bodyPr wrap="square">
            <a:spAutoFit/>
          </a:bodyPr>
          <a:lstStyle/>
          <a:p>
            <a:r>
              <a:rPr lang="en-GB" sz="2400" dirty="0"/>
              <a:t>How much of each colour is needed if they are mixed in the ratio:</a:t>
            </a:r>
          </a:p>
        </p:txBody>
      </p:sp>
      <p:sp>
        <p:nvSpPr>
          <p:cNvPr id="5" name="Rectangle 4">
            <a:extLst>
              <a:ext uri="{FF2B5EF4-FFF2-40B4-BE49-F238E27FC236}">
                <a16:creationId xmlns:a16="http://schemas.microsoft.com/office/drawing/2014/main" id="{9769CC5A-165A-42E9-8734-8A59904367F6}"/>
              </a:ext>
            </a:extLst>
          </p:cNvPr>
          <p:cNvSpPr/>
          <p:nvPr/>
        </p:nvSpPr>
        <p:spPr>
          <a:xfrm>
            <a:off x="2383725" y="5369731"/>
            <a:ext cx="9721080" cy="1508105"/>
          </a:xfrm>
          <a:prstGeom prst="rect">
            <a:avLst/>
          </a:prstGeom>
        </p:spPr>
        <p:txBody>
          <a:bodyPr wrap="square">
            <a:spAutoFit/>
          </a:bodyPr>
          <a:lstStyle/>
          <a:p>
            <a:pPr marL="457200" indent="-457200">
              <a:buAutoNum type="arabicPeriod" startAt="9"/>
            </a:pPr>
            <a:r>
              <a:rPr lang="en-GB" sz="2400" dirty="0"/>
              <a:t>To start up a small business, it is necessary to spend £800.  Paul, Margaret and Denise agree to contribute in the ratio  8 : 1 : 7.  How much does each need to spend?</a:t>
            </a:r>
          </a:p>
          <a:p>
            <a:pPr marL="457200" indent="-457200">
              <a:buAutoNum type="arabicPeriod" startAt="9"/>
            </a:pPr>
            <a:endParaRPr lang="en-GB" dirty="0"/>
          </a:p>
        </p:txBody>
      </p:sp>
      <p:sp>
        <p:nvSpPr>
          <p:cNvPr id="6" name="TextBox 5">
            <a:extLst>
              <a:ext uri="{FF2B5EF4-FFF2-40B4-BE49-F238E27FC236}">
                <a16:creationId xmlns:a16="http://schemas.microsoft.com/office/drawing/2014/main" id="{E2CA03EF-F208-43E4-8CBE-216237B0788C}"/>
              </a:ext>
            </a:extLst>
          </p:cNvPr>
          <p:cNvSpPr txBox="1"/>
          <p:nvPr/>
        </p:nvSpPr>
        <p:spPr>
          <a:xfrm>
            <a:off x="2351584" y="3640754"/>
            <a:ext cx="576064" cy="461665"/>
          </a:xfrm>
          <a:prstGeom prst="rect">
            <a:avLst/>
          </a:prstGeom>
          <a:noFill/>
        </p:spPr>
        <p:txBody>
          <a:bodyPr wrap="square" rtlCol="0">
            <a:spAutoFit/>
          </a:bodyPr>
          <a:lstStyle/>
          <a:p>
            <a:r>
              <a:rPr lang="en-GB" sz="2400" dirty="0"/>
              <a:t>8</a:t>
            </a:r>
            <a:r>
              <a:rPr lang="en-GB" dirty="0"/>
              <a:t>.</a:t>
            </a:r>
          </a:p>
        </p:txBody>
      </p:sp>
      <p:sp>
        <p:nvSpPr>
          <p:cNvPr id="7" name="Rectangle 6">
            <a:extLst>
              <a:ext uri="{FF2B5EF4-FFF2-40B4-BE49-F238E27FC236}">
                <a16:creationId xmlns:a16="http://schemas.microsoft.com/office/drawing/2014/main" id="{9DE52F45-026B-47C1-969A-6371C41187D8}"/>
              </a:ext>
            </a:extLst>
          </p:cNvPr>
          <p:cNvSpPr/>
          <p:nvPr/>
        </p:nvSpPr>
        <p:spPr>
          <a:xfrm>
            <a:off x="2790193" y="1479674"/>
            <a:ext cx="5006114" cy="461665"/>
          </a:xfrm>
          <a:prstGeom prst="rect">
            <a:avLst/>
          </a:prstGeom>
        </p:spPr>
        <p:txBody>
          <a:bodyPr wrap="none">
            <a:spAutoFit/>
          </a:bodyPr>
          <a:lstStyle/>
          <a:p>
            <a:r>
              <a:rPr lang="en-GB" sz="2400" dirty="0">
                <a:solidFill>
                  <a:srgbClr val="FF0000"/>
                </a:solidFill>
              </a:rPr>
              <a:t>1 part = £3000 ÷(10+11+9) = £100</a:t>
            </a:r>
          </a:p>
        </p:txBody>
      </p:sp>
      <p:sp>
        <p:nvSpPr>
          <p:cNvPr id="8" name="Rectangle 7">
            <a:extLst>
              <a:ext uri="{FF2B5EF4-FFF2-40B4-BE49-F238E27FC236}">
                <a16:creationId xmlns:a16="http://schemas.microsoft.com/office/drawing/2014/main" id="{551CDC08-64C1-49CD-B427-31B56E55B8C8}"/>
              </a:ext>
            </a:extLst>
          </p:cNvPr>
          <p:cNvSpPr/>
          <p:nvPr/>
        </p:nvSpPr>
        <p:spPr>
          <a:xfrm>
            <a:off x="2520614" y="5055602"/>
            <a:ext cx="4905510" cy="461665"/>
          </a:xfrm>
          <a:prstGeom prst="rect">
            <a:avLst/>
          </a:prstGeom>
        </p:spPr>
        <p:txBody>
          <a:bodyPr wrap="none">
            <a:spAutoFit/>
          </a:bodyPr>
          <a:lstStyle/>
          <a:p>
            <a:r>
              <a:rPr lang="en-GB" sz="2400" dirty="0">
                <a:solidFill>
                  <a:srgbClr val="FF0000"/>
                </a:solidFill>
              </a:rPr>
              <a:t>1 part = 200ml ÷ (1+1+2 ) = 50ml</a:t>
            </a:r>
          </a:p>
        </p:txBody>
      </p:sp>
      <p:sp>
        <p:nvSpPr>
          <p:cNvPr id="9" name="Rectangle 8">
            <a:extLst>
              <a:ext uri="{FF2B5EF4-FFF2-40B4-BE49-F238E27FC236}">
                <a16:creationId xmlns:a16="http://schemas.microsoft.com/office/drawing/2014/main" id="{C237584F-0E56-4E4E-888C-A0E0824381C3}"/>
              </a:ext>
            </a:extLst>
          </p:cNvPr>
          <p:cNvSpPr/>
          <p:nvPr/>
        </p:nvSpPr>
        <p:spPr>
          <a:xfrm>
            <a:off x="2815773" y="6422493"/>
            <a:ext cx="4342856" cy="461665"/>
          </a:xfrm>
          <a:prstGeom prst="rect">
            <a:avLst/>
          </a:prstGeom>
        </p:spPr>
        <p:txBody>
          <a:bodyPr wrap="none">
            <a:spAutoFit/>
          </a:bodyPr>
          <a:lstStyle/>
          <a:p>
            <a:r>
              <a:rPr lang="en-GB" sz="2400" dirty="0">
                <a:solidFill>
                  <a:srgbClr val="FF0000"/>
                </a:solidFill>
              </a:rPr>
              <a:t>1 part = £800 ÷(8+1+7) = £50</a:t>
            </a:r>
          </a:p>
        </p:txBody>
      </p:sp>
      <p:sp>
        <p:nvSpPr>
          <p:cNvPr id="10" name="TextBox 9">
            <a:extLst>
              <a:ext uri="{FF2B5EF4-FFF2-40B4-BE49-F238E27FC236}">
                <a16:creationId xmlns:a16="http://schemas.microsoft.com/office/drawing/2014/main" id="{AEFB2EFF-9551-4610-BAC6-E0DD5CE2983B}"/>
              </a:ext>
            </a:extLst>
          </p:cNvPr>
          <p:cNvSpPr txBox="1"/>
          <p:nvPr/>
        </p:nvSpPr>
        <p:spPr>
          <a:xfrm>
            <a:off x="8281820" y="1477057"/>
            <a:ext cx="3390937" cy="461665"/>
          </a:xfrm>
          <a:prstGeom prst="rect">
            <a:avLst/>
          </a:prstGeom>
          <a:noFill/>
        </p:spPr>
        <p:txBody>
          <a:bodyPr wrap="square" rtlCol="0">
            <a:spAutoFit/>
          </a:bodyPr>
          <a:lstStyle/>
          <a:p>
            <a:r>
              <a:rPr lang="en-GB" sz="2400" dirty="0">
                <a:solidFill>
                  <a:srgbClr val="FF0000"/>
                </a:solidFill>
              </a:rPr>
              <a:t>£1000 : £1100 : £900</a:t>
            </a:r>
          </a:p>
        </p:txBody>
      </p:sp>
      <p:sp>
        <p:nvSpPr>
          <p:cNvPr id="11" name="Rectangle 10">
            <a:extLst>
              <a:ext uri="{FF2B5EF4-FFF2-40B4-BE49-F238E27FC236}">
                <a16:creationId xmlns:a16="http://schemas.microsoft.com/office/drawing/2014/main" id="{41A9AE40-0CAB-4BFE-8F9A-C902DCE87B73}"/>
              </a:ext>
            </a:extLst>
          </p:cNvPr>
          <p:cNvSpPr/>
          <p:nvPr/>
        </p:nvSpPr>
        <p:spPr>
          <a:xfrm>
            <a:off x="2819575" y="2980035"/>
            <a:ext cx="4307589" cy="830997"/>
          </a:xfrm>
          <a:prstGeom prst="rect">
            <a:avLst/>
          </a:prstGeom>
        </p:spPr>
        <p:txBody>
          <a:bodyPr wrap="none">
            <a:spAutoFit/>
          </a:bodyPr>
          <a:lstStyle/>
          <a:p>
            <a:r>
              <a:rPr lang="en-GB" sz="2400" dirty="0">
                <a:solidFill>
                  <a:srgbClr val="FF0000"/>
                </a:solidFill>
              </a:rPr>
              <a:t>1 part = 80ml ÷(7+5+4) = 5ml</a:t>
            </a:r>
          </a:p>
          <a:p>
            <a:r>
              <a:rPr lang="en-GB" sz="2400" dirty="0">
                <a:solidFill>
                  <a:srgbClr val="FF0000"/>
                </a:solidFill>
              </a:rPr>
              <a:t>(a) 35ml : 25ml : 20ml</a:t>
            </a:r>
          </a:p>
        </p:txBody>
      </p:sp>
      <p:sp>
        <p:nvSpPr>
          <p:cNvPr id="12" name="Rectangle 11">
            <a:extLst>
              <a:ext uri="{FF2B5EF4-FFF2-40B4-BE49-F238E27FC236}">
                <a16:creationId xmlns:a16="http://schemas.microsoft.com/office/drawing/2014/main" id="{279AF46C-08BF-4605-A811-6F8FCBDC8725}"/>
              </a:ext>
            </a:extLst>
          </p:cNvPr>
          <p:cNvSpPr/>
          <p:nvPr/>
        </p:nvSpPr>
        <p:spPr>
          <a:xfrm>
            <a:off x="7132013" y="2975642"/>
            <a:ext cx="6096000" cy="830997"/>
          </a:xfrm>
          <a:prstGeom prst="rect">
            <a:avLst/>
          </a:prstGeom>
        </p:spPr>
        <p:txBody>
          <a:bodyPr>
            <a:spAutoFit/>
          </a:bodyPr>
          <a:lstStyle/>
          <a:p>
            <a:r>
              <a:rPr lang="en-GB" sz="2400" dirty="0">
                <a:solidFill>
                  <a:srgbClr val="FF0000"/>
                </a:solidFill>
              </a:rPr>
              <a:t>1 part = 1000ml ÷(7+5+4) = 62.5ml</a:t>
            </a:r>
          </a:p>
          <a:p>
            <a:r>
              <a:rPr lang="en-GB" sz="2400" dirty="0">
                <a:solidFill>
                  <a:srgbClr val="FF0000"/>
                </a:solidFill>
              </a:rPr>
              <a:t>(b) 437.5ml : 312.5ml : 250ml</a:t>
            </a:r>
          </a:p>
        </p:txBody>
      </p:sp>
      <p:sp>
        <p:nvSpPr>
          <p:cNvPr id="13" name="TextBox 12">
            <a:extLst>
              <a:ext uri="{FF2B5EF4-FFF2-40B4-BE49-F238E27FC236}">
                <a16:creationId xmlns:a16="http://schemas.microsoft.com/office/drawing/2014/main" id="{378F6FA7-53D1-44E2-9D7F-EA06A67E1141}"/>
              </a:ext>
            </a:extLst>
          </p:cNvPr>
          <p:cNvSpPr txBox="1"/>
          <p:nvPr/>
        </p:nvSpPr>
        <p:spPr>
          <a:xfrm>
            <a:off x="2790193" y="4709398"/>
            <a:ext cx="1602048" cy="461665"/>
          </a:xfrm>
          <a:prstGeom prst="rect">
            <a:avLst/>
          </a:prstGeom>
          <a:noFill/>
        </p:spPr>
        <p:txBody>
          <a:bodyPr wrap="square" rtlCol="0">
            <a:spAutoFit/>
          </a:bodyPr>
          <a:lstStyle/>
          <a:p>
            <a:r>
              <a:rPr lang="en-GB" sz="2400" dirty="0"/>
              <a:t>(a) 1:1:2</a:t>
            </a:r>
          </a:p>
        </p:txBody>
      </p:sp>
      <p:sp>
        <p:nvSpPr>
          <p:cNvPr id="14" name="Rectangle 13">
            <a:extLst>
              <a:ext uri="{FF2B5EF4-FFF2-40B4-BE49-F238E27FC236}">
                <a16:creationId xmlns:a16="http://schemas.microsoft.com/office/drawing/2014/main" id="{B1BBFAE6-7354-4912-8E95-1C847EC96F60}"/>
              </a:ext>
            </a:extLst>
          </p:cNvPr>
          <p:cNvSpPr/>
          <p:nvPr/>
        </p:nvSpPr>
        <p:spPr>
          <a:xfrm>
            <a:off x="7222784" y="4688706"/>
            <a:ext cx="1330814" cy="461665"/>
          </a:xfrm>
          <a:prstGeom prst="rect">
            <a:avLst/>
          </a:prstGeom>
        </p:spPr>
        <p:txBody>
          <a:bodyPr wrap="none">
            <a:spAutoFit/>
          </a:bodyPr>
          <a:lstStyle/>
          <a:p>
            <a:r>
              <a:rPr lang="en-GB" sz="2400" dirty="0"/>
              <a:t>(b) 3:3:2</a:t>
            </a:r>
          </a:p>
        </p:txBody>
      </p:sp>
      <p:sp>
        <p:nvSpPr>
          <p:cNvPr id="15" name="Rectangle 14">
            <a:extLst>
              <a:ext uri="{FF2B5EF4-FFF2-40B4-BE49-F238E27FC236}">
                <a16:creationId xmlns:a16="http://schemas.microsoft.com/office/drawing/2014/main" id="{ADA14C88-1BF8-417D-9EC5-5DF75F14BAA6}"/>
              </a:ext>
            </a:extLst>
          </p:cNvPr>
          <p:cNvSpPr/>
          <p:nvPr/>
        </p:nvSpPr>
        <p:spPr>
          <a:xfrm>
            <a:off x="7244265" y="5023527"/>
            <a:ext cx="4905510" cy="461665"/>
          </a:xfrm>
          <a:prstGeom prst="rect">
            <a:avLst/>
          </a:prstGeom>
        </p:spPr>
        <p:txBody>
          <a:bodyPr wrap="none">
            <a:spAutoFit/>
          </a:bodyPr>
          <a:lstStyle/>
          <a:p>
            <a:r>
              <a:rPr lang="en-GB" sz="2400" dirty="0">
                <a:solidFill>
                  <a:srgbClr val="FF0000"/>
                </a:solidFill>
              </a:rPr>
              <a:t>1 part = 200ml ÷ (3+3+2 ) = 25 ml</a:t>
            </a:r>
          </a:p>
        </p:txBody>
      </p:sp>
      <p:sp>
        <p:nvSpPr>
          <p:cNvPr id="16" name="Rectangle 15">
            <a:extLst>
              <a:ext uri="{FF2B5EF4-FFF2-40B4-BE49-F238E27FC236}">
                <a16:creationId xmlns:a16="http://schemas.microsoft.com/office/drawing/2014/main" id="{D98B01B3-C404-4396-AFD6-DA9380287C13}"/>
              </a:ext>
            </a:extLst>
          </p:cNvPr>
          <p:cNvSpPr/>
          <p:nvPr/>
        </p:nvSpPr>
        <p:spPr>
          <a:xfrm>
            <a:off x="4248084" y="4693516"/>
            <a:ext cx="2871299" cy="461665"/>
          </a:xfrm>
          <a:prstGeom prst="rect">
            <a:avLst/>
          </a:prstGeom>
        </p:spPr>
        <p:txBody>
          <a:bodyPr wrap="none">
            <a:spAutoFit/>
          </a:bodyPr>
          <a:lstStyle/>
          <a:p>
            <a:r>
              <a:rPr lang="en-GB" sz="2400" dirty="0">
                <a:solidFill>
                  <a:srgbClr val="FF0000"/>
                </a:solidFill>
              </a:rPr>
              <a:t>50ml : 50ml : 100ml</a:t>
            </a:r>
          </a:p>
        </p:txBody>
      </p:sp>
      <p:sp>
        <p:nvSpPr>
          <p:cNvPr id="17" name="Rectangle 16">
            <a:extLst>
              <a:ext uri="{FF2B5EF4-FFF2-40B4-BE49-F238E27FC236}">
                <a16:creationId xmlns:a16="http://schemas.microsoft.com/office/drawing/2014/main" id="{AD371A06-E8BF-45D1-8EB4-DE713B7ADEDD}"/>
              </a:ext>
            </a:extLst>
          </p:cNvPr>
          <p:cNvSpPr/>
          <p:nvPr/>
        </p:nvSpPr>
        <p:spPr>
          <a:xfrm>
            <a:off x="8705844" y="4676768"/>
            <a:ext cx="2699778" cy="461665"/>
          </a:xfrm>
          <a:prstGeom prst="rect">
            <a:avLst/>
          </a:prstGeom>
        </p:spPr>
        <p:txBody>
          <a:bodyPr wrap="none">
            <a:spAutoFit/>
          </a:bodyPr>
          <a:lstStyle/>
          <a:p>
            <a:r>
              <a:rPr lang="en-GB" sz="2400" dirty="0">
                <a:solidFill>
                  <a:srgbClr val="FF0000"/>
                </a:solidFill>
              </a:rPr>
              <a:t>75ml : 75ml : 50ml</a:t>
            </a:r>
          </a:p>
        </p:txBody>
      </p:sp>
      <p:sp>
        <p:nvSpPr>
          <p:cNvPr id="19" name="Rectangle 18">
            <a:extLst>
              <a:ext uri="{FF2B5EF4-FFF2-40B4-BE49-F238E27FC236}">
                <a16:creationId xmlns:a16="http://schemas.microsoft.com/office/drawing/2014/main" id="{355D16D4-2332-46B4-9AB1-D747BECAEF93}"/>
              </a:ext>
            </a:extLst>
          </p:cNvPr>
          <p:cNvSpPr/>
          <p:nvPr/>
        </p:nvSpPr>
        <p:spPr>
          <a:xfrm>
            <a:off x="7843196" y="6405745"/>
            <a:ext cx="2581156" cy="461665"/>
          </a:xfrm>
          <a:prstGeom prst="rect">
            <a:avLst/>
          </a:prstGeom>
        </p:spPr>
        <p:txBody>
          <a:bodyPr wrap="none">
            <a:spAutoFit/>
          </a:bodyPr>
          <a:lstStyle/>
          <a:p>
            <a:r>
              <a:rPr lang="en-GB" sz="2400" dirty="0">
                <a:solidFill>
                  <a:srgbClr val="FF0000"/>
                </a:solidFill>
              </a:rPr>
              <a:t>£400 : £50 : £350</a:t>
            </a:r>
          </a:p>
        </p:txBody>
      </p:sp>
    </p:spTree>
    <p:extLst>
      <p:ext uri="{BB962C8B-B14F-4D97-AF65-F5344CB8AC3E}">
        <p14:creationId xmlns:p14="http://schemas.microsoft.com/office/powerpoint/2010/main" val="40962359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5" grpId="0"/>
      <p:bldP spid="16" grpId="0"/>
      <p:bldP spid="17"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Ratio and Proportion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E879E7EB-7FD6-44E0-A734-0BBCF73579C9}"/>
              </a:ext>
            </a:extLst>
          </p:cNvPr>
          <p:cNvSpPr txBox="1"/>
          <p:nvPr/>
        </p:nvSpPr>
        <p:spPr>
          <a:xfrm>
            <a:off x="2711624" y="908720"/>
            <a:ext cx="9145016" cy="461665"/>
          </a:xfrm>
          <a:prstGeom prst="rect">
            <a:avLst/>
          </a:prstGeom>
          <a:noFill/>
        </p:spPr>
        <p:txBody>
          <a:bodyPr wrap="square" rtlCol="0">
            <a:spAutoFit/>
          </a:bodyPr>
          <a:lstStyle/>
          <a:p>
            <a:r>
              <a:rPr lang="en-GB" sz="2400" dirty="0"/>
              <a:t>This unit of work is divided into the following  five sections</a:t>
            </a:r>
          </a:p>
        </p:txBody>
      </p:sp>
      <p:sp>
        <p:nvSpPr>
          <p:cNvPr id="4" name="TextBox 3">
            <a:extLst>
              <a:ext uri="{FF2B5EF4-FFF2-40B4-BE49-F238E27FC236}">
                <a16:creationId xmlns:a16="http://schemas.microsoft.com/office/drawing/2014/main" id="{CE9EB4DB-DD94-4E1F-8E12-2F80079DD183}"/>
              </a:ext>
            </a:extLst>
          </p:cNvPr>
          <p:cNvSpPr txBox="1"/>
          <p:nvPr/>
        </p:nvSpPr>
        <p:spPr>
          <a:xfrm>
            <a:off x="4367808" y="1916832"/>
            <a:ext cx="4392488" cy="3416320"/>
          </a:xfrm>
          <a:prstGeom prst="rect">
            <a:avLst/>
          </a:prstGeom>
          <a:noFill/>
        </p:spPr>
        <p:txBody>
          <a:bodyPr wrap="square" rtlCol="0">
            <a:spAutoFit/>
          </a:bodyPr>
          <a:lstStyle/>
          <a:p>
            <a:pPr marL="457200" indent="-457200">
              <a:buAutoNum type="arabicPeriod"/>
            </a:pPr>
            <a:r>
              <a:rPr lang="en-GB" sz="2400" dirty="0"/>
              <a:t>Equivalent Ratio</a:t>
            </a:r>
          </a:p>
          <a:p>
            <a:pPr marL="457200" indent="-457200">
              <a:buAutoNum type="arabicPeriod"/>
            </a:pPr>
            <a:endParaRPr lang="en-GB" sz="2400" dirty="0"/>
          </a:p>
          <a:p>
            <a:pPr marL="457200" indent="-457200">
              <a:buAutoNum type="arabicPeriod"/>
            </a:pPr>
            <a:r>
              <a:rPr lang="en-GB" sz="2400" dirty="0"/>
              <a:t>Direct Proportion</a:t>
            </a:r>
          </a:p>
          <a:p>
            <a:pPr marL="457200" indent="-457200">
              <a:buAutoNum type="arabicPeriod"/>
            </a:pPr>
            <a:endParaRPr lang="en-GB" sz="2400" dirty="0"/>
          </a:p>
          <a:p>
            <a:pPr marL="457200" indent="-457200">
              <a:buAutoNum type="arabicPeriod"/>
            </a:pPr>
            <a:r>
              <a:rPr lang="en-GB" sz="2400" dirty="0"/>
              <a:t>Proportional Division</a:t>
            </a:r>
          </a:p>
          <a:p>
            <a:pPr marL="457200" indent="-457200">
              <a:buAutoNum type="arabicPeriod"/>
            </a:pPr>
            <a:endParaRPr lang="en-GB" sz="2400" dirty="0"/>
          </a:p>
          <a:p>
            <a:pPr marL="457200" indent="-457200">
              <a:buAutoNum type="arabicPeriod"/>
            </a:pPr>
            <a:r>
              <a:rPr lang="en-GB" sz="2400" dirty="0"/>
              <a:t>Linear Conversion</a:t>
            </a:r>
          </a:p>
          <a:p>
            <a:pPr marL="457200" indent="-457200">
              <a:buAutoNum type="arabicPeriod"/>
            </a:pPr>
            <a:endParaRPr lang="en-GB" sz="2400" dirty="0"/>
          </a:p>
          <a:p>
            <a:pPr marL="457200" indent="-457200">
              <a:buAutoNum type="arabicPeriod"/>
            </a:pPr>
            <a:r>
              <a:rPr lang="en-GB" sz="2400" dirty="0"/>
              <a:t>Inverse Proportion</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3: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third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301402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Linear Conversion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C5F7294A-476D-4C05-81EC-1B075BA7A89F}"/>
              </a:ext>
            </a:extLst>
          </p:cNvPr>
          <p:cNvSpPr/>
          <p:nvPr/>
        </p:nvSpPr>
        <p:spPr>
          <a:xfrm>
            <a:off x="2275589" y="732274"/>
            <a:ext cx="9899004" cy="1569660"/>
          </a:xfrm>
          <a:prstGeom prst="rect">
            <a:avLst/>
          </a:prstGeom>
        </p:spPr>
        <p:txBody>
          <a:bodyPr wrap="square">
            <a:spAutoFit/>
          </a:bodyPr>
          <a:lstStyle/>
          <a:p>
            <a:r>
              <a:rPr lang="en-GB" sz="2400" dirty="0"/>
              <a:t>The ideas used in this unit can be used for converting masses, lengths and currencies.</a:t>
            </a:r>
          </a:p>
          <a:p>
            <a:r>
              <a:rPr lang="en-GB" sz="2400" b="1" dirty="0"/>
              <a:t>Example 1</a:t>
            </a:r>
          </a:p>
          <a:p>
            <a:r>
              <a:rPr lang="en-GB" sz="2400" dirty="0"/>
              <a:t>If  £1 is worth 10 Hong Kong Dollars, convert:</a:t>
            </a:r>
          </a:p>
        </p:txBody>
      </p:sp>
      <p:sp>
        <p:nvSpPr>
          <p:cNvPr id="3" name="TextBox 2">
            <a:extLst>
              <a:ext uri="{FF2B5EF4-FFF2-40B4-BE49-F238E27FC236}">
                <a16:creationId xmlns:a16="http://schemas.microsoft.com/office/drawing/2014/main" id="{A4495DD0-0833-46BB-95FE-5A1AEDC9E02B}"/>
              </a:ext>
            </a:extLst>
          </p:cNvPr>
          <p:cNvSpPr txBox="1"/>
          <p:nvPr/>
        </p:nvSpPr>
        <p:spPr>
          <a:xfrm>
            <a:off x="2270072" y="2144011"/>
            <a:ext cx="2016224" cy="461665"/>
          </a:xfrm>
          <a:prstGeom prst="rect">
            <a:avLst/>
          </a:prstGeom>
          <a:noFill/>
        </p:spPr>
        <p:txBody>
          <a:bodyPr wrap="square" rtlCol="0">
            <a:spAutoFit/>
          </a:bodyPr>
          <a:lstStyle/>
          <a:p>
            <a:r>
              <a:rPr lang="en-GB" dirty="0"/>
              <a:t>(</a:t>
            </a:r>
            <a:r>
              <a:rPr lang="en-GB" sz="2400" dirty="0"/>
              <a:t>a) £22 to $</a:t>
            </a:r>
          </a:p>
        </p:txBody>
      </p:sp>
      <p:sp>
        <p:nvSpPr>
          <p:cNvPr id="4" name="Rectangle 3">
            <a:extLst>
              <a:ext uri="{FF2B5EF4-FFF2-40B4-BE49-F238E27FC236}">
                <a16:creationId xmlns:a16="http://schemas.microsoft.com/office/drawing/2014/main" id="{40220553-50C9-469E-BEDC-F88B4D7F7AB1}"/>
              </a:ext>
            </a:extLst>
          </p:cNvPr>
          <p:cNvSpPr/>
          <p:nvPr/>
        </p:nvSpPr>
        <p:spPr>
          <a:xfrm>
            <a:off x="5551775" y="2160133"/>
            <a:ext cx="1758815" cy="461665"/>
          </a:xfrm>
          <a:prstGeom prst="rect">
            <a:avLst/>
          </a:prstGeom>
        </p:spPr>
        <p:txBody>
          <a:bodyPr wrap="none">
            <a:spAutoFit/>
          </a:bodyPr>
          <a:lstStyle/>
          <a:p>
            <a:r>
              <a:rPr lang="en-GB" sz="2400" dirty="0"/>
              <a:t>(b) $45 to £</a:t>
            </a:r>
          </a:p>
        </p:txBody>
      </p:sp>
      <p:sp>
        <p:nvSpPr>
          <p:cNvPr id="5" name="Rectangle 4">
            <a:extLst>
              <a:ext uri="{FF2B5EF4-FFF2-40B4-BE49-F238E27FC236}">
                <a16:creationId xmlns:a16="http://schemas.microsoft.com/office/drawing/2014/main" id="{55F918F0-D7FA-4969-B122-10B229695ABA}"/>
              </a:ext>
            </a:extLst>
          </p:cNvPr>
          <p:cNvSpPr/>
          <p:nvPr/>
        </p:nvSpPr>
        <p:spPr>
          <a:xfrm>
            <a:off x="8786240" y="2092788"/>
            <a:ext cx="1912703" cy="461665"/>
          </a:xfrm>
          <a:prstGeom prst="rect">
            <a:avLst/>
          </a:prstGeom>
        </p:spPr>
        <p:txBody>
          <a:bodyPr wrap="none">
            <a:spAutoFit/>
          </a:bodyPr>
          <a:lstStyle/>
          <a:p>
            <a:r>
              <a:rPr lang="en-GB" sz="2400" dirty="0"/>
              <a:t>(c) $100 to £</a:t>
            </a:r>
          </a:p>
        </p:txBody>
      </p:sp>
      <p:sp>
        <p:nvSpPr>
          <p:cNvPr id="6" name="TextBox 5">
            <a:extLst>
              <a:ext uri="{FF2B5EF4-FFF2-40B4-BE49-F238E27FC236}">
                <a16:creationId xmlns:a16="http://schemas.microsoft.com/office/drawing/2014/main" id="{AED6B773-A30D-4C7F-86C4-DE6A71F53DF1}"/>
              </a:ext>
            </a:extLst>
          </p:cNvPr>
          <p:cNvSpPr txBox="1"/>
          <p:nvPr/>
        </p:nvSpPr>
        <p:spPr>
          <a:xfrm>
            <a:off x="2315397" y="2496188"/>
            <a:ext cx="1944216" cy="461665"/>
          </a:xfrm>
          <a:prstGeom prst="rect">
            <a:avLst/>
          </a:prstGeom>
          <a:noFill/>
        </p:spPr>
        <p:txBody>
          <a:bodyPr wrap="square" rtlCol="0">
            <a:spAutoFit/>
          </a:bodyPr>
          <a:lstStyle/>
          <a:p>
            <a:r>
              <a:rPr lang="en-GB" sz="2400" b="1" dirty="0"/>
              <a:t>Solution</a:t>
            </a:r>
          </a:p>
        </p:txBody>
      </p:sp>
      <p:sp>
        <p:nvSpPr>
          <p:cNvPr id="7" name="Rectangle 6">
            <a:extLst>
              <a:ext uri="{FF2B5EF4-FFF2-40B4-BE49-F238E27FC236}">
                <a16:creationId xmlns:a16="http://schemas.microsoft.com/office/drawing/2014/main" id="{575572B3-CBCA-4F04-A222-7F0793F99BA2}"/>
              </a:ext>
            </a:extLst>
          </p:cNvPr>
          <p:cNvSpPr/>
          <p:nvPr/>
        </p:nvSpPr>
        <p:spPr>
          <a:xfrm>
            <a:off x="2293707" y="2812200"/>
            <a:ext cx="4185968" cy="1200329"/>
          </a:xfrm>
          <a:prstGeom prst="rect">
            <a:avLst/>
          </a:prstGeom>
        </p:spPr>
        <p:txBody>
          <a:bodyPr wrap="square">
            <a:spAutoFit/>
          </a:bodyPr>
          <a:lstStyle/>
          <a:p>
            <a:r>
              <a:rPr lang="en-GB" dirty="0">
                <a:solidFill>
                  <a:srgbClr val="FF0000"/>
                </a:solidFill>
              </a:rPr>
              <a:t>(</a:t>
            </a:r>
            <a:r>
              <a:rPr lang="en-GB" sz="2400" dirty="0">
                <a:solidFill>
                  <a:srgbClr val="FF0000"/>
                </a:solidFill>
              </a:rPr>
              <a:t>a)	£22 = 22 × 10 = $200</a:t>
            </a:r>
          </a:p>
          <a:p>
            <a:pPr marL="457200" indent="-457200">
              <a:buAutoNum type="alphaLcParenBoth" startAt="2"/>
            </a:pPr>
            <a:r>
              <a:rPr lang="en-GB" sz="2400" dirty="0">
                <a:solidFill>
                  <a:srgbClr val="FF0000"/>
                </a:solidFill>
              </a:rPr>
              <a:t>$45 ÷ 10 = £4.50</a:t>
            </a:r>
          </a:p>
          <a:p>
            <a:pPr marL="457200" indent="-457200">
              <a:buAutoNum type="alphaLcParenBoth" startAt="2"/>
            </a:pPr>
            <a:r>
              <a:rPr lang="en-GB" sz="2400" dirty="0">
                <a:solidFill>
                  <a:srgbClr val="FF0000"/>
                </a:solidFill>
              </a:rPr>
              <a:t>$100 ÷ 10 = £10</a:t>
            </a:r>
          </a:p>
        </p:txBody>
      </p:sp>
      <p:sp>
        <p:nvSpPr>
          <p:cNvPr id="8" name="Rectangle 7">
            <a:extLst>
              <a:ext uri="{FF2B5EF4-FFF2-40B4-BE49-F238E27FC236}">
                <a16:creationId xmlns:a16="http://schemas.microsoft.com/office/drawing/2014/main" id="{20953F58-82FB-4D8A-9749-0B946D841485}"/>
              </a:ext>
            </a:extLst>
          </p:cNvPr>
          <p:cNvSpPr/>
          <p:nvPr/>
        </p:nvSpPr>
        <p:spPr>
          <a:xfrm>
            <a:off x="2352736" y="3966190"/>
            <a:ext cx="8667304" cy="830997"/>
          </a:xfrm>
          <a:prstGeom prst="rect">
            <a:avLst/>
          </a:prstGeom>
        </p:spPr>
        <p:txBody>
          <a:bodyPr wrap="square">
            <a:spAutoFit/>
          </a:bodyPr>
          <a:lstStyle/>
          <a:p>
            <a:r>
              <a:rPr lang="en-GB" sz="2400" b="1" dirty="0"/>
              <a:t>Example 2</a:t>
            </a:r>
          </a:p>
          <a:p>
            <a:r>
              <a:rPr lang="en-GB" sz="2400" dirty="0"/>
              <a:t>Use the fact that 1 foot is approximately 30 cm to convert:</a:t>
            </a:r>
          </a:p>
        </p:txBody>
      </p:sp>
      <p:sp>
        <p:nvSpPr>
          <p:cNvPr id="9" name="Rectangle 8">
            <a:extLst>
              <a:ext uri="{FF2B5EF4-FFF2-40B4-BE49-F238E27FC236}">
                <a16:creationId xmlns:a16="http://schemas.microsoft.com/office/drawing/2014/main" id="{4FCB0D4E-1921-4787-87D0-EC1F9694E65A}"/>
              </a:ext>
            </a:extLst>
          </p:cNvPr>
          <p:cNvSpPr/>
          <p:nvPr/>
        </p:nvSpPr>
        <p:spPr>
          <a:xfrm>
            <a:off x="2352736" y="4703761"/>
            <a:ext cx="2252540" cy="461665"/>
          </a:xfrm>
          <a:prstGeom prst="rect">
            <a:avLst/>
          </a:prstGeom>
        </p:spPr>
        <p:txBody>
          <a:bodyPr wrap="none">
            <a:spAutoFit/>
          </a:bodyPr>
          <a:lstStyle/>
          <a:p>
            <a:r>
              <a:rPr lang="en-GB" sz="2400" dirty="0"/>
              <a:t>(a) 8 feet to cm</a:t>
            </a:r>
          </a:p>
        </p:txBody>
      </p:sp>
      <p:sp>
        <p:nvSpPr>
          <p:cNvPr id="10" name="Rectangle 9">
            <a:extLst>
              <a:ext uri="{FF2B5EF4-FFF2-40B4-BE49-F238E27FC236}">
                <a16:creationId xmlns:a16="http://schemas.microsoft.com/office/drawing/2014/main" id="{746C3656-374E-49A6-9A45-72A82C2ADA2D}"/>
              </a:ext>
            </a:extLst>
          </p:cNvPr>
          <p:cNvSpPr/>
          <p:nvPr/>
        </p:nvSpPr>
        <p:spPr>
          <a:xfrm>
            <a:off x="5591944" y="4715691"/>
            <a:ext cx="2424062" cy="461665"/>
          </a:xfrm>
          <a:prstGeom prst="rect">
            <a:avLst/>
          </a:prstGeom>
        </p:spPr>
        <p:txBody>
          <a:bodyPr wrap="none">
            <a:spAutoFit/>
          </a:bodyPr>
          <a:lstStyle/>
          <a:p>
            <a:r>
              <a:rPr lang="en-GB" sz="2400" dirty="0"/>
              <a:t>(b) 50cm  to feet</a:t>
            </a:r>
          </a:p>
        </p:txBody>
      </p:sp>
      <p:sp>
        <p:nvSpPr>
          <p:cNvPr id="11" name="Rectangle 10">
            <a:extLst>
              <a:ext uri="{FF2B5EF4-FFF2-40B4-BE49-F238E27FC236}">
                <a16:creationId xmlns:a16="http://schemas.microsoft.com/office/drawing/2014/main" id="{896F0A99-7E36-4CA1-B695-3476C2B35B61}"/>
              </a:ext>
            </a:extLst>
          </p:cNvPr>
          <p:cNvSpPr/>
          <p:nvPr/>
        </p:nvSpPr>
        <p:spPr>
          <a:xfrm>
            <a:off x="8935424" y="4703760"/>
            <a:ext cx="2577950" cy="461665"/>
          </a:xfrm>
          <a:prstGeom prst="rect">
            <a:avLst/>
          </a:prstGeom>
        </p:spPr>
        <p:txBody>
          <a:bodyPr wrap="none">
            <a:spAutoFit/>
          </a:bodyPr>
          <a:lstStyle/>
          <a:p>
            <a:r>
              <a:rPr lang="en-GB" sz="2400" dirty="0"/>
              <a:t>(c ) 195cm to feet</a:t>
            </a:r>
          </a:p>
        </p:txBody>
      </p:sp>
      <mc:AlternateContent xmlns:mc="http://schemas.openxmlformats.org/markup-compatibility/2006">
        <mc:Choice xmlns:a14="http://schemas.microsoft.com/office/drawing/2010/main" Requires="a14">
          <p:sp>
            <p:nvSpPr>
              <p:cNvPr id="12" name="Rectangle 11">
                <a:extLst>
                  <a:ext uri="{FF2B5EF4-FFF2-40B4-BE49-F238E27FC236}">
                    <a16:creationId xmlns:a16="http://schemas.microsoft.com/office/drawing/2014/main" id="{27DE1854-8938-442F-9207-86A1CBF2CE8A}"/>
                  </a:ext>
                </a:extLst>
              </p:cNvPr>
              <p:cNvSpPr/>
              <p:nvPr/>
            </p:nvSpPr>
            <p:spPr>
              <a:xfrm>
                <a:off x="2332208" y="5165425"/>
                <a:ext cx="6096000" cy="1724511"/>
              </a:xfrm>
              <a:prstGeom prst="rect">
                <a:avLst/>
              </a:prstGeom>
            </p:spPr>
            <p:txBody>
              <a:bodyPr>
                <a:spAutoFit/>
              </a:bodyPr>
              <a:lstStyle/>
              <a:p>
                <a:r>
                  <a:rPr lang="en-GB" sz="2400" b="1" dirty="0"/>
                  <a:t>Solution</a:t>
                </a:r>
              </a:p>
              <a:p>
                <a:r>
                  <a:rPr lang="en-GB" sz="2400" dirty="0">
                    <a:solidFill>
                      <a:srgbClr val="FF0000"/>
                    </a:solidFill>
                  </a:rPr>
                  <a:t>(a)	8 feet = 8 × 30 = 240 cm</a:t>
                </a:r>
              </a:p>
              <a:p>
                <a:pPr marL="457200" indent="-457200">
                  <a:buAutoNum type="alphaLcParenBoth" startAt="2"/>
                </a:pPr>
                <a:r>
                  <a:rPr lang="en-GB" sz="2400" dirty="0">
                    <a:solidFill>
                      <a:srgbClr val="FF0000"/>
                    </a:solidFill>
                  </a:rPr>
                  <a:t>50 cm = 50 ÷ 30 = 1</a:t>
                </a:r>
                <a14:m>
                  <m:oMath xmlns:m="http://schemas.openxmlformats.org/officeDocument/2006/math">
                    <m:f>
                      <m:fPr>
                        <m:ctrlPr>
                          <a:rPr lang="en-GB" sz="2400" i="1" smtClean="0">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2</m:t>
                        </m:r>
                      </m:num>
                      <m:den>
                        <m:r>
                          <a:rPr lang="en-GB" sz="2400" b="0" i="1" smtClean="0">
                            <a:solidFill>
                              <a:srgbClr val="FF0000"/>
                            </a:solidFill>
                            <a:latin typeface="Cambria Math" panose="02040503050406030204" pitchFamily="18" charset="0"/>
                          </a:rPr>
                          <m:t>3</m:t>
                        </m:r>
                      </m:den>
                    </m:f>
                  </m:oMath>
                </a14:m>
                <a:r>
                  <a:rPr lang="en-GB" sz="2400" dirty="0">
                    <a:solidFill>
                      <a:srgbClr val="FF0000"/>
                    </a:solidFill>
                  </a:rPr>
                  <a:t> feet</a:t>
                </a:r>
              </a:p>
              <a:p>
                <a:pPr marL="457200" indent="-457200">
                  <a:buAutoNum type="alphaLcParenBoth" startAt="2"/>
                </a:pPr>
                <a:r>
                  <a:rPr lang="en-GB" sz="2400" dirty="0">
                    <a:solidFill>
                      <a:srgbClr val="FF0000"/>
                    </a:solidFill>
                  </a:rPr>
                  <a:t>195cm = 195 ÷ 30 = 6.5 feet</a:t>
                </a:r>
              </a:p>
            </p:txBody>
          </p:sp>
        </mc:Choice>
        <mc:Fallback>
          <p:sp>
            <p:nvSpPr>
              <p:cNvPr id="12" name="Rectangle 11">
                <a:extLst>
                  <a:ext uri="{FF2B5EF4-FFF2-40B4-BE49-F238E27FC236}">
                    <a16:creationId xmlns:a16="http://schemas.microsoft.com/office/drawing/2014/main" id="{27DE1854-8938-442F-9207-86A1CBF2CE8A}"/>
                  </a:ext>
                </a:extLst>
              </p:cNvPr>
              <p:cNvSpPr>
                <a:spLocks noRot="1" noChangeAspect="1" noMove="1" noResize="1" noEditPoints="1" noAdjustHandles="1" noChangeArrowheads="1" noChangeShapeType="1" noTextEdit="1"/>
              </p:cNvSpPr>
              <p:nvPr/>
            </p:nvSpPr>
            <p:spPr>
              <a:xfrm>
                <a:off x="2332208" y="5165425"/>
                <a:ext cx="6096000" cy="1724511"/>
              </a:xfrm>
              <a:prstGeom prst="rect">
                <a:avLst/>
              </a:prstGeom>
              <a:blipFill>
                <a:blip r:embed="rId4"/>
                <a:stretch>
                  <a:fillRect l="-1600" t="-2473" b="-7420"/>
                </a:stretch>
              </a:blipFill>
            </p:spPr>
            <p:txBody>
              <a:bodyPr/>
              <a:lstStyle/>
              <a:p>
                <a:r>
                  <a:rPr lang="en-GB">
                    <a:noFill/>
                  </a:rPr>
                  <a:t> </a:t>
                </a:r>
              </a:p>
            </p:txBody>
          </p:sp>
        </mc:Fallback>
      </mc:AlternateContent>
    </p:spTree>
    <p:extLst>
      <p:ext uri="{BB962C8B-B14F-4D97-AF65-F5344CB8AC3E}">
        <p14:creationId xmlns:p14="http://schemas.microsoft.com/office/powerpoint/2010/main" val="3490307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Linear Conversion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F2FDAE8F-6EEE-4090-937F-5C05C30D85DD}"/>
              </a:ext>
            </a:extLst>
          </p:cNvPr>
          <p:cNvSpPr/>
          <p:nvPr/>
        </p:nvSpPr>
        <p:spPr>
          <a:xfrm>
            <a:off x="2423592" y="764704"/>
            <a:ext cx="6436698" cy="461665"/>
          </a:xfrm>
          <a:prstGeom prst="rect">
            <a:avLst/>
          </a:prstGeom>
        </p:spPr>
        <p:txBody>
          <a:bodyPr wrap="none">
            <a:spAutoFit/>
          </a:bodyPr>
          <a:lstStyle/>
          <a:p>
            <a:r>
              <a:rPr lang="en-GB" sz="2400" dirty="0"/>
              <a:t>1.	If  £1  is worth  12 Swedish krona, convert:</a:t>
            </a:r>
          </a:p>
        </p:txBody>
      </p:sp>
      <p:sp>
        <p:nvSpPr>
          <p:cNvPr id="3" name="TextBox 2">
            <a:extLst>
              <a:ext uri="{FF2B5EF4-FFF2-40B4-BE49-F238E27FC236}">
                <a16:creationId xmlns:a16="http://schemas.microsoft.com/office/drawing/2014/main" id="{6BEE4409-EB6A-4570-ADEC-1BF5FBFDC2FC}"/>
              </a:ext>
            </a:extLst>
          </p:cNvPr>
          <p:cNvSpPr txBox="1"/>
          <p:nvPr/>
        </p:nvSpPr>
        <p:spPr>
          <a:xfrm>
            <a:off x="2452946" y="1279630"/>
            <a:ext cx="2634941" cy="461665"/>
          </a:xfrm>
          <a:prstGeom prst="rect">
            <a:avLst/>
          </a:prstGeom>
          <a:noFill/>
        </p:spPr>
        <p:txBody>
          <a:bodyPr wrap="square" rtlCol="0">
            <a:spAutoFit/>
          </a:bodyPr>
          <a:lstStyle/>
          <a:p>
            <a:r>
              <a:rPr lang="en-GB" sz="2400" dirty="0"/>
              <a:t>(a)  £6 to Kr</a:t>
            </a:r>
          </a:p>
        </p:txBody>
      </p:sp>
      <p:sp>
        <p:nvSpPr>
          <p:cNvPr id="4" name="Rectangle 3">
            <a:extLst>
              <a:ext uri="{FF2B5EF4-FFF2-40B4-BE49-F238E27FC236}">
                <a16:creationId xmlns:a16="http://schemas.microsoft.com/office/drawing/2014/main" id="{969ADD55-F297-4150-BD9E-23CF23A79788}"/>
              </a:ext>
            </a:extLst>
          </p:cNvPr>
          <p:cNvSpPr/>
          <p:nvPr/>
        </p:nvSpPr>
        <p:spPr>
          <a:xfrm>
            <a:off x="4517210" y="1265022"/>
            <a:ext cx="2151551" cy="461665"/>
          </a:xfrm>
          <a:prstGeom prst="rect">
            <a:avLst/>
          </a:prstGeom>
        </p:spPr>
        <p:txBody>
          <a:bodyPr wrap="none">
            <a:spAutoFit/>
          </a:bodyPr>
          <a:lstStyle/>
          <a:p>
            <a:r>
              <a:rPr lang="en-GB" sz="2400" dirty="0"/>
              <a:t>(b)  £100 to Kr</a:t>
            </a:r>
          </a:p>
        </p:txBody>
      </p:sp>
      <p:sp>
        <p:nvSpPr>
          <p:cNvPr id="5" name="Rectangle 4">
            <a:extLst>
              <a:ext uri="{FF2B5EF4-FFF2-40B4-BE49-F238E27FC236}">
                <a16:creationId xmlns:a16="http://schemas.microsoft.com/office/drawing/2014/main" id="{2400CB3D-EA79-40D1-B9B6-CBB60CCC7200}"/>
              </a:ext>
            </a:extLst>
          </p:cNvPr>
          <p:cNvSpPr/>
          <p:nvPr/>
        </p:nvSpPr>
        <p:spPr>
          <a:xfrm>
            <a:off x="6816080" y="1265021"/>
            <a:ext cx="2132315" cy="461665"/>
          </a:xfrm>
          <a:prstGeom prst="rect">
            <a:avLst/>
          </a:prstGeom>
        </p:spPr>
        <p:txBody>
          <a:bodyPr wrap="none">
            <a:spAutoFit/>
          </a:bodyPr>
          <a:lstStyle/>
          <a:p>
            <a:r>
              <a:rPr lang="en-GB" sz="2400" dirty="0"/>
              <a:t>(c)  36 Kr  to £</a:t>
            </a:r>
          </a:p>
        </p:txBody>
      </p:sp>
      <p:sp>
        <p:nvSpPr>
          <p:cNvPr id="6" name="Rectangle 5">
            <a:extLst>
              <a:ext uri="{FF2B5EF4-FFF2-40B4-BE49-F238E27FC236}">
                <a16:creationId xmlns:a16="http://schemas.microsoft.com/office/drawing/2014/main" id="{0D7CFC1F-DDBF-4456-A389-35C91042CB15}"/>
              </a:ext>
            </a:extLst>
          </p:cNvPr>
          <p:cNvSpPr/>
          <p:nvPr/>
        </p:nvSpPr>
        <p:spPr>
          <a:xfrm>
            <a:off x="9264352" y="1216697"/>
            <a:ext cx="2064989" cy="461665"/>
          </a:xfrm>
          <a:prstGeom prst="rect">
            <a:avLst/>
          </a:prstGeom>
        </p:spPr>
        <p:txBody>
          <a:bodyPr wrap="none">
            <a:spAutoFit/>
          </a:bodyPr>
          <a:lstStyle/>
          <a:p>
            <a:r>
              <a:rPr lang="en-GB" sz="2400" dirty="0"/>
              <a:t>(a)  28 Kr to £</a:t>
            </a:r>
          </a:p>
        </p:txBody>
      </p:sp>
      <p:sp>
        <p:nvSpPr>
          <p:cNvPr id="7" name="Rectangle 6">
            <a:extLst>
              <a:ext uri="{FF2B5EF4-FFF2-40B4-BE49-F238E27FC236}">
                <a16:creationId xmlns:a16="http://schemas.microsoft.com/office/drawing/2014/main" id="{24F7A59D-7612-47F6-98C3-19A4505C2ADC}"/>
              </a:ext>
            </a:extLst>
          </p:cNvPr>
          <p:cNvSpPr/>
          <p:nvPr/>
        </p:nvSpPr>
        <p:spPr>
          <a:xfrm>
            <a:off x="2433449" y="2274388"/>
            <a:ext cx="8568952" cy="461665"/>
          </a:xfrm>
          <a:prstGeom prst="rect">
            <a:avLst/>
          </a:prstGeom>
        </p:spPr>
        <p:txBody>
          <a:bodyPr wrap="square">
            <a:spAutoFit/>
          </a:bodyPr>
          <a:lstStyle/>
          <a:p>
            <a:r>
              <a:rPr lang="en-GB" sz="2400" dirty="0"/>
              <a:t>2. Use the fact that 1 inch is approximately 25 mm to convert:</a:t>
            </a:r>
          </a:p>
        </p:txBody>
      </p:sp>
      <p:sp>
        <p:nvSpPr>
          <p:cNvPr id="8" name="Rectangle 7">
            <a:extLst>
              <a:ext uri="{FF2B5EF4-FFF2-40B4-BE49-F238E27FC236}">
                <a16:creationId xmlns:a16="http://schemas.microsoft.com/office/drawing/2014/main" id="{CA59F404-A232-41AB-ACF5-493EFFE34EDB}"/>
              </a:ext>
            </a:extLst>
          </p:cNvPr>
          <p:cNvSpPr/>
          <p:nvPr/>
        </p:nvSpPr>
        <p:spPr>
          <a:xfrm>
            <a:off x="2452946" y="2833997"/>
            <a:ext cx="2818400" cy="461665"/>
          </a:xfrm>
          <a:prstGeom prst="rect">
            <a:avLst/>
          </a:prstGeom>
        </p:spPr>
        <p:txBody>
          <a:bodyPr wrap="none">
            <a:spAutoFit/>
          </a:bodyPr>
          <a:lstStyle/>
          <a:p>
            <a:r>
              <a:rPr lang="en-GB" sz="2400" dirty="0"/>
              <a:t>(a)  6 inches to mm</a:t>
            </a:r>
          </a:p>
        </p:txBody>
      </p:sp>
      <p:sp>
        <p:nvSpPr>
          <p:cNvPr id="9" name="Rectangle 8">
            <a:extLst>
              <a:ext uri="{FF2B5EF4-FFF2-40B4-BE49-F238E27FC236}">
                <a16:creationId xmlns:a16="http://schemas.microsoft.com/office/drawing/2014/main" id="{989DEBA4-269C-431D-8766-1D1442ADEA09}"/>
              </a:ext>
            </a:extLst>
          </p:cNvPr>
          <p:cNvSpPr/>
          <p:nvPr/>
        </p:nvSpPr>
        <p:spPr>
          <a:xfrm>
            <a:off x="5699922" y="2819001"/>
            <a:ext cx="3074881" cy="461665"/>
          </a:xfrm>
          <a:prstGeom prst="rect">
            <a:avLst/>
          </a:prstGeom>
        </p:spPr>
        <p:txBody>
          <a:bodyPr wrap="none">
            <a:spAutoFit/>
          </a:bodyPr>
          <a:lstStyle/>
          <a:p>
            <a:r>
              <a:rPr lang="en-GB" sz="2400" dirty="0"/>
              <a:t>(b)  80 inches to mm </a:t>
            </a:r>
          </a:p>
        </p:txBody>
      </p:sp>
      <p:sp>
        <p:nvSpPr>
          <p:cNvPr id="10" name="Rectangle 9">
            <a:extLst>
              <a:ext uri="{FF2B5EF4-FFF2-40B4-BE49-F238E27FC236}">
                <a16:creationId xmlns:a16="http://schemas.microsoft.com/office/drawing/2014/main" id="{74C3E2CE-2667-4878-BCA2-66124A0A4A59}"/>
              </a:ext>
            </a:extLst>
          </p:cNvPr>
          <p:cNvSpPr/>
          <p:nvPr/>
        </p:nvSpPr>
        <p:spPr>
          <a:xfrm>
            <a:off x="8753952" y="2807481"/>
            <a:ext cx="2972289" cy="461665"/>
          </a:xfrm>
          <a:prstGeom prst="rect">
            <a:avLst/>
          </a:prstGeom>
        </p:spPr>
        <p:txBody>
          <a:bodyPr wrap="none">
            <a:spAutoFit/>
          </a:bodyPr>
          <a:lstStyle/>
          <a:p>
            <a:r>
              <a:rPr lang="en-GB" sz="2400" dirty="0"/>
              <a:t>(c)  50mm  to inches</a:t>
            </a:r>
          </a:p>
        </p:txBody>
      </p:sp>
      <p:sp>
        <p:nvSpPr>
          <p:cNvPr id="12" name="Rectangle 11">
            <a:extLst>
              <a:ext uri="{FF2B5EF4-FFF2-40B4-BE49-F238E27FC236}">
                <a16:creationId xmlns:a16="http://schemas.microsoft.com/office/drawing/2014/main" id="{45438A85-2A38-4F2A-99CC-5457739650E9}"/>
              </a:ext>
            </a:extLst>
          </p:cNvPr>
          <p:cNvSpPr/>
          <p:nvPr/>
        </p:nvSpPr>
        <p:spPr>
          <a:xfrm>
            <a:off x="2418301" y="3673982"/>
            <a:ext cx="9713597" cy="461665"/>
          </a:xfrm>
          <a:prstGeom prst="rect">
            <a:avLst/>
          </a:prstGeom>
        </p:spPr>
        <p:txBody>
          <a:bodyPr wrap="square">
            <a:spAutoFit/>
          </a:bodyPr>
          <a:lstStyle/>
          <a:p>
            <a:r>
              <a:rPr lang="en-GB" sz="2400" dirty="0"/>
              <a:t>3. Given that a weight of 1 lb is approximately equivalent to 450 grams</a:t>
            </a:r>
          </a:p>
        </p:txBody>
      </p:sp>
      <p:sp>
        <p:nvSpPr>
          <p:cNvPr id="13" name="Rectangle 12">
            <a:extLst>
              <a:ext uri="{FF2B5EF4-FFF2-40B4-BE49-F238E27FC236}">
                <a16:creationId xmlns:a16="http://schemas.microsoft.com/office/drawing/2014/main" id="{14C39031-9AB8-4F72-B637-131440A2DA95}"/>
              </a:ext>
            </a:extLst>
          </p:cNvPr>
          <p:cNvSpPr/>
          <p:nvPr/>
        </p:nvSpPr>
        <p:spPr>
          <a:xfrm>
            <a:off x="2529890" y="4280196"/>
            <a:ext cx="2664512" cy="461665"/>
          </a:xfrm>
          <a:prstGeom prst="rect">
            <a:avLst/>
          </a:prstGeom>
        </p:spPr>
        <p:txBody>
          <a:bodyPr wrap="none">
            <a:spAutoFit/>
          </a:bodyPr>
          <a:lstStyle/>
          <a:p>
            <a:r>
              <a:rPr lang="en-GB" sz="2400" dirty="0"/>
              <a:t>(a)  5 lbs to grams</a:t>
            </a:r>
          </a:p>
        </p:txBody>
      </p:sp>
      <p:sp>
        <p:nvSpPr>
          <p:cNvPr id="14" name="Rectangle 13">
            <a:extLst>
              <a:ext uri="{FF2B5EF4-FFF2-40B4-BE49-F238E27FC236}">
                <a16:creationId xmlns:a16="http://schemas.microsoft.com/office/drawing/2014/main" id="{DE4A44D5-CF81-4B32-B57F-7D1344CACCB5}"/>
              </a:ext>
            </a:extLst>
          </p:cNvPr>
          <p:cNvSpPr/>
          <p:nvPr/>
        </p:nvSpPr>
        <p:spPr>
          <a:xfrm>
            <a:off x="5647560" y="4280195"/>
            <a:ext cx="2664512" cy="461665"/>
          </a:xfrm>
          <a:prstGeom prst="rect">
            <a:avLst/>
          </a:prstGeom>
        </p:spPr>
        <p:txBody>
          <a:bodyPr wrap="none">
            <a:spAutoFit/>
          </a:bodyPr>
          <a:lstStyle/>
          <a:p>
            <a:r>
              <a:rPr lang="en-GB" sz="2400" dirty="0"/>
              <a:t>(b)  9 lbs to grams</a:t>
            </a:r>
          </a:p>
        </p:txBody>
      </p:sp>
      <p:sp>
        <p:nvSpPr>
          <p:cNvPr id="15" name="Rectangle 14">
            <a:extLst>
              <a:ext uri="{FF2B5EF4-FFF2-40B4-BE49-F238E27FC236}">
                <a16:creationId xmlns:a16="http://schemas.microsoft.com/office/drawing/2014/main" id="{1B7F2085-A5EC-4C12-9C84-B2B799721F3A}"/>
              </a:ext>
            </a:extLst>
          </p:cNvPr>
          <p:cNvSpPr/>
          <p:nvPr/>
        </p:nvSpPr>
        <p:spPr>
          <a:xfrm>
            <a:off x="8753952" y="4242355"/>
            <a:ext cx="3161443" cy="461665"/>
          </a:xfrm>
          <a:prstGeom prst="rect">
            <a:avLst/>
          </a:prstGeom>
        </p:spPr>
        <p:txBody>
          <a:bodyPr wrap="none">
            <a:spAutoFit/>
          </a:bodyPr>
          <a:lstStyle/>
          <a:p>
            <a:r>
              <a:rPr lang="en-GB" sz="2400" dirty="0"/>
              <a:t>(c)  1800 grams to lbs</a:t>
            </a:r>
          </a:p>
        </p:txBody>
      </p:sp>
      <p:sp>
        <p:nvSpPr>
          <p:cNvPr id="16" name="Rectangle 15">
            <a:extLst>
              <a:ext uri="{FF2B5EF4-FFF2-40B4-BE49-F238E27FC236}">
                <a16:creationId xmlns:a16="http://schemas.microsoft.com/office/drawing/2014/main" id="{07B0B759-1145-414C-B8EE-5CA6FB799159}"/>
              </a:ext>
            </a:extLst>
          </p:cNvPr>
          <p:cNvSpPr/>
          <p:nvPr/>
        </p:nvSpPr>
        <p:spPr>
          <a:xfrm>
            <a:off x="2440533" y="5083213"/>
            <a:ext cx="9905560" cy="461665"/>
          </a:xfrm>
          <a:prstGeom prst="rect">
            <a:avLst/>
          </a:prstGeom>
        </p:spPr>
        <p:txBody>
          <a:bodyPr wrap="square">
            <a:spAutoFit/>
          </a:bodyPr>
          <a:lstStyle/>
          <a:p>
            <a:r>
              <a:rPr lang="en-GB" sz="2400" dirty="0"/>
              <a:t>4. Use the fact: 1 mile is approximately the same distance as 1.6 km </a:t>
            </a:r>
          </a:p>
        </p:txBody>
      </p:sp>
      <p:sp>
        <p:nvSpPr>
          <p:cNvPr id="17" name="Rectangle 16">
            <a:extLst>
              <a:ext uri="{FF2B5EF4-FFF2-40B4-BE49-F238E27FC236}">
                <a16:creationId xmlns:a16="http://schemas.microsoft.com/office/drawing/2014/main" id="{6EAA25AC-C7EB-4F25-A6C8-80D80833C86F}"/>
              </a:ext>
            </a:extLst>
          </p:cNvPr>
          <p:cNvSpPr/>
          <p:nvPr/>
        </p:nvSpPr>
        <p:spPr>
          <a:xfrm>
            <a:off x="2476320" y="5655397"/>
            <a:ext cx="2630848" cy="461665"/>
          </a:xfrm>
          <a:prstGeom prst="rect">
            <a:avLst/>
          </a:prstGeom>
        </p:spPr>
        <p:txBody>
          <a:bodyPr wrap="none">
            <a:spAutoFit/>
          </a:bodyPr>
          <a:lstStyle/>
          <a:p>
            <a:r>
              <a:rPr lang="en-GB" sz="2400" dirty="0"/>
              <a:t>(a) 30 miles to km</a:t>
            </a:r>
          </a:p>
        </p:txBody>
      </p:sp>
      <p:sp>
        <p:nvSpPr>
          <p:cNvPr id="18" name="Rectangle 17">
            <a:extLst>
              <a:ext uri="{FF2B5EF4-FFF2-40B4-BE49-F238E27FC236}">
                <a16:creationId xmlns:a16="http://schemas.microsoft.com/office/drawing/2014/main" id="{6F18A2D2-A6E9-421D-8DA1-01F794F5AD94}"/>
              </a:ext>
            </a:extLst>
          </p:cNvPr>
          <p:cNvSpPr/>
          <p:nvPr/>
        </p:nvSpPr>
        <p:spPr>
          <a:xfrm>
            <a:off x="5681224" y="5631631"/>
            <a:ext cx="2630848" cy="461665"/>
          </a:xfrm>
          <a:prstGeom prst="rect">
            <a:avLst/>
          </a:prstGeom>
        </p:spPr>
        <p:txBody>
          <a:bodyPr wrap="none">
            <a:spAutoFit/>
          </a:bodyPr>
          <a:lstStyle/>
          <a:p>
            <a:r>
              <a:rPr lang="en-GB" sz="2400" dirty="0"/>
              <a:t>(b) 21 miles to km</a:t>
            </a:r>
          </a:p>
        </p:txBody>
      </p:sp>
      <p:sp>
        <p:nvSpPr>
          <p:cNvPr id="19" name="Rectangle 18">
            <a:extLst>
              <a:ext uri="{FF2B5EF4-FFF2-40B4-BE49-F238E27FC236}">
                <a16:creationId xmlns:a16="http://schemas.microsoft.com/office/drawing/2014/main" id="{D1120706-C995-4680-96AA-66239B043A51}"/>
              </a:ext>
            </a:extLst>
          </p:cNvPr>
          <p:cNvSpPr/>
          <p:nvPr/>
        </p:nvSpPr>
        <p:spPr>
          <a:xfrm>
            <a:off x="8860290" y="5623609"/>
            <a:ext cx="2613216" cy="461665"/>
          </a:xfrm>
          <a:prstGeom prst="rect">
            <a:avLst/>
          </a:prstGeom>
        </p:spPr>
        <p:txBody>
          <a:bodyPr wrap="none">
            <a:spAutoFit/>
          </a:bodyPr>
          <a:lstStyle/>
          <a:p>
            <a:r>
              <a:rPr lang="en-GB" sz="2400" dirty="0"/>
              <a:t>(c) 80 km to miles</a:t>
            </a:r>
          </a:p>
        </p:txBody>
      </p:sp>
      <p:sp>
        <p:nvSpPr>
          <p:cNvPr id="20" name="TextBox 19">
            <a:extLst>
              <a:ext uri="{FF2B5EF4-FFF2-40B4-BE49-F238E27FC236}">
                <a16:creationId xmlns:a16="http://schemas.microsoft.com/office/drawing/2014/main" id="{030C0321-CB47-45E6-A68C-5695ECCC9A07}"/>
              </a:ext>
            </a:extLst>
          </p:cNvPr>
          <p:cNvSpPr txBox="1"/>
          <p:nvPr/>
        </p:nvSpPr>
        <p:spPr>
          <a:xfrm>
            <a:off x="3254551" y="1729190"/>
            <a:ext cx="936104" cy="461665"/>
          </a:xfrm>
          <a:prstGeom prst="rect">
            <a:avLst/>
          </a:prstGeom>
          <a:noFill/>
        </p:spPr>
        <p:txBody>
          <a:bodyPr wrap="square" rtlCol="0">
            <a:spAutoFit/>
          </a:bodyPr>
          <a:lstStyle/>
          <a:p>
            <a:r>
              <a:rPr lang="en-GB" sz="2400" dirty="0">
                <a:solidFill>
                  <a:srgbClr val="FF0000"/>
                </a:solidFill>
              </a:rPr>
              <a:t>72 Kr</a:t>
            </a:r>
          </a:p>
        </p:txBody>
      </p:sp>
      <p:sp>
        <p:nvSpPr>
          <p:cNvPr id="21" name="Rectangle 20">
            <a:extLst>
              <a:ext uri="{FF2B5EF4-FFF2-40B4-BE49-F238E27FC236}">
                <a16:creationId xmlns:a16="http://schemas.microsoft.com/office/drawing/2014/main" id="{1C08CB48-7A7B-43F5-95CE-9A49600B3FFE}"/>
              </a:ext>
            </a:extLst>
          </p:cNvPr>
          <p:cNvSpPr/>
          <p:nvPr/>
        </p:nvSpPr>
        <p:spPr>
          <a:xfrm>
            <a:off x="5295437" y="1744931"/>
            <a:ext cx="1091966" cy="461665"/>
          </a:xfrm>
          <a:prstGeom prst="rect">
            <a:avLst/>
          </a:prstGeom>
        </p:spPr>
        <p:txBody>
          <a:bodyPr wrap="none">
            <a:spAutoFit/>
          </a:bodyPr>
          <a:lstStyle/>
          <a:p>
            <a:r>
              <a:rPr lang="en-GB" sz="2400" dirty="0">
                <a:solidFill>
                  <a:srgbClr val="FF0000"/>
                </a:solidFill>
              </a:rPr>
              <a:t>120 Kr</a:t>
            </a:r>
          </a:p>
        </p:txBody>
      </p:sp>
      <p:sp>
        <p:nvSpPr>
          <p:cNvPr id="22" name="Rectangle 21">
            <a:extLst>
              <a:ext uri="{FF2B5EF4-FFF2-40B4-BE49-F238E27FC236}">
                <a16:creationId xmlns:a16="http://schemas.microsoft.com/office/drawing/2014/main" id="{5C054C8B-5313-4222-9249-C64DFF00A3F0}"/>
              </a:ext>
            </a:extLst>
          </p:cNvPr>
          <p:cNvSpPr/>
          <p:nvPr/>
        </p:nvSpPr>
        <p:spPr>
          <a:xfrm>
            <a:off x="7893377" y="1738206"/>
            <a:ext cx="527709" cy="461665"/>
          </a:xfrm>
          <a:prstGeom prst="rect">
            <a:avLst/>
          </a:prstGeom>
        </p:spPr>
        <p:txBody>
          <a:bodyPr wrap="none">
            <a:spAutoFit/>
          </a:bodyPr>
          <a:lstStyle/>
          <a:p>
            <a:r>
              <a:rPr lang="en-GB" sz="2400" dirty="0">
                <a:solidFill>
                  <a:srgbClr val="FF0000"/>
                </a:solidFill>
              </a:rPr>
              <a:t>£3</a:t>
            </a:r>
          </a:p>
        </p:txBody>
      </p:sp>
      <p:sp>
        <p:nvSpPr>
          <p:cNvPr id="23" name="Rectangle 22">
            <a:extLst>
              <a:ext uri="{FF2B5EF4-FFF2-40B4-BE49-F238E27FC236}">
                <a16:creationId xmlns:a16="http://schemas.microsoft.com/office/drawing/2014/main" id="{F57BDCD7-00D6-424B-A125-7E384C38D5D4}"/>
              </a:ext>
            </a:extLst>
          </p:cNvPr>
          <p:cNvSpPr/>
          <p:nvPr/>
        </p:nvSpPr>
        <p:spPr>
          <a:xfrm>
            <a:off x="9976513" y="1655607"/>
            <a:ext cx="955711" cy="461665"/>
          </a:xfrm>
          <a:prstGeom prst="rect">
            <a:avLst/>
          </a:prstGeom>
        </p:spPr>
        <p:txBody>
          <a:bodyPr wrap="none">
            <a:spAutoFit/>
          </a:bodyPr>
          <a:lstStyle/>
          <a:p>
            <a:r>
              <a:rPr lang="en-GB" sz="2400" dirty="0">
                <a:solidFill>
                  <a:srgbClr val="FF0000"/>
                </a:solidFill>
              </a:rPr>
              <a:t>£2.33</a:t>
            </a:r>
          </a:p>
        </p:txBody>
      </p:sp>
      <p:sp>
        <p:nvSpPr>
          <p:cNvPr id="24" name="Rectangle 23">
            <a:extLst>
              <a:ext uri="{FF2B5EF4-FFF2-40B4-BE49-F238E27FC236}">
                <a16:creationId xmlns:a16="http://schemas.microsoft.com/office/drawing/2014/main" id="{21494841-E927-4BBB-B02B-CC01E9625A53}"/>
              </a:ext>
            </a:extLst>
          </p:cNvPr>
          <p:cNvSpPr/>
          <p:nvPr/>
        </p:nvSpPr>
        <p:spPr>
          <a:xfrm>
            <a:off x="3302381" y="3238833"/>
            <a:ext cx="1297150" cy="461665"/>
          </a:xfrm>
          <a:prstGeom prst="rect">
            <a:avLst/>
          </a:prstGeom>
        </p:spPr>
        <p:txBody>
          <a:bodyPr wrap="none">
            <a:spAutoFit/>
          </a:bodyPr>
          <a:lstStyle/>
          <a:p>
            <a:r>
              <a:rPr lang="en-GB" sz="2400" dirty="0">
                <a:solidFill>
                  <a:srgbClr val="FF0000"/>
                </a:solidFill>
              </a:rPr>
              <a:t>150 mm</a:t>
            </a:r>
          </a:p>
        </p:txBody>
      </p:sp>
      <p:sp>
        <p:nvSpPr>
          <p:cNvPr id="25" name="Rectangle 24">
            <a:extLst>
              <a:ext uri="{FF2B5EF4-FFF2-40B4-BE49-F238E27FC236}">
                <a16:creationId xmlns:a16="http://schemas.microsoft.com/office/drawing/2014/main" id="{401CCFC0-291A-44FB-9696-5B4717EA5518}"/>
              </a:ext>
            </a:extLst>
          </p:cNvPr>
          <p:cNvSpPr/>
          <p:nvPr/>
        </p:nvSpPr>
        <p:spPr>
          <a:xfrm>
            <a:off x="6717925" y="4698221"/>
            <a:ext cx="1127232" cy="461665"/>
          </a:xfrm>
          <a:prstGeom prst="rect">
            <a:avLst/>
          </a:prstGeom>
        </p:spPr>
        <p:txBody>
          <a:bodyPr wrap="none">
            <a:spAutoFit/>
          </a:bodyPr>
          <a:lstStyle/>
          <a:p>
            <a:r>
              <a:rPr lang="en-GB" sz="2400" dirty="0">
                <a:solidFill>
                  <a:srgbClr val="FF0000"/>
                </a:solidFill>
              </a:rPr>
              <a:t>4050 g</a:t>
            </a:r>
          </a:p>
        </p:txBody>
      </p:sp>
      <p:sp>
        <p:nvSpPr>
          <p:cNvPr id="26" name="Rectangle 25">
            <a:extLst>
              <a:ext uri="{FF2B5EF4-FFF2-40B4-BE49-F238E27FC236}">
                <a16:creationId xmlns:a16="http://schemas.microsoft.com/office/drawing/2014/main" id="{A057CBEA-F56B-4D91-B0A8-AE8509C594B8}"/>
              </a:ext>
            </a:extLst>
          </p:cNvPr>
          <p:cNvSpPr/>
          <p:nvPr/>
        </p:nvSpPr>
        <p:spPr>
          <a:xfrm>
            <a:off x="9834633" y="3238833"/>
            <a:ext cx="1332416" cy="461665"/>
          </a:xfrm>
          <a:prstGeom prst="rect">
            <a:avLst/>
          </a:prstGeom>
        </p:spPr>
        <p:txBody>
          <a:bodyPr wrap="none">
            <a:spAutoFit/>
          </a:bodyPr>
          <a:lstStyle/>
          <a:p>
            <a:r>
              <a:rPr lang="en-GB" sz="2400" dirty="0">
                <a:solidFill>
                  <a:srgbClr val="FF0000"/>
                </a:solidFill>
              </a:rPr>
              <a:t>2 inches</a:t>
            </a:r>
          </a:p>
        </p:txBody>
      </p:sp>
      <p:sp>
        <p:nvSpPr>
          <p:cNvPr id="27" name="Rectangle 26">
            <a:extLst>
              <a:ext uri="{FF2B5EF4-FFF2-40B4-BE49-F238E27FC236}">
                <a16:creationId xmlns:a16="http://schemas.microsoft.com/office/drawing/2014/main" id="{FF44A502-C0C2-404C-B182-98BE70CA6197}"/>
              </a:ext>
            </a:extLst>
          </p:cNvPr>
          <p:cNvSpPr/>
          <p:nvPr/>
        </p:nvSpPr>
        <p:spPr>
          <a:xfrm>
            <a:off x="3426687" y="4662784"/>
            <a:ext cx="1127232" cy="461665"/>
          </a:xfrm>
          <a:prstGeom prst="rect">
            <a:avLst/>
          </a:prstGeom>
        </p:spPr>
        <p:txBody>
          <a:bodyPr wrap="none">
            <a:spAutoFit/>
          </a:bodyPr>
          <a:lstStyle/>
          <a:p>
            <a:r>
              <a:rPr lang="en-GB" sz="2400" dirty="0">
                <a:solidFill>
                  <a:srgbClr val="FF0000"/>
                </a:solidFill>
              </a:rPr>
              <a:t>2250 g</a:t>
            </a:r>
          </a:p>
        </p:txBody>
      </p:sp>
      <p:sp>
        <p:nvSpPr>
          <p:cNvPr id="28" name="Rectangle 27">
            <a:extLst>
              <a:ext uri="{FF2B5EF4-FFF2-40B4-BE49-F238E27FC236}">
                <a16:creationId xmlns:a16="http://schemas.microsoft.com/office/drawing/2014/main" id="{0074ED6B-BAD4-4321-AA9A-61EE97B3BD81}"/>
              </a:ext>
            </a:extLst>
          </p:cNvPr>
          <p:cNvSpPr/>
          <p:nvPr/>
        </p:nvSpPr>
        <p:spPr>
          <a:xfrm>
            <a:off x="10058335" y="4675296"/>
            <a:ext cx="835485" cy="461665"/>
          </a:xfrm>
          <a:prstGeom prst="rect">
            <a:avLst/>
          </a:prstGeom>
        </p:spPr>
        <p:txBody>
          <a:bodyPr wrap="none">
            <a:spAutoFit/>
          </a:bodyPr>
          <a:lstStyle/>
          <a:p>
            <a:r>
              <a:rPr lang="en-GB" sz="2400" dirty="0">
                <a:solidFill>
                  <a:srgbClr val="FF0000"/>
                </a:solidFill>
              </a:rPr>
              <a:t>4 lbs</a:t>
            </a:r>
          </a:p>
        </p:txBody>
      </p:sp>
      <p:sp>
        <p:nvSpPr>
          <p:cNvPr id="29" name="Rectangle 28">
            <a:extLst>
              <a:ext uri="{FF2B5EF4-FFF2-40B4-BE49-F238E27FC236}">
                <a16:creationId xmlns:a16="http://schemas.microsoft.com/office/drawing/2014/main" id="{D0E96DC3-3FCD-49F1-84AE-F5BC007E5ACB}"/>
              </a:ext>
            </a:extLst>
          </p:cNvPr>
          <p:cNvSpPr/>
          <p:nvPr/>
        </p:nvSpPr>
        <p:spPr>
          <a:xfrm>
            <a:off x="3310671" y="6117062"/>
            <a:ext cx="1023037" cy="461665"/>
          </a:xfrm>
          <a:prstGeom prst="rect">
            <a:avLst/>
          </a:prstGeom>
        </p:spPr>
        <p:txBody>
          <a:bodyPr wrap="none">
            <a:spAutoFit/>
          </a:bodyPr>
          <a:lstStyle/>
          <a:p>
            <a:r>
              <a:rPr lang="en-GB" sz="2400" dirty="0">
                <a:solidFill>
                  <a:srgbClr val="FF0000"/>
                </a:solidFill>
              </a:rPr>
              <a:t>48 km</a:t>
            </a:r>
          </a:p>
        </p:txBody>
      </p:sp>
      <p:sp>
        <p:nvSpPr>
          <p:cNvPr id="30" name="Rectangle 29">
            <a:extLst>
              <a:ext uri="{FF2B5EF4-FFF2-40B4-BE49-F238E27FC236}">
                <a16:creationId xmlns:a16="http://schemas.microsoft.com/office/drawing/2014/main" id="{63447472-522F-4BBC-8791-8653D947E317}"/>
              </a:ext>
            </a:extLst>
          </p:cNvPr>
          <p:cNvSpPr/>
          <p:nvPr/>
        </p:nvSpPr>
        <p:spPr>
          <a:xfrm>
            <a:off x="6724900" y="6085274"/>
            <a:ext cx="1279517" cy="461665"/>
          </a:xfrm>
          <a:prstGeom prst="rect">
            <a:avLst/>
          </a:prstGeom>
        </p:spPr>
        <p:txBody>
          <a:bodyPr wrap="none">
            <a:spAutoFit/>
          </a:bodyPr>
          <a:lstStyle/>
          <a:p>
            <a:r>
              <a:rPr lang="en-GB" sz="2400" dirty="0">
                <a:solidFill>
                  <a:srgbClr val="FF0000"/>
                </a:solidFill>
              </a:rPr>
              <a:t>33.6 km</a:t>
            </a:r>
          </a:p>
        </p:txBody>
      </p:sp>
      <p:sp>
        <p:nvSpPr>
          <p:cNvPr id="31" name="Rectangle 30">
            <a:extLst>
              <a:ext uri="{FF2B5EF4-FFF2-40B4-BE49-F238E27FC236}">
                <a16:creationId xmlns:a16="http://schemas.microsoft.com/office/drawing/2014/main" id="{62F1AD71-1F63-4FE0-A44F-0E9B8A11728D}"/>
              </a:ext>
            </a:extLst>
          </p:cNvPr>
          <p:cNvSpPr/>
          <p:nvPr/>
        </p:nvSpPr>
        <p:spPr>
          <a:xfrm>
            <a:off x="9797847" y="6034616"/>
            <a:ext cx="1332416" cy="461665"/>
          </a:xfrm>
          <a:prstGeom prst="rect">
            <a:avLst/>
          </a:prstGeom>
        </p:spPr>
        <p:txBody>
          <a:bodyPr wrap="none">
            <a:spAutoFit/>
          </a:bodyPr>
          <a:lstStyle/>
          <a:p>
            <a:r>
              <a:rPr lang="en-GB" sz="2400" dirty="0">
                <a:solidFill>
                  <a:srgbClr val="FF0000"/>
                </a:solidFill>
              </a:rPr>
              <a:t>50 miles</a:t>
            </a:r>
          </a:p>
        </p:txBody>
      </p:sp>
      <p:sp>
        <p:nvSpPr>
          <p:cNvPr id="32" name="Rectangle 31">
            <a:extLst>
              <a:ext uri="{FF2B5EF4-FFF2-40B4-BE49-F238E27FC236}">
                <a16:creationId xmlns:a16="http://schemas.microsoft.com/office/drawing/2014/main" id="{B2DC3137-8DC2-46D0-93FB-83F4666600A5}"/>
              </a:ext>
            </a:extLst>
          </p:cNvPr>
          <p:cNvSpPr/>
          <p:nvPr/>
        </p:nvSpPr>
        <p:spPr>
          <a:xfrm>
            <a:off x="6834521" y="3217291"/>
            <a:ext cx="1468672" cy="461665"/>
          </a:xfrm>
          <a:prstGeom prst="rect">
            <a:avLst/>
          </a:prstGeom>
        </p:spPr>
        <p:txBody>
          <a:bodyPr wrap="none">
            <a:spAutoFit/>
          </a:bodyPr>
          <a:lstStyle/>
          <a:p>
            <a:r>
              <a:rPr lang="en-GB" sz="2400" dirty="0">
                <a:solidFill>
                  <a:srgbClr val="FF0000"/>
                </a:solidFill>
              </a:rPr>
              <a:t>2000 mm</a:t>
            </a:r>
          </a:p>
        </p:txBody>
      </p:sp>
    </p:spTree>
    <p:extLst>
      <p:ext uri="{BB962C8B-B14F-4D97-AF65-F5344CB8AC3E}">
        <p14:creationId xmlns:p14="http://schemas.microsoft.com/office/powerpoint/2010/main" val="21742649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6" grpId="0"/>
      <p:bldP spid="27" grpId="0"/>
      <p:bldP spid="28" grpId="0"/>
      <p:bldP spid="29" grpId="0"/>
      <p:bldP spid="30" grpId="0"/>
      <p:bldP spid="31" grpId="0"/>
      <p:bldP spid="3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Linear Conversion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5F4F41AE-43F3-425C-A64F-BA9E1838A807}"/>
              </a:ext>
            </a:extLst>
          </p:cNvPr>
          <p:cNvSpPr/>
          <p:nvPr/>
        </p:nvSpPr>
        <p:spPr>
          <a:xfrm>
            <a:off x="2385846" y="663038"/>
            <a:ext cx="9312696" cy="830997"/>
          </a:xfrm>
          <a:prstGeom prst="rect">
            <a:avLst/>
          </a:prstGeom>
        </p:spPr>
        <p:txBody>
          <a:bodyPr wrap="square">
            <a:spAutoFit/>
          </a:bodyPr>
          <a:lstStyle/>
          <a:p>
            <a:r>
              <a:rPr lang="en-GB" sz="2400" dirty="0"/>
              <a:t>5. On a certain day, the exchange rate was such that £1 was worth $1.28.  Use a calculator to convert the following amounts to £</a:t>
            </a:r>
          </a:p>
        </p:txBody>
      </p:sp>
      <p:sp>
        <p:nvSpPr>
          <p:cNvPr id="3" name="Rectangle 2">
            <a:extLst>
              <a:ext uri="{FF2B5EF4-FFF2-40B4-BE49-F238E27FC236}">
                <a16:creationId xmlns:a16="http://schemas.microsoft.com/office/drawing/2014/main" id="{4A6B3C55-B5B0-4A1F-B313-41BE970CA8C2}"/>
              </a:ext>
            </a:extLst>
          </p:cNvPr>
          <p:cNvSpPr/>
          <p:nvPr/>
        </p:nvSpPr>
        <p:spPr>
          <a:xfrm>
            <a:off x="2351584" y="1865399"/>
            <a:ext cx="9312696" cy="1200329"/>
          </a:xfrm>
          <a:prstGeom prst="rect">
            <a:avLst/>
          </a:prstGeom>
        </p:spPr>
        <p:txBody>
          <a:bodyPr wrap="square">
            <a:spAutoFit/>
          </a:bodyPr>
          <a:lstStyle/>
          <a:p>
            <a:r>
              <a:rPr lang="en-GB" sz="2400" dirty="0"/>
              <a:t>6. The Japanese currency is the Yen (Y).  The exchange rate gives 135 Yen for every £. Use a calculator to convert the following amounts to £</a:t>
            </a:r>
          </a:p>
        </p:txBody>
      </p:sp>
      <p:sp>
        <p:nvSpPr>
          <p:cNvPr id="4" name="Rectangle 3">
            <a:extLst>
              <a:ext uri="{FF2B5EF4-FFF2-40B4-BE49-F238E27FC236}">
                <a16:creationId xmlns:a16="http://schemas.microsoft.com/office/drawing/2014/main" id="{DFD7F1A1-98C4-47ED-856C-5B323D5D0DEF}"/>
              </a:ext>
            </a:extLst>
          </p:cNvPr>
          <p:cNvSpPr/>
          <p:nvPr/>
        </p:nvSpPr>
        <p:spPr>
          <a:xfrm>
            <a:off x="2413779" y="3430716"/>
            <a:ext cx="9433048" cy="830997"/>
          </a:xfrm>
          <a:prstGeom prst="rect">
            <a:avLst/>
          </a:prstGeom>
        </p:spPr>
        <p:txBody>
          <a:bodyPr wrap="square">
            <a:spAutoFit/>
          </a:bodyPr>
          <a:lstStyle/>
          <a:p>
            <a:r>
              <a:rPr lang="en-GB" sz="2400" dirty="0"/>
              <a:t>7. There are 8 pints in one gallon.  One gallon is equivalent to approximately 4.55 litres. Use a calculator to convert:</a:t>
            </a:r>
          </a:p>
        </p:txBody>
      </p:sp>
      <p:sp>
        <p:nvSpPr>
          <p:cNvPr id="5" name="Rectangle 4">
            <a:extLst>
              <a:ext uri="{FF2B5EF4-FFF2-40B4-BE49-F238E27FC236}">
                <a16:creationId xmlns:a16="http://schemas.microsoft.com/office/drawing/2014/main" id="{C2AC890E-3335-416F-8840-384189E68B5A}"/>
              </a:ext>
            </a:extLst>
          </p:cNvPr>
          <p:cNvSpPr/>
          <p:nvPr/>
        </p:nvSpPr>
        <p:spPr>
          <a:xfrm>
            <a:off x="2385846" y="4895247"/>
            <a:ext cx="9686818" cy="1938992"/>
          </a:xfrm>
          <a:prstGeom prst="rect">
            <a:avLst/>
          </a:prstGeom>
        </p:spPr>
        <p:txBody>
          <a:bodyPr wrap="square">
            <a:spAutoFit/>
          </a:bodyPr>
          <a:lstStyle/>
          <a:p>
            <a:r>
              <a:rPr lang="en-GB" sz="2400" dirty="0"/>
              <a:t>8.	A weight of 1 lb is approximately equivalent to 450 grams.  There are 16 ounces in 1 lb.  </a:t>
            </a:r>
          </a:p>
          <a:p>
            <a:r>
              <a:rPr lang="en-GB" sz="2400" dirty="0"/>
              <a:t>(a)	Convert  14 oz  to  lb.</a:t>
            </a:r>
          </a:p>
          <a:p>
            <a:r>
              <a:rPr lang="en-GB" sz="2400" dirty="0"/>
              <a:t>(b)	Convert  200 grams  to  lb.</a:t>
            </a:r>
          </a:p>
          <a:p>
            <a:r>
              <a:rPr lang="en-GB" sz="2400" dirty="0"/>
              <a:t>(c)	Convert  300 grams  to  ounces.</a:t>
            </a:r>
          </a:p>
        </p:txBody>
      </p:sp>
      <p:sp>
        <p:nvSpPr>
          <p:cNvPr id="6" name="TextBox 5">
            <a:extLst>
              <a:ext uri="{FF2B5EF4-FFF2-40B4-BE49-F238E27FC236}">
                <a16:creationId xmlns:a16="http://schemas.microsoft.com/office/drawing/2014/main" id="{01CE2C4C-25D5-4E74-BD86-B6B26C6111EA}"/>
              </a:ext>
            </a:extLst>
          </p:cNvPr>
          <p:cNvSpPr txBox="1"/>
          <p:nvPr/>
        </p:nvSpPr>
        <p:spPr>
          <a:xfrm>
            <a:off x="2630520" y="1437171"/>
            <a:ext cx="1944216" cy="461665"/>
          </a:xfrm>
          <a:prstGeom prst="rect">
            <a:avLst/>
          </a:prstGeom>
          <a:noFill/>
        </p:spPr>
        <p:txBody>
          <a:bodyPr wrap="square" rtlCol="0">
            <a:spAutoFit/>
          </a:bodyPr>
          <a:lstStyle/>
          <a:p>
            <a:r>
              <a:rPr lang="en-GB" sz="2400" dirty="0"/>
              <a:t>(a) $100</a:t>
            </a:r>
          </a:p>
        </p:txBody>
      </p:sp>
      <p:sp>
        <p:nvSpPr>
          <p:cNvPr id="7" name="Rectangle 6">
            <a:extLst>
              <a:ext uri="{FF2B5EF4-FFF2-40B4-BE49-F238E27FC236}">
                <a16:creationId xmlns:a16="http://schemas.microsoft.com/office/drawing/2014/main" id="{2C909087-93FA-4ACD-8B6B-10B64D6EE091}"/>
              </a:ext>
            </a:extLst>
          </p:cNvPr>
          <p:cNvSpPr/>
          <p:nvPr/>
        </p:nvSpPr>
        <p:spPr>
          <a:xfrm>
            <a:off x="5545368" y="1456354"/>
            <a:ext cx="1332416" cy="461665"/>
          </a:xfrm>
          <a:prstGeom prst="rect">
            <a:avLst/>
          </a:prstGeom>
        </p:spPr>
        <p:txBody>
          <a:bodyPr wrap="none">
            <a:spAutoFit/>
          </a:bodyPr>
          <a:lstStyle/>
          <a:p>
            <a:r>
              <a:rPr lang="en-GB" sz="2400" dirty="0"/>
              <a:t>(b) $250</a:t>
            </a:r>
          </a:p>
        </p:txBody>
      </p:sp>
      <p:sp>
        <p:nvSpPr>
          <p:cNvPr id="8" name="Rectangle 7">
            <a:extLst>
              <a:ext uri="{FF2B5EF4-FFF2-40B4-BE49-F238E27FC236}">
                <a16:creationId xmlns:a16="http://schemas.microsoft.com/office/drawing/2014/main" id="{49108D67-8FA2-4FC3-AA49-D745674D2B3C}"/>
              </a:ext>
            </a:extLst>
          </p:cNvPr>
          <p:cNvSpPr/>
          <p:nvPr/>
        </p:nvSpPr>
        <p:spPr>
          <a:xfrm>
            <a:off x="8478319" y="1420734"/>
            <a:ext cx="1143262" cy="461665"/>
          </a:xfrm>
          <a:prstGeom prst="rect">
            <a:avLst/>
          </a:prstGeom>
        </p:spPr>
        <p:txBody>
          <a:bodyPr wrap="none">
            <a:spAutoFit/>
          </a:bodyPr>
          <a:lstStyle/>
          <a:p>
            <a:r>
              <a:rPr lang="en-GB" sz="2400" dirty="0"/>
              <a:t>(c) $75</a:t>
            </a:r>
          </a:p>
        </p:txBody>
      </p:sp>
      <p:sp>
        <p:nvSpPr>
          <p:cNvPr id="9" name="Rectangle 8">
            <a:extLst>
              <a:ext uri="{FF2B5EF4-FFF2-40B4-BE49-F238E27FC236}">
                <a16:creationId xmlns:a16="http://schemas.microsoft.com/office/drawing/2014/main" id="{7611B4CA-0882-47D8-9392-7B207BF5BE2A}"/>
              </a:ext>
            </a:extLst>
          </p:cNvPr>
          <p:cNvSpPr/>
          <p:nvPr/>
        </p:nvSpPr>
        <p:spPr>
          <a:xfrm>
            <a:off x="2715805" y="2984943"/>
            <a:ext cx="1616981" cy="461665"/>
          </a:xfrm>
          <a:prstGeom prst="rect">
            <a:avLst/>
          </a:prstGeom>
        </p:spPr>
        <p:txBody>
          <a:bodyPr wrap="none">
            <a:spAutoFit/>
          </a:bodyPr>
          <a:lstStyle/>
          <a:p>
            <a:r>
              <a:rPr lang="en-GB" sz="2400" dirty="0"/>
              <a:t>(a) 1000 Y</a:t>
            </a:r>
          </a:p>
        </p:txBody>
      </p:sp>
      <p:sp>
        <p:nvSpPr>
          <p:cNvPr id="10" name="Rectangle 9">
            <a:extLst>
              <a:ext uri="{FF2B5EF4-FFF2-40B4-BE49-F238E27FC236}">
                <a16:creationId xmlns:a16="http://schemas.microsoft.com/office/drawing/2014/main" id="{AAC0BC8F-AD01-4F03-A5BA-163AC45C1690}"/>
              </a:ext>
            </a:extLst>
          </p:cNvPr>
          <p:cNvSpPr/>
          <p:nvPr/>
        </p:nvSpPr>
        <p:spPr>
          <a:xfrm>
            <a:off x="5564592" y="2928860"/>
            <a:ext cx="1445460" cy="461665"/>
          </a:xfrm>
          <a:prstGeom prst="rect">
            <a:avLst/>
          </a:prstGeom>
        </p:spPr>
        <p:txBody>
          <a:bodyPr wrap="none">
            <a:spAutoFit/>
          </a:bodyPr>
          <a:lstStyle/>
          <a:p>
            <a:r>
              <a:rPr lang="en-GB" sz="2400" dirty="0"/>
              <a:t>(b) 200 Y</a:t>
            </a:r>
          </a:p>
        </p:txBody>
      </p:sp>
      <p:sp>
        <p:nvSpPr>
          <p:cNvPr id="11" name="Rectangle 10">
            <a:extLst>
              <a:ext uri="{FF2B5EF4-FFF2-40B4-BE49-F238E27FC236}">
                <a16:creationId xmlns:a16="http://schemas.microsoft.com/office/drawing/2014/main" id="{B6E51BC5-48F3-49F6-A0B4-847B3F59A774}"/>
              </a:ext>
            </a:extLst>
          </p:cNvPr>
          <p:cNvSpPr/>
          <p:nvPr/>
        </p:nvSpPr>
        <p:spPr>
          <a:xfrm>
            <a:off x="8387838" y="2863285"/>
            <a:ext cx="1855829" cy="461665"/>
          </a:xfrm>
          <a:prstGeom prst="rect">
            <a:avLst/>
          </a:prstGeom>
        </p:spPr>
        <p:txBody>
          <a:bodyPr wrap="none">
            <a:spAutoFit/>
          </a:bodyPr>
          <a:lstStyle/>
          <a:p>
            <a:r>
              <a:rPr lang="en-GB" sz="2400" dirty="0"/>
              <a:t>(c) 50 000 Y</a:t>
            </a:r>
          </a:p>
        </p:txBody>
      </p:sp>
      <p:sp>
        <p:nvSpPr>
          <p:cNvPr id="12" name="Rectangle 11">
            <a:extLst>
              <a:ext uri="{FF2B5EF4-FFF2-40B4-BE49-F238E27FC236}">
                <a16:creationId xmlns:a16="http://schemas.microsoft.com/office/drawing/2014/main" id="{289E95A1-69C4-49CB-90DE-AFDD1A10238E}"/>
              </a:ext>
            </a:extLst>
          </p:cNvPr>
          <p:cNvSpPr/>
          <p:nvPr/>
        </p:nvSpPr>
        <p:spPr>
          <a:xfrm>
            <a:off x="2413779" y="4177050"/>
            <a:ext cx="2802370" cy="461665"/>
          </a:xfrm>
          <a:prstGeom prst="rect">
            <a:avLst/>
          </a:prstGeom>
        </p:spPr>
        <p:txBody>
          <a:bodyPr wrap="none">
            <a:spAutoFit/>
          </a:bodyPr>
          <a:lstStyle/>
          <a:p>
            <a:r>
              <a:rPr lang="en-GB" sz="2400" dirty="0"/>
              <a:t>(a) 12 pints to litres</a:t>
            </a:r>
          </a:p>
        </p:txBody>
      </p:sp>
      <p:sp>
        <p:nvSpPr>
          <p:cNvPr id="13" name="Rectangle 12">
            <a:extLst>
              <a:ext uri="{FF2B5EF4-FFF2-40B4-BE49-F238E27FC236}">
                <a16:creationId xmlns:a16="http://schemas.microsoft.com/office/drawing/2014/main" id="{96732C17-4FEC-4C6E-BF2D-15489D273CA2}"/>
              </a:ext>
            </a:extLst>
          </p:cNvPr>
          <p:cNvSpPr/>
          <p:nvPr/>
        </p:nvSpPr>
        <p:spPr>
          <a:xfrm>
            <a:off x="2413779" y="4554052"/>
            <a:ext cx="2802370" cy="461665"/>
          </a:xfrm>
          <a:prstGeom prst="rect">
            <a:avLst/>
          </a:prstGeom>
        </p:spPr>
        <p:txBody>
          <a:bodyPr wrap="none">
            <a:spAutoFit/>
          </a:bodyPr>
          <a:lstStyle/>
          <a:p>
            <a:r>
              <a:rPr lang="en-GB" sz="2400" dirty="0"/>
              <a:t>(b) 20 litres to pints</a:t>
            </a:r>
          </a:p>
        </p:txBody>
      </p:sp>
      <p:sp>
        <p:nvSpPr>
          <p:cNvPr id="14" name="TextBox 13">
            <a:extLst>
              <a:ext uri="{FF2B5EF4-FFF2-40B4-BE49-F238E27FC236}">
                <a16:creationId xmlns:a16="http://schemas.microsoft.com/office/drawing/2014/main" id="{45F4246F-BDBA-4AE5-830B-FAB27D9AC07F}"/>
              </a:ext>
            </a:extLst>
          </p:cNvPr>
          <p:cNvSpPr txBox="1"/>
          <p:nvPr/>
        </p:nvSpPr>
        <p:spPr>
          <a:xfrm>
            <a:off x="4199235" y="1456354"/>
            <a:ext cx="1224136" cy="461665"/>
          </a:xfrm>
          <a:prstGeom prst="rect">
            <a:avLst/>
          </a:prstGeom>
          <a:noFill/>
        </p:spPr>
        <p:txBody>
          <a:bodyPr wrap="square" rtlCol="0">
            <a:spAutoFit/>
          </a:bodyPr>
          <a:lstStyle/>
          <a:p>
            <a:r>
              <a:rPr lang="en-GB" sz="2400" dirty="0">
                <a:solidFill>
                  <a:srgbClr val="FF0000"/>
                </a:solidFill>
              </a:rPr>
              <a:t>£78.13</a:t>
            </a:r>
          </a:p>
        </p:txBody>
      </p:sp>
      <p:sp>
        <p:nvSpPr>
          <p:cNvPr id="15" name="Rectangle 14">
            <a:extLst>
              <a:ext uri="{FF2B5EF4-FFF2-40B4-BE49-F238E27FC236}">
                <a16:creationId xmlns:a16="http://schemas.microsoft.com/office/drawing/2014/main" id="{42C8B9AF-2AE1-4C55-9E86-F724C0E53A3F}"/>
              </a:ext>
            </a:extLst>
          </p:cNvPr>
          <p:cNvSpPr/>
          <p:nvPr/>
        </p:nvSpPr>
        <p:spPr>
          <a:xfrm>
            <a:off x="7034147" y="1430477"/>
            <a:ext cx="1298753" cy="461665"/>
          </a:xfrm>
          <a:prstGeom prst="rect">
            <a:avLst/>
          </a:prstGeom>
        </p:spPr>
        <p:txBody>
          <a:bodyPr wrap="none">
            <a:spAutoFit/>
          </a:bodyPr>
          <a:lstStyle/>
          <a:p>
            <a:r>
              <a:rPr lang="en-GB" sz="2400" dirty="0">
                <a:solidFill>
                  <a:srgbClr val="FF0000"/>
                </a:solidFill>
              </a:rPr>
              <a:t>£195.31</a:t>
            </a:r>
          </a:p>
        </p:txBody>
      </p:sp>
      <p:sp>
        <p:nvSpPr>
          <p:cNvPr id="16" name="Rectangle 15">
            <a:extLst>
              <a:ext uri="{FF2B5EF4-FFF2-40B4-BE49-F238E27FC236}">
                <a16:creationId xmlns:a16="http://schemas.microsoft.com/office/drawing/2014/main" id="{20D0144C-1783-494F-AA42-501477FF2D36}"/>
              </a:ext>
            </a:extLst>
          </p:cNvPr>
          <p:cNvSpPr/>
          <p:nvPr/>
        </p:nvSpPr>
        <p:spPr>
          <a:xfrm>
            <a:off x="9791200" y="1410069"/>
            <a:ext cx="1127232" cy="461665"/>
          </a:xfrm>
          <a:prstGeom prst="rect">
            <a:avLst/>
          </a:prstGeom>
        </p:spPr>
        <p:txBody>
          <a:bodyPr wrap="none">
            <a:spAutoFit/>
          </a:bodyPr>
          <a:lstStyle/>
          <a:p>
            <a:r>
              <a:rPr lang="en-GB" sz="2400" dirty="0">
                <a:solidFill>
                  <a:srgbClr val="FF0000"/>
                </a:solidFill>
              </a:rPr>
              <a:t>£58.59</a:t>
            </a:r>
          </a:p>
        </p:txBody>
      </p:sp>
      <p:sp>
        <p:nvSpPr>
          <p:cNvPr id="17" name="Rectangle 16">
            <a:extLst>
              <a:ext uri="{FF2B5EF4-FFF2-40B4-BE49-F238E27FC236}">
                <a16:creationId xmlns:a16="http://schemas.microsoft.com/office/drawing/2014/main" id="{8515518B-4287-4CD8-BF74-84992832238F}"/>
              </a:ext>
            </a:extLst>
          </p:cNvPr>
          <p:cNvSpPr/>
          <p:nvPr/>
        </p:nvSpPr>
        <p:spPr>
          <a:xfrm>
            <a:off x="4448505" y="2969216"/>
            <a:ext cx="955711" cy="461665"/>
          </a:xfrm>
          <a:prstGeom prst="rect">
            <a:avLst/>
          </a:prstGeom>
        </p:spPr>
        <p:txBody>
          <a:bodyPr wrap="none">
            <a:spAutoFit/>
          </a:bodyPr>
          <a:lstStyle/>
          <a:p>
            <a:r>
              <a:rPr lang="en-GB" sz="2400" dirty="0">
                <a:solidFill>
                  <a:srgbClr val="FF0000"/>
                </a:solidFill>
              </a:rPr>
              <a:t>£7.41</a:t>
            </a:r>
          </a:p>
        </p:txBody>
      </p:sp>
      <p:sp>
        <p:nvSpPr>
          <p:cNvPr id="18" name="Rectangle 17">
            <a:extLst>
              <a:ext uri="{FF2B5EF4-FFF2-40B4-BE49-F238E27FC236}">
                <a16:creationId xmlns:a16="http://schemas.microsoft.com/office/drawing/2014/main" id="{45D71B9E-EA10-4A76-86AA-70485D20A1D7}"/>
              </a:ext>
            </a:extLst>
          </p:cNvPr>
          <p:cNvSpPr/>
          <p:nvPr/>
        </p:nvSpPr>
        <p:spPr>
          <a:xfrm>
            <a:off x="7042194" y="2889902"/>
            <a:ext cx="955711" cy="461665"/>
          </a:xfrm>
          <a:prstGeom prst="rect">
            <a:avLst/>
          </a:prstGeom>
        </p:spPr>
        <p:txBody>
          <a:bodyPr wrap="none">
            <a:spAutoFit/>
          </a:bodyPr>
          <a:lstStyle/>
          <a:p>
            <a:r>
              <a:rPr lang="en-GB" sz="2400" dirty="0">
                <a:solidFill>
                  <a:srgbClr val="FF0000"/>
                </a:solidFill>
              </a:rPr>
              <a:t>£1.48</a:t>
            </a:r>
          </a:p>
        </p:txBody>
      </p:sp>
      <p:sp>
        <p:nvSpPr>
          <p:cNvPr id="19" name="Rectangle 18">
            <a:extLst>
              <a:ext uri="{FF2B5EF4-FFF2-40B4-BE49-F238E27FC236}">
                <a16:creationId xmlns:a16="http://schemas.microsoft.com/office/drawing/2014/main" id="{88B61E49-516C-4D6C-8368-A725B0AFC893}"/>
              </a:ext>
            </a:extLst>
          </p:cNvPr>
          <p:cNvSpPr/>
          <p:nvPr/>
        </p:nvSpPr>
        <p:spPr>
          <a:xfrm>
            <a:off x="10354816" y="2846184"/>
            <a:ext cx="1298753" cy="461665"/>
          </a:xfrm>
          <a:prstGeom prst="rect">
            <a:avLst/>
          </a:prstGeom>
        </p:spPr>
        <p:txBody>
          <a:bodyPr wrap="none">
            <a:spAutoFit/>
          </a:bodyPr>
          <a:lstStyle/>
          <a:p>
            <a:r>
              <a:rPr lang="en-GB" sz="2400" dirty="0">
                <a:solidFill>
                  <a:srgbClr val="FF0000"/>
                </a:solidFill>
              </a:rPr>
              <a:t>£370.37</a:t>
            </a:r>
          </a:p>
        </p:txBody>
      </p:sp>
      <p:sp>
        <p:nvSpPr>
          <p:cNvPr id="20" name="Rectangle 19">
            <a:extLst>
              <a:ext uri="{FF2B5EF4-FFF2-40B4-BE49-F238E27FC236}">
                <a16:creationId xmlns:a16="http://schemas.microsoft.com/office/drawing/2014/main" id="{94713F58-0EEB-48FB-9457-95CF6E6630AE}"/>
              </a:ext>
            </a:extLst>
          </p:cNvPr>
          <p:cNvSpPr/>
          <p:nvPr/>
        </p:nvSpPr>
        <p:spPr>
          <a:xfrm>
            <a:off x="5423524" y="4148466"/>
            <a:ext cx="3871573" cy="461665"/>
          </a:xfrm>
          <a:prstGeom prst="rect">
            <a:avLst/>
          </a:prstGeom>
        </p:spPr>
        <p:txBody>
          <a:bodyPr wrap="none">
            <a:spAutoFit/>
          </a:bodyPr>
          <a:lstStyle/>
          <a:p>
            <a:r>
              <a:rPr lang="en-GB" sz="2400" dirty="0">
                <a:solidFill>
                  <a:srgbClr val="FF0000"/>
                </a:solidFill>
              </a:rPr>
              <a:t>12÷ 8 x 4.55 = 6.825 litres</a:t>
            </a:r>
          </a:p>
        </p:txBody>
      </p:sp>
      <p:sp>
        <p:nvSpPr>
          <p:cNvPr id="21" name="Rectangle 20">
            <a:extLst>
              <a:ext uri="{FF2B5EF4-FFF2-40B4-BE49-F238E27FC236}">
                <a16:creationId xmlns:a16="http://schemas.microsoft.com/office/drawing/2014/main" id="{25D1E514-85AA-480A-A708-763AB881FAA7}"/>
              </a:ext>
            </a:extLst>
          </p:cNvPr>
          <p:cNvSpPr/>
          <p:nvPr/>
        </p:nvSpPr>
        <p:spPr>
          <a:xfrm>
            <a:off x="5444647" y="4518478"/>
            <a:ext cx="4041491" cy="461665"/>
          </a:xfrm>
          <a:prstGeom prst="rect">
            <a:avLst/>
          </a:prstGeom>
        </p:spPr>
        <p:txBody>
          <a:bodyPr wrap="none">
            <a:spAutoFit/>
          </a:bodyPr>
          <a:lstStyle/>
          <a:p>
            <a:r>
              <a:rPr lang="en-GB" sz="2400" dirty="0">
                <a:solidFill>
                  <a:srgbClr val="FF0000"/>
                </a:solidFill>
              </a:rPr>
              <a:t>20 ÷ 4.55 x 8 = 35.16 pints </a:t>
            </a:r>
          </a:p>
        </p:txBody>
      </p:sp>
      <p:sp>
        <p:nvSpPr>
          <p:cNvPr id="22" name="Rectangle 21">
            <a:extLst>
              <a:ext uri="{FF2B5EF4-FFF2-40B4-BE49-F238E27FC236}">
                <a16:creationId xmlns:a16="http://schemas.microsoft.com/office/drawing/2014/main" id="{D4E0B02C-9D23-4431-B8E4-5183FBD2520D}"/>
              </a:ext>
            </a:extLst>
          </p:cNvPr>
          <p:cNvSpPr/>
          <p:nvPr/>
        </p:nvSpPr>
        <p:spPr>
          <a:xfrm>
            <a:off x="6225888" y="5546517"/>
            <a:ext cx="4599728" cy="461665"/>
          </a:xfrm>
          <a:prstGeom prst="rect">
            <a:avLst/>
          </a:prstGeom>
        </p:spPr>
        <p:txBody>
          <a:bodyPr wrap="square">
            <a:spAutoFit/>
          </a:bodyPr>
          <a:lstStyle/>
          <a:p>
            <a:r>
              <a:rPr lang="en-GB" sz="2400" dirty="0">
                <a:solidFill>
                  <a:srgbClr val="FF0000"/>
                </a:solidFill>
              </a:rPr>
              <a:t>14 ÷ 16 x 450 = 393.75 lb </a:t>
            </a:r>
          </a:p>
        </p:txBody>
      </p:sp>
      <p:sp>
        <p:nvSpPr>
          <p:cNvPr id="25" name="Rectangle 24">
            <a:extLst>
              <a:ext uri="{FF2B5EF4-FFF2-40B4-BE49-F238E27FC236}">
                <a16:creationId xmlns:a16="http://schemas.microsoft.com/office/drawing/2014/main" id="{2417A09D-4BFA-4C26-9B98-6064284D41B5}"/>
              </a:ext>
            </a:extLst>
          </p:cNvPr>
          <p:cNvSpPr/>
          <p:nvPr/>
        </p:nvSpPr>
        <p:spPr>
          <a:xfrm>
            <a:off x="6877784" y="5967561"/>
            <a:ext cx="3682712" cy="461665"/>
          </a:xfrm>
          <a:prstGeom prst="rect">
            <a:avLst/>
          </a:prstGeom>
        </p:spPr>
        <p:txBody>
          <a:bodyPr wrap="square">
            <a:spAutoFit/>
          </a:bodyPr>
          <a:lstStyle/>
          <a:p>
            <a:r>
              <a:rPr lang="en-GB" sz="2400" dirty="0">
                <a:solidFill>
                  <a:srgbClr val="FF0000"/>
                </a:solidFill>
              </a:rPr>
              <a:t>200÷450  = 0.444 lb</a:t>
            </a:r>
          </a:p>
        </p:txBody>
      </p:sp>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84B361C0-54D3-4407-8A1D-0DBBB4B94F7D}"/>
                  </a:ext>
                </a:extLst>
              </p:cNvPr>
              <p:cNvSpPr/>
              <p:nvPr/>
            </p:nvSpPr>
            <p:spPr>
              <a:xfrm>
                <a:off x="7406872" y="6312547"/>
                <a:ext cx="4429418" cy="616515"/>
              </a:xfrm>
              <a:prstGeom prst="rect">
                <a:avLst/>
              </a:prstGeom>
            </p:spPr>
            <p:txBody>
              <a:bodyPr wrap="none">
                <a:spAutoFit/>
              </a:bodyPr>
              <a:lstStyle/>
              <a:p>
                <a:r>
                  <a:rPr lang="en-GB" sz="2400" dirty="0">
                    <a:solidFill>
                      <a:srgbClr val="FF0000"/>
                    </a:solidFill>
                  </a:rPr>
                  <a:t>300 ÷ 450 x 16 = 10 </a:t>
                </a:r>
                <a14:m>
                  <m:oMath xmlns:m="http://schemas.openxmlformats.org/officeDocument/2006/math">
                    <m:f>
                      <m:fPr>
                        <m:ctrlPr>
                          <a:rPr lang="en-GB" sz="2400" i="1" smtClean="0">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2</m:t>
                        </m:r>
                      </m:num>
                      <m:den>
                        <m:r>
                          <a:rPr lang="en-GB" sz="2400" b="0" i="1" smtClean="0">
                            <a:solidFill>
                              <a:srgbClr val="FF0000"/>
                            </a:solidFill>
                            <a:latin typeface="Cambria Math" panose="02040503050406030204" pitchFamily="18" charset="0"/>
                          </a:rPr>
                          <m:t>3</m:t>
                        </m:r>
                      </m:den>
                    </m:f>
                  </m:oMath>
                </a14:m>
                <a:r>
                  <a:rPr lang="en-GB" sz="2400" dirty="0">
                    <a:solidFill>
                      <a:srgbClr val="FF0000"/>
                    </a:solidFill>
                  </a:rPr>
                  <a:t> ounce </a:t>
                </a:r>
              </a:p>
            </p:txBody>
          </p:sp>
        </mc:Choice>
        <mc:Fallback xmlns="">
          <p:sp>
            <p:nvSpPr>
              <p:cNvPr id="26" name="Rectangle 25">
                <a:extLst>
                  <a:ext uri="{FF2B5EF4-FFF2-40B4-BE49-F238E27FC236}">
                    <a16:creationId xmlns:a16="http://schemas.microsoft.com/office/drawing/2014/main" id="{84B361C0-54D3-4407-8A1D-0DBBB4B94F7D}"/>
                  </a:ext>
                </a:extLst>
              </p:cNvPr>
              <p:cNvSpPr>
                <a:spLocks noRot="1" noChangeAspect="1" noMove="1" noResize="1" noEditPoints="1" noAdjustHandles="1" noChangeArrowheads="1" noChangeShapeType="1" noTextEdit="1"/>
              </p:cNvSpPr>
              <p:nvPr/>
            </p:nvSpPr>
            <p:spPr>
              <a:xfrm>
                <a:off x="7406872" y="6312547"/>
                <a:ext cx="4429418" cy="616515"/>
              </a:xfrm>
              <a:prstGeom prst="rect">
                <a:avLst/>
              </a:prstGeom>
              <a:blipFill>
                <a:blip r:embed="rId4"/>
                <a:stretch>
                  <a:fillRect l="-2063" b="-8911"/>
                </a:stretch>
              </a:blipFill>
            </p:spPr>
            <p:txBody>
              <a:bodyPr/>
              <a:lstStyle/>
              <a:p>
                <a:r>
                  <a:rPr lang="en-GB">
                    <a:noFill/>
                  </a:rPr>
                  <a:t> </a:t>
                </a:r>
              </a:p>
            </p:txBody>
          </p:sp>
        </mc:Fallback>
      </mc:AlternateContent>
    </p:spTree>
    <p:extLst>
      <p:ext uri="{BB962C8B-B14F-4D97-AF65-F5344CB8AC3E}">
        <p14:creationId xmlns:p14="http://schemas.microsoft.com/office/powerpoint/2010/main" val="11351688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P spid="22" grpId="0"/>
      <p:bldP spid="25" grpId="0"/>
      <p:bldP spid="2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4: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fourth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200314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B8527B08-A6BF-4372-8C04-90B5B6BFDBD0}"/>
              </a:ext>
            </a:extLst>
          </p:cNvPr>
          <p:cNvSpPr/>
          <p:nvPr/>
        </p:nvSpPr>
        <p:spPr bwMode="auto">
          <a:xfrm>
            <a:off x="4594436" y="5883373"/>
            <a:ext cx="3805820" cy="78152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 Inverse Proportion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50128BF-FB98-42DB-8221-01EA21A50E1F}"/>
              </a:ext>
            </a:extLst>
          </p:cNvPr>
          <p:cNvSpPr/>
          <p:nvPr/>
        </p:nvSpPr>
        <p:spPr>
          <a:xfrm>
            <a:off x="2423592" y="764704"/>
            <a:ext cx="9106916" cy="1938992"/>
          </a:xfrm>
          <a:prstGeom prst="rect">
            <a:avLst/>
          </a:prstGeom>
        </p:spPr>
        <p:txBody>
          <a:bodyPr wrap="square">
            <a:spAutoFit/>
          </a:bodyPr>
          <a:lstStyle/>
          <a:p>
            <a:r>
              <a:rPr lang="en-GB" sz="2400" dirty="0"/>
              <a:t>Inverse proportion is when an increase in one quantity causes a decrease in another. The relationship between speed and time is an example of inverse proportionality: as the speed increases, the journey time decreases, so the time for a journey can be found by dividing the distance by the speed.</a:t>
            </a:r>
          </a:p>
        </p:txBody>
      </p:sp>
      <p:sp>
        <p:nvSpPr>
          <p:cNvPr id="3" name="Rectangle 2">
            <a:extLst>
              <a:ext uri="{FF2B5EF4-FFF2-40B4-BE49-F238E27FC236}">
                <a16:creationId xmlns:a16="http://schemas.microsoft.com/office/drawing/2014/main" id="{8946E340-FFE5-4484-90F3-614D660054D3}"/>
              </a:ext>
            </a:extLst>
          </p:cNvPr>
          <p:cNvSpPr/>
          <p:nvPr/>
        </p:nvSpPr>
        <p:spPr>
          <a:xfrm>
            <a:off x="2409452" y="2884401"/>
            <a:ext cx="9289032" cy="1569660"/>
          </a:xfrm>
          <a:prstGeom prst="rect">
            <a:avLst/>
          </a:prstGeom>
        </p:spPr>
        <p:txBody>
          <a:bodyPr wrap="square">
            <a:spAutoFit/>
          </a:bodyPr>
          <a:lstStyle/>
          <a:p>
            <a:r>
              <a:rPr lang="en-GB" sz="2400" dirty="0"/>
              <a:t>(a)	Ben rides his bike at a speed of 10 mph.  How long does it take him to cycle 40 miles?</a:t>
            </a:r>
          </a:p>
          <a:p>
            <a:r>
              <a:rPr lang="en-GB" sz="2400" dirty="0"/>
              <a:t>(b)	On another day he cycles the same route at a speed of 16 mph.  How much time does this journey take?</a:t>
            </a:r>
          </a:p>
        </p:txBody>
      </p:sp>
      <p:sp>
        <p:nvSpPr>
          <p:cNvPr id="4" name="TextBox 3">
            <a:extLst>
              <a:ext uri="{FF2B5EF4-FFF2-40B4-BE49-F238E27FC236}">
                <a16:creationId xmlns:a16="http://schemas.microsoft.com/office/drawing/2014/main" id="{79295F43-9748-4458-A35E-50568D9D5040}"/>
              </a:ext>
            </a:extLst>
          </p:cNvPr>
          <p:cNvSpPr txBox="1"/>
          <p:nvPr/>
        </p:nvSpPr>
        <p:spPr>
          <a:xfrm>
            <a:off x="2423592" y="2548188"/>
            <a:ext cx="1762100" cy="461665"/>
          </a:xfrm>
          <a:prstGeom prst="rect">
            <a:avLst/>
          </a:prstGeom>
          <a:noFill/>
        </p:spPr>
        <p:txBody>
          <a:bodyPr wrap="square" rtlCol="0">
            <a:spAutoFit/>
          </a:bodyPr>
          <a:lstStyle/>
          <a:p>
            <a:r>
              <a:rPr lang="en-GB" sz="2400" b="1" dirty="0"/>
              <a:t>Example</a:t>
            </a:r>
          </a:p>
        </p:txBody>
      </p:sp>
      <p:sp>
        <p:nvSpPr>
          <p:cNvPr id="5" name="Rectangle 4">
            <a:extLst>
              <a:ext uri="{FF2B5EF4-FFF2-40B4-BE49-F238E27FC236}">
                <a16:creationId xmlns:a16="http://schemas.microsoft.com/office/drawing/2014/main" id="{2E57757C-C4EE-4CF3-8069-E5DCD2784163}"/>
              </a:ext>
            </a:extLst>
          </p:cNvPr>
          <p:cNvSpPr/>
          <p:nvPr/>
        </p:nvSpPr>
        <p:spPr>
          <a:xfrm>
            <a:off x="2423592" y="4418851"/>
            <a:ext cx="1412566" cy="461665"/>
          </a:xfrm>
          <a:prstGeom prst="rect">
            <a:avLst/>
          </a:prstGeom>
        </p:spPr>
        <p:txBody>
          <a:bodyPr wrap="none">
            <a:spAutoFit/>
          </a:bodyPr>
          <a:lstStyle/>
          <a:p>
            <a:r>
              <a:rPr lang="en-GB" sz="2400" b="1" dirty="0"/>
              <a:t>Solution</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717BAF79-F432-4912-8C31-AF04EAB81A28}"/>
                  </a:ext>
                </a:extLst>
              </p:cNvPr>
              <p:cNvSpPr txBox="1"/>
              <p:nvPr/>
            </p:nvSpPr>
            <p:spPr>
              <a:xfrm>
                <a:off x="2423592" y="4751863"/>
                <a:ext cx="2808312" cy="629660"/>
              </a:xfrm>
              <a:prstGeom prst="rect">
                <a:avLst/>
              </a:prstGeom>
              <a:noFill/>
            </p:spPr>
            <p:txBody>
              <a:bodyPr wrap="square" rtlCol="0">
                <a:spAutoFit/>
              </a:bodyPr>
              <a:lstStyle/>
              <a:p>
                <a:r>
                  <a:rPr lang="en-GB" dirty="0">
                    <a:solidFill>
                      <a:srgbClr val="FF0000"/>
                    </a:solidFill>
                  </a:rPr>
                  <a:t>Speed = </a:t>
                </a:r>
                <a14:m>
                  <m:oMath xmlns:m="http://schemas.openxmlformats.org/officeDocument/2006/math">
                    <m:f>
                      <m:fPr>
                        <m:ctrlPr>
                          <a:rPr lang="en-GB" sz="2400" i="1" smtClean="0">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𝐷𝑖𝑠𝑡𝑎𝑛𝑐𝑒</m:t>
                        </m:r>
                      </m:num>
                      <m:den>
                        <m:r>
                          <a:rPr lang="en-GB" sz="2400" b="0" i="1" smtClean="0">
                            <a:solidFill>
                              <a:srgbClr val="FF0000"/>
                            </a:solidFill>
                            <a:latin typeface="Cambria Math" panose="02040503050406030204" pitchFamily="18" charset="0"/>
                          </a:rPr>
                          <m:t>𝑇𝑖𝑚𝑒</m:t>
                        </m:r>
                      </m:den>
                    </m:f>
                  </m:oMath>
                </a14:m>
                <a:endParaRPr lang="en-GB" sz="2400" dirty="0">
                  <a:solidFill>
                    <a:srgbClr val="FF0000"/>
                  </a:solidFill>
                </a:endParaRPr>
              </a:p>
            </p:txBody>
          </p:sp>
        </mc:Choice>
        <mc:Fallback xmlns="">
          <p:sp>
            <p:nvSpPr>
              <p:cNvPr id="6" name="TextBox 5">
                <a:extLst>
                  <a:ext uri="{FF2B5EF4-FFF2-40B4-BE49-F238E27FC236}">
                    <a16:creationId xmlns:a16="http://schemas.microsoft.com/office/drawing/2014/main" id="{717BAF79-F432-4912-8C31-AF04EAB81A28}"/>
                  </a:ext>
                </a:extLst>
              </p:cNvPr>
              <p:cNvSpPr txBox="1">
                <a:spLocks noRot="1" noChangeAspect="1" noMove="1" noResize="1" noEditPoints="1" noAdjustHandles="1" noChangeArrowheads="1" noChangeShapeType="1" noTextEdit="1"/>
              </p:cNvSpPr>
              <p:nvPr/>
            </p:nvSpPr>
            <p:spPr>
              <a:xfrm>
                <a:off x="2423592" y="4751863"/>
                <a:ext cx="2808312" cy="629660"/>
              </a:xfrm>
              <a:prstGeom prst="rect">
                <a:avLst/>
              </a:prstGeom>
              <a:blipFill>
                <a:blip r:embed="rId4"/>
                <a:stretch>
                  <a:fillRect l="-2391" b="-1942"/>
                </a:stretch>
              </a:blipFill>
            </p:spPr>
            <p:txBody>
              <a:bodyPr/>
              <a:lstStyle/>
              <a:p>
                <a:r>
                  <a:rPr lang="en-GB">
                    <a:noFill/>
                  </a:rPr>
                  <a:t> </a:t>
                </a:r>
              </a:p>
            </p:txBody>
          </p:sp>
        </mc:Fallback>
      </mc:AlternateContent>
      <p:sp>
        <p:nvSpPr>
          <p:cNvPr id="8" name="Isosceles Triangle 7">
            <a:extLst>
              <a:ext uri="{FF2B5EF4-FFF2-40B4-BE49-F238E27FC236}">
                <a16:creationId xmlns:a16="http://schemas.microsoft.com/office/drawing/2014/main" id="{6B123BDE-0F48-409D-AED3-24EF9E213658}"/>
              </a:ext>
            </a:extLst>
          </p:cNvPr>
          <p:cNvSpPr/>
          <p:nvPr/>
        </p:nvSpPr>
        <p:spPr bwMode="auto">
          <a:xfrm>
            <a:off x="4594436" y="4643977"/>
            <a:ext cx="817488" cy="716274"/>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cxnSp>
        <p:nvCxnSpPr>
          <p:cNvPr id="10" name="Straight Connector 9">
            <a:extLst>
              <a:ext uri="{FF2B5EF4-FFF2-40B4-BE49-F238E27FC236}">
                <a16:creationId xmlns:a16="http://schemas.microsoft.com/office/drawing/2014/main" id="{CA51424A-BB63-4D11-900D-33BCC69C636A}"/>
              </a:ext>
            </a:extLst>
          </p:cNvPr>
          <p:cNvCxnSpPr>
            <a:stCxn id="8" idx="1"/>
            <a:endCxn id="8" idx="5"/>
          </p:cNvCxnSpPr>
          <p:nvPr/>
        </p:nvCxnSpPr>
        <p:spPr bwMode="auto">
          <a:xfrm>
            <a:off x="4798808" y="5002114"/>
            <a:ext cx="40874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6EEB0A62-6F85-4B99-9458-5EE419C7B8AD}"/>
              </a:ext>
            </a:extLst>
          </p:cNvPr>
          <p:cNvCxnSpPr>
            <a:cxnSpLocks/>
          </p:cNvCxnSpPr>
          <p:nvPr/>
        </p:nvCxnSpPr>
        <p:spPr bwMode="auto">
          <a:xfrm>
            <a:off x="4981973" y="5021937"/>
            <a:ext cx="0" cy="33831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a:extLst>
              <a:ext uri="{FF2B5EF4-FFF2-40B4-BE49-F238E27FC236}">
                <a16:creationId xmlns:a16="http://schemas.microsoft.com/office/drawing/2014/main" id="{C70CF180-36CC-4948-9F7B-93FDCDB64925}"/>
              </a:ext>
            </a:extLst>
          </p:cNvPr>
          <p:cNvSpPr txBox="1"/>
          <p:nvPr/>
        </p:nvSpPr>
        <p:spPr>
          <a:xfrm>
            <a:off x="4955524" y="4999787"/>
            <a:ext cx="504056" cy="400110"/>
          </a:xfrm>
          <a:prstGeom prst="rect">
            <a:avLst/>
          </a:prstGeom>
          <a:noFill/>
        </p:spPr>
        <p:txBody>
          <a:bodyPr wrap="square" rtlCol="0">
            <a:spAutoFit/>
          </a:bodyPr>
          <a:lstStyle/>
          <a:p>
            <a:r>
              <a:rPr lang="en-GB" dirty="0"/>
              <a:t>T</a:t>
            </a:r>
          </a:p>
        </p:txBody>
      </p:sp>
      <p:sp>
        <p:nvSpPr>
          <p:cNvPr id="15" name="Rectangle 14">
            <a:extLst>
              <a:ext uri="{FF2B5EF4-FFF2-40B4-BE49-F238E27FC236}">
                <a16:creationId xmlns:a16="http://schemas.microsoft.com/office/drawing/2014/main" id="{EDF2B532-8E45-41FC-BD54-DA058792102B}"/>
              </a:ext>
            </a:extLst>
          </p:cNvPr>
          <p:cNvSpPr/>
          <p:nvPr/>
        </p:nvSpPr>
        <p:spPr>
          <a:xfrm>
            <a:off x="4827736" y="4675315"/>
            <a:ext cx="370614" cy="400110"/>
          </a:xfrm>
          <a:prstGeom prst="rect">
            <a:avLst/>
          </a:prstGeom>
        </p:spPr>
        <p:txBody>
          <a:bodyPr wrap="none">
            <a:spAutoFit/>
          </a:bodyPr>
          <a:lstStyle/>
          <a:p>
            <a:r>
              <a:rPr lang="en-GB" dirty="0"/>
              <a:t>D</a:t>
            </a:r>
          </a:p>
        </p:txBody>
      </p:sp>
      <p:sp>
        <p:nvSpPr>
          <p:cNvPr id="16" name="Rectangle 15">
            <a:extLst>
              <a:ext uri="{FF2B5EF4-FFF2-40B4-BE49-F238E27FC236}">
                <a16:creationId xmlns:a16="http://schemas.microsoft.com/office/drawing/2014/main" id="{FBE1401E-B4D5-4202-9FD2-1600322FDDF2}"/>
              </a:ext>
            </a:extLst>
          </p:cNvPr>
          <p:cNvSpPr/>
          <p:nvPr/>
        </p:nvSpPr>
        <p:spPr>
          <a:xfrm>
            <a:off x="4685446" y="4990600"/>
            <a:ext cx="356188" cy="400110"/>
          </a:xfrm>
          <a:prstGeom prst="rect">
            <a:avLst/>
          </a:prstGeom>
        </p:spPr>
        <p:txBody>
          <a:bodyPr wrap="none">
            <a:spAutoFit/>
          </a:bodyPr>
          <a:lstStyle/>
          <a:p>
            <a:r>
              <a:rPr lang="en-GB" dirty="0"/>
              <a:t>S</a:t>
            </a:r>
          </a:p>
        </p:txBody>
      </p:sp>
      <p:sp>
        <p:nvSpPr>
          <p:cNvPr id="17" name="TextBox 16">
            <a:extLst>
              <a:ext uri="{FF2B5EF4-FFF2-40B4-BE49-F238E27FC236}">
                <a16:creationId xmlns:a16="http://schemas.microsoft.com/office/drawing/2014/main" id="{1D6EF8FD-F43F-4F25-B106-26DCA4F9C800}"/>
              </a:ext>
            </a:extLst>
          </p:cNvPr>
          <p:cNvSpPr txBox="1"/>
          <p:nvPr/>
        </p:nvSpPr>
        <p:spPr>
          <a:xfrm>
            <a:off x="5951984" y="4748559"/>
            <a:ext cx="4392488" cy="461665"/>
          </a:xfrm>
          <a:prstGeom prst="rect">
            <a:avLst/>
          </a:prstGeom>
          <a:noFill/>
        </p:spPr>
        <p:txBody>
          <a:bodyPr wrap="square" rtlCol="0">
            <a:spAutoFit/>
          </a:bodyPr>
          <a:lstStyle/>
          <a:p>
            <a:r>
              <a:rPr lang="en-GB" sz="2400" dirty="0">
                <a:solidFill>
                  <a:srgbClr val="FF0000"/>
                </a:solidFill>
              </a:rPr>
              <a:t>(a) Time = 40 ÷10 = 4 hours  </a:t>
            </a:r>
          </a:p>
        </p:txBody>
      </p:sp>
      <p:sp>
        <p:nvSpPr>
          <p:cNvPr id="18" name="Rectangle 17">
            <a:extLst>
              <a:ext uri="{FF2B5EF4-FFF2-40B4-BE49-F238E27FC236}">
                <a16:creationId xmlns:a16="http://schemas.microsoft.com/office/drawing/2014/main" id="{CD3008E9-FE13-4DD5-BB8D-A43277349AEB}"/>
              </a:ext>
            </a:extLst>
          </p:cNvPr>
          <p:cNvSpPr/>
          <p:nvPr/>
        </p:nvSpPr>
        <p:spPr>
          <a:xfrm>
            <a:off x="6003730" y="5273889"/>
            <a:ext cx="4545475" cy="461665"/>
          </a:xfrm>
          <a:prstGeom prst="rect">
            <a:avLst/>
          </a:prstGeom>
        </p:spPr>
        <p:txBody>
          <a:bodyPr wrap="none">
            <a:spAutoFit/>
          </a:bodyPr>
          <a:lstStyle/>
          <a:p>
            <a:r>
              <a:rPr lang="en-GB" sz="2400" dirty="0">
                <a:solidFill>
                  <a:srgbClr val="FF0000"/>
                </a:solidFill>
              </a:rPr>
              <a:t>(b) Time = 40 ÷16 = 2.5 hours  </a:t>
            </a:r>
          </a:p>
        </p:txBody>
      </p:sp>
      <p:sp>
        <p:nvSpPr>
          <p:cNvPr id="19" name="TextBox 18">
            <a:extLst>
              <a:ext uri="{FF2B5EF4-FFF2-40B4-BE49-F238E27FC236}">
                <a16:creationId xmlns:a16="http://schemas.microsoft.com/office/drawing/2014/main" id="{EAD6C38B-1DAB-4012-B2DC-A9BEB9BE7626}"/>
              </a:ext>
            </a:extLst>
          </p:cNvPr>
          <p:cNvSpPr txBox="1"/>
          <p:nvPr/>
        </p:nvSpPr>
        <p:spPr>
          <a:xfrm>
            <a:off x="4604059" y="5920194"/>
            <a:ext cx="3672408" cy="707886"/>
          </a:xfrm>
          <a:prstGeom prst="rect">
            <a:avLst/>
          </a:prstGeom>
          <a:noFill/>
        </p:spPr>
        <p:txBody>
          <a:bodyPr wrap="square" rtlCol="0">
            <a:spAutoFit/>
          </a:bodyPr>
          <a:lstStyle/>
          <a:p>
            <a:pPr algn="ctr"/>
            <a:r>
              <a:rPr lang="en-GB" i="1" dirty="0"/>
              <a:t>On the formula pyramid, cover up what you want to find</a:t>
            </a:r>
          </a:p>
        </p:txBody>
      </p:sp>
    </p:spTree>
    <p:extLst>
      <p:ext uri="{BB962C8B-B14F-4D97-AF65-F5344CB8AC3E}">
        <p14:creationId xmlns:p14="http://schemas.microsoft.com/office/powerpoint/2010/main" val="36542866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6" grpId="0"/>
      <p:bldP spid="17" grpId="0"/>
      <p:bldP spid="18" grpId="0"/>
      <p:bldP spid="1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Inverse Proportion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255D9B3-67ED-4D52-8C9C-993B5764BE31}"/>
              </a:ext>
            </a:extLst>
          </p:cNvPr>
          <p:cNvSpPr/>
          <p:nvPr/>
        </p:nvSpPr>
        <p:spPr>
          <a:xfrm>
            <a:off x="2279576" y="846376"/>
            <a:ext cx="9505056" cy="830997"/>
          </a:xfrm>
          <a:prstGeom prst="rect">
            <a:avLst/>
          </a:prstGeom>
        </p:spPr>
        <p:txBody>
          <a:bodyPr wrap="square">
            <a:spAutoFit/>
          </a:bodyPr>
          <a:lstStyle/>
          <a:p>
            <a:r>
              <a:rPr lang="en-GB" sz="2400" b="1" dirty="0"/>
              <a:t>Example 2</a:t>
            </a:r>
          </a:p>
          <a:p>
            <a:r>
              <a:rPr lang="en-GB" sz="2400" dirty="0"/>
              <a:t>Jai has to travel 280 miles.  How long does it take if he travels at:</a:t>
            </a:r>
          </a:p>
        </p:txBody>
      </p:sp>
      <p:sp>
        <p:nvSpPr>
          <p:cNvPr id="5" name="Rectangle 4">
            <a:extLst>
              <a:ext uri="{FF2B5EF4-FFF2-40B4-BE49-F238E27FC236}">
                <a16:creationId xmlns:a16="http://schemas.microsoft.com/office/drawing/2014/main" id="{122AD53C-4D95-42B0-B4F4-83A82251130D}"/>
              </a:ext>
            </a:extLst>
          </p:cNvPr>
          <p:cNvSpPr/>
          <p:nvPr/>
        </p:nvSpPr>
        <p:spPr>
          <a:xfrm>
            <a:off x="2279576" y="1576089"/>
            <a:ext cx="9901828" cy="1569660"/>
          </a:xfrm>
          <a:prstGeom prst="rect">
            <a:avLst/>
          </a:prstGeom>
        </p:spPr>
        <p:txBody>
          <a:bodyPr wrap="square">
            <a:spAutoFit/>
          </a:bodyPr>
          <a:lstStyle/>
          <a:p>
            <a:r>
              <a:rPr lang="en-GB" sz="2400" dirty="0"/>
              <a:t>(a)	50 mph,</a:t>
            </a:r>
          </a:p>
          <a:p>
            <a:r>
              <a:rPr lang="en-GB" sz="2400" dirty="0"/>
              <a:t>(b)	60 mph </a:t>
            </a:r>
          </a:p>
          <a:p>
            <a:pPr marL="457200" indent="-457200">
              <a:buAutoNum type="alphaLcParenBoth" startAt="3"/>
            </a:pPr>
            <a:r>
              <a:rPr lang="en-GB" sz="2400" dirty="0"/>
              <a:t>How much time does he save when he travels</a:t>
            </a:r>
          </a:p>
          <a:p>
            <a:r>
              <a:rPr lang="en-GB" sz="2400" dirty="0"/>
              <a:t> at the faster speed?</a:t>
            </a:r>
          </a:p>
        </p:txBody>
      </p:sp>
      <p:sp>
        <p:nvSpPr>
          <p:cNvPr id="6" name="Rectangle 5">
            <a:extLst>
              <a:ext uri="{FF2B5EF4-FFF2-40B4-BE49-F238E27FC236}">
                <a16:creationId xmlns:a16="http://schemas.microsoft.com/office/drawing/2014/main" id="{90803C6A-026B-4642-B2C2-3C0410A13EBB}"/>
              </a:ext>
            </a:extLst>
          </p:cNvPr>
          <p:cNvSpPr/>
          <p:nvPr/>
        </p:nvSpPr>
        <p:spPr>
          <a:xfrm>
            <a:off x="2299813" y="3221438"/>
            <a:ext cx="9356743" cy="1200329"/>
          </a:xfrm>
          <a:prstGeom prst="rect">
            <a:avLst/>
          </a:prstGeom>
        </p:spPr>
        <p:txBody>
          <a:bodyPr wrap="square">
            <a:spAutoFit/>
          </a:bodyPr>
          <a:lstStyle/>
          <a:p>
            <a:r>
              <a:rPr lang="en-GB" sz="2400" b="1" dirty="0"/>
              <a:t>Example 3</a:t>
            </a:r>
          </a:p>
          <a:p>
            <a:r>
              <a:rPr lang="en-GB" sz="2400" dirty="0"/>
              <a:t>In a factory, each employee can make 40 chicken pies in one hour.  How long will it take:</a:t>
            </a:r>
          </a:p>
        </p:txBody>
      </p:sp>
      <p:sp>
        <p:nvSpPr>
          <p:cNvPr id="7" name="Rectangle 6">
            <a:extLst>
              <a:ext uri="{FF2B5EF4-FFF2-40B4-BE49-F238E27FC236}">
                <a16:creationId xmlns:a16="http://schemas.microsoft.com/office/drawing/2014/main" id="{90C0F8A4-B463-433B-9778-A21231E7EBD6}"/>
              </a:ext>
            </a:extLst>
          </p:cNvPr>
          <p:cNvSpPr/>
          <p:nvPr/>
        </p:nvSpPr>
        <p:spPr>
          <a:xfrm>
            <a:off x="2269341" y="4363485"/>
            <a:ext cx="6096000" cy="1938992"/>
          </a:xfrm>
          <a:prstGeom prst="rect">
            <a:avLst/>
          </a:prstGeom>
        </p:spPr>
        <p:txBody>
          <a:bodyPr>
            <a:spAutoFit/>
          </a:bodyPr>
          <a:lstStyle/>
          <a:p>
            <a:pPr marL="457200" indent="-457200">
              <a:buAutoNum type="alphaLcParenBoth"/>
            </a:pPr>
            <a:r>
              <a:rPr lang="en-GB" sz="2400" dirty="0"/>
              <a:t>6 people  to make  40 pies,</a:t>
            </a:r>
          </a:p>
          <a:p>
            <a:pPr marL="457200" indent="-457200">
              <a:buAutoNum type="alphaLcParenBoth"/>
            </a:pPr>
            <a:endParaRPr lang="en-GB" sz="2400" dirty="0"/>
          </a:p>
          <a:p>
            <a:pPr marL="457200" indent="-457200">
              <a:buAutoNum type="alphaLcParenBoth" startAt="2"/>
            </a:pPr>
            <a:r>
              <a:rPr lang="en-GB" sz="2400" dirty="0"/>
              <a:t>3 people  to make  240 pies,</a:t>
            </a:r>
          </a:p>
          <a:p>
            <a:pPr marL="457200" indent="-457200">
              <a:buAutoNum type="alphaLcParenBoth" startAt="2"/>
            </a:pPr>
            <a:endParaRPr lang="en-GB" sz="2400" dirty="0"/>
          </a:p>
          <a:p>
            <a:r>
              <a:rPr lang="en-GB" sz="2400" dirty="0"/>
              <a:t>(c)	10 people to make  600 pies ?</a:t>
            </a:r>
          </a:p>
        </p:txBody>
      </p:sp>
      <p:sp>
        <p:nvSpPr>
          <p:cNvPr id="8" name="TextBox 7">
            <a:extLst>
              <a:ext uri="{FF2B5EF4-FFF2-40B4-BE49-F238E27FC236}">
                <a16:creationId xmlns:a16="http://schemas.microsoft.com/office/drawing/2014/main" id="{69A7029B-B7B3-4537-8156-64CEE0E93CC2}"/>
              </a:ext>
            </a:extLst>
          </p:cNvPr>
          <p:cNvSpPr txBox="1"/>
          <p:nvPr/>
        </p:nvSpPr>
        <p:spPr>
          <a:xfrm>
            <a:off x="5159896" y="1575612"/>
            <a:ext cx="5472608" cy="461665"/>
          </a:xfrm>
          <a:prstGeom prst="rect">
            <a:avLst/>
          </a:prstGeom>
          <a:noFill/>
        </p:spPr>
        <p:txBody>
          <a:bodyPr wrap="square" rtlCol="0">
            <a:spAutoFit/>
          </a:bodyPr>
          <a:lstStyle/>
          <a:p>
            <a:r>
              <a:rPr lang="en-GB" sz="2400" dirty="0">
                <a:solidFill>
                  <a:srgbClr val="FF0000"/>
                </a:solidFill>
              </a:rPr>
              <a:t>Time = 280 ÷50 = 5 hours 36 mins </a:t>
            </a:r>
          </a:p>
        </p:txBody>
      </p:sp>
      <p:sp>
        <p:nvSpPr>
          <p:cNvPr id="9" name="Rectangle 8">
            <a:extLst>
              <a:ext uri="{FF2B5EF4-FFF2-40B4-BE49-F238E27FC236}">
                <a16:creationId xmlns:a16="http://schemas.microsoft.com/office/drawing/2014/main" id="{B02B00C0-D1FE-4D80-9EAE-9A6E8B89495F}"/>
              </a:ext>
            </a:extLst>
          </p:cNvPr>
          <p:cNvSpPr/>
          <p:nvPr/>
        </p:nvSpPr>
        <p:spPr>
          <a:xfrm>
            <a:off x="5159896" y="1999282"/>
            <a:ext cx="5083251" cy="461665"/>
          </a:xfrm>
          <a:prstGeom prst="rect">
            <a:avLst/>
          </a:prstGeom>
        </p:spPr>
        <p:txBody>
          <a:bodyPr wrap="none">
            <a:spAutoFit/>
          </a:bodyPr>
          <a:lstStyle/>
          <a:p>
            <a:r>
              <a:rPr lang="en-GB" sz="2400" dirty="0">
                <a:solidFill>
                  <a:srgbClr val="FF0000"/>
                </a:solidFill>
              </a:rPr>
              <a:t>Time = 280 ÷ 60 = 4 hours 40 mins</a:t>
            </a:r>
          </a:p>
        </p:txBody>
      </p:sp>
      <p:sp>
        <p:nvSpPr>
          <p:cNvPr id="10" name="TextBox 9">
            <a:extLst>
              <a:ext uri="{FF2B5EF4-FFF2-40B4-BE49-F238E27FC236}">
                <a16:creationId xmlns:a16="http://schemas.microsoft.com/office/drawing/2014/main" id="{5D3C18D0-A263-42CE-8953-DE2A0FD57F43}"/>
              </a:ext>
            </a:extLst>
          </p:cNvPr>
          <p:cNvSpPr txBox="1"/>
          <p:nvPr/>
        </p:nvSpPr>
        <p:spPr>
          <a:xfrm>
            <a:off x="5971034" y="2673227"/>
            <a:ext cx="2122140" cy="461665"/>
          </a:xfrm>
          <a:prstGeom prst="rect">
            <a:avLst/>
          </a:prstGeom>
          <a:noFill/>
        </p:spPr>
        <p:txBody>
          <a:bodyPr wrap="square" rtlCol="0">
            <a:spAutoFit/>
          </a:bodyPr>
          <a:lstStyle/>
          <a:p>
            <a:r>
              <a:rPr lang="en-GB" sz="2400" dirty="0">
                <a:solidFill>
                  <a:srgbClr val="FF0000"/>
                </a:solidFill>
              </a:rPr>
              <a:t>56 mins</a:t>
            </a:r>
          </a:p>
        </p:txBody>
      </p:sp>
      <p:sp>
        <p:nvSpPr>
          <p:cNvPr id="24" name="TextBox 23">
            <a:extLst>
              <a:ext uri="{FF2B5EF4-FFF2-40B4-BE49-F238E27FC236}">
                <a16:creationId xmlns:a16="http://schemas.microsoft.com/office/drawing/2014/main" id="{6B69C2DD-6DA5-4BED-88FF-759EFEC9E1D9}"/>
              </a:ext>
            </a:extLst>
          </p:cNvPr>
          <p:cNvSpPr txBox="1"/>
          <p:nvPr/>
        </p:nvSpPr>
        <p:spPr>
          <a:xfrm>
            <a:off x="6978185" y="3987997"/>
            <a:ext cx="5130206" cy="830997"/>
          </a:xfrm>
          <a:prstGeom prst="rect">
            <a:avLst/>
          </a:prstGeom>
          <a:noFill/>
        </p:spPr>
        <p:txBody>
          <a:bodyPr wrap="square" rtlCol="0">
            <a:spAutoFit/>
          </a:bodyPr>
          <a:lstStyle/>
          <a:p>
            <a:r>
              <a:rPr lang="en-GB" sz="2400" dirty="0">
                <a:solidFill>
                  <a:srgbClr val="FF0000"/>
                </a:solidFill>
              </a:rPr>
              <a:t>1 person would take 1 hour, </a:t>
            </a:r>
          </a:p>
          <a:p>
            <a:r>
              <a:rPr lang="en-GB" sz="2400" dirty="0">
                <a:solidFill>
                  <a:srgbClr val="FF0000"/>
                </a:solidFill>
              </a:rPr>
              <a:t>6 people would take 10 mins</a:t>
            </a:r>
            <a:endParaRPr lang="en-GB" sz="2400" dirty="0"/>
          </a:p>
        </p:txBody>
      </p:sp>
      <p:sp>
        <p:nvSpPr>
          <p:cNvPr id="25" name="Rectangle 24">
            <a:extLst>
              <a:ext uri="{FF2B5EF4-FFF2-40B4-BE49-F238E27FC236}">
                <a16:creationId xmlns:a16="http://schemas.microsoft.com/office/drawing/2014/main" id="{7696FC5C-741D-4C54-A482-22A9C3587970}"/>
              </a:ext>
            </a:extLst>
          </p:cNvPr>
          <p:cNvSpPr/>
          <p:nvPr/>
        </p:nvSpPr>
        <p:spPr>
          <a:xfrm>
            <a:off x="7023992" y="4864388"/>
            <a:ext cx="4224233" cy="830997"/>
          </a:xfrm>
          <a:prstGeom prst="rect">
            <a:avLst/>
          </a:prstGeom>
        </p:spPr>
        <p:txBody>
          <a:bodyPr wrap="none">
            <a:spAutoFit/>
          </a:bodyPr>
          <a:lstStyle/>
          <a:p>
            <a:r>
              <a:rPr lang="en-GB" sz="2400" dirty="0">
                <a:solidFill>
                  <a:srgbClr val="FF0000"/>
                </a:solidFill>
              </a:rPr>
              <a:t>1 person would take 6 hours, </a:t>
            </a:r>
          </a:p>
          <a:p>
            <a:r>
              <a:rPr lang="en-GB" sz="2400" dirty="0">
                <a:solidFill>
                  <a:srgbClr val="FF0000"/>
                </a:solidFill>
              </a:rPr>
              <a:t>3 people would take 2 hours</a:t>
            </a:r>
            <a:endParaRPr lang="en-GB" sz="2400" dirty="0"/>
          </a:p>
        </p:txBody>
      </p:sp>
      <p:sp>
        <p:nvSpPr>
          <p:cNvPr id="26" name="Rectangle 25">
            <a:extLst>
              <a:ext uri="{FF2B5EF4-FFF2-40B4-BE49-F238E27FC236}">
                <a16:creationId xmlns:a16="http://schemas.microsoft.com/office/drawing/2014/main" id="{9AD70023-C09C-410C-B419-4D9B1687FA7F}"/>
              </a:ext>
            </a:extLst>
          </p:cNvPr>
          <p:cNvSpPr/>
          <p:nvPr/>
        </p:nvSpPr>
        <p:spPr>
          <a:xfrm>
            <a:off x="7032104" y="5775026"/>
            <a:ext cx="4954612" cy="830997"/>
          </a:xfrm>
          <a:prstGeom prst="rect">
            <a:avLst/>
          </a:prstGeom>
        </p:spPr>
        <p:txBody>
          <a:bodyPr wrap="square">
            <a:spAutoFit/>
          </a:bodyPr>
          <a:lstStyle/>
          <a:p>
            <a:r>
              <a:rPr lang="en-GB" sz="2400" dirty="0">
                <a:solidFill>
                  <a:srgbClr val="FF0000"/>
                </a:solidFill>
              </a:rPr>
              <a:t>1 person would take 15 hours, </a:t>
            </a:r>
          </a:p>
          <a:p>
            <a:r>
              <a:rPr lang="en-GB" sz="2400" dirty="0">
                <a:solidFill>
                  <a:srgbClr val="FF0000"/>
                </a:solidFill>
              </a:rPr>
              <a:t>10 people would take 1.5 hours</a:t>
            </a:r>
            <a:endParaRPr lang="en-GB" sz="2400" dirty="0"/>
          </a:p>
        </p:txBody>
      </p:sp>
      <p:sp>
        <p:nvSpPr>
          <p:cNvPr id="27" name="Rectangle 26">
            <a:extLst>
              <a:ext uri="{FF2B5EF4-FFF2-40B4-BE49-F238E27FC236}">
                <a16:creationId xmlns:a16="http://schemas.microsoft.com/office/drawing/2014/main" id="{2BAB6BEC-DEFD-47A5-B749-56B99412E0D1}"/>
              </a:ext>
            </a:extLst>
          </p:cNvPr>
          <p:cNvSpPr/>
          <p:nvPr/>
        </p:nvSpPr>
        <p:spPr>
          <a:xfrm>
            <a:off x="119336" y="2821328"/>
            <a:ext cx="3418284" cy="400110"/>
          </a:xfrm>
          <a:prstGeom prst="rect">
            <a:avLst/>
          </a:prstGeom>
        </p:spPr>
        <p:txBody>
          <a:bodyPr wrap="square">
            <a:spAutoFit/>
          </a:bodyPr>
          <a:lstStyle/>
          <a:p>
            <a:endParaRPr lang="en-GB" dirty="0"/>
          </a:p>
        </p:txBody>
      </p:sp>
    </p:spTree>
    <p:extLst>
      <p:ext uri="{BB962C8B-B14F-4D97-AF65-F5344CB8AC3E}">
        <p14:creationId xmlns:p14="http://schemas.microsoft.com/office/powerpoint/2010/main" val="29215480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24" grpId="0"/>
      <p:bldP spid="25" grpId="0"/>
      <p:bldP spid="2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Inverse Proportion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89605843-94CE-4D7B-9592-9574B3DD8790}"/>
              </a:ext>
            </a:extLst>
          </p:cNvPr>
          <p:cNvSpPr/>
          <p:nvPr/>
        </p:nvSpPr>
        <p:spPr>
          <a:xfrm>
            <a:off x="2279576" y="762255"/>
            <a:ext cx="9912424" cy="461665"/>
          </a:xfrm>
          <a:prstGeom prst="rect">
            <a:avLst/>
          </a:prstGeom>
        </p:spPr>
        <p:txBody>
          <a:bodyPr wrap="square">
            <a:spAutoFit/>
          </a:bodyPr>
          <a:lstStyle/>
          <a:p>
            <a:r>
              <a:rPr lang="en-GB" sz="2400" dirty="0"/>
              <a:t>1. How long does it take to complete a journey of 300 miles travelling at:</a:t>
            </a:r>
          </a:p>
        </p:txBody>
      </p:sp>
      <p:sp>
        <p:nvSpPr>
          <p:cNvPr id="3" name="Rectangle 2">
            <a:extLst>
              <a:ext uri="{FF2B5EF4-FFF2-40B4-BE49-F238E27FC236}">
                <a16:creationId xmlns:a16="http://schemas.microsoft.com/office/drawing/2014/main" id="{A5D3B9AE-9DDC-400F-8F05-81D1AC9A43A0}"/>
              </a:ext>
            </a:extLst>
          </p:cNvPr>
          <p:cNvSpPr/>
          <p:nvPr/>
        </p:nvSpPr>
        <p:spPr>
          <a:xfrm>
            <a:off x="2281783" y="1814842"/>
            <a:ext cx="10259044" cy="830997"/>
          </a:xfrm>
          <a:prstGeom prst="rect">
            <a:avLst/>
          </a:prstGeom>
        </p:spPr>
        <p:txBody>
          <a:bodyPr wrap="square">
            <a:spAutoFit/>
          </a:bodyPr>
          <a:lstStyle/>
          <a:p>
            <a:r>
              <a:rPr lang="en-GB" sz="2400" dirty="0"/>
              <a:t>2. Alec has to travel 420 miles.  How much time does he save if he</a:t>
            </a:r>
          </a:p>
          <a:p>
            <a:r>
              <a:rPr lang="en-GB" sz="2400" dirty="0"/>
              <a:t> travels at 70 mph rather than 50 mph?</a:t>
            </a:r>
          </a:p>
        </p:txBody>
      </p:sp>
      <p:sp>
        <p:nvSpPr>
          <p:cNvPr id="4" name="Rectangle 3">
            <a:extLst>
              <a:ext uri="{FF2B5EF4-FFF2-40B4-BE49-F238E27FC236}">
                <a16:creationId xmlns:a16="http://schemas.microsoft.com/office/drawing/2014/main" id="{BAFE10A3-75CA-47B3-9DCA-FEED1B54C967}"/>
              </a:ext>
            </a:extLst>
          </p:cNvPr>
          <p:cNvSpPr/>
          <p:nvPr/>
        </p:nvSpPr>
        <p:spPr>
          <a:xfrm>
            <a:off x="2317293" y="3437227"/>
            <a:ext cx="9840416" cy="1200329"/>
          </a:xfrm>
          <a:prstGeom prst="rect">
            <a:avLst/>
          </a:prstGeom>
        </p:spPr>
        <p:txBody>
          <a:bodyPr wrap="square">
            <a:spAutoFit/>
          </a:bodyPr>
          <a:lstStyle/>
          <a:p>
            <a:r>
              <a:rPr lang="en-GB" sz="2400" dirty="0"/>
              <a:t>3. Sarah has to travel 60 miles to see her boyfriend.  Her dad drives at 30 mph and her Uncle drives at 40 mph.  How much time does she save if she travels with her uncle rather than with her dad?</a:t>
            </a:r>
          </a:p>
        </p:txBody>
      </p:sp>
      <p:sp>
        <p:nvSpPr>
          <p:cNvPr id="5" name="Rectangle 4">
            <a:extLst>
              <a:ext uri="{FF2B5EF4-FFF2-40B4-BE49-F238E27FC236}">
                <a16:creationId xmlns:a16="http://schemas.microsoft.com/office/drawing/2014/main" id="{1777925B-C2BE-4633-B83D-83B597DD94CE}"/>
              </a:ext>
            </a:extLst>
          </p:cNvPr>
          <p:cNvSpPr/>
          <p:nvPr/>
        </p:nvSpPr>
        <p:spPr>
          <a:xfrm>
            <a:off x="2279576" y="5229200"/>
            <a:ext cx="9538964" cy="1200329"/>
          </a:xfrm>
          <a:prstGeom prst="rect">
            <a:avLst/>
          </a:prstGeom>
        </p:spPr>
        <p:txBody>
          <a:bodyPr wrap="square">
            <a:spAutoFit/>
          </a:bodyPr>
          <a:lstStyle/>
          <a:p>
            <a:r>
              <a:rPr lang="en-GB" sz="2400" dirty="0"/>
              <a:t>4.Tony usually walks to school at 3 mph.  When Jennifer walks with him he walks at 4 mph.  He walks 1 mile to school.   How much quicker is his journey when he walks with Jennifer?</a:t>
            </a:r>
          </a:p>
        </p:txBody>
      </p:sp>
      <p:sp>
        <p:nvSpPr>
          <p:cNvPr id="6" name="TextBox 5">
            <a:extLst>
              <a:ext uri="{FF2B5EF4-FFF2-40B4-BE49-F238E27FC236}">
                <a16:creationId xmlns:a16="http://schemas.microsoft.com/office/drawing/2014/main" id="{68E77005-9F02-415B-BEE6-40A74CB28349}"/>
              </a:ext>
            </a:extLst>
          </p:cNvPr>
          <p:cNvSpPr txBox="1"/>
          <p:nvPr/>
        </p:nvSpPr>
        <p:spPr>
          <a:xfrm>
            <a:off x="2512327" y="1274573"/>
            <a:ext cx="1656184" cy="461665"/>
          </a:xfrm>
          <a:prstGeom prst="rect">
            <a:avLst/>
          </a:prstGeom>
          <a:noFill/>
        </p:spPr>
        <p:txBody>
          <a:bodyPr wrap="square" rtlCol="0">
            <a:spAutoFit/>
          </a:bodyPr>
          <a:lstStyle/>
          <a:p>
            <a:r>
              <a:rPr lang="en-GB" sz="2400" dirty="0"/>
              <a:t>(a) 60mph</a:t>
            </a:r>
          </a:p>
        </p:txBody>
      </p:sp>
      <p:sp>
        <p:nvSpPr>
          <p:cNvPr id="7" name="Rectangle 6">
            <a:extLst>
              <a:ext uri="{FF2B5EF4-FFF2-40B4-BE49-F238E27FC236}">
                <a16:creationId xmlns:a16="http://schemas.microsoft.com/office/drawing/2014/main" id="{CFB642C3-DD06-4AD8-B693-45F5DAE686FC}"/>
              </a:ext>
            </a:extLst>
          </p:cNvPr>
          <p:cNvSpPr/>
          <p:nvPr/>
        </p:nvSpPr>
        <p:spPr>
          <a:xfrm>
            <a:off x="5519936" y="1274573"/>
            <a:ext cx="1588897" cy="461665"/>
          </a:xfrm>
          <a:prstGeom prst="rect">
            <a:avLst/>
          </a:prstGeom>
        </p:spPr>
        <p:txBody>
          <a:bodyPr wrap="none">
            <a:spAutoFit/>
          </a:bodyPr>
          <a:lstStyle/>
          <a:p>
            <a:r>
              <a:rPr lang="en-GB" sz="2400" dirty="0"/>
              <a:t>(b) 50mph</a:t>
            </a:r>
          </a:p>
        </p:txBody>
      </p:sp>
      <p:sp>
        <p:nvSpPr>
          <p:cNvPr id="8" name="Rectangle 7">
            <a:extLst>
              <a:ext uri="{FF2B5EF4-FFF2-40B4-BE49-F238E27FC236}">
                <a16:creationId xmlns:a16="http://schemas.microsoft.com/office/drawing/2014/main" id="{36361539-2891-4A04-BCFE-AD1ECC4C63CF}"/>
              </a:ext>
            </a:extLst>
          </p:cNvPr>
          <p:cNvSpPr/>
          <p:nvPr/>
        </p:nvSpPr>
        <p:spPr>
          <a:xfrm>
            <a:off x="8544272" y="1295215"/>
            <a:ext cx="1571264" cy="461665"/>
          </a:xfrm>
          <a:prstGeom prst="rect">
            <a:avLst/>
          </a:prstGeom>
        </p:spPr>
        <p:txBody>
          <a:bodyPr wrap="none">
            <a:spAutoFit/>
          </a:bodyPr>
          <a:lstStyle/>
          <a:p>
            <a:r>
              <a:rPr lang="en-GB" sz="2400" dirty="0"/>
              <a:t>(c) 40mph</a:t>
            </a:r>
          </a:p>
        </p:txBody>
      </p:sp>
      <p:sp>
        <p:nvSpPr>
          <p:cNvPr id="9" name="TextBox 8">
            <a:extLst>
              <a:ext uri="{FF2B5EF4-FFF2-40B4-BE49-F238E27FC236}">
                <a16:creationId xmlns:a16="http://schemas.microsoft.com/office/drawing/2014/main" id="{3F9A1A36-EED9-4D97-9408-F1CDC17D36EF}"/>
              </a:ext>
            </a:extLst>
          </p:cNvPr>
          <p:cNvSpPr txBox="1"/>
          <p:nvPr/>
        </p:nvSpPr>
        <p:spPr>
          <a:xfrm>
            <a:off x="4084497" y="1286360"/>
            <a:ext cx="1656183" cy="461665"/>
          </a:xfrm>
          <a:prstGeom prst="rect">
            <a:avLst/>
          </a:prstGeom>
          <a:noFill/>
        </p:spPr>
        <p:txBody>
          <a:bodyPr wrap="square" rtlCol="0">
            <a:spAutoFit/>
          </a:bodyPr>
          <a:lstStyle/>
          <a:p>
            <a:r>
              <a:rPr lang="en-GB" sz="2400" dirty="0">
                <a:solidFill>
                  <a:srgbClr val="FF0000"/>
                </a:solidFill>
              </a:rPr>
              <a:t>5 hours</a:t>
            </a:r>
          </a:p>
        </p:txBody>
      </p:sp>
      <p:sp>
        <p:nvSpPr>
          <p:cNvPr id="10" name="Rectangle 9">
            <a:extLst>
              <a:ext uri="{FF2B5EF4-FFF2-40B4-BE49-F238E27FC236}">
                <a16:creationId xmlns:a16="http://schemas.microsoft.com/office/drawing/2014/main" id="{DFBEAD24-600D-40EC-BC65-84F51179A3A6}"/>
              </a:ext>
            </a:extLst>
          </p:cNvPr>
          <p:cNvSpPr/>
          <p:nvPr/>
        </p:nvSpPr>
        <p:spPr>
          <a:xfrm>
            <a:off x="7175214" y="1274573"/>
            <a:ext cx="1212191" cy="461665"/>
          </a:xfrm>
          <a:prstGeom prst="rect">
            <a:avLst/>
          </a:prstGeom>
        </p:spPr>
        <p:txBody>
          <a:bodyPr wrap="none">
            <a:spAutoFit/>
          </a:bodyPr>
          <a:lstStyle/>
          <a:p>
            <a:r>
              <a:rPr lang="en-GB" sz="2400" dirty="0">
                <a:solidFill>
                  <a:srgbClr val="FF0000"/>
                </a:solidFill>
              </a:rPr>
              <a:t>6 hours</a:t>
            </a:r>
          </a:p>
        </p:txBody>
      </p:sp>
      <p:sp>
        <p:nvSpPr>
          <p:cNvPr id="11" name="Rectangle 10">
            <a:extLst>
              <a:ext uri="{FF2B5EF4-FFF2-40B4-BE49-F238E27FC236}">
                <a16:creationId xmlns:a16="http://schemas.microsoft.com/office/drawing/2014/main" id="{7C6A3DAF-1AC6-4E11-B2D6-57822C08510B}"/>
              </a:ext>
            </a:extLst>
          </p:cNvPr>
          <p:cNvSpPr/>
          <p:nvPr/>
        </p:nvSpPr>
        <p:spPr>
          <a:xfrm>
            <a:off x="10115536" y="1280359"/>
            <a:ext cx="1468672" cy="461665"/>
          </a:xfrm>
          <a:prstGeom prst="rect">
            <a:avLst/>
          </a:prstGeom>
        </p:spPr>
        <p:txBody>
          <a:bodyPr wrap="none">
            <a:spAutoFit/>
          </a:bodyPr>
          <a:lstStyle/>
          <a:p>
            <a:r>
              <a:rPr lang="en-GB" sz="2400" dirty="0">
                <a:solidFill>
                  <a:srgbClr val="FF0000"/>
                </a:solidFill>
              </a:rPr>
              <a:t>7.5 hours</a:t>
            </a:r>
          </a:p>
        </p:txBody>
      </p:sp>
      <p:sp>
        <p:nvSpPr>
          <p:cNvPr id="12" name="TextBox 11">
            <a:extLst>
              <a:ext uri="{FF2B5EF4-FFF2-40B4-BE49-F238E27FC236}">
                <a16:creationId xmlns:a16="http://schemas.microsoft.com/office/drawing/2014/main" id="{AEBC87B2-E5D3-4131-8524-3B76060EAC8C}"/>
              </a:ext>
            </a:extLst>
          </p:cNvPr>
          <p:cNvSpPr txBox="1"/>
          <p:nvPr/>
        </p:nvSpPr>
        <p:spPr>
          <a:xfrm>
            <a:off x="2423592" y="2606230"/>
            <a:ext cx="4482897" cy="461665"/>
          </a:xfrm>
          <a:prstGeom prst="rect">
            <a:avLst/>
          </a:prstGeom>
          <a:noFill/>
        </p:spPr>
        <p:txBody>
          <a:bodyPr wrap="square" rtlCol="0">
            <a:spAutoFit/>
          </a:bodyPr>
          <a:lstStyle/>
          <a:p>
            <a:r>
              <a:rPr lang="en-GB" sz="2400" dirty="0">
                <a:solidFill>
                  <a:srgbClr val="FF0000"/>
                </a:solidFill>
              </a:rPr>
              <a:t>Time = 420 ÷ 70 = 6 hours</a:t>
            </a:r>
          </a:p>
        </p:txBody>
      </p:sp>
      <p:sp>
        <p:nvSpPr>
          <p:cNvPr id="13" name="Rectangle 12">
            <a:extLst>
              <a:ext uri="{FF2B5EF4-FFF2-40B4-BE49-F238E27FC236}">
                <a16:creationId xmlns:a16="http://schemas.microsoft.com/office/drawing/2014/main" id="{7F64687D-583B-4E81-A125-0279B04CC38C}"/>
              </a:ext>
            </a:extLst>
          </p:cNvPr>
          <p:cNvSpPr/>
          <p:nvPr/>
        </p:nvSpPr>
        <p:spPr>
          <a:xfrm>
            <a:off x="2423592" y="3033240"/>
            <a:ext cx="4175951" cy="461665"/>
          </a:xfrm>
          <a:prstGeom prst="rect">
            <a:avLst/>
          </a:prstGeom>
        </p:spPr>
        <p:txBody>
          <a:bodyPr wrap="none">
            <a:spAutoFit/>
          </a:bodyPr>
          <a:lstStyle/>
          <a:p>
            <a:r>
              <a:rPr lang="en-GB" sz="2400" dirty="0">
                <a:solidFill>
                  <a:srgbClr val="FF0000"/>
                </a:solidFill>
              </a:rPr>
              <a:t>Time = 420 ÷ 50 = 8.4 hours</a:t>
            </a:r>
          </a:p>
        </p:txBody>
      </p:sp>
      <p:sp>
        <p:nvSpPr>
          <p:cNvPr id="14" name="TextBox 13">
            <a:extLst>
              <a:ext uri="{FF2B5EF4-FFF2-40B4-BE49-F238E27FC236}">
                <a16:creationId xmlns:a16="http://schemas.microsoft.com/office/drawing/2014/main" id="{0684A72A-C9BD-482A-8AC2-9450AE10D138}"/>
              </a:ext>
            </a:extLst>
          </p:cNvPr>
          <p:cNvSpPr txBox="1"/>
          <p:nvPr/>
        </p:nvSpPr>
        <p:spPr>
          <a:xfrm>
            <a:off x="7012788" y="2636280"/>
            <a:ext cx="4849363" cy="461665"/>
          </a:xfrm>
          <a:prstGeom prst="rect">
            <a:avLst/>
          </a:prstGeom>
          <a:noFill/>
        </p:spPr>
        <p:txBody>
          <a:bodyPr wrap="square" rtlCol="0">
            <a:spAutoFit/>
          </a:bodyPr>
          <a:lstStyle/>
          <a:p>
            <a:r>
              <a:rPr lang="en-GB" sz="2400" dirty="0">
                <a:solidFill>
                  <a:srgbClr val="FF0000"/>
                </a:solidFill>
              </a:rPr>
              <a:t>Time saved = 2 hours 24 mins</a:t>
            </a:r>
          </a:p>
        </p:txBody>
      </p:sp>
      <p:sp>
        <p:nvSpPr>
          <p:cNvPr id="15" name="Rectangle 14">
            <a:extLst>
              <a:ext uri="{FF2B5EF4-FFF2-40B4-BE49-F238E27FC236}">
                <a16:creationId xmlns:a16="http://schemas.microsoft.com/office/drawing/2014/main" id="{3EC738A3-E85F-44B5-BB25-238C14B99DE2}"/>
              </a:ext>
            </a:extLst>
          </p:cNvPr>
          <p:cNvSpPr/>
          <p:nvPr/>
        </p:nvSpPr>
        <p:spPr>
          <a:xfrm>
            <a:off x="2423592" y="4533037"/>
            <a:ext cx="3747949" cy="461665"/>
          </a:xfrm>
          <a:prstGeom prst="rect">
            <a:avLst/>
          </a:prstGeom>
        </p:spPr>
        <p:txBody>
          <a:bodyPr wrap="none">
            <a:spAutoFit/>
          </a:bodyPr>
          <a:lstStyle/>
          <a:p>
            <a:r>
              <a:rPr lang="en-GB" sz="2400" dirty="0">
                <a:solidFill>
                  <a:srgbClr val="FF0000"/>
                </a:solidFill>
              </a:rPr>
              <a:t>Time = 60 ÷ 30 = 2 hours</a:t>
            </a:r>
          </a:p>
        </p:txBody>
      </p:sp>
      <p:sp>
        <p:nvSpPr>
          <p:cNvPr id="16" name="Rectangle 15">
            <a:extLst>
              <a:ext uri="{FF2B5EF4-FFF2-40B4-BE49-F238E27FC236}">
                <a16:creationId xmlns:a16="http://schemas.microsoft.com/office/drawing/2014/main" id="{811EB583-CF56-4EDE-8834-A374F00CE621}"/>
              </a:ext>
            </a:extLst>
          </p:cNvPr>
          <p:cNvSpPr/>
          <p:nvPr/>
        </p:nvSpPr>
        <p:spPr>
          <a:xfrm>
            <a:off x="2423592" y="4881234"/>
            <a:ext cx="4004430" cy="461665"/>
          </a:xfrm>
          <a:prstGeom prst="rect">
            <a:avLst/>
          </a:prstGeom>
        </p:spPr>
        <p:txBody>
          <a:bodyPr wrap="none">
            <a:spAutoFit/>
          </a:bodyPr>
          <a:lstStyle/>
          <a:p>
            <a:r>
              <a:rPr lang="en-GB" sz="2400" dirty="0">
                <a:solidFill>
                  <a:srgbClr val="FF0000"/>
                </a:solidFill>
              </a:rPr>
              <a:t>Time = 60 ÷ 40 = 1.5 hours</a:t>
            </a:r>
          </a:p>
        </p:txBody>
      </p:sp>
      <p:sp>
        <p:nvSpPr>
          <p:cNvPr id="17" name="Rectangle 16">
            <a:extLst>
              <a:ext uri="{FF2B5EF4-FFF2-40B4-BE49-F238E27FC236}">
                <a16:creationId xmlns:a16="http://schemas.microsoft.com/office/drawing/2014/main" id="{D82D6D7E-8A38-49E1-838A-C4E5A622CBDF}"/>
              </a:ext>
            </a:extLst>
          </p:cNvPr>
          <p:cNvSpPr/>
          <p:nvPr/>
        </p:nvSpPr>
        <p:spPr>
          <a:xfrm>
            <a:off x="7088672" y="4702545"/>
            <a:ext cx="4151906" cy="461665"/>
          </a:xfrm>
          <a:prstGeom prst="rect">
            <a:avLst/>
          </a:prstGeom>
        </p:spPr>
        <p:txBody>
          <a:bodyPr wrap="none">
            <a:spAutoFit/>
          </a:bodyPr>
          <a:lstStyle/>
          <a:p>
            <a:r>
              <a:rPr lang="en-GB" sz="2400" dirty="0">
                <a:solidFill>
                  <a:srgbClr val="FF0000"/>
                </a:solidFill>
              </a:rPr>
              <a:t>Time saved = 1 hour 30 mins</a:t>
            </a:r>
          </a:p>
        </p:txBody>
      </p:sp>
      <p:sp>
        <p:nvSpPr>
          <p:cNvPr id="18" name="TextBox 17">
            <a:extLst>
              <a:ext uri="{FF2B5EF4-FFF2-40B4-BE49-F238E27FC236}">
                <a16:creationId xmlns:a16="http://schemas.microsoft.com/office/drawing/2014/main" id="{50A50448-96ED-4607-A5BF-46F5D3D8B909}"/>
              </a:ext>
            </a:extLst>
          </p:cNvPr>
          <p:cNvSpPr txBox="1"/>
          <p:nvPr/>
        </p:nvSpPr>
        <p:spPr>
          <a:xfrm>
            <a:off x="9343928" y="6095745"/>
            <a:ext cx="2550528" cy="461665"/>
          </a:xfrm>
          <a:prstGeom prst="rect">
            <a:avLst/>
          </a:prstGeom>
          <a:noFill/>
        </p:spPr>
        <p:txBody>
          <a:bodyPr wrap="square" rtlCol="0">
            <a:spAutoFit/>
          </a:bodyPr>
          <a:lstStyle/>
          <a:p>
            <a:r>
              <a:rPr lang="en-GB" sz="2400" dirty="0">
                <a:solidFill>
                  <a:srgbClr val="FF0000"/>
                </a:solidFill>
              </a:rPr>
              <a:t>20 – 15 = 5 mins</a:t>
            </a:r>
          </a:p>
        </p:txBody>
      </p:sp>
    </p:spTree>
    <p:extLst>
      <p:ext uri="{BB962C8B-B14F-4D97-AF65-F5344CB8AC3E}">
        <p14:creationId xmlns:p14="http://schemas.microsoft.com/office/powerpoint/2010/main" val="14567293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7" grpId="0"/>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Inverse Proportion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616D19A6-BB4A-4338-9F66-AD26D809BFC1}"/>
              </a:ext>
            </a:extLst>
          </p:cNvPr>
          <p:cNvSpPr/>
          <p:nvPr/>
        </p:nvSpPr>
        <p:spPr>
          <a:xfrm>
            <a:off x="2399141" y="755801"/>
            <a:ext cx="8911326" cy="1938992"/>
          </a:xfrm>
          <a:prstGeom prst="rect">
            <a:avLst/>
          </a:prstGeom>
        </p:spPr>
        <p:txBody>
          <a:bodyPr wrap="square">
            <a:spAutoFit/>
          </a:bodyPr>
          <a:lstStyle/>
          <a:p>
            <a:r>
              <a:rPr lang="en-GB" sz="2400" dirty="0"/>
              <a:t>5. One person can put 200 letters into envelopes in 1 hour.  How long would it take for 200 letters to be put into envelopes by:</a:t>
            </a:r>
          </a:p>
          <a:p>
            <a:r>
              <a:rPr lang="en-GB" sz="2400" dirty="0"/>
              <a:t>(a)	4 people,</a:t>
            </a:r>
          </a:p>
          <a:p>
            <a:r>
              <a:rPr lang="en-GB" sz="2400" dirty="0"/>
              <a:t>(b)	6 people,</a:t>
            </a:r>
          </a:p>
          <a:p>
            <a:r>
              <a:rPr lang="en-GB" sz="2400" dirty="0"/>
              <a:t>(c)	10 people?</a:t>
            </a:r>
          </a:p>
        </p:txBody>
      </p:sp>
      <p:sp>
        <p:nvSpPr>
          <p:cNvPr id="4" name="Rectangle 3">
            <a:extLst>
              <a:ext uri="{FF2B5EF4-FFF2-40B4-BE49-F238E27FC236}">
                <a16:creationId xmlns:a16="http://schemas.microsoft.com/office/drawing/2014/main" id="{86DA6480-F2D7-42F3-83C0-613E140F482C}"/>
              </a:ext>
            </a:extLst>
          </p:cNvPr>
          <p:cNvSpPr/>
          <p:nvPr/>
        </p:nvSpPr>
        <p:spPr>
          <a:xfrm>
            <a:off x="2399141" y="2623069"/>
            <a:ext cx="9024304" cy="2308324"/>
          </a:xfrm>
          <a:prstGeom prst="rect">
            <a:avLst/>
          </a:prstGeom>
        </p:spPr>
        <p:txBody>
          <a:bodyPr wrap="square">
            <a:spAutoFit/>
          </a:bodyPr>
          <a:lstStyle/>
          <a:p>
            <a:r>
              <a:rPr lang="en-GB" sz="2400" dirty="0"/>
              <a:t>6. A person can make 20 badges in one hour using a machine.  How long would it take:</a:t>
            </a:r>
          </a:p>
          <a:p>
            <a:pPr marL="457200" indent="-457200">
              <a:buAutoNum type="alphaLcParenBoth"/>
            </a:pPr>
            <a:r>
              <a:rPr lang="en-GB" sz="2400" dirty="0"/>
              <a:t>4 people with machines  to make  20 badges,</a:t>
            </a:r>
          </a:p>
          <a:p>
            <a:pPr marL="457200" indent="-457200">
              <a:buAutoNum type="alphaLcParenBoth" startAt="2"/>
            </a:pPr>
            <a:r>
              <a:rPr lang="en-GB" sz="2400" dirty="0"/>
              <a:t>10 people with machines  to make  300 badges,</a:t>
            </a:r>
          </a:p>
          <a:p>
            <a:pPr marL="457200" indent="-457200">
              <a:buAutoNum type="alphaLcParenBoth" startAt="2"/>
            </a:pPr>
            <a:endParaRPr lang="en-GB" sz="2400" dirty="0"/>
          </a:p>
          <a:p>
            <a:r>
              <a:rPr lang="en-GB" sz="2400" dirty="0"/>
              <a:t>(c)	12 people with machines  to make  400 badges?</a:t>
            </a:r>
          </a:p>
        </p:txBody>
      </p:sp>
      <p:sp>
        <p:nvSpPr>
          <p:cNvPr id="6" name="Rectangle 5">
            <a:extLst>
              <a:ext uri="{FF2B5EF4-FFF2-40B4-BE49-F238E27FC236}">
                <a16:creationId xmlns:a16="http://schemas.microsoft.com/office/drawing/2014/main" id="{813567C5-2265-46D9-870B-3389FB6F0178}"/>
              </a:ext>
            </a:extLst>
          </p:cNvPr>
          <p:cNvSpPr/>
          <p:nvPr/>
        </p:nvSpPr>
        <p:spPr>
          <a:xfrm>
            <a:off x="2367391" y="5325150"/>
            <a:ext cx="9389147" cy="830997"/>
          </a:xfrm>
          <a:prstGeom prst="rect">
            <a:avLst/>
          </a:prstGeom>
        </p:spPr>
        <p:txBody>
          <a:bodyPr wrap="square">
            <a:spAutoFit/>
          </a:bodyPr>
          <a:lstStyle/>
          <a:p>
            <a:r>
              <a:rPr lang="en-GB" sz="2400" dirty="0"/>
              <a:t>7. On Monday Tom takes 15 minutes to walk one mile to school. </a:t>
            </a:r>
          </a:p>
          <a:p>
            <a:r>
              <a:rPr lang="en-GB" sz="2400" dirty="0"/>
              <a:t> On Tuesday he takes 20 minutes to walk the same distance. </a:t>
            </a:r>
          </a:p>
        </p:txBody>
      </p:sp>
      <p:sp>
        <p:nvSpPr>
          <p:cNvPr id="7" name="TextBox 6">
            <a:extLst>
              <a:ext uri="{FF2B5EF4-FFF2-40B4-BE49-F238E27FC236}">
                <a16:creationId xmlns:a16="http://schemas.microsoft.com/office/drawing/2014/main" id="{2A91FDCB-BD7E-4DAB-A332-D308EC4B8153}"/>
              </a:ext>
            </a:extLst>
          </p:cNvPr>
          <p:cNvSpPr txBox="1"/>
          <p:nvPr/>
        </p:nvSpPr>
        <p:spPr>
          <a:xfrm>
            <a:off x="5735960" y="1502708"/>
            <a:ext cx="1296144" cy="461665"/>
          </a:xfrm>
          <a:prstGeom prst="rect">
            <a:avLst/>
          </a:prstGeom>
          <a:noFill/>
        </p:spPr>
        <p:txBody>
          <a:bodyPr wrap="square" rtlCol="0">
            <a:spAutoFit/>
          </a:bodyPr>
          <a:lstStyle/>
          <a:p>
            <a:r>
              <a:rPr lang="en-GB" sz="2400" dirty="0">
                <a:solidFill>
                  <a:srgbClr val="FF0000"/>
                </a:solidFill>
              </a:rPr>
              <a:t>15 mins</a:t>
            </a:r>
          </a:p>
        </p:txBody>
      </p:sp>
      <p:sp>
        <p:nvSpPr>
          <p:cNvPr id="8" name="Rectangle 7">
            <a:extLst>
              <a:ext uri="{FF2B5EF4-FFF2-40B4-BE49-F238E27FC236}">
                <a16:creationId xmlns:a16="http://schemas.microsoft.com/office/drawing/2014/main" id="{4A88211A-A4A3-40B1-89EE-A317B066E507}"/>
              </a:ext>
            </a:extLst>
          </p:cNvPr>
          <p:cNvSpPr/>
          <p:nvPr/>
        </p:nvSpPr>
        <p:spPr>
          <a:xfrm>
            <a:off x="5737956" y="1876162"/>
            <a:ext cx="1263487" cy="461665"/>
          </a:xfrm>
          <a:prstGeom prst="rect">
            <a:avLst/>
          </a:prstGeom>
        </p:spPr>
        <p:txBody>
          <a:bodyPr wrap="none">
            <a:spAutoFit/>
          </a:bodyPr>
          <a:lstStyle/>
          <a:p>
            <a:r>
              <a:rPr lang="en-GB" sz="2400" dirty="0">
                <a:solidFill>
                  <a:srgbClr val="FF0000"/>
                </a:solidFill>
              </a:rPr>
              <a:t>10 mins</a:t>
            </a:r>
          </a:p>
        </p:txBody>
      </p:sp>
      <p:sp>
        <p:nvSpPr>
          <p:cNvPr id="9" name="Rectangle 8">
            <a:extLst>
              <a:ext uri="{FF2B5EF4-FFF2-40B4-BE49-F238E27FC236}">
                <a16:creationId xmlns:a16="http://schemas.microsoft.com/office/drawing/2014/main" id="{98EABE75-2CF2-4B23-84CA-B4394948BB85}"/>
              </a:ext>
            </a:extLst>
          </p:cNvPr>
          <p:cNvSpPr/>
          <p:nvPr/>
        </p:nvSpPr>
        <p:spPr>
          <a:xfrm>
            <a:off x="5838049" y="2249615"/>
            <a:ext cx="1091966" cy="461665"/>
          </a:xfrm>
          <a:prstGeom prst="rect">
            <a:avLst/>
          </a:prstGeom>
        </p:spPr>
        <p:txBody>
          <a:bodyPr wrap="none">
            <a:spAutoFit/>
          </a:bodyPr>
          <a:lstStyle/>
          <a:p>
            <a:r>
              <a:rPr lang="en-GB" sz="2400" dirty="0">
                <a:solidFill>
                  <a:srgbClr val="FF0000"/>
                </a:solidFill>
              </a:rPr>
              <a:t>6 mins</a:t>
            </a:r>
          </a:p>
        </p:txBody>
      </p:sp>
      <p:sp>
        <p:nvSpPr>
          <p:cNvPr id="10" name="Rectangle 9">
            <a:extLst>
              <a:ext uri="{FF2B5EF4-FFF2-40B4-BE49-F238E27FC236}">
                <a16:creationId xmlns:a16="http://schemas.microsoft.com/office/drawing/2014/main" id="{C7ABBFE0-12B3-40B6-984C-6D8BE53AD4A8}"/>
              </a:ext>
            </a:extLst>
          </p:cNvPr>
          <p:cNvSpPr/>
          <p:nvPr/>
        </p:nvSpPr>
        <p:spPr>
          <a:xfrm>
            <a:off x="9408368" y="3379706"/>
            <a:ext cx="1263487" cy="461665"/>
          </a:xfrm>
          <a:prstGeom prst="rect">
            <a:avLst/>
          </a:prstGeom>
        </p:spPr>
        <p:txBody>
          <a:bodyPr wrap="none">
            <a:spAutoFit/>
          </a:bodyPr>
          <a:lstStyle/>
          <a:p>
            <a:r>
              <a:rPr lang="en-GB" sz="2400" dirty="0">
                <a:solidFill>
                  <a:srgbClr val="FF0000"/>
                </a:solidFill>
              </a:rPr>
              <a:t>15 mins</a:t>
            </a:r>
          </a:p>
        </p:txBody>
      </p:sp>
      <p:sp>
        <p:nvSpPr>
          <p:cNvPr id="11" name="Rectangle 10">
            <a:extLst>
              <a:ext uri="{FF2B5EF4-FFF2-40B4-BE49-F238E27FC236}">
                <a16:creationId xmlns:a16="http://schemas.microsoft.com/office/drawing/2014/main" id="{583B6103-892E-42FA-A8D4-88744AF412AB}"/>
              </a:ext>
            </a:extLst>
          </p:cNvPr>
          <p:cNvSpPr/>
          <p:nvPr/>
        </p:nvSpPr>
        <p:spPr>
          <a:xfrm>
            <a:off x="3935760" y="6127870"/>
            <a:ext cx="2401619" cy="461665"/>
          </a:xfrm>
          <a:prstGeom prst="rect">
            <a:avLst/>
          </a:prstGeom>
        </p:spPr>
        <p:txBody>
          <a:bodyPr wrap="none">
            <a:spAutoFit/>
          </a:bodyPr>
          <a:lstStyle/>
          <a:p>
            <a:r>
              <a:rPr lang="en-GB" sz="2400" dirty="0">
                <a:solidFill>
                  <a:srgbClr val="FF0000"/>
                </a:solidFill>
              </a:rPr>
              <a:t>Monday = 4mph</a:t>
            </a:r>
          </a:p>
        </p:txBody>
      </p:sp>
      <p:sp>
        <p:nvSpPr>
          <p:cNvPr id="12" name="Rectangle 11">
            <a:extLst>
              <a:ext uri="{FF2B5EF4-FFF2-40B4-BE49-F238E27FC236}">
                <a16:creationId xmlns:a16="http://schemas.microsoft.com/office/drawing/2014/main" id="{82A22C91-3465-49CC-9B18-25B132DECB20}"/>
              </a:ext>
            </a:extLst>
          </p:cNvPr>
          <p:cNvSpPr/>
          <p:nvPr/>
        </p:nvSpPr>
        <p:spPr>
          <a:xfrm>
            <a:off x="7001443" y="6139757"/>
            <a:ext cx="2560124" cy="461665"/>
          </a:xfrm>
          <a:prstGeom prst="rect">
            <a:avLst/>
          </a:prstGeom>
        </p:spPr>
        <p:txBody>
          <a:bodyPr wrap="none">
            <a:spAutoFit/>
          </a:bodyPr>
          <a:lstStyle/>
          <a:p>
            <a:r>
              <a:rPr lang="en-GB" sz="2400" dirty="0">
                <a:solidFill>
                  <a:srgbClr val="FF0000"/>
                </a:solidFill>
              </a:rPr>
              <a:t>Tuesday = 3 mph</a:t>
            </a:r>
          </a:p>
        </p:txBody>
      </p:sp>
      <p:sp>
        <p:nvSpPr>
          <p:cNvPr id="13" name="TextBox 12">
            <a:extLst>
              <a:ext uri="{FF2B5EF4-FFF2-40B4-BE49-F238E27FC236}">
                <a16:creationId xmlns:a16="http://schemas.microsoft.com/office/drawing/2014/main" id="{75CD1F91-C34E-44A8-8927-09A893A64B34}"/>
              </a:ext>
            </a:extLst>
          </p:cNvPr>
          <p:cNvSpPr txBox="1"/>
          <p:nvPr/>
        </p:nvSpPr>
        <p:spPr>
          <a:xfrm>
            <a:off x="2840687" y="4091325"/>
            <a:ext cx="4824536" cy="461665"/>
          </a:xfrm>
          <a:prstGeom prst="rect">
            <a:avLst/>
          </a:prstGeom>
          <a:noFill/>
        </p:spPr>
        <p:txBody>
          <a:bodyPr wrap="square" rtlCol="0">
            <a:spAutoFit/>
          </a:bodyPr>
          <a:lstStyle/>
          <a:p>
            <a:r>
              <a:rPr lang="en-GB" sz="2400" dirty="0">
                <a:solidFill>
                  <a:srgbClr val="FF0000"/>
                </a:solidFill>
              </a:rPr>
              <a:t>1 person makes 300 in  15 hours </a:t>
            </a:r>
          </a:p>
        </p:txBody>
      </p:sp>
      <p:sp>
        <p:nvSpPr>
          <p:cNvPr id="14" name="Rectangle 13">
            <a:extLst>
              <a:ext uri="{FF2B5EF4-FFF2-40B4-BE49-F238E27FC236}">
                <a16:creationId xmlns:a16="http://schemas.microsoft.com/office/drawing/2014/main" id="{B7B391E2-11D8-422A-8B2C-147BF6FF57C8}"/>
              </a:ext>
            </a:extLst>
          </p:cNvPr>
          <p:cNvSpPr/>
          <p:nvPr/>
        </p:nvSpPr>
        <p:spPr>
          <a:xfrm>
            <a:off x="7734897" y="4085386"/>
            <a:ext cx="3813865" cy="461665"/>
          </a:xfrm>
          <a:prstGeom prst="rect">
            <a:avLst/>
          </a:prstGeom>
        </p:spPr>
        <p:txBody>
          <a:bodyPr wrap="none">
            <a:spAutoFit/>
          </a:bodyPr>
          <a:lstStyle/>
          <a:p>
            <a:r>
              <a:rPr lang="en-GB" sz="2400" dirty="0">
                <a:solidFill>
                  <a:srgbClr val="FF0000"/>
                </a:solidFill>
              </a:rPr>
              <a:t>10 people takes 1.5 hours </a:t>
            </a:r>
          </a:p>
        </p:txBody>
      </p:sp>
      <p:sp>
        <p:nvSpPr>
          <p:cNvPr id="15" name="Rectangle 14">
            <a:extLst>
              <a:ext uri="{FF2B5EF4-FFF2-40B4-BE49-F238E27FC236}">
                <a16:creationId xmlns:a16="http://schemas.microsoft.com/office/drawing/2014/main" id="{FA0A6EFD-9CE7-486A-AC2D-FE6ECCDF387F}"/>
              </a:ext>
            </a:extLst>
          </p:cNvPr>
          <p:cNvSpPr/>
          <p:nvPr/>
        </p:nvSpPr>
        <p:spPr>
          <a:xfrm>
            <a:off x="2881911" y="4838232"/>
            <a:ext cx="4754828" cy="461665"/>
          </a:xfrm>
          <a:prstGeom prst="rect">
            <a:avLst/>
          </a:prstGeom>
        </p:spPr>
        <p:txBody>
          <a:bodyPr wrap="none">
            <a:spAutoFit/>
          </a:bodyPr>
          <a:lstStyle/>
          <a:p>
            <a:r>
              <a:rPr lang="en-GB" sz="2400" dirty="0">
                <a:solidFill>
                  <a:srgbClr val="FF0000"/>
                </a:solidFill>
              </a:rPr>
              <a:t>1 person makes 400 in  20 hours </a:t>
            </a:r>
          </a:p>
        </p:txBody>
      </p:sp>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E2EA1CCA-3235-4A2E-A22B-157C95A557C1}"/>
                  </a:ext>
                </a:extLst>
              </p:cNvPr>
              <p:cNvSpPr/>
              <p:nvPr/>
            </p:nvSpPr>
            <p:spPr>
              <a:xfrm>
                <a:off x="7676163" y="4807388"/>
                <a:ext cx="3464410" cy="616515"/>
              </a:xfrm>
              <a:prstGeom prst="rect">
                <a:avLst/>
              </a:prstGeom>
            </p:spPr>
            <p:txBody>
              <a:bodyPr wrap="none">
                <a:spAutoFit/>
              </a:bodyPr>
              <a:lstStyle/>
              <a:p>
                <a:r>
                  <a:rPr lang="en-GB" sz="2400" dirty="0">
                    <a:solidFill>
                      <a:srgbClr val="FF0000"/>
                    </a:solidFill>
                  </a:rPr>
                  <a:t>12 people take 1 </a:t>
                </a:r>
                <a14:m>
                  <m:oMath xmlns:m="http://schemas.openxmlformats.org/officeDocument/2006/math">
                    <m:f>
                      <m:fPr>
                        <m:ctrlPr>
                          <a:rPr lang="en-GB" sz="2400" i="1" smtClean="0">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2</m:t>
                        </m:r>
                      </m:num>
                      <m:den>
                        <m:r>
                          <a:rPr lang="en-GB" sz="2400" b="0" i="1" smtClean="0">
                            <a:solidFill>
                              <a:srgbClr val="FF0000"/>
                            </a:solidFill>
                            <a:latin typeface="Cambria Math" panose="02040503050406030204" pitchFamily="18" charset="0"/>
                          </a:rPr>
                          <m:t>3</m:t>
                        </m:r>
                      </m:den>
                    </m:f>
                  </m:oMath>
                </a14:m>
                <a:r>
                  <a:rPr lang="en-GB" sz="2400" dirty="0">
                    <a:solidFill>
                      <a:srgbClr val="FF0000"/>
                    </a:solidFill>
                  </a:rPr>
                  <a:t> hour </a:t>
                </a:r>
              </a:p>
            </p:txBody>
          </p:sp>
        </mc:Choice>
        <mc:Fallback xmlns="">
          <p:sp>
            <p:nvSpPr>
              <p:cNvPr id="16" name="Rectangle 15">
                <a:extLst>
                  <a:ext uri="{FF2B5EF4-FFF2-40B4-BE49-F238E27FC236}">
                    <a16:creationId xmlns:a16="http://schemas.microsoft.com/office/drawing/2014/main" id="{E2EA1CCA-3235-4A2E-A22B-157C95A557C1}"/>
                  </a:ext>
                </a:extLst>
              </p:cNvPr>
              <p:cNvSpPr>
                <a:spLocks noRot="1" noChangeAspect="1" noMove="1" noResize="1" noEditPoints="1" noAdjustHandles="1" noChangeArrowheads="1" noChangeShapeType="1" noTextEdit="1"/>
              </p:cNvSpPr>
              <p:nvPr/>
            </p:nvSpPr>
            <p:spPr>
              <a:xfrm>
                <a:off x="7676163" y="4807388"/>
                <a:ext cx="3464410" cy="616515"/>
              </a:xfrm>
              <a:prstGeom prst="rect">
                <a:avLst/>
              </a:prstGeom>
              <a:blipFill>
                <a:blip r:embed="rId4"/>
                <a:stretch>
                  <a:fillRect l="-2636" r="-1757" b="-8911"/>
                </a:stretch>
              </a:blipFill>
            </p:spPr>
            <p:txBody>
              <a:bodyPr/>
              <a:lstStyle/>
              <a:p>
                <a:r>
                  <a:rPr lang="en-GB">
                    <a:noFill/>
                  </a:rPr>
                  <a:t> </a:t>
                </a:r>
              </a:p>
            </p:txBody>
          </p:sp>
        </mc:Fallback>
      </mc:AlternateContent>
    </p:spTree>
    <p:extLst>
      <p:ext uri="{BB962C8B-B14F-4D97-AF65-F5344CB8AC3E}">
        <p14:creationId xmlns:p14="http://schemas.microsoft.com/office/powerpoint/2010/main" val="17770103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Inverse Proportion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F5180FB-1696-4454-80E8-842C3CE892C3}"/>
              </a:ext>
            </a:extLst>
          </p:cNvPr>
          <p:cNvSpPr/>
          <p:nvPr/>
        </p:nvSpPr>
        <p:spPr>
          <a:xfrm>
            <a:off x="2351584" y="836712"/>
            <a:ext cx="9140824" cy="1938992"/>
          </a:xfrm>
          <a:prstGeom prst="rect">
            <a:avLst/>
          </a:prstGeom>
        </p:spPr>
        <p:txBody>
          <a:bodyPr wrap="square">
            <a:spAutoFit/>
          </a:bodyPr>
          <a:lstStyle/>
          <a:p>
            <a:r>
              <a:rPr lang="en-GB" sz="2400" dirty="0"/>
              <a:t>8. Joshua shares a 2 kg tin of sweets between himself and three friends.</a:t>
            </a:r>
          </a:p>
          <a:p>
            <a:r>
              <a:rPr lang="en-GB" sz="2400" dirty="0"/>
              <a:t>(a)	How many kg of sweets do they each receive?</a:t>
            </a:r>
          </a:p>
          <a:p>
            <a:r>
              <a:rPr lang="en-GB" sz="2400" dirty="0"/>
              <a:t>(b)	How much less would they each have received if there were four friends instead of three?</a:t>
            </a:r>
          </a:p>
        </p:txBody>
      </p:sp>
      <p:sp>
        <p:nvSpPr>
          <p:cNvPr id="5" name="Rectangle 4">
            <a:extLst>
              <a:ext uri="{FF2B5EF4-FFF2-40B4-BE49-F238E27FC236}">
                <a16:creationId xmlns:a16="http://schemas.microsoft.com/office/drawing/2014/main" id="{FDD5FB47-EB4E-497B-84F5-60B0AB736D45}"/>
              </a:ext>
            </a:extLst>
          </p:cNvPr>
          <p:cNvSpPr/>
          <p:nvPr/>
        </p:nvSpPr>
        <p:spPr>
          <a:xfrm>
            <a:off x="2343440" y="2924944"/>
            <a:ext cx="9433048" cy="1569660"/>
          </a:xfrm>
          <a:prstGeom prst="rect">
            <a:avLst/>
          </a:prstGeom>
        </p:spPr>
        <p:txBody>
          <a:bodyPr wrap="square">
            <a:spAutoFit/>
          </a:bodyPr>
          <a:lstStyle/>
          <a:p>
            <a:r>
              <a:rPr lang="en-GB" sz="2400" dirty="0"/>
              <a:t>9.	</a:t>
            </a:r>
            <a:r>
              <a:rPr lang="en-GB" sz="2400" dirty="0" err="1"/>
              <a:t>Nadina</a:t>
            </a:r>
            <a:r>
              <a:rPr lang="en-GB" sz="2400" dirty="0"/>
              <a:t> and her friends can each make 15 Christmas cards in one hour. How long would it take </a:t>
            </a:r>
            <a:r>
              <a:rPr lang="en-GB" sz="2400" dirty="0" err="1"/>
              <a:t>Nadina</a:t>
            </a:r>
            <a:r>
              <a:rPr lang="en-GB" sz="2400" dirty="0"/>
              <a:t> and four friends to make:</a:t>
            </a:r>
          </a:p>
          <a:p>
            <a:r>
              <a:rPr lang="en-GB" sz="2400" dirty="0"/>
              <a:t>(a)	300 cards,</a:t>
            </a:r>
          </a:p>
          <a:p>
            <a:r>
              <a:rPr lang="en-GB" sz="2400" dirty="0"/>
              <a:t>(b)	1000 cards?</a:t>
            </a:r>
          </a:p>
        </p:txBody>
      </p:sp>
      <p:sp>
        <p:nvSpPr>
          <p:cNvPr id="7" name="Rectangle 6">
            <a:extLst>
              <a:ext uri="{FF2B5EF4-FFF2-40B4-BE49-F238E27FC236}">
                <a16:creationId xmlns:a16="http://schemas.microsoft.com/office/drawing/2014/main" id="{108656A5-C7FD-442D-9245-776B81E2279F}"/>
              </a:ext>
            </a:extLst>
          </p:cNvPr>
          <p:cNvSpPr/>
          <p:nvPr/>
        </p:nvSpPr>
        <p:spPr>
          <a:xfrm>
            <a:off x="2343440" y="4725144"/>
            <a:ext cx="8996808" cy="1200329"/>
          </a:xfrm>
          <a:prstGeom prst="rect">
            <a:avLst/>
          </a:prstGeom>
        </p:spPr>
        <p:txBody>
          <a:bodyPr wrap="square">
            <a:spAutoFit/>
          </a:bodyPr>
          <a:lstStyle/>
          <a:p>
            <a:r>
              <a:rPr lang="en-GB" sz="2400" dirty="0"/>
              <a:t>10. A train normally completes a 270 mile journey in 4.5 hours How much faster would it have to travel to complete the journey in 4 hours?</a:t>
            </a:r>
          </a:p>
        </p:txBody>
      </p:sp>
      <p:sp>
        <p:nvSpPr>
          <p:cNvPr id="8" name="TextBox 7">
            <a:extLst>
              <a:ext uri="{FF2B5EF4-FFF2-40B4-BE49-F238E27FC236}">
                <a16:creationId xmlns:a16="http://schemas.microsoft.com/office/drawing/2014/main" id="{C034086E-C4FB-47A0-882E-0804776EB46C}"/>
              </a:ext>
            </a:extLst>
          </p:cNvPr>
          <p:cNvSpPr txBox="1"/>
          <p:nvPr/>
        </p:nvSpPr>
        <p:spPr>
          <a:xfrm>
            <a:off x="9729188" y="1546921"/>
            <a:ext cx="1152128" cy="461665"/>
          </a:xfrm>
          <a:prstGeom prst="rect">
            <a:avLst/>
          </a:prstGeom>
          <a:noFill/>
        </p:spPr>
        <p:txBody>
          <a:bodyPr wrap="square" rtlCol="0">
            <a:spAutoFit/>
          </a:bodyPr>
          <a:lstStyle/>
          <a:p>
            <a:r>
              <a:rPr lang="en-GB" sz="2400" dirty="0">
                <a:solidFill>
                  <a:srgbClr val="FF0000"/>
                </a:solidFill>
              </a:rPr>
              <a:t>500 g</a:t>
            </a:r>
          </a:p>
        </p:txBody>
      </p:sp>
      <p:sp>
        <p:nvSpPr>
          <p:cNvPr id="9" name="Rectangle 8">
            <a:extLst>
              <a:ext uri="{FF2B5EF4-FFF2-40B4-BE49-F238E27FC236}">
                <a16:creationId xmlns:a16="http://schemas.microsoft.com/office/drawing/2014/main" id="{48740127-C320-490B-9980-56A7D153E904}"/>
              </a:ext>
            </a:extLst>
          </p:cNvPr>
          <p:cNvSpPr/>
          <p:nvPr/>
        </p:nvSpPr>
        <p:spPr>
          <a:xfrm>
            <a:off x="7680176" y="2314039"/>
            <a:ext cx="3273653" cy="461665"/>
          </a:xfrm>
          <a:prstGeom prst="rect">
            <a:avLst/>
          </a:prstGeom>
        </p:spPr>
        <p:txBody>
          <a:bodyPr wrap="none">
            <a:spAutoFit/>
          </a:bodyPr>
          <a:lstStyle/>
          <a:p>
            <a:r>
              <a:rPr lang="en-GB" sz="2400" dirty="0">
                <a:solidFill>
                  <a:srgbClr val="FF0000"/>
                </a:solidFill>
              </a:rPr>
              <a:t>500 g – 400 g = 100 g </a:t>
            </a:r>
          </a:p>
        </p:txBody>
      </p:sp>
      <p:sp>
        <p:nvSpPr>
          <p:cNvPr id="10" name="TextBox 9">
            <a:extLst>
              <a:ext uri="{FF2B5EF4-FFF2-40B4-BE49-F238E27FC236}">
                <a16:creationId xmlns:a16="http://schemas.microsoft.com/office/drawing/2014/main" id="{2E1688A1-F46C-473A-B428-E0CCF7B0B4D6}"/>
              </a:ext>
            </a:extLst>
          </p:cNvPr>
          <p:cNvSpPr txBox="1"/>
          <p:nvPr/>
        </p:nvSpPr>
        <p:spPr>
          <a:xfrm>
            <a:off x="4871864" y="3653706"/>
            <a:ext cx="3490292" cy="461665"/>
          </a:xfrm>
          <a:prstGeom prst="rect">
            <a:avLst/>
          </a:prstGeom>
          <a:noFill/>
        </p:spPr>
        <p:txBody>
          <a:bodyPr wrap="square" rtlCol="0">
            <a:spAutoFit/>
          </a:bodyPr>
          <a:lstStyle/>
          <a:p>
            <a:r>
              <a:rPr lang="en-GB" sz="2400" dirty="0">
                <a:solidFill>
                  <a:srgbClr val="FF0000"/>
                </a:solidFill>
              </a:rPr>
              <a:t>300 ÷75 = 4 hours </a:t>
            </a:r>
          </a:p>
        </p:txBody>
      </p:sp>
      <p:sp>
        <p:nvSpPr>
          <p:cNvPr id="11" name="Rectangle 10">
            <a:extLst>
              <a:ext uri="{FF2B5EF4-FFF2-40B4-BE49-F238E27FC236}">
                <a16:creationId xmlns:a16="http://schemas.microsoft.com/office/drawing/2014/main" id="{CF443DDA-204B-4E8A-8614-62AC9CCFEB74}"/>
              </a:ext>
            </a:extLst>
          </p:cNvPr>
          <p:cNvSpPr/>
          <p:nvPr/>
        </p:nvSpPr>
        <p:spPr>
          <a:xfrm>
            <a:off x="4740322" y="4027883"/>
            <a:ext cx="4988866" cy="461665"/>
          </a:xfrm>
          <a:prstGeom prst="rect">
            <a:avLst/>
          </a:prstGeom>
        </p:spPr>
        <p:txBody>
          <a:bodyPr wrap="none">
            <a:spAutoFit/>
          </a:bodyPr>
          <a:lstStyle/>
          <a:p>
            <a:r>
              <a:rPr lang="en-GB" dirty="0">
                <a:solidFill>
                  <a:srgbClr val="FF0000"/>
                </a:solidFill>
              </a:rPr>
              <a:t> </a:t>
            </a:r>
            <a:r>
              <a:rPr lang="en-GB" sz="2400" dirty="0">
                <a:solidFill>
                  <a:srgbClr val="FF0000"/>
                </a:solidFill>
              </a:rPr>
              <a:t>1000 ÷75 = 13 hours and 20 mins</a:t>
            </a:r>
          </a:p>
        </p:txBody>
      </p:sp>
      <p:sp>
        <p:nvSpPr>
          <p:cNvPr id="12" name="TextBox 11">
            <a:extLst>
              <a:ext uri="{FF2B5EF4-FFF2-40B4-BE49-F238E27FC236}">
                <a16:creationId xmlns:a16="http://schemas.microsoft.com/office/drawing/2014/main" id="{FC091B78-4057-4984-B7FD-F64BB9A7BBF0}"/>
              </a:ext>
            </a:extLst>
          </p:cNvPr>
          <p:cNvSpPr txBox="1"/>
          <p:nvPr/>
        </p:nvSpPr>
        <p:spPr>
          <a:xfrm>
            <a:off x="4002062" y="5463808"/>
            <a:ext cx="4104456" cy="461665"/>
          </a:xfrm>
          <a:prstGeom prst="rect">
            <a:avLst/>
          </a:prstGeom>
          <a:noFill/>
        </p:spPr>
        <p:txBody>
          <a:bodyPr wrap="square" rtlCol="0">
            <a:spAutoFit/>
          </a:bodyPr>
          <a:lstStyle/>
          <a:p>
            <a:r>
              <a:rPr lang="en-GB" sz="2400" dirty="0">
                <a:solidFill>
                  <a:srgbClr val="FF0000"/>
                </a:solidFill>
              </a:rPr>
              <a:t>Speed = 270 ÷4.5 = 60 mph</a:t>
            </a:r>
            <a:endParaRPr lang="en-GB" sz="2400" dirty="0"/>
          </a:p>
        </p:txBody>
      </p:sp>
      <p:sp>
        <p:nvSpPr>
          <p:cNvPr id="13" name="Rectangle 12">
            <a:extLst>
              <a:ext uri="{FF2B5EF4-FFF2-40B4-BE49-F238E27FC236}">
                <a16:creationId xmlns:a16="http://schemas.microsoft.com/office/drawing/2014/main" id="{A44E2F2A-389A-46EC-8F30-BFB3660CC3F7}"/>
              </a:ext>
            </a:extLst>
          </p:cNvPr>
          <p:cNvSpPr/>
          <p:nvPr/>
        </p:nvSpPr>
        <p:spPr>
          <a:xfrm>
            <a:off x="4002062" y="5925180"/>
            <a:ext cx="4307589" cy="461665"/>
          </a:xfrm>
          <a:prstGeom prst="rect">
            <a:avLst/>
          </a:prstGeom>
        </p:spPr>
        <p:txBody>
          <a:bodyPr wrap="none">
            <a:spAutoFit/>
          </a:bodyPr>
          <a:lstStyle/>
          <a:p>
            <a:r>
              <a:rPr lang="en-GB" sz="2400" dirty="0">
                <a:solidFill>
                  <a:srgbClr val="FF0000"/>
                </a:solidFill>
              </a:rPr>
              <a:t>Speed = 270 ÷ 4 = 67.5 mph </a:t>
            </a:r>
            <a:endParaRPr lang="en-GB" sz="2400" dirty="0"/>
          </a:p>
        </p:txBody>
      </p:sp>
      <p:sp>
        <p:nvSpPr>
          <p:cNvPr id="14" name="TextBox 13">
            <a:extLst>
              <a:ext uri="{FF2B5EF4-FFF2-40B4-BE49-F238E27FC236}">
                <a16:creationId xmlns:a16="http://schemas.microsoft.com/office/drawing/2014/main" id="{E465390E-E96A-4AA9-80D0-971F08B265B8}"/>
              </a:ext>
            </a:extLst>
          </p:cNvPr>
          <p:cNvSpPr txBox="1"/>
          <p:nvPr/>
        </p:nvSpPr>
        <p:spPr>
          <a:xfrm>
            <a:off x="5597090" y="2935705"/>
            <a:ext cx="914400" cy="914400"/>
          </a:xfrm>
          <a:prstGeom prst="rect">
            <a:avLst/>
          </a:prstGeom>
          <a:noFill/>
        </p:spPr>
        <p:txBody>
          <a:bodyPr wrap="square" rtlCol="0">
            <a:spAutoFit/>
          </a:bodyPr>
          <a:lstStyle/>
          <a:p>
            <a:endParaRPr lang="en-GB" dirty="0"/>
          </a:p>
        </p:txBody>
      </p:sp>
      <p:sp>
        <p:nvSpPr>
          <p:cNvPr id="15" name="TextBox 14">
            <a:extLst>
              <a:ext uri="{FF2B5EF4-FFF2-40B4-BE49-F238E27FC236}">
                <a16:creationId xmlns:a16="http://schemas.microsoft.com/office/drawing/2014/main" id="{5C144E5F-060C-4CF7-B3E1-0E02E4B19711}"/>
              </a:ext>
            </a:extLst>
          </p:cNvPr>
          <p:cNvSpPr txBox="1"/>
          <p:nvPr/>
        </p:nvSpPr>
        <p:spPr>
          <a:xfrm>
            <a:off x="8262580" y="5671387"/>
            <a:ext cx="3804247" cy="461665"/>
          </a:xfrm>
          <a:prstGeom prst="rect">
            <a:avLst/>
          </a:prstGeom>
          <a:noFill/>
        </p:spPr>
        <p:txBody>
          <a:bodyPr wrap="none" rtlCol="0">
            <a:spAutoFit/>
          </a:bodyPr>
          <a:lstStyle/>
          <a:p>
            <a:r>
              <a:rPr lang="en-GB" sz="2400" dirty="0">
                <a:solidFill>
                  <a:srgbClr val="FF0000"/>
                </a:solidFill>
              </a:rPr>
              <a:t>Speed Increase = 7.5 mph</a:t>
            </a:r>
          </a:p>
        </p:txBody>
      </p:sp>
    </p:spTree>
    <p:extLst>
      <p:ext uri="{BB962C8B-B14F-4D97-AF65-F5344CB8AC3E}">
        <p14:creationId xmlns:p14="http://schemas.microsoft.com/office/powerpoint/2010/main" val="33263923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Equivalent Ratios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B98D18EC-7FE4-406F-91C5-483B6347CB40}"/>
              </a:ext>
            </a:extLst>
          </p:cNvPr>
          <p:cNvSpPr/>
          <p:nvPr/>
        </p:nvSpPr>
        <p:spPr>
          <a:xfrm>
            <a:off x="2434434" y="1093964"/>
            <a:ext cx="5133378" cy="1938992"/>
          </a:xfrm>
          <a:prstGeom prst="rect">
            <a:avLst/>
          </a:prstGeom>
        </p:spPr>
        <p:txBody>
          <a:bodyPr wrap="square">
            <a:spAutoFit/>
          </a:bodyPr>
          <a:lstStyle/>
          <a:p>
            <a:r>
              <a:rPr lang="en-GB" sz="2400" dirty="0"/>
              <a:t>Orange squash is to be mixed with water in a ratio of  1 : 6; this means that for every unit of orange squash, 6 units of water will be used.  The table gives some examples:</a:t>
            </a:r>
          </a:p>
        </p:txBody>
      </p:sp>
      <p:pic>
        <p:nvPicPr>
          <p:cNvPr id="3" name="Picture 2">
            <a:extLst>
              <a:ext uri="{FF2B5EF4-FFF2-40B4-BE49-F238E27FC236}">
                <a16:creationId xmlns:a16="http://schemas.microsoft.com/office/drawing/2014/main" id="{0F6664A0-30C1-47DF-9C95-1543E89D5E48}"/>
              </a:ext>
            </a:extLst>
          </p:cNvPr>
          <p:cNvPicPr>
            <a:picLocks noChangeAspect="1"/>
          </p:cNvPicPr>
          <p:nvPr/>
        </p:nvPicPr>
        <p:blipFill>
          <a:blip r:embed="rId4"/>
          <a:stretch>
            <a:fillRect/>
          </a:stretch>
        </p:blipFill>
        <p:spPr>
          <a:xfrm>
            <a:off x="7929755" y="1016605"/>
            <a:ext cx="3633910" cy="2376264"/>
          </a:xfrm>
          <a:prstGeom prst="rect">
            <a:avLst/>
          </a:prstGeom>
        </p:spPr>
      </p:pic>
      <p:sp>
        <p:nvSpPr>
          <p:cNvPr id="4" name="TextBox 3">
            <a:extLst>
              <a:ext uri="{FF2B5EF4-FFF2-40B4-BE49-F238E27FC236}">
                <a16:creationId xmlns:a16="http://schemas.microsoft.com/office/drawing/2014/main" id="{1679E005-0BA6-4FA6-B881-AE2753351484}"/>
              </a:ext>
            </a:extLst>
          </p:cNvPr>
          <p:cNvSpPr txBox="1"/>
          <p:nvPr/>
        </p:nvSpPr>
        <p:spPr>
          <a:xfrm>
            <a:off x="2445290" y="702980"/>
            <a:ext cx="1706494" cy="461665"/>
          </a:xfrm>
          <a:prstGeom prst="rect">
            <a:avLst/>
          </a:prstGeom>
          <a:noFill/>
        </p:spPr>
        <p:txBody>
          <a:bodyPr wrap="square" rtlCol="0">
            <a:spAutoFit/>
          </a:bodyPr>
          <a:lstStyle/>
          <a:p>
            <a:r>
              <a:rPr lang="en-GB" sz="2400" b="1" dirty="0"/>
              <a:t>Example</a:t>
            </a:r>
          </a:p>
        </p:txBody>
      </p:sp>
      <p:sp>
        <p:nvSpPr>
          <p:cNvPr id="5" name="Rectangle 4">
            <a:extLst>
              <a:ext uri="{FF2B5EF4-FFF2-40B4-BE49-F238E27FC236}">
                <a16:creationId xmlns:a16="http://schemas.microsoft.com/office/drawing/2014/main" id="{D4AED530-7986-44C6-A96D-888F9145D2D4}"/>
              </a:ext>
            </a:extLst>
          </p:cNvPr>
          <p:cNvSpPr/>
          <p:nvPr/>
        </p:nvSpPr>
        <p:spPr>
          <a:xfrm>
            <a:off x="2434434" y="3580859"/>
            <a:ext cx="9505056" cy="1938992"/>
          </a:xfrm>
          <a:prstGeom prst="rect">
            <a:avLst/>
          </a:prstGeom>
        </p:spPr>
        <p:txBody>
          <a:bodyPr wrap="square">
            <a:spAutoFit/>
          </a:bodyPr>
          <a:lstStyle/>
          <a:p>
            <a:r>
              <a:rPr lang="en-GB" sz="2400" dirty="0"/>
              <a:t>The ratios  1 : 6  and  20 : 120  and  5 : 30  are all equivalent ratios, but  1 : 6  is the simplest form.</a:t>
            </a:r>
          </a:p>
          <a:p>
            <a:endParaRPr lang="en-GB" sz="2400" dirty="0"/>
          </a:p>
          <a:p>
            <a:r>
              <a:rPr lang="en-GB" sz="2400" dirty="0"/>
              <a:t>Ratios can be simplified by dividing both sides by the same number: note the similarity to fractions.  </a:t>
            </a:r>
          </a:p>
        </p:txBody>
      </p:sp>
      <p:sp>
        <p:nvSpPr>
          <p:cNvPr id="6" name="TextBox 5">
            <a:extLst>
              <a:ext uri="{FF2B5EF4-FFF2-40B4-BE49-F238E27FC236}">
                <a16:creationId xmlns:a16="http://schemas.microsoft.com/office/drawing/2014/main" id="{974A4517-7CAF-4772-B0DC-723241D6CF34}"/>
              </a:ext>
            </a:extLst>
          </p:cNvPr>
          <p:cNvSpPr txBox="1"/>
          <p:nvPr/>
        </p:nvSpPr>
        <p:spPr>
          <a:xfrm>
            <a:off x="2445290" y="5836921"/>
            <a:ext cx="3096344" cy="461665"/>
          </a:xfrm>
          <a:prstGeom prst="rect">
            <a:avLst/>
          </a:prstGeom>
          <a:noFill/>
        </p:spPr>
        <p:txBody>
          <a:bodyPr wrap="square" rtlCol="0">
            <a:spAutoFit/>
          </a:bodyPr>
          <a:lstStyle/>
          <a:p>
            <a:r>
              <a:rPr lang="en-GB" sz="2400" dirty="0"/>
              <a:t>Simplify 60 : 15</a:t>
            </a:r>
          </a:p>
        </p:txBody>
      </p:sp>
      <p:sp>
        <p:nvSpPr>
          <p:cNvPr id="7" name="Rectangle 6">
            <a:extLst>
              <a:ext uri="{FF2B5EF4-FFF2-40B4-BE49-F238E27FC236}">
                <a16:creationId xmlns:a16="http://schemas.microsoft.com/office/drawing/2014/main" id="{CD31B3D6-244C-403B-9526-B36B9EE41DC7}"/>
              </a:ext>
            </a:extLst>
          </p:cNvPr>
          <p:cNvSpPr/>
          <p:nvPr/>
        </p:nvSpPr>
        <p:spPr>
          <a:xfrm>
            <a:off x="2434859" y="5507127"/>
            <a:ext cx="1451038" cy="461665"/>
          </a:xfrm>
          <a:prstGeom prst="rect">
            <a:avLst/>
          </a:prstGeom>
        </p:spPr>
        <p:txBody>
          <a:bodyPr wrap="none">
            <a:spAutoFit/>
          </a:bodyPr>
          <a:lstStyle/>
          <a:p>
            <a:r>
              <a:rPr lang="en-GB" sz="2400" b="1" dirty="0"/>
              <a:t>Example</a:t>
            </a:r>
          </a:p>
        </p:txBody>
      </p:sp>
      <p:sp>
        <p:nvSpPr>
          <p:cNvPr id="8" name="TextBox 7">
            <a:extLst>
              <a:ext uri="{FF2B5EF4-FFF2-40B4-BE49-F238E27FC236}">
                <a16:creationId xmlns:a16="http://schemas.microsoft.com/office/drawing/2014/main" id="{B5C65008-5BC2-47E4-8B8B-962DBAA142E8}"/>
              </a:ext>
            </a:extLst>
          </p:cNvPr>
          <p:cNvSpPr txBox="1"/>
          <p:nvPr/>
        </p:nvSpPr>
        <p:spPr>
          <a:xfrm>
            <a:off x="4713409" y="5847919"/>
            <a:ext cx="2791613" cy="461665"/>
          </a:xfrm>
          <a:prstGeom prst="rect">
            <a:avLst/>
          </a:prstGeom>
          <a:noFill/>
        </p:spPr>
        <p:txBody>
          <a:bodyPr wrap="square" rtlCol="0">
            <a:spAutoFit/>
          </a:bodyPr>
          <a:lstStyle/>
          <a:p>
            <a:r>
              <a:rPr lang="en-GB" sz="2400" dirty="0">
                <a:solidFill>
                  <a:srgbClr val="FF0000"/>
                </a:solidFill>
              </a:rPr>
              <a:t>÷ both sides by 5 </a:t>
            </a:r>
          </a:p>
        </p:txBody>
      </p:sp>
      <p:sp>
        <p:nvSpPr>
          <p:cNvPr id="9" name="TextBox 8">
            <a:extLst>
              <a:ext uri="{FF2B5EF4-FFF2-40B4-BE49-F238E27FC236}">
                <a16:creationId xmlns:a16="http://schemas.microsoft.com/office/drawing/2014/main" id="{8E6EC2AE-3F2F-461B-898E-D10B967013F1}"/>
              </a:ext>
            </a:extLst>
          </p:cNvPr>
          <p:cNvSpPr txBox="1"/>
          <p:nvPr/>
        </p:nvSpPr>
        <p:spPr>
          <a:xfrm>
            <a:off x="7334473" y="5836921"/>
            <a:ext cx="1008112" cy="461665"/>
          </a:xfrm>
          <a:prstGeom prst="rect">
            <a:avLst/>
          </a:prstGeom>
          <a:noFill/>
        </p:spPr>
        <p:txBody>
          <a:bodyPr wrap="square" rtlCol="0">
            <a:spAutoFit/>
          </a:bodyPr>
          <a:lstStyle/>
          <a:p>
            <a:r>
              <a:rPr lang="en-GB" sz="2400" dirty="0">
                <a:solidFill>
                  <a:srgbClr val="FF0000"/>
                </a:solidFill>
              </a:rPr>
              <a:t>12 : 3</a:t>
            </a:r>
          </a:p>
        </p:txBody>
      </p:sp>
      <p:sp>
        <p:nvSpPr>
          <p:cNvPr id="10" name="Rectangle 9">
            <a:extLst>
              <a:ext uri="{FF2B5EF4-FFF2-40B4-BE49-F238E27FC236}">
                <a16:creationId xmlns:a16="http://schemas.microsoft.com/office/drawing/2014/main" id="{07C2EDD9-245B-4BE0-B588-1BB1DBAAC60B}"/>
              </a:ext>
            </a:extLst>
          </p:cNvPr>
          <p:cNvSpPr/>
          <p:nvPr/>
        </p:nvSpPr>
        <p:spPr>
          <a:xfrm>
            <a:off x="3674301" y="6266472"/>
            <a:ext cx="954107" cy="461665"/>
          </a:xfrm>
          <a:prstGeom prst="rect">
            <a:avLst/>
          </a:prstGeom>
        </p:spPr>
        <p:txBody>
          <a:bodyPr wrap="none">
            <a:spAutoFit/>
          </a:bodyPr>
          <a:lstStyle/>
          <a:p>
            <a:r>
              <a:rPr lang="en-GB" sz="2400" dirty="0">
                <a:solidFill>
                  <a:srgbClr val="FF0000"/>
                </a:solidFill>
              </a:rPr>
              <a:t>12 : 3</a:t>
            </a:r>
          </a:p>
        </p:txBody>
      </p:sp>
      <p:sp>
        <p:nvSpPr>
          <p:cNvPr id="11" name="Rectangle 10">
            <a:extLst>
              <a:ext uri="{FF2B5EF4-FFF2-40B4-BE49-F238E27FC236}">
                <a16:creationId xmlns:a16="http://schemas.microsoft.com/office/drawing/2014/main" id="{376A81A9-3443-4DC5-A57E-34B38947F5A9}"/>
              </a:ext>
            </a:extLst>
          </p:cNvPr>
          <p:cNvSpPr/>
          <p:nvPr/>
        </p:nvSpPr>
        <p:spPr>
          <a:xfrm>
            <a:off x="4693212" y="6279978"/>
            <a:ext cx="2733441" cy="461665"/>
          </a:xfrm>
          <a:prstGeom prst="rect">
            <a:avLst/>
          </a:prstGeom>
        </p:spPr>
        <p:txBody>
          <a:bodyPr wrap="none">
            <a:spAutoFit/>
          </a:bodyPr>
          <a:lstStyle/>
          <a:p>
            <a:r>
              <a:rPr lang="en-GB" sz="2400" dirty="0">
                <a:solidFill>
                  <a:srgbClr val="FF0000"/>
                </a:solidFill>
              </a:rPr>
              <a:t>÷ both sides by 3 </a:t>
            </a:r>
          </a:p>
        </p:txBody>
      </p:sp>
      <p:sp>
        <p:nvSpPr>
          <p:cNvPr id="13" name="Rectangle 12">
            <a:extLst>
              <a:ext uri="{FF2B5EF4-FFF2-40B4-BE49-F238E27FC236}">
                <a16:creationId xmlns:a16="http://schemas.microsoft.com/office/drawing/2014/main" id="{894FA8A2-3C67-4500-83E2-A6D5676F2925}"/>
              </a:ext>
            </a:extLst>
          </p:cNvPr>
          <p:cNvSpPr/>
          <p:nvPr/>
        </p:nvSpPr>
        <p:spPr>
          <a:xfrm>
            <a:off x="7459296" y="6259991"/>
            <a:ext cx="782587" cy="461665"/>
          </a:xfrm>
          <a:prstGeom prst="rect">
            <a:avLst/>
          </a:prstGeom>
        </p:spPr>
        <p:txBody>
          <a:bodyPr wrap="none">
            <a:spAutoFit/>
          </a:bodyPr>
          <a:lstStyle/>
          <a:p>
            <a:r>
              <a:rPr lang="en-GB" sz="2400" dirty="0">
                <a:solidFill>
                  <a:srgbClr val="FF0000"/>
                </a:solidFill>
              </a:rPr>
              <a:t>4 : 1</a:t>
            </a:r>
          </a:p>
        </p:txBody>
      </p:sp>
      <p:sp>
        <p:nvSpPr>
          <p:cNvPr id="14" name="TextBox 13">
            <a:extLst>
              <a:ext uri="{FF2B5EF4-FFF2-40B4-BE49-F238E27FC236}">
                <a16:creationId xmlns:a16="http://schemas.microsoft.com/office/drawing/2014/main" id="{42DE63FA-2A65-4D07-AE68-5FAE74AD824B}"/>
              </a:ext>
            </a:extLst>
          </p:cNvPr>
          <p:cNvSpPr txBox="1"/>
          <p:nvPr/>
        </p:nvSpPr>
        <p:spPr>
          <a:xfrm>
            <a:off x="8406201" y="5853303"/>
            <a:ext cx="3614118" cy="830997"/>
          </a:xfrm>
          <a:prstGeom prst="rect">
            <a:avLst/>
          </a:prstGeom>
          <a:noFill/>
        </p:spPr>
        <p:txBody>
          <a:bodyPr wrap="square" rtlCol="0">
            <a:spAutoFit/>
          </a:bodyPr>
          <a:lstStyle/>
          <a:p>
            <a:r>
              <a:rPr lang="en-GB" sz="2400" dirty="0">
                <a:solidFill>
                  <a:srgbClr val="FF0000"/>
                </a:solidFill>
              </a:rPr>
              <a:t>Dividing both sides by 15 would also give  4 : 1</a:t>
            </a:r>
          </a:p>
        </p:txBody>
      </p:sp>
      <p:sp>
        <p:nvSpPr>
          <p:cNvPr id="17" name="TextBox 3">
            <a:extLst>
              <a:ext uri="{FF2B5EF4-FFF2-40B4-BE49-F238E27FC236}">
                <a16:creationId xmlns:a16="http://schemas.microsoft.com/office/drawing/2014/main" id="{7A5E4D28-4D4E-483A-B063-6B0AF6912090}"/>
              </a:ext>
            </a:extLst>
          </p:cNvPr>
          <p:cNvSpPr txBox="1"/>
          <p:nvPr/>
        </p:nvSpPr>
        <p:spPr>
          <a:xfrm>
            <a:off x="7929754" y="1023103"/>
            <a:ext cx="3633909" cy="2369765"/>
          </a:xfrm>
          <a:prstGeom prst="rect">
            <a:avLst/>
          </a:prstGeom>
          <a:noFill/>
          <a:ln w="19050">
            <a:solidFill>
              <a:schemeClr val="tx1"/>
            </a:solidFill>
          </a:ln>
        </p:spPr>
        <p:txBody>
          <a:bodyPr wrap="square" rtlCol="0">
            <a:spAutoFit/>
          </a:bodyPr>
          <a:ls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endParaRPr lang="en-GB" dirty="0"/>
          </a:p>
        </p:txBody>
      </p:sp>
    </p:spTree>
    <p:extLst>
      <p:ext uri="{BB962C8B-B14F-4D97-AF65-F5344CB8AC3E}">
        <p14:creationId xmlns:p14="http://schemas.microsoft.com/office/powerpoint/2010/main" val="41777802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5: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fifth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73965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740DC14-5821-4959-A948-8943C0C08701}"/>
              </a:ext>
            </a:extLst>
          </p:cNvPr>
          <p:cNvSpPr/>
          <p:nvPr/>
        </p:nvSpPr>
        <p:spPr bwMode="auto">
          <a:xfrm>
            <a:off x="6626409" y="5074398"/>
            <a:ext cx="673052" cy="33508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0" name="Rectangle 29">
            <a:extLst>
              <a:ext uri="{FF2B5EF4-FFF2-40B4-BE49-F238E27FC236}">
                <a16:creationId xmlns:a16="http://schemas.microsoft.com/office/drawing/2014/main" id="{4C664DE4-9D50-4B62-B4C1-E3FE428F30F3}"/>
              </a:ext>
            </a:extLst>
          </p:cNvPr>
          <p:cNvSpPr/>
          <p:nvPr/>
        </p:nvSpPr>
        <p:spPr bwMode="auto">
          <a:xfrm>
            <a:off x="3685613" y="1141476"/>
            <a:ext cx="673052" cy="33508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3" name="Rectangle 22">
            <a:extLst>
              <a:ext uri="{FF2B5EF4-FFF2-40B4-BE49-F238E27FC236}">
                <a16:creationId xmlns:a16="http://schemas.microsoft.com/office/drawing/2014/main" id="{92ABEBE7-2439-4DC3-B916-7E644C0A9966}"/>
              </a:ext>
            </a:extLst>
          </p:cNvPr>
          <p:cNvSpPr/>
          <p:nvPr/>
        </p:nvSpPr>
        <p:spPr bwMode="auto">
          <a:xfrm>
            <a:off x="2470620" y="1124744"/>
            <a:ext cx="673052" cy="33508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Equivalent Ratios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D20AEB6-5F12-4AEF-BF7E-2DE38EDC9FF1}"/>
              </a:ext>
            </a:extLst>
          </p:cNvPr>
          <p:cNvSpPr/>
          <p:nvPr/>
        </p:nvSpPr>
        <p:spPr>
          <a:xfrm>
            <a:off x="2369438" y="1839338"/>
            <a:ext cx="7361615" cy="461665"/>
          </a:xfrm>
          <a:prstGeom prst="rect">
            <a:avLst/>
          </a:prstGeom>
        </p:spPr>
        <p:txBody>
          <a:bodyPr wrap="square">
            <a:spAutoFit/>
          </a:bodyPr>
          <a:lstStyle/>
          <a:p>
            <a:r>
              <a:rPr lang="en-GB" sz="2400" dirty="0"/>
              <a:t>The ratio  4 : 10  may be simplified to</a:t>
            </a:r>
          </a:p>
        </p:txBody>
      </p:sp>
      <p:sp>
        <p:nvSpPr>
          <p:cNvPr id="3" name="Rectangle 2">
            <a:extLst>
              <a:ext uri="{FF2B5EF4-FFF2-40B4-BE49-F238E27FC236}">
                <a16:creationId xmlns:a16="http://schemas.microsoft.com/office/drawing/2014/main" id="{88D2E5B9-77F3-4DBC-AF75-D581FB0B82BE}"/>
              </a:ext>
            </a:extLst>
          </p:cNvPr>
          <p:cNvSpPr/>
          <p:nvPr/>
        </p:nvSpPr>
        <p:spPr>
          <a:xfrm>
            <a:off x="2381270" y="2334331"/>
            <a:ext cx="5144357" cy="461665"/>
          </a:xfrm>
          <a:prstGeom prst="rect">
            <a:avLst/>
          </a:prstGeom>
        </p:spPr>
        <p:txBody>
          <a:bodyPr wrap="none">
            <a:spAutoFit/>
          </a:bodyPr>
          <a:lstStyle/>
          <a:p>
            <a:r>
              <a:rPr lang="en-GB" sz="2400" dirty="0"/>
              <a:t>The ratio  8 : 5   may be simplified to</a:t>
            </a:r>
          </a:p>
        </p:txBody>
      </p:sp>
      <p:sp>
        <p:nvSpPr>
          <p:cNvPr id="4" name="Rectangle 3">
            <a:extLst>
              <a:ext uri="{FF2B5EF4-FFF2-40B4-BE49-F238E27FC236}">
                <a16:creationId xmlns:a16="http://schemas.microsoft.com/office/drawing/2014/main" id="{38A45AB9-9898-4C67-A047-4C76F396FA7E}"/>
              </a:ext>
            </a:extLst>
          </p:cNvPr>
          <p:cNvSpPr/>
          <p:nvPr/>
        </p:nvSpPr>
        <p:spPr>
          <a:xfrm>
            <a:off x="2394314" y="2746525"/>
            <a:ext cx="6834850" cy="830997"/>
          </a:xfrm>
          <a:prstGeom prst="rect">
            <a:avLst/>
          </a:prstGeom>
        </p:spPr>
        <p:txBody>
          <a:bodyPr wrap="square">
            <a:spAutoFit/>
          </a:bodyPr>
          <a:lstStyle/>
          <a:p>
            <a:r>
              <a:rPr lang="en-GB" sz="2400" b="1" dirty="0"/>
              <a:t>Example 1 </a:t>
            </a:r>
          </a:p>
          <a:p>
            <a:r>
              <a:rPr lang="en-GB" sz="2400" dirty="0"/>
              <a:t>Write each of these ratios in its simplest form:</a:t>
            </a:r>
          </a:p>
        </p:txBody>
      </p:sp>
      <p:sp>
        <p:nvSpPr>
          <p:cNvPr id="6" name="Rectangle 5">
            <a:extLst>
              <a:ext uri="{FF2B5EF4-FFF2-40B4-BE49-F238E27FC236}">
                <a16:creationId xmlns:a16="http://schemas.microsoft.com/office/drawing/2014/main" id="{CDCB28AD-4D17-4800-B39C-4D14737F5A22}"/>
              </a:ext>
            </a:extLst>
          </p:cNvPr>
          <p:cNvSpPr/>
          <p:nvPr/>
        </p:nvSpPr>
        <p:spPr>
          <a:xfrm>
            <a:off x="4074638" y="3422640"/>
            <a:ext cx="5044971" cy="461665"/>
          </a:xfrm>
          <a:prstGeom prst="rect">
            <a:avLst/>
          </a:prstGeom>
        </p:spPr>
        <p:txBody>
          <a:bodyPr wrap="none">
            <a:spAutoFit/>
          </a:bodyPr>
          <a:lstStyle/>
          <a:p>
            <a:r>
              <a:rPr lang="en-GB" sz="2400" dirty="0">
                <a:solidFill>
                  <a:srgbClr val="FF0000"/>
                </a:solidFill>
              </a:rPr>
              <a:t> Divide both sides by 7, giving 1 : 2</a:t>
            </a:r>
          </a:p>
        </p:txBody>
      </p:sp>
      <p:sp>
        <p:nvSpPr>
          <p:cNvPr id="7" name="Rectangle 6">
            <a:extLst>
              <a:ext uri="{FF2B5EF4-FFF2-40B4-BE49-F238E27FC236}">
                <a16:creationId xmlns:a16="http://schemas.microsoft.com/office/drawing/2014/main" id="{8F33B3FA-E0AA-4B5B-99D8-7411B3E47494}"/>
              </a:ext>
            </a:extLst>
          </p:cNvPr>
          <p:cNvSpPr/>
          <p:nvPr/>
        </p:nvSpPr>
        <p:spPr>
          <a:xfrm>
            <a:off x="4074638" y="3860115"/>
            <a:ext cx="5044971" cy="461665"/>
          </a:xfrm>
          <a:prstGeom prst="rect">
            <a:avLst/>
          </a:prstGeom>
        </p:spPr>
        <p:txBody>
          <a:bodyPr wrap="none">
            <a:spAutoFit/>
          </a:bodyPr>
          <a:lstStyle/>
          <a:p>
            <a:r>
              <a:rPr lang="en-GB" sz="2400" dirty="0">
                <a:solidFill>
                  <a:srgbClr val="FF0000"/>
                </a:solidFill>
              </a:rPr>
              <a:t> Divide both sides by 5, giving 3 : 5</a:t>
            </a:r>
          </a:p>
        </p:txBody>
      </p:sp>
      <p:sp>
        <p:nvSpPr>
          <p:cNvPr id="8" name="Rectangle 7">
            <a:extLst>
              <a:ext uri="{FF2B5EF4-FFF2-40B4-BE49-F238E27FC236}">
                <a16:creationId xmlns:a16="http://schemas.microsoft.com/office/drawing/2014/main" id="{C02F0B06-2BE8-4808-B6C3-9F2C69186ED6}"/>
              </a:ext>
            </a:extLst>
          </p:cNvPr>
          <p:cNvSpPr/>
          <p:nvPr/>
        </p:nvSpPr>
        <p:spPr>
          <a:xfrm>
            <a:off x="4083454" y="4288256"/>
            <a:ext cx="5044971" cy="461665"/>
          </a:xfrm>
          <a:prstGeom prst="rect">
            <a:avLst/>
          </a:prstGeom>
        </p:spPr>
        <p:txBody>
          <a:bodyPr wrap="none">
            <a:spAutoFit/>
          </a:bodyPr>
          <a:lstStyle/>
          <a:p>
            <a:r>
              <a:rPr lang="en-GB" sz="2400" dirty="0">
                <a:solidFill>
                  <a:srgbClr val="FF0000"/>
                </a:solidFill>
              </a:rPr>
              <a:t> Divide both sides by 2, giving 5 : 2</a:t>
            </a:r>
          </a:p>
        </p:txBody>
      </p:sp>
      <p:sp>
        <p:nvSpPr>
          <p:cNvPr id="9" name="Rectangle 8">
            <a:extLst>
              <a:ext uri="{FF2B5EF4-FFF2-40B4-BE49-F238E27FC236}">
                <a16:creationId xmlns:a16="http://schemas.microsoft.com/office/drawing/2014/main" id="{E0CD066E-7081-4E9D-B22C-ADFB7411FC04}"/>
              </a:ext>
            </a:extLst>
          </p:cNvPr>
          <p:cNvSpPr/>
          <p:nvPr/>
        </p:nvSpPr>
        <p:spPr>
          <a:xfrm>
            <a:off x="2376736" y="711062"/>
            <a:ext cx="9217024" cy="1200329"/>
          </a:xfrm>
          <a:prstGeom prst="rect">
            <a:avLst/>
          </a:prstGeom>
        </p:spPr>
        <p:txBody>
          <a:bodyPr wrap="square">
            <a:spAutoFit/>
          </a:bodyPr>
          <a:lstStyle/>
          <a:p>
            <a:r>
              <a:rPr lang="en-GB" sz="2400" dirty="0"/>
              <a:t>An alternative method for some purposes, is to reduce to the form  1 : n  or   n : 1  by dividing both numbers by either the left-hand-side (LHS) or the right-hand-side (RHS). </a:t>
            </a:r>
          </a:p>
        </p:txBody>
      </p:sp>
      <p:sp>
        <p:nvSpPr>
          <p:cNvPr id="10" name="TextBox 9">
            <a:extLst>
              <a:ext uri="{FF2B5EF4-FFF2-40B4-BE49-F238E27FC236}">
                <a16:creationId xmlns:a16="http://schemas.microsoft.com/office/drawing/2014/main" id="{E27C8431-5ADF-4F67-B5BD-31754D9EBC1C}"/>
              </a:ext>
            </a:extLst>
          </p:cNvPr>
          <p:cNvSpPr txBox="1"/>
          <p:nvPr/>
        </p:nvSpPr>
        <p:spPr>
          <a:xfrm>
            <a:off x="2423592" y="3417716"/>
            <a:ext cx="1512168" cy="461665"/>
          </a:xfrm>
          <a:prstGeom prst="rect">
            <a:avLst/>
          </a:prstGeom>
          <a:noFill/>
        </p:spPr>
        <p:txBody>
          <a:bodyPr wrap="square" rtlCol="0">
            <a:spAutoFit/>
          </a:bodyPr>
          <a:lstStyle/>
          <a:p>
            <a:r>
              <a:rPr lang="en-GB" sz="2400" dirty="0"/>
              <a:t>(a) 7 : 14</a:t>
            </a:r>
          </a:p>
        </p:txBody>
      </p:sp>
      <p:sp>
        <p:nvSpPr>
          <p:cNvPr id="11" name="Rectangle 10">
            <a:extLst>
              <a:ext uri="{FF2B5EF4-FFF2-40B4-BE49-F238E27FC236}">
                <a16:creationId xmlns:a16="http://schemas.microsoft.com/office/drawing/2014/main" id="{128AA102-F7A4-413E-9FEF-5141E930C032}"/>
              </a:ext>
            </a:extLst>
          </p:cNvPr>
          <p:cNvSpPr/>
          <p:nvPr/>
        </p:nvSpPr>
        <p:spPr>
          <a:xfrm>
            <a:off x="2434845" y="3875674"/>
            <a:ext cx="1587294" cy="461665"/>
          </a:xfrm>
          <a:prstGeom prst="rect">
            <a:avLst/>
          </a:prstGeom>
        </p:spPr>
        <p:txBody>
          <a:bodyPr wrap="none">
            <a:spAutoFit/>
          </a:bodyPr>
          <a:lstStyle/>
          <a:p>
            <a:r>
              <a:rPr lang="en-GB" sz="2400" dirty="0"/>
              <a:t>(b) 15 : 25</a:t>
            </a:r>
          </a:p>
        </p:txBody>
      </p:sp>
      <p:sp>
        <p:nvSpPr>
          <p:cNvPr id="12" name="Rectangle 11">
            <a:extLst>
              <a:ext uri="{FF2B5EF4-FFF2-40B4-BE49-F238E27FC236}">
                <a16:creationId xmlns:a16="http://schemas.microsoft.com/office/drawing/2014/main" id="{C4A86ADB-7605-44AD-9FC3-9AB0BA44E7E1}"/>
              </a:ext>
            </a:extLst>
          </p:cNvPr>
          <p:cNvSpPr/>
          <p:nvPr/>
        </p:nvSpPr>
        <p:spPr>
          <a:xfrm>
            <a:off x="2434845" y="4290649"/>
            <a:ext cx="1398140" cy="461665"/>
          </a:xfrm>
          <a:prstGeom prst="rect">
            <a:avLst/>
          </a:prstGeom>
        </p:spPr>
        <p:txBody>
          <a:bodyPr wrap="none">
            <a:spAutoFit/>
          </a:bodyPr>
          <a:lstStyle/>
          <a:p>
            <a:r>
              <a:rPr lang="en-GB" sz="2400" dirty="0"/>
              <a:t>(c) 10 : 4</a:t>
            </a:r>
          </a:p>
        </p:txBody>
      </p:sp>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19616E6D-8CA8-4590-A095-BCE9CEF19F28}"/>
                  </a:ext>
                </a:extLst>
              </p:cNvPr>
              <p:cNvSpPr/>
              <p:nvPr/>
            </p:nvSpPr>
            <p:spPr>
              <a:xfrm>
                <a:off x="7647994" y="1772162"/>
                <a:ext cx="2205476" cy="614655"/>
              </a:xfrm>
              <a:prstGeom prst="rect">
                <a:avLst/>
              </a:prstGeom>
            </p:spPr>
            <p:txBody>
              <a:bodyPr wrap="none">
                <a:spAutoFit/>
              </a:bodyPr>
              <a:lstStyle/>
              <a:p>
                <a14:m>
                  <m:oMath xmlns:m="http://schemas.openxmlformats.org/officeDocument/2006/math">
                    <m:f>
                      <m:fPr>
                        <m:ctrlPr>
                          <a:rPr lang="en-GB" sz="2400" i="1" smtClean="0">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4</m:t>
                        </m:r>
                      </m:num>
                      <m:den>
                        <m:r>
                          <a:rPr lang="en-GB" sz="2400" i="1">
                            <a:solidFill>
                              <a:srgbClr val="FF0000"/>
                            </a:solidFill>
                            <a:latin typeface="Cambria Math" panose="02040503050406030204" pitchFamily="18" charset="0"/>
                          </a:rPr>
                          <m:t>4</m:t>
                        </m:r>
                      </m:den>
                    </m:f>
                    <m:r>
                      <a:rPr lang="en-GB" sz="2400" b="0" i="1" smtClean="0">
                        <a:solidFill>
                          <a:srgbClr val="FF0000"/>
                        </a:solidFill>
                        <a:latin typeface="Cambria Math" panose="02040503050406030204" pitchFamily="18" charset="0"/>
                      </a:rPr>
                      <m:t> </m:t>
                    </m:r>
                    <m:r>
                      <a:rPr lang="en-GB" sz="2400" i="1">
                        <a:solidFill>
                          <a:srgbClr val="FF0000"/>
                        </a:solidFill>
                        <a:latin typeface="Cambria Math" panose="02040503050406030204" pitchFamily="18" charset="0"/>
                      </a:rPr>
                      <m:t>:</m:t>
                    </m:r>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10</m:t>
                        </m:r>
                      </m:num>
                      <m:den>
                        <m:r>
                          <a:rPr lang="en-GB" sz="2400" i="1">
                            <a:solidFill>
                              <a:srgbClr val="FF0000"/>
                            </a:solidFill>
                            <a:latin typeface="Cambria Math" panose="02040503050406030204" pitchFamily="18" charset="0"/>
                          </a:rPr>
                          <m:t>4</m:t>
                        </m:r>
                      </m:den>
                    </m:f>
                    <m:r>
                      <a:rPr lang="en-GB" sz="2400" i="1">
                        <a:solidFill>
                          <a:srgbClr val="FF0000"/>
                        </a:solidFill>
                        <a:latin typeface="Cambria Math" panose="02040503050406030204" pitchFamily="18" charset="0"/>
                      </a:rPr>
                      <m:t> </m:t>
                    </m:r>
                  </m:oMath>
                </a14:m>
                <a:r>
                  <a:rPr lang="en-GB" sz="2400" dirty="0">
                    <a:solidFill>
                      <a:srgbClr val="FF0000"/>
                    </a:solidFill>
                  </a:rPr>
                  <a:t>=&gt; 1: 2.5 </a:t>
                </a:r>
                <a:endParaRPr lang="en-GB" sz="2400" dirty="0"/>
              </a:p>
            </p:txBody>
          </p:sp>
        </mc:Choice>
        <mc:Fallback xmlns="">
          <p:sp>
            <p:nvSpPr>
              <p:cNvPr id="13" name="Rectangle 12">
                <a:extLst>
                  <a:ext uri="{FF2B5EF4-FFF2-40B4-BE49-F238E27FC236}">
                    <a16:creationId xmlns:a16="http://schemas.microsoft.com/office/drawing/2014/main" id="{19616E6D-8CA8-4590-A095-BCE9CEF19F28}"/>
                  </a:ext>
                </a:extLst>
              </p:cNvPr>
              <p:cNvSpPr>
                <a:spLocks noRot="1" noChangeAspect="1" noMove="1" noResize="1" noEditPoints="1" noAdjustHandles="1" noChangeArrowheads="1" noChangeShapeType="1" noTextEdit="1"/>
              </p:cNvSpPr>
              <p:nvPr/>
            </p:nvSpPr>
            <p:spPr>
              <a:xfrm>
                <a:off x="7647994" y="1772162"/>
                <a:ext cx="2205476" cy="614655"/>
              </a:xfrm>
              <a:prstGeom prst="rect">
                <a:avLst/>
              </a:prstGeom>
              <a:blipFill>
                <a:blip r:embed="rId4"/>
                <a:stretch>
                  <a:fillRect r="-3324" b="-89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8EDD38A4-F0E7-4068-8406-6310654E46A9}"/>
                  </a:ext>
                </a:extLst>
              </p:cNvPr>
              <p:cNvSpPr/>
              <p:nvPr/>
            </p:nvSpPr>
            <p:spPr>
              <a:xfrm>
                <a:off x="7664283" y="2342798"/>
                <a:ext cx="2330510" cy="622222"/>
              </a:xfrm>
              <a:prstGeom prst="rect">
                <a:avLst/>
              </a:prstGeom>
            </p:spPr>
            <p:txBody>
              <a:bodyPr wrap="none">
                <a:spAutoFit/>
              </a:bodyPr>
              <a:lstStyle/>
              <a:p>
                <a14:m>
                  <m:oMath xmlns:m="http://schemas.openxmlformats.org/officeDocument/2006/math">
                    <m:f>
                      <m:fPr>
                        <m:ctrlPr>
                          <a:rPr lang="en-GB" sz="2400" i="1" smtClean="0">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8</m:t>
                        </m:r>
                      </m:num>
                      <m:den>
                        <m:r>
                          <a:rPr lang="en-GB" sz="2400" i="1">
                            <a:solidFill>
                              <a:srgbClr val="FF0000"/>
                            </a:solidFill>
                            <a:latin typeface="Cambria Math" panose="02040503050406030204" pitchFamily="18" charset="0"/>
                          </a:rPr>
                          <m:t>5</m:t>
                        </m:r>
                      </m:den>
                    </m:f>
                    <m:r>
                      <a:rPr lang="en-GB" sz="2400" b="0" i="1" smtClean="0">
                        <a:solidFill>
                          <a:srgbClr val="FF0000"/>
                        </a:solidFill>
                        <a:latin typeface="Cambria Math" panose="02040503050406030204" pitchFamily="18" charset="0"/>
                      </a:rPr>
                      <m:t> </m:t>
                    </m:r>
                    <m:r>
                      <a:rPr lang="en-GB" sz="2400" i="1">
                        <a:solidFill>
                          <a:srgbClr val="FF0000"/>
                        </a:solidFill>
                        <a:latin typeface="Cambria Math" panose="02040503050406030204" pitchFamily="18" charset="0"/>
                      </a:rPr>
                      <m:t>:</m:t>
                    </m:r>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5</m:t>
                        </m:r>
                      </m:num>
                      <m:den>
                        <m:r>
                          <a:rPr lang="en-GB" sz="2400" i="1">
                            <a:solidFill>
                              <a:srgbClr val="FF0000"/>
                            </a:solidFill>
                            <a:latin typeface="Cambria Math" panose="02040503050406030204" pitchFamily="18" charset="0"/>
                          </a:rPr>
                          <m:t>5</m:t>
                        </m:r>
                      </m:den>
                    </m:f>
                    <m:r>
                      <a:rPr lang="en-GB" sz="2400" i="1">
                        <a:solidFill>
                          <a:srgbClr val="FF0000"/>
                        </a:solidFill>
                        <a:latin typeface="Cambria Math" panose="02040503050406030204" pitchFamily="18" charset="0"/>
                      </a:rPr>
                      <m:t> </m:t>
                    </m:r>
                  </m:oMath>
                </a14:m>
                <a:r>
                  <a:rPr lang="en-GB" sz="2400" dirty="0">
                    <a:solidFill>
                      <a:srgbClr val="FF0000"/>
                    </a:solidFill>
                  </a:rPr>
                  <a:t> =&gt; 1.6 : 1 </a:t>
                </a:r>
                <a:endParaRPr lang="en-GB" sz="2400" dirty="0"/>
              </a:p>
            </p:txBody>
          </p:sp>
        </mc:Choice>
        <mc:Fallback xmlns="">
          <p:sp>
            <p:nvSpPr>
              <p:cNvPr id="14" name="Rectangle 13">
                <a:extLst>
                  <a:ext uri="{FF2B5EF4-FFF2-40B4-BE49-F238E27FC236}">
                    <a16:creationId xmlns:a16="http://schemas.microsoft.com/office/drawing/2014/main" id="{8EDD38A4-F0E7-4068-8406-6310654E46A9}"/>
                  </a:ext>
                </a:extLst>
              </p:cNvPr>
              <p:cNvSpPr>
                <a:spLocks noRot="1" noChangeAspect="1" noMove="1" noResize="1" noEditPoints="1" noAdjustHandles="1" noChangeArrowheads="1" noChangeShapeType="1" noTextEdit="1"/>
              </p:cNvSpPr>
              <p:nvPr/>
            </p:nvSpPr>
            <p:spPr>
              <a:xfrm>
                <a:off x="7664283" y="2342798"/>
                <a:ext cx="2330510" cy="622222"/>
              </a:xfrm>
              <a:prstGeom prst="rect">
                <a:avLst/>
              </a:prstGeom>
              <a:blipFill>
                <a:blip r:embed="rId5"/>
                <a:stretch>
                  <a:fillRect b="-8824"/>
                </a:stretch>
              </a:blipFill>
            </p:spPr>
            <p:txBody>
              <a:bodyPr/>
              <a:lstStyle/>
              <a:p>
                <a:r>
                  <a:rPr lang="en-GB">
                    <a:noFill/>
                  </a:rPr>
                  <a:t> </a:t>
                </a:r>
              </a:p>
            </p:txBody>
          </p:sp>
        </mc:Fallback>
      </mc:AlternateContent>
      <p:sp>
        <p:nvSpPr>
          <p:cNvPr id="15" name="TextBox 14">
            <a:extLst>
              <a:ext uri="{FF2B5EF4-FFF2-40B4-BE49-F238E27FC236}">
                <a16:creationId xmlns:a16="http://schemas.microsoft.com/office/drawing/2014/main" id="{9CAFD24B-0DB2-4854-8855-A664990352DD}"/>
              </a:ext>
            </a:extLst>
          </p:cNvPr>
          <p:cNvSpPr txBox="1"/>
          <p:nvPr/>
        </p:nvSpPr>
        <p:spPr>
          <a:xfrm>
            <a:off x="2459800" y="4681488"/>
            <a:ext cx="1728192" cy="461665"/>
          </a:xfrm>
          <a:prstGeom prst="rect">
            <a:avLst/>
          </a:prstGeom>
          <a:noFill/>
        </p:spPr>
        <p:txBody>
          <a:bodyPr wrap="square" rtlCol="0">
            <a:spAutoFit/>
          </a:bodyPr>
          <a:lstStyle/>
          <a:p>
            <a:r>
              <a:rPr lang="en-GB" sz="2400" b="1" dirty="0"/>
              <a:t>Example 2</a:t>
            </a:r>
          </a:p>
        </p:txBody>
      </p:sp>
      <p:sp>
        <p:nvSpPr>
          <p:cNvPr id="16" name="Rectangle 15">
            <a:extLst>
              <a:ext uri="{FF2B5EF4-FFF2-40B4-BE49-F238E27FC236}">
                <a16:creationId xmlns:a16="http://schemas.microsoft.com/office/drawing/2014/main" id="{925E5B30-0851-404D-A112-455F098558EB}"/>
              </a:ext>
            </a:extLst>
          </p:cNvPr>
          <p:cNvSpPr/>
          <p:nvPr/>
        </p:nvSpPr>
        <p:spPr>
          <a:xfrm>
            <a:off x="2470620" y="4999443"/>
            <a:ext cx="4880695" cy="461665"/>
          </a:xfrm>
          <a:prstGeom prst="rect">
            <a:avLst/>
          </a:prstGeom>
        </p:spPr>
        <p:txBody>
          <a:bodyPr wrap="none">
            <a:spAutoFit/>
          </a:bodyPr>
          <a:lstStyle/>
          <a:p>
            <a:r>
              <a:rPr lang="en-GB" sz="2400" dirty="0"/>
              <a:t>Write these ratios in the form  1 : n</a:t>
            </a:r>
          </a:p>
        </p:txBody>
      </p:sp>
      <p:sp>
        <p:nvSpPr>
          <p:cNvPr id="17" name="Rectangle 16">
            <a:extLst>
              <a:ext uri="{FF2B5EF4-FFF2-40B4-BE49-F238E27FC236}">
                <a16:creationId xmlns:a16="http://schemas.microsoft.com/office/drawing/2014/main" id="{E02ACF8D-6ADE-4449-B9C7-37F9A4CABE08}"/>
              </a:ext>
            </a:extLst>
          </p:cNvPr>
          <p:cNvSpPr/>
          <p:nvPr/>
        </p:nvSpPr>
        <p:spPr>
          <a:xfrm>
            <a:off x="2471790" y="5365058"/>
            <a:ext cx="1415772" cy="461665"/>
          </a:xfrm>
          <a:prstGeom prst="rect">
            <a:avLst/>
          </a:prstGeom>
        </p:spPr>
        <p:txBody>
          <a:bodyPr wrap="none">
            <a:spAutoFit/>
          </a:bodyPr>
          <a:lstStyle/>
          <a:p>
            <a:r>
              <a:rPr lang="en-GB" sz="2400" dirty="0"/>
              <a:t>(a) 3 : 12</a:t>
            </a:r>
          </a:p>
        </p:txBody>
      </p:sp>
      <p:sp>
        <p:nvSpPr>
          <p:cNvPr id="18" name="Rectangle 17">
            <a:extLst>
              <a:ext uri="{FF2B5EF4-FFF2-40B4-BE49-F238E27FC236}">
                <a16:creationId xmlns:a16="http://schemas.microsoft.com/office/drawing/2014/main" id="{3BE9BAA7-E1B1-4B2D-A17B-4600F42E5078}"/>
              </a:ext>
            </a:extLst>
          </p:cNvPr>
          <p:cNvSpPr/>
          <p:nvPr/>
        </p:nvSpPr>
        <p:spPr>
          <a:xfrm>
            <a:off x="2470620" y="5779063"/>
            <a:ext cx="1244251" cy="461665"/>
          </a:xfrm>
          <a:prstGeom prst="rect">
            <a:avLst/>
          </a:prstGeom>
        </p:spPr>
        <p:txBody>
          <a:bodyPr wrap="none">
            <a:spAutoFit/>
          </a:bodyPr>
          <a:lstStyle/>
          <a:p>
            <a:r>
              <a:rPr lang="en-GB" sz="2400" dirty="0"/>
              <a:t>(b) 5 : 6</a:t>
            </a:r>
          </a:p>
        </p:txBody>
      </p:sp>
      <p:sp>
        <p:nvSpPr>
          <p:cNvPr id="19" name="Rectangle 18">
            <a:extLst>
              <a:ext uri="{FF2B5EF4-FFF2-40B4-BE49-F238E27FC236}">
                <a16:creationId xmlns:a16="http://schemas.microsoft.com/office/drawing/2014/main" id="{10863690-6803-499B-8C2C-D7B5941F52F3}"/>
              </a:ext>
            </a:extLst>
          </p:cNvPr>
          <p:cNvSpPr/>
          <p:nvPr/>
        </p:nvSpPr>
        <p:spPr>
          <a:xfrm>
            <a:off x="2470620" y="6171883"/>
            <a:ext cx="1569660" cy="461665"/>
          </a:xfrm>
          <a:prstGeom prst="rect">
            <a:avLst/>
          </a:prstGeom>
        </p:spPr>
        <p:txBody>
          <a:bodyPr wrap="none">
            <a:spAutoFit/>
          </a:bodyPr>
          <a:lstStyle/>
          <a:p>
            <a:r>
              <a:rPr lang="en-GB" sz="2400" dirty="0"/>
              <a:t>(c) 10 : 42</a:t>
            </a:r>
          </a:p>
        </p:txBody>
      </p:sp>
      <p:sp>
        <p:nvSpPr>
          <p:cNvPr id="20" name="Rectangle 19">
            <a:extLst>
              <a:ext uri="{FF2B5EF4-FFF2-40B4-BE49-F238E27FC236}">
                <a16:creationId xmlns:a16="http://schemas.microsoft.com/office/drawing/2014/main" id="{CBAF27DF-7B81-4E91-8C25-F65105A563FD}"/>
              </a:ext>
            </a:extLst>
          </p:cNvPr>
          <p:cNvSpPr/>
          <p:nvPr/>
        </p:nvSpPr>
        <p:spPr>
          <a:xfrm>
            <a:off x="4168413" y="5372522"/>
            <a:ext cx="4857420" cy="461665"/>
          </a:xfrm>
          <a:prstGeom prst="rect">
            <a:avLst/>
          </a:prstGeom>
        </p:spPr>
        <p:txBody>
          <a:bodyPr wrap="none">
            <a:spAutoFit/>
          </a:bodyPr>
          <a:lstStyle/>
          <a:p>
            <a:r>
              <a:rPr lang="en-GB" sz="2400" dirty="0">
                <a:solidFill>
                  <a:srgbClr val="FF0000"/>
                </a:solidFill>
              </a:rPr>
              <a:t>Divide both sides by 3, giving 1 : 4</a:t>
            </a:r>
            <a:endParaRPr lang="en-GB" sz="2400" dirty="0"/>
          </a:p>
        </p:txBody>
      </p:sp>
      <p:sp>
        <p:nvSpPr>
          <p:cNvPr id="21" name="Rectangle 20">
            <a:extLst>
              <a:ext uri="{FF2B5EF4-FFF2-40B4-BE49-F238E27FC236}">
                <a16:creationId xmlns:a16="http://schemas.microsoft.com/office/drawing/2014/main" id="{999FF72C-A609-41FB-9D30-11F3E961DCAA}"/>
              </a:ext>
            </a:extLst>
          </p:cNvPr>
          <p:cNvSpPr/>
          <p:nvPr/>
        </p:nvSpPr>
        <p:spPr>
          <a:xfrm>
            <a:off x="4164323" y="5761101"/>
            <a:ext cx="5113900" cy="461665"/>
          </a:xfrm>
          <a:prstGeom prst="rect">
            <a:avLst/>
          </a:prstGeom>
        </p:spPr>
        <p:txBody>
          <a:bodyPr wrap="none">
            <a:spAutoFit/>
          </a:bodyPr>
          <a:lstStyle/>
          <a:p>
            <a:r>
              <a:rPr lang="en-GB" sz="2400" dirty="0">
                <a:solidFill>
                  <a:srgbClr val="FF0000"/>
                </a:solidFill>
              </a:rPr>
              <a:t>Divide both sides by 5, giving 1 : 1.2</a:t>
            </a:r>
            <a:endParaRPr lang="en-GB" sz="2400" dirty="0"/>
          </a:p>
        </p:txBody>
      </p:sp>
      <p:sp>
        <p:nvSpPr>
          <p:cNvPr id="22" name="Rectangle 21">
            <a:extLst>
              <a:ext uri="{FF2B5EF4-FFF2-40B4-BE49-F238E27FC236}">
                <a16:creationId xmlns:a16="http://schemas.microsoft.com/office/drawing/2014/main" id="{7F2A40A4-2DA9-4B19-A800-72DED5F89638}"/>
              </a:ext>
            </a:extLst>
          </p:cNvPr>
          <p:cNvSpPr/>
          <p:nvPr/>
        </p:nvSpPr>
        <p:spPr>
          <a:xfrm>
            <a:off x="4153338" y="6164347"/>
            <a:ext cx="5285421" cy="461665"/>
          </a:xfrm>
          <a:prstGeom prst="rect">
            <a:avLst/>
          </a:prstGeom>
        </p:spPr>
        <p:txBody>
          <a:bodyPr wrap="none">
            <a:spAutoFit/>
          </a:bodyPr>
          <a:lstStyle/>
          <a:p>
            <a:r>
              <a:rPr lang="en-GB" sz="2400" dirty="0">
                <a:solidFill>
                  <a:srgbClr val="FF0000"/>
                </a:solidFill>
              </a:rPr>
              <a:t>Divide both sides by 10, giving 1 : 4.2</a:t>
            </a:r>
            <a:endParaRPr lang="en-GB" sz="2400" dirty="0"/>
          </a:p>
        </p:txBody>
      </p:sp>
    </p:spTree>
    <p:extLst>
      <p:ext uri="{BB962C8B-B14F-4D97-AF65-F5344CB8AC3E}">
        <p14:creationId xmlns:p14="http://schemas.microsoft.com/office/powerpoint/2010/main" val="8011178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3" grpId="0"/>
      <p:bldP spid="14" grpId="0"/>
      <p:bldP spid="20" grpId="0"/>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C0EE306F-2AB4-4ACA-8A73-A8271C69DF97}"/>
              </a:ext>
            </a:extLst>
          </p:cNvPr>
          <p:cNvSpPr/>
          <p:nvPr/>
        </p:nvSpPr>
        <p:spPr bwMode="auto">
          <a:xfrm>
            <a:off x="6506950" y="1162708"/>
            <a:ext cx="802572" cy="39641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 Equivalent Ratios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8E2B7F3E-2724-46B9-994E-67085F822AA9}"/>
              </a:ext>
            </a:extLst>
          </p:cNvPr>
          <p:cNvSpPr/>
          <p:nvPr/>
        </p:nvSpPr>
        <p:spPr>
          <a:xfrm>
            <a:off x="2453371" y="3224180"/>
            <a:ext cx="9289032" cy="2308324"/>
          </a:xfrm>
          <a:prstGeom prst="rect">
            <a:avLst/>
          </a:prstGeom>
        </p:spPr>
        <p:txBody>
          <a:bodyPr wrap="square">
            <a:spAutoFit/>
          </a:bodyPr>
          <a:lstStyle/>
          <a:p>
            <a:r>
              <a:rPr lang="en-GB" sz="2400" b="1" dirty="0"/>
              <a:t>Example 3</a:t>
            </a:r>
          </a:p>
          <a:p>
            <a:r>
              <a:rPr lang="en-GB" sz="2400" dirty="0"/>
              <a:t>The scale on a map is  1 : 20 000.  What actual distance does a length of 8 cm on the map represent?</a:t>
            </a:r>
          </a:p>
          <a:p>
            <a:endParaRPr lang="en-GB" sz="2400" dirty="0"/>
          </a:p>
          <a:p>
            <a:r>
              <a:rPr lang="en-GB" sz="2400" b="1" dirty="0"/>
              <a:t>Solution</a:t>
            </a:r>
          </a:p>
          <a:p>
            <a:r>
              <a:rPr lang="en-GB" sz="2400" dirty="0">
                <a:solidFill>
                  <a:srgbClr val="FF0000"/>
                </a:solidFill>
              </a:rPr>
              <a:t>Actual distance = 8 × 20000</a:t>
            </a:r>
          </a:p>
        </p:txBody>
      </p:sp>
      <p:sp>
        <p:nvSpPr>
          <p:cNvPr id="6" name="Rectangle 5">
            <a:extLst>
              <a:ext uri="{FF2B5EF4-FFF2-40B4-BE49-F238E27FC236}">
                <a16:creationId xmlns:a16="http://schemas.microsoft.com/office/drawing/2014/main" id="{E255E7DB-0D51-4720-B4DA-5FAFA0D77270}"/>
              </a:ext>
            </a:extLst>
          </p:cNvPr>
          <p:cNvSpPr/>
          <p:nvPr/>
        </p:nvSpPr>
        <p:spPr>
          <a:xfrm>
            <a:off x="4583832" y="5323666"/>
            <a:ext cx="2622004" cy="1200329"/>
          </a:xfrm>
          <a:prstGeom prst="rect">
            <a:avLst/>
          </a:prstGeom>
        </p:spPr>
        <p:txBody>
          <a:bodyPr wrap="square">
            <a:spAutoFit/>
          </a:bodyPr>
          <a:lstStyle/>
          <a:p>
            <a:r>
              <a:rPr lang="nn-NO" sz="2400" dirty="0">
                <a:solidFill>
                  <a:srgbClr val="FF0000"/>
                </a:solidFill>
              </a:rPr>
              <a:t>= 160 000 cm</a:t>
            </a:r>
          </a:p>
          <a:p>
            <a:r>
              <a:rPr lang="nn-NO" sz="2400" dirty="0">
                <a:solidFill>
                  <a:srgbClr val="FF0000"/>
                </a:solidFill>
              </a:rPr>
              <a:t>= 1600 m</a:t>
            </a:r>
          </a:p>
          <a:p>
            <a:r>
              <a:rPr lang="nn-NO" sz="2400" dirty="0">
                <a:solidFill>
                  <a:srgbClr val="FF0000"/>
                </a:solidFill>
              </a:rPr>
              <a:t>= 1.6 km</a:t>
            </a:r>
            <a:endParaRPr lang="en-GB" sz="2400" dirty="0">
              <a:solidFill>
                <a:srgbClr val="FF0000"/>
              </a:solidFill>
            </a:endParaRPr>
          </a:p>
        </p:txBody>
      </p:sp>
      <p:sp>
        <p:nvSpPr>
          <p:cNvPr id="7" name="Rectangle 6">
            <a:extLst>
              <a:ext uri="{FF2B5EF4-FFF2-40B4-BE49-F238E27FC236}">
                <a16:creationId xmlns:a16="http://schemas.microsoft.com/office/drawing/2014/main" id="{D20CB9B6-D5F2-4E14-A5E1-79C26FE27E5C}"/>
              </a:ext>
            </a:extLst>
          </p:cNvPr>
          <p:cNvSpPr/>
          <p:nvPr/>
        </p:nvSpPr>
        <p:spPr>
          <a:xfrm>
            <a:off x="2435744" y="719638"/>
            <a:ext cx="1707519" cy="461665"/>
          </a:xfrm>
          <a:prstGeom prst="rect">
            <a:avLst/>
          </a:prstGeom>
        </p:spPr>
        <p:txBody>
          <a:bodyPr wrap="none">
            <a:spAutoFit/>
          </a:bodyPr>
          <a:lstStyle/>
          <a:p>
            <a:r>
              <a:rPr lang="en-GB" sz="2400" b="1" dirty="0"/>
              <a:t>Example 2</a:t>
            </a:r>
          </a:p>
        </p:txBody>
      </p:sp>
      <p:sp>
        <p:nvSpPr>
          <p:cNvPr id="8" name="Rectangle 7">
            <a:extLst>
              <a:ext uri="{FF2B5EF4-FFF2-40B4-BE49-F238E27FC236}">
                <a16:creationId xmlns:a16="http://schemas.microsoft.com/office/drawing/2014/main" id="{6E392A0B-A4D0-4E96-9D77-F50ECFD13F6D}"/>
              </a:ext>
            </a:extLst>
          </p:cNvPr>
          <p:cNvSpPr/>
          <p:nvPr/>
        </p:nvSpPr>
        <p:spPr>
          <a:xfrm>
            <a:off x="2434731" y="1144168"/>
            <a:ext cx="5761253" cy="461665"/>
          </a:xfrm>
          <a:prstGeom prst="rect">
            <a:avLst/>
          </a:prstGeom>
        </p:spPr>
        <p:txBody>
          <a:bodyPr wrap="square">
            <a:spAutoFit/>
          </a:bodyPr>
          <a:lstStyle/>
          <a:p>
            <a:r>
              <a:rPr lang="en-GB" sz="2400" dirty="0"/>
              <a:t>Write these ratios in the form  n : 1</a:t>
            </a:r>
          </a:p>
        </p:txBody>
      </p:sp>
      <p:sp>
        <p:nvSpPr>
          <p:cNvPr id="9" name="Rectangle 8">
            <a:extLst>
              <a:ext uri="{FF2B5EF4-FFF2-40B4-BE49-F238E27FC236}">
                <a16:creationId xmlns:a16="http://schemas.microsoft.com/office/drawing/2014/main" id="{C8987377-471B-4F66-89AC-F2F068A3781F}"/>
              </a:ext>
            </a:extLst>
          </p:cNvPr>
          <p:cNvSpPr/>
          <p:nvPr/>
        </p:nvSpPr>
        <p:spPr>
          <a:xfrm>
            <a:off x="3996018" y="1638315"/>
            <a:ext cx="5028941" cy="461665"/>
          </a:xfrm>
          <a:prstGeom prst="rect">
            <a:avLst/>
          </a:prstGeom>
        </p:spPr>
        <p:txBody>
          <a:bodyPr wrap="none">
            <a:spAutoFit/>
          </a:bodyPr>
          <a:lstStyle/>
          <a:p>
            <a:r>
              <a:rPr lang="en-GB" sz="2400" dirty="0">
                <a:solidFill>
                  <a:srgbClr val="FF0000"/>
                </a:solidFill>
              </a:rPr>
              <a:t>Divide both sides by 10, giving 3 : 1</a:t>
            </a:r>
            <a:endParaRPr lang="en-GB" sz="2400" dirty="0"/>
          </a:p>
        </p:txBody>
      </p:sp>
      <p:sp>
        <p:nvSpPr>
          <p:cNvPr id="10" name="Rectangle 9">
            <a:extLst>
              <a:ext uri="{FF2B5EF4-FFF2-40B4-BE49-F238E27FC236}">
                <a16:creationId xmlns:a16="http://schemas.microsoft.com/office/drawing/2014/main" id="{9F6D36F1-AC5C-45E6-9CE6-83AE79C982ED}"/>
              </a:ext>
            </a:extLst>
          </p:cNvPr>
          <p:cNvSpPr/>
          <p:nvPr/>
        </p:nvSpPr>
        <p:spPr>
          <a:xfrm>
            <a:off x="2408724" y="1647914"/>
            <a:ext cx="1587294" cy="461665"/>
          </a:xfrm>
          <a:prstGeom prst="rect">
            <a:avLst/>
          </a:prstGeom>
        </p:spPr>
        <p:txBody>
          <a:bodyPr wrap="none">
            <a:spAutoFit/>
          </a:bodyPr>
          <a:lstStyle/>
          <a:p>
            <a:r>
              <a:rPr lang="en-GB" sz="2400" dirty="0"/>
              <a:t>(a) 30 : 10</a:t>
            </a:r>
          </a:p>
        </p:txBody>
      </p:sp>
      <p:sp>
        <p:nvSpPr>
          <p:cNvPr id="11" name="Rectangle 10">
            <a:extLst>
              <a:ext uri="{FF2B5EF4-FFF2-40B4-BE49-F238E27FC236}">
                <a16:creationId xmlns:a16="http://schemas.microsoft.com/office/drawing/2014/main" id="{8A873BA5-9DE3-4F4C-AC63-863EC298E394}"/>
              </a:ext>
            </a:extLst>
          </p:cNvPr>
          <p:cNvSpPr/>
          <p:nvPr/>
        </p:nvSpPr>
        <p:spPr>
          <a:xfrm>
            <a:off x="2420303" y="2137260"/>
            <a:ext cx="1415772" cy="461665"/>
          </a:xfrm>
          <a:prstGeom prst="rect">
            <a:avLst/>
          </a:prstGeom>
        </p:spPr>
        <p:txBody>
          <a:bodyPr wrap="none">
            <a:spAutoFit/>
          </a:bodyPr>
          <a:lstStyle/>
          <a:p>
            <a:r>
              <a:rPr lang="en-GB" sz="2400" dirty="0"/>
              <a:t>(b) 3 : 12</a:t>
            </a:r>
          </a:p>
        </p:txBody>
      </p:sp>
      <p:sp>
        <p:nvSpPr>
          <p:cNvPr id="12" name="Rectangle 11">
            <a:extLst>
              <a:ext uri="{FF2B5EF4-FFF2-40B4-BE49-F238E27FC236}">
                <a16:creationId xmlns:a16="http://schemas.microsoft.com/office/drawing/2014/main" id="{FA84025F-921D-42E9-8AEC-D07DBF40232F}"/>
              </a:ext>
            </a:extLst>
          </p:cNvPr>
          <p:cNvSpPr/>
          <p:nvPr/>
        </p:nvSpPr>
        <p:spPr>
          <a:xfrm>
            <a:off x="2434730" y="2626607"/>
            <a:ext cx="1226618" cy="461665"/>
          </a:xfrm>
          <a:prstGeom prst="rect">
            <a:avLst/>
          </a:prstGeom>
        </p:spPr>
        <p:txBody>
          <a:bodyPr wrap="none">
            <a:spAutoFit/>
          </a:bodyPr>
          <a:lstStyle/>
          <a:p>
            <a:r>
              <a:rPr lang="en-GB" sz="2400" dirty="0"/>
              <a:t>(c) 3 : 5</a:t>
            </a:r>
          </a:p>
        </p:txBody>
      </p:sp>
      <p:sp>
        <p:nvSpPr>
          <p:cNvPr id="13" name="Rectangle 12">
            <a:extLst>
              <a:ext uri="{FF2B5EF4-FFF2-40B4-BE49-F238E27FC236}">
                <a16:creationId xmlns:a16="http://schemas.microsoft.com/office/drawing/2014/main" id="{6452856B-E51F-42E6-9602-5ABD8E5C179F}"/>
              </a:ext>
            </a:extLst>
          </p:cNvPr>
          <p:cNvSpPr/>
          <p:nvPr/>
        </p:nvSpPr>
        <p:spPr>
          <a:xfrm>
            <a:off x="3996018" y="2152083"/>
            <a:ext cx="5456943" cy="461665"/>
          </a:xfrm>
          <a:prstGeom prst="rect">
            <a:avLst/>
          </a:prstGeom>
        </p:spPr>
        <p:txBody>
          <a:bodyPr wrap="none">
            <a:spAutoFit/>
          </a:bodyPr>
          <a:lstStyle/>
          <a:p>
            <a:r>
              <a:rPr lang="en-GB" sz="2400" dirty="0">
                <a:solidFill>
                  <a:srgbClr val="FF0000"/>
                </a:solidFill>
              </a:rPr>
              <a:t>Divide both sides by 12, giving 0.25 : 1</a:t>
            </a:r>
            <a:endParaRPr lang="en-GB" sz="2400" dirty="0"/>
          </a:p>
        </p:txBody>
      </p:sp>
      <p:sp>
        <p:nvSpPr>
          <p:cNvPr id="14" name="Rectangle 13">
            <a:extLst>
              <a:ext uri="{FF2B5EF4-FFF2-40B4-BE49-F238E27FC236}">
                <a16:creationId xmlns:a16="http://schemas.microsoft.com/office/drawing/2014/main" id="{CD038690-EDAA-4125-A96B-C16B1BEBBD45}"/>
              </a:ext>
            </a:extLst>
          </p:cNvPr>
          <p:cNvSpPr/>
          <p:nvPr/>
        </p:nvSpPr>
        <p:spPr>
          <a:xfrm>
            <a:off x="3996018" y="2638168"/>
            <a:ext cx="5113900" cy="461665"/>
          </a:xfrm>
          <a:prstGeom prst="rect">
            <a:avLst/>
          </a:prstGeom>
        </p:spPr>
        <p:txBody>
          <a:bodyPr wrap="none">
            <a:spAutoFit/>
          </a:bodyPr>
          <a:lstStyle/>
          <a:p>
            <a:r>
              <a:rPr lang="en-GB" sz="2400" dirty="0">
                <a:solidFill>
                  <a:srgbClr val="FF0000"/>
                </a:solidFill>
              </a:rPr>
              <a:t>Divide both sides by 5, giving 0.6 : 1</a:t>
            </a:r>
            <a:endParaRPr lang="en-GB" sz="2400" dirty="0"/>
          </a:p>
        </p:txBody>
      </p:sp>
    </p:spTree>
    <p:extLst>
      <p:ext uri="{BB962C8B-B14F-4D97-AF65-F5344CB8AC3E}">
        <p14:creationId xmlns:p14="http://schemas.microsoft.com/office/powerpoint/2010/main" val="23319931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Equivalent Ratios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984E1B3F-1664-48BA-B25F-9E0AF010C12A}"/>
              </a:ext>
            </a:extLst>
          </p:cNvPr>
          <p:cNvSpPr/>
          <p:nvPr/>
        </p:nvSpPr>
        <p:spPr>
          <a:xfrm>
            <a:off x="2351583" y="648008"/>
            <a:ext cx="8064896" cy="830997"/>
          </a:xfrm>
          <a:prstGeom prst="rect">
            <a:avLst/>
          </a:prstGeom>
        </p:spPr>
        <p:txBody>
          <a:bodyPr wrap="square">
            <a:spAutoFit/>
          </a:bodyPr>
          <a:lstStyle/>
          <a:p>
            <a:r>
              <a:rPr lang="en-GB" sz="2400" b="1" dirty="0"/>
              <a:t>Exercises</a:t>
            </a:r>
          </a:p>
          <a:p>
            <a:r>
              <a:rPr lang="en-GB" sz="2400" dirty="0"/>
              <a:t>1. Write each of these ratios in its simplest form:</a:t>
            </a:r>
          </a:p>
        </p:txBody>
      </p:sp>
      <p:sp>
        <p:nvSpPr>
          <p:cNvPr id="3" name="Rectangle 2">
            <a:extLst>
              <a:ext uri="{FF2B5EF4-FFF2-40B4-BE49-F238E27FC236}">
                <a16:creationId xmlns:a16="http://schemas.microsoft.com/office/drawing/2014/main" id="{C9B1DA98-5847-4E6B-B113-6FD81B8A1FF2}"/>
              </a:ext>
            </a:extLst>
          </p:cNvPr>
          <p:cNvSpPr/>
          <p:nvPr/>
        </p:nvSpPr>
        <p:spPr>
          <a:xfrm>
            <a:off x="2431083" y="2940903"/>
            <a:ext cx="7595044" cy="461665"/>
          </a:xfrm>
          <a:prstGeom prst="rect">
            <a:avLst/>
          </a:prstGeom>
        </p:spPr>
        <p:txBody>
          <a:bodyPr wrap="square">
            <a:spAutoFit/>
          </a:bodyPr>
          <a:lstStyle/>
          <a:p>
            <a:r>
              <a:rPr lang="en-GB" sz="2400" dirty="0"/>
              <a:t>2. Write in the form  1 : n, each of the following ratios:</a:t>
            </a:r>
          </a:p>
        </p:txBody>
      </p:sp>
      <p:sp>
        <p:nvSpPr>
          <p:cNvPr id="4" name="Rectangle 3">
            <a:extLst>
              <a:ext uri="{FF2B5EF4-FFF2-40B4-BE49-F238E27FC236}">
                <a16:creationId xmlns:a16="http://schemas.microsoft.com/office/drawing/2014/main" id="{B61E5A11-7D22-4C2A-8D07-B984589ABB5E}"/>
              </a:ext>
            </a:extLst>
          </p:cNvPr>
          <p:cNvSpPr/>
          <p:nvPr/>
        </p:nvSpPr>
        <p:spPr>
          <a:xfrm>
            <a:off x="2493218" y="4814421"/>
            <a:ext cx="7704856" cy="461665"/>
          </a:xfrm>
          <a:prstGeom prst="rect">
            <a:avLst/>
          </a:prstGeom>
        </p:spPr>
        <p:txBody>
          <a:bodyPr wrap="square">
            <a:spAutoFit/>
          </a:bodyPr>
          <a:lstStyle/>
          <a:p>
            <a:r>
              <a:rPr lang="en-GB" sz="2400" dirty="0"/>
              <a:t>3. Write in the form  n : 1, each of the following ratios:</a:t>
            </a:r>
          </a:p>
        </p:txBody>
      </p:sp>
      <p:sp>
        <p:nvSpPr>
          <p:cNvPr id="5" name="TextBox 4">
            <a:extLst>
              <a:ext uri="{FF2B5EF4-FFF2-40B4-BE49-F238E27FC236}">
                <a16:creationId xmlns:a16="http://schemas.microsoft.com/office/drawing/2014/main" id="{C2F534AE-CB84-4859-9B74-605793529101}"/>
              </a:ext>
            </a:extLst>
          </p:cNvPr>
          <p:cNvSpPr txBox="1"/>
          <p:nvPr/>
        </p:nvSpPr>
        <p:spPr>
          <a:xfrm>
            <a:off x="2476721" y="1425900"/>
            <a:ext cx="1440160" cy="461665"/>
          </a:xfrm>
          <a:prstGeom prst="rect">
            <a:avLst/>
          </a:prstGeom>
          <a:noFill/>
        </p:spPr>
        <p:txBody>
          <a:bodyPr wrap="square" rtlCol="0">
            <a:spAutoFit/>
          </a:bodyPr>
          <a:lstStyle/>
          <a:p>
            <a:r>
              <a:rPr lang="en-GB" sz="2400" dirty="0"/>
              <a:t>(a) 2 : 6</a:t>
            </a:r>
          </a:p>
        </p:txBody>
      </p:sp>
      <p:sp>
        <p:nvSpPr>
          <p:cNvPr id="6" name="Rectangle 5">
            <a:extLst>
              <a:ext uri="{FF2B5EF4-FFF2-40B4-BE49-F238E27FC236}">
                <a16:creationId xmlns:a16="http://schemas.microsoft.com/office/drawing/2014/main" id="{14829F80-BB8F-4EFC-B471-7D1483D74122}"/>
              </a:ext>
            </a:extLst>
          </p:cNvPr>
          <p:cNvSpPr/>
          <p:nvPr/>
        </p:nvSpPr>
        <p:spPr>
          <a:xfrm>
            <a:off x="2497177" y="1901134"/>
            <a:ext cx="1415772" cy="461665"/>
          </a:xfrm>
          <a:prstGeom prst="rect">
            <a:avLst/>
          </a:prstGeom>
        </p:spPr>
        <p:txBody>
          <a:bodyPr wrap="none">
            <a:spAutoFit/>
          </a:bodyPr>
          <a:lstStyle/>
          <a:p>
            <a:r>
              <a:rPr lang="en-GB" sz="2400" dirty="0"/>
              <a:t>(e) 24 : 4</a:t>
            </a:r>
          </a:p>
        </p:txBody>
      </p:sp>
      <p:sp>
        <p:nvSpPr>
          <p:cNvPr id="7" name="Rectangle 6">
            <a:extLst>
              <a:ext uri="{FF2B5EF4-FFF2-40B4-BE49-F238E27FC236}">
                <a16:creationId xmlns:a16="http://schemas.microsoft.com/office/drawing/2014/main" id="{37694C46-B095-419C-9319-8F00A63C803D}"/>
              </a:ext>
            </a:extLst>
          </p:cNvPr>
          <p:cNvSpPr/>
          <p:nvPr/>
        </p:nvSpPr>
        <p:spPr>
          <a:xfrm>
            <a:off x="2492392" y="2357893"/>
            <a:ext cx="1656223" cy="461665"/>
          </a:xfrm>
          <a:prstGeom prst="rect">
            <a:avLst/>
          </a:prstGeom>
        </p:spPr>
        <p:txBody>
          <a:bodyPr wrap="none">
            <a:spAutoFit/>
          </a:bodyPr>
          <a:lstStyle/>
          <a:p>
            <a:r>
              <a:rPr lang="en-GB" sz="2400" dirty="0"/>
              <a:t>(</a:t>
            </a:r>
            <a:r>
              <a:rPr lang="en-GB" sz="2400" dirty="0" err="1"/>
              <a:t>i</a:t>
            </a:r>
            <a:r>
              <a:rPr lang="en-GB" sz="2400" dirty="0"/>
              <a:t>) 20 : 100</a:t>
            </a:r>
          </a:p>
        </p:txBody>
      </p:sp>
      <p:sp>
        <p:nvSpPr>
          <p:cNvPr id="8" name="Rectangle 7">
            <a:extLst>
              <a:ext uri="{FF2B5EF4-FFF2-40B4-BE49-F238E27FC236}">
                <a16:creationId xmlns:a16="http://schemas.microsoft.com/office/drawing/2014/main" id="{7B3A9940-52A4-4721-B680-9FA202601D13}"/>
              </a:ext>
            </a:extLst>
          </p:cNvPr>
          <p:cNvSpPr/>
          <p:nvPr/>
        </p:nvSpPr>
        <p:spPr>
          <a:xfrm>
            <a:off x="5028544" y="1425900"/>
            <a:ext cx="1415772" cy="461665"/>
          </a:xfrm>
          <a:prstGeom prst="rect">
            <a:avLst/>
          </a:prstGeom>
        </p:spPr>
        <p:txBody>
          <a:bodyPr wrap="none">
            <a:spAutoFit/>
          </a:bodyPr>
          <a:lstStyle/>
          <a:p>
            <a:r>
              <a:rPr lang="en-GB" sz="2400" dirty="0"/>
              <a:t>(b) 4 : 20</a:t>
            </a:r>
          </a:p>
        </p:txBody>
      </p:sp>
      <p:sp>
        <p:nvSpPr>
          <p:cNvPr id="9" name="Rectangle 8">
            <a:extLst>
              <a:ext uri="{FF2B5EF4-FFF2-40B4-BE49-F238E27FC236}">
                <a16:creationId xmlns:a16="http://schemas.microsoft.com/office/drawing/2014/main" id="{A59FA21B-1A4F-4AC3-AA8B-2EE9651D2AF6}"/>
              </a:ext>
            </a:extLst>
          </p:cNvPr>
          <p:cNvSpPr/>
          <p:nvPr/>
        </p:nvSpPr>
        <p:spPr>
          <a:xfrm>
            <a:off x="5020567" y="1864984"/>
            <a:ext cx="1500732" cy="461665"/>
          </a:xfrm>
          <a:prstGeom prst="rect">
            <a:avLst/>
          </a:prstGeom>
        </p:spPr>
        <p:txBody>
          <a:bodyPr wrap="none">
            <a:spAutoFit/>
          </a:bodyPr>
          <a:lstStyle/>
          <a:p>
            <a:r>
              <a:rPr lang="en-GB" sz="2400" dirty="0"/>
              <a:t>(f) 30 : 25</a:t>
            </a:r>
          </a:p>
        </p:txBody>
      </p:sp>
      <p:sp>
        <p:nvSpPr>
          <p:cNvPr id="10" name="Rectangle 9">
            <a:extLst>
              <a:ext uri="{FF2B5EF4-FFF2-40B4-BE49-F238E27FC236}">
                <a16:creationId xmlns:a16="http://schemas.microsoft.com/office/drawing/2014/main" id="{3007B868-4F5A-41CC-9BE0-5A1E37A3549B}"/>
              </a:ext>
            </a:extLst>
          </p:cNvPr>
          <p:cNvSpPr/>
          <p:nvPr/>
        </p:nvSpPr>
        <p:spPr>
          <a:xfrm>
            <a:off x="5005041" y="2332689"/>
            <a:ext cx="1656223" cy="461665"/>
          </a:xfrm>
          <a:prstGeom prst="rect">
            <a:avLst/>
          </a:prstGeom>
        </p:spPr>
        <p:txBody>
          <a:bodyPr wrap="none">
            <a:spAutoFit/>
          </a:bodyPr>
          <a:lstStyle/>
          <a:p>
            <a:r>
              <a:rPr lang="en-GB" sz="2400" dirty="0"/>
              <a:t>(j) 80 : 100</a:t>
            </a:r>
          </a:p>
        </p:txBody>
      </p:sp>
      <p:sp>
        <p:nvSpPr>
          <p:cNvPr id="11" name="Rectangle 10">
            <a:extLst>
              <a:ext uri="{FF2B5EF4-FFF2-40B4-BE49-F238E27FC236}">
                <a16:creationId xmlns:a16="http://schemas.microsoft.com/office/drawing/2014/main" id="{85CF76CE-24D3-4E67-830D-DAC739941A75}"/>
              </a:ext>
            </a:extLst>
          </p:cNvPr>
          <p:cNvSpPr/>
          <p:nvPr/>
        </p:nvSpPr>
        <p:spPr>
          <a:xfrm>
            <a:off x="7356269" y="1378081"/>
            <a:ext cx="1398140" cy="461665"/>
          </a:xfrm>
          <a:prstGeom prst="rect">
            <a:avLst/>
          </a:prstGeom>
        </p:spPr>
        <p:txBody>
          <a:bodyPr wrap="none">
            <a:spAutoFit/>
          </a:bodyPr>
          <a:lstStyle/>
          <a:p>
            <a:r>
              <a:rPr lang="en-GB" sz="2400" dirty="0"/>
              <a:t>(c) 3 : 15</a:t>
            </a:r>
          </a:p>
        </p:txBody>
      </p:sp>
      <p:sp>
        <p:nvSpPr>
          <p:cNvPr id="12" name="Rectangle 11">
            <a:extLst>
              <a:ext uri="{FF2B5EF4-FFF2-40B4-BE49-F238E27FC236}">
                <a16:creationId xmlns:a16="http://schemas.microsoft.com/office/drawing/2014/main" id="{74F8702C-890D-41CE-9293-6F7C09FFEA59}"/>
              </a:ext>
            </a:extLst>
          </p:cNvPr>
          <p:cNvSpPr/>
          <p:nvPr/>
        </p:nvSpPr>
        <p:spPr>
          <a:xfrm>
            <a:off x="7356270" y="1851010"/>
            <a:ext cx="1587294" cy="461665"/>
          </a:xfrm>
          <a:prstGeom prst="rect">
            <a:avLst/>
          </a:prstGeom>
        </p:spPr>
        <p:txBody>
          <a:bodyPr wrap="none">
            <a:spAutoFit/>
          </a:bodyPr>
          <a:lstStyle/>
          <a:p>
            <a:r>
              <a:rPr lang="en-GB" sz="2400" dirty="0"/>
              <a:t>(g) 14 : 21</a:t>
            </a:r>
          </a:p>
        </p:txBody>
      </p:sp>
      <p:sp>
        <p:nvSpPr>
          <p:cNvPr id="13" name="Rectangle 12">
            <a:extLst>
              <a:ext uri="{FF2B5EF4-FFF2-40B4-BE49-F238E27FC236}">
                <a16:creationId xmlns:a16="http://schemas.microsoft.com/office/drawing/2014/main" id="{C3A1D533-DA79-401C-8DC9-DC2494AA3F7B}"/>
              </a:ext>
            </a:extLst>
          </p:cNvPr>
          <p:cNvSpPr/>
          <p:nvPr/>
        </p:nvSpPr>
        <p:spPr>
          <a:xfrm>
            <a:off x="7394064" y="2301826"/>
            <a:ext cx="1569660" cy="461665"/>
          </a:xfrm>
          <a:prstGeom prst="rect">
            <a:avLst/>
          </a:prstGeom>
        </p:spPr>
        <p:txBody>
          <a:bodyPr wrap="none">
            <a:spAutoFit/>
          </a:bodyPr>
          <a:lstStyle/>
          <a:p>
            <a:r>
              <a:rPr lang="en-GB" sz="2400" dirty="0"/>
              <a:t>(k) 18 : 24</a:t>
            </a:r>
          </a:p>
        </p:txBody>
      </p:sp>
      <p:sp>
        <p:nvSpPr>
          <p:cNvPr id="14" name="Rectangle 13">
            <a:extLst>
              <a:ext uri="{FF2B5EF4-FFF2-40B4-BE49-F238E27FC236}">
                <a16:creationId xmlns:a16="http://schemas.microsoft.com/office/drawing/2014/main" id="{122B6082-3D60-42BB-8A28-9210DC663FD5}"/>
              </a:ext>
            </a:extLst>
          </p:cNvPr>
          <p:cNvSpPr/>
          <p:nvPr/>
        </p:nvSpPr>
        <p:spPr>
          <a:xfrm>
            <a:off x="2472908" y="3433180"/>
            <a:ext cx="1244251" cy="461665"/>
          </a:xfrm>
          <a:prstGeom prst="rect">
            <a:avLst/>
          </a:prstGeom>
        </p:spPr>
        <p:txBody>
          <a:bodyPr wrap="none">
            <a:spAutoFit/>
          </a:bodyPr>
          <a:lstStyle/>
          <a:p>
            <a:r>
              <a:rPr lang="en-GB" sz="2400" dirty="0"/>
              <a:t>(a) 2 : 6</a:t>
            </a:r>
          </a:p>
        </p:txBody>
      </p:sp>
      <p:sp>
        <p:nvSpPr>
          <p:cNvPr id="15" name="Rectangle 14">
            <a:extLst>
              <a:ext uri="{FF2B5EF4-FFF2-40B4-BE49-F238E27FC236}">
                <a16:creationId xmlns:a16="http://schemas.microsoft.com/office/drawing/2014/main" id="{47E7BA0C-690B-4DC5-9116-43AD4D29C5B8}"/>
              </a:ext>
            </a:extLst>
          </p:cNvPr>
          <p:cNvSpPr/>
          <p:nvPr/>
        </p:nvSpPr>
        <p:spPr>
          <a:xfrm>
            <a:off x="2472908" y="3900050"/>
            <a:ext cx="1415772" cy="461665"/>
          </a:xfrm>
          <a:prstGeom prst="rect">
            <a:avLst/>
          </a:prstGeom>
        </p:spPr>
        <p:txBody>
          <a:bodyPr wrap="none">
            <a:spAutoFit/>
          </a:bodyPr>
          <a:lstStyle/>
          <a:p>
            <a:r>
              <a:rPr lang="en-GB" sz="2400" dirty="0"/>
              <a:t>(d) 2 : 17</a:t>
            </a:r>
          </a:p>
        </p:txBody>
      </p:sp>
      <p:sp>
        <p:nvSpPr>
          <p:cNvPr id="16" name="Rectangle 15">
            <a:extLst>
              <a:ext uri="{FF2B5EF4-FFF2-40B4-BE49-F238E27FC236}">
                <a16:creationId xmlns:a16="http://schemas.microsoft.com/office/drawing/2014/main" id="{2CC0A117-3A68-4608-872E-627B0F7F1D20}"/>
              </a:ext>
            </a:extLst>
          </p:cNvPr>
          <p:cNvSpPr/>
          <p:nvPr/>
        </p:nvSpPr>
        <p:spPr>
          <a:xfrm>
            <a:off x="5072574" y="3473867"/>
            <a:ext cx="1244251" cy="461665"/>
          </a:xfrm>
          <a:prstGeom prst="rect">
            <a:avLst/>
          </a:prstGeom>
        </p:spPr>
        <p:txBody>
          <a:bodyPr wrap="none">
            <a:spAutoFit/>
          </a:bodyPr>
          <a:lstStyle/>
          <a:p>
            <a:r>
              <a:rPr lang="en-GB" sz="2400" dirty="0"/>
              <a:t>(b) 5 : 3</a:t>
            </a:r>
          </a:p>
        </p:txBody>
      </p:sp>
      <p:sp>
        <p:nvSpPr>
          <p:cNvPr id="17" name="Rectangle 16">
            <a:extLst>
              <a:ext uri="{FF2B5EF4-FFF2-40B4-BE49-F238E27FC236}">
                <a16:creationId xmlns:a16="http://schemas.microsoft.com/office/drawing/2014/main" id="{E428417F-A927-4A3D-913D-CC67E1F571E8}"/>
              </a:ext>
            </a:extLst>
          </p:cNvPr>
          <p:cNvSpPr/>
          <p:nvPr/>
        </p:nvSpPr>
        <p:spPr>
          <a:xfrm>
            <a:off x="5084281" y="3924697"/>
            <a:ext cx="1415772" cy="461665"/>
          </a:xfrm>
          <a:prstGeom prst="rect">
            <a:avLst/>
          </a:prstGeom>
        </p:spPr>
        <p:txBody>
          <a:bodyPr wrap="none">
            <a:spAutoFit/>
          </a:bodyPr>
          <a:lstStyle/>
          <a:p>
            <a:r>
              <a:rPr lang="en-GB" sz="2400" dirty="0"/>
              <a:t>(e) 4 : 10</a:t>
            </a:r>
          </a:p>
        </p:txBody>
      </p:sp>
      <p:sp>
        <p:nvSpPr>
          <p:cNvPr id="18" name="Rectangle 17">
            <a:extLst>
              <a:ext uri="{FF2B5EF4-FFF2-40B4-BE49-F238E27FC236}">
                <a16:creationId xmlns:a16="http://schemas.microsoft.com/office/drawing/2014/main" id="{9F03894E-A87D-49FE-8519-E783B062F35D}"/>
              </a:ext>
            </a:extLst>
          </p:cNvPr>
          <p:cNvSpPr/>
          <p:nvPr/>
        </p:nvSpPr>
        <p:spPr>
          <a:xfrm>
            <a:off x="7823160" y="3467556"/>
            <a:ext cx="1569660" cy="461665"/>
          </a:xfrm>
          <a:prstGeom prst="rect">
            <a:avLst/>
          </a:prstGeom>
        </p:spPr>
        <p:txBody>
          <a:bodyPr wrap="none">
            <a:spAutoFit/>
          </a:bodyPr>
          <a:lstStyle/>
          <a:p>
            <a:r>
              <a:rPr lang="en-GB" sz="2400" dirty="0"/>
              <a:t>(c) 10 : 35</a:t>
            </a:r>
          </a:p>
        </p:txBody>
      </p:sp>
      <p:sp>
        <p:nvSpPr>
          <p:cNvPr id="19" name="Rectangle 18">
            <a:extLst>
              <a:ext uri="{FF2B5EF4-FFF2-40B4-BE49-F238E27FC236}">
                <a16:creationId xmlns:a16="http://schemas.microsoft.com/office/drawing/2014/main" id="{3DEAD193-929E-4B36-9B5C-D582732E14F8}"/>
              </a:ext>
            </a:extLst>
          </p:cNvPr>
          <p:cNvSpPr/>
          <p:nvPr/>
        </p:nvSpPr>
        <p:spPr>
          <a:xfrm>
            <a:off x="7867176" y="3929095"/>
            <a:ext cx="1329210" cy="461665"/>
          </a:xfrm>
          <a:prstGeom prst="rect">
            <a:avLst/>
          </a:prstGeom>
        </p:spPr>
        <p:txBody>
          <a:bodyPr wrap="none">
            <a:spAutoFit/>
          </a:bodyPr>
          <a:lstStyle/>
          <a:p>
            <a:r>
              <a:rPr lang="en-GB" sz="2400" dirty="0"/>
              <a:t>(f) 8 : 20</a:t>
            </a:r>
          </a:p>
        </p:txBody>
      </p:sp>
      <p:sp>
        <p:nvSpPr>
          <p:cNvPr id="20" name="Rectangle 19">
            <a:extLst>
              <a:ext uri="{FF2B5EF4-FFF2-40B4-BE49-F238E27FC236}">
                <a16:creationId xmlns:a16="http://schemas.microsoft.com/office/drawing/2014/main" id="{77693A4E-C0CB-4932-B194-AF9592839E47}"/>
              </a:ext>
            </a:extLst>
          </p:cNvPr>
          <p:cNvSpPr/>
          <p:nvPr/>
        </p:nvSpPr>
        <p:spPr>
          <a:xfrm>
            <a:off x="2500068" y="4368721"/>
            <a:ext cx="1244251" cy="461665"/>
          </a:xfrm>
          <a:prstGeom prst="rect">
            <a:avLst/>
          </a:prstGeom>
        </p:spPr>
        <p:txBody>
          <a:bodyPr wrap="none">
            <a:spAutoFit/>
          </a:bodyPr>
          <a:lstStyle/>
          <a:p>
            <a:r>
              <a:rPr lang="en-GB" sz="2400" dirty="0"/>
              <a:t>(g) 6 : 9</a:t>
            </a:r>
          </a:p>
        </p:txBody>
      </p:sp>
      <p:sp>
        <p:nvSpPr>
          <p:cNvPr id="21" name="Rectangle 20">
            <a:extLst>
              <a:ext uri="{FF2B5EF4-FFF2-40B4-BE49-F238E27FC236}">
                <a16:creationId xmlns:a16="http://schemas.microsoft.com/office/drawing/2014/main" id="{E7D5AB6D-4F2E-49B4-8646-DE75E83B5733}"/>
              </a:ext>
            </a:extLst>
          </p:cNvPr>
          <p:cNvSpPr/>
          <p:nvPr/>
        </p:nvSpPr>
        <p:spPr>
          <a:xfrm>
            <a:off x="5084281" y="4363956"/>
            <a:ext cx="1587294" cy="461665"/>
          </a:xfrm>
          <a:prstGeom prst="rect">
            <a:avLst/>
          </a:prstGeom>
        </p:spPr>
        <p:txBody>
          <a:bodyPr wrap="none">
            <a:spAutoFit/>
          </a:bodyPr>
          <a:lstStyle/>
          <a:p>
            <a:r>
              <a:rPr lang="en-GB" sz="2400" dirty="0"/>
              <a:t>(h) 15 : 12</a:t>
            </a:r>
          </a:p>
        </p:txBody>
      </p:sp>
      <p:sp>
        <p:nvSpPr>
          <p:cNvPr id="22" name="Rectangle 21">
            <a:extLst>
              <a:ext uri="{FF2B5EF4-FFF2-40B4-BE49-F238E27FC236}">
                <a16:creationId xmlns:a16="http://schemas.microsoft.com/office/drawing/2014/main" id="{CD27FD71-11DE-4B7E-BB54-BFB7C65DDA08}"/>
              </a:ext>
            </a:extLst>
          </p:cNvPr>
          <p:cNvSpPr/>
          <p:nvPr/>
        </p:nvSpPr>
        <p:spPr>
          <a:xfrm>
            <a:off x="7840015" y="4346445"/>
            <a:ext cx="1313180" cy="461665"/>
          </a:xfrm>
          <a:prstGeom prst="rect">
            <a:avLst/>
          </a:prstGeom>
        </p:spPr>
        <p:txBody>
          <a:bodyPr wrap="none">
            <a:spAutoFit/>
          </a:bodyPr>
          <a:lstStyle/>
          <a:p>
            <a:r>
              <a:rPr lang="en-GB" sz="2400" dirty="0"/>
              <a:t>(</a:t>
            </a:r>
            <a:r>
              <a:rPr lang="en-GB" sz="2400" dirty="0" err="1"/>
              <a:t>i</a:t>
            </a:r>
            <a:r>
              <a:rPr lang="en-GB" sz="2400" dirty="0"/>
              <a:t>) 5 : 12</a:t>
            </a:r>
          </a:p>
        </p:txBody>
      </p:sp>
      <p:sp>
        <p:nvSpPr>
          <p:cNvPr id="23" name="Rectangle 22">
            <a:extLst>
              <a:ext uri="{FF2B5EF4-FFF2-40B4-BE49-F238E27FC236}">
                <a16:creationId xmlns:a16="http://schemas.microsoft.com/office/drawing/2014/main" id="{899C12DA-6AA0-467B-A04E-D5B7E518A8EE}"/>
              </a:ext>
            </a:extLst>
          </p:cNvPr>
          <p:cNvSpPr/>
          <p:nvPr/>
        </p:nvSpPr>
        <p:spPr>
          <a:xfrm>
            <a:off x="2507257" y="5298106"/>
            <a:ext cx="1415772" cy="461665"/>
          </a:xfrm>
          <a:prstGeom prst="rect">
            <a:avLst/>
          </a:prstGeom>
        </p:spPr>
        <p:txBody>
          <a:bodyPr wrap="none">
            <a:spAutoFit/>
          </a:bodyPr>
          <a:lstStyle/>
          <a:p>
            <a:r>
              <a:rPr lang="en-GB" sz="2400" dirty="0"/>
              <a:t>(a) 24 : 3</a:t>
            </a:r>
          </a:p>
        </p:txBody>
      </p:sp>
      <p:sp>
        <p:nvSpPr>
          <p:cNvPr id="24" name="Rectangle 23">
            <a:extLst>
              <a:ext uri="{FF2B5EF4-FFF2-40B4-BE49-F238E27FC236}">
                <a16:creationId xmlns:a16="http://schemas.microsoft.com/office/drawing/2014/main" id="{B5C5D587-EF9E-4E91-A5A2-2D4EBE46D5D0}"/>
              </a:ext>
            </a:extLst>
          </p:cNvPr>
          <p:cNvSpPr/>
          <p:nvPr/>
        </p:nvSpPr>
        <p:spPr>
          <a:xfrm>
            <a:off x="2507257" y="5809882"/>
            <a:ext cx="1415772" cy="461665"/>
          </a:xfrm>
          <a:prstGeom prst="rect">
            <a:avLst/>
          </a:prstGeom>
        </p:spPr>
        <p:txBody>
          <a:bodyPr wrap="none">
            <a:spAutoFit/>
          </a:bodyPr>
          <a:lstStyle/>
          <a:p>
            <a:r>
              <a:rPr lang="en-GB" sz="2400" dirty="0"/>
              <a:t>(d) 15 : 2</a:t>
            </a:r>
          </a:p>
        </p:txBody>
      </p:sp>
      <p:sp>
        <p:nvSpPr>
          <p:cNvPr id="25" name="Rectangle 24">
            <a:extLst>
              <a:ext uri="{FF2B5EF4-FFF2-40B4-BE49-F238E27FC236}">
                <a16:creationId xmlns:a16="http://schemas.microsoft.com/office/drawing/2014/main" id="{A24FFF9F-82A8-42E2-868C-17EFC0478EB3}"/>
              </a:ext>
            </a:extLst>
          </p:cNvPr>
          <p:cNvSpPr/>
          <p:nvPr/>
        </p:nvSpPr>
        <p:spPr>
          <a:xfrm>
            <a:off x="2569830" y="6267138"/>
            <a:ext cx="1244251" cy="461665"/>
          </a:xfrm>
          <a:prstGeom prst="rect">
            <a:avLst/>
          </a:prstGeom>
        </p:spPr>
        <p:txBody>
          <a:bodyPr wrap="none">
            <a:spAutoFit/>
          </a:bodyPr>
          <a:lstStyle/>
          <a:p>
            <a:r>
              <a:rPr lang="en-GB" sz="2400" dirty="0"/>
              <a:t>(g) 2 : 5</a:t>
            </a:r>
          </a:p>
        </p:txBody>
      </p:sp>
      <p:sp>
        <p:nvSpPr>
          <p:cNvPr id="26" name="Rectangle 25">
            <a:extLst>
              <a:ext uri="{FF2B5EF4-FFF2-40B4-BE49-F238E27FC236}">
                <a16:creationId xmlns:a16="http://schemas.microsoft.com/office/drawing/2014/main" id="{94C8BF68-5E57-40DD-8F37-6E8E708A4EBC}"/>
              </a:ext>
            </a:extLst>
          </p:cNvPr>
          <p:cNvSpPr/>
          <p:nvPr/>
        </p:nvSpPr>
        <p:spPr>
          <a:xfrm>
            <a:off x="5124864" y="5276086"/>
            <a:ext cx="1244251" cy="461665"/>
          </a:xfrm>
          <a:prstGeom prst="rect">
            <a:avLst/>
          </a:prstGeom>
        </p:spPr>
        <p:txBody>
          <a:bodyPr wrap="none">
            <a:spAutoFit/>
          </a:bodyPr>
          <a:lstStyle/>
          <a:p>
            <a:r>
              <a:rPr lang="en-GB" sz="2400" dirty="0"/>
              <a:t>(b) 4 : 5</a:t>
            </a:r>
          </a:p>
        </p:txBody>
      </p:sp>
      <p:sp>
        <p:nvSpPr>
          <p:cNvPr id="27" name="Rectangle 26">
            <a:extLst>
              <a:ext uri="{FF2B5EF4-FFF2-40B4-BE49-F238E27FC236}">
                <a16:creationId xmlns:a16="http://schemas.microsoft.com/office/drawing/2014/main" id="{40588A81-11EE-4E5E-BC1A-596C591F71F9}"/>
              </a:ext>
            </a:extLst>
          </p:cNvPr>
          <p:cNvSpPr/>
          <p:nvPr/>
        </p:nvSpPr>
        <p:spPr>
          <a:xfrm>
            <a:off x="5138586" y="5790347"/>
            <a:ext cx="1415772" cy="461665"/>
          </a:xfrm>
          <a:prstGeom prst="rect">
            <a:avLst/>
          </a:prstGeom>
        </p:spPr>
        <p:txBody>
          <a:bodyPr wrap="none">
            <a:spAutoFit/>
          </a:bodyPr>
          <a:lstStyle/>
          <a:p>
            <a:r>
              <a:rPr lang="en-GB" sz="2400" dirty="0"/>
              <a:t>(e) 18 : 5</a:t>
            </a:r>
          </a:p>
        </p:txBody>
      </p:sp>
      <p:sp>
        <p:nvSpPr>
          <p:cNvPr id="28" name="Rectangle 27">
            <a:extLst>
              <a:ext uri="{FF2B5EF4-FFF2-40B4-BE49-F238E27FC236}">
                <a16:creationId xmlns:a16="http://schemas.microsoft.com/office/drawing/2014/main" id="{C6C42878-00E5-4EDD-A3A3-39F9801520E0}"/>
              </a:ext>
            </a:extLst>
          </p:cNvPr>
          <p:cNvSpPr/>
          <p:nvPr/>
        </p:nvSpPr>
        <p:spPr>
          <a:xfrm>
            <a:off x="5148807" y="6267137"/>
            <a:ext cx="1415772" cy="461665"/>
          </a:xfrm>
          <a:prstGeom prst="rect">
            <a:avLst/>
          </a:prstGeom>
        </p:spPr>
        <p:txBody>
          <a:bodyPr wrap="none">
            <a:spAutoFit/>
          </a:bodyPr>
          <a:lstStyle/>
          <a:p>
            <a:r>
              <a:rPr lang="en-GB" sz="2400" dirty="0"/>
              <a:t>(h) 6 : 10</a:t>
            </a:r>
          </a:p>
        </p:txBody>
      </p:sp>
      <p:sp>
        <p:nvSpPr>
          <p:cNvPr id="29" name="Rectangle 28">
            <a:extLst>
              <a:ext uri="{FF2B5EF4-FFF2-40B4-BE49-F238E27FC236}">
                <a16:creationId xmlns:a16="http://schemas.microsoft.com/office/drawing/2014/main" id="{3DEDFA66-599A-45ED-B247-29C0BE12C9FF}"/>
              </a:ext>
            </a:extLst>
          </p:cNvPr>
          <p:cNvSpPr/>
          <p:nvPr/>
        </p:nvSpPr>
        <p:spPr>
          <a:xfrm>
            <a:off x="7895147" y="5260121"/>
            <a:ext cx="1398140" cy="461665"/>
          </a:xfrm>
          <a:prstGeom prst="rect">
            <a:avLst/>
          </a:prstGeom>
        </p:spPr>
        <p:txBody>
          <a:bodyPr wrap="none">
            <a:spAutoFit/>
          </a:bodyPr>
          <a:lstStyle/>
          <a:p>
            <a:r>
              <a:rPr lang="en-GB" sz="2400" dirty="0"/>
              <a:t>(c) 7 : 10</a:t>
            </a:r>
          </a:p>
        </p:txBody>
      </p:sp>
      <p:sp>
        <p:nvSpPr>
          <p:cNvPr id="30" name="Rectangle 29">
            <a:extLst>
              <a:ext uri="{FF2B5EF4-FFF2-40B4-BE49-F238E27FC236}">
                <a16:creationId xmlns:a16="http://schemas.microsoft.com/office/drawing/2014/main" id="{5488CF76-6FDB-4B45-9E4F-F1411800E21C}"/>
              </a:ext>
            </a:extLst>
          </p:cNvPr>
          <p:cNvSpPr/>
          <p:nvPr/>
        </p:nvSpPr>
        <p:spPr>
          <a:xfrm>
            <a:off x="7917760" y="5762900"/>
            <a:ext cx="1157689" cy="461665"/>
          </a:xfrm>
          <a:prstGeom prst="rect">
            <a:avLst/>
          </a:prstGeom>
        </p:spPr>
        <p:txBody>
          <a:bodyPr wrap="none">
            <a:spAutoFit/>
          </a:bodyPr>
          <a:lstStyle/>
          <a:p>
            <a:r>
              <a:rPr lang="en-GB" sz="2400" dirty="0"/>
              <a:t>(f) 6 : 5</a:t>
            </a:r>
          </a:p>
        </p:txBody>
      </p:sp>
      <p:sp>
        <p:nvSpPr>
          <p:cNvPr id="31" name="Rectangle 30">
            <a:extLst>
              <a:ext uri="{FF2B5EF4-FFF2-40B4-BE49-F238E27FC236}">
                <a16:creationId xmlns:a16="http://schemas.microsoft.com/office/drawing/2014/main" id="{1772F58F-715E-4C3B-819E-87A23FD9E1A6}"/>
              </a:ext>
            </a:extLst>
          </p:cNvPr>
          <p:cNvSpPr/>
          <p:nvPr/>
        </p:nvSpPr>
        <p:spPr>
          <a:xfrm>
            <a:off x="7937948" y="6252012"/>
            <a:ext cx="1141659" cy="461665"/>
          </a:xfrm>
          <a:prstGeom prst="rect">
            <a:avLst/>
          </a:prstGeom>
        </p:spPr>
        <p:txBody>
          <a:bodyPr wrap="none">
            <a:spAutoFit/>
          </a:bodyPr>
          <a:lstStyle/>
          <a:p>
            <a:r>
              <a:rPr lang="en-GB" sz="2400" dirty="0"/>
              <a:t>(</a:t>
            </a:r>
            <a:r>
              <a:rPr lang="en-GB" sz="2400" dirty="0" err="1"/>
              <a:t>i</a:t>
            </a:r>
            <a:r>
              <a:rPr lang="en-GB" sz="2400" dirty="0"/>
              <a:t>) 8 : 5</a:t>
            </a:r>
          </a:p>
        </p:txBody>
      </p:sp>
      <p:sp>
        <p:nvSpPr>
          <p:cNvPr id="32" name="Rectangle 31">
            <a:extLst>
              <a:ext uri="{FF2B5EF4-FFF2-40B4-BE49-F238E27FC236}">
                <a16:creationId xmlns:a16="http://schemas.microsoft.com/office/drawing/2014/main" id="{D68493C2-2D40-4CE2-BFC8-62D47AC3CAA9}"/>
              </a:ext>
            </a:extLst>
          </p:cNvPr>
          <p:cNvSpPr/>
          <p:nvPr/>
        </p:nvSpPr>
        <p:spPr>
          <a:xfrm>
            <a:off x="9854061" y="1301547"/>
            <a:ext cx="1244251" cy="461665"/>
          </a:xfrm>
          <a:prstGeom prst="rect">
            <a:avLst/>
          </a:prstGeom>
        </p:spPr>
        <p:txBody>
          <a:bodyPr wrap="none">
            <a:spAutoFit/>
          </a:bodyPr>
          <a:lstStyle/>
          <a:p>
            <a:r>
              <a:rPr lang="en-GB" sz="2400" dirty="0"/>
              <a:t>(d) 6 : 2</a:t>
            </a:r>
          </a:p>
        </p:txBody>
      </p:sp>
      <p:sp>
        <p:nvSpPr>
          <p:cNvPr id="33" name="Rectangle 32">
            <a:extLst>
              <a:ext uri="{FF2B5EF4-FFF2-40B4-BE49-F238E27FC236}">
                <a16:creationId xmlns:a16="http://schemas.microsoft.com/office/drawing/2014/main" id="{933AEA84-80B5-4EBB-9768-6BA1A9495BBA}"/>
              </a:ext>
            </a:extLst>
          </p:cNvPr>
          <p:cNvSpPr/>
          <p:nvPr/>
        </p:nvSpPr>
        <p:spPr>
          <a:xfrm>
            <a:off x="9776125" y="1781973"/>
            <a:ext cx="1587294" cy="461665"/>
          </a:xfrm>
          <a:prstGeom prst="rect">
            <a:avLst/>
          </a:prstGeom>
        </p:spPr>
        <p:txBody>
          <a:bodyPr wrap="none">
            <a:spAutoFit/>
          </a:bodyPr>
          <a:lstStyle/>
          <a:p>
            <a:r>
              <a:rPr lang="en-GB" sz="2400" dirty="0"/>
              <a:t>(h) 15 : 60</a:t>
            </a:r>
          </a:p>
        </p:txBody>
      </p:sp>
      <p:sp>
        <p:nvSpPr>
          <p:cNvPr id="34" name="Rectangle 33">
            <a:extLst>
              <a:ext uri="{FF2B5EF4-FFF2-40B4-BE49-F238E27FC236}">
                <a16:creationId xmlns:a16="http://schemas.microsoft.com/office/drawing/2014/main" id="{81487876-0AAA-43D1-995F-16D0A4175219}"/>
              </a:ext>
            </a:extLst>
          </p:cNvPr>
          <p:cNvSpPr/>
          <p:nvPr/>
        </p:nvSpPr>
        <p:spPr>
          <a:xfrm>
            <a:off x="9815095" y="2254130"/>
            <a:ext cx="1484702" cy="461665"/>
          </a:xfrm>
          <a:prstGeom prst="rect">
            <a:avLst/>
          </a:prstGeom>
        </p:spPr>
        <p:txBody>
          <a:bodyPr wrap="none">
            <a:spAutoFit/>
          </a:bodyPr>
          <a:lstStyle/>
          <a:p>
            <a:r>
              <a:rPr lang="en-GB" sz="2400" dirty="0"/>
              <a:t>(l) 22 : 77</a:t>
            </a:r>
          </a:p>
        </p:txBody>
      </p:sp>
      <p:sp>
        <p:nvSpPr>
          <p:cNvPr id="35" name="TextBox 34">
            <a:extLst>
              <a:ext uri="{FF2B5EF4-FFF2-40B4-BE49-F238E27FC236}">
                <a16:creationId xmlns:a16="http://schemas.microsoft.com/office/drawing/2014/main" id="{D2562D80-C2F1-447E-935E-F23261413D66}"/>
              </a:ext>
            </a:extLst>
          </p:cNvPr>
          <p:cNvSpPr txBox="1"/>
          <p:nvPr/>
        </p:nvSpPr>
        <p:spPr>
          <a:xfrm>
            <a:off x="4153402" y="1438209"/>
            <a:ext cx="859788" cy="461665"/>
          </a:xfrm>
          <a:prstGeom prst="rect">
            <a:avLst/>
          </a:prstGeom>
          <a:noFill/>
        </p:spPr>
        <p:txBody>
          <a:bodyPr wrap="square" rtlCol="0">
            <a:spAutoFit/>
          </a:bodyPr>
          <a:lstStyle/>
          <a:p>
            <a:r>
              <a:rPr lang="en-GB" sz="2400" dirty="0">
                <a:solidFill>
                  <a:srgbClr val="FF0000"/>
                </a:solidFill>
              </a:rPr>
              <a:t>1 : 3</a:t>
            </a:r>
          </a:p>
        </p:txBody>
      </p:sp>
      <p:sp>
        <p:nvSpPr>
          <p:cNvPr id="36" name="Rectangle 35">
            <a:extLst>
              <a:ext uri="{FF2B5EF4-FFF2-40B4-BE49-F238E27FC236}">
                <a16:creationId xmlns:a16="http://schemas.microsoft.com/office/drawing/2014/main" id="{013F0C83-3558-44EB-81B5-775924BDC2FA}"/>
              </a:ext>
            </a:extLst>
          </p:cNvPr>
          <p:cNvSpPr/>
          <p:nvPr/>
        </p:nvSpPr>
        <p:spPr>
          <a:xfrm>
            <a:off x="4065650" y="1891608"/>
            <a:ext cx="782587" cy="461665"/>
          </a:xfrm>
          <a:prstGeom prst="rect">
            <a:avLst/>
          </a:prstGeom>
        </p:spPr>
        <p:txBody>
          <a:bodyPr wrap="none">
            <a:spAutoFit/>
          </a:bodyPr>
          <a:lstStyle/>
          <a:p>
            <a:r>
              <a:rPr lang="en-GB" sz="2400" dirty="0">
                <a:solidFill>
                  <a:srgbClr val="FF0000"/>
                </a:solidFill>
              </a:rPr>
              <a:t>6 : 1</a:t>
            </a:r>
          </a:p>
        </p:txBody>
      </p:sp>
      <p:sp>
        <p:nvSpPr>
          <p:cNvPr id="37" name="Rectangle 36">
            <a:extLst>
              <a:ext uri="{FF2B5EF4-FFF2-40B4-BE49-F238E27FC236}">
                <a16:creationId xmlns:a16="http://schemas.microsoft.com/office/drawing/2014/main" id="{53DB0BC4-BB7C-4E52-8942-B8B604522265}"/>
              </a:ext>
            </a:extLst>
          </p:cNvPr>
          <p:cNvSpPr/>
          <p:nvPr/>
        </p:nvSpPr>
        <p:spPr>
          <a:xfrm>
            <a:off x="4148615" y="2372808"/>
            <a:ext cx="782587" cy="461665"/>
          </a:xfrm>
          <a:prstGeom prst="rect">
            <a:avLst/>
          </a:prstGeom>
        </p:spPr>
        <p:txBody>
          <a:bodyPr wrap="none">
            <a:spAutoFit/>
          </a:bodyPr>
          <a:lstStyle/>
          <a:p>
            <a:r>
              <a:rPr lang="en-GB" sz="2400" dirty="0">
                <a:solidFill>
                  <a:srgbClr val="FF0000"/>
                </a:solidFill>
              </a:rPr>
              <a:t>1 : 5</a:t>
            </a:r>
          </a:p>
        </p:txBody>
      </p:sp>
      <p:sp>
        <p:nvSpPr>
          <p:cNvPr id="38" name="Rectangle 37">
            <a:extLst>
              <a:ext uri="{FF2B5EF4-FFF2-40B4-BE49-F238E27FC236}">
                <a16:creationId xmlns:a16="http://schemas.microsoft.com/office/drawing/2014/main" id="{018239BA-4BB5-48D5-9440-644039DE9688}"/>
              </a:ext>
            </a:extLst>
          </p:cNvPr>
          <p:cNvSpPr/>
          <p:nvPr/>
        </p:nvSpPr>
        <p:spPr>
          <a:xfrm>
            <a:off x="6539697" y="1431579"/>
            <a:ext cx="782587" cy="461665"/>
          </a:xfrm>
          <a:prstGeom prst="rect">
            <a:avLst/>
          </a:prstGeom>
        </p:spPr>
        <p:txBody>
          <a:bodyPr wrap="none">
            <a:spAutoFit/>
          </a:bodyPr>
          <a:lstStyle/>
          <a:p>
            <a:r>
              <a:rPr lang="en-GB" sz="2400" dirty="0">
                <a:solidFill>
                  <a:srgbClr val="FF0000"/>
                </a:solidFill>
              </a:rPr>
              <a:t>1 : 5</a:t>
            </a:r>
          </a:p>
        </p:txBody>
      </p:sp>
      <p:sp>
        <p:nvSpPr>
          <p:cNvPr id="39" name="Rectangle 38">
            <a:extLst>
              <a:ext uri="{FF2B5EF4-FFF2-40B4-BE49-F238E27FC236}">
                <a16:creationId xmlns:a16="http://schemas.microsoft.com/office/drawing/2014/main" id="{0E7AB2CA-1B05-4DC0-9177-8A04615D4C53}"/>
              </a:ext>
            </a:extLst>
          </p:cNvPr>
          <p:cNvSpPr/>
          <p:nvPr/>
        </p:nvSpPr>
        <p:spPr>
          <a:xfrm>
            <a:off x="6587331" y="1883261"/>
            <a:ext cx="782587" cy="461665"/>
          </a:xfrm>
          <a:prstGeom prst="rect">
            <a:avLst/>
          </a:prstGeom>
        </p:spPr>
        <p:txBody>
          <a:bodyPr wrap="none">
            <a:spAutoFit/>
          </a:bodyPr>
          <a:lstStyle/>
          <a:p>
            <a:r>
              <a:rPr lang="en-GB" sz="2400" dirty="0">
                <a:solidFill>
                  <a:srgbClr val="FF0000"/>
                </a:solidFill>
              </a:rPr>
              <a:t>6 : 5</a:t>
            </a:r>
          </a:p>
        </p:txBody>
      </p:sp>
      <p:sp>
        <p:nvSpPr>
          <p:cNvPr id="40" name="Rectangle 39">
            <a:extLst>
              <a:ext uri="{FF2B5EF4-FFF2-40B4-BE49-F238E27FC236}">
                <a16:creationId xmlns:a16="http://schemas.microsoft.com/office/drawing/2014/main" id="{7AA50FB8-65B4-45CC-8795-CED14C4B22D0}"/>
              </a:ext>
            </a:extLst>
          </p:cNvPr>
          <p:cNvSpPr/>
          <p:nvPr/>
        </p:nvSpPr>
        <p:spPr>
          <a:xfrm>
            <a:off x="6618301" y="2318986"/>
            <a:ext cx="782587" cy="461665"/>
          </a:xfrm>
          <a:prstGeom prst="rect">
            <a:avLst/>
          </a:prstGeom>
        </p:spPr>
        <p:txBody>
          <a:bodyPr wrap="none">
            <a:spAutoFit/>
          </a:bodyPr>
          <a:lstStyle/>
          <a:p>
            <a:r>
              <a:rPr lang="en-GB" sz="2400" dirty="0">
                <a:solidFill>
                  <a:srgbClr val="FF0000"/>
                </a:solidFill>
              </a:rPr>
              <a:t>4 : 5</a:t>
            </a:r>
          </a:p>
        </p:txBody>
      </p:sp>
      <p:sp>
        <p:nvSpPr>
          <p:cNvPr id="41" name="Rectangle 40">
            <a:extLst>
              <a:ext uri="{FF2B5EF4-FFF2-40B4-BE49-F238E27FC236}">
                <a16:creationId xmlns:a16="http://schemas.microsoft.com/office/drawing/2014/main" id="{6E32DAD6-CFA4-49E9-B971-C8FA7ECDA304}"/>
              </a:ext>
            </a:extLst>
          </p:cNvPr>
          <p:cNvSpPr/>
          <p:nvPr/>
        </p:nvSpPr>
        <p:spPr>
          <a:xfrm>
            <a:off x="8826588" y="1382656"/>
            <a:ext cx="782587" cy="461665"/>
          </a:xfrm>
          <a:prstGeom prst="rect">
            <a:avLst/>
          </a:prstGeom>
        </p:spPr>
        <p:txBody>
          <a:bodyPr wrap="none">
            <a:spAutoFit/>
          </a:bodyPr>
          <a:lstStyle/>
          <a:p>
            <a:r>
              <a:rPr lang="en-GB" sz="2400" dirty="0">
                <a:solidFill>
                  <a:srgbClr val="FF0000"/>
                </a:solidFill>
              </a:rPr>
              <a:t>1 : 5</a:t>
            </a:r>
          </a:p>
        </p:txBody>
      </p:sp>
      <p:sp>
        <p:nvSpPr>
          <p:cNvPr id="42" name="Rectangle 41">
            <a:extLst>
              <a:ext uri="{FF2B5EF4-FFF2-40B4-BE49-F238E27FC236}">
                <a16:creationId xmlns:a16="http://schemas.microsoft.com/office/drawing/2014/main" id="{15C9794C-746C-4E0A-8EF1-D42648BEE489}"/>
              </a:ext>
            </a:extLst>
          </p:cNvPr>
          <p:cNvSpPr/>
          <p:nvPr/>
        </p:nvSpPr>
        <p:spPr>
          <a:xfrm>
            <a:off x="8904574" y="1836428"/>
            <a:ext cx="782587" cy="461665"/>
          </a:xfrm>
          <a:prstGeom prst="rect">
            <a:avLst/>
          </a:prstGeom>
        </p:spPr>
        <p:txBody>
          <a:bodyPr wrap="none">
            <a:spAutoFit/>
          </a:bodyPr>
          <a:lstStyle/>
          <a:p>
            <a:r>
              <a:rPr lang="en-GB" sz="2400" dirty="0">
                <a:solidFill>
                  <a:srgbClr val="FF0000"/>
                </a:solidFill>
              </a:rPr>
              <a:t>2 : 3</a:t>
            </a:r>
          </a:p>
        </p:txBody>
      </p:sp>
      <p:sp>
        <p:nvSpPr>
          <p:cNvPr id="43" name="Rectangle 42">
            <a:extLst>
              <a:ext uri="{FF2B5EF4-FFF2-40B4-BE49-F238E27FC236}">
                <a16:creationId xmlns:a16="http://schemas.microsoft.com/office/drawing/2014/main" id="{2250E862-512F-467B-8FC5-7161EA4D01CE}"/>
              </a:ext>
            </a:extLst>
          </p:cNvPr>
          <p:cNvSpPr/>
          <p:nvPr/>
        </p:nvSpPr>
        <p:spPr>
          <a:xfrm>
            <a:off x="8975295" y="2306354"/>
            <a:ext cx="782587" cy="461665"/>
          </a:xfrm>
          <a:prstGeom prst="rect">
            <a:avLst/>
          </a:prstGeom>
        </p:spPr>
        <p:txBody>
          <a:bodyPr wrap="none">
            <a:spAutoFit/>
          </a:bodyPr>
          <a:lstStyle/>
          <a:p>
            <a:r>
              <a:rPr lang="en-GB" sz="2400" dirty="0">
                <a:solidFill>
                  <a:srgbClr val="FF0000"/>
                </a:solidFill>
              </a:rPr>
              <a:t>3 : 4</a:t>
            </a:r>
          </a:p>
        </p:txBody>
      </p:sp>
      <p:sp>
        <p:nvSpPr>
          <p:cNvPr id="44" name="Rectangle 43">
            <a:extLst>
              <a:ext uri="{FF2B5EF4-FFF2-40B4-BE49-F238E27FC236}">
                <a16:creationId xmlns:a16="http://schemas.microsoft.com/office/drawing/2014/main" id="{C347213F-7D88-434E-88ED-D7B670427449}"/>
              </a:ext>
            </a:extLst>
          </p:cNvPr>
          <p:cNvSpPr/>
          <p:nvPr/>
        </p:nvSpPr>
        <p:spPr>
          <a:xfrm>
            <a:off x="11140180" y="1301546"/>
            <a:ext cx="782587" cy="461665"/>
          </a:xfrm>
          <a:prstGeom prst="rect">
            <a:avLst/>
          </a:prstGeom>
        </p:spPr>
        <p:txBody>
          <a:bodyPr wrap="none">
            <a:spAutoFit/>
          </a:bodyPr>
          <a:lstStyle/>
          <a:p>
            <a:r>
              <a:rPr lang="en-GB" sz="2400" dirty="0">
                <a:solidFill>
                  <a:srgbClr val="FF0000"/>
                </a:solidFill>
              </a:rPr>
              <a:t>3 : 1</a:t>
            </a:r>
          </a:p>
        </p:txBody>
      </p:sp>
      <p:sp>
        <p:nvSpPr>
          <p:cNvPr id="45" name="Rectangle 44">
            <a:extLst>
              <a:ext uri="{FF2B5EF4-FFF2-40B4-BE49-F238E27FC236}">
                <a16:creationId xmlns:a16="http://schemas.microsoft.com/office/drawing/2014/main" id="{DEA44142-51B5-451E-B0BB-9E2D60AED683}"/>
              </a:ext>
            </a:extLst>
          </p:cNvPr>
          <p:cNvSpPr/>
          <p:nvPr/>
        </p:nvSpPr>
        <p:spPr>
          <a:xfrm>
            <a:off x="11299796" y="1794979"/>
            <a:ext cx="782587" cy="461665"/>
          </a:xfrm>
          <a:prstGeom prst="rect">
            <a:avLst/>
          </a:prstGeom>
        </p:spPr>
        <p:txBody>
          <a:bodyPr wrap="none">
            <a:spAutoFit/>
          </a:bodyPr>
          <a:lstStyle/>
          <a:p>
            <a:r>
              <a:rPr lang="en-GB" sz="2400" dirty="0">
                <a:solidFill>
                  <a:srgbClr val="FF0000"/>
                </a:solidFill>
              </a:rPr>
              <a:t>1 : 4</a:t>
            </a:r>
          </a:p>
        </p:txBody>
      </p:sp>
      <p:sp>
        <p:nvSpPr>
          <p:cNvPr id="46" name="Rectangle 45">
            <a:extLst>
              <a:ext uri="{FF2B5EF4-FFF2-40B4-BE49-F238E27FC236}">
                <a16:creationId xmlns:a16="http://schemas.microsoft.com/office/drawing/2014/main" id="{7AF2DCD7-D5BA-4C5D-93A7-BDD688ECAEE1}"/>
              </a:ext>
            </a:extLst>
          </p:cNvPr>
          <p:cNvSpPr/>
          <p:nvPr/>
        </p:nvSpPr>
        <p:spPr>
          <a:xfrm>
            <a:off x="11299796" y="2254130"/>
            <a:ext cx="782587" cy="461665"/>
          </a:xfrm>
          <a:prstGeom prst="rect">
            <a:avLst/>
          </a:prstGeom>
        </p:spPr>
        <p:txBody>
          <a:bodyPr wrap="none">
            <a:spAutoFit/>
          </a:bodyPr>
          <a:lstStyle/>
          <a:p>
            <a:r>
              <a:rPr lang="en-GB" sz="2400" dirty="0">
                <a:solidFill>
                  <a:srgbClr val="FF0000"/>
                </a:solidFill>
              </a:rPr>
              <a:t>2 : 7</a:t>
            </a:r>
          </a:p>
        </p:txBody>
      </p:sp>
      <p:sp>
        <p:nvSpPr>
          <p:cNvPr id="47" name="Rectangle 46">
            <a:extLst>
              <a:ext uri="{FF2B5EF4-FFF2-40B4-BE49-F238E27FC236}">
                <a16:creationId xmlns:a16="http://schemas.microsoft.com/office/drawing/2014/main" id="{39DEE9F0-9646-4F96-9EC1-D5ADAF4D004A}"/>
              </a:ext>
            </a:extLst>
          </p:cNvPr>
          <p:cNvSpPr/>
          <p:nvPr/>
        </p:nvSpPr>
        <p:spPr>
          <a:xfrm>
            <a:off x="3988683" y="3433180"/>
            <a:ext cx="782587" cy="461665"/>
          </a:xfrm>
          <a:prstGeom prst="rect">
            <a:avLst/>
          </a:prstGeom>
        </p:spPr>
        <p:txBody>
          <a:bodyPr wrap="none">
            <a:spAutoFit/>
          </a:bodyPr>
          <a:lstStyle/>
          <a:p>
            <a:r>
              <a:rPr lang="en-GB" sz="2400" dirty="0">
                <a:solidFill>
                  <a:srgbClr val="FF0000"/>
                </a:solidFill>
              </a:rPr>
              <a:t>1 : 3</a:t>
            </a:r>
          </a:p>
        </p:txBody>
      </p:sp>
      <p:sp>
        <p:nvSpPr>
          <p:cNvPr id="48" name="Rectangle 47">
            <a:extLst>
              <a:ext uri="{FF2B5EF4-FFF2-40B4-BE49-F238E27FC236}">
                <a16:creationId xmlns:a16="http://schemas.microsoft.com/office/drawing/2014/main" id="{0D385110-32BA-4004-AFB5-C49CC1969F52}"/>
              </a:ext>
            </a:extLst>
          </p:cNvPr>
          <p:cNvSpPr/>
          <p:nvPr/>
        </p:nvSpPr>
        <p:spPr>
          <a:xfrm>
            <a:off x="6546729" y="3457220"/>
            <a:ext cx="1039067" cy="461665"/>
          </a:xfrm>
          <a:prstGeom prst="rect">
            <a:avLst/>
          </a:prstGeom>
        </p:spPr>
        <p:txBody>
          <a:bodyPr wrap="none">
            <a:spAutoFit/>
          </a:bodyPr>
          <a:lstStyle/>
          <a:p>
            <a:r>
              <a:rPr lang="en-GB" sz="2400" dirty="0">
                <a:solidFill>
                  <a:srgbClr val="FF0000"/>
                </a:solidFill>
              </a:rPr>
              <a:t>1 : 0.6</a:t>
            </a:r>
          </a:p>
        </p:txBody>
      </p:sp>
      <p:sp>
        <p:nvSpPr>
          <p:cNvPr id="49" name="Rectangle 48">
            <a:extLst>
              <a:ext uri="{FF2B5EF4-FFF2-40B4-BE49-F238E27FC236}">
                <a16:creationId xmlns:a16="http://schemas.microsoft.com/office/drawing/2014/main" id="{20A5D0F6-5137-408B-96F5-090430CE4240}"/>
              </a:ext>
            </a:extLst>
          </p:cNvPr>
          <p:cNvSpPr/>
          <p:nvPr/>
        </p:nvSpPr>
        <p:spPr>
          <a:xfrm>
            <a:off x="9630184" y="3469092"/>
            <a:ext cx="1039067" cy="461665"/>
          </a:xfrm>
          <a:prstGeom prst="rect">
            <a:avLst/>
          </a:prstGeom>
        </p:spPr>
        <p:txBody>
          <a:bodyPr wrap="none">
            <a:spAutoFit/>
          </a:bodyPr>
          <a:lstStyle/>
          <a:p>
            <a:r>
              <a:rPr lang="en-GB" sz="2400" dirty="0">
                <a:solidFill>
                  <a:srgbClr val="FF0000"/>
                </a:solidFill>
              </a:rPr>
              <a:t>1 : 3.5</a:t>
            </a:r>
          </a:p>
        </p:txBody>
      </p:sp>
      <p:sp>
        <p:nvSpPr>
          <p:cNvPr id="50" name="Rectangle 49">
            <a:extLst>
              <a:ext uri="{FF2B5EF4-FFF2-40B4-BE49-F238E27FC236}">
                <a16:creationId xmlns:a16="http://schemas.microsoft.com/office/drawing/2014/main" id="{1D5172BC-E40B-4CFC-AADA-8C609A7EA4CA}"/>
              </a:ext>
            </a:extLst>
          </p:cNvPr>
          <p:cNvSpPr/>
          <p:nvPr/>
        </p:nvSpPr>
        <p:spPr>
          <a:xfrm>
            <a:off x="3885246" y="3914096"/>
            <a:ext cx="1039067" cy="461665"/>
          </a:xfrm>
          <a:prstGeom prst="rect">
            <a:avLst/>
          </a:prstGeom>
        </p:spPr>
        <p:txBody>
          <a:bodyPr wrap="none">
            <a:spAutoFit/>
          </a:bodyPr>
          <a:lstStyle/>
          <a:p>
            <a:r>
              <a:rPr lang="en-GB" sz="2400" dirty="0">
                <a:solidFill>
                  <a:srgbClr val="FF0000"/>
                </a:solidFill>
              </a:rPr>
              <a:t>1 : 8.5</a:t>
            </a:r>
          </a:p>
        </p:txBody>
      </p:sp>
      <p:sp>
        <p:nvSpPr>
          <p:cNvPr id="51" name="Rectangle 50">
            <a:extLst>
              <a:ext uri="{FF2B5EF4-FFF2-40B4-BE49-F238E27FC236}">
                <a16:creationId xmlns:a16="http://schemas.microsoft.com/office/drawing/2014/main" id="{EAFF54DE-F870-4962-938A-E9D184DD8F5D}"/>
              </a:ext>
            </a:extLst>
          </p:cNvPr>
          <p:cNvSpPr/>
          <p:nvPr/>
        </p:nvSpPr>
        <p:spPr>
          <a:xfrm>
            <a:off x="3929508" y="4368691"/>
            <a:ext cx="1039067" cy="461665"/>
          </a:xfrm>
          <a:prstGeom prst="rect">
            <a:avLst/>
          </a:prstGeom>
        </p:spPr>
        <p:txBody>
          <a:bodyPr wrap="none">
            <a:spAutoFit/>
          </a:bodyPr>
          <a:lstStyle/>
          <a:p>
            <a:r>
              <a:rPr lang="en-GB" sz="2400" dirty="0">
                <a:solidFill>
                  <a:srgbClr val="FF0000"/>
                </a:solidFill>
              </a:rPr>
              <a:t>1 : 1.5</a:t>
            </a:r>
          </a:p>
        </p:txBody>
      </p:sp>
      <p:sp>
        <p:nvSpPr>
          <p:cNvPr id="52" name="Rectangle 51">
            <a:extLst>
              <a:ext uri="{FF2B5EF4-FFF2-40B4-BE49-F238E27FC236}">
                <a16:creationId xmlns:a16="http://schemas.microsoft.com/office/drawing/2014/main" id="{D933419B-79D7-42E0-862D-B937A90FF17B}"/>
              </a:ext>
            </a:extLst>
          </p:cNvPr>
          <p:cNvSpPr/>
          <p:nvPr/>
        </p:nvSpPr>
        <p:spPr>
          <a:xfrm>
            <a:off x="6548237" y="3913126"/>
            <a:ext cx="1039067" cy="461665"/>
          </a:xfrm>
          <a:prstGeom prst="rect">
            <a:avLst/>
          </a:prstGeom>
        </p:spPr>
        <p:txBody>
          <a:bodyPr wrap="none">
            <a:spAutoFit/>
          </a:bodyPr>
          <a:lstStyle/>
          <a:p>
            <a:r>
              <a:rPr lang="en-GB" sz="2400" dirty="0">
                <a:solidFill>
                  <a:srgbClr val="FF0000"/>
                </a:solidFill>
              </a:rPr>
              <a:t>1 : 2.5</a:t>
            </a:r>
          </a:p>
        </p:txBody>
      </p:sp>
      <p:sp>
        <p:nvSpPr>
          <p:cNvPr id="53" name="Rectangle 52">
            <a:extLst>
              <a:ext uri="{FF2B5EF4-FFF2-40B4-BE49-F238E27FC236}">
                <a16:creationId xmlns:a16="http://schemas.microsoft.com/office/drawing/2014/main" id="{D7601BDE-38C1-4069-B3D4-3E7652D2C383}"/>
              </a:ext>
            </a:extLst>
          </p:cNvPr>
          <p:cNvSpPr/>
          <p:nvPr/>
        </p:nvSpPr>
        <p:spPr>
          <a:xfrm>
            <a:off x="6746467" y="4365875"/>
            <a:ext cx="1039067" cy="461665"/>
          </a:xfrm>
          <a:prstGeom prst="rect">
            <a:avLst/>
          </a:prstGeom>
        </p:spPr>
        <p:txBody>
          <a:bodyPr wrap="none">
            <a:spAutoFit/>
          </a:bodyPr>
          <a:lstStyle/>
          <a:p>
            <a:r>
              <a:rPr lang="en-GB" sz="2400" dirty="0">
                <a:solidFill>
                  <a:srgbClr val="FF0000"/>
                </a:solidFill>
              </a:rPr>
              <a:t>1 : 0.8</a:t>
            </a:r>
          </a:p>
        </p:txBody>
      </p:sp>
      <p:sp>
        <p:nvSpPr>
          <p:cNvPr id="54" name="Rectangle 53">
            <a:extLst>
              <a:ext uri="{FF2B5EF4-FFF2-40B4-BE49-F238E27FC236}">
                <a16:creationId xmlns:a16="http://schemas.microsoft.com/office/drawing/2014/main" id="{2AEAABF4-E99F-40DF-A47B-875CF9BC497C}"/>
              </a:ext>
            </a:extLst>
          </p:cNvPr>
          <p:cNvSpPr/>
          <p:nvPr/>
        </p:nvSpPr>
        <p:spPr>
          <a:xfrm>
            <a:off x="9664344" y="3903426"/>
            <a:ext cx="1039067" cy="461665"/>
          </a:xfrm>
          <a:prstGeom prst="rect">
            <a:avLst/>
          </a:prstGeom>
        </p:spPr>
        <p:txBody>
          <a:bodyPr wrap="none">
            <a:spAutoFit/>
          </a:bodyPr>
          <a:lstStyle/>
          <a:p>
            <a:r>
              <a:rPr lang="en-GB" sz="2400" dirty="0">
                <a:solidFill>
                  <a:srgbClr val="FF0000"/>
                </a:solidFill>
              </a:rPr>
              <a:t>1 : 2.5</a:t>
            </a:r>
          </a:p>
        </p:txBody>
      </p:sp>
      <p:sp>
        <p:nvSpPr>
          <p:cNvPr id="55" name="Rectangle 54">
            <a:extLst>
              <a:ext uri="{FF2B5EF4-FFF2-40B4-BE49-F238E27FC236}">
                <a16:creationId xmlns:a16="http://schemas.microsoft.com/office/drawing/2014/main" id="{8F349D20-0567-48E7-B343-0C66DB5B5E50}"/>
              </a:ext>
            </a:extLst>
          </p:cNvPr>
          <p:cNvSpPr/>
          <p:nvPr/>
        </p:nvSpPr>
        <p:spPr>
          <a:xfrm>
            <a:off x="9708478" y="4308131"/>
            <a:ext cx="1039067" cy="461665"/>
          </a:xfrm>
          <a:prstGeom prst="rect">
            <a:avLst/>
          </a:prstGeom>
        </p:spPr>
        <p:txBody>
          <a:bodyPr wrap="none">
            <a:spAutoFit/>
          </a:bodyPr>
          <a:lstStyle/>
          <a:p>
            <a:r>
              <a:rPr lang="en-GB" sz="2400" dirty="0">
                <a:solidFill>
                  <a:srgbClr val="FF0000"/>
                </a:solidFill>
              </a:rPr>
              <a:t>1 : 2.4</a:t>
            </a:r>
          </a:p>
        </p:txBody>
      </p:sp>
      <p:sp>
        <p:nvSpPr>
          <p:cNvPr id="56" name="Rectangle 55">
            <a:extLst>
              <a:ext uri="{FF2B5EF4-FFF2-40B4-BE49-F238E27FC236}">
                <a16:creationId xmlns:a16="http://schemas.microsoft.com/office/drawing/2014/main" id="{B9F7E21B-CFBA-4BD9-89BF-E112735BF0CD}"/>
              </a:ext>
            </a:extLst>
          </p:cNvPr>
          <p:cNvSpPr/>
          <p:nvPr/>
        </p:nvSpPr>
        <p:spPr>
          <a:xfrm>
            <a:off x="4130414" y="5327367"/>
            <a:ext cx="782587" cy="461665"/>
          </a:xfrm>
          <a:prstGeom prst="rect">
            <a:avLst/>
          </a:prstGeom>
        </p:spPr>
        <p:txBody>
          <a:bodyPr wrap="none">
            <a:spAutoFit/>
          </a:bodyPr>
          <a:lstStyle/>
          <a:p>
            <a:r>
              <a:rPr lang="en-GB" sz="2400" dirty="0">
                <a:solidFill>
                  <a:srgbClr val="FF0000"/>
                </a:solidFill>
              </a:rPr>
              <a:t>8 : 1</a:t>
            </a:r>
          </a:p>
        </p:txBody>
      </p:sp>
      <p:sp>
        <p:nvSpPr>
          <p:cNvPr id="57" name="Rectangle 56">
            <a:extLst>
              <a:ext uri="{FF2B5EF4-FFF2-40B4-BE49-F238E27FC236}">
                <a16:creationId xmlns:a16="http://schemas.microsoft.com/office/drawing/2014/main" id="{69038CC8-E4BC-40B3-9347-3BB24B7A5853}"/>
              </a:ext>
            </a:extLst>
          </p:cNvPr>
          <p:cNvSpPr/>
          <p:nvPr/>
        </p:nvSpPr>
        <p:spPr>
          <a:xfrm>
            <a:off x="4010280" y="5835433"/>
            <a:ext cx="1039067" cy="461665"/>
          </a:xfrm>
          <a:prstGeom prst="rect">
            <a:avLst/>
          </a:prstGeom>
        </p:spPr>
        <p:txBody>
          <a:bodyPr wrap="none">
            <a:spAutoFit/>
          </a:bodyPr>
          <a:lstStyle/>
          <a:p>
            <a:r>
              <a:rPr lang="en-GB" sz="2400" dirty="0">
                <a:solidFill>
                  <a:srgbClr val="FF0000"/>
                </a:solidFill>
              </a:rPr>
              <a:t>7.5 : 1</a:t>
            </a:r>
          </a:p>
        </p:txBody>
      </p:sp>
      <p:sp>
        <p:nvSpPr>
          <p:cNvPr id="58" name="Rectangle 57">
            <a:extLst>
              <a:ext uri="{FF2B5EF4-FFF2-40B4-BE49-F238E27FC236}">
                <a16:creationId xmlns:a16="http://schemas.microsoft.com/office/drawing/2014/main" id="{740C7692-7138-41EB-9D21-5C770F369F3E}"/>
              </a:ext>
            </a:extLst>
          </p:cNvPr>
          <p:cNvSpPr/>
          <p:nvPr/>
        </p:nvSpPr>
        <p:spPr>
          <a:xfrm>
            <a:off x="3991283" y="6267137"/>
            <a:ext cx="1039067" cy="461665"/>
          </a:xfrm>
          <a:prstGeom prst="rect">
            <a:avLst/>
          </a:prstGeom>
        </p:spPr>
        <p:txBody>
          <a:bodyPr wrap="none">
            <a:spAutoFit/>
          </a:bodyPr>
          <a:lstStyle/>
          <a:p>
            <a:r>
              <a:rPr lang="en-GB" sz="2400" dirty="0">
                <a:solidFill>
                  <a:srgbClr val="FF0000"/>
                </a:solidFill>
              </a:rPr>
              <a:t>0.4 : 1</a:t>
            </a:r>
          </a:p>
        </p:txBody>
      </p:sp>
      <p:sp>
        <p:nvSpPr>
          <p:cNvPr id="59" name="Rectangle 58">
            <a:extLst>
              <a:ext uri="{FF2B5EF4-FFF2-40B4-BE49-F238E27FC236}">
                <a16:creationId xmlns:a16="http://schemas.microsoft.com/office/drawing/2014/main" id="{51C7D652-2E75-4E5A-AD53-EC3169AC78CF}"/>
              </a:ext>
            </a:extLst>
          </p:cNvPr>
          <p:cNvSpPr/>
          <p:nvPr/>
        </p:nvSpPr>
        <p:spPr>
          <a:xfrm>
            <a:off x="6710004" y="5292201"/>
            <a:ext cx="1039067" cy="461665"/>
          </a:xfrm>
          <a:prstGeom prst="rect">
            <a:avLst/>
          </a:prstGeom>
        </p:spPr>
        <p:txBody>
          <a:bodyPr wrap="none">
            <a:spAutoFit/>
          </a:bodyPr>
          <a:lstStyle/>
          <a:p>
            <a:r>
              <a:rPr lang="en-GB" sz="2400" dirty="0">
                <a:solidFill>
                  <a:srgbClr val="FF0000"/>
                </a:solidFill>
              </a:rPr>
              <a:t>0.8 : 1</a:t>
            </a:r>
          </a:p>
        </p:txBody>
      </p:sp>
      <p:sp>
        <p:nvSpPr>
          <p:cNvPr id="60" name="Rectangle 59">
            <a:extLst>
              <a:ext uri="{FF2B5EF4-FFF2-40B4-BE49-F238E27FC236}">
                <a16:creationId xmlns:a16="http://schemas.microsoft.com/office/drawing/2014/main" id="{889E73B8-454E-4A66-95C2-F15A840CE40E}"/>
              </a:ext>
            </a:extLst>
          </p:cNvPr>
          <p:cNvSpPr/>
          <p:nvPr/>
        </p:nvSpPr>
        <p:spPr>
          <a:xfrm>
            <a:off x="6702450" y="5796616"/>
            <a:ext cx="1039067" cy="461665"/>
          </a:xfrm>
          <a:prstGeom prst="rect">
            <a:avLst/>
          </a:prstGeom>
        </p:spPr>
        <p:txBody>
          <a:bodyPr wrap="none">
            <a:spAutoFit/>
          </a:bodyPr>
          <a:lstStyle/>
          <a:p>
            <a:r>
              <a:rPr lang="en-GB" sz="2400" dirty="0">
                <a:solidFill>
                  <a:srgbClr val="FF0000"/>
                </a:solidFill>
              </a:rPr>
              <a:t>3.6 : 1</a:t>
            </a:r>
          </a:p>
        </p:txBody>
      </p:sp>
      <p:sp>
        <p:nvSpPr>
          <p:cNvPr id="61" name="Rectangle 60">
            <a:extLst>
              <a:ext uri="{FF2B5EF4-FFF2-40B4-BE49-F238E27FC236}">
                <a16:creationId xmlns:a16="http://schemas.microsoft.com/office/drawing/2014/main" id="{9C2F9959-D967-44CE-8E81-1C15FD4D86A6}"/>
              </a:ext>
            </a:extLst>
          </p:cNvPr>
          <p:cNvSpPr/>
          <p:nvPr/>
        </p:nvSpPr>
        <p:spPr>
          <a:xfrm>
            <a:off x="6700843" y="6267136"/>
            <a:ext cx="1039067" cy="461665"/>
          </a:xfrm>
          <a:prstGeom prst="rect">
            <a:avLst/>
          </a:prstGeom>
        </p:spPr>
        <p:txBody>
          <a:bodyPr wrap="none">
            <a:spAutoFit/>
          </a:bodyPr>
          <a:lstStyle/>
          <a:p>
            <a:r>
              <a:rPr lang="en-GB" sz="2400" dirty="0">
                <a:solidFill>
                  <a:srgbClr val="FF0000"/>
                </a:solidFill>
              </a:rPr>
              <a:t>0.6 : 1</a:t>
            </a:r>
          </a:p>
        </p:txBody>
      </p:sp>
      <p:sp>
        <p:nvSpPr>
          <p:cNvPr id="62" name="Rectangle 61">
            <a:extLst>
              <a:ext uri="{FF2B5EF4-FFF2-40B4-BE49-F238E27FC236}">
                <a16:creationId xmlns:a16="http://schemas.microsoft.com/office/drawing/2014/main" id="{0350A9BE-BB94-4234-B4C1-3B0665448D20}"/>
              </a:ext>
            </a:extLst>
          </p:cNvPr>
          <p:cNvSpPr/>
          <p:nvPr/>
        </p:nvSpPr>
        <p:spPr>
          <a:xfrm>
            <a:off x="9494699" y="5230688"/>
            <a:ext cx="1039067" cy="461665"/>
          </a:xfrm>
          <a:prstGeom prst="rect">
            <a:avLst/>
          </a:prstGeom>
        </p:spPr>
        <p:txBody>
          <a:bodyPr wrap="none">
            <a:spAutoFit/>
          </a:bodyPr>
          <a:lstStyle/>
          <a:p>
            <a:r>
              <a:rPr lang="en-GB" sz="2400" dirty="0">
                <a:solidFill>
                  <a:srgbClr val="FF0000"/>
                </a:solidFill>
              </a:rPr>
              <a:t>0.7 : 1</a:t>
            </a:r>
          </a:p>
        </p:txBody>
      </p:sp>
      <p:sp>
        <p:nvSpPr>
          <p:cNvPr id="63" name="Rectangle 62">
            <a:extLst>
              <a:ext uri="{FF2B5EF4-FFF2-40B4-BE49-F238E27FC236}">
                <a16:creationId xmlns:a16="http://schemas.microsoft.com/office/drawing/2014/main" id="{1C2B059D-060A-4F89-80C5-AC761F36B16A}"/>
              </a:ext>
            </a:extLst>
          </p:cNvPr>
          <p:cNvSpPr/>
          <p:nvPr/>
        </p:nvSpPr>
        <p:spPr>
          <a:xfrm>
            <a:off x="9437119" y="5710119"/>
            <a:ext cx="1039067" cy="461665"/>
          </a:xfrm>
          <a:prstGeom prst="rect">
            <a:avLst/>
          </a:prstGeom>
        </p:spPr>
        <p:txBody>
          <a:bodyPr wrap="none">
            <a:spAutoFit/>
          </a:bodyPr>
          <a:lstStyle/>
          <a:p>
            <a:r>
              <a:rPr lang="en-GB" sz="2400" dirty="0">
                <a:solidFill>
                  <a:srgbClr val="FF0000"/>
                </a:solidFill>
              </a:rPr>
              <a:t>1.2 : 1</a:t>
            </a:r>
          </a:p>
        </p:txBody>
      </p:sp>
      <p:sp>
        <p:nvSpPr>
          <p:cNvPr id="15360" name="Rectangle 15359">
            <a:extLst>
              <a:ext uri="{FF2B5EF4-FFF2-40B4-BE49-F238E27FC236}">
                <a16:creationId xmlns:a16="http://schemas.microsoft.com/office/drawing/2014/main" id="{62F034A4-F8D6-4894-934D-83AACF64A591}"/>
              </a:ext>
            </a:extLst>
          </p:cNvPr>
          <p:cNvSpPr/>
          <p:nvPr/>
        </p:nvSpPr>
        <p:spPr>
          <a:xfrm>
            <a:off x="9453180" y="6209992"/>
            <a:ext cx="1039067" cy="461665"/>
          </a:xfrm>
          <a:prstGeom prst="rect">
            <a:avLst/>
          </a:prstGeom>
        </p:spPr>
        <p:txBody>
          <a:bodyPr wrap="none">
            <a:spAutoFit/>
          </a:bodyPr>
          <a:lstStyle/>
          <a:p>
            <a:r>
              <a:rPr lang="en-GB" sz="2400" dirty="0">
                <a:solidFill>
                  <a:srgbClr val="FF0000"/>
                </a:solidFill>
              </a:rPr>
              <a:t>1.6 : 1</a:t>
            </a:r>
          </a:p>
        </p:txBody>
      </p:sp>
    </p:spTree>
    <p:extLst>
      <p:ext uri="{BB962C8B-B14F-4D97-AF65-F5344CB8AC3E}">
        <p14:creationId xmlns:p14="http://schemas.microsoft.com/office/powerpoint/2010/main" val="14646176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6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5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6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6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58"/>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61"/>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5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P spid="1536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Equivalent Ratios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88F37064-06FD-4466-AAA2-74C4673CDA0A}"/>
              </a:ext>
            </a:extLst>
          </p:cNvPr>
          <p:cNvSpPr/>
          <p:nvPr/>
        </p:nvSpPr>
        <p:spPr>
          <a:xfrm>
            <a:off x="2423592" y="836712"/>
            <a:ext cx="8890892" cy="1200329"/>
          </a:xfrm>
          <a:prstGeom prst="rect">
            <a:avLst/>
          </a:prstGeom>
        </p:spPr>
        <p:txBody>
          <a:bodyPr wrap="square">
            <a:spAutoFit/>
          </a:bodyPr>
          <a:lstStyle/>
          <a:p>
            <a:r>
              <a:rPr lang="en-GB" sz="2400" dirty="0"/>
              <a:t>4.	Jennifer mixes 600 ml of orange juice with 900 ml of apple juice to make a fruit drink.  Write the ratio of orange juice to apple juice in its simplest form.</a:t>
            </a:r>
          </a:p>
        </p:txBody>
      </p:sp>
      <p:sp>
        <p:nvSpPr>
          <p:cNvPr id="3" name="Rectangle 2">
            <a:extLst>
              <a:ext uri="{FF2B5EF4-FFF2-40B4-BE49-F238E27FC236}">
                <a16:creationId xmlns:a16="http://schemas.microsoft.com/office/drawing/2014/main" id="{9BBC4E34-BF81-47B4-98E7-C2B9B764A4A0}"/>
              </a:ext>
            </a:extLst>
          </p:cNvPr>
          <p:cNvSpPr/>
          <p:nvPr/>
        </p:nvSpPr>
        <p:spPr>
          <a:xfrm>
            <a:off x="2423592" y="2354493"/>
            <a:ext cx="8136904" cy="1938992"/>
          </a:xfrm>
          <a:prstGeom prst="rect">
            <a:avLst/>
          </a:prstGeom>
        </p:spPr>
        <p:txBody>
          <a:bodyPr wrap="square">
            <a:spAutoFit/>
          </a:bodyPr>
          <a:lstStyle/>
          <a:p>
            <a:r>
              <a:rPr lang="en-GB" sz="2400" dirty="0"/>
              <a:t>5.	A builder mixes 10 shovels of cement with 25 shovels of sand.  Write the ratio of cement to sand:</a:t>
            </a:r>
          </a:p>
          <a:p>
            <a:r>
              <a:rPr lang="en-GB" sz="2400" dirty="0"/>
              <a:t>(a)	in its simplest form,</a:t>
            </a:r>
          </a:p>
          <a:p>
            <a:r>
              <a:rPr lang="en-GB" sz="2400" dirty="0"/>
              <a:t>(b)	in the form  1 : n,</a:t>
            </a:r>
          </a:p>
          <a:p>
            <a:r>
              <a:rPr lang="en-GB" sz="2400" dirty="0"/>
              <a:t>(c)	in the form  n : 1,</a:t>
            </a:r>
          </a:p>
        </p:txBody>
      </p:sp>
      <p:sp>
        <p:nvSpPr>
          <p:cNvPr id="4" name="Rectangle 3">
            <a:extLst>
              <a:ext uri="{FF2B5EF4-FFF2-40B4-BE49-F238E27FC236}">
                <a16:creationId xmlns:a16="http://schemas.microsoft.com/office/drawing/2014/main" id="{AD8B5AC6-0717-43B1-B53F-05F52EB42E95}"/>
              </a:ext>
            </a:extLst>
          </p:cNvPr>
          <p:cNvSpPr/>
          <p:nvPr/>
        </p:nvSpPr>
        <p:spPr>
          <a:xfrm>
            <a:off x="2495600" y="4503507"/>
            <a:ext cx="9217024" cy="1938992"/>
          </a:xfrm>
          <a:prstGeom prst="rect">
            <a:avLst/>
          </a:prstGeom>
        </p:spPr>
        <p:txBody>
          <a:bodyPr wrap="square">
            <a:spAutoFit/>
          </a:bodyPr>
          <a:lstStyle/>
          <a:p>
            <a:r>
              <a:rPr lang="en-GB" sz="2400" dirty="0"/>
              <a:t>6.	In a cake recipe, 300 grams of butter are mixed with 800 grams of flour. Write the ratio of butter to flour:</a:t>
            </a:r>
          </a:p>
          <a:p>
            <a:r>
              <a:rPr lang="en-GB" sz="2400" dirty="0"/>
              <a:t>(a)	in its simplest form,</a:t>
            </a:r>
          </a:p>
          <a:p>
            <a:r>
              <a:rPr lang="en-GB" sz="2400" dirty="0"/>
              <a:t>(b)	in the form 1 : n,</a:t>
            </a:r>
          </a:p>
          <a:p>
            <a:r>
              <a:rPr lang="en-GB" sz="2400" dirty="0"/>
              <a:t>(c)	in the form  n : 1.</a:t>
            </a:r>
          </a:p>
        </p:txBody>
      </p:sp>
      <p:sp>
        <p:nvSpPr>
          <p:cNvPr id="5" name="TextBox 4">
            <a:extLst>
              <a:ext uri="{FF2B5EF4-FFF2-40B4-BE49-F238E27FC236}">
                <a16:creationId xmlns:a16="http://schemas.microsoft.com/office/drawing/2014/main" id="{0CBFC54A-427D-41D2-AB41-3B5A77780DD7}"/>
              </a:ext>
            </a:extLst>
          </p:cNvPr>
          <p:cNvSpPr txBox="1"/>
          <p:nvPr/>
        </p:nvSpPr>
        <p:spPr>
          <a:xfrm>
            <a:off x="4223792" y="1980671"/>
            <a:ext cx="1512168" cy="461665"/>
          </a:xfrm>
          <a:prstGeom prst="rect">
            <a:avLst/>
          </a:prstGeom>
          <a:noFill/>
        </p:spPr>
        <p:txBody>
          <a:bodyPr wrap="square" rtlCol="0">
            <a:spAutoFit/>
          </a:bodyPr>
          <a:lstStyle/>
          <a:p>
            <a:r>
              <a:rPr lang="en-GB" sz="2400" dirty="0">
                <a:solidFill>
                  <a:srgbClr val="FF0000"/>
                </a:solidFill>
              </a:rPr>
              <a:t>600 : 900</a:t>
            </a:r>
          </a:p>
        </p:txBody>
      </p:sp>
      <p:sp>
        <p:nvSpPr>
          <p:cNvPr id="6" name="Rectangle 5">
            <a:extLst>
              <a:ext uri="{FF2B5EF4-FFF2-40B4-BE49-F238E27FC236}">
                <a16:creationId xmlns:a16="http://schemas.microsoft.com/office/drawing/2014/main" id="{B96085A5-AAC0-4A3D-8B16-2A1B49988C77}"/>
              </a:ext>
            </a:extLst>
          </p:cNvPr>
          <p:cNvSpPr/>
          <p:nvPr/>
        </p:nvSpPr>
        <p:spPr>
          <a:xfrm>
            <a:off x="6118735" y="1960166"/>
            <a:ext cx="782587" cy="461665"/>
          </a:xfrm>
          <a:prstGeom prst="rect">
            <a:avLst/>
          </a:prstGeom>
        </p:spPr>
        <p:txBody>
          <a:bodyPr wrap="none">
            <a:spAutoFit/>
          </a:bodyPr>
          <a:lstStyle/>
          <a:p>
            <a:r>
              <a:rPr lang="en-GB" sz="2400" dirty="0">
                <a:solidFill>
                  <a:srgbClr val="FF0000"/>
                </a:solidFill>
              </a:rPr>
              <a:t>6 : 9</a:t>
            </a:r>
          </a:p>
        </p:txBody>
      </p:sp>
      <p:sp>
        <p:nvSpPr>
          <p:cNvPr id="7" name="Rectangle 6">
            <a:extLst>
              <a:ext uri="{FF2B5EF4-FFF2-40B4-BE49-F238E27FC236}">
                <a16:creationId xmlns:a16="http://schemas.microsoft.com/office/drawing/2014/main" id="{BABDBABD-B717-409C-AC87-D0FF164FD38F}"/>
              </a:ext>
            </a:extLst>
          </p:cNvPr>
          <p:cNvSpPr/>
          <p:nvPr/>
        </p:nvSpPr>
        <p:spPr>
          <a:xfrm>
            <a:off x="7313548" y="1937507"/>
            <a:ext cx="782587" cy="461665"/>
          </a:xfrm>
          <a:prstGeom prst="rect">
            <a:avLst/>
          </a:prstGeom>
        </p:spPr>
        <p:txBody>
          <a:bodyPr wrap="none">
            <a:spAutoFit/>
          </a:bodyPr>
          <a:lstStyle/>
          <a:p>
            <a:r>
              <a:rPr lang="en-GB" sz="2400" dirty="0">
                <a:solidFill>
                  <a:srgbClr val="FF0000"/>
                </a:solidFill>
              </a:rPr>
              <a:t>2 : 3</a:t>
            </a:r>
          </a:p>
        </p:txBody>
      </p:sp>
      <p:sp>
        <p:nvSpPr>
          <p:cNvPr id="8" name="Rectangle 7">
            <a:extLst>
              <a:ext uri="{FF2B5EF4-FFF2-40B4-BE49-F238E27FC236}">
                <a16:creationId xmlns:a16="http://schemas.microsoft.com/office/drawing/2014/main" id="{318158C2-9D0D-4AFB-9BD5-129D1F5B99F2}"/>
              </a:ext>
            </a:extLst>
          </p:cNvPr>
          <p:cNvSpPr/>
          <p:nvPr/>
        </p:nvSpPr>
        <p:spPr>
          <a:xfrm>
            <a:off x="5735960" y="3086297"/>
            <a:ext cx="1125629" cy="461665"/>
          </a:xfrm>
          <a:prstGeom prst="rect">
            <a:avLst/>
          </a:prstGeom>
        </p:spPr>
        <p:txBody>
          <a:bodyPr wrap="none">
            <a:spAutoFit/>
          </a:bodyPr>
          <a:lstStyle/>
          <a:p>
            <a:r>
              <a:rPr lang="en-GB" sz="2400" dirty="0">
                <a:solidFill>
                  <a:srgbClr val="FF0000"/>
                </a:solidFill>
              </a:rPr>
              <a:t>10 : 25</a:t>
            </a:r>
          </a:p>
        </p:txBody>
      </p:sp>
      <p:sp>
        <p:nvSpPr>
          <p:cNvPr id="9" name="Rectangle 8">
            <a:extLst>
              <a:ext uri="{FF2B5EF4-FFF2-40B4-BE49-F238E27FC236}">
                <a16:creationId xmlns:a16="http://schemas.microsoft.com/office/drawing/2014/main" id="{971A3099-7420-4C96-9A9B-C982AC503B1F}"/>
              </a:ext>
            </a:extLst>
          </p:cNvPr>
          <p:cNvSpPr/>
          <p:nvPr/>
        </p:nvSpPr>
        <p:spPr>
          <a:xfrm>
            <a:off x="6995758" y="3086296"/>
            <a:ext cx="782587" cy="461665"/>
          </a:xfrm>
          <a:prstGeom prst="rect">
            <a:avLst/>
          </a:prstGeom>
        </p:spPr>
        <p:txBody>
          <a:bodyPr wrap="none">
            <a:spAutoFit/>
          </a:bodyPr>
          <a:lstStyle/>
          <a:p>
            <a:r>
              <a:rPr lang="en-GB" sz="2400" dirty="0">
                <a:solidFill>
                  <a:srgbClr val="FF0000"/>
                </a:solidFill>
              </a:rPr>
              <a:t>2 : 5</a:t>
            </a:r>
          </a:p>
        </p:txBody>
      </p:sp>
      <p:sp>
        <p:nvSpPr>
          <p:cNvPr id="10" name="Rectangle 9">
            <a:extLst>
              <a:ext uri="{FF2B5EF4-FFF2-40B4-BE49-F238E27FC236}">
                <a16:creationId xmlns:a16="http://schemas.microsoft.com/office/drawing/2014/main" id="{F6D3A579-9F27-4E39-B28D-D699066027AD}"/>
              </a:ext>
            </a:extLst>
          </p:cNvPr>
          <p:cNvSpPr/>
          <p:nvPr/>
        </p:nvSpPr>
        <p:spPr>
          <a:xfrm>
            <a:off x="5762354" y="3454915"/>
            <a:ext cx="3555782" cy="461665"/>
          </a:xfrm>
          <a:prstGeom prst="rect">
            <a:avLst/>
          </a:prstGeom>
        </p:spPr>
        <p:txBody>
          <a:bodyPr wrap="none">
            <a:spAutoFit/>
          </a:bodyPr>
          <a:lstStyle/>
          <a:p>
            <a:r>
              <a:rPr lang="en-GB" sz="2400" dirty="0">
                <a:solidFill>
                  <a:srgbClr val="FF0000"/>
                </a:solidFill>
              </a:rPr>
              <a:t>2 : 5 divide through by 2,</a:t>
            </a:r>
          </a:p>
        </p:txBody>
      </p:sp>
      <p:sp>
        <p:nvSpPr>
          <p:cNvPr id="11" name="Rectangle 10">
            <a:extLst>
              <a:ext uri="{FF2B5EF4-FFF2-40B4-BE49-F238E27FC236}">
                <a16:creationId xmlns:a16="http://schemas.microsoft.com/office/drawing/2014/main" id="{79E7F575-7D2E-4760-BB70-9A9AA4BB7DAE}"/>
              </a:ext>
            </a:extLst>
          </p:cNvPr>
          <p:cNvSpPr/>
          <p:nvPr/>
        </p:nvSpPr>
        <p:spPr>
          <a:xfrm>
            <a:off x="5762354" y="3793636"/>
            <a:ext cx="3555782" cy="461665"/>
          </a:xfrm>
          <a:prstGeom prst="rect">
            <a:avLst/>
          </a:prstGeom>
        </p:spPr>
        <p:txBody>
          <a:bodyPr wrap="none">
            <a:spAutoFit/>
          </a:bodyPr>
          <a:lstStyle/>
          <a:p>
            <a:r>
              <a:rPr lang="en-GB" sz="2400" dirty="0">
                <a:solidFill>
                  <a:srgbClr val="FF0000"/>
                </a:solidFill>
              </a:rPr>
              <a:t>2 : 5 divide through by 5,</a:t>
            </a:r>
          </a:p>
        </p:txBody>
      </p:sp>
      <p:sp>
        <p:nvSpPr>
          <p:cNvPr id="12" name="TextBox 11">
            <a:extLst>
              <a:ext uri="{FF2B5EF4-FFF2-40B4-BE49-F238E27FC236}">
                <a16:creationId xmlns:a16="http://schemas.microsoft.com/office/drawing/2014/main" id="{66386522-DD8B-4EBF-BA13-6B17BC4308C0}"/>
              </a:ext>
            </a:extLst>
          </p:cNvPr>
          <p:cNvSpPr txBox="1"/>
          <p:nvPr/>
        </p:nvSpPr>
        <p:spPr>
          <a:xfrm>
            <a:off x="9204684" y="3435766"/>
            <a:ext cx="1127448" cy="461665"/>
          </a:xfrm>
          <a:prstGeom prst="rect">
            <a:avLst/>
          </a:prstGeom>
          <a:noFill/>
        </p:spPr>
        <p:txBody>
          <a:bodyPr wrap="square" rtlCol="0">
            <a:spAutoFit/>
          </a:bodyPr>
          <a:lstStyle/>
          <a:p>
            <a:r>
              <a:rPr lang="en-GB" sz="2400" dirty="0">
                <a:solidFill>
                  <a:srgbClr val="FF0000"/>
                </a:solidFill>
              </a:rPr>
              <a:t>1 : 2.5</a:t>
            </a:r>
          </a:p>
        </p:txBody>
      </p:sp>
      <p:sp>
        <p:nvSpPr>
          <p:cNvPr id="13" name="Rectangle 12">
            <a:extLst>
              <a:ext uri="{FF2B5EF4-FFF2-40B4-BE49-F238E27FC236}">
                <a16:creationId xmlns:a16="http://schemas.microsoft.com/office/drawing/2014/main" id="{0686778E-37A8-4FB7-AF41-531C6BFA0764}"/>
              </a:ext>
            </a:extLst>
          </p:cNvPr>
          <p:cNvSpPr/>
          <p:nvPr/>
        </p:nvSpPr>
        <p:spPr>
          <a:xfrm>
            <a:off x="9248874" y="3781205"/>
            <a:ext cx="1039067" cy="461665"/>
          </a:xfrm>
          <a:prstGeom prst="rect">
            <a:avLst/>
          </a:prstGeom>
        </p:spPr>
        <p:txBody>
          <a:bodyPr wrap="none">
            <a:spAutoFit/>
          </a:bodyPr>
          <a:lstStyle/>
          <a:p>
            <a:r>
              <a:rPr lang="en-GB" sz="2400" dirty="0">
                <a:solidFill>
                  <a:srgbClr val="FF0000"/>
                </a:solidFill>
              </a:rPr>
              <a:t>0.4 : 1</a:t>
            </a:r>
          </a:p>
        </p:txBody>
      </p:sp>
      <p:sp>
        <p:nvSpPr>
          <p:cNvPr id="14" name="Rectangle 13">
            <a:extLst>
              <a:ext uri="{FF2B5EF4-FFF2-40B4-BE49-F238E27FC236}">
                <a16:creationId xmlns:a16="http://schemas.microsoft.com/office/drawing/2014/main" id="{448F5EBE-9C35-4FAA-9CF7-BAF5AB909765}"/>
              </a:ext>
            </a:extLst>
          </p:cNvPr>
          <p:cNvSpPr/>
          <p:nvPr/>
        </p:nvSpPr>
        <p:spPr>
          <a:xfrm>
            <a:off x="5908612" y="5262622"/>
            <a:ext cx="1468672" cy="461665"/>
          </a:xfrm>
          <a:prstGeom prst="rect">
            <a:avLst/>
          </a:prstGeom>
        </p:spPr>
        <p:txBody>
          <a:bodyPr wrap="none">
            <a:spAutoFit/>
          </a:bodyPr>
          <a:lstStyle/>
          <a:p>
            <a:r>
              <a:rPr lang="en-GB" sz="2400" dirty="0">
                <a:solidFill>
                  <a:srgbClr val="FF0000"/>
                </a:solidFill>
              </a:rPr>
              <a:t>300 : 800</a:t>
            </a:r>
          </a:p>
        </p:txBody>
      </p:sp>
      <p:sp>
        <p:nvSpPr>
          <p:cNvPr id="15" name="Rectangle 14">
            <a:extLst>
              <a:ext uri="{FF2B5EF4-FFF2-40B4-BE49-F238E27FC236}">
                <a16:creationId xmlns:a16="http://schemas.microsoft.com/office/drawing/2014/main" id="{5E77C030-976F-4B84-AD9B-7D74E278F6AD}"/>
              </a:ext>
            </a:extLst>
          </p:cNvPr>
          <p:cNvSpPr/>
          <p:nvPr/>
        </p:nvSpPr>
        <p:spPr>
          <a:xfrm>
            <a:off x="7587522" y="5242170"/>
            <a:ext cx="782587" cy="461665"/>
          </a:xfrm>
          <a:prstGeom prst="rect">
            <a:avLst/>
          </a:prstGeom>
        </p:spPr>
        <p:txBody>
          <a:bodyPr wrap="none">
            <a:spAutoFit/>
          </a:bodyPr>
          <a:lstStyle/>
          <a:p>
            <a:r>
              <a:rPr lang="en-GB" sz="2400" dirty="0">
                <a:solidFill>
                  <a:srgbClr val="FF0000"/>
                </a:solidFill>
              </a:rPr>
              <a:t>3 : 8</a:t>
            </a:r>
          </a:p>
        </p:txBody>
      </p:sp>
      <p:sp>
        <p:nvSpPr>
          <p:cNvPr id="16" name="Rectangle 15">
            <a:extLst>
              <a:ext uri="{FF2B5EF4-FFF2-40B4-BE49-F238E27FC236}">
                <a16:creationId xmlns:a16="http://schemas.microsoft.com/office/drawing/2014/main" id="{7AFFCC3F-E587-4228-BFDB-65F58D22042C}"/>
              </a:ext>
            </a:extLst>
          </p:cNvPr>
          <p:cNvSpPr/>
          <p:nvPr/>
        </p:nvSpPr>
        <p:spPr>
          <a:xfrm>
            <a:off x="5957975" y="5621727"/>
            <a:ext cx="3640740" cy="461665"/>
          </a:xfrm>
          <a:prstGeom prst="rect">
            <a:avLst/>
          </a:prstGeom>
        </p:spPr>
        <p:txBody>
          <a:bodyPr wrap="none">
            <a:spAutoFit/>
          </a:bodyPr>
          <a:lstStyle/>
          <a:p>
            <a:r>
              <a:rPr lang="en-GB" sz="2400" dirty="0">
                <a:solidFill>
                  <a:srgbClr val="FF0000"/>
                </a:solidFill>
              </a:rPr>
              <a:t>3 : 8 divide through by 3, </a:t>
            </a:r>
          </a:p>
        </p:txBody>
      </p:sp>
      <p:sp>
        <p:nvSpPr>
          <p:cNvPr id="17" name="Rectangle 16">
            <a:extLst>
              <a:ext uri="{FF2B5EF4-FFF2-40B4-BE49-F238E27FC236}">
                <a16:creationId xmlns:a16="http://schemas.microsoft.com/office/drawing/2014/main" id="{46B64674-459E-46A1-805D-1BE6C82C59C2}"/>
              </a:ext>
            </a:extLst>
          </p:cNvPr>
          <p:cNvSpPr/>
          <p:nvPr/>
        </p:nvSpPr>
        <p:spPr>
          <a:xfrm>
            <a:off x="5957975" y="5974884"/>
            <a:ext cx="3555782" cy="461665"/>
          </a:xfrm>
          <a:prstGeom prst="rect">
            <a:avLst/>
          </a:prstGeom>
        </p:spPr>
        <p:txBody>
          <a:bodyPr wrap="none">
            <a:spAutoFit/>
          </a:bodyPr>
          <a:lstStyle/>
          <a:p>
            <a:r>
              <a:rPr lang="en-GB" sz="2400" dirty="0">
                <a:solidFill>
                  <a:srgbClr val="FF0000"/>
                </a:solidFill>
              </a:rPr>
              <a:t>3 : 8 divide through by 8,</a:t>
            </a:r>
          </a:p>
        </p:txBody>
      </p:sp>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C030ED3C-B600-4803-BB36-5185AF8DA107}"/>
                  </a:ext>
                </a:extLst>
              </p:cNvPr>
              <p:cNvSpPr/>
              <p:nvPr/>
            </p:nvSpPr>
            <p:spPr>
              <a:xfrm>
                <a:off x="9499669" y="5461024"/>
                <a:ext cx="997389" cy="616515"/>
              </a:xfrm>
              <a:prstGeom prst="rect">
                <a:avLst/>
              </a:prstGeom>
            </p:spPr>
            <p:txBody>
              <a:bodyPr wrap="none">
                <a:spAutoFit/>
              </a:bodyPr>
              <a:lstStyle/>
              <a:p>
                <a:r>
                  <a:rPr lang="en-GB" sz="2400" dirty="0">
                    <a:solidFill>
                      <a:srgbClr val="FF0000"/>
                    </a:solidFill>
                  </a:rPr>
                  <a:t>1 : 2 </a:t>
                </a:r>
                <a14:m>
                  <m:oMath xmlns:m="http://schemas.openxmlformats.org/officeDocument/2006/math">
                    <m:f>
                      <m:fPr>
                        <m:ctrlPr>
                          <a:rPr lang="en-GB" sz="2400" i="1" smtClean="0">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2</m:t>
                        </m:r>
                      </m:num>
                      <m:den>
                        <m:r>
                          <a:rPr lang="en-GB" sz="2400" b="0" i="1" smtClean="0">
                            <a:solidFill>
                              <a:srgbClr val="FF0000"/>
                            </a:solidFill>
                            <a:latin typeface="Cambria Math" panose="02040503050406030204" pitchFamily="18" charset="0"/>
                          </a:rPr>
                          <m:t>3</m:t>
                        </m:r>
                      </m:den>
                    </m:f>
                  </m:oMath>
                </a14:m>
                <a:endParaRPr lang="en-GB" sz="2400" dirty="0">
                  <a:solidFill>
                    <a:srgbClr val="FF0000"/>
                  </a:solidFill>
                </a:endParaRPr>
              </a:p>
            </p:txBody>
          </p:sp>
        </mc:Choice>
        <mc:Fallback xmlns="">
          <p:sp>
            <p:nvSpPr>
              <p:cNvPr id="18" name="Rectangle 17">
                <a:extLst>
                  <a:ext uri="{FF2B5EF4-FFF2-40B4-BE49-F238E27FC236}">
                    <a16:creationId xmlns:a16="http://schemas.microsoft.com/office/drawing/2014/main" id="{C030ED3C-B600-4803-BB36-5185AF8DA107}"/>
                  </a:ext>
                </a:extLst>
              </p:cNvPr>
              <p:cNvSpPr>
                <a:spLocks noRot="1" noChangeAspect="1" noMove="1" noResize="1" noEditPoints="1" noAdjustHandles="1" noChangeArrowheads="1" noChangeShapeType="1" noTextEdit="1"/>
              </p:cNvSpPr>
              <p:nvPr/>
            </p:nvSpPr>
            <p:spPr>
              <a:xfrm>
                <a:off x="9499669" y="5461024"/>
                <a:ext cx="997389" cy="616515"/>
              </a:xfrm>
              <a:prstGeom prst="rect">
                <a:avLst/>
              </a:prstGeom>
              <a:blipFill>
                <a:blip r:embed="rId4"/>
                <a:stretch>
                  <a:fillRect l="-9146" b="-8911"/>
                </a:stretch>
              </a:blipFill>
            </p:spPr>
            <p:txBody>
              <a:bodyPr/>
              <a:lstStyle/>
              <a:p>
                <a:r>
                  <a:rPr lang="en-GB">
                    <a:noFill/>
                  </a:rPr>
                  <a:t> </a:t>
                </a:r>
              </a:p>
            </p:txBody>
          </p:sp>
        </mc:Fallback>
      </mc:AlternateContent>
      <p:sp>
        <p:nvSpPr>
          <p:cNvPr id="19" name="Rectangle 18">
            <a:extLst>
              <a:ext uri="{FF2B5EF4-FFF2-40B4-BE49-F238E27FC236}">
                <a16:creationId xmlns:a16="http://schemas.microsoft.com/office/drawing/2014/main" id="{68CEF5DB-32DC-4CF8-961E-336BABCAF467}"/>
              </a:ext>
            </a:extLst>
          </p:cNvPr>
          <p:cNvSpPr/>
          <p:nvPr/>
        </p:nvSpPr>
        <p:spPr>
          <a:xfrm>
            <a:off x="9496488" y="5974883"/>
            <a:ext cx="1382110" cy="461665"/>
          </a:xfrm>
          <a:prstGeom prst="rect">
            <a:avLst/>
          </a:prstGeom>
        </p:spPr>
        <p:txBody>
          <a:bodyPr wrap="none">
            <a:spAutoFit/>
          </a:bodyPr>
          <a:lstStyle/>
          <a:p>
            <a:r>
              <a:rPr lang="en-GB" sz="2400" dirty="0">
                <a:solidFill>
                  <a:srgbClr val="FF0000"/>
                </a:solidFill>
              </a:rPr>
              <a:t>0.375 : 1</a:t>
            </a:r>
          </a:p>
        </p:txBody>
      </p:sp>
    </p:spTree>
    <p:extLst>
      <p:ext uri="{BB962C8B-B14F-4D97-AF65-F5344CB8AC3E}">
        <p14:creationId xmlns:p14="http://schemas.microsoft.com/office/powerpoint/2010/main" val="14876429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Equivalent Ratios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ACD2A21-4E4B-4E77-9D27-37A31FABCDB2}"/>
              </a:ext>
            </a:extLst>
          </p:cNvPr>
          <p:cNvSpPr/>
          <p:nvPr/>
        </p:nvSpPr>
        <p:spPr>
          <a:xfrm>
            <a:off x="2444267" y="649965"/>
            <a:ext cx="9289032" cy="830997"/>
          </a:xfrm>
          <a:prstGeom prst="rect">
            <a:avLst/>
          </a:prstGeom>
        </p:spPr>
        <p:txBody>
          <a:bodyPr wrap="square">
            <a:spAutoFit/>
          </a:bodyPr>
          <a:lstStyle/>
          <a:p>
            <a:r>
              <a:rPr lang="en-GB" sz="2400" dirty="0"/>
              <a:t>7. In a school there are 850 pupils and 40 teachers.  Write the ratio of teachers to pupils:</a:t>
            </a:r>
          </a:p>
        </p:txBody>
      </p:sp>
      <p:sp>
        <p:nvSpPr>
          <p:cNvPr id="3" name="Rectangle 2">
            <a:extLst>
              <a:ext uri="{FF2B5EF4-FFF2-40B4-BE49-F238E27FC236}">
                <a16:creationId xmlns:a16="http://schemas.microsoft.com/office/drawing/2014/main" id="{01001012-01F7-4CA4-BDFB-F15D35ECA740}"/>
              </a:ext>
            </a:extLst>
          </p:cNvPr>
          <p:cNvSpPr/>
          <p:nvPr/>
        </p:nvSpPr>
        <p:spPr>
          <a:xfrm>
            <a:off x="2444267" y="1357102"/>
            <a:ext cx="3280065" cy="461665"/>
          </a:xfrm>
          <a:prstGeom prst="rect">
            <a:avLst/>
          </a:prstGeom>
        </p:spPr>
        <p:txBody>
          <a:bodyPr wrap="none">
            <a:spAutoFit/>
          </a:bodyPr>
          <a:lstStyle/>
          <a:p>
            <a:r>
              <a:rPr lang="en-GB" sz="2400" dirty="0"/>
              <a:t>(a) in its simplest form,</a:t>
            </a:r>
          </a:p>
        </p:txBody>
      </p:sp>
      <p:sp>
        <p:nvSpPr>
          <p:cNvPr id="4" name="Rectangle 3">
            <a:extLst>
              <a:ext uri="{FF2B5EF4-FFF2-40B4-BE49-F238E27FC236}">
                <a16:creationId xmlns:a16="http://schemas.microsoft.com/office/drawing/2014/main" id="{F54E53D1-1214-465D-860C-201D42E64960}"/>
              </a:ext>
            </a:extLst>
          </p:cNvPr>
          <p:cNvSpPr/>
          <p:nvPr/>
        </p:nvSpPr>
        <p:spPr>
          <a:xfrm>
            <a:off x="2452694" y="1765750"/>
            <a:ext cx="2953053" cy="461665"/>
          </a:xfrm>
          <a:prstGeom prst="rect">
            <a:avLst/>
          </a:prstGeom>
        </p:spPr>
        <p:txBody>
          <a:bodyPr wrap="none">
            <a:spAutoFit/>
          </a:bodyPr>
          <a:lstStyle/>
          <a:p>
            <a:r>
              <a:rPr lang="en-GB" sz="2400" dirty="0"/>
              <a:t>(b) in the form  1 : n.</a:t>
            </a:r>
          </a:p>
        </p:txBody>
      </p:sp>
      <p:sp>
        <p:nvSpPr>
          <p:cNvPr id="5" name="Rectangle 4">
            <a:extLst>
              <a:ext uri="{FF2B5EF4-FFF2-40B4-BE49-F238E27FC236}">
                <a16:creationId xmlns:a16="http://schemas.microsoft.com/office/drawing/2014/main" id="{B291D6EE-7593-46C2-B8B5-E51A9F3AAD69}"/>
              </a:ext>
            </a:extLst>
          </p:cNvPr>
          <p:cNvSpPr/>
          <p:nvPr/>
        </p:nvSpPr>
        <p:spPr>
          <a:xfrm>
            <a:off x="2365084" y="2206099"/>
            <a:ext cx="9579884" cy="830997"/>
          </a:xfrm>
          <a:prstGeom prst="rect">
            <a:avLst/>
          </a:prstGeom>
        </p:spPr>
        <p:txBody>
          <a:bodyPr wrap="square">
            <a:spAutoFit/>
          </a:bodyPr>
          <a:lstStyle/>
          <a:p>
            <a:r>
              <a:rPr lang="en-GB" sz="2400" dirty="0"/>
              <a:t>8. A map is drawn with a scale of  1 : 50 000.  Calculate the actual distances, in km, that the following lengths on the map represent:</a:t>
            </a:r>
          </a:p>
        </p:txBody>
      </p:sp>
      <p:sp>
        <p:nvSpPr>
          <p:cNvPr id="6" name="Rectangle 5">
            <a:extLst>
              <a:ext uri="{FF2B5EF4-FFF2-40B4-BE49-F238E27FC236}">
                <a16:creationId xmlns:a16="http://schemas.microsoft.com/office/drawing/2014/main" id="{D60DACC9-1217-465C-B094-7341FA8C578E}"/>
              </a:ext>
            </a:extLst>
          </p:cNvPr>
          <p:cNvSpPr/>
          <p:nvPr/>
        </p:nvSpPr>
        <p:spPr>
          <a:xfrm>
            <a:off x="2423085" y="4333345"/>
            <a:ext cx="9310214" cy="1200329"/>
          </a:xfrm>
          <a:prstGeom prst="rect">
            <a:avLst/>
          </a:prstGeom>
        </p:spPr>
        <p:txBody>
          <a:bodyPr wrap="square">
            <a:spAutoFit/>
          </a:bodyPr>
          <a:lstStyle/>
          <a:p>
            <a:r>
              <a:rPr lang="en-GB" sz="2400" dirty="0"/>
              <a:t>9. A map has a scale of  1 : 200 000.  The distance between two towns is 60 km.  How far apart are the towns on the map?</a:t>
            </a:r>
          </a:p>
          <a:p>
            <a:endParaRPr lang="en-GB" sz="2400" dirty="0"/>
          </a:p>
        </p:txBody>
      </p:sp>
      <p:sp>
        <p:nvSpPr>
          <p:cNvPr id="7" name="TextBox 6">
            <a:extLst>
              <a:ext uri="{FF2B5EF4-FFF2-40B4-BE49-F238E27FC236}">
                <a16:creationId xmlns:a16="http://schemas.microsoft.com/office/drawing/2014/main" id="{18494272-A659-42F0-9522-C29FED0C4764}"/>
              </a:ext>
            </a:extLst>
          </p:cNvPr>
          <p:cNvSpPr txBox="1"/>
          <p:nvPr/>
        </p:nvSpPr>
        <p:spPr>
          <a:xfrm>
            <a:off x="5876396" y="1371524"/>
            <a:ext cx="1504275" cy="461665"/>
          </a:xfrm>
          <a:prstGeom prst="rect">
            <a:avLst/>
          </a:prstGeom>
          <a:noFill/>
        </p:spPr>
        <p:txBody>
          <a:bodyPr wrap="square" rtlCol="0">
            <a:spAutoFit/>
          </a:bodyPr>
          <a:lstStyle/>
          <a:p>
            <a:r>
              <a:rPr lang="en-GB" sz="2400" dirty="0">
                <a:solidFill>
                  <a:srgbClr val="FF0000"/>
                </a:solidFill>
              </a:rPr>
              <a:t>40 : 850</a:t>
            </a:r>
          </a:p>
        </p:txBody>
      </p:sp>
      <p:sp>
        <p:nvSpPr>
          <p:cNvPr id="8" name="Rectangle 7">
            <a:extLst>
              <a:ext uri="{FF2B5EF4-FFF2-40B4-BE49-F238E27FC236}">
                <a16:creationId xmlns:a16="http://schemas.microsoft.com/office/drawing/2014/main" id="{C3A6DB3A-4E99-4821-BBD9-CA84B7D3A6BE}"/>
              </a:ext>
            </a:extLst>
          </p:cNvPr>
          <p:cNvSpPr/>
          <p:nvPr/>
        </p:nvSpPr>
        <p:spPr>
          <a:xfrm>
            <a:off x="7523778" y="1373228"/>
            <a:ext cx="954107" cy="461665"/>
          </a:xfrm>
          <a:prstGeom prst="rect">
            <a:avLst/>
          </a:prstGeom>
        </p:spPr>
        <p:txBody>
          <a:bodyPr wrap="none">
            <a:spAutoFit/>
          </a:bodyPr>
          <a:lstStyle/>
          <a:p>
            <a:r>
              <a:rPr lang="en-GB" sz="2400" dirty="0">
                <a:solidFill>
                  <a:srgbClr val="FF0000"/>
                </a:solidFill>
              </a:rPr>
              <a:t>4 : 85</a:t>
            </a:r>
          </a:p>
        </p:txBody>
      </p:sp>
      <p:sp>
        <p:nvSpPr>
          <p:cNvPr id="9" name="Rectangle 8">
            <a:extLst>
              <a:ext uri="{FF2B5EF4-FFF2-40B4-BE49-F238E27FC236}">
                <a16:creationId xmlns:a16="http://schemas.microsoft.com/office/drawing/2014/main" id="{88391CD8-F025-4A71-966E-4F20C1F09D0F}"/>
              </a:ext>
            </a:extLst>
          </p:cNvPr>
          <p:cNvSpPr/>
          <p:nvPr/>
        </p:nvSpPr>
        <p:spPr>
          <a:xfrm>
            <a:off x="5867439" y="1779675"/>
            <a:ext cx="1382110" cy="461665"/>
          </a:xfrm>
          <a:prstGeom prst="rect">
            <a:avLst/>
          </a:prstGeom>
        </p:spPr>
        <p:txBody>
          <a:bodyPr wrap="none">
            <a:spAutoFit/>
          </a:bodyPr>
          <a:lstStyle/>
          <a:p>
            <a:r>
              <a:rPr lang="en-GB" sz="2400" dirty="0">
                <a:solidFill>
                  <a:srgbClr val="FF0000"/>
                </a:solidFill>
              </a:rPr>
              <a:t>1 : 21.25</a:t>
            </a:r>
          </a:p>
        </p:txBody>
      </p:sp>
      <p:sp>
        <p:nvSpPr>
          <p:cNvPr id="10" name="TextBox 9">
            <a:extLst>
              <a:ext uri="{FF2B5EF4-FFF2-40B4-BE49-F238E27FC236}">
                <a16:creationId xmlns:a16="http://schemas.microsoft.com/office/drawing/2014/main" id="{D31A44E7-D6EE-4A5A-8C61-4B2EBD3A0D72}"/>
              </a:ext>
            </a:extLst>
          </p:cNvPr>
          <p:cNvSpPr txBox="1"/>
          <p:nvPr/>
        </p:nvSpPr>
        <p:spPr>
          <a:xfrm>
            <a:off x="2365084" y="3003826"/>
            <a:ext cx="1625097" cy="461665"/>
          </a:xfrm>
          <a:prstGeom prst="rect">
            <a:avLst/>
          </a:prstGeom>
          <a:noFill/>
        </p:spPr>
        <p:txBody>
          <a:bodyPr wrap="square" rtlCol="0">
            <a:spAutoFit/>
          </a:bodyPr>
          <a:lstStyle/>
          <a:p>
            <a:r>
              <a:rPr lang="en-GB" sz="2400" dirty="0"/>
              <a:t>(a) 2cm</a:t>
            </a:r>
          </a:p>
        </p:txBody>
      </p:sp>
      <p:sp>
        <p:nvSpPr>
          <p:cNvPr id="11" name="Rectangle 10">
            <a:extLst>
              <a:ext uri="{FF2B5EF4-FFF2-40B4-BE49-F238E27FC236}">
                <a16:creationId xmlns:a16="http://schemas.microsoft.com/office/drawing/2014/main" id="{809C2A9A-4976-4EEC-B72F-FD17138446E0}"/>
              </a:ext>
            </a:extLst>
          </p:cNvPr>
          <p:cNvSpPr/>
          <p:nvPr/>
        </p:nvSpPr>
        <p:spPr>
          <a:xfrm>
            <a:off x="2371646" y="3447021"/>
            <a:ext cx="1228221" cy="461665"/>
          </a:xfrm>
          <a:prstGeom prst="rect">
            <a:avLst/>
          </a:prstGeom>
        </p:spPr>
        <p:txBody>
          <a:bodyPr wrap="none">
            <a:spAutoFit/>
          </a:bodyPr>
          <a:lstStyle/>
          <a:p>
            <a:r>
              <a:rPr lang="en-GB" sz="2400" dirty="0"/>
              <a:t>(b) 9cm</a:t>
            </a:r>
          </a:p>
        </p:txBody>
      </p:sp>
      <p:sp>
        <p:nvSpPr>
          <p:cNvPr id="12" name="Rectangle 11">
            <a:extLst>
              <a:ext uri="{FF2B5EF4-FFF2-40B4-BE49-F238E27FC236}">
                <a16:creationId xmlns:a16="http://schemas.microsoft.com/office/drawing/2014/main" id="{1FCCAC4A-903A-4654-A418-07593F45949E}"/>
              </a:ext>
            </a:extLst>
          </p:cNvPr>
          <p:cNvSpPr/>
          <p:nvPr/>
        </p:nvSpPr>
        <p:spPr>
          <a:xfrm>
            <a:off x="2371646" y="3885764"/>
            <a:ext cx="1382110" cy="461665"/>
          </a:xfrm>
          <a:prstGeom prst="rect">
            <a:avLst/>
          </a:prstGeom>
        </p:spPr>
        <p:txBody>
          <a:bodyPr wrap="none">
            <a:spAutoFit/>
          </a:bodyPr>
          <a:lstStyle/>
          <a:p>
            <a:r>
              <a:rPr lang="en-GB" sz="2400" dirty="0"/>
              <a:t>(c) 30cm</a:t>
            </a:r>
          </a:p>
        </p:txBody>
      </p:sp>
      <p:sp>
        <p:nvSpPr>
          <p:cNvPr id="13" name="TextBox 12">
            <a:extLst>
              <a:ext uri="{FF2B5EF4-FFF2-40B4-BE49-F238E27FC236}">
                <a16:creationId xmlns:a16="http://schemas.microsoft.com/office/drawing/2014/main" id="{9CF8B99F-99B4-4CC9-9546-01F1DDF5AB38}"/>
              </a:ext>
            </a:extLst>
          </p:cNvPr>
          <p:cNvSpPr txBox="1"/>
          <p:nvPr/>
        </p:nvSpPr>
        <p:spPr>
          <a:xfrm>
            <a:off x="2426540" y="5080472"/>
            <a:ext cx="6667641" cy="461665"/>
          </a:xfrm>
          <a:prstGeom prst="rect">
            <a:avLst/>
          </a:prstGeom>
          <a:noFill/>
        </p:spPr>
        <p:txBody>
          <a:bodyPr wrap="square" rtlCol="0">
            <a:spAutoFit/>
          </a:bodyPr>
          <a:lstStyle/>
          <a:p>
            <a:r>
              <a:rPr lang="en-GB" sz="2400" dirty="0">
                <a:solidFill>
                  <a:srgbClr val="FF0000"/>
                </a:solidFill>
              </a:rPr>
              <a:t>1cm =&gt; 200 000 cm = 2000 m = 2 km</a:t>
            </a:r>
          </a:p>
        </p:txBody>
      </p:sp>
      <p:sp>
        <p:nvSpPr>
          <p:cNvPr id="15" name="TextBox 14">
            <a:extLst>
              <a:ext uri="{FF2B5EF4-FFF2-40B4-BE49-F238E27FC236}">
                <a16:creationId xmlns:a16="http://schemas.microsoft.com/office/drawing/2014/main" id="{3819B314-31AF-4507-8D99-73E170F5E294}"/>
              </a:ext>
            </a:extLst>
          </p:cNvPr>
          <p:cNvSpPr txBox="1"/>
          <p:nvPr/>
        </p:nvSpPr>
        <p:spPr>
          <a:xfrm>
            <a:off x="9426526" y="2982421"/>
            <a:ext cx="2364227" cy="461665"/>
          </a:xfrm>
          <a:prstGeom prst="rect">
            <a:avLst/>
          </a:prstGeom>
          <a:noFill/>
        </p:spPr>
        <p:txBody>
          <a:bodyPr wrap="square" rtlCol="0">
            <a:spAutoFit/>
          </a:bodyPr>
          <a:lstStyle/>
          <a:p>
            <a:r>
              <a:rPr lang="en-GB" sz="2400" dirty="0">
                <a:solidFill>
                  <a:srgbClr val="FF0000"/>
                </a:solidFill>
              </a:rPr>
              <a:t>2 x 0.5 =1 km</a:t>
            </a:r>
          </a:p>
        </p:txBody>
      </p:sp>
      <p:sp>
        <p:nvSpPr>
          <p:cNvPr id="19" name="TextBox 18">
            <a:extLst>
              <a:ext uri="{FF2B5EF4-FFF2-40B4-BE49-F238E27FC236}">
                <a16:creationId xmlns:a16="http://schemas.microsoft.com/office/drawing/2014/main" id="{8D981C71-62D9-4655-AD27-2B53BFEDE156}"/>
              </a:ext>
            </a:extLst>
          </p:cNvPr>
          <p:cNvSpPr txBox="1"/>
          <p:nvPr/>
        </p:nvSpPr>
        <p:spPr>
          <a:xfrm>
            <a:off x="3848277" y="3434053"/>
            <a:ext cx="2364227" cy="461665"/>
          </a:xfrm>
          <a:prstGeom prst="rect">
            <a:avLst/>
          </a:prstGeom>
          <a:noFill/>
        </p:spPr>
        <p:txBody>
          <a:bodyPr wrap="square" rtlCol="0">
            <a:spAutoFit/>
          </a:bodyPr>
          <a:lstStyle/>
          <a:p>
            <a:r>
              <a:rPr lang="en-GB" sz="2400" dirty="0">
                <a:solidFill>
                  <a:srgbClr val="FF0000"/>
                </a:solidFill>
              </a:rPr>
              <a:t>9 x 0.5 = 4.5 km</a:t>
            </a:r>
          </a:p>
        </p:txBody>
      </p:sp>
      <p:sp>
        <p:nvSpPr>
          <p:cNvPr id="20" name="TextBox 19">
            <a:extLst>
              <a:ext uri="{FF2B5EF4-FFF2-40B4-BE49-F238E27FC236}">
                <a16:creationId xmlns:a16="http://schemas.microsoft.com/office/drawing/2014/main" id="{13A47271-5842-4C46-B7D5-73248E4171A8}"/>
              </a:ext>
            </a:extLst>
          </p:cNvPr>
          <p:cNvSpPr txBox="1"/>
          <p:nvPr/>
        </p:nvSpPr>
        <p:spPr>
          <a:xfrm>
            <a:off x="3848277" y="3864306"/>
            <a:ext cx="2364227" cy="461665"/>
          </a:xfrm>
          <a:prstGeom prst="rect">
            <a:avLst/>
          </a:prstGeom>
          <a:noFill/>
        </p:spPr>
        <p:txBody>
          <a:bodyPr wrap="square" rtlCol="0">
            <a:spAutoFit/>
          </a:bodyPr>
          <a:lstStyle/>
          <a:p>
            <a:r>
              <a:rPr lang="en-GB" sz="2400" dirty="0">
                <a:solidFill>
                  <a:srgbClr val="FF0000"/>
                </a:solidFill>
              </a:rPr>
              <a:t>30 x 0.5 =15 km</a:t>
            </a:r>
          </a:p>
        </p:txBody>
      </p:sp>
      <p:sp>
        <p:nvSpPr>
          <p:cNvPr id="16" name="Rectangle 15">
            <a:extLst>
              <a:ext uri="{FF2B5EF4-FFF2-40B4-BE49-F238E27FC236}">
                <a16:creationId xmlns:a16="http://schemas.microsoft.com/office/drawing/2014/main" id="{B7C26BF5-3D27-4187-BE0E-576CD3509165}"/>
              </a:ext>
            </a:extLst>
          </p:cNvPr>
          <p:cNvSpPr/>
          <p:nvPr/>
        </p:nvSpPr>
        <p:spPr>
          <a:xfrm>
            <a:off x="2365084" y="5515446"/>
            <a:ext cx="10135855" cy="830997"/>
          </a:xfrm>
          <a:prstGeom prst="rect">
            <a:avLst/>
          </a:prstGeom>
        </p:spPr>
        <p:txBody>
          <a:bodyPr wrap="square">
            <a:spAutoFit/>
          </a:bodyPr>
          <a:lstStyle/>
          <a:p>
            <a:r>
              <a:rPr lang="en-GB" sz="2400" dirty="0"/>
              <a:t>10. On a map, 5 cm represents an actual distance of 15 km.  Write the scale of the map in the form  1 : n.</a:t>
            </a:r>
          </a:p>
        </p:txBody>
      </p:sp>
      <p:sp>
        <p:nvSpPr>
          <p:cNvPr id="17" name="Rectangle 16">
            <a:extLst>
              <a:ext uri="{FF2B5EF4-FFF2-40B4-BE49-F238E27FC236}">
                <a16:creationId xmlns:a16="http://schemas.microsoft.com/office/drawing/2014/main" id="{CDC56C97-5BED-4534-AA15-A4A8C6B8C803}"/>
              </a:ext>
            </a:extLst>
          </p:cNvPr>
          <p:cNvSpPr/>
          <p:nvPr/>
        </p:nvSpPr>
        <p:spPr>
          <a:xfrm>
            <a:off x="3791098" y="2978934"/>
            <a:ext cx="5570756" cy="461665"/>
          </a:xfrm>
          <a:prstGeom prst="rect">
            <a:avLst/>
          </a:prstGeom>
        </p:spPr>
        <p:txBody>
          <a:bodyPr wrap="none">
            <a:spAutoFit/>
          </a:bodyPr>
          <a:lstStyle/>
          <a:p>
            <a:r>
              <a:rPr lang="en-GB" sz="2400" dirty="0">
                <a:solidFill>
                  <a:srgbClr val="FF0000"/>
                </a:solidFill>
              </a:rPr>
              <a:t>1cm =&gt; 50 000 cm =&gt; 500 m =&gt; 0.5 km</a:t>
            </a:r>
          </a:p>
        </p:txBody>
      </p:sp>
      <p:sp>
        <p:nvSpPr>
          <p:cNvPr id="18" name="TextBox 17">
            <a:extLst>
              <a:ext uri="{FF2B5EF4-FFF2-40B4-BE49-F238E27FC236}">
                <a16:creationId xmlns:a16="http://schemas.microsoft.com/office/drawing/2014/main" id="{3787BBF9-D687-4938-A95B-F796729F24E7}"/>
              </a:ext>
            </a:extLst>
          </p:cNvPr>
          <p:cNvSpPr txBox="1"/>
          <p:nvPr/>
        </p:nvSpPr>
        <p:spPr>
          <a:xfrm>
            <a:off x="8332916" y="5076240"/>
            <a:ext cx="3146628" cy="461665"/>
          </a:xfrm>
          <a:prstGeom prst="rect">
            <a:avLst/>
          </a:prstGeom>
          <a:noFill/>
        </p:spPr>
        <p:txBody>
          <a:bodyPr wrap="square" rtlCol="0">
            <a:spAutoFit/>
          </a:bodyPr>
          <a:lstStyle/>
          <a:p>
            <a:r>
              <a:rPr lang="en-GB" sz="2400" dirty="0">
                <a:solidFill>
                  <a:srgbClr val="FF0000"/>
                </a:solidFill>
              </a:rPr>
              <a:t>30cm (60km ÷ 2km)  </a:t>
            </a:r>
          </a:p>
        </p:txBody>
      </p:sp>
      <p:sp>
        <p:nvSpPr>
          <p:cNvPr id="21" name="Rectangle 20">
            <a:extLst>
              <a:ext uri="{FF2B5EF4-FFF2-40B4-BE49-F238E27FC236}">
                <a16:creationId xmlns:a16="http://schemas.microsoft.com/office/drawing/2014/main" id="{C6DDA953-90D2-4C8C-80A6-56EC8FBEE6E0}"/>
              </a:ext>
            </a:extLst>
          </p:cNvPr>
          <p:cNvSpPr/>
          <p:nvPr/>
        </p:nvSpPr>
        <p:spPr>
          <a:xfrm>
            <a:off x="2406232" y="6319752"/>
            <a:ext cx="4974439" cy="461665"/>
          </a:xfrm>
          <a:prstGeom prst="rect">
            <a:avLst/>
          </a:prstGeom>
        </p:spPr>
        <p:txBody>
          <a:bodyPr wrap="none">
            <a:spAutoFit/>
          </a:bodyPr>
          <a:lstStyle/>
          <a:p>
            <a:r>
              <a:rPr lang="en-GB" sz="2400" dirty="0">
                <a:solidFill>
                  <a:srgbClr val="FF0000"/>
                </a:solidFill>
              </a:rPr>
              <a:t>5cm =&gt; 15 000 m = 1500 000 cm </a:t>
            </a:r>
          </a:p>
        </p:txBody>
      </p:sp>
      <p:sp>
        <p:nvSpPr>
          <p:cNvPr id="22" name="Rectangle 21">
            <a:extLst>
              <a:ext uri="{FF2B5EF4-FFF2-40B4-BE49-F238E27FC236}">
                <a16:creationId xmlns:a16="http://schemas.microsoft.com/office/drawing/2014/main" id="{446B4992-D9AB-4B97-A6D0-FF64761EC92E}"/>
              </a:ext>
            </a:extLst>
          </p:cNvPr>
          <p:cNvSpPr/>
          <p:nvPr/>
        </p:nvSpPr>
        <p:spPr>
          <a:xfrm>
            <a:off x="7526536" y="6266717"/>
            <a:ext cx="1981633" cy="461665"/>
          </a:xfrm>
          <a:prstGeom prst="rect">
            <a:avLst/>
          </a:prstGeom>
        </p:spPr>
        <p:txBody>
          <a:bodyPr wrap="none">
            <a:spAutoFit/>
          </a:bodyPr>
          <a:lstStyle/>
          <a:p>
            <a:r>
              <a:rPr lang="en-GB" sz="2400" dirty="0">
                <a:solidFill>
                  <a:srgbClr val="FF0000"/>
                </a:solidFill>
              </a:rPr>
              <a:t>5 : 1500 000 </a:t>
            </a:r>
          </a:p>
        </p:txBody>
      </p:sp>
      <p:sp>
        <p:nvSpPr>
          <p:cNvPr id="23" name="Rectangle 22">
            <a:extLst>
              <a:ext uri="{FF2B5EF4-FFF2-40B4-BE49-F238E27FC236}">
                <a16:creationId xmlns:a16="http://schemas.microsoft.com/office/drawing/2014/main" id="{F1B94479-64CA-4E8F-A749-CC2806318D82}"/>
              </a:ext>
            </a:extLst>
          </p:cNvPr>
          <p:cNvSpPr/>
          <p:nvPr/>
        </p:nvSpPr>
        <p:spPr>
          <a:xfrm>
            <a:off x="9853106" y="6239766"/>
            <a:ext cx="1810111" cy="461665"/>
          </a:xfrm>
          <a:prstGeom prst="rect">
            <a:avLst/>
          </a:prstGeom>
        </p:spPr>
        <p:txBody>
          <a:bodyPr wrap="none">
            <a:spAutoFit/>
          </a:bodyPr>
          <a:lstStyle/>
          <a:p>
            <a:r>
              <a:rPr lang="en-GB" sz="2400" dirty="0">
                <a:solidFill>
                  <a:srgbClr val="FF0000"/>
                </a:solidFill>
              </a:rPr>
              <a:t>1 : 300 000 </a:t>
            </a:r>
          </a:p>
        </p:txBody>
      </p:sp>
    </p:spTree>
    <p:extLst>
      <p:ext uri="{BB962C8B-B14F-4D97-AF65-F5344CB8AC3E}">
        <p14:creationId xmlns:p14="http://schemas.microsoft.com/office/powerpoint/2010/main" val="7908995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3" grpId="0"/>
      <p:bldP spid="15" grpId="0"/>
      <p:bldP spid="19" grpId="0"/>
      <p:bldP spid="20" grpId="0"/>
      <p:bldP spid="17" grpId="0"/>
      <p:bldP spid="18" grpId="0"/>
      <p:bldP spid="21" grpId="0"/>
      <p:bldP spid="22"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1: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first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237299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theme/theme1.xml><?xml version="1.0" encoding="utf-8"?>
<a:theme xmlns:a="http://schemas.openxmlformats.org/drawingml/2006/main" name="Alapértelmezett terv">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Alapértelmezett terv">
      <a:majorFont>
        <a:latin typeface="Arial"/>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0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0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Alapértelmezett terv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lapértelmezett terv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lapértelmezett terv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lapértelmezett terv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00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7242D3088D216458E0212DCF115C968" ma:contentTypeVersion="13" ma:contentTypeDescription="Create a new document." ma:contentTypeScope="" ma:versionID="dec315d4ad1de463c9cd8d1883a63030">
  <xsd:schema xmlns:xsd="http://www.w3.org/2001/XMLSchema" xmlns:xs="http://www.w3.org/2001/XMLSchema" xmlns:p="http://schemas.microsoft.com/office/2006/metadata/properties" xmlns:ns3="9ee75292-5076-4fcc-bc52-dcc754448144" xmlns:ns4="f7b00057-f5aa-46f4-8410-da255f325540" targetNamespace="http://schemas.microsoft.com/office/2006/metadata/properties" ma:root="true" ma:fieldsID="dd1e531ce6b01eaefd4a7de6ab057d9e" ns3:_="" ns4:_="">
    <xsd:import namespace="9ee75292-5076-4fcc-bc52-dcc754448144"/>
    <xsd:import namespace="f7b00057-f5aa-46f4-8410-da255f32554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75292-5076-4fcc-bc52-dcc75444814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b00057-f5aa-46f4-8410-da255f32554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43552F-E41D-424C-8547-11ECC67B9BE1}">
  <ds:schemaRefs>
    <ds:schemaRef ds:uri="http://schemas.microsoft.com/sharepoint/v3/contenttype/forms"/>
  </ds:schemaRefs>
</ds:datastoreItem>
</file>

<file path=customXml/itemProps2.xml><?xml version="1.0" encoding="utf-8"?>
<ds:datastoreItem xmlns:ds="http://schemas.openxmlformats.org/officeDocument/2006/customXml" ds:itemID="{F6BE0993-3E8D-4AAE-A529-3CB4C627C3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e75292-5076-4fcc-bc52-dcc754448144"/>
    <ds:schemaRef ds:uri="f7b00057-f5aa-46f4-8410-da255f3255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D26DF9-5106-4408-AEB8-21B8AFA51FB3}">
  <ds:schemaRefs>
    <ds:schemaRef ds:uri="http://purl.org/dc/terms/"/>
    <ds:schemaRef ds:uri="f7b00057-f5aa-46f4-8410-da255f325540"/>
    <ds:schemaRef ds:uri="http://schemas.microsoft.com/office/2006/documentManagement/types"/>
    <ds:schemaRef ds:uri="http://schemas.microsoft.com/office/infopath/2007/PartnerControls"/>
    <ds:schemaRef ds:uri="http://purl.org/dc/elements/1.1/"/>
    <ds:schemaRef ds:uri="http://schemas.microsoft.com/office/2006/metadata/properties"/>
    <ds:schemaRef ds:uri="9ee75292-5076-4fcc-bc52-dcc754448144"/>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7718</TotalTime>
  <Words>4612</Words>
  <Application>Microsoft Office PowerPoint</Application>
  <PresentationFormat>Widescreen</PresentationFormat>
  <Paragraphs>550</Paragraphs>
  <Slides>30</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ＭＳ Ｐゴシック</vt:lpstr>
      <vt:lpstr>Arial</vt:lpstr>
      <vt:lpstr>Calibri</vt:lpstr>
      <vt:lpstr>Cambria Math</vt:lpstr>
      <vt:lpstr>Times New Roman</vt:lpstr>
      <vt:lpstr>Alapértelmezett terv</vt:lpstr>
      <vt:lpstr>Supporting and Enhancing Mathematics and Statistics Unit: Ratio and Proportion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dc:title>
  <dc:creator>a</dc:creator>
  <cp:lastModifiedBy>Andrew Russell</cp:lastModifiedBy>
  <cp:revision>302</cp:revision>
  <cp:lastPrinted>2016-10-17T08:47:54Z</cp:lastPrinted>
  <dcterms:created xsi:type="dcterms:W3CDTF">2012-10-10T19:07:13Z</dcterms:created>
  <dcterms:modified xsi:type="dcterms:W3CDTF">2021-08-24T09:30:04Z</dcterms:modified>
</cp:coreProperties>
</file>