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59"/>
  </p:notesMasterIdLst>
  <p:handoutMasterIdLst>
    <p:handoutMasterId r:id="rId60"/>
  </p:handoutMasterIdLst>
  <p:sldIdLst>
    <p:sldId id="355" r:id="rId5"/>
    <p:sldId id="359" r:id="rId6"/>
    <p:sldId id="363" r:id="rId7"/>
    <p:sldId id="367" r:id="rId8"/>
    <p:sldId id="376" r:id="rId9"/>
    <p:sldId id="377" r:id="rId10"/>
    <p:sldId id="378" r:id="rId11"/>
    <p:sldId id="379" r:id="rId12"/>
    <p:sldId id="380" r:id="rId13"/>
    <p:sldId id="368" r:id="rId14"/>
    <p:sldId id="366" r:id="rId15"/>
    <p:sldId id="365" r:id="rId16"/>
    <p:sldId id="381" r:id="rId17"/>
    <p:sldId id="382" r:id="rId18"/>
    <p:sldId id="383" r:id="rId19"/>
    <p:sldId id="369" r:id="rId20"/>
    <p:sldId id="364" r:id="rId21"/>
    <p:sldId id="370" r:id="rId22"/>
    <p:sldId id="384" r:id="rId23"/>
    <p:sldId id="372" r:id="rId24"/>
    <p:sldId id="373" r:id="rId25"/>
    <p:sldId id="385" r:id="rId26"/>
    <p:sldId id="386" r:id="rId27"/>
    <p:sldId id="387" r:id="rId28"/>
    <p:sldId id="388" r:id="rId29"/>
    <p:sldId id="375" r:id="rId30"/>
    <p:sldId id="390" r:id="rId31"/>
    <p:sldId id="393" r:id="rId32"/>
    <p:sldId id="395" r:id="rId33"/>
    <p:sldId id="389" r:id="rId34"/>
    <p:sldId id="391" r:id="rId35"/>
    <p:sldId id="394" r:id="rId36"/>
    <p:sldId id="396" r:id="rId37"/>
    <p:sldId id="411" r:id="rId38"/>
    <p:sldId id="403" r:id="rId39"/>
    <p:sldId id="410" r:id="rId40"/>
    <p:sldId id="409" r:id="rId41"/>
    <p:sldId id="406" r:id="rId42"/>
    <p:sldId id="407" r:id="rId43"/>
    <p:sldId id="408" r:id="rId44"/>
    <p:sldId id="392" r:id="rId45"/>
    <p:sldId id="397" r:id="rId46"/>
    <p:sldId id="401" r:id="rId47"/>
    <p:sldId id="412" r:id="rId48"/>
    <p:sldId id="413" r:id="rId49"/>
    <p:sldId id="414" r:id="rId50"/>
    <p:sldId id="415" r:id="rId51"/>
    <p:sldId id="398" r:id="rId52"/>
    <p:sldId id="399" r:id="rId53"/>
    <p:sldId id="416" r:id="rId54"/>
    <p:sldId id="418" r:id="rId55"/>
    <p:sldId id="402" r:id="rId56"/>
    <p:sldId id="417" r:id="rId57"/>
    <p:sldId id="400" r:id="rId58"/>
  </p:sldIdLst>
  <p:sldSz cx="12192000" cy="6858000"/>
  <p:notesSz cx="6858000" cy="9144000"/>
  <p:defaultTex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Russell" initials="AR" lastIdx="1" clrIdx="0">
    <p:extLst>
      <p:ext uri="{19B8F6BF-5375-455C-9EA6-DF929625EA0E}">
        <p15:presenceInfo xmlns:p15="http://schemas.microsoft.com/office/powerpoint/2012/main" userId="S::ARussell@carlisle.ac.uk::544628be-a6c1-423e-8681-82e7ff3417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51404-AC8E-48F8-E6BE-8E2D0113A26B}" v="89" dt="2020-11-13T16:57:15.808"/>
    <p1510:client id="{269E6104-8EA9-8331-8F0B-F773BAC6D716}" v="4" dt="2021-03-01T11:27:25.096"/>
    <p1510:client id="{D517860C-309E-639C-F145-72BE822214C2}" v="614" dt="2020-11-13T16:08:48.522"/>
    <p1510:client id="{3A35F46F-DE3D-160F-D484-7DF2D9FF2ECC}" v="17" dt="2020-11-13T16:58:20.362"/>
    <p1510:client id="{A612E180-526D-E6F3-4681-114389B87F60}" v="66" dt="2021-06-24T12:27:47.2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56"/>
  </p:normalViewPr>
  <p:slideViewPr>
    <p:cSldViewPr>
      <p:cViewPr varScale="1">
        <p:scale>
          <a:sx n="66" d="100"/>
          <a:sy n="66" d="100"/>
        </p:scale>
        <p:origin x="84" y="93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buClr>
                <a:srgbClr val="000000"/>
              </a:buClr>
              <a:buSzPct val="100000"/>
              <a:buFont typeface="Times New Roman" charset="0"/>
              <a:buNone/>
              <a:defRPr sz="1200">
                <a:latin typeface="Arial" charset="0"/>
                <a:ea typeface="ＭＳ Ｐゴシック" charset="0"/>
                <a:cs typeface="ＭＳ Ｐゴシック" charset="0"/>
              </a:defRPr>
            </a:lvl1pPr>
          </a:lstStyle>
          <a:p>
            <a:pPr>
              <a:defRPr/>
            </a:pPr>
            <a:endParaRPr lang="en-US"/>
          </a:p>
        </p:txBody>
      </p:sp>
      <p:sp>
        <p:nvSpPr>
          <p:cNvPr id="44035"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buClr>
                <a:srgbClr val="000000"/>
              </a:buClr>
              <a:buSzPct val="100000"/>
              <a:buFont typeface="Times New Roman" panose="02020603050405020304" pitchFamily="18" charset="0"/>
              <a:buNone/>
              <a:defRPr sz="1200"/>
            </a:lvl1pPr>
          </a:lstStyle>
          <a:p>
            <a:pPr>
              <a:defRPr/>
            </a:pPr>
            <a:fld id="{68FCC49C-92F4-486F-8D45-77C86ABB1FF0}" type="datetime1">
              <a:rPr lang="en-US" altLang="en-US"/>
              <a:pPr>
                <a:defRPr/>
              </a:pPr>
              <a:t>8/12/2021</a:t>
            </a:fld>
            <a:endParaRPr lang="en-US" altLang="en-US"/>
          </a:p>
        </p:txBody>
      </p:sp>
      <p:sp>
        <p:nvSpPr>
          <p:cNvPr id="44036"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buClr>
                <a:srgbClr val="000000"/>
              </a:buClr>
              <a:buSzPct val="100000"/>
              <a:buFont typeface="Times New Roman" charset="0"/>
              <a:buNone/>
              <a:defRPr sz="1200">
                <a:latin typeface="Arial" charset="0"/>
                <a:ea typeface="ＭＳ Ｐゴシック" charset="0"/>
                <a:cs typeface="ＭＳ Ｐゴシック" charset="0"/>
              </a:defRPr>
            </a:lvl1pPr>
          </a:lstStyle>
          <a:p>
            <a:pPr>
              <a:defRPr/>
            </a:pPr>
            <a:endParaRPr lang="en-US"/>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buClr>
                <a:srgbClr val="000000"/>
              </a:buClr>
              <a:buSzPct val="100000"/>
              <a:buFont typeface="Times New Roman" panose="02020603050405020304" pitchFamily="18" charset="0"/>
              <a:buNone/>
              <a:defRPr sz="1200"/>
            </a:lvl1pPr>
          </a:lstStyle>
          <a:p>
            <a:pPr>
              <a:defRPr/>
            </a:pPr>
            <a:fld id="{97D64321-B5A8-47E5-A609-99FAF3D09F8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3315" name="Rectangle 2"/>
          <p:cNvSpPr>
            <a:spLocks noGrp="1" noRot="1" noChangeAspect="1" noChangeArrowheads="1"/>
          </p:cNvSpPr>
          <p:nvPr>
            <p:ph type="sldImg"/>
          </p:nvPr>
        </p:nvSpPr>
        <p:spPr bwMode="auto">
          <a:xfrm>
            <a:off x="-17002125" y="-11796713"/>
            <a:ext cx="22204363" cy="1249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Rectangle 3"/>
          <p:cNvSpPr>
            <a:spLocks noGrp="1" noChangeArrowheads="1"/>
          </p:cNvSpPr>
          <p:nvPr>
            <p:ph type="body"/>
          </p:nvPr>
        </p:nvSpPr>
        <p:spPr bwMode="auto">
          <a:xfrm>
            <a:off x="685800" y="4343400"/>
            <a:ext cx="5483225" cy="41116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hu-HU"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4221531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74283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75357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370406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96247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580961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350381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849512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583489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4071942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4206096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615170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4101595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954980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923758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55886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660923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400500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688090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4261798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54868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34857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354320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317618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145289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158834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728392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376368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258548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494930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515409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902488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65962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565237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740581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666935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4118994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214303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127784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006025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915103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05876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323562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415857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192798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301208"/>
            <a:ext cx="10515600" cy="1325563"/>
          </a:xfrm>
          <a:prstGeom prst="rect">
            <a:avLst/>
          </a:prstGeom>
        </p:spPr>
        <p:txBody>
          <a:bodyPr/>
          <a:lstStyle>
            <a:lvl1pPr>
              <a:defRPr/>
            </a:lvl1pPr>
          </a:lstStyle>
          <a:p>
            <a:r>
              <a:rPr lang="en-US" dirty="0"/>
              <a:t>Enhancing and Supporting Mathematics and Data Science</a:t>
            </a:r>
            <a:endParaRPr lang="en-GB"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0"/>
            <a:ext cx="7200800" cy="5503293"/>
          </a:xfrm>
          <a:prstGeom prst="rect">
            <a:avLst/>
          </a:prstGeom>
        </p:spPr>
      </p:pic>
    </p:spTree>
    <p:extLst>
      <p:ext uri="{BB962C8B-B14F-4D97-AF65-F5344CB8AC3E}">
        <p14:creationId xmlns:p14="http://schemas.microsoft.com/office/powerpoint/2010/main" val="34260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411674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95700" y="2276475"/>
            <a:ext cx="7865533" cy="309245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1" y="1604963"/>
            <a:ext cx="10725151" cy="3975100"/>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301244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4385" y="1604963"/>
            <a:ext cx="2736849" cy="3975100"/>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1604963"/>
            <a:ext cx="8011584" cy="3975100"/>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91086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3379"/>
            <a:ext cx="10363200" cy="792088"/>
          </a:xfrm>
          <a:prstGeom prst="rect">
            <a:avLst/>
          </a:prstGeom>
        </p:spPr>
        <p:txBody>
          <a:bodyPr/>
          <a:lstStyle>
            <a:lvl1pPr>
              <a:defRPr sz="3200">
                <a:solidFill>
                  <a:schemeClr val="tx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215680" y="3068960"/>
            <a:ext cx="8534400" cy="1752600"/>
          </a:xfrm>
          <a:prstGeom prst="rect">
            <a:avLst/>
          </a:prstGeom>
        </p:spPr>
        <p:txBody>
          <a:bodyPr/>
          <a:lstStyle>
            <a:lvl1pPr marL="0" indent="0" algn="ctr">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223863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95700" y="2276475"/>
            <a:ext cx="7865533" cy="309245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09601" y="1604963"/>
            <a:ext cx="10725151" cy="39751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694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107952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95700" y="2276475"/>
            <a:ext cx="7865533" cy="309245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609600" y="1604963"/>
            <a:ext cx="5259917" cy="3975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72718" y="1604963"/>
            <a:ext cx="5262033" cy="3975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9957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207243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95700" y="2276475"/>
            <a:ext cx="7865533" cy="3092450"/>
          </a:xfrm>
          <a:prstGeom prst="rect">
            <a:avLst/>
          </a:prstGeom>
        </p:spPr>
        <p:txBody>
          <a:bodyPr/>
          <a:lstStyle/>
          <a:p>
            <a:r>
              <a:rPr lang="en-GB"/>
              <a:t>Click to edit Master title style</a:t>
            </a:r>
            <a:endParaRPr lang="en-US"/>
          </a:p>
        </p:txBody>
      </p:sp>
      <p:sp>
        <p:nvSpPr>
          <p:cNvPr id="3" name="Date Placeholder 2"/>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37260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41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4534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2207568" cy="6858000"/>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 name="AutoShape 6" descr="https://liveplymouthac.sharepoint.com/sites/u212/Logo%20files/UoP%20Logo_Centred_Colour.jpg"/>
          <p:cNvSpPr>
            <a:spLocks noChangeAspect="1" noChangeArrowheads="1"/>
          </p:cNvSpPr>
          <p:nvPr userDrawn="1"/>
        </p:nvSpPr>
        <p:spPr bwMode="auto">
          <a:xfrm>
            <a:off x="335360" y="620688"/>
            <a:ext cx="2736304" cy="27363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085" y="5031616"/>
            <a:ext cx="2389738" cy="1826384"/>
          </a:xfrm>
          <a:prstGeom prst="rect">
            <a:avLst/>
          </a:prstGeom>
        </p:spPr>
      </p:pic>
      <p:sp>
        <p:nvSpPr>
          <p:cNvPr id="5" name="Rectangle 4"/>
          <p:cNvSpPr/>
          <p:nvPr userDrawn="1"/>
        </p:nvSpPr>
        <p:spPr bwMode="auto">
          <a:xfrm>
            <a:off x="2207568" y="0"/>
            <a:ext cx="9984432" cy="620688"/>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4915" r:id="rId1"/>
    <p:sldLayoutId id="2147484904" r:id="rId2"/>
    <p:sldLayoutId id="2147484905" r:id="rId3"/>
    <p:sldLayoutId id="2147484906" r:id="rId4"/>
    <p:sldLayoutId id="2147484907" r:id="rId5"/>
    <p:sldLayoutId id="2147484908" r:id="rId6"/>
    <p:sldLayoutId id="2147484909" r:id="rId7"/>
    <p:sldLayoutId id="2147484910" r:id="rId8"/>
    <p:sldLayoutId id="2147484911" r:id="rId9"/>
    <p:sldLayoutId id="2147484912" r:id="rId10"/>
    <p:sldLayoutId id="2147484913" r:id="rId11"/>
    <p:sldLayoutId id="2147484914"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4B8D"/>
          </a:solidFill>
          <a:latin typeface="+mj-lt"/>
          <a:ea typeface="+mj-ea"/>
          <a:cs typeface="ＭＳ Ｐゴシック" charset="0"/>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4B8D"/>
          </a:solidFill>
          <a:latin typeface="Arial" charset="0"/>
          <a:ea typeface="ＭＳ Ｐゴシック" charset="0"/>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4B8D"/>
          </a:solidFill>
          <a:latin typeface="Arial" charset="0"/>
          <a:ea typeface="ＭＳ Ｐゴシック" charset="0"/>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4B8D"/>
          </a:solidFill>
          <a:latin typeface="Arial" charset="0"/>
          <a:ea typeface="ＭＳ Ｐゴシック" charset="0"/>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4B8D"/>
          </a:solidFill>
          <a:latin typeface="Arial" charset="0"/>
          <a:ea typeface="ＭＳ Ｐゴシック" charset="0"/>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400">
          <a:solidFill>
            <a:srgbClr val="004B8D"/>
          </a:solidFill>
          <a:latin typeface="Arial" charset="0"/>
          <a:ea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400">
          <a:solidFill>
            <a:srgbClr val="004B8D"/>
          </a:solidFill>
          <a:latin typeface="Arial" charset="0"/>
          <a:ea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400">
          <a:solidFill>
            <a:srgbClr val="004B8D"/>
          </a:solidFill>
          <a:latin typeface="Arial" charset="0"/>
          <a:ea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400">
          <a:solidFill>
            <a:srgbClr val="004B8D"/>
          </a:solidFill>
          <a:latin typeface="Arial" charset="0"/>
          <a:ea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4B8D"/>
          </a:solidFill>
          <a:latin typeface="+mn-lt"/>
          <a:ea typeface="+mn-ea"/>
          <a:cs typeface="ＭＳ Ｐゴシック" charset="0"/>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4B8D"/>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4B8D"/>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4B8D"/>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4B8D"/>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4B8D"/>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4B8D"/>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4B8D"/>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4B8D"/>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7.emf"/><Relationship Id="rId7"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png"/><Relationship Id="rId7"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2.png"/><Relationship Id="rId7" Type="http://schemas.openxmlformats.org/officeDocument/2006/relationships/image" Target="../media/image39.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 Id="rId9" Type="http://schemas.openxmlformats.org/officeDocument/2006/relationships/image" Target="../media/image41.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2.em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3.em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7.emf"/><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69.emf"/><Relationship Id="rId4" Type="http://schemas.openxmlformats.org/officeDocument/2006/relationships/image" Target="../media/image68.e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image" Target="../media/image2.png"/><Relationship Id="rId7" Type="http://schemas.openxmlformats.org/officeDocument/2006/relationships/image" Target="../media/image73.emf"/><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2.emf"/><Relationship Id="rId5" Type="http://schemas.openxmlformats.org/officeDocument/2006/relationships/image" Target="../media/image71.emf"/><Relationship Id="rId4" Type="http://schemas.openxmlformats.org/officeDocument/2006/relationships/image" Target="../media/image70.emf"/><Relationship Id="rId9" Type="http://schemas.openxmlformats.org/officeDocument/2006/relationships/image" Target="../media/image75.em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9.emf"/><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s>
</file>

<file path=ppt/slides/_rels/slide35.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2.png"/><Relationship Id="rId7" Type="http://schemas.openxmlformats.org/officeDocument/2006/relationships/image" Target="../media/image83.emf"/><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8.emf"/><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87.emf"/><Relationship Id="rId5" Type="http://schemas.openxmlformats.org/officeDocument/2006/relationships/image" Target="../media/image86.emf"/><Relationship Id="rId4" Type="http://schemas.openxmlformats.org/officeDocument/2006/relationships/image" Target="../media/image85.emf"/></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2.emf"/><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91.emf"/><Relationship Id="rId5" Type="http://schemas.openxmlformats.org/officeDocument/2006/relationships/image" Target="../media/image90.emf"/><Relationship Id="rId4" Type="http://schemas.openxmlformats.org/officeDocument/2006/relationships/image" Target="../media/image89.emf"/></Relationships>
</file>

<file path=ppt/slides/_rels/slide38.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image" Target="../media/image2.png"/><Relationship Id="rId7" Type="http://schemas.openxmlformats.org/officeDocument/2006/relationships/image" Target="../media/image96.emf"/><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1.emf"/><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00.emf"/><Relationship Id="rId5" Type="http://schemas.openxmlformats.org/officeDocument/2006/relationships/image" Target="../media/image99.emf"/><Relationship Id="rId4" Type="http://schemas.openxmlformats.org/officeDocument/2006/relationships/image" Target="../media/image98.emf"/></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4.emf"/><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2.png"/><Relationship Id="rId7" Type="http://schemas.openxmlformats.org/officeDocument/2006/relationships/image" Target="../media/image105.emf"/><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emf"/><Relationship Id="rId9" Type="http://schemas.openxmlformats.org/officeDocument/2006/relationships/image" Target="../media/image10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08.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3" Type="http://schemas.openxmlformats.org/officeDocument/2006/relationships/image" Target="../media/image2.png"/><Relationship Id="rId7" Type="http://schemas.openxmlformats.org/officeDocument/2006/relationships/image" Target="../media/image112.emf"/><Relationship Id="rId12" Type="http://schemas.openxmlformats.org/officeDocument/2006/relationships/image" Target="../media/image117.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111.emf"/><Relationship Id="rId11" Type="http://schemas.openxmlformats.org/officeDocument/2006/relationships/image" Target="../media/image116.png"/><Relationship Id="rId5" Type="http://schemas.openxmlformats.org/officeDocument/2006/relationships/image" Target="../media/image110.emf"/><Relationship Id="rId10" Type="http://schemas.openxmlformats.org/officeDocument/2006/relationships/image" Target="../media/image115.png"/><Relationship Id="rId4" Type="http://schemas.openxmlformats.org/officeDocument/2006/relationships/image" Target="../media/image109.emf"/><Relationship Id="rId9" Type="http://schemas.openxmlformats.org/officeDocument/2006/relationships/image" Target="../media/image11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114.emf"/><Relationship Id="rId4" Type="http://schemas.openxmlformats.org/officeDocument/2006/relationships/image" Target="../media/image113.emf"/></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15.emf"/></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16.emf"/></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17.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5301208"/>
            <a:ext cx="11737304" cy="1325563"/>
          </a:xfrm>
        </p:spPr>
        <p:txBody>
          <a:bodyPr/>
          <a:lstStyle/>
          <a:p>
            <a:r>
              <a:rPr lang="en-GB" sz="3600" dirty="0"/>
              <a:t>Supporting and Enhancing Mathematics and Statistics</a:t>
            </a:r>
            <a:br>
              <a:rPr lang="en-GB" sz="3600" dirty="0"/>
            </a:br>
            <a:r>
              <a:rPr lang="en-GB" sz="3600" b="1" dirty="0"/>
              <a:t>Unit: Angles and Turns</a:t>
            </a:r>
            <a:endParaRPr lang="en-GB" sz="3600" dirty="0"/>
          </a:p>
        </p:txBody>
      </p:sp>
    </p:spTree>
    <p:extLst>
      <p:ext uri="{BB962C8B-B14F-4D97-AF65-F5344CB8AC3E}">
        <p14:creationId xmlns:p14="http://schemas.microsoft.com/office/powerpoint/2010/main" val="368927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1: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first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322906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310E6-237B-4FC6-857B-3EA06D40DDEE}"/>
              </a:ext>
            </a:extLst>
          </p:cNvPr>
          <p:cNvPicPr>
            <a:picLocks noChangeAspect="1"/>
          </p:cNvPicPr>
          <p:nvPr/>
        </p:nvPicPr>
        <p:blipFill>
          <a:blip r:embed="rId3"/>
          <a:stretch>
            <a:fillRect/>
          </a:stretch>
        </p:blipFill>
        <p:spPr>
          <a:xfrm>
            <a:off x="7559824" y="4019298"/>
            <a:ext cx="3839087" cy="2211388"/>
          </a:xfrm>
          <a:prstGeom prst="rect">
            <a:avLst/>
          </a:prstGeom>
        </p:spPr>
      </p:pic>
      <p:sp>
        <p:nvSpPr>
          <p:cNvPr id="15372" name="TextBox 1"/>
          <p:cNvSpPr txBox="1">
            <a:spLocks noChangeArrowheads="1"/>
          </p:cNvSpPr>
          <p:nvPr/>
        </p:nvSpPr>
        <p:spPr bwMode="auto">
          <a:xfrm>
            <a:off x="2351584" y="863686"/>
            <a:ext cx="9721081" cy="5632311"/>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A protractor can be used to measure or draw angles.</a:t>
            </a:r>
          </a:p>
          <a:p>
            <a:pPr marL="0" indent="0" eaLnBrk="1" hangingPunct="1">
              <a:buClr>
                <a:srgbClr val="000000"/>
              </a:buClr>
              <a:buSzPct val="100000"/>
              <a:defRPr/>
            </a:pPr>
            <a:endParaRPr lang="en-GB" sz="2400" dirty="0"/>
          </a:p>
          <a:p>
            <a:pPr marL="0" indent="0" eaLnBrk="1" hangingPunct="1">
              <a:buClr>
                <a:srgbClr val="000000"/>
              </a:buClr>
              <a:buSzPct val="100000"/>
              <a:defRPr/>
            </a:pPr>
            <a:r>
              <a:rPr lang="en-GB" sz="2400" b="1" dirty="0"/>
              <a:t>Note</a:t>
            </a:r>
          </a:p>
          <a:p>
            <a:pPr marL="0" indent="0" eaLnBrk="1" hangingPunct="1">
              <a:buClr>
                <a:srgbClr val="000000"/>
              </a:buClr>
              <a:buSzPct val="100000"/>
              <a:defRPr/>
            </a:pPr>
            <a:r>
              <a:rPr lang="en-GB" sz="2400" dirty="0"/>
              <a:t>The angle around a complete circle is  360 °</a:t>
            </a:r>
          </a:p>
          <a:p>
            <a:pPr marL="0" indent="0" eaLnBrk="1" hangingPunct="1">
              <a:buClr>
                <a:srgbClr val="000000"/>
              </a:buClr>
              <a:buSzPct val="100000"/>
              <a:defRPr/>
            </a:pPr>
            <a:endParaRPr lang="en-GB" sz="2400" dirty="0"/>
          </a:p>
          <a:p>
            <a:pPr marL="0" indent="0" eaLnBrk="1" hangingPunct="1">
              <a:buClr>
                <a:srgbClr val="000000"/>
              </a:buClr>
              <a:buSzPct val="100000"/>
              <a:defRPr/>
            </a:pPr>
            <a:endParaRPr lang="en-GB" sz="2400" dirty="0"/>
          </a:p>
          <a:p>
            <a:pPr marL="0" indent="0" eaLnBrk="1" hangingPunct="1">
              <a:buClr>
                <a:srgbClr val="000000"/>
              </a:buClr>
              <a:buSzPct val="100000"/>
              <a:defRPr/>
            </a:pPr>
            <a:r>
              <a:rPr lang="en-GB" sz="2400" dirty="0"/>
              <a:t>The angle around a point on a straight line is 180 °</a:t>
            </a:r>
          </a:p>
          <a:p>
            <a:pPr marL="0" indent="0" eaLnBrk="1" hangingPunct="1">
              <a:buClr>
                <a:srgbClr val="000000"/>
              </a:buClr>
              <a:buSzPct val="100000"/>
              <a:defRPr/>
            </a:pPr>
            <a:endParaRPr lang="en-GB" sz="2400" dirty="0"/>
          </a:p>
          <a:p>
            <a:pPr marL="0" indent="0" eaLnBrk="1" hangingPunct="1">
              <a:buClr>
                <a:srgbClr val="000000"/>
              </a:buClr>
              <a:buSzPct val="100000"/>
              <a:defRPr/>
            </a:pPr>
            <a:endParaRPr lang="en-GB" sz="2400" dirty="0"/>
          </a:p>
          <a:p>
            <a:pPr marL="0" indent="0" eaLnBrk="1" hangingPunct="1">
              <a:buClr>
                <a:srgbClr val="000000"/>
              </a:buClr>
              <a:buSzPct val="100000"/>
              <a:defRPr/>
            </a:pPr>
            <a:r>
              <a:rPr lang="en-GB" sz="2400" dirty="0"/>
              <a:t>A right angle is 90 °</a:t>
            </a:r>
          </a:p>
          <a:p>
            <a:pPr marL="0" indent="0" eaLnBrk="1" hangingPunct="1">
              <a:buClr>
                <a:srgbClr val="000000"/>
              </a:buClr>
              <a:buSzPct val="100000"/>
              <a:defRPr/>
            </a:pPr>
            <a:endParaRPr lang="en-GB" sz="2400" dirty="0"/>
          </a:p>
          <a:p>
            <a:pPr marL="0" indent="0" eaLnBrk="1" hangingPunct="1">
              <a:buClr>
                <a:srgbClr val="000000"/>
              </a:buClr>
              <a:buSzPct val="100000"/>
              <a:defRPr/>
            </a:pPr>
            <a:r>
              <a:rPr lang="en-GB" sz="2400" b="1" dirty="0"/>
              <a:t>Example 1</a:t>
            </a:r>
          </a:p>
          <a:p>
            <a:pPr marL="0" indent="0" eaLnBrk="1" hangingPunct="1">
              <a:buClr>
                <a:srgbClr val="000000"/>
              </a:buClr>
              <a:buSzPct val="100000"/>
              <a:defRPr/>
            </a:pPr>
            <a:r>
              <a:rPr lang="en-GB" sz="2400" dirty="0"/>
              <a:t>Measure the angle CAB in</a:t>
            </a:r>
          </a:p>
          <a:p>
            <a:pPr marL="0" indent="0" eaLnBrk="1" hangingPunct="1">
              <a:buClr>
                <a:srgbClr val="000000"/>
              </a:buClr>
              <a:buSzPct val="100000"/>
              <a:defRPr/>
            </a:pPr>
            <a:r>
              <a:rPr lang="en-GB" sz="2400" dirty="0"/>
              <a:t>the triangle shown.</a:t>
            </a: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567608" y="-27592"/>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Measuring Angles</a:t>
            </a:r>
          </a:p>
        </p:txBody>
      </p:sp>
      <p:pic>
        <p:nvPicPr>
          <p:cNvPr id="1537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380B3E2-13E7-4EAA-AE11-F31187395B27}"/>
              </a:ext>
            </a:extLst>
          </p:cNvPr>
          <p:cNvPicPr>
            <a:picLocks noChangeAspect="1"/>
          </p:cNvPicPr>
          <p:nvPr/>
        </p:nvPicPr>
        <p:blipFill>
          <a:blip r:embed="rId5"/>
          <a:stretch>
            <a:fillRect/>
          </a:stretch>
        </p:blipFill>
        <p:spPr>
          <a:xfrm>
            <a:off x="8875140" y="1628800"/>
            <a:ext cx="1681425" cy="1259600"/>
          </a:xfrm>
          <a:prstGeom prst="rect">
            <a:avLst/>
          </a:prstGeom>
        </p:spPr>
      </p:pic>
      <p:pic>
        <p:nvPicPr>
          <p:cNvPr id="3" name="Picture 2">
            <a:extLst>
              <a:ext uri="{FF2B5EF4-FFF2-40B4-BE49-F238E27FC236}">
                <a16:creationId xmlns:a16="http://schemas.microsoft.com/office/drawing/2014/main" id="{A92A6155-D495-4CA5-9340-514B0DE75D10}"/>
              </a:ext>
            </a:extLst>
          </p:cNvPr>
          <p:cNvPicPr>
            <a:picLocks noChangeAspect="1"/>
          </p:cNvPicPr>
          <p:nvPr/>
        </p:nvPicPr>
        <p:blipFill rotWithShape="1">
          <a:blip r:embed="rId6"/>
          <a:srcRect r="7628"/>
          <a:stretch/>
        </p:blipFill>
        <p:spPr>
          <a:xfrm>
            <a:off x="9519372" y="3130615"/>
            <a:ext cx="1652294" cy="661067"/>
          </a:xfrm>
          <a:prstGeom prst="rect">
            <a:avLst/>
          </a:prstGeom>
        </p:spPr>
      </p:pic>
      <p:pic>
        <p:nvPicPr>
          <p:cNvPr id="4" name="Picture 3">
            <a:extLst>
              <a:ext uri="{FF2B5EF4-FFF2-40B4-BE49-F238E27FC236}">
                <a16:creationId xmlns:a16="http://schemas.microsoft.com/office/drawing/2014/main" id="{6569D7DE-F509-4917-9C5E-695BCA9A923C}"/>
              </a:ext>
            </a:extLst>
          </p:cNvPr>
          <p:cNvPicPr>
            <a:picLocks noChangeAspect="1"/>
          </p:cNvPicPr>
          <p:nvPr/>
        </p:nvPicPr>
        <p:blipFill>
          <a:blip r:embed="rId7"/>
          <a:stretch>
            <a:fillRect/>
          </a:stretch>
        </p:blipFill>
        <p:spPr>
          <a:xfrm>
            <a:off x="5304187" y="3784230"/>
            <a:ext cx="1395225" cy="1072000"/>
          </a:xfrm>
          <a:prstGeom prst="rect">
            <a:avLst/>
          </a:prstGeom>
        </p:spPr>
      </p:pic>
      <p:sp>
        <p:nvSpPr>
          <p:cNvPr id="7" name="TextBox 6">
            <a:extLst>
              <a:ext uri="{FF2B5EF4-FFF2-40B4-BE49-F238E27FC236}">
                <a16:creationId xmlns:a16="http://schemas.microsoft.com/office/drawing/2014/main" id="{9B0210E7-F636-42A5-9E78-ADD428C1E7B6}"/>
              </a:ext>
            </a:extLst>
          </p:cNvPr>
          <p:cNvSpPr txBox="1"/>
          <p:nvPr/>
        </p:nvSpPr>
        <p:spPr>
          <a:xfrm>
            <a:off x="8858943" y="1599636"/>
            <a:ext cx="1697622" cy="1303363"/>
          </a:xfrm>
          <a:prstGeom prst="rect">
            <a:avLst/>
          </a:prstGeom>
          <a:noFill/>
          <a:ln w="12700">
            <a:solidFill>
              <a:schemeClr val="tx1"/>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4D5C8B16-1CF2-423A-B231-0DDD91B38C67}"/>
              </a:ext>
            </a:extLst>
          </p:cNvPr>
          <p:cNvSpPr txBox="1"/>
          <p:nvPr/>
        </p:nvSpPr>
        <p:spPr>
          <a:xfrm>
            <a:off x="5304187" y="3791682"/>
            <a:ext cx="1395225" cy="1064548"/>
          </a:xfrm>
          <a:prstGeom prst="rect">
            <a:avLst/>
          </a:prstGeom>
          <a:noFill/>
          <a:ln w="19050">
            <a:solidFill>
              <a:schemeClr val="tx1"/>
            </a:solidFill>
          </a:ln>
        </p:spPr>
        <p:txBody>
          <a:bodyPr wrap="square" rtlCol="0">
            <a:spAutoFit/>
          </a:bodyPr>
          <a:lstStyle/>
          <a:p>
            <a:endParaRPr lang="en-GB" dirty="0"/>
          </a:p>
        </p:txBody>
      </p:sp>
      <p:sp>
        <p:nvSpPr>
          <p:cNvPr id="9" name="TextBox 8">
            <a:extLst>
              <a:ext uri="{FF2B5EF4-FFF2-40B4-BE49-F238E27FC236}">
                <a16:creationId xmlns:a16="http://schemas.microsoft.com/office/drawing/2014/main" id="{FE7F499D-20B8-446A-B235-91004E8F2081}"/>
              </a:ext>
            </a:extLst>
          </p:cNvPr>
          <p:cNvSpPr txBox="1"/>
          <p:nvPr/>
        </p:nvSpPr>
        <p:spPr>
          <a:xfrm>
            <a:off x="9526703" y="3116016"/>
            <a:ext cx="1644963" cy="656677"/>
          </a:xfrm>
          <a:prstGeom prst="rect">
            <a:avLst/>
          </a:prstGeom>
          <a:noFill/>
          <a:ln w="19050">
            <a:solidFill>
              <a:schemeClr val="tx1"/>
            </a:solidFill>
          </a:ln>
        </p:spPr>
        <p:txBody>
          <a:bodyPr wrap="square" rtlCol="0">
            <a:spAutoFit/>
          </a:bodyPr>
          <a:lstStyle/>
          <a:p>
            <a:endParaRPr lang="en-GB" dirty="0"/>
          </a:p>
        </p:txBody>
      </p:sp>
      <p:pic>
        <p:nvPicPr>
          <p:cNvPr id="6" name="Picture 5">
            <a:extLst>
              <a:ext uri="{FF2B5EF4-FFF2-40B4-BE49-F238E27FC236}">
                <a16:creationId xmlns:a16="http://schemas.microsoft.com/office/drawing/2014/main" id="{3DD2BAE2-0350-47BF-A8D3-E318DDAA24EB}"/>
              </a:ext>
            </a:extLst>
          </p:cNvPr>
          <p:cNvPicPr>
            <a:picLocks noChangeAspect="1"/>
          </p:cNvPicPr>
          <p:nvPr/>
        </p:nvPicPr>
        <p:blipFill>
          <a:blip r:embed="rId8"/>
          <a:stretch>
            <a:fillRect/>
          </a:stretch>
        </p:blipFill>
        <p:spPr>
          <a:xfrm>
            <a:off x="7559824" y="4041711"/>
            <a:ext cx="3865170" cy="2207681"/>
          </a:xfrm>
          <a:prstGeom prst="rect">
            <a:avLst/>
          </a:prstGeom>
        </p:spPr>
      </p:pic>
      <p:sp>
        <p:nvSpPr>
          <p:cNvPr id="10" name="TextBox 9">
            <a:extLst>
              <a:ext uri="{FF2B5EF4-FFF2-40B4-BE49-F238E27FC236}">
                <a16:creationId xmlns:a16="http://schemas.microsoft.com/office/drawing/2014/main" id="{AE6AD348-42E6-4213-8D44-6DDF09C23B33}"/>
              </a:ext>
            </a:extLst>
          </p:cNvPr>
          <p:cNvSpPr txBox="1"/>
          <p:nvPr/>
        </p:nvSpPr>
        <p:spPr>
          <a:xfrm>
            <a:off x="10763680" y="4760563"/>
            <a:ext cx="648072" cy="400110"/>
          </a:xfrm>
          <a:prstGeom prst="rect">
            <a:avLst/>
          </a:prstGeom>
          <a:noFill/>
        </p:spPr>
        <p:txBody>
          <a:bodyPr wrap="square" rtlCol="0">
            <a:spAutoFit/>
          </a:bodyPr>
          <a:lstStyle/>
          <a:p>
            <a:r>
              <a:rPr lang="en-GB" dirty="0">
                <a:solidFill>
                  <a:srgbClr val="FF0000"/>
                </a:solidFill>
              </a:rPr>
              <a:t>47˚</a:t>
            </a:r>
          </a:p>
        </p:txBody>
      </p:sp>
      <p:sp>
        <p:nvSpPr>
          <p:cNvPr id="15" name="TextBox 14">
            <a:extLst>
              <a:ext uri="{FF2B5EF4-FFF2-40B4-BE49-F238E27FC236}">
                <a16:creationId xmlns:a16="http://schemas.microsoft.com/office/drawing/2014/main" id="{8D84D68C-416A-4BF7-A8B2-64EE7ECE0781}"/>
              </a:ext>
            </a:extLst>
          </p:cNvPr>
          <p:cNvSpPr txBox="1"/>
          <p:nvPr/>
        </p:nvSpPr>
        <p:spPr>
          <a:xfrm>
            <a:off x="7524456" y="3992291"/>
            <a:ext cx="3900538" cy="2257101"/>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1700733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486596" y="826393"/>
            <a:ext cx="9721081" cy="1200329"/>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b="1" dirty="0"/>
              <a:t>Example 2</a:t>
            </a:r>
          </a:p>
          <a:p>
            <a:pPr marL="0" indent="0" eaLnBrk="1" hangingPunct="1">
              <a:buClr>
                <a:srgbClr val="000000"/>
              </a:buClr>
              <a:buSzPct val="100000"/>
              <a:defRPr/>
            </a:pPr>
            <a:r>
              <a:rPr lang="en-GB" sz="2400" dirty="0"/>
              <a:t>Measure this angle.</a:t>
            </a: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Measuring 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7772DAB-4D99-447E-83A5-20A0338A6CEC}"/>
              </a:ext>
            </a:extLst>
          </p:cNvPr>
          <p:cNvSpPr/>
          <p:nvPr/>
        </p:nvSpPr>
        <p:spPr>
          <a:xfrm>
            <a:off x="2486595" y="1628799"/>
            <a:ext cx="6891846" cy="1200329"/>
          </a:xfrm>
          <a:prstGeom prst="rect">
            <a:avLst/>
          </a:prstGeom>
        </p:spPr>
        <p:txBody>
          <a:bodyPr wrap="square">
            <a:spAutoFit/>
          </a:bodyPr>
          <a:lstStyle/>
          <a:p>
            <a:r>
              <a:rPr lang="en-GB" sz="2400" b="1" dirty="0"/>
              <a:t>Solution</a:t>
            </a:r>
          </a:p>
          <a:p>
            <a:r>
              <a:rPr lang="en-GB" sz="2400" dirty="0">
                <a:solidFill>
                  <a:srgbClr val="FF0000"/>
                </a:solidFill>
              </a:rPr>
              <a:t>Using a protractor, the smaller angle is measured as 100 °.</a:t>
            </a:r>
          </a:p>
        </p:txBody>
      </p:sp>
      <p:pic>
        <p:nvPicPr>
          <p:cNvPr id="3" name="Picture 2">
            <a:extLst>
              <a:ext uri="{FF2B5EF4-FFF2-40B4-BE49-F238E27FC236}">
                <a16:creationId xmlns:a16="http://schemas.microsoft.com/office/drawing/2014/main" id="{477A0D7D-1252-4ADD-8AFB-94A76C479B9A}"/>
              </a:ext>
            </a:extLst>
          </p:cNvPr>
          <p:cNvPicPr>
            <a:picLocks noChangeAspect="1"/>
          </p:cNvPicPr>
          <p:nvPr/>
        </p:nvPicPr>
        <p:blipFill rotWithShape="1">
          <a:blip r:embed="rId4"/>
          <a:srcRect r="4529"/>
          <a:stretch/>
        </p:blipFill>
        <p:spPr>
          <a:xfrm>
            <a:off x="9417081" y="853508"/>
            <a:ext cx="2421002" cy="2880320"/>
          </a:xfrm>
          <a:prstGeom prst="rect">
            <a:avLst/>
          </a:prstGeom>
        </p:spPr>
      </p:pic>
      <p:sp>
        <p:nvSpPr>
          <p:cNvPr id="6" name="Partial Circle 5">
            <a:extLst>
              <a:ext uri="{FF2B5EF4-FFF2-40B4-BE49-F238E27FC236}">
                <a16:creationId xmlns:a16="http://schemas.microsoft.com/office/drawing/2014/main" id="{ADC6038A-5612-475F-92C1-EB941C056099}"/>
              </a:ext>
            </a:extLst>
          </p:cNvPr>
          <p:cNvSpPr/>
          <p:nvPr/>
        </p:nvSpPr>
        <p:spPr bwMode="auto">
          <a:xfrm rot="3017019">
            <a:off x="9604029" y="1673868"/>
            <a:ext cx="785971" cy="759939"/>
          </a:xfrm>
          <a:prstGeom prst="pie">
            <a:avLst>
              <a:gd name="adj1" fmla="val 690738"/>
              <a:gd name="adj2" fmla="val 1629377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pic>
        <p:nvPicPr>
          <p:cNvPr id="4" name="Picture 3">
            <a:extLst>
              <a:ext uri="{FF2B5EF4-FFF2-40B4-BE49-F238E27FC236}">
                <a16:creationId xmlns:a16="http://schemas.microsoft.com/office/drawing/2014/main" id="{EAE3B8DE-DCE1-4EAD-9C03-B9422325A72D}"/>
              </a:ext>
            </a:extLst>
          </p:cNvPr>
          <p:cNvPicPr>
            <a:picLocks noChangeAspect="1"/>
          </p:cNvPicPr>
          <p:nvPr/>
        </p:nvPicPr>
        <p:blipFill>
          <a:blip r:embed="rId5"/>
          <a:stretch>
            <a:fillRect/>
          </a:stretch>
        </p:blipFill>
        <p:spPr>
          <a:xfrm>
            <a:off x="9417081" y="878907"/>
            <a:ext cx="2382362" cy="2854921"/>
          </a:xfrm>
          <a:prstGeom prst="rect">
            <a:avLst/>
          </a:prstGeom>
        </p:spPr>
      </p:pic>
      <p:sp>
        <p:nvSpPr>
          <p:cNvPr id="13" name="Partial Circle 12">
            <a:extLst>
              <a:ext uri="{FF2B5EF4-FFF2-40B4-BE49-F238E27FC236}">
                <a16:creationId xmlns:a16="http://schemas.microsoft.com/office/drawing/2014/main" id="{EA03E674-A3A0-4434-B683-D027E4B5AD1E}"/>
              </a:ext>
            </a:extLst>
          </p:cNvPr>
          <p:cNvSpPr/>
          <p:nvPr/>
        </p:nvSpPr>
        <p:spPr bwMode="auto">
          <a:xfrm rot="3017019">
            <a:off x="9855811" y="1955218"/>
            <a:ext cx="785971" cy="759939"/>
          </a:xfrm>
          <a:prstGeom prst="pie">
            <a:avLst>
              <a:gd name="adj1" fmla="val 690738"/>
              <a:gd name="adj2" fmla="val 16465534"/>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 name="Partial Circle 14">
            <a:extLst>
              <a:ext uri="{FF2B5EF4-FFF2-40B4-BE49-F238E27FC236}">
                <a16:creationId xmlns:a16="http://schemas.microsoft.com/office/drawing/2014/main" id="{7739414C-38CA-4E46-8C49-9F6333F31911}"/>
              </a:ext>
            </a:extLst>
          </p:cNvPr>
          <p:cNvSpPr/>
          <p:nvPr/>
        </p:nvSpPr>
        <p:spPr bwMode="auto">
          <a:xfrm rot="3017019">
            <a:off x="5015461" y="2741790"/>
            <a:ext cx="785971" cy="759939"/>
          </a:xfrm>
          <a:prstGeom prst="pie">
            <a:avLst>
              <a:gd name="adj1" fmla="val 690738"/>
              <a:gd name="adj2" fmla="val 16465534"/>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0" name="Rectangle 9">
            <a:extLst>
              <a:ext uri="{FF2B5EF4-FFF2-40B4-BE49-F238E27FC236}">
                <a16:creationId xmlns:a16="http://schemas.microsoft.com/office/drawing/2014/main" id="{0459A11F-2C97-4888-9628-627A6F49C2EE}"/>
              </a:ext>
            </a:extLst>
          </p:cNvPr>
          <p:cNvSpPr/>
          <p:nvPr/>
        </p:nvSpPr>
        <p:spPr>
          <a:xfrm>
            <a:off x="2480399" y="2913453"/>
            <a:ext cx="6898042" cy="461665"/>
          </a:xfrm>
          <a:prstGeom prst="rect">
            <a:avLst/>
          </a:prstGeom>
        </p:spPr>
        <p:txBody>
          <a:bodyPr wrap="none">
            <a:spAutoFit/>
          </a:bodyPr>
          <a:lstStyle/>
          <a:p>
            <a:r>
              <a:rPr lang="en-GB" sz="2400" dirty="0">
                <a:solidFill>
                  <a:srgbClr val="FF0000"/>
                </a:solidFill>
              </a:rPr>
              <a:t>So required angle       =  360 °− 100 ° = 260 °</a:t>
            </a:r>
          </a:p>
        </p:txBody>
      </p:sp>
      <p:sp>
        <p:nvSpPr>
          <p:cNvPr id="11" name="Rectangle 10">
            <a:extLst>
              <a:ext uri="{FF2B5EF4-FFF2-40B4-BE49-F238E27FC236}">
                <a16:creationId xmlns:a16="http://schemas.microsoft.com/office/drawing/2014/main" id="{00F6D2B0-8253-48D6-9306-B13815363D89}"/>
              </a:ext>
            </a:extLst>
          </p:cNvPr>
          <p:cNvSpPr/>
          <p:nvPr/>
        </p:nvSpPr>
        <p:spPr>
          <a:xfrm>
            <a:off x="2480399" y="3463731"/>
            <a:ext cx="6096000" cy="1200329"/>
          </a:xfrm>
          <a:prstGeom prst="rect">
            <a:avLst/>
          </a:prstGeom>
        </p:spPr>
        <p:txBody>
          <a:bodyPr>
            <a:spAutoFit/>
          </a:bodyPr>
          <a:lstStyle/>
          <a:p>
            <a:r>
              <a:rPr lang="en-GB" sz="2400" b="1" dirty="0"/>
              <a:t>Example 3</a:t>
            </a:r>
          </a:p>
          <a:p>
            <a:r>
              <a:rPr lang="en-GB" sz="2400" dirty="0"/>
              <a:t>Draw an angle of</a:t>
            </a:r>
          </a:p>
          <a:p>
            <a:r>
              <a:rPr lang="en-GB" sz="2400" dirty="0"/>
              <a:t>(a) 120 °</a:t>
            </a:r>
          </a:p>
        </p:txBody>
      </p:sp>
      <p:sp>
        <p:nvSpPr>
          <p:cNvPr id="14" name="Rectangle 13">
            <a:extLst>
              <a:ext uri="{FF2B5EF4-FFF2-40B4-BE49-F238E27FC236}">
                <a16:creationId xmlns:a16="http://schemas.microsoft.com/office/drawing/2014/main" id="{22031DC1-0ED3-4A41-A404-8EA1B9D87082}"/>
              </a:ext>
            </a:extLst>
          </p:cNvPr>
          <p:cNvSpPr/>
          <p:nvPr/>
        </p:nvSpPr>
        <p:spPr>
          <a:xfrm>
            <a:off x="2480399" y="4664060"/>
            <a:ext cx="184731" cy="461665"/>
          </a:xfrm>
          <a:prstGeom prst="rect">
            <a:avLst/>
          </a:prstGeom>
        </p:spPr>
        <p:txBody>
          <a:bodyPr wrap="none">
            <a:spAutoFit/>
          </a:bodyPr>
          <a:lstStyle/>
          <a:p>
            <a:endParaRPr lang="en-GB" sz="2400" b="1" dirty="0"/>
          </a:p>
        </p:txBody>
      </p:sp>
      <p:sp>
        <p:nvSpPr>
          <p:cNvPr id="16" name="Rectangle 15">
            <a:extLst>
              <a:ext uri="{FF2B5EF4-FFF2-40B4-BE49-F238E27FC236}">
                <a16:creationId xmlns:a16="http://schemas.microsoft.com/office/drawing/2014/main" id="{D59E0C71-DE26-45DE-BD5B-47F42B9D5A4A}"/>
              </a:ext>
            </a:extLst>
          </p:cNvPr>
          <p:cNvSpPr/>
          <p:nvPr/>
        </p:nvSpPr>
        <p:spPr>
          <a:xfrm>
            <a:off x="2480399" y="4622677"/>
            <a:ext cx="3233578" cy="830997"/>
          </a:xfrm>
          <a:prstGeom prst="rect">
            <a:avLst/>
          </a:prstGeom>
        </p:spPr>
        <p:txBody>
          <a:bodyPr wrap="none">
            <a:spAutoFit/>
          </a:bodyPr>
          <a:lstStyle/>
          <a:p>
            <a:r>
              <a:rPr lang="en-GB" sz="2400" b="1" dirty="0"/>
              <a:t>Solution</a:t>
            </a:r>
          </a:p>
          <a:p>
            <a:r>
              <a:rPr lang="en-GB" sz="2400" dirty="0">
                <a:solidFill>
                  <a:srgbClr val="FF0000"/>
                </a:solidFill>
              </a:rPr>
              <a:t>Draw a horizontal line.</a:t>
            </a:r>
          </a:p>
        </p:txBody>
      </p:sp>
      <p:sp>
        <p:nvSpPr>
          <p:cNvPr id="17" name="Rectangle 16">
            <a:extLst>
              <a:ext uri="{FF2B5EF4-FFF2-40B4-BE49-F238E27FC236}">
                <a16:creationId xmlns:a16="http://schemas.microsoft.com/office/drawing/2014/main" id="{90E313B9-F9E6-4373-9035-A7AA7FA24871}"/>
              </a:ext>
            </a:extLst>
          </p:cNvPr>
          <p:cNvSpPr/>
          <p:nvPr/>
        </p:nvSpPr>
        <p:spPr>
          <a:xfrm>
            <a:off x="2480399" y="5412291"/>
            <a:ext cx="3888432" cy="1200329"/>
          </a:xfrm>
          <a:prstGeom prst="rect">
            <a:avLst/>
          </a:prstGeom>
        </p:spPr>
        <p:txBody>
          <a:bodyPr wrap="square">
            <a:spAutoFit/>
          </a:bodyPr>
          <a:lstStyle/>
          <a:p>
            <a:r>
              <a:rPr lang="en-GB" sz="2400" dirty="0">
                <a:solidFill>
                  <a:srgbClr val="FF0000"/>
                </a:solidFill>
              </a:rPr>
              <a:t>Place a protractor on top of the line and draw a mark at 120 °</a:t>
            </a:r>
          </a:p>
        </p:txBody>
      </p:sp>
      <p:cxnSp>
        <p:nvCxnSpPr>
          <p:cNvPr id="19" name="Straight Connector 18">
            <a:extLst>
              <a:ext uri="{FF2B5EF4-FFF2-40B4-BE49-F238E27FC236}">
                <a16:creationId xmlns:a16="http://schemas.microsoft.com/office/drawing/2014/main" id="{9F5B2797-E9D7-45F0-8F98-F4C56D40CB72}"/>
              </a:ext>
            </a:extLst>
          </p:cNvPr>
          <p:cNvCxnSpPr>
            <a:cxnSpLocks/>
          </p:cNvCxnSpPr>
          <p:nvPr/>
        </p:nvCxnSpPr>
        <p:spPr bwMode="auto">
          <a:xfrm>
            <a:off x="8546062" y="6009121"/>
            <a:ext cx="2081520" cy="0"/>
          </a:xfrm>
          <a:prstGeom prst="line">
            <a:avLst/>
          </a:prstGeom>
          <a:solidFill>
            <a:srgbClr val="00B8FF"/>
          </a:solidFill>
          <a:ln w="19050" cap="flat" cmpd="sng" algn="ctr">
            <a:solidFill>
              <a:schemeClr val="tx1"/>
            </a:solidFill>
            <a:prstDash val="solid"/>
            <a:round/>
            <a:headEnd type="none" w="med" len="med"/>
            <a:tailEnd type="none" w="med" len="med"/>
          </a:ln>
          <a:effectLst/>
        </p:spPr>
      </p:cxnSp>
      <p:pic>
        <p:nvPicPr>
          <p:cNvPr id="20" name="Picture 19">
            <a:extLst>
              <a:ext uri="{FF2B5EF4-FFF2-40B4-BE49-F238E27FC236}">
                <a16:creationId xmlns:a16="http://schemas.microsoft.com/office/drawing/2014/main" id="{74252636-3BA1-44F0-A01E-46F3AEEBF371}"/>
              </a:ext>
            </a:extLst>
          </p:cNvPr>
          <p:cNvPicPr>
            <a:picLocks noChangeAspect="1"/>
          </p:cNvPicPr>
          <p:nvPr/>
        </p:nvPicPr>
        <p:blipFill>
          <a:blip r:embed="rId6"/>
          <a:stretch>
            <a:fillRect/>
          </a:stretch>
        </p:blipFill>
        <p:spPr>
          <a:xfrm>
            <a:off x="6602546" y="3873790"/>
            <a:ext cx="4069957" cy="2292734"/>
          </a:xfrm>
          <a:prstGeom prst="rect">
            <a:avLst/>
          </a:prstGeom>
        </p:spPr>
      </p:pic>
      <p:pic>
        <p:nvPicPr>
          <p:cNvPr id="22" name="Picture 21">
            <a:extLst>
              <a:ext uri="{FF2B5EF4-FFF2-40B4-BE49-F238E27FC236}">
                <a16:creationId xmlns:a16="http://schemas.microsoft.com/office/drawing/2014/main" id="{135D2E92-4506-4F54-B6D2-B0976C13BD4B}"/>
              </a:ext>
            </a:extLst>
          </p:cNvPr>
          <p:cNvPicPr>
            <a:picLocks noChangeAspect="1"/>
          </p:cNvPicPr>
          <p:nvPr/>
        </p:nvPicPr>
        <p:blipFill>
          <a:blip r:embed="rId7"/>
          <a:stretch>
            <a:fillRect/>
          </a:stretch>
        </p:blipFill>
        <p:spPr>
          <a:xfrm>
            <a:off x="6618658" y="3879497"/>
            <a:ext cx="4008924" cy="2267558"/>
          </a:xfrm>
          <a:prstGeom prst="rect">
            <a:avLst/>
          </a:prstGeom>
        </p:spPr>
      </p:pic>
      <p:sp>
        <p:nvSpPr>
          <p:cNvPr id="23" name="TextBox 22">
            <a:extLst>
              <a:ext uri="{FF2B5EF4-FFF2-40B4-BE49-F238E27FC236}">
                <a16:creationId xmlns:a16="http://schemas.microsoft.com/office/drawing/2014/main" id="{73DF21E9-69C9-4990-A67F-8EC996338B2F}"/>
              </a:ext>
            </a:extLst>
          </p:cNvPr>
          <p:cNvSpPr txBox="1"/>
          <p:nvPr/>
        </p:nvSpPr>
        <p:spPr>
          <a:xfrm>
            <a:off x="3300121" y="6147055"/>
            <a:ext cx="3318537" cy="461665"/>
          </a:xfrm>
          <a:prstGeom prst="rect">
            <a:avLst/>
          </a:prstGeom>
          <a:noFill/>
        </p:spPr>
        <p:txBody>
          <a:bodyPr wrap="square" rtlCol="0">
            <a:spAutoFit/>
          </a:bodyPr>
          <a:lstStyle/>
          <a:p>
            <a:r>
              <a:rPr lang="en-GB" sz="2400" dirty="0">
                <a:solidFill>
                  <a:srgbClr val="FF0000"/>
                </a:solidFill>
              </a:rPr>
              <a:t>Remove protractor</a:t>
            </a:r>
          </a:p>
        </p:txBody>
      </p:sp>
      <p:sp>
        <p:nvSpPr>
          <p:cNvPr id="21" name="TextBox 20">
            <a:extLst>
              <a:ext uri="{FF2B5EF4-FFF2-40B4-BE49-F238E27FC236}">
                <a16:creationId xmlns:a16="http://schemas.microsoft.com/office/drawing/2014/main" id="{85E544B5-3554-4AA3-8355-20EBE34C1153}"/>
              </a:ext>
            </a:extLst>
          </p:cNvPr>
          <p:cNvSpPr txBox="1"/>
          <p:nvPr/>
        </p:nvSpPr>
        <p:spPr>
          <a:xfrm>
            <a:off x="9407973" y="856676"/>
            <a:ext cx="2430110" cy="2884887"/>
          </a:xfrm>
          <a:prstGeom prst="rect">
            <a:avLst/>
          </a:prstGeom>
          <a:noFill/>
          <a:ln w="19050">
            <a:solidFill>
              <a:schemeClr val="tx1"/>
            </a:solidFill>
          </a:ln>
        </p:spPr>
        <p:txBody>
          <a:bodyPr wrap="square" rtlCol="0">
            <a:spAutoFit/>
          </a:bodyPr>
          <a:lstStyle/>
          <a:p>
            <a:endParaRPr lang="en-GB" dirty="0"/>
          </a:p>
        </p:txBody>
      </p:sp>
      <p:sp>
        <p:nvSpPr>
          <p:cNvPr id="24" name="TextBox 23">
            <a:extLst>
              <a:ext uri="{FF2B5EF4-FFF2-40B4-BE49-F238E27FC236}">
                <a16:creationId xmlns:a16="http://schemas.microsoft.com/office/drawing/2014/main" id="{D538AD59-A81C-450F-9C9D-7A6201B3FE9B}"/>
              </a:ext>
            </a:extLst>
          </p:cNvPr>
          <p:cNvSpPr txBox="1"/>
          <p:nvPr/>
        </p:nvSpPr>
        <p:spPr>
          <a:xfrm>
            <a:off x="6602546" y="3876592"/>
            <a:ext cx="4069957" cy="2289932"/>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2619615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5" grpId="0" animBg="1"/>
      <p:bldP spid="10"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39929" y="825805"/>
            <a:ext cx="9721081" cy="1569660"/>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1. For each of the following angles, first estimate the size of the angle and then measure the angle to see how good your estimate was</a:t>
            </a:r>
            <a:endParaRPr lang="en-US" sz="2400" dirty="0"/>
          </a:p>
          <a:p>
            <a:pPr marL="0" indent="0" eaLnBrk="1" hangingPunct="1">
              <a:buClr>
                <a:srgbClr val="000000"/>
              </a:buClr>
              <a:buSzPct val="100000"/>
              <a:defRPr/>
            </a:pP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Measuring 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5D07DF1-4BC7-473A-AF36-5072B937CB0F}"/>
              </a:ext>
            </a:extLst>
          </p:cNvPr>
          <p:cNvPicPr>
            <a:picLocks noChangeAspect="1"/>
          </p:cNvPicPr>
          <p:nvPr/>
        </p:nvPicPr>
        <p:blipFill>
          <a:blip r:embed="rId4"/>
          <a:stretch>
            <a:fillRect/>
          </a:stretch>
        </p:blipFill>
        <p:spPr>
          <a:xfrm>
            <a:off x="2844862" y="1730584"/>
            <a:ext cx="2327665" cy="1740892"/>
          </a:xfrm>
          <a:prstGeom prst="rect">
            <a:avLst/>
          </a:prstGeom>
        </p:spPr>
      </p:pic>
      <p:pic>
        <p:nvPicPr>
          <p:cNvPr id="3" name="Picture 2">
            <a:extLst>
              <a:ext uri="{FF2B5EF4-FFF2-40B4-BE49-F238E27FC236}">
                <a16:creationId xmlns:a16="http://schemas.microsoft.com/office/drawing/2014/main" id="{F5F48A8C-32A1-46C0-AE0C-B22C5B588F97}"/>
              </a:ext>
            </a:extLst>
          </p:cNvPr>
          <p:cNvPicPr>
            <a:picLocks noChangeAspect="1"/>
          </p:cNvPicPr>
          <p:nvPr/>
        </p:nvPicPr>
        <p:blipFill rotWithShape="1">
          <a:blip r:embed="rId5"/>
          <a:srcRect l="2013" t="5034" r="-2013" b="-3282"/>
          <a:stretch/>
        </p:blipFill>
        <p:spPr>
          <a:xfrm>
            <a:off x="5629398" y="1772071"/>
            <a:ext cx="2647350" cy="1809030"/>
          </a:xfrm>
          <a:prstGeom prst="rect">
            <a:avLst/>
          </a:prstGeom>
        </p:spPr>
      </p:pic>
      <p:pic>
        <p:nvPicPr>
          <p:cNvPr id="5" name="Picture 4">
            <a:extLst>
              <a:ext uri="{FF2B5EF4-FFF2-40B4-BE49-F238E27FC236}">
                <a16:creationId xmlns:a16="http://schemas.microsoft.com/office/drawing/2014/main" id="{EEE5401B-A11F-4BC0-A127-ADEA2BC98064}"/>
              </a:ext>
            </a:extLst>
          </p:cNvPr>
          <p:cNvPicPr>
            <a:picLocks noChangeAspect="1"/>
          </p:cNvPicPr>
          <p:nvPr/>
        </p:nvPicPr>
        <p:blipFill>
          <a:blip r:embed="rId6"/>
          <a:stretch>
            <a:fillRect/>
          </a:stretch>
        </p:blipFill>
        <p:spPr>
          <a:xfrm rot="16200000">
            <a:off x="9337153" y="1126701"/>
            <a:ext cx="1722212" cy="2929278"/>
          </a:xfrm>
          <a:prstGeom prst="rect">
            <a:avLst/>
          </a:prstGeom>
        </p:spPr>
      </p:pic>
      <p:sp>
        <p:nvSpPr>
          <p:cNvPr id="6" name="Rectangle 5">
            <a:extLst>
              <a:ext uri="{FF2B5EF4-FFF2-40B4-BE49-F238E27FC236}">
                <a16:creationId xmlns:a16="http://schemas.microsoft.com/office/drawing/2014/main" id="{C0CC39E5-593D-40F3-9118-F2F6209F6E97}"/>
              </a:ext>
            </a:extLst>
          </p:cNvPr>
          <p:cNvSpPr/>
          <p:nvPr/>
        </p:nvSpPr>
        <p:spPr>
          <a:xfrm>
            <a:off x="2405807" y="3645090"/>
            <a:ext cx="9337738" cy="461665"/>
          </a:xfrm>
          <a:prstGeom prst="rect">
            <a:avLst/>
          </a:prstGeom>
        </p:spPr>
        <p:txBody>
          <a:bodyPr wrap="square">
            <a:spAutoFit/>
          </a:bodyPr>
          <a:lstStyle/>
          <a:p>
            <a:r>
              <a:rPr lang="en-GB" sz="2400" dirty="0"/>
              <a:t>2. (a) Measure each of the angles  in this pie chart showing a</a:t>
            </a:r>
          </a:p>
        </p:txBody>
      </p:sp>
      <p:sp>
        <p:nvSpPr>
          <p:cNvPr id="8" name="Rectangle 7">
            <a:extLst>
              <a:ext uri="{FF2B5EF4-FFF2-40B4-BE49-F238E27FC236}">
                <a16:creationId xmlns:a16="http://schemas.microsoft.com/office/drawing/2014/main" id="{47B28F60-07B8-4C92-8F70-35BA0BF2B212}"/>
              </a:ext>
            </a:extLst>
          </p:cNvPr>
          <p:cNvSpPr/>
          <p:nvPr/>
        </p:nvSpPr>
        <p:spPr>
          <a:xfrm>
            <a:off x="2393307" y="4551669"/>
            <a:ext cx="6190058" cy="1938992"/>
          </a:xfrm>
          <a:prstGeom prst="rect">
            <a:avLst/>
          </a:prstGeom>
        </p:spPr>
        <p:txBody>
          <a:bodyPr wrap="square">
            <a:spAutoFit/>
          </a:bodyPr>
          <a:lstStyle/>
          <a:p>
            <a:pPr marL="457200" indent="-457200">
              <a:buAutoNum type="alphaLcParenBoth" startAt="2"/>
            </a:pPr>
            <a:r>
              <a:rPr lang="en-GB" sz="2400" dirty="0"/>
              <a:t>Explain how you can tell that Manchester United is the most popular of these teams.</a:t>
            </a:r>
          </a:p>
          <a:p>
            <a:pPr marL="457200" indent="-457200">
              <a:buAutoNum type="alphaLcParenBoth" startAt="2"/>
            </a:pPr>
            <a:endParaRPr lang="en-GB" sz="2400" dirty="0"/>
          </a:p>
          <a:p>
            <a:pPr marL="457200" indent="-457200">
              <a:buAutoNum type="alphaLcParenBoth" startAt="3"/>
            </a:pPr>
            <a:endParaRPr lang="en-GB" sz="2400" dirty="0"/>
          </a:p>
        </p:txBody>
      </p:sp>
      <p:pic>
        <p:nvPicPr>
          <p:cNvPr id="9" name="Picture 8">
            <a:extLst>
              <a:ext uri="{FF2B5EF4-FFF2-40B4-BE49-F238E27FC236}">
                <a16:creationId xmlns:a16="http://schemas.microsoft.com/office/drawing/2014/main" id="{D324CC5F-5AA1-4866-B9DF-BFA71959A822}"/>
              </a:ext>
            </a:extLst>
          </p:cNvPr>
          <p:cNvPicPr>
            <a:picLocks noChangeAspect="1"/>
          </p:cNvPicPr>
          <p:nvPr/>
        </p:nvPicPr>
        <p:blipFill>
          <a:blip r:embed="rId7"/>
          <a:stretch>
            <a:fillRect/>
          </a:stretch>
        </p:blipFill>
        <p:spPr>
          <a:xfrm>
            <a:off x="9007066" y="4106755"/>
            <a:ext cx="2736479" cy="2491629"/>
          </a:xfrm>
          <a:prstGeom prst="rect">
            <a:avLst/>
          </a:prstGeom>
        </p:spPr>
      </p:pic>
      <p:sp>
        <p:nvSpPr>
          <p:cNvPr id="10" name="Rectangle 9">
            <a:extLst>
              <a:ext uri="{FF2B5EF4-FFF2-40B4-BE49-F238E27FC236}">
                <a16:creationId xmlns:a16="http://schemas.microsoft.com/office/drawing/2014/main" id="{DEF6C235-EAAC-4953-BC3D-CA2054189F22}"/>
              </a:ext>
            </a:extLst>
          </p:cNvPr>
          <p:cNvSpPr/>
          <p:nvPr/>
        </p:nvSpPr>
        <p:spPr>
          <a:xfrm>
            <a:off x="2328980" y="1617414"/>
            <a:ext cx="561372" cy="461665"/>
          </a:xfrm>
          <a:prstGeom prst="rect">
            <a:avLst/>
          </a:prstGeom>
        </p:spPr>
        <p:txBody>
          <a:bodyPr wrap="none">
            <a:spAutoFit/>
          </a:bodyPr>
          <a:lstStyle/>
          <a:p>
            <a:r>
              <a:rPr lang="en-GB" sz="2400" dirty="0"/>
              <a:t>(a)</a:t>
            </a:r>
          </a:p>
        </p:txBody>
      </p:sp>
      <p:sp>
        <p:nvSpPr>
          <p:cNvPr id="11" name="Rectangle 10">
            <a:extLst>
              <a:ext uri="{FF2B5EF4-FFF2-40B4-BE49-F238E27FC236}">
                <a16:creationId xmlns:a16="http://schemas.microsoft.com/office/drawing/2014/main" id="{2DB61EE8-1F58-4BFA-8C8B-EEE2E98C42C2}"/>
              </a:ext>
            </a:extLst>
          </p:cNvPr>
          <p:cNvSpPr/>
          <p:nvPr/>
        </p:nvSpPr>
        <p:spPr>
          <a:xfrm>
            <a:off x="5080963" y="1650081"/>
            <a:ext cx="561372" cy="461665"/>
          </a:xfrm>
          <a:prstGeom prst="rect">
            <a:avLst/>
          </a:prstGeom>
        </p:spPr>
        <p:txBody>
          <a:bodyPr wrap="none">
            <a:spAutoFit/>
          </a:bodyPr>
          <a:lstStyle/>
          <a:p>
            <a:r>
              <a:rPr lang="en-GB" sz="2400" dirty="0"/>
              <a:t>(b)</a:t>
            </a:r>
          </a:p>
        </p:txBody>
      </p:sp>
      <p:sp>
        <p:nvSpPr>
          <p:cNvPr id="12" name="Rectangle 11">
            <a:extLst>
              <a:ext uri="{FF2B5EF4-FFF2-40B4-BE49-F238E27FC236}">
                <a16:creationId xmlns:a16="http://schemas.microsoft.com/office/drawing/2014/main" id="{F3A54285-6DF4-425A-A608-12BF4646506E}"/>
              </a:ext>
            </a:extLst>
          </p:cNvPr>
          <p:cNvSpPr/>
          <p:nvPr/>
        </p:nvSpPr>
        <p:spPr>
          <a:xfrm>
            <a:off x="8239613" y="1610635"/>
            <a:ext cx="543739" cy="461665"/>
          </a:xfrm>
          <a:prstGeom prst="rect">
            <a:avLst/>
          </a:prstGeom>
        </p:spPr>
        <p:txBody>
          <a:bodyPr wrap="none">
            <a:spAutoFit/>
          </a:bodyPr>
          <a:lstStyle/>
          <a:p>
            <a:r>
              <a:rPr lang="en-GB" sz="2400" dirty="0"/>
              <a:t>(c)</a:t>
            </a:r>
          </a:p>
        </p:txBody>
      </p:sp>
      <p:sp>
        <p:nvSpPr>
          <p:cNvPr id="13" name="Rectangle 12">
            <a:extLst>
              <a:ext uri="{FF2B5EF4-FFF2-40B4-BE49-F238E27FC236}">
                <a16:creationId xmlns:a16="http://schemas.microsoft.com/office/drawing/2014/main" id="{35D941B2-8D54-43EE-95E8-91AD77577EE6}"/>
              </a:ext>
            </a:extLst>
          </p:cNvPr>
          <p:cNvSpPr/>
          <p:nvPr/>
        </p:nvSpPr>
        <p:spPr>
          <a:xfrm>
            <a:off x="2844862" y="4090004"/>
            <a:ext cx="3465244" cy="461665"/>
          </a:xfrm>
          <a:prstGeom prst="rect">
            <a:avLst/>
          </a:prstGeom>
        </p:spPr>
        <p:txBody>
          <a:bodyPr wrap="none">
            <a:spAutoFit/>
          </a:bodyPr>
          <a:lstStyle/>
          <a:p>
            <a:r>
              <a:rPr lang="en-GB" sz="2400" dirty="0"/>
              <a:t>group’s favourite teams.</a:t>
            </a:r>
          </a:p>
        </p:txBody>
      </p:sp>
      <p:sp>
        <p:nvSpPr>
          <p:cNvPr id="14" name="Rectangle 13">
            <a:extLst>
              <a:ext uri="{FF2B5EF4-FFF2-40B4-BE49-F238E27FC236}">
                <a16:creationId xmlns:a16="http://schemas.microsoft.com/office/drawing/2014/main" id="{D6A3F11C-041E-4F5F-9887-2DE3E72CAE1F}"/>
              </a:ext>
            </a:extLst>
          </p:cNvPr>
          <p:cNvSpPr/>
          <p:nvPr/>
        </p:nvSpPr>
        <p:spPr>
          <a:xfrm>
            <a:off x="2492349" y="5836031"/>
            <a:ext cx="6208751" cy="461665"/>
          </a:xfrm>
          <a:prstGeom prst="rect">
            <a:avLst/>
          </a:prstGeom>
        </p:spPr>
        <p:txBody>
          <a:bodyPr wrap="none">
            <a:spAutoFit/>
          </a:bodyPr>
          <a:lstStyle/>
          <a:p>
            <a:pPr marL="457200" indent="-457200">
              <a:buAutoNum type="alphaLcParenBoth" startAt="3"/>
            </a:pPr>
            <a:r>
              <a:rPr lang="en-GB" sz="2400" dirty="0"/>
              <a:t>Which is the second most popular team?</a:t>
            </a:r>
          </a:p>
        </p:txBody>
      </p:sp>
      <p:sp>
        <p:nvSpPr>
          <p:cNvPr id="16" name="TextBox 15">
            <a:extLst>
              <a:ext uri="{FF2B5EF4-FFF2-40B4-BE49-F238E27FC236}">
                <a16:creationId xmlns:a16="http://schemas.microsoft.com/office/drawing/2014/main" id="{8CD88BA3-51F2-4CA5-AF9E-2B32A8E33596}"/>
              </a:ext>
            </a:extLst>
          </p:cNvPr>
          <p:cNvSpPr txBox="1"/>
          <p:nvPr/>
        </p:nvSpPr>
        <p:spPr>
          <a:xfrm>
            <a:off x="10560496" y="4802116"/>
            <a:ext cx="864096" cy="338554"/>
          </a:xfrm>
          <a:prstGeom prst="rect">
            <a:avLst/>
          </a:prstGeom>
          <a:noFill/>
        </p:spPr>
        <p:txBody>
          <a:bodyPr wrap="square" rtlCol="0">
            <a:spAutoFit/>
          </a:bodyPr>
          <a:lstStyle/>
          <a:p>
            <a:r>
              <a:rPr lang="en-GB" sz="1600" dirty="0">
                <a:solidFill>
                  <a:srgbClr val="FF0000"/>
                </a:solidFill>
              </a:rPr>
              <a:t>160˚</a:t>
            </a:r>
          </a:p>
        </p:txBody>
      </p:sp>
      <p:sp>
        <p:nvSpPr>
          <p:cNvPr id="17" name="Rectangle 16">
            <a:extLst>
              <a:ext uri="{FF2B5EF4-FFF2-40B4-BE49-F238E27FC236}">
                <a16:creationId xmlns:a16="http://schemas.microsoft.com/office/drawing/2014/main" id="{0819A6C3-9B01-4D49-87DF-E946092EE996}"/>
              </a:ext>
            </a:extLst>
          </p:cNvPr>
          <p:cNvSpPr/>
          <p:nvPr/>
        </p:nvSpPr>
        <p:spPr>
          <a:xfrm>
            <a:off x="10134694" y="5836031"/>
            <a:ext cx="481222" cy="338554"/>
          </a:xfrm>
          <a:prstGeom prst="rect">
            <a:avLst/>
          </a:prstGeom>
        </p:spPr>
        <p:txBody>
          <a:bodyPr wrap="none">
            <a:spAutoFit/>
          </a:bodyPr>
          <a:lstStyle/>
          <a:p>
            <a:r>
              <a:rPr lang="en-GB" sz="1600" dirty="0">
                <a:solidFill>
                  <a:srgbClr val="FF0000"/>
                </a:solidFill>
              </a:rPr>
              <a:t>40˚</a:t>
            </a:r>
          </a:p>
        </p:txBody>
      </p:sp>
      <p:sp>
        <p:nvSpPr>
          <p:cNvPr id="18" name="Rectangle 17">
            <a:extLst>
              <a:ext uri="{FF2B5EF4-FFF2-40B4-BE49-F238E27FC236}">
                <a16:creationId xmlns:a16="http://schemas.microsoft.com/office/drawing/2014/main" id="{39FD0FFA-0C96-40C7-9408-0D1B72E292CA}"/>
              </a:ext>
            </a:extLst>
          </p:cNvPr>
          <p:cNvSpPr/>
          <p:nvPr/>
        </p:nvSpPr>
        <p:spPr>
          <a:xfrm>
            <a:off x="9798693" y="5521165"/>
            <a:ext cx="481222" cy="338554"/>
          </a:xfrm>
          <a:prstGeom prst="rect">
            <a:avLst/>
          </a:prstGeom>
        </p:spPr>
        <p:txBody>
          <a:bodyPr wrap="none">
            <a:spAutoFit/>
          </a:bodyPr>
          <a:lstStyle/>
          <a:p>
            <a:r>
              <a:rPr lang="en-GB" sz="1600" dirty="0">
                <a:solidFill>
                  <a:srgbClr val="FF0000"/>
                </a:solidFill>
              </a:rPr>
              <a:t>50˚</a:t>
            </a:r>
          </a:p>
        </p:txBody>
      </p:sp>
      <p:sp>
        <p:nvSpPr>
          <p:cNvPr id="19" name="Rectangle 18">
            <a:extLst>
              <a:ext uri="{FF2B5EF4-FFF2-40B4-BE49-F238E27FC236}">
                <a16:creationId xmlns:a16="http://schemas.microsoft.com/office/drawing/2014/main" id="{A99149C7-7C82-494D-A6C5-086A5E1D8530}"/>
              </a:ext>
            </a:extLst>
          </p:cNvPr>
          <p:cNvSpPr/>
          <p:nvPr/>
        </p:nvSpPr>
        <p:spPr>
          <a:xfrm>
            <a:off x="9798693" y="5018432"/>
            <a:ext cx="481222" cy="338554"/>
          </a:xfrm>
          <a:prstGeom prst="rect">
            <a:avLst/>
          </a:prstGeom>
        </p:spPr>
        <p:txBody>
          <a:bodyPr wrap="none">
            <a:spAutoFit/>
          </a:bodyPr>
          <a:lstStyle/>
          <a:p>
            <a:r>
              <a:rPr lang="en-GB" sz="1600" dirty="0">
                <a:solidFill>
                  <a:srgbClr val="FF0000"/>
                </a:solidFill>
              </a:rPr>
              <a:t>75˚</a:t>
            </a:r>
          </a:p>
        </p:txBody>
      </p:sp>
      <p:sp>
        <p:nvSpPr>
          <p:cNvPr id="20" name="Rectangle 19">
            <a:extLst>
              <a:ext uri="{FF2B5EF4-FFF2-40B4-BE49-F238E27FC236}">
                <a16:creationId xmlns:a16="http://schemas.microsoft.com/office/drawing/2014/main" id="{72DC32F9-4D61-4BFB-B63E-E0758953CC01}"/>
              </a:ext>
            </a:extLst>
          </p:cNvPr>
          <p:cNvSpPr/>
          <p:nvPr/>
        </p:nvSpPr>
        <p:spPr>
          <a:xfrm>
            <a:off x="9957648" y="4551669"/>
            <a:ext cx="481222" cy="338554"/>
          </a:xfrm>
          <a:prstGeom prst="rect">
            <a:avLst/>
          </a:prstGeom>
        </p:spPr>
        <p:txBody>
          <a:bodyPr wrap="none">
            <a:spAutoFit/>
          </a:bodyPr>
          <a:lstStyle/>
          <a:p>
            <a:r>
              <a:rPr lang="en-GB" sz="1600" dirty="0">
                <a:solidFill>
                  <a:srgbClr val="FF0000"/>
                </a:solidFill>
              </a:rPr>
              <a:t>35˚</a:t>
            </a:r>
          </a:p>
        </p:txBody>
      </p:sp>
      <p:sp>
        <p:nvSpPr>
          <p:cNvPr id="21" name="TextBox 20">
            <a:extLst>
              <a:ext uri="{FF2B5EF4-FFF2-40B4-BE49-F238E27FC236}">
                <a16:creationId xmlns:a16="http://schemas.microsoft.com/office/drawing/2014/main" id="{483BCC5F-22E5-47B8-AEBA-E5B2042AE3AC}"/>
              </a:ext>
            </a:extLst>
          </p:cNvPr>
          <p:cNvSpPr txBox="1"/>
          <p:nvPr/>
        </p:nvSpPr>
        <p:spPr>
          <a:xfrm>
            <a:off x="3992202" y="5350254"/>
            <a:ext cx="4519280" cy="461665"/>
          </a:xfrm>
          <a:prstGeom prst="rect">
            <a:avLst/>
          </a:prstGeom>
          <a:noFill/>
        </p:spPr>
        <p:txBody>
          <a:bodyPr wrap="square" rtlCol="0">
            <a:spAutoFit/>
          </a:bodyPr>
          <a:lstStyle/>
          <a:p>
            <a:r>
              <a:rPr lang="en-GB" sz="2400" dirty="0">
                <a:solidFill>
                  <a:srgbClr val="FF0000"/>
                </a:solidFill>
              </a:rPr>
              <a:t>Largest sector (largest angle)</a:t>
            </a:r>
          </a:p>
        </p:txBody>
      </p:sp>
      <p:sp>
        <p:nvSpPr>
          <p:cNvPr id="22" name="Rectangle 21">
            <a:extLst>
              <a:ext uri="{FF2B5EF4-FFF2-40B4-BE49-F238E27FC236}">
                <a16:creationId xmlns:a16="http://schemas.microsoft.com/office/drawing/2014/main" id="{314C5252-F773-4A58-A89C-5423D4DCCB59}"/>
              </a:ext>
            </a:extLst>
          </p:cNvPr>
          <p:cNvSpPr/>
          <p:nvPr/>
        </p:nvSpPr>
        <p:spPr>
          <a:xfrm>
            <a:off x="4045263" y="6259828"/>
            <a:ext cx="1316386" cy="461665"/>
          </a:xfrm>
          <a:prstGeom prst="rect">
            <a:avLst/>
          </a:prstGeom>
        </p:spPr>
        <p:txBody>
          <a:bodyPr wrap="none">
            <a:spAutoFit/>
          </a:bodyPr>
          <a:lstStyle/>
          <a:p>
            <a:r>
              <a:rPr lang="en-GB" sz="2400" dirty="0">
                <a:solidFill>
                  <a:srgbClr val="FF0000"/>
                </a:solidFill>
              </a:rPr>
              <a:t>Chelsea</a:t>
            </a:r>
          </a:p>
        </p:txBody>
      </p:sp>
      <p:sp>
        <p:nvSpPr>
          <p:cNvPr id="24" name="Rectangle 23">
            <a:extLst>
              <a:ext uri="{FF2B5EF4-FFF2-40B4-BE49-F238E27FC236}">
                <a16:creationId xmlns:a16="http://schemas.microsoft.com/office/drawing/2014/main" id="{5EFA505C-A94C-4C93-B9EA-6BD0864A0BA3}"/>
              </a:ext>
            </a:extLst>
          </p:cNvPr>
          <p:cNvSpPr/>
          <p:nvPr/>
        </p:nvSpPr>
        <p:spPr>
          <a:xfrm>
            <a:off x="3721218" y="2640324"/>
            <a:ext cx="554960" cy="400110"/>
          </a:xfrm>
          <a:prstGeom prst="rect">
            <a:avLst/>
          </a:prstGeom>
        </p:spPr>
        <p:txBody>
          <a:bodyPr wrap="none">
            <a:spAutoFit/>
          </a:bodyPr>
          <a:lstStyle/>
          <a:p>
            <a:r>
              <a:rPr lang="en-GB" dirty="0">
                <a:solidFill>
                  <a:srgbClr val="FF0000"/>
                </a:solidFill>
              </a:rPr>
              <a:t>60˚</a:t>
            </a:r>
          </a:p>
        </p:txBody>
      </p:sp>
      <p:sp>
        <p:nvSpPr>
          <p:cNvPr id="25" name="Rectangle 24">
            <a:extLst>
              <a:ext uri="{FF2B5EF4-FFF2-40B4-BE49-F238E27FC236}">
                <a16:creationId xmlns:a16="http://schemas.microsoft.com/office/drawing/2014/main" id="{016C07D4-545E-4CDF-A147-A651ACA879C1}"/>
              </a:ext>
            </a:extLst>
          </p:cNvPr>
          <p:cNvSpPr/>
          <p:nvPr/>
        </p:nvSpPr>
        <p:spPr>
          <a:xfrm>
            <a:off x="6519716" y="2352486"/>
            <a:ext cx="554960" cy="400110"/>
          </a:xfrm>
          <a:prstGeom prst="rect">
            <a:avLst/>
          </a:prstGeom>
        </p:spPr>
        <p:txBody>
          <a:bodyPr wrap="none">
            <a:spAutoFit/>
          </a:bodyPr>
          <a:lstStyle/>
          <a:p>
            <a:r>
              <a:rPr lang="en-GB" dirty="0">
                <a:solidFill>
                  <a:srgbClr val="FF0000"/>
                </a:solidFill>
              </a:rPr>
              <a:t>85˚</a:t>
            </a:r>
          </a:p>
        </p:txBody>
      </p:sp>
      <p:sp>
        <p:nvSpPr>
          <p:cNvPr id="26" name="Rectangle 25">
            <a:extLst>
              <a:ext uri="{FF2B5EF4-FFF2-40B4-BE49-F238E27FC236}">
                <a16:creationId xmlns:a16="http://schemas.microsoft.com/office/drawing/2014/main" id="{A8C8EB1C-B4A3-45C8-A5E6-10B6601944ED}"/>
              </a:ext>
            </a:extLst>
          </p:cNvPr>
          <p:cNvSpPr/>
          <p:nvPr/>
        </p:nvSpPr>
        <p:spPr>
          <a:xfrm>
            <a:off x="9724955" y="2405267"/>
            <a:ext cx="554960" cy="400110"/>
          </a:xfrm>
          <a:prstGeom prst="rect">
            <a:avLst/>
          </a:prstGeom>
        </p:spPr>
        <p:txBody>
          <a:bodyPr wrap="none">
            <a:spAutoFit/>
          </a:bodyPr>
          <a:lstStyle/>
          <a:p>
            <a:r>
              <a:rPr lang="en-GB" dirty="0">
                <a:solidFill>
                  <a:srgbClr val="FF0000"/>
                </a:solidFill>
              </a:rPr>
              <a:t>20˚</a:t>
            </a:r>
          </a:p>
        </p:txBody>
      </p:sp>
      <p:sp>
        <p:nvSpPr>
          <p:cNvPr id="27" name="Partial Circle 26">
            <a:extLst>
              <a:ext uri="{FF2B5EF4-FFF2-40B4-BE49-F238E27FC236}">
                <a16:creationId xmlns:a16="http://schemas.microsoft.com/office/drawing/2014/main" id="{2BBD3F6C-6FA4-43AE-94DB-C2A18B58E366}"/>
              </a:ext>
            </a:extLst>
          </p:cNvPr>
          <p:cNvSpPr/>
          <p:nvPr/>
        </p:nvSpPr>
        <p:spPr bwMode="auto">
          <a:xfrm rot="11102257">
            <a:off x="10801847" y="2525666"/>
            <a:ext cx="659145" cy="662928"/>
          </a:xfrm>
          <a:prstGeom prst="pie">
            <a:avLst>
              <a:gd name="adj1" fmla="val 1191521"/>
              <a:gd name="adj2" fmla="val 2132121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8" name="Rectangle 27">
            <a:extLst>
              <a:ext uri="{FF2B5EF4-FFF2-40B4-BE49-F238E27FC236}">
                <a16:creationId xmlns:a16="http://schemas.microsoft.com/office/drawing/2014/main" id="{AF3FCE24-B13A-4D9D-B7D6-7C44C36B5421}"/>
              </a:ext>
            </a:extLst>
          </p:cNvPr>
          <p:cNvSpPr/>
          <p:nvPr/>
        </p:nvSpPr>
        <p:spPr>
          <a:xfrm>
            <a:off x="10982323" y="2120072"/>
            <a:ext cx="697627" cy="400110"/>
          </a:xfrm>
          <a:prstGeom prst="rect">
            <a:avLst/>
          </a:prstGeom>
        </p:spPr>
        <p:txBody>
          <a:bodyPr wrap="none">
            <a:spAutoFit/>
          </a:bodyPr>
          <a:lstStyle/>
          <a:p>
            <a:r>
              <a:rPr lang="en-GB" dirty="0">
                <a:solidFill>
                  <a:srgbClr val="FF0000"/>
                </a:solidFill>
              </a:rPr>
              <a:t>340˚</a:t>
            </a:r>
          </a:p>
        </p:txBody>
      </p:sp>
      <p:sp>
        <p:nvSpPr>
          <p:cNvPr id="29" name="Partial Circle 28">
            <a:extLst>
              <a:ext uri="{FF2B5EF4-FFF2-40B4-BE49-F238E27FC236}">
                <a16:creationId xmlns:a16="http://schemas.microsoft.com/office/drawing/2014/main" id="{5D1EF496-CBE1-4BBF-9C1E-A54DC336FF96}"/>
              </a:ext>
            </a:extLst>
          </p:cNvPr>
          <p:cNvSpPr/>
          <p:nvPr/>
        </p:nvSpPr>
        <p:spPr bwMode="auto">
          <a:xfrm rot="7114938">
            <a:off x="2893182" y="3120153"/>
            <a:ext cx="478126" cy="467479"/>
          </a:xfrm>
          <a:prstGeom prst="pie">
            <a:avLst>
              <a:gd name="adj1" fmla="val 10981768"/>
              <a:gd name="adj2" fmla="val 1444286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4" name="Partial Circle 33">
            <a:extLst>
              <a:ext uri="{FF2B5EF4-FFF2-40B4-BE49-F238E27FC236}">
                <a16:creationId xmlns:a16="http://schemas.microsoft.com/office/drawing/2014/main" id="{538EDC28-C54D-447F-A6B4-D7559DC9BF10}"/>
              </a:ext>
            </a:extLst>
          </p:cNvPr>
          <p:cNvSpPr/>
          <p:nvPr/>
        </p:nvSpPr>
        <p:spPr bwMode="auto">
          <a:xfrm rot="10416543">
            <a:off x="6497850" y="1577845"/>
            <a:ext cx="598690" cy="587480"/>
          </a:xfrm>
          <a:prstGeom prst="pie">
            <a:avLst>
              <a:gd name="adj1" fmla="val 13945812"/>
              <a:gd name="adj2" fmla="val 18893464"/>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0" name="Partial Circle 29">
            <a:extLst>
              <a:ext uri="{FF2B5EF4-FFF2-40B4-BE49-F238E27FC236}">
                <a16:creationId xmlns:a16="http://schemas.microsoft.com/office/drawing/2014/main" id="{9BDF5513-F3BA-43C1-8828-225C425947D4}"/>
              </a:ext>
            </a:extLst>
          </p:cNvPr>
          <p:cNvSpPr/>
          <p:nvPr/>
        </p:nvSpPr>
        <p:spPr bwMode="auto">
          <a:xfrm rot="12408904">
            <a:off x="9941747" y="4852703"/>
            <a:ext cx="872870" cy="1019445"/>
          </a:xfrm>
          <a:prstGeom prst="pie">
            <a:avLst>
              <a:gd name="adj1" fmla="val 3762508"/>
              <a:gd name="adj2" fmla="val 13306375"/>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2" name="TextBox 31">
            <a:extLst>
              <a:ext uri="{FF2B5EF4-FFF2-40B4-BE49-F238E27FC236}">
                <a16:creationId xmlns:a16="http://schemas.microsoft.com/office/drawing/2014/main" id="{B7305A30-C2B6-4431-BB84-E650EBC651EA}"/>
              </a:ext>
            </a:extLst>
          </p:cNvPr>
          <p:cNvSpPr txBox="1"/>
          <p:nvPr/>
        </p:nvSpPr>
        <p:spPr>
          <a:xfrm>
            <a:off x="2824869" y="1746868"/>
            <a:ext cx="2347657" cy="1724607"/>
          </a:xfrm>
          <a:prstGeom prst="rect">
            <a:avLst/>
          </a:prstGeom>
          <a:noFill/>
          <a:ln w="19050">
            <a:solidFill>
              <a:schemeClr val="tx1"/>
            </a:solidFill>
          </a:ln>
        </p:spPr>
        <p:txBody>
          <a:bodyPr wrap="square" rtlCol="0">
            <a:spAutoFit/>
          </a:bodyPr>
          <a:lstStyle/>
          <a:p>
            <a:endParaRPr lang="en-GB" dirty="0"/>
          </a:p>
        </p:txBody>
      </p:sp>
      <p:sp>
        <p:nvSpPr>
          <p:cNvPr id="33" name="TextBox 32">
            <a:extLst>
              <a:ext uri="{FF2B5EF4-FFF2-40B4-BE49-F238E27FC236}">
                <a16:creationId xmlns:a16="http://schemas.microsoft.com/office/drawing/2014/main" id="{C3D5591D-6719-46AA-AEDE-102FD81FE194}"/>
              </a:ext>
            </a:extLst>
          </p:cNvPr>
          <p:cNvSpPr txBox="1"/>
          <p:nvPr/>
        </p:nvSpPr>
        <p:spPr>
          <a:xfrm>
            <a:off x="5611661" y="1772701"/>
            <a:ext cx="2610900" cy="1740891"/>
          </a:xfrm>
          <a:prstGeom prst="rect">
            <a:avLst/>
          </a:prstGeom>
          <a:noFill/>
          <a:ln w="19050">
            <a:solidFill>
              <a:schemeClr val="tx1"/>
            </a:solidFill>
          </a:ln>
        </p:spPr>
        <p:txBody>
          <a:bodyPr wrap="square" rtlCol="0">
            <a:spAutoFit/>
          </a:bodyPr>
          <a:lstStyle/>
          <a:p>
            <a:endParaRPr lang="en-GB" dirty="0"/>
          </a:p>
        </p:txBody>
      </p:sp>
      <p:sp>
        <p:nvSpPr>
          <p:cNvPr id="35" name="TextBox 34">
            <a:extLst>
              <a:ext uri="{FF2B5EF4-FFF2-40B4-BE49-F238E27FC236}">
                <a16:creationId xmlns:a16="http://schemas.microsoft.com/office/drawing/2014/main" id="{BA648B75-34DE-49C7-B334-98D2305CA44D}"/>
              </a:ext>
            </a:extLst>
          </p:cNvPr>
          <p:cNvSpPr txBox="1"/>
          <p:nvPr/>
        </p:nvSpPr>
        <p:spPr>
          <a:xfrm>
            <a:off x="8733619" y="1709905"/>
            <a:ext cx="2929278" cy="1761569"/>
          </a:xfrm>
          <a:prstGeom prst="rect">
            <a:avLst/>
          </a:prstGeom>
          <a:noFill/>
          <a:ln w="19050">
            <a:solidFill>
              <a:schemeClr val="tx1"/>
            </a:solidFill>
          </a:ln>
        </p:spPr>
        <p:txBody>
          <a:bodyPr wrap="square" rtlCol="0">
            <a:spAutoFit/>
          </a:bodyPr>
          <a:lstStyle/>
          <a:p>
            <a:endParaRPr lang="en-GB" dirty="0"/>
          </a:p>
        </p:txBody>
      </p:sp>
      <p:sp>
        <p:nvSpPr>
          <p:cNvPr id="36" name="TextBox 35">
            <a:extLst>
              <a:ext uri="{FF2B5EF4-FFF2-40B4-BE49-F238E27FC236}">
                <a16:creationId xmlns:a16="http://schemas.microsoft.com/office/drawing/2014/main" id="{87CA5926-3B5F-4519-9DBA-6256B41A7658}"/>
              </a:ext>
            </a:extLst>
          </p:cNvPr>
          <p:cNvSpPr txBox="1"/>
          <p:nvPr/>
        </p:nvSpPr>
        <p:spPr>
          <a:xfrm>
            <a:off x="8998370" y="4106754"/>
            <a:ext cx="2745175" cy="2491629"/>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1789397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4" grpId="0"/>
      <p:bldP spid="25" grpId="0"/>
      <p:bldP spid="26" grpId="0"/>
      <p:bldP spid="28"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45811" y="836712"/>
            <a:ext cx="9721081" cy="830997"/>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3. In which of these polygons are the angles all the same size?</a:t>
            </a: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Measuring 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135910B-E255-462F-AD7D-9D7A51E0D54F}"/>
              </a:ext>
            </a:extLst>
          </p:cNvPr>
          <p:cNvPicPr>
            <a:picLocks noChangeAspect="1"/>
          </p:cNvPicPr>
          <p:nvPr/>
        </p:nvPicPr>
        <p:blipFill>
          <a:blip r:embed="rId4"/>
          <a:stretch>
            <a:fillRect/>
          </a:stretch>
        </p:blipFill>
        <p:spPr>
          <a:xfrm>
            <a:off x="2423592" y="1484784"/>
            <a:ext cx="2372509" cy="1798468"/>
          </a:xfrm>
          <a:prstGeom prst="rect">
            <a:avLst/>
          </a:prstGeom>
        </p:spPr>
      </p:pic>
      <p:pic>
        <p:nvPicPr>
          <p:cNvPr id="3" name="Picture 2">
            <a:extLst>
              <a:ext uri="{FF2B5EF4-FFF2-40B4-BE49-F238E27FC236}">
                <a16:creationId xmlns:a16="http://schemas.microsoft.com/office/drawing/2014/main" id="{9291B038-83EB-4606-949D-B037F4E9310F}"/>
              </a:ext>
            </a:extLst>
          </p:cNvPr>
          <p:cNvPicPr>
            <a:picLocks noChangeAspect="1"/>
          </p:cNvPicPr>
          <p:nvPr/>
        </p:nvPicPr>
        <p:blipFill>
          <a:blip r:embed="rId5"/>
          <a:stretch>
            <a:fillRect/>
          </a:stretch>
        </p:blipFill>
        <p:spPr>
          <a:xfrm>
            <a:off x="5024111" y="1484784"/>
            <a:ext cx="2018683" cy="1820871"/>
          </a:xfrm>
          <a:prstGeom prst="rect">
            <a:avLst/>
          </a:prstGeom>
        </p:spPr>
      </p:pic>
      <p:pic>
        <p:nvPicPr>
          <p:cNvPr id="4" name="Picture 3">
            <a:extLst>
              <a:ext uri="{FF2B5EF4-FFF2-40B4-BE49-F238E27FC236}">
                <a16:creationId xmlns:a16="http://schemas.microsoft.com/office/drawing/2014/main" id="{C7A7B02B-5925-467D-94DB-C426DEFB8B14}"/>
              </a:ext>
            </a:extLst>
          </p:cNvPr>
          <p:cNvPicPr>
            <a:picLocks noChangeAspect="1"/>
          </p:cNvPicPr>
          <p:nvPr/>
        </p:nvPicPr>
        <p:blipFill>
          <a:blip r:embed="rId6"/>
          <a:stretch>
            <a:fillRect/>
          </a:stretch>
        </p:blipFill>
        <p:spPr>
          <a:xfrm>
            <a:off x="7332877" y="1484784"/>
            <a:ext cx="1940459" cy="1826380"/>
          </a:xfrm>
          <a:prstGeom prst="rect">
            <a:avLst/>
          </a:prstGeom>
        </p:spPr>
      </p:pic>
      <p:pic>
        <p:nvPicPr>
          <p:cNvPr id="5" name="Picture 4">
            <a:extLst>
              <a:ext uri="{FF2B5EF4-FFF2-40B4-BE49-F238E27FC236}">
                <a16:creationId xmlns:a16="http://schemas.microsoft.com/office/drawing/2014/main" id="{66EEFBEC-7136-43FA-9B5A-9A7CEEAEB0E8}"/>
              </a:ext>
            </a:extLst>
          </p:cNvPr>
          <p:cNvPicPr>
            <a:picLocks noChangeAspect="1"/>
          </p:cNvPicPr>
          <p:nvPr/>
        </p:nvPicPr>
        <p:blipFill>
          <a:blip r:embed="rId7"/>
          <a:stretch>
            <a:fillRect/>
          </a:stretch>
        </p:blipFill>
        <p:spPr>
          <a:xfrm>
            <a:off x="9596864" y="1484784"/>
            <a:ext cx="2146500" cy="1777733"/>
          </a:xfrm>
          <a:prstGeom prst="rect">
            <a:avLst/>
          </a:prstGeom>
        </p:spPr>
      </p:pic>
      <p:sp>
        <p:nvSpPr>
          <p:cNvPr id="6" name="Rectangle 5">
            <a:extLst>
              <a:ext uri="{FF2B5EF4-FFF2-40B4-BE49-F238E27FC236}">
                <a16:creationId xmlns:a16="http://schemas.microsoft.com/office/drawing/2014/main" id="{1D72D205-3722-4253-A01D-215918441282}"/>
              </a:ext>
            </a:extLst>
          </p:cNvPr>
          <p:cNvSpPr/>
          <p:nvPr/>
        </p:nvSpPr>
        <p:spPr>
          <a:xfrm>
            <a:off x="2376443" y="3538228"/>
            <a:ext cx="8608632" cy="830997"/>
          </a:xfrm>
          <a:prstGeom prst="rect">
            <a:avLst/>
          </a:prstGeom>
        </p:spPr>
        <p:txBody>
          <a:bodyPr wrap="square">
            <a:spAutoFit/>
          </a:bodyPr>
          <a:lstStyle/>
          <a:p>
            <a:r>
              <a:rPr lang="en-GB" sz="2400" dirty="0"/>
              <a:t>4. (a) Draw the shape below, where O is the centre of the circle.  Make the radius of your circle 6 cm.</a:t>
            </a:r>
          </a:p>
        </p:txBody>
      </p:sp>
      <p:pic>
        <p:nvPicPr>
          <p:cNvPr id="7" name="Picture 6">
            <a:extLst>
              <a:ext uri="{FF2B5EF4-FFF2-40B4-BE49-F238E27FC236}">
                <a16:creationId xmlns:a16="http://schemas.microsoft.com/office/drawing/2014/main" id="{12A7DA16-92C4-4232-8044-DFE1AB9C5C8D}"/>
              </a:ext>
            </a:extLst>
          </p:cNvPr>
          <p:cNvPicPr>
            <a:picLocks noChangeAspect="1"/>
          </p:cNvPicPr>
          <p:nvPr/>
        </p:nvPicPr>
        <p:blipFill>
          <a:blip r:embed="rId8"/>
          <a:stretch>
            <a:fillRect/>
          </a:stretch>
        </p:blipFill>
        <p:spPr>
          <a:xfrm>
            <a:off x="2567608" y="4447007"/>
            <a:ext cx="2880320" cy="2183412"/>
          </a:xfrm>
          <a:prstGeom prst="rect">
            <a:avLst/>
          </a:prstGeom>
        </p:spPr>
      </p:pic>
      <p:sp>
        <p:nvSpPr>
          <p:cNvPr id="8" name="Rectangle 7">
            <a:extLst>
              <a:ext uri="{FF2B5EF4-FFF2-40B4-BE49-F238E27FC236}">
                <a16:creationId xmlns:a16="http://schemas.microsoft.com/office/drawing/2014/main" id="{28805D82-7AAB-4ADC-91E0-F373766E89F7}"/>
              </a:ext>
            </a:extLst>
          </p:cNvPr>
          <p:cNvSpPr/>
          <p:nvPr/>
        </p:nvSpPr>
        <p:spPr>
          <a:xfrm>
            <a:off x="5805467" y="4609989"/>
            <a:ext cx="4995278" cy="1569660"/>
          </a:xfrm>
          <a:prstGeom prst="rect">
            <a:avLst/>
          </a:prstGeom>
        </p:spPr>
        <p:txBody>
          <a:bodyPr wrap="none">
            <a:spAutoFit/>
          </a:bodyPr>
          <a:lstStyle/>
          <a:p>
            <a:r>
              <a:rPr lang="en-GB" sz="2400" dirty="0"/>
              <a:t>(b) Measure the distances between</a:t>
            </a:r>
          </a:p>
          <a:p>
            <a:r>
              <a:rPr lang="en-GB" sz="2400" dirty="0"/>
              <a:t> (</a:t>
            </a:r>
            <a:r>
              <a:rPr lang="en-GB" sz="2400" dirty="0" err="1"/>
              <a:t>i</a:t>
            </a:r>
            <a:r>
              <a:rPr lang="en-GB" sz="2400" dirty="0"/>
              <a:t>) AB,</a:t>
            </a:r>
          </a:p>
          <a:p>
            <a:r>
              <a:rPr lang="en-GB" sz="2400" dirty="0"/>
              <a:t> (ii) BC</a:t>
            </a:r>
          </a:p>
          <a:p>
            <a:r>
              <a:rPr lang="en-GB" sz="2400" dirty="0"/>
              <a:t> (iii) AC.</a:t>
            </a:r>
          </a:p>
        </p:txBody>
      </p:sp>
      <p:sp>
        <p:nvSpPr>
          <p:cNvPr id="10" name="Hexagon 9">
            <a:extLst>
              <a:ext uri="{FF2B5EF4-FFF2-40B4-BE49-F238E27FC236}">
                <a16:creationId xmlns:a16="http://schemas.microsoft.com/office/drawing/2014/main" id="{62BE8B36-05F5-40DB-AD78-A704CF2A6A77}"/>
              </a:ext>
            </a:extLst>
          </p:cNvPr>
          <p:cNvSpPr/>
          <p:nvPr/>
        </p:nvSpPr>
        <p:spPr bwMode="auto">
          <a:xfrm>
            <a:off x="5312607" y="1729607"/>
            <a:ext cx="1368152" cy="1331223"/>
          </a:xfrm>
          <a:prstGeom prst="hexagon">
            <a:avLst>
              <a:gd name="adj" fmla="val 24262"/>
              <a:gd name="vf" fmla="val 11547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1" name="Octagon 10">
            <a:extLst>
              <a:ext uri="{FF2B5EF4-FFF2-40B4-BE49-F238E27FC236}">
                <a16:creationId xmlns:a16="http://schemas.microsoft.com/office/drawing/2014/main" id="{B6B23FE7-9795-443B-833D-FC0947424C2B}"/>
              </a:ext>
            </a:extLst>
          </p:cNvPr>
          <p:cNvSpPr/>
          <p:nvPr/>
        </p:nvSpPr>
        <p:spPr bwMode="auto">
          <a:xfrm>
            <a:off x="7603308" y="1698658"/>
            <a:ext cx="1368152" cy="1393120"/>
          </a:xfrm>
          <a:prstGeom prst="octagon">
            <a:avLst>
              <a:gd name="adj" fmla="val 3421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cxnSp>
        <p:nvCxnSpPr>
          <p:cNvPr id="13" name="Straight Connector 12">
            <a:extLst>
              <a:ext uri="{FF2B5EF4-FFF2-40B4-BE49-F238E27FC236}">
                <a16:creationId xmlns:a16="http://schemas.microsoft.com/office/drawing/2014/main" id="{28ABB2C3-E54F-4927-8AC2-4E1E3E752CCF}"/>
              </a:ext>
            </a:extLst>
          </p:cNvPr>
          <p:cNvCxnSpPr>
            <a:cxnSpLocks/>
          </p:cNvCxnSpPr>
          <p:nvPr/>
        </p:nvCxnSpPr>
        <p:spPr bwMode="auto">
          <a:xfrm flipH="1">
            <a:off x="4367809" y="4941168"/>
            <a:ext cx="428292" cy="1370804"/>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C6B7CE2E-2072-435D-975F-CAEEC9E4A85D}"/>
              </a:ext>
            </a:extLst>
          </p:cNvPr>
          <p:cNvCxnSpPr>
            <a:cxnSpLocks/>
          </p:cNvCxnSpPr>
          <p:nvPr/>
        </p:nvCxnSpPr>
        <p:spPr bwMode="auto">
          <a:xfrm>
            <a:off x="2999656" y="5733256"/>
            <a:ext cx="1348356" cy="581582"/>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09347DC9-E8AD-44AD-B92C-5BD259F5FFC3}"/>
              </a:ext>
            </a:extLst>
          </p:cNvPr>
          <p:cNvCxnSpPr>
            <a:cxnSpLocks/>
          </p:cNvCxnSpPr>
          <p:nvPr/>
        </p:nvCxnSpPr>
        <p:spPr bwMode="auto">
          <a:xfrm flipH="1">
            <a:off x="3019538" y="4941168"/>
            <a:ext cx="1776563" cy="819423"/>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2ECD8D03-1452-4F51-8381-1B98830DB225}"/>
              </a:ext>
            </a:extLst>
          </p:cNvPr>
          <p:cNvCxnSpPr>
            <a:cxnSpLocks/>
          </p:cNvCxnSpPr>
          <p:nvPr/>
        </p:nvCxnSpPr>
        <p:spPr bwMode="auto">
          <a:xfrm>
            <a:off x="5996262" y="2873607"/>
            <a:ext cx="0" cy="267361"/>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8318FBEF-4FCF-401F-B211-2E71B1293E6F}"/>
              </a:ext>
            </a:extLst>
          </p:cNvPr>
          <p:cNvCxnSpPr>
            <a:cxnSpLocks/>
          </p:cNvCxnSpPr>
          <p:nvPr/>
        </p:nvCxnSpPr>
        <p:spPr bwMode="auto">
          <a:xfrm>
            <a:off x="5995985" y="1599990"/>
            <a:ext cx="0" cy="259233"/>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08C6457C-F0E1-459B-8C16-1681A5D1ED29}"/>
              </a:ext>
            </a:extLst>
          </p:cNvPr>
          <p:cNvCxnSpPr>
            <a:cxnSpLocks/>
          </p:cNvCxnSpPr>
          <p:nvPr/>
        </p:nvCxnSpPr>
        <p:spPr bwMode="auto">
          <a:xfrm>
            <a:off x="8303106" y="2969800"/>
            <a:ext cx="0" cy="266266"/>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8D0296CD-47AE-4186-840F-B37FA91A54C2}"/>
              </a:ext>
            </a:extLst>
          </p:cNvPr>
          <p:cNvCxnSpPr>
            <a:cxnSpLocks/>
          </p:cNvCxnSpPr>
          <p:nvPr/>
        </p:nvCxnSpPr>
        <p:spPr bwMode="auto">
          <a:xfrm flipH="1">
            <a:off x="8812870" y="2395218"/>
            <a:ext cx="317181" cy="0"/>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98B9103E-58FA-4F37-8BB4-342DA46654F2}"/>
              </a:ext>
            </a:extLst>
          </p:cNvPr>
          <p:cNvCxnSpPr>
            <a:cxnSpLocks/>
          </p:cNvCxnSpPr>
          <p:nvPr/>
        </p:nvCxnSpPr>
        <p:spPr bwMode="auto">
          <a:xfrm>
            <a:off x="7416918" y="2432631"/>
            <a:ext cx="296416" cy="5732"/>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D0717819-EFCF-4F21-AD2F-6651E03920D7}"/>
              </a:ext>
            </a:extLst>
          </p:cNvPr>
          <p:cNvCxnSpPr>
            <a:cxnSpLocks/>
          </p:cNvCxnSpPr>
          <p:nvPr/>
        </p:nvCxnSpPr>
        <p:spPr bwMode="auto">
          <a:xfrm flipH="1">
            <a:off x="8649816" y="1792561"/>
            <a:ext cx="216024" cy="288032"/>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57C85952-3DDA-44A8-8355-60617F186DB7}"/>
              </a:ext>
            </a:extLst>
          </p:cNvPr>
          <p:cNvCxnSpPr>
            <a:cxnSpLocks/>
          </p:cNvCxnSpPr>
          <p:nvPr/>
        </p:nvCxnSpPr>
        <p:spPr bwMode="auto">
          <a:xfrm>
            <a:off x="5312607" y="1943420"/>
            <a:ext cx="279337" cy="137173"/>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904F445F-8887-4A0C-A01A-226D4BA3DD9A}"/>
              </a:ext>
            </a:extLst>
          </p:cNvPr>
          <p:cNvCxnSpPr>
            <a:cxnSpLocks/>
          </p:cNvCxnSpPr>
          <p:nvPr/>
        </p:nvCxnSpPr>
        <p:spPr bwMode="auto">
          <a:xfrm flipH="1">
            <a:off x="5312607" y="2650151"/>
            <a:ext cx="288031" cy="157027"/>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57306B0C-6E19-4187-B414-7B618B8B2729}"/>
              </a:ext>
            </a:extLst>
          </p:cNvPr>
          <p:cNvCxnSpPr>
            <a:cxnSpLocks/>
          </p:cNvCxnSpPr>
          <p:nvPr/>
        </p:nvCxnSpPr>
        <p:spPr bwMode="auto">
          <a:xfrm>
            <a:off x="6407337" y="2666786"/>
            <a:ext cx="216024" cy="158361"/>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442438F3-FC23-419E-BBC5-205A726740EA}"/>
              </a:ext>
            </a:extLst>
          </p:cNvPr>
          <p:cNvCxnSpPr>
            <a:cxnSpLocks/>
          </p:cNvCxnSpPr>
          <p:nvPr/>
        </p:nvCxnSpPr>
        <p:spPr bwMode="auto">
          <a:xfrm flipH="1">
            <a:off x="6357859" y="1881021"/>
            <a:ext cx="262890" cy="216024"/>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86873810-EFD7-4634-A185-7DFC3246B83C}"/>
              </a:ext>
            </a:extLst>
          </p:cNvPr>
          <p:cNvCxnSpPr>
            <a:cxnSpLocks/>
          </p:cNvCxnSpPr>
          <p:nvPr/>
        </p:nvCxnSpPr>
        <p:spPr bwMode="auto">
          <a:xfrm flipH="1">
            <a:off x="7698178" y="2745966"/>
            <a:ext cx="262890" cy="216024"/>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108948E7-D577-47F3-92E7-876F12550927}"/>
              </a:ext>
            </a:extLst>
          </p:cNvPr>
          <p:cNvCxnSpPr>
            <a:cxnSpLocks/>
          </p:cNvCxnSpPr>
          <p:nvPr/>
        </p:nvCxnSpPr>
        <p:spPr bwMode="auto">
          <a:xfrm>
            <a:off x="8645144" y="2753776"/>
            <a:ext cx="210593" cy="216024"/>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C16A80DE-8300-4B85-9D27-2743BEB46D76}"/>
              </a:ext>
            </a:extLst>
          </p:cNvPr>
          <p:cNvCxnSpPr>
            <a:cxnSpLocks/>
          </p:cNvCxnSpPr>
          <p:nvPr/>
        </p:nvCxnSpPr>
        <p:spPr bwMode="auto">
          <a:xfrm>
            <a:off x="7724326" y="1838393"/>
            <a:ext cx="210593" cy="216024"/>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28405A2D-F078-447F-A106-4E6117009864}"/>
              </a:ext>
            </a:extLst>
          </p:cNvPr>
          <p:cNvCxnSpPr>
            <a:cxnSpLocks/>
          </p:cNvCxnSpPr>
          <p:nvPr/>
        </p:nvCxnSpPr>
        <p:spPr bwMode="auto">
          <a:xfrm>
            <a:off x="8293106" y="1567718"/>
            <a:ext cx="0" cy="339237"/>
          </a:xfrm>
          <a:prstGeom prst="line">
            <a:avLst/>
          </a:prstGeom>
          <a:solidFill>
            <a:srgbClr val="00B8FF"/>
          </a:solidFill>
          <a:ln w="28575" cap="flat" cmpd="sng" algn="ctr">
            <a:solidFill>
              <a:srgbClr val="FF0000"/>
            </a:solidFill>
            <a:prstDash val="solid"/>
            <a:round/>
            <a:headEnd type="none" w="med" len="med"/>
            <a:tailEnd type="none" w="med" len="med"/>
          </a:ln>
          <a:effectLst/>
        </p:spPr>
      </p:cxnSp>
      <p:sp>
        <p:nvSpPr>
          <p:cNvPr id="68" name="TextBox 67">
            <a:extLst>
              <a:ext uri="{FF2B5EF4-FFF2-40B4-BE49-F238E27FC236}">
                <a16:creationId xmlns:a16="http://schemas.microsoft.com/office/drawing/2014/main" id="{7867FB52-0538-4FB0-8AB3-7FB0CE5873A3}"/>
              </a:ext>
            </a:extLst>
          </p:cNvPr>
          <p:cNvSpPr txBox="1"/>
          <p:nvPr/>
        </p:nvSpPr>
        <p:spPr>
          <a:xfrm>
            <a:off x="7133078" y="5716080"/>
            <a:ext cx="1512066" cy="461665"/>
          </a:xfrm>
          <a:prstGeom prst="rect">
            <a:avLst/>
          </a:prstGeom>
          <a:noFill/>
        </p:spPr>
        <p:txBody>
          <a:bodyPr wrap="square" rtlCol="0">
            <a:spAutoFit/>
          </a:bodyPr>
          <a:lstStyle/>
          <a:p>
            <a:r>
              <a:rPr lang="en-GB" sz="2400" dirty="0">
                <a:solidFill>
                  <a:srgbClr val="FF0000"/>
                </a:solidFill>
              </a:rPr>
              <a:t>11.9 cm</a:t>
            </a:r>
          </a:p>
        </p:txBody>
      </p:sp>
      <p:sp>
        <p:nvSpPr>
          <p:cNvPr id="69" name="Rectangle 68">
            <a:extLst>
              <a:ext uri="{FF2B5EF4-FFF2-40B4-BE49-F238E27FC236}">
                <a16:creationId xmlns:a16="http://schemas.microsoft.com/office/drawing/2014/main" id="{EA0763B4-420C-4456-8246-CDFCED2EB1BA}"/>
              </a:ext>
            </a:extLst>
          </p:cNvPr>
          <p:cNvSpPr/>
          <p:nvPr/>
        </p:nvSpPr>
        <p:spPr>
          <a:xfrm>
            <a:off x="7083404" y="5347383"/>
            <a:ext cx="1107996" cy="461665"/>
          </a:xfrm>
          <a:prstGeom prst="rect">
            <a:avLst/>
          </a:prstGeom>
        </p:spPr>
        <p:txBody>
          <a:bodyPr wrap="none">
            <a:spAutoFit/>
          </a:bodyPr>
          <a:lstStyle/>
          <a:p>
            <a:r>
              <a:rPr lang="en-GB" sz="2400" dirty="0">
                <a:solidFill>
                  <a:srgbClr val="FF0000"/>
                </a:solidFill>
              </a:rPr>
              <a:t>9.2 cm</a:t>
            </a:r>
          </a:p>
        </p:txBody>
      </p:sp>
      <p:sp>
        <p:nvSpPr>
          <p:cNvPr id="70" name="Rectangle 69">
            <a:extLst>
              <a:ext uri="{FF2B5EF4-FFF2-40B4-BE49-F238E27FC236}">
                <a16:creationId xmlns:a16="http://schemas.microsoft.com/office/drawing/2014/main" id="{6B29A247-3D62-4EAE-9949-627704ABCB49}"/>
              </a:ext>
            </a:extLst>
          </p:cNvPr>
          <p:cNvSpPr/>
          <p:nvPr/>
        </p:nvSpPr>
        <p:spPr>
          <a:xfrm>
            <a:off x="7083404" y="4978686"/>
            <a:ext cx="1107996" cy="461665"/>
          </a:xfrm>
          <a:prstGeom prst="rect">
            <a:avLst/>
          </a:prstGeom>
        </p:spPr>
        <p:txBody>
          <a:bodyPr wrap="none">
            <a:spAutoFit/>
          </a:bodyPr>
          <a:lstStyle/>
          <a:p>
            <a:r>
              <a:rPr lang="en-GB" sz="2400" dirty="0">
                <a:solidFill>
                  <a:srgbClr val="FF0000"/>
                </a:solidFill>
              </a:rPr>
              <a:t>8.7 cm</a:t>
            </a:r>
          </a:p>
        </p:txBody>
      </p:sp>
      <p:sp>
        <p:nvSpPr>
          <p:cNvPr id="72" name="TextBox 71">
            <a:extLst>
              <a:ext uri="{FF2B5EF4-FFF2-40B4-BE49-F238E27FC236}">
                <a16:creationId xmlns:a16="http://schemas.microsoft.com/office/drawing/2014/main" id="{783B1DA1-5BF2-4ED6-A213-752C945F9E2C}"/>
              </a:ext>
            </a:extLst>
          </p:cNvPr>
          <p:cNvSpPr txBox="1"/>
          <p:nvPr/>
        </p:nvSpPr>
        <p:spPr>
          <a:xfrm>
            <a:off x="10476709" y="2195163"/>
            <a:ext cx="648072" cy="400110"/>
          </a:xfrm>
          <a:prstGeom prst="rect">
            <a:avLst/>
          </a:prstGeom>
          <a:noFill/>
        </p:spPr>
        <p:txBody>
          <a:bodyPr wrap="square" rtlCol="0">
            <a:spAutoFit/>
          </a:bodyPr>
          <a:lstStyle/>
          <a:p>
            <a:r>
              <a:rPr lang="en-GB" dirty="0">
                <a:solidFill>
                  <a:srgbClr val="FF0000"/>
                </a:solidFill>
              </a:rPr>
              <a:t>No</a:t>
            </a:r>
          </a:p>
        </p:txBody>
      </p:sp>
      <p:sp>
        <p:nvSpPr>
          <p:cNvPr id="73" name="Rectangle 72">
            <a:extLst>
              <a:ext uri="{FF2B5EF4-FFF2-40B4-BE49-F238E27FC236}">
                <a16:creationId xmlns:a16="http://schemas.microsoft.com/office/drawing/2014/main" id="{58678D18-00D3-4BC7-8C7B-CA9F5A4B8FE1}"/>
              </a:ext>
            </a:extLst>
          </p:cNvPr>
          <p:cNvSpPr/>
          <p:nvPr/>
        </p:nvSpPr>
        <p:spPr>
          <a:xfrm>
            <a:off x="3353205" y="2202858"/>
            <a:ext cx="513282" cy="400110"/>
          </a:xfrm>
          <a:prstGeom prst="rect">
            <a:avLst/>
          </a:prstGeom>
        </p:spPr>
        <p:txBody>
          <a:bodyPr wrap="none">
            <a:spAutoFit/>
          </a:bodyPr>
          <a:lstStyle/>
          <a:p>
            <a:r>
              <a:rPr lang="en-GB" dirty="0">
                <a:solidFill>
                  <a:srgbClr val="FF0000"/>
                </a:solidFill>
              </a:rPr>
              <a:t>No</a:t>
            </a:r>
          </a:p>
        </p:txBody>
      </p:sp>
      <p:sp>
        <p:nvSpPr>
          <p:cNvPr id="39" name="TextBox 38">
            <a:extLst>
              <a:ext uri="{FF2B5EF4-FFF2-40B4-BE49-F238E27FC236}">
                <a16:creationId xmlns:a16="http://schemas.microsoft.com/office/drawing/2014/main" id="{49F5959A-EEEC-470F-A7E6-7BD4BD21E971}"/>
              </a:ext>
            </a:extLst>
          </p:cNvPr>
          <p:cNvSpPr txBox="1"/>
          <p:nvPr/>
        </p:nvSpPr>
        <p:spPr>
          <a:xfrm>
            <a:off x="2560443" y="4455403"/>
            <a:ext cx="2887485" cy="2175016"/>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2677569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8" grpId="0"/>
      <p:bldP spid="69" grpId="0"/>
      <p:bldP spid="70" grpId="0"/>
      <p:bldP spid="72" grpId="0"/>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45811" y="791742"/>
            <a:ext cx="9721081" cy="1938992"/>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5. Ravinder finds out the favourite sports or members of his class.  He works out the angles in the list shown opposite for a pie chart.</a:t>
            </a:r>
          </a:p>
          <a:p>
            <a:pPr marL="0" indent="0" eaLnBrk="1" hangingPunct="1">
              <a:buClr>
                <a:srgbClr val="000000"/>
              </a:buClr>
              <a:buSzPct val="100000"/>
              <a:defRPr/>
            </a:pPr>
            <a:r>
              <a:rPr lang="en-GB" sz="2400" dirty="0"/>
              <a:t>Draw the pie chart. </a:t>
            </a:r>
            <a:endParaRPr lang="en-US" sz="2400" dirty="0"/>
          </a:p>
          <a:p>
            <a:pPr marL="0" indent="0" eaLnBrk="1" hangingPunct="1">
              <a:buClr>
                <a:srgbClr val="000000"/>
              </a:buClr>
              <a:buSzPct val="100000"/>
              <a:defRPr/>
            </a:pP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Measuring 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B88F12D-D831-4FCF-9049-32E24F049B6F}"/>
              </a:ext>
            </a:extLst>
          </p:cNvPr>
          <p:cNvPicPr>
            <a:picLocks noChangeAspect="1"/>
          </p:cNvPicPr>
          <p:nvPr/>
        </p:nvPicPr>
        <p:blipFill>
          <a:blip r:embed="rId4"/>
          <a:stretch>
            <a:fillRect/>
          </a:stretch>
        </p:blipFill>
        <p:spPr>
          <a:xfrm>
            <a:off x="5795561" y="2055320"/>
            <a:ext cx="5435484" cy="4419545"/>
          </a:xfrm>
          <a:prstGeom prst="rect">
            <a:avLst/>
          </a:prstGeom>
        </p:spPr>
      </p:pic>
      <p:sp>
        <p:nvSpPr>
          <p:cNvPr id="4" name="TextBox 3">
            <a:extLst>
              <a:ext uri="{FF2B5EF4-FFF2-40B4-BE49-F238E27FC236}">
                <a16:creationId xmlns:a16="http://schemas.microsoft.com/office/drawing/2014/main" id="{AFDE069A-0A57-4EC1-954D-99F8756C60F7}"/>
              </a:ext>
            </a:extLst>
          </p:cNvPr>
          <p:cNvSpPr txBox="1"/>
          <p:nvPr/>
        </p:nvSpPr>
        <p:spPr>
          <a:xfrm>
            <a:off x="5717892" y="1631367"/>
            <a:ext cx="1296144" cy="400110"/>
          </a:xfrm>
          <a:prstGeom prst="rect">
            <a:avLst/>
          </a:prstGeom>
          <a:noFill/>
        </p:spPr>
        <p:txBody>
          <a:bodyPr wrap="square" rtlCol="0">
            <a:spAutoFit/>
          </a:bodyPr>
          <a:lstStyle/>
          <a:p>
            <a:r>
              <a:rPr lang="en-GB" b="1" dirty="0"/>
              <a:t>Solution</a:t>
            </a:r>
          </a:p>
        </p:txBody>
      </p:sp>
      <p:sp>
        <p:nvSpPr>
          <p:cNvPr id="5" name="TextBox 4">
            <a:extLst>
              <a:ext uri="{FF2B5EF4-FFF2-40B4-BE49-F238E27FC236}">
                <a16:creationId xmlns:a16="http://schemas.microsoft.com/office/drawing/2014/main" id="{838CFADE-2EAF-44D1-A864-226D92981115}"/>
              </a:ext>
            </a:extLst>
          </p:cNvPr>
          <p:cNvSpPr txBox="1"/>
          <p:nvPr/>
        </p:nvSpPr>
        <p:spPr>
          <a:xfrm>
            <a:off x="2402443" y="2207511"/>
            <a:ext cx="2786381" cy="461665"/>
          </a:xfrm>
          <a:prstGeom prst="rect">
            <a:avLst/>
          </a:prstGeom>
          <a:noFill/>
        </p:spPr>
        <p:txBody>
          <a:bodyPr wrap="square" rtlCol="0">
            <a:spAutoFit/>
          </a:bodyPr>
          <a:lstStyle/>
          <a:p>
            <a:r>
              <a:rPr lang="en-GB" sz="2400" dirty="0"/>
              <a:t>Sport             Angle</a:t>
            </a:r>
          </a:p>
        </p:txBody>
      </p:sp>
      <p:sp>
        <p:nvSpPr>
          <p:cNvPr id="6" name="TextBox 5">
            <a:extLst>
              <a:ext uri="{FF2B5EF4-FFF2-40B4-BE49-F238E27FC236}">
                <a16:creationId xmlns:a16="http://schemas.microsoft.com/office/drawing/2014/main" id="{CB69AA1F-1F0F-4454-8EA1-E694D1F98C7D}"/>
              </a:ext>
            </a:extLst>
          </p:cNvPr>
          <p:cNvSpPr txBox="1"/>
          <p:nvPr/>
        </p:nvSpPr>
        <p:spPr>
          <a:xfrm>
            <a:off x="2319948" y="2665888"/>
            <a:ext cx="2168382" cy="2677656"/>
          </a:xfrm>
          <a:prstGeom prst="rect">
            <a:avLst/>
          </a:prstGeom>
          <a:noFill/>
        </p:spPr>
        <p:txBody>
          <a:bodyPr wrap="square" rtlCol="0">
            <a:spAutoFit/>
          </a:bodyPr>
          <a:lstStyle/>
          <a:p>
            <a:r>
              <a:rPr lang="en-GB" sz="2400" dirty="0"/>
              <a:t>Football</a:t>
            </a:r>
          </a:p>
          <a:p>
            <a:r>
              <a:rPr lang="en-GB" sz="2400" dirty="0"/>
              <a:t>Swimming</a:t>
            </a:r>
          </a:p>
          <a:p>
            <a:r>
              <a:rPr lang="en-GB" sz="2400" dirty="0"/>
              <a:t>Tennis</a:t>
            </a:r>
          </a:p>
          <a:p>
            <a:r>
              <a:rPr lang="en-GB" sz="2400" dirty="0"/>
              <a:t>Rugby</a:t>
            </a:r>
          </a:p>
          <a:p>
            <a:r>
              <a:rPr lang="en-GB" sz="2400" dirty="0"/>
              <a:t>Hockey</a:t>
            </a:r>
          </a:p>
          <a:p>
            <a:r>
              <a:rPr lang="en-GB" sz="2400" dirty="0"/>
              <a:t>Badminton</a:t>
            </a:r>
          </a:p>
          <a:p>
            <a:r>
              <a:rPr lang="en-GB" sz="2400" dirty="0"/>
              <a:t>Other</a:t>
            </a:r>
          </a:p>
        </p:txBody>
      </p:sp>
      <p:sp>
        <p:nvSpPr>
          <p:cNvPr id="7" name="TextBox 6">
            <a:extLst>
              <a:ext uri="{FF2B5EF4-FFF2-40B4-BE49-F238E27FC236}">
                <a16:creationId xmlns:a16="http://schemas.microsoft.com/office/drawing/2014/main" id="{6DB44A06-6C7B-42F6-AEFC-5BC567E98872}"/>
              </a:ext>
            </a:extLst>
          </p:cNvPr>
          <p:cNvSpPr txBox="1"/>
          <p:nvPr/>
        </p:nvSpPr>
        <p:spPr>
          <a:xfrm>
            <a:off x="4362202" y="2730734"/>
            <a:ext cx="1330052" cy="4832092"/>
          </a:xfrm>
          <a:prstGeom prst="rect">
            <a:avLst/>
          </a:prstGeom>
          <a:noFill/>
        </p:spPr>
        <p:txBody>
          <a:bodyPr wrap="square" rtlCol="0">
            <a:spAutoFit/>
          </a:bodyPr>
          <a:lstStyle/>
          <a:p>
            <a:r>
              <a:rPr lang="en-GB" sz="2400" dirty="0"/>
              <a:t>110˚</a:t>
            </a:r>
          </a:p>
          <a:p>
            <a:r>
              <a:rPr lang="en-GB" sz="2400" dirty="0"/>
              <a:t>70˚</a:t>
            </a:r>
          </a:p>
          <a:p>
            <a:r>
              <a:rPr lang="en-GB" sz="2400" dirty="0"/>
              <a:t>80˚</a:t>
            </a:r>
          </a:p>
          <a:p>
            <a:r>
              <a:rPr lang="en-GB" sz="2400" dirty="0"/>
              <a:t>40˚</a:t>
            </a:r>
          </a:p>
          <a:p>
            <a:r>
              <a:rPr lang="en-GB" sz="2400" dirty="0"/>
              <a:t>30˚</a:t>
            </a:r>
          </a:p>
          <a:p>
            <a:r>
              <a:rPr lang="en-GB" sz="2400" dirty="0"/>
              <a:t>10˚</a:t>
            </a:r>
          </a:p>
          <a:p>
            <a:r>
              <a:rPr lang="en-GB" sz="2400" dirty="0"/>
              <a:t>20˚</a:t>
            </a:r>
          </a:p>
          <a:p>
            <a:endParaRPr lang="en-GB" dirty="0"/>
          </a:p>
          <a:p>
            <a:endParaRPr lang="en-GB" dirty="0"/>
          </a:p>
          <a:p>
            <a:endParaRPr lang="en-GB" dirty="0"/>
          </a:p>
          <a:p>
            <a:endParaRPr lang="en-GB" dirty="0"/>
          </a:p>
          <a:p>
            <a:endParaRPr lang="en-GB" dirty="0"/>
          </a:p>
          <a:p>
            <a:endParaRPr lang="en-GB" dirty="0"/>
          </a:p>
          <a:p>
            <a:endParaRPr lang="en-GB" dirty="0"/>
          </a:p>
        </p:txBody>
      </p:sp>
      <p:cxnSp>
        <p:nvCxnSpPr>
          <p:cNvPr id="9" name="Straight Connector 8">
            <a:extLst>
              <a:ext uri="{FF2B5EF4-FFF2-40B4-BE49-F238E27FC236}">
                <a16:creationId xmlns:a16="http://schemas.microsoft.com/office/drawing/2014/main" id="{B4BD5E5D-4BD5-479F-8926-BB2AD8BD4946}"/>
              </a:ext>
            </a:extLst>
          </p:cNvPr>
          <p:cNvCxnSpPr/>
          <p:nvPr/>
        </p:nvCxnSpPr>
        <p:spPr bwMode="auto">
          <a:xfrm>
            <a:off x="2351719" y="2665888"/>
            <a:ext cx="2837105" cy="0"/>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10" name="Rectangle 9">
            <a:extLst>
              <a:ext uri="{FF2B5EF4-FFF2-40B4-BE49-F238E27FC236}">
                <a16:creationId xmlns:a16="http://schemas.microsoft.com/office/drawing/2014/main" id="{18C6A003-CEA3-418E-B7C7-11CD3206020B}"/>
              </a:ext>
            </a:extLst>
          </p:cNvPr>
          <p:cNvSpPr/>
          <p:nvPr/>
        </p:nvSpPr>
        <p:spPr>
          <a:xfrm>
            <a:off x="8699891" y="4528475"/>
            <a:ext cx="678584" cy="400110"/>
          </a:xfrm>
          <a:prstGeom prst="rect">
            <a:avLst/>
          </a:prstGeom>
        </p:spPr>
        <p:txBody>
          <a:bodyPr wrap="none">
            <a:spAutoFit/>
          </a:bodyPr>
          <a:lstStyle/>
          <a:p>
            <a:r>
              <a:rPr lang="en-GB" dirty="0">
                <a:solidFill>
                  <a:srgbClr val="FF0000"/>
                </a:solidFill>
              </a:rPr>
              <a:t>110˚</a:t>
            </a:r>
          </a:p>
        </p:txBody>
      </p:sp>
      <p:sp>
        <p:nvSpPr>
          <p:cNvPr id="11" name="Rectangle 10">
            <a:extLst>
              <a:ext uri="{FF2B5EF4-FFF2-40B4-BE49-F238E27FC236}">
                <a16:creationId xmlns:a16="http://schemas.microsoft.com/office/drawing/2014/main" id="{2EF799B0-4F57-45CA-B596-F26F2AB15D7C}"/>
              </a:ext>
            </a:extLst>
          </p:cNvPr>
          <p:cNvSpPr/>
          <p:nvPr/>
        </p:nvSpPr>
        <p:spPr>
          <a:xfrm>
            <a:off x="7771757" y="4581408"/>
            <a:ext cx="554960" cy="400110"/>
          </a:xfrm>
          <a:prstGeom prst="rect">
            <a:avLst/>
          </a:prstGeom>
        </p:spPr>
        <p:txBody>
          <a:bodyPr wrap="none">
            <a:spAutoFit/>
          </a:bodyPr>
          <a:lstStyle/>
          <a:p>
            <a:r>
              <a:rPr lang="en-GB" dirty="0">
                <a:solidFill>
                  <a:srgbClr val="FF0000"/>
                </a:solidFill>
              </a:rPr>
              <a:t>70˚</a:t>
            </a:r>
          </a:p>
        </p:txBody>
      </p:sp>
      <p:sp>
        <p:nvSpPr>
          <p:cNvPr id="12" name="Rectangle 11">
            <a:extLst>
              <a:ext uri="{FF2B5EF4-FFF2-40B4-BE49-F238E27FC236}">
                <a16:creationId xmlns:a16="http://schemas.microsoft.com/office/drawing/2014/main" id="{D5BA9F06-8C36-4BEF-9B78-6A120915B692}"/>
              </a:ext>
            </a:extLst>
          </p:cNvPr>
          <p:cNvSpPr/>
          <p:nvPr/>
        </p:nvSpPr>
        <p:spPr>
          <a:xfrm>
            <a:off x="8086405" y="3041590"/>
            <a:ext cx="554960" cy="400110"/>
          </a:xfrm>
          <a:prstGeom prst="rect">
            <a:avLst/>
          </a:prstGeom>
        </p:spPr>
        <p:txBody>
          <a:bodyPr wrap="none">
            <a:spAutoFit/>
          </a:bodyPr>
          <a:lstStyle/>
          <a:p>
            <a:r>
              <a:rPr lang="en-GB" dirty="0">
                <a:solidFill>
                  <a:srgbClr val="FF0000"/>
                </a:solidFill>
              </a:rPr>
              <a:t>40˚</a:t>
            </a:r>
          </a:p>
        </p:txBody>
      </p:sp>
      <p:sp>
        <p:nvSpPr>
          <p:cNvPr id="13" name="Rectangle 12">
            <a:extLst>
              <a:ext uri="{FF2B5EF4-FFF2-40B4-BE49-F238E27FC236}">
                <a16:creationId xmlns:a16="http://schemas.microsoft.com/office/drawing/2014/main" id="{2F6CD263-9B63-47F0-B3C2-E4AB02521215}"/>
              </a:ext>
            </a:extLst>
          </p:cNvPr>
          <p:cNvSpPr/>
          <p:nvPr/>
        </p:nvSpPr>
        <p:spPr>
          <a:xfrm>
            <a:off x="7617031" y="3870442"/>
            <a:ext cx="554960" cy="400110"/>
          </a:xfrm>
          <a:prstGeom prst="rect">
            <a:avLst/>
          </a:prstGeom>
        </p:spPr>
        <p:txBody>
          <a:bodyPr wrap="none">
            <a:spAutoFit/>
          </a:bodyPr>
          <a:lstStyle/>
          <a:p>
            <a:r>
              <a:rPr lang="en-GB" dirty="0">
                <a:solidFill>
                  <a:srgbClr val="FF0000"/>
                </a:solidFill>
              </a:rPr>
              <a:t>80˚</a:t>
            </a:r>
          </a:p>
        </p:txBody>
      </p:sp>
      <p:sp>
        <p:nvSpPr>
          <p:cNvPr id="14" name="Rectangle 13">
            <a:extLst>
              <a:ext uri="{FF2B5EF4-FFF2-40B4-BE49-F238E27FC236}">
                <a16:creationId xmlns:a16="http://schemas.microsoft.com/office/drawing/2014/main" id="{93C4A5BA-7F2B-4142-8230-1780E5804C71}"/>
              </a:ext>
            </a:extLst>
          </p:cNvPr>
          <p:cNvSpPr/>
          <p:nvPr/>
        </p:nvSpPr>
        <p:spPr>
          <a:xfrm>
            <a:off x="8687766" y="3284127"/>
            <a:ext cx="554960" cy="400110"/>
          </a:xfrm>
          <a:prstGeom prst="rect">
            <a:avLst/>
          </a:prstGeom>
        </p:spPr>
        <p:txBody>
          <a:bodyPr wrap="none">
            <a:spAutoFit/>
          </a:bodyPr>
          <a:lstStyle/>
          <a:p>
            <a:r>
              <a:rPr lang="en-GB" dirty="0">
                <a:solidFill>
                  <a:srgbClr val="FF0000"/>
                </a:solidFill>
              </a:rPr>
              <a:t>30˚</a:t>
            </a:r>
          </a:p>
        </p:txBody>
      </p:sp>
      <p:sp>
        <p:nvSpPr>
          <p:cNvPr id="15" name="Rectangle 14">
            <a:extLst>
              <a:ext uri="{FF2B5EF4-FFF2-40B4-BE49-F238E27FC236}">
                <a16:creationId xmlns:a16="http://schemas.microsoft.com/office/drawing/2014/main" id="{0EEA1600-48D3-4274-841F-7EA066EFC44F}"/>
              </a:ext>
            </a:extLst>
          </p:cNvPr>
          <p:cNvSpPr/>
          <p:nvPr/>
        </p:nvSpPr>
        <p:spPr>
          <a:xfrm>
            <a:off x="9520206" y="3016190"/>
            <a:ext cx="554960" cy="400110"/>
          </a:xfrm>
          <a:prstGeom prst="rect">
            <a:avLst/>
          </a:prstGeom>
        </p:spPr>
        <p:txBody>
          <a:bodyPr wrap="none">
            <a:spAutoFit/>
          </a:bodyPr>
          <a:lstStyle/>
          <a:p>
            <a:r>
              <a:rPr lang="en-GB" dirty="0">
                <a:solidFill>
                  <a:srgbClr val="FF0000"/>
                </a:solidFill>
              </a:rPr>
              <a:t>10˚</a:t>
            </a:r>
          </a:p>
        </p:txBody>
      </p:sp>
      <p:sp>
        <p:nvSpPr>
          <p:cNvPr id="16" name="Rectangle 15">
            <a:extLst>
              <a:ext uri="{FF2B5EF4-FFF2-40B4-BE49-F238E27FC236}">
                <a16:creationId xmlns:a16="http://schemas.microsoft.com/office/drawing/2014/main" id="{CA38ADA2-6AFB-497F-8929-1C256509EC0B}"/>
              </a:ext>
            </a:extLst>
          </p:cNvPr>
          <p:cNvSpPr/>
          <p:nvPr/>
        </p:nvSpPr>
        <p:spPr>
          <a:xfrm>
            <a:off x="9242726" y="3613748"/>
            <a:ext cx="554960" cy="400110"/>
          </a:xfrm>
          <a:prstGeom prst="rect">
            <a:avLst/>
          </a:prstGeom>
        </p:spPr>
        <p:txBody>
          <a:bodyPr wrap="none">
            <a:spAutoFit/>
          </a:bodyPr>
          <a:lstStyle/>
          <a:p>
            <a:r>
              <a:rPr lang="en-GB" dirty="0">
                <a:solidFill>
                  <a:srgbClr val="FF0000"/>
                </a:solidFill>
              </a:rPr>
              <a:t>20˚</a:t>
            </a:r>
          </a:p>
        </p:txBody>
      </p:sp>
      <p:sp>
        <p:nvSpPr>
          <p:cNvPr id="17" name="Partial Circle 16">
            <a:extLst>
              <a:ext uri="{FF2B5EF4-FFF2-40B4-BE49-F238E27FC236}">
                <a16:creationId xmlns:a16="http://schemas.microsoft.com/office/drawing/2014/main" id="{40E9B6C6-8F66-4CED-A27C-5032A26639E8}"/>
              </a:ext>
            </a:extLst>
          </p:cNvPr>
          <p:cNvSpPr/>
          <p:nvPr/>
        </p:nvSpPr>
        <p:spPr bwMode="auto">
          <a:xfrm rot="3947050">
            <a:off x="8272902" y="3976046"/>
            <a:ext cx="412184" cy="542602"/>
          </a:xfrm>
          <a:prstGeom prst="pie">
            <a:avLst>
              <a:gd name="adj1" fmla="val 10682462"/>
              <a:gd name="adj2" fmla="val 13353792"/>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3" name="Partial Circle 22">
            <a:extLst>
              <a:ext uri="{FF2B5EF4-FFF2-40B4-BE49-F238E27FC236}">
                <a16:creationId xmlns:a16="http://schemas.microsoft.com/office/drawing/2014/main" id="{022D0B15-59E5-4D5C-96A8-D48DE3EFD94D}"/>
              </a:ext>
            </a:extLst>
          </p:cNvPr>
          <p:cNvSpPr/>
          <p:nvPr/>
        </p:nvSpPr>
        <p:spPr bwMode="auto">
          <a:xfrm rot="7250660">
            <a:off x="8280881" y="4009054"/>
            <a:ext cx="443417" cy="450322"/>
          </a:xfrm>
          <a:prstGeom prst="pie">
            <a:avLst>
              <a:gd name="adj1" fmla="val 9849206"/>
              <a:gd name="adj2" fmla="val 11828723"/>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4" name="Partial Circle 23">
            <a:extLst>
              <a:ext uri="{FF2B5EF4-FFF2-40B4-BE49-F238E27FC236}">
                <a16:creationId xmlns:a16="http://schemas.microsoft.com/office/drawing/2014/main" id="{EBD2902C-967B-480C-8EAE-28A97385B3CD}"/>
              </a:ext>
            </a:extLst>
          </p:cNvPr>
          <p:cNvSpPr/>
          <p:nvPr/>
        </p:nvSpPr>
        <p:spPr bwMode="auto">
          <a:xfrm rot="17652297">
            <a:off x="8271440" y="4011274"/>
            <a:ext cx="449773" cy="509015"/>
          </a:xfrm>
          <a:prstGeom prst="pie">
            <a:avLst>
              <a:gd name="adj1" fmla="val 2908237"/>
              <a:gd name="adj2" fmla="val 977038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5" name="Partial Circle 24">
            <a:extLst>
              <a:ext uri="{FF2B5EF4-FFF2-40B4-BE49-F238E27FC236}">
                <a16:creationId xmlns:a16="http://schemas.microsoft.com/office/drawing/2014/main" id="{9906CD95-755C-4C4A-AF3F-12F697BFD479}"/>
              </a:ext>
            </a:extLst>
          </p:cNvPr>
          <p:cNvSpPr/>
          <p:nvPr/>
        </p:nvSpPr>
        <p:spPr bwMode="auto">
          <a:xfrm rot="17024441">
            <a:off x="8274790" y="4044084"/>
            <a:ext cx="412184" cy="445833"/>
          </a:xfrm>
          <a:prstGeom prst="pie">
            <a:avLst>
              <a:gd name="adj1" fmla="val 10350941"/>
              <a:gd name="adj2" fmla="val 1452795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6" name="Partial Circle 25">
            <a:extLst>
              <a:ext uri="{FF2B5EF4-FFF2-40B4-BE49-F238E27FC236}">
                <a16:creationId xmlns:a16="http://schemas.microsoft.com/office/drawing/2014/main" id="{CF33961F-B5BC-4BF9-B406-80C6D634F668}"/>
              </a:ext>
            </a:extLst>
          </p:cNvPr>
          <p:cNvSpPr/>
          <p:nvPr/>
        </p:nvSpPr>
        <p:spPr bwMode="auto">
          <a:xfrm>
            <a:off x="8272902" y="4032794"/>
            <a:ext cx="412184" cy="451540"/>
          </a:xfrm>
          <a:prstGeom prst="pie">
            <a:avLst>
              <a:gd name="adj1" fmla="val 9890561"/>
              <a:gd name="adj2" fmla="val 14380050"/>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8" name="Partial Circle 27">
            <a:extLst>
              <a:ext uri="{FF2B5EF4-FFF2-40B4-BE49-F238E27FC236}">
                <a16:creationId xmlns:a16="http://schemas.microsoft.com/office/drawing/2014/main" id="{739EC32E-8BD3-4587-8D4F-4F9A4AA28CA2}"/>
              </a:ext>
            </a:extLst>
          </p:cNvPr>
          <p:cNvSpPr/>
          <p:nvPr/>
        </p:nvSpPr>
        <p:spPr bwMode="auto">
          <a:xfrm rot="9168211">
            <a:off x="8251924" y="4053365"/>
            <a:ext cx="481915" cy="405509"/>
          </a:xfrm>
          <a:prstGeom prst="pie">
            <a:avLst>
              <a:gd name="adj1" fmla="val 10141998"/>
              <a:gd name="adj2" fmla="val 11828720"/>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9" name="Rectangle 18">
            <a:extLst>
              <a:ext uri="{FF2B5EF4-FFF2-40B4-BE49-F238E27FC236}">
                <a16:creationId xmlns:a16="http://schemas.microsoft.com/office/drawing/2014/main" id="{10C93C42-7CB9-4348-A53F-366A5A4D2A5F}"/>
              </a:ext>
            </a:extLst>
          </p:cNvPr>
          <p:cNvSpPr/>
          <p:nvPr/>
        </p:nvSpPr>
        <p:spPr>
          <a:xfrm>
            <a:off x="4293516" y="5273114"/>
            <a:ext cx="801823" cy="461665"/>
          </a:xfrm>
          <a:prstGeom prst="rect">
            <a:avLst/>
          </a:prstGeom>
        </p:spPr>
        <p:txBody>
          <a:bodyPr wrap="none">
            <a:spAutoFit/>
          </a:bodyPr>
          <a:lstStyle/>
          <a:p>
            <a:r>
              <a:rPr lang="en-GB" sz="2400" dirty="0"/>
              <a:t>360˚</a:t>
            </a:r>
          </a:p>
        </p:txBody>
      </p:sp>
      <p:cxnSp>
        <p:nvCxnSpPr>
          <p:cNvPr id="21" name="Straight Connector 20">
            <a:extLst>
              <a:ext uri="{FF2B5EF4-FFF2-40B4-BE49-F238E27FC236}">
                <a16:creationId xmlns:a16="http://schemas.microsoft.com/office/drawing/2014/main" id="{C01E869F-7FEB-482F-8313-1FD9DCD74DD9}"/>
              </a:ext>
            </a:extLst>
          </p:cNvPr>
          <p:cNvCxnSpPr/>
          <p:nvPr/>
        </p:nvCxnSpPr>
        <p:spPr bwMode="auto">
          <a:xfrm>
            <a:off x="4250653" y="5343544"/>
            <a:ext cx="776575" cy="0"/>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AD10AEEE-485D-44AB-A39D-5FA1E3C14813}"/>
              </a:ext>
            </a:extLst>
          </p:cNvPr>
          <p:cNvCxnSpPr/>
          <p:nvPr/>
        </p:nvCxnSpPr>
        <p:spPr bwMode="auto">
          <a:xfrm>
            <a:off x="4293516" y="5661248"/>
            <a:ext cx="776575" cy="0"/>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29" name="TextBox 28">
            <a:extLst>
              <a:ext uri="{FF2B5EF4-FFF2-40B4-BE49-F238E27FC236}">
                <a16:creationId xmlns:a16="http://schemas.microsoft.com/office/drawing/2014/main" id="{EC08C5CD-47D1-4393-8B86-A44E0E4C14EB}"/>
              </a:ext>
            </a:extLst>
          </p:cNvPr>
          <p:cNvSpPr txBox="1"/>
          <p:nvPr/>
        </p:nvSpPr>
        <p:spPr>
          <a:xfrm>
            <a:off x="5809231" y="2063942"/>
            <a:ext cx="5421814" cy="4434766"/>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59653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animBg="1"/>
      <p:bldP spid="23" grpId="0" animBg="1"/>
      <p:bldP spid="24" grpId="0" animBg="1"/>
      <p:bldP spid="25" grpId="0" animBg="1"/>
      <p:bldP spid="26"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2: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second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97869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8E20F3-8EB4-43B1-9213-C0DD507BEAEA}"/>
              </a:ext>
            </a:extLst>
          </p:cNvPr>
          <p:cNvSpPr/>
          <p:nvPr/>
        </p:nvSpPr>
        <p:spPr bwMode="auto">
          <a:xfrm>
            <a:off x="3143672" y="982546"/>
            <a:ext cx="7704856" cy="151692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72" name="TextBox 1"/>
          <p:cNvSpPr txBox="1">
            <a:spLocks noChangeArrowheads="1"/>
          </p:cNvSpPr>
          <p:nvPr/>
        </p:nvSpPr>
        <p:spPr bwMode="auto">
          <a:xfrm>
            <a:off x="3287688" y="1160584"/>
            <a:ext cx="8320601" cy="1938992"/>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Angles of less than  90 °  are </a:t>
            </a:r>
            <a:r>
              <a:rPr lang="en-GB" sz="2400" i="1" dirty="0"/>
              <a:t>acute</a:t>
            </a:r>
            <a:r>
              <a:rPr lang="en-GB" sz="2400" dirty="0"/>
              <a:t> angles</a:t>
            </a:r>
          </a:p>
          <a:p>
            <a:pPr marL="0" indent="0" eaLnBrk="1" hangingPunct="1">
              <a:buClr>
                <a:srgbClr val="000000"/>
              </a:buClr>
              <a:buSzPct val="100000"/>
              <a:defRPr/>
            </a:pPr>
            <a:r>
              <a:rPr lang="en-GB" sz="2400" dirty="0"/>
              <a:t>Angles between  90 ° and  180 °  are </a:t>
            </a:r>
            <a:r>
              <a:rPr lang="en-GB" sz="2400" i="1" dirty="0"/>
              <a:t>obtuse</a:t>
            </a:r>
            <a:r>
              <a:rPr lang="en-GB" sz="2400" dirty="0"/>
              <a:t> angles</a:t>
            </a:r>
          </a:p>
          <a:p>
            <a:pPr marL="0" indent="0" eaLnBrk="1" hangingPunct="1">
              <a:buClr>
                <a:srgbClr val="000000"/>
              </a:buClr>
              <a:buSzPct val="100000"/>
              <a:defRPr/>
            </a:pPr>
            <a:r>
              <a:rPr lang="en-GB" sz="2400" dirty="0"/>
              <a:t>Angles between  180 ° and  360 ° are </a:t>
            </a:r>
            <a:r>
              <a:rPr lang="en-GB" sz="2400" i="1" dirty="0"/>
              <a:t>reflex </a:t>
            </a:r>
            <a:r>
              <a:rPr lang="en-GB" sz="2400" dirty="0"/>
              <a:t>angles</a:t>
            </a:r>
            <a:endParaRPr lang="en-US" sz="2400" dirty="0"/>
          </a:p>
          <a:p>
            <a:pPr marL="0" indent="0" eaLnBrk="1" hangingPunct="1">
              <a:buClr>
                <a:srgbClr val="000000"/>
              </a:buClr>
              <a:buSzPct val="100000"/>
              <a:defRPr/>
            </a:pP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Classifying 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459132A-1760-4911-A045-A265F807F4E5}"/>
              </a:ext>
            </a:extLst>
          </p:cNvPr>
          <p:cNvSpPr/>
          <p:nvPr/>
        </p:nvSpPr>
        <p:spPr>
          <a:xfrm>
            <a:off x="2351584" y="2677512"/>
            <a:ext cx="9073008" cy="830997"/>
          </a:xfrm>
          <a:prstGeom prst="rect">
            <a:avLst/>
          </a:prstGeom>
        </p:spPr>
        <p:txBody>
          <a:bodyPr wrap="square">
            <a:spAutoFit/>
          </a:bodyPr>
          <a:lstStyle/>
          <a:p>
            <a:r>
              <a:rPr lang="en-GB" sz="2400" dirty="0"/>
              <a:t>So you can easily identify the three types of angle. Here are some examples.</a:t>
            </a:r>
          </a:p>
        </p:txBody>
      </p:sp>
      <p:sp>
        <p:nvSpPr>
          <p:cNvPr id="6" name="TextBox 5">
            <a:extLst>
              <a:ext uri="{FF2B5EF4-FFF2-40B4-BE49-F238E27FC236}">
                <a16:creationId xmlns:a16="http://schemas.microsoft.com/office/drawing/2014/main" id="{DBC90B6D-0868-4B94-A342-5B79079DA2C7}"/>
              </a:ext>
            </a:extLst>
          </p:cNvPr>
          <p:cNvSpPr txBox="1"/>
          <p:nvPr/>
        </p:nvSpPr>
        <p:spPr>
          <a:xfrm>
            <a:off x="4614833" y="3477265"/>
            <a:ext cx="6336704" cy="3096344"/>
          </a:xfrm>
          <a:prstGeom prst="rect">
            <a:avLst/>
          </a:prstGeom>
          <a:noFill/>
          <a:ln w="19050">
            <a:solidFill>
              <a:schemeClr val="tx1"/>
            </a:solidFill>
          </a:ln>
        </p:spPr>
        <p:txBody>
          <a:bodyPr wrap="square" rtlCol="0">
            <a:spAutoFit/>
          </a:bodyPr>
          <a:lstStyle/>
          <a:p>
            <a:endParaRPr lang="en-GB" dirty="0"/>
          </a:p>
        </p:txBody>
      </p:sp>
      <p:cxnSp>
        <p:nvCxnSpPr>
          <p:cNvPr id="8" name="Straight Connector 7">
            <a:extLst>
              <a:ext uri="{FF2B5EF4-FFF2-40B4-BE49-F238E27FC236}">
                <a16:creationId xmlns:a16="http://schemas.microsoft.com/office/drawing/2014/main" id="{4FCD7475-0A7D-492C-AAFB-D3D695E1673B}"/>
              </a:ext>
            </a:extLst>
          </p:cNvPr>
          <p:cNvCxnSpPr>
            <a:cxnSpLocks/>
          </p:cNvCxnSpPr>
          <p:nvPr/>
        </p:nvCxnSpPr>
        <p:spPr bwMode="auto">
          <a:xfrm flipH="1">
            <a:off x="5015880" y="3933056"/>
            <a:ext cx="864096" cy="7897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70C6185E-8A00-42F4-8E9D-4A6B4F0ACBDF}"/>
              </a:ext>
            </a:extLst>
          </p:cNvPr>
          <p:cNvCxnSpPr>
            <a:cxnSpLocks/>
          </p:cNvCxnSpPr>
          <p:nvPr/>
        </p:nvCxnSpPr>
        <p:spPr bwMode="auto">
          <a:xfrm>
            <a:off x="7608168" y="3789040"/>
            <a:ext cx="553008" cy="75361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50017FE0-DB25-4642-AF4F-7CCED31E1A14}"/>
              </a:ext>
            </a:extLst>
          </p:cNvPr>
          <p:cNvCxnSpPr>
            <a:cxnSpLocks/>
          </p:cNvCxnSpPr>
          <p:nvPr/>
        </p:nvCxnSpPr>
        <p:spPr bwMode="auto">
          <a:xfrm flipH="1" flipV="1">
            <a:off x="6640784" y="5025437"/>
            <a:ext cx="525346" cy="73467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9CCD7670-6B68-4F6A-9F22-5B127379344A}"/>
              </a:ext>
            </a:extLst>
          </p:cNvPr>
          <p:cNvCxnSpPr>
            <a:cxnSpLocks/>
          </p:cNvCxnSpPr>
          <p:nvPr/>
        </p:nvCxnSpPr>
        <p:spPr bwMode="auto">
          <a:xfrm flipH="1" flipV="1">
            <a:off x="5015880" y="4742934"/>
            <a:ext cx="1122734" cy="11524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B1E34A00-7761-4055-8EAA-DAEF9A6E1042}"/>
              </a:ext>
            </a:extLst>
          </p:cNvPr>
          <p:cNvCxnSpPr>
            <a:cxnSpLocks/>
          </p:cNvCxnSpPr>
          <p:nvPr/>
        </p:nvCxnSpPr>
        <p:spPr bwMode="auto">
          <a:xfrm>
            <a:off x="4847827" y="5446029"/>
            <a:ext cx="1005033" cy="20709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EE2594CF-5067-414E-81C8-D11F65195304}"/>
              </a:ext>
            </a:extLst>
          </p:cNvPr>
          <p:cNvCxnSpPr>
            <a:cxnSpLocks/>
          </p:cNvCxnSpPr>
          <p:nvPr/>
        </p:nvCxnSpPr>
        <p:spPr bwMode="auto">
          <a:xfrm flipH="1">
            <a:off x="9889368" y="3912639"/>
            <a:ext cx="600003" cy="111279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BE4DEF83-8EB2-4D14-9AB2-01A742E7DD12}"/>
              </a:ext>
            </a:extLst>
          </p:cNvPr>
          <p:cNvCxnSpPr>
            <a:cxnSpLocks/>
          </p:cNvCxnSpPr>
          <p:nvPr/>
        </p:nvCxnSpPr>
        <p:spPr bwMode="auto">
          <a:xfrm flipH="1" flipV="1">
            <a:off x="8163230" y="4553936"/>
            <a:ext cx="957106" cy="27921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A181B25B-621B-47D3-983F-060EE1BF9EBB}"/>
              </a:ext>
            </a:extLst>
          </p:cNvPr>
          <p:cNvCxnSpPr>
            <a:cxnSpLocks/>
          </p:cNvCxnSpPr>
          <p:nvPr/>
        </p:nvCxnSpPr>
        <p:spPr bwMode="auto">
          <a:xfrm flipH="1" flipV="1">
            <a:off x="5831879" y="5653119"/>
            <a:ext cx="560101" cy="771529"/>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EE0AE10D-85B2-4D71-A9A3-5C60D21D1924}"/>
              </a:ext>
            </a:extLst>
          </p:cNvPr>
          <p:cNvCxnSpPr>
            <a:cxnSpLocks/>
          </p:cNvCxnSpPr>
          <p:nvPr/>
        </p:nvCxnSpPr>
        <p:spPr bwMode="auto">
          <a:xfrm flipH="1">
            <a:off x="6628970" y="4086570"/>
            <a:ext cx="181059" cy="93886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9BD375D4-B00F-4E24-8837-D6A383505B44}"/>
              </a:ext>
            </a:extLst>
          </p:cNvPr>
          <p:cNvCxnSpPr>
            <a:cxnSpLocks/>
          </p:cNvCxnSpPr>
          <p:nvPr/>
        </p:nvCxnSpPr>
        <p:spPr bwMode="auto">
          <a:xfrm flipH="1" flipV="1">
            <a:off x="7546030" y="6194010"/>
            <a:ext cx="714030" cy="24435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EBB7DF8C-E3A7-452F-9367-FF5AA47252EB}"/>
              </a:ext>
            </a:extLst>
          </p:cNvPr>
          <p:cNvCxnSpPr>
            <a:cxnSpLocks/>
          </p:cNvCxnSpPr>
          <p:nvPr/>
        </p:nvCxnSpPr>
        <p:spPr bwMode="auto">
          <a:xfrm flipH="1">
            <a:off x="6586709" y="6176716"/>
            <a:ext cx="970346" cy="144855"/>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0F379A6A-E06E-4A4A-8A82-AE09A0C46403}"/>
              </a:ext>
            </a:extLst>
          </p:cNvPr>
          <p:cNvCxnSpPr>
            <a:cxnSpLocks/>
          </p:cNvCxnSpPr>
          <p:nvPr/>
        </p:nvCxnSpPr>
        <p:spPr bwMode="auto">
          <a:xfrm flipH="1">
            <a:off x="8094866" y="5381596"/>
            <a:ext cx="881838" cy="31582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78BC60DE-1C06-40EE-AABB-9E1D31004B01}"/>
              </a:ext>
            </a:extLst>
          </p:cNvPr>
          <p:cNvCxnSpPr>
            <a:cxnSpLocks/>
          </p:cNvCxnSpPr>
          <p:nvPr/>
        </p:nvCxnSpPr>
        <p:spPr bwMode="auto">
          <a:xfrm flipH="1">
            <a:off x="9702722" y="4995960"/>
            <a:ext cx="101570" cy="1211875"/>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626A28EF-C6CF-445E-BFB1-5DA1CCE143A3}"/>
              </a:ext>
            </a:extLst>
          </p:cNvPr>
          <p:cNvCxnSpPr>
            <a:cxnSpLocks/>
          </p:cNvCxnSpPr>
          <p:nvPr/>
        </p:nvCxnSpPr>
        <p:spPr bwMode="auto">
          <a:xfrm flipH="1">
            <a:off x="8941869" y="5392772"/>
            <a:ext cx="10733" cy="90215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183CD013-3241-4C6B-A9A8-0A90A94782AE}"/>
              </a:ext>
            </a:extLst>
          </p:cNvPr>
          <p:cNvCxnSpPr>
            <a:cxnSpLocks/>
          </p:cNvCxnSpPr>
          <p:nvPr/>
        </p:nvCxnSpPr>
        <p:spPr bwMode="auto">
          <a:xfrm flipH="1">
            <a:off x="9707952" y="6194010"/>
            <a:ext cx="1140576" cy="2558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AC555850-22CC-4663-80E0-77C6B54853B9}"/>
              </a:ext>
            </a:extLst>
          </p:cNvPr>
          <p:cNvCxnSpPr>
            <a:cxnSpLocks/>
          </p:cNvCxnSpPr>
          <p:nvPr/>
        </p:nvCxnSpPr>
        <p:spPr bwMode="auto">
          <a:xfrm flipH="1" flipV="1">
            <a:off x="9264352" y="3692316"/>
            <a:ext cx="1225020" cy="221324"/>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58" name="Partial Circle 57">
            <a:extLst>
              <a:ext uri="{FF2B5EF4-FFF2-40B4-BE49-F238E27FC236}">
                <a16:creationId xmlns:a16="http://schemas.microsoft.com/office/drawing/2014/main" id="{1B58E17F-8B93-403A-8EE5-1B87AEA61DB8}"/>
              </a:ext>
            </a:extLst>
          </p:cNvPr>
          <p:cNvSpPr/>
          <p:nvPr/>
        </p:nvSpPr>
        <p:spPr bwMode="auto">
          <a:xfrm rot="18718059">
            <a:off x="4670514" y="4421586"/>
            <a:ext cx="682927" cy="645260"/>
          </a:xfrm>
          <a:prstGeom prst="pie">
            <a:avLst>
              <a:gd name="adj1" fmla="val 207706"/>
              <a:gd name="adj2" fmla="val 319268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4" name="Partial Circle 63">
            <a:extLst>
              <a:ext uri="{FF2B5EF4-FFF2-40B4-BE49-F238E27FC236}">
                <a16:creationId xmlns:a16="http://schemas.microsoft.com/office/drawing/2014/main" id="{43BEB543-343E-4795-89A1-BBDE531FD4AC}"/>
              </a:ext>
            </a:extLst>
          </p:cNvPr>
          <p:cNvSpPr/>
          <p:nvPr/>
        </p:nvSpPr>
        <p:spPr bwMode="auto">
          <a:xfrm rot="18718059">
            <a:off x="6300902" y="4710137"/>
            <a:ext cx="682927" cy="645260"/>
          </a:xfrm>
          <a:prstGeom prst="pie">
            <a:avLst>
              <a:gd name="adj1" fmla="val 19773310"/>
              <a:gd name="adj2" fmla="val 607692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5" name="Partial Circle 64">
            <a:extLst>
              <a:ext uri="{FF2B5EF4-FFF2-40B4-BE49-F238E27FC236}">
                <a16:creationId xmlns:a16="http://schemas.microsoft.com/office/drawing/2014/main" id="{5E7E1FBA-53AC-4D65-985C-79998095E7F4}"/>
              </a:ext>
            </a:extLst>
          </p:cNvPr>
          <p:cNvSpPr/>
          <p:nvPr/>
        </p:nvSpPr>
        <p:spPr bwMode="auto">
          <a:xfrm rot="18718059">
            <a:off x="7821157" y="4221461"/>
            <a:ext cx="682927" cy="645260"/>
          </a:xfrm>
          <a:prstGeom prst="pie">
            <a:avLst>
              <a:gd name="adj1" fmla="val 16744864"/>
              <a:gd name="adj2" fmla="val 4012067"/>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6" name="Partial Circle 65">
            <a:extLst>
              <a:ext uri="{FF2B5EF4-FFF2-40B4-BE49-F238E27FC236}">
                <a16:creationId xmlns:a16="http://schemas.microsoft.com/office/drawing/2014/main" id="{6468698A-1E52-4D10-A2CD-2AC3012FFC40}"/>
              </a:ext>
            </a:extLst>
          </p:cNvPr>
          <p:cNvSpPr/>
          <p:nvPr/>
        </p:nvSpPr>
        <p:spPr bwMode="auto">
          <a:xfrm rot="14533643">
            <a:off x="5512235" y="5339076"/>
            <a:ext cx="682927" cy="645260"/>
          </a:xfrm>
          <a:prstGeom prst="pie">
            <a:avLst>
              <a:gd name="adj1" fmla="val 18637142"/>
              <a:gd name="adj2" fmla="val 10334854"/>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7" name="Partial Circle 66">
            <a:extLst>
              <a:ext uri="{FF2B5EF4-FFF2-40B4-BE49-F238E27FC236}">
                <a16:creationId xmlns:a16="http://schemas.microsoft.com/office/drawing/2014/main" id="{DDD172E0-BD00-4161-98CD-1445D6F447BD}"/>
              </a:ext>
            </a:extLst>
          </p:cNvPr>
          <p:cNvSpPr/>
          <p:nvPr/>
        </p:nvSpPr>
        <p:spPr bwMode="auto">
          <a:xfrm rot="9988189">
            <a:off x="8726802" y="5113021"/>
            <a:ext cx="488884" cy="548326"/>
          </a:xfrm>
          <a:prstGeom prst="pie">
            <a:avLst>
              <a:gd name="adj1" fmla="val 21267424"/>
              <a:gd name="adj2" fmla="val 17183002"/>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8" name="Partial Circle 67">
            <a:extLst>
              <a:ext uri="{FF2B5EF4-FFF2-40B4-BE49-F238E27FC236}">
                <a16:creationId xmlns:a16="http://schemas.microsoft.com/office/drawing/2014/main" id="{F2024E73-8C98-4717-94FE-5875B4C59E25}"/>
              </a:ext>
            </a:extLst>
          </p:cNvPr>
          <p:cNvSpPr/>
          <p:nvPr/>
        </p:nvSpPr>
        <p:spPr bwMode="auto">
          <a:xfrm rot="17225653">
            <a:off x="9370481" y="5896962"/>
            <a:ext cx="682927" cy="645260"/>
          </a:xfrm>
          <a:prstGeom prst="pie">
            <a:avLst>
              <a:gd name="adj1" fmla="val 20816396"/>
              <a:gd name="adj2" fmla="val 435563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9" name="Partial Circle 68">
            <a:extLst>
              <a:ext uri="{FF2B5EF4-FFF2-40B4-BE49-F238E27FC236}">
                <a16:creationId xmlns:a16="http://schemas.microsoft.com/office/drawing/2014/main" id="{CBC3387B-4258-4673-9AE5-664E32FAE048}"/>
              </a:ext>
            </a:extLst>
          </p:cNvPr>
          <p:cNvSpPr/>
          <p:nvPr/>
        </p:nvSpPr>
        <p:spPr bwMode="auto">
          <a:xfrm rot="7970830">
            <a:off x="10141320" y="3598799"/>
            <a:ext cx="682927" cy="645260"/>
          </a:xfrm>
          <a:prstGeom prst="pie">
            <a:avLst>
              <a:gd name="adj1" fmla="val 20646730"/>
              <a:gd name="adj2" fmla="val 3446117"/>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70" name="Partial Circle 69">
            <a:extLst>
              <a:ext uri="{FF2B5EF4-FFF2-40B4-BE49-F238E27FC236}">
                <a16:creationId xmlns:a16="http://schemas.microsoft.com/office/drawing/2014/main" id="{BBE66202-AC04-4A73-8EF6-02A77FF5A59B}"/>
              </a:ext>
            </a:extLst>
          </p:cNvPr>
          <p:cNvSpPr/>
          <p:nvPr/>
        </p:nvSpPr>
        <p:spPr bwMode="auto">
          <a:xfrm rot="16817814">
            <a:off x="7237950" y="5899321"/>
            <a:ext cx="567956" cy="554790"/>
          </a:xfrm>
          <a:prstGeom prst="pie">
            <a:avLst>
              <a:gd name="adj1" fmla="val 15048554"/>
              <a:gd name="adj2" fmla="val 6048894"/>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9" name="TextBox 58">
            <a:extLst>
              <a:ext uri="{FF2B5EF4-FFF2-40B4-BE49-F238E27FC236}">
                <a16:creationId xmlns:a16="http://schemas.microsoft.com/office/drawing/2014/main" id="{D3BB3CA5-BC61-4E1E-BA43-E51C63465E2B}"/>
              </a:ext>
            </a:extLst>
          </p:cNvPr>
          <p:cNvSpPr txBox="1"/>
          <p:nvPr/>
        </p:nvSpPr>
        <p:spPr>
          <a:xfrm>
            <a:off x="5047253" y="5673287"/>
            <a:ext cx="1273088" cy="400110"/>
          </a:xfrm>
          <a:prstGeom prst="rect">
            <a:avLst/>
          </a:prstGeom>
          <a:noFill/>
        </p:spPr>
        <p:txBody>
          <a:bodyPr wrap="square" rtlCol="0">
            <a:spAutoFit/>
          </a:bodyPr>
          <a:lstStyle/>
          <a:p>
            <a:r>
              <a:rPr lang="en-GB" dirty="0">
                <a:solidFill>
                  <a:srgbClr val="FF0000"/>
                </a:solidFill>
              </a:rPr>
              <a:t>Reflex</a:t>
            </a:r>
          </a:p>
        </p:txBody>
      </p:sp>
      <p:sp>
        <p:nvSpPr>
          <p:cNvPr id="61" name="Rectangle 60">
            <a:extLst>
              <a:ext uri="{FF2B5EF4-FFF2-40B4-BE49-F238E27FC236}">
                <a16:creationId xmlns:a16="http://schemas.microsoft.com/office/drawing/2014/main" id="{FE0D38C3-6399-4138-B22A-763985716A5D}"/>
              </a:ext>
            </a:extLst>
          </p:cNvPr>
          <p:cNvSpPr/>
          <p:nvPr/>
        </p:nvSpPr>
        <p:spPr>
          <a:xfrm>
            <a:off x="7766436" y="5959569"/>
            <a:ext cx="912429" cy="400110"/>
          </a:xfrm>
          <a:prstGeom prst="rect">
            <a:avLst/>
          </a:prstGeom>
        </p:spPr>
        <p:txBody>
          <a:bodyPr wrap="none">
            <a:spAutoFit/>
          </a:bodyPr>
          <a:lstStyle/>
          <a:p>
            <a:r>
              <a:rPr lang="en-GB" dirty="0">
                <a:solidFill>
                  <a:srgbClr val="FF0000"/>
                </a:solidFill>
              </a:rPr>
              <a:t>Reflex</a:t>
            </a:r>
          </a:p>
        </p:txBody>
      </p:sp>
      <p:sp>
        <p:nvSpPr>
          <p:cNvPr id="62" name="Rectangle 61">
            <a:extLst>
              <a:ext uri="{FF2B5EF4-FFF2-40B4-BE49-F238E27FC236}">
                <a16:creationId xmlns:a16="http://schemas.microsoft.com/office/drawing/2014/main" id="{4A302829-4304-473E-AC1B-213BE7E8208D}"/>
              </a:ext>
            </a:extLst>
          </p:cNvPr>
          <p:cNvSpPr/>
          <p:nvPr/>
        </p:nvSpPr>
        <p:spPr>
          <a:xfrm>
            <a:off x="7862352" y="5022244"/>
            <a:ext cx="912429" cy="400110"/>
          </a:xfrm>
          <a:prstGeom prst="rect">
            <a:avLst/>
          </a:prstGeom>
        </p:spPr>
        <p:txBody>
          <a:bodyPr wrap="none">
            <a:spAutoFit/>
          </a:bodyPr>
          <a:lstStyle/>
          <a:p>
            <a:r>
              <a:rPr lang="en-GB" dirty="0">
                <a:solidFill>
                  <a:srgbClr val="FF0000"/>
                </a:solidFill>
              </a:rPr>
              <a:t>Reflex</a:t>
            </a:r>
          </a:p>
        </p:txBody>
      </p:sp>
      <p:sp>
        <p:nvSpPr>
          <p:cNvPr id="63" name="Rectangle 62">
            <a:extLst>
              <a:ext uri="{FF2B5EF4-FFF2-40B4-BE49-F238E27FC236}">
                <a16:creationId xmlns:a16="http://schemas.microsoft.com/office/drawing/2014/main" id="{C6211607-91C8-48AA-8E84-F78E70A7B085}"/>
              </a:ext>
            </a:extLst>
          </p:cNvPr>
          <p:cNvSpPr/>
          <p:nvPr/>
        </p:nvSpPr>
        <p:spPr>
          <a:xfrm>
            <a:off x="9350509" y="3929375"/>
            <a:ext cx="840295" cy="400110"/>
          </a:xfrm>
          <a:prstGeom prst="rect">
            <a:avLst/>
          </a:prstGeom>
        </p:spPr>
        <p:txBody>
          <a:bodyPr wrap="none">
            <a:spAutoFit/>
          </a:bodyPr>
          <a:lstStyle/>
          <a:p>
            <a:r>
              <a:rPr lang="en-GB" dirty="0">
                <a:solidFill>
                  <a:srgbClr val="FF0000"/>
                </a:solidFill>
              </a:rPr>
              <a:t>Acute</a:t>
            </a:r>
          </a:p>
        </p:txBody>
      </p:sp>
      <p:sp>
        <p:nvSpPr>
          <p:cNvPr id="71" name="Rectangle 70">
            <a:extLst>
              <a:ext uri="{FF2B5EF4-FFF2-40B4-BE49-F238E27FC236}">
                <a16:creationId xmlns:a16="http://schemas.microsoft.com/office/drawing/2014/main" id="{87AAE38D-8286-482E-A790-CCF39CC023B5}"/>
              </a:ext>
            </a:extLst>
          </p:cNvPr>
          <p:cNvSpPr/>
          <p:nvPr/>
        </p:nvSpPr>
        <p:spPr>
          <a:xfrm>
            <a:off x="5426892" y="4353881"/>
            <a:ext cx="840295" cy="400110"/>
          </a:xfrm>
          <a:prstGeom prst="rect">
            <a:avLst/>
          </a:prstGeom>
        </p:spPr>
        <p:txBody>
          <a:bodyPr wrap="none">
            <a:spAutoFit/>
          </a:bodyPr>
          <a:lstStyle/>
          <a:p>
            <a:r>
              <a:rPr lang="en-GB" dirty="0">
                <a:solidFill>
                  <a:srgbClr val="FF0000"/>
                </a:solidFill>
              </a:rPr>
              <a:t>Acute</a:t>
            </a:r>
          </a:p>
        </p:txBody>
      </p:sp>
      <p:sp>
        <p:nvSpPr>
          <p:cNvPr id="72" name="Rectangle 71">
            <a:extLst>
              <a:ext uri="{FF2B5EF4-FFF2-40B4-BE49-F238E27FC236}">
                <a16:creationId xmlns:a16="http://schemas.microsoft.com/office/drawing/2014/main" id="{29F83634-343A-48E7-ADFC-549411CAAD10}"/>
              </a:ext>
            </a:extLst>
          </p:cNvPr>
          <p:cNvSpPr/>
          <p:nvPr/>
        </p:nvSpPr>
        <p:spPr>
          <a:xfrm>
            <a:off x="6859547" y="4548533"/>
            <a:ext cx="1010213" cy="400110"/>
          </a:xfrm>
          <a:prstGeom prst="rect">
            <a:avLst/>
          </a:prstGeom>
        </p:spPr>
        <p:txBody>
          <a:bodyPr wrap="none">
            <a:spAutoFit/>
          </a:bodyPr>
          <a:lstStyle/>
          <a:p>
            <a:r>
              <a:rPr lang="en-GB" dirty="0">
                <a:solidFill>
                  <a:srgbClr val="FF0000"/>
                </a:solidFill>
              </a:rPr>
              <a:t>Obtuse</a:t>
            </a:r>
          </a:p>
        </p:txBody>
      </p:sp>
      <p:sp>
        <p:nvSpPr>
          <p:cNvPr id="73" name="Rectangle 72">
            <a:extLst>
              <a:ext uri="{FF2B5EF4-FFF2-40B4-BE49-F238E27FC236}">
                <a16:creationId xmlns:a16="http://schemas.microsoft.com/office/drawing/2014/main" id="{29578774-5AB5-4BD4-B5C4-88D62143B1A2}"/>
              </a:ext>
            </a:extLst>
          </p:cNvPr>
          <p:cNvSpPr/>
          <p:nvPr/>
        </p:nvSpPr>
        <p:spPr>
          <a:xfrm>
            <a:off x="7935702" y="3812973"/>
            <a:ext cx="1010213" cy="400110"/>
          </a:xfrm>
          <a:prstGeom prst="rect">
            <a:avLst/>
          </a:prstGeom>
        </p:spPr>
        <p:txBody>
          <a:bodyPr wrap="none">
            <a:spAutoFit/>
          </a:bodyPr>
          <a:lstStyle/>
          <a:p>
            <a:r>
              <a:rPr lang="en-GB" dirty="0">
                <a:solidFill>
                  <a:srgbClr val="FF0000"/>
                </a:solidFill>
              </a:rPr>
              <a:t>Obtuse</a:t>
            </a:r>
          </a:p>
        </p:txBody>
      </p:sp>
      <p:sp>
        <p:nvSpPr>
          <p:cNvPr id="74" name="Rectangle 73">
            <a:extLst>
              <a:ext uri="{FF2B5EF4-FFF2-40B4-BE49-F238E27FC236}">
                <a16:creationId xmlns:a16="http://schemas.microsoft.com/office/drawing/2014/main" id="{568BC2F1-9259-46D4-8B11-0BB1CBF73F9D}"/>
              </a:ext>
            </a:extLst>
          </p:cNvPr>
          <p:cNvSpPr/>
          <p:nvPr/>
        </p:nvSpPr>
        <p:spPr>
          <a:xfrm>
            <a:off x="9957806" y="5648410"/>
            <a:ext cx="840295" cy="400110"/>
          </a:xfrm>
          <a:prstGeom prst="rect">
            <a:avLst/>
          </a:prstGeom>
        </p:spPr>
        <p:txBody>
          <a:bodyPr wrap="none">
            <a:spAutoFit/>
          </a:bodyPr>
          <a:lstStyle/>
          <a:p>
            <a:r>
              <a:rPr lang="en-GB" dirty="0">
                <a:solidFill>
                  <a:srgbClr val="FF0000"/>
                </a:solidFill>
              </a:rPr>
              <a:t>Acute</a:t>
            </a:r>
          </a:p>
        </p:txBody>
      </p:sp>
    </p:spTree>
    <p:extLst>
      <p:ext uri="{BB962C8B-B14F-4D97-AF65-F5344CB8AC3E}">
        <p14:creationId xmlns:p14="http://schemas.microsoft.com/office/powerpoint/2010/main" val="3196073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4" grpId="0" animBg="1"/>
      <p:bldP spid="65" grpId="0" animBg="1"/>
      <p:bldP spid="66" grpId="0" animBg="1"/>
      <p:bldP spid="67" grpId="0" animBg="1"/>
      <p:bldP spid="68" grpId="0" animBg="1"/>
      <p:bldP spid="69" grpId="0" animBg="1"/>
      <p:bldP spid="70" grpId="0" animBg="1"/>
      <p:bldP spid="59" grpId="0"/>
      <p:bldP spid="61" grpId="0"/>
      <p:bldP spid="62" grpId="0"/>
      <p:bldP spid="63" grpId="0"/>
      <p:bldP spid="71" grpId="0"/>
      <p:bldP spid="72" grpId="0"/>
      <p:bldP spid="73" grpId="0"/>
      <p:bldP spid="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45811" y="791742"/>
            <a:ext cx="9721081" cy="1200329"/>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1. Is each angle below </a:t>
            </a:r>
            <a:r>
              <a:rPr lang="en-GB" sz="2400" dirty="0">
                <a:solidFill>
                  <a:srgbClr val="FF0000"/>
                </a:solidFill>
              </a:rPr>
              <a:t>acute, </a:t>
            </a:r>
            <a:r>
              <a:rPr lang="en-GB" sz="2400" dirty="0">
                <a:solidFill>
                  <a:srgbClr val="00B050"/>
                </a:solidFill>
              </a:rPr>
              <a:t>obtuse</a:t>
            </a:r>
            <a:r>
              <a:rPr lang="en-GB" sz="2400" dirty="0"/>
              <a:t> or </a:t>
            </a:r>
            <a:r>
              <a:rPr lang="en-GB" sz="2400" dirty="0">
                <a:solidFill>
                  <a:srgbClr val="0070C0"/>
                </a:solidFill>
              </a:rPr>
              <a:t>reflex?</a:t>
            </a:r>
            <a:endParaRPr lang="en-US" sz="2400" dirty="0">
              <a:solidFill>
                <a:srgbClr val="0070C0"/>
              </a:solidFill>
            </a:endParaRPr>
          </a:p>
          <a:p>
            <a:pPr marL="0" indent="0" eaLnBrk="1" hangingPunct="1">
              <a:buClr>
                <a:srgbClr val="000000"/>
              </a:buClr>
              <a:buSzPct val="100000"/>
              <a:defRPr/>
            </a:pP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Classifying 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332040C-7CC8-4248-A58B-ECFF8C46FAB1}"/>
              </a:ext>
            </a:extLst>
          </p:cNvPr>
          <p:cNvPicPr>
            <a:picLocks noChangeAspect="1"/>
          </p:cNvPicPr>
          <p:nvPr/>
        </p:nvPicPr>
        <p:blipFill>
          <a:blip r:embed="rId4"/>
          <a:stretch>
            <a:fillRect/>
          </a:stretch>
        </p:blipFill>
        <p:spPr>
          <a:xfrm>
            <a:off x="2855640" y="1393586"/>
            <a:ext cx="1752975" cy="1777733"/>
          </a:xfrm>
          <a:prstGeom prst="rect">
            <a:avLst/>
          </a:prstGeom>
        </p:spPr>
      </p:pic>
      <p:pic>
        <p:nvPicPr>
          <p:cNvPr id="3" name="Picture 2">
            <a:extLst>
              <a:ext uri="{FF2B5EF4-FFF2-40B4-BE49-F238E27FC236}">
                <a16:creationId xmlns:a16="http://schemas.microsoft.com/office/drawing/2014/main" id="{E567F0CC-0E16-448F-A7EA-58001F0CA883}"/>
              </a:ext>
            </a:extLst>
          </p:cNvPr>
          <p:cNvPicPr>
            <a:picLocks noChangeAspect="1"/>
          </p:cNvPicPr>
          <p:nvPr/>
        </p:nvPicPr>
        <p:blipFill>
          <a:blip r:embed="rId5"/>
          <a:stretch>
            <a:fillRect/>
          </a:stretch>
        </p:blipFill>
        <p:spPr>
          <a:xfrm>
            <a:off x="4902214" y="1388529"/>
            <a:ext cx="1216350" cy="1786667"/>
          </a:xfrm>
          <a:prstGeom prst="rect">
            <a:avLst/>
          </a:prstGeom>
        </p:spPr>
      </p:pic>
      <p:pic>
        <p:nvPicPr>
          <p:cNvPr id="4" name="Picture 3">
            <a:extLst>
              <a:ext uri="{FF2B5EF4-FFF2-40B4-BE49-F238E27FC236}">
                <a16:creationId xmlns:a16="http://schemas.microsoft.com/office/drawing/2014/main" id="{746D0E70-0994-4416-822C-2DC711461AE7}"/>
              </a:ext>
            </a:extLst>
          </p:cNvPr>
          <p:cNvPicPr>
            <a:picLocks noChangeAspect="1"/>
          </p:cNvPicPr>
          <p:nvPr/>
        </p:nvPicPr>
        <p:blipFill>
          <a:blip r:embed="rId6"/>
          <a:stretch>
            <a:fillRect/>
          </a:stretch>
        </p:blipFill>
        <p:spPr>
          <a:xfrm>
            <a:off x="6467622" y="1427997"/>
            <a:ext cx="2016224" cy="1779413"/>
          </a:xfrm>
          <a:prstGeom prst="rect">
            <a:avLst/>
          </a:prstGeom>
        </p:spPr>
      </p:pic>
      <p:pic>
        <p:nvPicPr>
          <p:cNvPr id="5" name="Picture 4">
            <a:extLst>
              <a:ext uri="{FF2B5EF4-FFF2-40B4-BE49-F238E27FC236}">
                <a16:creationId xmlns:a16="http://schemas.microsoft.com/office/drawing/2014/main" id="{1AF655CD-2D66-4473-B181-100391A35EC6}"/>
              </a:ext>
            </a:extLst>
          </p:cNvPr>
          <p:cNvPicPr>
            <a:picLocks noChangeAspect="1"/>
          </p:cNvPicPr>
          <p:nvPr/>
        </p:nvPicPr>
        <p:blipFill>
          <a:blip r:embed="rId7"/>
          <a:stretch>
            <a:fillRect/>
          </a:stretch>
        </p:blipFill>
        <p:spPr>
          <a:xfrm>
            <a:off x="8819604" y="1391906"/>
            <a:ext cx="2790450" cy="1742000"/>
          </a:xfrm>
          <a:prstGeom prst="rect">
            <a:avLst/>
          </a:prstGeom>
        </p:spPr>
      </p:pic>
      <p:sp>
        <p:nvSpPr>
          <p:cNvPr id="6" name="Rectangle 5">
            <a:extLst>
              <a:ext uri="{FF2B5EF4-FFF2-40B4-BE49-F238E27FC236}">
                <a16:creationId xmlns:a16="http://schemas.microsoft.com/office/drawing/2014/main" id="{9C8FABFA-A2C9-4350-A1C4-08D478F432A8}"/>
              </a:ext>
            </a:extLst>
          </p:cNvPr>
          <p:cNvSpPr/>
          <p:nvPr/>
        </p:nvSpPr>
        <p:spPr>
          <a:xfrm>
            <a:off x="2559836" y="3453902"/>
            <a:ext cx="9293030" cy="830997"/>
          </a:xfrm>
          <a:prstGeom prst="rect">
            <a:avLst/>
          </a:prstGeom>
        </p:spPr>
        <p:txBody>
          <a:bodyPr wrap="square">
            <a:spAutoFit/>
          </a:bodyPr>
          <a:lstStyle/>
          <a:p>
            <a:r>
              <a:rPr lang="en-GB" sz="2400" dirty="0"/>
              <a:t>2. For each shape below state whether the angle at each corner is </a:t>
            </a:r>
            <a:r>
              <a:rPr lang="en-GB" sz="2400" dirty="0">
                <a:solidFill>
                  <a:srgbClr val="FF0000"/>
                </a:solidFill>
              </a:rPr>
              <a:t>acute</a:t>
            </a:r>
            <a:r>
              <a:rPr lang="en-GB" sz="2400" dirty="0"/>
              <a:t>, </a:t>
            </a:r>
            <a:r>
              <a:rPr lang="en-GB" sz="2400" dirty="0">
                <a:solidFill>
                  <a:srgbClr val="00B050"/>
                </a:solidFill>
              </a:rPr>
              <a:t>obtuse</a:t>
            </a:r>
            <a:r>
              <a:rPr lang="en-GB" sz="2400" dirty="0"/>
              <a:t> or </a:t>
            </a:r>
            <a:r>
              <a:rPr lang="en-GB" sz="2400" dirty="0">
                <a:solidFill>
                  <a:srgbClr val="0070C0"/>
                </a:solidFill>
              </a:rPr>
              <a:t>reflex</a:t>
            </a:r>
          </a:p>
        </p:txBody>
      </p:sp>
      <p:pic>
        <p:nvPicPr>
          <p:cNvPr id="7" name="Picture 6">
            <a:extLst>
              <a:ext uri="{FF2B5EF4-FFF2-40B4-BE49-F238E27FC236}">
                <a16:creationId xmlns:a16="http://schemas.microsoft.com/office/drawing/2014/main" id="{52276FB7-0DF8-4FC4-9C8E-4E17DB4C20E3}"/>
              </a:ext>
            </a:extLst>
          </p:cNvPr>
          <p:cNvPicPr>
            <a:picLocks noChangeAspect="1"/>
          </p:cNvPicPr>
          <p:nvPr/>
        </p:nvPicPr>
        <p:blipFill>
          <a:blip r:embed="rId8"/>
          <a:stretch>
            <a:fillRect/>
          </a:stretch>
        </p:blipFill>
        <p:spPr>
          <a:xfrm>
            <a:off x="2855640" y="4437112"/>
            <a:ext cx="3291300" cy="1893867"/>
          </a:xfrm>
          <a:prstGeom prst="rect">
            <a:avLst/>
          </a:prstGeom>
        </p:spPr>
      </p:pic>
      <p:pic>
        <p:nvPicPr>
          <p:cNvPr id="8" name="Picture 7">
            <a:extLst>
              <a:ext uri="{FF2B5EF4-FFF2-40B4-BE49-F238E27FC236}">
                <a16:creationId xmlns:a16="http://schemas.microsoft.com/office/drawing/2014/main" id="{BB5A232D-5547-484D-B80B-D7F762DFA905}"/>
              </a:ext>
            </a:extLst>
          </p:cNvPr>
          <p:cNvPicPr>
            <a:picLocks noChangeAspect="1"/>
          </p:cNvPicPr>
          <p:nvPr/>
        </p:nvPicPr>
        <p:blipFill>
          <a:blip r:embed="rId9"/>
          <a:stretch>
            <a:fillRect/>
          </a:stretch>
        </p:blipFill>
        <p:spPr>
          <a:xfrm>
            <a:off x="6820025" y="4461862"/>
            <a:ext cx="2933550" cy="2179734"/>
          </a:xfrm>
          <a:prstGeom prst="rect">
            <a:avLst/>
          </a:prstGeom>
        </p:spPr>
      </p:pic>
      <p:sp>
        <p:nvSpPr>
          <p:cNvPr id="13" name="Partial Circle 12">
            <a:extLst>
              <a:ext uri="{FF2B5EF4-FFF2-40B4-BE49-F238E27FC236}">
                <a16:creationId xmlns:a16="http://schemas.microsoft.com/office/drawing/2014/main" id="{80648B77-DB63-4FE3-BB6D-C4744FA4C8A0}"/>
              </a:ext>
            </a:extLst>
          </p:cNvPr>
          <p:cNvSpPr/>
          <p:nvPr/>
        </p:nvSpPr>
        <p:spPr bwMode="auto">
          <a:xfrm rot="18718059">
            <a:off x="2813200" y="5229099"/>
            <a:ext cx="682927" cy="645260"/>
          </a:xfrm>
          <a:prstGeom prst="pie">
            <a:avLst>
              <a:gd name="adj1" fmla="val 1122146"/>
              <a:gd name="adj2" fmla="val 270910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4" name="Partial Circle 13">
            <a:extLst>
              <a:ext uri="{FF2B5EF4-FFF2-40B4-BE49-F238E27FC236}">
                <a16:creationId xmlns:a16="http://schemas.microsoft.com/office/drawing/2014/main" id="{7335E8E6-EC36-4122-B23E-B66780281A31}"/>
              </a:ext>
            </a:extLst>
          </p:cNvPr>
          <p:cNvSpPr/>
          <p:nvPr/>
        </p:nvSpPr>
        <p:spPr bwMode="auto">
          <a:xfrm rot="11805285">
            <a:off x="5555182" y="5831469"/>
            <a:ext cx="682927" cy="645260"/>
          </a:xfrm>
          <a:prstGeom prst="pie">
            <a:avLst>
              <a:gd name="adj1" fmla="val 427327"/>
              <a:gd name="adj2" fmla="val 186560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 name="Partial Circle 14">
            <a:extLst>
              <a:ext uri="{FF2B5EF4-FFF2-40B4-BE49-F238E27FC236}">
                <a16:creationId xmlns:a16="http://schemas.microsoft.com/office/drawing/2014/main" id="{34B78ABD-8EF8-49E5-B91C-4DEE763179FA}"/>
              </a:ext>
            </a:extLst>
          </p:cNvPr>
          <p:cNvSpPr/>
          <p:nvPr/>
        </p:nvSpPr>
        <p:spPr bwMode="auto">
          <a:xfrm rot="16200000">
            <a:off x="7924445" y="6002364"/>
            <a:ext cx="682927" cy="645260"/>
          </a:xfrm>
          <a:prstGeom prst="pie">
            <a:avLst>
              <a:gd name="adj1" fmla="val 110822"/>
              <a:gd name="adj2" fmla="val 344725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6" name="Partial Circle 15">
            <a:extLst>
              <a:ext uri="{FF2B5EF4-FFF2-40B4-BE49-F238E27FC236}">
                <a16:creationId xmlns:a16="http://schemas.microsoft.com/office/drawing/2014/main" id="{367D2F85-6E74-4201-A8EF-142D32DFC554}"/>
              </a:ext>
            </a:extLst>
          </p:cNvPr>
          <p:cNvSpPr/>
          <p:nvPr/>
        </p:nvSpPr>
        <p:spPr bwMode="auto">
          <a:xfrm rot="3030488">
            <a:off x="4348467" y="4385630"/>
            <a:ext cx="682927" cy="645260"/>
          </a:xfrm>
          <a:prstGeom prst="pie">
            <a:avLst>
              <a:gd name="adj1" fmla="val 71538"/>
              <a:gd name="adj2" fmla="val 609487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7" name="Partial Circle 16">
            <a:extLst>
              <a:ext uri="{FF2B5EF4-FFF2-40B4-BE49-F238E27FC236}">
                <a16:creationId xmlns:a16="http://schemas.microsoft.com/office/drawing/2014/main" id="{7148D28E-06DB-48B5-AC34-F2AA1021B024}"/>
              </a:ext>
            </a:extLst>
          </p:cNvPr>
          <p:cNvSpPr/>
          <p:nvPr/>
        </p:nvSpPr>
        <p:spPr bwMode="auto">
          <a:xfrm rot="18718059">
            <a:off x="4183779" y="5273997"/>
            <a:ext cx="682927" cy="645260"/>
          </a:xfrm>
          <a:prstGeom prst="pie">
            <a:avLst>
              <a:gd name="adj1" fmla="val 13886561"/>
              <a:gd name="adj2" fmla="val 4207820"/>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18" name="Partial Circle 17">
            <a:extLst>
              <a:ext uri="{FF2B5EF4-FFF2-40B4-BE49-F238E27FC236}">
                <a16:creationId xmlns:a16="http://schemas.microsoft.com/office/drawing/2014/main" id="{07501119-4390-4FDC-85C9-4D7B00E5F8DE}"/>
              </a:ext>
            </a:extLst>
          </p:cNvPr>
          <p:cNvSpPr/>
          <p:nvPr/>
        </p:nvSpPr>
        <p:spPr bwMode="auto">
          <a:xfrm rot="16200000">
            <a:off x="6705230" y="5803050"/>
            <a:ext cx="682927" cy="645260"/>
          </a:xfrm>
          <a:prstGeom prst="pie">
            <a:avLst>
              <a:gd name="adj1" fmla="val 21518965"/>
              <a:gd name="adj2" fmla="val 3653369"/>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9" name="Partial Circle 18">
            <a:extLst>
              <a:ext uri="{FF2B5EF4-FFF2-40B4-BE49-F238E27FC236}">
                <a16:creationId xmlns:a16="http://schemas.microsoft.com/office/drawing/2014/main" id="{DD877914-A36F-4CBB-BEF6-F1D5643EF577}"/>
              </a:ext>
            </a:extLst>
          </p:cNvPr>
          <p:cNvSpPr/>
          <p:nvPr/>
        </p:nvSpPr>
        <p:spPr bwMode="auto">
          <a:xfrm rot="8566360">
            <a:off x="9144069" y="5249236"/>
            <a:ext cx="682927" cy="645260"/>
          </a:xfrm>
          <a:prstGeom prst="pie">
            <a:avLst>
              <a:gd name="adj1" fmla="val 246868"/>
              <a:gd name="adj2" fmla="val 405104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0" name="Partial Circle 19">
            <a:extLst>
              <a:ext uri="{FF2B5EF4-FFF2-40B4-BE49-F238E27FC236}">
                <a16:creationId xmlns:a16="http://schemas.microsoft.com/office/drawing/2014/main" id="{2F15B444-6019-4409-85A4-DBE4E283520F}"/>
              </a:ext>
            </a:extLst>
          </p:cNvPr>
          <p:cNvSpPr/>
          <p:nvPr/>
        </p:nvSpPr>
        <p:spPr bwMode="auto">
          <a:xfrm rot="18718059">
            <a:off x="7713989" y="4431901"/>
            <a:ext cx="682927" cy="645260"/>
          </a:xfrm>
          <a:prstGeom prst="pie">
            <a:avLst>
              <a:gd name="adj1" fmla="val 4560402"/>
              <a:gd name="adj2" fmla="val 11448696"/>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1" name="Partial Circle 20">
            <a:extLst>
              <a:ext uri="{FF2B5EF4-FFF2-40B4-BE49-F238E27FC236}">
                <a16:creationId xmlns:a16="http://schemas.microsoft.com/office/drawing/2014/main" id="{4FCFD50D-0892-4DC5-8A87-C916BA5EF600}"/>
              </a:ext>
            </a:extLst>
          </p:cNvPr>
          <p:cNvSpPr/>
          <p:nvPr/>
        </p:nvSpPr>
        <p:spPr bwMode="auto">
          <a:xfrm rot="18718059">
            <a:off x="6715701" y="5195227"/>
            <a:ext cx="682927" cy="511697"/>
          </a:xfrm>
          <a:prstGeom prst="pie">
            <a:avLst>
              <a:gd name="adj1" fmla="val 802760"/>
              <a:gd name="adj2" fmla="val 8337360"/>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2" name="Partial Circle 21">
            <a:extLst>
              <a:ext uri="{FF2B5EF4-FFF2-40B4-BE49-F238E27FC236}">
                <a16:creationId xmlns:a16="http://schemas.microsoft.com/office/drawing/2014/main" id="{A4A3FC43-C3BE-4BCB-B9A9-7A8D9DDCA4DC}"/>
              </a:ext>
            </a:extLst>
          </p:cNvPr>
          <p:cNvSpPr/>
          <p:nvPr/>
        </p:nvSpPr>
        <p:spPr bwMode="auto">
          <a:xfrm rot="18718059">
            <a:off x="7924445" y="5173103"/>
            <a:ext cx="682927" cy="645260"/>
          </a:xfrm>
          <a:prstGeom prst="pie">
            <a:avLst>
              <a:gd name="adj1" fmla="val 12028780"/>
              <a:gd name="adj2" fmla="val 8246988"/>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3" name="Partial Circle 22">
            <a:extLst>
              <a:ext uri="{FF2B5EF4-FFF2-40B4-BE49-F238E27FC236}">
                <a16:creationId xmlns:a16="http://schemas.microsoft.com/office/drawing/2014/main" id="{79BD78F7-7081-4244-A42E-214BDD3AE31A}"/>
              </a:ext>
            </a:extLst>
          </p:cNvPr>
          <p:cNvSpPr/>
          <p:nvPr/>
        </p:nvSpPr>
        <p:spPr bwMode="auto">
          <a:xfrm rot="7851334">
            <a:off x="2905566" y="2522437"/>
            <a:ext cx="682927" cy="667887"/>
          </a:xfrm>
          <a:prstGeom prst="pie">
            <a:avLst>
              <a:gd name="adj1" fmla="val 12139694"/>
              <a:gd name="adj2" fmla="val 9580314"/>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4" name="Partial Circle 23">
            <a:extLst>
              <a:ext uri="{FF2B5EF4-FFF2-40B4-BE49-F238E27FC236}">
                <a16:creationId xmlns:a16="http://schemas.microsoft.com/office/drawing/2014/main" id="{D9180DC9-7C46-47A8-A3F8-2F2E1DD1E4A5}"/>
              </a:ext>
            </a:extLst>
          </p:cNvPr>
          <p:cNvSpPr/>
          <p:nvPr/>
        </p:nvSpPr>
        <p:spPr bwMode="auto">
          <a:xfrm rot="4924695">
            <a:off x="5495258" y="1153929"/>
            <a:ext cx="682927" cy="645260"/>
          </a:xfrm>
          <a:prstGeom prst="pie">
            <a:avLst>
              <a:gd name="adj1" fmla="val 1122146"/>
              <a:gd name="adj2" fmla="val 270910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5" name="Partial Circle 24">
            <a:extLst>
              <a:ext uri="{FF2B5EF4-FFF2-40B4-BE49-F238E27FC236}">
                <a16:creationId xmlns:a16="http://schemas.microsoft.com/office/drawing/2014/main" id="{4035145C-772B-4214-A9B1-B31167618B4A}"/>
              </a:ext>
            </a:extLst>
          </p:cNvPr>
          <p:cNvSpPr/>
          <p:nvPr/>
        </p:nvSpPr>
        <p:spPr bwMode="auto">
          <a:xfrm rot="13742636">
            <a:off x="6946038" y="2489889"/>
            <a:ext cx="682927" cy="645260"/>
          </a:xfrm>
          <a:prstGeom prst="pie">
            <a:avLst>
              <a:gd name="adj1" fmla="val 590028"/>
              <a:gd name="adj2" fmla="val 7909777"/>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6" name="Partial Circle 25">
            <a:extLst>
              <a:ext uri="{FF2B5EF4-FFF2-40B4-BE49-F238E27FC236}">
                <a16:creationId xmlns:a16="http://schemas.microsoft.com/office/drawing/2014/main" id="{4D68E3ED-2AFC-4C6F-89EF-43EFF3E6265E}"/>
              </a:ext>
            </a:extLst>
          </p:cNvPr>
          <p:cNvSpPr/>
          <p:nvPr/>
        </p:nvSpPr>
        <p:spPr bwMode="auto">
          <a:xfrm rot="18276048">
            <a:off x="10001389" y="1525286"/>
            <a:ext cx="682927" cy="667887"/>
          </a:xfrm>
          <a:prstGeom prst="pie">
            <a:avLst>
              <a:gd name="adj1" fmla="val 14220151"/>
              <a:gd name="adj2" fmla="val 5526961"/>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7" name="TextBox 26">
            <a:extLst>
              <a:ext uri="{FF2B5EF4-FFF2-40B4-BE49-F238E27FC236}">
                <a16:creationId xmlns:a16="http://schemas.microsoft.com/office/drawing/2014/main" id="{5578E52D-3737-431D-9F91-45BFD055256F}"/>
              </a:ext>
            </a:extLst>
          </p:cNvPr>
          <p:cNvSpPr txBox="1"/>
          <p:nvPr/>
        </p:nvSpPr>
        <p:spPr>
          <a:xfrm>
            <a:off x="2826264" y="1387622"/>
            <a:ext cx="1782351" cy="1786667"/>
          </a:xfrm>
          <a:prstGeom prst="rect">
            <a:avLst/>
          </a:prstGeom>
          <a:noFill/>
          <a:ln w="19050">
            <a:solidFill>
              <a:schemeClr val="tx1"/>
            </a:solidFill>
          </a:ln>
        </p:spPr>
        <p:txBody>
          <a:bodyPr wrap="square" rtlCol="0">
            <a:spAutoFit/>
          </a:bodyPr>
          <a:lstStyle/>
          <a:p>
            <a:endParaRPr lang="en-GB" dirty="0"/>
          </a:p>
        </p:txBody>
      </p:sp>
      <p:sp>
        <p:nvSpPr>
          <p:cNvPr id="28" name="TextBox 27">
            <a:extLst>
              <a:ext uri="{FF2B5EF4-FFF2-40B4-BE49-F238E27FC236}">
                <a16:creationId xmlns:a16="http://schemas.microsoft.com/office/drawing/2014/main" id="{78C30060-AC19-4919-8F97-BE8E44751E03}"/>
              </a:ext>
            </a:extLst>
          </p:cNvPr>
          <p:cNvSpPr txBox="1"/>
          <p:nvPr/>
        </p:nvSpPr>
        <p:spPr>
          <a:xfrm>
            <a:off x="4894215" y="1371692"/>
            <a:ext cx="1224350" cy="1835717"/>
          </a:xfrm>
          <a:prstGeom prst="rect">
            <a:avLst/>
          </a:prstGeom>
          <a:noFill/>
          <a:ln w="19050">
            <a:solidFill>
              <a:schemeClr val="tx1"/>
            </a:solidFill>
          </a:ln>
        </p:spPr>
        <p:txBody>
          <a:bodyPr wrap="square" rtlCol="0">
            <a:spAutoFit/>
          </a:bodyPr>
          <a:lstStyle/>
          <a:p>
            <a:endParaRPr lang="en-GB" dirty="0"/>
          </a:p>
        </p:txBody>
      </p:sp>
      <p:sp>
        <p:nvSpPr>
          <p:cNvPr id="29" name="TextBox 28">
            <a:extLst>
              <a:ext uri="{FF2B5EF4-FFF2-40B4-BE49-F238E27FC236}">
                <a16:creationId xmlns:a16="http://schemas.microsoft.com/office/drawing/2014/main" id="{034CF3FB-9A72-4415-9DAC-7F2011ACA423}"/>
              </a:ext>
            </a:extLst>
          </p:cNvPr>
          <p:cNvSpPr txBox="1"/>
          <p:nvPr/>
        </p:nvSpPr>
        <p:spPr>
          <a:xfrm>
            <a:off x="6467621" y="1428685"/>
            <a:ext cx="2040521" cy="1778723"/>
          </a:xfrm>
          <a:prstGeom prst="rect">
            <a:avLst/>
          </a:prstGeom>
          <a:noFill/>
          <a:ln w="19050">
            <a:solidFill>
              <a:schemeClr val="tx1"/>
            </a:solidFill>
          </a:ln>
        </p:spPr>
        <p:txBody>
          <a:bodyPr wrap="square" rtlCol="0">
            <a:spAutoFit/>
          </a:bodyPr>
          <a:lstStyle/>
          <a:p>
            <a:endParaRPr lang="en-GB" dirty="0"/>
          </a:p>
        </p:txBody>
      </p:sp>
      <p:sp>
        <p:nvSpPr>
          <p:cNvPr id="30" name="TextBox 29">
            <a:extLst>
              <a:ext uri="{FF2B5EF4-FFF2-40B4-BE49-F238E27FC236}">
                <a16:creationId xmlns:a16="http://schemas.microsoft.com/office/drawing/2014/main" id="{D3DF20F5-5FEC-4A2F-9A3B-4CBCBEA60475}"/>
              </a:ext>
            </a:extLst>
          </p:cNvPr>
          <p:cNvSpPr txBox="1"/>
          <p:nvPr/>
        </p:nvSpPr>
        <p:spPr>
          <a:xfrm>
            <a:off x="8819604" y="1384054"/>
            <a:ext cx="2785580" cy="1742000"/>
          </a:xfrm>
          <a:prstGeom prst="rect">
            <a:avLst/>
          </a:prstGeom>
          <a:noFill/>
          <a:ln w="19050">
            <a:solidFill>
              <a:schemeClr val="tx1"/>
            </a:solidFill>
          </a:ln>
        </p:spPr>
        <p:txBody>
          <a:bodyPr wrap="square" rtlCol="0">
            <a:spAutoFit/>
          </a:bodyPr>
          <a:lstStyle/>
          <a:p>
            <a:endParaRPr lang="en-GB" dirty="0"/>
          </a:p>
        </p:txBody>
      </p:sp>
      <p:sp>
        <p:nvSpPr>
          <p:cNvPr id="31" name="TextBox 30">
            <a:extLst>
              <a:ext uri="{FF2B5EF4-FFF2-40B4-BE49-F238E27FC236}">
                <a16:creationId xmlns:a16="http://schemas.microsoft.com/office/drawing/2014/main" id="{1C7B4D5B-CF1F-4D06-B02A-EC7F401F42F4}"/>
              </a:ext>
            </a:extLst>
          </p:cNvPr>
          <p:cNvSpPr txBox="1"/>
          <p:nvPr/>
        </p:nvSpPr>
        <p:spPr>
          <a:xfrm>
            <a:off x="2867751" y="4442507"/>
            <a:ext cx="3279189" cy="1888471"/>
          </a:xfrm>
          <a:prstGeom prst="rect">
            <a:avLst/>
          </a:prstGeom>
          <a:noFill/>
          <a:ln w="19050">
            <a:solidFill>
              <a:schemeClr val="tx1"/>
            </a:solidFill>
          </a:ln>
        </p:spPr>
        <p:txBody>
          <a:bodyPr wrap="square" rtlCol="0">
            <a:spAutoFit/>
          </a:bodyPr>
          <a:lstStyle/>
          <a:p>
            <a:endParaRPr lang="en-GB" dirty="0"/>
          </a:p>
        </p:txBody>
      </p:sp>
      <p:sp>
        <p:nvSpPr>
          <p:cNvPr id="32" name="TextBox 31">
            <a:extLst>
              <a:ext uri="{FF2B5EF4-FFF2-40B4-BE49-F238E27FC236}">
                <a16:creationId xmlns:a16="http://schemas.microsoft.com/office/drawing/2014/main" id="{AE205898-651B-4090-915A-94F125B86FD6}"/>
              </a:ext>
            </a:extLst>
          </p:cNvPr>
          <p:cNvSpPr txBox="1"/>
          <p:nvPr/>
        </p:nvSpPr>
        <p:spPr>
          <a:xfrm>
            <a:off x="6799132" y="4456926"/>
            <a:ext cx="2933551" cy="2179734"/>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3999508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477487" y="811733"/>
            <a:ext cx="9721081" cy="6001643"/>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eaLnBrk="1" hangingPunct="1">
              <a:buClr>
                <a:srgbClr val="000000"/>
              </a:buClr>
              <a:buSzPct val="100000"/>
              <a:buAutoNum type="arabicPeriod" startAt="3"/>
              <a:defRPr/>
            </a:pPr>
            <a:r>
              <a:rPr lang="en-GB" sz="2400" dirty="0"/>
              <a:t>Draw a triangle with:</a:t>
            </a:r>
          </a:p>
          <a:p>
            <a:pPr marL="0" indent="0" eaLnBrk="1" hangingPunct="1">
              <a:buClr>
                <a:srgbClr val="000000"/>
              </a:buClr>
              <a:buSzPct val="100000"/>
              <a:defRPr/>
            </a:pPr>
            <a:r>
              <a:rPr lang="en-GB" sz="2400" dirty="0"/>
              <a:t>(a) one </a:t>
            </a:r>
            <a:r>
              <a:rPr lang="en-GB" sz="2400" dirty="0">
                <a:solidFill>
                  <a:srgbClr val="FF0000"/>
                </a:solidFill>
              </a:rPr>
              <a:t>obtuse</a:t>
            </a:r>
            <a:r>
              <a:rPr lang="en-GB" sz="2400" dirty="0"/>
              <a:t> angle.</a:t>
            </a:r>
          </a:p>
          <a:p>
            <a:pPr eaLnBrk="1" hangingPunct="1">
              <a:buClr>
                <a:srgbClr val="000000"/>
              </a:buClr>
              <a:buSzPct val="100000"/>
              <a:buAutoNum type="alphaLcParenBoth" startAt="2"/>
              <a:defRPr/>
            </a:pPr>
            <a:r>
              <a:rPr lang="en-GB" sz="2400" dirty="0"/>
              <a:t>no </a:t>
            </a:r>
            <a:r>
              <a:rPr lang="en-GB" sz="2400" dirty="0">
                <a:solidFill>
                  <a:srgbClr val="FF0000"/>
                </a:solidFill>
              </a:rPr>
              <a:t>obtuse </a:t>
            </a:r>
            <a:r>
              <a:rPr lang="en-GB" sz="2400" dirty="0"/>
              <a:t>angles.</a:t>
            </a:r>
          </a:p>
          <a:p>
            <a:pPr eaLnBrk="1" hangingPunct="1">
              <a:buClr>
                <a:srgbClr val="000000"/>
              </a:buClr>
              <a:buSzPct val="100000"/>
              <a:buAutoNum type="alphaLcParenBoth" startAt="2"/>
              <a:defRPr/>
            </a:pPr>
            <a:endParaRPr lang="en-GB" sz="2400" dirty="0"/>
          </a:p>
          <a:p>
            <a:pPr eaLnBrk="1" hangingPunct="1">
              <a:buClr>
                <a:srgbClr val="000000"/>
              </a:buClr>
              <a:buSzPct val="100000"/>
              <a:buAutoNum type="alphaLcParenBoth" startAt="2"/>
              <a:defRPr/>
            </a:pPr>
            <a:endParaRPr lang="en-GB" sz="2400" dirty="0"/>
          </a:p>
          <a:p>
            <a:pPr eaLnBrk="1" hangingPunct="1">
              <a:buClr>
                <a:srgbClr val="000000"/>
              </a:buClr>
              <a:buSzPct val="100000"/>
              <a:buAutoNum type="alphaLcParenBoth" startAt="2"/>
              <a:defRPr/>
            </a:pPr>
            <a:endParaRPr lang="en-GB" sz="2400" dirty="0"/>
          </a:p>
          <a:p>
            <a:pPr eaLnBrk="1" hangingPunct="1">
              <a:buClr>
                <a:srgbClr val="000000"/>
              </a:buClr>
              <a:buSzPct val="100000"/>
              <a:buAutoNum type="alphaLcParenBoth" startAt="2"/>
              <a:defRPr/>
            </a:pPr>
            <a:endParaRPr lang="en-GB" sz="2400" dirty="0"/>
          </a:p>
          <a:p>
            <a:pPr eaLnBrk="1" hangingPunct="1">
              <a:buClr>
                <a:srgbClr val="000000"/>
              </a:buClr>
              <a:buSzPct val="100000"/>
              <a:buAutoNum type="alphaLcParenBoth" startAt="2"/>
              <a:defRPr/>
            </a:pPr>
            <a:endParaRPr lang="en-GB" sz="2400" dirty="0"/>
          </a:p>
          <a:p>
            <a:pPr eaLnBrk="1" hangingPunct="1">
              <a:buClr>
                <a:srgbClr val="000000"/>
              </a:buClr>
              <a:buSzPct val="100000"/>
              <a:buAutoNum type="alphaLcParenBoth" startAt="2"/>
              <a:defRPr/>
            </a:pPr>
            <a:endParaRPr lang="en-GB" sz="2400" dirty="0"/>
          </a:p>
          <a:p>
            <a:pPr eaLnBrk="1" hangingPunct="1">
              <a:buClr>
                <a:srgbClr val="000000"/>
              </a:buClr>
              <a:buSzPct val="100000"/>
              <a:buAutoNum type="alphaLcParenBoth" startAt="2"/>
              <a:defRPr/>
            </a:pPr>
            <a:endParaRPr lang="en-GB" sz="2400" dirty="0"/>
          </a:p>
          <a:p>
            <a:pPr marL="0" indent="0" eaLnBrk="1" hangingPunct="1">
              <a:buClr>
                <a:srgbClr val="000000"/>
              </a:buClr>
              <a:buSzPct val="100000"/>
              <a:defRPr/>
            </a:pPr>
            <a:r>
              <a:rPr lang="en-GB" sz="2400" dirty="0"/>
              <a:t>4. 	Draw a four-sided shape with:</a:t>
            </a:r>
          </a:p>
          <a:p>
            <a:pPr marL="0" indent="0" eaLnBrk="1" hangingPunct="1">
              <a:buClr>
                <a:srgbClr val="000000"/>
              </a:buClr>
              <a:buSzPct val="100000"/>
              <a:defRPr/>
            </a:pPr>
            <a:r>
              <a:rPr lang="en-GB" sz="2400" dirty="0"/>
              <a:t>(a)	one </a:t>
            </a:r>
            <a:r>
              <a:rPr lang="en-GB" sz="2400" dirty="0">
                <a:solidFill>
                  <a:srgbClr val="7030A0"/>
                </a:solidFill>
              </a:rPr>
              <a:t>reflex</a:t>
            </a:r>
            <a:r>
              <a:rPr lang="en-GB" sz="2400" dirty="0"/>
              <a:t> angle,</a:t>
            </a:r>
          </a:p>
          <a:p>
            <a:pPr eaLnBrk="1" hangingPunct="1">
              <a:buClr>
                <a:srgbClr val="000000"/>
              </a:buClr>
              <a:buSzPct val="100000"/>
              <a:buAutoNum type="alphaLcParenBoth" startAt="2"/>
              <a:defRPr/>
            </a:pPr>
            <a:r>
              <a:rPr lang="en-GB" sz="2400" dirty="0"/>
              <a:t>one </a:t>
            </a:r>
            <a:r>
              <a:rPr lang="en-GB" sz="2400" dirty="0">
                <a:solidFill>
                  <a:srgbClr val="FF0000"/>
                </a:solidFill>
              </a:rPr>
              <a:t>obtuse </a:t>
            </a:r>
            <a:r>
              <a:rPr lang="en-GB" sz="2400" dirty="0"/>
              <a:t>angles.</a:t>
            </a:r>
            <a:endParaRPr lang="en-US" sz="2400" dirty="0"/>
          </a:p>
          <a:p>
            <a:pPr eaLnBrk="1" hangingPunct="1">
              <a:buClr>
                <a:srgbClr val="000000"/>
              </a:buClr>
              <a:buSzPct val="100000"/>
              <a:buAutoNum type="alphaLcParenBoth" startAt="2"/>
              <a:defRPr/>
            </a:pPr>
            <a:endParaRPr lang="en-US" sz="2400" dirty="0"/>
          </a:p>
          <a:p>
            <a:pPr marL="0" indent="0" eaLnBrk="1" hangingPunct="1">
              <a:buClr>
                <a:srgbClr val="000000"/>
              </a:buClr>
              <a:buSzPct val="100000"/>
              <a:defRPr/>
            </a:pP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Classifying 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sosceles Triangle 1">
            <a:extLst>
              <a:ext uri="{FF2B5EF4-FFF2-40B4-BE49-F238E27FC236}">
                <a16:creationId xmlns:a16="http://schemas.microsoft.com/office/drawing/2014/main" id="{7F881755-DA05-4674-8B97-22C44D0E998D}"/>
              </a:ext>
            </a:extLst>
          </p:cNvPr>
          <p:cNvSpPr/>
          <p:nvPr/>
        </p:nvSpPr>
        <p:spPr bwMode="auto">
          <a:xfrm>
            <a:off x="6672064" y="1778487"/>
            <a:ext cx="2160240" cy="1872208"/>
          </a:xfrm>
          <a:prstGeom prst="triangl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 name="Right Triangle 2">
            <a:extLst>
              <a:ext uri="{FF2B5EF4-FFF2-40B4-BE49-F238E27FC236}">
                <a16:creationId xmlns:a16="http://schemas.microsoft.com/office/drawing/2014/main" id="{024BC713-8A3F-4B1D-8CD2-F272ED774EEB}"/>
              </a:ext>
            </a:extLst>
          </p:cNvPr>
          <p:cNvSpPr/>
          <p:nvPr/>
        </p:nvSpPr>
        <p:spPr bwMode="auto">
          <a:xfrm rot="8556692">
            <a:off x="3119941" y="2784592"/>
            <a:ext cx="2272210" cy="1772981"/>
          </a:xfrm>
          <a:prstGeom prst="rtTriangl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4" name="Rectangle 3">
            <a:extLst>
              <a:ext uri="{FF2B5EF4-FFF2-40B4-BE49-F238E27FC236}">
                <a16:creationId xmlns:a16="http://schemas.microsoft.com/office/drawing/2014/main" id="{833ADCBC-C916-4CE9-91D7-FC7EDE97B3D1}"/>
              </a:ext>
            </a:extLst>
          </p:cNvPr>
          <p:cNvSpPr/>
          <p:nvPr/>
        </p:nvSpPr>
        <p:spPr>
          <a:xfrm>
            <a:off x="3645170" y="2157512"/>
            <a:ext cx="561372" cy="461665"/>
          </a:xfrm>
          <a:prstGeom prst="rect">
            <a:avLst/>
          </a:prstGeom>
        </p:spPr>
        <p:txBody>
          <a:bodyPr wrap="none">
            <a:spAutoFit/>
          </a:bodyPr>
          <a:lstStyle/>
          <a:p>
            <a:r>
              <a:rPr lang="en-GB" sz="2400" dirty="0"/>
              <a:t>(a)</a:t>
            </a:r>
          </a:p>
        </p:txBody>
      </p:sp>
      <p:sp>
        <p:nvSpPr>
          <p:cNvPr id="5" name="Rectangle 4">
            <a:extLst>
              <a:ext uri="{FF2B5EF4-FFF2-40B4-BE49-F238E27FC236}">
                <a16:creationId xmlns:a16="http://schemas.microsoft.com/office/drawing/2014/main" id="{2359A816-66BC-41B1-8FE3-0331880AFA5F}"/>
              </a:ext>
            </a:extLst>
          </p:cNvPr>
          <p:cNvSpPr/>
          <p:nvPr/>
        </p:nvSpPr>
        <p:spPr>
          <a:xfrm>
            <a:off x="7171192" y="1514157"/>
            <a:ext cx="561372" cy="461665"/>
          </a:xfrm>
          <a:prstGeom prst="rect">
            <a:avLst/>
          </a:prstGeom>
        </p:spPr>
        <p:txBody>
          <a:bodyPr wrap="none">
            <a:spAutoFit/>
          </a:bodyPr>
          <a:lstStyle/>
          <a:p>
            <a:r>
              <a:rPr lang="en-GB" sz="2400" dirty="0"/>
              <a:t>(b)</a:t>
            </a:r>
          </a:p>
        </p:txBody>
      </p:sp>
      <p:sp>
        <p:nvSpPr>
          <p:cNvPr id="7" name="Rectangle 6">
            <a:extLst>
              <a:ext uri="{FF2B5EF4-FFF2-40B4-BE49-F238E27FC236}">
                <a16:creationId xmlns:a16="http://schemas.microsoft.com/office/drawing/2014/main" id="{88D7236D-A62F-4D03-B564-387295441A98}"/>
              </a:ext>
            </a:extLst>
          </p:cNvPr>
          <p:cNvSpPr/>
          <p:nvPr/>
        </p:nvSpPr>
        <p:spPr>
          <a:xfrm>
            <a:off x="8801643" y="5116478"/>
            <a:ext cx="561372" cy="461665"/>
          </a:xfrm>
          <a:prstGeom prst="rect">
            <a:avLst/>
          </a:prstGeom>
        </p:spPr>
        <p:txBody>
          <a:bodyPr wrap="none">
            <a:spAutoFit/>
          </a:bodyPr>
          <a:lstStyle/>
          <a:p>
            <a:r>
              <a:rPr lang="en-GB" sz="2400" dirty="0"/>
              <a:t>(b)</a:t>
            </a:r>
          </a:p>
        </p:txBody>
      </p:sp>
      <p:sp>
        <p:nvSpPr>
          <p:cNvPr id="10" name="Flowchart: Manual Input 9">
            <a:extLst>
              <a:ext uri="{FF2B5EF4-FFF2-40B4-BE49-F238E27FC236}">
                <a16:creationId xmlns:a16="http://schemas.microsoft.com/office/drawing/2014/main" id="{DD7A3C82-AB04-4B5A-9A56-5BACC20B4682}"/>
              </a:ext>
            </a:extLst>
          </p:cNvPr>
          <p:cNvSpPr/>
          <p:nvPr/>
        </p:nvSpPr>
        <p:spPr bwMode="auto">
          <a:xfrm>
            <a:off x="9408368" y="5150469"/>
            <a:ext cx="1872208" cy="1111414"/>
          </a:xfrm>
          <a:prstGeom prst="flowChartManualInpu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cxnSp>
        <p:nvCxnSpPr>
          <p:cNvPr id="13" name="Straight Connector 12">
            <a:extLst>
              <a:ext uri="{FF2B5EF4-FFF2-40B4-BE49-F238E27FC236}">
                <a16:creationId xmlns:a16="http://schemas.microsoft.com/office/drawing/2014/main" id="{D437B562-AE69-4E5B-B3A6-7E939B9D987D}"/>
              </a:ext>
            </a:extLst>
          </p:cNvPr>
          <p:cNvCxnSpPr>
            <a:cxnSpLocks/>
          </p:cNvCxnSpPr>
          <p:nvPr/>
        </p:nvCxnSpPr>
        <p:spPr bwMode="auto">
          <a:xfrm flipH="1">
            <a:off x="6312024" y="4869160"/>
            <a:ext cx="970766" cy="115084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69BD37F1-1C48-4326-88C5-1541ADE980BF}"/>
              </a:ext>
            </a:extLst>
          </p:cNvPr>
          <p:cNvCxnSpPr>
            <a:cxnSpLocks/>
          </p:cNvCxnSpPr>
          <p:nvPr/>
        </p:nvCxnSpPr>
        <p:spPr bwMode="auto">
          <a:xfrm flipH="1" flipV="1">
            <a:off x="7293854" y="4869160"/>
            <a:ext cx="458330" cy="1420995"/>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705F7D47-AF31-411D-B0CB-CDC06DA665D7}"/>
              </a:ext>
            </a:extLst>
          </p:cNvPr>
          <p:cNvCxnSpPr>
            <a:cxnSpLocks/>
          </p:cNvCxnSpPr>
          <p:nvPr/>
        </p:nvCxnSpPr>
        <p:spPr bwMode="auto">
          <a:xfrm flipH="1">
            <a:off x="6312023" y="5706176"/>
            <a:ext cx="859169" cy="31382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70C9BEC1-16EE-4816-8204-EDD9A0FE07EC}"/>
              </a:ext>
            </a:extLst>
          </p:cNvPr>
          <p:cNvCxnSpPr>
            <a:cxnSpLocks/>
          </p:cNvCxnSpPr>
          <p:nvPr/>
        </p:nvCxnSpPr>
        <p:spPr bwMode="auto">
          <a:xfrm flipH="1" flipV="1">
            <a:off x="7182256" y="5720312"/>
            <a:ext cx="569929" cy="569843"/>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0" name="Rectangle 29">
            <a:extLst>
              <a:ext uri="{FF2B5EF4-FFF2-40B4-BE49-F238E27FC236}">
                <a16:creationId xmlns:a16="http://schemas.microsoft.com/office/drawing/2014/main" id="{0ECEE2C3-4C8B-4C5D-A693-D5287720EEB3}"/>
              </a:ext>
            </a:extLst>
          </p:cNvPr>
          <p:cNvSpPr/>
          <p:nvPr/>
        </p:nvSpPr>
        <p:spPr>
          <a:xfrm>
            <a:off x="6216317" y="4912803"/>
            <a:ext cx="561372" cy="461665"/>
          </a:xfrm>
          <a:prstGeom prst="rect">
            <a:avLst/>
          </a:prstGeom>
        </p:spPr>
        <p:txBody>
          <a:bodyPr wrap="none">
            <a:spAutoFit/>
          </a:bodyPr>
          <a:lstStyle/>
          <a:p>
            <a:r>
              <a:rPr lang="en-GB" sz="2400" dirty="0"/>
              <a:t>(a)</a:t>
            </a:r>
          </a:p>
        </p:txBody>
      </p:sp>
      <p:sp>
        <p:nvSpPr>
          <p:cNvPr id="35" name="Partial Circle 34">
            <a:extLst>
              <a:ext uri="{FF2B5EF4-FFF2-40B4-BE49-F238E27FC236}">
                <a16:creationId xmlns:a16="http://schemas.microsoft.com/office/drawing/2014/main" id="{CCF75075-FA36-4DD0-8C06-CC30F36F240E}"/>
              </a:ext>
            </a:extLst>
          </p:cNvPr>
          <p:cNvSpPr/>
          <p:nvPr/>
        </p:nvSpPr>
        <p:spPr bwMode="auto">
          <a:xfrm rot="21019076">
            <a:off x="4283318" y="1962690"/>
            <a:ext cx="682927" cy="645260"/>
          </a:xfrm>
          <a:prstGeom prst="pie">
            <a:avLst>
              <a:gd name="adj1" fmla="val 3713626"/>
              <a:gd name="adj2" fmla="val 9145302"/>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6" name="Partial Circle 35">
            <a:extLst>
              <a:ext uri="{FF2B5EF4-FFF2-40B4-BE49-F238E27FC236}">
                <a16:creationId xmlns:a16="http://schemas.microsoft.com/office/drawing/2014/main" id="{8CEB3845-F39C-4878-9589-0ED98FC1F11E}"/>
              </a:ext>
            </a:extLst>
          </p:cNvPr>
          <p:cNvSpPr/>
          <p:nvPr/>
        </p:nvSpPr>
        <p:spPr bwMode="auto">
          <a:xfrm rot="1067743">
            <a:off x="6975734" y="5480504"/>
            <a:ext cx="421697" cy="471570"/>
          </a:xfrm>
          <a:prstGeom prst="pie">
            <a:avLst>
              <a:gd name="adj1" fmla="val 8629770"/>
              <a:gd name="adj2" fmla="val 1693892"/>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7" name="Partial Circle 36">
            <a:extLst>
              <a:ext uri="{FF2B5EF4-FFF2-40B4-BE49-F238E27FC236}">
                <a16:creationId xmlns:a16="http://schemas.microsoft.com/office/drawing/2014/main" id="{46F4CEDC-A5C8-4AF4-A43E-E2277664A7E7}"/>
              </a:ext>
            </a:extLst>
          </p:cNvPr>
          <p:cNvSpPr/>
          <p:nvPr/>
        </p:nvSpPr>
        <p:spPr bwMode="auto">
          <a:xfrm rot="18718059">
            <a:off x="9068355" y="5053582"/>
            <a:ext cx="682927" cy="645260"/>
          </a:xfrm>
          <a:prstGeom prst="pie">
            <a:avLst>
              <a:gd name="adj1" fmla="val 2471144"/>
              <a:gd name="adj2" fmla="val 8310718"/>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156875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45811" y="791742"/>
            <a:ext cx="9721081" cy="1200329"/>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US" sz="2400" dirty="0"/>
              <a:t>This unit of work is divided into the following eight sections</a:t>
            </a:r>
          </a:p>
          <a:p>
            <a:pPr marL="0" indent="0" eaLnBrk="1" hangingPunct="1">
              <a:buClr>
                <a:srgbClr val="000000"/>
              </a:buClr>
              <a:buSzPct val="100000"/>
              <a:defRPr/>
            </a:pP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Co-ordinates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7CCFEEC-5923-46B7-9977-622361E82EC7}"/>
              </a:ext>
            </a:extLst>
          </p:cNvPr>
          <p:cNvSpPr txBox="1"/>
          <p:nvPr/>
        </p:nvSpPr>
        <p:spPr>
          <a:xfrm>
            <a:off x="4007768" y="1196752"/>
            <a:ext cx="6144491" cy="6001643"/>
          </a:xfrm>
          <a:prstGeom prst="rect">
            <a:avLst/>
          </a:prstGeom>
          <a:noFill/>
        </p:spPr>
        <p:txBody>
          <a:bodyPr wrap="square" rtlCol="0">
            <a:spAutoFit/>
          </a:bodyPr>
          <a:lstStyle/>
          <a:p>
            <a:pPr marL="457200" indent="-457200">
              <a:buAutoNum type="arabicPeriod"/>
            </a:pPr>
            <a:r>
              <a:rPr lang="en-GB" sz="2400" dirty="0"/>
              <a:t>Angles and Turns</a:t>
            </a:r>
          </a:p>
          <a:p>
            <a:pPr marL="457200" indent="-457200">
              <a:buAutoNum type="arabicPeriod"/>
            </a:pPr>
            <a:endParaRPr lang="en-GB" sz="2400" dirty="0"/>
          </a:p>
          <a:p>
            <a:pPr marL="457200" indent="-457200">
              <a:buAutoNum type="arabicPeriod"/>
            </a:pPr>
            <a:r>
              <a:rPr lang="en-GB" sz="2400" dirty="0"/>
              <a:t>Measuring Angles</a:t>
            </a:r>
          </a:p>
          <a:p>
            <a:pPr marL="457200" indent="-457200">
              <a:buAutoNum type="arabicPeriod"/>
            </a:pPr>
            <a:endParaRPr lang="en-GB" sz="2400" dirty="0"/>
          </a:p>
          <a:p>
            <a:pPr marL="457200" indent="-457200">
              <a:buAutoNum type="arabicPeriod"/>
            </a:pPr>
            <a:r>
              <a:rPr lang="en-GB" sz="2400" dirty="0"/>
              <a:t>Classifying Angles</a:t>
            </a:r>
          </a:p>
          <a:p>
            <a:pPr marL="457200" indent="-457200">
              <a:buAutoNum type="arabicPeriod"/>
            </a:pPr>
            <a:endParaRPr lang="en-GB" sz="2400" dirty="0"/>
          </a:p>
          <a:p>
            <a:pPr marL="457200" indent="-457200">
              <a:buAutoNum type="arabicPeriod"/>
            </a:pPr>
            <a:r>
              <a:rPr lang="en-GB" sz="2400" dirty="0"/>
              <a:t>Angles on Lines and Angles at a Point</a:t>
            </a:r>
          </a:p>
          <a:p>
            <a:pPr marL="457200" indent="-457200">
              <a:buAutoNum type="arabicPeriod"/>
            </a:pPr>
            <a:endParaRPr lang="en-GB" sz="2400" dirty="0"/>
          </a:p>
          <a:p>
            <a:pPr marL="457200" indent="-457200">
              <a:buAutoNum type="arabicPeriod"/>
            </a:pPr>
            <a:r>
              <a:rPr lang="en-GB" sz="2400" dirty="0"/>
              <a:t>Constructing Triangles</a:t>
            </a:r>
          </a:p>
          <a:p>
            <a:pPr marL="457200" indent="-457200">
              <a:buAutoNum type="arabicPeriod"/>
            </a:pPr>
            <a:endParaRPr lang="en-GB" sz="2400" dirty="0"/>
          </a:p>
          <a:p>
            <a:pPr marL="457200" indent="-457200">
              <a:buAutoNum type="arabicPeriod"/>
            </a:pPr>
            <a:r>
              <a:rPr lang="en-GB" sz="2400" dirty="0"/>
              <a:t>Calculating Angles in Triangles</a:t>
            </a:r>
          </a:p>
          <a:p>
            <a:pPr marL="457200" indent="-457200">
              <a:buAutoNum type="arabicPeriod"/>
            </a:pPr>
            <a:endParaRPr lang="en-GB" sz="2400" dirty="0"/>
          </a:p>
          <a:p>
            <a:pPr marL="457200" indent="-457200">
              <a:buAutoNum type="arabicPeriod"/>
            </a:pPr>
            <a:r>
              <a:rPr lang="en-GB" sz="2400" dirty="0"/>
              <a:t>Angles in Polygons </a:t>
            </a:r>
          </a:p>
          <a:p>
            <a:pPr marL="457200" indent="-457200">
              <a:buAutoNum type="arabicPeriod"/>
            </a:pPr>
            <a:endParaRPr lang="en-GB" sz="2400" dirty="0"/>
          </a:p>
          <a:p>
            <a:pPr marL="457200" indent="-457200">
              <a:buAutoNum type="arabicPeriod"/>
            </a:pPr>
            <a:r>
              <a:rPr lang="en-GB" sz="2400" dirty="0"/>
              <a:t>Angles on Parallel Lines</a:t>
            </a:r>
          </a:p>
          <a:p>
            <a:pPr marL="457200" indent="-457200">
              <a:buAutoNum type="arabicPeriod"/>
            </a:pPr>
            <a:endParaRPr lang="en-GB" sz="2400" dirty="0"/>
          </a:p>
        </p:txBody>
      </p:sp>
    </p:spTree>
    <p:extLst>
      <p:ext uri="{BB962C8B-B14F-4D97-AF65-F5344CB8AC3E}">
        <p14:creationId xmlns:p14="http://schemas.microsoft.com/office/powerpoint/2010/main" val="804378817"/>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3: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third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117231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45812" y="694465"/>
            <a:ext cx="2102794" cy="830997"/>
          </a:xfrm>
          <a:prstGeom prst="rect">
            <a:avLst/>
          </a:prstGeom>
          <a:noFill/>
          <a:ln>
            <a:noFill/>
          </a:ln>
        </p:spPr>
        <p:txBody>
          <a:bodyPr wrap="square" lIns="91440" tIns="45720" rIns="91440" bIns="45720" anchor="t">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algn="ctr" eaLnBrk="1" hangingPunct="1">
              <a:buClr>
                <a:srgbClr val="000000"/>
              </a:buClr>
              <a:buSzPct val="100000"/>
            </a:pPr>
            <a:r>
              <a:rPr lang="en-US" altLang="en-US" sz="2800" b="1" dirty="0">
                <a:latin typeface="Arial"/>
                <a:ea typeface="ＭＳ Ｐゴシック"/>
                <a:cs typeface="Arial"/>
              </a:rPr>
              <a:t>Angles on a Line and Angles at a Point</a:t>
            </a:r>
            <a:endParaRPr lang="en-US" altLang="en-US" sz="2800" b="1" dirty="0">
              <a:cs typeface="Arial"/>
            </a:endParaRP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46B5BC7-6B63-4BAB-BE31-227F833415C3}"/>
              </a:ext>
            </a:extLst>
          </p:cNvPr>
          <p:cNvSpPr txBox="1"/>
          <p:nvPr/>
        </p:nvSpPr>
        <p:spPr>
          <a:xfrm>
            <a:off x="2319364" y="848164"/>
            <a:ext cx="210279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ea typeface="ＭＳ Ｐゴシック"/>
                <a:cs typeface="Arial"/>
              </a:rPr>
              <a:t>(a) angles on a line add up to 180 °</a:t>
            </a:r>
          </a:p>
        </p:txBody>
      </p:sp>
      <p:sp>
        <p:nvSpPr>
          <p:cNvPr id="3" name="TextBox 2">
            <a:extLst>
              <a:ext uri="{FF2B5EF4-FFF2-40B4-BE49-F238E27FC236}">
                <a16:creationId xmlns:a16="http://schemas.microsoft.com/office/drawing/2014/main" id="{1AAB04A5-F5EB-4B94-B412-B6954BD535E7}"/>
              </a:ext>
            </a:extLst>
          </p:cNvPr>
          <p:cNvSpPr txBox="1"/>
          <p:nvPr/>
        </p:nvSpPr>
        <p:spPr>
          <a:xfrm>
            <a:off x="7099570" y="831750"/>
            <a:ext cx="209468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ea typeface="ＭＳ Ｐゴシック"/>
                <a:cs typeface="Arial"/>
              </a:rPr>
              <a:t>(b) angles at a point add up to 360 °</a:t>
            </a:r>
            <a:endParaRPr lang="en-US" sz="2400" dirty="0">
              <a:cs typeface="Arial"/>
            </a:endParaRPr>
          </a:p>
        </p:txBody>
      </p:sp>
      <p:pic>
        <p:nvPicPr>
          <p:cNvPr id="4" name="Picture 4" descr="Diagram&#10;&#10;Description automatically generated">
            <a:extLst>
              <a:ext uri="{FF2B5EF4-FFF2-40B4-BE49-F238E27FC236}">
                <a16:creationId xmlns:a16="http://schemas.microsoft.com/office/drawing/2014/main" id="{395B8402-275A-43E8-BA51-55FD100101BA}"/>
              </a:ext>
            </a:extLst>
          </p:cNvPr>
          <p:cNvPicPr>
            <a:picLocks noChangeAspect="1"/>
          </p:cNvPicPr>
          <p:nvPr/>
        </p:nvPicPr>
        <p:blipFill>
          <a:blip r:embed="rId4"/>
          <a:stretch>
            <a:fillRect/>
          </a:stretch>
        </p:blipFill>
        <p:spPr>
          <a:xfrm>
            <a:off x="4606350" y="1143073"/>
            <a:ext cx="2266139" cy="1401798"/>
          </a:xfrm>
          <a:prstGeom prst="rect">
            <a:avLst/>
          </a:prstGeom>
        </p:spPr>
      </p:pic>
      <p:pic>
        <p:nvPicPr>
          <p:cNvPr id="5" name="Picture 5" descr="Shape&#10;&#10;Description automatically generated">
            <a:extLst>
              <a:ext uri="{FF2B5EF4-FFF2-40B4-BE49-F238E27FC236}">
                <a16:creationId xmlns:a16="http://schemas.microsoft.com/office/drawing/2014/main" id="{02192917-A254-4CEA-8AA4-0858E9483300}"/>
              </a:ext>
            </a:extLst>
          </p:cNvPr>
          <p:cNvPicPr>
            <a:picLocks noChangeAspect="1"/>
          </p:cNvPicPr>
          <p:nvPr/>
        </p:nvPicPr>
        <p:blipFill rotWithShape="1">
          <a:blip r:embed="rId5"/>
          <a:srcRect t="10581"/>
          <a:stretch/>
        </p:blipFill>
        <p:spPr>
          <a:xfrm>
            <a:off x="9257611" y="757099"/>
            <a:ext cx="1876425" cy="1553562"/>
          </a:xfrm>
          <a:prstGeom prst="rect">
            <a:avLst/>
          </a:prstGeom>
        </p:spPr>
      </p:pic>
      <p:sp>
        <p:nvSpPr>
          <p:cNvPr id="6" name="TextBox 5">
            <a:extLst>
              <a:ext uri="{FF2B5EF4-FFF2-40B4-BE49-F238E27FC236}">
                <a16:creationId xmlns:a16="http://schemas.microsoft.com/office/drawing/2014/main" id="{A2D52152-26C1-4E85-8F14-B663FEB1CA69}"/>
              </a:ext>
            </a:extLst>
          </p:cNvPr>
          <p:cNvSpPr txBox="1"/>
          <p:nvPr/>
        </p:nvSpPr>
        <p:spPr>
          <a:xfrm>
            <a:off x="2410679" y="3210867"/>
            <a:ext cx="17075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ea typeface="ＭＳ Ｐゴシック"/>
                <a:cs typeface="Arial"/>
              </a:rPr>
              <a:t>Example 1</a:t>
            </a:r>
            <a:endParaRPr lang="en-US" dirty="0"/>
          </a:p>
        </p:txBody>
      </p:sp>
      <p:sp>
        <p:nvSpPr>
          <p:cNvPr id="7" name="TextBox 6">
            <a:extLst>
              <a:ext uri="{FF2B5EF4-FFF2-40B4-BE49-F238E27FC236}">
                <a16:creationId xmlns:a16="http://schemas.microsoft.com/office/drawing/2014/main" id="{750F1E56-5CBD-4DA4-9825-C5289CCA48CD}"/>
              </a:ext>
            </a:extLst>
          </p:cNvPr>
          <p:cNvSpPr txBox="1"/>
          <p:nvPr/>
        </p:nvSpPr>
        <p:spPr>
          <a:xfrm>
            <a:off x="2430902" y="4482921"/>
            <a:ext cx="44374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ea typeface="ＭＳ Ｐゴシック"/>
                <a:cs typeface="Arial"/>
              </a:rPr>
              <a:t>What is size of the angle marked ?</a:t>
            </a:r>
          </a:p>
          <a:p>
            <a:r>
              <a:rPr lang="en-US" sz="2400" b="1" dirty="0">
                <a:latin typeface="Arial"/>
                <a:ea typeface="ＭＳ Ｐゴシック"/>
                <a:cs typeface="Arial"/>
              </a:rPr>
              <a:t>Solution</a:t>
            </a:r>
          </a:p>
        </p:txBody>
      </p:sp>
      <p:pic>
        <p:nvPicPr>
          <p:cNvPr id="8" name="Picture 8" descr="Diagram&#10;&#10;Description automatically generated">
            <a:extLst>
              <a:ext uri="{FF2B5EF4-FFF2-40B4-BE49-F238E27FC236}">
                <a16:creationId xmlns:a16="http://schemas.microsoft.com/office/drawing/2014/main" id="{074660C2-714C-4388-91A8-30E828E568AC}"/>
              </a:ext>
            </a:extLst>
          </p:cNvPr>
          <p:cNvPicPr>
            <a:picLocks noChangeAspect="1"/>
          </p:cNvPicPr>
          <p:nvPr/>
        </p:nvPicPr>
        <p:blipFill>
          <a:blip r:embed="rId6"/>
          <a:stretch>
            <a:fillRect/>
          </a:stretch>
        </p:blipFill>
        <p:spPr>
          <a:xfrm>
            <a:off x="4170957" y="2936561"/>
            <a:ext cx="2156021" cy="1395331"/>
          </a:xfrm>
          <a:prstGeom prst="rect">
            <a:avLst/>
          </a:prstGeom>
        </p:spPr>
      </p:pic>
      <p:sp>
        <p:nvSpPr>
          <p:cNvPr id="9" name="TextBox 8">
            <a:extLst>
              <a:ext uri="{FF2B5EF4-FFF2-40B4-BE49-F238E27FC236}">
                <a16:creationId xmlns:a16="http://schemas.microsoft.com/office/drawing/2014/main" id="{6C63BE4D-F1B9-4E3F-B964-136A3DB9223F}"/>
              </a:ext>
            </a:extLst>
          </p:cNvPr>
          <p:cNvSpPr txBox="1"/>
          <p:nvPr/>
        </p:nvSpPr>
        <p:spPr>
          <a:xfrm>
            <a:off x="6675606" y="3098716"/>
            <a:ext cx="5037305"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dirty="0">
              <a:latin typeface="Arial"/>
              <a:ea typeface="ＭＳ Ｐゴシック"/>
              <a:cs typeface="Arial"/>
            </a:endParaRPr>
          </a:p>
          <a:p>
            <a:endParaRPr lang="en-US" sz="2400" b="1" dirty="0">
              <a:latin typeface="Arial"/>
              <a:ea typeface="ＭＳ Ｐゴシック"/>
              <a:cs typeface="Arial"/>
            </a:endParaRPr>
          </a:p>
          <a:p>
            <a:endParaRPr lang="en-US" sz="2400" b="1" dirty="0">
              <a:latin typeface="Arial"/>
              <a:ea typeface="ＭＳ Ｐゴシック"/>
              <a:cs typeface="Arial"/>
            </a:endParaRPr>
          </a:p>
          <a:p>
            <a:r>
              <a:rPr lang="en-US" sz="2400" dirty="0">
                <a:latin typeface="Arial"/>
                <a:ea typeface="ＭＳ Ｐゴシック"/>
                <a:cs typeface="Arial"/>
              </a:rPr>
              <a:t>What is the size of the angle marked ?</a:t>
            </a:r>
          </a:p>
          <a:p>
            <a:r>
              <a:rPr lang="en-US" sz="2400" b="1" dirty="0">
                <a:latin typeface="Arial"/>
                <a:ea typeface="ＭＳ Ｐゴシック"/>
                <a:cs typeface="Arial"/>
              </a:rPr>
              <a:t>Solution</a:t>
            </a:r>
          </a:p>
          <a:p>
            <a:endParaRPr lang="en-US" dirty="0">
              <a:solidFill>
                <a:srgbClr val="FF0000"/>
              </a:solidFill>
              <a:latin typeface="Arial"/>
              <a:ea typeface="ＭＳ Ｐゴシック"/>
              <a:cs typeface="Arial"/>
            </a:endParaRPr>
          </a:p>
        </p:txBody>
      </p:sp>
      <p:pic>
        <p:nvPicPr>
          <p:cNvPr id="10" name="Picture 10" descr="Diagram, arrow&#10;&#10;Description automatically generated">
            <a:extLst>
              <a:ext uri="{FF2B5EF4-FFF2-40B4-BE49-F238E27FC236}">
                <a16:creationId xmlns:a16="http://schemas.microsoft.com/office/drawing/2014/main" id="{758A4DD9-66C1-4174-BCFD-9E870A427933}"/>
              </a:ext>
            </a:extLst>
          </p:cNvPr>
          <p:cNvPicPr>
            <a:picLocks noChangeAspect="1"/>
          </p:cNvPicPr>
          <p:nvPr/>
        </p:nvPicPr>
        <p:blipFill>
          <a:blip r:embed="rId7"/>
          <a:stretch>
            <a:fillRect/>
          </a:stretch>
        </p:blipFill>
        <p:spPr>
          <a:xfrm>
            <a:off x="9212566" y="2565242"/>
            <a:ext cx="1788569" cy="1655846"/>
          </a:xfrm>
          <a:prstGeom prst="rect">
            <a:avLst/>
          </a:prstGeom>
        </p:spPr>
      </p:pic>
      <p:sp>
        <p:nvSpPr>
          <p:cNvPr id="11" name="Rectangle 10">
            <a:extLst>
              <a:ext uri="{FF2B5EF4-FFF2-40B4-BE49-F238E27FC236}">
                <a16:creationId xmlns:a16="http://schemas.microsoft.com/office/drawing/2014/main" id="{BD8B73B9-F8DC-454D-9E2E-2AC4B2A41FF2}"/>
              </a:ext>
            </a:extLst>
          </p:cNvPr>
          <p:cNvSpPr/>
          <p:nvPr/>
        </p:nvSpPr>
        <p:spPr>
          <a:xfrm>
            <a:off x="2400444" y="5613737"/>
            <a:ext cx="4663132" cy="830997"/>
          </a:xfrm>
          <a:prstGeom prst="rect">
            <a:avLst/>
          </a:prstGeom>
        </p:spPr>
        <p:txBody>
          <a:bodyPr wrap="square">
            <a:spAutoFit/>
          </a:bodyPr>
          <a:lstStyle/>
          <a:p>
            <a:r>
              <a:rPr lang="en-US" sz="2400" dirty="0">
                <a:solidFill>
                  <a:srgbClr val="FF0000"/>
                </a:solidFill>
                <a:latin typeface="Arial"/>
                <a:ea typeface="ＭＳ Ｐゴシック"/>
                <a:cs typeface="Arial"/>
              </a:rPr>
              <a:t>45 ˚+ 55 °= 100 °</a:t>
            </a:r>
          </a:p>
          <a:p>
            <a:r>
              <a:rPr lang="en-US" sz="2400" dirty="0">
                <a:solidFill>
                  <a:srgbClr val="FF0000"/>
                </a:solidFill>
                <a:latin typeface="Arial"/>
                <a:ea typeface="ＭＳ Ｐゴシック"/>
                <a:cs typeface="Arial"/>
              </a:rPr>
              <a:t>So angle = 180˚- 100˚</a:t>
            </a:r>
          </a:p>
        </p:txBody>
      </p:sp>
      <p:sp>
        <p:nvSpPr>
          <p:cNvPr id="12" name="Rectangle 11">
            <a:extLst>
              <a:ext uri="{FF2B5EF4-FFF2-40B4-BE49-F238E27FC236}">
                <a16:creationId xmlns:a16="http://schemas.microsoft.com/office/drawing/2014/main" id="{7C63E169-CB7A-4AE6-BF97-0AAA66D1E333}"/>
              </a:ext>
            </a:extLst>
          </p:cNvPr>
          <p:cNvSpPr/>
          <p:nvPr/>
        </p:nvSpPr>
        <p:spPr>
          <a:xfrm>
            <a:off x="6675606" y="5356065"/>
            <a:ext cx="6096000" cy="830997"/>
          </a:xfrm>
          <a:prstGeom prst="rect">
            <a:avLst/>
          </a:prstGeom>
        </p:spPr>
        <p:txBody>
          <a:bodyPr>
            <a:spAutoFit/>
          </a:bodyPr>
          <a:lstStyle/>
          <a:p>
            <a:r>
              <a:rPr lang="en-US" sz="2400" dirty="0">
                <a:solidFill>
                  <a:srgbClr val="FF0000"/>
                </a:solidFill>
                <a:latin typeface="Arial"/>
                <a:ea typeface="ＭＳ Ｐゴシック"/>
                <a:cs typeface="Arial"/>
              </a:rPr>
              <a:t>70 °+ 150 °= 220 °</a:t>
            </a:r>
          </a:p>
          <a:p>
            <a:r>
              <a:rPr lang="en-US" sz="2400" dirty="0">
                <a:solidFill>
                  <a:srgbClr val="FF0000"/>
                </a:solidFill>
                <a:latin typeface="Arial"/>
                <a:ea typeface="ＭＳ Ｐゴシック"/>
                <a:cs typeface="Arial"/>
              </a:rPr>
              <a:t>So   angle = 360˚−220˚</a:t>
            </a:r>
            <a:endParaRPr lang="en-US" sz="2400" dirty="0">
              <a:latin typeface="Arial"/>
              <a:ea typeface="ＭＳ Ｐゴシック"/>
              <a:cs typeface="Arial"/>
            </a:endParaRPr>
          </a:p>
        </p:txBody>
      </p:sp>
      <p:sp>
        <p:nvSpPr>
          <p:cNvPr id="13" name="Rectangle 12">
            <a:extLst>
              <a:ext uri="{FF2B5EF4-FFF2-40B4-BE49-F238E27FC236}">
                <a16:creationId xmlns:a16="http://schemas.microsoft.com/office/drawing/2014/main" id="{D984AD7D-B501-477C-B81E-18B729CE573E}"/>
              </a:ext>
            </a:extLst>
          </p:cNvPr>
          <p:cNvSpPr/>
          <p:nvPr/>
        </p:nvSpPr>
        <p:spPr>
          <a:xfrm>
            <a:off x="7372861" y="3185467"/>
            <a:ext cx="1707519" cy="461665"/>
          </a:xfrm>
          <a:prstGeom prst="rect">
            <a:avLst/>
          </a:prstGeom>
        </p:spPr>
        <p:txBody>
          <a:bodyPr wrap="none">
            <a:spAutoFit/>
          </a:bodyPr>
          <a:lstStyle/>
          <a:p>
            <a:r>
              <a:rPr lang="en-US" sz="2400" b="1" dirty="0">
                <a:latin typeface="Arial"/>
                <a:ea typeface="ＭＳ Ｐゴシック"/>
                <a:cs typeface="Arial"/>
              </a:rPr>
              <a:t>Example 2</a:t>
            </a:r>
          </a:p>
        </p:txBody>
      </p:sp>
      <p:sp>
        <p:nvSpPr>
          <p:cNvPr id="14" name="Partial Circle 13">
            <a:extLst>
              <a:ext uri="{FF2B5EF4-FFF2-40B4-BE49-F238E27FC236}">
                <a16:creationId xmlns:a16="http://schemas.microsoft.com/office/drawing/2014/main" id="{63C72BF0-4986-4C25-B6DB-9A1EDA0B778C}"/>
              </a:ext>
            </a:extLst>
          </p:cNvPr>
          <p:cNvSpPr/>
          <p:nvPr/>
        </p:nvSpPr>
        <p:spPr bwMode="auto">
          <a:xfrm rot="2531853">
            <a:off x="4698980" y="3368545"/>
            <a:ext cx="1006611" cy="956203"/>
          </a:xfrm>
          <a:prstGeom prst="pie">
            <a:avLst>
              <a:gd name="adj1" fmla="val 11012345"/>
              <a:gd name="adj2" fmla="val 1557439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9" name="Partial Circle 18">
            <a:extLst>
              <a:ext uri="{FF2B5EF4-FFF2-40B4-BE49-F238E27FC236}">
                <a16:creationId xmlns:a16="http://schemas.microsoft.com/office/drawing/2014/main" id="{0398D4AD-A1CB-4FD8-B4F0-CEF572773965}"/>
              </a:ext>
            </a:extLst>
          </p:cNvPr>
          <p:cNvSpPr/>
          <p:nvPr/>
        </p:nvSpPr>
        <p:spPr bwMode="auto">
          <a:xfrm rot="929072">
            <a:off x="9725478" y="3197741"/>
            <a:ext cx="650727" cy="572429"/>
          </a:xfrm>
          <a:prstGeom prst="pie">
            <a:avLst>
              <a:gd name="adj1" fmla="val 20632999"/>
              <a:gd name="adj2" fmla="val 755663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 name="Rectangle 14">
            <a:extLst>
              <a:ext uri="{FF2B5EF4-FFF2-40B4-BE49-F238E27FC236}">
                <a16:creationId xmlns:a16="http://schemas.microsoft.com/office/drawing/2014/main" id="{E8BC05F3-B19D-4851-8749-3BF7F81B669C}"/>
              </a:ext>
            </a:extLst>
          </p:cNvPr>
          <p:cNvSpPr/>
          <p:nvPr/>
        </p:nvSpPr>
        <p:spPr>
          <a:xfrm>
            <a:off x="4872659" y="2898661"/>
            <a:ext cx="726481" cy="400110"/>
          </a:xfrm>
          <a:prstGeom prst="rect">
            <a:avLst/>
          </a:prstGeom>
        </p:spPr>
        <p:txBody>
          <a:bodyPr wrap="none">
            <a:spAutoFit/>
          </a:bodyPr>
          <a:lstStyle/>
          <a:p>
            <a:r>
              <a:rPr lang="en-US" dirty="0">
                <a:solidFill>
                  <a:srgbClr val="FF0000"/>
                </a:solidFill>
                <a:latin typeface="Arial"/>
                <a:ea typeface="ＭＳ Ｐゴシック"/>
                <a:cs typeface="Arial"/>
              </a:rPr>
              <a:t>80°</a:t>
            </a:r>
            <a:endParaRPr lang="en-GB" dirty="0"/>
          </a:p>
        </p:txBody>
      </p:sp>
      <p:sp>
        <p:nvSpPr>
          <p:cNvPr id="16" name="Rectangle 15">
            <a:extLst>
              <a:ext uri="{FF2B5EF4-FFF2-40B4-BE49-F238E27FC236}">
                <a16:creationId xmlns:a16="http://schemas.microsoft.com/office/drawing/2014/main" id="{6F93F584-F367-4989-BCEF-E73DCE0B909A}"/>
              </a:ext>
            </a:extLst>
          </p:cNvPr>
          <p:cNvSpPr/>
          <p:nvPr/>
        </p:nvSpPr>
        <p:spPr>
          <a:xfrm>
            <a:off x="10116935" y="3673271"/>
            <a:ext cx="869149" cy="400110"/>
          </a:xfrm>
          <a:prstGeom prst="rect">
            <a:avLst/>
          </a:prstGeom>
        </p:spPr>
        <p:txBody>
          <a:bodyPr wrap="none">
            <a:spAutoFit/>
          </a:bodyPr>
          <a:lstStyle/>
          <a:p>
            <a:r>
              <a:rPr lang="en-US" dirty="0">
                <a:solidFill>
                  <a:srgbClr val="FF0000"/>
                </a:solidFill>
                <a:latin typeface="Arial"/>
                <a:ea typeface="ＭＳ Ｐゴシック"/>
                <a:cs typeface="Arial"/>
              </a:rPr>
              <a:t>140°</a:t>
            </a:r>
            <a:endParaRPr lang="en-GB" dirty="0"/>
          </a:p>
        </p:txBody>
      </p:sp>
      <p:sp>
        <p:nvSpPr>
          <p:cNvPr id="17" name="TextBox 16">
            <a:extLst>
              <a:ext uri="{FF2B5EF4-FFF2-40B4-BE49-F238E27FC236}">
                <a16:creationId xmlns:a16="http://schemas.microsoft.com/office/drawing/2014/main" id="{0B607386-F091-40A0-96F4-E40B329661B1}"/>
              </a:ext>
            </a:extLst>
          </p:cNvPr>
          <p:cNvSpPr txBox="1"/>
          <p:nvPr/>
        </p:nvSpPr>
        <p:spPr>
          <a:xfrm>
            <a:off x="4607663" y="1143876"/>
            <a:ext cx="2260673" cy="1434049"/>
          </a:xfrm>
          <a:prstGeom prst="rect">
            <a:avLst/>
          </a:prstGeom>
          <a:noFill/>
          <a:ln w="19050">
            <a:solidFill>
              <a:schemeClr val="tx1"/>
            </a:solidFill>
          </a:ln>
        </p:spPr>
        <p:txBody>
          <a:bodyPr wrap="square" rtlCol="0">
            <a:spAutoFit/>
          </a:bodyPr>
          <a:lstStyle/>
          <a:p>
            <a:endParaRPr lang="en-GB" dirty="0"/>
          </a:p>
        </p:txBody>
      </p:sp>
      <p:sp>
        <p:nvSpPr>
          <p:cNvPr id="20" name="TextBox 19">
            <a:extLst>
              <a:ext uri="{FF2B5EF4-FFF2-40B4-BE49-F238E27FC236}">
                <a16:creationId xmlns:a16="http://schemas.microsoft.com/office/drawing/2014/main" id="{6728175B-A659-470B-8C4F-4E54CC150858}"/>
              </a:ext>
            </a:extLst>
          </p:cNvPr>
          <p:cNvSpPr txBox="1"/>
          <p:nvPr/>
        </p:nvSpPr>
        <p:spPr>
          <a:xfrm>
            <a:off x="9241956" y="761689"/>
            <a:ext cx="1892080" cy="1545881"/>
          </a:xfrm>
          <a:prstGeom prst="rect">
            <a:avLst/>
          </a:prstGeom>
          <a:noFill/>
          <a:ln w="19050">
            <a:solidFill>
              <a:schemeClr val="tx1"/>
            </a:solidFill>
          </a:ln>
        </p:spPr>
        <p:txBody>
          <a:bodyPr wrap="square" rtlCol="0">
            <a:spAutoFit/>
          </a:bodyPr>
          <a:lstStyle/>
          <a:p>
            <a:endParaRPr lang="en-GB" dirty="0"/>
          </a:p>
        </p:txBody>
      </p:sp>
      <p:sp>
        <p:nvSpPr>
          <p:cNvPr id="25" name="Partial Circle 24">
            <a:extLst>
              <a:ext uri="{FF2B5EF4-FFF2-40B4-BE49-F238E27FC236}">
                <a16:creationId xmlns:a16="http://schemas.microsoft.com/office/drawing/2014/main" id="{0ED6DC4F-09D9-41E0-BF53-6C52182364E8}"/>
              </a:ext>
            </a:extLst>
          </p:cNvPr>
          <p:cNvSpPr/>
          <p:nvPr/>
        </p:nvSpPr>
        <p:spPr bwMode="auto">
          <a:xfrm rot="2855181">
            <a:off x="5266566" y="1569540"/>
            <a:ext cx="876800" cy="817826"/>
          </a:xfrm>
          <a:prstGeom prst="pie">
            <a:avLst>
              <a:gd name="adj1" fmla="val 7921351"/>
              <a:gd name="adj2" fmla="val 18736412"/>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6" name="Partial Circle 25">
            <a:extLst>
              <a:ext uri="{FF2B5EF4-FFF2-40B4-BE49-F238E27FC236}">
                <a16:creationId xmlns:a16="http://schemas.microsoft.com/office/drawing/2014/main" id="{07F65633-64BA-46FB-B561-64CC6553200A}"/>
              </a:ext>
            </a:extLst>
          </p:cNvPr>
          <p:cNvSpPr/>
          <p:nvPr/>
        </p:nvSpPr>
        <p:spPr bwMode="auto">
          <a:xfrm rot="5400000">
            <a:off x="9613629" y="1183433"/>
            <a:ext cx="1006611" cy="956203"/>
          </a:xfrm>
          <a:prstGeom prst="pie">
            <a:avLst>
              <a:gd name="adj1" fmla="val 11012345"/>
              <a:gd name="adj2" fmla="val 1059004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1" name="Rectangle 20">
            <a:extLst>
              <a:ext uri="{FF2B5EF4-FFF2-40B4-BE49-F238E27FC236}">
                <a16:creationId xmlns:a16="http://schemas.microsoft.com/office/drawing/2014/main" id="{C8FD9C51-EB1C-4D0E-9203-2AA38DEFFE85}"/>
              </a:ext>
            </a:extLst>
          </p:cNvPr>
          <p:cNvSpPr/>
          <p:nvPr/>
        </p:nvSpPr>
        <p:spPr>
          <a:xfrm>
            <a:off x="8146914" y="6143564"/>
            <a:ext cx="1271502" cy="461665"/>
          </a:xfrm>
          <a:prstGeom prst="rect">
            <a:avLst/>
          </a:prstGeom>
        </p:spPr>
        <p:txBody>
          <a:bodyPr wrap="none">
            <a:spAutoFit/>
          </a:bodyPr>
          <a:lstStyle/>
          <a:p>
            <a:r>
              <a:rPr lang="en-US" sz="2400" dirty="0">
                <a:solidFill>
                  <a:srgbClr val="FF0000"/>
                </a:solidFill>
                <a:latin typeface="Arial"/>
                <a:ea typeface="ＭＳ Ｐゴシック"/>
                <a:cs typeface="Arial"/>
              </a:rPr>
              <a:t>= 140°</a:t>
            </a:r>
            <a:endParaRPr lang="en-GB" sz="2400" dirty="0"/>
          </a:p>
        </p:txBody>
      </p:sp>
      <p:sp>
        <p:nvSpPr>
          <p:cNvPr id="23" name="Rectangle 22">
            <a:extLst>
              <a:ext uri="{FF2B5EF4-FFF2-40B4-BE49-F238E27FC236}">
                <a16:creationId xmlns:a16="http://schemas.microsoft.com/office/drawing/2014/main" id="{18AF0029-D9AA-4676-ADD7-D2DABCC14FDC}"/>
              </a:ext>
            </a:extLst>
          </p:cNvPr>
          <p:cNvSpPr/>
          <p:nvPr/>
        </p:nvSpPr>
        <p:spPr>
          <a:xfrm>
            <a:off x="3772678" y="6351711"/>
            <a:ext cx="1099981" cy="461665"/>
          </a:xfrm>
          <a:prstGeom prst="rect">
            <a:avLst/>
          </a:prstGeom>
        </p:spPr>
        <p:txBody>
          <a:bodyPr wrap="none">
            <a:spAutoFit/>
          </a:bodyPr>
          <a:lstStyle/>
          <a:p>
            <a:r>
              <a:rPr lang="en-US" sz="2400" dirty="0">
                <a:solidFill>
                  <a:srgbClr val="FF0000"/>
                </a:solidFill>
                <a:latin typeface="Arial"/>
                <a:ea typeface="ＭＳ Ｐゴシック"/>
                <a:cs typeface="Arial"/>
              </a:rPr>
              <a:t>= 80°</a:t>
            </a:r>
            <a:endParaRPr lang="en-GB" sz="2400" dirty="0"/>
          </a:p>
        </p:txBody>
      </p:sp>
      <p:sp>
        <p:nvSpPr>
          <p:cNvPr id="28" name="TextBox 27">
            <a:extLst>
              <a:ext uri="{FF2B5EF4-FFF2-40B4-BE49-F238E27FC236}">
                <a16:creationId xmlns:a16="http://schemas.microsoft.com/office/drawing/2014/main" id="{D03CDC1B-8C7D-44DD-BCC7-F8CF049D0F15}"/>
              </a:ext>
            </a:extLst>
          </p:cNvPr>
          <p:cNvSpPr txBox="1"/>
          <p:nvPr/>
        </p:nvSpPr>
        <p:spPr>
          <a:xfrm>
            <a:off x="4189963" y="2950818"/>
            <a:ext cx="2137015" cy="1418974"/>
          </a:xfrm>
          <a:prstGeom prst="rect">
            <a:avLst/>
          </a:prstGeom>
          <a:noFill/>
          <a:ln w="19050">
            <a:solidFill>
              <a:schemeClr val="tx1"/>
            </a:solidFill>
          </a:ln>
        </p:spPr>
        <p:txBody>
          <a:bodyPr wrap="square" rtlCol="0">
            <a:spAutoFit/>
          </a:bodyPr>
          <a:lstStyle/>
          <a:p>
            <a:endParaRPr lang="en-GB" dirty="0"/>
          </a:p>
        </p:txBody>
      </p:sp>
      <p:sp>
        <p:nvSpPr>
          <p:cNvPr id="29" name="TextBox 28">
            <a:extLst>
              <a:ext uri="{FF2B5EF4-FFF2-40B4-BE49-F238E27FC236}">
                <a16:creationId xmlns:a16="http://schemas.microsoft.com/office/drawing/2014/main" id="{72C121A5-36EE-4590-871A-31B34D3B879B}"/>
              </a:ext>
            </a:extLst>
          </p:cNvPr>
          <p:cNvSpPr txBox="1"/>
          <p:nvPr/>
        </p:nvSpPr>
        <p:spPr>
          <a:xfrm>
            <a:off x="9215042" y="2550412"/>
            <a:ext cx="1786093" cy="1670675"/>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1579141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2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45811" y="791742"/>
            <a:ext cx="9721081" cy="830997"/>
          </a:xfrm>
          <a:prstGeom prst="rect">
            <a:avLst/>
          </a:prstGeom>
          <a:noFill/>
          <a:ln>
            <a:noFill/>
          </a:ln>
        </p:spPr>
        <p:txBody>
          <a:bodyPr wrap="square" lIns="91440" tIns="45720" rIns="91440" bIns="45720" anchor="t">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a:defRPr/>
            </a:pPr>
            <a:r>
              <a:rPr lang="en-US" sz="2400" dirty="0">
                <a:latin typeface="Arial"/>
                <a:ea typeface="ＭＳ Ｐゴシック"/>
                <a:cs typeface="Arial"/>
              </a:rPr>
              <a:t>1. Calculate the unknown angle in each of the following diagrams.</a:t>
            </a:r>
            <a:endParaRPr lang="en-US" sz="2400" dirty="0">
              <a:ea typeface="ＭＳ Ｐゴシック"/>
            </a:endParaRPr>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algn="ctr" eaLnBrk="1" hangingPunct="1">
              <a:buClr>
                <a:srgbClr val="000000"/>
              </a:buClr>
              <a:buSzPct val="100000"/>
            </a:pPr>
            <a:r>
              <a:rPr lang="en-US" altLang="en-US" sz="2800" b="1" dirty="0">
                <a:latin typeface="Arial"/>
                <a:ea typeface="ＭＳ Ｐゴシック"/>
                <a:cs typeface="Arial"/>
              </a:rPr>
              <a:t>Skill Check: Angles on a Line and Angles at a Point</a:t>
            </a:r>
            <a:endParaRPr lang="en-US" altLang="en-US" sz="2800" b="1" dirty="0">
              <a:cs typeface="Arial"/>
            </a:endParaRP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Diagram&#10;&#10;Description automatically generated">
            <a:extLst>
              <a:ext uri="{FF2B5EF4-FFF2-40B4-BE49-F238E27FC236}">
                <a16:creationId xmlns:a16="http://schemas.microsoft.com/office/drawing/2014/main" id="{6EB93638-3C00-4D4A-8678-6DA0779A740D}"/>
              </a:ext>
            </a:extLst>
          </p:cNvPr>
          <p:cNvPicPr>
            <a:picLocks noChangeAspect="1"/>
          </p:cNvPicPr>
          <p:nvPr/>
        </p:nvPicPr>
        <p:blipFill>
          <a:blip r:embed="rId4"/>
          <a:stretch>
            <a:fillRect/>
          </a:stretch>
        </p:blipFill>
        <p:spPr>
          <a:xfrm>
            <a:off x="2624847" y="1477132"/>
            <a:ext cx="2743200" cy="1585309"/>
          </a:xfrm>
          <a:prstGeom prst="rect">
            <a:avLst/>
          </a:prstGeom>
        </p:spPr>
      </p:pic>
      <p:pic>
        <p:nvPicPr>
          <p:cNvPr id="3" name="Picture 3" descr="Diagram&#10;&#10;Description automatically generated">
            <a:extLst>
              <a:ext uri="{FF2B5EF4-FFF2-40B4-BE49-F238E27FC236}">
                <a16:creationId xmlns:a16="http://schemas.microsoft.com/office/drawing/2014/main" id="{60B39485-AC26-44CF-BDE5-B50087E3C9AD}"/>
              </a:ext>
            </a:extLst>
          </p:cNvPr>
          <p:cNvPicPr>
            <a:picLocks noChangeAspect="1"/>
          </p:cNvPicPr>
          <p:nvPr/>
        </p:nvPicPr>
        <p:blipFill>
          <a:blip r:embed="rId5"/>
          <a:stretch>
            <a:fillRect/>
          </a:stretch>
        </p:blipFill>
        <p:spPr>
          <a:xfrm>
            <a:off x="5956569" y="1525747"/>
            <a:ext cx="2483796" cy="1463764"/>
          </a:xfrm>
          <a:prstGeom prst="rect">
            <a:avLst/>
          </a:prstGeom>
        </p:spPr>
      </p:pic>
      <p:pic>
        <p:nvPicPr>
          <p:cNvPr id="4" name="Picture 4" descr="Diagram&#10;&#10;Description automatically generated">
            <a:extLst>
              <a:ext uri="{FF2B5EF4-FFF2-40B4-BE49-F238E27FC236}">
                <a16:creationId xmlns:a16="http://schemas.microsoft.com/office/drawing/2014/main" id="{79C962DB-EA47-405A-8835-58BCE2C137AD}"/>
              </a:ext>
            </a:extLst>
          </p:cNvPr>
          <p:cNvPicPr>
            <a:picLocks noChangeAspect="1"/>
          </p:cNvPicPr>
          <p:nvPr/>
        </p:nvPicPr>
        <p:blipFill>
          <a:blip r:embed="rId6"/>
          <a:stretch>
            <a:fillRect/>
          </a:stretch>
        </p:blipFill>
        <p:spPr>
          <a:xfrm>
            <a:off x="9161470" y="1477132"/>
            <a:ext cx="2475690" cy="1529122"/>
          </a:xfrm>
          <a:prstGeom prst="rect">
            <a:avLst/>
          </a:prstGeom>
        </p:spPr>
      </p:pic>
      <p:pic>
        <p:nvPicPr>
          <p:cNvPr id="5" name="Picture 5" descr="Diagram&#10;&#10;Description automatically generated">
            <a:extLst>
              <a:ext uri="{FF2B5EF4-FFF2-40B4-BE49-F238E27FC236}">
                <a16:creationId xmlns:a16="http://schemas.microsoft.com/office/drawing/2014/main" id="{82CD2E20-8E9A-4D4D-B7B8-EF4604F5D9BE}"/>
              </a:ext>
            </a:extLst>
          </p:cNvPr>
          <p:cNvPicPr>
            <a:picLocks noChangeAspect="1"/>
          </p:cNvPicPr>
          <p:nvPr/>
        </p:nvPicPr>
        <p:blipFill>
          <a:blip r:embed="rId7"/>
          <a:stretch>
            <a:fillRect/>
          </a:stretch>
        </p:blipFill>
        <p:spPr>
          <a:xfrm>
            <a:off x="2654298" y="4196403"/>
            <a:ext cx="2743200" cy="1350881"/>
          </a:xfrm>
          <a:prstGeom prst="rect">
            <a:avLst/>
          </a:prstGeom>
        </p:spPr>
      </p:pic>
      <p:pic>
        <p:nvPicPr>
          <p:cNvPr id="6" name="Picture 6" descr="Diagram&#10;&#10;Description automatically generated">
            <a:extLst>
              <a:ext uri="{FF2B5EF4-FFF2-40B4-BE49-F238E27FC236}">
                <a16:creationId xmlns:a16="http://schemas.microsoft.com/office/drawing/2014/main" id="{DAC6261A-189E-4554-BA77-2667049F18D2}"/>
              </a:ext>
            </a:extLst>
          </p:cNvPr>
          <p:cNvPicPr>
            <a:picLocks noChangeAspect="1"/>
          </p:cNvPicPr>
          <p:nvPr/>
        </p:nvPicPr>
        <p:blipFill>
          <a:blip r:embed="rId8"/>
          <a:stretch>
            <a:fillRect/>
          </a:stretch>
        </p:blipFill>
        <p:spPr>
          <a:xfrm>
            <a:off x="5753911" y="3716512"/>
            <a:ext cx="2743200" cy="2505399"/>
          </a:xfrm>
          <a:prstGeom prst="rect">
            <a:avLst/>
          </a:prstGeom>
        </p:spPr>
      </p:pic>
      <p:pic>
        <p:nvPicPr>
          <p:cNvPr id="7" name="Picture 7" descr="Diagram, shape&#10;&#10;Description automatically generated">
            <a:extLst>
              <a:ext uri="{FF2B5EF4-FFF2-40B4-BE49-F238E27FC236}">
                <a16:creationId xmlns:a16="http://schemas.microsoft.com/office/drawing/2014/main" id="{89603F9F-1576-49A9-9E54-500AA2BC4C99}"/>
              </a:ext>
            </a:extLst>
          </p:cNvPr>
          <p:cNvPicPr>
            <a:picLocks noChangeAspect="1"/>
          </p:cNvPicPr>
          <p:nvPr/>
        </p:nvPicPr>
        <p:blipFill>
          <a:blip r:embed="rId9"/>
          <a:stretch>
            <a:fillRect/>
          </a:stretch>
        </p:blipFill>
        <p:spPr>
          <a:xfrm>
            <a:off x="9027715" y="3716512"/>
            <a:ext cx="2743200" cy="2505399"/>
          </a:xfrm>
          <a:prstGeom prst="rect">
            <a:avLst/>
          </a:prstGeom>
        </p:spPr>
      </p:pic>
      <p:sp>
        <p:nvSpPr>
          <p:cNvPr id="9" name="TextBox 8">
            <a:extLst>
              <a:ext uri="{FF2B5EF4-FFF2-40B4-BE49-F238E27FC236}">
                <a16:creationId xmlns:a16="http://schemas.microsoft.com/office/drawing/2014/main" id="{9E4CE050-20C3-46FC-8D1A-FB24FD111E19}"/>
              </a:ext>
            </a:extLst>
          </p:cNvPr>
          <p:cNvSpPr txBox="1"/>
          <p:nvPr/>
        </p:nvSpPr>
        <p:spPr>
          <a:xfrm>
            <a:off x="6501992" y="1944725"/>
            <a:ext cx="103735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rgbClr val="FF0000"/>
                </a:solidFill>
                <a:latin typeface="Arial"/>
                <a:ea typeface="ＭＳ Ｐゴシック"/>
                <a:cs typeface="Arial"/>
              </a:rPr>
              <a:t>95°</a:t>
            </a:r>
            <a:endParaRPr lang="en-US" sz="2400" dirty="0">
              <a:solidFill>
                <a:srgbClr val="FF0000"/>
              </a:solidFill>
              <a:cs typeface="Arial"/>
            </a:endParaRPr>
          </a:p>
        </p:txBody>
      </p:sp>
      <p:sp>
        <p:nvSpPr>
          <p:cNvPr id="10" name="TextBox 9">
            <a:extLst>
              <a:ext uri="{FF2B5EF4-FFF2-40B4-BE49-F238E27FC236}">
                <a16:creationId xmlns:a16="http://schemas.microsoft.com/office/drawing/2014/main" id="{46D5694E-A667-4A47-A30F-5FA47AA05AA8}"/>
              </a:ext>
            </a:extLst>
          </p:cNvPr>
          <p:cNvSpPr txBox="1"/>
          <p:nvPr/>
        </p:nvSpPr>
        <p:spPr>
          <a:xfrm>
            <a:off x="3859356" y="2041638"/>
            <a:ext cx="9854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Arial"/>
              </a:rPr>
              <a:t>110°</a:t>
            </a:r>
            <a:endParaRPr lang="en-US" dirty="0"/>
          </a:p>
        </p:txBody>
      </p:sp>
      <p:sp>
        <p:nvSpPr>
          <p:cNvPr id="11" name="TextBox 10">
            <a:extLst>
              <a:ext uri="{FF2B5EF4-FFF2-40B4-BE49-F238E27FC236}">
                <a16:creationId xmlns:a16="http://schemas.microsoft.com/office/drawing/2014/main" id="{95439A5C-5CD5-4F82-B07B-5CCFA7BC181C}"/>
              </a:ext>
            </a:extLst>
          </p:cNvPr>
          <p:cNvSpPr txBox="1"/>
          <p:nvPr/>
        </p:nvSpPr>
        <p:spPr>
          <a:xfrm>
            <a:off x="10084964" y="1857519"/>
            <a:ext cx="8555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a:ea typeface="ＭＳ Ｐゴシック"/>
                <a:cs typeface="Arial"/>
              </a:rPr>
              <a:t>40°</a:t>
            </a:r>
            <a:endParaRPr lang="en-US" dirty="0">
              <a:latin typeface="Arial"/>
              <a:ea typeface="ＭＳ Ｐゴシック"/>
            </a:endParaRPr>
          </a:p>
        </p:txBody>
      </p:sp>
      <p:sp>
        <p:nvSpPr>
          <p:cNvPr id="12" name="TextBox 11">
            <a:extLst>
              <a:ext uri="{FF2B5EF4-FFF2-40B4-BE49-F238E27FC236}">
                <a16:creationId xmlns:a16="http://schemas.microsoft.com/office/drawing/2014/main" id="{8FB7F956-B032-45C2-9AB8-274AE8783707}"/>
              </a:ext>
            </a:extLst>
          </p:cNvPr>
          <p:cNvSpPr txBox="1"/>
          <p:nvPr/>
        </p:nvSpPr>
        <p:spPr>
          <a:xfrm>
            <a:off x="4511950" y="4496859"/>
            <a:ext cx="8641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a:ea typeface="ＭＳ Ｐゴシック"/>
                <a:cs typeface="Arial"/>
              </a:rPr>
              <a:t>13°</a:t>
            </a:r>
            <a:endParaRPr lang="en-US" dirty="0">
              <a:latin typeface="Arial"/>
              <a:ea typeface="ＭＳ Ｐゴシック"/>
            </a:endParaRPr>
          </a:p>
        </p:txBody>
      </p:sp>
      <p:sp>
        <p:nvSpPr>
          <p:cNvPr id="13" name="TextBox 12">
            <a:extLst>
              <a:ext uri="{FF2B5EF4-FFF2-40B4-BE49-F238E27FC236}">
                <a16:creationId xmlns:a16="http://schemas.microsoft.com/office/drawing/2014/main" id="{B071AC25-A12B-43BD-A73A-06D265D4DCCF}"/>
              </a:ext>
            </a:extLst>
          </p:cNvPr>
          <p:cNvSpPr txBox="1"/>
          <p:nvPr/>
        </p:nvSpPr>
        <p:spPr>
          <a:xfrm>
            <a:off x="6728058" y="4219578"/>
            <a:ext cx="7949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a:ea typeface="ＭＳ Ｐゴシック"/>
                <a:cs typeface="Arial"/>
              </a:rPr>
              <a:t>32°</a:t>
            </a:r>
            <a:endParaRPr lang="en-US" dirty="0">
              <a:latin typeface="Arial"/>
              <a:ea typeface="ＭＳ Ｐゴシック"/>
            </a:endParaRPr>
          </a:p>
        </p:txBody>
      </p:sp>
      <p:sp>
        <p:nvSpPr>
          <p:cNvPr id="14" name="TextBox 13">
            <a:extLst>
              <a:ext uri="{FF2B5EF4-FFF2-40B4-BE49-F238E27FC236}">
                <a16:creationId xmlns:a16="http://schemas.microsoft.com/office/drawing/2014/main" id="{D1C04845-784E-4EC5-BACD-C727C9F635B6}"/>
              </a:ext>
            </a:extLst>
          </p:cNvPr>
          <p:cNvSpPr txBox="1"/>
          <p:nvPr/>
        </p:nvSpPr>
        <p:spPr>
          <a:xfrm>
            <a:off x="10295467" y="5035221"/>
            <a:ext cx="89881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a:ea typeface="ＭＳ Ｐゴシック"/>
                <a:cs typeface="Arial"/>
              </a:rPr>
              <a:t>46°</a:t>
            </a:r>
            <a:endParaRPr lang="en-US" dirty="0">
              <a:latin typeface="Arial"/>
              <a:ea typeface="ＭＳ Ｐゴシック"/>
            </a:endParaRPr>
          </a:p>
        </p:txBody>
      </p:sp>
      <p:sp>
        <p:nvSpPr>
          <p:cNvPr id="15" name="Partial Circle 14">
            <a:extLst>
              <a:ext uri="{FF2B5EF4-FFF2-40B4-BE49-F238E27FC236}">
                <a16:creationId xmlns:a16="http://schemas.microsoft.com/office/drawing/2014/main" id="{735120A4-5E43-4177-A242-7AE2F04B147D}"/>
              </a:ext>
            </a:extLst>
          </p:cNvPr>
          <p:cNvSpPr/>
          <p:nvPr/>
        </p:nvSpPr>
        <p:spPr bwMode="auto">
          <a:xfrm>
            <a:off x="3552146" y="2374752"/>
            <a:ext cx="752187" cy="782180"/>
          </a:xfrm>
          <a:prstGeom prst="pie">
            <a:avLst>
              <a:gd name="adj1" fmla="val 13904585"/>
              <a:gd name="adj2" fmla="val 2842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1" name="Partial Circle 20">
            <a:extLst>
              <a:ext uri="{FF2B5EF4-FFF2-40B4-BE49-F238E27FC236}">
                <a16:creationId xmlns:a16="http://schemas.microsoft.com/office/drawing/2014/main" id="{5D49F515-354B-4E4B-9C5D-443F5C60343D}"/>
              </a:ext>
            </a:extLst>
          </p:cNvPr>
          <p:cNvSpPr/>
          <p:nvPr/>
        </p:nvSpPr>
        <p:spPr bwMode="auto">
          <a:xfrm rot="9757670" flipH="1">
            <a:off x="10056896" y="2230370"/>
            <a:ext cx="727718" cy="1037195"/>
          </a:xfrm>
          <a:prstGeom prst="pie">
            <a:avLst>
              <a:gd name="adj1" fmla="val 3264968"/>
              <a:gd name="adj2" fmla="val 6261297"/>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2" name="Partial Circle 21">
            <a:extLst>
              <a:ext uri="{FF2B5EF4-FFF2-40B4-BE49-F238E27FC236}">
                <a16:creationId xmlns:a16="http://schemas.microsoft.com/office/drawing/2014/main" id="{674D9B58-5CFE-4968-99CB-23E37EE85947}"/>
              </a:ext>
            </a:extLst>
          </p:cNvPr>
          <p:cNvSpPr/>
          <p:nvPr/>
        </p:nvSpPr>
        <p:spPr bwMode="auto">
          <a:xfrm rot="9030989">
            <a:off x="6896788" y="2245680"/>
            <a:ext cx="686710" cy="845004"/>
          </a:xfrm>
          <a:prstGeom prst="pie">
            <a:avLst>
              <a:gd name="adj1" fmla="val 1693846"/>
              <a:gd name="adj2" fmla="val 807690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4" name="Partial Circle 23">
            <a:extLst>
              <a:ext uri="{FF2B5EF4-FFF2-40B4-BE49-F238E27FC236}">
                <a16:creationId xmlns:a16="http://schemas.microsoft.com/office/drawing/2014/main" id="{942FC258-98D0-461C-A484-298AB22E8FEE}"/>
              </a:ext>
            </a:extLst>
          </p:cNvPr>
          <p:cNvSpPr/>
          <p:nvPr/>
        </p:nvSpPr>
        <p:spPr bwMode="auto">
          <a:xfrm rot="188504">
            <a:off x="3402250" y="4069373"/>
            <a:ext cx="1107224" cy="830997"/>
          </a:xfrm>
          <a:prstGeom prst="pie">
            <a:avLst>
              <a:gd name="adj1" fmla="val 21339568"/>
              <a:gd name="adj2" fmla="val 1436744"/>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6" name="Partial Circle 25">
            <a:extLst>
              <a:ext uri="{FF2B5EF4-FFF2-40B4-BE49-F238E27FC236}">
                <a16:creationId xmlns:a16="http://schemas.microsoft.com/office/drawing/2014/main" id="{1CA9D90C-2E44-4340-8F33-090D3C5D77D6}"/>
              </a:ext>
            </a:extLst>
          </p:cNvPr>
          <p:cNvSpPr/>
          <p:nvPr/>
        </p:nvSpPr>
        <p:spPr bwMode="auto">
          <a:xfrm>
            <a:off x="6672100" y="4816716"/>
            <a:ext cx="752187" cy="782180"/>
          </a:xfrm>
          <a:prstGeom prst="pie">
            <a:avLst>
              <a:gd name="adj1" fmla="val 14806031"/>
              <a:gd name="adj2" fmla="val 1709759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7" name="Partial Circle 26">
            <a:extLst>
              <a:ext uri="{FF2B5EF4-FFF2-40B4-BE49-F238E27FC236}">
                <a16:creationId xmlns:a16="http://schemas.microsoft.com/office/drawing/2014/main" id="{CD1C9A9F-24AF-4353-BA6E-6DFF5A796E6B}"/>
              </a:ext>
            </a:extLst>
          </p:cNvPr>
          <p:cNvSpPr/>
          <p:nvPr/>
        </p:nvSpPr>
        <p:spPr bwMode="auto">
          <a:xfrm>
            <a:off x="9740542" y="4212566"/>
            <a:ext cx="941046" cy="917386"/>
          </a:xfrm>
          <a:prstGeom prst="pie">
            <a:avLst>
              <a:gd name="adj1" fmla="val 1828697"/>
              <a:gd name="adj2" fmla="val 5071619"/>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6" name="Rectangle 15">
            <a:extLst>
              <a:ext uri="{FF2B5EF4-FFF2-40B4-BE49-F238E27FC236}">
                <a16:creationId xmlns:a16="http://schemas.microsoft.com/office/drawing/2014/main" id="{DC3AB50A-F2F8-4D4B-9C15-ACAD88C5B7F1}"/>
              </a:ext>
            </a:extLst>
          </p:cNvPr>
          <p:cNvSpPr/>
          <p:nvPr/>
        </p:nvSpPr>
        <p:spPr>
          <a:xfrm>
            <a:off x="2115837" y="1335501"/>
            <a:ext cx="561372" cy="461665"/>
          </a:xfrm>
          <a:prstGeom prst="rect">
            <a:avLst/>
          </a:prstGeom>
        </p:spPr>
        <p:txBody>
          <a:bodyPr wrap="none">
            <a:spAutoFit/>
          </a:bodyPr>
          <a:lstStyle/>
          <a:p>
            <a:r>
              <a:rPr lang="en-GB" sz="2400" dirty="0"/>
              <a:t>(a)</a:t>
            </a:r>
          </a:p>
        </p:txBody>
      </p:sp>
      <p:sp>
        <p:nvSpPr>
          <p:cNvPr id="17" name="Rectangle 16">
            <a:extLst>
              <a:ext uri="{FF2B5EF4-FFF2-40B4-BE49-F238E27FC236}">
                <a16:creationId xmlns:a16="http://schemas.microsoft.com/office/drawing/2014/main" id="{A700D6E1-B48A-48D1-8A99-490449ADC7DE}"/>
              </a:ext>
            </a:extLst>
          </p:cNvPr>
          <p:cNvSpPr/>
          <p:nvPr/>
        </p:nvSpPr>
        <p:spPr>
          <a:xfrm>
            <a:off x="5473225" y="1415406"/>
            <a:ext cx="561372" cy="461665"/>
          </a:xfrm>
          <a:prstGeom prst="rect">
            <a:avLst/>
          </a:prstGeom>
        </p:spPr>
        <p:txBody>
          <a:bodyPr wrap="none">
            <a:spAutoFit/>
          </a:bodyPr>
          <a:lstStyle/>
          <a:p>
            <a:r>
              <a:rPr lang="en-GB" sz="2400" dirty="0"/>
              <a:t>(b)</a:t>
            </a:r>
          </a:p>
        </p:txBody>
      </p:sp>
      <p:sp>
        <p:nvSpPr>
          <p:cNvPr id="18" name="Rectangle 17">
            <a:extLst>
              <a:ext uri="{FF2B5EF4-FFF2-40B4-BE49-F238E27FC236}">
                <a16:creationId xmlns:a16="http://schemas.microsoft.com/office/drawing/2014/main" id="{6AC5DC2B-1566-4F96-8EBC-8ECE4E767B91}"/>
              </a:ext>
            </a:extLst>
          </p:cNvPr>
          <p:cNvSpPr/>
          <p:nvPr/>
        </p:nvSpPr>
        <p:spPr>
          <a:xfrm>
            <a:off x="8651839" y="1403958"/>
            <a:ext cx="543739" cy="461665"/>
          </a:xfrm>
          <a:prstGeom prst="rect">
            <a:avLst/>
          </a:prstGeom>
        </p:spPr>
        <p:txBody>
          <a:bodyPr wrap="none">
            <a:spAutoFit/>
          </a:bodyPr>
          <a:lstStyle/>
          <a:p>
            <a:r>
              <a:rPr lang="en-GB" sz="2400" dirty="0"/>
              <a:t>(c)</a:t>
            </a:r>
          </a:p>
        </p:txBody>
      </p:sp>
      <p:sp>
        <p:nvSpPr>
          <p:cNvPr id="19" name="Rectangle 18">
            <a:extLst>
              <a:ext uri="{FF2B5EF4-FFF2-40B4-BE49-F238E27FC236}">
                <a16:creationId xmlns:a16="http://schemas.microsoft.com/office/drawing/2014/main" id="{DA314460-31FE-47EA-913C-AC5DDD457D19}"/>
              </a:ext>
            </a:extLst>
          </p:cNvPr>
          <p:cNvSpPr/>
          <p:nvPr/>
        </p:nvSpPr>
        <p:spPr>
          <a:xfrm>
            <a:off x="2159749" y="4071343"/>
            <a:ext cx="561372" cy="461665"/>
          </a:xfrm>
          <a:prstGeom prst="rect">
            <a:avLst/>
          </a:prstGeom>
        </p:spPr>
        <p:txBody>
          <a:bodyPr wrap="none">
            <a:spAutoFit/>
          </a:bodyPr>
          <a:lstStyle/>
          <a:p>
            <a:r>
              <a:rPr lang="en-GB" sz="2400" dirty="0"/>
              <a:t>(d)</a:t>
            </a:r>
          </a:p>
        </p:txBody>
      </p:sp>
      <p:sp>
        <p:nvSpPr>
          <p:cNvPr id="28" name="Rectangle 27">
            <a:extLst>
              <a:ext uri="{FF2B5EF4-FFF2-40B4-BE49-F238E27FC236}">
                <a16:creationId xmlns:a16="http://schemas.microsoft.com/office/drawing/2014/main" id="{3FAB5B8A-E284-419F-879D-43C4737E457E}"/>
              </a:ext>
            </a:extLst>
          </p:cNvPr>
          <p:cNvSpPr/>
          <p:nvPr/>
        </p:nvSpPr>
        <p:spPr>
          <a:xfrm>
            <a:off x="5237135" y="3577187"/>
            <a:ext cx="561372" cy="461665"/>
          </a:xfrm>
          <a:prstGeom prst="rect">
            <a:avLst/>
          </a:prstGeom>
        </p:spPr>
        <p:txBody>
          <a:bodyPr wrap="none">
            <a:spAutoFit/>
          </a:bodyPr>
          <a:lstStyle/>
          <a:p>
            <a:r>
              <a:rPr lang="en-GB" sz="2400" dirty="0"/>
              <a:t>(e)</a:t>
            </a:r>
          </a:p>
        </p:txBody>
      </p:sp>
      <p:sp>
        <p:nvSpPr>
          <p:cNvPr id="29" name="Rectangle 28">
            <a:extLst>
              <a:ext uri="{FF2B5EF4-FFF2-40B4-BE49-F238E27FC236}">
                <a16:creationId xmlns:a16="http://schemas.microsoft.com/office/drawing/2014/main" id="{34D347CD-706F-44D7-A622-8D1415C7CE78}"/>
              </a:ext>
            </a:extLst>
          </p:cNvPr>
          <p:cNvSpPr/>
          <p:nvPr/>
        </p:nvSpPr>
        <p:spPr>
          <a:xfrm>
            <a:off x="8616119" y="3609678"/>
            <a:ext cx="474810" cy="461665"/>
          </a:xfrm>
          <a:prstGeom prst="rect">
            <a:avLst/>
          </a:prstGeom>
        </p:spPr>
        <p:txBody>
          <a:bodyPr wrap="none">
            <a:spAutoFit/>
          </a:bodyPr>
          <a:lstStyle/>
          <a:p>
            <a:r>
              <a:rPr lang="en-GB" sz="2400" dirty="0"/>
              <a:t>(f)</a:t>
            </a:r>
          </a:p>
        </p:txBody>
      </p:sp>
      <p:sp>
        <p:nvSpPr>
          <p:cNvPr id="30" name="TextBox 29">
            <a:extLst>
              <a:ext uri="{FF2B5EF4-FFF2-40B4-BE49-F238E27FC236}">
                <a16:creationId xmlns:a16="http://schemas.microsoft.com/office/drawing/2014/main" id="{77000C7D-1FF0-4BD8-90BF-6BD31410C2D7}"/>
              </a:ext>
            </a:extLst>
          </p:cNvPr>
          <p:cNvSpPr txBox="1"/>
          <p:nvPr/>
        </p:nvSpPr>
        <p:spPr>
          <a:xfrm>
            <a:off x="2630673" y="1493658"/>
            <a:ext cx="2737374" cy="1585308"/>
          </a:xfrm>
          <a:prstGeom prst="rect">
            <a:avLst/>
          </a:prstGeom>
          <a:noFill/>
          <a:ln w="19050">
            <a:solidFill>
              <a:schemeClr val="tx1"/>
            </a:solidFill>
          </a:ln>
        </p:spPr>
        <p:txBody>
          <a:bodyPr wrap="square" rtlCol="0">
            <a:spAutoFit/>
          </a:bodyPr>
          <a:lstStyle/>
          <a:p>
            <a:endParaRPr lang="en-GB" dirty="0"/>
          </a:p>
        </p:txBody>
      </p:sp>
      <p:sp>
        <p:nvSpPr>
          <p:cNvPr id="31" name="TextBox 30">
            <a:extLst>
              <a:ext uri="{FF2B5EF4-FFF2-40B4-BE49-F238E27FC236}">
                <a16:creationId xmlns:a16="http://schemas.microsoft.com/office/drawing/2014/main" id="{1CFDE367-AA00-4275-BB91-AFC2D33C1D9F}"/>
              </a:ext>
            </a:extLst>
          </p:cNvPr>
          <p:cNvSpPr txBox="1"/>
          <p:nvPr/>
        </p:nvSpPr>
        <p:spPr>
          <a:xfrm>
            <a:off x="5952540" y="1520847"/>
            <a:ext cx="2544571" cy="1468664"/>
          </a:xfrm>
          <a:prstGeom prst="rect">
            <a:avLst/>
          </a:prstGeom>
          <a:noFill/>
          <a:ln w="19050">
            <a:solidFill>
              <a:schemeClr val="tx1"/>
            </a:solidFill>
          </a:ln>
        </p:spPr>
        <p:txBody>
          <a:bodyPr wrap="square" rtlCol="0">
            <a:spAutoFit/>
          </a:bodyPr>
          <a:lstStyle/>
          <a:p>
            <a:endParaRPr lang="en-GB" dirty="0"/>
          </a:p>
        </p:txBody>
      </p:sp>
      <p:sp>
        <p:nvSpPr>
          <p:cNvPr id="32" name="TextBox 31">
            <a:extLst>
              <a:ext uri="{FF2B5EF4-FFF2-40B4-BE49-F238E27FC236}">
                <a16:creationId xmlns:a16="http://schemas.microsoft.com/office/drawing/2014/main" id="{703412E0-DF8D-4FFB-8DBA-10432089432A}"/>
              </a:ext>
            </a:extLst>
          </p:cNvPr>
          <p:cNvSpPr txBox="1"/>
          <p:nvPr/>
        </p:nvSpPr>
        <p:spPr>
          <a:xfrm>
            <a:off x="9144074" y="1481120"/>
            <a:ext cx="2475690" cy="1525134"/>
          </a:xfrm>
          <a:prstGeom prst="rect">
            <a:avLst/>
          </a:prstGeom>
          <a:noFill/>
          <a:ln w="19050">
            <a:solidFill>
              <a:schemeClr val="tx1"/>
            </a:solidFill>
          </a:ln>
        </p:spPr>
        <p:txBody>
          <a:bodyPr wrap="square" rtlCol="0">
            <a:spAutoFit/>
          </a:bodyPr>
          <a:lstStyle/>
          <a:p>
            <a:endParaRPr lang="en-GB" dirty="0"/>
          </a:p>
        </p:txBody>
      </p:sp>
      <p:sp>
        <p:nvSpPr>
          <p:cNvPr id="33" name="TextBox 32">
            <a:extLst>
              <a:ext uri="{FF2B5EF4-FFF2-40B4-BE49-F238E27FC236}">
                <a16:creationId xmlns:a16="http://schemas.microsoft.com/office/drawing/2014/main" id="{C929ECF6-35BB-46F3-9CCC-075F86BB2538}"/>
              </a:ext>
            </a:extLst>
          </p:cNvPr>
          <p:cNvSpPr txBox="1"/>
          <p:nvPr/>
        </p:nvSpPr>
        <p:spPr>
          <a:xfrm>
            <a:off x="2657630" y="4191404"/>
            <a:ext cx="2737374" cy="1350506"/>
          </a:xfrm>
          <a:prstGeom prst="rect">
            <a:avLst/>
          </a:prstGeom>
          <a:noFill/>
          <a:ln w="19050">
            <a:solidFill>
              <a:schemeClr val="tx1"/>
            </a:solidFill>
          </a:ln>
        </p:spPr>
        <p:txBody>
          <a:bodyPr wrap="square" rtlCol="0">
            <a:spAutoFit/>
          </a:bodyPr>
          <a:lstStyle/>
          <a:p>
            <a:endParaRPr lang="en-GB" dirty="0"/>
          </a:p>
        </p:txBody>
      </p:sp>
      <p:sp>
        <p:nvSpPr>
          <p:cNvPr id="34" name="TextBox 33">
            <a:extLst>
              <a:ext uri="{FF2B5EF4-FFF2-40B4-BE49-F238E27FC236}">
                <a16:creationId xmlns:a16="http://schemas.microsoft.com/office/drawing/2014/main" id="{066219F5-6294-41FE-96F3-83FA260BDDDA}"/>
              </a:ext>
            </a:extLst>
          </p:cNvPr>
          <p:cNvSpPr txBox="1"/>
          <p:nvPr/>
        </p:nvSpPr>
        <p:spPr>
          <a:xfrm>
            <a:off x="5730285" y="3724863"/>
            <a:ext cx="2766826" cy="2505398"/>
          </a:xfrm>
          <a:prstGeom prst="rect">
            <a:avLst/>
          </a:prstGeom>
          <a:noFill/>
          <a:ln w="19050">
            <a:solidFill>
              <a:schemeClr val="tx1"/>
            </a:solidFill>
          </a:ln>
        </p:spPr>
        <p:txBody>
          <a:bodyPr wrap="square" rtlCol="0">
            <a:spAutoFit/>
          </a:bodyPr>
          <a:lstStyle/>
          <a:p>
            <a:endParaRPr lang="en-GB" dirty="0"/>
          </a:p>
        </p:txBody>
      </p:sp>
      <p:sp>
        <p:nvSpPr>
          <p:cNvPr id="35" name="TextBox 34">
            <a:extLst>
              <a:ext uri="{FF2B5EF4-FFF2-40B4-BE49-F238E27FC236}">
                <a16:creationId xmlns:a16="http://schemas.microsoft.com/office/drawing/2014/main" id="{6EC6E236-A30C-4DE5-9D9D-904AA45E1E4F}"/>
              </a:ext>
            </a:extLst>
          </p:cNvPr>
          <p:cNvSpPr txBox="1"/>
          <p:nvPr/>
        </p:nvSpPr>
        <p:spPr>
          <a:xfrm>
            <a:off x="9013887" y="3728851"/>
            <a:ext cx="2766826" cy="2501410"/>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2111810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45811" y="791742"/>
            <a:ext cx="9721081" cy="830997"/>
          </a:xfrm>
          <a:prstGeom prst="rect">
            <a:avLst/>
          </a:prstGeom>
          <a:noFill/>
          <a:ln>
            <a:noFill/>
          </a:ln>
        </p:spPr>
        <p:txBody>
          <a:bodyPr wrap="square" lIns="91440" tIns="45720" rIns="91440" bIns="45720" anchor="t">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a:defRPr/>
            </a:pPr>
            <a:r>
              <a:rPr lang="en-US" sz="2400" dirty="0">
                <a:latin typeface="Arial"/>
                <a:ea typeface="ＭＳ Ｐゴシック"/>
                <a:cs typeface="Arial"/>
              </a:rPr>
              <a:t>2. Calculate the unknown angle in each diagram.</a:t>
            </a:r>
            <a:endParaRPr lang="en-US" sz="2400" dirty="0">
              <a:ea typeface="ＭＳ Ｐゴシック"/>
            </a:endParaRPr>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algn="ctr" eaLnBrk="1" hangingPunct="1">
              <a:buClr>
                <a:srgbClr val="000000"/>
              </a:buClr>
              <a:buSzPct val="100000"/>
            </a:pPr>
            <a:r>
              <a:rPr lang="en-US" altLang="en-US" sz="2800" b="1" dirty="0">
                <a:latin typeface="Arial"/>
                <a:ea typeface="ＭＳ Ｐゴシック"/>
                <a:cs typeface="Arial"/>
              </a:rPr>
              <a:t>Skill Check: Angles on a Line and Angles at a Point</a:t>
            </a:r>
            <a:endParaRPr lang="en-US" altLang="en-US" sz="2800" b="1" dirty="0">
              <a:cs typeface="Arial"/>
            </a:endParaRP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Shape, arrow&#10;&#10;Description automatically generated">
            <a:extLst>
              <a:ext uri="{FF2B5EF4-FFF2-40B4-BE49-F238E27FC236}">
                <a16:creationId xmlns:a16="http://schemas.microsoft.com/office/drawing/2014/main" id="{A6982990-A380-438E-A905-620038DDA8BE}"/>
              </a:ext>
            </a:extLst>
          </p:cNvPr>
          <p:cNvPicPr>
            <a:picLocks noChangeAspect="1"/>
          </p:cNvPicPr>
          <p:nvPr/>
        </p:nvPicPr>
        <p:blipFill>
          <a:blip r:embed="rId4"/>
          <a:stretch>
            <a:fillRect/>
          </a:stretch>
        </p:blipFill>
        <p:spPr>
          <a:xfrm>
            <a:off x="2695372" y="1314045"/>
            <a:ext cx="2123873" cy="2243847"/>
          </a:xfrm>
          <a:prstGeom prst="rect">
            <a:avLst/>
          </a:prstGeom>
        </p:spPr>
      </p:pic>
      <p:pic>
        <p:nvPicPr>
          <p:cNvPr id="3" name="Picture 3" descr="Diagram, engineering drawing&#10;&#10;Description automatically generated">
            <a:extLst>
              <a:ext uri="{FF2B5EF4-FFF2-40B4-BE49-F238E27FC236}">
                <a16:creationId xmlns:a16="http://schemas.microsoft.com/office/drawing/2014/main" id="{01F7D925-6705-455C-9194-407BD9E01B79}"/>
              </a:ext>
            </a:extLst>
          </p:cNvPr>
          <p:cNvPicPr>
            <a:picLocks noChangeAspect="1"/>
          </p:cNvPicPr>
          <p:nvPr/>
        </p:nvPicPr>
        <p:blipFill>
          <a:blip r:embed="rId5"/>
          <a:stretch>
            <a:fillRect/>
          </a:stretch>
        </p:blipFill>
        <p:spPr>
          <a:xfrm>
            <a:off x="5773224" y="1287083"/>
            <a:ext cx="2034500" cy="2240199"/>
          </a:xfrm>
          <a:prstGeom prst="rect">
            <a:avLst/>
          </a:prstGeom>
        </p:spPr>
      </p:pic>
      <p:pic>
        <p:nvPicPr>
          <p:cNvPr id="4" name="Picture 4" descr="Diagram, shape&#10;&#10;Description automatically generated">
            <a:extLst>
              <a:ext uri="{FF2B5EF4-FFF2-40B4-BE49-F238E27FC236}">
                <a16:creationId xmlns:a16="http://schemas.microsoft.com/office/drawing/2014/main" id="{135586B8-80C8-4783-8200-1A4B7AEF3208}"/>
              </a:ext>
            </a:extLst>
          </p:cNvPr>
          <p:cNvPicPr>
            <a:picLocks noChangeAspect="1"/>
          </p:cNvPicPr>
          <p:nvPr/>
        </p:nvPicPr>
        <p:blipFill>
          <a:blip r:embed="rId6"/>
          <a:stretch>
            <a:fillRect/>
          </a:stretch>
        </p:blipFill>
        <p:spPr>
          <a:xfrm>
            <a:off x="8320530" y="1396016"/>
            <a:ext cx="2427052" cy="2173004"/>
          </a:xfrm>
          <a:prstGeom prst="rect">
            <a:avLst/>
          </a:prstGeom>
        </p:spPr>
      </p:pic>
      <p:pic>
        <p:nvPicPr>
          <p:cNvPr id="5" name="Picture 5" descr="Diagram, shape, arrow&#10;&#10;Description automatically generated">
            <a:extLst>
              <a:ext uri="{FF2B5EF4-FFF2-40B4-BE49-F238E27FC236}">
                <a16:creationId xmlns:a16="http://schemas.microsoft.com/office/drawing/2014/main" id="{E567BE6C-5FC9-4E29-A6E1-780B238AF43F}"/>
              </a:ext>
            </a:extLst>
          </p:cNvPr>
          <p:cNvPicPr>
            <a:picLocks noChangeAspect="1"/>
          </p:cNvPicPr>
          <p:nvPr/>
        </p:nvPicPr>
        <p:blipFill>
          <a:blip r:embed="rId7"/>
          <a:stretch>
            <a:fillRect/>
          </a:stretch>
        </p:blipFill>
        <p:spPr>
          <a:xfrm>
            <a:off x="2641060" y="3676090"/>
            <a:ext cx="2135222" cy="2926716"/>
          </a:xfrm>
          <a:prstGeom prst="rect">
            <a:avLst/>
          </a:prstGeom>
        </p:spPr>
      </p:pic>
      <p:pic>
        <p:nvPicPr>
          <p:cNvPr id="6" name="Picture 6" descr="A picture containing diagram&#10;&#10;Description automatically generated">
            <a:extLst>
              <a:ext uri="{FF2B5EF4-FFF2-40B4-BE49-F238E27FC236}">
                <a16:creationId xmlns:a16="http://schemas.microsoft.com/office/drawing/2014/main" id="{38BE1E39-B510-4E87-88EC-D1F37985DAAB}"/>
              </a:ext>
            </a:extLst>
          </p:cNvPr>
          <p:cNvPicPr>
            <a:picLocks noChangeAspect="1"/>
          </p:cNvPicPr>
          <p:nvPr/>
        </p:nvPicPr>
        <p:blipFill>
          <a:blip r:embed="rId8"/>
          <a:stretch>
            <a:fillRect/>
          </a:stretch>
        </p:blipFill>
        <p:spPr>
          <a:xfrm>
            <a:off x="5389123" y="4123229"/>
            <a:ext cx="2694562" cy="2364796"/>
          </a:xfrm>
          <a:prstGeom prst="rect">
            <a:avLst/>
          </a:prstGeom>
        </p:spPr>
      </p:pic>
      <p:pic>
        <p:nvPicPr>
          <p:cNvPr id="7" name="Picture 7" descr="Diagram, engineering drawing&#10;&#10;Description automatically generated">
            <a:extLst>
              <a:ext uri="{FF2B5EF4-FFF2-40B4-BE49-F238E27FC236}">
                <a16:creationId xmlns:a16="http://schemas.microsoft.com/office/drawing/2014/main" id="{59639A20-6BDE-474D-A5B7-3CCFDC7ECCBF}"/>
              </a:ext>
            </a:extLst>
          </p:cNvPr>
          <p:cNvPicPr>
            <a:picLocks noChangeAspect="1"/>
          </p:cNvPicPr>
          <p:nvPr/>
        </p:nvPicPr>
        <p:blipFill>
          <a:blip r:embed="rId9"/>
          <a:stretch>
            <a:fillRect/>
          </a:stretch>
        </p:blipFill>
        <p:spPr>
          <a:xfrm>
            <a:off x="8753272" y="4115828"/>
            <a:ext cx="2743200" cy="2371493"/>
          </a:xfrm>
          <a:prstGeom prst="rect">
            <a:avLst/>
          </a:prstGeom>
        </p:spPr>
      </p:pic>
      <p:sp>
        <p:nvSpPr>
          <p:cNvPr id="10" name="Rectangle 9">
            <a:extLst>
              <a:ext uri="{FF2B5EF4-FFF2-40B4-BE49-F238E27FC236}">
                <a16:creationId xmlns:a16="http://schemas.microsoft.com/office/drawing/2014/main" id="{A7BDF686-450B-498E-98FD-EE5AB61A2F8F}"/>
              </a:ext>
            </a:extLst>
          </p:cNvPr>
          <p:cNvSpPr/>
          <p:nvPr/>
        </p:nvSpPr>
        <p:spPr>
          <a:xfrm>
            <a:off x="3396544" y="2235913"/>
            <a:ext cx="726481" cy="400110"/>
          </a:xfrm>
          <a:prstGeom prst="rect">
            <a:avLst/>
          </a:prstGeom>
        </p:spPr>
        <p:txBody>
          <a:bodyPr wrap="none">
            <a:spAutoFit/>
          </a:bodyPr>
          <a:lstStyle/>
          <a:p>
            <a:r>
              <a:rPr lang="en-US" dirty="0">
                <a:solidFill>
                  <a:srgbClr val="FF0000"/>
                </a:solidFill>
                <a:cs typeface="Arial"/>
              </a:rPr>
              <a:t>82°</a:t>
            </a:r>
            <a:endParaRPr lang="en-US" dirty="0"/>
          </a:p>
        </p:txBody>
      </p:sp>
      <p:sp>
        <p:nvSpPr>
          <p:cNvPr id="11" name="Rectangle 10">
            <a:extLst>
              <a:ext uri="{FF2B5EF4-FFF2-40B4-BE49-F238E27FC236}">
                <a16:creationId xmlns:a16="http://schemas.microsoft.com/office/drawing/2014/main" id="{86A5A5AE-9495-4263-A3BE-E0FFBE0BE4C4}"/>
              </a:ext>
            </a:extLst>
          </p:cNvPr>
          <p:cNvSpPr/>
          <p:nvPr/>
        </p:nvSpPr>
        <p:spPr>
          <a:xfrm>
            <a:off x="5749401" y="2249304"/>
            <a:ext cx="869149" cy="400110"/>
          </a:xfrm>
          <a:prstGeom prst="rect">
            <a:avLst/>
          </a:prstGeom>
        </p:spPr>
        <p:txBody>
          <a:bodyPr wrap="none">
            <a:spAutoFit/>
          </a:bodyPr>
          <a:lstStyle/>
          <a:p>
            <a:r>
              <a:rPr lang="en-US" dirty="0">
                <a:solidFill>
                  <a:srgbClr val="FF0000"/>
                </a:solidFill>
                <a:cs typeface="Arial"/>
              </a:rPr>
              <a:t>144°</a:t>
            </a:r>
            <a:endParaRPr lang="en-US" dirty="0"/>
          </a:p>
        </p:txBody>
      </p:sp>
      <p:sp>
        <p:nvSpPr>
          <p:cNvPr id="12" name="Rectangle 11">
            <a:extLst>
              <a:ext uri="{FF2B5EF4-FFF2-40B4-BE49-F238E27FC236}">
                <a16:creationId xmlns:a16="http://schemas.microsoft.com/office/drawing/2014/main" id="{8C340377-49AD-4FBB-8807-1839224982DC}"/>
              </a:ext>
            </a:extLst>
          </p:cNvPr>
          <p:cNvSpPr/>
          <p:nvPr/>
        </p:nvSpPr>
        <p:spPr>
          <a:xfrm>
            <a:off x="9133387" y="2060197"/>
            <a:ext cx="726481" cy="400110"/>
          </a:xfrm>
          <a:prstGeom prst="rect">
            <a:avLst/>
          </a:prstGeom>
        </p:spPr>
        <p:txBody>
          <a:bodyPr wrap="none">
            <a:spAutoFit/>
          </a:bodyPr>
          <a:lstStyle/>
          <a:p>
            <a:r>
              <a:rPr lang="en-US" dirty="0">
                <a:solidFill>
                  <a:srgbClr val="FF0000"/>
                </a:solidFill>
                <a:cs typeface="Arial"/>
              </a:rPr>
              <a:t>75°</a:t>
            </a:r>
            <a:endParaRPr lang="en-US" dirty="0"/>
          </a:p>
        </p:txBody>
      </p:sp>
      <p:sp>
        <p:nvSpPr>
          <p:cNvPr id="13" name="Rectangle 12">
            <a:extLst>
              <a:ext uri="{FF2B5EF4-FFF2-40B4-BE49-F238E27FC236}">
                <a16:creationId xmlns:a16="http://schemas.microsoft.com/office/drawing/2014/main" id="{C9F0BCD9-539F-4FBC-A466-CD6031A22BA0}"/>
              </a:ext>
            </a:extLst>
          </p:cNvPr>
          <p:cNvSpPr/>
          <p:nvPr/>
        </p:nvSpPr>
        <p:spPr>
          <a:xfrm>
            <a:off x="4213553" y="4869160"/>
            <a:ext cx="869149" cy="400110"/>
          </a:xfrm>
          <a:prstGeom prst="rect">
            <a:avLst/>
          </a:prstGeom>
        </p:spPr>
        <p:txBody>
          <a:bodyPr wrap="none">
            <a:spAutoFit/>
          </a:bodyPr>
          <a:lstStyle/>
          <a:p>
            <a:r>
              <a:rPr lang="en-US" dirty="0">
                <a:solidFill>
                  <a:srgbClr val="FF0000"/>
                </a:solidFill>
                <a:cs typeface="Arial"/>
              </a:rPr>
              <a:t>150°</a:t>
            </a:r>
            <a:endParaRPr lang="en-US" dirty="0"/>
          </a:p>
        </p:txBody>
      </p:sp>
      <p:sp>
        <p:nvSpPr>
          <p:cNvPr id="14" name="Rectangle 13">
            <a:extLst>
              <a:ext uri="{FF2B5EF4-FFF2-40B4-BE49-F238E27FC236}">
                <a16:creationId xmlns:a16="http://schemas.microsoft.com/office/drawing/2014/main" id="{98B7DB17-D7CF-476F-9700-704C88F99F22}"/>
              </a:ext>
            </a:extLst>
          </p:cNvPr>
          <p:cNvSpPr/>
          <p:nvPr/>
        </p:nvSpPr>
        <p:spPr>
          <a:xfrm>
            <a:off x="5655075" y="5742135"/>
            <a:ext cx="869149" cy="400110"/>
          </a:xfrm>
          <a:prstGeom prst="rect">
            <a:avLst/>
          </a:prstGeom>
        </p:spPr>
        <p:txBody>
          <a:bodyPr wrap="none">
            <a:spAutoFit/>
          </a:bodyPr>
          <a:lstStyle/>
          <a:p>
            <a:r>
              <a:rPr lang="en-US" dirty="0">
                <a:solidFill>
                  <a:srgbClr val="FF0000"/>
                </a:solidFill>
                <a:cs typeface="Arial"/>
              </a:rPr>
              <a:t>241°</a:t>
            </a:r>
            <a:endParaRPr lang="en-US" dirty="0"/>
          </a:p>
        </p:txBody>
      </p:sp>
      <p:sp>
        <p:nvSpPr>
          <p:cNvPr id="15" name="Rectangle 14">
            <a:extLst>
              <a:ext uri="{FF2B5EF4-FFF2-40B4-BE49-F238E27FC236}">
                <a16:creationId xmlns:a16="http://schemas.microsoft.com/office/drawing/2014/main" id="{C785B42C-B89A-4E2D-AE57-2CA6806F9823}"/>
              </a:ext>
            </a:extLst>
          </p:cNvPr>
          <p:cNvSpPr/>
          <p:nvPr/>
        </p:nvSpPr>
        <p:spPr>
          <a:xfrm>
            <a:off x="9408368" y="4753341"/>
            <a:ext cx="726481" cy="400110"/>
          </a:xfrm>
          <a:prstGeom prst="rect">
            <a:avLst/>
          </a:prstGeom>
        </p:spPr>
        <p:txBody>
          <a:bodyPr wrap="none">
            <a:spAutoFit/>
          </a:bodyPr>
          <a:lstStyle/>
          <a:p>
            <a:r>
              <a:rPr lang="en-US" dirty="0">
                <a:solidFill>
                  <a:srgbClr val="FF0000"/>
                </a:solidFill>
                <a:cs typeface="Arial"/>
              </a:rPr>
              <a:t>80°</a:t>
            </a:r>
            <a:endParaRPr lang="en-US" dirty="0"/>
          </a:p>
        </p:txBody>
      </p:sp>
      <p:sp>
        <p:nvSpPr>
          <p:cNvPr id="16" name="Partial Circle 15">
            <a:extLst>
              <a:ext uri="{FF2B5EF4-FFF2-40B4-BE49-F238E27FC236}">
                <a16:creationId xmlns:a16="http://schemas.microsoft.com/office/drawing/2014/main" id="{62E7B9E2-D1AC-4F20-822F-06F14AD39641}"/>
              </a:ext>
            </a:extLst>
          </p:cNvPr>
          <p:cNvSpPr/>
          <p:nvPr/>
        </p:nvSpPr>
        <p:spPr bwMode="auto">
          <a:xfrm rot="19699134">
            <a:off x="6369409" y="5545721"/>
            <a:ext cx="498283" cy="503167"/>
          </a:xfrm>
          <a:prstGeom prst="pie">
            <a:avLst>
              <a:gd name="adj1" fmla="val 1129145"/>
              <a:gd name="adj2" fmla="val 15458096"/>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2" name="Partial Circle 21">
            <a:extLst>
              <a:ext uri="{FF2B5EF4-FFF2-40B4-BE49-F238E27FC236}">
                <a16:creationId xmlns:a16="http://schemas.microsoft.com/office/drawing/2014/main" id="{37A804BF-24D9-40D8-A3BF-DF78A7F7F26D}"/>
              </a:ext>
            </a:extLst>
          </p:cNvPr>
          <p:cNvSpPr/>
          <p:nvPr/>
        </p:nvSpPr>
        <p:spPr bwMode="auto">
          <a:xfrm rot="19912039">
            <a:off x="6375221" y="2141893"/>
            <a:ext cx="498283" cy="503167"/>
          </a:xfrm>
          <a:prstGeom prst="pie">
            <a:avLst>
              <a:gd name="adj1" fmla="val 8159378"/>
              <a:gd name="adj2" fmla="val 15958054"/>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3" name="Partial Circle 22">
            <a:extLst>
              <a:ext uri="{FF2B5EF4-FFF2-40B4-BE49-F238E27FC236}">
                <a16:creationId xmlns:a16="http://schemas.microsoft.com/office/drawing/2014/main" id="{2D73D515-E3EF-4E30-B25A-D026B732F763}"/>
              </a:ext>
            </a:extLst>
          </p:cNvPr>
          <p:cNvSpPr/>
          <p:nvPr/>
        </p:nvSpPr>
        <p:spPr bwMode="auto">
          <a:xfrm rot="2866763">
            <a:off x="9626731" y="5139905"/>
            <a:ext cx="918660" cy="624921"/>
          </a:xfrm>
          <a:prstGeom prst="pie">
            <a:avLst>
              <a:gd name="adj1" fmla="val 8574232"/>
              <a:gd name="adj2" fmla="val 13143118"/>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4" name="Partial Circle 23">
            <a:extLst>
              <a:ext uri="{FF2B5EF4-FFF2-40B4-BE49-F238E27FC236}">
                <a16:creationId xmlns:a16="http://schemas.microsoft.com/office/drawing/2014/main" id="{00EA828A-2B9E-4500-822D-ECF381900E8E}"/>
              </a:ext>
            </a:extLst>
          </p:cNvPr>
          <p:cNvSpPr/>
          <p:nvPr/>
        </p:nvSpPr>
        <p:spPr bwMode="auto">
          <a:xfrm rot="6884083">
            <a:off x="8964112" y="2445946"/>
            <a:ext cx="498283" cy="503167"/>
          </a:xfrm>
          <a:prstGeom prst="pie">
            <a:avLst>
              <a:gd name="adj1" fmla="val 7564540"/>
              <a:gd name="adj2" fmla="val 1294480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6" name="Partial Circle 25">
            <a:extLst>
              <a:ext uri="{FF2B5EF4-FFF2-40B4-BE49-F238E27FC236}">
                <a16:creationId xmlns:a16="http://schemas.microsoft.com/office/drawing/2014/main" id="{E1B07AD1-4477-4607-83C6-022AB2D29993}"/>
              </a:ext>
            </a:extLst>
          </p:cNvPr>
          <p:cNvSpPr/>
          <p:nvPr/>
        </p:nvSpPr>
        <p:spPr bwMode="auto">
          <a:xfrm rot="10800000">
            <a:off x="3430565" y="4689374"/>
            <a:ext cx="782988" cy="769252"/>
          </a:xfrm>
          <a:prstGeom prst="pie">
            <a:avLst>
              <a:gd name="adj1" fmla="val 6041837"/>
              <a:gd name="adj2" fmla="val 14959576"/>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7" name="Partial Circle 26">
            <a:extLst>
              <a:ext uri="{FF2B5EF4-FFF2-40B4-BE49-F238E27FC236}">
                <a16:creationId xmlns:a16="http://schemas.microsoft.com/office/drawing/2014/main" id="{7A61687C-CB07-471E-8623-8FB72D101902}"/>
              </a:ext>
            </a:extLst>
          </p:cNvPr>
          <p:cNvSpPr/>
          <p:nvPr/>
        </p:nvSpPr>
        <p:spPr bwMode="auto">
          <a:xfrm rot="4437335">
            <a:off x="3265175" y="2691036"/>
            <a:ext cx="798760" cy="676090"/>
          </a:xfrm>
          <a:prstGeom prst="pie">
            <a:avLst>
              <a:gd name="adj1" fmla="val 9846104"/>
              <a:gd name="adj2" fmla="val 1395036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7" name="TextBox 16">
            <a:extLst>
              <a:ext uri="{FF2B5EF4-FFF2-40B4-BE49-F238E27FC236}">
                <a16:creationId xmlns:a16="http://schemas.microsoft.com/office/drawing/2014/main" id="{1DD60A4E-188D-4762-946C-9A3A8A3334BB}"/>
              </a:ext>
            </a:extLst>
          </p:cNvPr>
          <p:cNvSpPr txBox="1"/>
          <p:nvPr/>
        </p:nvSpPr>
        <p:spPr>
          <a:xfrm>
            <a:off x="2214136" y="1208573"/>
            <a:ext cx="722825" cy="461665"/>
          </a:xfrm>
          <a:prstGeom prst="rect">
            <a:avLst/>
          </a:prstGeom>
          <a:noFill/>
        </p:spPr>
        <p:txBody>
          <a:bodyPr wrap="square" rtlCol="0">
            <a:spAutoFit/>
          </a:bodyPr>
          <a:lstStyle/>
          <a:p>
            <a:r>
              <a:rPr lang="en-GB" sz="2400" dirty="0"/>
              <a:t>(a)</a:t>
            </a:r>
          </a:p>
        </p:txBody>
      </p:sp>
      <p:sp>
        <p:nvSpPr>
          <p:cNvPr id="18" name="Rectangle 17">
            <a:extLst>
              <a:ext uri="{FF2B5EF4-FFF2-40B4-BE49-F238E27FC236}">
                <a16:creationId xmlns:a16="http://schemas.microsoft.com/office/drawing/2014/main" id="{952D8091-09B1-4A39-86E2-C8AEF11E39D0}"/>
              </a:ext>
            </a:extLst>
          </p:cNvPr>
          <p:cNvSpPr/>
          <p:nvPr/>
        </p:nvSpPr>
        <p:spPr>
          <a:xfrm>
            <a:off x="5157823" y="1286267"/>
            <a:ext cx="561372" cy="461665"/>
          </a:xfrm>
          <a:prstGeom prst="rect">
            <a:avLst/>
          </a:prstGeom>
        </p:spPr>
        <p:txBody>
          <a:bodyPr wrap="none">
            <a:spAutoFit/>
          </a:bodyPr>
          <a:lstStyle/>
          <a:p>
            <a:r>
              <a:rPr lang="en-GB" sz="2400" dirty="0"/>
              <a:t>(b)</a:t>
            </a:r>
          </a:p>
        </p:txBody>
      </p:sp>
      <p:sp>
        <p:nvSpPr>
          <p:cNvPr id="19" name="Rectangle 18">
            <a:extLst>
              <a:ext uri="{FF2B5EF4-FFF2-40B4-BE49-F238E27FC236}">
                <a16:creationId xmlns:a16="http://schemas.microsoft.com/office/drawing/2014/main" id="{0C03FF7F-820E-47F5-A19C-581575709431}"/>
              </a:ext>
            </a:extLst>
          </p:cNvPr>
          <p:cNvSpPr/>
          <p:nvPr/>
        </p:nvSpPr>
        <p:spPr>
          <a:xfrm>
            <a:off x="7835059" y="1277650"/>
            <a:ext cx="543739" cy="461665"/>
          </a:xfrm>
          <a:prstGeom prst="rect">
            <a:avLst/>
          </a:prstGeom>
        </p:spPr>
        <p:txBody>
          <a:bodyPr wrap="none">
            <a:spAutoFit/>
          </a:bodyPr>
          <a:lstStyle/>
          <a:p>
            <a:r>
              <a:rPr lang="en-GB" sz="2400" dirty="0"/>
              <a:t>(c)</a:t>
            </a:r>
          </a:p>
        </p:txBody>
      </p:sp>
      <p:sp>
        <p:nvSpPr>
          <p:cNvPr id="20" name="Rectangle 19">
            <a:extLst>
              <a:ext uri="{FF2B5EF4-FFF2-40B4-BE49-F238E27FC236}">
                <a16:creationId xmlns:a16="http://schemas.microsoft.com/office/drawing/2014/main" id="{F4DE5A56-8E91-4B31-81A5-3A45A56ED7E5}"/>
              </a:ext>
            </a:extLst>
          </p:cNvPr>
          <p:cNvSpPr/>
          <p:nvPr/>
        </p:nvSpPr>
        <p:spPr>
          <a:xfrm>
            <a:off x="2176804" y="3643706"/>
            <a:ext cx="561372" cy="461665"/>
          </a:xfrm>
          <a:prstGeom prst="rect">
            <a:avLst/>
          </a:prstGeom>
        </p:spPr>
        <p:txBody>
          <a:bodyPr wrap="none">
            <a:spAutoFit/>
          </a:bodyPr>
          <a:lstStyle/>
          <a:p>
            <a:r>
              <a:rPr lang="en-GB" sz="2400" dirty="0"/>
              <a:t>(d)</a:t>
            </a:r>
          </a:p>
        </p:txBody>
      </p:sp>
      <p:sp>
        <p:nvSpPr>
          <p:cNvPr id="28" name="Rectangle 27">
            <a:extLst>
              <a:ext uri="{FF2B5EF4-FFF2-40B4-BE49-F238E27FC236}">
                <a16:creationId xmlns:a16="http://schemas.microsoft.com/office/drawing/2014/main" id="{9F710E71-A602-481F-91F3-536F50426E9B}"/>
              </a:ext>
            </a:extLst>
          </p:cNvPr>
          <p:cNvSpPr/>
          <p:nvPr/>
        </p:nvSpPr>
        <p:spPr>
          <a:xfrm>
            <a:off x="4929258" y="4064503"/>
            <a:ext cx="561372" cy="461665"/>
          </a:xfrm>
          <a:prstGeom prst="rect">
            <a:avLst/>
          </a:prstGeom>
        </p:spPr>
        <p:txBody>
          <a:bodyPr wrap="none">
            <a:spAutoFit/>
          </a:bodyPr>
          <a:lstStyle/>
          <a:p>
            <a:r>
              <a:rPr lang="en-GB" sz="2400" dirty="0"/>
              <a:t>(e)</a:t>
            </a:r>
          </a:p>
        </p:txBody>
      </p:sp>
      <p:sp>
        <p:nvSpPr>
          <p:cNvPr id="29" name="Rectangle 28">
            <a:extLst>
              <a:ext uri="{FF2B5EF4-FFF2-40B4-BE49-F238E27FC236}">
                <a16:creationId xmlns:a16="http://schemas.microsoft.com/office/drawing/2014/main" id="{C30332FE-62A5-479C-A248-115E593F85B5}"/>
              </a:ext>
            </a:extLst>
          </p:cNvPr>
          <p:cNvSpPr/>
          <p:nvPr/>
        </p:nvSpPr>
        <p:spPr>
          <a:xfrm>
            <a:off x="8328156" y="4068734"/>
            <a:ext cx="474810" cy="461665"/>
          </a:xfrm>
          <a:prstGeom prst="rect">
            <a:avLst/>
          </a:prstGeom>
        </p:spPr>
        <p:txBody>
          <a:bodyPr wrap="none">
            <a:spAutoFit/>
          </a:bodyPr>
          <a:lstStyle/>
          <a:p>
            <a:r>
              <a:rPr lang="en-GB" sz="2400" dirty="0"/>
              <a:t>(f)</a:t>
            </a:r>
          </a:p>
        </p:txBody>
      </p:sp>
      <p:sp>
        <p:nvSpPr>
          <p:cNvPr id="30" name="TextBox 29">
            <a:extLst>
              <a:ext uri="{FF2B5EF4-FFF2-40B4-BE49-F238E27FC236}">
                <a16:creationId xmlns:a16="http://schemas.microsoft.com/office/drawing/2014/main" id="{C2E65B38-1CEE-4091-9924-CB5939EC538E}"/>
              </a:ext>
            </a:extLst>
          </p:cNvPr>
          <p:cNvSpPr txBox="1"/>
          <p:nvPr/>
        </p:nvSpPr>
        <p:spPr>
          <a:xfrm>
            <a:off x="2704589" y="1312554"/>
            <a:ext cx="2131527" cy="2256466"/>
          </a:xfrm>
          <a:prstGeom prst="rect">
            <a:avLst/>
          </a:prstGeom>
          <a:noFill/>
          <a:ln w="19050">
            <a:solidFill>
              <a:schemeClr val="tx1"/>
            </a:solidFill>
          </a:ln>
        </p:spPr>
        <p:txBody>
          <a:bodyPr wrap="square" rtlCol="0">
            <a:spAutoFit/>
          </a:bodyPr>
          <a:lstStyle/>
          <a:p>
            <a:endParaRPr lang="en-GB" dirty="0"/>
          </a:p>
        </p:txBody>
      </p:sp>
      <p:sp>
        <p:nvSpPr>
          <p:cNvPr id="31" name="TextBox 30">
            <a:extLst>
              <a:ext uri="{FF2B5EF4-FFF2-40B4-BE49-F238E27FC236}">
                <a16:creationId xmlns:a16="http://schemas.microsoft.com/office/drawing/2014/main" id="{2DC72A29-30A0-465D-9025-3906B0C336B5}"/>
              </a:ext>
            </a:extLst>
          </p:cNvPr>
          <p:cNvSpPr txBox="1"/>
          <p:nvPr/>
        </p:nvSpPr>
        <p:spPr>
          <a:xfrm>
            <a:off x="5766273" y="1285628"/>
            <a:ext cx="2041451" cy="2272264"/>
          </a:xfrm>
          <a:prstGeom prst="rect">
            <a:avLst/>
          </a:prstGeom>
          <a:noFill/>
          <a:ln w="19050">
            <a:solidFill>
              <a:schemeClr val="tx1"/>
            </a:solidFill>
          </a:ln>
        </p:spPr>
        <p:txBody>
          <a:bodyPr wrap="square" rtlCol="0">
            <a:spAutoFit/>
          </a:bodyPr>
          <a:lstStyle/>
          <a:p>
            <a:endParaRPr lang="en-GB" dirty="0"/>
          </a:p>
        </p:txBody>
      </p:sp>
      <p:sp>
        <p:nvSpPr>
          <p:cNvPr id="32" name="TextBox 31">
            <a:extLst>
              <a:ext uri="{FF2B5EF4-FFF2-40B4-BE49-F238E27FC236}">
                <a16:creationId xmlns:a16="http://schemas.microsoft.com/office/drawing/2014/main" id="{BBD42E2F-58E1-498A-B4FA-8952E52E32E8}"/>
              </a:ext>
            </a:extLst>
          </p:cNvPr>
          <p:cNvSpPr txBox="1"/>
          <p:nvPr/>
        </p:nvSpPr>
        <p:spPr>
          <a:xfrm>
            <a:off x="8309204" y="1396246"/>
            <a:ext cx="2438378" cy="2172774"/>
          </a:xfrm>
          <a:prstGeom prst="rect">
            <a:avLst/>
          </a:prstGeom>
          <a:noFill/>
          <a:ln w="19050">
            <a:solidFill>
              <a:schemeClr val="tx1"/>
            </a:solidFill>
          </a:ln>
        </p:spPr>
        <p:txBody>
          <a:bodyPr wrap="square" rtlCol="0">
            <a:spAutoFit/>
          </a:bodyPr>
          <a:lstStyle/>
          <a:p>
            <a:endParaRPr lang="en-GB" dirty="0"/>
          </a:p>
        </p:txBody>
      </p:sp>
      <p:sp>
        <p:nvSpPr>
          <p:cNvPr id="33" name="TextBox 32">
            <a:extLst>
              <a:ext uri="{FF2B5EF4-FFF2-40B4-BE49-F238E27FC236}">
                <a16:creationId xmlns:a16="http://schemas.microsoft.com/office/drawing/2014/main" id="{420A8E03-FB4B-4155-8893-7DCC6DAB172B}"/>
              </a:ext>
            </a:extLst>
          </p:cNvPr>
          <p:cNvSpPr txBox="1"/>
          <p:nvPr/>
        </p:nvSpPr>
        <p:spPr>
          <a:xfrm>
            <a:off x="2656464" y="3681552"/>
            <a:ext cx="2135222" cy="2900644"/>
          </a:xfrm>
          <a:prstGeom prst="rect">
            <a:avLst/>
          </a:prstGeom>
          <a:noFill/>
          <a:ln w="19050">
            <a:solidFill>
              <a:schemeClr val="tx1"/>
            </a:solidFill>
          </a:ln>
        </p:spPr>
        <p:txBody>
          <a:bodyPr wrap="square" rtlCol="0">
            <a:spAutoFit/>
          </a:bodyPr>
          <a:lstStyle/>
          <a:p>
            <a:endParaRPr lang="en-GB" dirty="0"/>
          </a:p>
        </p:txBody>
      </p:sp>
      <p:sp>
        <p:nvSpPr>
          <p:cNvPr id="34" name="TextBox 33">
            <a:extLst>
              <a:ext uri="{FF2B5EF4-FFF2-40B4-BE49-F238E27FC236}">
                <a16:creationId xmlns:a16="http://schemas.microsoft.com/office/drawing/2014/main" id="{15DF6B68-FB6A-4DE5-B572-091838CE3DDE}"/>
              </a:ext>
            </a:extLst>
          </p:cNvPr>
          <p:cNvSpPr txBox="1"/>
          <p:nvPr/>
        </p:nvSpPr>
        <p:spPr>
          <a:xfrm>
            <a:off x="5389123" y="4128977"/>
            <a:ext cx="2694562" cy="2358343"/>
          </a:xfrm>
          <a:prstGeom prst="rect">
            <a:avLst/>
          </a:prstGeom>
          <a:noFill/>
          <a:ln w="19050">
            <a:solidFill>
              <a:schemeClr val="tx1"/>
            </a:solidFill>
          </a:ln>
        </p:spPr>
        <p:txBody>
          <a:bodyPr wrap="square" rtlCol="0">
            <a:spAutoFit/>
          </a:bodyPr>
          <a:lstStyle/>
          <a:p>
            <a:endParaRPr lang="en-GB" dirty="0"/>
          </a:p>
        </p:txBody>
      </p:sp>
      <p:sp>
        <p:nvSpPr>
          <p:cNvPr id="35" name="TextBox 34">
            <a:extLst>
              <a:ext uri="{FF2B5EF4-FFF2-40B4-BE49-F238E27FC236}">
                <a16:creationId xmlns:a16="http://schemas.microsoft.com/office/drawing/2014/main" id="{4423E406-27E3-4752-BE0A-17C3EC0B1AD1}"/>
              </a:ext>
            </a:extLst>
          </p:cNvPr>
          <p:cNvSpPr txBox="1"/>
          <p:nvPr/>
        </p:nvSpPr>
        <p:spPr>
          <a:xfrm>
            <a:off x="8759785" y="4115828"/>
            <a:ext cx="2736687" cy="2371492"/>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2490981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45811" y="791742"/>
            <a:ext cx="9721081" cy="830997"/>
          </a:xfrm>
          <a:prstGeom prst="rect">
            <a:avLst/>
          </a:prstGeom>
          <a:noFill/>
          <a:ln>
            <a:noFill/>
          </a:ln>
        </p:spPr>
        <p:txBody>
          <a:bodyPr wrap="square" lIns="91440" tIns="45720" rIns="91440" bIns="45720" anchor="t">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a:defRPr/>
            </a:pPr>
            <a:r>
              <a:rPr lang="en-US" sz="2400" dirty="0">
                <a:latin typeface="Arial"/>
                <a:ea typeface="ＭＳ Ｐゴシック"/>
                <a:cs typeface="Arial"/>
              </a:rPr>
              <a:t>3. Some of the angles in the pie chart have been calculated:</a:t>
            </a:r>
            <a:endParaRPr lang="en-US" sz="2400" dirty="0">
              <a:ea typeface="ＭＳ Ｐゴシック"/>
            </a:endParaRPr>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algn="ctr" eaLnBrk="1" hangingPunct="1">
              <a:buClr>
                <a:srgbClr val="000000"/>
              </a:buClr>
              <a:buSzPct val="100000"/>
            </a:pPr>
            <a:r>
              <a:rPr lang="en-US" altLang="en-US" sz="2800" b="1" dirty="0">
                <a:latin typeface="Arial"/>
                <a:ea typeface="ＭＳ Ｐゴシック"/>
                <a:cs typeface="Arial"/>
              </a:rPr>
              <a:t>Skill Check: Angles on a Line and Angles at a Point</a:t>
            </a:r>
            <a:endParaRPr lang="en-US" altLang="en-US" sz="2800" b="1" dirty="0">
              <a:cs typeface="Arial"/>
            </a:endParaRP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hart, pie chart&#10;&#10;Description automatically generated">
            <a:extLst>
              <a:ext uri="{FF2B5EF4-FFF2-40B4-BE49-F238E27FC236}">
                <a16:creationId xmlns:a16="http://schemas.microsoft.com/office/drawing/2014/main" id="{9FE74288-3EBE-433A-9C4B-91F92289C168}"/>
              </a:ext>
            </a:extLst>
          </p:cNvPr>
          <p:cNvPicPr>
            <a:picLocks noChangeAspect="1"/>
          </p:cNvPicPr>
          <p:nvPr/>
        </p:nvPicPr>
        <p:blipFill>
          <a:blip r:embed="rId4"/>
          <a:stretch>
            <a:fillRect/>
          </a:stretch>
        </p:blipFill>
        <p:spPr>
          <a:xfrm>
            <a:off x="2657273" y="1328093"/>
            <a:ext cx="2743200" cy="2365829"/>
          </a:xfrm>
          <a:prstGeom prst="rect">
            <a:avLst/>
          </a:prstGeom>
        </p:spPr>
      </p:pic>
      <p:sp>
        <p:nvSpPr>
          <p:cNvPr id="3" name="TextBox 2">
            <a:extLst>
              <a:ext uri="{FF2B5EF4-FFF2-40B4-BE49-F238E27FC236}">
                <a16:creationId xmlns:a16="http://schemas.microsoft.com/office/drawing/2014/main" id="{D512864F-A41E-413B-9C84-181E248063AA}"/>
              </a:ext>
            </a:extLst>
          </p:cNvPr>
          <p:cNvSpPr txBox="1"/>
          <p:nvPr/>
        </p:nvSpPr>
        <p:spPr>
          <a:xfrm>
            <a:off x="5924144" y="1619656"/>
            <a:ext cx="2743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ea typeface="ＭＳ Ｐゴシック"/>
                <a:cs typeface="Arial"/>
              </a:rPr>
              <a:t>Red 90°</a:t>
            </a:r>
          </a:p>
          <a:p>
            <a:r>
              <a:rPr lang="en-US" sz="2400" dirty="0">
                <a:latin typeface="Arial"/>
                <a:ea typeface="ＭＳ Ｐゴシック"/>
                <a:cs typeface="Arial"/>
              </a:rPr>
              <a:t>Blue 95°</a:t>
            </a:r>
          </a:p>
          <a:p>
            <a:r>
              <a:rPr lang="en-US" sz="2400" dirty="0">
                <a:latin typeface="Arial"/>
                <a:ea typeface="ＭＳ Ｐゴシック"/>
                <a:cs typeface="Arial"/>
              </a:rPr>
              <a:t>Purple 50°</a:t>
            </a:r>
            <a:endParaRPr lang="en-US" sz="2400">
              <a:cs typeface="Arial"/>
            </a:endParaRPr>
          </a:p>
        </p:txBody>
      </p:sp>
      <p:sp>
        <p:nvSpPr>
          <p:cNvPr id="4" name="TextBox 3">
            <a:extLst>
              <a:ext uri="{FF2B5EF4-FFF2-40B4-BE49-F238E27FC236}">
                <a16:creationId xmlns:a16="http://schemas.microsoft.com/office/drawing/2014/main" id="{CFA871D7-27C5-40DD-9CA1-E47A347EADDE}"/>
              </a:ext>
            </a:extLst>
          </p:cNvPr>
          <p:cNvSpPr txBox="1"/>
          <p:nvPr/>
        </p:nvSpPr>
        <p:spPr>
          <a:xfrm>
            <a:off x="5921104" y="2816359"/>
            <a:ext cx="56858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ea typeface="ＭＳ Ｐゴシック"/>
                <a:cs typeface="Arial"/>
              </a:rPr>
              <a:t>What is the angle for yellow?</a:t>
            </a:r>
            <a:endParaRPr lang="en-US" sz="2400" dirty="0">
              <a:cs typeface="Arial"/>
            </a:endParaRPr>
          </a:p>
        </p:txBody>
      </p:sp>
      <p:pic>
        <p:nvPicPr>
          <p:cNvPr id="5" name="Picture 5" descr="A picture containing shape&#10;&#10;Description automatically generated">
            <a:extLst>
              <a:ext uri="{FF2B5EF4-FFF2-40B4-BE49-F238E27FC236}">
                <a16:creationId xmlns:a16="http://schemas.microsoft.com/office/drawing/2014/main" id="{34D51CEA-8F11-4773-BEE9-270BDD102324}"/>
              </a:ext>
            </a:extLst>
          </p:cNvPr>
          <p:cNvPicPr>
            <a:picLocks noChangeAspect="1"/>
          </p:cNvPicPr>
          <p:nvPr/>
        </p:nvPicPr>
        <p:blipFill>
          <a:blip r:embed="rId5"/>
          <a:stretch>
            <a:fillRect/>
          </a:stretch>
        </p:blipFill>
        <p:spPr>
          <a:xfrm>
            <a:off x="7990569" y="3717831"/>
            <a:ext cx="2248711" cy="2672178"/>
          </a:xfrm>
          <a:prstGeom prst="rect">
            <a:avLst/>
          </a:prstGeom>
        </p:spPr>
      </p:pic>
      <p:sp>
        <p:nvSpPr>
          <p:cNvPr id="6" name="TextBox 5">
            <a:extLst>
              <a:ext uri="{FF2B5EF4-FFF2-40B4-BE49-F238E27FC236}">
                <a16:creationId xmlns:a16="http://schemas.microsoft.com/office/drawing/2014/main" id="{339E1F33-2593-4C3D-8215-289226D97F70}"/>
              </a:ext>
            </a:extLst>
          </p:cNvPr>
          <p:cNvSpPr txBox="1"/>
          <p:nvPr/>
        </p:nvSpPr>
        <p:spPr>
          <a:xfrm>
            <a:off x="2470826" y="3994826"/>
            <a:ext cx="532913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ea typeface="ＭＳ Ｐゴシック"/>
                <a:cs typeface="Arial"/>
              </a:rPr>
              <a:t>4. A boy hangs a punchbag on a washing line.</a:t>
            </a:r>
          </a:p>
          <a:p>
            <a:r>
              <a:rPr lang="en-US" sz="2400" dirty="0">
                <a:latin typeface="Arial"/>
                <a:ea typeface="ＭＳ Ｐゴシック"/>
                <a:cs typeface="Arial"/>
              </a:rPr>
              <a:t>Find the unknown angles if both angles are the same size.</a:t>
            </a:r>
          </a:p>
        </p:txBody>
      </p:sp>
      <p:sp>
        <p:nvSpPr>
          <p:cNvPr id="7" name="TextBox 6">
            <a:extLst>
              <a:ext uri="{FF2B5EF4-FFF2-40B4-BE49-F238E27FC236}">
                <a16:creationId xmlns:a16="http://schemas.microsoft.com/office/drawing/2014/main" id="{1CC8ADEB-B829-4700-AA9C-84DD4797FD10}"/>
              </a:ext>
            </a:extLst>
          </p:cNvPr>
          <p:cNvSpPr txBox="1"/>
          <p:nvPr/>
        </p:nvSpPr>
        <p:spPr>
          <a:xfrm>
            <a:off x="7631883" y="1877876"/>
            <a:ext cx="4406264" cy="461665"/>
          </a:xfrm>
          <a:prstGeom prst="rect">
            <a:avLst/>
          </a:prstGeom>
          <a:noFill/>
        </p:spPr>
        <p:txBody>
          <a:bodyPr wrap="square" rtlCol="0">
            <a:spAutoFit/>
          </a:bodyPr>
          <a:lstStyle/>
          <a:p>
            <a:r>
              <a:rPr lang="en-GB" sz="2400" dirty="0">
                <a:solidFill>
                  <a:srgbClr val="FF0000"/>
                </a:solidFill>
              </a:rPr>
              <a:t>360 ˚- (90˚ + 95˚ + 50˚) = </a:t>
            </a:r>
          </a:p>
        </p:txBody>
      </p:sp>
      <p:sp>
        <p:nvSpPr>
          <p:cNvPr id="8" name="TextBox 7">
            <a:extLst>
              <a:ext uri="{FF2B5EF4-FFF2-40B4-BE49-F238E27FC236}">
                <a16:creationId xmlns:a16="http://schemas.microsoft.com/office/drawing/2014/main" id="{7471DCD4-2543-4161-873C-7A5A7B0B0EB7}"/>
              </a:ext>
            </a:extLst>
          </p:cNvPr>
          <p:cNvSpPr txBox="1"/>
          <p:nvPr/>
        </p:nvSpPr>
        <p:spPr>
          <a:xfrm>
            <a:off x="7631882" y="1430760"/>
            <a:ext cx="1902845" cy="461665"/>
          </a:xfrm>
          <a:prstGeom prst="rect">
            <a:avLst/>
          </a:prstGeom>
          <a:noFill/>
        </p:spPr>
        <p:txBody>
          <a:bodyPr wrap="square" rtlCol="0">
            <a:spAutoFit/>
          </a:bodyPr>
          <a:lstStyle/>
          <a:p>
            <a:r>
              <a:rPr lang="en-GB" sz="2400" b="1" dirty="0"/>
              <a:t>Solution</a:t>
            </a:r>
          </a:p>
        </p:txBody>
      </p:sp>
      <p:sp>
        <p:nvSpPr>
          <p:cNvPr id="9" name="Rectangle 8">
            <a:extLst>
              <a:ext uri="{FF2B5EF4-FFF2-40B4-BE49-F238E27FC236}">
                <a16:creationId xmlns:a16="http://schemas.microsoft.com/office/drawing/2014/main" id="{EE3C40F8-2841-4E6E-AA3B-085C3E660EC3}"/>
              </a:ext>
            </a:extLst>
          </p:cNvPr>
          <p:cNvSpPr/>
          <p:nvPr/>
        </p:nvSpPr>
        <p:spPr>
          <a:xfrm>
            <a:off x="10731376" y="2779066"/>
            <a:ext cx="1151277" cy="461665"/>
          </a:xfrm>
          <a:prstGeom prst="rect">
            <a:avLst/>
          </a:prstGeom>
        </p:spPr>
        <p:txBody>
          <a:bodyPr wrap="none">
            <a:spAutoFit/>
          </a:bodyPr>
          <a:lstStyle/>
          <a:p>
            <a:r>
              <a:rPr lang="en-GB" sz="2400" dirty="0">
                <a:solidFill>
                  <a:srgbClr val="FF0000"/>
                </a:solidFill>
              </a:rPr>
              <a:t> = 125˚</a:t>
            </a:r>
            <a:endParaRPr lang="en-GB" sz="2400" dirty="0"/>
          </a:p>
        </p:txBody>
      </p:sp>
      <p:sp>
        <p:nvSpPr>
          <p:cNvPr id="10" name="Partial Circle 9">
            <a:extLst>
              <a:ext uri="{FF2B5EF4-FFF2-40B4-BE49-F238E27FC236}">
                <a16:creationId xmlns:a16="http://schemas.microsoft.com/office/drawing/2014/main" id="{9D6EBB51-CA23-415A-962B-552D093FAB56}"/>
              </a:ext>
            </a:extLst>
          </p:cNvPr>
          <p:cNvSpPr/>
          <p:nvPr/>
        </p:nvSpPr>
        <p:spPr bwMode="auto">
          <a:xfrm rot="14307494">
            <a:off x="2981839" y="1435232"/>
            <a:ext cx="2111363" cy="2076287"/>
          </a:xfrm>
          <a:prstGeom prst="pie">
            <a:avLst>
              <a:gd name="adj1" fmla="val 901486"/>
              <a:gd name="adj2" fmla="val 71224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 name="Partial Circle 14">
            <a:extLst>
              <a:ext uri="{FF2B5EF4-FFF2-40B4-BE49-F238E27FC236}">
                <a16:creationId xmlns:a16="http://schemas.microsoft.com/office/drawing/2014/main" id="{D3E2FCAC-D949-4516-A133-F0CB692C5D3F}"/>
              </a:ext>
            </a:extLst>
          </p:cNvPr>
          <p:cNvSpPr/>
          <p:nvPr/>
        </p:nvSpPr>
        <p:spPr bwMode="auto">
          <a:xfrm rot="8251240">
            <a:off x="2977329" y="1430760"/>
            <a:ext cx="2111363" cy="2076287"/>
          </a:xfrm>
          <a:prstGeom prst="pie">
            <a:avLst>
              <a:gd name="adj1" fmla="val 1851866"/>
              <a:gd name="adj2" fmla="val 7441168"/>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6" name="Partial Circle 15">
            <a:extLst>
              <a:ext uri="{FF2B5EF4-FFF2-40B4-BE49-F238E27FC236}">
                <a16:creationId xmlns:a16="http://schemas.microsoft.com/office/drawing/2014/main" id="{33F7CCDD-051C-49B6-B6B4-03EE32DC546E}"/>
              </a:ext>
            </a:extLst>
          </p:cNvPr>
          <p:cNvSpPr/>
          <p:nvPr/>
        </p:nvSpPr>
        <p:spPr bwMode="auto">
          <a:xfrm rot="3552475">
            <a:off x="2973190" y="1430759"/>
            <a:ext cx="2111363" cy="2076287"/>
          </a:xfrm>
          <a:prstGeom prst="pie">
            <a:avLst>
              <a:gd name="adj1" fmla="val 3412915"/>
              <a:gd name="adj2" fmla="val 6518601"/>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7" name="Partial Circle 16">
            <a:extLst>
              <a:ext uri="{FF2B5EF4-FFF2-40B4-BE49-F238E27FC236}">
                <a16:creationId xmlns:a16="http://schemas.microsoft.com/office/drawing/2014/main" id="{6078AD41-A708-4DD8-9DF5-53E3188184D7}"/>
              </a:ext>
            </a:extLst>
          </p:cNvPr>
          <p:cNvSpPr/>
          <p:nvPr/>
        </p:nvSpPr>
        <p:spPr bwMode="auto">
          <a:xfrm>
            <a:off x="2973191" y="1430760"/>
            <a:ext cx="2111363" cy="2076287"/>
          </a:xfrm>
          <a:prstGeom prst="pie">
            <a:avLst>
              <a:gd name="adj1" fmla="val 21265458"/>
              <a:gd name="adj2" fmla="val 699874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1" name="Rectangle 10">
            <a:extLst>
              <a:ext uri="{FF2B5EF4-FFF2-40B4-BE49-F238E27FC236}">
                <a16:creationId xmlns:a16="http://schemas.microsoft.com/office/drawing/2014/main" id="{98FC7CA7-15D3-4E23-9838-220E61AF2617}"/>
              </a:ext>
            </a:extLst>
          </p:cNvPr>
          <p:cNvSpPr/>
          <p:nvPr/>
        </p:nvSpPr>
        <p:spPr>
          <a:xfrm>
            <a:off x="9218809" y="2288895"/>
            <a:ext cx="2040943" cy="461665"/>
          </a:xfrm>
          <a:prstGeom prst="rect">
            <a:avLst/>
          </a:prstGeom>
        </p:spPr>
        <p:txBody>
          <a:bodyPr wrap="none">
            <a:spAutoFit/>
          </a:bodyPr>
          <a:lstStyle/>
          <a:p>
            <a:r>
              <a:rPr lang="en-GB" sz="2400" dirty="0">
                <a:solidFill>
                  <a:srgbClr val="FF0000"/>
                </a:solidFill>
              </a:rPr>
              <a:t>360 ˚- 235˚ = </a:t>
            </a:r>
            <a:endParaRPr lang="en-GB" sz="2400" dirty="0"/>
          </a:p>
        </p:txBody>
      </p:sp>
      <p:sp>
        <p:nvSpPr>
          <p:cNvPr id="12" name="Rectangle 11">
            <a:extLst>
              <a:ext uri="{FF2B5EF4-FFF2-40B4-BE49-F238E27FC236}">
                <a16:creationId xmlns:a16="http://schemas.microsoft.com/office/drawing/2014/main" id="{165C5788-C74C-47B2-AD3E-01C1CAB1EE97}"/>
              </a:ext>
            </a:extLst>
          </p:cNvPr>
          <p:cNvSpPr/>
          <p:nvPr/>
        </p:nvSpPr>
        <p:spPr>
          <a:xfrm>
            <a:off x="2593770" y="5928344"/>
            <a:ext cx="3427541" cy="461665"/>
          </a:xfrm>
          <a:prstGeom prst="rect">
            <a:avLst/>
          </a:prstGeom>
        </p:spPr>
        <p:txBody>
          <a:bodyPr wrap="none">
            <a:spAutoFit/>
          </a:bodyPr>
          <a:lstStyle/>
          <a:p>
            <a:r>
              <a:rPr lang="en-GB" sz="2400" dirty="0">
                <a:solidFill>
                  <a:srgbClr val="FF0000"/>
                </a:solidFill>
              </a:rPr>
              <a:t>(360 ˚- 142˚)÷2 = 109˚ </a:t>
            </a:r>
            <a:endParaRPr lang="en-GB" sz="2400" dirty="0"/>
          </a:p>
        </p:txBody>
      </p:sp>
      <p:sp>
        <p:nvSpPr>
          <p:cNvPr id="13" name="Rectangle 12">
            <a:extLst>
              <a:ext uri="{FF2B5EF4-FFF2-40B4-BE49-F238E27FC236}">
                <a16:creationId xmlns:a16="http://schemas.microsoft.com/office/drawing/2014/main" id="{5A319965-5179-4063-9840-E767B11C1A88}"/>
              </a:ext>
            </a:extLst>
          </p:cNvPr>
          <p:cNvSpPr/>
          <p:nvPr/>
        </p:nvSpPr>
        <p:spPr>
          <a:xfrm>
            <a:off x="2470826" y="5529907"/>
            <a:ext cx="1412566" cy="461665"/>
          </a:xfrm>
          <a:prstGeom prst="rect">
            <a:avLst/>
          </a:prstGeom>
        </p:spPr>
        <p:txBody>
          <a:bodyPr wrap="none">
            <a:spAutoFit/>
          </a:bodyPr>
          <a:lstStyle/>
          <a:p>
            <a:r>
              <a:rPr lang="en-GB" sz="2400" b="1" dirty="0"/>
              <a:t>Solution</a:t>
            </a:r>
          </a:p>
        </p:txBody>
      </p:sp>
      <p:sp>
        <p:nvSpPr>
          <p:cNvPr id="14" name="Partial Circle 13">
            <a:extLst>
              <a:ext uri="{FF2B5EF4-FFF2-40B4-BE49-F238E27FC236}">
                <a16:creationId xmlns:a16="http://schemas.microsoft.com/office/drawing/2014/main" id="{703626AF-5C95-4183-8D03-8DC37F392B72}"/>
              </a:ext>
            </a:extLst>
          </p:cNvPr>
          <p:cNvSpPr/>
          <p:nvPr/>
        </p:nvSpPr>
        <p:spPr bwMode="auto">
          <a:xfrm>
            <a:off x="8583304" y="4070930"/>
            <a:ext cx="795965" cy="801427"/>
          </a:xfrm>
          <a:prstGeom prst="pie">
            <a:avLst>
              <a:gd name="adj1" fmla="val 19250037"/>
              <a:gd name="adj2" fmla="val 559089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2" name="Partial Circle 21">
            <a:extLst>
              <a:ext uri="{FF2B5EF4-FFF2-40B4-BE49-F238E27FC236}">
                <a16:creationId xmlns:a16="http://schemas.microsoft.com/office/drawing/2014/main" id="{36D23809-9D63-4765-A6B1-3EADF780B888}"/>
              </a:ext>
            </a:extLst>
          </p:cNvPr>
          <p:cNvSpPr/>
          <p:nvPr/>
        </p:nvSpPr>
        <p:spPr bwMode="auto">
          <a:xfrm rot="7826888">
            <a:off x="8573609" y="4069332"/>
            <a:ext cx="795965" cy="801427"/>
          </a:xfrm>
          <a:prstGeom prst="pie">
            <a:avLst>
              <a:gd name="adj1" fmla="val 19250037"/>
              <a:gd name="adj2" fmla="val 5153810"/>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3" name="TextBox 22">
            <a:extLst>
              <a:ext uri="{FF2B5EF4-FFF2-40B4-BE49-F238E27FC236}">
                <a16:creationId xmlns:a16="http://schemas.microsoft.com/office/drawing/2014/main" id="{41939636-76C3-43A3-B975-47D11534056F}"/>
              </a:ext>
            </a:extLst>
          </p:cNvPr>
          <p:cNvSpPr txBox="1"/>
          <p:nvPr/>
        </p:nvSpPr>
        <p:spPr>
          <a:xfrm>
            <a:off x="7969730" y="3719929"/>
            <a:ext cx="2269550" cy="2670080"/>
          </a:xfrm>
          <a:prstGeom prst="rect">
            <a:avLst/>
          </a:prstGeom>
          <a:noFill/>
          <a:ln w="19050">
            <a:solidFill>
              <a:schemeClr val="tx1"/>
            </a:solidFill>
          </a:ln>
        </p:spPr>
        <p:txBody>
          <a:bodyPr wrap="square" rtlCol="0">
            <a:spAutoFit/>
          </a:bodyPr>
          <a:lstStyle/>
          <a:p>
            <a:endParaRPr lang="en-GB" dirty="0"/>
          </a:p>
        </p:txBody>
      </p:sp>
      <p:sp>
        <p:nvSpPr>
          <p:cNvPr id="24" name="TextBox 23">
            <a:extLst>
              <a:ext uri="{FF2B5EF4-FFF2-40B4-BE49-F238E27FC236}">
                <a16:creationId xmlns:a16="http://schemas.microsoft.com/office/drawing/2014/main" id="{5ACEF1FB-054E-4481-AFE3-A3381CF8CED2}"/>
              </a:ext>
            </a:extLst>
          </p:cNvPr>
          <p:cNvSpPr txBox="1"/>
          <p:nvPr/>
        </p:nvSpPr>
        <p:spPr>
          <a:xfrm>
            <a:off x="2657272" y="1328091"/>
            <a:ext cx="2764040" cy="2389739"/>
          </a:xfrm>
          <a:prstGeom prst="rect">
            <a:avLst/>
          </a:prstGeom>
          <a:noFill/>
          <a:ln w="19050">
            <a:solidFill>
              <a:schemeClr val="tx1"/>
            </a:solidFill>
          </a:ln>
        </p:spPr>
        <p:txBody>
          <a:bodyPr wrap="square" rtlCol="0">
            <a:spAutoFit/>
          </a:bodyPr>
          <a:lstStyle/>
          <a:p>
            <a:endParaRPr lang="en-GB" dirty="0"/>
          </a:p>
        </p:txBody>
      </p:sp>
      <p:sp>
        <p:nvSpPr>
          <p:cNvPr id="18" name="Rectangle 17">
            <a:extLst>
              <a:ext uri="{FF2B5EF4-FFF2-40B4-BE49-F238E27FC236}">
                <a16:creationId xmlns:a16="http://schemas.microsoft.com/office/drawing/2014/main" id="{4DD457ED-ED2F-4450-BC9E-BAC0B4324BEF}"/>
              </a:ext>
            </a:extLst>
          </p:cNvPr>
          <p:cNvSpPr/>
          <p:nvPr/>
        </p:nvSpPr>
        <p:spPr>
          <a:xfrm>
            <a:off x="7954075" y="4352451"/>
            <a:ext cx="697627" cy="400110"/>
          </a:xfrm>
          <a:prstGeom prst="rect">
            <a:avLst/>
          </a:prstGeom>
        </p:spPr>
        <p:txBody>
          <a:bodyPr wrap="none">
            <a:spAutoFit/>
          </a:bodyPr>
          <a:lstStyle/>
          <a:p>
            <a:r>
              <a:rPr lang="en-GB" dirty="0">
                <a:solidFill>
                  <a:srgbClr val="FF0000"/>
                </a:solidFill>
              </a:rPr>
              <a:t>109˚</a:t>
            </a:r>
            <a:endParaRPr lang="en-GB" dirty="0"/>
          </a:p>
        </p:txBody>
      </p:sp>
      <p:sp>
        <p:nvSpPr>
          <p:cNvPr id="19" name="Rectangle 18">
            <a:extLst>
              <a:ext uri="{FF2B5EF4-FFF2-40B4-BE49-F238E27FC236}">
                <a16:creationId xmlns:a16="http://schemas.microsoft.com/office/drawing/2014/main" id="{0AD1BE4D-64C4-45CC-8293-19527AEB6412}"/>
              </a:ext>
            </a:extLst>
          </p:cNvPr>
          <p:cNvSpPr/>
          <p:nvPr/>
        </p:nvSpPr>
        <p:spPr>
          <a:xfrm>
            <a:off x="9355683" y="4343151"/>
            <a:ext cx="697627" cy="400110"/>
          </a:xfrm>
          <a:prstGeom prst="rect">
            <a:avLst/>
          </a:prstGeom>
        </p:spPr>
        <p:txBody>
          <a:bodyPr wrap="none">
            <a:spAutoFit/>
          </a:bodyPr>
          <a:lstStyle/>
          <a:p>
            <a:r>
              <a:rPr lang="en-GB" dirty="0">
                <a:solidFill>
                  <a:srgbClr val="FF0000"/>
                </a:solidFill>
              </a:rPr>
              <a:t>109˚</a:t>
            </a:r>
            <a:endParaRPr lang="en-GB" dirty="0"/>
          </a:p>
        </p:txBody>
      </p:sp>
    </p:spTree>
    <p:extLst>
      <p:ext uri="{BB962C8B-B14F-4D97-AF65-F5344CB8AC3E}">
        <p14:creationId xmlns:p14="http://schemas.microsoft.com/office/powerpoint/2010/main" val="2710019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0178E8B-9B12-4CCE-BEE8-5FF3544A101A}"/>
              </a:ext>
            </a:extLst>
          </p:cNvPr>
          <p:cNvSpPr/>
          <p:nvPr/>
        </p:nvSpPr>
        <p:spPr bwMode="auto">
          <a:xfrm>
            <a:off x="7537865" y="2675517"/>
            <a:ext cx="2950623" cy="125753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72" name="TextBox 1"/>
          <p:cNvSpPr txBox="1">
            <a:spLocks noChangeArrowheads="1"/>
          </p:cNvSpPr>
          <p:nvPr/>
        </p:nvSpPr>
        <p:spPr bwMode="auto">
          <a:xfrm>
            <a:off x="2216109" y="840380"/>
            <a:ext cx="10102081" cy="1200329"/>
          </a:xfrm>
          <a:prstGeom prst="rect">
            <a:avLst/>
          </a:prstGeom>
          <a:noFill/>
          <a:ln>
            <a:noFill/>
          </a:ln>
        </p:spPr>
        <p:txBody>
          <a:bodyPr wrap="square" lIns="91440" tIns="45720" rIns="91440" bIns="45720" anchor="t">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a:defRPr/>
            </a:pPr>
            <a:r>
              <a:rPr lang="en-US" sz="2400" dirty="0">
                <a:latin typeface="Arial"/>
                <a:ea typeface="ＭＳ Ｐゴシック"/>
                <a:cs typeface="Arial"/>
              </a:rPr>
              <a:t> 5. The diagram shows two straight lines. Find the angles a, b and c.</a:t>
            </a:r>
            <a:endParaRPr lang="en-US" sz="2400" dirty="0">
              <a:ea typeface="ＭＳ Ｐゴシック"/>
              <a:cs typeface="Arial"/>
            </a:endParaRPr>
          </a:p>
          <a:p>
            <a:pPr marL="0" indent="0">
              <a:defRPr/>
            </a:pPr>
            <a:r>
              <a:rPr lang="en-US" sz="2400" dirty="0">
                <a:latin typeface="Arial"/>
                <a:ea typeface="ＭＳ Ｐゴシック"/>
                <a:cs typeface="Arial"/>
              </a:rPr>
              <a:t> What do you notice?</a:t>
            </a:r>
            <a:endParaRPr lang="en-US" sz="2400">
              <a:ea typeface="ＭＳ Ｐゴシック"/>
            </a:endParaRPr>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algn="ctr" eaLnBrk="1" hangingPunct="1">
              <a:buClr>
                <a:srgbClr val="000000"/>
              </a:buClr>
              <a:buSzPct val="100000"/>
            </a:pPr>
            <a:r>
              <a:rPr lang="en-US" altLang="en-US" sz="2800" b="1" dirty="0">
                <a:latin typeface="Arial"/>
                <a:ea typeface="ＭＳ Ｐゴシック"/>
                <a:cs typeface="Arial"/>
              </a:rPr>
              <a:t>Skill Check: Angles on a Line and Angles at a Point</a:t>
            </a:r>
            <a:endParaRPr lang="en-US" altLang="en-US" sz="2800" b="1" dirty="0">
              <a:cs typeface="Arial"/>
            </a:endParaRP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Shape, arrow&#10;&#10;Description automatically generated">
            <a:extLst>
              <a:ext uri="{FF2B5EF4-FFF2-40B4-BE49-F238E27FC236}">
                <a16:creationId xmlns:a16="http://schemas.microsoft.com/office/drawing/2014/main" id="{72B6E0BC-64A6-4246-92EC-115D0B23071B}"/>
              </a:ext>
            </a:extLst>
          </p:cNvPr>
          <p:cNvPicPr>
            <a:picLocks noChangeAspect="1"/>
          </p:cNvPicPr>
          <p:nvPr/>
        </p:nvPicPr>
        <p:blipFill>
          <a:blip r:embed="rId4"/>
          <a:stretch>
            <a:fillRect/>
          </a:stretch>
        </p:blipFill>
        <p:spPr>
          <a:xfrm>
            <a:off x="5458278" y="1375212"/>
            <a:ext cx="1911782" cy="2947481"/>
          </a:xfrm>
          <a:prstGeom prst="rect">
            <a:avLst/>
          </a:prstGeom>
        </p:spPr>
      </p:pic>
      <p:pic>
        <p:nvPicPr>
          <p:cNvPr id="3" name="Picture 3" descr="Diagram, engineering drawing&#10;&#10;Description automatically generated">
            <a:extLst>
              <a:ext uri="{FF2B5EF4-FFF2-40B4-BE49-F238E27FC236}">
                <a16:creationId xmlns:a16="http://schemas.microsoft.com/office/drawing/2014/main" id="{F782C9F2-193B-4A8A-85C1-1151263D2DAD}"/>
              </a:ext>
            </a:extLst>
          </p:cNvPr>
          <p:cNvPicPr>
            <a:picLocks noChangeAspect="1"/>
          </p:cNvPicPr>
          <p:nvPr/>
        </p:nvPicPr>
        <p:blipFill>
          <a:blip r:embed="rId5"/>
          <a:stretch>
            <a:fillRect/>
          </a:stretch>
        </p:blipFill>
        <p:spPr>
          <a:xfrm>
            <a:off x="7614917" y="4206340"/>
            <a:ext cx="3334965" cy="1703434"/>
          </a:xfrm>
          <a:prstGeom prst="rect">
            <a:avLst/>
          </a:prstGeom>
        </p:spPr>
      </p:pic>
      <p:sp>
        <p:nvSpPr>
          <p:cNvPr id="4" name="TextBox 3">
            <a:extLst>
              <a:ext uri="{FF2B5EF4-FFF2-40B4-BE49-F238E27FC236}">
                <a16:creationId xmlns:a16="http://schemas.microsoft.com/office/drawing/2014/main" id="{5A6B23F0-CD61-4BD9-AE90-A1A2AE556962}"/>
              </a:ext>
            </a:extLst>
          </p:cNvPr>
          <p:cNvSpPr txBox="1"/>
          <p:nvPr/>
        </p:nvSpPr>
        <p:spPr>
          <a:xfrm>
            <a:off x="2356437" y="4352448"/>
            <a:ext cx="4867072"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ea typeface="ＭＳ Ｐゴシック"/>
                <a:cs typeface="Arial"/>
              </a:rPr>
              <a:t>6. The picture shown a jack, that can be used to lift up a car.</a:t>
            </a:r>
            <a:endParaRPr lang="en-US" sz="2400">
              <a:ea typeface="ＭＳ Ｐゴシック"/>
              <a:cs typeface="Arial"/>
            </a:endParaRPr>
          </a:p>
          <a:p>
            <a:r>
              <a:rPr lang="en-US" sz="2400" dirty="0">
                <a:latin typeface="Arial"/>
                <a:ea typeface="ＭＳ Ｐゴシック"/>
                <a:cs typeface="Arial"/>
              </a:rPr>
              <a:t>Find the angles marked a and b.</a:t>
            </a:r>
            <a:endParaRPr lang="en-US" sz="2400">
              <a:ea typeface="ＭＳ Ｐゴシック"/>
              <a:cs typeface="Arial"/>
            </a:endParaRPr>
          </a:p>
          <a:p>
            <a:endParaRPr lang="en-US" dirty="0">
              <a:cs typeface="Arial"/>
            </a:endParaRPr>
          </a:p>
        </p:txBody>
      </p:sp>
      <p:sp>
        <p:nvSpPr>
          <p:cNvPr id="5" name="TextBox 4">
            <a:extLst>
              <a:ext uri="{FF2B5EF4-FFF2-40B4-BE49-F238E27FC236}">
                <a16:creationId xmlns:a16="http://schemas.microsoft.com/office/drawing/2014/main" id="{000E75B6-FD62-4E5E-A6E5-02A2CEC75068}"/>
              </a:ext>
            </a:extLst>
          </p:cNvPr>
          <p:cNvSpPr txBox="1"/>
          <p:nvPr/>
        </p:nvSpPr>
        <p:spPr>
          <a:xfrm>
            <a:off x="2495600" y="1840654"/>
            <a:ext cx="1800200" cy="400110"/>
          </a:xfrm>
          <a:prstGeom prst="rect">
            <a:avLst/>
          </a:prstGeom>
          <a:noFill/>
        </p:spPr>
        <p:txBody>
          <a:bodyPr wrap="square" rtlCol="0">
            <a:spAutoFit/>
          </a:bodyPr>
          <a:lstStyle/>
          <a:p>
            <a:r>
              <a:rPr lang="en-GB" b="1" dirty="0"/>
              <a:t>Solution</a:t>
            </a:r>
          </a:p>
        </p:txBody>
      </p:sp>
      <p:sp>
        <p:nvSpPr>
          <p:cNvPr id="10" name="Partial Circle 9">
            <a:extLst>
              <a:ext uri="{FF2B5EF4-FFF2-40B4-BE49-F238E27FC236}">
                <a16:creationId xmlns:a16="http://schemas.microsoft.com/office/drawing/2014/main" id="{20BEE27E-BB2F-497A-958B-AB56BA7199EA}"/>
              </a:ext>
            </a:extLst>
          </p:cNvPr>
          <p:cNvSpPr/>
          <p:nvPr/>
        </p:nvSpPr>
        <p:spPr bwMode="auto">
          <a:xfrm rot="10535995">
            <a:off x="6076386" y="2444902"/>
            <a:ext cx="795965" cy="801427"/>
          </a:xfrm>
          <a:prstGeom prst="pie">
            <a:avLst>
              <a:gd name="adj1" fmla="val 17894686"/>
              <a:gd name="adj2" fmla="val 5153810"/>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1" name="Partial Circle 10">
            <a:extLst>
              <a:ext uri="{FF2B5EF4-FFF2-40B4-BE49-F238E27FC236}">
                <a16:creationId xmlns:a16="http://schemas.microsoft.com/office/drawing/2014/main" id="{17FB535C-FD54-4B24-9791-93A73EB5E02A}"/>
              </a:ext>
            </a:extLst>
          </p:cNvPr>
          <p:cNvSpPr/>
          <p:nvPr/>
        </p:nvSpPr>
        <p:spPr bwMode="auto">
          <a:xfrm rot="20323405">
            <a:off x="6076385" y="2444901"/>
            <a:ext cx="795965" cy="801427"/>
          </a:xfrm>
          <a:prstGeom prst="pie">
            <a:avLst>
              <a:gd name="adj1" fmla="val 19119361"/>
              <a:gd name="adj2" fmla="val 5995069"/>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2" name="Partial Circle 11">
            <a:extLst>
              <a:ext uri="{FF2B5EF4-FFF2-40B4-BE49-F238E27FC236}">
                <a16:creationId xmlns:a16="http://schemas.microsoft.com/office/drawing/2014/main" id="{CDE3ED9C-3E0C-4D17-B80B-0F3E266BB356}"/>
              </a:ext>
            </a:extLst>
          </p:cNvPr>
          <p:cNvSpPr/>
          <p:nvPr/>
        </p:nvSpPr>
        <p:spPr bwMode="auto">
          <a:xfrm rot="1904549">
            <a:off x="5893077" y="2303891"/>
            <a:ext cx="1162578" cy="1123510"/>
          </a:xfrm>
          <a:prstGeom prst="pie">
            <a:avLst>
              <a:gd name="adj1" fmla="val 2844712"/>
              <a:gd name="adj2" fmla="val 5153810"/>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 name="TextBox 5">
            <a:extLst>
              <a:ext uri="{FF2B5EF4-FFF2-40B4-BE49-F238E27FC236}">
                <a16:creationId xmlns:a16="http://schemas.microsoft.com/office/drawing/2014/main" id="{EE3B051C-83F5-4B18-9AC2-A9DD4B4AFE3A}"/>
              </a:ext>
            </a:extLst>
          </p:cNvPr>
          <p:cNvSpPr txBox="1"/>
          <p:nvPr/>
        </p:nvSpPr>
        <p:spPr>
          <a:xfrm>
            <a:off x="6082180" y="2586285"/>
            <a:ext cx="576064" cy="400110"/>
          </a:xfrm>
          <a:prstGeom prst="rect">
            <a:avLst/>
          </a:prstGeom>
          <a:noFill/>
        </p:spPr>
        <p:txBody>
          <a:bodyPr wrap="square" rtlCol="0">
            <a:spAutoFit/>
          </a:bodyPr>
          <a:lstStyle/>
          <a:p>
            <a:r>
              <a:rPr lang="en-GB" dirty="0"/>
              <a:t>a</a:t>
            </a:r>
          </a:p>
        </p:txBody>
      </p:sp>
      <p:sp>
        <p:nvSpPr>
          <p:cNvPr id="7" name="Rectangle 6">
            <a:extLst>
              <a:ext uri="{FF2B5EF4-FFF2-40B4-BE49-F238E27FC236}">
                <a16:creationId xmlns:a16="http://schemas.microsoft.com/office/drawing/2014/main" id="{13F850CA-5511-43AC-BF45-C5BBFA56A776}"/>
              </a:ext>
            </a:extLst>
          </p:cNvPr>
          <p:cNvSpPr/>
          <p:nvPr/>
        </p:nvSpPr>
        <p:spPr>
          <a:xfrm>
            <a:off x="6483511" y="2691668"/>
            <a:ext cx="327334" cy="400110"/>
          </a:xfrm>
          <a:prstGeom prst="rect">
            <a:avLst/>
          </a:prstGeom>
        </p:spPr>
        <p:txBody>
          <a:bodyPr wrap="none">
            <a:spAutoFit/>
          </a:bodyPr>
          <a:lstStyle/>
          <a:p>
            <a:r>
              <a:rPr lang="en-GB" dirty="0"/>
              <a:t>b</a:t>
            </a:r>
          </a:p>
        </p:txBody>
      </p:sp>
      <p:sp>
        <p:nvSpPr>
          <p:cNvPr id="8" name="Rectangle 7">
            <a:extLst>
              <a:ext uri="{FF2B5EF4-FFF2-40B4-BE49-F238E27FC236}">
                <a16:creationId xmlns:a16="http://schemas.microsoft.com/office/drawing/2014/main" id="{D1D00D72-CD8E-4439-AB5C-6F0E5D765240}"/>
              </a:ext>
            </a:extLst>
          </p:cNvPr>
          <p:cNvSpPr/>
          <p:nvPr/>
        </p:nvSpPr>
        <p:spPr>
          <a:xfrm>
            <a:off x="6209894" y="3061769"/>
            <a:ext cx="312906" cy="400110"/>
          </a:xfrm>
          <a:prstGeom prst="rect">
            <a:avLst/>
          </a:prstGeom>
        </p:spPr>
        <p:txBody>
          <a:bodyPr wrap="none">
            <a:spAutoFit/>
          </a:bodyPr>
          <a:lstStyle/>
          <a:p>
            <a:r>
              <a:rPr lang="en-GB" dirty="0"/>
              <a:t>c</a:t>
            </a:r>
          </a:p>
        </p:txBody>
      </p:sp>
      <p:sp>
        <p:nvSpPr>
          <p:cNvPr id="9" name="TextBox 8">
            <a:extLst>
              <a:ext uri="{FF2B5EF4-FFF2-40B4-BE49-F238E27FC236}">
                <a16:creationId xmlns:a16="http://schemas.microsoft.com/office/drawing/2014/main" id="{503DC639-9415-462C-A161-9699CDA47C8B}"/>
              </a:ext>
            </a:extLst>
          </p:cNvPr>
          <p:cNvSpPr txBox="1"/>
          <p:nvPr/>
        </p:nvSpPr>
        <p:spPr>
          <a:xfrm>
            <a:off x="2427950" y="2313245"/>
            <a:ext cx="2945208" cy="830997"/>
          </a:xfrm>
          <a:prstGeom prst="rect">
            <a:avLst/>
          </a:prstGeom>
          <a:noFill/>
        </p:spPr>
        <p:txBody>
          <a:bodyPr wrap="square" rtlCol="0">
            <a:spAutoFit/>
          </a:bodyPr>
          <a:lstStyle/>
          <a:p>
            <a:r>
              <a:rPr lang="en-GB" sz="2400" dirty="0">
                <a:solidFill>
                  <a:srgbClr val="FF0000"/>
                </a:solidFill>
              </a:rPr>
              <a:t>Angle a = 180˚- 28˚</a:t>
            </a:r>
          </a:p>
          <a:p>
            <a:r>
              <a:rPr lang="en-GB" sz="2400" dirty="0">
                <a:solidFill>
                  <a:srgbClr val="FF0000"/>
                </a:solidFill>
              </a:rPr>
              <a:t>             = 152˚</a:t>
            </a:r>
          </a:p>
        </p:txBody>
      </p:sp>
      <p:sp>
        <p:nvSpPr>
          <p:cNvPr id="13" name="Rectangle 12">
            <a:extLst>
              <a:ext uri="{FF2B5EF4-FFF2-40B4-BE49-F238E27FC236}">
                <a16:creationId xmlns:a16="http://schemas.microsoft.com/office/drawing/2014/main" id="{50149D39-E392-446C-949B-3C7B141085D0}"/>
              </a:ext>
            </a:extLst>
          </p:cNvPr>
          <p:cNvSpPr/>
          <p:nvPr/>
        </p:nvSpPr>
        <p:spPr>
          <a:xfrm>
            <a:off x="7599859" y="1666601"/>
            <a:ext cx="3108246" cy="830997"/>
          </a:xfrm>
          <a:prstGeom prst="rect">
            <a:avLst/>
          </a:prstGeom>
        </p:spPr>
        <p:txBody>
          <a:bodyPr wrap="square">
            <a:spAutoFit/>
          </a:bodyPr>
          <a:lstStyle/>
          <a:p>
            <a:r>
              <a:rPr lang="en-GB" sz="2400" dirty="0">
                <a:solidFill>
                  <a:srgbClr val="FF0000"/>
                </a:solidFill>
              </a:rPr>
              <a:t>Angle b = Angle a</a:t>
            </a:r>
          </a:p>
          <a:p>
            <a:r>
              <a:rPr lang="en-GB" sz="2400" dirty="0">
                <a:solidFill>
                  <a:srgbClr val="FF0000"/>
                </a:solidFill>
              </a:rPr>
              <a:t>             = 152˚</a:t>
            </a:r>
          </a:p>
        </p:txBody>
      </p:sp>
      <p:sp>
        <p:nvSpPr>
          <p:cNvPr id="14" name="Rectangle 13">
            <a:extLst>
              <a:ext uri="{FF2B5EF4-FFF2-40B4-BE49-F238E27FC236}">
                <a16:creationId xmlns:a16="http://schemas.microsoft.com/office/drawing/2014/main" id="{643D4C9F-A862-4397-AB24-C635E7F5F603}"/>
              </a:ext>
            </a:extLst>
          </p:cNvPr>
          <p:cNvSpPr/>
          <p:nvPr/>
        </p:nvSpPr>
        <p:spPr>
          <a:xfrm>
            <a:off x="2427950" y="3461879"/>
            <a:ext cx="2304256" cy="769441"/>
          </a:xfrm>
          <a:prstGeom prst="rect">
            <a:avLst/>
          </a:prstGeom>
        </p:spPr>
        <p:txBody>
          <a:bodyPr wrap="square">
            <a:spAutoFit/>
          </a:bodyPr>
          <a:lstStyle/>
          <a:p>
            <a:r>
              <a:rPr lang="en-GB" sz="2400" dirty="0">
                <a:solidFill>
                  <a:srgbClr val="FF0000"/>
                </a:solidFill>
              </a:rPr>
              <a:t>Angle c = 28˚</a:t>
            </a:r>
          </a:p>
          <a:p>
            <a:r>
              <a:rPr lang="en-GB" dirty="0">
                <a:solidFill>
                  <a:srgbClr val="FF0000"/>
                </a:solidFill>
              </a:rPr>
              <a:t>             </a:t>
            </a:r>
          </a:p>
        </p:txBody>
      </p:sp>
      <p:sp>
        <p:nvSpPr>
          <p:cNvPr id="15" name="TextBox 14">
            <a:extLst>
              <a:ext uri="{FF2B5EF4-FFF2-40B4-BE49-F238E27FC236}">
                <a16:creationId xmlns:a16="http://schemas.microsoft.com/office/drawing/2014/main" id="{1798D52C-7DF5-484A-AF86-68999C7BAD6B}"/>
              </a:ext>
            </a:extLst>
          </p:cNvPr>
          <p:cNvSpPr txBox="1"/>
          <p:nvPr/>
        </p:nvSpPr>
        <p:spPr>
          <a:xfrm>
            <a:off x="7577468" y="2704121"/>
            <a:ext cx="2808694" cy="1200329"/>
          </a:xfrm>
          <a:prstGeom prst="rect">
            <a:avLst/>
          </a:prstGeom>
          <a:noFill/>
        </p:spPr>
        <p:txBody>
          <a:bodyPr wrap="square" rtlCol="0">
            <a:spAutoFit/>
          </a:bodyPr>
          <a:lstStyle/>
          <a:p>
            <a:r>
              <a:rPr lang="en-GB" sz="2400" dirty="0"/>
              <a:t>Vertically Opposite Angles are equal in size</a:t>
            </a:r>
          </a:p>
        </p:txBody>
      </p:sp>
      <p:sp>
        <p:nvSpPr>
          <p:cNvPr id="21" name="Partial Circle 20">
            <a:extLst>
              <a:ext uri="{FF2B5EF4-FFF2-40B4-BE49-F238E27FC236}">
                <a16:creationId xmlns:a16="http://schemas.microsoft.com/office/drawing/2014/main" id="{8B805F9A-D3D0-4B15-BB3F-6FA109D562A5}"/>
              </a:ext>
            </a:extLst>
          </p:cNvPr>
          <p:cNvSpPr/>
          <p:nvPr/>
        </p:nvSpPr>
        <p:spPr bwMode="auto">
          <a:xfrm rot="10535995">
            <a:off x="8066878" y="4597217"/>
            <a:ext cx="795965" cy="801427"/>
          </a:xfrm>
          <a:prstGeom prst="pie">
            <a:avLst>
              <a:gd name="adj1" fmla="val 248279"/>
              <a:gd name="adj2" fmla="val 9008729"/>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2" name="Partial Circle 21">
            <a:extLst>
              <a:ext uri="{FF2B5EF4-FFF2-40B4-BE49-F238E27FC236}">
                <a16:creationId xmlns:a16="http://schemas.microsoft.com/office/drawing/2014/main" id="{F507450D-0245-400C-9BAE-819AD3D5ED27}"/>
              </a:ext>
            </a:extLst>
          </p:cNvPr>
          <p:cNvSpPr/>
          <p:nvPr/>
        </p:nvSpPr>
        <p:spPr bwMode="auto">
          <a:xfrm rot="10535995">
            <a:off x="8998723" y="5190210"/>
            <a:ext cx="795965" cy="801427"/>
          </a:xfrm>
          <a:prstGeom prst="pie">
            <a:avLst>
              <a:gd name="adj1" fmla="val 230199"/>
              <a:gd name="adj2" fmla="val 2145940"/>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3" name="Partial Circle 22">
            <a:extLst>
              <a:ext uri="{FF2B5EF4-FFF2-40B4-BE49-F238E27FC236}">
                <a16:creationId xmlns:a16="http://schemas.microsoft.com/office/drawing/2014/main" id="{F9594728-08EE-45CE-805B-BBEF7EC24443}"/>
              </a:ext>
            </a:extLst>
          </p:cNvPr>
          <p:cNvSpPr/>
          <p:nvPr/>
        </p:nvSpPr>
        <p:spPr bwMode="auto">
          <a:xfrm rot="16200000">
            <a:off x="9003025" y="5190210"/>
            <a:ext cx="795965" cy="801427"/>
          </a:xfrm>
          <a:prstGeom prst="pie">
            <a:avLst>
              <a:gd name="adj1" fmla="val 3606777"/>
              <a:gd name="adj2" fmla="val 544114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4" name="Partial Circle 23">
            <a:extLst>
              <a:ext uri="{FF2B5EF4-FFF2-40B4-BE49-F238E27FC236}">
                <a16:creationId xmlns:a16="http://schemas.microsoft.com/office/drawing/2014/main" id="{95B9919F-C758-45DF-9F1C-AD49E37505FB}"/>
              </a:ext>
            </a:extLst>
          </p:cNvPr>
          <p:cNvSpPr/>
          <p:nvPr/>
        </p:nvSpPr>
        <p:spPr bwMode="auto">
          <a:xfrm rot="10535995">
            <a:off x="8066879" y="4667552"/>
            <a:ext cx="795965" cy="801427"/>
          </a:xfrm>
          <a:prstGeom prst="pie">
            <a:avLst>
              <a:gd name="adj1" fmla="val 12950960"/>
              <a:gd name="adj2" fmla="val 282542"/>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7" name="Rectangle 16">
            <a:extLst>
              <a:ext uri="{FF2B5EF4-FFF2-40B4-BE49-F238E27FC236}">
                <a16:creationId xmlns:a16="http://schemas.microsoft.com/office/drawing/2014/main" id="{22090594-AFDE-452A-A432-6913B349CE6A}"/>
              </a:ext>
            </a:extLst>
          </p:cNvPr>
          <p:cNvSpPr/>
          <p:nvPr/>
        </p:nvSpPr>
        <p:spPr>
          <a:xfrm>
            <a:off x="8153696" y="4649799"/>
            <a:ext cx="327334" cy="400110"/>
          </a:xfrm>
          <a:prstGeom prst="rect">
            <a:avLst/>
          </a:prstGeom>
        </p:spPr>
        <p:txBody>
          <a:bodyPr wrap="none">
            <a:spAutoFit/>
          </a:bodyPr>
          <a:lstStyle/>
          <a:p>
            <a:r>
              <a:rPr lang="en-GB" dirty="0"/>
              <a:t>a</a:t>
            </a:r>
          </a:p>
        </p:txBody>
      </p:sp>
      <p:sp>
        <p:nvSpPr>
          <p:cNvPr id="18" name="Rectangle 17">
            <a:extLst>
              <a:ext uri="{FF2B5EF4-FFF2-40B4-BE49-F238E27FC236}">
                <a16:creationId xmlns:a16="http://schemas.microsoft.com/office/drawing/2014/main" id="{D299F928-59EE-45F5-BA85-209A715F63B4}"/>
              </a:ext>
            </a:extLst>
          </p:cNvPr>
          <p:cNvSpPr/>
          <p:nvPr/>
        </p:nvSpPr>
        <p:spPr>
          <a:xfrm>
            <a:off x="8238703" y="5058057"/>
            <a:ext cx="327334" cy="400110"/>
          </a:xfrm>
          <a:prstGeom prst="rect">
            <a:avLst/>
          </a:prstGeom>
        </p:spPr>
        <p:txBody>
          <a:bodyPr wrap="none">
            <a:spAutoFit/>
          </a:bodyPr>
          <a:lstStyle/>
          <a:p>
            <a:r>
              <a:rPr lang="en-GB" dirty="0"/>
              <a:t>a</a:t>
            </a:r>
          </a:p>
        </p:txBody>
      </p:sp>
      <p:sp>
        <p:nvSpPr>
          <p:cNvPr id="19" name="Rectangle 18">
            <a:extLst>
              <a:ext uri="{FF2B5EF4-FFF2-40B4-BE49-F238E27FC236}">
                <a16:creationId xmlns:a16="http://schemas.microsoft.com/office/drawing/2014/main" id="{95120F30-A2AF-48D5-8029-673090CA4FFF}"/>
              </a:ext>
            </a:extLst>
          </p:cNvPr>
          <p:cNvSpPr/>
          <p:nvPr/>
        </p:nvSpPr>
        <p:spPr>
          <a:xfrm>
            <a:off x="8946616" y="5298277"/>
            <a:ext cx="327334" cy="400110"/>
          </a:xfrm>
          <a:prstGeom prst="rect">
            <a:avLst/>
          </a:prstGeom>
        </p:spPr>
        <p:txBody>
          <a:bodyPr wrap="none">
            <a:spAutoFit/>
          </a:bodyPr>
          <a:lstStyle/>
          <a:p>
            <a:r>
              <a:rPr lang="en-GB" dirty="0"/>
              <a:t>b</a:t>
            </a:r>
          </a:p>
        </p:txBody>
      </p:sp>
      <p:sp>
        <p:nvSpPr>
          <p:cNvPr id="20" name="Rectangle 19">
            <a:extLst>
              <a:ext uri="{FF2B5EF4-FFF2-40B4-BE49-F238E27FC236}">
                <a16:creationId xmlns:a16="http://schemas.microsoft.com/office/drawing/2014/main" id="{7FE61CE7-2191-4106-93FF-3BF617E48ED4}"/>
              </a:ext>
            </a:extLst>
          </p:cNvPr>
          <p:cNvSpPr/>
          <p:nvPr/>
        </p:nvSpPr>
        <p:spPr>
          <a:xfrm>
            <a:off x="9518585" y="5298277"/>
            <a:ext cx="327334" cy="400110"/>
          </a:xfrm>
          <a:prstGeom prst="rect">
            <a:avLst/>
          </a:prstGeom>
        </p:spPr>
        <p:txBody>
          <a:bodyPr wrap="none">
            <a:spAutoFit/>
          </a:bodyPr>
          <a:lstStyle/>
          <a:p>
            <a:r>
              <a:rPr lang="en-GB" dirty="0"/>
              <a:t>b</a:t>
            </a:r>
          </a:p>
        </p:txBody>
      </p:sp>
      <p:sp>
        <p:nvSpPr>
          <p:cNvPr id="25" name="Rectangle 24">
            <a:extLst>
              <a:ext uri="{FF2B5EF4-FFF2-40B4-BE49-F238E27FC236}">
                <a16:creationId xmlns:a16="http://schemas.microsoft.com/office/drawing/2014/main" id="{413D4B4F-EFA6-49F0-BC01-7C2FA11998B3}"/>
              </a:ext>
            </a:extLst>
          </p:cNvPr>
          <p:cNvSpPr/>
          <p:nvPr/>
        </p:nvSpPr>
        <p:spPr>
          <a:xfrm>
            <a:off x="2589611" y="5650074"/>
            <a:ext cx="3592290" cy="830997"/>
          </a:xfrm>
          <a:prstGeom prst="rect">
            <a:avLst/>
          </a:prstGeom>
        </p:spPr>
        <p:txBody>
          <a:bodyPr wrap="square">
            <a:spAutoFit/>
          </a:bodyPr>
          <a:lstStyle/>
          <a:p>
            <a:r>
              <a:rPr lang="en-GB" sz="2400" dirty="0">
                <a:solidFill>
                  <a:srgbClr val="FF0000"/>
                </a:solidFill>
              </a:rPr>
              <a:t>Angle a = (360˚- 56˚)÷2</a:t>
            </a:r>
          </a:p>
          <a:p>
            <a:r>
              <a:rPr lang="en-GB" sz="2400" dirty="0">
                <a:solidFill>
                  <a:srgbClr val="FF0000"/>
                </a:solidFill>
              </a:rPr>
              <a:t>             = 152˚</a:t>
            </a:r>
          </a:p>
        </p:txBody>
      </p:sp>
      <p:sp>
        <p:nvSpPr>
          <p:cNvPr id="26" name="Rectangle 25">
            <a:extLst>
              <a:ext uri="{FF2B5EF4-FFF2-40B4-BE49-F238E27FC236}">
                <a16:creationId xmlns:a16="http://schemas.microsoft.com/office/drawing/2014/main" id="{234DF9A3-8256-4921-8C6E-3A8ABE191792}"/>
              </a:ext>
            </a:extLst>
          </p:cNvPr>
          <p:cNvSpPr/>
          <p:nvPr/>
        </p:nvSpPr>
        <p:spPr>
          <a:xfrm>
            <a:off x="6066613" y="6188718"/>
            <a:ext cx="6096000" cy="769441"/>
          </a:xfrm>
          <a:prstGeom prst="rect">
            <a:avLst/>
          </a:prstGeom>
        </p:spPr>
        <p:txBody>
          <a:bodyPr>
            <a:spAutoFit/>
          </a:bodyPr>
          <a:lstStyle/>
          <a:p>
            <a:r>
              <a:rPr lang="en-GB" sz="2400" dirty="0">
                <a:solidFill>
                  <a:srgbClr val="FF0000"/>
                </a:solidFill>
              </a:rPr>
              <a:t>Angle b = (180˚- 126˚)÷2 = 27˚</a:t>
            </a:r>
          </a:p>
          <a:p>
            <a:r>
              <a:rPr lang="en-GB" dirty="0">
                <a:solidFill>
                  <a:srgbClr val="FF0000"/>
                </a:solidFill>
              </a:rPr>
              <a:t>             </a:t>
            </a:r>
            <a:endParaRPr lang="en-GB" dirty="0"/>
          </a:p>
        </p:txBody>
      </p:sp>
      <p:sp>
        <p:nvSpPr>
          <p:cNvPr id="31" name="TextBox 30">
            <a:extLst>
              <a:ext uri="{FF2B5EF4-FFF2-40B4-BE49-F238E27FC236}">
                <a16:creationId xmlns:a16="http://schemas.microsoft.com/office/drawing/2014/main" id="{75366860-1549-4530-82D6-DAB2DB5A3D46}"/>
              </a:ext>
            </a:extLst>
          </p:cNvPr>
          <p:cNvSpPr txBox="1"/>
          <p:nvPr/>
        </p:nvSpPr>
        <p:spPr>
          <a:xfrm>
            <a:off x="5469890" y="1363618"/>
            <a:ext cx="1900170" cy="2988829"/>
          </a:xfrm>
          <a:prstGeom prst="rect">
            <a:avLst/>
          </a:prstGeom>
          <a:noFill/>
          <a:ln w="19050">
            <a:solidFill>
              <a:schemeClr val="tx1"/>
            </a:solidFill>
          </a:ln>
        </p:spPr>
        <p:txBody>
          <a:bodyPr wrap="square" rtlCol="0">
            <a:spAutoFit/>
          </a:bodyPr>
          <a:lstStyle/>
          <a:p>
            <a:endParaRPr lang="en-GB" dirty="0"/>
          </a:p>
        </p:txBody>
      </p:sp>
      <p:sp>
        <p:nvSpPr>
          <p:cNvPr id="32" name="TextBox 31">
            <a:extLst>
              <a:ext uri="{FF2B5EF4-FFF2-40B4-BE49-F238E27FC236}">
                <a16:creationId xmlns:a16="http://schemas.microsoft.com/office/drawing/2014/main" id="{3D9661DE-B3AF-4834-A0F3-166F1B59BD25}"/>
              </a:ext>
            </a:extLst>
          </p:cNvPr>
          <p:cNvSpPr txBox="1"/>
          <p:nvPr/>
        </p:nvSpPr>
        <p:spPr>
          <a:xfrm>
            <a:off x="7614917" y="4233826"/>
            <a:ext cx="3334965" cy="1703434"/>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3362675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P spid="13" grpId="0"/>
      <p:bldP spid="14" grpId="0"/>
      <p:bldP spid="15"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4: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fourth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320520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Constructing Triangles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B170341-A466-49E4-ADC9-80906178CB2A}"/>
              </a:ext>
            </a:extLst>
          </p:cNvPr>
          <p:cNvSpPr/>
          <p:nvPr/>
        </p:nvSpPr>
        <p:spPr>
          <a:xfrm>
            <a:off x="2423592" y="791742"/>
            <a:ext cx="4608512" cy="1938992"/>
          </a:xfrm>
          <a:prstGeom prst="rect">
            <a:avLst/>
          </a:prstGeom>
        </p:spPr>
        <p:txBody>
          <a:bodyPr wrap="square">
            <a:spAutoFit/>
          </a:bodyPr>
          <a:lstStyle/>
          <a:p>
            <a:r>
              <a:rPr lang="en-GB" sz="2400" dirty="0"/>
              <a:t>Here you will see how to construct triangles.</a:t>
            </a:r>
          </a:p>
          <a:p>
            <a:r>
              <a:rPr lang="en-GB" sz="2400" b="1" dirty="0"/>
              <a:t>Example 1</a:t>
            </a:r>
          </a:p>
          <a:p>
            <a:r>
              <a:rPr lang="en-GB" sz="2400" dirty="0"/>
              <a:t>Draw this triangle and measure the unknown angle.</a:t>
            </a:r>
          </a:p>
        </p:txBody>
      </p:sp>
      <p:sp>
        <p:nvSpPr>
          <p:cNvPr id="3" name="Rectangle 2">
            <a:extLst>
              <a:ext uri="{FF2B5EF4-FFF2-40B4-BE49-F238E27FC236}">
                <a16:creationId xmlns:a16="http://schemas.microsoft.com/office/drawing/2014/main" id="{55D6CF86-2384-4FC2-93C2-508AFA0F7A04}"/>
              </a:ext>
            </a:extLst>
          </p:cNvPr>
          <p:cNvSpPr/>
          <p:nvPr/>
        </p:nvSpPr>
        <p:spPr>
          <a:xfrm>
            <a:off x="2459158" y="2848327"/>
            <a:ext cx="6096000" cy="830997"/>
          </a:xfrm>
          <a:prstGeom prst="rect">
            <a:avLst/>
          </a:prstGeom>
        </p:spPr>
        <p:txBody>
          <a:bodyPr>
            <a:spAutoFit/>
          </a:bodyPr>
          <a:lstStyle/>
          <a:p>
            <a:r>
              <a:rPr lang="en-GB" sz="2400" b="1" dirty="0"/>
              <a:t>Solution</a:t>
            </a:r>
          </a:p>
          <a:p>
            <a:r>
              <a:rPr lang="en-GB" sz="2400" dirty="0">
                <a:solidFill>
                  <a:srgbClr val="FF0000"/>
                </a:solidFill>
              </a:rPr>
              <a:t>First draw the base line of 8 cm.</a:t>
            </a:r>
          </a:p>
        </p:txBody>
      </p:sp>
      <p:pic>
        <p:nvPicPr>
          <p:cNvPr id="4" name="Picture 3">
            <a:extLst>
              <a:ext uri="{FF2B5EF4-FFF2-40B4-BE49-F238E27FC236}">
                <a16:creationId xmlns:a16="http://schemas.microsoft.com/office/drawing/2014/main" id="{9295EE89-ADA3-4074-8C3F-0FE49BFB769A}"/>
              </a:ext>
            </a:extLst>
          </p:cNvPr>
          <p:cNvPicPr>
            <a:picLocks noChangeAspect="1"/>
          </p:cNvPicPr>
          <p:nvPr/>
        </p:nvPicPr>
        <p:blipFill>
          <a:blip r:embed="rId4"/>
          <a:stretch>
            <a:fillRect/>
          </a:stretch>
        </p:blipFill>
        <p:spPr>
          <a:xfrm>
            <a:off x="7032104" y="984667"/>
            <a:ext cx="4585108" cy="2046584"/>
          </a:xfrm>
          <a:prstGeom prst="rect">
            <a:avLst/>
          </a:prstGeom>
        </p:spPr>
      </p:pic>
      <p:cxnSp>
        <p:nvCxnSpPr>
          <p:cNvPr id="6" name="Straight Connector 5">
            <a:extLst>
              <a:ext uri="{FF2B5EF4-FFF2-40B4-BE49-F238E27FC236}">
                <a16:creationId xmlns:a16="http://schemas.microsoft.com/office/drawing/2014/main" id="{FF7BD794-C45C-44FB-8116-A817446C90D6}"/>
              </a:ext>
            </a:extLst>
          </p:cNvPr>
          <p:cNvCxnSpPr/>
          <p:nvPr/>
        </p:nvCxnSpPr>
        <p:spPr bwMode="auto">
          <a:xfrm>
            <a:off x="4727848" y="6309320"/>
            <a:ext cx="3672408" cy="0"/>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7" name="Rectangle 6">
            <a:extLst>
              <a:ext uri="{FF2B5EF4-FFF2-40B4-BE49-F238E27FC236}">
                <a16:creationId xmlns:a16="http://schemas.microsoft.com/office/drawing/2014/main" id="{6EF7C0B4-DF82-4F22-A541-012887513F16}"/>
              </a:ext>
            </a:extLst>
          </p:cNvPr>
          <p:cNvSpPr/>
          <p:nvPr/>
        </p:nvSpPr>
        <p:spPr>
          <a:xfrm>
            <a:off x="2459158" y="3704099"/>
            <a:ext cx="9229066" cy="830997"/>
          </a:xfrm>
          <a:prstGeom prst="rect">
            <a:avLst/>
          </a:prstGeom>
        </p:spPr>
        <p:txBody>
          <a:bodyPr wrap="square">
            <a:spAutoFit/>
          </a:bodyPr>
          <a:lstStyle/>
          <a:p>
            <a:r>
              <a:rPr lang="en-GB" sz="2400" dirty="0">
                <a:solidFill>
                  <a:srgbClr val="FF0000"/>
                </a:solidFill>
              </a:rPr>
              <a:t>At each end, use a protractor to draw lines at angles 50˚ and 30˚</a:t>
            </a:r>
          </a:p>
          <a:p>
            <a:r>
              <a:rPr lang="en-GB" sz="2400" dirty="0">
                <a:solidFill>
                  <a:srgbClr val="FF0000"/>
                </a:solidFill>
              </a:rPr>
              <a:t>to the line.</a:t>
            </a:r>
          </a:p>
        </p:txBody>
      </p:sp>
      <p:cxnSp>
        <p:nvCxnSpPr>
          <p:cNvPr id="15" name="Straight Connector 14">
            <a:extLst>
              <a:ext uri="{FF2B5EF4-FFF2-40B4-BE49-F238E27FC236}">
                <a16:creationId xmlns:a16="http://schemas.microsoft.com/office/drawing/2014/main" id="{E1B1C3AE-0806-4EF3-98C8-268C0D1B5ACA}"/>
              </a:ext>
            </a:extLst>
          </p:cNvPr>
          <p:cNvCxnSpPr>
            <a:cxnSpLocks/>
          </p:cNvCxnSpPr>
          <p:nvPr/>
        </p:nvCxnSpPr>
        <p:spPr bwMode="auto">
          <a:xfrm flipV="1">
            <a:off x="4727848" y="4767672"/>
            <a:ext cx="1476164" cy="1541648"/>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37EBECEF-59C3-4153-9708-C9277AA1F9F4}"/>
              </a:ext>
            </a:extLst>
          </p:cNvPr>
          <p:cNvCxnSpPr>
            <a:cxnSpLocks/>
          </p:cNvCxnSpPr>
          <p:nvPr/>
        </p:nvCxnSpPr>
        <p:spPr bwMode="auto">
          <a:xfrm>
            <a:off x="5879976" y="4767671"/>
            <a:ext cx="2520280" cy="1541649"/>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23" name="Partial Circle 22">
            <a:extLst>
              <a:ext uri="{FF2B5EF4-FFF2-40B4-BE49-F238E27FC236}">
                <a16:creationId xmlns:a16="http://schemas.microsoft.com/office/drawing/2014/main" id="{6F032D2D-AD33-47CE-A782-781C6CE4826A}"/>
              </a:ext>
            </a:extLst>
          </p:cNvPr>
          <p:cNvSpPr/>
          <p:nvPr/>
        </p:nvSpPr>
        <p:spPr bwMode="auto">
          <a:xfrm rot="9862668">
            <a:off x="8002274" y="5906977"/>
            <a:ext cx="795965" cy="801427"/>
          </a:xfrm>
          <a:prstGeom prst="pie">
            <a:avLst>
              <a:gd name="adj1" fmla="val 947048"/>
              <a:gd name="adj2" fmla="val 278719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4" name="Partial Circle 23">
            <a:extLst>
              <a:ext uri="{FF2B5EF4-FFF2-40B4-BE49-F238E27FC236}">
                <a16:creationId xmlns:a16="http://schemas.microsoft.com/office/drawing/2014/main" id="{500C2FD9-C5CB-4806-A285-F46DB0AB6474}"/>
              </a:ext>
            </a:extLst>
          </p:cNvPr>
          <p:cNvSpPr/>
          <p:nvPr/>
        </p:nvSpPr>
        <p:spPr bwMode="auto">
          <a:xfrm>
            <a:off x="4359849" y="5908607"/>
            <a:ext cx="795965" cy="801427"/>
          </a:xfrm>
          <a:prstGeom prst="pie">
            <a:avLst>
              <a:gd name="adj1" fmla="val 18802141"/>
              <a:gd name="adj2" fmla="val 2149788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0" name="Rectangle 19">
            <a:extLst>
              <a:ext uri="{FF2B5EF4-FFF2-40B4-BE49-F238E27FC236}">
                <a16:creationId xmlns:a16="http://schemas.microsoft.com/office/drawing/2014/main" id="{4A56EED8-26F1-488E-8B21-C637842D964C}"/>
              </a:ext>
            </a:extLst>
          </p:cNvPr>
          <p:cNvSpPr/>
          <p:nvPr/>
        </p:nvSpPr>
        <p:spPr>
          <a:xfrm>
            <a:off x="5155814" y="5903954"/>
            <a:ext cx="554960" cy="400110"/>
          </a:xfrm>
          <a:prstGeom prst="rect">
            <a:avLst/>
          </a:prstGeom>
        </p:spPr>
        <p:txBody>
          <a:bodyPr wrap="none">
            <a:spAutoFit/>
          </a:bodyPr>
          <a:lstStyle/>
          <a:p>
            <a:r>
              <a:rPr lang="en-GB" dirty="0">
                <a:solidFill>
                  <a:srgbClr val="FF0000"/>
                </a:solidFill>
              </a:rPr>
              <a:t>50˚</a:t>
            </a:r>
            <a:endParaRPr lang="en-GB" dirty="0"/>
          </a:p>
        </p:txBody>
      </p:sp>
      <p:sp>
        <p:nvSpPr>
          <p:cNvPr id="21" name="Rectangle 20">
            <a:extLst>
              <a:ext uri="{FF2B5EF4-FFF2-40B4-BE49-F238E27FC236}">
                <a16:creationId xmlns:a16="http://schemas.microsoft.com/office/drawing/2014/main" id="{198E1953-F9E5-4708-8C7B-80CBC649AB21}"/>
              </a:ext>
            </a:extLst>
          </p:cNvPr>
          <p:cNvSpPr/>
          <p:nvPr/>
        </p:nvSpPr>
        <p:spPr>
          <a:xfrm>
            <a:off x="7428765" y="5932199"/>
            <a:ext cx="554960" cy="400110"/>
          </a:xfrm>
          <a:prstGeom prst="rect">
            <a:avLst/>
          </a:prstGeom>
        </p:spPr>
        <p:txBody>
          <a:bodyPr wrap="none">
            <a:spAutoFit/>
          </a:bodyPr>
          <a:lstStyle/>
          <a:p>
            <a:r>
              <a:rPr lang="en-GB" dirty="0">
                <a:solidFill>
                  <a:srgbClr val="FF0000"/>
                </a:solidFill>
              </a:rPr>
              <a:t>30˚</a:t>
            </a:r>
            <a:endParaRPr lang="en-GB" dirty="0"/>
          </a:p>
        </p:txBody>
      </p:sp>
      <p:sp>
        <p:nvSpPr>
          <p:cNvPr id="22" name="Rectangle 21">
            <a:extLst>
              <a:ext uri="{FF2B5EF4-FFF2-40B4-BE49-F238E27FC236}">
                <a16:creationId xmlns:a16="http://schemas.microsoft.com/office/drawing/2014/main" id="{11C032F4-4814-4A9E-97DA-6C7B460F7F1C}"/>
              </a:ext>
            </a:extLst>
          </p:cNvPr>
          <p:cNvSpPr/>
          <p:nvPr/>
        </p:nvSpPr>
        <p:spPr>
          <a:xfrm>
            <a:off x="8562314" y="4393317"/>
            <a:ext cx="3511384" cy="1938992"/>
          </a:xfrm>
          <a:prstGeom prst="rect">
            <a:avLst/>
          </a:prstGeom>
        </p:spPr>
        <p:txBody>
          <a:bodyPr wrap="square">
            <a:spAutoFit/>
          </a:bodyPr>
          <a:lstStyle/>
          <a:p>
            <a:r>
              <a:rPr lang="en-GB" sz="2400" dirty="0">
                <a:solidFill>
                  <a:srgbClr val="FF0000"/>
                </a:solidFill>
              </a:rPr>
              <a:t>The intersection of these two lines is the third point of the triangle. This angle measures about 100 °.</a:t>
            </a:r>
          </a:p>
        </p:txBody>
      </p:sp>
      <p:sp>
        <p:nvSpPr>
          <p:cNvPr id="25" name="Rectangle 24">
            <a:extLst>
              <a:ext uri="{FF2B5EF4-FFF2-40B4-BE49-F238E27FC236}">
                <a16:creationId xmlns:a16="http://schemas.microsoft.com/office/drawing/2014/main" id="{16DEE9CC-D699-45CF-8884-8D9037A7188B}"/>
              </a:ext>
            </a:extLst>
          </p:cNvPr>
          <p:cNvSpPr/>
          <p:nvPr/>
        </p:nvSpPr>
        <p:spPr>
          <a:xfrm>
            <a:off x="5842920" y="5233647"/>
            <a:ext cx="939681" cy="400110"/>
          </a:xfrm>
          <a:prstGeom prst="rect">
            <a:avLst/>
          </a:prstGeom>
        </p:spPr>
        <p:txBody>
          <a:bodyPr wrap="none">
            <a:spAutoFit/>
          </a:bodyPr>
          <a:lstStyle/>
          <a:p>
            <a:r>
              <a:rPr lang="en-GB" dirty="0">
                <a:solidFill>
                  <a:srgbClr val="FF0000"/>
                </a:solidFill>
              </a:rPr>
              <a:t>100 °</a:t>
            </a:r>
            <a:endParaRPr lang="en-GB" dirty="0"/>
          </a:p>
        </p:txBody>
      </p:sp>
      <p:sp>
        <p:nvSpPr>
          <p:cNvPr id="29" name="Partial Circle 28">
            <a:extLst>
              <a:ext uri="{FF2B5EF4-FFF2-40B4-BE49-F238E27FC236}">
                <a16:creationId xmlns:a16="http://schemas.microsoft.com/office/drawing/2014/main" id="{9A6922DD-0138-4FD7-8817-4DC87A61F061}"/>
              </a:ext>
            </a:extLst>
          </p:cNvPr>
          <p:cNvSpPr/>
          <p:nvPr/>
        </p:nvSpPr>
        <p:spPr bwMode="auto">
          <a:xfrm>
            <a:off x="5698017" y="4516973"/>
            <a:ext cx="795965" cy="801427"/>
          </a:xfrm>
          <a:prstGeom prst="pie">
            <a:avLst>
              <a:gd name="adj1" fmla="val 1769852"/>
              <a:gd name="adj2" fmla="val 8097907"/>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9" name="TextBox 18">
            <a:extLst>
              <a:ext uri="{FF2B5EF4-FFF2-40B4-BE49-F238E27FC236}">
                <a16:creationId xmlns:a16="http://schemas.microsoft.com/office/drawing/2014/main" id="{F7FB075D-2766-411F-A39B-3595495E0D26}"/>
              </a:ext>
            </a:extLst>
          </p:cNvPr>
          <p:cNvSpPr txBox="1"/>
          <p:nvPr/>
        </p:nvSpPr>
        <p:spPr>
          <a:xfrm>
            <a:off x="7005031" y="968557"/>
            <a:ext cx="4608512" cy="2062694"/>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1357911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0" grpId="0"/>
      <p:bldP spid="21" grpId="0"/>
      <p:bldP spid="22" grpId="0"/>
      <p:bldP spid="25" grpId="0"/>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Constructing Triangles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EA20BBE-5861-41C4-8338-CEEE7BBC9D79}"/>
              </a:ext>
            </a:extLst>
          </p:cNvPr>
          <p:cNvSpPr/>
          <p:nvPr/>
        </p:nvSpPr>
        <p:spPr>
          <a:xfrm>
            <a:off x="2423592" y="836712"/>
            <a:ext cx="6096000" cy="830997"/>
          </a:xfrm>
          <a:prstGeom prst="rect">
            <a:avLst/>
          </a:prstGeom>
        </p:spPr>
        <p:txBody>
          <a:bodyPr>
            <a:spAutoFit/>
          </a:bodyPr>
          <a:lstStyle/>
          <a:p>
            <a:r>
              <a:rPr lang="en-GB" sz="2400" b="1" dirty="0"/>
              <a:t>Example 2</a:t>
            </a:r>
          </a:p>
          <a:p>
            <a:r>
              <a:rPr lang="en-GB" sz="2400" dirty="0"/>
              <a:t>Draw this triangle.</a:t>
            </a:r>
          </a:p>
        </p:txBody>
      </p:sp>
      <p:pic>
        <p:nvPicPr>
          <p:cNvPr id="3" name="Picture 2">
            <a:extLst>
              <a:ext uri="{FF2B5EF4-FFF2-40B4-BE49-F238E27FC236}">
                <a16:creationId xmlns:a16="http://schemas.microsoft.com/office/drawing/2014/main" id="{476A87ED-55FA-41D5-819B-E1B8D1D4E64E}"/>
              </a:ext>
            </a:extLst>
          </p:cNvPr>
          <p:cNvPicPr>
            <a:picLocks noChangeAspect="1"/>
          </p:cNvPicPr>
          <p:nvPr/>
        </p:nvPicPr>
        <p:blipFill>
          <a:blip r:embed="rId4"/>
          <a:stretch>
            <a:fillRect/>
          </a:stretch>
        </p:blipFill>
        <p:spPr>
          <a:xfrm>
            <a:off x="5493514" y="741120"/>
            <a:ext cx="5002460" cy="2400617"/>
          </a:xfrm>
          <a:prstGeom prst="rect">
            <a:avLst/>
          </a:prstGeom>
        </p:spPr>
      </p:pic>
      <p:sp>
        <p:nvSpPr>
          <p:cNvPr id="7" name="Rectangle 6">
            <a:extLst>
              <a:ext uri="{FF2B5EF4-FFF2-40B4-BE49-F238E27FC236}">
                <a16:creationId xmlns:a16="http://schemas.microsoft.com/office/drawing/2014/main" id="{9AA1F7ED-3DB5-49AA-8676-237094BE3DC4}"/>
              </a:ext>
            </a:extLst>
          </p:cNvPr>
          <p:cNvSpPr/>
          <p:nvPr/>
        </p:nvSpPr>
        <p:spPr>
          <a:xfrm>
            <a:off x="2394107" y="1675724"/>
            <a:ext cx="2353320" cy="1569660"/>
          </a:xfrm>
          <a:prstGeom prst="rect">
            <a:avLst/>
          </a:prstGeom>
        </p:spPr>
        <p:txBody>
          <a:bodyPr wrap="square">
            <a:spAutoFit/>
          </a:bodyPr>
          <a:lstStyle/>
          <a:p>
            <a:r>
              <a:rPr lang="en-GB" sz="2400" b="1" dirty="0"/>
              <a:t>Solution</a:t>
            </a:r>
          </a:p>
          <a:p>
            <a:r>
              <a:rPr lang="en-GB" sz="2400" dirty="0">
                <a:solidFill>
                  <a:srgbClr val="FF0000"/>
                </a:solidFill>
              </a:rPr>
              <a:t>First draw the base line, AB, of length 9 cm.</a:t>
            </a:r>
          </a:p>
        </p:txBody>
      </p:sp>
      <p:cxnSp>
        <p:nvCxnSpPr>
          <p:cNvPr id="11" name="Straight Connector 10">
            <a:extLst>
              <a:ext uri="{FF2B5EF4-FFF2-40B4-BE49-F238E27FC236}">
                <a16:creationId xmlns:a16="http://schemas.microsoft.com/office/drawing/2014/main" id="{B80918AE-4C34-413B-96D8-1AF4D4D78984}"/>
              </a:ext>
            </a:extLst>
          </p:cNvPr>
          <p:cNvCxnSpPr>
            <a:cxnSpLocks/>
          </p:cNvCxnSpPr>
          <p:nvPr/>
        </p:nvCxnSpPr>
        <p:spPr bwMode="auto">
          <a:xfrm>
            <a:off x="5493514" y="6093296"/>
            <a:ext cx="4032448" cy="0"/>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9" name="Rectangle 8">
            <a:extLst>
              <a:ext uri="{FF2B5EF4-FFF2-40B4-BE49-F238E27FC236}">
                <a16:creationId xmlns:a16="http://schemas.microsoft.com/office/drawing/2014/main" id="{46E064B7-D1DF-4525-99CB-E8D5EA46BB0A}"/>
              </a:ext>
            </a:extLst>
          </p:cNvPr>
          <p:cNvSpPr/>
          <p:nvPr/>
        </p:nvSpPr>
        <p:spPr>
          <a:xfrm>
            <a:off x="2394107" y="3190515"/>
            <a:ext cx="9289032" cy="830997"/>
          </a:xfrm>
          <a:prstGeom prst="rect">
            <a:avLst/>
          </a:prstGeom>
        </p:spPr>
        <p:txBody>
          <a:bodyPr wrap="square">
            <a:spAutoFit/>
          </a:bodyPr>
          <a:lstStyle/>
          <a:p>
            <a:r>
              <a:rPr lang="en-GB" sz="2400" dirty="0">
                <a:solidFill>
                  <a:srgbClr val="FF0000"/>
                </a:solidFill>
              </a:rPr>
              <a:t>Then set your compass so that the pencil tip is 8 cm from the point and draw an arc with its centre at A. Repeat with 7cm from B.</a:t>
            </a:r>
          </a:p>
        </p:txBody>
      </p:sp>
      <p:sp>
        <p:nvSpPr>
          <p:cNvPr id="10" name="TextBox 9">
            <a:extLst>
              <a:ext uri="{FF2B5EF4-FFF2-40B4-BE49-F238E27FC236}">
                <a16:creationId xmlns:a16="http://schemas.microsoft.com/office/drawing/2014/main" id="{DD631A9B-87D3-40D6-BD0C-17C18FF27B78}"/>
              </a:ext>
            </a:extLst>
          </p:cNvPr>
          <p:cNvSpPr txBox="1"/>
          <p:nvPr/>
        </p:nvSpPr>
        <p:spPr>
          <a:xfrm>
            <a:off x="5327576" y="6121014"/>
            <a:ext cx="288032" cy="400110"/>
          </a:xfrm>
          <a:prstGeom prst="rect">
            <a:avLst/>
          </a:prstGeom>
          <a:noFill/>
        </p:spPr>
        <p:txBody>
          <a:bodyPr wrap="square" rtlCol="0">
            <a:spAutoFit/>
          </a:bodyPr>
          <a:lstStyle/>
          <a:p>
            <a:r>
              <a:rPr lang="en-GB" dirty="0"/>
              <a:t>A</a:t>
            </a:r>
          </a:p>
        </p:txBody>
      </p:sp>
      <p:sp>
        <p:nvSpPr>
          <p:cNvPr id="12" name="Freeform: Shape 11">
            <a:extLst>
              <a:ext uri="{FF2B5EF4-FFF2-40B4-BE49-F238E27FC236}">
                <a16:creationId xmlns:a16="http://schemas.microsoft.com/office/drawing/2014/main" id="{74B10BB5-AD7F-45AA-B66D-7BADE7A4BD40}"/>
              </a:ext>
            </a:extLst>
          </p:cNvPr>
          <p:cNvSpPr/>
          <p:nvPr/>
        </p:nvSpPr>
        <p:spPr bwMode="auto">
          <a:xfrm>
            <a:off x="7726533" y="4244766"/>
            <a:ext cx="972177" cy="596767"/>
          </a:xfrm>
          <a:custGeom>
            <a:avLst/>
            <a:gdLst>
              <a:gd name="connsiteX0" fmla="*/ 0 w 972177"/>
              <a:gd name="connsiteY0" fmla="*/ 144379 h 596767"/>
              <a:gd name="connsiteX1" fmla="*/ 48126 w 972177"/>
              <a:gd name="connsiteY1" fmla="*/ 115504 h 596767"/>
              <a:gd name="connsiteX2" fmla="*/ 77002 w 972177"/>
              <a:gd name="connsiteY2" fmla="*/ 86628 h 596767"/>
              <a:gd name="connsiteX3" fmla="*/ 134753 w 972177"/>
              <a:gd name="connsiteY3" fmla="*/ 57752 h 596767"/>
              <a:gd name="connsiteX4" fmla="*/ 192505 w 972177"/>
              <a:gd name="connsiteY4" fmla="*/ 28876 h 596767"/>
              <a:gd name="connsiteX5" fmla="*/ 250256 w 972177"/>
              <a:gd name="connsiteY5" fmla="*/ 0 h 596767"/>
              <a:gd name="connsiteX6" fmla="*/ 510139 w 972177"/>
              <a:gd name="connsiteY6" fmla="*/ 9626 h 596767"/>
              <a:gd name="connsiteX7" fmla="*/ 567890 w 972177"/>
              <a:gd name="connsiteY7" fmla="*/ 48127 h 596767"/>
              <a:gd name="connsiteX8" fmla="*/ 625642 w 972177"/>
              <a:gd name="connsiteY8" fmla="*/ 77003 h 596767"/>
              <a:gd name="connsiteX9" fmla="*/ 664143 w 972177"/>
              <a:gd name="connsiteY9" fmla="*/ 86628 h 596767"/>
              <a:gd name="connsiteX10" fmla="*/ 693019 w 972177"/>
              <a:gd name="connsiteY10" fmla="*/ 105878 h 596767"/>
              <a:gd name="connsiteX11" fmla="*/ 731520 w 972177"/>
              <a:gd name="connsiteY11" fmla="*/ 115504 h 596767"/>
              <a:gd name="connsiteX12" fmla="*/ 798896 w 972177"/>
              <a:gd name="connsiteY12" fmla="*/ 182880 h 596767"/>
              <a:gd name="connsiteX13" fmla="*/ 856648 w 972177"/>
              <a:gd name="connsiteY13" fmla="*/ 250257 h 596767"/>
              <a:gd name="connsiteX14" fmla="*/ 885524 w 972177"/>
              <a:gd name="connsiteY14" fmla="*/ 317634 h 596767"/>
              <a:gd name="connsiteX15" fmla="*/ 924025 w 972177"/>
              <a:gd name="connsiteY15" fmla="*/ 385011 h 596767"/>
              <a:gd name="connsiteX16" fmla="*/ 952901 w 972177"/>
              <a:gd name="connsiteY16" fmla="*/ 510139 h 596767"/>
              <a:gd name="connsiteX17" fmla="*/ 962526 w 972177"/>
              <a:gd name="connsiteY17" fmla="*/ 558266 h 596767"/>
              <a:gd name="connsiteX18" fmla="*/ 972151 w 972177"/>
              <a:gd name="connsiteY18" fmla="*/ 596767 h 59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2177" h="596767">
                <a:moveTo>
                  <a:pt x="0" y="144379"/>
                </a:moveTo>
                <a:cubicBezTo>
                  <a:pt x="16042" y="134754"/>
                  <a:pt x="33160" y="126729"/>
                  <a:pt x="48126" y="115504"/>
                </a:cubicBezTo>
                <a:cubicBezTo>
                  <a:pt x="59016" y="107337"/>
                  <a:pt x="66545" y="95342"/>
                  <a:pt x="77002" y="86628"/>
                </a:cubicBezTo>
                <a:cubicBezTo>
                  <a:pt x="101881" y="65895"/>
                  <a:pt x="105812" y="67399"/>
                  <a:pt x="134753" y="57752"/>
                </a:cubicBezTo>
                <a:cubicBezTo>
                  <a:pt x="217499" y="2587"/>
                  <a:pt x="112812" y="68721"/>
                  <a:pt x="192505" y="28876"/>
                </a:cubicBezTo>
                <a:cubicBezTo>
                  <a:pt x="267151" y="-8446"/>
                  <a:pt x="177668" y="24198"/>
                  <a:pt x="250256" y="0"/>
                </a:cubicBezTo>
                <a:cubicBezTo>
                  <a:pt x="336884" y="3209"/>
                  <a:pt x="423632" y="4045"/>
                  <a:pt x="510139" y="9626"/>
                </a:cubicBezTo>
                <a:cubicBezTo>
                  <a:pt x="566256" y="13247"/>
                  <a:pt x="535711" y="15948"/>
                  <a:pt x="567890" y="48127"/>
                </a:cubicBezTo>
                <a:cubicBezTo>
                  <a:pt x="584762" y="64999"/>
                  <a:pt x="603725" y="70741"/>
                  <a:pt x="625642" y="77003"/>
                </a:cubicBezTo>
                <a:cubicBezTo>
                  <a:pt x="638362" y="80637"/>
                  <a:pt x="651309" y="83420"/>
                  <a:pt x="664143" y="86628"/>
                </a:cubicBezTo>
                <a:cubicBezTo>
                  <a:pt x="673768" y="93045"/>
                  <a:pt x="682386" y="101321"/>
                  <a:pt x="693019" y="105878"/>
                </a:cubicBezTo>
                <a:cubicBezTo>
                  <a:pt x="705178" y="111089"/>
                  <a:pt x="720821" y="107723"/>
                  <a:pt x="731520" y="115504"/>
                </a:cubicBezTo>
                <a:cubicBezTo>
                  <a:pt x="757206" y="134185"/>
                  <a:pt x="776437" y="160421"/>
                  <a:pt x="798896" y="182880"/>
                </a:cubicBezTo>
                <a:cubicBezTo>
                  <a:pt x="822581" y="206565"/>
                  <a:pt x="841988" y="220936"/>
                  <a:pt x="856648" y="250257"/>
                </a:cubicBezTo>
                <a:cubicBezTo>
                  <a:pt x="910634" y="358233"/>
                  <a:pt x="805416" y="177444"/>
                  <a:pt x="885524" y="317634"/>
                </a:cubicBezTo>
                <a:cubicBezTo>
                  <a:pt x="939943" y="412868"/>
                  <a:pt x="865850" y="268664"/>
                  <a:pt x="924025" y="385011"/>
                </a:cubicBezTo>
                <a:cubicBezTo>
                  <a:pt x="942631" y="496653"/>
                  <a:pt x="922135" y="387075"/>
                  <a:pt x="952901" y="510139"/>
                </a:cubicBezTo>
                <a:cubicBezTo>
                  <a:pt x="956869" y="526011"/>
                  <a:pt x="958558" y="542394"/>
                  <a:pt x="962526" y="558266"/>
                </a:cubicBezTo>
                <a:cubicBezTo>
                  <a:pt x="973166" y="600826"/>
                  <a:pt x="972151" y="573630"/>
                  <a:pt x="972151" y="59676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cxnSp>
        <p:nvCxnSpPr>
          <p:cNvPr id="14" name="Straight Arrow Connector 13">
            <a:extLst>
              <a:ext uri="{FF2B5EF4-FFF2-40B4-BE49-F238E27FC236}">
                <a16:creationId xmlns:a16="http://schemas.microsoft.com/office/drawing/2014/main" id="{B9F31CBF-6ED4-4E5D-A033-F67B4E98F4C0}"/>
              </a:ext>
            </a:extLst>
          </p:cNvPr>
          <p:cNvCxnSpPr>
            <a:cxnSpLocks/>
            <a:stCxn id="10" idx="0"/>
          </p:cNvCxnSpPr>
          <p:nvPr/>
        </p:nvCxnSpPr>
        <p:spPr bwMode="auto">
          <a:xfrm flipV="1">
            <a:off x="5471592" y="4418210"/>
            <a:ext cx="3047999" cy="1702804"/>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sp>
        <p:nvSpPr>
          <p:cNvPr id="19" name="TextBox 18">
            <a:extLst>
              <a:ext uri="{FF2B5EF4-FFF2-40B4-BE49-F238E27FC236}">
                <a16:creationId xmlns:a16="http://schemas.microsoft.com/office/drawing/2014/main" id="{526C788A-6071-4741-A84B-736AFA59E42C}"/>
              </a:ext>
            </a:extLst>
          </p:cNvPr>
          <p:cNvSpPr txBox="1"/>
          <p:nvPr/>
        </p:nvSpPr>
        <p:spPr>
          <a:xfrm rot="19959413">
            <a:off x="6893246" y="5080927"/>
            <a:ext cx="936104" cy="400110"/>
          </a:xfrm>
          <a:prstGeom prst="rect">
            <a:avLst/>
          </a:prstGeom>
          <a:noFill/>
        </p:spPr>
        <p:txBody>
          <a:bodyPr wrap="square" rtlCol="0">
            <a:spAutoFit/>
          </a:bodyPr>
          <a:lstStyle/>
          <a:p>
            <a:r>
              <a:rPr lang="en-GB" dirty="0">
                <a:solidFill>
                  <a:srgbClr val="FF0000"/>
                </a:solidFill>
              </a:rPr>
              <a:t>8 cm</a:t>
            </a:r>
          </a:p>
        </p:txBody>
      </p:sp>
      <p:sp>
        <p:nvSpPr>
          <p:cNvPr id="23" name="Freeform: Shape 22">
            <a:extLst>
              <a:ext uri="{FF2B5EF4-FFF2-40B4-BE49-F238E27FC236}">
                <a16:creationId xmlns:a16="http://schemas.microsoft.com/office/drawing/2014/main" id="{BF8410F7-EF9A-462F-885F-D05944E7DCD3}"/>
              </a:ext>
            </a:extLst>
          </p:cNvPr>
          <p:cNvSpPr/>
          <p:nvPr/>
        </p:nvSpPr>
        <p:spPr bwMode="auto">
          <a:xfrm rot="17627667">
            <a:off x="8033503" y="4198168"/>
            <a:ext cx="972177" cy="596767"/>
          </a:xfrm>
          <a:custGeom>
            <a:avLst/>
            <a:gdLst>
              <a:gd name="connsiteX0" fmla="*/ 0 w 972177"/>
              <a:gd name="connsiteY0" fmla="*/ 144379 h 596767"/>
              <a:gd name="connsiteX1" fmla="*/ 48126 w 972177"/>
              <a:gd name="connsiteY1" fmla="*/ 115504 h 596767"/>
              <a:gd name="connsiteX2" fmla="*/ 77002 w 972177"/>
              <a:gd name="connsiteY2" fmla="*/ 86628 h 596767"/>
              <a:gd name="connsiteX3" fmla="*/ 134753 w 972177"/>
              <a:gd name="connsiteY3" fmla="*/ 57752 h 596767"/>
              <a:gd name="connsiteX4" fmla="*/ 192505 w 972177"/>
              <a:gd name="connsiteY4" fmla="*/ 28876 h 596767"/>
              <a:gd name="connsiteX5" fmla="*/ 250256 w 972177"/>
              <a:gd name="connsiteY5" fmla="*/ 0 h 596767"/>
              <a:gd name="connsiteX6" fmla="*/ 510139 w 972177"/>
              <a:gd name="connsiteY6" fmla="*/ 9626 h 596767"/>
              <a:gd name="connsiteX7" fmla="*/ 567890 w 972177"/>
              <a:gd name="connsiteY7" fmla="*/ 48127 h 596767"/>
              <a:gd name="connsiteX8" fmla="*/ 625642 w 972177"/>
              <a:gd name="connsiteY8" fmla="*/ 77003 h 596767"/>
              <a:gd name="connsiteX9" fmla="*/ 664143 w 972177"/>
              <a:gd name="connsiteY9" fmla="*/ 86628 h 596767"/>
              <a:gd name="connsiteX10" fmla="*/ 693019 w 972177"/>
              <a:gd name="connsiteY10" fmla="*/ 105878 h 596767"/>
              <a:gd name="connsiteX11" fmla="*/ 731520 w 972177"/>
              <a:gd name="connsiteY11" fmla="*/ 115504 h 596767"/>
              <a:gd name="connsiteX12" fmla="*/ 798896 w 972177"/>
              <a:gd name="connsiteY12" fmla="*/ 182880 h 596767"/>
              <a:gd name="connsiteX13" fmla="*/ 856648 w 972177"/>
              <a:gd name="connsiteY13" fmla="*/ 250257 h 596767"/>
              <a:gd name="connsiteX14" fmla="*/ 885524 w 972177"/>
              <a:gd name="connsiteY14" fmla="*/ 317634 h 596767"/>
              <a:gd name="connsiteX15" fmla="*/ 924025 w 972177"/>
              <a:gd name="connsiteY15" fmla="*/ 385011 h 596767"/>
              <a:gd name="connsiteX16" fmla="*/ 952901 w 972177"/>
              <a:gd name="connsiteY16" fmla="*/ 510139 h 596767"/>
              <a:gd name="connsiteX17" fmla="*/ 962526 w 972177"/>
              <a:gd name="connsiteY17" fmla="*/ 558266 h 596767"/>
              <a:gd name="connsiteX18" fmla="*/ 972151 w 972177"/>
              <a:gd name="connsiteY18" fmla="*/ 596767 h 59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2177" h="596767">
                <a:moveTo>
                  <a:pt x="0" y="144379"/>
                </a:moveTo>
                <a:cubicBezTo>
                  <a:pt x="16042" y="134754"/>
                  <a:pt x="33160" y="126729"/>
                  <a:pt x="48126" y="115504"/>
                </a:cubicBezTo>
                <a:cubicBezTo>
                  <a:pt x="59016" y="107337"/>
                  <a:pt x="66545" y="95342"/>
                  <a:pt x="77002" y="86628"/>
                </a:cubicBezTo>
                <a:cubicBezTo>
                  <a:pt x="101881" y="65895"/>
                  <a:pt x="105812" y="67399"/>
                  <a:pt x="134753" y="57752"/>
                </a:cubicBezTo>
                <a:cubicBezTo>
                  <a:pt x="217499" y="2587"/>
                  <a:pt x="112812" y="68721"/>
                  <a:pt x="192505" y="28876"/>
                </a:cubicBezTo>
                <a:cubicBezTo>
                  <a:pt x="267151" y="-8446"/>
                  <a:pt x="177668" y="24198"/>
                  <a:pt x="250256" y="0"/>
                </a:cubicBezTo>
                <a:cubicBezTo>
                  <a:pt x="336884" y="3209"/>
                  <a:pt x="423632" y="4045"/>
                  <a:pt x="510139" y="9626"/>
                </a:cubicBezTo>
                <a:cubicBezTo>
                  <a:pt x="566256" y="13247"/>
                  <a:pt x="535711" y="15948"/>
                  <a:pt x="567890" y="48127"/>
                </a:cubicBezTo>
                <a:cubicBezTo>
                  <a:pt x="584762" y="64999"/>
                  <a:pt x="603725" y="70741"/>
                  <a:pt x="625642" y="77003"/>
                </a:cubicBezTo>
                <a:cubicBezTo>
                  <a:pt x="638362" y="80637"/>
                  <a:pt x="651309" y="83420"/>
                  <a:pt x="664143" y="86628"/>
                </a:cubicBezTo>
                <a:cubicBezTo>
                  <a:pt x="673768" y="93045"/>
                  <a:pt x="682386" y="101321"/>
                  <a:pt x="693019" y="105878"/>
                </a:cubicBezTo>
                <a:cubicBezTo>
                  <a:pt x="705178" y="111089"/>
                  <a:pt x="720821" y="107723"/>
                  <a:pt x="731520" y="115504"/>
                </a:cubicBezTo>
                <a:cubicBezTo>
                  <a:pt x="757206" y="134185"/>
                  <a:pt x="776437" y="160421"/>
                  <a:pt x="798896" y="182880"/>
                </a:cubicBezTo>
                <a:cubicBezTo>
                  <a:pt x="822581" y="206565"/>
                  <a:pt x="841988" y="220936"/>
                  <a:pt x="856648" y="250257"/>
                </a:cubicBezTo>
                <a:cubicBezTo>
                  <a:pt x="910634" y="358233"/>
                  <a:pt x="805416" y="177444"/>
                  <a:pt x="885524" y="317634"/>
                </a:cubicBezTo>
                <a:cubicBezTo>
                  <a:pt x="939943" y="412868"/>
                  <a:pt x="865850" y="268664"/>
                  <a:pt x="924025" y="385011"/>
                </a:cubicBezTo>
                <a:cubicBezTo>
                  <a:pt x="942631" y="496653"/>
                  <a:pt x="922135" y="387075"/>
                  <a:pt x="952901" y="510139"/>
                </a:cubicBezTo>
                <a:cubicBezTo>
                  <a:pt x="956869" y="526011"/>
                  <a:pt x="958558" y="542394"/>
                  <a:pt x="962526" y="558266"/>
                </a:cubicBezTo>
                <a:cubicBezTo>
                  <a:pt x="973166" y="600826"/>
                  <a:pt x="972151" y="573630"/>
                  <a:pt x="972151" y="59676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cxnSp>
        <p:nvCxnSpPr>
          <p:cNvPr id="24" name="Straight Arrow Connector 23">
            <a:extLst>
              <a:ext uri="{FF2B5EF4-FFF2-40B4-BE49-F238E27FC236}">
                <a16:creationId xmlns:a16="http://schemas.microsoft.com/office/drawing/2014/main" id="{9513ECA3-DFF9-4B89-900F-B521E4B355C8}"/>
              </a:ext>
            </a:extLst>
          </p:cNvPr>
          <p:cNvCxnSpPr>
            <a:cxnSpLocks/>
            <a:endCxn id="23" idx="13"/>
          </p:cNvCxnSpPr>
          <p:nvPr/>
        </p:nvCxnSpPr>
        <p:spPr bwMode="auto">
          <a:xfrm flipH="1" flipV="1">
            <a:off x="8625061" y="4138073"/>
            <a:ext cx="877876" cy="1960740"/>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sp>
        <p:nvSpPr>
          <p:cNvPr id="22" name="Rectangle 21">
            <a:extLst>
              <a:ext uri="{FF2B5EF4-FFF2-40B4-BE49-F238E27FC236}">
                <a16:creationId xmlns:a16="http://schemas.microsoft.com/office/drawing/2014/main" id="{5A33A44D-153D-4D5B-8FB9-8BCA412CCE93}"/>
              </a:ext>
            </a:extLst>
          </p:cNvPr>
          <p:cNvSpPr/>
          <p:nvPr/>
        </p:nvSpPr>
        <p:spPr>
          <a:xfrm>
            <a:off x="9525962" y="6092209"/>
            <a:ext cx="356188" cy="400110"/>
          </a:xfrm>
          <a:prstGeom prst="rect">
            <a:avLst/>
          </a:prstGeom>
        </p:spPr>
        <p:txBody>
          <a:bodyPr wrap="none">
            <a:spAutoFit/>
          </a:bodyPr>
          <a:lstStyle/>
          <a:p>
            <a:r>
              <a:rPr lang="en-GB" dirty="0"/>
              <a:t>B</a:t>
            </a:r>
          </a:p>
        </p:txBody>
      </p:sp>
      <p:sp>
        <p:nvSpPr>
          <p:cNvPr id="25" name="Rectangle 24">
            <a:extLst>
              <a:ext uri="{FF2B5EF4-FFF2-40B4-BE49-F238E27FC236}">
                <a16:creationId xmlns:a16="http://schemas.microsoft.com/office/drawing/2014/main" id="{E2E281F8-CE39-4537-89C5-57B3B4CFFBE4}"/>
              </a:ext>
            </a:extLst>
          </p:cNvPr>
          <p:cNvSpPr/>
          <p:nvPr/>
        </p:nvSpPr>
        <p:spPr>
          <a:xfrm rot="3935969">
            <a:off x="8869309" y="4830683"/>
            <a:ext cx="739305" cy="400110"/>
          </a:xfrm>
          <a:prstGeom prst="rect">
            <a:avLst/>
          </a:prstGeom>
        </p:spPr>
        <p:txBody>
          <a:bodyPr wrap="none">
            <a:spAutoFit/>
          </a:bodyPr>
          <a:lstStyle/>
          <a:p>
            <a:r>
              <a:rPr lang="en-GB" dirty="0">
                <a:solidFill>
                  <a:srgbClr val="FF0000"/>
                </a:solidFill>
              </a:rPr>
              <a:t>7 cm</a:t>
            </a:r>
          </a:p>
        </p:txBody>
      </p:sp>
      <p:sp>
        <p:nvSpPr>
          <p:cNvPr id="26" name="Rectangle 25">
            <a:extLst>
              <a:ext uri="{FF2B5EF4-FFF2-40B4-BE49-F238E27FC236}">
                <a16:creationId xmlns:a16="http://schemas.microsoft.com/office/drawing/2014/main" id="{D757A7D6-262D-4701-BD79-7DDF673E8463}"/>
              </a:ext>
            </a:extLst>
          </p:cNvPr>
          <p:cNvSpPr/>
          <p:nvPr/>
        </p:nvSpPr>
        <p:spPr>
          <a:xfrm>
            <a:off x="2444995" y="4245909"/>
            <a:ext cx="2666269" cy="1569660"/>
          </a:xfrm>
          <a:prstGeom prst="rect">
            <a:avLst/>
          </a:prstGeom>
        </p:spPr>
        <p:txBody>
          <a:bodyPr wrap="square">
            <a:spAutoFit/>
          </a:bodyPr>
          <a:lstStyle/>
          <a:p>
            <a:r>
              <a:rPr lang="en-GB" sz="2400" dirty="0">
                <a:solidFill>
                  <a:srgbClr val="FF0000"/>
                </a:solidFill>
              </a:rPr>
              <a:t>The point where the two arcs cross is the third corner of the triangle.</a:t>
            </a:r>
          </a:p>
        </p:txBody>
      </p:sp>
      <p:sp>
        <p:nvSpPr>
          <p:cNvPr id="30" name="Oval 29">
            <a:extLst>
              <a:ext uri="{FF2B5EF4-FFF2-40B4-BE49-F238E27FC236}">
                <a16:creationId xmlns:a16="http://schemas.microsoft.com/office/drawing/2014/main" id="{76D43CFD-2A90-4758-8DEE-33B7DFCDFC4C}"/>
              </a:ext>
            </a:extLst>
          </p:cNvPr>
          <p:cNvSpPr/>
          <p:nvPr/>
        </p:nvSpPr>
        <p:spPr bwMode="auto">
          <a:xfrm rot="6866074">
            <a:off x="8274814" y="4248991"/>
            <a:ext cx="111205" cy="124668"/>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cxnSp>
        <p:nvCxnSpPr>
          <p:cNvPr id="31" name="Straight Connector 30">
            <a:extLst>
              <a:ext uri="{FF2B5EF4-FFF2-40B4-BE49-F238E27FC236}">
                <a16:creationId xmlns:a16="http://schemas.microsoft.com/office/drawing/2014/main" id="{15CF95D2-7D63-469B-B7B5-A86822729CD5}"/>
              </a:ext>
            </a:extLst>
          </p:cNvPr>
          <p:cNvCxnSpPr>
            <a:cxnSpLocks/>
            <a:endCxn id="30" idx="5"/>
          </p:cNvCxnSpPr>
          <p:nvPr/>
        </p:nvCxnSpPr>
        <p:spPr bwMode="auto">
          <a:xfrm flipV="1">
            <a:off x="5505099" y="4328887"/>
            <a:ext cx="2768925" cy="1763322"/>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997B72F4-FDAA-47A4-9A59-69082BD4291B}"/>
              </a:ext>
            </a:extLst>
          </p:cNvPr>
          <p:cNvCxnSpPr>
            <a:cxnSpLocks/>
          </p:cNvCxnSpPr>
          <p:nvPr/>
        </p:nvCxnSpPr>
        <p:spPr bwMode="auto">
          <a:xfrm>
            <a:off x="8347491" y="4325020"/>
            <a:ext cx="1182463" cy="1783642"/>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27" name="Rectangle 26">
            <a:extLst>
              <a:ext uri="{FF2B5EF4-FFF2-40B4-BE49-F238E27FC236}">
                <a16:creationId xmlns:a16="http://schemas.microsoft.com/office/drawing/2014/main" id="{BE44E731-22F0-4A87-96BD-9B37F74C83FC}"/>
              </a:ext>
            </a:extLst>
          </p:cNvPr>
          <p:cNvSpPr/>
          <p:nvPr/>
        </p:nvSpPr>
        <p:spPr>
          <a:xfrm>
            <a:off x="8152451" y="3878149"/>
            <a:ext cx="370614" cy="400110"/>
          </a:xfrm>
          <a:prstGeom prst="rect">
            <a:avLst/>
          </a:prstGeom>
        </p:spPr>
        <p:txBody>
          <a:bodyPr wrap="none">
            <a:spAutoFit/>
          </a:bodyPr>
          <a:lstStyle/>
          <a:p>
            <a:r>
              <a:rPr lang="en-GB" dirty="0"/>
              <a:t>C</a:t>
            </a:r>
          </a:p>
        </p:txBody>
      </p:sp>
      <p:sp>
        <p:nvSpPr>
          <p:cNvPr id="28" name="TextBox 27">
            <a:extLst>
              <a:ext uri="{FF2B5EF4-FFF2-40B4-BE49-F238E27FC236}">
                <a16:creationId xmlns:a16="http://schemas.microsoft.com/office/drawing/2014/main" id="{CDC4153A-9EA8-467F-B387-4DF70A1C608E}"/>
              </a:ext>
            </a:extLst>
          </p:cNvPr>
          <p:cNvSpPr txBox="1"/>
          <p:nvPr/>
        </p:nvSpPr>
        <p:spPr>
          <a:xfrm>
            <a:off x="5494336" y="756150"/>
            <a:ext cx="5001638" cy="2395436"/>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3651230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animBg="1"/>
      <p:bldP spid="19" grpId="0"/>
      <p:bldP spid="23" grpId="0" animBg="1"/>
      <p:bldP spid="22" grpId="0"/>
      <p:bldP spid="25" grpId="0"/>
      <p:bldP spid="26" grpId="0"/>
      <p:bldP spid="30" grpId="0" animBg="1"/>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Constructing Triangles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90F8576-60BA-4327-8304-8D2E6E197509}"/>
              </a:ext>
            </a:extLst>
          </p:cNvPr>
          <p:cNvSpPr/>
          <p:nvPr/>
        </p:nvSpPr>
        <p:spPr>
          <a:xfrm>
            <a:off x="2334177" y="620645"/>
            <a:ext cx="1624163" cy="461665"/>
          </a:xfrm>
          <a:prstGeom prst="rect">
            <a:avLst/>
          </a:prstGeom>
        </p:spPr>
        <p:txBody>
          <a:bodyPr wrap="none">
            <a:spAutoFit/>
          </a:bodyPr>
          <a:lstStyle/>
          <a:p>
            <a:r>
              <a:rPr lang="en-GB" sz="2400" b="1" dirty="0"/>
              <a:t>Exercises</a:t>
            </a:r>
          </a:p>
        </p:txBody>
      </p:sp>
      <p:sp>
        <p:nvSpPr>
          <p:cNvPr id="3" name="Rectangle 2">
            <a:extLst>
              <a:ext uri="{FF2B5EF4-FFF2-40B4-BE49-F238E27FC236}">
                <a16:creationId xmlns:a16="http://schemas.microsoft.com/office/drawing/2014/main" id="{D60A71D7-81F5-464D-B9B0-9680EDBD7ED9}"/>
              </a:ext>
            </a:extLst>
          </p:cNvPr>
          <p:cNvSpPr/>
          <p:nvPr/>
        </p:nvSpPr>
        <p:spPr>
          <a:xfrm>
            <a:off x="2334177" y="1033514"/>
            <a:ext cx="9073008" cy="830997"/>
          </a:xfrm>
          <a:prstGeom prst="rect">
            <a:avLst/>
          </a:prstGeom>
        </p:spPr>
        <p:txBody>
          <a:bodyPr wrap="square">
            <a:spAutoFit/>
          </a:bodyPr>
          <a:lstStyle/>
          <a:p>
            <a:r>
              <a:rPr lang="en-GB" sz="2400" dirty="0"/>
              <a:t>1. Draw these triangles accurately.  In each triangle, measure the angles.</a:t>
            </a:r>
          </a:p>
        </p:txBody>
      </p:sp>
      <p:pic>
        <p:nvPicPr>
          <p:cNvPr id="4" name="Picture 3">
            <a:extLst>
              <a:ext uri="{FF2B5EF4-FFF2-40B4-BE49-F238E27FC236}">
                <a16:creationId xmlns:a16="http://schemas.microsoft.com/office/drawing/2014/main" id="{87E1E8E1-9B49-4DA0-BFD3-4E01D7CE14EC}"/>
              </a:ext>
            </a:extLst>
          </p:cNvPr>
          <p:cNvPicPr>
            <a:picLocks noChangeAspect="1"/>
          </p:cNvPicPr>
          <p:nvPr/>
        </p:nvPicPr>
        <p:blipFill>
          <a:blip r:embed="rId4"/>
          <a:stretch>
            <a:fillRect/>
          </a:stretch>
        </p:blipFill>
        <p:spPr>
          <a:xfrm>
            <a:off x="3071801" y="1969828"/>
            <a:ext cx="3275692" cy="2041894"/>
          </a:xfrm>
          <a:prstGeom prst="rect">
            <a:avLst/>
          </a:prstGeom>
        </p:spPr>
      </p:pic>
      <p:pic>
        <p:nvPicPr>
          <p:cNvPr id="7" name="Picture 6">
            <a:extLst>
              <a:ext uri="{FF2B5EF4-FFF2-40B4-BE49-F238E27FC236}">
                <a16:creationId xmlns:a16="http://schemas.microsoft.com/office/drawing/2014/main" id="{3E6CF872-40CE-4CC4-B955-881E80965AE1}"/>
              </a:ext>
            </a:extLst>
          </p:cNvPr>
          <p:cNvPicPr>
            <a:picLocks noChangeAspect="1"/>
          </p:cNvPicPr>
          <p:nvPr/>
        </p:nvPicPr>
        <p:blipFill>
          <a:blip r:embed="rId5"/>
          <a:stretch>
            <a:fillRect/>
          </a:stretch>
        </p:blipFill>
        <p:spPr>
          <a:xfrm>
            <a:off x="3036431" y="4377735"/>
            <a:ext cx="3431791" cy="2218626"/>
          </a:xfrm>
          <a:prstGeom prst="rect">
            <a:avLst/>
          </a:prstGeom>
        </p:spPr>
      </p:pic>
      <p:pic>
        <p:nvPicPr>
          <p:cNvPr id="8" name="Picture 7">
            <a:extLst>
              <a:ext uri="{FF2B5EF4-FFF2-40B4-BE49-F238E27FC236}">
                <a16:creationId xmlns:a16="http://schemas.microsoft.com/office/drawing/2014/main" id="{BC2D44C3-573A-4921-871A-78BB25CF56E8}"/>
              </a:ext>
            </a:extLst>
          </p:cNvPr>
          <p:cNvPicPr>
            <a:picLocks noChangeAspect="1"/>
          </p:cNvPicPr>
          <p:nvPr/>
        </p:nvPicPr>
        <p:blipFill>
          <a:blip r:embed="rId6"/>
          <a:stretch>
            <a:fillRect/>
          </a:stretch>
        </p:blipFill>
        <p:spPr>
          <a:xfrm>
            <a:off x="7156207" y="4404706"/>
            <a:ext cx="3672408" cy="2218627"/>
          </a:xfrm>
          <a:prstGeom prst="rect">
            <a:avLst/>
          </a:prstGeom>
        </p:spPr>
      </p:pic>
      <p:pic>
        <p:nvPicPr>
          <p:cNvPr id="10" name="Picture 9">
            <a:extLst>
              <a:ext uri="{FF2B5EF4-FFF2-40B4-BE49-F238E27FC236}">
                <a16:creationId xmlns:a16="http://schemas.microsoft.com/office/drawing/2014/main" id="{550703A9-6926-4326-8866-B0E904062617}"/>
              </a:ext>
            </a:extLst>
          </p:cNvPr>
          <p:cNvPicPr>
            <a:picLocks noChangeAspect="1"/>
          </p:cNvPicPr>
          <p:nvPr/>
        </p:nvPicPr>
        <p:blipFill>
          <a:blip r:embed="rId7"/>
          <a:stretch>
            <a:fillRect/>
          </a:stretch>
        </p:blipFill>
        <p:spPr>
          <a:xfrm>
            <a:off x="6973962" y="1877256"/>
            <a:ext cx="4237976" cy="2041894"/>
          </a:xfrm>
          <a:prstGeom prst="rect">
            <a:avLst/>
          </a:prstGeom>
        </p:spPr>
      </p:pic>
      <p:sp>
        <p:nvSpPr>
          <p:cNvPr id="11" name="TextBox 10">
            <a:extLst>
              <a:ext uri="{FF2B5EF4-FFF2-40B4-BE49-F238E27FC236}">
                <a16:creationId xmlns:a16="http://schemas.microsoft.com/office/drawing/2014/main" id="{416547AE-B9A7-4379-B957-732744F12712}"/>
              </a:ext>
            </a:extLst>
          </p:cNvPr>
          <p:cNvSpPr txBox="1"/>
          <p:nvPr/>
        </p:nvSpPr>
        <p:spPr>
          <a:xfrm>
            <a:off x="2445332" y="1877256"/>
            <a:ext cx="720080" cy="461665"/>
          </a:xfrm>
          <a:prstGeom prst="rect">
            <a:avLst/>
          </a:prstGeom>
          <a:noFill/>
        </p:spPr>
        <p:txBody>
          <a:bodyPr wrap="square" rtlCol="0">
            <a:spAutoFit/>
          </a:bodyPr>
          <a:lstStyle/>
          <a:p>
            <a:r>
              <a:rPr lang="en-GB" sz="2400" dirty="0"/>
              <a:t>(a)</a:t>
            </a:r>
          </a:p>
        </p:txBody>
      </p:sp>
      <p:sp>
        <p:nvSpPr>
          <p:cNvPr id="12" name="Rectangle 11">
            <a:extLst>
              <a:ext uri="{FF2B5EF4-FFF2-40B4-BE49-F238E27FC236}">
                <a16:creationId xmlns:a16="http://schemas.microsoft.com/office/drawing/2014/main" id="{2737F44D-0D97-463F-BCA6-89CBA3C86DFA}"/>
              </a:ext>
            </a:extLst>
          </p:cNvPr>
          <p:cNvSpPr/>
          <p:nvPr/>
        </p:nvSpPr>
        <p:spPr>
          <a:xfrm>
            <a:off x="2492692" y="4161681"/>
            <a:ext cx="543739" cy="461665"/>
          </a:xfrm>
          <a:prstGeom prst="rect">
            <a:avLst/>
          </a:prstGeom>
        </p:spPr>
        <p:txBody>
          <a:bodyPr wrap="none">
            <a:spAutoFit/>
          </a:bodyPr>
          <a:lstStyle/>
          <a:p>
            <a:r>
              <a:rPr lang="en-GB" sz="2400" dirty="0"/>
              <a:t>(c)</a:t>
            </a:r>
          </a:p>
        </p:txBody>
      </p:sp>
      <p:sp>
        <p:nvSpPr>
          <p:cNvPr id="13" name="Rectangle 12">
            <a:extLst>
              <a:ext uri="{FF2B5EF4-FFF2-40B4-BE49-F238E27FC236}">
                <a16:creationId xmlns:a16="http://schemas.microsoft.com/office/drawing/2014/main" id="{106484E6-1A38-4E76-B44D-F44FF5B7DF8A}"/>
              </a:ext>
            </a:extLst>
          </p:cNvPr>
          <p:cNvSpPr/>
          <p:nvPr/>
        </p:nvSpPr>
        <p:spPr>
          <a:xfrm>
            <a:off x="6412590" y="1862477"/>
            <a:ext cx="561372" cy="461665"/>
          </a:xfrm>
          <a:prstGeom prst="rect">
            <a:avLst/>
          </a:prstGeom>
        </p:spPr>
        <p:txBody>
          <a:bodyPr wrap="none">
            <a:spAutoFit/>
          </a:bodyPr>
          <a:lstStyle/>
          <a:p>
            <a:r>
              <a:rPr lang="en-GB" sz="2400" dirty="0"/>
              <a:t>(b)</a:t>
            </a:r>
          </a:p>
        </p:txBody>
      </p:sp>
      <p:sp>
        <p:nvSpPr>
          <p:cNvPr id="14" name="Rectangle 13">
            <a:extLst>
              <a:ext uri="{FF2B5EF4-FFF2-40B4-BE49-F238E27FC236}">
                <a16:creationId xmlns:a16="http://schemas.microsoft.com/office/drawing/2014/main" id="{AA3F62BC-A48E-4AAD-8B66-5E3276B2D0FF}"/>
              </a:ext>
            </a:extLst>
          </p:cNvPr>
          <p:cNvSpPr/>
          <p:nvPr/>
        </p:nvSpPr>
        <p:spPr>
          <a:xfrm>
            <a:off x="6552170" y="4259775"/>
            <a:ext cx="561372" cy="461665"/>
          </a:xfrm>
          <a:prstGeom prst="rect">
            <a:avLst/>
          </a:prstGeom>
        </p:spPr>
        <p:txBody>
          <a:bodyPr wrap="none">
            <a:spAutoFit/>
          </a:bodyPr>
          <a:lstStyle/>
          <a:p>
            <a:r>
              <a:rPr lang="en-GB" sz="2400" dirty="0"/>
              <a:t>(d)</a:t>
            </a:r>
          </a:p>
        </p:txBody>
      </p:sp>
      <p:sp>
        <p:nvSpPr>
          <p:cNvPr id="6" name="TextBox 5">
            <a:extLst>
              <a:ext uri="{FF2B5EF4-FFF2-40B4-BE49-F238E27FC236}">
                <a16:creationId xmlns:a16="http://schemas.microsoft.com/office/drawing/2014/main" id="{265D4CB3-ED4D-4321-980C-EFA860B406C9}"/>
              </a:ext>
            </a:extLst>
          </p:cNvPr>
          <p:cNvSpPr txBox="1"/>
          <p:nvPr/>
        </p:nvSpPr>
        <p:spPr>
          <a:xfrm>
            <a:off x="3599093" y="3366508"/>
            <a:ext cx="648072" cy="400110"/>
          </a:xfrm>
          <a:prstGeom prst="rect">
            <a:avLst/>
          </a:prstGeom>
          <a:noFill/>
        </p:spPr>
        <p:txBody>
          <a:bodyPr wrap="square" rtlCol="0">
            <a:spAutoFit/>
          </a:bodyPr>
          <a:lstStyle/>
          <a:p>
            <a:r>
              <a:rPr lang="en-GB" dirty="0">
                <a:solidFill>
                  <a:srgbClr val="FF0000"/>
                </a:solidFill>
              </a:rPr>
              <a:t>30˚</a:t>
            </a:r>
          </a:p>
        </p:txBody>
      </p:sp>
      <p:sp>
        <p:nvSpPr>
          <p:cNvPr id="9" name="Rectangle 8">
            <a:extLst>
              <a:ext uri="{FF2B5EF4-FFF2-40B4-BE49-F238E27FC236}">
                <a16:creationId xmlns:a16="http://schemas.microsoft.com/office/drawing/2014/main" id="{B257CC60-D193-41DB-8F70-E188A709F8A8}"/>
              </a:ext>
            </a:extLst>
          </p:cNvPr>
          <p:cNvSpPr/>
          <p:nvPr/>
        </p:nvSpPr>
        <p:spPr>
          <a:xfrm>
            <a:off x="5515640" y="2996379"/>
            <a:ext cx="554960" cy="400110"/>
          </a:xfrm>
          <a:prstGeom prst="rect">
            <a:avLst/>
          </a:prstGeom>
        </p:spPr>
        <p:txBody>
          <a:bodyPr wrap="none">
            <a:spAutoFit/>
          </a:bodyPr>
          <a:lstStyle/>
          <a:p>
            <a:r>
              <a:rPr lang="en-GB" dirty="0">
                <a:solidFill>
                  <a:srgbClr val="FF0000"/>
                </a:solidFill>
              </a:rPr>
              <a:t>89˚</a:t>
            </a:r>
          </a:p>
        </p:txBody>
      </p:sp>
      <p:sp>
        <p:nvSpPr>
          <p:cNvPr id="15" name="Rectangle 14">
            <a:extLst>
              <a:ext uri="{FF2B5EF4-FFF2-40B4-BE49-F238E27FC236}">
                <a16:creationId xmlns:a16="http://schemas.microsoft.com/office/drawing/2014/main" id="{D7F65EA1-6318-4EC3-81AD-701332E566B2}"/>
              </a:ext>
            </a:extLst>
          </p:cNvPr>
          <p:cNvSpPr/>
          <p:nvPr/>
        </p:nvSpPr>
        <p:spPr>
          <a:xfrm>
            <a:off x="4795323" y="2277380"/>
            <a:ext cx="554960" cy="400110"/>
          </a:xfrm>
          <a:prstGeom prst="rect">
            <a:avLst/>
          </a:prstGeom>
        </p:spPr>
        <p:txBody>
          <a:bodyPr wrap="none">
            <a:spAutoFit/>
          </a:bodyPr>
          <a:lstStyle/>
          <a:p>
            <a:r>
              <a:rPr lang="en-GB" dirty="0">
                <a:solidFill>
                  <a:srgbClr val="FF0000"/>
                </a:solidFill>
              </a:rPr>
              <a:t>61˚</a:t>
            </a:r>
          </a:p>
        </p:txBody>
      </p:sp>
      <p:sp>
        <p:nvSpPr>
          <p:cNvPr id="16" name="Rectangle 15">
            <a:extLst>
              <a:ext uri="{FF2B5EF4-FFF2-40B4-BE49-F238E27FC236}">
                <a16:creationId xmlns:a16="http://schemas.microsoft.com/office/drawing/2014/main" id="{655A4007-41F6-467C-9FFE-22B44D507A8A}"/>
              </a:ext>
            </a:extLst>
          </p:cNvPr>
          <p:cNvSpPr/>
          <p:nvPr/>
        </p:nvSpPr>
        <p:spPr>
          <a:xfrm>
            <a:off x="4756583" y="4721440"/>
            <a:ext cx="697627" cy="400110"/>
          </a:xfrm>
          <a:prstGeom prst="rect">
            <a:avLst/>
          </a:prstGeom>
        </p:spPr>
        <p:txBody>
          <a:bodyPr wrap="none">
            <a:spAutoFit/>
          </a:bodyPr>
          <a:lstStyle/>
          <a:p>
            <a:r>
              <a:rPr lang="en-GB" dirty="0">
                <a:solidFill>
                  <a:srgbClr val="FF0000"/>
                </a:solidFill>
              </a:rPr>
              <a:t>100˚</a:t>
            </a:r>
          </a:p>
        </p:txBody>
      </p:sp>
      <p:sp>
        <p:nvSpPr>
          <p:cNvPr id="17" name="Rectangle 16">
            <a:extLst>
              <a:ext uri="{FF2B5EF4-FFF2-40B4-BE49-F238E27FC236}">
                <a16:creationId xmlns:a16="http://schemas.microsoft.com/office/drawing/2014/main" id="{12A2411C-0438-46EF-B82B-76FF70C6D135}"/>
              </a:ext>
            </a:extLst>
          </p:cNvPr>
          <p:cNvSpPr/>
          <p:nvPr/>
        </p:nvSpPr>
        <p:spPr>
          <a:xfrm>
            <a:off x="7680176" y="5949280"/>
            <a:ext cx="554960" cy="400110"/>
          </a:xfrm>
          <a:prstGeom prst="rect">
            <a:avLst/>
          </a:prstGeom>
        </p:spPr>
        <p:txBody>
          <a:bodyPr wrap="none">
            <a:spAutoFit/>
          </a:bodyPr>
          <a:lstStyle/>
          <a:p>
            <a:r>
              <a:rPr lang="en-GB" dirty="0">
                <a:solidFill>
                  <a:srgbClr val="FF0000"/>
                </a:solidFill>
              </a:rPr>
              <a:t>30˚</a:t>
            </a:r>
          </a:p>
        </p:txBody>
      </p:sp>
      <p:sp>
        <p:nvSpPr>
          <p:cNvPr id="18" name="Rectangle 17">
            <a:extLst>
              <a:ext uri="{FF2B5EF4-FFF2-40B4-BE49-F238E27FC236}">
                <a16:creationId xmlns:a16="http://schemas.microsoft.com/office/drawing/2014/main" id="{34CBC404-F77A-4543-8156-ED460B047EE9}"/>
              </a:ext>
            </a:extLst>
          </p:cNvPr>
          <p:cNvSpPr/>
          <p:nvPr/>
        </p:nvSpPr>
        <p:spPr>
          <a:xfrm>
            <a:off x="9912424" y="4959317"/>
            <a:ext cx="554960" cy="400110"/>
          </a:xfrm>
          <a:prstGeom prst="rect">
            <a:avLst/>
          </a:prstGeom>
        </p:spPr>
        <p:txBody>
          <a:bodyPr wrap="none">
            <a:spAutoFit/>
          </a:bodyPr>
          <a:lstStyle/>
          <a:p>
            <a:r>
              <a:rPr lang="en-GB" dirty="0">
                <a:solidFill>
                  <a:srgbClr val="FF0000"/>
                </a:solidFill>
              </a:rPr>
              <a:t>30˚</a:t>
            </a:r>
          </a:p>
        </p:txBody>
      </p:sp>
      <p:sp>
        <p:nvSpPr>
          <p:cNvPr id="19" name="Rectangle 18">
            <a:extLst>
              <a:ext uri="{FF2B5EF4-FFF2-40B4-BE49-F238E27FC236}">
                <a16:creationId xmlns:a16="http://schemas.microsoft.com/office/drawing/2014/main" id="{AFD66B42-60A7-4E36-8B19-2158E186EF32}"/>
              </a:ext>
            </a:extLst>
          </p:cNvPr>
          <p:cNvSpPr/>
          <p:nvPr/>
        </p:nvSpPr>
        <p:spPr>
          <a:xfrm>
            <a:off x="9039711" y="2277380"/>
            <a:ext cx="554960" cy="400110"/>
          </a:xfrm>
          <a:prstGeom prst="rect">
            <a:avLst/>
          </a:prstGeom>
        </p:spPr>
        <p:txBody>
          <a:bodyPr wrap="none">
            <a:spAutoFit/>
          </a:bodyPr>
          <a:lstStyle/>
          <a:p>
            <a:r>
              <a:rPr lang="en-GB" dirty="0">
                <a:solidFill>
                  <a:srgbClr val="FF0000"/>
                </a:solidFill>
              </a:rPr>
              <a:t>90˚</a:t>
            </a:r>
          </a:p>
        </p:txBody>
      </p:sp>
      <p:sp>
        <p:nvSpPr>
          <p:cNvPr id="21" name="TextBox 20">
            <a:extLst>
              <a:ext uri="{FF2B5EF4-FFF2-40B4-BE49-F238E27FC236}">
                <a16:creationId xmlns:a16="http://schemas.microsoft.com/office/drawing/2014/main" id="{4A991014-56F7-4C23-9A04-AA7471D3888C}"/>
              </a:ext>
            </a:extLst>
          </p:cNvPr>
          <p:cNvSpPr txBox="1"/>
          <p:nvPr/>
        </p:nvSpPr>
        <p:spPr>
          <a:xfrm rot="19247297">
            <a:off x="7524356" y="2569394"/>
            <a:ext cx="1184835" cy="400110"/>
          </a:xfrm>
          <a:prstGeom prst="rect">
            <a:avLst/>
          </a:prstGeom>
          <a:noFill/>
        </p:spPr>
        <p:txBody>
          <a:bodyPr wrap="square" rtlCol="0">
            <a:spAutoFit/>
          </a:bodyPr>
          <a:lstStyle/>
          <a:p>
            <a:r>
              <a:rPr lang="en-GB" dirty="0">
                <a:solidFill>
                  <a:srgbClr val="FF0000"/>
                </a:solidFill>
              </a:rPr>
              <a:t>6.2 cm</a:t>
            </a:r>
          </a:p>
        </p:txBody>
      </p:sp>
      <p:sp>
        <p:nvSpPr>
          <p:cNvPr id="22" name="Rectangle 21">
            <a:extLst>
              <a:ext uri="{FF2B5EF4-FFF2-40B4-BE49-F238E27FC236}">
                <a16:creationId xmlns:a16="http://schemas.microsoft.com/office/drawing/2014/main" id="{BC669206-50FC-43B9-B905-85FF9F93D09E}"/>
              </a:ext>
            </a:extLst>
          </p:cNvPr>
          <p:cNvSpPr/>
          <p:nvPr/>
        </p:nvSpPr>
        <p:spPr>
          <a:xfrm rot="2927557">
            <a:off x="9869202" y="2660634"/>
            <a:ext cx="952505" cy="400110"/>
          </a:xfrm>
          <a:prstGeom prst="rect">
            <a:avLst/>
          </a:prstGeom>
        </p:spPr>
        <p:txBody>
          <a:bodyPr wrap="none">
            <a:spAutoFit/>
          </a:bodyPr>
          <a:lstStyle/>
          <a:p>
            <a:r>
              <a:rPr lang="en-GB" dirty="0">
                <a:solidFill>
                  <a:srgbClr val="FF0000"/>
                </a:solidFill>
              </a:rPr>
              <a:t>5.1 cm</a:t>
            </a:r>
          </a:p>
        </p:txBody>
      </p:sp>
      <p:sp>
        <p:nvSpPr>
          <p:cNvPr id="24" name="TextBox 23">
            <a:extLst>
              <a:ext uri="{FF2B5EF4-FFF2-40B4-BE49-F238E27FC236}">
                <a16:creationId xmlns:a16="http://schemas.microsoft.com/office/drawing/2014/main" id="{A1E869A1-70D5-4AF0-90DE-2AEB1A2769F1}"/>
              </a:ext>
            </a:extLst>
          </p:cNvPr>
          <p:cNvSpPr txBox="1"/>
          <p:nvPr/>
        </p:nvSpPr>
        <p:spPr>
          <a:xfrm>
            <a:off x="3057269" y="1964524"/>
            <a:ext cx="3275692" cy="2041894"/>
          </a:xfrm>
          <a:prstGeom prst="rect">
            <a:avLst/>
          </a:prstGeom>
          <a:noFill/>
          <a:ln w="19050">
            <a:solidFill>
              <a:schemeClr val="tx1"/>
            </a:solidFill>
          </a:ln>
        </p:spPr>
        <p:txBody>
          <a:bodyPr wrap="square" rtlCol="0">
            <a:spAutoFit/>
          </a:bodyPr>
          <a:lstStyle/>
          <a:p>
            <a:endParaRPr lang="en-GB" dirty="0"/>
          </a:p>
        </p:txBody>
      </p:sp>
      <p:sp>
        <p:nvSpPr>
          <p:cNvPr id="25" name="TextBox 24">
            <a:extLst>
              <a:ext uri="{FF2B5EF4-FFF2-40B4-BE49-F238E27FC236}">
                <a16:creationId xmlns:a16="http://schemas.microsoft.com/office/drawing/2014/main" id="{857A41F4-DDB9-440E-80F9-4E52FAB54D99}"/>
              </a:ext>
            </a:extLst>
          </p:cNvPr>
          <p:cNvSpPr txBox="1"/>
          <p:nvPr/>
        </p:nvSpPr>
        <p:spPr>
          <a:xfrm>
            <a:off x="6983759" y="1877256"/>
            <a:ext cx="4228179" cy="2041894"/>
          </a:xfrm>
          <a:prstGeom prst="rect">
            <a:avLst/>
          </a:prstGeom>
          <a:noFill/>
          <a:ln w="19050">
            <a:solidFill>
              <a:schemeClr val="tx1"/>
            </a:solidFill>
          </a:ln>
        </p:spPr>
        <p:txBody>
          <a:bodyPr wrap="square" rtlCol="0">
            <a:spAutoFit/>
          </a:bodyPr>
          <a:lstStyle/>
          <a:p>
            <a:endParaRPr lang="en-GB" dirty="0"/>
          </a:p>
        </p:txBody>
      </p:sp>
      <p:sp>
        <p:nvSpPr>
          <p:cNvPr id="26" name="TextBox 25">
            <a:extLst>
              <a:ext uri="{FF2B5EF4-FFF2-40B4-BE49-F238E27FC236}">
                <a16:creationId xmlns:a16="http://schemas.microsoft.com/office/drawing/2014/main" id="{0BF10396-0AF5-4545-805E-A57E7C42D8DB}"/>
              </a:ext>
            </a:extLst>
          </p:cNvPr>
          <p:cNvSpPr txBox="1"/>
          <p:nvPr/>
        </p:nvSpPr>
        <p:spPr>
          <a:xfrm>
            <a:off x="3003845" y="4392514"/>
            <a:ext cx="3505660" cy="2213322"/>
          </a:xfrm>
          <a:prstGeom prst="rect">
            <a:avLst/>
          </a:prstGeom>
          <a:noFill/>
          <a:ln w="19050">
            <a:solidFill>
              <a:schemeClr val="tx1"/>
            </a:solidFill>
          </a:ln>
        </p:spPr>
        <p:txBody>
          <a:bodyPr wrap="square" rtlCol="0">
            <a:spAutoFit/>
          </a:bodyPr>
          <a:lstStyle/>
          <a:p>
            <a:endParaRPr lang="en-GB" dirty="0"/>
          </a:p>
        </p:txBody>
      </p:sp>
      <p:sp>
        <p:nvSpPr>
          <p:cNvPr id="27" name="TextBox 26">
            <a:extLst>
              <a:ext uri="{FF2B5EF4-FFF2-40B4-BE49-F238E27FC236}">
                <a16:creationId xmlns:a16="http://schemas.microsoft.com/office/drawing/2014/main" id="{FA0DF4A2-8C28-4796-80E7-F03B2E63ADDB}"/>
              </a:ext>
            </a:extLst>
          </p:cNvPr>
          <p:cNvSpPr txBox="1"/>
          <p:nvPr/>
        </p:nvSpPr>
        <p:spPr>
          <a:xfrm>
            <a:off x="7156207" y="4422499"/>
            <a:ext cx="3764329" cy="2200833"/>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3972866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5" grpId="0"/>
      <p:bldP spid="16" grpId="0"/>
      <p:bldP spid="17" grpId="0"/>
      <p:bldP spid="18" grpId="0"/>
      <p:bldP spid="19"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8705543-DEDB-46BA-A813-DC78AD1B421D}"/>
              </a:ext>
            </a:extLst>
          </p:cNvPr>
          <p:cNvPicPr>
            <a:picLocks noChangeAspect="1"/>
          </p:cNvPicPr>
          <p:nvPr/>
        </p:nvPicPr>
        <p:blipFill>
          <a:blip r:embed="rId3"/>
          <a:stretch>
            <a:fillRect/>
          </a:stretch>
        </p:blipFill>
        <p:spPr>
          <a:xfrm>
            <a:off x="2806025" y="3586376"/>
            <a:ext cx="8800651" cy="2099334"/>
          </a:xfrm>
          <a:prstGeom prst="rect">
            <a:avLst/>
          </a:prstGeom>
        </p:spPr>
      </p:pic>
      <p:sp>
        <p:nvSpPr>
          <p:cNvPr id="15372" name="TextBox 1"/>
          <p:cNvSpPr txBox="1">
            <a:spLocks noChangeArrowheads="1"/>
          </p:cNvSpPr>
          <p:nvPr/>
        </p:nvSpPr>
        <p:spPr bwMode="auto">
          <a:xfrm>
            <a:off x="2345809" y="751344"/>
            <a:ext cx="9721081" cy="2677656"/>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Angles are an important building block in geometry and trigonometry as you will see later.  In this unit you will see how turns are related to angles, how to measure them and how to work out their size in particular problems.</a:t>
            </a:r>
            <a:endParaRPr lang="en-US" sz="2400" dirty="0"/>
          </a:p>
          <a:p>
            <a:pPr marL="0" indent="0" eaLnBrk="1" hangingPunct="1">
              <a:buClr>
                <a:srgbClr val="000000"/>
              </a:buClr>
              <a:buSzPct val="100000"/>
              <a:defRPr/>
            </a:pPr>
            <a:r>
              <a:rPr lang="en-GB" sz="2400" dirty="0"/>
              <a:t>You will need to understand clearly what the terms such as turn, half turn, etc. mean in terms of angles.  There are 360 ° in one complete turn, so the following are true.</a:t>
            </a: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Angles and Turns</a:t>
            </a:r>
          </a:p>
        </p:txBody>
      </p:sp>
      <p:pic>
        <p:nvPicPr>
          <p:cNvPr id="1537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0005C1D-62C8-48D1-BFEC-DCBF9A83DA3D}"/>
              </a:ext>
            </a:extLst>
          </p:cNvPr>
          <p:cNvSpPr txBox="1"/>
          <p:nvPr/>
        </p:nvSpPr>
        <p:spPr>
          <a:xfrm>
            <a:off x="2806025" y="3609350"/>
            <a:ext cx="8800651" cy="2076360"/>
          </a:xfrm>
          <a:prstGeom prst="rect">
            <a:avLst/>
          </a:prstGeom>
          <a:noFill/>
          <a:ln w="19050">
            <a:solidFill>
              <a:schemeClr val="tx1"/>
            </a:solid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DAD8B3C7-00A4-44FC-912A-7A325D594F01}"/>
              </a:ext>
            </a:extLst>
          </p:cNvPr>
          <p:cNvSpPr txBox="1"/>
          <p:nvPr/>
        </p:nvSpPr>
        <p:spPr>
          <a:xfrm>
            <a:off x="3863752" y="3664811"/>
            <a:ext cx="1440160" cy="830997"/>
          </a:xfrm>
          <a:prstGeom prst="rect">
            <a:avLst/>
          </a:prstGeom>
          <a:noFill/>
        </p:spPr>
        <p:txBody>
          <a:bodyPr wrap="square" rtlCol="0">
            <a:spAutoFit/>
          </a:bodyPr>
          <a:lstStyle/>
          <a:p>
            <a:r>
              <a:rPr lang="en-GB" sz="2400" dirty="0">
                <a:solidFill>
                  <a:srgbClr val="FF0000"/>
                </a:solidFill>
              </a:rPr>
              <a:t>1 turn </a:t>
            </a:r>
          </a:p>
          <a:p>
            <a:r>
              <a:rPr lang="en-GB" sz="2400" dirty="0">
                <a:solidFill>
                  <a:srgbClr val="FF0000"/>
                </a:solidFill>
              </a:rPr>
              <a:t>is 360 °</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98C2AC5-FACC-4C65-BF4F-2C5929B20BAD}"/>
                  </a:ext>
                </a:extLst>
              </p:cNvPr>
              <p:cNvSpPr/>
              <p:nvPr/>
            </p:nvSpPr>
            <p:spPr>
              <a:xfrm>
                <a:off x="6672064" y="3652617"/>
                <a:ext cx="1584176" cy="1016689"/>
              </a:xfrm>
              <a:prstGeom prst="rect">
                <a:avLst/>
              </a:prstGeom>
            </p:spPr>
            <p:txBody>
              <a:bodyPr wrap="squar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m:t>
                        </m:r>
                      </m:num>
                      <m:den>
                        <m:r>
                          <a:rPr lang="en-GB" sz="2400" b="0" i="1" smtClean="0">
                            <a:solidFill>
                              <a:srgbClr val="FF0000"/>
                            </a:solidFill>
                            <a:latin typeface="Cambria Math" panose="02040503050406030204" pitchFamily="18" charset="0"/>
                          </a:rPr>
                          <m:t>4</m:t>
                        </m:r>
                      </m:den>
                    </m:f>
                  </m:oMath>
                </a14:m>
                <a:r>
                  <a:rPr lang="en-GB" sz="2400" dirty="0">
                    <a:solidFill>
                      <a:srgbClr val="FF0000"/>
                    </a:solidFill>
                  </a:rPr>
                  <a:t> turn </a:t>
                </a:r>
              </a:p>
              <a:p>
                <a:r>
                  <a:rPr lang="en-GB" sz="2400" dirty="0">
                    <a:solidFill>
                      <a:srgbClr val="FF0000"/>
                    </a:solidFill>
                  </a:rPr>
                  <a:t>is 270 °</a:t>
                </a:r>
              </a:p>
            </p:txBody>
          </p:sp>
        </mc:Choice>
        <mc:Fallback xmlns="">
          <p:sp>
            <p:nvSpPr>
              <p:cNvPr id="8" name="Rectangle 7">
                <a:extLst>
                  <a:ext uri="{FF2B5EF4-FFF2-40B4-BE49-F238E27FC236}">
                    <a16:creationId xmlns:a16="http://schemas.microsoft.com/office/drawing/2014/main" id="{B98C2AC5-FACC-4C65-BF4F-2C5929B20BAD}"/>
                  </a:ext>
                </a:extLst>
              </p:cNvPr>
              <p:cNvSpPr>
                <a:spLocks noRot="1" noChangeAspect="1" noMove="1" noResize="1" noEditPoints="1" noAdjustHandles="1" noChangeArrowheads="1" noChangeShapeType="1" noTextEdit="1"/>
              </p:cNvSpPr>
              <p:nvPr/>
            </p:nvSpPr>
            <p:spPr>
              <a:xfrm>
                <a:off x="6672064" y="3652617"/>
                <a:ext cx="1584176" cy="1016689"/>
              </a:xfrm>
              <a:prstGeom prst="rect">
                <a:avLst/>
              </a:prstGeom>
              <a:blipFill>
                <a:blip r:embed="rId5"/>
                <a:stretch>
                  <a:fillRect l="-5769" b="-1018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A22F559-237B-4ECA-A423-BCCD66E5E6D4}"/>
                  </a:ext>
                </a:extLst>
              </p:cNvPr>
              <p:cNvSpPr/>
              <p:nvPr/>
            </p:nvSpPr>
            <p:spPr>
              <a:xfrm>
                <a:off x="8517214" y="3674571"/>
                <a:ext cx="1414243" cy="1016689"/>
              </a:xfrm>
              <a:prstGeom prst="rect">
                <a:avLst/>
              </a:prstGeom>
            </p:spPr>
            <p:txBody>
              <a:bodyPr wrap="squar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m:t>
                        </m:r>
                      </m:den>
                    </m:f>
                  </m:oMath>
                </a14:m>
                <a:r>
                  <a:rPr lang="en-GB" sz="2400" dirty="0">
                    <a:solidFill>
                      <a:srgbClr val="FF0000"/>
                    </a:solidFill>
                  </a:rPr>
                  <a:t> turn </a:t>
                </a:r>
              </a:p>
              <a:p>
                <a:r>
                  <a:rPr lang="en-GB" sz="2400" dirty="0">
                    <a:solidFill>
                      <a:srgbClr val="FF0000"/>
                    </a:solidFill>
                  </a:rPr>
                  <a:t>is 180 °</a:t>
                </a:r>
              </a:p>
            </p:txBody>
          </p:sp>
        </mc:Choice>
        <mc:Fallback xmlns="">
          <p:sp>
            <p:nvSpPr>
              <p:cNvPr id="9" name="Rectangle 8">
                <a:extLst>
                  <a:ext uri="{FF2B5EF4-FFF2-40B4-BE49-F238E27FC236}">
                    <a16:creationId xmlns:a16="http://schemas.microsoft.com/office/drawing/2014/main" id="{9A22F559-237B-4ECA-A423-BCCD66E5E6D4}"/>
                  </a:ext>
                </a:extLst>
              </p:cNvPr>
              <p:cNvSpPr>
                <a:spLocks noRot="1" noChangeAspect="1" noMove="1" noResize="1" noEditPoints="1" noAdjustHandles="1" noChangeArrowheads="1" noChangeShapeType="1" noTextEdit="1"/>
              </p:cNvSpPr>
              <p:nvPr/>
            </p:nvSpPr>
            <p:spPr>
              <a:xfrm>
                <a:off x="8517214" y="3674571"/>
                <a:ext cx="1414243" cy="1016689"/>
              </a:xfrm>
              <a:prstGeom prst="rect">
                <a:avLst/>
              </a:prstGeom>
              <a:blipFill>
                <a:blip r:embed="rId6"/>
                <a:stretch>
                  <a:fillRect l="-6466" r="-4741" b="-1018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887F39C-BA77-44CA-9278-593350A250D0}"/>
                  </a:ext>
                </a:extLst>
              </p:cNvPr>
              <p:cNvSpPr/>
              <p:nvPr/>
            </p:nvSpPr>
            <p:spPr>
              <a:xfrm>
                <a:off x="10300608" y="3691485"/>
                <a:ext cx="1584176" cy="1016689"/>
              </a:xfrm>
              <a:prstGeom prst="rect">
                <a:avLst/>
              </a:prstGeom>
            </p:spPr>
            <p:txBody>
              <a:bodyPr wrap="squar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4</m:t>
                        </m:r>
                      </m:den>
                    </m:f>
                  </m:oMath>
                </a14:m>
                <a:r>
                  <a:rPr lang="en-GB" sz="2400" dirty="0">
                    <a:solidFill>
                      <a:srgbClr val="FF0000"/>
                    </a:solidFill>
                  </a:rPr>
                  <a:t> turn </a:t>
                </a:r>
              </a:p>
              <a:p>
                <a:r>
                  <a:rPr lang="en-GB" sz="2400" dirty="0">
                    <a:solidFill>
                      <a:srgbClr val="FF0000"/>
                    </a:solidFill>
                  </a:rPr>
                  <a:t>is 90 °</a:t>
                </a:r>
              </a:p>
            </p:txBody>
          </p:sp>
        </mc:Choice>
        <mc:Fallback xmlns="">
          <p:sp>
            <p:nvSpPr>
              <p:cNvPr id="10" name="Rectangle 9">
                <a:extLst>
                  <a:ext uri="{FF2B5EF4-FFF2-40B4-BE49-F238E27FC236}">
                    <a16:creationId xmlns:a16="http://schemas.microsoft.com/office/drawing/2014/main" id="{5887F39C-BA77-44CA-9278-593350A250D0}"/>
                  </a:ext>
                </a:extLst>
              </p:cNvPr>
              <p:cNvSpPr>
                <a:spLocks noRot="1" noChangeAspect="1" noMove="1" noResize="1" noEditPoints="1" noAdjustHandles="1" noChangeArrowheads="1" noChangeShapeType="1" noTextEdit="1"/>
              </p:cNvSpPr>
              <p:nvPr/>
            </p:nvSpPr>
            <p:spPr>
              <a:xfrm>
                <a:off x="10300608" y="3691485"/>
                <a:ext cx="1584176" cy="1016689"/>
              </a:xfrm>
              <a:prstGeom prst="rect">
                <a:avLst/>
              </a:prstGeom>
              <a:blipFill>
                <a:blip r:embed="rId7"/>
                <a:stretch>
                  <a:fillRect l="-6154" b="-10843"/>
                </a:stretch>
              </a:blipFill>
            </p:spPr>
            <p:txBody>
              <a:bodyPr/>
              <a:lstStyle/>
              <a:p>
                <a:r>
                  <a:rPr lang="en-GB">
                    <a:noFill/>
                  </a:rPr>
                  <a:t> </a:t>
                </a:r>
              </a:p>
            </p:txBody>
          </p:sp>
        </mc:Fallback>
      </mc:AlternateContent>
    </p:spTree>
    <p:extLst>
      <p:ext uri="{BB962C8B-B14F-4D97-AF65-F5344CB8AC3E}">
        <p14:creationId xmlns:p14="http://schemas.microsoft.com/office/powerpoint/2010/main" val="2011831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5: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fifth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30374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348D7AD-812C-4273-9F97-0724FF73BD28}"/>
              </a:ext>
            </a:extLst>
          </p:cNvPr>
          <p:cNvSpPr/>
          <p:nvPr/>
        </p:nvSpPr>
        <p:spPr bwMode="auto">
          <a:xfrm>
            <a:off x="3323169" y="2281424"/>
            <a:ext cx="2782912" cy="79208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Calculating Angles in Triangles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80ABD16-390A-44FA-A962-EF60443559AD}"/>
              </a:ext>
            </a:extLst>
          </p:cNvPr>
          <p:cNvSpPr/>
          <p:nvPr/>
        </p:nvSpPr>
        <p:spPr>
          <a:xfrm>
            <a:off x="2351584" y="791742"/>
            <a:ext cx="4657643" cy="1200329"/>
          </a:xfrm>
          <a:prstGeom prst="rect">
            <a:avLst/>
          </a:prstGeom>
        </p:spPr>
        <p:txBody>
          <a:bodyPr wrap="square">
            <a:spAutoFit/>
          </a:bodyPr>
          <a:lstStyle/>
          <a:p>
            <a:r>
              <a:rPr lang="en-GB" sz="2400" dirty="0"/>
              <a:t>The interior angles of any triangle will always sum (add up) to 180 °</a:t>
            </a:r>
          </a:p>
        </p:txBody>
      </p:sp>
      <p:pic>
        <p:nvPicPr>
          <p:cNvPr id="3" name="Picture 2">
            <a:extLst>
              <a:ext uri="{FF2B5EF4-FFF2-40B4-BE49-F238E27FC236}">
                <a16:creationId xmlns:a16="http://schemas.microsoft.com/office/drawing/2014/main" id="{6B303A98-4B61-453B-891D-CC4E0CCA4D3B}"/>
              </a:ext>
            </a:extLst>
          </p:cNvPr>
          <p:cNvPicPr>
            <a:picLocks noChangeAspect="1"/>
          </p:cNvPicPr>
          <p:nvPr/>
        </p:nvPicPr>
        <p:blipFill>
          <a:blip r:embed="rId4"/>
          <a:stretch>
            <a:fillRect/>
          </a:stretch>
        </p:blipFill>
        <p:spPr>
          <a:xfrm>
            <a:off x="7206352" y="836712"/>
            <a:ext cx="4328775" cy="2394134"/>
          </a:xfrm>
          <a:prstGeom prst="rect">
            <a:avLst/>
          </a:prstGeom>
        </p:spPr>
      </p:pic>
      <p:sp>
        <p:nvSpPr>
          <p:cNvPr id="7" name="Partial Circle 6">
            <a:extLst>
              <a:ext uri="{FF2B5EF4-FFF2-40B4-BE49-F238E27FC236}">
                <a16:creationId xmlns:a16="http://schemas.microsoft.com/office/drawing/2014/main" id="{9369B0D4-2BE5-419E-92CB-BA621BE9DBFC}"/>
              </a:ext>
            </a:extLst>
          </p:cNvPr>
          <p:cNvSpPr/>
          <p:nvPr/>
        </p:nvSpPr>
        <p:spPr bwMode="auto">
          <a:xfrm rot="5400000">
            <a:off x="8447083" y="973328"/>
            <a:ext cx="795965" cy="801427"/>
          </a:xfrm>
          <a:prstGeom prst="pie">
            <a:avLst>
              <a:gd name="adj1" fmla="val 2460647"/>
              <a:gd name="adj2" fmla="val 7225388"/>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8" name="Partial Circle 7">
            <a:extLst>
              <a:ext uri="{FF2B5EF4-FFF2-40B4-BE49-F238E27FC236}">
                <a16:creationId xmlns:a16="http://schemas.microsoft.com/office/drawing/2014/main" id="{A0644BDE-9173-4952-AA0A-5F444FA497E0}"/>
              </a:ext>
            </a:extLst>
          </p:cNvPr>
          <p:cNvSpPr/>
          <p:nvPr/>
        </p:nvSpPr>
        <p:spPr bwMode="auto">
          <a:xfrm rot="12260328">
            <a:off x="10466706" y="2108398"/>
            <a:ext cx="795965" cy="801427"/>
          </a:xfrm>
          <a:prstGeom prst="pie">
            <a:avLst>
              <a:gd name="adj1" fmla="val 413813"/>
              <a:gd name="adj2" fmla="val 928645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9" name="Partial Circle 8">
            <a:extLst>
              <a:ext uri="{FF2B5EF4-FFF2-40B4-BE49-F238E27FC236}">
                <a16:creationId xmlns:a16="http://schemas.microsoft.com/office/drawing/2014/main" id="{BF8D237B-37A6-4A5B-9095-1966EA38B216}"/>
              </a:ext>
            </a:extLst>
          </p:cNvPr>
          <p:cNvSpPr/>
          <p:nvPr/>
        </p:nvSpPr>
        <p:spPr bwMode="auto">
          <a:xfrm>
            <a:off x="8449814" y="976059"/>
            <a:ext cx="795965" cy="801427"/>
          </a:xfrm>
          <a:prstGeom prst="pie">
            <a:avLst>
              <a:gd name="adj1" fmla="val 1735185"/>
              <a:gd name="adj2" fmla="val 7810592"/>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0" name="Partial Circle 9">
            <a:extLst>
              <a:ext uri="{FF2B5EF4-FFF2-40B4-BE49-F238E27FC236}">
                <a16:creationId xmlns:a16="http://schemas.microsoft.com/office/drawing/2014/main" id="{15631957-8E98-4983-AF25-18507C806D27}"/>
              </a:ext>
            </a:extLst>
          </p:cNvPr>
          <p:cNvSpPr/>
          <p:nvPr/>
        </p:nvSpPr>
        <p:spPr bwMode="auto">
          <a:xfrm rot="13551185">
            <a:off x="7486883" y="2080791"/>
            <a:ext cx="795965" cy="801427"/>
          </a:xfrm>
          <a:prstGeom prst="pie">
            <a:avLst>
              <a:gd name="adj1" fmla="val 5119592"/>
              <a:gd name="adj2" fmla="val 809790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1" name="Partial Circle 10">
            <a:extLst>
              <a:ext uri="{FF2B5EF4-FFF2-40B4-BE49-F238E27FC236}">
                <a16:creationId xmlns:a16="http://schemas.microsoft.com/office/drawing/2014/main" id="{5B54B09B-D9E2-4D85-92A9-CEE7A7E008A0}"/>
              </a:ext>
            </a:extLst>
          </p:cNvPr>
          <p:cNvSpPr/>
          <p:nvPr/>
        </p:nvSpPr>
        <p:spPr bwMode="auto">
          <a:xfrm rot="5554959">
            <a:off x="10397027" y="1931432"/>
            <a:ext cx="935323" cy="1143462"/>
          </a:xfrm>
          <a:prstGeom prst="pie">
            <a:avLst>
              <a:gd name="adj1" fmla="val 5235556"/>
              <a:gd name="adj2" fmla="val 6976675"/>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2" name="Partial Circle 11">
            <a:extLst>
              <a:ext uri="{FF2B5EF4-FFF2-40B4-BE49-F238E27FC236}">
                <a16:creationId xmlns:a16="http://schemas.microsoft.com/office/drawing/2014/main" id="{15F64352-C6F8-4C59-9D60-100132EAAF40}"/>
              </a:ext>
            </a:extLst>
          </p:cNvPr>
          <p:cNvSpPr/>
          <p:nvPr/>
        </p:nvSpPr>
        <p:spPr bwMode="auto">
          <a:xfrm rot="21425345">
            <a:off x="7486882" y="2102449"/>
            <a:ext cx="795965" cy="801427"/>
          </a:xfrm>
          <a:prstGeom prst="pie">
            <a:avLst>
              <a:gd name="adj1" fmla="val 35688"/>
              <a:gd name="adj2" fmla="val 7869682"/>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 name="TextBox 4">
            <a:extLst>
              <a:ext uri="{FF2B5EF4-FFF2-40B4-BE49-F238E27FC236}">
                <a16:creationId xmlns:a16="http://schemas.microsoft.com/office/drawing/2014/main" id="{C0C1E59F-8C34-49ED-BF9B-704D86544473}"/>
              </a:ext>
            </a:extLst>
          </p:cNvPr>
          <p:cNvSpPr txBox="1"/>
          <p:nvPr/>
        </p:nvSpPr>
        <p:spPr>
          <a:xfrm>
            <a:off x="7934195" y="2194966"/>
            <a:ext cx="288032" cy="400110"/>
          </a:xfrm>
          <a:prstGeom prst="rect">
            <a:avLst/>
          </a:prstGeom>
          <a:noFill/>
        </p:spPr>
        <p:txBody>
          <a:bodyPr wrap="square" rtlCol="0">
            <a:spAutoFit/>
          </a:bodyPr>
          <a:lstStyle/>
          <a:p>
            <a:r>
              <a:rPr lang="en-GB" dirty="0"/>
              <a:t>b</a:t>
            </a:r>
          </a:p>
        </p:txBody>
      </p:sp>
      <p:sp>
        <p:nvSpPr>
          <p:cNvPr id="6" name="Rectangle 5">
            <a:extLst>
              <a:ext uri="{FF2B5EF4-FFF2-40B4-BE49-F238E27FC236}">
                <a16:creationId xmlns:a16="http://schemas.microsoft.com/office/drawing/2014/main" id="{5DC1E2FC-161B-4FA4-9578-C159CCCD3876}"/>
              </a:ext>
            </a:extLst>
          </p:cNvPr>
          <p:cNvSpPr/>
          <p:nvPr/>
        </p:nvSpPr>
        <p:spPr>
          <a:xfrm>
            <a:off x="10275836" y="2194966"/>
            <a:ext cx="312906" cy="400110"/>
          </a:xfrm>
          <a:prstGeom prst="rect">
            <a:avLst/>
          </a:prstGeom>
        </p:spPr>
        <p:txBody>
          <a:bodyPr wrap="none">
            <a:spAutoFit/>
          </a:bodyPr>
          <a:lstStyle/>
          <a:p>
            <a:r>
              <a:rPr lang="en-GB" dirty="0"/>
              <a:t>c</a:t>
            </a:r>
          </a:p>
        </p:txBody>
      </p:sp>
      <p:sp>
        <p:nvSpPr>
          <p:cNvPr id="13" name="Rectangle 12">
            <a:extLst>
              <a:ext uri="{FF2B5EF4-FFF2-40B4-BE49-F238E27FC236}">
                <a16:creationId xmlns:a16="http://schemas.microsoft.com/office/drawing/2014/main" id="{0A2BF524-0DC9-41DE-9F76-335F3F6AFA3D}"/>
              </a:ext>
            </a:extLst>
          </p:cNvPr>
          <p:cNvSpPr/>
          <p:nvPr/>
        </p:nvSpPr>
        <p:spPr>
          <a:xfrm>
            <a:off x="8681398" y="1391906"/>
            <a:ext cx="327334" cy="400110"/>
          </a:xfrm>
          <a:prstGeom prst="rect">
            <a:avLst/>
          </a:prstGeom>
        </p:spPr>
        <p:txBody>
          <a:bodyPr wrap="none">
            <a:spAutoFit/>
          </a:bodyPr>
          <a:lstStyle/>
          <a:p>
            <a:r>
              <a:rPr lang="en-GB" dirty="0"/>
              <a:t>a</a:t>
            </a:r>
          </a:p>
        </p:txBody>
      </p:sp>
      <p:sp>
        <p:nvSpPr>
          <p:cNvPr id="14" name="TextBox 13">
            <a:extLst>
              <a:ext uri="{FF2B5EF4-FFF2-40B4-BE49-F238E27FC236}">
                <a16:creationId xmlns:a16="http://schemas.microsoft.com/office/drawing/2014/main" id="{83E83952-4F77-4F48-A0DE-E464882083AD}"/>
              </a:ext>
            </a:extLst>
          </p:cNvPr>
          <p:cNvSpPr txBox="1"/>
          <p:nvPr/>
        </p:nvSpPr>
        <p:spPr>
          <a:xfrm>
            <a:off x="3513793" y="2446635"/>
            <a:ext cx="2592288" cy="461665"/>
          </a:xfrm>
          <a:prstGeom prst="rect">
            <a:avLst/>
          </a:prstGeom>
          <a:noFill/>
        </p:spPr>
        <p:txBody>
          <a:bodyPr wrap="square" rtlCol="0">
            <a:spAutoFit/>
          </a:bodyPr>
          <a:lstStyle/>
          <a:p>
            <a:r>
              <a:rPr lang="en-GB" sz="2400" dirty="0"/>
              <a:t>a + b + c = 180˚ </a:t>
            </a:r>
          </a:p>
        </p:txBody>
      </p:sp>
      <p:sp>
        <p:nvSpPr>
          <p:cNvPr id="16" name="Rectangle 15">
            <a:extLst>
              <a:ext uri="{FF2B5EF4-FFF2-40B4-BE49-F238E27FC236}">
                <a16:creationId xmlns:a16="http://schemas.microsoft.com/office/drawing/2014/main" id="{2C3A8F0D-F25C-4278-8968-025B3C61A484}"/>
              </a:ext>
            </a:extLst>
          </p:cNvPr>
          <p:cNvSpPr/>
          <p:nvPr/>
        </p:nvSpPr>
        <p:spPr>
          <a:xfrm>
            <a:off x="2410231" y="3788732"/>
            <a:ext cx="6096000" cy="2308324"/>
          </a:xfrm>
          <a:prstGeom prst="rect">
            <a:avLst/>
          </a:prstGeom>
        </p:spPr>
        <p:txBody>
          <a:bodyPr>
            <a:spAutoFit/>
          </a:bodyPr>
          <a:lstStyle/>
          <a:p>
            <a:r>
              <a:rPr lang="en-GB" sz="2400" b="1" dirty="0"/>
              <a:t>Example</a:t>
            </a:r>
          </a:p>
          <a:p>
            <a:r>
              <a:rPr lang="en-GB" sz="2400" dirty="0"/>
              <a:t>Find the angle marked a in the diagram opposite.</a:t>
            </a:r>
          </a:p>
          <a:p>
            <a:r>
              <a:rPr lang="en-GB" sz="2400" b="1" dirty="0"/>
              <a:t>Solution</a:t>
            </a:r>
          </a:p>
          <a:p>
            <a:r>
              <a:rPr lang="en-GB" sz="2400" dirty="0">
                <a:solidFill>
                  <a:srgbClr val="FF0000"/>
                </a:solidFill>
              </a:rPr>
              <a:t>70 ˚+ 50 °= 120 °</a:t>
            </a:r>
          </a:p>
          <a:p>
            <a:r>
              <a:rPr lang="en-GB" sz="2400" dirty="0">
                <a:solidFill>
                  <a:srgbClr val="FF0000"/>
                </a:solidFill>
              </a:rPr>
              <a:t>So 180 ˚− 120 °= 60 °and  a = 60°</a:t>
            </a:r>
          </a:p>
        </p:txBody>
      </p:sp>
      <p:pic>
        <p:nvPicPr>
          <p:cNvPr id="17" name="Picture 16">
            <a:extLst>
              <a:ext uri="{FF2B5EF4-FFF2-40B4-BE49-F238E27FC236}">
                <a16:creationId xmlns:a16="http://schemas.microsoft.com/office/drawing/2014/main" id="{0C91A240-58F6-4980-AE54-E6DC0FE210E2}"/>
              </a:ext>
            </a:extLst>
          </p:cNvPr>
          <p:cNvPicPr>
            <a:picLocks noChangeAspect="1"/>
          </p:cNvPicPr>
          <p:nvPr/>
        </p:nvPicPr>
        <p:blipFill>
          <a:blip r:embed="rId5"/>
          <a:stretch>
            <a:fillRect/>
          </a:stretch>
        </p:blipFill>
        <p:spPr>
          <a:xfrm>
            <a:off x="8523362" y="3719098"/>
            <a:ext cx="2933550" cy="2688934"/>
          </a:xfrm>
          <a:prstGeom prst="rect">
            <a:avLst/>
          </a:prstGeom>
        </p:spPr>
      </p:pic>
      <p:sp>
        <p:nvSpPr>
          <p:cNvPr id="4" name="Rectangle 3">
            <a:extLst>
              <a:ext uri="{FF2B5EF4-FFF2-40B4-BE49-F238E27FC236}">
                <a16:creationId xmlns:a16="http://schemas.microsoft.com/office/drawing/2014/main" id="{CEE2A46E-3591-458B-A4C0-9A2E07A2EC19}"/>
              </a:ext>
            </a:extLst>
          </p:cNvPr>
          <p:cNvSpPr/>
          <p:nvPr/>
        </p:nvSpPr>
        <p:spPr>
          <a:xfrm>
            <a:off x="9263656" y="4365104"/>
            <a:ext cx="726481" cy="400110"/>
          </a:xfrm>
          <a:prstGeom prst="rect">
            <a:avLst/>
          </a:prstGeom>
        </p:spPr>
        <p:txBody>
          <a:bodyPr wrap="none">
            <a:spAutoFit/>
          </a:bodyPr>
          <a:lstStyle/>
          <a:p>
            <a:r>
              <a:rPr lang="en-GB" dirty="0">
                <a:solidFill>
                  <a:srgbClr val="FF0000"/>
                </a:solidFill>
              </a:rPr>
              <a:t>60°</a:t>
            </a:r>
            <a:endParaRPr lang="en-GB" dirty="0"/>
          </a:p>
        </p:txBody>
      </p:sp>
      <p:sp>
        <p:nvSpPr>
          <p:cNvPr id="21" name="TextBox 20">
            <a:extLst>
              <a:ext uri="{FF2B5EF4-FFF2-40B4-BE49-F238E27FC236}">
                <a16:creationId xmlns:a16="http://schemas.microsoft.com/office/drawing/2014/main" id="{B0EAB463-D70B-4675-B4E7-622F0E4BD7F5}"/>
              </a:ext>
            </a:extLst>
          </p:cNvPr>
          <p:cNvSpPr txBox="1"/>
          <p:nvPr/>
        </p:nvSpPr>
        <p:spPr>
          <a:xfrm>
            <a:off x="8506231" y="3719096"/>
            <a:ext cx="2950681" cy="2688933"/>
          </a:xfrm>
          <a:prstGeom prst="rect">
            <a:avLst/>
          </a:prstGeom>
          <a:noFill/>
          <a:ln w="19050">
            <a:solidFill>
              <a:schemeClr val="tx1"/>
            </a:solidFill>
          </a:ln>
        </p:spPr>
        <p:txBody>
          <a:bodyPr wrap="square" rtlCol="0">
            <a:spAutoFit/>
          </a:bodyPr>
          <a:lstStyle/>
          <a:p>
            <a:endParaRPr lang="en-GB" dirty="0"/>
          </a:p>
        </p:txBody>
      </p:sp>
      <p:sp>
        <p:nvSpPr>
          <p:cNvPr id="22" name="TextBox 21">
            <a:extLst>
              <a:ext uri="{FF2B5EF4-FFF2-40B4-BE49-F238E27FC236}">
                <a16:creationId xmlns:a16="http://schemas.microsoft.com/office/drawing/2014/main" id="{9DA253FB-A84B-41B2-8E71-D06DAF681F66}"/>
              </a:ext>
            </a:extLst>
          </p:cNvPr>
          <p:cNvSpPr txBox="1"/>
          <p:nvPr/>
        </p:nvSpPr>
        <p:spPr>
          <a:xfrm>
            <a:off x="7196604" y="841766"/>
            <a:ext cx="4338523" cy="2389079"/>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2042171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Calculating Angles in  Triangles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79B19DA-D635-4057-8F6F-6B23FC0DC405}"/>
              </a:ext>
            </a:extLst>
          </p:cNvPr>
          <p:cNvSpPr txBox="1"/>
          <p:nvPr/>
        </p:nvSpPr>
        <p:spPr>
          <a:xfrm>
            <a:off x="2351584" y="836712"/>
            <a:ext cx="8890892" cy="461665"/>
          </a:xfrm>
          <a:prstGeom prst="rect">
            <a:avLst/>
          </a:prstGeom>
          <a:noFill/>
        </p:spPr>
        <p:txBody>
          <a:bodyPr wrap="square" rtlCol="0">
            <a:spAutoFit/>
          </a:bodyPr>
          <a:lstStyle/>
          <a:p>
            <a:r>
              <a:rPr lang="en-GB" sz="2400" dirty="0"/>
              <a:t>The final part of this section deals with classification of triangles</a:t>
            </a:r>
          </a:p>
        </p:txBody>
      </p:sp>
      <p:sp>
        <p:nvSpPr>
          <p:cNvPr id="3" name="TextBox 2">
            <a:extLst>
              <a:ext uri="{FF2B5EF4-FFF2-40B4-BE49-F238E27FC236}">
                <a16:creationId xmlns:a16="http://schemas.microsoft.com/office/drawing/2014/main" id="{AB421856-843A-41D4-AEBB-71325BEBCB92}"/>
              </a:ext>
            </a:extLst>
          </p:cNvPr>
          <p:cNvSpPr txBox="1"/>
          <p:nvPr/>
        </p:nvSpPr>
        <p:spPr>
          <a:xfrm>
            <a:off x="3266068" y="1912567"/>
            <a:ext cx="3384376" cy="400110"/>
          </a:xfrm>
          <a:prstGeom prst="rect">
            <a:avLst/>
          </a:prstGeom>
          <a:noFill/>
        </p:spPr>
        <p:txBody>
          <a:bodyPr wrap="square" rtlCol="0">
            <a:spAutoFit/>
          </a:bodyPr>
          <a:lstStyle/>
          <a:p>
            <a:r>
              <a:rPr lang="en-GB" dirty="0"/>
              <a:t>ISOSCELES TRIANGLE</a:t>
            </a:r>
          </a:p>
        </p:txBody>
      </p:sp>
      <p:sp>
        <p:nvSpPr>
          <p:cNvPr id="4" name="Rectangle 3">
            <a:extLst>
              <a:ext uri="{FF2B5EF4-FFF2-40B4-BE49-F238E27FC236}">
                <a16:creationId xmlns:a16="http://schemas.microsoft.com/office/drawing/2014/main" id="{E721787E-2E2B-416C-8CDF-CD2E550DC6C6}"/>
              </a:ext>
            </a:extLst>
          </p:cNvPr>
          <p:cNvSpPr/>
          <p:nvPr/>
        </p:nvSpPr>
        <p:spPr>
          <a:xfrm>
            <a:off x="3266068" y="3651997"/>
            <a:ext cx="3275769" cy="400110"/>
          </a:xfrm>
          <a:prstGeom prst="rect">
            <a:avLst/>
          </a:prstGeom>
        </p:spPr>
        <p:txBody>
          <a:bodyPr wrap="none">
            <a:spAutoFit/>
          </a:bodyPr>
          <a:lstStyle/>
          <a:p>
            <a:r>
              <a:rPr lang="en-GB" dirty="0"/>
              <a:t>EQUILATERAL TRIANGLE</a:t>
            </a:r>
          </a:p>
        </p:txBody>
      </p:sp>
      <p:sp>
        <p:nvSpPr>
          <p:cNvPr id="5" name="Rectangle 4">
            <a:extLst>
              <a:ext uri="{FF2B5EF4-FFF2-40B4-BE49-F238E27FC236}">
                <a16:creationId xmlns:a16="http://schemas.microsoft.com/office/drawing/2014/main" id="{448C4410-3050-4E9B-B5BC-6D229E3C2819}"/>
              </a:ext>
            </a:extLst>
          </p:cNvPr>
          <p:cNvSpPr/>
          <p:nvPr/>
        </p:nvSpPr>
        <p:spPr>
          <a:xfrm>
            <a:off x="3277900" y="5474522"/>
            <a:ext cx="2735236" cy="400110"/>
          </a:xfrm>
          <a:prstGeom prst="rect">
            <a:avLst/>
          </a:prstGeom>
        </p:spPr>
        <p:txBody>
          <a:bodyPr wrap="none">
            <a:spAutoFit/>
          </a:bodyPr>
          <a:lstStyle/>
          <a:p>
            <a:r>
              <a:rPr lang="en-GB" dirty="0"/>
              <a:t>SCALENE TRIANGLE</a:t>
            </a:r>
          </a:p>
        </p:txBody>
      </p:sp>
      <p:sp>
        <p:nvSpPr>
          <p:cNvPr id="6" name="Isosceles Triangle 5">
            <a:extLst>
              <a:ext uri="{FF2B5EF4-FFF2-40B4-BE49-F238E27FC236}">
                <a16:creationId xmlns:a16="http://schemas.microsoft.com/office/drawing/2014/main" id="{BC5FCEFE-93D8-4736-856C-7C9B324DDD54}"/>
              </a:ext>
            </a:extLst>
          </p:cNvPr>
          <p:cNvSpPr/>
          <p:nvPr/>
        </p:nvSpPr>
        <p:spPr bwMode="auto">
          <a:xfrm>
            <a:off x="7078688" y="1298377"/>
            <a:ext cx="1779176" cy="1613999"/>
          </a:xfrm>
          <a:prstGeom prst="triangl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7" name="Isosceles Triangle 6">
            <a:extLst>
              <a:ext uri="{FF2B5EF4-FFF2-40B4-BE49-F238E27FC236}">
                <a16:creationId xmlns:a16="http://schemas.microsoft.com/office/drawing/2014/main" id="{BB25D710-426C-454C-B523-290A44012FF6}"/>
              </a:ext>
            </a:extLst>
          </p:cNvPr>
          <p:cNvSpPr/>
          <p:nvPr/>
        </p:nvSpPr>
        <p:spPr bwMode="auto">
          <a:xfrm>
            <a:off x="7059104" y="3212976"/>
            <a:ext cx="2232248" cy="1613999"/>
          </a:xfrm>
          <a:prstGeom prst="triangl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8" name="Right Triangle 7">
            <a:extLst>
              <a:ext uri="{FF2B5EF4-FFF2-40B4-BE49-F238E27FC236}">
                <a16:creationId xmlns:a16="http://schemas.microsoft.com/office/drawing/2014/main" id="{993CAB17-B528-4A8F-A4BC-F2877CF9657C}"/>
              </a:ext>
            </a:extLst>
          </p:cNvPr>
          <p:cNvSpPr/>
          <p:nvPr/>
        </p:nvSpPr>
        <p:spPr bwMode="auto">
          <a:xfrm>
            <a:off x="7078618" y="5339830"/>
            <a:ext cx="3507367" cy="1041497"/>
          </a:xfrm>
          <a:prstGeom prst="rtTriangl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cxnSp>
        <p:nvCxnSpPr>
          <p:cNvPr id="10" name="Straight Connector 9">
            <a:extLst>
              <a:ext uri="{FF2B5EF4-FFF2-40B4-BE49-F238E27FC236}">
                <a16:creationId xmlns:a16="http://schemas.microsoft.com/office/drawing/2014/main" id="{99A046A3-7956-412C-8C2D-497E488C3D08}"/>
              </a:ext>
            </a:extLst>
          </p:cNvPr>
          <p:cNvCxnSpPr>
            <a:cxnSpLocks/>
          </p:cNvCxnSpPr>
          <p:nvPr/>
        </p:nvCxnSpPr>
        <p:spPr bwMode="auto">
          <a:xfrm flipV="1">
            <a:off x="8328248" y="1990473"/>
            <a:ext cx="154575" cy="176628"/>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2B57094F-34A5-43C0-9BC4-558ED174914B}"/>
              </a:ext>
            </a:extLst>
          </p:cNvPr>
          <p:cNvCxnSpPr>
            <a:cxnSpLocks/>
          </p:cNvCxnSpPr>
          <p:nvPr/>
        </p:nvCxnSpPr>
        <p:spPr bwMode="auto">
          <a:xfrm>
            <a:off x="7443523" y="2031020"/>
            <a:ext cx="202466" cy="144016"/>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6297951A-CBC9-4F40-AF51-C4CFDAE2ADE4}"/>
              </a:ext>
            </a:extLst>
          </p:cNvPr>
          <p:cNvCxnSpPr>
            <a:cxnSpLocks/>
          </p:cNvCxnSpPr>
          <p:nvPr/>
        </p:nvCxnSpPr>
        <p:spPr bwMode="auto">
          <a:xfrm>
            <a:off x="7495294" y="3994633"/>
            <a:ext cx="202466" cy="114948"/>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7E3FAB63-43B5-4A16-8708-6B46AFFBC99F}"/>
              </a:ext>
            </a:extLst>
          </p:cNvPr>
          <p:cNvCxnSpPr>
            <a:cxnSpLocks/>
          </p:cNvCxnSpPr>
          <p:nvPr/>
        </p:nvCxnSpPr>
        <p:spPr bwMode="auto">
          <a:xfrm>
            <a:off x="8175228" y="4723247"/>
            <a:ext cx="0" cy="207455"/>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5C67FFEC-5929-4E1A-8D2B-A992E029495F}"/>
              </a:ext>
            </a:extLst>
          </p:cNvPr>
          <p:cNvCxnSpPr>
            <a:cxnSpLocks/>
          </p:cNvCxnSpPr>
          <p:nvPr/>
        </p:nvCxnSpPr>
        <p:spPr bwMode="auto">
          <a:xfrm flipV="1">
            <a:off x="8675326" y="3984620"/>
            <a:ext cx="182538" cy="96973"/>
          </a:xfrm>
          <a:prstGeom prst="line">
            <a:avLst/>
          </a:prstGeom>
          <a:solidFill>
            <a:srgbClr val="00B8FF"/>
          </a:solidFill>
          <a:ln w="28575" cap="flat" cmpd="sng" algn="ctr">
            <a:solidFill>
              <a:srgbClr val="FF0000"/>
            </a:solidFill>
            <a:prstDash val="solid"/>
            <a:round/>
            <a:headEnd type="none" w="med" len="med"/>
            <a:tailEnd type="none" w="med" len="med"/>
          </a:ln>
          <a:effectLst/>
        </p:spPr>
      </p:cxnSp>
      <p:sp>
        <p:nvSpPr>
          <p:cNvPr id="25" name="Partial Circle 24">
            <a:extLst>
              <a:ext uri="{FF2B5EF4-FFF2-40B4-BE49-F238E27FC236}">
                <a16:creationId xmlns:a16="http://schemas.microsoft.com/office/drawing/2014/main" id="{39278407-E946-42F0-9F50-D2621E711AE0}"/>
              </a:ext>
            </a:extLst>
          </p:cNvPr>
          <p:cNvSpPr/>
          <p:nvPr/>
        </p:nvSpPr>
        <p:spPr bwMode="auto">
          <a:xfrm rot="7747206">
            <a:off x="8459881" y="2509059"/>
            <a:ext cx="795965" cy="801427"/>
          </a:xfrm>
          <a:prstGeom prst="pie">
            <a:avLst>
              <a:gd name="adj1" fmla="val 3011416"/>
              <a:gd name="adj2" fmla="val 6719417"/>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6" name="Partial Circle 25">
            <a:extLst>
              <a:ext uri="{FF2B5EF4-FFF2-40B4-BE49-F238E27FC236}">
                <a16:creationId xmlns:a16="http://schemas.microsoft.com/office/drawing/2014/main" id="{F7512135-5883-4E46-A4DD-3ED1943D9FEA}"/>
              </a:ext>
            </a:extLst>
          </p:cNvPr>
          <p:cNvSpPr/>
          <p:nvPr/>
        </p:nvSpPr>
        <p:spPr bwMode="auto">
          <a:xfrm rot="13700893">
            <a:off x="6702875" y="2506965"/>
            <a:ext cx="795965" cy="801427"/>
          </a:xfrm>
          <a:prstGeom prst="pie">
            <a:avLst>
              <a:gd name="adj1" fmla="val 4285947"/>
              <a:gd name="adj2" fmla="val 7869682"/>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7" name="Partial Circle 26">
            <a:extLst>
              <a:ext uri="{FF2B5EF4-FFF2-40B4-BE49-F238E27FC236}">
                <a16:creationId xmlns:a16="http://schemas.microsoft.com/office/drawing/2014/main" id="{472E646E-FE2D-4FAD-8C03-931736DF2FD8}"/>
              </a:ext>
            </a:extLst>
          </p:cNvPr>
          <p:cNvSpPr/>
          <p:nvPr/>
        </p:nvSpPr>
        <p:spPr bwMode="auto">
          <a:xfrm rot="7747206">
            <a:off x="8889442" y="4408206"/>
            <a:ext cx="795965" cy="801427"/>
          </a:xfrm>
          <a:prstGeom prst="pie">
            <a:avLst>
              <a:gd name="adj1" fmla="val 3011416"/>
              <a:gd name="adj2" fmla="val 6199136"/>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8" name="Partial Circle 27">
            <a:extLst>
              <a:ext uri="{FF2B5EF4-FFF2-40B4-BE49-F238E27FC236}">
                <a16:creationId xmlns:a16="http://schemas.microsoft.com/office/drawing/2014/main" id="{E5F34DB7-9393-43DC-A4BB-12DED094605C}"/>
              </a:ext>
            </a:extLst>
          </p:cNvPr>
          <p:cNvSpPr/>
          <p:nvPr/>
        </p:nvSpPr>
        <p:spPr bwMode="auto">
          <a:xfrm rot="260826">
            <a:off x="7784055" y="2837662"/>
            <a:ext cx="795965" cy="801427"/>
          </a:xfrm>
          <a:prstGeom prst="pie">
            <a:avLst>
              <a:gd name="adj1" fmla="val 3011416"/>
              <a:gd name="adj2" fmla="val 7240749"/>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9" name="Partial Circle 28">
            <a:extLst>
              <a:ext uri="{FF2B5EF4-FFF2-40B4-BE49-F238E27FC236}">
                <a16:creationId xmlns:a16="http://schemas.microsoft.com/office/drawing/2014/main" id="{BF59EF9E-9EB6-40ED-8F30-50E4EB8130E5}"/>
              </a:ext>
            </a:extLst>
          </p:cNvPr>
          <p:cNvSpPr/>
          <p:nvPr/>
        </p:nvSpPr>
        <p:spPr bwMode="auto">
          <a:xfrm rot="15036422">
            <a:off x="6702874" y="4408205"/>
            <a:ext cx="795965" cy="801427"/>
          </a:xfrm>
          <a:prstGeom prst="pie">
            <a:avLst>
              <a:gd name="adj1" fmla="val 3291096"/>
              <a:gd name="adj2" fmla="val 6503198"/>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0" name="Partial Circle 29">
            <a:extLst>
              <a:ext uri="{FF2B5EF4-FFF2-40B4-BE49-F238E27FC236}">
                <a16:creationId xmlns:a16="http://schemas.microsoft.com/office/drawing/2014/main" id="{DBCDD242-1191-4368-ADB3-0AC29ACF1F2F}"/>
              </a:ext>
            </a:extLst>
          </p:cNvPr>
          <p:cNvSpPr/>
          <p:nvPr/>
        </p:nvSpPr>
        <p:spPr bwMode="auto">
          <a:xfrm rot="19357943">
            <a:off x="6696816" y="4963618"/>
            <a:ext cx="795965" cy="801427"/>
          </a:xfrm>
          <a:prstGeom prst="pie">
            <a:avLst>
              <a:gd name="adj1" fmla="val 3117645"/>
              <a:gd name="adj2" fmla="val 7594025"/>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1" name="Partial Circle 30">
            <a:extLst>
              <a:ext uri="{FF2B5EF4-FFF2-40B4-BE49-F238E27FC236}">
                <a16:creationId xmlns:a16="http://schemas.microsoft.com/office/drawing/2014/main" id="{2538362E-763E-490A-95A4-8661BE24024D}"/>
              </a:ext>
            </a:extLst>
          </p:cNvPr>
          <p:cNvSpPr/>
          <p:nvPr/>
        </p:nvSpPr>
        <p:spPr bwMode="auto">
          <a:xfrm rot="14795504">
            <a:off x="6690691" y="5984289"/>
            <a:ext cx="795965" cy="801427"/>
          </a:xfrm>
          <a:prstGeom prst="pie">
            <a:avLst>
              <a:gd name="adj1" fmla="val 1363030"/>
              <a:gd name="adj2" fmla="val 6719417"/>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2" name="Partial Circle 31">
            <a:extLst>
              <a:ext uri="{FF2B5EF4-FFF2-40B4-BE49-F238E27FC236}">
                <a16:creationId xmlns:a16="http://schemas.microsoft.com/office/drawing/2014/main" id="{D8170DD7-B35F-4B44-A708-95CF3255B27C}"/>
              </a:ext>
            </a:extLst>
          </p:cNvPr>
          <p:cNvSpPr/>
          <p:nvPr/>
        </p:nvSpPr>
        <p:spPr bwMode="auto">
          <a:xfrm rot="7747206">
            <a:off x="10188002" y="5980614"/>
            <a:ext cx="795965" cy="801427"/>
          </a:xfrm>
          <a:prstGeom prst="pie">
            <a:avLst>
              <a:gd name="adj1" fmla="val 3011416"/>
              <a:gd name="adj2" fmla="val 401353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2" name="TextBox 21">
            <a:extLst>
              <a:ext uri="{FF2B5EF4-FFF2-40B4-BE49-F238E27FC236}">
                <a16:creationId xmlns:a16="http://schemas.microsoft.com/office/drawing/2014/main" id="{4B8D1CBE-6DE7-4368-8A71-ABC3356D5BD3}"/>
              </a:ext>
            </a:extLst>
          </p:cNvPr>
          <p:cNvSpPr txBox="1"/>
          <p:nvPr/>
        </p:nvSpPr>
        <p:spPr>
          <a:xfrm>
            <a:off x="9419854" y="1351958"/>
            <a:ext cx="1753156" cy="1569660"/>
          </a:xfrm>
          <a:prstGeom prst="rect">
            <a:avLst/>
          </a:prstGeom>
          <a:noFill/>
        </p:spPr>
        <p:txBody>
          <a:bodyPr wrap="square" rtlCol="0">
            <a:spAutoFit/>
          </a:bodyPr>
          <a:lstStyle/>
          <a:p>
            <a:r>
              <a:rPr lang="en-GB" sz="2400" i="1" dirty="0"/>
              <a:t>Two equal angles and two equal sides</a:t>
            </a:r>
          </a:p>
        </p:txBody>
      </p:sp>
      <p:sp>
        <p:nvSpPr>
          <p:cNvPr id="23" name="TextBox 22">
            <a:extLst>
              <a:ext uri="{FF2B5EF4-FFF2-40B4-BE49-F238E27FC236}">
                <a16:creationId xmlns:a16="http://schemas.microsoft.com/office/drawing/2014/main" id="{8D44E875-6783-49F4-A533-7BFD5C93E107}"/>
              </a:ext>
            </a:extLst>
          </p:cNvPr>
          <p:cNvSpPr txBox="1"/>
          <p:nvPr/>
        </p:nvSpPr>
        <p:spPr>
          <a:xfrm>
            <a:off x="9374715" y="3206216"/>
            <a:ext cx="2232247" cy="1569660"/>
          </a:xfrm>
          <a:prstGeom prst="rect">
            <a:avLst/>
          </a:prstGeom>
          <a:noFill/>
        </p:spPr>
        <p:txBody>
          <a:bodyPr wrap="square" rtlCol="0">
            <a:spAutoFit/>
          </a:bodyPr>
          <a:lstStyle/>
          <a:p>
            <a:r>
              <a:rPr lang="en-GB" sz="2400" i="1" dirty="0"/>
              <a:t>All sides are the same length and all angles are 60˚</a:t>
            </a:r>
          </a:p>
        </p:txBody>
      </p:sp>
      <p:sp>
        <p:nvSpPr>
          <p:cNvPr id="24" name="Rectangle 23">
            <a:extLst>
              <a:ext uri="{FF2B5EF4-FFF2-40B4-BE49-F238E27FC236}">
                <a16:creationId xmlns:a16="http://schemas.microsoft.com/office/drawing/2014/main" id="{DB31518E-3B76-4DFA-AE34-2117686C211C}"/>
              </a:ext>
            </a:extLst>
          </p:cNvPr>
          <p:cNvSpPr/>
          <p:nvPr/>
        </p:nvSpPr>
        <p:spPr>
          <a:xfrm>
            <a:off x="8425288" y="4367784"/>
            <a:ext cx="554960" cy="400110"/>
          </a:xfrm>
          <a:prstGeom prst="rect">
            <a:avLst/>
          </a:prstGeom>
        </p:spPr>
        <p:txBody>
          <a:bodyPr wrap="none">
            <a:spAutoFit/>
          </a:bodyPr>
          <a:lstStyle/>
          <a:p>
            <a:r>
              <a:rPr lang="en-GB" dirty="0">
                <a:solidFill>
                  <a:srgbClr val="FF0000"/>
                </a:solidFill>
              </a:rPr>
              <a:t>60˚</a:t>
            </a:r>
          </a:p>
        </p:txBody>
      </p:sp>
      <p:sp>
        <p:nvSpPr>
          <p:cNvPr id="33" name="Rectangle 32">
            <a:extLst>
              <a:ext uri="{FF2B5EF4-FFF2-40B4-BE49-F238E27FC236}">
                <a16:creationId xmlns:a16="http://schemas.microsoft.com/office/drawing/2014/main" id="{F4C715F2-B3D8-4DD5-B194-3DD81A42F168}"/>
              </a:ext>
            </a:extLst>
          </p:cNvPr>
          <p:cNvSpPr/>
          <p:nvPr/>
        </p:nvSpPr>
        <p:spPr>
          <a:xfrm>
            <a:off x="7405008" y="4367784"/>
            <a:ext cx="554960" cy="400110"/>
          </a:xfrm>
          <a:prstGeom prst="rect">
            <a:avLst/>
          </a:prstGeom>
        </p:spPr>
        <p:txBody>
          <a:bodyPr wrap="none">
            <a:spAutoFit/>
          </a:bodyPr>
          <a:lstStyle/>
          <a:p>
            <a:r>
              <a:rPr lang="en-GB" dirty="0">
                <a:solidFill>
                  <a:srgbClr val="FF0000"/>
                </a:solidFill>
              </a:rPr>
              <a:t>60˚</a:t>
            </a:r>
          </a:p>
        </p:txBody>
      </p:sp>
      <p:sp>
        <p:nvSpPr>
          <p:cNvPr id="34" name="Rectangle 33">
            <a:extLst>
              <a:ext uri="{FF2B5EF4-FFF2-40B4-BE49-F238E27FC236}">
                <a16:creationId xmlns:a16="http://schemas.microsoft.com/office/drawing/2014/main" id="{5120D060-9028-485B-98CC-D979F161E564}"/>
              </a:ext>
            </a:extLst>
          </p:cNvPr>
          <p:cNvSpPr/>
          <p:nvPr/>
        </p:nvSpPr>
        <p:spPr>
          <a:xfrm>
            <a:off x="7915594" y="3594523"/>
            <a:ext cx="554960" cy="400110"/>
          </a:xfrm>
          <a:prstGeom prst="rect">
            <a:avLst/>
          </a:prstGeom>
        </p:spPr>
        <p:txBody>
          <a:bodyPr wrap="none">
            <a:spAutoFit/>
          </a:bodyPr>
          <a:lstStyle/>
          <a:p>
            <a:r>
              <a:rPr lang="en-GB" dirty="0">
                <a:solidFill>
                  <a:srgbClr val="FF0000"/>
                </a:solidFill>
              </a:rPr>
              <a:t>60˚</a:t>
            </a:r>
          </a:p>
        </p:txBody>
      </p:sp>
      <p:sp>
        <p:nvSpPr>
          <p:cNvPr id="35" name="TextBox 34">
            <a:extLst>
              <a:ext uri="{FF2B5EF4-FFF2-40B4-BE49-F238E27FC236}">
                <a16:creationId xmlns:a16="http://schemas.microsoft.com/office/drawing/2014/main" id="{38977C18-0852-4FC6-8B21-4B442C2D1B7D}"/>
              </a:ext>
            </a:extLst>
          </p:cNvPr>
          <p:cNvSpPr txBox="1"/>
          <p:nvPr/>
        </p:nvSpPr>
        <p:spPr>
          <a:xfrm>
            <a:off x="9381870" y="5112988"/>
            <a:ext cx="2792677" cy="830997"/>
          </a:xfrm>
          <a:prstGeom prst="rect">
            <a:avLst/>
          </a:prstGeom>
          <a:noFill/>
        </p:spPr>
        <p:txBody>
          <a:bodyPr wrap="square" rtlCol="0">
            <a:spAutoFit/>
          </a:bodyPr>
          <a:lstStyle/>
          <a:p>
            <a:r>
              <a:rPr lang="en-GB" sz="2400" i="1" dirty="0"/>
              <a:t>All angles and sides are different</a:t>
            </a:r>
          </a:p>
        </p:txBody>
      </p:sp>
    </p:spTree>
    <p:extLst>
      <p:ext uri="{BB962C8B-B14F-4D97-AF65-F5344CB8AC3E}">
        <p14:creationId xmlns:p14="http://schemas.microsoft.com/office/powerpoint/2010/main" val="1637460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22" grpId="0"/>
      <p:bldP spid="23" grpId="0"/>
      <p:bldP spid="24" grpId="0"/>
      <p:bldP spid="33" grpId="0"/>
      <p:bldP spid="34"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Calculating angles in Triangles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19EDF23-CF6E-4897-9147-1431EE81B642}"/>
              </a:ext>
            </a:extLst>
          </p:cNvPr>
          <p:cNvSpPr/>
          <p:nvPr/>
        </p:nvSpPr>
        <p:spPr>
          <a:xfrm>
            <a:off x="2581647" y="775400"/>
            <a:ext cx="6058069" cy="461665"/>
          </a:xfrm>
          <a:prstGeom prst="rect">
            <a:avLst/>
          </a:prstGeom>
        </p:spPr>
        <p:txBody>
          <a:bodyPr wrap="none">
            <a:spAutoFit/>
          </a:bodyPr>
          <a:lstStyle/>
          <a:p>
            <a:r>
              <a:rPr lang="en-GB" sz="2400" dirty="0"/>
              <a:t>1. Find the unknown angle in each triangle.</a:t>
            </a:r>
          </a:p>
        </p:txBody>
      </p:sp>
      <p:pic>
        <p:nvPicPr>
          <p:cNvPr id="3" name="Picture 2">
            <a:extLst>
              <a:ext uri="{FF2B5EF4-FFF2-40B4-BE49-F238E27FC236}">
                <a16:creationId xmlns:a16="http://schemas.microsoft.com/office/drawing/2014/main" id="{2C3772F3-D138-4B64-9B8F-5332290F82B9}"/>
              </a:ext>
            </a:extLst>
          </p:cNvPr>
          <p:cNvPicPr>
            <a:picLocks noChangeAspect="1"/>
          </p:cNvPicPr>
          <p:nvPr/>
        </p:nvPicPr>
        <p:blipFill>
          <a:blip r:embed="rId4"/>
          <a:stretch>
            <a:fillRect/>
          </a:stretch>
        </p:blipFill>
        <p:spPr>
          <a:xfrm>
            <a:off x="2777401" y="1400680"/>
            <a:ext cx="2899058" cy="1872208"/>
          </a:xfrm>
          <a:prstGeom prst="rect">
            <a:avLst/>
          </a:prstGeom>
        </p:spPr>
      </p:pic>
      <p:pic>
        <p:nvPicPr>
          <p:cNvPr id="4" name="Picture 3">
            <a:extLst>
              <a:ext uri="{FF2B5EF4-FFF2-40B4-BE49-F238E27FC236}">
                <a16:creationId xmlns:a16="http://schemas.microsoft.com/office/drawing/2014/main" id="{D7781737-822E-4D85-89BA-C22BCD38156E}"/>
              </a:ext>
            </a:extLst>
          </p:cNvPr>
          <p:cNvPicPr>
            <a:picLocks noChangeAspect="1"/>
          </p:cNvPicPr>
          <p:nvPr/>
        </p:nvPicPr>
        <p:blipFill>
          <a:blip r:embed="rId5"/>
          <a:stretch>
            <a:fillRect/>
          </a:stretch>
        </p:blipFill>
        <p:spPr>
          <a:xfrm>
            <a:off x="6212968" y="1421721"/>
            <a:ext cx="2852311" cy="1768123"/>
          </a:xfrm>
          <a:prstGeom prst="rect">
            <a:avLst/>
          </a:prstGeom>
        </p:spPr>
      </p:pic>
      <p:pic>
        <p:nvPicPr>
          <p:cNvPr id="5" name="Picture 4">
            <a:extLst>
              <a:ext uri="{FF2B5EF4-FFF2-40B4-BE49-F238E27FC236}">
                <a16:creationId xmlns:a16="http://schemas.microsoft.com/office/drawing/2014/main" id="{E55C189C-0667-4ED8-A055-17DC2CF78812}"/>
              </a:ext>
            </a:extLst>
          </p:cNvPr>
          <p:cNvPicPr>
            <a:picLocks noChangeAspect="1"/>
          </p:cNvPicPr>
          <p:nvPr/>
        </p:nvPicPr>
        <p:blipFill>
          <a:blip r:embed="rId6"/>
          <a:stretch>
            <a:fillRect/>
          </a:stretch>
        </p:blipFill>
        <p:spPr>
          <a:xfrm>
            <a:off x="9543127" y="1400680"/>
            <a:ext cx="2586300" cy="1250855"/>
          </a:xfrm>
          <a:prstGeom prst="rect">
            <a:avLst/>
          </a:prstGeom>
        </p:spPr>
      </p:pic>
      <p:pic>
        <p:nvPicPr>
          <p:cNvPr id="6" name="Picture 5">
            <a:extLst>
              <a:ext uri="{FF2B5EF4-FFF2-40B4-BE49-F238E27FC236}">
                <a16:creationId xmlns:a16="http://schemas.microsoft.com/office/drawing/2014/main" id="{D9E920D8-5FD0-40A9-80F0-9B1C1B977C9C}"/>
              </a:ext>
            </a:extLst>
          </p:cNvPr>
          <p:cNvPicPr>
            <a:picLocks noChangeAspect="1"/>
          </p:cNvPicPr>
          <p:nvPr/>
        </p:nvPicPr>
        <p:blipFill>
          <a:blip r:embed="rId7"/>
          <a:stretch>
            <a:fillRect/>
          </a:stretch>
        </p:blipFill>
        <p:spPr>
          <a:xfrm>
            <a:off x="2821116" y="3649256"/>
            <a:ext cx="2370772" cy="2203962"/>
          </a:xfrm>
          <a:prstGeom prst="rect">
            <a:avLst/>
          </a:prstGeom>
        </p:spPr>
      </p:pic>
      <p:pic>
        <p:nvPicPr>
          <p:cNvPr id="7" name="Picture 6">
            <a:extLst>
              <a:ext uri="{FF2B5EF4-FFF2-40B4-BE49-F238E27FC236}">
                <a16:creationId xmlns:a16="http://schemas.microsoft.com/office/drawing/2014/main" id="{EE2B2243-FAED-43A7-8646-7CAB95671E0B}"/>
              </a:ext>
            </a:extLst>
          </p:cNvPr>
          <p:cNvPicPr>
            <a:picLocks noChangeAspect="1"/>
          </p:cNvPicPr>
          <p:nvPr/>
        </p:nvPicPr>
        <p:blipFill>
          <a:blip r:embed="rId8"/>
          <a:stretch>
            <a:fillRect/>
          </a:stretch>
        </p:blipFill>
        <p:spPr>
          <a:xfrm>
            <a:off x="5855651" y="3649256"/>
            <a:ext cx="2186855" cy="2151011"/>
          </a:xfrm>
          <a:prstGeom prst="rect">
            <a:avLst/>
          </a:prstGeom>
        </p:spPr>
      </p:pic>
      <p:pic>
        <p:nvPicPr>
          <p:cNvPr id="8" name="Picture 7">
            <a:extLst>
              <a:ext uri="{FF2B5EF4-FFF2-40B4-BE49-F238E27FC236}">
                <a16:creationId xmlns:a16="http://schemas.microsoft.com/office/drawing/2014/main" id="{F6221CEC-FF9D-479F-A720-E100B905C48E}"/>
              </a:ext>
            </a:extLst>
          </p:cNvPr>
          <p:cNvPicPr>
            <a:picLocks noChangeAspect="1"/>
          </p:cNvPicPr>
          <p:nvPr/>
        </p:nvPicPr>
        <p:blipFill>
          <a:blip r:embed="rId9"/>
          <a:stretch>
            <a:fillRect/>
          </a:stretch>
        </p:blipFill>
        <p:spPr>
          <a:xfrm>
            <a:off x="8659333" y="3638657"/>
            <a:ext cx="3185583" cy="2151011"/>
          </a:xfrm>
          <a:prstGeom prst="rect">
            <a:avLst/>
          </a:prstGeom>
        </p:spPr>
      </p:pic>
      <p:sp>
        <p:nvSpPr>
          <p:cNvPr id="9" name="Rectangle 8">
            <a:extLst>
              <a:ext uri="{FF2B5EF4-FFF2-40B4-BE49-F238E27FC236}">
                <a16:creationId xmlns:a16="http://schemas.microsoft.com/office/drawing/2014/main" id="{4461FD8C-5B9E-4E6D-9F74-483F2C642DB5}"/>
              </a:ext>
            </a:extLst>
          </p:cNvPr>
          <p:cNvSpPr/>
          <p:nvPr/>
        </p:nvSpPr>
        <p:spPr>
          <a:xfrm>
            <a:off x="4658967" y="2482164"/>
            <a:ext cx="554960" cy="400110"/>
          </a:xfrm>
          <a:prstGeom prst="rect">
            <a:avLst/>
          </a:prstGeom>
        </p:spPr>
        <p:txBody>
          <a:bodyPr wrap="none">
            <a:spAutoFit/>
          </a:bodyPr>
          <a:lstStyle/>
          <a:p>
            <a:r>
              <a:rPr lang="en-GB" dirty="0">
                <a:solidFill>
                  <a:srgbClr val="FF0000"/>
                </a:solidFill>
              </a:rPr>
              <a:t>50˚</a:t>
            </a:r>
          </a:p>
        </p:txBody>
      </p:sp>
      <p:sp>
        <p:nvSpPr>
          <p:cNvPr id="10" name="Rectangle 9">
            <a:extLst>
              <a:ext uri="{FF2B5EF4-FFF2-40B4-BE49-F238E27FC236}">
                <a16:creationId xmlns:a16="http://schemas.microsoft.com/office/drawing/2014/main" id="{619AB03B-60B9-4CC4-B59A-6456CE0A4BFD}"/>
              </a:ext>
            </a:extLst>
          </p:cNvPr>
          <p:cNvSpPr/>
          <p:nvPr/>
        </p:nvSpPr>
        <p:spPr>
          <a:xfrm>
            <a:off x="8084756" y="1945233"/>
            <a:ext cx="554960" cy="400110"/>
          </a:xfrm>
          <a:prstGeom prst="rect">
            <a:avLst/>
          </a:prstGeom>
        </p:spPr>
        <p:txBody>
          <a:bodyPr wrap="none">
            <a:spAutoFit/>
          </a:bodyPr>
          <a:lstStyle/>
          <a:p>
            <a:r>
              <a:rPr lang="en-GB" dirty="0">
                <a:solidFill>
                  <a:srgbClr val="FF0000"/>
                </a:solidFill>
              </a:rPr>
              <a:t>25˚</a:t>
            </a:r>
          </a:p>
        </p:txBody>
      </p:sp>
      <p:sp>
        <p:nvSpPr>
          <p:cNvPr id="11" name="Rectangle 10">
            <a:extLst>
              <a:ext uri="{FF2B5EF4-FFF2-40B4-BE49-F238E27FC236}">
                <a16:creationId xmlns:a16="http://schemas.microsoft.com/office/drawing/2014/main" id="{F1812985-8193-4BAE-9B9D-40A4F92DC000}"/>
              </a:ext>
            </a:extLst>
          </p:cNvPr>
          <p:cNvSpPr/>
          <p:nvPr/>
        </p:nvSpPr>
        <p:spPr>
          <a:xfrm>
            <a:off x="9733727" y="1979332"/>
            <a:ext cx="577331" cy="400110"/>
          </a:xfrm>
          <a:prstGeom prst="rect">
            <a:avLst/>
          </a:prstGeom>
        </p:spPr>
        <p:txBody>
          <a:bodyPr wrap="square">
            <a:spAutoFit/>
          </a:bodyPr>
          <a:lstStyle/>
          <a:p>
            <a:r>
              <a:rPr lang="en-GB" dirty="0">
                <a:solidFill>
                  <a:srgbClr val="FF0000"/>
                </a:solidFill>
              </a:rPr>
              <a:t>63˚</a:t>
            </a:r>
          </a:p>
        </p:txBody>
      </p:sp>
      <p:sp>
        <p:nvSpPr>
          <p:cNvPr id="12" name="Rectangle 11">
            <a:extLst>
              <a:ext uri="{FF2B5EF4-FFF2-40B4-BE49-F238E27FC236}">
                <a16:creationId xmlns:a16="http://schemas.microsoft.com/office/drawing/2014/main" id="{2FD8CA52-C32D-4E5A-8E8B-2097540EA953}"/>
              </a:ext>
            </a:extLst>
          </p:cNvPr>
          <p:cNvSpPr/>
          <p:nvPr/>
        </p:nvSpPr>
        <p:spPr>
          <a:xfrm>
            <a:off x="4089727" y="3954262"/>
            <a:ext cx="554960" cy="400110"/>
          </a:xfrm>
          <a:prstGeom prst="rect">
            <a:avLst/>
          </a:prstGeom>
        </p:spPr>
        <p:txBody>
          <a:bodyPr wrap="none">
            <a:spAutoFit/>
          </a:bodyPr>
          <a:lstStyle/>
          <a:p>
            <a:r>
              <a:rPr lang="en-GB" dirty="0">
                <a:solidFill>
                  <a:srgbClr val="FF0000"/>
                </a:solidFill>
              </a:rPr>
              <a:t>37˚</a:t>
            </a:r>
          </a:p>
        </p:txBody>
      </p:sp>
      <p:sp>
        <p:nvSpPr>
          <p:cNvPr id="13" name="Rectangle 12">
            <a:extLst>
              <a:ext uri="{FF2B5EF4-FFF2-40B4-BE49-F238E27FC236}">
                <a16:creationId xmlns:a16="http://schemas.microsoft.com/office/drawing/2014/main" id="{4E3BF827-8E5E-496F-837B-977B6D8F2B1A}"/>
              </a:ext>
            </a:extLst>
          </p:cNvPr>
          <p:cNvSpPr/>
          <p:nvPr/>
        </p:nvSpPr>
        <p:spPr>
          <a:xfrm>
            <a:off x="6508725" y="4236017"/>
            <a:ext cx="697627" cy="400110"/>
          </a:xfrm>
          <a:prstGeom prst="rect">
            <a:avLst/>
          </a:prstGeom>
        </p:spPr>
        <p:txBody>
          <a:bodyPr wrap="none">
            <a:spAutoFit/>
          </a:bodyPr>
          <a:lstStyle/>
          <a:p>
            <a:r>
              <a:rPr lang="en-GB" dirty="0">
                <a:solidFill>
                  <a:srgbClr val="FF0000"/>
                </a:solidFill>
              </a:rPr>
              <a:t>125˚</a:t>
            </a:r>
          </a:p>
        </p:txBody>
      </p:sp>
      <p:sp>
        <p:nvSpPr>
          <p:cNvPr id="14" name="Rectangle 13">
            <a:extLst>
              <a:ext uri="{FF2B5EF4-FFF2-40B4-BE49-F238E27FC236}">
                <a16:creationId xmlns:a16="http://schemas.microsoft.com/office/drawing/2014/main" id="{2F59C08C-3CC1-4B9C-B72E-439E6E5102F7}"/>
              </a:ext>
            </a:extLst>
          </p:cNvPr>
          <p:cNvSpPr/>
          <p:nvPr/>
        </p:nvSpPr>
        <p:spPr>
          <a:xfrm>
            <a:off x="9118140" y="4889310"/>
            <a:ext cx="625492" cy="400110"/>
          </a:xfrm>
          <a:prstGeom prst="rect">
            <a:avLst/>
          </a:prstGeom>
        </p:spPr>
        <p:txBody>
          <a:bodyPr wrap="none">
            <a:spAutoFit/>
          </a:bodyPr>
          <a:lstStyle/>
          <a:p>
            <a:r>
              <a:rPr lang="en-GB" dirty="0">
                <a:solidFill>
                  <a:srgbClr val="FF0000"/>
                </a:solidFill>
              </a:rPr>
              <a:t> 48˚</a:t>
            </a:r>
          </a:p>
        </p:txBody>
      </p:sp>
      <p:sp>
        <p:nvSpPr>
          <p:cNvPr id="16" name="Partial Circle 15">
            <a:extLst>
              <a:ext uri="{FF2B5EF4-FFF2-40B4-BE49-F238E27FC236}">
                <a16:creationId xmlns:a16="http://schemas.microsoft.com/office/drawing/2014/main" id="{494F15AC-9644-43E7-A76B-6C1BB96C5BA1}"/>
              </a:ext>
            </a:extLst>
          </p:cNvPr>
          <p:cNvSpPr/>
          <p:nvPr/>
        </p:nvSpPr>
        <p:spPr bwMode="auto">
          <a:xfrm rot="5090966">
            <a:off x="8360449" y="4981518"/>
            <a:ext cx="800155" cy="751877"/>
          </a:xfrm>
          <a:prstGeom prst="pie">
            <a:avLst>
              <a:gd name="adj1" fmla="val 13683748"/>
              <a:gd name="adj2" fmla="val 1623447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0" name="Partial Circle 19">
            <a:extLst>
              <a:ext uri="{FF2B5EF4-FFF2-40B4-BE49-F238E27FC236}">
                <a16:creationId xmlns:a16="http://schemas.microsoft.com/office/drawing/2014/main" id="{842EB9B7-F5B9-4760-A0C2-75718E5282C9}"/>
              </a:ext>
            </a:extLst>
          </p:cNvPr>
          <p:cNvSpPr/>
          <p:nvPr/>
        </p:nvSpPr>
        <p:spPr bwMode="auto">
          <a:xfrm rot="3736484">
            <a:off x="6772465" y="3757839"/>
            <a:ext cx="432048" cy="465611"/>
          </a:xfrm>
          <a:prstGeom prst="pie">
            <a:avLst>
              <a:gd name="adj1" fmla="val 0"/>
              <a:gd name="adj2" fmla="val 7034397"/>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1" name="Partial Circle 20">
            <a:extLst>
              <a:ext uri="{FF2B5EF4-FFF2-40B4-BE49-F238E27FC236}">
                <a16:creationId xmlns:a16="http://schemas.microsoft.com/office/drawing/2014/main" id="{84D02E40-E059-4950-9CCB-907EA6602F94}"/>
              </a:ext>
            </a:extLst>
          </p:cNvPr>
          <p:cNvSpPr/>
          <p:nvPr/>
        </p:nvSpPr>
        <p:spPr bwMode="auto">
          <a:xfrm rot="7933114">
            <a:off x="4555468" y="3280085"/>
            <a:ext cx="848866" cy="931322"/>
          </a:xfrm>
          <a:prstGeom prst="pie">
            <a:avLst>
              <a:gd name="adj1" fmla="val 21271647"/>
              <a:gd name="adj2" fmla="val 2407608"/>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2" name="Partial Circle 21">
            <a:extLst>
              <a:ext uri="{FF2B5EF4-FFF2-40B4-BE49-F238E27FC236}">
                <a16:creationId xmlns:a16="http://schemas.microsoft.com/office/drawing/2014/main" id="{B5C96BA0-9408-4EAA-B64C-B6477E32F204}"/>
              </a:ext>
            </a:extLst>
          </p:cNvPr>
          <p:cNvSpPr/>
          <p:nvPr/>
        </p:nvSpPr>
        <p:spPr bwMode="auto">
          <a:xfrm rot="793079">
            <a:off x="5158488" y="2596880"/>
            <a:ext cx="554959" cy="521828"/>
          </a:xfrm>
          <a:prstGeom prst="pie">
            <a:avLst>
              <a:gd name="adj1" fmla="val 9917899"/>
              <a:gd name="adj2" fmla="val 12790179"/>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4" name="Partial Circle 23">
            <a:extLst>
              <a:ext uri="{FF2B5EF4-FFF2-40B4-BE49-F238E27FC236}">
                <a16:creationId xmlns:a16="http://schemas.microsoft.com/office/drawing/2014/main" id="{931E85A9-8B98-48ED-A4D4-7DF8DA368D50}"/>
              </a:ext>
            </a:extLst>
          </p:cNvPr>
          <p:cNvSpPr/>
          <p:nvPr/>
        </p:nvSpPr>
        <p:spPr bwMode="auto">
          <a:xfrm rot="17225927">
            <a:off x="9413946" y="2273098"/>
            <a:ext cx="554959" cy="521828"/>
          </a:xfrm>
          <a:prstGeom prst="pie">
            <a:avLst>
              <a:gd name="adj1" fmla="val 21203990"/>
              <a:gd name="adj2" fmla="val 2986189"/>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5" name="Partial Circle 24">
            <a:extLst>
              <a:ext uri="{FF2B5EF4-FFF2-40B4-BE49-F238E27FC236}">
                <a16:creationId xmlns:a16="http://schemas.microsoft.com/office/drawing/2014/main" id="{3DC149E5-9234-4439-BE26-1D8284CA4C44}"/>
              </a:ext>
            </a:extLst>
          </p:cNvPr>
          <p:cNvSpPr/>
          <p:nvPr/>
        </p:nvSpPr>
        <p:spPr bwMode="auto">
          <a:xfrm rot="793079">
            <a:off x="8457036" y="1204352"/>
            <a:ext cx="954566" cy="939787"/>
          </a:xfrm>
          <a:prstGeom prst="pie">
            <a:avLst>
              <a:gd name="adj1" fmla="val 7114307"/>
              <a:gd name="adj2" fmla="val 845531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7" name="TextBox 16">
            <a:extLst>
              <a:ext uri="{FF2B5EF4-FFF2-40B4-BE49-F238E27FC236}">
                <a16:creationId xmlns:a16="http://schemas.microsoft.com/office/drawing/2014/main" id="{220AFF95-034A-4C0A-84F7-773DC5FB54E7}"/>
              </a:ext>
            </a:extLst>
          </p:cNvPr>
          <p:cNvSpPr txBox="1"/>
          <p:nvPr/>
        </p:nvSpPr>
        <p:spPr>
          <a:xfrm>
            <a:off x="2237830" y="1284777"/>
            <a:ext cx="667776" cy="461665"/>
          </a:xfrm>
          <a:prstGeom prst="rect">
            <a:avLst/>
          </a:prstGeom>
          <a:noFill/>
        </p:spPr>
        <p:txBody>
          <a:bodyPr wrap="square" rtlCol="0">
            <a:spAutoFit/>
          </a:bodyPr>
          <a:lstStyle/>
          <a:p>
            <a:r>
              <a:rPr lang="en-GB" sz="2400" dirty="0"/>
              <a:t>(a)</a:t>
            </a:r>
          </a:p>
        </p:txBody>
      </p:sp>
      <p:sp>
        <p:nvSpPr>
          <p:cNvPr id="18" name="Rectangle 17">
            <a:extLst>
              <a:ext uri="{FF2B5EF4-FFF2-40B4-BE49-F238E27FC236}">
                <a16:creationId xmlns:a16="http://schemas.microsoft.com/office/drawing/2014/main" id="{17D6F18F-B938-49AC-ADDC-029BBDDB4662}"/>
              </a:ext>
            </a:extLst>
          </p:cNvPr>
          <p:cNvSpPr/>
          <p:nvPr/>
        </p:nvSpPr>
        <p:spPr>
          <a:xfrm>
            <a:off x="5640640" y="1317612"/>
            <a:ext cx="561372" cy="461665"/>
          </a:xfrm>
          <a:prstGeom prst="rect">
            <a:avLst/>
          </a:prstGeom>
        </p:spPr>
        <p:txBody>
          <a:bodyPr wrap="none">
            <a:spAutoFit/>
          </a:bodyPr>
          <a:lstStyle/>
          <a:p>
            <a:r>
              <a:rPr lang="en-GB" sz="2400" dirty="0"/>
              <a:t>(b)</a:t>
            </a:r>
          </a:p>
        </p:txBody>
      </p:sp>
      <p:sp>
        <p:nvSpPr>
          <p:cNvPr id="19" name="Rectangle 18">
            <a:extLst>
              <a:ext uri="{FF2B5EF4-FFF2-40B4-BE49-F238E27FC236}">
                <a16:creationId xmlns:a16="http://schemas.microsoft.com/office/drawing/2014/main" id="{DA56DE33-53FD-48FD-A00A-BFA326BD160B}"/>
              </a:ext>
            </a:extLst>
          </p:cNvPr>
          <p:cNvSpPr/>
          <p:nvPr/>
        </p:nvSpPr>
        <p:spPr>
          <a:xfrm>
            <a:off x="9035262" y="1306989"/>
            <a:ext cx="543739" cy="461665"/>
          </a:xfrm>
          <a:prstGeom prst="rect">
            <a:avLst/>
          </a:prstGeom>
        </p:spPr>
        <p:txBody>
          <a:bodyPr wrap="none">
            <a:spAutoFit/>
          </a:bodyPr>
          <a:lstStyle/>
          <a:p>
            <a:r>
              <a:rPr lang="en-GB" sz="2400" dirty="0"/>
              <a:t>(c)</a:t>
            </a:r>
          </a:p>
        </p:txBody>
      </p:sp>
      <p:sp>
        <p:nvSpPr>
          <p:cNvPr id="26" name="Rectangle 25">
            <a:extLst>
              <a:ext uri="{FF2B5EF4-FFF2-40B4-BE49-F238E27FC236}">
                <a16:creationId xmlns:a16="http://schemas.microsoft.com/office/drawing/2014/main" id="{0E295950-7ED6-4E85-A596-5E778213A26F}"/>
              </a:ext>
            </a:extLst>
          </p:cNvPr>
          <p:cNvSpPr/>
          <p:nvPr/>
        </p:nvSpPr>
        <p:spPr>
          <a:xfrm>
            <a:off x="2250178" y="3627945"/>
            <a:ext cx="561372" cy="461665"/>
          </a:xfrm>
          <a:prstGeom prst="rect">
            <a:avLst/>
          </a:prstGeom>
        </p:spPr>
        <p:txBody>
          <a:bodyPr wrap="none">
            <a:spAutoFit/>
          </a:bodyPr>
          <a:lstStyle/>
          <a:p>
            <a:r>
              <a:rPr lang="en-GB" sz="2400" dirty="0"/>
              <a:t>(d)</a:t>
            </a:r>
          </a:p>
        </p:txBody>
      </p:sp>
      <p:sp>
        <p:nvSpPr>
          <p:cNvPr id="27" name="Rectangle 26">
            <a:extLst>
              <a:ext uri="{FF2B5EF4-FFF2-40B4-BE49-F238E27FC236}">
                <a16:creationId xmlns:a16="http://schemas.microsoft.com/office/drawing/2014/main" id="{C0469E78-D03E-448C-AAD0-5950103079B3}"/>
              </a:ext>
            </a:extLst>
          </p:cNvPr>
          <p:cNvSpPr/>
          <p:nvPr/>
        </p:nvSpPr>
        <p:spPr>
          <a:xfrm>
            <a:off x="5334834" y="3604807"/>
            <a:ext cx="561372" cy="461665"/>
          </a:xfrm>
          <a:prstGeom prst="rect">
            <a:avLst/>
          </a:prstGeom>
        </p:spPr>
        <p:txBody>
          <a:bodyPr wrap="none">
            <a:spAutoFit/>
          </a:bodyPr>
          <a:lstStyle/>
          <a:p>
            <a:r>
              <a:rPr lang="en-GB" sz="2400" dirty="0"/>
              <a:t>(e)</a:t>
            </a:r>
          </a:p>
        </p:txBody>
      </p:sp>
      <p:sp>
        <p:nvSpPr>
          <p:cNvPr id="28" name="Rectangle 27">
            <a:extLst>
              <a:ext uri="{FF2B5EF4-FFF2-40B4-BE49-F238E27FC236}">
                <a16:creationId xmlns:a16="http://schemas.microsoft.com/office/drawing/2014/main" id="{A11C833C-5B6F-4653-9A74-F79BBB5201C0}"/>
              </a:ext>
            </a:extLst>
          </p:cNvPr>
          <p:cNvSpPr/>
          <p:nvPr/>
        </p:nvSpPr>
        <p:spPr>
          <a:xfrm>
            <a:off x="8219936" y="3581967"/>
            <a:ext cx="474810" cy="461665"/>
          </a:xfrm>
          <a:prstGeom prst="rect">
            <a:avLst/>
          </a:prstGeom>
        </p:spPr>
        <p:txBody>
          <a:bodyPr wrap="none">
            <a:spAutoFit/>
          </a:bodyPr>
          <a:lstStyle/>
          <a:p>
            <a:r>
              <a:rPr lang="en-GB" sz="2400" dirty="0"/>
              <a:t>(f)</a:t>
            </a:r>
          </a:p>
        </p:txBody>
      </p:sp>
      <p:sp>
        <p:nvSpPr>
          <p:cNvPr id="30" name="TextBox 29">
            <a:extLst>
              <a:ext uri="{FF2B5EF4-FFF2-40B4-BE49-F238E27FC236}">
                <a16:creationId xmlns:a16="http://schemas.microsoft.com/office/drawing/2014/main" id="{8BC8B41B-8B93-410D-9FD1-26FB972F4E6C}"/>
              </a:ext>
            </a:extLst>
          </p:cNvPr>
          <p:cNvSpPr txBox="1"/>
          <p:nvPr/>
        </p:nvSpPr>
        <p:spPr>
          <a:xfrm>
            <a:off x="5870075" y="3645828"/>
            <a:ext cx="2214681" cy="2151010"/>
          </a:xfrm>
          <a:prstGeom prst="rect">
            <a:avLst/>
          </a:prstGeom>
          <a:noFill/>
          <a:ln w="19050">
            <a:solidFill>
              <a:schemeClr val="tx1"/>
            </a:solidFill>
          </a:ln>
        </p:spPr>
        <p:txBody>
          <a:bodyPr wrap="square" rtlCol="0">
            <a:spAutoFit/>
          </a:bodyPr>
          <a:lstStyle/>
          <a:p>
            <a:endParaRPr lang="en-GB" dirty="0"/>
          </a:p>
        </p:txBody>
      </p:sp>
      <p:sp>
        <p:nvSpPr>
          <p:cNvPr id="31" name="TextBox 30">
            <a:extLst>
              <a:ext uri="{FF2B5EF4-FFF2-40B4-BE49-F238E27FC236}">
                <a16:creationId xmlns:a16="http://schemas.microsoft.com/office/drawing/2014/main" id="{C3761105-E825-4078-BC28-CDB7B56B7A58}"/>
              </a:ext>
            </a:extLst>
          </p:cNvPr>
          <p:cNvSpPr txBox="1"/>
          <p:nvPr/>
        </p:nvSpPr>
        <p:spPr>
          <a:xfrm>
            <a:off x="6212968" y="1417413"/>
            <a:ext cx="2852283" cy="1768123"/>
          </a:xfrm>
          <a:prstGeom prst="rect">
            <a:avLst/>
          </a:prstGeom>
          <a:noFill/>
          <a:ln w="19050">
            <a:solidFill>
              <a:schemeClr val="tx1"/>
            </a:solidFill>
          </a:ln>
        </p:spPr>
        <p:txBody>
          <a:bodyPr wrap="square" rtlCol="0">
            <a:spAutoFit/>
          </a:bodyPr>
          <a:lstStyle/>
          <a:p>
            <a:endParaRPr lang="en-GB" dirty="0"/>
          </a:p>
        </p:txBody>
      </p:sp>
      <p:sp>
        <p:nvSpPr>
          <p:cNvPr id="32" name="TextBox 31">
            <a:extLst>
              <a:ext uri="{FF2B5EF4-FFF2-40B4-BE49-F238E27FC236}">
                <a16:creationId xmlns:a16="http://schemas.microsoft.com/office/drawing/2014/main" id="{6C8E9F42-36EC-4A98-8674-8429509FBD43}"/>
              </a:ext>
            </a:extLst>
          </p:cNvPr>
          <p:cNvSpPr txBox="1"/>
          <p:nvPr/>
        </p:nvSpPr>
        <p:spPr>
          <a:xfrm>
            <a:off x="9517122" y="1400679"/>
            <a:ext cx="2586300" cy="1250855"/>
          </a:xfrm>
          <a:prstGeom prst="rect">
            <a:avLst/>
          </a:prstGeom>
          <a:noFill/>
          <a:ln w="19050">
            <a:solidFill>
              <a:schemeClr val="tx1"/>
            </a:solidFill>
          </a:ln>
        </p:spPr>
        <p:txBody>
          <a:bodyPr wrap="square" rtlCol="0">
            <a:spAutoFit/>
          </a:bodyPr>
          <a:lstStyle/>
          <a:p>
            <a:endParaRPr lang="en-GB" dirty="0"/>
          </a:p>
        </p:txBody>
      </p:sp>
      <p:sp>
        <p:nvSpPr>
          <p:cNvPr id="33" name="TextBox 32">
            <a:extLst>
              <a:ext uri="{FF2B5EF4-FFF2-40B4-BE49-F238E27FC236}">
                <a16:creationId xmlns:a16="http://schemas.microsoft.com/office/drawing/2014/main" id="{A95E9E40-5EDD-42E6-80C6-5A20382D65D9}"/>
              </a:ext>
            </a:extLst>
          </p:cNvPr>
          <p:cNvSpPr txBox="1"/>
          <p:nvPr/>
        </p:nvSpPr>
        <p:spPr>
          <a:xfrm>
            <a:off x="2777401" y="1410590"/>
            <a:ext cx="2899058" cy="1862297"/>
          </a:xfrm>
          <a:prstGeom prst="rect">
            <a:avLst/>
          </a:prstGeom>
          <a:noFill/>
          <a:ln w="19050">
            <a:solidFill>
              <a:schemeClr val="tx1"/>
            </a:solidFill>
          </a:ln>
        </p:spPr>
        <p:txBody>
          <a:bodyPr wrap="square" rtlCol="0">
            <a:spAutoFit/>
          </a:bodyPr>
          <a:lstStyle/>
          <a:p>
            <a:endParaRPr lang="en-GB" dirty="0"/>
          </a:p>
        </p:txBody>
      </p:sp>
      <p:sp>
        <p:nvSpPr>
          <p:cNvPr id="34" name="TextBox 33">
            <a:extLst>
              <a:ext uri="{FF2B5EF4-FFF2-40B4-BE49-F238E27FC236}">
                <a16:creationId xmlns:a16="http://schemas.microsoft.com/office/drawing/2014/main" id="{5A94A1A4-61B6-44A5-9FE9-8C0314C11D8D}"/>
              </a:ext>
            </a:extLst>
          </p:cNvPr>
          <p:cNvSpPr txBox="1"/>
          <p:nvPr/>
        </p:nvSpPr>
        <p:spPr>
          <a:xfrm>
            <a:off x="2821116" y="3639687"/>
            <a:ext cx="2370772" cy="2203962"/>
          </a:xfrm>
          <a:prstGeom prst="rect">
            <a:avLst/>
          </a:prstGeom>
          <a:noFill/>
          <a:ln w="19050">
            <a:solidFill>
              <a:schemeClr val="tx1"/>
            </a:solidFill>
          </a:ln>
        </p:spPr>
        <p:txBody>
          <a:bodyPr wrap="square" rtlCol="0">
            <a:spAutoFit/>
          </a:bodyPr>
          <a:lstStyle/>
          <a:p>
            <a:endParaRPr lang="en-GB" dirty="0"/>
          </a:p>
        </p:txBody>
      </p:sp>
      <p:sp>
        <p:nvSpPr>
          <p:cNvPr id="35" name="TextBox 34">
            <a:extLst>
              <a:ext uri="{FF2B5EF4-FFF2-40B4-BE49-F238E27FC236}">
                <a16:creationId xmlns:a16="http://schemas.microsoft.com/office/drawing/2014/main" id="{C70B9D69-AB07-4FCA-AF65-CEC4CBB0410B}"/>
              </a:ext>
            </a:extLst>
          </p:cNvPr>
          <p:cNvSpPr txBox="1"/>
          <p:nvPr/>
        </p:nvSpPr>
        <p:spPr>
          <a:xfrm>
            <a:off x="8659333" y="3645316"/>
            <a:ext cx="3185583" cy="2144351"/>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3059828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Calculating angles in Triangles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E5B11B3-416A-44B9-9ABA-07213DE8D1CF}"/>
              </a:ext>
            </a:extLst>
          </p:cNvPr>
          <p:cNvSpPr/>
          <p:nvPr/>
        </p:nvSpPr>
        <p:spPr>
          <a:xfrm>
            <a:off x="2495600" y="836712"/>
            <a:ext cx="8602860" cy="461665"/>
          </a:xfrm>
          <a:prstGeom prst="rect">
            <a:avLst/>
          </a:prstGeom>
        </p:spPr>
        <p:txBody>
          <a:bodyPr wrap="square">
            <a:spAutoFit/>
          </a:bodyPr>
          <a:lstStyle/>
          <a:p>
            <a:r>
              <a:rPr lang="en-GB" sz="2400" dirty="0"/>
              <a:t>2. Find the unknown angles in each of the following triangles.</a:t>
            </a:r>
          </a:p>
        </p:txBody>
      </p:sp>
      <p:pic>
        <p:nvPicPr>
          <p:cNvPr id="3" name="Picture 2">
            <a:extLst>
              <a:ext uri="{FF2B5EF4-FFF2-40B4-BE49-F238E27FC236}">
                <a16:creationId xmlns:a16="http://schemas.microsoft.com/office/drawing/2014/main" id="{1ADF7146-A6B6-4642-A4B6-D76B2BEF791B}"/>
              </a:ext>
            </a:extLst>
          </p:cNvPr>
          <p:cNvPicPr>
            <a:picLocks noChangeAspect="1"/>
          </p:cNvPicPr>
          <p:nvPr/>
        </p:nvPicPr>
        <p:blipFill>
          <a:blip r:embed="rId4"/>
          <a:stretch>
            <a:fillRect/>
          </a:stretch>
        </p:blipFill>
        <p:spPr>
          <a:xfrm>
            <a:off x="2639616" y="1558878"/>
            <a:ext cx="2544138" cy="1438074"/>
          </a:xfrm>
          <a:prstGeom prst="rect">
            <a:avLst/>
          </a:prstGeom>
        </p:spPr>
      </p:pic>
      <p:pic>
        <p:nvPicPr>
          <p:cNvPr id="4" name="Picture 3">
            <a:extLst>
              <a:ext uri="{FF2B5EF4-FFF2-40B4-BE49-F238E27FC236}">
                <a16:creationId xmlns:a16="http://schemas.microsoft.com/office/drawing/2014/main" id="{ACD8D70E-74FB-433D-B289-16DE09C408F4}"/>
              </a:ext>
            </a:extLst>
          </p:cNvPr>
          <p:cNvPicPr>
            <a:picLocks noChangeAspect="1"/>
          </p:cNvPicPr>
          <p:nvPr/>
        </p:nvPicPr>
        <p:blipFill>
          <a:blip r:embed="rId5"/>
          <a:stretch>
            <a:fillRect/>
          </a:stretch>
        </p:blipFill>
        <p:spPr>
          <a:xfrm>
            <a:off x="5807968" y="1558878"/>
            <a:ext cx="2660104" cy="1491177"/>
          </a:xfrm>
          <a:prstGeom prst="rect">
            <a:avLst/>
          </a:prstGeom>
        </p:spPr>
      </p:pic>
      <p:pic>
        <p:nvPicPr>
          <p:cNvPr id="5" name="Picture 4">
            <a:extLst>
              <a:ext uri="{FF2B5EF4-FFF2-40B4-BE49-F238E27FC236}">
                <a16:creationId xmlns:a16="http://schemas.microsoft.com/office/drawing/2014/main" id="{9698B616-8B46-4D81-B158-5DC963C22DD9}"/>
              </a:ext>
            </a:extLst>
          </p:cNvPr>
          <p:cNvPicPr>
            <a:picLocks noChangeAspect="1"/>
          </p:cNvPicPr>
          <p:nvPr/>
        </p:nvPicPr>
        <p:blipFill>
          <a:blip r:embed="rId6"/>
          <a:stretch>
            <a:fillRect/>
          </a:stretch>
        </p:blipFill>
        <p:spPr>
          <a:xfrm>
            <a:off x="8888575" y="1558878"/>
            <a:ext cx="2235062" cy="1885339"/>
          </a:xfrm>
          <a:prstGeom prst="rect">
            <a:avLst/>
          </a:prstGeom>
        </p:spPr>
      </p:pic>
      <p:pic>
        <p:nvPicPr>
          <p:cNvPr id="6" name="Picture 5">
            <a:extLst>
              <a:ext uri="{FF2B5EF4-FFF2-40B4-BE49-F238E27FC236}">
                <a16:creationId xmlns:a16="http://schemas.microsoft.com/office/drawing/2014/main" id="{6568A03D-CDF6-4370-A7BF-FDC0D6D4BDC3}"/>
              </a:ext>
            </a:extLst>
          </p:cNvPr>
          <p:cNvPicPr>
            <a:picLocks noChangeAspect="1"/>
          </p:cNvPicPr>
          <p:nvPr/>
        </p:nvPicPr>
        <p:blipFill>
          <a:blip r:embed="rId7"/>
          <a:stretch>
            <a:fillRect/>
          </a:stretch>
        </p:blipFill>
        <p:spPr>
          <a:xfrm>
            <a:off x="2639616" y="3441700"/>
            <a:ext cx="3657496" cy="1882822"/>
          </a:xfrm>
          <a:prstGeom prst="rect">
            <a:avLst/>
          </a:prstGeom>
        </p:spPr>
      </p:pic>
      <p:sp>
        <p:nvSpPr>
          <p:cNvPr id="7" name="Rectangle 6">
            <a:extLst>
              <a:ext uri="{FF2B5EF4-FFF2-40B4-BE49-F238E27FC236}">
                <a16:creationId xmlns:a16="http://schemas.microsoft.com/office/drawing/2014/main" id="{80DDAA09-FF47-4291-A4FC-2AE029BFD338}"/>
              </a:ext>
            </a:extLst>
          </p:cNvPr>
          <p:cNvSpPr/>
          <p:nvPr/>
        </p:nvSpPr>
        <p:spPr>
          <a:xfrm>
            <a:off x="2999656" y="2311057"/>
            <a:ext cx="554960" cy="400110"/>
          </a:xfrm>
          <a:prstGeom prst="rect">
            <a:avLst/>
          </a:prstGeom>
        </p:spPr>
        <p:txBody>
          <a:bodyPr wrap="none">
            <a:spAutoFit/>
          </a:bodyPr>
          <a:lstStyle/>
          <a:p>
            <a:r>
              <a:rPr lang="en-GB" dirty="0">
                <a:solidFill>
                  <a:srgbClr val="FF0000"/>
                </a:solidFill>
              </a:rPr>
              <a:t>50˚</a:t>
            </a:r>
          </a:p>
        </p:txBody>
      </p:sp>
      <p:sp>
        <p:nvSpPr>
          <p:cNvPr id="8" name="Rectangle 7">
            <a:extLst>
              <a:ext uri="{FF2B5EF4-FFF2-40B4-BE49-F238E27FC236}">
                <a16:creationId xmlns:a16="http://schemas.microsoft.com/office/drawing/2014/main" id="{E44AAA69-87F7-448F-9AAC-EF11954E3C59}"/>
              </a:ext>
            </a:extLst>
          </p:cNvPr>
          <p:cNvSpPr/>
          <p:nvPr/>
        </p:nvSpPr>
        <p:spPr>
          <a:xfrm>
            <a:off x="5015880" y="4171352"/>
            <a:ext cx="554960" cy="400110"/>
          </a:xfrm>
          <a:prstGeom prst="rect">
            <a:avLst/>
          </a:prstGeom>
        </p:spPr>
        <p:txBody>
          <a:bodyPr wrap="none">
            <a:spAutoFit/>
          </a:bodyPr>
          <a:lstStyle/>
          <a:p>
            <a:r>
              <a:rPr lang="en-GB" dirty="0">
                <a:solidFill>
                  <a:srgbClr val="FF0000"/>
                </a:solidFill>
              </a:rPr>
              <a:t>29˚</a:t>
            </a:r>
          </a:p>
        </p:txBody>
      </p:sp>
      <p:sp>
        <p:nvSpPr>
          <p:cNvPr id="9" name="Rectangle 8">
            <a:extLst>
              <a:ext uri="{FF2B5EF4-FFF2-40B4-BE49-F238E27FC236}">
                <a16:creationId xmlns:a16="http://schemas.microsoft.com/office/drawing/2014/main" id="{8403FC33-2C8F-4771-B0DA-3657EFEE69CD}"/>
              </a:ext>
            </a:extLst>
          </p:cNvPr>
          <p:cNvSpPr/>
          <p:nvPr/>
        </p:nvSpPr>
        <p:spPr>
          <a:xfrm>
            <a:off x="3143672" y="4603857"/>
            <a:ext cx="554960" cy="400110"/>
          </a:xfrm>
          <a:prstGeom prst="rect">
            <a:avLst/>
          </a:prstGeom>
        </p:spPr>
        <p:txBody>
          <a:bodyPr wrap="none">
            <a:spAutoFit/>
          </a:bodyPr>
          <a:lstStyle/>
          <a:p>
            <a:r>
              <a:rPr lang="en-GB" dirty="0">
                <a:solidFill>
                  <a:srgbClr val="FF0000"/>
                </a:solidFill>
              </a:rPr>
              <a:t>29˚</a:t>
            </a:r>
          </a:p>
        </p:txBody>
      </p:sp>
      <p:sp>
        <p:nvSpPr>
          <p:cNvPr id="10" name="Rectangle 9">
            <a:extLst>
              <a:ext uri="{FF2B5EF4-FFF2-40B4-BE49-F238E27FC236}">
                <a16:creationId xmlns:a16="http://schemas.microsoft.com/office/drawing/2014/main" id="{5B00ED7D-FF32-49FD-85E2-06995B081380}"/>
              </a:ext>
            </a:extLst>
          </p:cNvPr>
          <p:cNvSpPr/>
          <p:nvPr/>
        </p:nvSpPr>
        <p:spPr>
          <a:xfrm>
            <a:off x="6435091" y="2305476"/>
            <a:ext cx="554960" cy="400110"/>
          </a:xfrm>
          <a:prstGeom prst="rect">
            <a:avLst/>
          </a:prstGeom>
        </p:spPr>
        <p:txBody>
          <a:bodyPr wrap="none">
            <a:spAutoFit/>
          </a:bodyPr>
          <a:lstStyle/>
          <a:p>
            <a:r>
              <a:rPr lang="en-GB" dirty="0">
                <a:solidFill>
                  <a:srgbClr val="FF0000"/>
                </a:solidFill>
              </a:rPr>
              <a:t>85˚</a:t>
            </a:r>
          </a:p>
        </p:txBody>
      </p:sp>
      <p:sp>
        <p:nvSpPr>
          <p:cNvPr id="11" name="Rectangle 10">
            <a:extLst>
              <a:ext uri="{FF2B5EF4-FFF2-40B4-BE49-F238E27FC236}">
                <a16:creationId xmlns:a16="http://schemas.microsoft.com/office/drawing/2014/main" id="{B159B3A0-A157-48B9-B921-74438E036D95}"/>
              </a:ext>
            </a:extLst>
          </p:cNvPr>
          <p:cNvSpPr/>
          <p:nvPr/>
        </p:nvSpPr>
        <p:spPr>
          <a:xfrm>
            <a:off x="9393654" y="2649945"/>
            <a:ext cx="554960" cy="400110"/>
          </a:xfrm>
          <a:prstGeom prst="rect">
            <a:avLst/>
          </a:prstGeom>
        </p:spPr>
        <p:txBody>
          <a:bodyPr wrap="none">
            <a:spAutoFit/>
          </a:bodyPr>
          <a:lstStyle/>
          <a:p>
            <a:r>
              <a:rPr lang="en-GB" dirty="0">
                <a:solidFill>
                  <a:srgbClr val="FF0000"/>
                </a:solidFill>
              </a:rPr>
              <a:t>60˚</a:t>
            </a:r>
          </a:p>
        </p:txBody>
      </p:sp>
      <p:sp>
        <p:nvSpPr>
          <p:cNvPr id="12" name="Rectangle 11">
            <a:extLst>
              <a:ext uri="{FF2B5EF4-FFF2-40B4-BE49-F238E27FC236}">
                <a16:creationId xmlns:a16="http://schemas.microsoft.com/office/drawing/2014/main" id="{020F191C-7B70-4C60-97D9-9164DA9DFDED}"/>
              </a:ext>
            </a:extLst>
          </p:cNvPr>
          <p:cNvSpPr/>
          <p:nvPr/>
        </p:nvSpPr>
        <p:spPr>
          <a:xfrm>
            <a:off x="9641023" y="2018447"/>
            <a:ext cx="554960" cy="400110"/>
          </a:xfrm>
          <a:prstGeom prst="rect">
            <a:avLst/>
          </a:prstGeom>
        </p:spPr>
        <p:txBody>
          <a:bodyPr wrap="none">
            <a:spAutoFit/>
          </a:bodyPr>
          <a:lstStyle/>
          <a:p>
            <a:r>
              <a:rPr lang="en-GB" dirty="0">
                <a:solidFill>
                  <a:srgbClr val="FF0000"/>
                </a:solidFill>
              </a:rPr>
              <a:t>60˚</a:t>
            </a:r>
          </a:p>
        </p:txBody>
      </p:sp>
      <p:sp>
        <p:nvSpPr>
          <p:cNvPr id="13" name="Rectangle 12">
            <a:extLst>
              <a:ext uri="{FF2B5EF4-FFF2-40B4-BE49-F238E27FC236}">
                <a16:creationId xmlns:a16="http://schemas.microsoft.com/office/drawing/2014/main" id="{0D29DD82-A64F-4DDB-8763-D45BDB572E8F}"/>
              </a:ext>
            </a:extLst>
          </p:cNvPr>
          <p:cNvSpPr/>
          <p:nvPr/>
        </p:nvSpPr>
        <p:spPr>
          <a:xfrm>
            <a:off x="10091637" y="2539657"/>
            <a:ext cx="554960" cy="400110"/>
          </a:xfrm>
          <a:prstGeom prst="rect">
            <a:avLst/>
          </a:prstGeom>
        </p:spPr>
        <p:txBody>
          <a:bodyPr wrap="none">
            <a:spAutoFit/>
          </a:bodyPr>
          <a:lstStyle/>
          <a:p>
            <a:r>
              <a:rPr lang="en-GB" dirty="0">
                <a:solidFill>
                  <a:srgbClr val="FF0000"/>
                </a:solidFill>
              </a:rPr>
              <a:t>60˚</a:t>
            </a:r>
          </a:p>
        </p:txBody>
      </p:sp>
      <p:sp>
        <p:nvSpPr>
          <p:cNvPr id="14" name="Rectangle 13">
            <a:extLst>
              <a:ext uri="{FF2B5EF4-FFF2-40B4-BE49-F238E27FC236}">
                <a16:creationId xmlns:a16="http://schemas.microsoft.com/office/drawing/2014/main" id="{7297328B-8F02-4B19-A001-09BE30B9EE04}"/>
              </a:ext>
            </a:extLst>
          </p:cNvPr>
          <p:cNvSpPr/>
          <p:nvPr/>
        </p:nvSpPr>
        <p:spPr>
          <a:xfrm>
            <a:off x="4117033" y="2205627"/>
            <a:ext cx="554960" cy="400110"/>
          </a:xfrm>
          <a:prstGeom prst="rect">
            <a:avLst/>
          </a:prstGeom>
        </p:spPr>
        <p:txBody>
          <a:bodyPr wrap="none">
            <a:spAutoFit/>
          </a:bodyPr>
          <a:lstStyle/>
          <a:p>
            <a:r>
              <a:rPr lang="en-GB" dirty="0">
                <a:solidFill>
                  <a:srgbClr val="FF0000"/>
                </a:solidFill>
              </a:rPr>
              <a:t>50˚</a:t>
            </a:r>
          </a:p>
        </p:txBody>
      </p:sp>
      <p:sp>
        <p:nvSpPr>
          <p:cNvPr id="15" name="Rectangle 14">
            <a:extLst>
              <a:ext uri="{FF2B5EF4-FFF2-40B4-BE49-F238E27FC236}">
                <a16:creationId xmlns:a16="http://schemas.microsoft.com/office/drawing/2014/main" id="{2E619703-43EF-4102-80C0-68CF02730657}"/>
              </a:ext>
            </a:extLst>
          </p:cNvPr>
          <p:cNvSpPr/>
          <p:nvPr/>
        </p:nvSpPr>
        <p:spPr>
          <a:xfrm>
            <a:off x="6334491" y="1973357"/>
            <a:ext cx="554960" cy="400110"/>
          </a:xfrm>
          <a:prstGeom prst="rect">
            <a:avLst/>
          </a:prstGeom>
        </p:spPr>
        <p:txBody>
          <a:bodyPr wrap="none">
            <a:spAutoFit/>
          </a:bodyPr>
          <a:lstStyle/>
          <a:p>
            <a:r>
              <a:rPr lang="en-GB" dirty="0">
                <a:solidFill>
                  <a:srgbClr val="FF0000"/>
                </a:solidFill>
              </a:rPr>
              <a:t>85˚</a:t>
            </a:r>
          </a:p>
        </p:txBody>
      </p:sp>
      <p:cxnSp>
        <p:nvCxnSpPr>
          <p:cNvPr id="17" name="Straight Connector 16">
            <a:extLst>
              <a:ext uri="{FF2B5EF4-FFF2-40B4-BE49-F238E27FC236}">
                <a16:creationId xmlns:a16="http://schemas.microsoft.com/office/drawing/2014/main" id="{20DC78FF-1956-4598-AF23-E381B761CF85}"/>
              </a:ext>
            </a:extLst>
          </p:cNvPr>
          <p:cNvCxnSpPr>
            <a:cxnSpLocks/>
          </p:cNvCxnSpPr>
          <p:nvPr/>
        </p:nvCxnSpPr>
        <p:spPr bwMode="auto">
          <a:xfrm>
            <a:off x="3229479" y="1990502"/>
            <a:ext cx="216681" cy="182915"/>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5CF1C6DC-C77A-4904-AA33-3F0AB0058B2F}"/>
              </a:ext>
            </a:extLst>
          </p:cNvPr>
          <p:cNvCxnSpPr>
            <a:cxnSpLocks/>
          </p:cNvCxnSpPr>
          <p:nvPr/>
        </p:nvCxnSpPr>
        <p:spPr bwMode="auto">
          <a:xfrm>
            <a:off x="7365841" y="2116165"/>
            <a:ext cx="204711" cy="178924"/>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829BD12B-1F6B-4334-B062-DA362E932E49}"/>
              </a:ext>
            </a:extLst>
          </p:cNvPr>
          <p:cNvCxnSpPr>
            <a:cxnSpLocks/>
          </p:cNvCxnSpPr>
          <p:nvPr/>
        </p:nvCxnSpPr>
        <p:spPr bwMode="auto">
          <a:xfrm flipH="1" flipV="1">
            <a:off x="7196116" y="1668052"/>
            <a:ext cx="56722" cy="309366"/>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3AA85669-AD1D-4C30-86B5-8FACDAB0709D}"/>
              </a:ext>
            </a:extLst>
          </p:cNvPr>
          <p:cNvCxnSpPr>
            <a:cxnSpLocks/>
          </p:cNvCxnSpPr>
          <p:nvPr/>
        </p:nvCxnSpPr>
        <p:spPr bwMode="auto">
          <a:xfrm>
            <a:off x="9993564" y="2952688"/>
            <a:ext cx="48508" cy="267717"/>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4191AB0D-12FC-450C-8448-DCD94EBF624B}"/>
              </a:ext>
            </a:extLst>
          </p:cNvPr>
          <p:cNvCxnSpPr>
            <a:cxnSpLocks/>
          </p:cNvCxnSpPr>
          <p:nvPr/>
        </p:nvCxnSpPr>
        <p:spPr bwMode="auto">
          <a:xfrm flipH="1">
            <a:off x="10132049" y="2105646"/>
            <a:ext cx="241582" cy="135531"/>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4460338C-A53B-4DB0-AB8B-7A580B99BB1E}"/>
              </a:ext>
            </a:extLst>
          </p:cNvPr>
          <p:cNvCxnSpPr>
            <a:cxnSpLocks/>
          </p:cNvCxnSpPr>
          <p:nvPr/>
        </p:nvCxnSpPr>
        <p:spPr bwMode="auto">
          <a:xfrm>
            <a:off x="9363543" y="2302674"/>
            <a:ext cx="277480" cy="146695"/>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9FBDE7D5-8292-4969-8139-1E8FDA5495DC}"/>
              </a:ext>
            </a:extLst>
          </p:cNvPr>
          <p:cNvCxnSpPr>
            <a:cxnSpLocks/>
          </p:cNvCxnSpPr>
          <p:nvPr/>
        </p:nvCxnSpPr>
        <p:spPr bwMode="auto">
          <a:xfrm>
            <a:off x="3446160" y="4171352"/>
            <a:ext cx="252472" cy="145388"/>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19173E67-6548-48C0-8A21-5F53E41FB917}"/>
              </a:ext>
            </a:extLst>
          </p:cNvPr>
          <p:cNvCxnSpPr>
            <a:cxnSpLocks/>
          </p:cNvCxnSpPr>
          <p:nvPr/>
        </p:nvCxnSpPr>
        <p:spPr bwMode="auto">
          <a:xfrm flipV="1">
            <a:off x="4182165" y="1869761"/>
            <a:ext cx="157244" cy="200541"/>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C963FF73-54A9-40AE-9E68-83FF13F80612}"/>
              </a:ext>
            </a:extLst>
          </p:cNvPr>
          <p:cNvCxnSpPr>
            <a:cxnSpLocks/>
          </p:cNvCxnSpPr>
          <p:nvPr/>
        </p:nvCxnSpPr>
        <p:spPr bwMode="auto">
          <a:xfrm flipV="1">
            <a:off x="4727191" y="3789040"/>
            <a:ext cx="89926" cy="288032"/>
          </a:xfrm>
          <a:prstGeom prst="line">
            <a:avLst/>
          </a:prstGeom>
          <a:solidFill>
            <a:srgbClr val="00B8FF"/>
          </a:solidFill>
          <a:ln w="28575" cap="flat" cmpd="sng" algn="ctr">
            <a:solidFill>
              <a:srgbClr val="FF0000"/>
            </a:solidFill>
            <a:prstDash val="solid"/>
            <a:round/>
            <a:headEnd type="none" w="med" len="med"/>
            <a:tailEnd type="none" w="med" len="med"/>
          </a:ln>
          <a:effectLst/>
        </p:spPr>
      </p:cxnSp>
      <p:sp>
        <p:nvSpPr>
          <p:cNvPr id="52" name="Partial Circle 51">
            <a:extLst>
              <a:ext uri="{FF2B5EF4-FFF2-40B4-BE49-F238E27FC236}">
                <a16:creationId xmlns:a16="http://schemas.microsoft.com/office/drawing/2014/main" id="{9E40AE8D-7286-4212-968F-79A2E6C2FA5D}"/>
              </a:ext>
            </a:extLst>
          </p:cNvPr>
          <p:cNvSpPr/>
          <p:nvPr/>
        </p:nvSpPr>
        <p:spPr bwMode="auto">
          <a:xfrm rot="3731610">
            <a:off x="5457785" y="3945645"/>
            <a:ext cx="1071444" cy="942498"/>
          </a:xfrm>
          <a:prstGeom prst="pie">
            <a:avLst>
              <a:gd name="adj1" fmla="val 6322120"/>
              <a:gd name="adj2" fmla="val 8424377"/>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4" name="Partial Circle 53">
            <a:extLst>
              <a:ext uri="{FF2B5EF4-FFF2-40B4-BE49-F238E27FC236}">
                <a16:creationId xmlns:a16="http://schemas.microsoft.com/office/drawing/2014/main" id="{FB6877F8-7F9A-4ED0-8DEA-D35137CF916C}"/>
              </a:ext>
            </a:extLst>
          </p:cNvPr>
          <p:cNvSpPr/>
          <p:nvPr/>
        </p:nvSpPr>
        <p:spPr bwMode="auto">
          <a:xfrm rot="4714980">
            <a:off x="8819522" y="2839393"/>
            <a:ext cx="793544" cy="775203"/>
          </a:xfrm>
          <a:prstGeom prst="pie">
            <a:avLst>
              <a:gd name="adj1" fmla="val 12671249"/>
              <a:gd name="adj2" fmla="val 1620000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5" name="Partial Circle 54">
            <a:extLst>
              <a:ext uri="{FF2B5EF4-FFF2-40B4-BE49-F238E27FC236}">
                <a16:creationId xmlns:a16="http://schemas.microsoft.com/office/drawing/2014/main" id="{54F0A618-5B59-4E81-BF3C-2AC70AD59395}"/>
              </a:ext>
            </a:extLst>
          </p:cNvPr>
          <p:cNvSpPr/>
          <p:nvPr/>
        </p:nvSpPr>
        <p:spPr bwMode="auto">
          <a:xfrm rot="19731969">
            <a:off x="5597717" y="1813781"/>
            <a:ext cx="724710" cy="747692"/>
          </a:xfrm>
          <a:prstGeom prst="pie">
            <a:avLst>
              <a:gd name="adj1" fmla="val 1104394"/>
              <a:gd name="adj2" fmla="val 5487399"/>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6" name="Partial Circle 55">
            <a:extLst>
              <a:ext uri="{FF2B5EF4-FFF2-40B4-BE49-F238E27FC236}">
                <a16:creationId xmlns:a16="http://schemas.microsoft.com/office/drawing/2014/main" id="{B3FAF829-A358-47BC-90C8-A669A92079FC}"/>
              </a:ext>
            </a:extLst>
          </p:cNvPr>
          <p:cNvSpPr/>
          <p:nvPr/>
        </p:nvSpPr>
        <p:spPr bwMode="auto">
          <a:xfrm rot="6545632">
            <a:off x="2298611" y="2348593"/>
            <a:ext cx="793544" cy="775203"/>
          </a:xfrm>
          <a:prstGeom prst="pie">
            <a:avLst>
              <a:gd name="adj1" fmla="val 12441049"/>
              <a:gd name="adj2" fmla="val 1466719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7" name="Partial Circle 56">
            <a:extLst>
              <a:ext uri="{FF2B5EF4-FFF2-40B4-BE49-F238E27FC236}">
                <a16:creationId xmlns:a16="http://schemas.microsoft.com/office/drawing/2014/main" id="{D9FCA8FE-6C80-4BA9-BA1E-F6B1DAD2EB40}"/>
              </a:ext>
            </a:extLst>
          </p:cNvPr>
          <p:cNvSpPr/>
          <p:nvPr/>
        </p:nvSpPr>
        <p:spPr bwMode="auto">
          <a:xfrm rot="17614126">
            <a:off x="4623452" y="2143798"/>
            <a:ext cx="793544" cy="775203"/>
          </a:xfrm>
          <a:prstGeom prst="pie">
            <a:avLst>
              <a:gd name="adj1" fmla="val 14415522"/>
              <a:gd name="adj2" fmla="val 17085367"/>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8" name="Partial Circle 57">
            <a:extLst>
              <a:ext uri="{FF2B5EF4-FFF2-40B4-BE49-F238E27FC236}">
                <a16:creationId xmlns:a16="http://schemas.microsoft.com/office/drawing/2014/main" id="{257A285A-6B20-4DA9-9E08-2ACB0A690988}"/>
              </a:ext>
            </a:extLst>
          </p:cNvPr>
          <p:cNvSpPr/>
          <p:nvPr/>
        </p:nvSpPr>
        <p:spPr bwMode="auto">
          <a:xfrm rot="19731969">
            <a:off x="6023085" y="2601785"/>
            <a:ext cx="689348" cy="628736"/>
          </a:xfrm>
          <a:prstGeom prst="pie">
            <a:avLst>
              <a:gd name="adj1" fmla="val 16378577"/>
              <a:gd name="adj2" fmla="val 2140000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9" name="Partial Circle 58">
            <a:extLst>
              <a:ext uri="{FF2B5EF4-FFF2-40B4-BE49-F238E27FC236}">
                <a16:creationId xmlns:a16="http://schemas.microsoft.com/office/drawing/2014/main" id="{10DB72E7-D7F1-4F04-B4CD-D0094CF3A971}"/>
              </a:ext>
            </a:extLst>
          </p:cNvPr>
          <p:cNvSpPr/>
          <p:nvPr/>
        </p:nvSpPr>
        <p:spPr bwMode="auto">
          <a:xfrm rot="4714980">
            <a:off x="10477424" y="2540835"/>
            <a:ext cx="793544" cy="775203"/>
          </a:xfrm>
          <a:prstGeom prst="pie">
            <a:avLst>
              <a:gd name="adj1" fmla="val 5524173"/>
              <a:gd name="adj2" fmla="val 900869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0" name="Partial Circle 59">
            <a:extLst>
              <a:ext uri="{FF2B5EF4-FFF2-40B4-BE49-F238E27FC236}">
                <a16:creationId xmlns:a16="http://schemas.microsoft.com/office/drawing/2014/main" id="{DD168926-9777-431D-A47D-7A1865909FD8}"/>
              </a:ext>
            </a:extLst>
          </p:cNvPr>
          <p:cNvSpPr/>
          <p:nvPr/>
        </p:nvSpPr>
        <p:spPr bwMode="auto">
          <a:xfrm rot="4714980">
            <a:off x="9397596" y="1248850"/>
            <a:ext cx="793544" cy="775203"/>
          </a:xfrm>
          <a:prstGeom prst="pie">
            <a:avLst>
              <a:gd name="adj1" fmla="val 20054105"/>
              <a:gd name="adj2" fmla="val 186354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1" name="Partial Circle 60">
            <a:extLst>
              <a:ext uri="{FF2B5EF4-FFF2-40B4-BE49-F238E27FC236}">
                <a16:creationId xmlns:a16="http://schemas.microsoft.com/office/drawing/2014/main" id="{F24149AA-4B5A-4DE2-BB6C-C30946A2C135}"/>
              </a:ext>
            </a:extLst>
          </p:cNvPr>
          <p:cNvSpPr/>
          <p:nvPr/>
        </p:nvSpPr>
        <p:spPr bwMode="auto">
          <a:xfrm rot="3397303">
            <a:off x="2244814" y="4693709"/>
            <a:ext cx="1071444" cy="942498"/>
          </a:xfrm>
          <a:prstGeom prst="pie">
            <a:avLst>
              <a:gd name="adj1" fmla="val 15277766"/>
              <a:gd name="adj2" fmla="val 17452332"/>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6" name="TextBox 15">
            <a:extLst>
              <a:ext uri="{FF2B5EF4-FFF2-40B4-BE49-F238E27FC236}">
                <a16:creationId xmlns:a16="http://schemas.microsoft.com/office/drawing/2014/main" id="{6C678209-3BE1-4907-9B01-EAD6EB5F4B85}"/>
              </a:ext>
            </a:extLst>
          </p:cNvPr>
          <p:cNvSpPr txBox="1"/>
          <p:nvPr/>
        </p:nvSpPr>
        <p:spPr>
          <a:xfrm>
            <a:off x="7365369" y="1369860"/>
            <a:ext cx="912230" cy="461665"/>
          </a:xfrm>
          <a:prstGeom prst="rect">
            <a:avLst/>
          </a:prstGeom>
          <a:noFill/>
        </p:spPr>
        <p:txBody>
          <a:bodyPr wrap="square" rtlCol="0">
            <a:spAutoFit/>
          </a:bodyPr>
          <a:lstStyle/>
          <a:p>
            <a:r>
              <a:rPr lang="en-GB" sz="2400" dirty="0">
                <a:solidFill>
                  <a:srgbClr val="FF0000"/>
                </a:solidFill>
              </a:rPr>
              <a:t>10 ˚</a:t>
            </a:r>
          </a:p>
        </p:txBody>
      </p:sp>
      <p:sp>
        <p:nvSpPr>
          <p:cNvPr id="38" name="TextBox 37">
            <a:extLst>
              <a:ext uri="{FF2B5EF4-FFF2-40B4-BE49-F238E27FC236}">
                <a16:creationId xmlns:a16="http://schemas.microsoft.com/office/drawing/2014/main" id="{B3AEC41B-4912-49CC-BA44-13631BC9451A}"/>
              </a:ext>
            </a:extLst>
          </p:cNvPr>
          <p:cNvSpPr txBox="1"/>
          <p:nvPr/>
        </p:nvSpPr>
        <p:spPr>
          <a:xfrm>
            <a:off x="2620043" y="1573212"/>
            <a:ext cx="2562726" cy="1449140"/>
          </a:xfrm>
          <a:prstGeom prst="rect">
            <a:avLst/>
          </a:prstGeom>
          <a:noFill/>
          <a:ln w="19050">
            <a:solidFill>
              <a:schemeClr val="tx1"/>
            </a:solidFill>
          </a:ln>
        </p:spPr>
        <p:txBody>
          <a:bodyPr wrap="square" rtlCol="0">
            <a:spAutoFit/>
          </a:bodyPr>
          <a:lstStyle/>
          <a:p>
            <a:endParaRPr lang="en-GB" dirty="0"/>
          </a:p>
        </p:txBody>
      </p:sp>
      <p:sp>
        <p:nvSpPr>
          <p:cNvPr id="39" name="TextBox 38">
            <a:extLst>
              <a:ext uri="{FF2B5EF4-FFF2-40B4-BE49-F238E27FC236}">
                <a16:creationId xmlns:a16="http://schemas.microsoft.com/office/drawing/2014/main" id="{F3BC11DA-84E7-4BC1-89CF-DDBA46083CAA}"/>
              </a:ext>
            </a:extLst>
          </p:cNvPr>
          <p:cNvSpPr txBox="1"/>
          <p:nvPr/>
        </p:nvSpPr>
        <p:spPr>
          <a:xfrm>
            <a:off x="8884414" y="1573371"/>
            <a:ext cx="2239223" cy="1885339"/>
          </a:xfrm>
          <a:prstGeom prst="rect">
            <a:avLst/>
          </a:prstGeom>
          <a:noFill/>
          <a:ln w="19050">
            <a:solidFill>
              <a:schemeClr val="tx1"/>
            </a:solidFill>
          </a:ln>
        </p:spPr>
        <p:txBody>
          <a:bodyPr wrap="square" rtlCol="0">
            <a:spAutoFit/>
          </a:bodyPr>
          <a:lstStyle/>
          <a:p>
            <a:endParaRPr lang="en-GB" dirty="0"/>
          </a:p>
        </p:txBody>
      </p:sp>
      <p:sp>
        <p:nvSpPr>
          <p:cNvPr id="40" name="TextBox 39">
            <a:extLst>
              <a:ext uri="{FF2B5EF4-FFF2-40B4-BE49-F238E27FC236}">
                <a16:creationId xmlns:a16="http://schemas.microsoft.com/office/drawing/2014/main" id="{FDD7D370-0054-4CA0-8EB0-D3ED3352E38A}"/>
              </a:ext>
            </a:extLst>
          </p:cNvPr>
          <p:cNvSpPr txBox="1"/>
          <p:nvPr/>
        </p:nvSpPr>
        <p:spPr>
          <a:xfrm>
            <a:off x="5789127" y="1543549"/>
            <a:ext cx="2660104" cy="1518210"/>
          </a:xfrm>
          <a:prstGeom prst="rect">
            <a:avLst/>
          </a:prstGeom>
          <a:noFill/>
          <a:ln w="19050">
            <a:solidFill>
              <a:schemeClr val="tx1"/>
            </a:solidFill>
          </a:ln>
        </p:spPr>
        <p:txBody>
          <a:bodyPr wrap="square" rtlCol="0">
            <a:spAutoFit/>
          </a:bodyPr>
          <a:lstStyle/>
          <a:p>
            <a:endParaRPr lang="en-GB" dirty="0"/>
          </a:p>
        </p:txBody>
      </p:sp>
      <p:sp>
        <p:nvSpPr>
          <p:cNvPr id="41" name="TextBox 40">
            <a:extLst>
              <a:ext uri="{FF2B5EF4-FFF2-40B4-BE49-F238E27FC236}">
                <a16:creationId xmlns:a16="http://schemas.microsoft.com/office/drawing/2014/main" id="{79B3F9E3-B72C-4CA9-B5F8-5317A9333581}"/>
              </a:ext>
            </a:extLst>
          </p:cNvPr>
          <p:cNvSpPr txBox="1"/>
          <p:nvPr/>
        </p:nvSpPr>
        <p:spPr>
          <a:xfrm>
            <a:off x="2606980" y="3444524"/>
            <a:ext cx="3690132" cy="1905398"/>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500187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52" grpId="0" animBg="1"/>
      <p:bldP spid="54" grpId="0" animBg="1"/>
      <p:bldP spid="55" grpId="0" animBg="1"/>
      <p:bldP spid="56" grpId="0" animBg="1"/>
      <p:bldP spid="57" grpId="0" animBg="1"/>
      <p:bldP spid="58" grpId="0" animBg="1"/>
      <p:bldP spid="59" grpId="0" animBg="1"/>
      <p:bldP spid="60" grpId="0" animBg="1"/>
      <p:bldP spid="61" grpId="0" animBg="1"/>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B57EBE2-ADE6-4C87-A0DF-C5785FE390FE}"/>
              </a:ext>
            </a:extLst>
          </p:cNvPr>
          <p:cNvSpPr/>
          <p:nvPr/>
        </p:nvSpPr>
        <p:spPr bwMode="auto">
          <a:xfrm>
            <a:off x="10131428" y="4493056"/>
            <a:ext cx="1653204" cy="122711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Constructing Triangles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780509C-47D0-4F66-B598-F4785DA48BAB}"/>
              </a:ext>
            </a:extLst>
          </p:cNvPr>
          <p:cNvPicPr>
            <a:picLocks noChangeAspect="1"/>
          </p:cNvPicPr>
          <p:nvPr/>
        </p:nvPicPr>
        <p:blipFill>
          <a:blip r:embed="rId4"/>
          <a:stretch>
            <a:fillRect/>
          </a:stretch>
        </p:blipFill>
        <p:spPr>
          <a:xfrm>
            <a:off x="2830130" y="1482591"/>
            <a:ext cx="2473328" cy="2150480"/>
          </a:xfrm>
          <a:prstGeom prst="rect">
            <a:avLst/>
          </a:prstGeom>
        </p:spPr>
      </p:pic>
      <p:pic>
        <p:nvPicPr>
          <p:cNvPr id="3" name="Picture 2">
            <a:extLst>
              <a:ext uri="{FF2B5EF4-FFF2-40B4-BE49-F238E27FC236}">
                <a16:creationId xmlns:a16="http://schemas.microsoft.com/office/drawing/2014/main" id="{7FA5F055-DCAC-4533-AF7F-70C46FA454F8}"/>
              </a:ext>
            </a:extLst>
          </p:cNvPr>
          <p:cNvPicPr>
            <a:picLocks noChangeAspect="1"/>
          </p:cNvPicPr>
          <p:nvPr/>
        </p:nvPicPr>
        <p:blipFill>
          <a:blip r:embed="rId5"/>
          <a:stretch>
            <a:fillRect/>
          </a:stretch>
        </p:blipFill>
        <p:spPr>
          <a:xfrm>
            <a:off x="5906121" y="1543225"/>
            <a:ext cx="2887260" cy="2398627"/>
          </a:xfrm>
          <a:prstGeom prst="rect">
            <a:avLst/>
          </a:prstGeom>
        </p:spPr>
      </p:pic>
      <p:pic>
        <p:nvPicPr>
          <p:cNvPr id="4" name="Picture 3">
            <a:extLst>
              <a:ext uri="{FF2B5EF4-FFF2-40B4-BE49-F238E27FC236}">
                <a16:creationId xmlns:a16="http://schemas.microsoft.com/office/drawing/2014/main" id="{7290B4D7-0C76-43BA-84F4-2830515F67D6}"/>
              </a:ext>
            </a:extLst>
          </p:cNvPr>
          <p:cNvPicPr>
            <a:picLocks noChangeAspect="1"/>
          </p:cNvPicPr>
          <p:nvPr/>
        </p:nvPicPr>
        <p:blipFill>
          <a:blip r:embed="rId6"/>
          <a:stretch>
            <a:fillRect/>
          </a:stretch>
        </p:blipFill>
        <p:spPr>
          <a:xfrm>
            <a:off x="2831808" y="3959074"/>
            <a:ext cx="2887259" cy="2523409"/>
          </a:xfrm>
          <a:prstGeom prst="rect">
            <a:avLst/>
          </a:prstGeom>
        </p:spPr>
      </p:pic>
      <p:pic>
        <p:nvPicPr>
          <p:cNvPr id="5" name="Picture 4">
            <a:extLst>
              <a:ext uri="{FF2B5EF4-FFF2-40B4-BE49-F238E27FC236}">
                <a16:creationId xmlns:a16="http://schemas.microsoft.com/office/drawing/2014/main" id="{634E130C-7842-4E6F-971E-A70574213C05}"/>
              </a:ext>
            </a:extLst>
          </p:cNvPr>
          <p:cNvPicPr>
            <a:picLocks noChangeAspect="1"/>
          </p:cNvPicPr>
          <p:nvPr/>
        </p:nvPicPr>
        <p:blipFill>
          <a:blip r:embed="rId7"/>
          <a:stretch>
            <a:fillRect/>
          </a:stretch>
        </p:blipFill>
        <p:spPr>
          <a:xfrm>
            <a:off x="6843072" y="4153157"/>
            <a:ext cx="2980396" cy="2304255"/>
          </a:xfrm>
          <a:prstGeom prst="rect">
            <a:avLst/>
          </a:prstGeom>
        </p:spPr>
      </p:pic>
      <p:sp>
        <p:nvSpPr>
          <p:cNvPr id="6" name="Rectangle 5">
            <a:extLst>
              <a:ext uri="{FF2B5EF4-FFF2-40B4-BE49-F238E27FC236}">
                <a16:creationId xmlns:a16="http://schemas.microsoft.com/office/drawing/2014/main" id="{9DDFD852-9615-4711-8AF9-B223294494C1}"/>
              </a:ext>
            </a:extLst>
          </p:cNvPr>
          <p:cNvSpPr/>
          <p:nvPr/>
        </p:nvSpPr>
        <p:spPr>
          <a:xfrm>
            <a:off x="2352971" y="841739"/>
            <a:ext cx="5900974" cy="461665"/>
          </a:xfrm>
          <a:prstGeom prst="rect">
            <a:avLst/>
          </a:prstGeom>
        </p:spPr>
        <p:txBody>
          <a:bodyPr wrap="none">
            <a:spAutoFit/>
          </a:bodyPr>
          <a:lstStyle/>
          <a:p>
            <a:r>
              <a:rPr lang="en-GB" sz="2400" dirty="0"/>
              <a:t>2. Which of these triangles can you draw?</a:t>
            </a:r>
          </a:p>
        </p:txBody>
      </p:sp>
      <p:pic>
        <p:nvPicPr>
          <p:cNvPr id="7" name="Picture 6">
            <a:extLst>
              <a:ext uri="{FF2B5EF4-FFF2-40B4-BE49-F238E27FC236}">
                <a16:creationId xmlns:a16="http://schemas.microsoft.com/office/drawing/2014/main" id="{F4A38BEB-E98A-49ED-9668-A2B49AC9CEFD}"/>
              </a:ext>
            </a:extLst>
          </p:cNvPr>
          <p:cNvPicPr>
            <a:picLocks noChangeAspect="1"/>
          </p:cNvPicPr>
          <p:nvPr/>
        </p:nvPicPr>
        <p:blipFill>
          <a:blip r:embed="rId8"/>
          <a:stretch>
            <a:fillRect/>
          </a:stretch>
        </p:blipFill>
        <p:spPr>
          <a:xfrm>
            <a:off x="9360000" y="1482591"/>
            <a:ext cx="2611140" cy="2420647"/>
          </a:xfrm>
          <a:prstGeom prst="rect">
            <a:avLst/>
          </a:prstGeom>
        </p:spPr>
      </p:pic>
      <p:sp>
        <p:nvSpPr>
          <p:cNvPr id="8" name="Rectangle 7">
            <a:extLst>
              <a:ext uri="{FF2B5EF4-FFF2-40B4-BE49-F238E27FC236}">
                <a16:creationId xmlns:a16="http://schemas.microsoft.com/office/drawing/2014/main" id="{E98D10BB-E33C-4F52-AA1D-49DD7AAEF3B0}"/>
              </a:ext>
            </a:extLst>
          </p:cNvPr>
          <p:cNvSpPr/>
          <p:nvPr/>
        </p:nvSpPr>
        <p:spPr>
          <a:xfrm>
            <a:off x="2278904" y="1384913"/>
            <a:ext cx="561372" cy="461665"/>
          </a:xfrm>
          <a:prstGeom prst="rect">
            <a:avLst/>
          </a:prstGeom>
        </p:spPr>
        <p:txBody>
          <a:bodyPr wrap="none">
            <a:spAutoFit/>
          </a:bodyPr>
          <a:lstStyle/>
          <a:p>
            <a:r>
              <a:rPr lang="en-GB" sz="2400" dirty="0"/>
              <a:t>(a)</a:t>
            </a:r>
          </a:p>
        </p:txBody>
      </p:sp>
      <p:sp>
        <p:nvSpPr>
          <p:cNvPr id="9" name="Rectangle 8">
            <a:extLst>
              <a:ext uri="{FF2B5EF4-FFF2-40B4-BE49-F238E27FC236}">
                <a16:creationId xmlns:a16="http://schemas.microsoft.com/office/drawing/2014/main" id="{4811A666-884D-4BFF-A8C5-1FB70C565DBC}"/>
              </a:ext>
            </a:extLst>
          </p:cNvPr>
          <p:cNvSpPr/>
          <p:nvPr/>
        </p:nvSpPr>
        <p:spPr>
          <a:xfrm>
            <a:off x="5309092" y="1411927"/>
            <a:ext cx="561372" cy="461665"/>
          </a:xfrm>
          <a:prstGeom prst="rect">
            <a:avLst/>
          </a:prstGeom>
        </p:spPr>
        <p:txBody>
          <a:bodyPr wrap="none">
            <a:spAutoFit/>
          </a:bodyPr>
          <a:lstStyle/>
          <a:p>
            <a:r>
              <a:rPr lang="en-GB" sz="2400" dirty="0"/>
              <a:t>(b)</a:t>
            </a:r>
          </a:p>
        </p:txBody>
      </p:sp>
      <p:sp>
        <p:nvSpPr>
          <p:cNvPr id="10" name="Rectangle 9">
            <a:extLst>
              <a:ext uri="{FF2B5EF4-FFF2-40B4-BE49-F238E27FC236}">
                <a16:creationId xmlns:a16="http://schemas.microsoft.com/office/drawing/2014/main" id="{700D66EB-3513-41C4-8EBD-668B9B6606D3}"/>
              </a:ext>
            </a:extLst>
          </p:cNvPr>
          <p:cNvSpPr/>
          <p:nvPr/>
        </p:nvSpPr>
        <p:spPr>
          <a:xfrm>
            <a:off x="8810149" y="1411927"/>
            <a:ext cx="543739" cy="461665"/>
          </a:xfrm>
          <a:prstGeom prst="rect">
            <a:avLst/>
          </a:prstGeom>
        </p:spPr>
        <p:txBody>
          <a:bodyPr wrap="none">
            <a:spAutoFit/>
          </a:bodyPr>
          <a:lstStyle/>
          <a:p>
            <a:r>
              <a:rPr lang="en-GB" sz="2400" dirty="0"/>
              <a:t>(c)</a:t>
            </a:r>
          </a:p>
        </p:txBody>
      </p:sp>
      <p:sp>
        <p:nvSpPr>
          <p:cNvPr id="11" name="Rectangle 10">
            <a:extLst>
              <a:ext uri="{FF2B5EF4-FFF2-40B4-BE49-F238E27FC236}">
                <a16:creationId xmlns:a16="http://schemas.microsoft.com/office/drawing/2014/main" id="{AB27E634-85B2-4291-87C1-58F2E30DC8EF}"/>
              </a:ext>
            </a:extLst>
          </p:cNvPr>
          <p:cNvSpPr/>
          <p:nvPr/>
        </p:nvSpPr>
        <p:spPr>
          <a:xfrm>
            <a:off x="2278904" y="3884632"/>
            <a:ext cx="561372" cy="461665"/>
          </a:xfrm>
          <a:prstGeom prst="rect">
            <a:avLst/>
          </a:prstGeom>
        </p:spPr>
        <p:txBody>
          <a:bodyPr wrap="none">
            <a:spAutoFit/>
          </a:bodyPr>
          <a:lstStyle/>
          <a:p>
            <a:r>
              <a:rPr lang="en-GB" sz="2400" dirty="0"/>
              <a:t>(d)</a:t>
            </a:r>
          </a:p>
        </p:txBody>
      </p:sp>
      <p:sp>
        <p:nvSpPr>
          <p:cNvPr id="12" name="Rectangle 11">
            <a:extLst>
              <a:ext uri="{FF2B5EF4-FFF2-40B4-BE49-F238E27FC236}">
                <a16:creationId xmlns:a16="http://schemas.microsoft.com/office/drawing/2014/main" id="{A942470B-5BED-4359-BCFE-E9061A9C960A}"/>
              </a:ext>
            </a:extLst>
          </p:cNvPr>
          <p:cNvSpPr/>
          <p:nvPr/>
        </p:nvSpPr>
        <p:spPr>
          <a:xfrm>
            <a:off x="5698699" y="4115464"/>
            <a:ext cx="561372" cy="461665"/>
          </a:xfrm>
          <a:prstGeom prst="rect">
            <a:avLst/>
          </a:prstGeom>
        </p:spPr>
        <p:txBody>
          <a:bodyPr wrap="none">
            <a:spAutoFit/>
          </a:bodyPr>
          <a:lstStyle/>
          <a:p>
            <a:r>
              <a:rPr lang="en-GB" sz="2400" dirty="0"/>
              <a:t>(e)</a:t>
            </a:r>
          </a:p>
        </p:txBody>
      </p:sp>
      <p:sp>
        <p:nvSpPr>
          <p:cNvPr id="13" name="Rectangle 12">
            <a:extLst>
              <a:ext uri="{FF2B5EF4-FFF2-40B4-BE49-F238E27FC236}">
                <a16:creationId xmlns:a16="http://schemas.microsoft.com/office/drawing/2014/main" id="{4A708358-E42C-4F93-92B9-104DEF039355}"/>
              </a:ext>
            </a:extLst>
          </p:cNvPr>
          <p:cNvSpPr/>
          <p:nvPr/>
        </p:nvSpPr>
        <p:spPr>
          <a:xfrm>
            <a:off x="3794387" y="1849281"/>
            <a:ext cx="554960" cy="400110"/>
          </a:xfrm>
          <a:prstGeom prst="rect">
            <a:avLst/>
          </a:prstGeom>
        </p:spPr>
        <p:txBody>
          <a:bodyPr wrap="none">
            <a:spAutoFit/>
          </a:bodyPr>
          <a:lstStyle/>
          <a:p>
            <a:r>
              <a:rPr lang="en-GB" dirty="0">
                <a:solidFill>
                  <a:srgbClr val="FF0000"/>
                </a:solidFill>
              </a:rPr>
              <a:t>59˚</a:t>
            </a:r>
          </a:p>
        </p:txBody>
      </p:sp>
      <p:sp>
        <p:nvSpPr>
          <p:cNvPr id="14" name="Rectangle 13">
            <a:extLst>
              <a:ext uri="{FF2B5EF4-FFF2-40B4-BE49-F238E27FC236}">
                <a16:creationId xmlns:a16="http://schemas.microsoft.com/office/drawing/2014/main" id="{963A8B0F-C6BC-4D9C-AF10-5DE45626A96D}"/>
              </a:ext>
            </a:extLst>
          </p:cNvPr>
          <p:cNvSpPr/>
          <p:nvPr/>
        </p:nvSpPr>
        <p:spPr>
          <a:xfrm>
            <a:off x="3215680" y="2837003"/>
            <a:ext cx="554960" cy="400110"/>
          </a:xfrm>
          <a:prstGeom prst="rect">
            <a:avLst/>
          </a:prstGeom>
        </p:spPr>
        <p:txBody>
          <a:bodyPr wrap="none">
            <a:spAutoFit/>
          </a:bodyPr>
          <a:lstStyle/>
          <a:p>
            <a:r>
              <a:rPr lang="en-GB" dirty="0">
                <a:solidFill>
                  <a:srgbClr val="FF0000"/>
                </a:solidFill>
              </a:rPr>
              <a:t>86˚</a:t>
            </a:r>
          </a:p>
        </p:txBody>
      </p:sp>
      <p:sp>
        <p:nvSpPr>
          <p:cNvPr id="15" name="Rectangle 14">
            <a:extLst>
              <a:ext uri="{FF2B5EF4-FFF2-40B4-BE49-F238E27FC236}">
                <a16:creationId xmlns:a16="http://schemas.microsoft.com/office/drawing/2014/main" id="{FBD4CDA5-CA81-4EDB-8A56-773DBCC54D91}"/>
              </a:ext>
            </a:extLst>
          </p:cNvPr>
          <p:cNvSpPr/>
          <p:nvPr/>
        </p:nvSpPr>
        <p:spPr>
          <a:xfrm>
            <a:off x="4312419" y="2815368"/>
            <a:ext cx="554960" cy="400110"/>
          </a:xfrm>
          <a:prstGeom prst="rect">
            <a:avLst/>
          </a:prstGeom>
        </p:spPr>
        <p:txBody>
          <a:bodyPr wrap="none">
            <a:spAutoFit/>
          </a:bodyPr>
          <a:lstStyle/>
          <a:p>
            <a:r>
              <a:rPr lang="en-GB" dirty="0">
                <a:solidFill>
                  <a:srgbClr val="FF0000"/>
                </a:solidFill>
              </a:rPr>
              <a:t>35˚</a:t>
            </a:r>
          </a:p>
        </p:txBody>
      </p:sp>
      <p:sp>
        <p:nvSpPr>
          <p:cNvPr id="18" name="Rectangle 17">
            <a:extLst>
              <a:ext uri="{FF2B5EF4-FFF2-40B4-BE49-F238E27FC236}">
                <a16:creationId xmlns:a16="http://schemas.microsoft.com/office/drawing/2014/main" id="{9E773355-FE7E-400E-98AC-AE113FE6B106}"/>
              </a:ext>
            </a:extLst>
          </p:cNvPr>
          <p:cNvSpPr/>
          <p:nvPr/>
        </p:nvSpPr>
        <p:spPr>
          <a:xfrm>
            <a:off x="7032104" y="1946256"/>
            <a:ext cx="554960" cy="400110"/>
          </a:xfrm>
          <a:prstGeom prst="rect">
            <a:avLst/>
          </a:prstGeom>
        </p:spPr>
        <p:txBody>
          <a:bodyPr wrap="none">
            <a:spAutoFit/>
          </a:bodyPr>
          <a:lstStyle/>
          <a:p>
            <a:r>
              <a:rPr lang="en-GB" dirty="0">
                <a:solidFill>
                  <a:srgbClr val="FF0000"/>
                </a:solidFill>
              </a:rPr>
              <a:t>32˚</a:t>
            </a:r>
          </a:p>
        </p:txBody>
      </p:sp>
      <p:sp>
        <p:nvSpPr>
          <p:cNvPr id="19" name="Rectangle 18">
            <a:extLst>
              <a:ext uri="{FF2B5EF4-FFF2-40B4-BE49-F238E27FC236}">
                <a16:creationId xmlns:a16="http://schemas.microsoft.com/office/drawing/2014/main" id="{4A834660-ADBE-4B5C-95E0-42B8454FDBDE}"/>
              </a:ext>
            </a:extLst>
          </p:cNvPr>
          <p:cNvSpPr/>
          <p:nvPr/>
        </p:nvSpPr>
        <p:spPr>
          <a:xfrm>
            <a:off x="6317755" y="3182859"/>
            <a:ext cx="554960" cy="400110"/>
          </a:xfrm>
          <a:prstGeom prst="rect">
            <a:avLst/>
          </a:prstGeom>
        </p:spPr>
        <p:txBody>
          <a:bodyPr wrap="none">
            <a:spAutoFit/>
          </a:bodyPr>
          <a:lstStyle/>
          <a:p>
            <a:r>
              <a:rPr lang="en-GB" dirty="0">
                <a:solidFill>
                  <a:srgbClr val="FF0000"/>
                </a:solidFill>
              </a:rPr>
              <a:t>53˚</a:t>
            </a:r>
          </a:p>
        </p:txBody>
      </p:sp>
      <p:sp>
        <p:nvSpPr>
          <p:cNvPr id="20" name="Rectangle 19">
            <a:extLst>
              <a:ext uri="{FF2B5EF4-FFF2-40B4-BE49-F238E27FC236}">
                <a16:creationId xmlns:a16="http://schemas.microsoft.com/office/drawing/2014/main" id="{96DBC533-71A1-41B4-8AD7-3B061852B572}"/>
              </a:ext>
            </a:extLst>
          </p:cNvPr>
          <p:cNvSpPr/>
          <p:nvPr/>
        </p:nvSpPr>
        <p:spPr>
          <a:xfrm>
            <a:off x="7778310" y="3157299"/>
            <a:ext cx="554960" cy="400110"/>
          </a:xfrm>
          <a:prstGeom prst="rect">
            <a:avLst/>
          </a:prstGeom>
        </p:spPr>
        <p:txBody>
          <a:bodyPr wrap="none">
            <a:spAutoFit/>
          </a:bodyPr>
          <a:lstStyle/>
          <a:p>
            <a:r>
              <a:rPr lang="en-GB" dirty="0">
                <a:solidFill>
                  <a:srgbClr val="FF0000"/>
                </a:solidFill>
              </a:rPr>
              <a:t>95˚</a:t>
            </a:r>
          </a:p>
        </p:txBody>
      </p:sp>
      <p:sp>
        <p:nvSpPr>
          <p:cNvPr id="21" name="Rectangle 20">
            <a:extLst>
              <a:ext uri="{FF2B5EF4-FFF2-40B4-BE49-F238E27FC236}">
                <a16:creationId xmlns:a16="http://schemas.microsoft.com/office/drawing/2014/main" id="{58086A8F-D394-4181-BEB3-F895E3746C68}"/>
              </a:ext>
            </a:extLst>
          </p:cNvPr>
          <p:cNvSpPr/>
          <p:nvPr/>
        </p:nvSpPr>
        <p:spPr>
          <a:xfrm>
            <a:off x="7976465" y="4565166"/>
            <a:ext cx="554960" cy="400110"/>
          </a:xfrm>
          <a:prstGeom prst="rect">
            <a:avLst/>
          </a:prstGeom>
        </p:spPr>
        <p:txBody>
          <a:bodyPr wrap="none">
            <a:spAutoFit/>
          </a:bodyPr>
          <a:lstStyle/>
          <a:p>
            <a:r>
              <a:rPr lang="en-GB" dirty="0">
                <a:solidFill>
                  <a:srgbClr val="FF0000"/>
                </a:solidFill>
              </a:rPr>
              <a:t>60˚</a:t>
            </a:r>
          </a:p>
        </p:txBody>
      </p:sp>
      <p:sp>
        <p:nvSpPr>
          <p:cNvPr id="22" name="Rectangle 21">
            <a:extLst>
              <a:ext uri="{FF2B5EF4-FFF2-40B4-BE49-F238E27FC236}">
                <a16:creationId xmlns:a16="http://schemas.microsoft.com/office/drawing/2014/main" id="{31149E17-EBCB-4663-8287-BCA50E8D9F1E}"/>
              </a:ext>
            </a:extLst>
          </p:cNvPr>
          <p:cNvSpPr/>
          <p:nvPr/>
        </p:nvSpPr>
        <p:spPr>
          <a:xfrm>
            <a:off x="7309584" y="5720174"/>
            <a:ext cx="554960" cy="400110"/>
          </a:xfrm>
          <a:prstGeom prst="rect">
            <a:avLst/>
          </a:prstGeom>
        </p:spPr>
        <p:txBody>
          <a:bodyPr wrap="none">
            <a:spAutoFit/>
          </a:bodyPr>
          <a:lstStyle/>
          <a:p>
            <a:r>
              <a:rPr lang="en-GB" dirty="0">
                <a:solidFill>
                  <a:srgbClr val="FF0000"/>
                </a:solidFill>
              </a:rPr>
              <a:t>60˚</a:t>
            </a:r>
          </a:p>
        </p:txBody>
      </p:sp>
      <p:sp>
        <p:nvSpPr>
          <p:cNvPr id="23" name="Rectangle 22">
            <a:extLst>
              <a:ext uri="{FF2B5EF4-FFF2-40B4-BE49-F238E27FC236}">
                <a16:creationId xmlns:a16="http://schemas.microsoft.com/office/drawing/2014/main" id="{6207F09F-E234-4E0B-B7E3-233A178DEE26}"/>
              </a:ext>
            </a:extLst>
          </p:cNvPr>
          <p:cNvSpPr/>
          <p:nvPr/>
        </p:nvSpPr>
        <p:spPr>
          <a:xfrm>
            <a:off x="8623013" y="5693018"/>
            <a:ext cx="554960" cy="400110"/>
          </a:xfrm>
          <a:prstGeom prst="rect">
            <a:avLst/>
          </a:prstGeom>
        </p:spPr>
        <p:txBody>
          <a:bodyPr wrap="none">
            <a:spAutoFit/>
          </a:bodyPr>
          <a:lstStyle/>
          <a:p>
            <a:r>
              <a:rPr lang="en-GB" dirty="0">
                <a:solidFill>
                  <a:srgbClr val="FF0000"/>
                </a:solidFill>
              </a:rPr>
              <a:t>60˚</a:t>
            </a:r>
          </a:p>
        </p:txBody>
      </p:sp>
      <p:sp>
        <p:nvSpPr>
          <p:cNvPr id="24" name="Rectangle 23">
            <a:extLst>
              <a:ext uri="{FF2B5EF4-FFF2-40B4-BE49-F238E27FC236}">
                <a16:creationId xmlns:a16="http://schemas.microsoft.com/office/drawing/2014/main" id="{E7B6684D-8384-451A-9E48-77F25A9BB71E}"/>
              </a:ext>
            </a:extLst>
          </p:cNvPr>
          <p:cNvSpPr/>
          <p:nvPr/>
        </p:nvSpPr>
        <p:spPr>
          <a:xfrm>
            <a:off x="4018796" y="5175354"/>
            <a:ext cx="513282" cy="400110"/>
          </a:xfrm>
          <a:prstGeom prst="rect">
            <a:avLst/>
          </a:prstGeom>
        </p:spPr>
        <p:txBody>
          <a:bodyPr wrap="none">
            <a:spAutoFit/>
          </a:bodyPr>
          <a:lstStyle/>
          <a:p>
            <a:r>
              <a:rPr lang="en-GB" dirty="0">
                <a:solidFill>
                  <a:srgbClr val="FF0000"/>
                </a:solidFill>
              </a:rPr>
              <a:t>No</a:t>
            </a:r>
            <a:endParaRPr lang="en-GB" dirty="0"/>
          </a:p>
        </p:txBody>
      </p:sp>
      <p:sp>
        <p:nvSpPr>
          <p:cNvPr id="25" name="Rectangle 24">
            <a:extLst>
              <a:ext uri="{FF2B5EF4-FFF2-40B4-BE49-F238E27FC236}">
                <a16:creationId xmlns:a16="http://schemas.microsoft.com/office/drawing/2014/main" id="{65C94666-D453-4DBF-8749-3125C35AF55D}"/>
              </a:ext>
            </a:extLst>
          </p:cNvPr>
          <p:cNvSpPr/>
          <p:nvPr/>
        </p:nvSpPr>
        <p:spPr>
          <a:xfrm>
            <a:off x="9576468" y="3182859"/>
            <a:ext cx="554960" cy="400110"/>
          </a:xfrm>
          <a:prstGeom prst="rect">
            <a:avLst/>
          </a:prstGeom>
        </p:spPr>
        <p:txBody>
          <a:bodyPr wrap="none">
            <a:spAutoFit/>
          </a:bodyPr>
          <a:lstStyle/>
          <a:p>
            <a:r>
              <a:rPr lang="en-GB" dirty="0">
                <a:solidFill>
                  <a:srgbClr val="FF0000"/>
                </a:solidFill>
              </a:rPr>
              <a:t>44˚</a:t>
            </a:r>
          </a:p>
        </p:txBody>
      </p:sp>
      <p:sp>
        <p:nvSpPr>
          <p:cNvPr id="26" name="Rectangle 25">
            <a:extLst>
              <a:ext uri="{FF2B5EF4-FFF2-40B4-BE49-F238E27FC236}">
                <a16:creationId xmlns:a16="http://schemas.microsoft.com/office/drawing/2014/main" id="{71BE9782-E907-41AE-A3D6-3DA1D6DE81F3}"/>
              </a:ext>
            </a:extLst>
          </p:cNvPr>
          <p:cNvSpPr/>
          <p:nvPr/>
        </p:nvSpPr>
        <p:spPr>
          <a:xfrm>
            <a:off x="11005995" y="1873592"/>
            <a:ext cx="554960" cy="400110"/>
          </a:xfrm>
          <a:prstGeom prst="rect">
            <a:avLst/>
          </a:prstGeom>
        </p:spPr>
        <p:txBody>
          <a:bodyPr wrap="none">
            <a:spAutoFit/>
          </a:bodyPr>
          <a:lstStyle/>
          <a:p>
            <a:r>
              <a:rPr lang="en-GB" dirty="0">
                <a:solidFill>
                  <a:srgbClr val="FF0000"/>
                </a:solidFill>
              </a:rPr>
              <a:t>34˚</a:t>
            </a:r>
          </a:p>
        </p:txBody>
      </p:sp>
      <p:sp>
        <p:nvSpPr>
          <p:cNvPr id="28" name="Rectangle 27">
            <a:extLst>
              <a:ext uri="{FF2B5EF4-FFF2-40B4-BE49-F238E27FC236}">
                <a16:creationId xmlns:a16="http://schemas.microsoft.com/office/drawing/2014/main" id="{0143956B-D00E-4FC1-BB4B-02584780C865}"/>
              </a:ext>
            </a:extLst>
          </p:cNvPr>
          <p:cNvSpPr/>
          <p:nvPr/>
        </p:nvSpPr>
        <p:spPr>
          <a:xfrm>
            <a:off x="10657182" y="3169746"/>
            <a:ext cx="697627" cy="400110"/>
          </a:xfrm>
          <a:prstGeom prst="rect">
            <a:avLst/>
          </a:prstGeom>
        </p:spPr>
        <p:txBody>
          <a:bodyPr wrap="none">
            <a:spAutoFit/>
          </a:bodyPr>
          <a:lstStyle/>
          <a:p>
            <a:r>
              <a:rPr lang="en-GB" dirty="0">
                <a:solidFill>
                  <a:srgbClr val="FF0000"/>
                </a:solidFill>
              </a:rPr>
              <a:t>102˚</a:t>
            </a:r>
          </a:p>
        </p:txBody>
      </p:sp>
      <p:sp>
        <p:nvSpPr>
          <p:cNvPr id="29" name="TextBox 28">
            <a:extLst>
              <a:ext uri="{FF2B5EF4-FFF2-40B4-BE49-F238E27FC236}">
                <a16:creationId xmlns:a16="http://schemas.microsoft.com/office/drawing/2014/main" id="{422D0A83-C7F2-4ADE-844A-0169D3E4203B}"/>
              </a:ext>
            </a:extLst>
          </p:cNvPr>
          <p:cNvSpPr txBox="1"/>
          <p:nvPr/>
        </p:nvSpPr>
        <p:spPr>
          <a:xfrm>
            <a:off x="10179393" y="4559801"/>
            <a:ext cx="1653204" cy="1015663"/>
          </a:xfrm>
          <a:prstGeom prst="rect">
            <a:avLst/>
          </a:prstGeom>
          <a:noFill/>
        </p:spPr>
        <p:txBody>
          <a:bodyPr wrap="square" rtlCol="0">
            <a:spAutoFit/>
          </a:bodyPr>
          <a:lstStyle/>
          <a:p>
            <a:r>
              <a:rPr lang="en-GB" dirty="0"/>
              <a:t>Angles in triangles add up to 180˚</a:t>
            </a:r>
          </a:p>
        </p:txBody>
      </p:sp>
      <p:sp>
        <p:nvSpPr>
          <p:cNvPr id="31" name="TextBox 30">
            <a:extLst>
              <a:ext uri="{FF2B5EF4-FFF2-40B4-BE49-F238E27FC236}">
                <a16:creationId xmlns:a16="http://schemas.microsoft.com/office/drawing/2014/main" id="{F94E891A-72B0-4E4D-ACAA-99DC84E97DA1}"/>
              </a:ext>
            </a:extLst>
          </p:cNvPr>
          <p:cNvSpPr txBox="1"/>
          <p:nvPr/>
        </p:nvSpPr>
        <p:spPr>
          <a:xfrm>
            <a:off x="2794473" y="1469607"/>
            <a:ext cx="2538917" cy="2163463"/>
          </a:xfrm>
          <a:prstGeom prst="rect">
            <a:avLst/>
          </a:prstGeom>
          <a:noFill/>
          <a:ln w="19050">
            <a:solidFill>
              <a:schemeClr val="tx1"/>
            </a:solidFill>
          </a:ln>
        </p:spPr>
        <p:txBody>
          <a:bodyPr wrap="square" rtlCol="0">
            <a:spAutoFit/>
          </a:bodyPr>
          <a:lstStyle/>
          <a:p>
            <a:endParaRPr lang="en-GB" dirty="0"/>
          </a:p>
        </p:txBody>
      </p:sp>
      <p:sp>
        <p:nvSpPr>
          <p:cNvPr id="32" name="TextBox 31">
            <a:extLst>
              <a:ext uri="{FF2B5EF4-FFF2-40B4-BE49-F238E27FC236}">
                <a16:creationId xmlns:a16="http://schemas.microsoft.com/office/drawing/2014/main" id="{3D4AA420-D16D-49D0-8F15-E52261BEFA02}"/>
              </a:ext>
            </a:extLst>
          </p:cNvPr>
          <p:cNvSpPr txBox="1"/>
          <p:nvPr/>
        </p:nvSpPr>
        <p:spPr>
          <a:xfrm>
            <a:off x="2840276" y="3960781"/>
            <a:ext cx="2878791" cy="2521701"/>
          </a:xfrm>
          <a:prstGeom prst="rect">
            <a:avLst/>
          </a:prstGeom>
          <a:noFill/>
          <a:ln w="19050">
            <a:solidFill>
              <a:schemeClr val="tx1"/>
            </a:solidFill>
          </a:ln>
        </p:spPr>
        <p:txBody>
          <a:bodyPr wrap="square" rtlCol="0">
            <a:spAutoFit/>
          </a:bodyPr>
          <a:lstStyle/>
          <a:p>
            <a:endParaRPr lang="en-GB" dirty="0"/>
          </a:p>
        </p:txBody>
      </p:sp>
      <p:sp>
        <p:nvSpPr>
          <p:cNvPr id="33" name="TextBox 32">
            <a:extLst>
              <a:ext uri="{FF2B5EF4-FFF2-40B4-BE49-F238E27FC236}">
                <a16:creationId xmlns:a16="http://schemas.microsoft.com/office/drawing/2014/main" id="{12E324D9-3890-4EF4-98BD-C757D2F4A5DB}"/>
              </a:ext>
            </a:extLst>
          </p:cNvPr>
          <p:cNvSpPr txBox="1"/>
          <p:nvPr/>
        </p:nvSpPr>
        <p:spPr>
          <a:xfrm>
            <a:off x="5900009" y="1529648"/>
            <a:ext cx="2904028" cy="2429426"/>
          </a:xfrm>
          <a:prstGeom prst="rect">
            <a:avLst/>
          </a:prstGeom>
          <a:noFill/>
          <a:ln w="19050">
            <a:solidFill>
              <a:schemeClr val="tx1"/>
            </a:solidFill>
          </a:ln>
        </p:spPr>
        <p:txBody>
          <a:bodyPr wrap="square" rtlCol="0">
            <a:spAutoFit/>
          </a:bodyPr>
          <a:lstStyle/>
          <a:p>
            <a:endParaRPr lang="en-GB" dirty="0"/>
          </a:p>
        </p:txBody>
      </p:sp>
      <p:sp>
        <p:nvSpPr>
          <p:cNvPr id="34" name="TextBox 33">
            <a:extLst>
              <a:ext uri="{FF2B5EF4-FFF2-40B4-BE49-F238E27FC236}">
                <a16:creationId xmlns:a16="http://schemas.microsoft.com/office/drawing/2014/main" id="{1D1895F9-56B7-4653-8B1F-00C7E382568F}"/>
              </a:ext>
            </a:extLst>
          </p:cNvPr>
          <p:cNvSpPr txBox="1"/>
          <p:nvPr/>
        </p:nvSpPr>
        <p:spPr>
          <a:xfrm>
            <a:off x="6810789" y="4161214"/>
            <a:ext cx="3012679" cy="2296198"/>
          </a:xfrm>
          <a:prstGeom prst="rect">
            <a:avLst/>
          </a:prstGeom>
          <a:noFill/>
          <a:ln w="19050">
            <a:solidFill>
              <a:schemeClr val="tx1"/>
            </a:solidFill>
          </a:ln>
        </p:spPr>
        <p:txBody>
          <a:bodyPr wrap="square" rtlCol="0">
            <a:spAutoFit/>
          </a:bodyPr>
          <a:lstStyle/>
          <a:p>
            <a:endParaRPr lang="en-GB" dirty="0"/>
          </a:p>
        </p:txBody>
      </p:sp>
      <p:sp>
        <p:nvSpPr>
          <p:cNvPr id="35" name="TextBox 34">
            <a:extLst>
              <a:ext uri="{FF2B5EF4-FFF2-40B4-BE49-F238E27FC236}">
                <a16:creationId xmlns:a16="http://schemas.microsoft.com/office/drawing/2014/main" id="{6698A216-0D96-453F-92BA-032B33BE7752}"/>
              </a:ext>
            </a:extLst>
          </p:cNvPr>
          <p:cNvSpPr txBox="1"/>
          <p:nvPr/>
        </p:nvSpPr>
        <p:spPr>
          <a:xfrm>
            <a:off x="9334092" y="1469608"/>
            <a:ext cx="2637048" cy="2415024"/>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3430795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p:bldP spid="14" grpId="0"/>
      <p:bldP spid="15" grpId="0"/>
      <p:bldP spid="18" grpId="0"/>
      <p:bldP spid="19" grpId="0"/>
      <p:bldP spid="20" grpId="0"/>
      <p:bldP spid="21" grpId="0"/>
      <p:bldP spid="22" grpId="0"/>
      <p:bldP spid="23" grpId="0"/>
      <p:bldP spid="24" grpId="0"/>
      <p:bldP spid="25" grpId="0"/>
      <p:bldP spid="26" grpId="0"/>
      <p:bldP spid="28" grpId="0"/>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Calculating angles in Triangles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20904EC-047B-4029-B7C7-320F7A4074B2}"/>
              </a:ext>
            </a:extLst>
          </p:cNvPr>
          <p:cNvSpPr/>
          <p:nvPr/>
        </p:nvSpPr>
        <p:spPr>
          <a:xfrm>
            <a:off x="2423592" y="808337"/>
            <a:ext cx="8448600" cy="830997"/>
          </a:xfrm>
          <a:prstGeom prst="rect">
            <a:avLst/>
          </a:prstGeom>
        </p:spPr>
        <p:txBody>
          <a:bodyPr wrap="square">
            <a:spAutoFit/>
          </a:bodyPr>
          <a:lstStyle/>
          <a:p>
            <a:r>
              <a:rPr lang="en-GB" sz="2400" dirty="0"/>
              <a:t>3. State whether each triangle below is isosceles, equilateral  or  scalene.</a:t>
            </a:r>
          </a:p>
        </p:txBody>
      </p:sp>
      <p:pic>
        <p:nvPicPr>
          <p:cNvPr id="3" name="Picture 2">
            <a:extLst>
              <a:ext uri="{FF2B5EF4-FFF2-40B4-BE49-F238E27FC236}">
                <a16:creationId xmlns:a16="http://schemas.microsoft.com/office/drawing/2014/main" id="{DB1CE5CE-A5FF-4FFD-A46D-32739CA1B9CF}"/>
              </a:ext>
            </a:extLst>
          </p:cNvPr>
          <p:cNvPicPr>
            <a:picLocks noChangeAspect="1"/>
          </p:cNvPicPr>
          <p:nvPr/>
        </p:nvPicPr>
        <p:blipFill>
          <a:blip r:embed="rId4"/>
          <a:stretch>
            <a:fillRect/>
          </a:stretch>
        </p:blipFill>
        <p:spPr>
          <a:xfrm>
            <a:off x="3082415" y="1786590"/>
            <a:ext cx="2171083" cy="2092907"/>
          </a:xfrm>
          <a:prstGeom prst="rect">
            <a:avLst/>
          </a:prstGeom>
        </p:spPr>
      </p:pic>
      <p:pic>
        <p:nvPicPr>
          <p:cNvPr id="4" name="Picture 3">
            <a:extLst>
              <a:ext uri="{FF2B5EF4-FFF2-40B4-BE49-F238E27FC236}">
                <a16:creationId xmlns:a16="http://schemas.microsoft.com/office/drawing/2014/main" id="{410D9339-B648-47EF-BA5C-B38425E43274}"/>
              </a:ext>
            </a:extLst>
          </p:cNvPr>
          <p:cNvPicPr>
            <a:picLocks noChangeAspect="1"/>
          </p:cNvPicPr>
          <p:nvPr/>
        </p:nvPicPr>
        <p:blipFill>
          <a:blip r:embed="rId5"/>
          <a:stretch>
            <a:fillRect/>
          </a:stretch>
        </p:blipFill>
        <p:spPr>
          <a:xfrm>
            <a:off x="6012264" y="1798597"/>
            <a:ext cx="2284146" cy="1717056"/>
          </a:xfrm>
          <a:prstGeom prst="rect">
            <a:avLst/>
          </a:prstGeom>
        </p:spPr>
      </p:pic>
      <p:pic>
        <p:nvPicPr>
          <p:cNvPr id="5" name="Picture 4">
            <a:extLst>
              <a:ext uri="{FF2B5EF4-FFF2-40B4-BE49-F238E27FC236}">
                <a16:creationId xmlns:a16="http://schemas.microsoft.com/office/drawing/2014/main" id="{A0127A11-0E56-4287-9A44-5B1C4C6D88ED}"/>
              </a:ext>
            </a:extLst>
          </p:cNvPr>
          <p:cNvPicPr>
            <a:picLocks noChangeAspect="1"/>
          </p:cNvPicPr>
          <p:nvPr/>
        </p:nvPicPr>
        <p:blipFill>
          <a:blip r:embed="rId6"/>
          <a:stretch>
            <a:fillRect/>
          </a:stretch>
        </p:blipFill>
        <p:spPr>
          <a:xfrm>
            <a:off x="9210857" y="1698694"/>
            <a:ext cx="1576724" cy="2369363"/>
          </a:xfrm>
          <a:prstGeom prst="rect">
            <a:avLst/>
          </a:prstGeom>
        </p:spPr>
      </p:pic>
      <p:pic>
        <p:nvPicPr>
          <p:cNvPr id="6" name="Picture 5">
            <a:extLst>
              <a:ext uri="{FF2B5EF4-FFF2-40B4-BE49-F238E27FC236}">
                <a16:creationId xmlns:a16="http://schemas.microsoft.com/office/drawing/2014/main" id="{E4DEEDA3-AFEF-4136-A4B0-34310DF52413}"/>
              </a:ext>
            </a:extLst>
          </p:cNvPr>
          <p:cNvPicPr>
            <a:picLocks noChangeAspect="1"/>
          </p:cNvPicPr>
          <p:nvPr/>
        </p:nvPicPr>
        <p:blipFill>
          <a:blip r:embed="rId7"/>
          <a:stretch>
            <a:fillRect/>
          </a:stretch>
        </p:blipFill>
        <p:spPr>
          <a:xfrm>
            <a:off x="5932047" y="4080205"/>
            <a:ext cx="2122813" cy="2232248"/>
          </a:xfrm>
          <a:prstGeom prst="rect">
            <a:avLst/>
          </a:prstGeom>
        </p:spPr>
      </p:pic>
      <p:sp>
        <p:nvSpPr>
          <p:cNvPr id="7" name="TextBox 6">
            <a:extLst>
              <a:ext uri="{FF2B5EF4-FFF2-40B4-BE49-F238E27FC236}">
                <a16:creationId xmlns:a16="http://schemas.microsoft.com/office/drawing/2014/main" id="{A73E1E27-9BAB-4B5F-B008-A718E1FF6BED}"/>
              </a:ext>
            </a:extLst>
          </p:cNvPr>
          <p:cNvSpPr txBox="1"/>
          <p:nvPr/>
        </p:nvSpPr>
        <p:spPr>
          <a:xfrm>
            <a:off x="3341173" y="3871245"/>
            <a:ext cx="1598145" cy="461665"/>
          </a:xfrm>
          <a:prstGeom prst="rect">
            <a:avLst/>
          </a:prstGeom>
          <a:noFill/>
        </p:spPr>
        <p:txBody>
          <a:bodyPr wrap="square" rtlCol="0">
            <a:spAutoFit/>
          </a:bodyPr>
          <a:lstStyle/>
          <a:p>
            <a:r>
              <a:rPr lang="en-GB" sz="2400" dirty="0">
                <a:solidFill>
                  <a:srgbClr val="FF0000"/>
                </a:solidFill>
              </a:rPr>
              <a:t>Isosceles</a:t>
            </a:r>
          </a:p>
        </p:txBody>
      </p:sp>
      <p:sp>
        <p:nvSpPr>
          <p:cNvPr id="8" name="Rectangle 7">
            <a:extLst>
              <a:ext uri="{FF2B5EF4-FFF2-40B4-BE49-F238E27FC236}">
                <a16:creationId xmlns:a16="http://schemas.microsoft.com/office/drawing/2014/main" id="{0109599D-AF6A-4E18-9F1F-3E642EA47AE1}"/>
              </a:ext>
            </a:extLst>
          </p:cNvPr>
          <p:cNvSpPr/>
          <p:nvPr/>
        </p:nvSpPr>
        <p:spPr>
          <a:xfrm>
            <a:off x="6551302" y="3470889"/>
            <a:ext cx="1441226" cy="461665"/>
          </a:xfrm>
          <a:prstGeom prst="rect">
            <a:avLst/>
          </a:prstGeom>
        </p:spPr>
        <p:txBody>
          <a:bodyPr wrap="square">
            <a:spAutoFit/>
          </a:bodyPr>
          <a:lstStyle/>
          <a:p>
            <a:r>
              <a:rPr lang="en-GB" sz="2400" dirty="0">
                <a:solidFill>
                  <a:srgbClr val="FF0000"/>
                </a:solidFill>
              </a:rPr>
              <a:t>Scalene</a:t>
            </a:r>
          </a:p>
        </p:txBody>
      </p:sp>
      <p:sp>
        <p:nvSpPr>
          <p:cNvPr id="9" name="Rectangle 8">
            <a:extLst>
              <a:ext uri="{FF2B5EF4-FFF2-40B4-BE49-F238E27FC236}">
                <a16:creationId xmlns:a16="http://schemas.microsoft.com/office/drawing/2014/main" id="{9F0CB2BF-33B6-4B25-ADC1-DC21BB67208A}"/>
              </a:ext>
            </a:extLst>
          </p:cNvPr>
          <p:cNvSpPr/>
          <p:nvPr/>
        </p:nvSpPr>
        <p:spPr>
          <a:xfrm>
            <a:off x="6232960" y="6304865"/>
            <a:ext cx="1821900" cy="461665"/>
          </a:xfrm>
          <a:prstGeom prst="rect">
            <a:avLst/>
          </a:prstGeom>
        </p:spPr>
        <p:txBody>
          <a:bodyPr wrap="square">
            <a:spAutoFit/>
          </a:bodyPr>
          <a:lstStyle/>
          <a:p>
            <a:r>
              <a:rPr lang="en-GB" sz="2400" dirty="0">
                <a:solidFill>
                  <a:srgbClr val="FF0000"/>
                </a:solidFill>
              </a:rPr>
              <a:t>Equilateral</a:t>
            </a:r>
          </a:p>
        </p:txBody>
      </p:sp>
      <p:sp>
        <p:nvSpPr>
          <p:cNvPr id="10" name="Rectangle 9">
            <a:extLst>
              <a:ext uri="{FF2B5EF4-FFF2-40B4-BE49-F238E27FC236}">
                <a16:creationId xmlns:a16="http://schemas.microsoft.com/office/drawing/2014/main" id="{DE3C8944-FBB9-4951-8984-7FEFD404846A}"/>
              </a:ext>
            </a:extLst>
          </p:cNvPr>
          <p:cNvSpPr/>
          <p:nvPr/>
        </p:nvSpPr>
        <p:spPr>
          <a:xfrm>
            <a:off x="9245856" y="4000330"/>
            <a:ext cx="1629785" cy="461665"/>
          </a:xfrm>
          <a:prstGeom prst="rect">
            <a:avLst/>
          </a:prstGeom>
        </p:spPr>
        <p:txBody>
          <a:bodyPr wrap="square">
            <a:spAutoFit/>
          </a:bodyPr>
          <a:lstStyle/>
          <a:p>
            <a:r>
              <a:rPr lang="en-GB" sz="2400" dirty="0">
                <a:solidFill>
                  <a:srgbClr val="FF0000"/>
                </a:solidFill>
              </a:rPr>
              <a:t>Isosceles</a:t>
            </a:r>
          </a:p>
        </p:txBody>
      </p:sp>
      <p:sp>
        <p:nvSpPr>
          <p:cNvPr id="12" name="Rectangle 11">
            <a:extLst>
              <a:ext uri="{FF2B5EF4-FFF2-40B4-BE49-F238E27FC236}">
                <a16:creationId xmlns:a16="http://schemas.microsoft.com/office/drawing/2014/main" id="{AD9DA552-49DB-4938-8AF6-BA22F7BDC118}"/>
              </a:ext>
            </a:extLst>
          </p:cNvPr>
          <p:cNvSpPr/>
          <p:nvPr/>
        </p:nvSpPr>
        <p:spPr>
          <a:xfrm>
            <a:off x="8723346" y="1691253"/>
            <a:ext cx="543739" cy="461665"/>
          </a:xfrm>
          <a:prstGeom prst="rect">
            <a:avLst/>
          </a:prstGeom>
        </p:spPr>
        <p:txBody>
          <a:bodyPr wrap="none">
            <a:spAutoFit/>
          </a:bodyPr>
          <a:lstStyle/>
          <a:p>
            <a:r>
              <a:rPr lang="en-GB" sz="2400" dirty="0"/>
              <a:t>(c)</a:t>
            </a:r>
          </a:p>
        </p:txBody>
      </p:sp>
      <p:sp>
        <p:nvSpPr>
          <p:cNvPr id="13" name="Rectangle 12">
            <a:extLst>
              <a:ext uri="{FF2B5EF4-FFF2-40B4-BE49-F238E27FC236}">
                <a16:creationId xmlns:a16="http://schemas.microsoft.com/office/drawing/2014/main" id="{4EB4AC17-9559-40C1-BFBD-F6FB7ED18ACA}"/>
              </a:ext>
            </a:extLst>
          </p:cNvPr>
          <p:cNvSpPr/>
          <p:nvPr/>
        </p:nvSpPr>
        <p:spPr>
          <a:xfrm>
            <a:off x="5370675" y="1714454"/>
            <a:ext cx="561372" cy="461665"/>
          </a:xfrm>
          <a:prstGeom prst="rect">
            <a:avLst/>
          </a:prstGeom>
        </p:spPr>
        <p:txBody>
          <a:bodyPr wrap="none">
            <a:spAutoFit/>
          </a:bodyPr>
          <a:lstStyle/>
          <a:p>
            <a:r>
              <a:rPr lang="en-GB" sz="2400" dirty="0"/>
              <a:t>(b)</a:t>
            </a:r>
          </a:p>
        </p:txBody>
      </p:sp>
      <p:sp>
        <p:nvSpPr>
          <p:cNvPr id="14" name="Rectangle 13">
            <a:extLst>
              <a:ext uri="{FF2B5EF4-FFF2-40B4-BE49-F238E27FC236}">
                <a16:creationId xmlns:a16="http://schemas.microsoft.com/office/drawing/2014/main" id="{092FA20B-BE93-43C5-A521-A5068604A6E2}"/>
              </a:ext>
            </a:extLst>
          </p:cNvPr>
          <p:cNvSpPr/>
          <p:nvPr/>
        </p:nvSpPr>
        <p:spPr>
          <a:xfrm>
            <a:off x="2389683" y="1714454"/>
            <a:ext cx="561372" cy="461665"/>
          </a:xfrm>
          <a:prstGeom prst="rect">
            <a:avLst/>
          </a:prstGeom>
        </p:spPr>
        <p:txBody>
          <a:bodyPr wrap="none">
            <a:spAutoFit/>
          </a:bodyPr>
          <a:lstStyle/>
          <a:p>
            <a:r>
              <a:rPr lang="en-GB" sz="2400" dirty="0"/>
              <a:t>(a)</a:t>
            </a:r>
          </a:p>
        </p:txBody>
      </p:sp>
      <p:sp>
        <p:nvSpPr>
          <p:cNvPr id="15" name="Rectangle 14">
            <a:extLst>
              <a:ext uri="{FF2B5EF4-FFF2-40B4-BE49-F238E27FC236}">
                <a16:creationId xmlns:a16="http://schemas.microsoft.com/office/drawing/2014/main" id="{983B237E-B261-485F-B0AC-51AEB389B9CB}"/>
              </a:ext>
            </a:extLst>
          </p:cNvPr>
          <p:cNvSpPr/>
          <p:nvPr/>
        </p:nvSpPr>
        <p:spPr>
          <a:xfrm>
            <a:off x="5450892" y="4080205"/>
            <a:ext cx="561372" cy="461665"/>
          </a:xfrm>
          <a:prstGeom prst="rect">
            <a:avLst/>
          </a:prstGeom>
        </p:spPr>
        <p:txBody>
          <a:bodyPr wrap="none">
            <a:spAutoFit/>
          </a:bodyPr>
          <a:lstStyle/>
          <a:p>
            <a:r>
              <a:rPr lang="en-GB" sz="2400" dirty="0"/>
              <a:t>(d)</a:t>
            </a:r>
          </a:p>
        </p:txBody>
      </p:sp>
      <p:sp>
        <p:nvSpPr>
          <p:cNvPr id="19" name="Partial Circle 18">
            <a:extLst>
              <a:ext uri="{FF2B5EF4-FFF2-40B4-BE49-F238E27FC236}">
                <a16:creationId xmlns:a16="http://schemas.microsoft.com/office/drawing/2014/main" id="{320685B3-6203-4AFD-9185-0532A680D95E}"/>
              </a:ext>
            </a:extLst>
          </p:cNvPr>
          <p:cNvSpPr/>
          <p:nvPr/>
        </p:nvSpPr>
        <p:spPr bwMode="auto">
          <a:xfrm rot="8050895">
            <a:off x="4630078" y="3239073"/>
            <a:ext cx="948681" cy="925297"/>
          </a:xfrm>
          <a:prstGeom prst="pie">
            <a:avLst>
              <a:gd name="adj1" fmla="val 2759739"/>
              <a:gd name="adj2" fmla="val 555270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1" name="Partial Circle 20">
            <a:extLst>
              <a:ext uri="{FF2B5EF4-FFF2-40B4-BE49-F238E27FC236}">
                <a16:creationId xmlns:a16="http://schemas.microsoft.com/office/drawing/2014/main" id="{AFC0D44B-A7B6-43C6-B0D8-D37F4F8EF1C2}"/>
              </a:ext>
            </a:extLst>
          </p:cNvPr>
          <p:cNvSpPr/>
          <p:nvPr/>
        </p:nvSpPr>
        <p:spPr bwMode="auto">
          <a:xfrm rot="6483137">
            <a:off x="6774827" y="3845376"/>
            <a:ext cx="848866" cy="931322"/>
          </a:xfrm>
          <a:prstGeom prst="pie">
            <a:avLst>
              <a:gd name="adj1" fmla="val 19203703"/>
              <a:gd name="adj2" fmla="val 116124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2" name="Partial Circle 21">
            <a:extLst>
              <a:ext uri="{FF2B5EF4-FFF2-40B4-BE49-F238E27FC236}">
                <a16:creationId xmlns:a16="http://schemas.microsoft.com/office/drawing/2014/main" id="{B617F4CC-0A45-4D93-BF01-A3F2237782BB}"/>
              </a:ext>
            </a:extLst>
          </p:cNvPr>
          <p:cNvSpPr/>
          <p:nvPr/>
        </p:nvSpPr>
        <p:spPr bwMode="auto">
          <a:xfrm rot="13833263">
            <a:off x="7434175" y="5596124"/>
            <a:ext cx="848866" cy="931322"/>
          </a:xfrm>
          <a:prstGeom prst="pie">
            <a:avLst>
              <a:gd name="adj1" fmla="val 19203703"/>
              <a:gd name="adj2" fmla="val 116124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3" name="Partial Circle 22">
            <a:extLst>
              <a:ext uri="{FF2B5EF4-FFF2-40B4-BE49-F238E27FC236}">
                <a16:creationId xmlns:a16="http://schemas.microsoft.com/office/drawing/2014/main" id="{CE50F5F8-2CCA-4964-B6D3-C11B62BA0D6C}"/>
              </a:ext>
            </a:extLst>
          </p:cNvPr>
          <p:cNvSpPr/>
          <p:nvPr/>
        </p:nvSpPr>
        <p:spPr bwMode="auto">
          <a:xfrm rot="20801013">
            <a:off x="5651558" y="5326698"/>
            <a:ext cx="783065" cy="873561"/>
          </a:xfrm>
          <a:prstGeom prst="pie">
            <a:avLst>
              <a:gd name="adj1" fmla="val 19203703"/>
              <a:gd name="adj2" fmla="val 1304296"/>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cxnSp>
        <p:nvCxnSpPr>
          <p:cNvPr id="24" name="Straight Connector 23">
            <a:extLst>
              <a:ext uri="{FF2B5EF4-FFF2-40B4-BE49-F238E27FC236}">
                <a16:creationId xmlns:a16="http://schemas.microsoft.com/office/drawing/2014/main" id="{29FD8529-7C04-410B-B6A4-5ECC0D730576}"/>
              </a:ext>
            </a:extLst>
          </p:cNvPr>
          <p:cNvCxnSpPr>
            <a:cxnSpLocks/>
          </p:cNvCxnSpPr>
          <p:nvPr/>
        </p:nvCxnSpPr>
        <p:spPr bwMode="auto">
          <a:xfrm>
            <a:off x="3120061" y="2845050"/>
            <a:ext cx="303362" cy="0"/>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6352FDAA-6684-4B1F-8CAE-22B330A06CF7}"/>
              </a:ext>
            </a:extLst>
          </p:cNvPr>
          <p:cNvCxnSpPr>
            <a:cxnSpLocks/>
          </p:cNvCxnSpPr>
          <p:nvPr/>
        </p:nvCxnSpPr>
        <p:spPr bwMode="auto">
          <a:xfrm>
            <a:off x="4015430" y="3594213"/>
            <a:ext cx="3330" cy="255160"/>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0E6AB2DA-3FC0-468C-8A25-5CE264FA3916}"/>
              </a:ext>
            </a:extLst>
          </p:cNvPr>
          <p:cNvCxnSpPr>
            <a:cxnSpLocks/>
          </p:cNvCxnSpPr>
          <p:nvPr/>
        </p:nvCxnSpPr>
        <p:spPr bwMode="auto">
          <a:xfrm flipH="1">
            <a:off x="6889272" y="5762625"/>
            <a:ext cx="63979" cy="287038"/>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725E67F9-5A61-4D63-B769-50D8E1211F70}"/>
              </a:ext>
            </a:extLst>
          </p:cNvPr>
          <p:cNvCxnSpPr>
            <a:cxnSpLocks/>
          </p:cNvCxnSpPr>
          <p:nvPr/>
        </p:nvCxnSpPr>
        <p:spPr bwMode="auto">
          <a:xfrm flipV="1">
            <a:off x="7336972" y="5078339"/>
            <a:ext cx="322448" cy="140340"/>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FFDA6A9E-57A3-4668-BEEA-7C0326398033}"/>
              </a:ext>
            </a:extLst>
          </p:cNvPr>
          <p:cNvCxnSpPr>
            <a:cxnSpLocks/>
          </p:cNvCxnSpPr>
          <p:nvPr/>
        </p:nvCxnSpPr>
        <p:spPr bwMode="auto">
          <a:xfrm>
            <a:off x="6505298" y="4953895"/>
            <a:ext cx="216681" cy="182915"/>
          </a:xfrm>
          <a:prstGeom prst="line">
            <a:avLst/>
          </a:prstGeom>
          <a:solidFill>
            <a:srgbClr val="00B8FF"/>
          </a:solidFill>
          <a:ln w="28575" cap="flat" cmpd="sng" algn="ctr">
            <a:solidFill>
              <a:srgbClr val="FF0000"/>
            </a:solidFill>
            <a:prstDash val="solid"/>
            <a:round/>
            <a:headEnd type="none" w="med" len="med"/>
            <a:tailEnd type="none" w="med" len="med"/>
          </a:ln>
          <a:effectLst/>
        </p:spPr>
      </p:cxnSp>
      <p:sp>
        <p:nvSpPr>
          <p:cNvPr id="34" name="Partial Circle 33">
            <a:extLst>
              <a:ext uri="{FF2B5EF4-FFF2-40B4-BE49-F238E27FC236}">
                <a16:creationId xmlns:a16="http://schemas.microsoft.com/office/drawing/2014/main" id="{38631068-00EB-4B31-BEF0-FDEE21D05273}"/>
              </a:ext>
            </a:extLst>
          </p:cNvPr>
          <p:cNvSpPr/>
          <p:nvPr/>
        </p:nvSpPr>
        <p:spPr bwMode="auto">
          <a:xfrm rot="21412007">
            <a:off x="2776499" y="1427946"/>
            <a:ext cx="1001475" cy="937021"/>
          </a:xfrm>
          <a:prstGeom prst="pie">
            <a:avLst>
              <a:gd name="adj1" fmla="val 2759739"/>
              <a:gd name="adj2" fmla="val 565688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7" name="Partial Circle 36">
            <a:extLst>
              <a:ext uri="{FF2B5EF4-FFF2-40B4-BE49-F238E27FC236}">
                <a16:creationId xmlns:a16="http://schemas.microsoft.com/office/drawing/2014/main" id="{DD7589F5-4834-4514-BB1A-B5B493599B1F}"/>
              </a:ext>
            </a:extLst>
          </p:cNvPr>
          <p:cNvSpPr/>
          <p:nvPr/>
        </p:nvSpPr>
        <p:spPr bwMode="auto">
          <a:xfrm rot="1301746">
            <a:off x="9089743" y="3407525"/>
            <a:ext cx="743941" cy="794131"/>
          </a:xfrm>
          <a:prstGeom prst="pie">
            <a:avLst>
              <a:gd name="adj1" fmla="val 15835364"/>
              <a:gd name="adj2" fmla="val 2025720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cxnSp>
        <p:nvCxnSpPr>
          <p:cNvPr id="38" name="Straight Connector 37">
            <a:extLst>
              <a:ext uri="{FF2B5EF4-FFF2-40B4-BE49-F238E27FC236}">
                <a16:creationId xmlns:a16="http://schemas.microsoft.com/office/drawing/2014/main" id="{1ED9A39D-5E04-4150-A229-4C8322079EB5}"/>
              </a:ext>
            </a:extLst>
          </p:cNvPr>
          <p:cNvCxnSpPr>
            <a:cxnSpLocks/>
          </p:cNvCxnSpPr>
          <p:nvPr/>
        </p:nvCxnSpPr>
        <p:spPr bwMode="auto">
          <a:xfrm>
            <a:off x="9528276" y="2855107"/>
            <a:ext cx="260152" cy="116825"/>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BA6B30BA-CEF6-4B4A-A45E-80102DA7F75A}"/>
              </a:ext>
            </a:extLst>
          </p:cNvPr>
          <p:cNvCxnSpPr>
            <a:cxnSpLocks/>
          </p:cNvCxnSpPr>
          <p:nvPr/>
        </p:nvCxnSpPr>
        <p:spPr bwMode="auto">
          <a:xfrm flipV="1">
            <a:off x="10151378" y="2860122"/>
            <a:ext cx="249121" cy="150419"/>
          </a:xfrm>
          <a:prstGeom prst="line">
            <a:avLst/>
          </a:prstGeom>
          <a:solidFill>
            <a:srgbClr val="00B8FF"/>
          </a:solidFill>
          <a:ln w="28575" cap="flat" cmpd="sng" algn="ctr">
            <a:solidFill>
              <a:srgbClr val="FF0000"/>
            </a:solidFill>
            <a:prstDash val="solid"/>
            <a:round/>
            <a:headEnd type="none" w="med" len="med"/>
            <a:tailEnd type="none" w="med" len="med"/>
          </a:ln>
          <a:effectLst/>
        </p:spPr>
      </p:cxnSp>
      <p:sp>
        <p:nvSpPr>
          <p:cNvPr id="41" name="Partial Circle 40">
            <a:extLst>
              <a:ext uri="{FF2B5EF4-FFF2-40B4-BE49-F238E27FC236}">
                <a16:creationId xmlns:a16="http://schemas.microsoft.com/office/drawing/2014/main" id="{EF3182A1-7848-45C8-BEC1-0FF88CF60A7E}"/>
              </a:ext>
            </a:extLst>
          </p:cNvPr>
          <p:cNvSpPr/>
          <p:nvPr/>
        </p:nvSpPr>
        <p:spPr bwMode="auto">
          <a:xfrm rot="16636502">
            <a:off x="10118813" y="3452200"/>
            <a:ext cx="694140" cy="706177"/>
          </a:xfrm>
          <a:prstGeom prst="pie">
            <a:avLst>
              <a:gd name="adj1" fmla="val 15835364"/>
              <a:gd name="adj2" fmla="val 2050062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5" name="TextBox 34">
            <a:extLst>
              <a:ext uri="{FF2B5EF4-FFF2-40B4-BE49-F238E27FC236}">
                <a16:creationId xmlns:a16="http://schemas.microsoft.com/office/drawing/2014/main" id="{BC9A8C85-9E30-4158-BCB0-1291A22787DE}"/>
              </a:ext>
            </a:extLst>
          </p:cNvPr>
          <p:cNvSpPr txBox="1"/>
          <p:nvPr/>
        </p:nvSpPr>
        <p:spPr>
          <a:xfrm>
            <a:off x="9670907" y="3249144"/>
            <a:ext cx="709744" cy="400110"/>
          </a:xfrm>
          <a:prstGeom prst="rect">
            <a:avLst/>
          </a:prstGeom>
          <a:noFill/>
        </p:spPr>
        <p:txBody>
          <a:bodyPr wrap="square" rtlCol="0">
            <a:spAutoFit/>
          </a:bodyPr>
          <a:lstStyle/>
          <a:p>
            <a:r>
              <a:rPr lang="en-GB" dirty="0">
                <a:solidFill>
                  <a:srgbClr val="FF0000"/>
                </a:solidFill>
              </a:rPr>
              <a:t>80˚</a:t>
            </a:r>
          </a:p>
        </p:txBody>
      </p:sp>
      <p:sp>
        <p:nvSpPr>
          <p:cNvPr id="36" name="Rectangle 35">
            <a:extLst>
              <a:ext uri="{FF2B5EF4-FFF2-40B4-BE49-F238E27FC236}">
                <a16:creationId xmlns:a16="http://schemas.microsoft.com/office/drawing/2014/main" id="{64CF1AFC-5175-45EB-A571-3AA1E14F438E}"/>
              </a:ext>
            </a:extLst>
          </p:cNvPr>
          <p:cNvSpPr/>
          <p:nvPr/>
        </p:nvSpPr>
        <p:spPr>
          <a:xfrm>
            <a:off x="10375939" y="3229574"/>
            <a:ext cx="554960" cy="400110"/>
          </a:xfrm>
          <a:prstGeom prst="rect">
            <a:avLst/>
          </a:prstGeom>
        </p:spPr>
        <p:txBody>
          <a:bodyPr wrap="none">
            <a:spAutoFit/>
          </a:bodyPr>
          <a:lstStyle/>
          <a:p>
            <a:r>
              <a:rPr lang="en-GB" dirty="0">
                <a:solidFill>
                  <a:srgbClr val="FF0000"/>
                </a:solidFill>
              </a:rPr>
              <a:t>80˚</a:t>
            </a:r>
          </a:p>
        </p:txBody>
      </p:sp>
      <p:sp>
        <p:nvSpPr>
          <p:cNvPr id="40" name="Rectangle 39">
            <a:extLst>
              <a:ext uri="{FF2B5EF4-FFF2-40B4-BE49-F238E27FC236}">
                <a16:creationId xmlns:a16="http://schemas.microsoft.com/office/drawing/2014/main" id="{2C5AF7CB-487E-4BAD-9F3D-4683BF1FAF99}"/>
              </a:ext>
            </a:extLst>
          </p:cNvPr>
          <p:cNvSpPr/>
          <p:nvPr/>
        </p:nvSpPr>
        <p:spPr>
          <a:xfrm>
            <a:off x="6337462" y="5372117"/>
            <a:ext cx="554960" cy="400110"/>
          </a:xfrm>
          <a:prstGeom prst="rect">
            <a:avLst/>
          </a:prstGeom>
        </p:spPr>
        <p:txBody>
          <a:bodyPr wrap="none">
            <a:spAutoFit/>
          </a:bodyPr>
          <a:lstStyle/>
          <a:p>
            <a:r>
              <a:rPr lang="en-GB" dirty="0">
                <a:solidFill>
                  <a:srgbClr val="FF0000"/>
                </a:solidFill>
              </a:rPr>
              <a:t>60˚</a:t>
            </a:r>
          </a:p>
        </p:txBody>
      </p:sp>
      <p:sp>
        <p:nvSpPr>
          <p:cNvPr id="42" name="Rectangle 41">
            <a:extLst>
              <a:ext uri="{FF2B5EF4-FFF2-40B4-BE49-F238E27FC236}">
                <a16:creationId xmlns:a16="http://schemas.microsoft.com/office/drawing/2014/main" id="{2B13F65D-4869-4037-AE25-24A8CF118168}"/>
              </a:ext>
            </a:extLst>
          </p:cNvPr>
          <p:cNvSpPr/>
          <p:nvPr/>
        </p:nvSpPr>
        <p:spPr>
          <a:xfrm>
            <a:off x="6846891" y="4716805"/>
            <a:ext cx="554960" cy="400110"/>
          </a:xfrm>
          <a:prstGeom prst="rect">
            <a:avLst/>
          </a:prstGeom>
        </p:spPr>
        <p:txBody>
          <a:bodyPr wrap="none">
            <a:spAutoFit/>
          </a:bodyPr>
          <a:lstStyle/>
          <a:p>
            <a:r>
              <a:rPr lang="en-GB" dirty="0">
                <a:solidFill>
                  <a:srgbClr val="FF0000"/>
                </a:solidFill>
              </a:rPr>
              <a:t>60˚</a:t>
            </a:r>
          </a:p>
        </p:txBody>
      </p:sp>
      <p:sp>
        <p:nvSpPr>
          <p:cNvPr id="43" name="Rectangle 42">
            <a:extLst>
              <a:ext uri="{FF2B5EF4-FFF2-40B4-BE49-F238E27FC236}">
                <a16:creationId xmlns:a16="http://schemas.microsoft.com/office/drawing/2014/main" id="{C9A628C3-8AAD-4551-BFCA-D208ACA296C6}"/>
              </a:ext>
            </a:extLst>
          </p:cNvPr>
          <p:cNvSpPr/>
          <p:nvPr/>
        </p:nvSpPr>
        <p:spPr>
          <a:xfrm>
            <a:off x="7106961" y="5506034"/>
            <a:ext cx="554960" cy="400110"/>
          </a:xfrm>
          <a:prstGeom prst="rect">
            <a:avLst/>
          </a:prstGeom>
        </p:spPr>
        <p:txBody>
          <a:bodyPr wrap="none">
            <a:spAutoFit/>
          </a:bodyPr>
          <a:lstStyle/>
          <a:p>
            <a:r>
              <a:rPr lang="en-GB" dirty="0">
                <a:solidFill>
                  <a:srgbClr val="FF0000"/>
                </a:solidFill>
              </a:rPr>
              <a:t>60˚</a:t>
            </a:r>
          </a:p>
        </p:txBody>
      </p:sp>
      <p:sp>
        <p:nvSpPr>
          <p:cNvPr id="44" name="Rectangle 43">
            <a:extLst>
              <a:ext uri="{FF2B5EF4-FFF2-40B4-BE49-F238E27FC236}">
                <a16:creationId xmlns:a16="http://schemas.microsoft.com/office/drawing/2014/main" id="{0CB2E6E4-FEF7-423C-8968-A6F39AD67B22}"/>
              </a:ext>
            </a:extLst>
          </p:cNvPr>
          <p:cNvSpPr/>
          <p:nvPr/>
        </p:nvSpPr>
        <p:spPr>
          <a:xfrm>
            <a:off x="4161419" y="3237445"/>
            <a:ext cx="554960" cy="400110"/>
          </a:xfrm>
          <a:prstGeom prst="rect">
            <a:avLst/>
          </a:prstGeom>
        </p:spPr>
        <p:txBody>
          <a:bodyPr wrap="none">
            <a:spAutoFit/>
          </a:bodyPr>
          <a:lstStyle/>
          <a:p>
            <a:r>
              <a:rPr lang="en-GB" dirty="0">
                <a:solidFill>
                  <a:srgbClr val="FF0000"/>
                </a:solidFill>
              </a:rPr>
              <a:t>45˚</a:t>
            </a:r>
          </a:p>
        </p:txBody>
      </p:sp>
      <p:sp>
        <p:nvSpPr>
          <p:cNvPr id="45" name="Rectangle 44">
            <a:extLst>
              <a:ext uri="{FF2B5EF4-FFF2-40B4-BE49-F238E27FC236}">
                <a16:creationId xmlns:a16="http://schemas.microsoft.com/office/drawing/2014/main" id="{85464506-0084-4180-A873-DDAD65E3B8F0}"/>
              </a:ext>
            </a:extLst>
          </p:cNvPr>
          <p:cNvSpPr/>
          <p:nvPr/>
        </p:nvSpPr>
        <p:spPr>
          <a:xfrm>
            <a:off x="3331644" y="2391636"/>
            <a:ext cx="554960" cy="400110"/>
          </a:xfrm>
          <a:prstGeom prst="rect">
            <a:avLst/>
          </a:prstGeom>
        </p:spPr>
        <p:txBody>
          <a:bodyPr wrap="none">
            <a:spAutoFit/>
          </a:bodyPr>
          <a:lstStyle/>
          <a:p>
            <a:r>
              <a:rPr lang="en-GB" dirty="0">
                <a:solidFill>
                  <a:srgbClr val="FF0000"/>
                </a:solidFill>
              </a:rPr>
              <a:t>45˚</a:t>
            </a:r>
          </a:p>
        </p:txBody>
      </p:sp>
      <p:sp>
        <p:nvSpPr>
          <p:cNvPr id="46" name="TextBox 45">
            <a:extLst>
              <a:ext uri="{FF2B5EF4-FFF2-40B4-BE49-F238E27FC236}">
                <a16:creationId xmlns:a16="http://schemas.microsoft.com/office/drawing/2014/main" id="{AECFED09-D7F5-49F8-B5C4-11ED67551B8C}"/>
              </a:ext>
            </a:extLst>
          </p:cNvPr>
          <p:cNvSpPr txBox="1"/>
          <p:nvPr/>
        </p:nvSpPr>
        <p:spPr>
          <a:xfrm>
            <a:off x="3079493" y="1770337"/>
            <a:ext cx="2171083" cy="2109159"/>
          </a:xfrm>
          <a:prstGeom prst="rect">
            <a:avLst/>
          </a:prstGeom>
          <a:noFill/>
          <a:ln w="19050">
            <a:solidFill>
              <a:schemeClr val="tx1"/>
            </a:solidFill>
          </a:ln>
        </p:spPr>
        <p:txBody>
          <a:bodyPr wrap="square" rtlCol="0">
            <a:spAutoFit/>
          </a:bodyPr>
          <a:lstStyle/>
          <a:p>
            <a:endParaRPr lang="en-GB" dirty="0"/>
          </a:p>
        </p:txBody>
      </p:sp>
      <p:sp>
        <p:nvSpPr>
          <p:cNvPr id="47" name="TextBox 46">
            <a:extLst>
              <a:ext uri="{FF2B5EF4-FFF2-40B4-BE49-F238E27FC236}">
                <a16:creationId xmlns:a16="http://schemas.microsoft.com/office/drawing/2014/main" id="{D401A587-C6AF-4577-BA94-7BC4159BA361}"/>
              </a:ext>
            </a:extLst>
          </p:cNvPr>
          <p:cNvSpPr txBox="1"/>
          <p:nvPr/>
        </p:nvSpPr>
        <p:spPr>
          <a:xfrm>
            <a:off x="6040026" y="1781890"/>
            <a:ext cx="2281569" cy="1724686"/>
          </a:xfrm>
          <a:prstGeom prst="rect">
            <a:avLst/>
          </a:prstGeom>
          <a:noFill/>
          <a:ln w="19050">
            <a:solidFill>
              <a:schemeClr val="tx1"/>
            </a:solidFill>
          </a:ln>
        </p:spPr>
        <p:txBody>
          <a:bodyPr wrap="square" rtlCol="0">
            <a:spAutoFit/>
          </a:bodyPr>
          <a:lstStyle/>
          <a:p>
            <a:endParaRPr lang="en-GB" dirty="0"/>
          </a:p>
        </p:txBody>
      </p:sp>
      <p:sp>
        <p:nvSpPr>
          <p:cNvPr id="48" name="TextBox 47">
            <a:extLst>
              <a:ext uri="{FF2B5EF4-FFF2-40B4-BE49-F238E27FC236}">
                <a16:creationId xmlns:a16="http://schemas.microsoft.com/office/drawing/2014/main" id="{738B9C66-7AA8-471F-BA63-DCFC2336694B}"/>
              </a:ext>
            </a:extLst>
          </p:cNvPr>
          <p:cNvSpPr txBox="1"/>
          <p:nvPr/>
        </p:nvSpPr>
        <p:spPr>
          <a:xfrm>
            <a:off x="9213924" y="1697601"/>
            <a:ext cx="1576724" cy="2382604"/>
          </a:xfrm>
          <a:prstGeom prst="rect">
            <a:avLst/>
          </a:prstGeom>
          <a:noFill/>
          <a:ln w="19050">
            <a:solidFill>
              <a:schemeClr val="tx1"/>
            </a:solidFill>
          </a:ln>
        </p:spPr>
        <p:txBody>
          <a:bodyPr wrap="square" rtlCol="0">
            <a:spAutoFit/>
          </a:bodyPr>
          <a:lstStyle/>
          <a:p>
            <a:endParaRPr lang="en-GB" dirty="0"/>
          </a:p>
        </p:txBody>
      </p:sp>
      <p:sp>
        <p:nvSpPr>
          <p:cNvPr id="49" name="TextBox 48">
            <a:extLst>
              <a:ext uri="{FF2B5EF4-FFF2-40B4-BE49-F238E27FC236}">
                <a16:creationId xmlns:a16="http://schemas.microsoft.com/office/drawing/2014/main" id="{9D2AEA99-2808-4386-97DC-FFFBAF5437E2}"/>
              </a:ext>
            </a:extLst>
          </p:cNvPr>
          <p:cNvSpPr txBox="1"/>
          <p:nvPr/>
        </p:nvSpPr>
        <p:spPr>
          <a:xfrm>
            <a:off x="5925781" y="4076721"/>
            <a:ext cx="2122005" cy="2235731"/>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2875675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9" grpId="0" animBg="1"/>
      <p:bldP spid="21" grpId="0" animBg="1"/>
      <p:bldP spid="22" grpId="0" animBg="1"/>
      <p:bldP spid="23" grpId="0" animBg="1"/>
      <p:bldP spid="34" grpId="0" animBg="1"/>
      <p:bldP spid="37" grpId="0" animBg="1"/>
      <p:bldP spid="41" grpId="0" animBg="1"/>
      <p:bldP spid="35" grpId="0"/>
      <p:bldP spid="36" grpId="0"/>
      <p:bldP spid="40" grpId="0"/>
      <p:bldP spid="42" grpId="0"/>
      <p:bldP spid="43" grpId="0"/>
      <p:bldP spid="44" grpId="0"/>
      <p:bldP spid="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Calculating angles in Triangles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8C52DCE-08A2-4764-9423-BF13C2684708}"/>
              </a:ext>
            </a:extLst>
          </p:cNvPr>
          <p:cNvSpPr/>
          <p:nvPr/>
        </p:nvSpPr>
        <p:spPr>
          <a:xfrm>
            <a:off x="2234192" y="739483"/>
            <a:ext cx="9217024" cy="830997"/>
          </a:xfrm>
          <a:prstGeom prst="rect">
            <a:avLst/>
          </a:prstGeom>
        </p:spPr>
        <p:txBody>
          <a:bodyPr wrap="square">
            <a:spAutoFit/>
          </a:bodyPr>
          <a:lstStyle/>
          <a:p>
            <a:r>
              <a:rPr lang="en-GB" sz="2400" dirty="0"/>
              <a:t>4. For each triangle below, find the unknown interior angle and the marked exterior angle.</a:t>
            </a:r>
          </a:p>
        </p:txBody>
      </p:sp>
      <p:pic>
        <p:nvPicPr>
          <p:cNvPr id="3" name="Picture 2">
            <a:extLst>
              <a:ext uri="{FF2B5EF4-FFF2-40B4-BE49-F238E27FC236}">
                <a16:creationId xmlns:a16="http://schemas.microsoft.com/office/drawing/2014/main" id="{22CCFBA1-18A1-4631-9A85-07856F475CE8}"/>
              </a:ext>
            </a:extLst>
          </p:cNvPr>
          <p:cNvPicPr>
            <a:picLocks noChangeAspect="1"/>
          </p:cNvPicPr>
          <p:nvPr/>
        </p:nvPicPr>
        <p:blipFill>
          <a:blip r:embed="rId4"/>
          <a:stretch>
            <a:fillRect/>
          </a:stretch>
        </p:blipFill>
        <p:spPr>
          <a:xfrm>
            <a:off x="2632913" y="1762377"/>
            <a:ext cx="2770212" cy="1682468"/>
          </a:xfrm>
          <a:prstGeom prst="rect">
            <a:avLst/>
          </a:prstGeom>
        </p:spPr>
      </p:pic>
      <p:pic>
        <p:nvPicPr>
          <p:cNvPr id="4" name="Picture 3">
            <a:extLst>
              <a:ext uri="{FF2B5EF4-FFF2-40B4-BE49-F238E27FC236}">
                <a16:creationId xmlns:a16="http://schemas.microsoft.com/office/drawing/2014/main" id="{9E9D1E9C-1D1A-47DE-909B-DFB9011D3E93}"/>
              </a:ext>
            </a:extLst>
          </p:cNvPr>
          <p:cNvPicPr>
            <a:picLocks noChangeAspect="1"/>
          </p:cNvPicPr>
          <p:nvPr/>
        </p:nvPicPr>
        <p:blipFill>
          <a:blip r:embed="rId5"/>
          <a:stretch>
            <a:fillRect/>
          </a:stretch>
        </p:blipFill>
        <p:spPr>
          <a:xfrm>
            <a:off x="6100162" y="2158166"/>
            <a:ext cx="2521086" cy="1643483"/>
          </a:xfrm>
          <a:prstGeom prst="rect">
            <a:avLst/>
          </a:prstGeom>
        </p:spPr>
      </p:pic>
      <p:pic>
        <p:nvPicPr>
          <p:cNvPr id="5" name="Picture 4">
            <a:extLst>
              <a:ext uri="{FF2B5EF4-FFF2-40B4-BE49-F238E27FC236}">
                <a16:creationId xmlns:a16="http://schemas.microsoft.com/office/drawing/2014/main" id="{50CFB18C-E7F3-4ABB-BE81-71DB8AAC8576}"/>
              </a:ext>
            </a:extLst>
          </p:cNvPr>
          <p:cNvPicPr>
            <a:picLocks noChangeAspect="1"/>
          </p:cNvPicPr>
          <p:nvPr/>
        </p:nvPicPr>
        <p:blipFill>
          <a:blip r:embed="rId6"/>
          <a:stretch>
            <a:fillRect/>
          </a:stretch>
        </p:blipFill>
        <p:spPr>
          <a:xfrm>
            <a:off x="8925604" y="1681317"/>
            <a:ext cx="2318142" cy="2301822"/>
          </a:xfrm>
          <a:prstGeom prst="rect">
            <a:avLst/>
          </a:prstGeom>
        </p:spPr>
      </p:pic>
      <p:pic>
        <p:nvPicPr>
          <p:cNvPr id="6" name="Picture 5">
            <a:extLst>
              <a:ext uri="{FF2B5EF4-FFF2-40B4-BE49-F238E27FC236}">
                <a16:creationId xmlns:a16="http://schemas.microsoft.com/office/drawing/2014/main" id="{5D18C0A9-5651-46F2-ACAC-E5A8CAA7627C}"/>
              </a:ext>
            </a:extLst>
          </p:cNvPr>
          <p:cNvPicPr>
            <a:picLocks noChangeAspect="1"/>
          </p:cNvPicPr>
          <p:nvPr/>
        </p:nvPicPr>
        <p:blipFill>
          <a:blip r:embed="rId7"/>
          <a:stretch>
            <a:fillRect/>
          </a:stretch>
        </p:blipFill>
        <p:spPr>
          <a:xfrm>
            <a:off x="2666809" y="3761503"/>
            <a:ext cx="3170762" cy="2118147"/>
          </a:xfrm>
          <a:prstGeom prst="rect">
            <a:avLst/>
          </a:prstGeom>
        </p:spPr>
      </p:pic>
      <p:sp>
        <p:nvSpPr>
          <p:cNvPr id="7" name="Rectangle 6">
            <a:extLst>
              <a:ext uri="{FF2B5EF4-FFF2-40B4-BE49-F238E27FC236}">
                <a16:creationId xmlns:a16="http://schemas.microsoft.com/office/drawing/2014/main" id="{73DD9C02-12D8-4A66-AFB2-19778FB32730}"/>
              </a:ext>
            </a:extLst>
          </p:cNvPr>
          <p:cNvSpPr/>
          <p:nvPr/>
        </p:nvSpPr>
        <p:spPr>
          <a:xfrm>
            <a:off x="4511685" y="2433673"/>
            <a:ext cx="697627" cy="400110"/>
          </a:xfrm>
          <a:prstGeom prst="rect">
            <a:avLst/>
          </a:prstGeom>
        </p:spPr>
        <p:txBody>
          <a:bodyPr wrap="none">
            <a:spAutoFit/>
          </a:bodyPr>
          <a:lstStyle/>
          <a:p>
            <a:r>
              <a:rPr lang="en-GB" dirty="0">
                <a:solidFill>
                  <a:srgbClr val="FF0000"/>
                </a:solidFill>
              </a:rPr>
              <a:t>125˚</a:t>
            </a:r>
          </a:p>
        </p:txBody>
      </p:sp>
      <p:sp>
        <p:nvSpPr>
          <p:cNvPr id="8" name="Rectangle 7">
            <a:extLst>
              <a:ext uri="{FF2B5EF4-FFF2-40B4-BE49-F238E27FC236}">
                <a16:creationId xmlns:a16="http://schemas.microsoft.com/office/drawing/2014/main" id="{F1C2391C-40C7-4760-8CF2-86D5163DB0DC}"/>
              </a:ext>
            </a:extLst>
          </p:cNvPr>
          <p:cNvSpPr/>
          <p:nvPr/>
        </p:nvSpPr>
        <p:spPr>
          <a:xfrm>
            <a:off x="3746372" y="2832228"/>
            <a:ext cx="554960" cy="400110"/>
          </a:xfrm>
          <a:prstGeom prst="rect">
            <a:avLst/>
          </a:prstGeom>
        </p:spPr>
        <p:txBody>
          <a:bodyPr wrap="none">
            <a:spAutoFit/>
          </a:bodyPr>
          <a:lstStyle/>
          <a:p>
            <a:r>
              <a:rPr lang="en-GB" dirty="0">
                <a:solidFill>
                  <a:srgbClr val="FF0000"/>
                </a:solidFill>
              </a:rPr>
              <a:t>55˚</a:t>
            </a:r>
          </a:p>
        </p:txBody>
      </p:sp>
      <p:sp>
        <p:nvSpPr>
          <p:cNvPr id="9" name="Rectangle 8">
            <a:extLst>
              <a:ext uri="{FF2B5EF4-FFF2-40B4-BE49-F238E27FC236}">
                <a16:creationId xmlns:a16="http://schemas.microsoft.com/office/drawing/2014/main" id="{DEFE0C12-AC80-41F2-924D-65231703E55E}"/>
              </a:ext>
            </a:extLst>
          </p:cNvPr>
          <p:cNvSpPr/>
          <p:nvPr/>
        </p:nvSpPr>
        <p:spPr>
          <a:xfrm>
            <a:off x="5174104" y="4755306"/>
            <a:ext cx="697627" cy="400110"/>
          </a:xfrm>
          <a:prstGeom prst="rect">
            <a:avLst/>
          </a:prstGeom>
        </p:spPr>
        <p:txBody>
          <a:bodyPr wrap="none">
            <a:spAutoFit/>
          </a:bodyPr>
          <a:lstStyle/>
          <a:p>
            <a:r>
              <a:rPr lang="en-GB" dirty="0">
                <a:solidFill>
                  <a:srgbClr val="FF0000"/>
                </a:solidFill>
              </a:rPr>
              <a:t>138˚</a:t>
            </a:r>
          </a:p>
        </p:txBody>
      </p:sp>
      <p:sp>
        <p:nvSpPr>
          <p:cNvPr id="10" name="Rectangle 9">
            <a:extLst>
              <a:ext uri="{FF2B5EF4-FFF2-40B4-BE49-F238E27FC236}">
                <a16:creationId xmlns:a16="http://schemas.microsoft.com/office/drawing/2014/main" id="{AF2D30B7-CDF3-4A45-824D-ACCC709AF2DF}"/>
              </a:ext>
            </a:extLst>
          </p:cNvPr>
          <p:cNvSpPr/>
          <p:nvPr/>
        </p:nvSpPr>
        <p:spPr>
          <a:xfrm>
            <a:off x="4284075" y="5227181"/>
            <a:ext cx="554960" cy="400110"/>
          </a:xfrm>
          <a:prstGeom prst="rect">
            <a:avLst/>
          </a:prstGeom>
        </p:spPr>
        <p:txBody>
          <a:bodyPr wrap="none">
            <a:spAutoFit/>
          </a:bodyPr>
          <a:lstStyle/>
          <a:p>
            <a:r>
              <a:rPr lang="en-GB" dirty="0">
                <a:solidFill>
                  <a:srgbClr val="FF0000"/>
                </a:solidFill>
              </a:rPr>
              <a:t>42˚</a:t>
            </a:r>
          </a:p>
        </p:txBody>
      </p:sp>
      <p:sp>
        <p:nvSpPr>
          <p:cNvPr id="11" name="Rectangle 10">
            <a:extLst>
              <a:ext uri="{FF2B5EF4-FFF2-40B4-BE49-F238E27FC236}">
                <a16:creationId xmlns:a16="http://schemas.microsoft.com/office/drawing/2014/main" id="{803B4887-C0EE-47C4-89CE-F76D3B3A2CCB}"/>
              </a:ext>
            </a:extLst>
          </p:cNvPr>
          <p:cNvSpPr/>
          <p:nvPr/>
        </p:nvSpPr>
        <p:spPr>
          <a:xfrm>
            <a:off x="7444136" y="2742916"/>
            <a:ext cx="977880" cy="400110"/>
          </a:xfrm>
          <a:prstGeom prst="rect">
            <a:avLst/>
          </a:prstGeom>
        </p:spPr>
        <p:txBody>
          <a:bodyPr wrap="square">
            <a:spAutoFit/>
          </a:bodyPr>
          <a:lstStyle/>
          <a:p>
            <a:r>
              <a:rPr lang="en-GB" dirty="0">
                <a:solidFill>
                  <a:srgbClr val="FF0000"/>
                </a:solidFill>
              </a:rPr>
              <a:t>132˚</a:t>
            </a:r>
          </a:p>
        </p:txBody>
      </p:sp>
      <p:sp>
        <p:nvSpPr>
          <p:cNvPr id="12" name="Rectangle 11">
            <a:extLst>
              <a:ext uri="{FF2B5EF4-FFF2-40B4-BE49-F238E27FC236}">
                <a16:creationId xmlns:a16="http://schemas.microsoft.com/office/drawing/2014/main" id="{E3376D60-D54E-43F0-9711-D2C79923FD80}"/>
              </a:ext>
            </a:extLst>
          </p:cNvPr>
          <p:cNvSpPr/>
          <p:nvPr/>
        </p:nvSpPr>
        <p:spPr>
          <a:xfrm>
            <a:off x="6805745" y="3106644"/>
            <a:ext cx="554960" cy="400110"/>
          </a:xfrm>
          <a:prstGeom prst="rect">
            <a:avLst/>
          </a:prstGeom>
        </p:spPr>
        <p:txBody>
          <a:bodyPr wrap="none">
            <a:spAutoFit/>
          </a:bodyPr>
          <a:lstStyle/>
          <a:p>
            <a:r>
              <a:rPr lang="en-GB" dirty="0">
                <a:solidFill>
                  <a:srgbClr val="FF0000"/>
                </a:solidFill>
              </a:rPr>
              <a:t>48˚</a:t>
            </a:r>
          </a:p>
        </p:txBody>
      </p:sp>
      <p:sp>
        <p:nvSpPr>
          <p:cNvPr id="13" name="Rectangle 12">
            <a:extLst>
              <a:ext uri="{FF2B5EF4-FFF2-40B4-BE49-F238E27FC236}">
                <a16:creationId xmlns:a16="http://schemas.microsoft.com/office/drawing/2014/main" id="{D4A75041-BE13-45EA-9AB1-AA0E6BC93D69}"/>
              </a:ext>
            </a:extLst>
          </p:cNvPr>
          <p:cNvSpPr/>
          <p:nvPr/>
        </p:nvSpPr>
        <p:spPr>
          <a:xfrm>
            <a:off x="9729727" y="2742916"/>
            <a:ext cx="554960" cy="400110"/>
          </a:xfrm>
          <a:prstGeom prst="rect">
            <a:avLst/>
          </a:prstGeom>
        </p:spPr>
        <p:txBody>
          <a:bodyPr wrap="none">
            <a:spAutoFit/>
          </a:bodyPr>
          <a:lstStyle/>
          <a:p>
            <a:r>
              <a:rPr lang="en-GB" dirty="0">
                <a:solidFill>
                  <a:srgbClr val="FF0000"/>
                </a:solidFill>
              </a:rPr>
              <a:t>34˚</a:t>
            </a:r>
          </a:p>
        </p:txBody>
      </p:sp>
      <p:sp>
        <p:nvSpPr>
          <p:cNvPr id="14" name="Rectangle 13">
            <a:extLst>
              <a:ext uri="{FF2B5EF4-FFF2-40B4-BE49-F238E27FC236}">
                <a16:creationId xmlns:a16="http://schemas.microsoft.com/office/drawing/2014/main" id="{92259ED4-3307-42F2-AF54-E37C0EA69C4E}"/>
              </a:ext>
            </a:extLst>
          </p:cNvPr>
          <p:cNvSpPr/>
          <p:nvPr/>
        </p:nvSpPr>
        <p:spPr>
          <a:xfrm>
            <a:off x="10418845" y="3226609"/>
            <a:ext cx="697627" cy="400110"/>
          </a:xfrm>
          <a:prstGeom prst="rect">
            <a:avLst/>
          </a:prstGeom>
        </p:spPr>
        <p:txBody>
          <a:bodyPr wrap="none">
            <a:spAutoFit/>
          </a:bodyPr>
          <a:lstStyle/>
          <a:p>
            <a:r>
              <a:rPr lang="en-GB" dirty="0">
                <a:solidFill>
                  <a:srgbClr val="FF0000"/>
                </a:solidFill>
              </a:rPr>
              <a:t>146˚</a:t>
            </a:r>
          </a:p>
        </p:txBody>
      </p:sp>
      <p:sp>
        <p:nvSpPr>
          <p:cNvPr id="18" name="Partial Circle 17">
            <a:extLst>
              <a:ext uri="{FF2B5EF4-FFF2-40B4-BE49-F238E27FC236}">
                <a16:creationId xmlns:a16="http://schemas.microsoft.com/office/drawing/2014/main" id="{3571933A-4B24-4ECD-A31F-A6CC06EDE078}"/>
              </a:ext>
            </a:extLst>
          </p:cNvPr>
          <p:cNvSpPr/>
          <p:nvPr/>
        </p:nvSpPr>
        <p:spPr bwMode="auto">
          <a:xfrm rot="8050895">
            <a:off x="4336199" y="2781840"/>
            <a:ext cx="948681" cy="925297"/>
          </a:xfrm>
          <a:prstGeom prst="pie">
            <a:avLst>
              <a:gd name="adj1" fmla="val 2759739"/>
              <a:gd name="adj2" fmla="val 555270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9" name="Partial Circle 18">
            <a:extLst>
              <a:ext uri="{FF2B5EF4-FFF2-40B4-BE49-F238E27FC236}">
                <a16:creationId xmlns:a16="http://schemas.microsoft.com/office/drawing/2014/main" id="{F64181BD-333D-4D44-83FF-EFAAA6D59D6D}"/>
              </a:ext>
            </a:extLst>
          </p:cNvPr>
          <p:cNvSpPr/>
          <p:nvPr/>
        </p:nvSpPr>
        <p:spPr bwMode="auto">
          <a:xfrm rot="8050895">
            <a:off x="7298127" y="3142925"/>
            <a:ext cx="948681" cy="925297"/>
          </a:xfrm>
          <a:prstGeom prst="pie">
            <a:avLst>
              <a:gd name="adj1" fmla="val 2759739"/>
              <a:gd name="adj2" fmla="val 5343247"/>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0" name="Partial Circle 19">
            <a:extLst>
              <a:ext uri="{FF2B5EF4-FFF2-40B4-BE49-F238E27FC236}">
                <a16:creationId xmlns:a16="http://schemas.microsoft.com/office/drawing/2014/main" id="{66B7F514-645B-4F28-B496-BB6899FB9586}"/>
              </a:ext>
            </a:extLst>
          </p:cNvPr>
          <p:cNvSpPr/>
          <p:nvPr/>
        </p:nvSpPr>
        <p:spPr bwMode="auto">
          <a:xfrm rot="8050895">
            <a:off x="4805415" y="5155314"/>
            <a:ext cx="948681" cy="925297"/>
          </a:xfrm>
          <a:prstGeom prst="pie">
            <a:avLst>
              <a:gd name="adj1" fmla="val 2759739"/>
              <a:gd name="adj2" fmla="val 490882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1" name="Partial Circle 20">
            <a:extLst>
              <a:ext uri="{FF2B5EF4-FFF2-40B4-BE49-F238E27FC236}">
                <a16:creationId xmlns:a16="http://schemas.microsoft.com/office/drawing/2014/main" id="{9499A37C-A0D8-4091-8A6F-091458C80C5C}"/>
              </a:ext>
            </a:extLst>
          </p:cNvPr>
          <p:cNvSpPr/>
          <p:nvPr/>
        </p:nvSpPr>
        <p:spPr bwMode="auto">
          <a:xfrm rot="11642292">
            <a:off x="9563044" y="3100434"/>
            <a:ext cx="948681" cy="925297"/>
          </a:xfrm>
          <a:prstGeom prst="pie">
            <a:avLst>
              <a:gd name="adj1" fmla="val 2759739"/>
              <a:gd name="adj2" fmla="val 6252604"/>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2" name="Partial Circle 21">
            <a:extLst>
              <a:ext uri="{FF2B5EF4-FFF2-40B4-BE49-F238E27FC236}">
                <a16:creationId xmlns:a16="http://schemas.microsoft.com/office/drawing/2014/main" id="{4D0A9185-D794-475F-9E67-D1775266773C}"/>
              </a:ext>
            </a:extLst>
          </p:cNvPr>
          <p:cNvSpPr/>
          <p:nvPr/>
        </p:nvSpPr>
        <p:spPr bwMode="auto">
          <a:xfrm rot="15998673">
            <a:off x="4355040" y="2784396"/>
            <a:ext cx="948681" cy="925297"/>
          </a:xfrm>
          <a:prstGeom prst="pie">
            <a:avLst>
              <a:gd name="adj1" fmla="val 19171854"/>
              <a:gd name="adj2" fmla="val 5552700"/>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3" name="Partial Circle 22">
            <a:extLst>
              <a:ext uri="{FF2B5EF4-FFF2-40B4-BE49-F238E27FC236}">
                <a16:creationId xmlns:a16="http://schemas.microsoft.com/office/drawing/2014/main" id="{2866118D-DAF9-4A6F-8B1B-D8EE7B77EDCE}"/>
              </a:ext>
            </a:extLst>
          </p:cNvPr>
          <p:cNvSpPr/>
          <p:nvPr/>
        </p:nvSpPr>
        <p:spPr bwMode="auto">
          <a:xfrm rot="15998673">
            <a:off x="4825991" y="5164643"/>
            <a:ext cx="948681" cy="925297"/>
          </a:xfrm>
          <a:prstGeom prst="pie">
            <a:avLst>
              <a:gd name="adj1" fmla="val 18596205"/>
              <a:gd name="adj2" fmla="val 5552700"/>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4" name="Partial Circle 23">
            <a:extLst>
              <a:ext uri="{FF2B5EF4-FFF2-40B4-BE49-F238E27FC236}">
                <a16:creationId xmlns:a16="http://schemas.microsoft.com/office/drawing/2014/main" id="{F3CDE84E-AAF1-4488-8434-2C6AB60C1F74}"/>
              </a:ext>
            </a:extLst>
          </p:cNvPr>
          <p:cNvSpPr/>
          <p:nvPr/>
        </p:nvSpPr>
        <p:spPr bwMode="auto">
          <a:xfrm rot="15998673">
            <a:off x="7316524" y="3146126"/>
            <a:ext cx="948681" cy="925297"/>
          </a:xfrm>
          <a:prstGeom prst="pie">
            <a:avLst>
              <a:gd name="adj1" fmla="val 19015192"/>
              <a:gd name="adj2" fmla="val 5552700"/>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5" name="Partial Circle 24">
            <a:extLst>
              <a:ext uri="{FF2B5EF4-FFF2-40B4-BE49-F238E27FC236}">
                <a16:creationId xmlns:a16="http://schemas.microsoft.com/office/drawing/2014/main" id="{99E90D97-93B0-4630-9E43-A3BB6D5A9439}"/>
              </a:ext>
            </a:extLst>
          </p:cNvPr>
          <p:cNvSpPr/>
          <p:nvPr/>
        </p:nvSpPr>
        <p:spPr bwMode="auto">
          <a:xfrm rot="20798707">
            <a:off x="9567066" y="3104624"/>
            <a:ext cx="948681" cy="925297"/>
          </a:xfrm>
          <a:prstGeom prst="pie">
            <a:avLst>
              <a:gd name="adj1" fmla="val 18707769"/>
              <a:gd name="adj2" fmla="val 4454866"/>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 name="TextBox 14">
            <a:extLst>
              <a:ext uri="{FF2B5EF4-FFF2-40B4-BE49-F238E27FC236}">
                <a16:creationId xmlns:a16="http://schemas.microsoft.com/office/drawing/2014/main" id="{5C7D4E99-B558-491E-B04B-BD5D59F9D19B}"/>
              </a:ext>
            </a:extLst>
          </p:cNvPr>
          <p:cNvSpPr txBox="1"/>
          <p:nvPr/>
        </p:nvSpPr>
        <p:spPr>
          <a:xfrm>
            <a:off x="8333793" y="1476403"/>
            <a:ext cx="641772" cy="461665"/>
          </a:xfrm>
          <a:prstGeom prst="rect">
            <a:avLst/>
          </a:prstGeom>
          <a:noFill/>
        </p:spPr>
        <p:txBody>
          <a:bodyPr wrap="square" rtlCol="0">
            <a:spAutoFit/>
          </a:bodyPr>
          <a:lstStyle/>
          <a:p>
            <a:r>
              <a:rPr lang="en-GB" sz="2400" dirty="0"/>
              <a:t>(c)</a:t>
            </a:r>
          </a:p>
        </p:txBody>
      </p:sp>
      <p:sp>
        <p:nvSpPr>
          <p:cNvPr id="16" name="Rectangle 15">
            <a:extLst>
              <a:ext uri="{FF2B5EF4-FFF2-40B4-BE49-F238E27FC236}">
                <a16:creationId xmlns:a16="http://schemas.microsoft.com/office/drawing/2014/main" id="{6A431804-B426-4857-BCB2-831D7776E516}"/>
              </a:ext>
            </a:extLst>
          </p:cNvPr>
          <p:cNvSpPr/>
          <p:nvPr/>
        </p:nvSpPr>
        <p:spPr>
          <a:xfrm>
            <a:off x="2106714" y="1502333"/>
            <a:ext cx="561372" cy="461665"/>
          </a:xfrm>
          <a:prstGeom prst="rect">
            <a:avLst/>
          </a:prstGeom>
        </p:spPr>
        <p:txBody>
          <a:bodyPr wrap="none">
            <a:spAutoFit/>
          </a:bodyPr>
          <a:lstStyle/>
          <a:p>
            <a:r>
              <a:rPr lang="en-GB" sz="2400" dirty="0"/>
              <a:t>(a)</a:t>
            </a:r>
          </a:p>
        </p:txBody>
      </p:sp>
      <p:sp>
        <p:nvSpPr>
          <p:cNvPr id="17" name="Rectangle 16">
            <a:extLst>
              <a:ext uri="{FF2B5EF4-FFF2-40B4-BE49-F238E27FC236}">
                <a16:creationId xmlns:a16="http://schemas.microsoft.com/office/drawing/2014/main" id="{A888EAE0-3EDD-4582-B80C-9713B28CBD1C}"/>
              </a:ext>
            </a:extLst>
          </p:cNvPr>
          <p:cNvSpPr/>
          <p:nvPr/>
        </p:nvSpPr>
        <p:spPr>
          <a:xfrm>
            <a:off x="5541502" y="1972008"/>
            <a:ext cx="561372" cy="461665"/>
          </a:xfrm>
          <a:prstGeom prst="rect">
            <a:avLst/>
          </a:prstGeom>
        </p:spPr>
        <p:txBody>
          <a:bodyPr wrap="none">
            <a:spAutoFit/>
          </a:bodyPr>
          <a:lstStyle/>
          <a:p>
            <a:r>
              <a:rPr lang="en-GB" sz="2400" dirty="0"/>
              <a:t>(b)</a:t>
            </a:r>
          </a:p>
        </p:txBody>
      </p:sp>
      <p:sp>
        <p:nvSpPr>
          <p:cNvPr id="26" name="Rectangle 25">
            <a:extLst>
              <a:ext uri="{FF2B5EF4-FFF2-40B4-BE49-F238E27FC236}">
                <a16:creationId xmlns:a16="http://schemas.microsoft.com/office/drawing/2014/main" id="{FA8B379B-879A-498D-945E-48093689EA78}"/>
              </a:ext>
            </a:extLst>
          </p:cNvPr>
          <p:cNvSpPr/>
          <p:nvPr/>
        </p:nvSpPr>
        <p:spPr>
          <a:xfrm>
            <a:off x="2136132" y="3582098"/>
            <a:ext cx="561372" cy="461665"/>
          </a:xfrm>
          <a:prstGeom prst="rect">
            <a:avLst/>
          </a:prstGeom>
        </p:spPr>
        <p:txBody>
          <a:bodyPr wrap="none">
            <a:spAutoFit/>
          </a:bodyPr>
          <a:lstStyle/>
          <a:p>
            <a:r>
              <a:rPr lang="en-GB" sz="2400" dirty="0"/>
              <a:t>(d)</a:t>
            </a:r>
          </a:p>
        </p:txBody>
      </p:sp>
      <p:sp>
        <p:nvSpPr>
          <p:cNvPr id="27" name="TextBox 26">
            <a:extLst>
              <a:ext uri="{FF2B5EF4-FFF2-40B4-BE49-F238E27FC236}">
                <a16:creationId xmlns:a16="http://schemas.microsoft.com/office/drawing/2014/main" id="{A392A452-75BB-445F-BDA6-E249E17CD84B}"/>
              </a:ext>
            </a:extLst>
          </p:cNvPr>
          <p:cNvSpPr txBox="1"/>
          <p:nvPr/>
        </p:nvSpPr>
        <p:spPr>
          <a:xfrm>
            <a:off x="6302051" y="4183194"/>
            <a:ext cx="5713140" cy="1569660"/>
          </a:xfrm>
          <a:prstGeom prst="rect">
            <a:avLst/>
          </a:prstGeom>
          <a:noFill/>
        </p:spPr>
        <p:txBody>
          <a:bodyPr wrap="square" rtlCol="0">
            <a:spAutoFit/>
          </a:bodyPr>
          <a:lstStyle/>
          <a:p>
            <a:r>
              <a:rPr lang="en-GB" sz="2400" dirty="0">
                <a:solidFill>
                  <a:srgbClr val="FF0000"/>
                </a:solidFill>
              </a:rPr>
              <a:t>Angles on lines add up to 180˚</a:t>
            </a:r>
          </a:p>
          <a:p>
            <a:endParaRPr lang="en-GB" sz="2400" dirty="0">
              <a:solidFill>
                <a:srgbClr val="FF0000"/>
              </a:solidFill>
            </a:endParaRPr>
          </a:p>
          <a:p>
            <a:r>
              <a:rPr lang="en-GB" sz="2400" dirty="0">
                <a:solidFill>
                  <a:srgbClr val="FF0000"/>
                </a:solidFill>
              </a:rPr>
              <a:t>The two opposite internal angles add together to give the external angle</a:t>
            </a:r>
          </a:p>
        </p:txBody>
      </p:sp>
      <p:sp>
        <p:nvSpPr>
          <p:cNvPr id="31" name="Partial Circle 30">
            <a:extLst>
              <a:ext uri="{FF2B5EF4-FFF2-40B4-BE49-F238E27FC236}">
                <a16:creationId xmlns:a16="http://schemas.microsoft.com/office/drawing/2014/main" id="{523CA795-A1FA-4FD1-82C3-66F3C434BFAA}"/>
              </a:ext>
            </a:extLst>
          </p:cNvPr>
          <p:cNvSpPr/>
          <p:nvPr/>
        </p:nvSpPr>
        <p:spPr bwMode="auto">
          <a:xfrm rot="16200000">
            <a:off x="2194557" y="2781839"/>
            <a:ext cx="948681" cy="925297"/>
          </a:xfrm>
          <a:prstGeom prst="pie">
            <a:avLst>
              <a:gd name="adj1" fmla="val 1700704"/>
              <a:gd name="adj2" fmla="val 5340279"/>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2" name="Partial Circle 31">
            <a:extLst>
              <a:ext uri="{FF2B5EF4-FFF2-40B4-BE49-F238E27FC236}">
                <a16:creationId xmlns:a16="http://schemas.microsoft.com/office/drawing/2014/main" id="{808F10B5-5659-4B81-A078-A8DCE0060CB3}"/>
              </a:ext>
            </a:extLst>
          </p:cNvPr>
          <p:cNvSpPr/>
          <p:nvPr/>
        </p:nvSpPr>
        <p:spPr bwMode="auto">
          <a:xfrm rot="1401195">
            <a:off x="2885956" y="1401541"/>
            <a:ext cx="948681" cy="925297"/>
          </a:xfrm>
          <a:prstGeom prst="pie">
            <a:avLst>
              <a:gd name="adj1" fmla="val 1283062"/>
              <a:gd name="adj2" fmla="val 555270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8" name="TextBox 27">
            <a:extLst>
              <a:ext uri="{FF2B5EF4-FFF2-40B4-BE49-F238E27FC236}">
                <a16:creationId xmlns:a16="http://schemas.microsoft.com/office/drawing/2014/main" id="{A0903707-B95F-4480-9486-2D78B14785E5}"/>
              </a:ext>
            </a:extLst>
          </p:cNvPr>
          <p:cNvSpPr txBox="1"/>
          <p:nvPr/>
        </p:nvSpPr>
        <p:spPr>
          <a:xfrm>
            <a:off x="7444136" y="5858400"/>
            <a:ext cx="2929547" cy="461665"/>
          </a:xfrm>
          <a:prstGeom prst="rect">
            <a:avLst/>
          </a:prstGeom>
          <a:noFill/>
        </p:spPr>
        <p:txBody>
          <a:bodyPr wrap="square" rtlCol="0">
            <a:spAutoFit/>
          </a:bodyPr>
          <a:lstStyle/>
          <a:p>
            <a:r>
              <a:rPr lang="en-GB" sz="2400" dirty="0">
                <a:solidFill>
                  <a:srgbClr val="FF0000"/>
                </a:solidFill>
              </a:rPr>
              <a:t>62˚</a:t>
            </a:r>
            <a:r>
              <a:rPr lang="en-GB" sz="2400" dirty="0"/>
              <a:t> + </a:t>
            </a:r>
            <a:r>
              <a:rPr lang="en-GB" sz="2400" dirty="0">
                <a:solidFill>
                  <a:srgbClr val="00B050"/>
                </a:solidFill>
              </a:rPr>
              <a:t>63˚</a:t>
            </a:r>
            <a:r>
              <a:rPr lang="en-GB" sz="2400" dirty="0"/>
              <a:t> = </a:t>
            </a:r>
            <a:r>
              <a:rPr lang="en-GB" sz="2400" dirty="0">
                <a:solidFill>
                  <a:srgbClr val="7030A0"/>
                </a:solidFill>
              </a:rPr>
              <a:t>125˚</a:t>
            </a:r>
          </a:p>
        </p:txBody>
      </p:sp>
      <p:sp>
        <p:nvSpPr>
          <p:cNvPr id="29" name="TextBox 28">
            <a:extLst>
              <a:ext uri="{FF2B5EF4-FFF2-40B4-BE49-F238E27FC236}">
                <a16:creationId xmlns:a16="http://schemas.microsoft.com/office/drawing/2014/main" id="{060AEBFA-C998-4979-BBD5-BAF7EB5D610B}"/>
              </a:ext>
            </a:extLst>
          </p:cNvPr>
          <p:cNvSpPr txBox="1"/>
          <p:nvPr/>
        </p:nvSpPr>
        <p:spPr>
          <a:xfrm>
            <a:off x="6102874" y="2169922"/>
            <a:ext cx="2526417" cy="1643483"/>
          </a:xfrm>
          <a:prstGeom prst="rect">
            <a:avLst/>
          </a:prstGeom>
          <a:noFill/>
          <a:ln w="19050">
            <a:solidFill>
              <a:schemeClr val="tx1"/>
            </a:solidFill>
          </a:ln>
        </p:spPr>
        <p:txBody>
          <a:bodyPr wrap="square" rtlCol="0">
            <a:spAutoFit/>
          </a:bodyPr>
          <a:lstStyle/>
          <a:p>
            <a:endParaRPr lang="en-GB" dirty="0"/>
          </a:p>
        </p:txBody>
      </p:sp>
      <p:sp>
        <p:nvSpPr>
          <p:cNvPr id="35" name="TextBox 34">
            <a:extLst>
              <a:ext uri="{FF2B5EF4-FFF2-40B4-BE49-F238E27FC236}">
                <a16:creationId xmlns:a16="http://schemas.microsoft.com/office/drawing/2014/main" id="{B8F21713-76A6-4438-9562-C0BBFC9AC592}"/>
              </a:ext>
            </a:extLst>
          </p:cNvPr>
          <p:cNvSpPr txBox="1"/>
          <p:nvPr/>
        </p:nvSpPr>
        <p:spPr>
          <a:xfrm>
            <a:off x="2589436" y="1756042"/>
            <a:ext cx="2811511" cy="1682468"/>
          </a:xfrm>
          <a:prstGeom prst="rect">
            <a:avLst/>
          </a:prstGeom>
          <a:noFill/>
          <a:ln w="19050">
            <a:solidFill>
              <a:schemeClr val="tx1"/>
            </a:solidFill>
          </a:ln>
        </p:spPr>
        <p:txBody>
          <a:bodyPr wrap="square" rtlCol="0">
            <a:spAutoFit/>
          </a:bodyPr>
          <a:lstStyle/>
          <a:p>
            <a:endParaRPr lang="en-GB" dirty="0"/>
          </a:p>
        </p:txBody>
      </p:sp>
      <p:sp>
        <p:nvSpPr>
          <p:cNvPr id="36" name="TextBox 35">
            <a:extLst>
              <a:ext uri="{FF2B5EF4-FFF2-40B4-BE49-F238E27FC236}">
                <a16:creationId xmlns:a16="http://schemas.microsoft.com/office/drawing/2014/main" id="{4779F5A7-4EDA-423A-AEEB-4BDB67A30A03}"/>
              </a:ext>
            </a:extLst>
          </p:cNvPr>
          <p:cNvSpPr txBox="1"/>
          <p:nvPr/>
        </p:nvSpPr>
        <p:spPr>
          <a:xfrm>
            <a:off x="8880247" y="1678196"/>
            <a:ext cx="2375949" cy="2321820"/>
          </a:xfrm>
          <a:prstGeom prst="rect">
            <a:avLst/>
          </a:prstGeom>
          <a:noFill/>
          <a:ln w="19050">
            <a:solidFill>
              <a:schemeClr val="tx1"/>
            </a:solidFill>
          </a:ln>
        </p:spPr>
        <p:txBody>
          <a:bodyPr wrap="square" rtlCol="0">
            <a:spAutoFit/>
          </a:bodyPr>
          <a:lstStyle/>
          <a:p>
            <a:endParaRPr lang="en-GB" dirty="0"/>
          </a:p>
        </p:txBody>
      </p:sp>
      <p:sp>
        <p:nvSpPr>
          <p:cNvPr id="37" name="TextBox 36">
            <a:extLst>
              <a:ext uri="{FF2B5EF4-FFF2-40B4-BE49-F238E27FC236}">
                <a16:creationId xmlns:a16="http://schemas.microsoft.com/office/drawing/2014/main" id="{F80D8D0C-0D0A-4381-A952-BCC324FAA710}"/>
              </a:ext>
            </a:extLst>
          </p:cNvPr>
          <p:cNvSpPr txBox="1"/>
          <p:nvPr/>
        </p:nvSpPr>
        <p:spPr>
          <a:xfrm>
            <a:off x="2647744" y="3761503"/>
            <a:ext cx="3182727" cy="2118147"/>
          </a:xfrm>
          <a:prstGeom prst="rect">
            <a:avLst/>
          </a:prstGeom>
          <a:noFill/>
          <a:ln w="19050">
            <a:solidFill>
              <a:schemeClr val="tx1"/>
            </a:solidFill>
          </a:ln>
        </p:spPr>
        <p:txBody>
          <a:bodyPr wrap="square" rtlCol="0">
            <a:spAutoFit/>
          </a:bodyPr>
          <a:lstStyle/>
          <a:p>
            <a:endParaRPr lang="en-GB" dirty="0"/>
          </a:p>
        </p:txBody>
      </p:sp>
      <p:sp>
        <p:nvSpPr>
          <p:cNvPr id="38" name="TextBox 37">
            <a:extLst>
              <a:ext uri="{FF2B5EF4-FFF2-40B4-BE49-F238E27FC236}">
                <a16:creationId xmlns:a16="http://schemas.microsoft.com/office/drawing/2014/main" id="{8872B896-C5BD-427D-834C-E80375DBFDF8}"/>
              </a:ext>
            </a:extLst>
          </p:cNvPr>
          <p:cNvSpPr txBox="1"/>
          <p:nvPr/>
        </p:nvSpPr>
        <p:spPr>
          <a:xfrm>
            <a:off x="6220271" y="4170936"/>
            <a:ext cx="5266557" cy="2149129"/>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2761624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8" grpId="0" animBg="1"/>
      <p:bldP spid="19" grpId="0" animBg="1"/>
      <p:bldP spid="20" grpId="0" animBg="1"/>
      <p:bldP spid="21" grpId="0" animBg="1"/>
      <p:bldP spid="22" grpId="0" animBg="1"/>
      <p:bldP spid="23" grpId="0" animBg="1"/>
      <p:bldP spid="24" grpId="0" animBg="1"/>
      <p:bldP spid="25" grpId="0" animBg="1"/>
      <p:bldP spid="31"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Calculating angles in Triangles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C6C5796-44A6-4B86-BFFE-6502573EB3A4}"/>
              </a:ext>
            </a:extLst>
          </p:cNvPr>
          <p:cNvSpPr/>
          <p:nvPr/>
        </p:nvSpPr>
        <p:spPr>
          <a:xfrm>
            <a:off x="2426533" y="680548"/>
            <a:ext cx="8856984" cy="1200329"/>
          </a:xfrm>
          <a:prstGeom prst="rect">
            <a:avLst/>
          </a:prstGeom>
        </p:spPr>
        <p:txBody>
          <a:bodyPr wrap="square">
            <a:spAutoFit/>
          </a:bodyPr>
          <a:lstStyle/>
          <a:p>
            <a:r>
              <a:rPr lang="en-GB" sz="2400" dirty="0"/>
              <a:t>5. Explain how to find the exterior angle without having to calculate and interior angle. Find the exterior angles marked on these triangles </a:t>
            </a:r>
          </a:p>
        </p:txBody>
      </p:sp>
      <p:pic>
        <p:nvPicPr>
          <p:cNvPr id="3" name="Picture 2">
            <a:extLst>
              <a:ext uri="{FF2B5EF4-FFF2-40B4-BE49-F238E27FC236}">
                <a16:creationId xmlns:a16="http://schemas.microsoft.com/office/drawing/2014/main" id="{C25AE801-F3F8-48D7-89E8-CA563CA70747}"/>
              </a:ext>
            </a:extLst>
          </p:cNvPr>
          <p:cNvPicPr>
            <a:picLocks noChangeAspect="1"/>
          </p:cNvPicPr>
          <p:nvPr/>
        </p:nvPicPr>
        <p:blipFill>
          <a:blip r:embed="rId4"/>
          <a:stretch>
            <a:fillRect/>
          </a:stretch>
        </p:blipFill>
        <p:spPr>
          <a:xfrm>
            <a:off x="2790863" y="1919219"/>
            <a:ext cx="2772796" cy="1673782"/>
          </a:xfrm>
          <a:prstGeom prst="rect">
            <a:avLst/>
          </a:prstGeom>
        </p:spPr>
      </p:pic>
      <p:pic>
        <p:nvPicPr>
          <p:cNvPr id="4" name="Picture 3">
            <a:extLst>
              <a:ext uri="{FF2B5EF4-FFF2-40B4-BE49-F238E27FC236}">
                <a16:creationId xmlns:a16="http://schemas.microsoft.com/office/drawing/2014/main" id="{897BF83C-3A7B-44C5-A871-BB2937ADA93E}"/>
              </a:ext>
            </a:extLst>
          </p:cNvPr>
          <p:cNvPicPr>
            <a:picLocks noChangeAspect="1"/>
          </p:cNvPicPr>
          <p:nvPr/>
        </p:nvPicPr>
        <p:blipFill>
          <a:blip r:embed="rId5"/>
          <a:stretch>
            <a:fillRect/>
          </a:stretch>
        </p:blipFill>
        <p:spPr>
          <a:xfrm>
            <a:off x="6082685" y="1933753"/>
            <a:ext cx="2904187" cy="1778795"/>
          </a:xfrm>
          <a:prstGeom prst="rect">
            <a:avLst/>
          </a:prstGeom>
        </p:spPr>
      </p:pic>
      <p:pic>
        <p:nvPicPr>
          <p:cNvPr id="5" name="Picture 4">
            <a:extLst>
              <a:ext uri="{FF2B5EF4-FFF2-40B4-BE49-F238E27FC236}">
                <a16:creationId xmlns:a16="http://schemas.microsoft.com/office/drawing/2014/main" id="{4A71F148-A355-4B5A-B289-A2AB6F2E34AC}"/>
              </a:ext>
            </a:extLst>
          </p:cNvPr>
          <p:cNvPicPr>
            <a:picLocks noChangeAspect="1"/>
          </p:cNvPicPr>
          <p:nvPr/>
        </p:nvPicPr>
        <p:blipFill>
          <a:blip r:embed="rId6"/>
          <a:stretch>
            <a:fillRect/>
          </a:stretch>
        </p:blipFill>
        <p:spPr>
          <a:xfrm>
            <a:off x="2792228" y="3924162"/>
            <a:ext cx="2821614" cy="1883536"/>
          </a:xfrm>
          <a:prstGeom prst="rect">
            <a:avLst/>
          </a:prstGeom>
        </p:spPr>
      </p:pic>
      <p:pic>
        <p:nvPicPr>
          <p:cNvPr id="6" name="Picture 5">
            <a:extLst>
              <a:ext uri="{FF2B5EF4-FFF2-40B4-BE49-F238E27FC236}">
                <a16:creationId xmlns:a16="http://schemas.microsoft.com/office/drawing/2014/main" id="{8EDF850C-39B7-40D7-8B8A-92C11DB0AF19}"/>
              </a:ext>
            </a:extLst>
          </p:cNvPr>
          <p:cNvPicPr>
            <a:picLocks noChangeAspect="1"/>
          </p:cNvPicPr>
          <p:nvPr/>
        </p:nvPicPr>
        <p:blipFill>
          <a:blip r:embed="rId7"/>
          <a:stretch>
            <a:fillRect/>
          </a:stretch>
        </p:blipFill>
        <p:spPr>
          <a:xfrm>
            <a:off x="6455948" y="3953578"/>
            <a:ext cx="2525813" cy="1816742"/>
          </a:xfrm>
          <a:prstGeom prst="rect">
            <a:avLst/>
          </a:prstGeom>
        </p:spPr>
      </p:pic>
      <p:pic>
        <p:nvPicPr>
          <p:cNvPr id="7" name="Picture 6">
            <a:extLst>
              <a:ext uri="{FF2B5EF4-FFF2-40B4-BE49-F238E27FC236}">
                <a16:creationId xmlns:a16="http://schemas.microsoft.com/office/drawing/2014/main" id="{1B11E579-A78E-48BC-A4F7-1368B267A3D9}"/>
              </a:ext>
            </a:extLst>
          </p:cNvPr>
          <p:cNvPicPr>
            <a:picLocks noChangeAspect="1"/>
          </p:cNvPicPr>
          <p:nvPr/>
        </p:nvPicPr>
        <p:blipFill>
          <a:blip r:embed="rId8"/>
          <a:stretch>
            <a:fillRect/>
          </a:stretch>
        </p:blipFill>
        <p:spPr>
          <a:xfrm>
            <a:off x="9457876" y="1957617"/>
            <a:ext cx="2625241" cy="2568056"/>
          </a:xfrm>
          <a:prstGeom prst="rect">
            <a:avLst/>
          </a:prstGeom>
        </p:spPr>
      </p:pic>
      <p:sp>
        <p:nvSpPr>
          <p:cNvPr id="8" name="Rectangle 7">
            <a:extLst>
              <a:ext uri="{FF2B5EF4-FFF2-40B4-BE49-F238E27FC236}">
                <a16:creationId xmlns:a16="http://schemas.microsoft.com/office/drawing/2014/main" id="{02865E25-B8F0-4A2A-A82A-2C53A13095A1}"/>
              </a:ext>
            </a:extLst>
          </p:cNvPr>
          <p:cNvSpPr/>
          <p:nvPr/>
        </p:nvSpPr>
        <p:spPr>
          <a:xfrm>
            <a:off x="3431704" y="2623095"/>
            <a:ext cx="1947969" cy="400110"/>
          </a:xfrm>
          <a:prstGeom prst="rect">
            <a:avLst/>
          </a:prstGeom>
        </p:spPr>
        <p:txBody>
          <a:bodyPr wrap="none">
            <a:spAutoFit/>
          </a:bodyPr>
          <a:lstStyle/>
          <a:p>
            <a:r>
              <a:rPr lang="en-GB" dirty="0">
                <a:solidFill>
                  <a:srgbClr val="FF0000"/>
                </a:solidFill>
              </a:rPr>
              <a:t>41˚+ 61˚ = 102˚</a:t>
            </a:r>
          </a:p>
        </p:txBody>
      </p:sp>
      <p:sp>
        <p:nvSpPr>
          <p:cNvPr id="15" name="TextBox 14">
            <a:extLst>
              <a:ext uri="{FF2B5EF4-FFF2-40B4-BE49-F238E27FC236}">
                <a16:creationId xmlns:a16="http://schemas.microsoft.com/office/drawing/2014/main" id="{7687BEF0-1298-4796-A454-EBAD8BF5509F}"/>
              </a:ext>
            </a:extLst>
          </p:cNvPr>
          <p:cNvSpPr txBox="1"/>
          <p:nvPr/>
        </p:nvSpPr>
        <p:spPr>
          <a:xfrm>
            <a:off x="2822145" y="5897672"/>
            <a:ext cx="8931376" cy="830997"/>
          </a:xfrm>
          <a:prstGeom prst="rect">
            <a:avLst/>
          </a:prstGeom>
          <a:noFill/>
        </p:spPr>
        <p:txBody>
          <a:bodyPr wrap="square" rtlCol="0">
            <a:spAutoFit/>
          </a:bodyPr>
          <a:lstStyle/>
          <a:p>
            <a:r>
              <a:rPr lang="en-GB" sz="2400" dirty="0">
                <a:solidFill>
                  <a:srgbClr val="FF0000"/>
                </a:solidFill>
              </a:rPr>
              <a:t>Rule: The two opposite internal angles add together to give the external angle</a:t>
            </a:r>
          </a:p>
        </p:txBody>
      </p:sp>
      <p:sp>
        <p:nvSpPr>
          <p:cNvPr id="16" name="TextBox 15">
            <a:extLst>
              <a:ext uri="{FF2B5EF4-FFF2-40B4-BE49-F238E27FC236}">
                <a16:creationId xmlns:a16="http://schemas.microsoft.com/office/drawing/2014/main" id="{EA9F2807-4965-4642-B8EB-5EAC8423635F}"/>
              </a:ext>
            </a:extLst>
          </p:cNvPr>
          <p:cNvSpPr txBox="1"/>
          <p:nvPr/>
        </p:nvSpPr>
        <p:spPr>
          <a:xfrm>
            <a:off x="5752853" y="3840972"/>
            <a:ext cx="635494" cy="461665"/>
          </a:xfrm>
          <a:prstGeom prst="rect">
            <a:avLst/>
          </a:prstGeom>
          <a:noFill/>
        </p:spPr>
        <p:txBody>
          <a:bodyPr wrap="square" rtlCol="0">
            <a:spAutoFit/>
          </a:bodyPr>
          <a:lstStyle/>
          <a:p>
            <a:r>
              <a:rPr lang="en-GB" sz="2400" dirty="0"/>
              <a:t>(e)</a:t>
            </a:r>
          </a:p>
        </p:txBody>
      </p:sp>
      <p:sp>
        <p:nvSpPr>
          <p:cNvPr id="17" name="Rectangle 16">
            <a:extLst>
              <a:ext uri="{FF2B5EF4-FFF2-40B4-BE49-F238E27FC236}">
                <a16:creationId xmlns:a16="http://schemas.microsoft.com/office/drawing/2014/main" id="{DFB6E833-51F1-4156-8310-E4DF6275E5A0}"/>
              </a:ext>
            </a:extLst>
          </p:cNvPr>
          <p:cNvSpPr/>
          <p:nvPr/>
        </p:nvSpPr>
        <p:spPr>
          <a:xfrm>
            <a:off x="5528278" y="1856571"/>
            <a:ext cx="561372" cy="461665"/>
          </a:xfrm>
          <a:prstGeom prst="rect">
            <a:avLst/>
          </a:prstGeom>
        </p:spPr>
        <p:txBody>
          <a:bodyPr wrap="none">
            <a:spAutoFit/>
          </a:bodyPr>
          <a:lstStyle/>
          <a:p>
            <a:r>
              <a:rPr lang="en-GB" sz="2400" dirty="0"/>
              <a:t>(b)</a:t>
            </a:r>
          </a:p>
        </p:txBody>
      </p:sp>
      <p:sp>
        <p:nvSpPr>
          <p:cNvPr id="18" name="Rectangle 17">
            <a:extLst>
              <a:ext uri="{FF2B5EF4-FFF2-40B4-BE49-F238E27FC236}">
                <a16:creationId xmlns:a16="http://schemas.microsoft.com/office/drawing/2014/main" id="{06F82EE2-F372-4658-8E70-D707D646813D}"/>
              </a:ext>
            </a:extLst>
          </p:cNvPr>
          <p:cNvSpPr/>
          <p:nvPr/>
        </p:nvSpPr>
        <p:spPr>
          <a:xfrm>
            <a:off x="8914137" y="1841110"/>
            <a:ext cx="543739" cy="461665"/>
          </a:xfrm>
          <a:prstGeom prst="rect">
            <a:avLst/>
          </a:prstGeom>
        </p:spPr>
        <p:txBody>
          <a:bodyPr wrap="none">
            <a:spAutoFit/>
          </a:bodyPr>
          <a:lstStyle/>
          <a:p>
            <a:r>
              <a:rPr lang="en-GB" sz="2400" dirty="0"/>
              <a:t>(c)</a:t>
            </a:r>
          </a:p>
        </p:txBody>
      </p:sp>
      <p:sp>
        <p:nvSpPr>
          <p:cNvPr id="19" name="Rectangle 18">
            <a:extLst>
              <a:ext uri="{FF2B5EF4-FFF2-40B4-BE49-F238E27FC236}">
                <a16:creationId xmlns:a16="http://schemas.microsoft.com/office/drawing/2014/main" id="{1471BD10-7010-4FFC-9D80-039D99891D94}"/>
              </a:ext>
            </a:extLst>
          </p:cNvPr>
          <p:cNvSpPr/>
          <p:nvPr/>
        </p:nvSpPr>
        <p:spPr>
          <a:xfrm>
            <a:off x="2244452" y="1844792"/>
            <a:ext cx="561372" cy="461665"/>
          </a:xfrm>
          <a:prstGeom prst="rect">
            <a:avLst/>
          </a:prstGeom>
        </p:spPr>
        <p:txBody>
          <a:bodyPr wrap="none">
            <a:spAutoFit/>
          </a:bodyPr>
          <a:lstStyle/>
          <a:p>
            <a:r>
              <a:rPr lang="en-GB" sz="2400" dirty="0"/>
              <a:t>(a)</a:t>
            </a:r>
          </a:p>
        </p:txBody>
      </p:sp>
      <p:sp>
        <p:nvSpPr>
          <p:cNvPr id="20" name="Rectangle 19">
            <a:extLst>
              <a:ext uri="{FF2B5EF4-FFF2-40B4-BE49-F238E27FC236}">
                <a16:creationId xmlns:a16="http://schemas.microsoft.com/office/drawing/2014/main" id="{853C60E3-6130-47AF-B833-7A0EF7B7F252}"/>
              </a:ext>
            </a:extLst>
          </p:cNvPr>
          <p:cNvSpPr/>
          <p:nvPr/>
        </p:nvSpPr>
        <p:spPr>
          <a:xfrm>
            <a:off x="2244452" y="3793056"/>
            <a:ext cx="561372" cy="461665"/>
          </a:xfrm>
          <a:prstGeom prst="rect">
            <a:avLst/>
          </a:prstGeom>
        </p:spPr>
        <p:txBody>
          <a:bodyPr wrap="none">
            <a:spAutoFit/>
          </a:bodyPr>
          <a:lstStyle/>
          <a:p>
            <a:r>
              <a:rPr lang="en-GB" sz="2400" dirty="0"/>
              <a:t>(d)</a:t>
            </a:r>
          </a:p>
        </p:txBody>
      </p:sp>
      <p:sp>
        <p:nvSpPr>
          <p:cNvPr id="21" name="Rectangle 20">
            <a:extLst>
              <a:ext uri="{FF2B5EF4-FFF2-40B4-BE49-F238E27FC236}">
                <a16:creationId xmlns:a16="http://schemas.microsoft.com/office/drawing/2014/main" id="{12D91012-A361-4932-B26D-F15BDD2FBC39}"/>
              </a:ext>
            </a:extLst>
          </p:cNvPr>
          <p:cNvSpPr/>
          <p:nvPr/>
        </p:nvSpPr>
        <p:spPr>
          <a:xfrm>
            <a:off x="6913123" y="2240028"/>
            <a:ext cx="2090637" cy="400110"/>
          </a:xfrm>
          <a:prstGeom prst="rect">
            <a:avLst/>
          </a:prstGeom>
        </p:spPr>
        <p:txBody>
          <a:bodyPr wrap="none">
            <a:spAutoFit/>
          </a:bodyPr>
          <a:lstStyle/>
          <a:p>
            <a:r>
              <a:rPr lang="en-GB" dirty="0">
                <a:solidFill>
                  <a:srgbClr val="FF0000"/>
                </a:solidFill>
              </a:rPr>
              <a:t>18˚+ 124˚ = 142˚</a:t>
            </a:r>
          </a:p>
        </p:txBody>
      </p:sp>
      <p:sp>
        <p:nvSpPr>
          <p:cNvPr id="22" name="Rectangle 21">
            <a:extLst>
              <a:ext uri="{FF2B5EF4-FFF2-40B4-BE49-F238E27FC236}">
                <a16:creationId xmlns:a16="http://schemas.microsoft.com/office/drawing/2014/main" id="{8315543F-0D04-4751-ADA1-5C554A291A38}"/>
              </a:ext>
            </a:extLst>
          </p:cNvPr>
          <p:cNvSpPr/>
          <p:nvPr/>
        </p:nvSpPr>
        <p:spPr>
          <a:xfrm>
            <a:off x="9882748" y="2002321"/>
            <a:ext cx="1928926" cy="400110"/>
          </a:xfrm>
          <a:prstGeom prst="rect">
            <a:avLst/>
          </a:prstGeom>
        </p:spPr>
        <p:txBody>
          <a:bodyPr wrap="none">
            <a:spAutoFit/>
          </a:bodyPr>
          <a:lstStyle/>
          <a:p>
            <a:r>
              <a:rPr lang="en-GB" dirty="0">
                <a:solidFill>
                  <a:srgbClr val="FF0000"/>
                </a:solidFill>
              </a:rPr>
              <a:t>54˚+ 65˚ = 119˚</a:t>
            </a:r>
          </a:p>
        </p:txBody>
      </p:sp>
      <p:sp>
        <p:nvSpPr>
          <p:cNvPr id="23" name="Rectangle 22">
            <a:extLst>
              <a:ext uri="{FF2B5EF4-FFF2-40B4-BE49-F238E27FC236}">
                <a16:creationId xmlns:a16="http://schemas.microsoft.com/office/drawing/2014/main" id="{EB89C5B7-A546-4E70-84E4-FFD664C95842}"/>
              </a:ext>
            </a:extLst>
          </p:cNvPr>
          <p:cNvSpPr/>
          <p:nvPr/>
        </p:nvSpPr>
        <p:spPr>
          <a:xfrm>
            <a:off x="2888092" y="3988685"/>
            <a:ext cx="1947969" cy="400110"/>
          </a:xfrm>
          <a:prstGeom prst="rect">
            <a:avLst/>
          </a:prstGeom>
        </p:spPr>
        <p:txBody>
          <a:bodyPr wrap="none">
            <a:spAutoFit/>
          </a:bodyPr>
          <a:lstStyle/>
          <a:p>
            <a:r>
              <a:rPr lang="en-GB" dirty="0">
                <a:solidFill>
                  <a:srgbClr val="FF0000"/>
                </a:solidFill>
              </a:rPr>
              <a:t>90˚+ 47˚ = 137˚</a:t>
            </a:r>
          </a:p>
        </p:txBody>
      </p:sp>
      <p:sp>
        <p:nvSpPr>
          <p:cNvPr id="24" name="Rectangle 23">
            <a:extLst>
              <a:ext uri="{FF2B5EF4-FFF2-40B4-BE49-F238E27FC236}">
                <a16:creationId xmlns:a16="http://schemas.microsoft.com/office/drawing/2014/main" id="{7040FC0D-F633-4DFF-8752-B3B63B437722}"/>
              </a:ext>
            </a:extLst>
          </p:cNvPr>
          <p:cNvSpPr/>
          <p:nvPr/>
        </p:nvSpPr>
        <p:spPr>
          <a:xfrm>
            <a:off x="7005056" y="3988614"/>
            <a:ext cx="2090637" cy="400110"/>
          </a:xfrm>
          <a:prstGeom prst="rect">
            <a:avLst/>
          </a:prstGeom>
        </p:spPr>
        <p:txBody>
          <a:bodyPr wrap="none">
            <a:spAutoFit/>
          </a:bodyPr>
          <a:lstStyle/>
          <a:p>
            <a:r>
              <a:rPr lang="en-GB" dirty="0">
                <a:solidFill>
                  <a:srgbClr val="FF0000"/>
                </a:solidFill>
              </a:rPr>
              <a:t>108˚+ 25˚ = 133˚</a:t>
            </a:r>
          </a:p>
        </p:txBody>
      </p:sp>
      <p:sp>
        <p:nvSpPr>
          <p:cNvPr id="25" name="Rectangle 24">
            <a:extLst>
              <a:ext uri="{FF2B5EF4-FFF2-40B4-BE49-F238E27FC236}">
                <a16:creationId xmlns:a16="http://schemas.microsoft.com/office/drawing/2014/main" id="{3D4EC89C-8DD5-4C63-A8CA-F71C0411A73C}"/>
              </a:ext>
            </a:extLst>
          </p:cNvPr>
          <p:cNvSpPr/>
          <p:nvPr/>
        </p:nvSpPr>
        <p:spPr>
          <a:xfrm>
            <a:off x="10288259" y="3953578"/>
            <a:ext cx="1928926" cy="400110"/>
          </a:xfrm>
          <a:prstGeom prst="rect">
            <a:avLst/>
          </a:prstGeom>
        </p:spPr>
        <p:txBody>
          <a:bodyPr wrap="none">
            <a:spAutoFit/>
          </a:bodyPr>
          <a:lstStyle/>
          <a:p>
            <a:r>
              <a:rPr lang="en-GB" dirty="0">
                <a:solidFill>
                  <a:srgbClr val="FF0000"/>
                </a:solidFill>
              </a:rPr>
              <a:t>54˚+ 61˚ = 115˚</a:t>
            </a:r>
          </a:p>
        </p:txBody>
      </p:sp>
      <p:sp>
        <p:nvSpPr>
          <p:cNvPr id="26" name="Rectangle 25">
            <a:extLst>
              <a:ext uri="{FF2B5EF4-FFF2-40B4-BE49-F238E27FC236}">
                <a16:creationId xmlns:a16="http://schemas.microsoft.com/office/drawing/2014/main" id="{0F3CBF2B-E13F-4ED6-B72A-AF160B2219FE}"/>
              </a:ext>
            </a:extLst>
          </p:cNvPr>
          <p:cNvSpPr/>
          <p:nvPr/>
        </p:nvSpPr>
        <p:spPr>
          <a:xfrm>
            <a:off x="10108432" y="3292812"/>
            <a:ext cx="1947969" cy="400110"/>
          </a:xfrm>
          <a:prstGeom prst="rect">
            <a:avLst/>
          </a:prstGeom>
        </p:spPr>
        <p:txBody>
          <a:bodyPr wrap="none">
            <a:spAutoFit/>
          </a:bodyPr>
          <a:lstStyle/>
          <a:p>
            <a:r>
              <a:rPr lang="en-GB" dirty="0">
                <a:solidFill>
                  <a:srgbClr val="FF0000"/>
                </a:solidFill>
              </a:rPr>
              <a:t>65˚+ 61˚ = 126˚</a:t>
            </a:r>
          </a:p>
        </p:txBody>
      </p:sp>
      <p:sp>
        <p:nvSpPr>
          <p:cNvPr id="30" name="Partial Circle 29">
            <a:extLst>
              <a:ext uri="{FF2B5EF4-FFF2-40B4-BE49-F238E27FC236}">
                <a16:creationId xmlns:a16="http://schemas.microsoft.com/office/drawing/2014/main" id="{E8520DBF-F3F1-4396-86C3-9EBEC928F7DB}"/>
              </a:ext>
            </a:extLst>
          </p:cNvPr>
          <p:cNvSpPr/>
          <p:nvPr/>
        </p:nvSpPr>
        <p:spPr bwMode="auto">
          <a:xfrm rot="20801013">
            <a:off x="6440188" y="4127875"/>
            <a:ext cx="783065" cy="873561"/>
          </a:xfrm>
          <a:prstGeom prst="pie">
            <a:avLst>
              <a:gd name="adj1" fmla="val 14054356"/>
              <a:gd name="adj2" fmla="val 112437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1" name="Partial Circle 30">
            <a:extLst>
              <a:ext uri="{FF2B5EF4-FFF2-40B4-BE49-F238E27FC236}">
                <a16:creationId xmlns:a16="http://schemas.microsoft.com/office/drawing/2014/main" id="{1B9B4BDA-421E-47CB-B255-3DDD5D4F3A07}"/>
              </a:ext>
            </a:extLst>
          </p:cNvPr>
          <p:cNvSpPr/>
          <p:nvPr/>
        </p:nvSpPr>
        <p:spPr bwMode="auto">
          <a:xfrm rot="20801013">
            <a:off x="4116916" y="2979520"/>
            <a:ext cx="783065" cy="873561"/>
          </a:xfrm>
          <a:prstGeom prst="pie">
            <a:avLst>
              <a:gd name="adj1" fmla="val 14753151"/>
              <a:gd name="adj2" fmla="val 89420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2" name="Partial Circle 31">
            <a:extLst>
              <a:ext uri="{FF2B5EF4-FFF2-40B4-BE49-F238E27FC236}">
                <a16:creationId xmlns:a16="http://schemas.microsoft.com/office/drawing/2014/main" id="{AD0D70CE-FB94-4E5A-9A71-49F60A94F227}"/>
              </a:ext>
            </a:extLst>
          </p:cNvPr>
          <p:cNvSpPr/>
          <p:nvPr/>
        </p:nvSpPr>
        <p:spPr bwMode="auto">
          <a:xfrm rot="20801013">
            <a:off x="8048519" y="2589471"/>
            <a:ext cx="783065" cy="873561"/>
          </a:xfrm>
          <a:prstGeom prst="pie">
            <a:avLst>
              <a:gd name="adj1" fmla="val 12727533"/>
              <a:gd name="adj2" fmla="val 20945519"/>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3" name="Partial Circle 32">
            <a:extLst>
              <a:ext uri="{FF2B5EF4-FFF2-40B4-BE49-F238E27FC236}">
                <a16:creationId xmlns:a16="http://schemas.microsoft.com/office/drawing/2014/main" id="{A3298C24-BFF4-4F05-B405-EAE4B463B81D}"/>
              </a:ext>
            </a:extLst>
          </p:cNvPr>
          <p:cNvSpPr/>
          <p:nvPr/>
        </p:nvSpPr>
        <p:spPr bwMode="auto">
          <a:xfrm rot="16994418">
            <a:off x="4813301" y="3841563"/>
            <a:ext cx="783065" cy="873561"/>
          </a:xfrm>
          <a:prstGeom prst="pie">
            <a:avLst>
              <a:gd name="adj1" fmla="val 14534107"/>
              <a:gd name="adj2" fmla="val 99837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4" name="Partial Circle 33">
            <a:extLst>
              <a:ext uri="{FF2B5EF4-FFF2-40B4-BE49-F238E27FC236}">
                <a16:creationId xmlns:a16="http://schemas.microsoft.com/office/drawing/2014/main" id="{98E01729-E93A-4227-85FE-B2C1C8D01AD2}"/>
              </a:ext>
            </a:extLst>
          </p:cNvPr>
          <p:cNvSpPr/>
          <p:nvPr/>
        </p:nvSpPr>
        <p:spPr bwMode="auto">
          <a:xfrm rot="20801013">
            <a:off x="11011607" y="2962641"/>
            <a:ext cx="783065" cy="873561"/>
          </a:xfrm>
          <a:prstGeom prst="pie">
            <a:avLst>
              <a:gd name="adj1" fmla="val 13949463"/>
              <a:gd name="adj2" fmla="val 21061658"/>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5" name="Partial Circle 34">
            <a:extLst>
              <a:ext uri="{FF2B5EF4-FFF2-40B4-BE49-F238E27FC236}">
                <a16:creationId xmlns:a16="http://schemas.microsoft.com/office/drawing/2014/main" id="{59CBB0D9-7163-416D-96A7-ECB2A82151F3}"/>
              </a:ext>
            </a:extLst>
          </p:cNvPr>
          <p:cNvSpPr/>
          <p:nvPr/>
        </p:nvSpPr>
        <p:spPr bwMode="auto">
          <a:xfrm rot="8797281">
            <a:off x="9775144" y="2039850"/>
            <a:ext cx="783065" cy="873561"/>
          </a:xfrm>
          <a:prstGeom prst="pie">
            <a:avLst>
              <a:gd name="adj1" fmla="val 18711035"/>
              <a:gd name="adj2" fmla="val 4331568"/>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7" name="Partial Circle 36">
            <a:extLst>
              <a:ext uri="{FF2B5EF4-FFF2-40B4-BE49-F238E27FC236}">
                <a16:creationId xmlns:a16="http://schemas.microsoft.com/office/drawing/2014/main" id="{96EBEFEF-6548-4360-83F1-38D2DD21AB91}"/>
              </a:ext>
            </a:extLst>
          </p:cNvPr>
          <p:cNvSpPr/>
          <p:nvPr/>
        </p:nvSpPr>
        <p:spPr bwMode="auto">
          <a:xfrm rot="20801013">
            <a:off x="9556565" y="3551834"/>
            <a:ext cx="783065" cy="873561"/>
          </a:xfrm>
          <a:prstGeom prst="pie">
            <a:avLst>
              <a:gd name="adj1" fmla="val 21211711"/>
              <a:gd name="adj2" fmla="val 677878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9111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21" grpId="0"/>
      <p:bldP spid="22" grpId="0"/>
      <p:bldP spid="23" grpId="0"/>
      <p:bldP spid="24" grpId="0"/>
      <p:bldP spid="25" grpId="0"/>
      <p:bldP spid="26" grpId="0"/>
      <p:bldP spid="30" grpId="0" animBg="1"/>
      <p:bldP spid="31" grpId="0" animBg="1"/>
      <p:bldP spid="32" grpId="0" animBg="1"/>
      <p:bldP spid="33" grpId="0" animBg="1"/>
      <p:bldP spid="34" grpId="0" animBg="1"/>
      <p:bldP spid="35" grpId="0" animBg="1"/>
      <p:bldP spid="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Calculating angles in Triangles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AA20DAD-8CFE-422D-964F-9A64C52D6378}"/>
              </a:ext>
            </a:extLst>
          </p:cNvPr>
          <p:cNvSpPr/>
          <p:nvPr/>
        </p:nvSpPr>
        <p:spPr>
          <a:xfrm>
            <a:off x="2351584" y="745576"/>
            <a:ext cx="8852792" cy="830997"/>
          </a:xfrm>
          <a:prstGeom prst="rect">
            <a:avLst/>
          </a:prstGeom>
        </p:spPr>
        <p:txBody>
          <a:bodyPr wrap="square">
            <a:spAutoFit/>
          </a:bodyPr>
          <a:lstStyle/>
          <a:p>
            <a:r>
              <a:rPr lang="en-GB" sz="2400" dirty="0"/>
              <a:t>6. For each of the following triangles, draw in the exterior angles and find their total.</a:t>
            </a:r>
            <a:endParaRPr lang="en-GB" dirty="0"/>
          </a:p>
        </p:txBody>
      </p:sp>
      <p:pic>
        <p:nvPicPr>
          <p:cNvPr id="3" name="Picture 2">
            <a:extLst>
              <a:ext uri="{FF2B5EF4-FFF2-40B4-BE49-F238E27FC236}">
                <a16:creationId xmlns:a16="http://schemas.microsoft.com/office/drawing/2014/main" id="{193E2E6E-57DB-47A0-A510-1184E855556B}"/>
              </a:ext>
            </a:extLst>
          </p:cNvPr>
          <p:cNvPicPr>
            <a:picLocks noChangeAspect="1"/>
          </p:cNvPicPr>
          <p:nvPr/>
        </p:nvPicPr>
        <p:blipFill>
          <a:blip r:embed="rId4"/>
          <a:stretch>
            <a:fillRect/>
          </a:stretch>
        </p:blipFill>
        <p:spPr>
          <a:xfrm>
            <a:off x="3117332" y="2142106"/>
            <a:ext cx="2271346" cy="1988614"/>
          </a:xfrm>
          <a:prstGeom prst="rect">
            <a:avLst/>
          </a:prstGeom>
        </p:spPr>
      </p:pic>
      <p:pic>
        <p:nvPicPr>
          <p:cNvPr id="4" name="Picture 3">
            <a:extLst>
              <a:ext uri="{FF2B5EF4-FFF2-40B4-BE49-F238E27FC236}">
                <a16:creationId xmlns:a16="http://schemas.microsoft.com/office/drawing/2014/main" id="{587D5586-A017-4C7D-887E-F84071D57595}"/>
              </a:ext>
            </a:extLst>
          </p:cNvPr>
          <p:cNvPicPr>
            <a:picLocks noChangeAspect="1"/>
          </p:cNvPicPr>
          <p:nvPr/>
        </p:nvPicPr>
        <p:blipFill>
          <a:blip r:embed="rId5"/>
          <a:stretch>
            <a:fillRect/>
          </a:stretch>
        </p:blipFill>
        <p:spPr>
          <a:xfrm>
            <a:off x="6551896" y="1877524"/>
            <a:ext cx="2160456" cy="2601088"/>
          </a:xfrm>
          <a:prstGeom prst="rect">
            <a:avLst/>
          </a:prstGeom>
        </p:spPr>
      </p:pic>
      <p:pic>
        <p:nvPicPr>
          <p:cNvPr id="5" name="Picture 4">
            <a:extLst>
              <a:ext uri="{FF2B5EF4-FFF2-40B4-BE49-F238E27FC236}">
                <a16:creationId xmlns:a16="http://schemas.microsoft.com/office/drawing/2014/main" id="{A0C88C5F-1D3B-44BC-A55F-0D9636B42047}"/>
              </a:ext>
            </a:extLst>
          </p:cNvPr>
          <p:cNvPicPr>
            <a:picLocks noChangeAspect="1"/>
          </p:cNvPicPr>
          <p:nvPr/>
        </p:nvPicPr>
        <p:blipFill>
          <a:blip r:embed="rId6"/>
          <a:stretch>
            <a:fillRect/>
          </a:stretch>
        </p:blipFill>
        <p:spPr>
          <a:xfrm>
            <a:off x="9488009" y="1948393"/>
            <a:ext cx="2295468" cy="1742524"/>
          </a:xfrm>
          <a:prstGeom prst="rect">
            <a:avLst/>
          </a:prstGeom>
        </p:spPr>
      </p:pic>
      <p:pic>
        <p:nvPicPr>
          <p:cNvPr id="6" name="Picture 5">
            <a:extLst>
              <a:ext uri="{FF2B5EF4-FFF2-40B4-BE49-F238E27FC236}">
                <a16:creationId xmlns:a16="http://schemas.microsoft.com/office/drawing/2014/main" id="{EC772111-5871-486A-BE71-A6EC7A38EDA5}"/>
              </a:ext>
            </a:extLst>
          </p:cNvPr>
          <p:cNvPicPr>
            <a:picLocks noChangeAspect="1"/>
          </p:cNvPicPr>
          <p:nvPr/>
        </p:nvPicPr>
        <p:blipFill>
          <a:blip r:embed="rId7"/>
          <a:stretch>
            <a:fillRect/>
          </a:stretch>
        </p:blipFill>
        <p:spPr>
          <a:xfrm>
            <a:off x="3634674" y="4473871"/>
            <a:ext cx="2346111" cy="2093243"/>
          </a:xfrm>
          <a:prstGeom prst="rect">
            <a:avLst/>
          </a:prstGeom>
        </p:spPr>
      </p:pic>
      <p:sp>
        <p:nvSpPr>
          <p:cNvPr id="7" name="Rectangle 6">
            <a:extLst>
              <a:ext uri="{FF2B5EF4-FFF2-40B4-BE49-F238E27FC236}">
                <a16:creationId xmlns:a16="http://schemas.microsoft.com/office/drawing/2014/main" id="{9CE7865C-943B-4A48-8DE2-58BB9ECD0803}"/>
              </a:ext>
            </a:extLst>
          </p:cNvPr>
          <p:cNvSpPr/>
          <p:nvPr/>
        </p:nvSpPr>
        <p:spPr>
          <a:xfrm>
            <a:off x="3735142" y="3870039"/>
            <a:ext cx="713386" cy="400110"/>
          </a:xfrm>
          <a:prstGeom prst="rect">
            <a:avLst/>
          </a:prstGeom>
        </p:spPr>
        <p:txBody>
          <a:bodyPr wrap="square">
            <a:spAutoFit/>
          </a:bodyPr>
          <a:lstStyle/>
          <a:p>
            <a:r>
              <a:rPr lang="en-GB" dirty="0">
                <a:solidFill>
                  <a:srgbClr val="FF0000"/>
                </a:solidFill>
              </a:rPr>
              <a:t>115˚</a:t>
            </a:r>
          </a:p>
        </p:txBody>
      </p:sp>
      <p:sp>
        <p:nvSpPr>
          <p:cNvPr id="8" name="Rectangle 7">
            <a:extLst>
              <a:ext uri="{FF2B5EF4-FFF2-40B4-BE49-F238E27FC236}">
                <a16:creationId xmlns:a16="http://schemas.microsoft.com/office/drawing/2014/main" id="{8E1378BE-F558-459F-9AF4-9E02513A69BA}"/>
              </a:ext>
            </a:extLst>
          </p:cNvPr>
          <p:cNvSpPr/>
          <p:nvPr/>
        </p:nvSpPr>
        <p:spPr>
          <a:xfrm>
            <a:off x="2526878" y="2537956"/>
            <a:ext cx="678584" cy="400110"/>
          </a:xfrm>
          <a:prstGeom prst="rect">
            <a:avLst/>
          </a:prstGeom>
        </p:spPr>
        <p:txBody>
          <a:bodyPr wrap="none">
            <a:spAutoFit/>
          </a:bodyPr>
          <a:lstStyle/>
          <a:p>
            <a:r>
              <a:rPr lang="en-GB" dirty="0">
                <a:solidFill>
                  <a:srgbClr val="FF0000"/>
                </a:solidFill>
              </a:rPr>
              <a:t>115˚</a:t>
            </a:r>
          </a:p>
        </p:txBody>
      </p:sp>
      <p:sp>
        <p:nvSpPr>
          <p:cNvPr id="9" name="Rectangle 8">
            <a:extLst>
              <a:ext uri="{FF2B5EF4-FFF2-40B4-BE49-F238E27FC236}">
                <a16:creationId xmlns:a16="http://schemas.microsoft.com/office/drawing/2014/main" id="{FAD20A96-B793-4329-9B6A-8693BFBB8EAA}"/>
              </a:ext>
            </a:extLst>
          </p:cNvPr>
          <p:cNvSpPr/>
          <p:nvPr/>
        </p:nvSpPr>
        <p:spPr>
          <a:xfrm>
            <a:off x="4816870" y="2244675"/>
            <a:ext cx="697627" cy="400110"/>
          </a:xfrm>
          <a:prstGeom prst="rect">
            <a:avLst/>
          </a:prstGeom>
        </p:spPr>
        <p:txBody>
          <a:bodyPr wrap="none">
            <a:spAutoFit/>
          </a:bodyPr>
          <a:lstStyle/>
          <a:p>
            <a:r>
              <a:rPr lang="en-GB" dirty="0">
                <a:solidFill>
                  <a:srgbClr val="FF0000"/>
                </a:solidFill>
              </a:rPr>
              <a:t>130˚</a:t>
            </a:r>
          </a:p>
        </p:txBody>
      </p:sp>
      <p:sp>
        <p:nvSpPr>
          <p:cNvPr id="10" name="Rectangle 9">
            <a:extLst>
              <a:ext uri="{FF2B5EF4-FFF2-40B4-BE49-F238E27FC236}">
                <a16:creationId xmlns:a16="http://schemas.microsoft.com/office/drawing/2014/main" id="{697523DC-BE21-412B-AF3E-F9A75898685D}"/>
              </a:ext>
            </a:extLst>
          </p:cNvPr>
          <p:cNvSpPr/>
          <p:nvPr/>
        </p:nvSpPr>
        <p:spPr>
          <a:xfrm>
            <a:off x="8514652" y="3586299"/>
            <a:ext cx="697627" cy="400110"/>
          </a:xfrm>
          <a:prstGeom prst="rect">
            <a:avLst/>
          </a:prstGeom>
        </p:spPr>
        <p:txBody>
          <a:bodyPr wrap="none">
            <a:spAutoFit/>
          </a:bodyPr>
          <a:lstStyle/>
          <a:p>
            <a:r>
              <a:rPr lang="en-GB" dirty="0">
                <a:solidFill>
                  <a:srgbClr val="FF0000"/>
                </a:solidFill>
              </a:rPr>
              <a:t>160˚</a:t>
            </a:r>
          </a:p>
        </p:txBody>
      </p:sp>
      <p:cxnSp>
        <p:nvCxnSpPr>
          <p:cNvPr id="12" name="Straight Connector 11">
            <a:extLst>
              <a:ext uri="{FF2B5EF4-FFF2-40B4-BE49-F238E27FC236}">
                <a16:creationId xmlns:a16="http://schemas.microsoft.com/office/drawing/2014/main" id="{CE6EC311-239A-46B7-AF73-971EC4825CED}"/>
              </a:ext>
            </a:extLst>
          </p:cNvPr>
          <p:cNvCxnSpPr>
            <a:cxnSpLocks/>
          </p:cNvCxnSpPr>
          <p:nvPr/>
        </p:nvCxnSpPr>
        <p:spPr bwMode="auto">
          <a:xfrm flipV="1">
            <a:off x="3363257" y="2806580"/>
            <a:ext cx="2128862" cy="1113345"/>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94FA602A-03E6-4CF6-B7F7-26FA89F34CB5}"/>
              </a:ext>
            </a:extLst>
          </p:cNvPr>
          <p:cNvCxnSpPr>
            <a:cxnSpLocks/>
          </p:cNvCxnSpPr>
          <p:nvPr/>
        </p:nvCxnSpPr>
        <p:spPr bwMode="auto">
          <a:xfrm>
            <a:off x="3350435" y="2219450"/>
            <a:ext cx="30107" cy="2152638"/>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A7718AA1-9435-42FD-9B36-6733ACB4C965}"/>
              </a:ext>
            </a:extLst>
          </p:cNvPr>
          <p:cNvCxnSpPr>
            <a:cxnSpLocks/>
          </p:cNvCxnSpPr>
          <p:nvPr/>
        </p:nvCxnSpPr>
        <p:spPr bwMode="auto">
          <a:xfrm>
            <a:off x="2795629" y="1950223"/>
            <a:ext cx="2153565" cy="1126690"/>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D887CA91-D8F0-4CC7-BC54-5F1F3E03F4D3}"/>
              </a:ext>
            </a:extLst>
          </p:cNvPr>
          <p:cNvCxnSpPr>
            <a:cxnSpLocks/>
          </p:cNvCxnSpPr>
          <p:nvPr/>
        </p:nvCxnSpPr>
        <p:spPr bwMode="auto">
          <a:xfrm flipV="1">
            <a:off x="3863752" y="4651398"/>
            <a:ext cx="2434061" cy="1992871"/>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BDDA3C33-9035-46C0-88F8-886331981FE2}"/>
              </a:ext>
            </a:extLst>
          </p:cNvPr>
          <p:cNvCxnSpPr>
            <a:cxnSpLocks/>
          </p:cNvCxnSpPr>
          <p:nvPr/>
        </p:nvCxnSpPr>
        <p:spPr bwMode="auto">
          <a:xfrm>
            <a:off x="3317646" y="4606227"/>
            <a:ext cx="2462213" cy="478957"/>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FD6E036F-A23D-4772-9639-5BA0B78CE85E}"/>
              </a:ext>
            </a:extLst>
          </p:cNvPr>
          <p:cNvCxnSpPr>
            <a:cxnSpLocks/>
          </p:cNvCxnSpPr>
          <p:nvPr/>
        </p:nvCxnSpPr>
        <p:spPr bwMode="auto">
          <a:xfrm>
            <a:off x="6797704" y="3025090"/>
            <a:ext cx="2144545" cy="1581849"/>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9C143FA2-6E3B-4CC0-B2D4-535B59F42569}"/>
              </a:ext>
            </a:extLst>
          </p:cNvPr>
          <p:cNvCxnSpPr>
            <a:cxnSpLocks/>
          </p:cNvCxnSpPr>
          <p:nvPr/>
        </p:nvCxnSpPr>
        <p:spPr bwMode="auto">
          <a:xfrm flipH="1" flipV="1">
            <a:off x="6789889" y="1955302"/>
            <a:ext cx="7815" cy="1735615"/>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33" name="TextBox 32">
            <a:extLst>
              <a:ext uri="{FF2B5EF4-FFF2-40B4-BE49-F238E27FC236}">
                <a16:creationId xmlns:a16="http://schemas.microsoft.com/office/drawing/2014/main" id="{27B56DCC-CB8C-4C41-9378-6686649FDF8D}"/>
              </a:ext>
            </a:extLst>
          </p:cNvPr>
          <p:cNvSpPr txBox="1"/>
          <p:nvPr/>
        </p:nvSpPr>
        <p:spPr>
          <a:xfrm>
            <a:off x="2263104" y="1784091"/>
            <a:ext cx="726458" cy="461665"/>
          </a:xfrm>
          <a:prstGeom prst="rect">
            <a:avLst/>
          </a:prstGeom>
          <a:noFill/>
        </p:spPr>
        <p:txBody>
          <a:bodyPr wrap="square" rtlCol="0">
            <a:spAutoFit/>
          </a:bodyPr>
          <a:lstStyle/>
          <a:p>
            <a:r>
              <a:rPr lang="en-GB" sz="2400" dirty="0"/>
              <a:t>(a)</a:t>
            </a:r>
          </a:p>
        </p:txBody>
      </p:sp>
      <p:sp>
        <p:nvSpPr>
          <p:cNvPr id="34" name="Rectangle 33">
            <a:extLst>
              <a:ext uri="{FF2B5EF4-FFF2-40B4-BE49-F238E27FC236}">
                <a16:creationId xmlns:a16="http://schemas.microsoft.com/office/drawing/2014/main" id="{2903A609-48CB-4071-A8DC-2F15D914AEFD}"/>
              </a:ext>
            </a:extLst>
          </p:cNvPr>
          <p:cNvSpPr/>
          <p:nvPr/>
        </p:nvSpPr>
        <p:spPr>
          <a:xfrm>
            <a:off x="5618802" y="1744937"/>
            <a:ext cx="809068" cy="461665"/>
          </a:xfrm>
          <a:prstGeom prst="rect">
            <a:avLst/>
          </a:prstGeom>
        </p:spPr>
        <p:txBody>
          <a:bodyPr wrap="square">
            <a:spAutoFit/>
          </a:bodyPr>
          <a:lstStyle/>
          <a:p>
            <a:r>
              <a:rPr lang="en-GB" sz="2400" dirty="0"/>
              <a:t>(b)</a:t>
            </a:r>
          </a:p>
        </p:txBody>
      </p:sp>
      <p:sp>
        <p:nvSpPr>
          <p:cNvPr id="35" name="Rectangle 34">
            <a:extLst>
              <a:ext uri="{FF2B5EF4-FFF2-40B4-BE49-F238E27FC236}">
                <a16:creationId xmlns:a16="http://schemas.microsoft.com/office/drawing/2014/main" id="{D007E6C7-071B-4594-BC4C-8B7BCED6C1C2}"/>
              </a:ext>
            </a:extLst>
          </p:cNvPr>
          <p:cNvSpPr/>
          <p:nvPr/>
        </p:nvSpPr>
        <p:spPr>
          <a:xfrm>
            <a:off x="8933512" y="1841390"/>
            <a:ext cx="809068" cy="461665"/>
          </a:xfrm>
          <a:prstGeom prst="rect">
            <a:avLst/>
          </a:prstGeom>
        </p:spPr>
        <p:txBody>
          <a:bodyPr wrap="square">
            <a:spAutoFit/>
          </a:bodyPr>
          <a:lstStyle/>
          <a:p>
            <a:r>
              <a:rPr lang="en-GB" sz="2400" dirty="0"/>
              <a:t>(c)</a:t>
            </a:r>
          </a:p>
        </p:txBody>
      </p:sp>
      <p:sp>
        <p:nvSpPr>
          <p:cNvPr id="36" name="Rectangle 35">
            <a:extLst>
              <a:ext uri="{FF2B5EF4-FFF2-40B4-BE49-F238E27FC236}">
                <a16:creationId xmlns:a16="http://schemas.microsoft.com/office/drawing/2014/main" id="{8F1C3E10-7C75-46D9-AB9E-93DDB6F0C6FE}"/>
              </a:ext>
            </a:extLst>
          </p:cNvPr>
          <p:cNvSpPr/>
          <p:nvPr/>
        </p:nvSpPr>
        <p:spPr>
          <a:xfrm>
            <a:off x="2824560" y="4389380"/>
            <a:ext cx="809068" cy="461665"/>
          </a:xfrm>
          <a:prstGeom prst="rect">
            <a:avLst/>
          </a:prstGeom>
        </p:spPr>
        <p:txBody>
          <a:bodyPr wrap="square">
            <a:spAutoFit/>
          </a:bodyPr>
          <a:lstStyle/>
          <a:p>
            <a:r>
              <a:rPr lang="en-GB" sz="2400" dirty="0"/>
              <a:t>(d)</a:t>
            </a:r>
          </a:p>
        </p:txBody>
      </p:sp>
      <p:cxnSp>
        <p:nvCxnSpPr>
          <p:cNvPr id="48" name="Straight Connector 47">
            <a:extLst>
              <a:ext uri="{FF2B5EF4-FFF2-40B4-BE49-F238E27FC236}">
                <a16:creationId xmlns:a16="http://schemas.microsoft.com/office/drawing/2014/main" id="{A7A87342-B46F-4291-A34D-074F582B638C}"/>
              </a:ext>
            </a:extLst>
          </p:cNvPr>
          <p:cNvCxnSpPr>
            <a:cxnSpLocks/>
          </p:cNvCxnSpPr>
          <p:nvPr/>
        </p:nvCxnSpPr>
        <p:spPr bwMode="auto">
          <a:xfrm>
            <a:off x="6416594" y="1463450"/>
            <a:ext cx="2115599" cy="2837201"/>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55701979-3A2F-4B63-B66A-B2DA091ED282}"/>
              </a:ext>
            </a:extLst>
          </p:cNvPr>
          <p:cNvCxnSpPr>
            <a:cxnSpLocks/>
          </p:cNvCxnSpPr>
          <p:nvPr/>
        </p:nvCxnSpPr>
        <p:spPr bwMode="auto">
          <a:xfrm flipV="1">
            <a:off x="9338046" y="3465458"/>
            <a:ext cx="2662610" cy="6050"/>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F0F2FDE8-1C2B-40B4-BF97-AEDF587F0458}"/>
              </a:ext>
            </a:extLst>
          </p:cNvPr>
          <p:cNvCxnSpPr>
            <a:cxnSpLocks/>
          </p:cNvCxnSpPr>
          <p:nvPr/>
        </p:nvCxnSpPr>
        <p:spPr bwMode="auto">
          <a:xfrm flipV="1">
            <a:off x="9828542" y="1653252"/>
            <a:ext cx="0" cy="1806157"/>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50F4FF52-1B47-4EAC-9D61-9C056DAB2F2C}"/>
              </a:ext>
            </a:extLst>
          </p:cNvPr>
          <p:cNvCxnSpPr>
            <a:cxnSpLocks/>
          </p:cNvCxnSpPr>
          <p:nvPr/>
        </p:nvCxnSpPr>
        <p:spPr bwMode="auto">
          <a:xfrm>
            <a:off x="9841289" y="2101863"/>
            <a:ext cx="1583303" cy="1369645"/>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A944B8B0-E8BF-441E-8CDE-275B8A4E3383}"/>
              </a:ext>
            </a:extLst>
          </p:cNvPr>
          <p:cNvCxnSpPr>
            <a:cxnSpLocks/>
          </p:cNvCxnSpPr>
          <p:nvPr/>
        </p:nvCxnSpPr>
        <p:spPr bwMode="auto">
          <a:xfrm>
            <a:off x="3862706" y="4733001"/>
            <a:ext cx="282740" cy="1679328"/>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62" name="Rectangle 61">
            <a:extLst>
              <a:ext uri="{FF2B5EF4-FFF2-40B4-BE49-F238E27FC236}">
                <a16:creationId xmlns:a16="http://schemas.microsoft.com/office/drawing/2014/main" id="{CC2668A9-5353-4A5B-A71A-BBE381543EBA}"/>
              </a:ext>
            </a:extLst>
          </p:cNvPr>
          <p:cNvSpPr/>
          <p:nvPr/>
        </p:nvSpPr>
        <p:spPr>
          <a:xfrm>
            <a:off x="6859026" y="3457189"/>
            <a:ext cx="554960" cy="400110"/>
          </a:xfrm>
          <a:prstGeom prst="rect">
            <a:avLst/>
          </a:prstGeom>
        </p:spPr>
        <p:txBody>
          <a:bodyPr wrap="none">
            <a:spAutoFit/>
          </a:bodyPr>
          <a:lstStyle/>
          <a:p>
            <a:r>
              <a:rPr lang="en-GB" dirty="0">
                <a:solidFill>
                  <a:srgbClr val="FF0000"/>
                </a:solidFill>
              </a:rPr>
              <a:t>50˚</a:t>
            </a:r>
          </a:p>
        </p:txBody>
      </p:sp>
      <p:sp>
        <p:nvSpPr>
          <p:cNvPr id="67" name="Partial Circle 66">
            <a:extLst>
              <a:ext uri="{FF2B5EF4-FFF2-40B4-BE49-F238E27FC236}">
                <a16:creationId xmlns:a16="http://schemas.microsoft.com/office/drawing/2014/main" id="{5479255A-C255-47B1-900B-110B2784B544}"/>
              </a:ext>
            </a:extLst>
          </p:cNvPr>
          <p:cNvSpPr/>
          <p:nvPr/>
        </p:nvSpPr>
        <p:spPr bwMode="auto">
          <a:xfrm rot="20801013">
            <a:off x="9449755" y="3039594"/>
            <a:ext cx="783065" cy="873561"/>
          </a:xfrm>
          <a:prstGeom prst="pie">
            <a:avLst>
              <a:gd name="adj1" fmla="val 11747773"/>
              <a:gd name="adj2" fmla="val 1684750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8" name="Partial Circle 67">
            <a:extLst>
              <a:ext uri="{FF2B5EF4-FFF2-40B4-BE49-F238E27FC236}">
                <a16:creationId xmlns:a16="http://schemas.microsoft.com/office/drawing/2014/main" id="{AB02D535-9B13-4D0A-BABF-7AAE3DF0BA60}"/>
              </a:ext>
            </a:extLst>
          </p:cNvPr>
          <p:cNvSpPr/>
          <p:nvPr/>
        </p:nvSpPr>
        <p:spPr bwMode="auto">
          <a:xfrm rot="20801013">
            <a:off x="11060300" y="3039594"/>
            <a:ext cx="783065" cy="873561"/>
          </a:xfrm>
          <a:prstGeom prst="pie">
            <a:avLst>
              <a:gd name="adj1" fmla="val 14054356"/>
              <a:gd name="adj2" fmla="val 70041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9" name="Partial Circle 68">
            <a:extLst>
              <a:ext uri="{FF2B5EF4-FFF2-40B4-BE49-F238E27FC236}">
                <a16:creationId xmlns:a16="http://schemas.microsoft.com/office/drawing/2014/main" id="{B5377FBB-BAE1-4EA2-B5E4-A932523E26A2}"/>
              </a:ext>
            </a:extLst>
          </p:cNvPr>
          <p:cNvSpPr/>
          <p:nvPr/>
        </p:nvSpPr>
        <p:spPr bwMode="auto">
          <a:xfrm rot="20801013">
            <a:off x="2999430" y="3479627"/>
            <a:ext cx="783065" cy="873561"/>
          </a:xfrm>
          <a:prstGeom prst="pie">
            <a:avLst>
              <a:gd name="adj1" fmla="val 20913195"/>
              <a:gd name="adj2" fmla="val 6209417"/>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70" name="Partial Circle 69">
            <a:extLst>
              <a:ext uri="{FF2B5EF4-FFF2-40B4-BE49-F238E27FC236}">
                <a16:creationId xmlns:a16="http://schemas.microsoft.com/office/drawing/2014/main" id="{1CC083A0-161E-411E-947F-46291478C985}"/>
              </a:ext>
            </a:extLst>
          </p:cNvPr>
          <p:cNvSpPr/>
          <p:nvPr/>
        </p:nvSpPr>
        <p:spPr bwMode="auto">
          <a:xfrm rot="11544342">
            <a:off x="2951310" y="1828451"/>
            <a:ext cx="783065" cy="873561"/>
          </a:xfrm>
          <a:prstGeom prst="pie">
            <a:avLst>
              <a:gd name="adj1" fmla="val 15347435"/>
              <a:gd name="adj2" fmla="val 94236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71" name="Partial Circle 70">
            <a:extLst>
              <a:ext uri="{FF2B5EF4-FFF2-40B4-BE49-F238E27FC236}">
                <a16:creationId xmlns:a16="http://schemas.microsoft.com/office/drawing/2014/main" id="{1023AC90-0346-489E-992B-B5FD06B8E742}"/>
              </a:ext>
            </a:extLst>
          </p:cNvPr>
          <p:cNvSpPr/>
          <p:nvPr/>
        </p:nvSpPr>
        <p:spPr bwMode="auto">
          <a:xfrm rot="20801013">
            <a:off x="4560078" y="2649902"/>
            <a:ext cx="783065" cy="873561"/>
          </a:xfrm>
          <a:prstGeom prst="pie">
            <a:avLst>
              <a:gd name="adj1" fmla="val 13427717"/>
              <a:gd name="adj2" fmla="val 2082598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72" name="Partial Circle 71">
            <a:extLst>
              <a:ext uri="{FF2B5EF4-FFF2-40B4-BE49-F238E27FC236}">
                <a16:creationId xmlns:a16="http://schemas.microsoft.com/office/drawing/2014/main" id="{7B95A01A-A0C9-4ECE-B076-111DBAD9FCFE}"/>
              </a:ext>
            </a:extLst>
          </p:cNvPr>
          <p:cNvSpPr/>
          <p:nvPr/>
        </p:nvSpPr>
        <p:spPr bwMode="auto">
          <a:xfrm rot="20801013">
            <a:off x="9459637" y="1655010"/>
            <a:ext cx="783065" cy="873561"/>
          </a:xfrm>
          <a:prstGeom prst="pie">
            <a:avLst>
              <a:gd name="adj1" fmla="val 16926465"/>
              <a:gd name="adj2" fmla="val 329920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73" name="Partial Circle 72">
            <a:extLst>
              <a:ext uri="{FF2B5EF4-FFF2-40B4-BE49-F238E27FC236}">
                <a16:creationId xmlns:a16="http://schemas.microsoft.com/office/drawing/2014/main" id="{E0E99DFE-047E-4BFA-A93D-C831A8E13744}"/>
              </a:ext>
            </a:extLst>
          </p:cNvPr>
          <p:cNvSpPr/>
          <p:nvPr/>
        </p:nvSpPr>
        <p:spPr bwMode="auto">
          <a:xfrm rot="20801013">
            <a:off x="5383300" y="4632905"/>
            <a:ext cx="783065" cy="873561"/>
          </a:xfrm>
          <a:prstGeom prst="pie">
            <a:avLst>
              <a:gd name="adj1" fmla="val 12275145"/>
              <a:gd name="adj2" fmla="val 20050283"/>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74" name="Partial Circle 73">
            <a:extLst>
              <a:ext uri="{FF2B5EF4-FFF2-40B4-BE49-F238E27FC236}">
                <a16:creationId xmlns:a16="http://schemas.microsoft.com/office/drawing/2014/main" id="{5B82E408-29CF-4C42-9227-E5C21F3FFB40}"/>
              </a:ext>
            </a:extLst>
          </p:cNvPr>
          <p:cNvSpPr/>
          <p:nvPr/>
        </p:nvSpPr>
        <p:spPr bwMode="auto">
          <a:xfrm rot="20801013">
            <a:off x="3753913" y="5958267"/>
            <a:ext cx="783065" cy="873561"/>
          </a:xfrm>
          <a:prstGeom prst="pie">
            <a:avLst>
              <a:gd name="adj1" fmla="val 9128235"/>
              <a:gd name="adj2" fmla="val 1630061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75" name="Partial Circle 74">
            <a:extLst>
              <a:ext uri="{FF2B5EF4-FFF2-40B4-BE49-F238E27FC236}">
                <a16:creationId xmlns:a16="http://schemas.microsoft.com/office/drawing/2014/main" id="{2900BAC8-4E22-4B2E-98BB-D981CAC99CA9}"/>
              </a:ext>
            </a:extLst>
          </p:cNvPr>
          <p:cNvSpPr/>
          <p:nvPr/>
        </p:nvSpPr>
        <p:spPr bwMode="auto">
          <a:xfrm rot="10800000">
            <a:off x="3467955" y="4292515"/>
            <a:ext cx="783065" cy="873561"/>
          </a:xfrm>
          <a:prstGeom prst="pie">
            <a:avLst>
              <a:gd name="adj1" fmla="val 15565094"/>
              <a:gd name="adj2" fmla="val 71414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76" name="Partial Circle 75">
            <a:extLst>
              <a:ext uri="{FF2B5EF4-FFF2-40B4-BE49-F238E27FC236}">
                <a16:creationId xmlns:a16="http://schemas.microsoft.com/office/drawing/2014/main" id="{3F5884D5-C970-441C-92D6-7E10702434F8}"/>
              </a:ext>
            </a:extLst>
          </p:cNvPr>
          <p:cNvSpPr/>
          <p:nvPr/>
        </p:nvSpPr>
        <p:spPr bwMode="auto">
          <a:xfrm rot="13408309">
            <a:off x="6398356" y="1556668"/>
            <a:ext cx="783065" cy="873561"/>
          </a:xfrm>
          <a:prstGeom prst="pie">
            <a:avLst>
              <a:gd name="adj1" fmla="val 13578337"/>
              <a:gd name="adj2" fmla="val 604746"/>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77" name="Partial Circle 76">
            <a:extLst>
              <a:ext uri="{FF2B5EF4-FFF2-40B4-BE49-F238E27FC236}">
                <a16:creationId xmlns:a16="http://schemas.microsoft.com/office/drawing/2014/main" id="{2E9F9ECF-5825-4723-9E79-9531B4A2673C}"/>
              </a:ext>
            </a:extLst>
          </p:cNvPr>
          <p:cNvSpPr/>
          <p:nvPr/>
        </p:nvSpPr>
        <p:spPr bwMode="auto">
          <a:xfrm rot="9086717">
            <a:off x="6405157" y="2603636"/>
            <a:ext cx="783065" cy="873561"/>
          </a:xfrm>
          <a:prstGeom prst="pie">
            <a:avLst>
              <a:gd name="adj1" fmla="val 14688158"/>
              <a:gd name="adj2" fmla="val 17793018"/>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78" name="Partial Circle 77">
            <a:extLst>
              <a:ext uri="{FF2B5EF4-FFF2-40B4-BE49-F238E27FC236}">
                <a16:creationId xmlns:a16="http://schemas.microsoft.com/office/drawing/2014/main" id="{DB53D7F0-4023-4BA8-AE55-0823015A7D9E}"/>
              </a:ext>
            </a:extLst>
          </p:cNvPr>
          <p:cNvSpPr/>
          <p:nvPr/>
        </p:nvSpPr>
        <p:spPr bwMode="auto">
          <a:xfrm rot="20801013">
            <a:off x="8161271" y="3868391"/>
            <a:ext cx="783065" cy="873561"/>
          </a:xfrm>
          <a:prstGeom prst="pie">
            <a:avLst>
              <a:gd name="adj1" fmla="val 14871474"/>
              <a:gd name="adj2" fmla="val 3024482"/>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4" name="Rectangle 63">
            <a:extLst>
              <a:ext uri="{FF2B5EF4-FFF2-40B4-BE49-F238E27FC236}">
                <a16:creationId xmlns:a16="http://schemas.microsoft.com/office/drawing/2014/main" id="{DA550C97-6C40-48A9-A829-87B327AB9108}"/>
              </a:ext>
            </a:extLst>
          </p:cNvPr>
          <p:cNvSpPr/>
          <p:nvPr/>
        </p:nvSpPr>
        <p:spPr>
          <a:xfrm>
            <a:off x="5981485" y="2282564"/>
            <a:ext cx="697627" cy="400110"/>
          </a:xfrm>
          <a:prstGeom prst="rect">
            <a:avLst/>
          </a:prstGeom>
        </p:spPr>
        <p:txBody>
          <a:bodyPr wrap="none">
            <a:spAutoFit/>
          </a:bodyPr>
          <a:lstStyle/>
          <a:p>
            <a:r>
              <a:rPr lang="en-GB" dirty="0">
                <a:solidFill>
                  <a:srgbClr val="FF0000"/>
                </a:solidFill>
              </a:rPr>
              <a:t>150˚</a:t>
            </a:r>
          </a:p>
        </p:txBody>
      </p:sp>
      <p:sp>
        <p:nvSpPr>
          <p:cNvPr id="66" name="Rectangle 65">
            <a:extLst>
              <a:ext uri="{FF2B5EF4-FFF2-40B4-BE49-F238E27FC236}">
                <a16:creationId xmlns:a16="http://schemas.microsoft.com/office/drawing/2014/main" id="{E54E0E34-7B15-4701-BA50-A599A7707A70}"/>
              </a:ext>
            </a:extLst>
          </p:cNvPr>
          <p:cNvSpPr/>
          <p:nvPr/>
        </p:nvSpPr>
        <p:spPr>
          <a:xfrm>
            <a:off x="4931317" y="4451343"/>
            <a:ext cx="697627" cy="400110"/>
          </a:xfrm>
          <a:prstGeom prst="rect">
            <a:avLst/>
          </a:prstGeom>
        </p:spPr>
        <p:txBody>
          <a:bodyPr wrap="none">
            <a:spAutoFit/>
          </a:bodyPr>
          <a:lstStyle/>
          <a:p>
            <a:r>
              <a:rPr lang="en-GB" dirty="0">
                <a:solidFill>
                  <a:srgbClr val="FF0000"/>
                </a:solidFill>
              </a:rPr>
              <a:t>120˚</a:t>
            </a:r>
          </a:p>
        </p:txBody>
      </p:sp>
      <p:sp>
        <p:nvSpPr>
          <p:cNvPr id="79" name="Rectangle 78">
            <a:extLst>
              <a:ext uri="{FF2B5EF4-FFF2-40B4-BE49-F238E27FC236}">
                <a16:creationId xmlns:a16="http://schemas.microsoft.com/office/drawing/2014/main" id="{048BACCB-4B07-4C45-B9DB-03640383A202}"/>
              </a:ext>
            </a:extLst>
          </p:cNvPr>
          <p:cNvSpPr/>
          <p:nvPr/>
        </p:nvSpPr>
        <p:spPr>
          <a:xfrm>
            <a:off x="2909353" y="4922788"/>
            <a:ext cx="697627" cy="400110"/>
          </a:xfrm>
          <a:prstGeom prst="rect">
            <a:avLst/>
          </a:prstGeom>
        </p:spPr>
        <p:txBody>
          <a:bodyPr wrap="none">
            <a:spAutoFit/>
          </a:bodyPr>
          <a:lstStyle/>
          <a:p>
            <a:r>
              <a:rPr lang="en-GB" dirty="0">
                <a:solidFill>
                  <a:srgbClr val="FF0000"/>
                </a:solidFill>
              </a:rPr>
              <a:t>122˚</a:t>
            </a:r>
          </a:p>
        </p:txBody>
      </p:sp>
      <p:sp>
        <p:nvSpPr>
          <p:cNvPr id="80" name="Rectangle 79">
            <a:extLst>
              <a:ext uri="{FF2B5EF4-FFF2-40B4-BE49-F238E27FC236}">
                <a16:creationId xmlns:a16="http://schemas.microsoft.com/office/drawing/2014/main" id="{06F83499-AB96-43DC-A750-8F17E751FF66}"/>
              </a:ext>
            </a:extLst>
          </p:cNvPr>
          <p:cNvSpPr/>
          <p:nvPr/>
        </p:nvSpPr>
        <p:spPr>
          <a:xfrm>
            <a:off x="3193827" y="6012219"/>
            <a:ext cx="678584" cy="400110"/>
          </a:xfrm>
          <a:prstGeom prst="rect">
            <a:avLst/>
          </a:prstGeom>
        </p:spPr>
        <p:txBody>
          <a:bodyPr wrap="none">
            <a:spAutoFit/>
          </a:bodyPr>
          <a:lstStyle/>
          <a:p>
            <a:r>
              <a:rPr lang="en-GB" dirty="0">
                <a:solidFill>
                  <a:srgbClr val="FF0000"/>
                </a:solidFill>
              </a:rPr>
              <a:t>118˚</a:t>
            </a:r>
          </a:p>
        </p:txBody>
      </p:sp>
      <p:sp>
        <p:nvSpPr>
          <p:cNvPr id="81" name="Rectangle 80">
            <a:extLst>
              <a:ext uri="{FF2B5EF4-FFF2-40B4-BE49-F238E27FC236}">
                <a16:creationId xmlns:a16="http://schemas.microsoft.com/office/drawing/2014/main" id="{00CD8CFA-BDC3-4C1D-AB4B-F5639A49826E}"/>
              </a:ext>
            </a:extLst>
          </p:cNvPr>
          <p:cNvSpPr/>
          <p:nvPr/>
        </p:nvSpPr>
        <p:spPr>
          <a:xfrm>
            <a:off x="10240757" y="1882454"/>
            <a:ext cx="697627" cy="400110"/>
          </a:xfrm>
          <a:prstGeom prst="rect">
            <a:avLst/>
          </a:prstGeom>
        </p:spPr>
        <p:txBody>
          <a:bodyPr wrap="none">
            <a:spAutoFit/>
          </a:bodyPr>
          <a:lstStyle/>
          <a:p>
            <a:r>
              <a:rPr lang="en-GB" dirty="0">
                <a:solidFill>
                  <a:srgbClr val="FF0000"/>
                </a:solidFill>
              </a:rPr>
              <a:t>128˚</a:t>
            </a:r>
          </a:p>
        </p:txBody>
      </p:sp>
      <p:sp>
        <p:nvSpPr>
          <p:cNvPr id="82" name="Rectangle 81">
            <a:extLst>
              <a:ext uri="{FF2B5EF4-FFF2-40B4-BE49-F238E27FC236}">
                <a16:creationId xmlns:a16="http://schemas.microsoft.com/office/drawing/2014/main" id="{E570E534-62D2-4F51-B562-DD4C1DC5DC95}"/>
              </a:ext>
            </a:extLst>
          </p:cNvPr>
          <p:cNvSpPr/>
          <p:nvPr/>
        </p:nvSpPr>
        <p:spPr>
          <a:xfrm>
            <a:off x="9273582" y="2767971"/>
            <a:ext cx="554960" cy="400110"/>
          </a:xfrm>
          <a:prstGeom prst="rect">
            <a:avLst/>
          </a:prstGeom>
        </p:spPr>
        <p:txBody>
          <a:bodyPr wrap="none">
            <a:spAutoFit/>
          </a:bodyPr>
          <a:lstStyle/>
          <a:p>
            <a:r>
              <a:rPr lang="en-GB" dirty="0">
                <a:solidFill>
                  <a:srgbClr val="FF0000"/>
                </a:solidFill>
              </a:rPr>
              <a:t>90˚</a:t>
            </a:r>
          </a:p>
        </p:txBody>
      </p:sp>
      <p:sp>
        <p:nvSpPr>
          <p:cNvPr id="83" name="Rectangle 82">
            <a:extLst>
              <a:ext uri="{FF2B5EF4-FFF2-40B4-BE49-F238E27FC236}">
                <a16:creationId xmlns:a16="http://schemas.microsoft.com/office/drawing/2014/main" id="{19AB4357-54D8-464F-9C97-EF8D18DE7B94}"/>
              </a:ext>
            </a:extLst>
          </p:cNvPr>
          <p:cNvSpPr/>
          <p:nvPr/>
        </p:nvSpPr>
        <p:spPr>
          <a:xfrm>
            <a:off x="11215894" y="2682674"/>
            <a:ext cx="697627" cy="400110"/>
          </a:xfrm>
          <a:prstGeom prst="rect">
            <a:avLst/>
          </a:prstGeom>
        </p:spPr>
        <p:txBody>
          <a:bodyPr wrap="none">
            <a:spAutoFit/>
          </a:bodyPr>
          <a:lstStyle/>
          <a:p>
            <a:r>
              <a:rPr lang="en-GB" dirty="0">
                <a:solidFill>
                  <a:srgbClr val="FF0000"/>
                </a:solidFill>
              </a:rPr>
              <a:t>142˚</a:t>
            </a:r>
          </a:p>
        </p:txBody>
      </p:sp>
      <p:sp>
        <p:nvSpPr>
          <p:cNvPr id="84" name="TextBox 83">
            <a:extLst>
              <a:ext uri="{FF2B5EF4-FFF2-40B4-BE49-F238E27FC236}">
                <a16:creationId xmlns:a16="http://schemas.microsoft.com/office/drawing/2014/main" id="{7C5B0C69-5931-4A7A-B4BF-5FFD9DFFA8DF}"/>
              </a:ext>
            </a:extLst>
          </p:cNvPr>
          <p:cNvSpPr txBox="1"/>
          <p:nvPr/>
        </p:nvSpPr>
        <p:spPr>
          <a:xfrm>
            <a:off x="7368369" y="5260244"/>
            <a:ext cx="3790390" cy="830997"/>
          </a:xfrm>
          <a:prstGeom prst="rect">
            <a:avLst/>
          </a:prstGeom>
          <a:noFill/>
        </p:spPr>
        <p:txBody>
          <a:bodyPr wrap="square" rtlCol="0">
            <a:spAutoFit/>
          </a:bodyPr>
          <a:lstStyle/>
          <a:p>
            <a:r>
              <a:rPr lang="en-GB" sz="2400" dirty="0">
                <a:solidFill>
                  <a:srgbClr val="FF0000"/>
                </a:solidFill>
              </a:rPr>
              <a:t>The total of all the external angles is 360˚</a:t>
            </a:r>
          </a:p>
        </p:txBody>
      </p:sp>
      <p:sp>
        <p:nvSpPr>
          <p:cNvPr id="85" name="TextBox 84">
            <a:extLst>
              <a:ext uri="{FF2B5EF4-FFF2-40B4-BE49-F238E27FC236}">
                <a16:creationId xmlns:a16="http://schemas.microsoft.com/office/drawing/2014/main" id="{77FB48D9-ABF7-4526-A610-FB4AABFBF829}"/>
              </a:ext>
            </a:extLst>
          </p:cNvPr>
          <p:cNvSpPr txBox="1"/>
          <p:nvPr/>
        </p:nvSpPr>
        <p:spPr>
          <a:xfrm>
            <a:off x="7175167" y="5053106"/>
            <a:ext cx="4074224" cy="1191830"/>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1478745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62" grpId="0"/>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64" grpId="0"/>
      <p:bldP spid="66" grpId="0"/>
      <p:bldP spid="79" grpId="0"/>
      <p:bldP spid="80" grpId="0"/>
      <p:bldP spid="81" grpId="0"/>
      <p:bldP spid="82" grpId="0"/>
      <p:bldP spid="83" grpId="0"/>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45811" y="791742"/>
            <a:ext cx="9721081" cy="1938992"/>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You also need to refer to compass points: (north (N), south (S), east (E), west (W), northeast (NE), southeast (SE), southwest (SW) and northwest (NW).</a:t>
            </a:r>
            <a:endParaRPr lang="en-US" sz="2400" dirty="0"/>
          </a:p>
          <a:p>
            <a:pPr marL="0" indent="0" eaLnBrk="1" hangingPunct="1">
              <a:buClr>
                <a:srgbClr val="000000"/>
              </a:buClr>
              <a:buSzPct val="100000"/>
              <a:defRPr/>
            </a:pP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Angles and Turns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09FBA66-45E8-4BAD-BEDE-EFFD84DFD0ED}"/>
              </a:ext>
            </a:extLst>
          </p:cNvPr>
          <p:cNvPicPr>
            <a:picLocks noChangeAspect="1"/>
          </p:cNvPicPr>
          <p:nvPr/>
        </p:nvPicPr>
        <p:blipFill>
          <a:blip r:embed="rId4"/>
          <a:stretch>
            <a:fillRect/>
          </a:stretch>
        </p:blipFill>
        <p:spPr>
          <a:xfrm>
            <a:off x="2743354" y="2564904"/>
            <a:ext cx="3888432" cy="3390187"/>
          </a:xfrm>
          <a:prstGeom prst="rect">
            <a:avLst/>
          </a:prstGeom>
        </p:spPr>
      </p:pic>
      <p:sp>
        <p:nvSpPr>
          <p:cNvPr id="3" name="Rectangle 2">
            <a:extLst>
              <a:ext uri="{FF2B5EF4-FFF2-40B4-BE49-F238E27FC236}">
                <a16:creationId xmlns:a16="http://schemas.microsoft.com/office/drawing/2014/main" id="{B85196F9-275D-4F68-B86F-5EB0B478CED2}"/>
              </a:ext>
            </a:extLst>
          </p:cNvPr>
          <p:cNvSpPr/>
          <p:nvPr/>
        </p:nvSpPr>
        <p:spPr>
          <a:xfrm>
            <a:off x="6752768" y="2367171"/>
            <a:ext cx="5445800" cy="3785652"/>
          </a:xfrm>
          <a:prstGeom prst="rect">
            <a:avLst/>
          </a:prstGeom>
        </p:spPr>
        <p:txBody>
          <a:bodyPr wrap="square">
            <a:spAutoFit/>
          </a:bodyPr>
          <a:lstStyle/>
          <a:p>
            <a:r>
              <a:rPr lang="en-GB" sz="2400" dirty="0"/>
              <a:t>Turning from N to S is</a:t>
            </a:r>
          </a:p>
          <a:p>
            <a:r>
              <a:rPr lang="en-GB" sz="2400" dirty="0"/>
              <a:t>180 °clockwise or anticlockwise</a:t>
            </a:r>
          </a:p>
          <a:p>
            <a:endParaRPr lang="en-GB" sz="2400" dirty="0"/>
          </a:p>
          <a:p>
            <a:r>
              <a:rPr lang="en-GB" sz="2400" dirty="0"/>
              <a:t>Turning from SW to NW is</a:t>
            </a:r>
          </a:p>
          <a:p>
            <a:r>
              <a:rPr lang="en-GB" sz="2400" dirty="0"/>
              <a:t>90 ° clockwise</a:t>
            </a:r>
          </a:p>
          <a:p>
            <a:r>
              <a:rPr lang="en-GB" sz="2400" dirty="0"/>
              <a:t>(or 270 ° anticlockwise)</a:t>
            </a:r>
          </a:p>
          <a:p>
            <a:endParaRPr lang="en-GB" sz="2400" dirty="0"/>
          </a:p>
          <a:p>
            <a:r>
              <a:rPr lang="en-GB" sz="2400" dirty="0"/>
              <a:t>Turning clockwise from NW to N is</a:t>
            </a:r>
          </a:p>
          <a:p>
            <a:r>
              <a:rPr lang="en-GB" sz="2400" dirty="0"/>
              <a:t>45 °clockwise </a:t>
            </a:r>
          </a:p>
          <a:p>
            <a:r>
              <a:rPr lang="en-GB" sz="2400" dirty="0"/>
              <a:t>(or 315 ° anticlockwise)</a:t>
            </a:r>
          </a:p>
        </p:txBody>
      </p:sp>
      <p:sp>
        <p:nvSpPr>
          <p:cNvPr id="4" name="TextBox 3">
            <a:extLst>
              <a:ext uri="{FF2B5EF4-FFF2-40B4-BE49-F238E27FC236}">
                <a16:creationId xmlns:a16="http://schemas.microsoft.com/office/drawing/2014/main" id="{027B8A43-F464-4B6B-98A9-3AF2E0FE754D}"/>
              </a:ext>
            </a:extLst>
          </p:cNvPr>
          <p:cNvSpPr txBox="1"/>
          <p:nvPr/>
        </p:nvSpPr>
        <p:spPr>
          <a:xfrm>
            <a:off x="2743354" y="2547522"/>
            <a:ext cx="3888432" cy="3407569"/>
          </a:xfrm>
          <a:prstGeom prst="rect">
            <a:avLst/>
          </a:prstGeom>
          <a:noFill/>
          <a:ln w="19050">
            <a:solidFill>
              <a:schemeClr val="tx1"/>
            </a:solidFill>
          </a:ln>
        </p:spPr>
        <p:txBody>
          <a:bodyPr wrap="square" rtlCol="0">
            <a:spAutoFit/>
          </a:bodyPr>
          <a:lstStyle/>
          <a:p>
            <a:endParaRPr lang="en-GB" dirty="0"/>
          </a:p>
        </p:txBody>
      </p:sp>
      <p:pic>
        <p:nvPicPr>
          <p:cNvPr id="9" name="Graphic 8" descr="Arrow Clockwise curve">
            <a:extLst>
              <a:ext uri="{FF2B5EF4-FFF2-40B4-BE49-F238E27FC236}">
                <a16:creationId xmlns:a16="http://schemas.microsoft.com/office/drawing/2014/main" id="{D0FDB83B-4C0B-49C6-81A3-2B4667B30A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856395">
            <a:off x="4698083" y="3346568"/>
            <a:ext cx="849955" cy="849955"/>
          </a:xfrm>
          <a:prstGeom prst="rect">
            <a:avLst/>
          </a:prstGeom>
        </p:spPr>
      </p:pic>
      <p:pic>
        <p:nvPicPr>
          <p:cNvPr id="14" name="Graphic 13" descr="Arrow Clockwise curve">
            <a:extLst>
              <a:ext uri="{FF2B5EF4-FFF2-40B4-BE49-F238E27FC236}">
                <a16:creationId xmlns:a16="http://schemas.microsoft.com/office/drawing/2014/main" id="{14030F3C-D854-43D7-BF95-7824AC3C3F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816509">
            <a:off x="4648764" y="4383169"/>
            <a:ext cx="849955" cy="849955"/>
          </a:xfrm>
          <a:prstGeom prst="rect">
            <a:avLst/>
          </a:prstGeom>
        </p:spPr>
      </p:pic>
      <p:pic>
        <p:nvPicPr>
          <p:cNvPr id="15" name="Graphic 14" descr="Arrow Clockwise curve">
            <a:extLst>
              <a:ext uri="{FF2B5EF4-FFF2-40B4-BE49-F238E27FC236}">
                <a16:creationId xmlns:a16="http://schemas.microsoft.com/office/drawing/2014/main" id="{24D1FC64-8E5F-4AFB-97F7-DD66A950DD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19214">
            <a:off x="3555331" y="3800302"/>
            <a:ext cx="931907" cy="931907"/>
          </a:xfrm>
          <a:prstGeom prst="rect">
            <a:avLst/>
          </a:prstGeom>
        </p:spPr>
      </p:pic>
      <p:pic>
        <p:nvPicPr>
          <p:cNvPr id="16" name="Graphic 15" descr="Arrow Clockwise curve">
            <a:extLst>
              <a:ext uri="{FF2B5EF4-FFF2-40B4-BE49-F238E27FC236}">
                <a16:creationId xmlns:a16="http://schemas.microsoft.com/office/drawing/2014/main" id="{8666117D-5502-40AE-A619-D7091B5BF94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680303">
            <a:off x="3709568" y="2645421"/>
            <a:ext cx="931907" cy="931907"/>
          </a:xfrm>
          <a:prstGeom prst="rect">
            <a:avLst/>
          </a:prstGeom>
        </p:spPr>
      </p:pic>
    </p:spTree>
    <p:extLst>
      <p:ext uri="{BB962C8B-B14F-4D97-AF65-F5344CB8AC3E}">
        <p14:creationId xmlns:p14="http://schemas.microsoft.com/office/powerpoint/2010/main" val="637310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Calculating angles in Triangles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74D982C-3798-4C30-84C4-30A99BA56E93}"/>
              </a:ext>
            </a:extLst>
          </p:cNvPr>
          <p:cNvSpPr/>
          <p:nvPr/>
        </p:nvSpPr>
        <p:spPr>
          <a:xfrm>
            <a:off x="2351584" y="745576"/>
            <a:ext cx="9250932" cy="830997"/>
          </a:xfrm>
          <a:prstGeom prst="rect">
            <a:avLst/>
          </a:prstGeom>
        </p:spPr>
        <p:txBody>
          <a:bodyPr wrap="square">
            <a:spAutoFit/>
          </a:bodyPr>
          <a:lstStyle/>
          <a:p>
            <a:r>
              <a:rPr lang="en-GB" sz="2400" dirty="0"/>
              <a:t>7. Find the unknown angle or angles marked in each of the following diagrams</a:t>
            </a:r>
          </a:p>
        </p:txBody>
      </p:sp>
      <p:pic>
        <p:nvPicPr>
          <p:cNvPr id="3" name="Picture 2">
            <a:extLst>
              <a:ext uri="{FF2B5EF4-FFF2-40B4-BE49-F238E27FC236}">
                <a16:creationId xmlns:a16="http://schemas.microsoft.com/office/drawing/2014/main" id="{56378887-8537-4F09-8918-FB79F965E5F5}"/>
              </a:ext>
            </a:extLst>
          </p:cNvPr>
          <p:cNvPicPr>
            <a:picLocks noChangeAspect="1"/>
          </p:cNvPicPr>
          <p:nvPr/>
        </p:nvPicPr>
        <p:blipFill>
          <a:blip r:embed="rId4"/>
          <a:stretch>
            <a:fillRect/>
          </a:stretch>
        </p:blipFill>
        <p:spPr>
          <a:xfrm>
            <a:off x="2692331" y="1746490"/>
            <a:ext cx="3217963" cy="1781523"/>
          </a:xfrm>
          <a:prstGeom prst="rect">
            <a:avLst/>
          </a:prstGeom>
        </p:spPr>
      </p:pic>
      <p:pic>
        <p:nvPicPr>
          <p:cNvPr id="4" name="Picture 3">
            <a:extLst>
              <a:ext uri="{FF2B5EF4-FFF2-40B4-BE49-F238E27FC236}">
                <a16:creationId xmlns:a16="http://schemas.microsoft.com/office/drawing/2014/main" id="{9849613F-82F1-41EB-B43A-32E3D608CD64}"/>
              </a:ext>
            </a:extLst>
          </p:cNvPr>
          <p:cNvPicPr>
            <a:picLocks noChangeAspect="1"/>
          </p:cNvPicPr>
          <p:nvPr/>
        </p:nvPicPr>
        <p:blipFill>
          <a:blip r:embed="rId5"/>
          <a:stretch>
            <a:fillRect/>
          </a:stretch>
        </p:blipFill>
        <p:spPr>
          <a:xfrm>
            <a:off x="6401760" y="1754305"/>
            <a:ext cx="2936082" cy="1781524"/>
          </a:xfrm>
          <a:prstGeom prst="rect">
            <a:avLst/>
          </a:prstGeom>
        </p:spPr>
      </p:pic>
      <p:pic>
        <p:nvPicPr>
          <p:cNvPr id="5" name="Picture 4">
            <a:extLst>
              <a:ext uri="{FF2B5EF4-FFF2-40B4-BE49-F238E27FC236}">
                <a16:creationId xmlns:a16="http://schemas.microsoft.com/office/drawing/2014/main" id="{D1B348AF-BA7A-4147-A488-5B7ABCF6F73B}"/>
              </a:ext>
            </a:extLst>
          </p:cNvPr>
          <p:cNvPicPr>
            <a:picLocks noChangeAspect="1"/>
          </p:cNvPicPr>
          <p:nvPr/>
        </p:nvPicPr>
        <p:blipFill>
          <a:blip r:embed="rId6"/>
          <a:stretch>
            <a:fillRect/>
          </a:stretch>
        </p:blipFill>
        <p:spPr>
          <a:xfrm>
            <a:off x="9618276" y="1449127"/>
            <a:ext cx="2429862" cy="2067931"/>
          </a:xfrm>
          <a:prstGeom prst="rect">
            <a:avLst/>
          </a:prstGeom>
        </p:spPr>
      </p:pic>
      <p:pic>
        <p:nvPicPr>
          <p:cNvPr id="6" name="Picture 5">
            <a:extLst>
              <a:ext uri="{FF2B5EF4-FFF2-40B4-BE49-F238E27FC236}">
                <a16:creationId xmlns:a16="http://schemas.microsoft.com/office/drawing/2014/main" id="{8E47B9BF-7F98-4863-B020-2FE171654EDF}"/>
              </a:ext>
            </a:extLst>
          </p:cNvPr>
          <p:cNvPicPr>
            <a:picLocks noChangeAspect="1"/>
          </p:cNvPicPr>
          <p:nvPr/>
        </p:nvPicPr>
        <p:blipFill>
          <a:blip r:embed="rId7"/>
          <a:stretch>
            <a:fillRect/>
          </a:stretch>
        </p:blipFill>
        <p:spPr>
          <a:xfrm>
            <a:off x="2567317" y="3917012"/>
            <a:ext cx="2787859" cy="2260958"/>
          </a:xfrm>
          <a:prstGeom prst="rect">
            <a:avLst/>
          </a:prstGeom>
        </p:spPr>
      </p:pic>
      <p:pic>
        <p:nvPicPr>
          <p:cNvPr id="7" name="Picture 6">
            <a:extLst>
              <a:ext uri="{FF2B5EF4-FFF2-40B4-BE49-F238E27FC236}">
                <a16:creationId xmlns:a16="http://schemas.microsoft.com/office/drawing/2014/main" id="{30C48884-DC78-4CD2-991D-FB22270F3289}"/>
              </a:ext>
            </a:extLst>
          </p:cNvPr>
          <p:cNvPicPr>
            <a:picLocks noChangeAspect="1"/>
          </p:cNvPicPr>
          <p:nvPr/>
        </p:nvPicPr>
        <p:blipFill>
          <a:blip r:embed="rId8"/>
          <a:stretch>
            <a:fillRect/>
          </a:stretch>
        </p:blipFill>
        <p:spPr>
          <a:xfrm>
            <a:off x="5733338" y="4037401"/>
            <a:ext cx="2579006" cy="2059692"/>
          </a:xfrm>
          <a:prstGeom prst="rect">
            <a:avLst/>
          </a:prstGeom>
        </p:spPr>
      </p:pic>
      <p:pic>
        <p:nvPicPr>
          <p:cNvPr id="8" name="Picture 7">
            <a:extLst>
              <a:ext uri="{FF2B5EF4-FFF2-40B4-BE49-F238E27FC236}">
                <a16:creationId xmlns:a16="http://schemas.microsoft.com/office/drawing/2014/main" id="{ED4CE542-FD21-411A-9FB2-E683BC56C871}"/>
              </a:ext>
            </a:extLst>
          </p:cNvPr>
          <p:cNvPicPr>
            <a:picLocks noChangeAspect="1"/>
          </p:cNvPicPr>
          <p:nvPr/>
        </p:nvPicPr>
        <p:blipFill>
          <a:blip r:embed="rId9"/>
          <a:stretch>
            <a:fillRect/>
          </a:stretch>
        </p:blipFill>
        <p:spPr>
          <a:xfrm>
            <a:off x="9027892" y="4078051"/>
            <a:ext cx="2387413" cy="2360049"/>
          </a:xfrm>
          <a:prstGeom prst="rect">
            <a:avLst/>
          </a:prstGeom>
        </p:spPr>
      </p:pic>
      <p:sp>
        <p:nvSpPr>
          <p:cNvPr id="9" name="Rectangle 8">
            <a:extLst>
              <a:ext uri="{FF2B5EF4-FFF2-40B4-BE49-F238E27FC236}">
                <a16:creationId xmlns:a16="http://schemas.microsoft.com/office/drawing/2014/main" id="{6FCE258C-68EB-40F6-8FAF-8072EFE4D722}"/>
              </a:ext>
            </a:extLst>
          </p:cNvPr>
          <p:cNvSpPr/>
          <p:nvPr/>
        </p:nvSpPr>
        <p:spPr>
          <a:xfrm>
            <a:off x="3271098" y="2807081"/>
            <a:ext cx="554960" cy="400110"/>
          </a:xfrm>
          <a:prstGeom prst="rect">
            <a:avLst/>
          </a:prstGeom>
        </p:spPr>
        <p:txBody>
          <a:bodyPr wrap="none">
            <a:spAutoFit/>
          </a:bodyPr>
          <a:lstStyle/>
          <a:p>
            <a:r>
              <a:rPr lang="en-GB" dirty="0">
                <a:solidFill>
                  <a:srgbClr val="FF0000"/>
                </a:solidFill>
              </a:rPr>
              <a:t>69˚</a:t>
            </a:r>
          </a:p>
        </p:txBody>
      </p:sp>
      <p:sp>
        <p:nvSpPr>
          <p:cNvPr id="10" name="Rectangle 9">
            <a:extLst>
              <a:ext uri="{FF2B5EF4-FFF2-40B4-BE49-F238E27FC236}">
                <a16:creationId xmlns:a16="http://schemas.microsoft.com/office/drawing/2014/main" id="{18A9FE25-B12C-482D-BC9D-0D218568537B}"/>
              </a:ext>
            </a:extLst>
          </p:cNvPr>
          <p:cNvSpPr/>
          <p:nvPr/>
        </p:nvSpPr>
        <p:spPr>
          <a:xfrm>
            <a:off x="6853102" y="1819684"/>
            <a:ext cx="554960" cy="400110"/>
          </a:xfrm>
          <a:prstGeom prst="rect">
            <a:avLst/>
          </a:prstGeom>
        </p:spPr>
        <p:txBody>
          <a:bodyPr wrap="none">
            <a:spAutoFit/>
          </a:bodyPr>
          <a:lstStyle/>
          <a:p>
            <a:r>
              <a:rPr lang="en-GB" dirty="0">
                <a:solidFill>
                  <a:srgbClr val="FF0000"/>
                </a:solidFill>
              </a:rPr>
              <a:t>41˚</a:t>
            </a:r>
          </a:p>
        </p:txBody>
      </p:sp>
      <p:sp>
        <p:nvSpPr>
          <p:cNvPr id="11" name="Rectangle 10">
            <a:extLst>
              <a:ext uri="{FF2B5EF4-FFF2-40B4-BE49-F238E27FC236}">
                <a16:creationId xmlns:a16="http://schemas.microsoft.com/office/drawing/2014/main" id="{E709FDD2-A9C4-4D2D-B789-030632167E8F}"/>
              </a:ext>
            </a:extLst>
          </p:cNvPr>
          <p:cNvSpPr/>
          <p:nvPr/>
        </p:nvSpPr>
        <p:spPr>
          <a:xfrm>
            <a:off x="10520741" y="2511578"/>
            <a:ext cx="554960" cy="400110"/>
          </a:xfrm>
          <a:prstGeom prst="rect">
            <a:avLst/>
          </a:prstGeom>
        </p:spPr>
        <p:txBody>
          <a:bodyPr wrap="none">
            <a:spAutoFit/>
          </a:bodyPr>
          <a:lstStyle/>
          <a:p>
            <a:r>
              <a:rPr lang="en-GB" dirty="0">
                <a:solidFill>
                  <a:srgbClr val="FF0000"/>
                </a:solidFill>
              </a:rPr>
              <a:t>90˚</a:t>
            </a:r>
          </a:p>
        </p:txBody>
      </p:sp>
      <p:sp>
        <p:nvSpPr>
          <p:cNvPr id="12" name="Rectangle 11">
            <a:extLst>
              <a:ext uri="{FF2B5EF4-FFF2-40B4-BE49-F238E27FC236}">
                <a16:creationId xmlns:a16="http://schemas.microsoft.com/office/drawing/2014/main" id="{5F394FC3-8B56-4C61-AE43-9A98FE4F6457}"/>
              </a:ext>
            </a:extLst>
          </p:cNvPr>
          <p:cNvSpPr/>
          <p:nvPr/>
        </p:nvSpPr>
        <p:spPr>
          <a:xfrm>
            <a:off x="10433026" y="3351379"/>
            <a:ext cx="554960" cy="400110"/>
          </a:xfrm>
          <a:prstGeom prst="rect">
            <a:avLst/>
          </a:prstGeom>
        </p:spPr>
        <p:txBody>
          <a:bodyPr wrap="none">
            <a:spAutoFit/>
          </a:bodyPr>
          <a:lstStyle/>
          <a:p>
            <a:r>
              <a:rPr lang="en-GB" dirty="0">
                <a:solidFill>
                  <a:srgbClr val="FF0000"/>
                </a:solidFill>
              </a:rPr>
              <a:t>90˚</a:t>
            </a:r>
          </a:p>
        </p:txBody>
      </p:sp>
      <p:sp>
        <p:nvSpPr>
          <p:cNvPr id="13" name="Rectangle 12">
            <a:extLst>
              <a:ext uri="{FF2B5EF4-FFF2-40B4-BE49-F238E27FC236}">
                <a16:creationId xmlns:a16="http://schemas.microsoft.com/office/drawing/2014/main" id="{5A9C6C00-9933-418E-B2DE-6F34139B41AD}"/>
              </a:ext>
            </a:extLst>
          </p:cNvPr>
          <p:cNvSpPr/>
          <p:nvPr/>
        </p:nvSpPr>
        <p:spPr>
          <a:xfrm>
            <a:off x="4769911" y="5347941"/>
            <a:ext cx="678584" cy="400110"/>
          </a:xfrm>
          <a:prstGeom prst="rect">
            <a:avLst/>
          </a:prstGeom>
        </p:spPr>
        <p:txBody>
          <a:bodyPr wrap="none">
            <a:spAutoFit/>
          </a:bodyPr>
          <a:lstStyle/>
          <a:p>
            <a:r>
              <a:rPr lang="en-GB" dirty="0">
                <a:solidFill>
                  <a:srgbClr val="FF0000"/>
                </a:solidFill>
              </a:rPr>
              <a:t>115˚</a:t>
            </a:r>
          </a:p>
        </p:txBody>
      </p:sp>
      <p:sp>
        <p:nvSpPr>
          <p:cNvPr id="14" name="Rectangle 13">
            <a:extLst>
              <a:ext uri="{FF2B5EF4-FFF2-40B4-BE49-F238E27FC236}">
                <a16:creationId xmlns:a16="http://schemas.microsoft.com/office/drawing/2014/main" id="{E1071A0A-6B3A-451D-ACB6-4550D6EAB373}"/>
              </a:ext>
            </a:extLst>
          </p:cNvPr>
          <p:cNvSpPr/>
          <p:nvPr/>
        </p:nvSpPr>
        <p:spPr>
          <a:xfrm>
            <a:off x="3762597" y="4842389"/>
            <a:ext cx="554960" cy="400110"/>
          </a:xfrm>
          <a:prstGeom prst="rect">
            <a:avLst/>
          </a:prstGeom>
        </p:spPr>
        <p:txBody>
          <a:bodyPr wrap="none">
            <a:spAutoFit/>
          </a:bodyPr>
          <a:lstStyle/>
          <a:p>
            <a:r>
              <a:rPr lang="en-GB" dirty="0">
                <a:solidFill>
                  <a:srgbClr val="FF0000"/>
                </a:solidFill>
              </a:rPr>
              <a:t>65˚</a:t>
            </a:r>
          </a:p>
        </p:txBody>
      </p:sp>
      <p:sp>
        <p:nvSpPr>
          <p:cNvPr id="15" name="Rectangle 14">
            <a:extLst>
              <a:ext uri="{FF2B5EF4-FFF2-40B4-BE49-F238E27FC236}">
                <a16:creationId xmlns:a16="http://schemas.microsoft.com/office/drawing/2014/main" id="{7D016138-DE72-4C25-979B-9D9365AB08DC}"/>
              </a:ext>
            </a:extLst>
          </p:cNvPr>
          <p:cNvSpPr/>
          <p:nvPr/>
        </p:nvSpPr>
        <p:spPr>
          <a:xfrm>
            <a:off x="3173251" y="4715618"/>
            <a:ext cx="554960" cy="400110"/>
          </a:xfrm>
          <a:prstGeom prst="rect">
            <a:avLst/>
          </a:prstGeom>
        </p:spPr>
        <p:txBody>
          <a:bodyPr wrap="none">
            <a:spAutoFit/>
          </a:bodyPr>
          <a:lstStyle/>
          <a:p>
            <a:r>
              <a:rPr lang="en-GB" dirty="0">
                <a:solidFill>
                  <a:srgbClr val="FF0000"/>
                </a:solidFill>
              </a:rPr>
              <a:t>50˚</a:t>
            </a:r>
          </a:p>
        </p:txBody>
      </p:sp>
      <p:sp>
        <p:nvSpPr>
          <p:cNvPr id="16" name="Rectangle 15">
            <a:extLst>
              <a:ext uri="{FF2B5EF4-FFF2-40B4-BE49-F238E27FC236}">
                <a16:creationId xmlns:a16="http://schemas.microsoft.com/office/drawing/2014/main" id="{78B9BB1D-7B3D-4AB6-AC38-C3459E1838CD}"/>
              </a:ext>
            </a:extLst>
          </p:cNvPr>
          <p:cNvSpPr/>
          <p:nvPr/>
        </p:nvSpPr>
        <p:spPr>
          <a:xfrm>
            <a:off x="3549669" y="5243588"/>
            <a:ext cx="554960" cy="400110"/>
          </a:xfrm>
          <a:prstGeom prst="rect">
            <a:avLst/>
          </a:prstGeom>
        </p:spPr>
        <p:txBody>
          <a:bodyPr wrap="none">
            <a:spAutoFit/>
          </a:bodyPr>
          <a:lstStyle/>
          <a:p>
            <a:r>
              <a:rPr lang="en-GB" dirty="0">
                <a:solidFill>
                  <a:srgbClr val="FF0000"/>
                </a:solidFill>
              </a:rPr>
              <a:t>65˚</a:t>
            </a:r>
          </a:p>
        </p:txBody>
      </p:sp>
      <p:sp>
        <p:nvSpPr>
          <p:cNvPr id="17" name="Rectangle 16">
            <a:extLst>
              <a:ext uri="{FF2B5EF4-FFF2-40B4-BE49-F238E27FC236}">
                <a16:creationId xmlns:a16="http://schemas.microsoft.com/office/drawing/2014/main" id="{8BBBCF6C-0BC2-40A7-9A4B-DE3B9EC9AD02}"/>
              </a:ext>
            </a:extLst>
          </p:cNvPr>
          <p:cNvSpPr/>
          <p:nvPr/>
        </p:nvSpPr>
        <p:spPr>
          <a:xfrm>
            <a:off x="5848459" y="4252523"/>
            <a:ext cx="697627" cy="400110"/>
          </a:xfrm>
          <a:prstGeom prst="rect">
            <a:avLst/>
          </a:prstGeom>
        </p:spPr>
        <p:txBody>
          <a:bodyPr wrap="none">
            <a:spAutoFit/>
          </a:bodyPr>
          <a:lstStyle/>
          <a:p>
            <a:r>
              <a:rPr lang="en-GB" dirty="0">
                <a:solidFill>
                  <a:srgbClr val="FF0000"/>
                </a:solidFill>
              </a:rPr>
              <a:t>120˚</a:t>
            </a:r>
          </a:p>
        </p:txBody>
      </p:sp>
      <p:sp>
        <p:nvSpPr>
          <p:cNvPr id="18" name="Rectangle 17">
            <a:extLst>
              <a:ext uri="{FF2B5EF4-FFF2-40B4-BE49-F238E27FC236}">
                <a16:creationId xmlns:a16="http://schemas.microsoft.com/office/drawing/2014/main" id="{AE5FA364-DDCD-489F-ADDA-35DC18E78E9B}"/>
              </a:ext>
            </a:extLst>
          </p:cNvPr>
          <p:cNvSpPr/>
          <p:nvPr/>
        </p:nvSpPr>
        <p:spPr>
          <a:xfrm>
            <a:off x="6353863" y="5362606"/>
            <a:ext cx="554960" cy="400110"/>
          </a:xfrm>
          <a:prstGeom prst="rect">
            <a:avLst/>
          </a:prstGeom>
        </p:spPr>
        <p:txBody>
          <a:bodyPr wrap="none">
            <a:spAutoFit/>
          </a:bodyPr>
          <a:lstStyle/>
          <a:p>
            <a:r>
              <a:rPr lang="en-GB" dirty="0">
                <a:solidFill>
                  <a:srgbClr val="FF0000"/>
                </a:solidFill>
              </a:rPr>
              <a:t>60˚</a:t>
            </a:r>
          </a:p>
        </p:txBody>
      </p:sp>
      <p:sp>
        <p:nvSpPr>
          <p:cNvPr id="19" name="Rectangle 18">
            <a:extLst>
              <a:ext uri="{FF2B5EF4-FFF2-40B4-BE49-F238E27FC236}">
                <a16:creationId xmlns:a16="http://schemas.microsoft.com/office/drawing/2014/main" id="{F30843C5-20F0-4F35-B021-E9C54AFCC147}"/>
              </a:ext>
            </a:extLst>
          </p:cNvPr>
          <p:cNvSpPr/>
          <p:nvPr/>
        </p:nvSpPr>
        <p:spPr>
          <a:xfrm>
            <a:off x="7593072" y="4821597"/>
            <a:ext cx="697627" cy="400110"/>
          </a:xfrm>
          <a:prstGeom prst="rect">
            <a:avLst/>
          </a:prstGeom>
        </p:spPr>
        <p:txBody>
          <a:bodyPr wrap="none">
            <a:spAutoFit/>
          </a:bodyPr>
          <a:lstStyle/>
          <a:p>
            <a:r>
              <a:rPr lang="en-GB" dirty="0">
                <a:solidFill>
                  <a:srgbClr val="FF0000"/>
                </a:solidFill>
              </a:rPr>
              <a:t>120˚</a:t>
            </a:r>
          </a:p>
        </p:txBody>
      </p:sp>
      <p:sp>
        <p:nvSpPr>
          <p:cNvPr id="20" name="Rectangle 19">
            <a:extLst>
              <a:ext uri="{FF2B5EF4-FFF2-40B4-BE49-F238E27FC236}">
                <a16:creationId xmlns:a16="http://schemas.microsoft.com/office/drawing/2014/main" id="{7505C95E-D898-4520-BF73-B6E6563D18AB}"/>
              </a:ext>
            </a:extLst>
          </p:cNvPr>
          <p:cNvSpPr/>
          <p:nvPr/>
        </p:nvSpPr>
        <p:spPr>
          <a:xfrm>
            <a:off x="9626329" y="4600708"/>
            <a:ext cx="554960" cy="400110"/>
          </a:xfrm>
          <a:prstGeom prst="rect">
            <a:avLst/>
          </a:prstGeom>
        </p:spPr>
        <p:txBody>
          <a:bodyPr wrap="none">
            <a:spAutoFit/>
          </a:bodyPr>
          <a:lstStyle/>
          <a:p>
            <a:r>
              <a:rPr lang="en-GB" dirty="0">
                <a:solidFill>
                  <a:srgbClr val="FF0000"/>
                </a:solidFill>
              </a:rPr>
              <a:t>40˚</a:t>
            </a:r>
          </a:p>
        </p:txBody>
      </p:sp>
      <p:sp>
        <p:nvSpPr>
          <p:cNvPr id="21" name="Rectangle 20">
            <a:extLst>
              <a:ext uri="{FF2B5EF4-FFF2-40B4-BE49-F238E27FC236}">
                <a16:creationId xmlns:a16="http://schemas.microsoft.com/office/drawing/2014/main" id="{7F22D36D-53E5-48BC-AB5A-A084DDE8706D}"/>
              </a:ext>
            </a:extLst>
          </p:cNvPr>
          <p:cNvSpPr/>
          <p:nvPr/>
        </p:nvSpPr>
        <p:spPr>
          <a:xfrm>
            <a:off x="9454612" y="5317712"/>
            <a:ext cx="554960" cy="400110"/>
          </a:xfrm>
          <a:prstGeom prst="rect">
            <a:avLst/>
          </a:prstGeom>
        </p:spPr>
        <p:txBody>
          <a:bodyPr wrap="none">
            <a:spAutoFit/>
          </a:bodyPr>
          <a:lstStyle/>
          <a:p>
            <a:r>
              <a:rPr lang="en-GB" dirty="0">
                <a:solidFill>
                  <a:srgbClr val="FF0000"/>
                </a:solidFill>
              </a:rPr>
              <a:t>70˚</a:t>
            </a:r>
          </a:p>
        </p:txBody>
      </p:sp>
      <p:sp>
        <p:nvSpPr>
          <p:cNvPr id="22" name="Rectangle 21">
            <a:extLst>
              <a:ext uri="{FF2B5EF4-FFF2-40B4-BE49-F238E27FC236}">
                <a16:creationId xmlns:a16="http://schemas.microsoft.com/office/drawing/2014/main" id="{E1DD5051-3541-4874-9B69-D99FB02C7725}"/>
              </a:ext>
            </a:extLst>
          </p:cNvPr>
          <p:cNvSpPr/>
          <p:nvPr/>
        </p:nvSpPr>
        <p:spPr>
          <a:xfrm>
            <a:off x="10983333" y="4821597"/>
            <a:ext cx="678584" cy="400110"/>
          </a:xfrm>
          <a:prstGeom prst="rect">
            <a:avLst/>
          </a:prstGeom>
        </p:spPr>
        <p:txBody>
          <a:bodyPr wrap="none">
            <a:spAutoFit/>
          </a:bodyPr>
          <a:lstStyle/>
          <a:p>
            <a:r>
              <a:rPr lang="en-GB" dirty="0">
                <a:solidFill>
                  <a:srgbClr val="FF0000"/>
                </a:solidFill>
              </a:rPr>
              <a:t>110˚</a:t>
            </a:r>
          </a:p>
        </p:txBody>
      </p:sp>
      <p:sp>
        <p:nvSpPr>
          <p:cNvPr id="23" name="Rectangle 22">
            <a:extLst>
              <a:ext uri="{FF2B5EF4-FFF2-40B4-BE49-F238E27FC236}">
                <a16:creationId xmlns:a16="http://schemas.microsoft.com/office/drawing/2014/main" id="{5BBFEF0C-698E-446E-B966-356FD4597512}"/>
              </a:ext>
            </a:extLst>
          </p:cNvPr>
          <p:cNvSpPr/>
          <p:nvPr/>
        </p:nvSpPr>
        <p:spPr>
          <a:xfrm>
            <a:off x="10428373" y="4192982"/>
            <a:ext cx="554960" cy="400110"/>
          </a:xfrm>
          <a:prstGeom prst="rect">
            <a:avLst/>
          </a:prstGeom>
        </p:spPr>
        <p:txBody>
          <a:bodyPr wrap="none">
            <a:spAutoFit/>
          </a:bodyPr>
          <a:lstStyle/>
          <a:p>
            <a:r>
              <a:rPr lang="en-GB" dirty="0">
                <a:solidFill>
                  <a:srgbClr val="FF0000"/>
                </a:solidFill>
              </a:rPr>
              <a:t>70˚</a:t>
            </a:r>
          </a:p>
        </p:txBody>
      </p:sp>
      <p:sp>
        <p:nvSpPr>
          <p:cNvPr id="27" name="Partial Circle 26">
            <a:extLst>
              <a:ext uri="{FF2B5EF4-FFF2-40B4-BE49-F238E27FC236}">
                <a16:creationId xmlns:a16="http://schemas.microsoft.com/office/drawing/2014/main" id="{6E824E3B-B15D-4221-8C53-217E61FEF499}"/>
              </a:ext>
            </a:extLst>
          </p:cNvPr>
          <p:cNvSpPr/>
          <p:nvPr/>
        </p:nvSpPr>
        <p:spPr bwMode="auto">
          <a:xfrm rot="20686003">
            <a:off x="9709783" y="2608877"/>
            <a:ext cx="948681" cy="925297"/>
          </a:xfrm>
          <a:prstGeom prst="pie">
            <a:avLst>
              <a:gd name="adj1" fmla="val 903023"/>
              <a:gd name="adj2" fmla="val 666508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8" name="Partial Circle 27">
            <a:extLst>
              <a:ext uri="{FF2B5EF4-FFF2-40B4-BE49-F238E27FC236}">
                <a16:creationId xmlns:a16="http://schemas.microsoft.com/office/drawing/2014/main" id="{3D158D26-9D97-42AF-9B6C-34E14ABF2960}"/>
              </a:ext>
            </a:extLst>
          </p:cNvPr>
          <p:cNvSpPr/>
          <p:nvPr/>
        </p:nvSpPr>
        <p:spPr bwMode="auto">
          <a:xfrm rot="8050895">
            <a:off x="4305995" y="4433532"/>
            <a:ext cx="948681" cy="925297"/>
          </a:xfrm>
          <a:prstGeom prst="pie">
            <a:avLst>
              <a:gd name="adj1" fmla="val 143106"/>
              <a:gd name="adj2" fmla="val 3352993"/>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9" name="Partial Circle 28">
            <a:extLst>
              <a:ext uri="{FF2B5EF4-FFF2-40B4-BE49-F238E27FC236}">
                <a16:creationId xmlns:a16="http://schemas.microsoft.com/office/drawing/2014/main" id="{DD76AD7F-3553-4752-8598-78944770028E}"/>
              </a:ext>
            </a:extLst>
          </p:cNvPr>
          <p:cNvSpPr/>
          <p:nvPr/>
        </p:nvSpPr>
        <p:spPr bwMode="auto">
          <a:xfrm rot="20218514">
            <a:off x="2357348" y="4059044"/>
            <a:ext cx="948681" cy="925297"/>
          </a:xfrm>
          <a:prstGeom prst="pie">
            <a:avLst>
              <a:gd name="adj1" fmla="val 2142737"/>
              <a:gd name="adj2" fmla="val 5343247"/>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0" name="Partial Circle 29">
            <a:extLst>
              <a:ext uri="{FF2B5EF4-FFF2-40B4-BE49-F238E27FC236}">
                <a16:creationId xmlns:a16="http://schemas.microsoft.com/office/drawing/2014/main" id="{A18AF013-4F92-402C-A2CA-EBFF79143C63}"/>
              </a:ext>
            </a:extLst>
          </p:cNvPr>
          <p:cNvSpPr/>
          <p:nvPr/>
        </p:nvSpPr>
        <p:spPr bwMode="auto">
          <a:xfrm rot="15679701">
            <a:off x="2429433" y="2844392"/>
            <a:ext cx="948681" cy="925297"/>
          </a:xfrm>
          <a:prstGeom prst="pie">
            <a:avLst>
              <a:gd name="adj1" fmla="val 2151602"/>
              <a:gd name="adj2" fmla="val 5987769"/>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1" name="Partial Circle 30">
            <a:extLst>
              <a:ext uri="{FF2B5EF4-FFF2-40B4-BE49-F238E27FC236}">
                <a16:creationId xmlns:a16="http://schemas.microsoft.com/office/drawing/2014/main" id="{7A9907E4-9380-41DE-A66B-E7360EC5F5C3}"/>
              </a:ext>
            </a:extLst>
          </p:cNvPr>
          <p:cNvSpPr/>
          <p:nvPr/>
        </p:nvSpPr>
        <p:spPr bwMode="auto">
          <a:xfrm rot="12280202">
            <a:off x="3077286" y="5616128"/>
            <a:ext cx="948681" cy="925297"/>
          </a:xfrm>
          <a:prstGeom prst="pie">
            <a:avLst>
              <a:gd name="adj1" fmla="val 2479478"/>
              <a:gd name="adj2" fmla="val 654065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2" name="Partial Circle 31">
            <a:extLst>
              <a:ext uri="{FF2B5EF4-FFF2-40B4-BE49-F238E27FC236}">
                <a16:creationId xmlns:a16="http://schemas.microsoft.com/office/drawing/2014/main" id="{42154A22-9801-4F34-97ED-A3BBDD5ABFB3}"/>
              </a:ext>
            </a:extLst>
          </p:cNvPr>
          <p:cNvSpPr/>
          <p:nvPr/>
        </p:nvSpPr>
        <p:spPr bwMode="auto">
          <a:xfrm rot="13823965">
            <a:off x="9709784" y="2605333"/>
            <a:ext cx="948681" cy="925297"/>
          </a:xfrm>
          <a:prstGeom prst="pie">
            <a:avLst>
              <a:gd name="adj1" fmla="val 2759739"/>
              <a:gd name="adj2" fmla="val 7839966"/>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4" name="Partial Circle 33">
            <a:extLst>
              <a:ext uri="{FF2B5EF4-FFF2-40B4-BE49-F238E27FC236}">
                <a16:creationId xmlns:a16="http://schemas.microsoft.com/office/drawing/2014/main" id="{0DE395CA-498F-482B-B62B-828BFEE390E7}"/>
              </a:ext>
            </a:extLst>
          </p:cNvPr>
          <p:cNvSpPr/>
          <p:nvPr/>
        </p:nvSpPr>
        <p:spPr bwMode="auto">
          <a:xfrm rot="20566986">
            <a:off x="8821983" y="3969367"/>
            <a:ext cx="948681" cy="925297"/>
          </a:xfrm>
          <a:prstGeom prst="pie">
            <a:avLst>
              <a:gd name="adj1" fmla="val 1243976"/>
              <a:gd name="adj2" fmla="val 4348013"/>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8" name="Partial Circle 37">
            <a:extLst>
              <a:ext uri="{FF2B5EF4-FFF2-40B4-BE49-F238E27FC236}">
                <a16:creationId xmlns:a16="http://schemas.microsoft.com/office/drawing/2014/main" id="{52C82092-A82D-4407-916F-7D8FAF0D23A3}"/>
              </a:ext>
            </a:extLst>
          </p:cNvPr>
          <p:cNvSpPr/>
          <p:nvPr/>
        </p:nvSpPr>
        <p:spPr bwMode="auto">
          <a:xfrm rot="8050895">
            <a:off x="6517975" y="4031092"/>
            <a:ext cx="948681" cy="925297"/>
          </a:xfrm>
          <a:prstGeom prst="pie">
            <a:avLst>
              <a:gd name="adj1" fmla="val 20817647"/>
              <a:gd name="adj2" fmla="val 636064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4" name="TextBox 23">
            <a:extLst>
              <a:ext uri="{FF2B5EF4-FFF2-40B4-BE49-F238E27FC236}">
                <a16:creationId xmlns:a16="http://schemas.microsoft.com/office/drawing/2014/main" id="{5C27FFA1-482A-44F6-A001-A69B041C9814}"/>
              </a:ext>
            </a:extLst>
          </p:cNvPr>
          <p:cNvSpPr txBox="1"/>
          <p:nvPr/>
        </p:nvSpPr>
        <p:spPr>
          <a:xfrm>
            <a:off x="5273999" y="3573624"/>
            <a:ext cx="792088" cy="461665"/>
          </a:xfrm>
          <a:prstGeom prst="rect">
            <a:avLst/>
          </a:prstGeom>
          <a:noFill/>
        </p:spPr>
        <p:txBody>
          <a:bodyPr wrap="square" rtlCol="0">
            <a:spAutoFit/>
          </a:bodyPr>
          <a:lstStyle/>
          <a:p>
            <a:r>
              <a:rPr lang="en-GB" sz="2400" dirty="0"/>
              <a:t>(e)</a:t>
            </a:r>
          </a:p>
        </p:txBody>
      </p:sp>
      <p:sp>
        <p:nvSpPr>
          <p:cNvPr id="25" name="Rectangle 24">
            <a:extLst>
              <a:ext uri="{FF2B5EF4-FFF2-40B4-BE49-F238E27FC236}">
                <a16:creationId xmlns:a16="http://schemas.microsoft.com/office/drawing/2014/main" id="{5606EC75-737D-4A44-A206-380AF10B59C9}"/>
              </a:ext>
            </a:extLst>
          </p:cNvPr>
          <p:cNvSpPr/>
          <p:nvPr/>
        </p:nvSpPr>
        <p:spPr>
          <a:xfrm>
            <a:off x="2188398" y="1691703"/>
            <a:ext cx="561372" cy="461665"/>
          </a:xfrm>
          <a:prstGeom prst="rect">
            <a:avLst/>
          </a:prstGeom>
        </p:spPr>
        <p:txBody>
          <a:bodyPr wrap="none">
            <a:spAutoFit/>
          </a:bodyPr>
          <a:lstStyle/>
          <a:p>
            <a:r>
              <a:rPr lang="en-GB" sz="2400" dirty="0"/>
              <a:t>(a)</a:t>
            </a:r>
          </a:p>
        </p:txBody>
      </p:sp>
      <p:sp>
        <p:nvSpPr>
          <p:cNvPr id="39" name="Rectangle 38">
            <a:extLst>
              <a:ext uri="{FF2B5EF4-FFF2-40B4-BE49-F238E27FC236}">
                <a16:creationId xmlns:a16="http://schemas.microsoft.com/office/drawing/2014/main" id="{4FC6DD11-F8C4-4E75-8891-77137DC842A3}"/>
              </a:ext>
            </a:extLst>
          </p:cNvPr>
          <p:cNvSpPr/>
          <p:nvPr/>
        </p:nvSpPr>
        <p:spPr>
          <a:xfrm>
            <a:off x="9134930" y="1319004"/>
            <a:ext cx="543739" cy="461665"/>
          </a:xfrm>
          <a:prstGeom prst="rect">
            <a:avLst/>
          </a:prstGeom>
        </p:spPr>
        <p:txBody>
          <a:bodyPr wrap="none">
            <a:spAutoFit/>
          </a:bodyPr>
          <a:lstStyle/>
          <a:p>
            <a:r>
              <a:rPr lang="en-GB" sz="2400" dirty="0"/>
              <a:t>(c)</a:t>
            </a:r>
          </a:p>
        </p:txBody>
      </p:sp>
      <p:sp>
        <p:nvSpPr>
          <p:cNvPr id="40" name="Rectangle 39">
            <a:extLst>
              <a:ext uri="{FF2B5EF4-FFF2-40B4-BE49-F238E27FC236}">
                <a16:creationId xmlns:a16="http://schemas.microsoft.com/office/drawing/2014/main" id="{43CB52D9-31F0-4541-A2EF-BD9339707D0D}"/>
              </a:ext>
            </a:extLst>
          </p:cNvPr>
          <p:cNvSpPr/>
          <p:nvPr/>
        </p:nvSpPr>
        <p:spPr>
          <a:xfrm>
            <a:off x="8493897" y="3986360"/>
            <a:ext cx="474810" cy="461665"/>
          </a:xfrm>
          <a:prstGeom prst="rect">
            <a:avLst/>
          </a:prstGeom>
        </p:spPr>
        <p:txBody>
          <a:bodyPr wrap="none">
            <a:spAutoFit/>
          </a:bodyPr>
          <a:lstStyle/>
          <a:p>
            <a:r>
              <a:rPr lang="en-GB" sz="2400" dirty="0"/>
              <a:t>(f)</a:t>
            </a:r>
          </a:p>
        </p:txBody>
      </p:sp>
      <p:sp>
        <p:nvSpPr>
          <p:cNvPr id="41" name="Rectangle 40">
            <a:extLst>
              <a:ext uri="{FF2B5EF4-FFF2-40B4-BE49-F238E27FC236}">
                <a16:creationId xmlns:a16="http://schemas.microsoft.com/office/drawing/2014/main" id="{BA797948-39C1-4742-9E23-2779CB70CC66}"/>
              </a:ext>
            </a:extLst>
          </p:cNvPr>
          <p:cNvSpPr/>
          <p:nvPr/>
        </p:nvSpPr>
        <p:spPr>
          <a:xfrm>
            <a:off x="2145504" y="3497538"/>
            <a:ext cx="561372" cy="461665"/>
          </a:xfrm>
          <a:prstGeom prst="rect">
            <a:avLst/>
          </a:prstGeom>
        </p:spPr>
        <p:txBody>
          <a:bodyPr wrap="none">
            <a:spAutoFit/>
          </a:bodyPr>
          <a:lstStyle/>
          <a:p>
            <a:r>
              <a:rPr lang="en-GB" sz="2400" dirty="0"/>
              <a:t>(d)</a:t>
            </a:r>
          </a:p>
        </p:txBody>
      </p:sp>
      <p:cxnSp>
        <p:nvCxnSpPr>
          <p:cNvPr id="45" name="Straight Connector 44">
            <a:extLst>
              <a:ext uri="{FF2B5EF4-FFF2-40B4-BE49-F238E27FC236}">
                <a16:creationId xmlns:a16="http://schemas.microsoft.com/office/drawing/2014/main" id="{2C5A9B1D-2025-4841-A93F-3641B3571B90}"/>
              </a:ext>
            </a:extLst>
          </p:cNvPr>
          <p:cNvCxnSpPr>
            <a:cxnSpLocks/>
          </p:cNvCxnSpPr>
          <p:nvPr/>
        </p:nvCxnSpPr>
        <p:spPr bwMode="auto">
          <a:xfrm>
            <a:off x="9257844" y="4410978"/>
            <a:ext cx="1948190" cy="262735"/>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FA96CF88-139E-45B2-9457-A61BFFEF8C87}"/>
              </a:ext>
            </a:extLst>
          </p:cNvPr>
          <p:cNvCxnSpPr>
            <a:cxnSpLocks/>
          </p:cNvCxnSpPr>
          <p:nvPr/>
        </p:nvCxnSpPr>
        <p:spPr bwMode="auto">
          <a:xfrm flipV="1">
            <a:off x="2890818" y="1823157"/>
            <a:ext cx="708128" cy="1479671"/>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CDD91AE5-67EA-42D1-AE10-4B1FFE1BAB94}"/>
              </a:ext>
            </a:extLst>
          </p:cNvPr>
          <p:cNvCxnSpPr>
            <a:cxnSpLocks/>
          </p:cNvCxnSpPr>
          <p:nvPr/>
        </p:nvCxnSpPr>
        <p:spPr bwMode="auto">
          <a:xfrm flipV="1">
            <a:off x="2874216" y="3320186"/>
            <a:ext cx="2814127" cy="1"/>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D58D4E42-8BCF-404F-9EC8-F7121E98AFA0}"/>
              </a:ext>
            </a:extLst>
          </p:cNvPr>
          <p:cNvCxnSpPr>
            <a:cxnSpLocks/>
          </p:cNvCxnSpPr>
          <p:nvPr/>
        </p:nvCxnSpPr>
        <p:spPr bwMode="auto">
          <a:xfrm flipV="1">
            <a:off x="7575116" y="2671707"/>
            <a:ext cx="1599399" cy="745760"/>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5A4AEA09-4B25-4F00-A45B-205F2947F05B}"/>
              </a:ext>
            </a:extLst>
          </p:cNvPr>
          <p:cNvCxnSpPr>
            <a:cxnSpLocks/>
          </p:cNvCxnSpPr>
          <p:nvPr/>
        </p:nvCxnSpPr>
        <p:spPr bwMode="auto">
          <a:xfrm>
            <a:off x="3605752" y="1841206"/>
            <a:ext cx="1583936" cy="1488055"/>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EAE3AEB3-C85E-4766-94C3-E342ACF8AE5D}"/>
              </a:ext>
            </a:extLst>
          </p:cNvPr>
          <p:cNvCxnSpPr>
            <a:cxnSpLocks/>
          </p:cNvCxnSpPr>
          <p:nvPr/>
        </p:nvCxnSpPr>
        <p:spPr bwMode="auto">
          <a:xfrm>
            <a:off x="6495264" y="2061799"/>
            <a:ext cx="2268783" cy="799580"/>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75BD7F81-90AF-4E70-9005-AC11F13813E1}"/>
              </a:ext>
            </a:extLst>
          </p:cNvPr>
          <p:cNvCxnSpPr>
            <a:cxnSpLocks/>
          </p:cNvCxnSpPr>
          <p:nvPr/>
        </p:nvCxnSpPr>
        <p:spPr bwMode="auto">
          <a:xfrm>
            <a:off x="6492357" y="2044629"/>
            <a:ext cx="1100715" cy="1382918"/>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1D6C02E9-AF08-4CD3-8F77-F68577BB0548}"/>
              </a:ext>
            </a:extLst>
          </p:cNvPr>
          <p:cNvCxnSpPr>
            <a:cxnSpLocks/>
          </p:cNvCxnSpPr>
          <p:nvPr/>
        </p:nvCxnSpPr>
        <p:spPr bwMode="auto">
          <a:xfrm>
            <a:off x="6272818" y="5720639"/>
            <a:ext cx="1894619" cy="2627"/>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E31B19E1-F73E-46CA-8D0B-D3D5591A13C0}"/>
              </a:ext>
            </a:extLst>
          </p:cNvPr>
          <p:cNvCxnSpPr>
            <a:cxnSpLocks/>
          </p:cNvCxnSpPr>
          <p:nvPr/>
        </p:nvCxnSpPr>
        <p:spPr bwMode="auto">
          <a:xfrm flipV="1">
            <a:off x="3543963" y="4860309"/>
            <a:ext cx="1250737" cy="1213302"/>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3F047CA7-8862-4E74-8629-2CFC253A9471}"/>
              </a:ext>
            </a:extLst>
          </p:cNvPr>
          <p:cNvCxnSpPr>
            <a:cxnSpLocks/>
          </p:cNvCxnSpPr>
          <p:nvPr/>
        </p:nvCxnSpPr>
        <p:spPr bwMode="auto">
          <a:xfrm flipH="1" flipV="1">
            <a:off x="6735415" y="4018017"/>
            <a:ext cx="938796" cy="1686743"/>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495FE31D-F044-4CE8-866D-0ADB4D78A798}"/>
              </a:ext>
            </a:extLst>
          </p:cNvPr>
          <p:cNvCxnSpPr>
            <a:cxnSpLocks/>
          </p:cNvCxnSpPr>
          <p:nvPr/>
        </p:nvCxnSpPr>
        <p:spPr bwMode="auto">
          <a:xfrm flipV="1">
            <a:off x="6025558" y="4512367"/>
            <a:ext cx="952306" cy="1693620"/>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FB005523-6026-402C-B19D-12A4D899F944}"/>
              </a:ext>
            </a:extLst>
          </p:cNvPr>
          <p:cNvCxnSpPr>
            <a:cxnSpLocks/>
          </p:cNvCxnSpPr>
          <p:nvPr/>
        </p:nvCxnSpPr>
        <p:spPr bwMode="auto">
          <a:xfrm>
            <a:off x="2830254" y="4513517"/>
            <a:ext cx="2372985" cy="442769"/>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731DD3D4-3D79-486F-84E5-3AF030241862}"/>
              </a:ext>
            </a:extLst>
          </p:cNvPr>
          <p:cNvCxnSpPr>
            <a:cxnSpLocks/>
          </p:cNvCxnSpPr>
          <p:nvPr/>
        </p:nvCxnSpPr>
        <p:spPr bwMode="auto">
          <a:xfrm>
            <a:off x="2636608" y="4115384"/>
            <a:ext cx="904288" cy="1968558"/>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90641A36-6A14-4F43-A3F6-D90782C490CF}"/>
              </a:ext>
            </a:extLst>
          </p:cNvPr>
          <p:cNvCxnSpPr>
            <a:cxnSpLocks/>
          </p:cNvCxnSpPr>
          <p:nvPr/>
        </p:nvCxnSpPr>
        <p:spPr bwMode="auto">
          <a:xfrm flipV="1">
            <a:off x="10089866" y="4581835"/>
            <a:ext cx="678990" cy="1065150"/>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22D7A70-5BC1-4940-9747-005CF61711B6}"/>
              </a:ext>
            </a:extLst>
          </p:cNvPr>
          <p:cNvCxnSpPr>
            <a:cxnSpLocks/>
          </p:cNvCxnSpPr>
          <p:nvPr/>
        </p:nvCxnSpPr>
        <p:spPr bwMode="auto">
          <a:xfrm>
            <a:off x="9274504" y="4410691"/>
            <a:ext cx="1154670" cy="1760640"/>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77" name="Partial Circle 76">
            <a:extLst>
              <a:ext uri="{FF2B5EF4-FFF2-40B4-BE49-F238E27FC236}">
                <a16:creationId xmlns:a16="http://schemas.microsoft.com/office/drawing/2014/main" id="{0FDD804C-AE15-4554-A886-AB1C9E3272C3}"/>
              </a:ext>
            </a:extLst>
          </p:cNvPr>
          <p:cNvSpPr/>
          <p:nvPr/>
        </p:nvSpPr>
        <p:spPr bwMode="auto">
          <a:xfrm rot="14543615">
            <a:off x="7240003" y="5271742"/>
            <a:ext cx="948681" cy="925297"/>
          </a:xfrm>
          <a:prstGeom prst="pie">
            <a:avLst>
              <a:gd name="adj1" fmla="val 21483680"/>
              <a:gd name="adj2" fmla="val 701074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78" name="Partial Circle 77">
            <a:extLst>
              <a:ext uri="{FF2B5EF4-FFF2-40B4-BE49-F238E27FC236}">
                <a16:creationId xmlns:a16="http://schemas.microsoft.com/office/drawing/2014/main" id="{70CFFC8A-EFFC-4D4C-B149-E2C7BEC7E68D}"/>
              </a:ext>
            </a:extLst>
          </p:cNvPr>
          <p:cNvSpPr/>
          <p:nvPr/>
        </p:nvSpPr>
        <p:spPr bwMode="auto">
          <a:xfrm rot="265601">
            <a:off x="5837061" y="5265981"/>
            <a:ext cx="948681" cy="925297"/>
          </a:xfrm>
          <a:prstGeom prst="pie">
            <a:avLst>
              <a:gd name="adj1" fmla="val 21412353"/>
              <a:gd name="adj2" fmla="val 6816159"/>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73" name="Rectangle 72">
            <a:extLst>
              <a:ext uri="{FF2B5EF4-FFF2-40B4-BE49-F238E27FC236}">
                <a16:creationId xmlns:a16="http://schemas.microsoft.com/office/drawing/2014/main" id="{B8ECD5B2-7456-4737-BC7F-847010BBC1BC}"/>
              </a:ext>
            </a:extLst>
          </p:cNvPr>
          <p:cNvSpPr/>
          <p:nvPr/>
        </p:nvSpPr>
        <p:spPr>
          <a:xfrm>
            <a:off x="6661594" y="5853614"/>
            <a:ext cx="697627" cy="400110"/>
          </a:xfrm>
          <a:prstGeom prst="rect">
            <a:avLst/>
          </a:prstGeom>
        </p:spPr>
        <p:txBody>
          <a:bodyPr wrap="none">
            <a:spAutoFit/>
          </a:bodyPr>
          <a:lstStyle/>
          <a:p>
            <a:r>
              <a:rPr lang="en-GB" dirty="0">
                <a:solidFill>
                  <a:srgbClr val="FF0000"/>
                </a:solidFill>
              </a:rPr>
              <a:t>120˚</a:t>
            </a:r>
          </a:p>
        </p:txBody>
      </p:sp>
      <p:cxnSp>
        <p:nvCxnSpPr>
          <p:cNvPr id="81" name="Straight Connector 80">
            <a:extLst>
              <a:ext uri="{FF2B5EF4-FFF2-40B4-BE49-F238E27FC236}">
                <a16:creationId xmlns:a16="http://schemas.microsoft.com/office/drawing/2014/main" id="{32344C8E-4A55-430D-A32E-C0D5381B7A9D}"/>
              </a:ext>
            </a:extLst>
          </p:cNvPr>
          <p:cNvCxnSpPr>
            <a:cxnSpLocks/>
          </p:cNvCxnSpPr>
          <p:nvPr/>
        </p:nvCxnSpPr>
        <p:spPr bwMode="auto">
          <a:xfrm>
            <a:off x="6529744" y="4991875"/>
            <a:ext cx="216681" cy="182915"/>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1EFAA789-EB19-487F-ACD3-60016167D3FF}"/>
              </a:ext>
            </a:extLst>
          </p:cNvPr>
          <p:cNvCxnSpPr>
            <a:cxnSpLocks/>
          </p:cNvCxnSpPr>
          <p:nvPr/>
        </p:nvCxnSpPr>
        <p:spPr bwMode="auto">
          <a:xfrm flipV="1">
            <a:off x="9547901" y="4963723"/>
            <a:ext cx="268978" cy="85320"/>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62F18CB6-BA92-45B8-9221-45B50C74140E}"/>
              </a:ext>
            </a:extLst>
          </p:cNvPr>
          <p:cNvCxnSpPr>
            <a:cxnSpLocks/>
          </p:cNvCxnSpPr>
          <p:nvPr/>
        </p:nvCxnSpPr>
        <p:spPr bwMode="auto">
          <a:xfrm flipH="1">
            <a:off x="7013415" y="5628322"/>
            <a:ext cx="12398" cy="246401"/>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4B5A486E-6868-46C0-9F30-D135E11B4FE3}"/>
              </a:ext>
            </a:extLst>
          </p:cNvPr>
          <p:cNvCxnSpPr>
            <a:cxnSpLocks/>
          </p:cNvCxnSpPr>
          <p:nvPr/>
        </p:nvCxnSpPr>
        <p:spPr bwMode="auto">
          <a:xfrm flipV="1">
            <a:off x="7210902" y="4966375"/>
            <a:ext cx="235052" cy="156426"/>
          </a:xfrm>
          <a:prstGeom prst="line">
            <a:avLst/>
          </a:prstGeom>
          <a:solidFill>
            <a:srgbClr val="00B8FF"/>
          </a:solidFill>
          <a:ln w="28575" cap="flat" cmpd="sng" algn="ctr">
            <a:solidFill>
              <a:srgbClr val="FF0000"/>
            </a:solidFill>
            <a:prstDash val="solid"/>
            <a:round/>
            <a:headEnd type="none" w="med" len="med"/>
            <a:tailEnd type="none" w="med" len="med"/>
          </a:ln>
          <a:effectLst/>
        </p:spPr>
      </p:cxnSp>
      <p:sp>
        <p:nvSpPr>
          <p:cNvPr id="87" name="Partial Circle 86">
            <a:extLst>
              <a:ext uri="{FF2B5EF4-FFF2-40B4-BE49-F238E27FC236}">
                <a16:creationId xmlns:a16="http://schemas.microsoft.com/office/drawing/2014/main" id="{38FF1D69-D53A-43DF-9C55-28510FE1832A}"/>
              </a:ext>
            </a:extLst>
          </p:cNvPr>
          <p:cNvSpPr/>
          <p:nvPr/>
        </p:nvSpPr>
        <p:spPr bwMode="auto">
          <a:xfrm rot="13237015">
            <a:off x="9624409" y="5152969"/>
            <a:ext cx="948681" cy="925297"/>
          </a:xfrm>
          <a:prstGeom prst="pie">
            <a:avLst>
              <a:gd name="adj1" fmla="val 928907"/>
              <a:gd name="adj2" fmla="val 4929421"/>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88" name="Partial Circle 87">
            <a:extLst>
              <a:ext uri="{FF2B5EF4-FFF2-40B4-BE49-F238E27FC236}">
                <a16:creationId xmlns:a16="http://schemas.microsoft.com/office/drawing/2014/main" id="{6CB2C0F4-D07B-4BA9-B5C2-EE1A841BD776}"/>
              </a:ext>
            </a:extLst>
          </p:cNvPr>
          <p:cNvSpPr/>
          <p:nvPr/>
        </p:nvSpPr>
        <p:spPr bwMode="auto">
          <a:xfrm rot="20796719">
            <a:off x="10281315" y="4160032"/>
            <a:ext cx="948681" cy="925297"/>
          </a:xfrm>
          <a:prstGeom prst="pie">
            <a:avLst>
              <a:gd name="adj1" fmla="val 1296105"/>
              <a:gd name="adj2" fmla="val 8207074"/>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89" name="Partial Circle 88">
            <a:extLst>
              <a:ext uri="{FF2B5EF4-FFF2-40B4-BE49-F238E27FC236}">
                <a16:creationId xmlns:a16="http://schemas.microsoft.com/office/drawing/2014/main" id="{00839563-5BA6-46CE-982D-BA49E2CDA0D2}"/>
              </a:ext>
            </a:extLst>
          </p:cNvPr>
          <p:cNvSpPr/>
          <p:nvPr/>
        </p:nvSpPr>
        <p:spPr bwMode="auto">
          <a:xfrm rot="6466174">
            <a:off x="10285653" y="4160031"/>
            <a:ext cx="948681" cy="925297"/>
          </a:xfrm>
          <a:prstGeom prst="pie">
            <a:avLst>
              <a:gd name="adj1" fmla="val 928907"/>
              <a:gd name="adj2" fmla="val 4787652"/>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90" name="Partial Circle 89">
            <a:extLst>
              <a:ext uri="{FF2B5EF4-FFF2-40B4-BE49-F238E27FC236}">
                <a16:creationId xmlns:a16="http://schemas.microsoft.com/office/drawing/2014/main" id="{13D3CB75-8AB8-4A38-958B-462B8E86CC2E}"/>
              </a:ext>
            </a:extLst>
          </p:cNvPr>
          <p:cNvSpPr/>
          <p:nvPr/>
        </p:nvSpPr>
        <p:spPr bwMode="auto">
          <a:xfrm rot="18930509">
            <a:off x="6006759" y="1474154"/>
            <a:ext cx="1073582" cy="1222398"/>
          </a:xfrm>
          <a:prstGeom prst="pie">
            <a:avLst>
              <a:gd name="adj1" fmla="val 3883091"/>
              <a:gd name="adj2" fmla="val 574730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cxnSp>
        <p:nvCxnSpPr>
          <p:cNvPr id="91" name="Straight Connector 90">
            <a:extLst>
              <a:ext uri="{FF2B5EF4-FFF2-40B4-BE49-F238E27FC236}">
                <a16:creationId xmlns:a16="http://schemas.microsoft.com/office/drawing/2014/main" id="{4305B58A-3ABD-403A-A0A7-B52B1369B3A6}"/>
              </a:ext>
            </a:extLst>
          </p:cNvPr>
          <p:cNvCxnSpPr>
            <a:cxnSpLocks/>
          </p:cNvCxnSpPr>
          <p:nvPr/>
        </p:nvCxnSpPr>
        <p:spPr bwMode="auto">
          <a:xfrm>
            <a:off x="10054922" y="4348077"/>
            <a:ext cx="4984" cy="260775"/>
          </a:xfrm>
          <a:prstGeom prst="line">
            <a:avLst/>
          </a:prstGeom>
          <a:solidFill>
            <a:srgbClr val="00B8FF"/>
          </a:solidFill>
          <a:ln w="28575" cap="flat" cmpd="sng" algn="ctr">
            <a:solidFill>
              <a:srgbClr val="FF0000"/>
            </a:solidFill>
            <a:prstDash val="solid"/>
            <a:round/>
            <a:headEnd type="none" w="med" len="med"/>
            <a:tailEnd type="none" w="med" len="med"/>
          </a:ln>
          <a:effectLst/>
        </p:spPr>
      </p:cxnSp>
      <p:sp>
        <p:nvSpPr>
          <p:cNvPr id="86" name="Rectangle 85">
            <a:extLst>
              <a:ext uri="{FF2B5EF4-FFF2-40B4-BE49-F238E27FC236}">
                <a16:creationId xmlns:a16="http://schemas.microsoft.com/office/drawing/2014/main" id="{B748FF1D-0876-4750-89C0-809E6C0149D2}"/>
              </a:ext>
            </a:extLst>
          </p:cNvPr>
          <p:cNvSpPr/>
          <p:nvPr/>
        </p:nvSpPr>
        <p:spPr>
          <a:xfrm>
            <a:off x="5921893" y="1621156"/>
            <a:ext cx="561372" cy="461665"/>
          </a:xfrm>
          <a:prstGeom prst="rect">
            <a:avLst/>
          </a:prstGeom>
        </p:spPr>
        <p:txBody>
          <a:bodyPr wrap="none">
            <a:spAutoFit/>
          </a:bodyPr>
          <a:lstStyle/>
          <a:p>
            <a:r>
              <a:rPr lang="en-GB" sz="2400" dirty="0"/>
              <a:t>(b)</a:t>
            </a:r>
          </a:p>
        </p:txBody>
      </p:sp>
      <p:cxnSp>
        <p:nvCxnSpPr>
          <p:cNvPr id="95" name="Straight Connector 94">
            <a:extLst>
              <a:ext uri="{FF2B5EF4-FFF2-40B4-BE49-F238E27FC236}">
                <a16:creationId xmlns:a16="http://schemas.microsoft.com/office/drawing/2014/main" id="{37A01172-0EB6-4521-967A-F16DDF46461F}"/>
              </a:ext>
            </a:extLst>
          </p:cNvPr>
          <p:cNvCxnSpPr>
            <a:cxnSpLocks/>
          </p:cNvCxnSpPr>
          <p:nvPr/>
        </p:nvCxnSpPr>
        <p:spPr bwMode="auto">
          <a:xfrm flipV="1">
            <a:off x="3024370" y="5305886"/>
            <a:ext cx="305101" cy="9741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87F8686F-5E89-47BC-8503-139C5185E829}"/>
              </a:ext>
            </a:extLst>
          </p:cNvPr>
          <p:cNvCxnSpPr>
            <a:cxnSpLocks/>
          </p:cNvCxnSpPr>
          <p:nvPr/>
        </p:nvCxnSpPr>
        <p:spPr bwMode="auto">
          <a:xfrm flipH="1">
            <a:off x="3694460" y="4549148"/>
            <a:ext cx="58009" cy="275531"/>
          </a:xfrm>
          <a:prstGeom prst="line">
            <a:avLst/>
          </a:prstGeom>
          <a:solidFill>
            <a:srgbClr val="00B8FF"/>
          </a:solidFill>
          <a:ln w="28575" cap="flat" cmpd="sng" algn="ctr">
            <a:solidFill>
              <a:srgbClr val="FF0000"/>
            </a:solidFill>
            <a:prstDash val="solid"/>
            <a:round/>
            <a:headEnd type="none" w="med" len="med"/>
            <a:tailEnd type="none" w="med" len="med"/>
          </a:ln>
          <a:effectLst/>
        </p:spPr>
      </p:cxnSp>
      <p:sp>
        <p:nvSpPr>
          <p:cNvPr id="99" name="Partial Circle 98">
            <a:extLst>
              <a:ext uri="{FF2B5EF4-FFF2-40B4-BE49-F238E27FC236}">
                <a16:creationId xmlns:a16="http://schemas.microsoft.com/office/drawing/2014/main" id="{90FD2F37-2D33-4FA0-A614-BE993C792007}"/>
              </a:ext>
            </a:extLst>
          </p:cNvPr>
          <p:cNvSpPr/>
          <p:nvPr/>
        </p:nvSpPr>
        <p:spPr bwMode="auto">
          <a:xfrm rot="265601">
            <a:off x="4312856" y="4442776"/>
            <a:ext cx="948681" cy="925297"/>
          </a:xfrm>
          <a:prstGeom prst="pie">
            <a:avLst>
              <a:gd name="adj1" fmla="val 344416"/>
              <a:gd name="adj2" fmla="val 7849221"/>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158831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8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7" grpId="0" animBg="1"/>
      <p:bldP spid="28" grpId="0" animBg="1"/>
      <p:bldP spid="29" grpId="0" animBg="1"/>
      <p:bldP spid="30" grpId="0" animBg="1"/>
      <p:bldP spid="31" grpId="0" animBg="1"/>
      <p:bldP spid="32" grpId="0" animBg="1"/>
      <p:bldP spid="34" grpId="0" animBg="1"/>
      <p:bldP spid="38" grpId="0" animBg="1"/>
      <p:bldP spid="77" grpId="0" animBg="1"/>
      <p:bldP spid="78" grpId="0" animBg="1"/>
      <p:bldP spid="73" grpId="0"/>
      <p:bldP spid="87" grpId="0" animBg="1"/>
      <p:bldP spid="88" grpId="0" animBg="1"/>
      <p:bldP spid="89" grpId="0" animBg="1"/>
      <p:bldP spid="90" grpId="0" animBg="1"/>
      <p:bldP spid="9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6: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sixth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397644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Angles in Polygons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C8BBB99-4601-422E-B409-21F7172A8BA2}"/>
              </a:ext>
            </a:extLst>
          </p:cNvPr>
          <p:cNvSpPr txBox="1"/>
          <p:nvPr/>
        </p:nvSpPr>
        <p:spPr>
          <a:xfrm>
            <a:off x="2387245" y="735762"/>
            <a:ext cx="5976664" cy="461665"/>
          </a:xfrm>
          <a:prstGeom prst="rect">
            <a:avLst/>
          </a:prstGeom>
          <a:noFill/>
        </p:spPr>
        <p:txBody>
          <a:bodyPr wrap="square" rtlCol="0">
            <a:spAutoFit/>
          </a:bodyPr>
          <a:lstStyle/>
          <a:p>
            <a:r>
              <a:rPr lang="en-GB" sz="2400" dirty="0"/>
              <a:t>Investigating the angle sum of a polygon</a:t>
            </a:r>
          </a:p>
        </p:txBody>
      </p:sp>
      <p:sp>
        <p:nvSpPr>
          <p:cNvPr id="3" name="TextBox 2">
            <a:extLst>
              <a:ext uri="{FF2B5EF4-FFF2-40B4-BE49-F238E27FC236}">
                <a16:creationId xmlns:a16="http://schemas.microsoft.com/office/drawing/2014/main" id="{1B9BF02C-800C-4E38-B606-1965DD6524F0}"/>
              </a:ext>
            </a:extLst>
          </p:cNvPr>
          <p:cNvSpPr txBox="1"/>
          <p:nvPr/>
        </p:nvSpPr>
        <p:spPr>
          <a:xfrm>
            <a:off x="2388492" y="1182432"/>
            <a:ext cx="8670676" cy="830997"/>
          </a:xfrm>
          <a:prstGeom prst="rect">
            <a:avLst/>
          </a:prstGeom>
          <a:noFill/>
        </p:spPr>
        <p:txBody>
          <a:bodyPr wrap="square" rtlCol="0">
            <a:spAutoFit/>
          </a:bodyPr>
          <a:lstStyle/>
          <a:p>
            <a:r>
              <a:rPr lang="en-GB" sz="2400" dirty="0"/>
              <a:t>(</a:t>
            </a:r>
            <a:r>
              <a:rPr lang="en-GB" sz="2400" dirty="0" err="1"/>
              <a:t>i</a:t>
            </a:r>
            <a:r>
              <a:rPr lang="en-GB" sz="2400" dirty="0"/>
              <a:t>) Choose a corner on each polygon and radiate lines from this point to the other corners of the polygon</a:t>
            </a:r>
          </a:p>
        </p:txBody>
      </p:sp>
      <p:sp>
        <p:nvSpPr>
          <p:cNvPr id="4" name="Rectangle 3">
            <a:extLst>
              <a:ext uri="{FF2B5EF4-FFF2-40B4-BE49-F238E27FC236}">
                <a16:creationId xmlns:a16="http://schemas.microsoft.com/office/drawing/2014/main" id="{AD2BEAE1-DD40-43AB-AC19-53E839EBBAA6}"/>
              </a:ext>
            </a:extLst>
          </p:cNvPr>
          <p:cNvSpPr/>
          <p:nvPr/>
        </p:nvSpPr>
        <p:spPr bwMode="auto">
          <a:xfrm>
            <a:off x="2801148" y="3266968"/>
            <a:ext cx="1656184" cy="72008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 name="Pentagon 4">
            <a:extLst>
              <a:ext uri="{FF2B5EF4-FFF2-40B4-BE49-F238E27FC236}">
                <a16:creationId xmlns:a16="http://schemas.microsoft.com/office/drawing/2014/main" id="{FD13ABB5-37FB-42AC-9E8D-F98E43842418}"/>
              </a:ext>
            </a:extLst>
          </p:cNvPr>
          <p:cNvSpPr/>
          <p:nvPr/>
        </p:nvSpPr>
        <p:spPr bwMode="auto">
          <a:xfrm>
            <a:off x="4921020" y="2167827"/>
            <a:ext cx="1656184" cy="1758361"/>
          </a:xfrm>
          <a:prstGeom prst="pent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 name="Heptagon 5">
            <a:extLst>
              <a:ext uri="{FF2B5EF4-FFF2-40B4-BE49-F238E27FC236}">
                <a16:creationId xmlns:a16="http://schemas.microsoft.com/office/drawing/2014/main" id="{BC029BDD-372E-4421-A00A-7B3A0C3B9810}"/>
              </a:ext>
            </a:extLst>
          </p:cNvPr>
          <p:cNvSpPr/>
          <p:nvPr/>
        </p:nvSpPr>
        <p:spPr bwMode="auto">
          <a:xfrm>
            <a:off x="9385574" y="1875512"/>
            <a:ext cx="1961139" cy="2111536"/>
          </a:xfrm>
          <a:prstGeom prst="hept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8" name="Hexagon 7">
            <a:extLst>
              <a:ext uri="{FF2B5EF4-FFF2-40B4-BE49-F238E27FC236}">
                <a16:creationId xmlns:a16="http://schemas.microsoft.com/office/drawing/2014/main" id="{E6761C17-D8AB-4071-BF53-B8C1AEF1B38C}"/>
              </a:ext>
            </a:extLst>
          </p:cNvPr>
          <p:cNvSpPr/>
          <p:nvPr/>
        </p:nvSpPr>
        <p:spPr bwMode="auto">
          <a:xfrm>
            <a:off x="7024308" y="2114840"/>
            <a:ext cx="1800200" cy="1872208"/>
          </a:xfrm>
          <a:prstGeom prst="hex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9" name="Octagon 8">
            <a:extLst>
              <a:ext uri="{FF2B5EF4-FFF2-40B4-BE49-F238E27FC236}">
                <a16:creationId xmlns:a16="http://schemas.microsoft.com/office/drawing/2014/main" id="{B9416B51-EDE4-4D4F-A3BA-C1CAE37E066A}"/>
              </a:ext>
            </a:extLst>
          </p:cNvPr>
          <p:cNvSpPr/>
          <p:nvPr/>
        </p:nvSpPr>
        <p:spPr bwMode="auto">
          <a:xfrm>
            <a:off x="2633608" y="4351940"/>
            <a:ext cx="2192097" cy="2160240"/>
          </a:xfrm>
          <a:prstGeom prst="oct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0" name="Decagon 9">
            <a:extLst>
              <a:ext uri="{FF2B5EF4-FFF2-40B4-BE49-F238E27FC236}">
                <a16:creationId xmlns:a16="http://schemas.microsoft.com/office/drawing/2014/main" id="{7EA5AAD9-4E97-42AE-9D78-03744063DB7B}"/>
              </a:ext>
            </a:extLst>
          </p:cNvPr>
          <p:cNvSpPr/>
          <p:nvPr/>
        </p:nvSpPr>
        <p:spPr bwMode="auto">
          <a:xfrm>
            <a:off x="5325525" y="4475121"/>
            <a:ext cx="2160240" cy="1944216"/>
          </a:xfrm>
          <a:prstGeom prst="dec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cxnSp>
        <p:nvCxnSpPr>
          <p:cNvPr id="12" name="Straight Connector 11">
            <a:extLst>
              <a:ext uri="{FF2B5EF4-FFF2-40B4-BE49-F238E27FC236}">
                <a16:creationId xmlns:a16="http://schemas.microsoft.com/office/drawing/2014/main" id="{89E5D0EB-E13D-475A-86C3-CC7393E78701}"/>
              </a:ext>
            </a:extLst>
          </p:cNvPr>
          <p:cNvCxnSpPr>
            <a:cxnSpLocks/>
          </p:cNvCxnSpPr>
          <p:nvPr/>
        </p:nvCxnSpPr>
        <p:spPr bwMode="auto">
          <a:xfrm flipV="1">
            <a:off x="2801148" y="3308866"/>
            <a:ext cx="1656184" cy="661732"/>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9003721-D7E4-4CE8-9564-A103BBA0D76D}"/>
              </a:ext>
            </a:extLst>
          </p:cNvPr>
          <p:cNvCxnSpPr>
            <a:cxnSpLocks/>
            <a:endCxn id="5" idx="5"/>
          </p:cNvCxnSpPr>
          <p:nvPr/>
        </p:nvCxnSpPr>
        <p:spPr bwMode="auto">
          <a:xfrm flipV="1">
            <a:off x="5230398" y="2839459"/>
            <a:ext cx="1346804" cy="1098664"/>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44A22EC-A500-4CE4-92C7-2C420CB9E4F6}"/>
              </a:ext>
            </a:extLst>
          </p:cNvPr>
          <p:cNvCxnSpPr>
            <a:cxnSpLocks/>
            <a:endCxn id="5" idx="0"/>
          </p:cNvCxnSpPr>
          <p:nvPr/>
        </p:nvCxnSpPr>
        <p:spPr bwMode="auto">
          <a:xfrm flipV="1">
            <a:off x="5230398" y="2167827"/>
            <a:ext cx="518714" cy="1757528"/>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CA0C9E6-7E5C-494F-BC4E-803B0EE9CEE6}"/>
              </a:ext>
            </a:extLst>
          </p:cNvPr>
          <p:cNvCxnSpPr>
            <a:cxnSpLocks/>
            <a:endCxn id="8" idx="0"/>
          </p:cNvCxnSpPr>
          <p:nvPr/>
        </p:nvCxnSpPr>
        <p:spPr bwMode="auto">
          <a:xfrm flipV="1">
            <a:off x="7496177" y="3050944"/>
            <a:ext cx="1328331" cy="938294"/>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07D34C5-363B-403C-A1D5-34501023417A}"/>
              </a:ext>
            </a:extLst>
          </p:cNvPr>
          <p:cNvCxnSpPr>
            <a:cxnSpLocks/>
            <a:endCxn id="8" idx="5"/>
          </p:cNvCxnSpPr>
          <p:nvPr/>
        </p:nvCxnSpPr>
        <p:spPr bwMode="auto">
          <a:xfrm flipV="1">
            <a:off x="7478571" y="2114840"/>
            <a:ext cx="895887" cy="1884784"/>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8B6F763A-099D-4EFF-AC32-CFD4FB931E6C}"/>
              </a:ext>
            </a:extLst>
          </p:cNvPr>
          <p:cNvCxnSpPr>
            <a:cxnSpLocks/>
            <a:endCxn id="8" idx="4"/>
          </p:cNvCxnSpPr>
          <p:nvPr/>
        </p:nvCxnSpPr>
        <p:spPr bwMode="auto">
          <a:xfrm flipH="1" flipV="1">
            <a:off x="7474358" y="2114840"/>
            <a:ext cx="6162" cy="1880668"/>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EE2AAB6-2871-4086-B331-1C1B64ABCBEC}"/>
              </a:ext>
            </a:extLst>
          </p:cNvPr>
          <p:cNvCxnSpPr>
            <a:cxnSpLocks/>
            <a:endCxn id="6" idx="1"/>
          </p:cNvCxnSpPr>
          <p:nvPr/>
        </p:nvCxnSpPr>
        <p:spPr bwMode="auto">
          <a:xfrm flipV="1">
            <a:off x="9911347" y="3233455"/>
            <a:ext cx="1435371" cy="753594"/>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2CF49B0-88E2-40CD-B0BC-3F76BEC4DB15}"/>
              </a:ext>
            </a:extLst>
          </p:cNvPr>
          <p:cNvCxnSpPr>
            <a:cxnSpLocks/>
            <a:endCxn id="6" idx="0"/>
          </p:cNvCxnSpPr>
          <p:nvPr/>
        </p:nvCxnSpPr>
        <p:spPr bwMode="auto">
          <a:xfrm flipV="1">
            <a:off x="9918762" y="2293729"/>
            <a:ext cx="1233738" cy="1701780"/>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2A651B58-96B8-49B2-84FC-7588071419B9}"/>
              </a:ext>
            </a:extLst>
          </p:cNvPr>
          <p:cNvCxnSpPr>
            <a:cxnSpLocks/>
            <a:endCxn id="6" idx="6"/>
          </p:cNvCxnSpPr>
          <p:nvPr/>
        </p:nvCxnSpPr>
        <p:spPr bwMode="auto">
          <a:xfrm flipV="1">
            <a:off x="9896391" y="1875512"/>
            <a:ext cx="469753" cy="2112962"/>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D827C6A-6179-41E8-961A-6290F70D759A}"/>
              </a:ext>
            </a:extLst>
          </p:cNvPr>
          <p:cNvCxnSpPr>
            <a:cxnSpLocks/>
          </p:cNvCxnSpPr>
          <p:nvPr/>
        </p:nvCxnSpPr>
        <p:spPr bwMode="auto">
          <a:xfrm flipH="1" flipV="1">
            <a:off x="9557613" y="2302178"/>
            <a:ext cx="349964" cy="1693330"/>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2FCC8AA-3611-4E80-85B9-F91C47B22DB2}"/>
              </a:ext>
            </a:extLst>
          </p:cNvPr>
          <p:cNvCxnSpPr>
            <a:cxnSpLocks/>
          </p:cNvCxnSpPr>
          <p:nvPr/>
        </p:nvCxnSpPr>
        <p:spPr bwMode="auto">
          <a:xfrm flipV="1">
            <a:off x="3230413" y="5861219"/>
            <a:ext cx="1596270" cy="649690"/>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E5F33DA0-93C9-4FB8-B791-B6C5A051170B}"/>
              </a:ext>
            </a:extLst>
          </p:cNvPr>
          <p:cNvCxnSpPr>
            <a:cxnSpLocks/>
            <a:stCxn id="9" idx="3"/>
            <a:endCxn id="9" idx="0"/>
          </p:cNvCxnSpPr>
          <p:nvPr/>
        </p:nvCxnSpPr>
        <p:spPr bwMode="auto">
          <a:xfrm flipV="1">
            <a:off x="3266321" y="4984653"/>
            <a:ext cx="1559384" cy="1527527"/>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C35FDA1-3C7C-460F-ACC3-9D5FBFDE12E1}"/>
              </a:ext>
            </a:extLst>
          </p:cNvPr>
          <p:cNvCxnSpPr>
            <a:cxnSpLocks/>
            <a:endCxn id="9" idx="7"/>
          </p:cNvCxnSpPr>
          <p:nvPr/>
        </p:nvCxnSpPr>
        <p:spPr bwMode="auto">
          <a:xfrm flipV="1">
            <a:off x="3285055" y="4351940"/>
            <a:ext cx="907937" cy="2160240"/>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9F91CE9-52F0-4081-B2EC-6B652E7641F1}"/>
              </a:ext>
            </a:extLst>
          </p:cNvPr>
          <p:cNvCxnSpPr>
            <a:cxnSpLocks/>
            <a:endCxn id="9" idx="6"/>
          </p:cNvCxnSpPr>
          <p:nvPr/>
        </p:nvCxnSpPr>
        <p:spPr bwMode="auto">
          <a:xfrm flipV="1">
            <a:off x="3249834" y="4351940"/>
            <a:ext cx="16487" cy="2160240"/>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61E4685-126B-4F7C-9591-47C929049E9A}"/>
              </a:ext>
            </a:extLst>
          </p:cNvPr>
          <p:cNvCxnSpPr>
            <a:cxnSpLocks/>
            <a:endCxn id="9" idx="5"/>
          </p:cNvCxnSpPr>
          <p:nvPr/>
        </p:nvCxnSpPr>
        <p:spPr bwMode="auto">
          <a:xfrm flipH="1" flipV="1">
            <a:off x="2633608" y="4984653"/>
            <a:ext cx="614270" cy="1527528"/>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7D1168B8-3EA4-4595-BAEE-3B11C6A22DD7}"/>
              </a:ext>
            </a:extLst>
          </p:cNvPr>
          <p:cNvCxnSpPr>
            <a:cxnSpLocks/>
            <a:endCxn id="10" idx="2"/>
          </p:cNvCxnSpPr>
          <p:nvPr/>
        </p:nvCxnSpPr>
        <p:spPr bwMode="auto">
          <a:xfrm flipV="1">
            <a:off x="6059182" y="6048024"/>
            <a:ext cx="1220298" cy="356780"/>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BA27BA94-096B-449B-9DD9-D18CC663A84F}"/>
              </a:ext>
            </a:extLst>
          </p:cNvPr>
          <p:cNvCxnSpPr>
            <a:cxnSpLocks/>
            <a:stCxn id="10" idx="4"/>
            <a:endCxn id="10" idx="1"/>
          </p:cNvCxnSpPr>
          <p:nvPr/>
        </p:nvCxnSpPr>
        <p:spPr bwMode="auto">
          <a:xfrm flipV="1">
            <a:off x="6071870" y="5447229"/>
            <a:ext cx="1413895" cy="972106"/>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00E30BBB-DED4-4194-AF15-792ECBB2A2E9}"/>
              </a:ext>
            </a:extLst>
          </p:cNvPr>
          <p:cNvCxnSpPr>
            <a:cxnSpLocks/>
            <a:stCxn id="10" idx="4"/>
          </p:cNvCxnSpPr>
          <p:nvPr/>
        </p:nvCxnSpPr>
        <p:spPr bwMode="auto">
          <a:xfrm flipV="1">
            <a:off x="6071870" y="4844405"/>
            <a:ext cx="1220298" cy="1574930"/>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A2E22469-89D0-428D-85A0-755CE5071771}"/>
              </a:ext>
            </a:extLst>
          </p:cNvPr>
          <p:cNvCxnSpPr>
            <a:cxnSpLocks/>
            <a:stCxn id="10" idx="4"/>
          </p:cNvCxnSpPr>
          <p:nvPr/>
        </p:nvCxnSpPr>
        <p:spPr bwMode="auto">
          <a:xfrm flipV="1">
            <a:off x="6071870" y="4480359"/>
            <a:ext cx="660259" cy="1938976"/>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49562224-C649-4D9A-8633-678FD51A9FB3}"/>
              </a:ext>
            </a:extLst>
          </p:cNvPr>
          <p:cNvCxnSpPr>
            <a:cxnSpLocks/>
            <a:stCxn id="10" idx="4"/>
          </p:cNvCxnSpPr>
          <p:nvPr/>
        </p:nvCxnSpPr>
        <p:spPr bwMode="auto">
          <a:xfrm flipV="1">
            <a:off x="6071870" y="4480359"/>
            <a:ext cx="209" cy="1938976"/>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FC1B8DD0-F421-4628-86A6-48B4B143C934}"/>
              </a:ext>
            </a:extLst>
          </p:cNvPr>
          <p:cNvCxnSpPr>
            <a:cxnSpLocks/>
          </p:cNvCxnSpPr>
          <p:nvPr/>
        </p:nvCxnSpPr>
        <p:spPr bwMode="auto">
          <a:xfrm flipH="1" flipV="1">
            <a:off x="5587448" y="4848423"/>
            <a:ext cx="539464" cy="1574930"/>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23B01B58-B7A4-4E65-A3A5-36E22CD84A97}"/>
              </a:ext>
            </a:extLst>
          </p:cNvPr>
          <p:cNvCxnSpPr>
            <a:cxnSpLocks/>
            <a:stCxn id="10" idx="6"/>
          </p:cNvCxnSpPr>
          <p:nvPr/>
        </p:nvCxnSpPr>
        <p:spPr bwMode="auto">
          <a:xfrm>
            <a:off x="5325525" y="5447229"/>
            <a:ext cx="748804" cy="966717"/>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3B4033D7-BFD4-4BBC-B8E3-DDCF7349115B}"/>
              </a:ext>
            </a:extLst>
          </p:cNvPr>
          <p:cNvSpPr txBox="1"/>
          <p:nvPr/>
        </p:nvSpPr>
        <p:spPr>
          <a:xfrm>
            <a:off x="4925545" y="2717593"/>
            <a:ext cx="729863" cy="400110"/>
          </a:xfrm>
          <a:prstGeom prst="rect">
            <a:avLst/>
          </a:prstGeom>
          <a:noFill/>
        </p:spPr>
        <p:txBody>
          <a:bodyPr wrap="square" rtlCol="0">
            <a:spAutoFit/>
          </a:bodyPr>
          <a:lstStyle/>
          <a:p>
            <a:r>
              <a:rPr lang="en-GB" dirty="0">
                <a:solidFill>
                  <a:srgbClr val="FF0000"/>
                </a:solidFill>
              </a:rPr>
              <a:t>180˚</a:t>
            </a:r>
          </a:p>
        </p:txBody>
      </p:sp>
      <p:sp>
        <p:nvSpPr>
          <p:cNvPr id="63" name="Rectangle 62">
            <a:extLst>
              <a:ext uri="{FF2B5EF4-FFF2-40B4-BE49-F238E27FC236}">
                <a16:creationId xmlns:a16="http://schemas.microsoft.com/office/drawing/2014/main" id="{6CFE0F4A-DF2B-4CA6-A7D2-6748742916A2}"/>
              </a:ext>
            </a:extLst>
          </p:cNvPr>
          <p:cNvSpPr/>
          <p:nvPr/>
        </p:nvSpPr>
        <p:spPr>
          <a:xfrm>
            <a:off x="3065785" y="3304131"/>
            <a:ext cx="697627" cy="400110"/>
          </a:xfrm>
          <a:prstGeom prst="rect">
            <a:avLst/>
          </a:prstGeom>
        </p:spPr>
        <p:txBody>
          <a:bodyPr wrap="none">
            <a:spAutoFit/>
          </a:bodyPr>
          <a:lstStyle/>
          <a:p>
            <a:r>
              <a:rPr lang="en-GB" dirty="0">
                <a:solidFill>
                  <a:srgbClr val="FF0000"/>
                </a:solidFill>
              </a:rPr>
              <a:t>180˚</a:t>
            </a:r>
          </a:p>
        </p:txBody>
      </p:sp>
      <p:sp>
        <p:nvSpPr>
          <p:cNvPr id="15360" name="Rectangle 15359">
            <a:extLst>
              <a:ext uri="{FF2B5EF4-FFF2-40B4-BE49-F238E27FC236}">
                <a16:creationId xmlns:a16="http://schemas.microsoft.com/office/drawing/2014/main" id="{4D818868-2A91-4931-92CE-90AC3A35A04A}"/>
              </a:ext>
            </a:extLst>
          </p:cNvPr>
          <p:cNvSpPr/>
          <p:nvPr/>
        </p:nvSpPr>
        <p:spPr>
          <a:xfrm>
            <a:off x="3767120" y="3570528"/>
            <a:ext cx="697627" cy="400110"/>
          </a:xfrm>
          <a:prstGeom prst="rect">
            <a:avLst/>
          </a:prstGeom>
        </p:spPr>
        <p:txBody>
          <a:bodyPr wrap="none">
            <a:spAutoFit/>
          </a:bodyPr>
          <a:lstStyle/>
          <a:p>
            <a:r>
              <a:rPr lang="en-GB" dirty="0">
                <a:solidFill>
                  <a:srgbClr val="FF0000"/>
                </a:solidFill>
              </a:rPr>
              <a:t>180˚</a:t>
            </a:r>
          </a:p>
        </p:txBody>
      </p:sp>
      <p:sp>
        <p:nvSpPr>
          <p:cNvPr id="15361" name="Rectangle 15360">
            <a:extLst>
              <a:ext uri="{FF2B5EF4-FFF2-40B4-BE49-F238E27FC236}">
                <a16:creationId xmlns:a16="http://schemas.microsoft.com/office/drawing/2014/main" id="{BED6F88E-063B-4EFE-85A1-98964E12A536}"/>
              </a:ext>
            </a:extLst>
          </p:cNvPr>
          <p:cNvSpPr/>
          <p:nvPr/>
        </p:nvSpPr>
        <p:spPr>
          <a:xfrm>
            <a:off x="6953145" y="2860773"/>
            <a:ext cx="697627" cy="400110"/>
          </a:xfrm>
          <a:prstGeom prst="rect">
            <a:avLst/>
          </a:prstGeom>
        </p:spPr>
        <p:txBody>
          <a:bodyPr wrap="none">
            <a:spAutoFit/>
          </a:bodyPr>
          <a:lstStyle/>
          <a:p>
            <a:r>
              <a:rPr lang="en-GB" dirty="0">
                <a:solidFill>
                  <a:srgbClr val="FF0000"/>
                </a:solidFill>
              </a:rPr>
              <a:t>180˚</a:t>
            </a:r>
          </a:p>
        </p:txBody>
      </p:sp>
      <p:sp>
        <p:nvSpPr>
          <p:cNvPr id="15362" name="Rectangle 15361">
            <a:extLst>
              <a:ext uri="{FF2B5EF4-FFF2-40B4-BE49-F238E27FC236}">
                <a16:creationId xmlns:a16="http://schemas.microsoft.com/office/drawing/2014/main" id="{BA88532A-DBA1-4681-8E2D-76EBA64ED99E}"/>
              </a:ext>
            </a:extLst>
          </p:cNvPr>
          <p:cNvSpPr/>
          <p:nvPr/>
        </p:nvSpPr>
        <p:spPr>
          <a:xfrm>
            <a:off x="7453274" y="2422042"/>
            <a:ext cx="697627" cy="400110"/>
          </a:xfrm>
          <a:prstGeom prst="rect">
            <a:avLst/>
          </a:prstGeom>
        </p:spPr>
        <p:txBody>
          <a:bodyPr wrap="none">
            <a:spAutoFit/>
          </a:bodyPr>
          <a:lstStyle/>
          <a:p>
            <a:r>
              <a:rPr lang="en-GB" dirty="0">
                <a:solidFill>
                  <a:srgbClr val="FF0000"/>
                </a:solidFill>
              </a:rPr>
              <a:t>180˚</a:t>
            </a:r>
          </a:p>
        </p:txBody>
      </p:sp>
      <p:sp>
        <p:nvSpPr>
          <p:cNvPr id="15363" name="Rectangle 15362">
            <a:extLst>
              <a:ext uri="{FF2B5EF4-FFF2-40B4-BE49-F238E27FC236}">
                <a16:creationId xmlns:a16="http://schemas.microsoft.com/office/drawing/2014/main" id="{7C9EEFBA-BF97-4E6C-BC3D-897531F5D282}"/>
              </a:ext>
            </a:extLst>
          </p:cNvPr>
          <p:cNvSpPr/>
          <p:nvPr/>
        </p:nvSpPr>
        <p:spPr>
          <a:xfrm>
            <a:off x="7919595" y="2840503"/>
            <a:ext cx="697627" cy="400110"/>
          </a:xfrm>
          <a:prstGeom prst="rect">
            <a:avLst/>
          </a:prstGeom>
        </p:spPr>
        <p:txBody>
          <a:bodyPr wrap="none">
            <a:spAutoFit/>
          </a:bodyPr>
          <a:lstStyle/>
          <a:p>
            <a:r>
              <a:rPr lang="en-GB" dirty="0">
                <a:solidFill>
                  <a:srgbClr val="FF0000"/>
                </a:solidFill>
              </a:rPr>
              <a:t>180˚</a:t>
            </a:r>
          </a:p>
        </p:txBody>
      </p:sp>
      <p:sp>
        <p:nvSpPr>
          <p:cNvPr id="15364" name="Rectangle 15363">
            <a:extLst>
              <a:ext uri="{FF2B5EF4-FFF2-40B4-BE49-F238E27FC236}">
                <a16:creationId xmlns:a16="http://schemas.microsoft.com/office/drawing/2014/main" id="{A184BB33-D233-4CCE-B417-2B018678CDAA}"/>
              </a:ext>
            </a:extLst>
          </p:cNvPr>
          <p:cNvSpPr/>
          <p:nvPr/>
        </p:nvSpPr>
        <p:spPr>
          <a:xfrm>
            <a:off x="7877061" y="3580644"/>
            <a:ext cx="697627" cy="400110"/>
          </a:xfrm>
          <a:prstGeom prst="rect">
            <a:avLst/>
          </a:prstGeom>
        </p:spPr>
        <p:txBody>
          <a:bodyPr wrap="none">
            <a:spAutoFit/>
          </a:bodyPr>
          <a:lstStyle/>
          <a:p>
            <a:r>
              <a:rPr lang="en-GB" dirty="0">
                <a:solidFill>
                  <a:srgbClr val="FF0000"/>
                </a:solidFill>
              </a:rPr>
              <a:t>180˚</a:t>
            </a:r>
          </a:p>
        </p:txBody>
      </p:sp>
      <p:sp>
        <p:nvSpPr>
          <p:cNvPr id="15365" name="Rectangle 15364">
            <a:extLst>
              <a:ext uri="{FF2B5EF4-FFF2-40B4-BE49-F238E27FC236}">
                <a16:creationId xmlns:a16="http://schemas.microsoft.com/office/drawing/2014/main" id="{73275522-2744-4CF4-8189-7C25346C45CE}"/>
              </a:ext>
            </a:extLst>
          </p:cNvPr>
          <p:cNvSpPr/>
          <p:nvPr/>
        </p:nvSpPr>
        <p:spPr>
          <a:xfrm>
            <a:off x="9064391" y="3033400"/>
            <a:ext cx="697627" cy="400110"/>
          </a:xfrm>
          <a:prstGeom prst="rect">
            <a:avLst/>
          </a:prstGeom>
        </p:spPr>
        <p:txBody>
          <a:bodyPr wrap="none">
            <a:spAutoFit/>
          </a:bodyPr>
          <a:lstStyle/>
          <a:p>
            <a:r>
              <a:rPr lang="en-GB" dirty="0">
                <a:solidFill>
                  <a:srgbClr val="FF0000"/>
                </a:solidFill>
              </a:rPr>
              <a:t>180˚</a:t>
            </a:r>
          </a:p>
        </p:txBody>
      </p:sp>
      <p:sp>
        <p:nvSpPr>
          <p:cNvPr id="15366" name="Rectangle 15365">
            <a:extLst>
              <a:ext uri="{FF2B5EF4-FFF2-40B4-BE49-F238E27FC236}">
                <a16:creationId xmlns:a16="http://schemas.microsoft.com/office/drawing/2014/main" id="{1362314D-5B14-4DBF-B7B7-3A2459EE2586}"/>
              </a:ext>
            </a:extLst>
          </p:cNvPr>
          <p:cNvSpPr/>
          <p:nvPr/>
        </p:nvSpPr>
        <p:spPr>
          <a:xfrm>
            <a:off x="9532125" y="2293729"/>
            <a:ext cx="697627" cy="400110"/>
          </a:xfrm>
          <a:prstGeom prst="rect">
            <a:avLst/>
          </a:prstGeom>
        </p:spPr>
        <p:txBody>
          <a:bodyPr wrap="none">
            <a:spAutoFit/>
          </a:bodyPr>
          <a:lstStyle/>
          <a:p>
            <a:r>
              <a:rPr lang="en-GB" dirty="0">
                <a:solidFill>
                  <a:srgbClr val="FF0000"/>
                </a:solidFill>
              </a:rPr>
              <a:t>180˚</a:t>
            </a:r>
          </a:p>
        </p:txBody>
      </p:sp>
      <p:sp>
        <p:nvSpPr>
          <p:cNvPr id="15367" name="Rectangle 15366">
            <a:extLst>
              <a:ext uri="{FF2B5EF4-FFF2-40B4-BE49-F238E27FC236}">
                <a16:creationId xmlns:a16="http://schemas.microsoft.com/office/drawing/2014/main" id="{0F1ADDD3-2A5D-4F08-8C9B-AF22F9D48DC3}"/>
              </a:ext>
            </a:extLst>
          </p:cNvPr>
          <p:cNvSpPr/>
          <p:nvPr/>
        </p:nvSpPr>
        <p:spPr>
          <a:xfrm>
            <a:off x="10278972" y="2219687"/>
            <a:ext cx="697627" cy="400110"/>
          </a:xfrm>
          <a:prstGeom prst="rect">
            <a:avLst/>
          </a:prstGeom>
        </p:spPr>
        <p:txBody>
          <a:bodyPr wrap="none">
            <a:spAutoFit/>
          </a:bodyPr>
          <a:lstStyle/>
          <a:p>
            <a:r>
              <a:rPr lang="en-GB" dirty="0">
                <a:solidFill>
                  <a:srgbClr val="FF0000"/>
                </a:solidFill>
              </a:rPr>
              <a:t>180˚</a:t>
            </a:r>
          </a:p>
        </p:txBody>
      </p:sp>
      <p:sp>
        <p:nvSpPr>
          <p:cNvPr id="15368" name="Rectangle 15367">
            <a:extLst>
              <a:ext uri="{FF2B5EF4-FFF2-40B4-BE49-F238E27FC236}">
                <a16:creationId xmlns:a16="http://schemas.microsoft.com/office/drawing/2014/main" id="{E3B8BE86-0607-4A04-A0D6-13729183DE20}"/>
              </a:ext>
            </a:extLst>
          </p:cNvPr>
          <p:cNvSpPr/>
          <p:nvPr/>
        </p:nvSpPr>
        <p:spPr>
          <a:xfrm>
            <a:off x="10605500" y="2912919"/>
            <a:ext cx="697627" cy="400110"/>
          </a:xfrm>
          <a:prstGeom prst="rect">
            <a:avLst/>
          </a:prstGeom>
        </p:spPr>
        <p:txBody>
          <a:bodyPr wrap="none">
            <a:spAutoFit/>
          </a:bodyPr>
          <a:lstStyle/>
          <a:p>
            <a:r>
              <a:rPr lang="en-GB" dirty="0">
                <a:solidFill>
                  <a:srgbClr val="FF0000"/>
                </a:solidFill>
              </a:rPr>
              <a:t>180˚</a:t>
            </a:r>
          </a:p>
        </p:txBody>
      </p:sp>
      <p:sp>
        <p:nvSpPr>
          <p:cNvPr id="15369" name="Rectangle 15368">
            <a:extLst>
              <a:ext uri="{FF2B5EF4-FFF2-40B4-BE49-F238E27FC236}">
                <a16:creationId xmlns:a16="http://schemas.microsoft.com/office/drawing/2014/main" id="{90838A16-9BE2-4645-BA01-35EF80330B30}"/>
              </a:ext>
            </a:extLst>
          </p:cNvPr>
          <p:cNvSpPr/>
          <p:nvPr/>
        </p:nvSpPr>
        <p:spPr>
          <a:xfrm>
            <a:off x="10229583" y="3665152"/>
            <a:ext cx="697627" cy="400110"/>
          </a:xfrm>
          <a:prstGeom prst="rect">
            <a:avLst/>
          </a:prstGeom>
        </p:spPr>
        <p:txBody>
          <a:bodyPr wrap="none">
            <a:spAutoFit/>
          </a:bodyPr>
          <a:lstStyle/>
          <a:p>
            <a:r>
              <a:rPr lang="en-GB" dirty="0">
                <a:solidFill>
                  <a:srgbClr val="FF0000"/>
                </a:solidFill>
              </a:rPr>
              <a:t>180˚</a:t>
            </a:r>
          </a:p>
        </p:txBody>
      </p:sp>
      <p:sp>
        <p:nvSpPr>
          <p:cNvPr id="15370" name="Rectangle 15369">
            <a:extLst>
              <a:ext uri="{FF2B5EF4-FFF2-40B4-BE49-F238E27FC236}">
                <a16:creationId xmlns:a16="http://schemas.microsoft.com/office/drawing/2014/main" id="{89227682-3D3C-4624-A107-9F4A96C474F1}"/>
              </a:ext>
            </a:extLst>
          </p:cNvPr>
          <p:cNvSpPr/>
          <p:nvPr/>
        </p:nvSpPr>
        <p:spPr>
          <a:xfrm>
            <a:off x="3284490" y="4589790"/>
            <a:ext cx="697627" cy="400110"/>
          </a:xfrm>
          <a:prstGeom prst="rect">
            <a:avLst/>
          </a:prstGeom>
        </p:spPr>
        <p:txBody>
          <a:bodyPr wrap="none">
            <a:spAutoFit/>
          </a:bodyPr>
          <a:lstStyle/>
          <a:p>
            <a:r>
              <a:rPr lang="en-GB" dirty="0">
                <a:solidFill>
                  <a:srgbClr val="FF0000"/>
                </a:solidFill>
              </a:rPr>
              <a:t>180˚</a:t>
            </a:r>
          </a:p>
        </p:txBody>
      </p:sp>
      <p:sp>
        <p:nvSpPr>
          <p:cNvPr id="15371" name="Rectangle 15370">
            <a:extLst>
              <a:ext uri="{FF2B5EF4-FFF2-40B4-BE49-F238E27FC236}">
                <a16:creationId xmlns:a16="http://schemas.microsoft.com/office/drawing/2014/main" id="{D8CA343E-7643-4230-BA00-E93F2B92DE60}"/>
              </a:ext>
            </a:extLst>
          </p:cNvPr>
          <p:cNvSpPr/>
          <p:nvPr/>
        </p:nvSpPr>
        <p:spPr>
          <a:xfrm>
            <a:off x="3911631" y="4828396"/>
            <a:ext cx="697627" cy="400110"/>
          </a:xfrm>
          <a:prstGeom prst="rect">
            <a:avLst/>
          </a:prstGeom>
        </p:spPr>
        <p:txBody>
          <a:bodyPr wrap="none">
            <a:spAutoFit/>
          </a:bodyPr>
          <a:lstStyle/>
          <a:p>
            <a:r>
              <a:rPr lang="en-GB" dirty="0">
                <a:solidFill>
                  <a:srgbClr val="FF0000"/>
                </a:solidFill>
              </a:rPr>
              <a:t>180˚</a:t>
            </a:r>
          </a:p>
        </p:txBody>
      </p:sp>
      <p:sp>
        <p:nvSpPr>
          <p:cNvPr id="15372" name="Rectangle 15371">
            <a:extLst>
              <a:ext uri="{FF2B5EF4-FFF2-40B4-BE49-F238E27FC236}">
                <a16:creationId xmlns:a16="http://schemas.microsoft.com/office/drawing/2014/main" id="{C7A2788B-0A2D-48E4-9F41-A07C45E2FCBB}"/>
              </a:ext>
            </a:extLst>
          </p:cNvPr>
          <p:cNvSpPr/>
          <p:nvPr/>
        </p:nvSpPr>
        <p:spPr>
          <a:xfrm>
            <a:off x="4104902" y="5491192"/>
            <a:ext cx="697627" cy="400110"/>
          </a:xfrm>
          <a:prstGeom prst="rect">
            <a:avLst/>
          </a:prstGeom>
        </p:spPr>
        <p:txBody>
          <a:bodyPr wrap="none">
            <a:spAutoFit/>
          </a:bodyPr>
          <a:lstStyle/>
          <a:p>
            <a:r>
              <a:rPr lang="en-GB" dirty="0">
                <a:solidFill>
                  <a:srgbClr val="FF0000"/>
                </a:solidFill>
              </a:rPr>
              <a:t>180˚</a:t>
            </a:r>
          </a:p>
        </p:txBody>
      </p:sp>
      <p:sp>
        <p:nvSpPr>
          <p:cNvPr id="15376" name="Rectangle 15375">
            <a:extLst>
              <a:ext uri="{FF2B5EF4-FFF2-40B4-BE49-F238E27FC236}">
                <a16:creationId xmlns:a16="http://schemas.microsoft.com/office/drawing/2014/main" id="{ADEFFD59-27A0-4775-AFBA-8B7A37A3E797}"/>
              </a:ext>
            </a:extLst>
          </p:cNvPr>
          <p:cNvSpPr/>
          <p:nvPr/>
        </p:nvSpPr>
        <p:spPr>
          <a:xfrm>
            <a:off x="3703040" y="6164349"/>
            <a:ext cx="697627" cy="400110"/>
          </a:xfrm>
          <a:prstGeom prst="rect">
            <a:avLst/>
          </a:prstGeom>
        </p:spPr>
        <p:txBody>
          <a:bodyPr wrap="none">
            <a:spAutoFit/>
          </a:bodyPr>
          <a:lstStyle/>
          <a:p>
            <a:r>
              <a:rPr lang="en-GB" dirty="0">
                <a:solidFill>
                  <a:srgbClr val="FF0000"/>
                </a:solidFill>
              </a:rPr>
              <a:t>180˚</a:t>
            </a:r>
          </a:p>
        </p:txBody>
      </p:sp>
      <p:sp>
        <p:nvSpPr>
          <p:cNvPr id="15377" name="Rectangle 15376">
            <a:extLst>
              <a:ext uri="{FF2B5EF4-FFF2-40B4-BE49-F238E27FC236}">
                <a16:creationId xmlns:a16="http://schemas.microsoft.com/office/drawing/2014/main" id="{267A7ED2-DF24-46AB-9C95-04BDC1812787}"/>
              </a:ext>
            </a:extLst>
          </p:cNvPr>
          <p:cNvSpPr/>
          <p:nvPr/>
        </p:nvSpPr>
        <p:spPr>
          <a:xfrm>
            <a:off x="2628074" y="4813410"/>
            <a:ext cx="697627" cy="400110"/>
          </a:xfrm>
          <a:prstGeom prst="rect">
            <a:avLst/>
          </a:prstGeom>
        </p:spPr>
        <p:txBody>
          <a:bodyPr wrap="none">
            <a:spAutoFit/>
          </a:bodyPr>
          <a:lstStyle/>
          <a:p>
            <a:r>
              <a:rPr lang="en-GB" dirty="0">
                <a:solidFill>
                  <a:srgbClr val="FF0000"/>
                </a:solidFill>
              </a:rPr>
              <a:t>180˚</a:t>
            </a:r>
          </a:p>
        </p:txBody>
      </p:sp>
      <p:sp>
        <p:nvSpPr>
          <p:cNvPr id="15378" name="Rectangle 15377">
            <a:extLst>
              <a:ext uri="{FF2B5EF4-FFF2-40B4-BE49-F238E27FC236}">
                <a16:creationId xmlns:a16="http://schemas.microsoft.com/office/drawing/2014/main" id="{CD5E8222-E903-4BBE-914D-6945CBAD66E2}"/>
              </a:ext>
            </a:extLst>
          </p:cNvPr>
          <p:cNvSpPr/>
          <p:nvPr/>
        </p:nvSpPr>
        <p:spPr>
          <a:xfrm>
            <a:off x="2266060" y="5580433"/>
            <a:ext cx="697627" cy="400110"/>
          </a:xfrm>
          <a:prstGeom prst="rect">
            <a:avLst/>
          </a:prstGeom>
        </p:spPr>
        <p:txBody>
          <a:bodyPr wrap="none">
            <a:spAutoFit/>
          </a:bodyPr>
          <a:lstStyle/>
          <a:p>
            <a:r>
              <a:rPr lang="en-GB" dirty="0">
                <a:solidFill>
                  <a:srgbClr val="FF0000"/>
                </a:solidFill>
              </a:rPr>
              <a:t>180˚</a:t>
            </a:r>
          </a:p>
        </p:txBody>
      </p:sp>
      <p:sp>
        <p:nvSpPr>
          <p:cNvPr id="15379" name="Rectangle 15378">
            <a:extLst>
              <a:ext uri="{FF2B5EF4-FFF2-40B4-BE49-F238E27FC236}">
                <a16:creationId xmlns:a16="http://schemas.microsoft.com/office/drawing/2014/main" id="{97F83776-BAA0-4490-99E4-6D476D0C378A}"/>
              </a:ext>
            </a:extLst>
          </p:cNvPr>
          <p:cNvSpPr/>
          <p:nvPr/>
        </p:nvSpPr>
        <p:spPr>
          <a:xfrm>
            <a:off x="6046518" y="4519499"/>
            <a:ext cx="697627" cy="400110"/>
          </a:xfrm>
          <a:prstGeom prst="rect">
            <a:avLst/>
          </a:prstGeom>
        </p:spPr>
        <p:txBody>
          <a:bodyPr wrap="none">
            <a:spAutoFit/>
          </a:bodyPr>
          <a:lstStyle/>
          <a:p>
            <a:r>
              <a:rPr lang="en-GB" dirty="0">
                <a:solidFill>
                  <a:srgbClr val="FF0000"/>
                </a:solidFill>
              </a:rPr>
              <a:t>180˚</a:t>
            </a:r>
          </a:p>
        </p:txBody>
      </p:sp>
      <p:sp>
        <p:nvSpPr>
          <p:cNvPr id="15380" name="Rectangle 15379">
            <a:extLst>
              <a:ext uri="{FF2B5EF4-FFF2-40B4-BE49-F238E27FC236}">
                <a16:creationId xmlns:a16="http://schemas.microsoft.com/office/drawing/2014/main" id="{631506A7-B09A-46BB-A93F-85C23D0AB9EE}"/>
              </a:ext>
            </a:extLst>
          </p:cNvPr>
          <p:cNvSpPr/>
          <p:nvPr/>
        </p:nvSpPr>
        <p:spPr>
          <a:xfrm>
            <a:off x="6550504" y="4693277"/>
            <a:ext cx="697627" cy="400110"/>
          </a:xfrm>
          <a:prstGeom prst="rect">
            <a:avLst/>
          </a:prstGeom>
        </p:spPr>
        <p:txBody>
          <a:bodyPr wrap="none">
            <a:spAutoFit/>
          </a:bodyPr>
          <a:lstStyle/>
          <a:p>
            <a:r>
              <a:rPr lang="en-GB" dirty="0">
                <a:solidFill>
                  <a:srgbClr val="FF0000"/>
                </a:solidFill>
              </a:rPr>
              <a:t>180˚</a:t>
            </a:r>
          </a:p>
        </p:txBody>
      </p:sp>
      <p:sp>
        <p:nvSpPr>
          <p:cNvPr id="15381" name="Rectangle 15380">
            <a:extLst>
              <a:ext uri="{FF2B5EF4-FFF2-40B4-BE49-F238E27FC236}">
                <a16:creationId xmlns:a16="http://schemas.microsoft.com/office/drawing/2014/main" id="{501D9192-BA55-417C-BA06-00AC558EE874}"/>
              </a:ext>
            </a:extLst>
          </p:cNvPr>
          <p:cNvSpPr/>
          <p:nvPr/>
        </p:nvSpPr>
        <p:spPr>
          <a:xfrm>
            <a:off x="6924566" y="5111488"/>
            <a:ext cx="697627" cy="400110"/>
          </a:xfrm>
          <a:prstGeom prst="rect">
            <a:avLst/>
          </a:prstGeom>
        </p:spPr>
        <p:txBody>
          <a:bodyPr wrap="none">
            <a:spAutoFit/>
          </a:bodyPr>
          <a:lstStyle/>
          <a:p>
            <a:r>
              <a:rPr lang="en-GB" dirty="0">
                <a:solidFill>
                  <a:srgbClr val="FF0000"/>
                </a:solidFill>
              </a:rPr>
              <a:t>180˚</a:t>
            </a:r>
          </a:p>
        </p:txBody>
      </p:sp>
      <p:sp>
        <p:nvSpPr>
          <p:cNvPr id="15382" name="Rectangle 15381">
            <a:extLst>
              <a:ext uri="{FF2B5EF4-FFF2-40B4-BE49-F238E27FC236}">
                <a16:creationId xmlns:a16="http://schemas.microsoft.com/office/drawing/2014/main" id="{5F041AEB-7E19-4DCD-A6D3-D44A0EEADD47}"/>
              </a:ext>
            </a:extLst>
          </p:cNvPr>
          <p:cNvSpPr/>
          <p:nvPr/>
        </p:nvSpPr>
        <p:spPr>
          <a:xfrm>
            <a:off x="7013373" y="5642320"/>
            <a:ext cx="697627" cy="400110"/>
          </a:xfrm>
          <a:prstGeom prst="rect">
            <a:avLst/>
          </a:prstGeom>
        </p:spPr>
        <p:txBody>
          <a:bodyPr wrap="none">
            <a:spAutoFit/>
          </a:bodyPr>
          <a:lstStyle/>
          <a:p>
            <a:r>
              <a:rPr lang="en-GB" dirty="0">
                <a:solidFill>
                  <a:srgbClr val="FF0000"/>
                </a:solidFill>
              </a:rPr>
              <a:t>180˚</a:t>
            </a:r>
          </a:p>
        </p:txBody>
      </p:sp>
      <p:sp>
        <p:nvSpPr>
          <p:cNvPr id="15383" name="Rectangle 15382">
            <a:extLst>
              <a:ext uri="{FF2B5EF4-FFF2-40B4-BE49-F238E27FC236}">
                <a16:creationId xmlns:a16="http://schemas.microsoft.com/office/drawing/2014/main" id="{4276F04F-AFC6-415F-A121-31827687647A}"/>
              </a:ext>
            </a:extLst>
          </p:cNvPr>
          <p:cNvSpPr/>
          <p:nvPr/>
        </p:nvSpPr>
        <p:spPr>
          <a:xfrm>
            <a:off x="5480698" y="4549670"/>
            <a:ext cx="697627" cy="400110"/>
          </a:xfrm>
          <a:prstGeom prst="rect">
            <a:avLst/>
          </a:prstGeom>
        </p:spPr>
        <p:txBody>
          <a:bodyPr wrap="none">
            <a:spAutoFit/>
          </a:bodyPr>
          <a:lstStyle/>
          <a:p>
            <a:r>
              <a:rPr lang="en-GB" dirty="0">
                <a:solidFill>
                  <a:srgbClr val="FF0000"/>
                </a:solidFill>
              </a:rPr>
              <a:t>180˚</a:t>
            </a:r>
          </a:p>
        </p:txBody>
      </p:sp>
      <p:sp>
        <p:nvSpPr>
          <p:cNvPr id="15384" name="Rectangle 15383">
            <a:extLst>
              <a:ext uri="{FF2B5EF4-FFF2-40B4-BE49-F238E27FC236}">
                <a16:creationId xmlns:a16="http://schemas.microsoft.com/office/drawing/2014/main" id="{96857F48-6F55-402B-9342-BBB345B23EB0}"/>
              </a:ext>
            </a:extLst>
          </p:cNvPr>
          <p:cNvSpPr/>
          <p:nvPr/>
        </p:nvSpPr>
        <p:spPr>
          <a:xfrm>
            <a:off x="5083504" y="5048478"/>
            <a:ext cx="697627" cy="400110"/>
          </a:xfrm>
          <a:prstGeom prst="rect">
            <a:avLst/>
          </a:prstGeom>
        </p:spPr>
        <p:txBody>
          <a:bodyPr wrap="none">
            <a:spAutoFit/>
          </a:bodyPr>
          <a:lstStyle/>
          <a:p>
            <a:r>
              <a:rPr lang="en-GB" dirty="0">
                <a:solidFill>
                  <a:srgbClr val="FF0000"/>
                </a:solidFill>
              </a:rPr>
              <a:t>180˚</a:t>
            </a:r>
          </a:p>
        </p:txBody>
      </p:sp>
      <p:sp>
        <p:nvSpPr>
          <p:cNvPr id="15385" name="Rectangle 15384">
            <a:extLst>
              <a:ext uri="{FF2B5EF4-FFF2-40B4-BE49-F238E27FC236}">
                <a16:creationId xmlns:a16="http://schemas.microsoft.com/office/drawing/2014/main" id="{E0183F0D-64D4-4F31-899C-60E01E8C4BDA}"/>
              </a:ext>
            </a:extLst>
          </p:cNvPr>
          <p:cNvSpPr/>
          <p:nvPr/>
        </p:nvSpPr>
        <p:spPr>
          <a:xfrm>
            <a:off x="5026764" y="5774159"/>
            <a:ext cx="697627" cy="400110"/>
          </a:xfrm>
          <a:prstGeom prst="rect">
            <a:avLst/>
          </a:prstGeom>
        </p:spPr>
        <p:txBody>
          <a:bodyPr wrap="none">
            <a:spAutoFit/>
          </a:bodyPr>
          <a:lstStyle/>
          <a:p>
            <a:r>
              <a:rPr lang="en-GB" dirty="0">
                <a:solidFill>
                  <a:srgbClr val="FF0000"/>
                </a:solidFill>
              </a:rPr>
              <a:t>180˚</a:t>
            </a:r>
          </a:p>
        </p:txBody>
      </p:sp>
      <p:sp>
        <p:nvSpPr>
          <p:cNvPr id="15386" name="Rectangle 15385">
            <a:extLst>
              <a:ext uri="{FF2B5EF4-FFF2-40B4-BE49-F238E27FC236}">
                <a16:creationId xmlns:a16="http://schemas.microsoft.com/office/drawing/2014/main" id="{F2C023B2-E888-4A1E-AAC7-974507F3516A}"/>
              </a:ext>
            </a:extLst>
          </p:cNvPr>
          <p:cNvSpPr/>
          <p:nvPr/>
        </p:nvSpPr>
        <p:spPr>
          <a:xfrm>
            <a:off x="6656294" y="6115067"/>
            <a:ext cx="697627" cy="400110"/>
          </a:xfrm>
          <a:prstGeom prst="rect">
            <a:avLst/>
          </a:prstGeom>
        </p:spPr>
        <p:txBody>
          <a:bodyPr wrap="none">
            <a:spAutoFit/>
          </a:bodyPr>
          <a:lstStyle/>
          <a:p>
            <a:r>
              <a:rPr lang="en-GB" dirty="0">
                <a:solidFill>
                  <a:srgbClr val="FF0000"/>
                </a:solidFill>
              </a:rPr>
              <a:t>180˚</a:t>
            </a:r>
          </a:p>
        </p:txBody>
      </p:sp>
      <p:sp>
        <p:nvSpPr>
          <p:cNvPr id="15387" name="Rectangle 15386">
            <a:extLst>
              <a:ext uri="{FF2B5EF4-FFF2-40B4-BE49-F238E27FC236}">
                <a16:creationId xmlns:a16="http://schemas.microsoft.com/office/drawing/2014/main" id="{1D2CB3F6-A719-4E21-B9F4-2BA30BF6B525}"/>
              </a:ext>
            </a:extLst>
          </p:cNvPr>
          <p:cNvSpPr/>
          <p:nvPr/>
        </p:nvSpPr>
        <p:spPr>
          <a:xfrm>
            <a:off x="5691506" y="3473586"/>
            <a:ext cx="697627" cy="400110"/>
          </a:xfrm>
          <a:prstGeom prst="rect">
            <a:avLst/>
          </a:prstGeom>
        </p:spPr>
        <p:txBody>
          <a:bodyPr wrap="none">
            <a:spAutoFit/>
          </a:bodyPr>
          <a:lstStyle/>
          <a:p>
            <a:r>
              <a:rPr lang="en-GB" dirty="0">
                <a:solidFill>
                  <a:srgbClr val="FF0000"/>
                </a:solidFill>
              </a:rPr>
              <a:t>180˚</a:t>
            </a:r>
          </a:p>
        </p:txBody>
      </p:sp>
      <p:sp>
        <p:nvSpPr>
          <p:cNvPr id="15388" name="Rectangle 15387">
            <a:extLst>
              <a:ext uri="{FF2B5EF4-FFF2-40B4-BE49-F238E27FC236}">
                <a16:creationId xmlns:a16="http://schemas.microsoft.com/office/drawing/2014/main" id="{63F803D4-DB23-4C90-B041-3292CFDBA1B9}"/>
              </a:ext>
            </a:extLst>
          </p:cNvPr>
          <p:cNvSpPr/>
          <p:nvPr/>
        </p:nvSpPr>
        <p:spPr>
          <a:xfrm>
            <a:off x="5612551" y="2801030"/>
            <a:ext cx="697627" cy="400110"/>
          </a:xfrm>
          <a:prstGeom prst="rect">
            <a:avLst/>
          </a:prstGeom>
        </p:spPr>
        <p:txBody>
          <a:bodyPr wrap="none">
            <a:spAutoFit/>
          </a:bodyPr>
          <a:lstStyle/>
          <a:p>
            <a:r>
              <a:rPr lang="en-GB" dirty="0">
                <a:solidFill>
                  <a:srgbClr val="FF0000"/>
                </a:solidFill>
              </a:rPr>
              <a:t>180˚</a:t>
            </a:r>
          </a:p>
        </p:txBody>
      </p:sp>
      <p:sp>
        <p:nvSpPr>
          <p:cNvPr id="15391" name="TextBox 15390">
            <a:extLst>
              <a:ext uri="{FF2B5EF4-FFF2-40B4-BE49-F238E27FC236}">
                <a16:creationId xmlns:a16="http://schemas.microsoft.com/office/drawing/2014/main" id="{7FF47654-B8EF-438B-8E0E-B31DEB6C7DB2}"/>
              </a:ext>
            </a:extLst>
          </p:cNvPr>
          <p:cNvSpPr txBox="1"/>
          <p:nvPr/>
        </p:nvSpPr>
        <p:spPr>
          <a:xfrm>
            <a:off x="2757547" y="2780049"/>
            <a:ext cx="1743385" cy="400110"/>
          </a:xfrm>
          <a:prstGeom prst="rect">
            <a:avLst/>
          </a:prstGeom>
          <a:noFill/>
        </p:spPr>
        <p:txBody>
          <a:bodyPr wrap="square" rtlCol="0">
            <a:spAutoFit/>
          </a:bodyPr>
          <a:lstStyle/>
          <a:p>
            <a:r>
              <a:rPr lang="en-GB" dirty="0"/>
              <a:t>Quadrilateral</a:t>
            </a:r>
          </a:p>
        </p:txBody>
      </p:sp>
      <p:sp>
        <p:nvSpPr>
          <p:cNvPr id="15392" name="Rectangle 15391">
            <a:extLst>
              <a:ext uri="{FF2B5EF4-FFF2-40B4-BE49-F238E27FC236}">
                <a16:creationId xmlns:a16="http://schemas.microsoft.com/office/drawing/2014/main" id="{BE149271-6C4B-42FB-BBF1-BA6DB31571D2}"/>
              </a:ext>
            </a:extLst>
          </p:cNvPr>
          <p:cNvSpPr/>
          <p:nvPr/>
        </p:nvSpPr>
        <p:spPr>
          <a:xfrm>
            <a:off x="5056804" y="3975666"/>
            <a:ext cx="1282723" cy="400110"/>
          </a:xfrm>
          <a:prstGeom prst="rect">
            <a:avLst/>
          </a:prstGeom>
        </p:spPr>
        <p:txBody>
          <a:bodyPr wrap="none">
            <a:spAutoFit/>
          </a:bodyPr>
          <a:lstStyle/>
          <a:p>
            <a:r>
              <a:rPr lang="en-GB" dirty="0"/>
              <a:t>Pentagon</a:t>
            </a:r>
          </a:p>
        </p:txBody>
      </p:sp>
      <p:sp>
        <p:nvSpPr>
          <p:cNvPr id="15393" name="Rectangle 15392">
            <a:extLst>
              <a:ext uri="{FF2B5EF4-FFF2-40B4-BE49-F238E27FC236}">
                <a16:creationId xmlns:a16="http://schemas.microsoft.com/office/drawing/2014/main" id="{215EDF10-0384-485E-A254-052E99FA4C12}"/>
              </a:ext>
            </a:extLst>
          </p:cNvPr>
          <p:cNvSpPr/>
          <p:nvPr/>
        </p:nvSpPr>
        <p:spPr>
          <a:xfrm>
            <a:off x="7337007" y="4038693"/>
            <a:ext cx="1212191" cy="400110"/>
          </a:xfrm>
          <a:prstGeom prst="rect">
            <a:avLst/>
          </a:prstGeom>
        </p:spPr>
        <p:txBody>
          <a:bodyPr wrap="none">
            <a:spAutoFit/>
          </a:bodyPr>
          <a:lstStyle/>
          <a:p>
            <a:r>
              <a:rPr lang="en-GB" dirty="0"/>
              <a:t>Hexagon</a:t>
            </a:r>
          </a:p>
        </p:txBody>
      </p:sp>
      <p:sp>
        <p:nvSpPr>
          <p:cNvPr id="15394" name="Rectangle 15393">
            <a:extLst>
              <a:ext uri="{FF2B5EF4-FFF2-40B4-BE49-F238E27FC236}">
                <a16:creationId xmlns:a16="http://schemas.microsoft.com/office/drawing/2014/main" id="{2F183F8E-D773-4921-8563-1EDEB6BD535C}"/>
              </a:ext>
            </a:extLst>
          </p:cNvPr>
          <p:cNvSpPr/>
          <p:nvPr/>
        </p:nvSpPr>
        <p:spPr>
          <a:xfrm>
            <a:off x="9762018" y="4063762"/>
            <a:ext cx="1297150" cy="400110"/>
          </a:xfrm>
          <a:prstGeom prst="rect">
            <a:avLst/>
          </a:prstGeom>
        </p:spPr>
        <p:txBody>
          <a:bodyPr wrap="none">
            <a:spAutoFit/>
          </a:bodyPr>
          <a:lstStyle/>
          <a:p>
            <a:r>
              <a:rPr lang="en-GB" dirty="0"/>
              <a:t>Heptagon</a:t>
            </a:r>
          </a:p>
        </p:txBody>
      </p:sp>
      <p:sp>
        <p:nvSpPr>
          <p:cNvPr id="15395" name="Rectangle 15394">
            <a:extLst>
              <a:ext uri="{FF2B5EF4-FFF2-40B4-BE49-F238E27FC236}">
                <a16:creationId xmlns:a16="http://schemas.microsoft.com/office/drawing/2014/main" id="{CCD81A93-938A-48FF-9E11-9BCECCBCA668}"/>
              </a:ext>
            </a:extLst>
          </p:cNvPr>
          <p:cNvSpPr/>
          <p:nvPr/>
        </p:nvSpPr>
        <p:spPr>
          <a:xfrm>
            <a:off x="4347661" y="6320959"/>
            <a:ext cx="1152880" cy="400110"/>
          </a:xfrm>
          <a:prstGeom prst="rect">
            <a:avLst/>
          </a:prstGeom>
        </p:spPr>
        <p:txBody>
          <a:bodyPr wrap="none">
            <a:spAutoFit/>
          </a:bodyPr>
          <a:lstStyle/>
          <a:p>
            <a:r>
              <a:rPr lang="en-GB" dirty="0"/>
              <a:t>Octagon</a:t>
            </a:r>
          </a:p>
        </p:txBody>
      </p:sp>
      <p:sp>
        <p:nvSpPr>
          <p:cNvPr id="15396" name="Rectangle 15395">
            <a:extLst>
              <a:ext uri="{FF2B5EF4-FFF2-40B4-BE49-F238E27FC236}">
                <a16:creationId xmlns:a16="http://schemas.microsoft.com/office/drawing/2014/main" id="{FAA77B3C-B458-48CB-A99C-1310E9287AC8}"/>
              </a:ext>
            </a:extLst>
          </p:cNvPr>
          <p:cNvSpPr/>
          <p:nvPr/>
        </p:nvSpPr>
        <p:spPr>
          <a:xfrm>
            <a:off x="7494062" y="6048024"/>
            <a:ext cx="1212191" cy="400110"/>
          </a:xfrm>
          <a:prstGeom prst="rect">
            <a:avLst/>
          </a:prstGeom>
        </p:spPr>
        <p:txBody>
          <a:bodyPr wrap="none">
            <a:spAutoFit/>
          </a:bodyPr>
          <a:lstStyle/>
          <a:p>
            <a:r>
              <a:rPr lang="en-GB" dirty="0"/>
              <a:t>Decagon</a:t>
            </a:r>
          </a:p>
        </p:txBody>
      </p:sp>
      <p:sp>
        <p:nvSpPr>
          <p:cNvPr id="15397" name="TextBox 15396">
            <a:extLst>
              <a:ext uri="{FF2B5EF4-FFF2-40B4-BE49-F238E27FC236}">
                <a16:creationId xmlns:a16="http://schemas.microsoft.com/office/drawing/2014/main" id="{7834F39E-78E4-4AF5-9D48-6F9E80794EA5}"/>
              </a:ext>
            </a:extLst>
          </p:cNvPr>
          <p:cNvSpPr txBox="1"/>
          <p:nvPr/>
        </p:nvSpPr>
        <p:spPr>
          <a:xfrm>
            <a:off x="8730177" y="4896044"/>
            <a:ext cx="2874449" cy="830997"/>
          </a:xfrm>
          <a:prstGeom prst="rect">
            <a:avLst/>
          </a:prstGeom>
          <a:noFill/>
        </p:spPr>
        <p:txBody>
          <a:bodyPr wrap="square" rtlCol="0">
            <a:spAutoFit/>
          </a:bodyPr>
          <a:lstStyle/>
          <a:p>
            <a:r>
              <a:rPr lang="en-GB" sz="2400" dirty="0"/>
              <a:t>(ii) The angle sum of a triangle is 180˚</a:t>
            </a:r>
          </a:p>
        </p:txBody>
      </p:sp>
    </p:spTree>
    <p:extLst>
      <p:ext uri="{BB962C8B-B14F-4D97-AF65-F5344CB8AC3E}">
        <p14:creationId xmlns:p14="http://schemas.microsoft.com/office/powerpoint/2010/main" val="1055597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537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36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538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538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36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36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36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536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536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536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536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536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536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537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537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537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537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537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538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538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538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537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538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538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5382"/>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5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15360" grpId="0"/>
      <p:bldP spid="15361" grpId="0"/>
      <p:bldP spid="15362" grpId="0"/>
      <p:bldP spid="15363" grpId="0"/>
      <p:bldP spid="15364" grpId="0"/>
      <p:bldP spid="15365" grpId="0"/>
      <p:bldP spid="15366" grpId="0"/>
      <p:bldP spid="15367" grpId="0"/>
      <p:bldP spid="15368" grpId="0"/>
      <p:bldP spid="15369" grpId="0"/>
      <p:bldP spid="15370" grpId="0"/>
      <p:bldP spid="15371" grpId="0"/>
      <p:bldP spid="15372" grpId="0"/>
      <p:bldP spid="15376" grpId="0"/>
      <p:bldP spid="15377" grpId="0"/>
      <p:bldP spid="15378" grpId="0"/>
      <p:bldP spid="15379" grpId="0"/>
      <p:bldP spid="15380" grpId="0"/>
      <p:bldP spid="15381" grpId="0"/>
      <p:bldP spid="15382" grpId="0"/>
      <p:bldP spid="15383" grpId="0"/>
      <p:bldP spid="15384" grpId="0"/>
      <p:bldP spid="15385" grpId="0"/>
      <p:bldP spid="15386" grpId="0"/>
      <p:bldP spid="15387" grpId="0"/>
      <p:bldP spid="1538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Angles in Polygons</a:t>
            </a:r>
          </a:p>
        </p:txBody>
      </p:sp>
      <p:sp>
        <p:nvSpPr>
          <p:cNvPr id="2" name="TextBox 1">
            <a:extLst>
              <a:ext uri="{FF2B5EF4-FFF2-40B4-BE49-F238E27FC236}">
                <a16:creationId xmlns:a16="http://schemas.microsoft.com/office/drawing/2014/main" id="{A45714D4-507F-49B3-AFA0-E71A56DAAEB7}"/>
              </a:ext>
            </a:extLst>
          </p:cNvPr>
          <p:cNvSpPr txBox="1"/>
          <p:nvPr/>
        </p:nvSpPr>
        <p:spPr>
          <a:xfrm>
            <a:off x="2423592" y="765063"/>
            <a:ext cx="9289032" cy="830997"/>
          </a:xfrm>
          <a:prstGeom prst="rect">
            <a:avLst/>
          </a:prstGeom>
          <a:noFill/>
        </p:spPr>
        <p:txBody>
          <a:bodyPr wrap="square" rtlCol="0">
            <a:spAutoFit/>
          </a:bodyPr>
          <a:lstStyle/>
          <a:p>
            <a:r>
              <a:rPr lang="en-GB" sz="2400" dirty="0"/>
              <a:t>(iii) Using the results on the previous slides, the angle sums are as follows:</a:t>
            </a:r>
          </a:p>
        </p:txBody>
      </p:sp>
      <p:cxnSp>
        <p:nvCxnSpPr>
          <p:cNvPr id="6" name="Straight Connector 5">
            <a:extLst>
              <a:ext uri="{FF2B5EF4-FFF2-40B4-BE49-F238E27FC236}">
                <a16:creationId xmlns:a16="http://schemas.microsoft.com/office/drawing/2014/main" id="{36465DD8-88EA-40FD-BF92-FEAA2596B386}"/>
              </a:ext>
            </a:extLst>
          </p:cNvPr>
          <p:cNvCxnSpPr>
            <a:cxnSpLocks/>
          </p:cNvCxnSpPr>
          <p:nvPr/>
        </p:nvCxnSpPr>
        <p:spPr bwMode="auto">
          <a:xfrm flipV="1">
            <a:off x="2588969" y="2423565"/>
            <a:ext cx="7107431" cy="19763"/>
          </a:xfrm>
          <a:prstGeom prst="line">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6D40242-1C73-4E83-99DA-292F54230B6F}"/>
              </a:ext>
            </a:extLst>
          </p:cNvPr>
          <p:cNvSpPr txBox="1"/>
          <p:nvPr/>
        </p:nvSpPr>
        <p:spPr>
          <a:xfrm>
            <a:off x="4474336" y="1574796"/>
            <a:ext cx="1296144" cy="830997"/>
          </a:xfrm>
          <a:prstGeom prst="rect">
            <a:avLst/>
          </a:prstGeom>
          <a:noFill/>
        </p:spPr>
        <p:txBody>
          <a:bodyPr wrap="square" rtlCol="0">
            <a:spAutoFit/>
          </a:bodyPr>
          <a:lstStyle/>
          <a:p>
            <a:r>
              <a:rPr lang="en-GB" sz="2400" dirty="0"/>
              <a:t>Number</a:t>
            </a:r>
          </a:p>
          <a:p>
            <a:r>
              <a:rPr lang="en-GB" sz="2400" dirty="0"/>
              <a:t>of sides  </a:t>
            </a:r>
          </a:p>
        </p:txBody>
      </p:sp>
      <p:sp>
        <p:nvSpPr>
          <p:cNvPr id="8" name="Rectangle 7">
            <a:extLst>
              <a:ext uri="{FF2B5EF4-FFF2-40B4-BE49-F238E27FC236}">
                <a16:creationId xmlns:a16="http://schemas.microsoft.com/office/drawing/2014/main" id="{B4CBC053-057B-4177-BB84-C2CA3101D4FE}"/>
              </a:ext>
            </a:extLst>
          </p:cNvPr>
          <p:cNvSpPr/>
          <p:nvPr/>
        </p:nvSpPr>
        <p:spPr>
          <a:xfrm>
            <a:off x="2524631" y="2608028"/>
            <a:ext cx="1949573" cy="461665"/>
          </a:xfrm>
          <a:prstGeom prst="rect">
            <a:avLst/>
          </a:prstGeom>
        </p:spPr>
        <p:txBody>
          <a:bodyPr wrap="none">
            <a:spAutoFit/>
          </a:bodyPr>
          <a:lstStyle/>
          <a:p>
            <a:r>
              <a:rPr lang="en-GB" sz="2400" dirty="0"/>
              <a:t>Quadrilateral</a:t>
            </a:r>
          </a:p>
        </p:txBody>
      </p:sp>
      <p:sp>
        <p:nvSpPr>
          <p:cNvPr id="9" name="Rectangle 8">
            <a:extLst>
              <a:ext uri="{FF2B5EF4-FFF2-40B4-BE49-F238E27FC236}">
                <a16:creationId xmlns:a16="http://schemas.microsoft.com/office/drawing/2014/main" id="{3FBEC9EF-C13A-4F85-97C9-8CE169F73216}"/>
              </a:ext>
            </a:extLst>
          </p:cNvPr>
          <p:cNvSpPr/>
          <p:nvPr/>
        </p:nvSpPr>
        <p:spPr>
          <a:xfrm>
            <a:off x="7743739" y="1546828"/>
            <a:ext cx="1691489" cy="830997"/>
          </a:xfrm>
          <a:prstGeom prst="rect">
            <a:avLst/>
          </a:prstGeom>
        </p:spPr>
        <p:txBody>
          <a:bodyPr wrap="none">
            <a:spAutoFit/>
          </a:bodyPr>
          <a:lstStyle/>
          <a:p>
            <a:r>
              <a:rPr lang="en-GB" sz="2400" dirty="0"/>
              <a:t>Angle Sum</a:t>
            </a:r>
          </a:p>
          <a:p>
            <a:r>
              <a:rPr lang="en-GB" sz="2400" dirty="0"/>
              <a:t>of polygon</a:t>
            </a:r>
          </a:p>
        </p:txBody>
      </p:sp>
      <p:sp>
        <p:nvSpPr>
          <p:cNvPr id="10" name="Rectangle 9">
            <a:extLst>
              <a:ext uri="{FF2B5EF4-FFF2-40B4-BE49-F238E27FC236}">
                <a16:creationId xmlns:a16="http://schemas.microsoft.com/office/drawing/2014/main" id="{CC876361-5D8D-4447-B521-746B90149F77}"/>
              </a:ext>
            </a:extLst>
          </p:cNvPr>
          <p:cNvSpPr/>
          <p:nvPr/>
        </p:nvSpPr>
        <p:spPr>
          <a:xfrm>
            <a:off x="2710618" y="3049985"/>
            <a:ext cx="1503938" cy="461665"/>
          </a:xfrm>
          <a:prstGeom prst="rect">
            <a:avLst/>
          </a:prstGeom>
        </p:spPr>
        <p:txBody>
          <a:bodyPr wrap="none">
            <a:spAutoFit/>
          </a:bodyPr>
          <a:lstStyle/>
          <a:p>
            <a:r>
              <a:rPr lang="en-GB" sz="2400" dirty="0"/>
              <a:t>Pentagon</a:t>
            </a:r>
          </a:p>
        </p:txBody>
      </p:sp>
      <p:sp>
        <p:nvSpPr>
          <p:cNvPr id="11" name="Rectangle 10">
            <a:extLst>
              <a:ext uri="{FF2B5EF4-FFF2-40B4-BE49-F238E27FC236}">
                <a16:creationId xmlns:a16="http://schemas.microsoft.com/office/drawing/2014/main" id="{9DEFC384-6D71-4120-B261-17A17BB8E7C8}"/>
              </a:ext>
            </a:extLst>
          </p:cNvPr>
          <p:cNvSpPr/>
          <p:nvPr/>
        </p:nvSpPr>
        <p:spPr>
          <a:xfrm>
            <a:off x="5942979" y="1553458"/>
            <a:ext cx="1691489" cy="830997"/>
          </a:xfrm>
          <a:prstGeom prst="rect">
            <a:avLst/>
          </a:prstGeom>
        </p:spPr>
        <p:txBody>
          <a:bodyPr wrap="none">
            <a:spAutoFit/>
          </a:bodyPr>
          <a:lstStyle/>
          <a:p>
            <a:r>
              <a:rPr lang="en-GB" sz="2400" dirty="0"/>
              <a:t>Number </a:t>
            </a:r>
          </a:p>
          <a:p>
            <a:r>
              <a:rPr lang="en-GB" sz="2400" dirty="0"/>
              <a:t>of triangles</a:t>
            </a:r>
          </a:p>
        </p:txBody>
      </p:sp>
      <p:sp>
        <p:nvSpPr>
          <p:cNvPr id="12" name="Rectangle 11">
            <a:extLst>
              <a:ext uri="{FF2B5EF4-FFF2-40B4-BE49-F238E27FC236}">
                <a16:creationId xmlns:a16="http://schemas.microsoft.com/office/drawing/2014/main" id="{E8CFB037-F35F-4B8B-83A8-483B6B2944A8}"/>
              </a:ext>
            </a:extLst>
          </p:cNvPr>
          <p:cNvSpPr/>
          <p:nvPr/>
        </p:nvSpPr>
        <p:spPr>
          <a:xfrm>
            <a:off x="2696153" y="1566024"/>
            <a:ext cx="1606530" cy="830997"/>
          </a:xfrm>
          <a:prstGeom prst="rect">
            <a:avLst/>
          </a:prstGeom>
        </p:spPr>
        <p:txBody>
          <a:bodyPr wrap="none">
            <a:spAutoFit/>
          </a:bodyPr>
          <a:lstStyle/>
          <a:p>
            <a:r>
              <a:rPr lang="en-GB" sz="2400" dirty="0"/>
              <a:t>Name</a:t>
            </a:r>
          </a:p>
          <a:p>
            <a:r>
              <a:rPr lang="en-GB" sz="2400" dirty="0"/>
              <a:t>of polygon</a:t>
            </a:r>
          </a:p>
        </p:txBody>
      </p:sp>
      <p:sp>
        <p:nvSpPr>
          <p:cNvPr id="17" name="Rectangle 16">
            <a:extLst>
              <a:ext uri="{FF2B5EF4-FFF2-40B4-BE49-F238E27FC236}">
                <a16:creationId xmlns:a16="http://schemas.microsoft.com/office/drawing/2014/main" id="{D18F3328-A9B3-4373-87B2-3C57EFAF0CBF}"/>
              </a:ext>
            </a:extLst>
          </p:cNvPr>
          <p:cNvSpPr/>
          <p:nvPr/>
        </p:nvSpPr>
        <p:spPr>
          <a:xfrm>
            <a:off x="2725616" y="3436574"/>
            <a:ext cx="1418978" cy="461665"/>
          </a:xfrm>
          <a:prstGeom prst="rect">
            <a:avLst/>
          </a:prstGeom>
        </p:spPr>
        <p:txBody>
          <a:bodyPr wrap="none">
            <a:spAutoFit/>
          </a:bodyPr>
          <a:lstStyle/>
          <a:p>
            <a:r>
              <a:rPr lang="en-GB" sz="2400" dirty="0"/>
              <a:t>Hexagon</a:t>
            </a:r>
          </a:p>
        </p:txBody>
      </p:sp>
      <p:sp>
        <p:nvSpPr>
          <p:cNvPr id="18" name="Rectangle 17">
            <a:extLst>
              <a:ext uri="{FF2B5EF4-FFF2-40B4-BE49-F238E27FC236}">
                <a16:creationId xmlns:a16="http://schemas.microsoft.com/office/drawing/2014/main" id="{4B1F0E5C-FF70-47A5-86DF-E5F93C7C8D9B}"/>
              </a:ext>
            </a:extLst>
          </p:cNvPr>
          <p:cNvSpPr/>
          <p:nvPr/>
        </p:nvSpPr>
        <p:spPr>
          <a:xfrm>
            <a:off x="2710230" y="3851831"/>
            <a:ext cx="1521570" cy="461665"/>
          </a:xfrm>
          <a:prstGeom prst="rect">
            <a:avLst/>
          </a:prstGeom>
        </p:spPr>
        <p:txBody>
          <a:bodyPr wrap="none">
            <a:spAutoFit/>
          </a:bodyPr>
          <a:lstStyle/>
          <a:p>
            <a:r>
              <a:rPr lang="en-GB" sz="2400" dirty="0"/>
              <a:t>Heptagon</a:t>
            </a:r>
          </a:p>
        </p:txBody>
      </p:sp>
      <p:sp>
        <p:nvSpPr>
          <p:cNvPr id="19" name="Rectangle 18">
            <a:extLst>
              <a:ext uri="{FF2B5EF4-FFF2-40B4-BE49-F238E27FC236}">
                <a16:creationId xmlns:a16="http://schemas.microsoft.com/office/drawing/2014/main" id="{FDE45CC9-8462-4E03-B718-6643541DB400}"/>
              </a:ext>
            </a:extLst>
          </p:cNvPr>
          <p:cNvSpPr/>
          <p:nvPr/>
        </p:nvSpPr>
        <p:spPr>
          <a:xfrm>
            <a:off x="2725615" y="4295414"/>
            <a:ext cx="1348446" cy="461665"/>
          </a:xfrm>
          <a:prstGeom prst="rect">
            <a:avLst/>
          </a:prstGeom>
        </p:spPr>
        <p:txBody>
          <a:bodyPr wrap="none">
            <a:spAutoFit/>
          </a:bodyPr>
          <a:lstStyle/>
          <a:p>
            <a:r>
              <a:rPr lang="en-GB" sz="2400" dirty="0"/>
              <a:t>Octagon</a:t>
            </a:r>
          </a:p>
        </p:txBody>
      </p:sp>
      <p:sp>
        <p:nvSpPr>
          <p:cNvPr id="20" name="Rectangle 19">
            <a:extLst>
              <a:ext uri="{FF2B5EF4-FFF2-40B4-BE49-F238E27FC236}">
                <a16:creationId xmlns:a16="http://schemas.microsoft.com/office/drawing/2014/main" id="{23D64E28-F945-4A74-9EAD-0FD590D08984}"/>
              </a:ext>
            </a:extLst>
          </p:cNvPr>
          <p:cNvSpPr/>
          <p:nvPr/>
        </p:nvSpPr>
        <p:spPr>
          <a:xfrm>
            <a:off x="2725615" y="4747990"/>
            <a:ext cx="1436612" cy="461665"/>
          </a:xfrm>
          <a:prstGeom prst="rect">
            <a:avLst/>
          </a:prstGeom>
        </p:spPr>
        <p:txBody>
          <a:bodyPr wrap="none">
            <a:spAutoFit/>
          </a:bodyPr>
          <a:lstStyle/>
          <a:p>
            <a:r>
              <a:rPr lang="en-GB" sz="2400" dirty="0"/>
              <a:t>Nonagon</a:t>
            </a:r>
          </a:p>
        </p:txBody>
      </p:sp>
      <p:sp>
        <p:nvSpPr>
          <p:cNvPr id="21" name="Rectangle 20">
            <a:extLst>
              <a:ext uri="{FF2B5EF4-FFF2-40B4-BE49-F238E27FC236}">
                <a16:creationId xmlns:a16="http://schemas.microsoft.com/office/drawing/2014/main" id="{5DF88C0C-541A-4EA0-B0B4-5384E7302FF9}"/>
              </a:ext>
            </a:extLst>
          </p:cNvPr>
          <p:cNvSpPr/>
          <p:nvPr/>
        </p:nvSpPr>
        <p:spPr>
          <a:xfrm>
            <a:off x="2745885" y="5178998"/>
            <a:ext cx="1418978" cy="461665"/>
          </a:xfrm>
          <a:prstGeom prst="rect">
            <a:avLst/>
          </a:prstGeom>
        </p:spPr>
        <p:txBody>
          <a:bodyPr wrap="none">
            <a:spAutoFit/>
          </a:bodyPr>
          <a:lstStyle/>
          <a:p>
            <a:r>
              <a:rPr lang="en-GB" sz="2400" dirty="0"/>
              <a:t>Decagon</a:t>
            </a:r>
          </a:p>
        </p:txBody>
      </p:sp>
      <p:sp>
        <p:nvSpPr>
          <p:cNvPr id="22" name="TextBox 21">
            <a:extLst>
              <a:ext uri="{FF2B5EF4-FFF2-40B4-BE49-F238E27FC236}">
                <a16:creationId xmlns:a16="http://schemas.microsoft.com/office/drawing/2014/main" id="{DC5E9476-3728-44A6-8A0F-D177B5DD0F4A}"/>
              </a:ext>
            </a:extLst>
          </p:cNvPr>
          <p:cNvSpPr txBox="1"/>
          <p:nvPr/>
        </p:nvSpPr>
        <p:spPr>
          <a:xfrm>
            <a:off x="4800573" y="3025380"/>
            <a:ext cx="800596" cy="461665"/>
          </a:xfrm>
          <a:prstGeom prst="rect">
            <a:avLst/>
          </a:prstGeom>
          <a:noFill/>
        </p:spPr>
        <p:txBody>
          <a:bodyPr wrap="square" rtlCol="0">
            <a:spAutoFit/>
          </a:bodyPr>
          <a:lstStyle/>
          <a:p>
            <a:r>
              <a:rPr lang="en-GB" sz="2400" dirty="0"/>
              <a:t>5</a:t>
            </a:r>
          </a:p>
        </p:txBody>
      </p:sp>
      <p:sp>
        <p:nvSpPr>
          <p:cNvPr id="23" name="Rectangle 22">
            <a:extLst>
              <a:ext uri="{FF2B5EF4-FFF2-40B4-BE49-F238E27FC236}">
                <a16:creationId xmlns:a16="http://schemas.microsoft.com/office/drawing/2014/main" id="{7ADB361C-C878-4F3C-8013-E6009951F358}"/>
              </a:ext>
            </a:extLst>
          </p:cNvPr>
          <p:cNvSpPr/>
          <p:nvPr/>
        </p:nvSpPr>
        <p:spPr>
          <a:xfrm>
            <a:off x="4785030" y="4324478"/>
            <a:ext cx="356188" cy="461665"/>
          </a:xfrm>
          <a:prstGeom prst="rect">
            <a:avLst/>
          </a:prstGeom>
        </p:spPr>
        <p:txBody>
          <a:bodyPr wrap="none">
            <a:spAutoFit/>
          </a:bodyPr>
          <a:lstStyle/>
          <a:p>
            <a:r>
              <a:rPr lang="en-GB" sz="2400" dirty="0"/>
              <a:t>8</a:t>
            </a:r>
          </a:p>
        </p:txBody>
      </p:sp>
      <p:sp>
        <p:nvSpPr>
          <p:cNvPr id="24" name="Rectangle 23">
            <a:extLst>
              <a:ext uri="{FF2B5EF4-FFF2-40B4-BE49-F238E27FC236}">
                <a16:creationId xmlns:a16="http://schemas.microsoft.com/office/drawing/2014/main" id="{49341C3E-1250-46E3-9488-04B3373CB758}"/>
              </a:ext>
            </a:extLst>
          </p:cNvPr>
          <p:cNvSpPr/>
          <p:nvPr/>
        </p:nvSpPr>
        <p:spPr>
          <a:xfrm>
            <a:off x="4777001" y="3866285"/>
            <a:ext cx="356188" cy="461665"/>
          </a:xfrm>
          <a:prstGeom prst="rect">
            <a:avLst/>
          </a:prstGeom>
        </p:spPr>
        <p:txBody>
          <a:bodyPr wrap="none">
            <a:spAutoFit/>
          </a:bodyPr>
          <a:lstStyle/>
          <a:p>
            <a:r>
              <a:rPr lang="en-GB" sz="2400" dirty="0"/>
              <a:t>7</a:t>
            </a:r>
          </a:p>
        </p:txBody>
      </p:sp>
      <p:sp>
        <p:nvSpPr>
          <p:cNvPr id="25" name="Rectangle 24">
            <a:extLst>
              <a:ext uri="{FF2B5EF4-FFF2-40B4-BE49-F238E27FC236}">
                <a16:creationId xmlns:a16="http://schemas.microsoft.com/office/drawing/2014/main" id="{4D84FD17-FC5B-4133-9614-0ADD1007A453}"/>
              </a:ext>
            </a:extLst>
          </p:cNvPr>
          <p:cNvSpPr/>
          <p:nvPr/>
        </p:nvSpPr>
        <p:spPr>
          <a:xfrm>
            <a:off x="4798652" y="2608028"/>
            <a:ext cx="356188" cy="461665"/>
          </a:xfrm>
          <a:prstGeom prst="rect">
            <a:avLst/>
          </a:prstGeom>
        </p:spPr>
        <p:txBody>
          <a:bodyPr wrap="none">
            <a:spAutoFit/>
          </a:bodyPr>
          <a:lstStyle/>
          <a:p>
            <a:r>
              <a:rPr lang="en-GB" sz="2400" dirty="0"/>
              <a:t>4</a:t>
            </a:r>
          </a:p>
        </p:txBody>
      </p:sp>
      <p:sp>
        <p:nvSpPr>
          <p:cNvPr id="26" name="Rectangle 25">
            <a:extLst>
              <a:ext uri="{FF2B5EF4-FFF2-40B4-BE49-F238E27FC236}">
                <a16:creationId xmlns:a16="http://schemas.microsoft.com/office/drawing/2014/main" id="{D90A8576-45C0-471E-86A7-2941D2F37A16}"/>
              </a:ext>
            </a:extLst>
          </p:cNvPr>
          <p:cNvSpPr/>
          <p:nvPr/>
        </p:nvSpPr>
        <p:spPr>
          <a:xfrm>
            <a:off x="4798652" y="3451721"/>
            <a:ext cx="356188" cy="461665"/>
          </a:xfrm>
          <a:prstGeom prst="rect">
            <a:avLst/>
          </a:prstGeom>
        </p:spPr>
        <p:txBody>
          <a:bodyPr wrap="none">
            <a:spAutoFit/>
          </a:bodyPr>
          <a:lstStyle/>
          <a:p>
            <a:r>
              <a:rPr lang="en-GB" sz="2400" dirty="0"/>
              <a:t>6</a:t>
            </a:r>
          </a:p>
        </p:txBody>
      </p:sp>
      <p:sp>
        <p:nvSpPr>
          <p:cNvPr id="27" name="Rectangle 26">
            <a:extLst>
              <a:ext uri="{FF2B5EF4-FFF2-40B4-BE49-F238E27FC236}">
                <a16:creationId xmlns:a16="http://schemas.microsoft.com/office/drawing/2014/main" id="{26996D6D-811A-48D6-8964-CD8F5A0A3206}"/>
              </a:ext>
            </a:extLst>
          </p:cNvPr>
          <p:cNvSpPr/>
          <p:nvPr/>
        </p:nvSpPr>
        <p:spPr>
          <a:xfrm>
            <a:off x="4777001" y="4752053"/>
            <a:ext cx="356188" cy="461665"/>
          </a:xfrm>
          <a:prstGeom prst="rect">
            <a:avLst/>
          </a:prstGeom>
        </p:spPr>
        <p:txBody>
          <a:bodyPr wrap="none">
            <a:spAutoFit/>
          </a:bodyPr>
          <a:lstStyle/>
          <a:p>
            <a:r>
              <a:rPr lang="en-GB" sz="2400" dirty="0"/>
              <a:t>9</a:t>
            </a:r>
          </a:p>
        </p:txBody>
      </p:sp>
      <p:sp>
        <p:nvSpPr>
          <p:cNvPr id="28" name="Rectangle 27">
            <a:extLst>
              <a:ext uri="{FF2B5EF4-FFF2-40B4-BE49-F238E27FC236}">
                <a16:creationId xmlns:a16="http://schemas.microsoft.com/office/drawing/2014/main" id="{522FCD3B-E69A-4CF0-9D0C-21B74B3359D0}"/>
              </a:ext>
            </a:extLst>
          </p:cNvPr>
          <p:cNvSpPr/>
          <p:nvPr/>
        </p:nvSpPr>
        <p:spPr>
          <a:xfrm>
            <a:off x="4770712" y="5204629"/>
            <a:ext cx="527709" cy="461665"/>
          </a:xfrm>
          <a:prstGeom prst="rect">
            <a:avLst/>
          </a:prstGeom>
        </p:spPr>
        <p:txBody>
          <a:bodyPr wrap="none">
            <a:spAutoFit/>
          </a:bodyPr>
          <a:lstStyle/>
          <a:p>
            <a:r>
              <a:rPr lang="en-GB" sz="2400" dirty="0"/>
              <a:t>10</a:t>
            </a:r>
          </a:p>
        </p:txBody>
      </p:sp>
      <p:sp>
        <p:nvSpPr>
          <p:cNvPr id="29" name="Rectangle 28">
            <a:extLst>
              <a:ext uri="{FF2B5EF4-FFF2-40B4-BE49-F238E27FC236}">
                <a16:creationId xmlns:a16="http://schemas.microsoft.com/office/drawing/2014/main" id="{49A30BD0-159F-4F68-936B-4F41990A4782}"/>
              </a:ext>
            </a:extLst>
          </p:cNvPr>
          <p:cNvSpPr/>
          <p:nvPr/>
        </p:nvSpPr>
        <p:spPr>
          <a:xfrm>
            <a:off x="6081067" y="3049985"/>
            <a:ext cx="356188" cy="461665"/>
          </a:xfrm>
          <a:prstGeom prst="rect">
            <a:avLst/>
          </a:prstGeom>
        </p:spPr>
        <p:txBody>
          <a:bodyPr wrap="none">
            <a:spAutoFit/>
          </a:bodyPr>
          <a:lstStyle/>
          <a:p>
            <a:r>
              <a:rPr lang="en-GB" sz="2400" dirty="0"/>
              <a:t>3</a:t>
            </a:r>
          </a:p>
        </p:txBody>
      </p:sp>
      <p:sp>
        <p:nvSpPr>
          <p:cNvPr id="30" name="Rectangle 29">
            <a:extLst>
              <a:ext uri="{FF2B5EF4-FFF2-40B4-BE49-F238E27FC236}">
                <a16:creationId xmlns:a16="http://schemas.microsoft.com/office/drawing/2014/main" id="{EF6C7227-0B04-4337-BCEA-9FA1FF851EE2}"/>
              </a:ext>
            </a:extLst>
          </p:cNvPr>
          <p:cNvSpPr/>
          <p:nvPr/>
        </p:nvSpPr>
        <p:spPr>
          <a:xfrm>
            <a:off x="7985328" y="2563067"/>
            <a:ext cx="801823" cy="461665"/>
          </a:xfrm>
          <a:prstGeom prst="rect">
            <a:avLst/>
          </a:prstGeom>
        </p:spPr>
        <p:txBody>
          <a:bodyPr wrap="none">
            <a:spAutoFit/>
          </a:bodyPr>
          <a:lstStyle/>
          <a:p>
            <a:r>
              <a:rPr lang="en-GB" sz="2400" dirty="0">
                <a:solidFill>
                  <a:srgbClr val="FF0000"/>
                </a:solidFill>
              </a:rPr>
              <a:t>360˚</a:t>
            </a:r>
          </a:p>
        </p:txBody>
      </p:sp>
      <p:sp>
        <p:nvSpPr>
          <p:cNvPr id="31" name="Rectangle 30">
            <a:extLst>
              <a:ext uri="{FF2B5EF4-FFF2-40B4-BE49-F238E27FC236}">
                <a16:creationId xmlns:a16="http://schemas.microsoft.com/office/drawing/2014/main" id="{67B4B496-FFBA-480A-AC8A-099D394DE788}"/>
              </a:ext>
            </a:extLst>
          </p:cNvPr>
          <p:cNvSpPr/>
          <p:nvPr/>
        </p:nvSpPr>
        <p:spPr>
          <a:xfrm flipH="1">
            <a:off x="6081067" y="3450095"/>
            <a:ext cx="335917" cy="461665"/>
          </a:xfrm>
          <a:prstGeom prst="rect">
            <a:avLst/>
          </a:prstGeom>
        </p:spPr>
        <p:txBody>
          <a:bodyPr wrap="square">
            <a:spAutoFit/>
          </a:bodyPr>
          <a:lstStyle/>
          <a:p>
            <a:r>
              <a:rPr lang="en-GB" sz="2400" dirty="0"/>
              <a:t>4</a:t>
            </a:r>
          </a:p>
        </p:txBody>
      </p:sp>
      <p:sp>
        <p:nvSpPr>
          <p:cNvPr id="32" name="Rectangle 31">
            <a:extLst>
              <a:ext uri="{FF2B5EF4-FFF2-40B4-BE49-F238E27FC236}">
                <a16:creationId xmlns:a16="http://schemas.microsoft.com/office/drawing/2014/main" id="{C2E27328-3CF2-4757-9FB9-A3EB2836B66F}"/>
              </a:ext>
            </a:extLst>
          </p:cNvPr>
          <p:cNvSpPr/>
          <p:nvPr/>
        </p:nvSpPr>
        <p:spPr>
          <a:xfrm>
            <a:off x="6089650" y="2571885"/>
            <a:ext cx="356188" cy="461665"/>
          </a:xfrm>
          <a:prstGeom prst="rect">
            <a:avLst/>
          </a:prstGeom>
        </p:spPr>
        <p:txBody>
          <a:bodyPr wrap="none">
            <a:spAutoFit/>
          </a:bodyPr>
          <a:lstStyle/>
          <a:p>
            <a:r>
              <a:rPr lang="en-GB" sz="2400" dirty="0"/>
              <a:t>2</a:t>
            </a:r>
          </a:p>
        </p:txBody>
      </p:sp>
      <p:sp>
        <p:nvSpPr>
          <p:cNvPr id="33" name="Rectangle 32">
            <a:extLst>
              <a:ext uri="{FF2B5EF4-FFF2-40B4-BE49-F238E27FC236}">
                <a16:creationId xmlns:a16="http://schemas.microsoft.com/office/drawing/2014/main" id="{7CE3C741-48F4-4C19-BAE4-117171E8126B}"/>
              </a:ext>
            </a:extLst>
          </p:cNvPr>
          <p:cNvSpPr/>
          <p:nvPr/>
        </p:nvSpPr>
        <p:spPr>
          <a:xfrm>
            <a:off x="6089650" y="3849389"/>
            <a:ext cx="356188" cy="461665"/>
          </a:xfrm>
          <a:prstGeom prst="rect">
            <a:avLst/>
          </a:prstGeom>
        </p:spPr>
        <p:txBody>
          <a:bodyPr wrap="none">
            <a:spAutoFit/>
          </a:bodyPr>
          <a:lstStyle/>
          <a:p>
            <a:r>
              <a:rPr lang="en-GB" sz="2400" dirty="0"/>
              <a:t>5</a:t>
            </a:r>
          </a:p>
        </p:txBody>
      </p:sp>
      <p:sp>
        <p:nvSpPr>
          <p:cNvPr id="34" name="Rectangle 33">
            <a:extLst>
              <a:ext uri="{FF2B5EF4-FFF2-40B4-BE49-F238E27FC236}">
                <a16:creationId xmlns:a16="http://schemas.microsoft.com/office/drawing/2014/main" id="{1B65D859-5437-4103-85CB-2151C4042C7E}"/>
              </a:ext>
            </a:extLst>
          </p:cNvPr>
          <p:cNvSpPr/>
          <p:nvPr/>
        </p:nvSpPr>
        <p:spPr>
          <a:xfrm>
            <a:off x="6106627" y="4295414"/>
            <a:ext cx="356188" cy="461665"/>
          </a:xfrm>
          <a:prstGeom prst="rect">
            <a:avLst/>
          </a:prstGeom>
        </p:spPr>
        <p:txBody>
          <a:bodyPr wrap="none">
            <a:spAutoFit/>
          </a:bodyPr>
          <a:lstStyle/>
          <a:p>
            <a:r>
              <a:rPr lang="en-GB" sz="2400" dirty="0"/>
              <a:t>6</a:t>
            </a:r>
          </a:p>
        </p:txBody>
      </p:sp>
      <p:sp>
        <p:nvSpPr>
          <p:cNvPr id="35" name="Rectangle 34">
            <a:extLst>
              <a:ext uri="{FF2B5EF4-FFF2-40B4-BE49-F238E27FC236}">
                <a16:creationId xmlns:a16="http://schemas.microsoft.com/office/drawing/2014/main" id="{1FDA9176-2076-49CC-BF9A-B4DD9C752BE9}"/>
              </a:ext>
            </a:extLst>
          </p:cNvPr>
          <p:cNvSpPr/>
          <p:nvPr/>
        </p:nvSpPr>
        <p:spPr>
          <a:xfrm>
            <a:off x="6106627" y="4753891"/>
            <a:ext cx="356188" cy="461665"/>
          </a:xfrm>
          <a:prstGeom prst="rect">
            <a:avLst/>
          </a:prstGeom>
        </p:spPr>
        <p:txBody>
          <a:bodyPr wrap="none">
            <a:spAutoFit/>
          </a:bodyPr>
          <a:lstStyle/>
          <a:p>
            <a:r>
              <a:rPr lang="en-GB" sz="2400" dirty="0"/>
              <a:t>7</a:t>
            </a:r>
          </a:p>
        </p:txBody>
      </p:sp>
      <p:sp>
        <p:nvSpPr>
          <p:cNvPr id="37" name="Rectangle 36">
            <a:extLst>
              <a:ext uri="{FF2B5EF4-FFF2-40B4-BE49-F238E27FC236}">
                <a16:creationId xmlns:a16="http://schemas.microsoft.com/office/drawing/2014/main" id="{9FCADC55-E496-4987-8451-49F8ED4ED5E6}"/>
              </a:ext>
            </a:extLst>
          </p:cNvPr>
          <p:cNvSpPr/>
          <p:nvPr/>
        </p:nvSpPr>
        <p:spPr>
          <a:xfrm>
            <a:off x="6096000" y="5178998"/>
            <a:ext cx="356188" cy="461665"/>
          </a:xfrm>
          <a:prstGeom prst="rect">
            <a:avLst/>
          </a:prstGeom>
        </p:spPr>
        <p:txBody>
          <a:bodyPr wrap="none">
            <a:spAutoFit/>
          </a:bodyPr>
          <a:lstStyle/>
          <a:p>
            <a:r>
              <a:rPr lang="en-GB" sz="2400" dirty="0"/>
              <a:t>8</a:t>
            </a:r>
          </a:p>
        </p:txBody>
      </p:sp>
      <p:sp>
        <p:nvSpPr>
          <p:cNvPr id="38" name="Rectangle 37">
            <a:extLst>
              <a:ext uri="{FF2B5EF4-FFF2-40B4-BE49-F238E27FC236}">
                <a16:creationId xmlns:a16="http://schemas.microsoft.com/office/drawing/2014/main" id="{D0EFBC79-505B-4042-A41F-1D73C419F8CC}"/>
              </a:ext>
            </a:extLst>
          </p:cNvPr>
          <p:cNvSpPr/>
          <p:nvPr/>
        </p:nvSpPr>
        <p:spPr>
          <a:xfrm>
            <a:off x="7985327" y="2975496"/>
            <a:ext cx="801823" cy="461665"/>
          </a:xfrm>
          <a:prstGeom prst="rect">
            <a:avLst/>
          </a:prstGeom>
        </p:spPr>
        <p:txBody>
          <a:bodyPr wrap="none">
            <a:spAutoFit/>
          </a:bodyPr>
          <a:lstStyle/>
          <a:p>
            <a:r>
              <a:rPr lang="en-GB" sz="2400" dirty="0">
                <a:solidFill>
                  <a:srgbClr val="FF0000"/>
                </a:solidFill>
              </a:rPr>
              <a:t>540˚</a:t>
            </a:r>
          </a:p>
        </p:txBody>
      </p:sp>
      <p:sp>
        <p:nvSpPr>
          <p:cNvPr id="39" name="Rectangle 38">
            <a:extLst>
              <a:ext uri="{FF2B5EF4-FFF2-40B4-BE49-F238E27FC236}">
                <a16:creationId xmlns:a16="http://schemas.microsoft.com/office/drawing/2014/main" id="{E07A2F33-D378-4CD1-AEC0-85559D0A944A}"/>
              </a:ext>
            </a:extLst>
          </p:cNvPr>
          <p:cNvSpPr/>
          <p:nvPr/>
        </p:nvSpPr>
        <p:spPr>
          <a:xfrm>
            <a:off x="7985327" y="3383480"/>
            <a:ext cx="801823" cy="461665"/>
          </a:xfrm>
          <a:prstGeom prst="rect">
            <a:avLst/>
          </a:prstGeom>
        </p:spPr>
        <p:txBody>
          <a:bodyPr wrap="none">
            <a:spAutoFit/>
          </a:bodyPr>
          <a:lstStyle/>
          <a:p>
            <a:r>
              <a:rPr lang="en-GB" sz="2400" dirty="0">
                <a:solidFill>
                  <a:srgbClr val="FF0000"/>
                </a:solidFill>
              </a:rPr>
              <a:t>720˚</a:t>
            </a:r>
          </a:p>
        </p:txBody>
      </p:sp>
      <p:sp>
        <p:nvSpPr>
          <p:cNvPr id="40" name="Rectangle 39">
            <a:extLst>
              <a:ext uri="{FF2B5EF4-FFF2-40B4-BE49-F238E27FC236}">
                <a16:creationId xmlns:a16="http://schemas.microsoft.com/office/drawing/2014/main" id="{7D1EC525-D9F5-4525-9A32-C62EE127BB59}"/>
              </a:ext>
            </a:extLst>
          </p:cNvPr>
          <p:cNvSpPr/>
          <p:nvPr/>
        </p:nvSpPr>
        <p:spPr>
          <a:xfrm>
            <a:off x="7985326" y="3836169"/>
            <a:ext cx="801823" cy="461665"/>
          </a:xfrm>
          <a:prstGeom prst="rect">
            <a:avLst/>
          </a:prstGeom>
        </p:spPr>
        <p:txBody>
          <a:bodyPr wrap="none">
            <a:spAutoFit/>
          </a:bodyPr>
          <a:lstStyle/>
          <a:p>
            <a:r>
              <a:rPr lang="en-GB" sz="2400" dirty="0">
                <a:solidFill>
                  <a:srgbClr val="FF0000"/>
                </a:solidFill>
              </a:rPr>
              <a:t>900˚</a:t>
            </a:r>
          </a:p>
        </p:txBody>
      </p:sp>
      <p:sp>
        <p:nvSpPr>
          <p:cNvPr id="41" name="Rectangle 40">
            <a:extLst>
              <a:ext uri="{FF2B5EF4-FFF2-40B4-BE49-F238E27FC236}">
                <a16:creationId xmlns:a16="http://schemas.microsoft.com/office/drawing/2014/main" id="{83B70683-8B89-4E80-A000-F44543069524}"/>
              </a:ext>
            </a:extLst>
          </p:cNvPr>
          <p:cNvSpPr/>
          <p:nvPr/>
        </p:nvSpPr>
        <p:spPr>
          <a:xfrm>
            <a:off x="7964466" y="4294899"/>
            <a:ext cx="973343" cy="461665"/>
          </a:xfrm>
          <a:prstGeom prst="rect">
            <a:avLst/>
          </a:prstGeom>
        </p:spPr>
        <p:txBody>
          <a:bodyPr wrap="none">
            <a:spAutoFit/>
          </a:bodyPr>
          <a:lstStyle/>
          <a:p>
            <a:r>
              <a:rPr lang="en-GB" sz="2400" dirty="0">
                <a:solidFill>
                  <a:srgbClr val="FF0000"/>
                </a:solidFill>
              </a:rPr>
              <a:t>1080˚</a:t>
            </a:r>
          </a:p>
        </p:txBody>
      </p:sp>
      <p:sp>
        <p:nvSpPr>
          <p:cNvPr id="42" name="Rectangle 41">
            <a:extLst>
              <a:ext uri="{FF2B5EF4-FFF2-40B4-BE49-F238E27FC236}">
                <a16:creationId xmlns:a16="http://schemas.microsoft.com/office/drawing/2014/main" id="{E1DB7142-21FD-4262-9C1D-64C78BCF4E6C}"/>
              </a:ext>
            </a:extLst>
          </p:cNvPr>
          <p:cNvSpPr/>
          <p:nvPr/>
        </p:nvSpPr>
        <p:spPr>
          <a:xfrm>
            <a:off x="7964466" y="4747588"/>
            <a:ext cx="973343" cy="461665"/>
          </a:xfrm>
          <a:prstGeom prst="rect">
            <a:avLst/>
          </a:prstGeom>
        </p:spPr>
        <p:txBody>
          <a:bodyPr wrap="none">
            <a:spAutoFit/>
          </a:bodyPr>
          <a:lstStyle/>
          <a:p>
            <a:r>
              <a:rPr lang="en-GB" sz="2400" dirty="0">
                <a:solidFill>
                  <a:srgbClr val="FF0000"/>
                </a:solidFill>
              </a:rPr>
              <a:t>1260˚</a:t>
            </a:r>
          </a:p>
        </p:txBody>
      </p:sp>
      <p:sp>
        <p:nvSpPr>
          <p:cNvPr id="43" name="Rectangle 42">
            <a:extLst>
              <a:ext uri="{FF2B5EF4-FFF2-40B4-BE49-F238E27FC236}">
                <a16:creationId xmlns:a16="http://schemas.microsoft.com/office/drawing/2014/main" id="{B7CAB13B-F110-4C5D-8783-12E7955282D7}"/>
              </a:ext>
            </a:extLst>
          </p:cNvPr>
          <p:cNvSpPr/>
          <p:nvPr/>
        </p:nvSpPr>
        <p:spPr>
          <a:xfrm>
            <a:off x="7973603" y="5185926"/>
            <a:ext cx="973343" cy="461665"/>
          </a:xfrm>
          <a:prstGeom prst="rect">
            <a:avLst/>
          </a:prstGeom>
        </p:spPr>
        <p:txBody>
          <a:bodyPr wrap="none">
            <a:spAutoFit/>
          </a:bodyPr>
          <a:lstStyle/>
          <a:p>
            <a:r>
              <a:rPr lang="en-GB" sz="2400" dirty="0">
                <a:solidFill>
                  <a:srgbClr val="FF0000"/>
                </a:solidFill>
              </a:rPr>
              <a:t>1440˚</a:t>
            </a:r>
          </a:p>
        </p:txBody>
      </p:sp>
      <p:sp>
        <p:nvSpPr>
          <p:cNvPr id="49" name="Arrow: Circular 48">
            <a:extLst>
              <a:ext uri="{FF2B5EF4-FFF2-40B4-BE49-F238E27FC236}">
                <a16:creationId xmlns:a16="http://schemas.microsoft.com/office/drawing/2014/main" id="{B42788E4-2884-4367-A6B0-316E49DE7C92}"/>
              </a:ext>
            </a:extLst>
          </p:cNvPr>
          <p:cNvSpPr/>
          <p:nvPr/>
        </p:nvSpPr>
        <p:spPr bwMode="auto">
          <a:xfrm rot="6468073">
            <a:off x="8606368" y="3200132"/>
            <a:ext cx="418965" cy="465166"/>
          </a:xfrm>
          <a:prstGeom prst="circularArrow">
            <a:avLst>
              <a:gd name="adj1" fmla="val 12500"/>
              <a:gd name="adj2" fmla="val 1142319"/>
              <a:gd name="adj3" fmla="val 20457681"/>
              <a:gd name="adj4" fmla="val 8814921"/>
              <a:gd name="adj5" fmla="val 1250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0" name="Arrow: Circular 49">
            <a:extLst>
              <a:ext uri="{FF2B5EF4-FFF2-40B4-BE49-F238E27FC236}">
                <a16:creationId xmlns:a16="http://schemas.microsoft.com/office/drawing/2014/main" id="{FBB7A48D-FD71-4E76-B253-6FBE6A8DEAAC}"/>
              </a:ext>
            </a:extLst>
          </p:cNvPr>
          <p:cNvSpPr/>
          <p:nvPr/>
        </p:nvSpPr>
        <p:spPr bwMode="auto">
          <a:xfrm rot="6468073">
            <a:off x="8606368" y="2730070"/>
            <a:ext cx="418965" cy="465166"/>
          </a:xfrm>
          <a:prstGeom prst="circularArrow">
            <a:avLst>
              <a:gd name="adj1" fmla="val 12500"/>
              <a:gd name="adj2" fmla="val 1142319"/>
              <a:gd name="adj3" fmla="val 20457681"/>
              <a:gd name="adj4" fmla="val 8814921"/>
              <a:gd name="adj5" fmla="val 1250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46" name="TextBox 45">
            <a:extLst>
              <a:ext uri="{FF2B5EF4-FFF2-40B4-BE49-F238E27FC236}">
                <a16:creationId xmlns:a16="http://schemas.microsoft.com/office/drawing/2014/main" id="{53DF9097-BDC4-446D-A222-B75D7DA68C10}"/>
              </a:ext>
            </a:extLst>
          </p:cNvPr>
          <p:cNvSpPr txBox="1"/>
          <p:nvPr/>
        </p:nvSpPr>
        <p:spPr>
          <a:xfrm>
            <a:off x="9004730" y="2738402"/>
            <a:ext cx="1008112" cy="400110"/>
          </a:xfrm>
          <a:prstGeom prst="rect">
            <a:avLst/>
          </a:prstGeom>
          <a:noFill/>
        </p:spPr>
        <p:txBody>
          <a:bodyPr wrap="square" rtlCol="0">
            <a:spAutoFit/>
          </a:bodyPr>
          <a:lstStyle/>
          <a:p>
            <a:r>
              <a:rPr lang="en-GB" dirty="0"/>
              <a:t>+180˚</a:t>
            </a:r>
          </a:p>
        </p:txBody>
      </p:sp>
      <p:sp>
        <p:nvSpPr>
          <p:cNvPr id="47" name="Rectangle 46">
            <a:extLst>
              <a:ext uri="{FF2B5EF4-FFF2-40B4-BE49-F238E27FC236}">
                <a16:creationId xmlns:a16="http://schemas.microsoft.com/office/drawing/2014/main" id="{045F5D1D-A46D-431B-9B18-638B96A8F89E}"/>
              </a:ext>
            </a:extLst>
          </p:cNvPr>
          <p:cNvSpPr/>
          <p:nvPr/>
        </p:nvSpPr>
        <p:spPr>
          <a:xfrm>
            <a:off x="9004730" y="3233211"/>
            <a:ext cx="846707" cy="400110"/>
          </a:xfrm>
          <a:prstGeom prst="rect">
            <a:avLst/>
          </a:prstGeom>
        </p:spPr>
        <p:txBody>
          <a:bodyPr wrap="none">
            <a:spAutoFit/>
          </a:bodyPr>
          <a:lstStyle/>
          <a:p>
            <a:r>
              <a:rPr lang="en-GB" dirty="0"/>
              <a:t>+180˚</a:t>
            </a:r>
          </a:p>
        </p:txBody>
      </p:sp>
      <p:sp>
        <p:nvSpPr>
          <p:cNvPr id="53" name="Arrow: Circular 52">
            <a:extLst>
              <a:ext uri="{FF2B5EF4-FFF2-40B4-BE49-F238E27FC236}">
                <a16:creationId xmlns:a16="http://schemas.microsoft.com/office/drawing/2014/main" id="{0B41598C-70F5-40DB-A764-AF294B9462B1}"/>
              </a:ext>
            </a:extLst>
          </p:cNvPr>
          <p:cNvSpPr/>
          <p:nvPr/>
        </p:nvSpPr>
        <p:spPr bwMode="auto">
          <a:xfrm rot="6468073">
            <a:off x="8614045" y="3670195"/>
            <a:ext cx="418965" cy="465166"/>
          </a:xfrm>
          <a:prstGeom prst="circularArrow">
            <a:avLst>
              <a:gd name="adj1" fmla="val 12500"/>
              <a:gd name="adj2" fmla="val 1142319"/>
              <a:gd name="adj3" fmla="val 20457681"/>
              <a:gd name="adj4" fmla="val 8814921"/>
              <a:gd name="adj5" fmla="val 1250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48" name="TextBox 47">
            <a:extLst>
              <a:ext uri="{FF2B5EF4-FFF2-40B4-BE49-F238E27FC236}">
                <a16:creationId xmlns:a16="http://schemas.microsoft.com/office/drawing/2014/main" id="{3A34C3CD-F143-457A-9477-3CE3847679CF}"/>
              </a:ext>
            </a:extLst>
          </p:cNvPr>
          <p:cNvSpPr txBox="1"/>
          <p:nvPr/>
        </p:nvSpPr>
        <p:spPr>
          <a:xfrm>
            <a:off x="2588969" y="5736185"/>
            <a:ext cx="4363486" cy="461665"/>
          </a:xfrm>
          <a:prstGeom prst="rect">
            <a:avLst/>
          </a:prstGeom>
          <a:noFill/>
        </p:spPr>
        <p:txBody>
          <a:bodyPr wrap="square" rtlCol="0">
            <a:spAutoFit/>
          </a:bodyPr>
          <a:lstStyle/>
          <a:p>
            <a:r>
              <a:rPr lang="en-GB" sz="2400" dirty="0"/>
              <a:t>(iv) The number of Triangles =</a:t>
            </a:r>
          </a:p>
        </p:txBody>
      </p:sp>
      <p:sp>
        <p:nvSpPr>
          <p:cNvPr id="51" name="TextBox 50">
            <a:extLst>
              <a:ext uri="{FF2B5EF4-FFF2-40B4-BE49-F238E27FC236}">
                <a16:creationId xmlns:a16="http://schemas.microsoft.com/office/drawing/2014/main" id="{830B35EB-5D53-4F70-9631-873B2004D1F3}"/>
              </a:ext>
            </a:extLst>
          </p:cNvPr>
          <p:cNvSpPr txBox="1"/>
          <p:nvPr/>
        </p:nvSpPr>
        <p:spPr>
          <a:xfrm>
            <a:off x="6818308" y="5736261"/>
            <a:ext cx="3424104" cy="461665"/>
          </a:xfrm>
          <a:prstGeom prst="rect">
            <a:avLst/>
          </a:prstGeom>
          <a:noFill/>
        </p:spPr>
        <p:txBody>
          <a:bodyPr wrap="square" rtlCol="0">
            <a:spAutoFit/>
          </a:bodyPr>
          <a:lstStyle/>
          <a:p>
            <a:r>
              <a:rPr lang="en-GB" sz="2400" dirty="0">
                <a:solidFill>
                  <a:srgbClr val="FF0000"/>
                </a:solidFill>
              </a:rPr>
              <a:t>Number of sides - 2</a:t>
            </a:r>
          </a:p>
        </p:txBody>
      </p:sp>
      <p:sp>
        <p:nvSpPr>
          <p:cNvPr id="52" name="TextBox 51">
            <a:extLst>
              <a:ext uri="{FF2B5EF4-FFF2-40B4-BE49-F238E27FC236}">
                <a16:creationId xmlns:a16="http://schemas.microsoft.com/office/drawing/2014/main" id="{48B5A444-F40D-423F-9B80-75258C63BAD9}"/>
              </a:ext>
            </a:extLst>
          </p:cNvPr>
          <p:cNvSpPr txBox="1"/>
          <p:nvPr/>
        </p:nvSpPr>
        <p:spPr>
          <a:xfrm>
            <a:off x="2588969" y="6125246"/>
            <a:ext cx="8691607" cy="830997"/>
          </a:xfrm>
          <a:prstGeom prst="rect">
            <a:avLst/>
          </a:prstGeom>
          <a:noFill/>
        </p:spPr>
        <p:txBody>
          <a:bodyPr wrap="square" rtlCol="0">
            <a:spAutoFit/>
          </a:bodyPr>
          <a:lstStyle/>
          <a:p>
            <a:r>
              <a:rPr lang="en-GB" sz="2400" dirty="0"/>
              <a:t>(v) The angle sum of a Polygon = </a:t>
            </a:r>
            <a:r>
              <a:rPr lang="en-GB" sz="2400" dirty="0">
                <a:solidFill>
                  <a:srgbClr val="FF0000"/>
                </a:solidFill>
              </a:rPr>
              <a:t>(Number of sides – 2) x 180˚</a:t>
            </a:r>
          </a:p>
          <a:p>
            <a:endParaRPr lang="en-GB" sz="2400" dirty="0"/>
          </a:p>
        </p:txBody>
      </p:sp>
      <p:sp>
        <p:nvSpPr>
          <p:cNvPr id="54" name="TextBox 53">
            <a:extLst>
              <a:ext uri="{FF2B5EF4-FFF2-40B4-BE49-F238E27FC236}">
                <a16:creationId xmlns:a16="http://schemas.microsoft.com/office/drawing/2014/main" id="{49663658-DA2E-49A4-9A0C-F06711A6FFAE}"/>
              </a:ext>
            </a:extLst>
          </p:cNvPr>
          <p:cNvSpPr txBox="1"/>
          <p:nvPr/>
        </p:nvSpPr>
        <p:spPr>
          <a:xfrm>
            <a:off x="9396090" y="3742796"/>
            <a:ext cx="2690397" cy="1569660"/>
          </a:xfrm>
          <a:prstGeom prst="rect">
            <a:avLst/>
          </a:prstGeom>
          <a:noFill/>
        </p:spPr>
        <p:txBody>
          <a:bodyPr wrap="square" rtlCol="0">
            <a:spAutoFit/>
          </a:bodyPr>
          <a:lstStyle/>
          <a:p>
            <a:r>
              <a:rPr lang="en-GB" sz="2400" dirty="0"/>
              <a:t>(iv) The Angle sum of a Triangle</a:t>
            </a:r>
          </a:p>
          <a:p>
            <a:r>
              <a:rPr lang="en-GB" sz="2400" dirty="0">
                <a:solidFill>
                  <a:srgbClr val="FF0000"/>
                </a:solidFill>
              </a:rPr>
              <a:t>=  (3 – 2) x 180˚ </a:t>
            </a:r>
          </a:p>
          <a:p>
            <a:r>
              <a:rPr lang="en-GB" sz="2400" dirty="0">
                <a:solidFill>
                  <a:srgbClr val="FF0000"/>
                </a:solidFill>
              </a:rPr>
              <a:t>=  1 x180˚ =180˚</a:t>
            </a:r>
          </a:p>
        </p:txBody>
      </p:sp>
    </p:spTree>
    <p:extLst>
      <p:ext uri="{BB962C8B-B14F-4D97-AF65-F5344CB8AC3E}">
        <p14:creationId xmlns:p14="http://schemas.microsoft.com/office/powerpoint/2010/main" val="487046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
                                            <p:txEl>
                                              <p:pRg st="1" end="1"/>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p:bldP spid="39" grpId="0"/>
      <p:bldP spid="40" grpId="0"/>
      <p:bldP spid="41" grpId="0"/>
      <p:bldP spid="42" grpId="0"/>
      <p:bldP spid="43" grpId="0"/>
      <p:bldP spid="49" grpId="0" animBg="1"/>
      <p:bldP spid="50" grpId="0" animBg="1"/>
      <p:bldP spid="46" grpId="0"/>
      <p:bldP spid="47" grpId="0"/>
      <p:bldP spid="5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19195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Finding the internal, external and center angles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BB2307A-870B-43F0-9767-761E08673ED0}"/>
              </a:ext>
            </a:extLst>
          </p:cNvPr>
          <p:cNvSpPr txBox="1"/>
          <p:nvPr/>
        </p:nvSpPr>
        <p:spPr>
          <a:xfrm>
            <a:off x="2351584" y="716819"/>
            <a:ext cx="8856984" cy="830997"/>
          </a:xfrm>
          <a:prstGeom prst="rect">
            <a:avLst/>
          </a:prstGeom>
          <a:noFill/>
        </p:spPr>
        <p:txBody>
          <a:bodyPr wrap="square" rtlCol="0">
            <a:spAutoFit/>
          </a:bodyPr>
          <a:lstStyle/>
          <a:p>
            <a:r>
              <a:rPr lang="en-GB" sz="2400" dirty="0"/>
              <a:t>(</a:t>
            </a:r>
            <a:r>
              <a:rPr lang="en-GB" sz="2400" dirty="0" err="1"/>
              <a:t>i</a:t>
            </a:r>
            <a:r>
              <a:rPr lang="en-GB" sz="2400" dirty="0"/>
              <a:t>) To find the centre angle of a polygon radiate out lines from the centre to the opposite corners</a:t>
            </a:r>
          </a:p>
        </p:txBody>
      </p:sp>
      <p:sp>
        <p:nvSpPr>
          <p:cNvPr id="3" name="Pentagon 2">
            <a:extLst>
              <a:ext uri="{FF2B5EF4-FFF2-40B4-BE49-F238E27FC236}">
                <a16:creationId xmlns:a16="http://schemas.microsoft.com/office/drawing/2014/main" id="{CD3A8825-FE6C-48FB-B2F3-35F9BEAF9F66}"/>
              </a:ext>
            </a:extLst>
          </p:cNvPr>
          <p:cNvSpPr/>
          <p:nvPr/>
        </p:nvSpPr>
        <p:spPr bwMode="auto">
          <a:xfrm>
            <a:off x="3103711" y="1658909"/>
            <a:ext cx="1656184" cy="1558601"/>
          </a:xfrm>
          <a:prstGeom prst="pent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4" name="Hexagon 3">
            <a:extLst>
              <a:ext uri="{FF2B5EF4-FFF2-40B4-BE49-F238E27FC236}">
                <a16:creationId xmlns:a16="http://schemas.microsoft.com/office/drawing/2014/main" id="{06E38CBD-A51B-48BB-B50A-C6A5AF7C1DB5}"/>
              </a:ext>
            </a:extLst>
          </p:cNvPr>
          <p:cNvSpPr/>
          <p:nvPr/>
        </p:nvSpPr>
        <p:spPr bwMode="auto">
          <a:xfrm>
            <a:off x="5454635" y="1645655"/>
            <a:ext cx="1728192" cy="1558601"/>
          </a:xfrm>
          <a:prstGeom prst="hex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 name="Heptagon 4">
            <a:extLst>
              <a:ext uri="{FF2B5EF4-FFF2-40B4-BE49-F238E27FC236}">
                <a16:creationId xmlns:a16="http://schemas.microsoft.com/office/drawing/2014/main" id="{753225E4-B1A1-4D6F-B71C-2C0495584238}"/>
              </a:ext>
            </a:extLst>
          </p:cNvPr>
          <p:cNvSpPr/>
          <p:nvPr/>
        </p:nvSpPr>
        <p:spPr bwMode="auto">
          <a:xfrm>
            <a:off x="7676783" y="1533807"/>
            <a:ext cx="1656184" cy="1660201"/>
          </a:xfrm>
          <a:prstGeom prst="hept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 name="Octagon 5">
            <a:extLst>
              <a:ext uri="{FF2B5EF4-FFF2-40B4-BE49-F238E27FC236}">
                <a16:creationId xmlns:a16="http://schemas.microsoft.com/office/drawing/2014/main" id="{5E9BB135-DB4A-4F83-B11D-D18E92A7CBBA}"/>
              </a:ext>
            </a:extLst>
          </p:cNvPr>
          <p:cNvSpPr/>
          <p:nvPr/>
        </p:nvSpPr>
        <p:spPr bwMode="auto">
          <a:xfrm>
            <a:off x="9903508" y="1521910"/>
            <a:ext cx="1656184" cy="1685788"/>
          </a:xfrm>
          <a:prstGeom prst="oct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cxnSp>
        <p:nvCxnSpPr>
          <p:cNvPr id="10" name="Straight Connector 9">
            <a:extLst>
              <a:ext uri="{FF2B5EF4-FFF2-40B4-BE49-F238E27FC236}">
                <a16:creationId xmlns:a16="http://schemas.microsoft.com/office/drawing/2014/main" id="{4A0236BD-C860-41EC-9412-BCE72E422F2E}"/>
              </a:ext>
            </a:extLst>
          </p:cNvPr>
          <p:cNvCxnSpPr>
            <a:cxnSpLocks/>
            <a:stCxn id="3" idx="0"/>
          </p:cNvCxnSpPr>
          <p:nvPr/>
        </p:nvCxnSpPr>
        <p:spPr bwMode="auto">
          <a:xfrm>
            <a:off x="3931803" y="1658909"/>
            <a:ext cx="3516" cy="956184"/>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7F6FDB5-4DC2-4AC1-8B61-D5A96DADEAB9}"/>
              </a:ext>
            </a:extLst>
          </p:cNvPr>
          <p:cNvCxnSpPr>
            <a:cxnSpLocks/>
          </p:cNvCxnSpPr>
          <p:nvPr/>
        </p:nvCxnSpPr>
        <p:spPr bwMode="auto">
          <a:xfrm flipV="1">
            <a:off x="8154832" y="2440294"/>
            <a:ext cx="350043" cy="753714"/>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546EB6D-32AB-431D-BD59-3517A9A8EC78}"/>
              </a:ext>
            </a:extLst>
          </p:cNvPr>
          <p:cNvCxnSpPr>
            <a:cxnSpLocks/>
            <a:stCxn id="6" idx="6"/>
          </p:cNvCxnSpPr>
          <p:nvPr/>
        </p:nvCxnSpPr>
        <p:spPr bwMode="auto">
          <a:xfrm>
            <a:off x="10388588" y="1521910"/>
            <a:ext cx="677152" cy="1682347"/>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39F8B8B-C620-4E61-A711-AF87A0F25D93}"/>
              </a:ext>
            </a:extLst>
          </p:cNvPr>
          <p:cNvCxnSpPr>
            <a:cxnSpLocks/>
            <a:endCxn id="6" idx="0"/>
          </p:cNvCxnSpPr>
          <p:nvPr/>
        </p:nvCxnSpPr>
        <p:spPr bwMode="auto">
          <a:xfrm flipV="1">
            <a:off x="9903508" y="2006990"/>
            <a:ext cx="1656184" cy="701634"/>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38B11EF-01FE-4485-9A0C-6506F1EB1FA0}"/>
              </a:ext>
            </a:extLst>
          </p:cNvPr>
          <p:cNvCxnSpPr>
            <a:cxnSpLocks/>
          </p:cNvCxnSpPr>
          <p:nvPr/>
        </p:nvCxnSpPr>
        <p:spPr bwMode="auto">
          <a:xfrm>
            <a:off x="9903508" y="1979118"/>
            <a:ext cx="1656184" cy="747578"/>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9B51C63-BB41-4572-AF2D-292C0E04177D}"/>
              </a:ext>
            </a:extLst>
          </p:cNvPr>
          <p:cNvCxnSpPr>
            <a:cxnSpLocks/>
            <a:stCxn id="6" idx="7"/>
          </p:cNvCxnSpPr>
          <p:nvPr/>
        </p:nvCxnSpPr>
        <p:spPr bwMode="auto">
          <a:xfrm flipH="1">
            <a:off x="10397460" y="1521910"/>
            <a:ext cx="677152" cy="1672098"/>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D1D15FC-6B07-4112-89F0-806752CD2937}"/>
              </a:ext>
            </a:extLst>
          </p:cNvPr>
          <p:cNvCxnSpPr>
            <a:cxnSpLocks/>
            <a:stCxn id="4" idx="4"/>
          </p:cNvCxnSpPr>
          <p:nvPr/>
        </p:nvCxnSpPr>
        <p:spPr bwMode="auto">
          <a:xfrm>
            <a:off x="5844285" y="1645655"/>
            <a:ext cx="942498" cy="1562772"/>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797AC6D-82AA-4EB8-8C6E-7394BC176EDB}"/>
              </a:ext>
            </a:extLst>
          </p:cNvPr>
          <p:cNvCxnSpPr>
            <a:cxnSpLocks/>
            <a:stCxn id="4" idx="3"/>
          </p:cNvCxnSpPr>
          <p:nvPr/>
        </p:nvCxnSpPr>
        <p:spPr bwMode="auto">
          <a:xfrm flipV="1">
            <a:off x="5454635" y="2420784"/>
            <a:ext cx="1728192" cy="4172"/>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4BB8ED2-6CA7-46D8-A036-E9F99B649AA7}"/>
              </a:ext>
            </a:extLst>
          </p:cNvPr>
          <p:cNvCxnSpPr>
            <a:cxnSpLocks/>
            <a:stCxn id="4" idx="2"/>
          </p:cNvCxnSpPr>
          <p:nvPr/>
        </p:nvCxnSpPr>
        <p:spPr bwMode="auto">
          <a:xfrm flipV="1">
            <a:off x="5844285" y="1641484"/>
            <a:ext cx="942498" cy="1562772"/>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244B2FE8-A09F-49A5-A1EB-28B1E60CD5FB}"/>
              </a:ext>
            </a:extLst>
          </p:cNvPr>
          <p:cNvCxnSpPr>
            <a:cxnSpLocks/>
            <a:endCxn id="5" idx="0"/>
          </p:cNvCxnSpPr>
          <p:nvPr/>
        </p:nvCxnSpPr>
        <p:spPr bwMode="auto">
          <a:xfrm flipV="1">
            <a:off x="8504875" y="1862632"/>
            <a:ext cx="664079" cy="577662"/>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8F99424F-3A08-45A1-9574-7B146FB2B30C}"/>
              </a:ext>
            </a:extLst>
          </p:cNvPr>
          <p:cNvCxnSpPr>
            <a:cxnSpLocks/>
          </p:cNvCxnSpPr>
          <p:nvPr/>
        </p:nvCxnSpPr>
        <p:spPr bwMode="auto">
          <a:xfrm>
            <a:off x="8478076" y="2448580"/>
            <a:ext cx="861922" cy="144114"/>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A8292CF-B0D3-41FA-950C-9F215CCD79E8}"/>
              </a:ext>
            </a:extLst>
          </p:cNvPr>
          <p:cNvCxnSpPr>
            <a:cxnSpLocks/>
            <a:endCxn id="5" idx="2"/>
          </p:cNvCxnSpPr>
          <p:nvPr/>
        </p:nvCxnSpPr>
        <p:spPr bwMode="auto">
          <a:xfrm>
            <a:off x="8496437" y="2448580"/>
            <a:ext cx="376972" cy="745437"/>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5D1203CB-EB67-48B3-A3A9-15E219CE0417}"/>
              </a:ext>
            </a:extLst>
          </p:cNvPr>
          <p:cNvCxnSpPr>
            <a:cxnSpLocks/>
            <a:stCxn id="5" idx="4"/>
          </p:cNvCxnSpPr>
          <p:nvPr/>
        </p:nvCxnSpPr>
        <p:spPr bwMode="auto">
          <a:xfrm flipV="1">
            <a:off x="7676779" y="2448580"/>
            <a:ext cx="801297" cy="152913"/>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C75BEDA-0ED6-48A2-A8A4-1B1381FC016B}"/>
              </a:ext>
            </a:extLst>
          </p:cNvPr>
          <p:cNvCxnSpPr>
            <a:cxnSpLocks/>
          </p:cNvCxnSpPr>
          <p:nvPr/>
        </p:nvCxnSpPr>
        <p:spPr bwMode="auto">
          <a:xfrm flipV="1">
            <a:off x="8478076" y="1541376"/>
            <a:ext cx="37807" cy="905176"/>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DED1A9E7-7017-4379-9A04-754E8A1F79DE}"/>
              </a:ext>
            </a:extLst>
          </p:cNvPr>
          <p:cNvCxnSpPr>
            <a:cxnSpLocks/>
            <a:stCxn id="5" idx="5"/>
          </p:cNvCxnSpPr>
          <p:nvPr/>
        </p:nvCxnSpPr>
        <p:spPr bwMode="auto">
          <a:xfrm>
            <a:off x="7840796" y="1862632"/>
            <a:ext cx="664079" cy="585939"/>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4F033669-0E97-48FC-AEF6-F3D3E96127B1}"/>
              </a:ext>
            </a:extLst>
          </p:cNvPr>
          <p:cNvCxnSpPr>
            <a:cxnSpLocks/>
          </p:cNvCxnSpPr>
          <p:nvPr/>
        </p:nvCxnSpPr>
        <p:spPr bwMode="auto">
          <a:xfrm flipV="1">
            <a:off x="3431070" y="2592694"/>
            <a:ext cx="468686" cy="635244"/>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4778856-6B8B-454D-B6A2-D25AD9073836}"/>
              </a:ext>
            </a:extLst>
          </p:cNvPr>
          <p:cNvCxnSpPr>
            <a:cxnSpLocks/>
            <a:stCxn id="3" idx="4"/>
          </p:cNvCxnSpPr>
          <p:nvPr/>
        </p:nvCxnSpPr>
        <p:spPr bwMode="auto">
          <a:xfrm flipH="1" flipV="1">
            <a:off x="3932865" y="2599408"/>
            <a:ext cx="510726" cy="618098"/>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F49E248F-4777-4C35-ADD2-ECE05FF863D8}"/>
              </a:ext>
            </a:extLst>
          </p:cNvPr>
          <p:cNvCxnSpPr>
            <a:cxnSpLocks/>
            <a:endCxn id="3" idx="5"/>
          </p:cNvCxnSpPr>
          <p:nvPr/>
        </p:nvCxnSpPr>
        <p:spPr bwMode="auto">
          <a:xfrm flipV="1">
            <a:off x="3931803" y="2254240"/>
            <a:ext cx="828090" cy="336370"/>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3631B2AC-CE8C-419D-9E1B-9C8EA9556974}"/>
              </a:ext>
            </a:extLst>
          </p:cNvPr>
          <p:cNvCxnSpPr>
            <a:cxnSpLocks/>
            <a:stCxn id="3" idx="1"/>
          </p:cNvCxnSpPr>
          <p:nvPr/>
        </p:nvCxnSpPr>
        <p:spPr bwMode="auto">
          <a:xfrm>
            <a:off x="3103713" y="2254240"/>
            <a:ext cx="837289" cy="336368"/>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FC31DEE7-4573-4021-978A-FD5C8CDB5961}"/>
              </a:ext>
            </a:extLst>
          </p:cNvPr>
          <p:cNvSpPr txBox="1"/>
          <p:nvPr/>
        </p:nvSpPr>
        <p:spPr>
          <a:xfrm>
            <a:off x="2288167" y="3798856"/>
            <a:ext cx="9105776" cy="830997"/>
          </a:xfrm>
          <a:prstGeom prst="rect">
            <a:avLst/>
          </a:prstGeom>
          <a:noFill/>
        </p:spPr>
        <p:txBody>
          <a:bodyPr wrap="square" rtlCol="0">
            <a:spAutoFit/>
          </a:bodyPr>
          <a:lstStyle/>
          <a:p>
            <a:r>
              <a:rPr lang="en-GB" sz="2400" dirty="0"/>
              <a:t>(ii) To find the internal angle divide the Angle Sum by the number of sides. The internal and external angles will add up to 180˚</a:t>
            </a:r>
          </a:p>
        </p:txBody>
      </p:sp>
      <p:sp>
        <p:nvSpPr>
          <p:cNvPr id="56" name="TextBox 55">
            <a:extLst>
              <a:ext uri="{FF2B5EF4-FFF2-40B4-BE49-F238E27FC236}">
                <a16:creationId xmlns:a16="http://schemas.microsoft.com/office/drawing/2014/main" id="{BA386276-8BB2-4511-8ED2-D67BB62A6771}"/>
              </a:ext>
            </a:extLst>
          </p:cNvPr>
          <p:cNvSpPr txBox="1"/>
          <p:nvPr/>
        </p:nvSpPr>
        <p:spPr>
          <a:xfrm>
            <a:off x="2446644" y="6204435"/>
            <a:ext cx="3269970" cy="461665"/>
          </a:xfrm>
          <a:prstGeom prst="rect">
            <a:avLst/>
          </a:prstGeom>
          <a:noFill/>
        </p:spPr>
        <p:txBody>
          <a:bodyPr wrap="square" rtlCol="0">
            <a:spAutoFit/>
          </a:bodyPr>
          <a:lstStyle/>
          <a:p>
            <a:r>
              <a:rPr lang="en-GB" sz="2400" dirty="0"/>
              <a:t>The external Angle = </a:t>
            </a:r>
          </a:p>
        </p:txBody>
      </p:sp>
      <p:sp>
        <p:nvSpPr>
          <p:cNvPr id="57" name="Rectangle 56">
            <a:extLst>
              <a:ext uri="{FF2B5EF4-FFF2-40B4-BE49-F238E27FC236}">
                <a16:creationId xmlns:a16="http://schemas.microsoft.com/office/drawing/2014/main" id="{834D278A-0A66-4779-9318-45261710CB01}"/>
              </a:ext>
            </a:extLst>
          </p:cNvPr>
          <p:cNvSpPr/>
          <p:nvPr/>
        </p:nvSpPr>
        <p:spPr>
          <a:xfrm>
            <a:off x="2358864" y="3340680"/>
            <a:ext cx="2931252" cy="461665"/>
          </a:xfrm>
          <a:prstGeom prst="rect">
            <a:avLst/>
          </a:prstGeom>
        </p:spPr>
        <p:txBody>
          <a:bodyPr wrap="none">
            <a:spAutoFit/>
          </a:bodyPr>
          <a:lstStyle/>
          <a:p>
            <a:r>
              <a:rPr lang="en-GB" sz="2400" dirty="0"/>
              <a:t>The Centre Angle = </a:t>
            </a:r>
          </a:p>
        </p:txBody>
      </p:sp>
      <p:sp>
        <p:nvSpPr>
          <p:cNvPr id="58" name="Rectangle 57">
            <a:extLst>
              <a:ext uri="{FF2B5EF4-FFF2-40B4-BE49-F238E27FC236}">
                <a16:creationId xmlns:a16="http://schemas.microsoft.com/office/drawing/2014/main" id="{F114A676-D5DE-4DF6-8941-A21EEDD5FF49}"/>
              </a:ext>
            </a:extLst>
          </p:cNvPr>
          <p:cNvSpPr/>
          <p:nvPr/>
        </p:nvSpPr>
        <p:spPr>
          <a:xfrm>
            <a:off x="6457740" y="2417041"/>
            <a:ext cx="554960" cy="400110"/>
          </a:xfrm>
          <a:prstGeom prst="rect">
            <a:avLst/>
          </a:prstGeom>
        </p:spPr>
        <p:txBody>
          <a:bodyPr wrap="none">
            <a:spAutoFit/>
          </a:bodyPr>
          <a:lstStyle/>
          <a:p>
            <a:r>
              <a:rPr lang="en-GB" dirty="0">
                <a:solidFill>
                  <a:srgbClr val="FF0000"/>
                </a:solidFill>
              </a:rPr>
              <a:t>60˚</a:t>
            </a:r>
          </a:p>
        </p:txBody>
      </p:sp>
      <p:sp>
        <p:nvSpPr>
          <p:cNvPr id="59" name="Rectangle 58">
            <a:extLst>
              <a:ext uri="{FF2B5EF4-FFF2-40B4-BE49-F238E27FC236}">
                <a16:creationId xmlns:a16="http://schemas.microsoft.com/office/drawing/2014/main" id="{447207CF-D82B-45C6-866F-5CE4E6C0BA1D}"/>
              </a:ext>
            </a:extLst>
          </p:cNvPr>
          <p:cNvSpPr/>
          <p:nvPr/>
        </p:nvSpPr>
        <p:spPr>
          <a:xfrm>
            <a:off x="6069828" y="1813475"/>
            <a:ext cx="554960" cy="400110"/>
          </a:xfrm>
          <a:prstGeom prst="rect">
            <a:avLst/>
          </a:prstGeom>
        </p:spPr>
        <p:txBody>
          <a:bodyPr wrap="none">
            <a:spAutoFit/>
          </a:bodyPr>
          <a:lstStyle/>
          <a:p>
            <a:r>
              <a:rPr lang="en-GB" dirty="0">
                <a:solidFill>
                  <a:srgbClr val="FF0000"/>
                </a:solidFill>
              </a:rPr>
              <a:t>60˚</a:t>
            </a:r>
          </a:p>
        </p:txBody>
      </p:sp>
      <p:sp>
        <p:nvSpPr>
          <p:cNvPr id="60" name="Rectangle 59">
            <a:extLst>
              <a:ext uri="{FF2B5EF4-FFF2-40B4-BE49-F238E27FC236}">
                <a16:creationId xmlns:a16="http://schemas.microsoft.com/office/drawing/2014/main" id="{83C1581C-56EB-42EA-977C-74BED31D0D1D}"/>
              </a:ext>
            </a:extLst>
          </p:cNvPr>
          <p:cNvSpPr/>
          <p:nvPr/>
        </p:nvSpPr>
        <p:spPr>
          <a:xfrm>
            <a:off x="6438067" y="2038100"/>
            <a:ext cx="554960" cy="400110"/>
          </a:xfrm>
          <a:prstGeom prst="rect">
            <a:avLst/>
          </a:prstGeom>
        </p:spPr>
        <p:txBody>
          <a:bodyPr wrap="none">
            <a:spAutoFit/>
          </a:bodyPr>
          <a:lstStyle/>
          <a:p>
            <a:r>
              <a:rPr lang="en-GB" dirty="0">
                <a:solidFill>
                  <a:srgbClr val="FF0000"/>
                </a:solidFill>
              </a:rPr>
              <a:t>60˚</a:t>
            </a:r>
          </a:p>
        </p:txBody>
      </p:sp>
      <p:sp>
        <p:nvSpPr>
          <p:cNvPr id="61" name="Rectangle 60">
            <a:extLst>
              <a:ext uri="{FF2B5EF4-FFF2-40B4-BE49-F238E27FC236}">
                <a16:creationId xmlns:a16="http://schemas.microsoft.com/office/drawing/2014/main" id="{3B4F958D-50FF-43A1-BA20-0C26DD132BD2}"/>
              </a:ext>
            </a:extLst>
          </p:cNvPr>
          <p:cNvSpPr/>
          <p:nvPr/>
        </p:nvSpPr>
        <p:spPr>
          <a:xfrm>
            <a:off x="6056602" y="2679584"/>
            <a:ext cx="554960" cy="400110"/>
          </a:xfrm>
          <a:prstGeom prst="rect">
            <a:avLst/>
          </a:prstGeom>
        </p:spPr>
        <p:txBody>
          <a:bodyPr wrap="none">
            <a:spAutoFit/>
          </a:bodyPr>
          <a:lstStyle/>
          <a:p>
            <a:r>
              <a:rPr lang="en-GB" dirty="0">
                <a:solidFill>
                  <a:srgbClr val="FF0000"/>
                </a:solidFill>
              </a:rPr>
              <a:t>60˚</a:t>
            </a:r>
          </a:p>
        </p:txBody>
      </p:sp>
      <p:sp>
        <p:nvSpPr>
          <p:cNvPr id="62" name="Rectangle 61">
            <a:extLst>
              <a:ext uri="{FF2B5EF4-FFF2-40B4-BE49-F238E27FC236}">
                <a16:creationId xmlns:a16="http://schemas.microsoft.com/office/drawing/2014/main" id="{527B9D06-7DDB-428E-9604-DF5AE89500AD}"/>
              </a:ext>
            </a:extLst>
          </p:cNvPr>
          <p:cNvSpPr/>
          <p:nvPr/>
        </p:nvSpPr>
        <p:spPr>
          <a:xfrm>
            <a:off x="5678006" y="2445752"/>
            <a:ext cx="554960" cy="400110"/>
          </a:xfrm>
          <a:prstGeom prst="rect">
            <a:avLst/>
          </a:prstGeom>
        </p:spPr>
        <p:txBody>
          <a:bodyPr wrap="none">
            <a:spAutoFit/>
          </a:bodyPr>
          <a:lstStyle/>
          <a:p>
            <a:r>
              <a:rPr lang="en-GB" dirty="0">
                <a:solidFill>
                  <a:srgbClr val="FF0000"/>
                </a:solidFill>
              </a:rPr>
              <a:t>60˚</a:t>
            </a:r>
          </a:p>
        </p:txBody>
      </p:sp>
      <p:sp>
        <p:nvSpPr>
          <p:cNvPr id="63" name="Rectangle 62">
            <a:extLst>
              <a:ext uri="{FF2B5EF4-FFF2-40B4-BE49-F238E27FC236}">
                <a16:creationId xmlns:a16="http://schemas.microsoft.com/office/drawing/2014/main" id="{3B6C3E52-4AA9-4227-83DD-D3D4315F4B77}"/>
              </a:ext>
            </a:extLst>
          </p:cNvPr>
          <p:cNvSpPr/>
          <p:nvPr/>
        </p:nvSpPr>
        <p:spPr>
          <a:xfrm>
            <a:off x="5550640" y="1938319"/>
            <a:ext cx="554960" cy="400110"/>
          </a:xfrm>
          <a:prstGeom prst="rect">
            <a:avLst/>
          </a:prstGeom>
        </p:spPr>
        <p:txBody>
          <a:bodyPr wrap="none">
            <a:spAutoFit/>
          </a:bodyPr>
          <a:lstStyle/>
          <a:p>
            <a:r>
              <a:rPr lang="en-GB" dirty="0">
                <a:solidFill>
                  <a:srgbClr val="FF0000"/>
                </a:solidFill>
              </a:rPr>
              <a:t>60˚</a:t>
            </a:r>
          </a:p>
        </p:txBody>
      </p:sp>
      <p:sp>
        <p:nvSpPr>
          <p:cNvPr id="15360" name="Rectangle 15359">
            <a:extLst>
              <a:ext uri="{FF2B5EF4-FFF2-40B4-BE49-F238E27FC236}">
                <a16:creationId xmlns:a16="http://schemas.microsoft.com/office/drawing/2014/main" id="{1120E1A8-3B24-4270-BE6A-8C59483F738B}"/>
              </a:ext>
            </a:extLst>
          </p:cNvPr>
          <p:cNvSpPr/>
          <p:nvPr/>
        </p:nvSpPr>
        <p:spPr>
          <a:xfrm>
            <a:off x="10838983" y="1838546"/>
            <a:ext cx="554960" cy="400110"/>
          </a:xfrm>
          <a:prstGeom prst="rect">
            <a:avLst/>
          </a:prstGeom>
        </p:spPr>
        <p:txBody>
          <a:bodyPr wrap="none">
            <a:spAutoFit/>
          </a:bodyPr>
          <a:lstStyle/>
          <a:p>
            <a:r>
              <a:rPr lang="en-GB" dirty="0">
                <a:solidFill>
                  <a:srgbClr val="FF0000"/>
                </a:solidFill>
              </a:rPr>
              <a:t>45˚</a:t>
            </a:r>
          </a:p>
        </p:txBody>
      </p:sp>
      <p:sp>
        <p:nvSpPr>
          <p:cNvPr id="15361" name="Rectangle 15360">
            <a:extLst>
              <a:ext uri="{FF2B5EF4-FFF2-40B4-BE49-F238E27FC236}">
                <a16:creationId xmlns:a16="http://schemas.microsoft.com/office/drawing/2014/main" id="{2B267DD9-8CB7-466E-909D-4EDAA89B4CB7}"/>
              </a:ext>
            </a:extLst>
          </p:cNvPr>
          <p:cNvSpPr/>
          <p:nvPr/>
        </p:nvSpPr>
        <p:spPr>
          <a:xfrm>
            <a:off x="10458556" y="2762249"/>
            <a:ext cx="554960" cy="400110"/>
          </a:xfrm>
          <a:prstGeom prst="rect">
            <a:avLst/>
          </a:prstGeom>
        </p:spPr>
        <p:txBody>
          <a:bodyPr wrap="none">
            <a:spAutoFit/>
          </a:bodyPr>
          <a:lstStyle/>
          <a:p>
            <a:r>
              <a:rPr lang="en-GB" dirty="0">
                <a:solidFill>
                  <a:srgbClr val="FF0000"/>
                </a:solidFill>
              </a:rPr>
              <a:t>45˚</a:t>
            </a:r>
          </a:p>
        </p:txBody>
      </p:sp>
      <p:sp>
        <p:nvSpPr>
          <p:cNvPr id="15362" name="Rectangle 15361">
            <a:extLst>
              <a:ext uri="{FF2B5EF4-FFF2-40B4-BE49-F238E27FC236}">
                <a16:creationId xmlns:a16="http://schemas.microsoft.com/office/drawing/2014/main" id="{F809C7D5-83B2-4E20-8993-4B945BCBA1EB}"/>
              </a:ext>
            </a:extLst>
          </p:cNvPr>
          <p:cNvSpPr/>
          <p:nvPr/>
        </p:nvSpPr>
        <p:spPr>
          <a:xfrm>
            <a:off x="9961247" y="2149571"/>
            <a:ext cx="554960" cy="400110"/>
          </a:xfrm>
          <a:prstGeom prst="rect">
            <a:avLst/>
          </a:prstGeom>
        </p:spPr>
        <p:txBody>
          <a:bodyPr wrap="none">
            <a:spAutoFit/>
          </a:bodyPr>
          <a:lstStyle/>
          <a:p>
            <a:r>
              <a:rPr lang="en-GB" dirty="0">
                <a:solidFill>
                  <a:srgbClr val="FF0000"/>
                </a:solidFill>
              </a:rPr>
              <a:t>45˚</a:t>
            </a:r>
          </a:p>
        </p:txBody>
      </p:sp>
      <p:sp>
        <p:nvSpPr>
          <p:cNvPr id="15363" name="Rectangle 15362">
            <a:extLst>
              <a:ext uri="{FF2B5EF4-FFF2-40B4-BE49-F238E27FC236}">
                <a16:creationId xmlns:a16="http://schemas.microsoft.com/office/drawing/2014/main" id="{F3F2E8F7-EDD9-4EF8-AFA9-E2299490C529}"/>
              </a:ext>
            </a:extLst>
          </p:cNvPr>
          <p:cNvSpPr/>
          <p:nvPr/>
        </p:nvSpPr>
        <p:spPr>
          <a:xfrm>
            <a:off x="10053047" y="1770747"/>
            <a:ext cx="554960" cy="400110"/>
          </a:xfrm>
          <a:prstGeom prst="rect">
            <a:avLst/>
          </a:prstGeom>
        </p:spPr>
        <p:txBody>
          <a:bodyPr wrap="none">
            <a:spAutoFit/>
          </a:bodyPr>
          <a:lstStyle/>
          <a:p>
            <a:r>
              <a:rPr lang="en-GB" dirty="0">
                <a:solidFill>
                  <a:srgbClr val="FF0000"/>
                </a:solidFill>
              </a:rPr>
              <a:t>45˚</a:t>
            </a:r>
          </a:p>
        </p:txBody>
      </p:sp>
      <p:sp>
        <p:nvSpPr>
          <p:cNvPr id="15364" name="Rectangle 15363">
            <a:extLst>
              <a:ext uri="{FF2B5EF4-FFF2-40B4-BE49-F238E27FC236}">
                <a16:creationId xmlns:a16="http://schemas.microsoft.com/office/drawing/2014/main" id="{553D4418-D9B8-429D-9C6F-33A1990A3644}"/>
              </a:ext>
            </a:extLst>
          </p:cNvPr>
          <p:cNvSpPr/>
          <p:nvPr/>
        </p:nvSpPr>
        <p:spPr>
          <a:xfrm>
            <a:off x="10470424" y="1636038"/>
            <a:ext cx="554960" cy="400110"/>
          </a:xfrm>
          <a:prstGeom prst="rect">
            <a:avLst/>
          </a:prstGeom>
        </p:spPr>
        <p:txBody>
          <a:bodyPr wrap="none">
            <a:spAutoFit/>
          </a:bodyPr>
          <a:lstStyle/>
          <a:p>
            <a:r>
              <a:rPr lang="en-GB" dirty="0">
                <a:solidFill>
                  <a:srgbClr val="FF0000"/>
                </a:solidFill>
              </a:rPr>
              <a:t>45˚</a:t>
            </a:r>
          </a:p>
        </p:txBody>
      </p:sp>
      <p:sp>
        <p:nvSpPr>
          <p:cNvPr id="15365" name="Rectangle 15364">
            <a:extLst>
              <a:ext uri="{FF2B5EF4-FFF2-40B4-BE49-F238E27FC236}">
                <a16:creationId xmlns:a16="http://schemas.microsoft.com/office/drawing/2014/main" id="{CBE901ED-1AA4-4760-AA7E-050766374B26}"/>
              </a:ext>
            </a:extLst>
          </p:cNvPr>
          <p:cNvSpPr/>
          <p:nvPr/>
        </p:nvSpPr>
        <p:spPr>
          <a:xfrm>
            <a:off x="10058095" y="2560242"/>
            <a:ext cx="554960" cy="400110"/>
          </a:xfrm>
          <a:prstGeom prst="rect">
            <a:avLst/>
          </a:prstGeom>
        </p:spPr>
        <p:txBody>
          <a:bodyPr wrap="none">
            <a:spAutoFit/>
          </a:bodyPr>
          <a:lstStyle/>
          <a:p>
            <a:r>
              <a:rPr lang="en-GB" dirty="0">
                <a:solidFill>
                  <a:srgbClr val="FF0000"/>
                </a:solidFill>
              </a:rPr>
              <a:t>45˚</a:t>
            </a:r>
          </a:p>
        </p:txBody>
      </p:sp>
      <p:sp>
        <p:nvSpPr>
          <p:cNvPr id="15366" name="Rectangle 15365">
            <a:extLst>
              <a:ext uri="{FF2B5EF4-FFF2-40B4-BE49-F238E27FC236}">
                <a16:creationId xmlns:a16="http://schemas.microsoft.com/office/drawing/2014/main" id="{CE69A1B8-AF19-4E3D-B7B1-612DC23E4897}"/>
              </a:ext>
            </a:extLst>
          </p:cNvPr>
          <p:cNvSpPr/>
          <p:nvPr/>
        </p:nvSpPr>
        <p:spPr>
          <a:xfrm>
            <a:off x="10845072" y="2531766"/>
            <a:ext cx="554960" cy="400110"/>
          </a:xfrm>
          <a:prstGeom prst="rect">
            <a:avLst/>
          </a:prstGeom>
        </p:spPr>
        <p:txBody>
          <a:bodyPr wrap="none">
            <a:spAutoFit/>
          </a:bodyPr>
          <a:lstStyle/>
          <a:p>
            <a:r>
              <a:rPr lang="en-GB" dirty="0">
                <a:solidFill>
                  <a:srgbClr val="FF0000"/>
                </a:solidFill>
              </a:rPr>
              <a:t>45˚</a:t>
            </a:r>
          </a:p>
        </p:txBody>
      </p:sp>
      <p:sp>
        <p:nvSpPr>
          <p:cNvPr id="74" name="Rectangle 73">
            <a:extLst>
              <a:ext uri="{FF2B5EF4-FFF2-40B4-BE49-F238E27FC236}">
                <a16:creationId xmlns:a16="http://schemas.microsoft.com/office/drawing/2014/main" id="{8C4D90C1-A88B-43D7-A979-15D440D99337}"/>
              </a:ext>
            </a:extLst>
          </p:cNvPr>
          <p:cNvSpPr/>
          <p:nvPr/>
        </p:nvSpPr>
        <p:spPr>
          <a:xfrm>
            <a:off x="11029149" y="2184583"/>
            <a:ext cx="554960" cy="400110"/>
          </a:xfrm>
          <a:prstGeom prst="rect">
            <a:avLst/>
          </a:prstGeom>
        </p:spPr>
        <p:txBody>
          <a:bodyPr wrap="none">
            <a:spAutoFit/>
          </a:bodyPr>
          <a:lstStyle/>
          <a:p>
            <a:r>
              <a:rPr lang="en-GB" dirty="0">
                <a:solidFill>
                  <a:srgbClr val="FF0000"/>
                </a:solidFill>
              </a:rPr>
              <a:t>45˚</a:t>
            </a:r>
          </a:p>
        </p:txBody>
      </p:sp>
      <p:sp>
        <p:nvSpPr>
          <p:cNvPr id="15368" name="Rectangle 15367">
            <a:extLst>
              <a:ext uri="{FF2B5EF4-FFF2-40B4-BE49-F238E27FC236}">
                <a16:creationId xmlns:a16="http://schemas.microsoft.com/office/drawing/2014/main" id="{D692C86E-DC3E-477E-8AC6-E826460AAFE2}"/>
              </a:ext>
            </a:extLst>
          </p:cNvPr>
          <p:cNvSpPr/>
          <p:nvPr/>
        </p:nvSpPr>
        <p:spPr>
          <a:xfrm>
            <a:off x="7881867" y="2552335"/>
            <a:ext cx="554960" cy="400110"/>
          </a:xfrm>
          <a:prstGeom prst="rect">
            <a:avLst/>
          </a:prstGeom>
        </p:spPr>
        <p:txBody>
          <a:bodyPr wrap="none">
            <a:spAutoFit/>
          </a:bodyPr>
          <a:lstStyle/>
          <a:p>
            <a:r>
              <a:rPr lang="en-GB" dirty="0">
                <a:solidFill>
                  <a:srgbClr val="FF0000"/>
                </a:solidFill>
              </a:rPr>
              <a:t>51˚</a:t>
            </a:r>
          </a:p>
        </p:txBody>
      </p:sp>
      <p:sp>
        <p:nvSpPr>
          <p:cNvPr id="15369" name="Rectangle 15368">
            <a:extLst>
              <a:ext uri="{FF2B5EF4-FFF2-40B4-BE49-F238E27FC236}">
                <a16:creationId xmlns:a16="http://schemas.microsoft.com/office/drawing/2014/main" id="{C70BE418-0EB2-4711-96D1-A1B1E8BFA8CB}"/>
              </a:ext>
            </a:extLst>
          </p:cNvPr>
          <p:cNvSpPr/>
          <p:nvPr/>
        </p:nvSpPr>
        <p:spPr>
          <a:xfrm>
            <a:off x="8300829" y="2793560"/>
            <a:ext cx="554960" cy="400110"/>
          </a:xfrm>
          <a:prstGeom prst="rect">
            <a:avLst/>
          </a:prstGeom>
        </p:spPr>
        <p:txBody>
          <a:bodyPr wrap="none">
            <a:spAutoFit/>
          </a:bodyPr>
          <a:lstStyle/>
          <a:p>
            <a:r>
              <a:rPr lang="en-GB" dirty="0">
                <a:solidFill>
                  <a:srgbClr val="FF0000"/>
                </a:solidFill>
              </a:rPr>
              <a:t>51˚</a:t>
            </a:r>
          </a:p>
        </p:txBody>
      </p:sp>
      <p:sp>
        <p:nvSpPr>
          <p:cNvPr id="15370" name="Rectangle 15369">
            <a:extLst>
              <a:ext uri="{FF2B5EF4-FFF2-40B4-BE49-F238E27FC236}">
                <a16:creationId xmlns:a16="http://schemas.microsoft.com/office/drawing/2014/main" id="{0B2B27C9-0C9C-4BED-BB10-AC52E000366A}"/>
              </a:ext>
            </a:extLst>
          </p:cNvPr>
          <p:cNvSpPr/>
          <p:nvPr/>
        </p:nvSpPr>
        <p:spPr>
          <a:xfrm>
            <a:off x="8672289" y="2523859"/>
            <a:ext cx="554960" cy="400110"/>
          </a:xfrm>
          <a:prstGeom prst="rect">
            <a:avLst/>
          </a:prstGeom>
        </p:spPr>
        <p:txBody>
          <a:bodyPr wrap="none">
            <a:spAutoFit/>
          </a:bodyPr>
          <a:lstStyle/>
          <a:p>
            <a:r>
              <a:rPr lang="en-GB" dirty="0">
                <a:solidFill>
                  <a:srgbClr val="FF0000"/>
                </a:solidFill>
              </a:rPr>
              <a:t>51˚</a:t>
            </a:r>
          </a:p>
        </p:txBody>
      </p:sp>
      <p:sp>
        <p:nvSpPr>
          <p:cNvPr id="15371" name="Rectangle 15370">
            <a:extLst>
              <a:ext uri="{FF2B5EF4-FFF2-40B4-BE49-F238E27FC236}">
                <a16:creationId xmlns:a16="http://schemas.microsoft.com/office/drawing/2014/main" id="{C38DBB00-0A7E-4ED9-99AF-39771059E7D0}"/>
              </a:ext>
            </a:extLst>
          </p:cNvPr>
          <p:cNvSpPr/>
          <p:nvPr/>
        </p:nvSpPr>
        <p:spPr>
          <a:xfrm>
            <a:off x="7823481" y="2138448"/>
            <a:ext cx="554960" cy="400110"/>
          </a:xfrm>
          <a:prstGeom prst="rect">
            <a:avLst/>
          </a:prstGeom>
        </p:spPr>
        <p:txBody>
          <a:bodyPr wrap="none">
            <a:spAutoFit/>
          </a:bodyPr>
          <a:lstStyle/>
          <a:p>
            <a:r>
              <a:rPr lang="en-GB" dirty="0">
                <a:solidFill>
                  <a:srgbClr val="FF0000"/>
                </a:solidFill>
              </a:rPr>
              <a:t>51˚</a:t>
            </a:r>
          </a:p>
        </p:txBody>
      </p:sp>
      <p:sp>
        <p:nvSpPr>
          <p:cNvPr id="15372" name="Rectangle 15371">
            <a:extLst>
              <a:ext uri="{FF2B5EF4-FFF2-40B4-BE49-F238E27FC236}">
                <a16:creationId xmlns:a16="http://schemas.microsoft.com/office/drawing/2014/main" id="{001CCD32-BF27-4826-9C99-28D980D99C2D}"/>
              </a:ext>
            </a:extLst>
          </p:cNvPr>
          <p:cNvSpPr/>
          <p:nvPr/>
        </p:nvSpPr>
        <p:spPr>
          <a:xfrm>
            <a:off x="8023349" y="1743731"/>
            <a:ext cx="554960" cy="400110"/>
          </a:xfrm>
          <a:prstGeom prst="rect">
            <a:avLst/>
          </a:prstGeom>
        </p:spPr>
        <p:txBody>
          <a:bodyPr wrap="none">
            <a:spAutoFit/>
          </a:bodyPr>
          <a:lstStyle/>
          <a:p>
            <a:r>
              <a:rPr lang="en-GB" dirty="0">
                <a:solidFill>
                  <a:srgbClr val="FF0000"/>
                </a:solidFill>
              </a:rPr>
              <a:t>51˚</a:t>
            </a:r>
          </a:p>
        </p:txBody>
      </p:sp>
      <p:sp>
        <p:nvSpPr>
          <p:cNvPr id="15376" name="Rectangle 15375">
            <a:extLst>
              <a:ext uri="{FF2B5EF4-FFF2-40B4-BE49-F238E27FC236}">
                <a16:creationId xmlns:a16="http://schemas.microsoft.com/office/drawing/2014/main" id="{313AEE0B-8051-47DE-AEF7-C9F28124A363}"/>
              </a:ext>
            </a:extLst>
          </p:cNvPr>
          <p:cNvSpPr/>
          <p:nvPr/>
        </p:nvSpPr>
        <p:spPr>
          <a:xfrm>
            <a:off x="8504043" y="1734932"/>
            <a:ext cx="554960" cy="400110"/>
          </a:xfrm>
          <a:prstGeom prst="rect">
            <a:avLst/>
          </a:prstGeom>
        </p:spPr>
        <p:txBody>
          <a:bodyPr wrap="none">
            <a:spAutoFit/>
          </a:bodyPr>
          <a:lstStyle/>
          <a:p>
            <a:r>
              <a:rPr lang="en-GB" dirty="0">
                <a:solidFill>
                  <a:srgbClr val="FF0000"/>
                </a:solidFill>
              </a:rPr>
              <a:t>51˚</a:t>
            </a:r>
          </a:p>
        </p:txBody>
      </p:sp>
      <p:sp>
        <p:nvSpPr>
          <p:cNvPr id="15377" name="Rectangle 15376">
            <a:extLst>
              <a:ext uri="{FF2B5EF4-FFF2-40B4-BE49-F238E27FC236}">
                <a16:creationId xmlns:a16="http://schemas.microsoft.com/office/drawing/2014/main" id="{BAEFDBED-56D5-4CEE-AA39-874877990176}"/>
              </a:ext>
            </a:extLst>
          </p:cNvPr>
          <p:cNvSpPr/>
          <p:nvPr/>
        </p:nvSpPr>
        <p:spPr>
          <a:xfrm>
            <a:off x="8746583" y="2138448"/>
            <a:ext cx="554960" cy="400110"/>
          </a:xfrm>
          <a:prstGeom prst="rect">
            <a:avLst/>
          </a:prstGeom>
        </p:spPr>
        <p:txBody>
          <a:bodyPr wrap="none">
            <a:spAutoFit/>
          </a:bodyPr>
          <a:lstStyle/>
          <a:p>
            <a:r>
              <a:rPr lang="en-GB" dirty="0">
                <a:solidFill>
                  <a:srgbClr val="FF0000"/>
                </a:solidFill>
              </a:rPr>
              <a:t>51˚</a:t>
            </a:r>
          </a:p>
        </p:txBody>
      </p:sp>
      <p:sp>
        <p:nvSpPr>
          <p:cNvPr id="15378" name="Rectangle 15377">
            <a:extLst>
              <a:ext uri="{FF2B5EF4-FFF2-40B4-BE49-F238E27FC236}">
                <a16:creationId xmlns:a16="http://schemas.microsoft.com/office/drawing/2014/main" id="{A562B57F-BDAD-4EF6-A341-24370A7DC945}"/>
              </a:ext>
            </a:extLst>
          </p:cNvPr>
          <p:cNvSpPr/>
          <p:nvPr/>
        </p:nvSpPr>
        <p:spPr>
          <a:xfrm>
            <a:off x="4057604" y="2506049"/>
            <a:ext cx="554960" cy="400110"/>
          </a:xfrm>
          <a:prstGeom prst="rect">
            <a:avLst/>
          </a:prstGeom>
        </p:spPr>
        <p:txBody>
          <a:bodyPr wrap="none">
            <a:spAutoFit/>
          </a:bodyPr>
          <a:lstStyle/>
          <a:p>
            <a:r>
              <a:rPr lang="en-GB" dirty="0">
                <a:solidFill>
                  <a:srgbClr val="FF0000"/>
                </a:solidFill>
              </a:rPr>
              <a:t>72˚</a:t>
            </a:r>
          </a:p>
        </p:txBody>
      </p:sp>
      <p:sp>
        <p:nvSpPr>
          <p:cNvPr id="15379" name="Rectangle 15378">
            <a:extLst>
              <a:ext uri="{FF2B5EF4-FFF2-40B4-BE49-F238E27FC236}">
                <a16:creationId xmlns:a16="http://schemas.microsoft.com/office/drawing/2014/main" id="{99951B3D-813B-48B4-BA7C-9F851698576D}"/>
              </a:ext>
            </a:extLst>
          </p:cNvPr>
          <p:cNvSpPr/>
          <p:nvPr/>
        </p:nvSpPr>
        <p:spPr>
          <a:xfrm>
            <a:off x="3620464" y="2792640"/>
            <a:ext cx="554960" cy="400110"/>
          </a:xfrm>
          <a:prstGeom prst="rect">
            <a:avLst/>
          </a:prstGeom>
        </p:spPr>
        <p:txBody>
          <a:bodyPr wrap="none">
            <a:spAutoFit/>
          </a:bodyPr>
          <a:lstStyle/>
          <a:p>
            <a:r>
              <a:rPr lang="en-GB" dirty="0">
                <a:solidFill>
                  <a:srgbClr val="FF0000"/>
                </a:solidFill>
              </a:rPr>
              <a:t>72˚</a:t>
            </a:r>
          </a:p>
        </p:txBody>
      </p:sp>
      <p:sp>
        <p:nvSpPr>
          <p:cNvPr id="15380" name="Rectangle 15379">
            <a:extLst>
              <a:ext uri="{FF2B5EF4-FFF2-40B4-BE49-F238E27FC236}">
                <a16:creationId xmlns:a16="http://schemas.microsoft.com/office/drawing/2014/main" id="{1C3B588C-60E7-48A1-BE2C-58D80DB04E9C}"/>
              </a:ext>
            </a:extLst>
          </p:cNvPr>
          <p:cNvSpPr/>
          <p:nvPr/>
        </p:nvSpPr>
        <p:spPr>
          <a:xfrm>
            <a:off x="3235940" y="2479529"/>
            <a:ext cx="554960" cy="400110"/>
          </a:xfrm>
          <a:prstGeom prst="rect">
            <a:avLst/>
          </a:prstGeom>
        </p:spPr>
        <p:txBody>
          <a:bodyPr wrap="none">
            <a:spAutoFit/>
          </a:bodyPr>
          <a:lstStyle/>
          <a:p>
            <a:r>
              <a:rPr lang="en-GB" dirty="0">
                <a:solidFill>
                  <a:srgbClr val="FF0000"/>
                </a:solidFill>
              </a:rPr>
              <a:t>72˚</a:t>
            </a:r>
          </a:p>
        </p:txBody>
      </p:sp>
      <p:sp>
        <p:nvSpPr>
          <p:cNvPr id="15381" name="Rectangle 15380">
            <a:extLst>
              <a:ext uri="{FF2B5EF4-FFF2-40B4-BE49-F238E27FC236}">
                <a16:creationId xmlns:a16="http://schemas.microsoft.com/office/drawing/2014/main" id="{9B21EA48-BAB4-4715-8479-D4BC7DEEE1F3}"/>
              </a:ext>
            </a:extLst>
          </p:cNvPr>
          <p:cNvSpPr/>
          <p:nvPr/>
        </p:nvSpPr>
        <p:spPr>
          <a:xfrm>
            <a:off x="3386814" y="1979795"/>
            <a:ext cx="554960" cy="400110"/>
          </a:xfrm>
          <a:prstGeom prst="rect">
            <a:avLst/>
          </a:prstGeom>
        </p:spPr>
        <p:txBody>
          <a:bodyPr wrap="none">
            <a:spAutoFit/>
          </a:bodyPr>
          <a:lstStyle/>
          <a:p>
            <a:r>
              <a:rPr lang="en-GB" dirty="0">
                <a:solidFill>
                  <a:srgbClr val="FF0000"/>
                </a:solidFill>
              </a:rPr>
              <a:t>72˚</a:t>
            </a:r>
          </a:p>
        </p:txBody>
      </p:sp>
      <p:sp>
        <p:nvSpPr>
          <p:cNvPr id="15382" name="Rectangle 15381">
            <a:extLst>
              <a:ext uri="{FF2B5EF4-FFF2-40B4-BE49-F238E27FC236}">
                <a16:creationId xmlns:a16="http://schemas.microsoft.com/office/drawing/2014/main" id="{786E18F7-E477-4A2D-8F73-0C3C23FCC453}"/>
              </a:ext>
            </a:extLst>
          </p:cNvPr>
          <p:cNvSpPr/>
          <p:nvPr/>
        </p:nvSpPr>
        <p:spPr>
          <a:xfrm>
            <a:off x="3932871" y="1979458"/>
            <a:ext cx="554960" cy="400110"/>
          </a:xfrm>
          <a:prstGeom prst="rect">
            <a:avLst/>
          </a:prstGeom>
        </p:spPr>
        <p:txBody>
          <a:bodyPr wrap="none">
            <a:spAutoFit/>
          </a:bodyPr>
          <a:lstStyle/>
          <a:p>
            <a:r>
              <a:rPr lang="en-GB" dirty="0">
                <a:solidFill>
                  <a:srgbClr val="FF0000"/>
                </a:solidFill>
              </a:rPr>
              <a:t>72˚</a:t>
            </a:r>
          </a:p>
        </p:txBody>
      </p:sp>
      <p:sp>
        <p:nvSpPr>
          <p:cNvPr id="88" name="Partial Circle 87">
            <a:extLst>
              <a:ext uri="{FF2B5EF4-FFF2-40B4-BE49-F238E27FC236}">
                <a16:creationId xmlns:a16="http://schemas.microsoft.com/office/drawing/2014/main" id="{95BDDB8C-3ACF-4149-9996-BAEF70DCA002}"/>
              </a:ext>
            </a:extLst>
          </p:cNvPr>
          <p:cNvSpPr/>
          <p:nvPr/>
        </p:nvSpPr>
        <p:spPr bwMode="auto">
          <a:xfrm rot="9504461">
            <a:off x="3505338" y="2328010"/>
            <a:ext cx="795965" cy="524971"/>
          </a:xfrm>
          <a:prstGeom prst="pie">
            <a:avLst>
              <a:gd name="adj1" fmla="val 2669736"/>
              <a:gd name="adj2" fmla="val 6719417"/>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89" name="Partial Circle 88">
            <a:extLst>
              <a:ext uri="{FF2B5EF4-FFF2-40B4-BE49-F238E27FC236}">
                <a16:creationId xmlns:a16="http://schemas.microsoft.com/office/drawing/2014/main" id="{9C2D2AC7-23E4-49CA-87DA-DF34A78BFB95}"/>
              </a:ext>
            </a:extLst>
          </p:cNvPr>
          <p:cNvSpPr/>
          <p:nvPr/>
        </p:nvSpPr>
        <p:spPr bwMode="auto">
          <a:xfrm rot="7747206">
            <a:off x="5893308" y="2016326"/>
            <a:ext cx="795965" cy="801427"/>
          </a:xfrm>
          <a:prstGeom prst="pie">
            <a:avLst>
              <a:gd name="adj1" fmla="val 3011416"/>
              <a:gd name="adj2" fmla="val 6719417"/>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90" name="Partial Circle 89">
            <a:extLst>
              <a:ext uri="{FF2B5EF4-FFF2-40B4-BE49-F238E27FC236}">
                <a16:creationId xmlns:a16="http://schemas.microsoft.com/office/drawing/2014/main" id="{481D6362-4739-419A-A043-D06D130D6A95}"/>
              </a:ext>
            </a:extLst>
          </p:cNvPr>
          <p:cNvSpPr/>
          <p:nvPr/>
        </p:nvSpPr>
        <p:spPr bwMode="auto">
          <a:xfrm rot="9358874">
            <a:off x="8091704" y="2023307"/>
            <a:ext cx="795965" cy="801427"/>
          </a:xfrm>
          <a:prstGeom prst="pie">
            <a:avLst>
              <a:gd name="adj1" fmla="val 4041778"/>
              <a:gd name="adj2" fmla="val 686307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91" name="Partial Circle 90">
            <a:extLst>
              <a:ext uri="{FF2B5EF4-FFF2-40B4-BE49-F238E27FC236}">
                <a16:creationId xmlns:a16="http://schemas.microsoft.com/office/drawing/2014/main" id="{F2C7840C-013B-48DC-8D4E-0B747A4E2F5D}"/>
              </a:ext>
            </a:extLst>
          </p:cNvPr>
          <p:cNvSpPr/>
          <p:nvPr/>
        </p:nvSpPr>
        <p:spPr bwMode="auto">
          <a:xfrm rot="9170098">
            <a:off x="10363977" y="1960173"/>
            <a:ext cx="795965" cy="801427"/>
          </a:xfrm>
          <a:prstGeom prst="pie">
            <a:avLst>
              <a:gd name="adj1" fmla="val 3011416"/>
              <a:gd name="adj2" fmla="val 535665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83" name="TextBox 15382">
            <a:extLst>
              <a:ext uri="{FF2B5EF4-FFF2-40B4-BE49-F238E27FC236}">
                <a16:creationId xmlns:a16="http://schemas.microsoft.com/office/drawing/2014/main" id="{012D0B5A-00AA-45B0-AE4E-E081CD96F129}"/>
              </a:ext>
            </a:extLst>
          </p:cNvPr>
          <p:cNvSpPr txBox="1"/>
          <p:nvPr/>
        </p:nvSpPr>
        <p:spPr>
          <a:xfrm>
            <a:off x="5190843" y="3344476"/>
            <a:ext cx="3604368" cy="461665"/>
          </a:xfrm>
          <a:prstGeom prst="rect">
            <a:avLst/>
          </a:prstGeom>
          <a:noFill/>
        </p:spPr>
        <p:txBody>
          <a:bodyPr wrap="square" rtlCol="0">
            <a:spAutoFit/>
          </a:bodyPr>
          <a:lstStyle/>
          <a:p>
            <a:r>
              <a:rPr lang="en-GB" sz="2400" dirty="0">
                <a:solidFill>
                  <a:srgbClr val="FF0000"/>
                </a:solidFill>
              </a:rPr>
              <a:t>360˚÷ Number of sides</a:t>
            </a:r>
          </a:p>
        </p:txBody>
      </p:sp>
      <p:sp>
        <p:nvSpPr>
          <p:cNvPr id="15384" name="Rectangle 15383">
            <a:extLst>
              <a:ext uri="{FF2B5EF4-FFF2-40B4-BE49-F238E27FC236}">
                <a16:creationId xmlns:a16="http://schemas.microsoft.com/office/drawing/2014/main" id="{8ABB91FD-036E-4541-B558-11A955B171E3}"/>
              </a:ext>
            </a:extLst>
          </p:cNvPr>
          <p:cNvSpPr/>
          <p:nvPr/>
        </p:nvSpPr>
        <p:spPr>
          <a:xfrm>
            <a:off x="5331306" y="6198640"/>
            <a:ext cx="2051203" cy="461665"/>
          </a:xfrm>
          <a:prstGeom prst="rect">
            <a:avLst/>
          </a:prstGeom>
        </p:spPr>
        <p:txBody>
          <a:bodyPr wrap="none">
            <a:spAutoFit/>
          </a:bodyPr>
          <a:lstStyle/>
          <a:p>
            <a:r>
              <a:rPr lang="en-GB" sz="2400" dirty="0">
                <a:solidFill>
                  <a:srgbClr val="FF0000"/>
                </a:solidFill>
              </a:rPr>
              <a:t> Centre Angle</a:t>
            </a:r>
          </a:p>
        </p:txBody>
      </p:sp>
      <p:sp>
        <p:nvSpPr>
          <p:cNvPr id="15385" name="Pentagon 15384">
            <a:extLst>
              <a:ext uri="{FF2B5EF4-FFF2-40B4-BE49-F238E27FC236}">
                <a16:creationId xmlns:a16="http://schemas.microsoft.com/office/drawing/2014/main" id="{F93DAAD6-6CD7-4A40-A210-B44855DCCF94}"/>
              </a:ext>
            </a:extLst>
          </p:cNvPr>
          <p:cNvSpPr/>
          <p:nvPr/>
        </p:nvSpPr>
        <p:spPr bwMode="auto">
          <a:xfrm>
            <a:off x="3168262" y="4782280"/>
            <a:ext cx="1225750" cy="1167000"/>
          </a:xfrm>
          <a:prstGeom prst="pent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86" name="Hexagon 15385">
            <a:extLst>
              <a:ext uri="{FF2B5EF4-FFF2-40B4-BE49-F238E27FC236}">
                <a16:creationId xmlns:a16="http://schemas.microsoft.com/office/drawing/2014/main" id="{34587B80-DFCE-40D1-ADE9-CEFCEED023CD}"/>
              </a:ext>
            </a:extLst>
          </p:cNvPr>
          <p:cNvSpPr/>
          <p:nvPr/>
        </p:nvSpPr>
        <p:spPr bwMode="auto">
          <a:xfrm>
            <a:off x="5701367" y="4855344"/>
            <a:ext cx="1311082" cy="1093936"/>
          </a:xfrm>
          <a:prstGeom prst="hex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87" name="Heptagon 15386">
            <a:extLst>
              <a:ext uri="{FF2B5EF4-FFF2-40B4-BE49-F238E27FC236}">
                <a16:creationId xmlns:a16="http://schemas.microsoft.com/office/drawing/2014/main" id="{785FCF95-D512-4099-B76C-89D9DFE300B9}"/>
              </a:ext>
            </a:extLst>
          </p:cNvPr>
          <p:cNvSpPr/>
          <p:nvPr/>
        </p:nvSpPr>
        <p:spPr bwMode="auto">
          <a:xfrm>
            <a:off x="7868794" y="4778828"/>
            <a:ext cx="1255286" cy="1200589"/>
          </a:xfrm>
          <a:prstGeom prst="hept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88" name="Octagon 15387">
            <a:extLst>
              <a:ext uri="{FF2B5EF4-FFF2-40B4-BE49-F238E27FC236}">
                <a16:creationId xmlns:a16="http://schemas.microsoft.com/office/drawing/2014/main" id="{23249E0D-BD45-4FD5-A419-49073815EF73}"/>
              </a:ext>
            </a:extLst>
          </p:cNvPr>
          <p:cNvSpPr/>
          <p:nvPr/>
        </p:nvSpPr>
        <p:spPr bwMode="auto">
          <a:xfrm>
            <a:off x="10030399" y="4875573"/>
            <a:ext cx="1155216" cy="1093936"/>
          </a:xfrm>
          <a:prstGeom prst="oct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cxnSp>
        <p:nvCxnSpPr>
          <p:cNvPr id="98" name="Straight Connector 97">
            <a:extLst>
              <a:ext uri="{FF2B5EF4-FFF2-40B4-BE49-F238E27FC236}">
                <a16:creationId xmlns:a16="http://schemas.microsoft.com/office/drawing/2014/main" id="{585547E6-7B77-466D-AD0A-9EF1C6371695}"/>
              </a:ext>
            </a:extLst>
          </p:cNvPr>
          <p:cNvCxnSpPr>
            <a:cxnSpLocks/>
          </p:cNvCxnSpPr>
          <p:nvPr/>
        </p:nvCxnSpPr>
        <p:spPr bwMode="auto">
          <a:xfrm flipH="1" flipV="1">
            <a:off x="3781137" y="4781221"/>
            <a:ext cx="946709" cy="689410"/>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60012D8B-CCFE-4FD0-A366-531ACE6511B0}"/>
              </a:ext>
            </a:extLst>
          </p:cNvPr>
          <p:cNvCxnSpPr>
            <a:cxnSpLocks/>
          </p:cNvCxnSpPr>
          <p:nvPr/>
        </p:nvCxnSpPr>
        <p:spPr bwMode="auto">
          <a:xfrm flipH="1" flipV="1">
            <a:off x="6751987" y="4863962"/>
            <a:ext cx="487181" cy="972053"/>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956C32F3-060E-49EB-90D2-BBABA0D4ACD1}"/>
              </a:ext>
            </a:extLst>
          </p:cNvPr>
          <p:cNvCxnSpPr>
            <a:cxnSpLocks/>
            <a:endCxn id="15387" idx="6"/>
          </p:cNvCxnSpPr>
          <p:nvPr/>
        </p:nvCxnSpPr>
        <p:spPr bwMode="auto">
          <a:xfrm flipH="1" flipV="1">
            <a:off x="8496437" y="4778828"/>
            <a:ext cx="884388" cy="442494"/>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0DA2BEAA-5FA2-4C44-89A0-A9886536C36B}"/>
              </a:ext>
            </a:extLst>
          </p:cNvPr>
          <p:cNvCxnSpPr>
            <a:cxnSpLocks/>
          </p:cNvCxnSpPr>
          <p:nvPr/>
        </p:nvCxnSpPr>
        <p:spPr bwMode="auto">
          <a:xfrm flipH="1" flipV="1">
            <a:off x="10838983" y="4863962"/>
            <a:ext cx="745126" cy="707507"/>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6" name="Partial Circle 115">
            <a:extLst>
              <a:ext uri="{FF2B5EF4-FFF2-40B4-BE49-F238E27FC236}">
                <a16:creationId xmlns:a16="http://schemas.microsoft.com/office/drawing/2014/main" id="{AA8DCDD4-8841-4323-8BED-D0AA623DDD9D}"/>
              </a:ext>
            </a:extLst>
          </p:cNvPr>
          <p:cNvSpPr/>
          <p:nvPr/>
        </p:nvSpPr>
        <p:spPr bwMode="auto">
          <a:xfrm rot="3823810">
            <a:off x="4079533" y="4945541"/>
            <a:ext cx="629244" cy="573035"/>
          </a:xfrm>
          <a:prstGeom prst="pie">
            <a:avLst>
              <a:gd name="adj1" fmla="val 2669736"/>
              <a:gd name="adj2" fmla="val 9193944"/>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18" name="Partial Circle 117">
            <a:extLst>
              <a:ext uri="{FF2B5EF4-FFF2-40B4-BE49-F238E27FC236}">
                <a16:creationId xmlns:a16="http://schemas.microsoft.com/office/drawing/2014/main" id="{55561F10-2CAB-40B5-BEE8-311B086BDDE7}"/>
              </a:ext>
            </a:extLst>
          </p:cNvPr>
          <p:cNvSpPr/>
          <p:nvPr/>
        </p:nvSpPr>
        <p:spPr bwMode="auto">
          <a:xfrm rot="20635360">
            <a:off x="8618332" y="4768672"/>
            <a:ext cx="795965" cy="524971"/>
          </a:xfrm>
          <a:prstGeom prst="pie">
            <a:avLst>
              <a:gd name="adj1" fmla="val 2761669"/>
              <a:gd name="adj2" fmla="val 5542357"/>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19" name="Partial Circle 118">
            <a:extLst>
              <a:ext uri="{FF2B5EF4-FFF2-40B4-BE49-F238E27FC236}">
                <a16:creationId xmlns:a16="http://schemas.microsoft.com/office/drawing/2014/main" id="{99365393-16E3-47E5-9BF0-CFE2802F49ED}"/>
              </a:ext>
            </a:extLst>
          </p:cNvPr>
          <p:cNvSpPr/>
          <p:nvPr/>
        </p:nvSpPr>
        <p:spPr bwMode="auto">
          <a:xfrm>
            <a:off x="10788144" y="4959182"/>
            <a:ext cx="795965" cy="524971"/>
          </a:xfrm>
          <a:prstGeom prst="pie">
            <a:avLst>
              <a:gd name="adj1" fmla="val 2349753"/>
              <a:gd name="adj2" fmla="val 531575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20" name="Partial Circle 119">
            <a:extLst>
              <a:ext uri="{FF2B5EF4-FFF2-40B4-BE49-F238E27FC236}">
                <a16:creationId xmlns:a16="http://schemas.microsoft.com/office/drawing/2014/main" id="{305F2583-EBEE-4FD5-BA9F-FF819EE01D30}"/>
              </a:ext>
            </a:extLst>
          </p:cNvPr>
          <p:cNvSpPr/>
          <p:nvPr/>
        </p:nvSpPr>
        <p:spPr bwMode="auto">
          <a:xfrm>
            <a:off x="4010672" y="4973080"/>
            <a:ext cx="795965" cy="524971"/>
          </a:xfrm>
          <a:prstGeom prst="pie">
            <a:avLst>
              <a:gd name="adj1" fmla="val 2074437"/>
              <a:gd name="adj2" fmla="val 6719417"/>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21" name="Partial Circle 120">
            <a:extLst>
              <a:ext uri="{FF2B5EF4-FFF2-40B4-BE49-F238E27FC236}">
                <a16:creationId xmlns:a16="http://schemas.microsoft.com/office/drawing/2014/main" id="{4DF01B35-86F2-49D6-B8A8-6FA2C3A95FE5}"/>
              </a:ext>
            </a:extLst>
          </p:cNvPr>
          <p:cNvSpPr/>
          <p:nvPr/>
        </p:nvSpPr>
        <p:spPr bwMode="auto">
          <a:xfrm rot="483848">
            <a:off x="6626683" y="5159452"/>
            <a:ext cx="795965" cy="524971"/>
          </a:xfrm>
          <a:prstGeom prst="pie">
            <a:avLst>
              <a:gd name="adj1" fmla="val 3336326"/>
              <a:gd name="adj2" fmla="val 671941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403" name="Partial Circle 15402">
            <a:extLst>
              <a:ext uri="{FF2B5EF4-FFF2-40B4-BE49-F238E27FC236}">
                <a16:creationId xmlns:a16="http://schemas.microsoft.com/office/drawing/2014/main" id="{FD1D4D28-2754-4938-A6D3-BB77C7F13A87}"/>
              </a:ext>
            </a:extLst>
          </p:cNvPr>
          <p:cNvSpPr/>
          <p:nvPr/>
        </p:nvSpPr>
        <p:spPr bwMode="auto">
          <a:xfrm rot="6931559">
            <a:off x="6799175" y="5221883"/>
            <a:ext cx="432048" cy="400110"/>
          </a:xfrm>
          <a:prstGeom prst="pie">
            <a:avLst>
              <a:gd name="adj1" fmla="val 126924"/>
              <a:gd name="adj2" fmla="val 7861474"/>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404" name="Partial Circle 15403">
            <a:extLst>
              <a:ext uri="{FF2B5EF4-FFF2-40B4-BE49-F238E27FC236}">
                <a16:creationId xmlns:a16="http://schemas.microsoft.com/office/drawing/2014/main" id="{69675292-B18D-48DE-BECA-E3B279BBFAF0}"/>
              </a:ext>
            </a:extLst>
          </p:cNvPr>
          <p:cNvSpPr/>
          <p:nvPr/>
        </p:nvSpPr>
        <p:spPr bwMode="auto">
          <a:xfrm>
            <a:off x="8808341" y="4824845"/>
            <a:ext cx="358852" cy="412623"/>
          </a:xfrm>
          <a:prstGeom prst="pie">
            <a:avLst>
              <a:gd name="adj1" fmla="val 4344497"/>
              <a:gd name="adj2" fmla="val 12213583"/>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26" name="Partial Circle 125">
            <a:extLst>
              <a:ext uri="{FF2B5EF4-FFF2-40B4-BE49-F238E27FC236}">
                <a16:creationId xmlns:a16="http://schemas.microsoft.com/office/drawing/2014/main" id="{742C1DA1-DA22-474C-B4D3-2174DB089A79}"/>
              </a:ext>
            </a:extLst>
          </p:cNvPr>
          <p:cNvSpPr/>
          <p:nvPr/>
        </p:nvSpPr>
        <p:spPr bwMode="auto">
          <a:xfrm>
            <a:off x="11000217" y="4990512"/>
            <a:ext cx="358852" cy="412623"/>
          </a:xfrm>
          <a:prstGeom prst="pie">
            <a:avLst>
              <a:gd name="adj1" fmla="val 5319212"/>
              <a:gd name="adj2" fmla="val 13280208"/>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405" name="Rectangle 15404">
            <a:extLst>
              <a:ext uri="{FF2B5EF4-FFF2-40B4-BE49-F238E27FC236}">
                <a16:creationId xmlns:a16="http://schemas.microsoft.com/office/drawing/2014/main" id="{813D3883-EB61-440E-99F9-38004C646261}"/>
              </a:ext>
            </a:extLst>
          </p:cNvPr>
          <p:cNvSpPr/>
          <p:nvPr/>
        </p:nvSpPr>
        <p:spPr>
          <a:xfrm>
            <a:off x="4285169" y="5484153"/>
            <a:ext cx="554960" cy="400110"/>
          </a:xfrm>
          <a:prstGeom prst="rect">
            <a:avLst/>
          </a:prstGeom>
        </p:spPr>
        <p:txBody>
          <a:bodyPr wrap="none">
            <a:spAutoFit/>
          </a:bodyPr>
          <a:lstStyle/>
          <a:p>
            <a:r>
              <a:rPr lang="en-GB" dirty="0">
                <a:solidFill>
                  <a:srgbClr val="FF0000"/>
                </a:solidFill>
              </a:rPr>
              <a:t>72˚</a:t>
            </a:r>
          </a:p>
        </p:txBody>
      </p:sp>
      <p:sp>
        <p:nvSpPr>
          <p:cNvPr id="15406" name="Rectangle 15405">
            <a:extLst>
              <a:ext uri="{FF2B5EF4-FFF2-40B4-BE49-F238E27FC236}">
                <a16:creationId xmlns:a16="http://schemas.microsoft.com/office/drawing/2014/main" id="{8D7A4FD3-41FF-476F-B944-928C4A642FAB}"/>
              </a:ext>
            </a:extLst>
          </p:cNvPr>
          <p:cNvSpPr/>
          <p:nvPr/>
        </p:nvSpPr>
        <p:spPr>
          <a:xfrm>
            <a:off x="6776581" y="5737658"/>
            <a:ext cx="554960" cy="400110"/>
          </a:xfrm>
          <a:prstGeom prst="rect">
            <a:avLst/>
          </a:prstGeom>
        </p:spPr>
        <p:txBody>
          <a:bodyPr wrap="none">
            <a:spAutoFit/>
          </a:bodyPr>
          <a:lstStyle/>
          <a:p>
            <a:r>
              <a:rPr lang="en-GB" dirty="0">
                <a:solidFill>
                  <a:srgbClr val="FF0000"/>
                </a:solidFill>
              </a:rPr>
              <a:t>60˚</a:t>
            </a:r>
          </a:p>
        </p:txBody>
      </p:sp>
      <p:sp>
        <p:nvSpPr>
          <p:cNvPr id="15407" name="Rectangle 15406">
            <a:extLst>
              <a:ext uri="{FF2B5EF4-FFF2-40B4-BE49-F238E27FC236}">
                <a16:creationId xmlns:a16="http://schemas.microsoft.com/office/drawing/2014/main" id="{81B6EA92-1FBA-4C0C-AE63-92980F978B36}"/>
              </a:ext>
            </a:extLst>
          </p:cNvPr>
          <p:cNvSpPr/>
          <p:nvPr/>
        </p:nvSpPr>
        <p:spPr>
          <a:xfrm>
            <a:off x="9174919" y="5284098"/>
            <a:ext cx="554960" cy="400110"/>
          </a:xfrm>
          <a:prstGeom prst="rect">
            <a:avLst/>
          </a:prstGeom>
        </p:spPr>
        <p:txBody>
          <a:bodyPr wrap="none">
            <a:spAutoFit/>
          </a:bodyPr>
          <a:lstStyle/>
          <a:p>
            <a:r>
              <a:rPr lang="en-GB" dirty="0">
                <a:solidFill>
                  <a:srgbClr val="FF0000"/>
                </a:solidFill>
              </a:rPr>
              <a:t>51˚</a:t>
            </a:r>
          </a:p>
        </p:txBody>
      </p:sp>
      <p:sp>
        <p:nvSpPr>
          <p:cNvPr id="15408" name="Rectangle 15407">
            <a:extLst>
              <a:ext uri="{FF2B5EF4-FFF2-40B4-BE49-F238E27FC236}">
                <a16:creationId xmlns:a16="http://schemas.microsoft.com/office/drawing/2014/main" id="{1BF1ABCA-47AC-40D9-9ECC-EDD54AB996BC}"/>
              </a:ext>
            </a:extLst>
          </p:cNvPr>
          <p:cNvSpPr/>
          <p:nvPr/>
        </p:nvSpPr>
        <p:spPr>
          <a:xfrm>
            <a:off x="11151849" y="5555400"/>
            <a:ext cx="554960" cy="400110"/>
          </a:xfrm>
          <a:prstGeom prst="rect">
            <a:avLst/>
          </a:prstGeom>
        </p:spPr>
        <p:txBody>
          <a:bodyPr wrap="none">
            <a:spAutoFit/>
          </a:bodyPr>
          <a:lstStyle/>
          <a:p>
            <a:r>
              <a:rPr lang="en-GB" dirty="0">
                <a:solidFill>
                  <a:srgbClr val="FF0000"/>
                </a:solidFill>
              </a:rPr>
              <a:t>45˚</a:t>
            </a:r>
          </a:p>
        </p:txBody>
      </p:sp>
      <p:sp>
        <p:nvSpPr>
          <p:cNvPr id="15409" name="Rectangle 15408">
            <a:extLst>
              <a:ext uri="{FF2B5EF4-FFF2-40B4-BE49-F238E27FC236}">
                <a16:creationId xmlns:a16="http://schemas.microsoft.com/office/drawing/2014/main" id="{80A3BEB9-48E2-4B37-9657-D9CF1CEECD22}"/>
              </a:ext>
            </a:extLst>
          </p:cNvPr>
          <p:cNvSpPr/>
          <p:nvPr/>
        </p:nvSpPr>
        <p:spPr>
          <a:xfrm>
            <a:off x="3494063" y="5137101"/>
            <a:ext cx="697627" cy="400110"/>
          </a:xfrm>
          <a:prstGeom prst="rect">
            <a:avLst/>
          </a:prstGeom>
        </p:spPr>
        <p:txBody>
          <a:bodyPr wrap="none">
            <a:spAutoFit/>
          </a:bodyPr>
          <a:lstStyle/>
          <a:p>
            <a:r>
              <a:rPr lang="en-GB" dirty="0">
                <a:solidFill>
                  <a:srgbClr val="FF0000"/>
                </a:solidFill>
              </a:rPr>
              <a:t>108˚</a:t>
            </a:r>
          </a:p>
        </p:txBody>
      </p:sp>
      <p:sp>
        <p:nvSpPr>
          <p:cNvPr id="15410" name="Rectangle 15409">
            <a:extLst>
              <a:ext uri="{FF2B5EF4-FFF2-40B4-BE49-F238E27FC236}">
                <a16:creationId xmlns:a16="http://schemas.microsoft.com/office/drawing/2014/main" id="{9A470821-48D0-477D-9898-28E9DEA3E561}"/>
              </a:ext>
            </a:extLst>
          </p:cNvPr>
          <p:cNvSpPr/>
          <p:nvPr/>
        </p:nvSpPr>
        <p:spPr>
          <a:xfrm>
            <a:off x="6178133" y="5054733"/>
            <a:ext cx="697627" cy="400110"/>
          </a:xfrm>
          <a:prstGeom prst="rect">
            <a:avLst/>
          </a:prstGeom>
        </p:spPr>
        <p:txBody>
          <a:bodyPr wrap="none">
            <a:spAutoFit/>
          </a:bodyPr>
          <a:lstStyle/>
          <a:p>
            <a:r>
              <a:rPr lang="en-GB" dirty="0">
                <a:solidFill>
                  <a:srgbClr val="FF0000"/>
                </a:solidFill>
              </a:rPr>
              <a:t>120˚</a:t>
            </a:r>
          </a:p>
        </p:txBody>
      </p:sp>
      <p:sp>
        <p:nvSpPr>
          <p:cNvPr id="15411" name="Rectangle 15410">
            <a:extLst>
              <a:ext uri="{FF2B5EF4-FFF2-40B4-BE49-F238E27FC236}">
                <a16:creationId xmlns:a16="http://schemas.microsoft.com/office/drawing/2014/main" id="{C3B5BA11-C29E-4BFB-B48D-4B9B0CC233C0}"/>
              </a:ext>
            </a:extLst>
          </p:cNvPr>
          <p:cNvSpPr/>
          <p:nvPr/>
        </p:nvSpPr>
        <p:spPr>
          <a:xfrm>
            <a:off x="8227569" y="5062183"/>
            <a:ext cx="697627" cy="400110"/>
          </a:xfrm>
          <a:prstGeom prst="rect">
            <a:avLst/>
          </a:prstGeom>
        </p:spPr>
        <p:txBody>
          <a:bodyPr wrap="none">
            <a:spAutoFit/>
          </a:bodyPr>
          <a:lstStyle/>
          <a:p>
            <a:r>
              <a:rPr lang="en-GB" dirty="0">
                <a:solidFill>
                  <a:srgbClr val="FF0000"/>
                </a:solidFill>
              </a:rPr>
              <a:t>129˚</a:t>
            </a:r>
          </a:p>
        </p:txBody>
      </p:sp>
      <p:sp>
        <p:nvSpPr>
          <p:cNvPr id="15412" name="Rectangle 15411">
            <a:extLst>
              <a:ext uri="{FF2B5EF4-FFF2-40B4-BE49-F238E27FC236}">
                <a16:creationId xmlns:a16="http://schemas.microsoft.com/office/drawing/2014/main" id="{C4615FC5-BB9F-4A1C-8B57-74175801DAE2}"/>
              </a:ext>
            </a:extLst>
          </p:cNvPr>
          <p:cNvSpPr/>
          <p:nvPr/>
        </p:nvSpPr>
        <p:spPr>
          <a:xfrm>
            <a:off x="10338422" y="5131219"/>
            <a:ext cx="697627" cy="400110"/>
          </a:xfrm>
          <a:prstGeom prst="rect">
            <a:avLst/>
          </a:prstGeom>
        </p:spPr>
        <p:txBody>
          <a:bodyPr wrap="none">
            <a:spAutoFit/>
          </a:bodyPr>
          <a:lstStyle/>
          <a:p>
            <a:r>
              <a:rPr lang="en-GB" dirty="0">
                <a:solidFill>
                  <a:srgbClr val="FF0000"/>
                </a:solidFill>
              </a:rPr>
              <a:t>135˚</a:t>
            </a:r>
          </a:p>
        </p:txBody>
      </p:sp>
    </p:spTree>
    <p:extLst>
      <p:ext uri="{BB962C8B-B14F-4D97-AF65-F5344CB8AC3E}">
        <p14:creationId xmlns:p14="http://schemas.microsoft.com/office/powerpoint/2010/main" val="4165875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3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3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3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3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38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537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37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37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37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37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36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36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536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36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36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36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536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536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536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538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1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540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541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540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5411"/>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5404"/>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541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26"/>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20"/>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5405"/>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21"/>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5406"/>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18"/>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5407"/>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19"/>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5408"/>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5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15360" grpId="0"/>
      <p:bldP spid="15361" grpId="0"/>
      <p:bldP spid="15362" grpId="0"/>
      <p:bldP spid="15363" grpId="0"/>
      <p:bldP spid="15364" grpId="0"/>
      <p:bldP spid="15365" grpId="0"/>
      <p:bldP spid="15366" grpId="0"/>
      <p:bldP spid="74" grpId="0"/>
      <p:bldP spid="15368" grpId="0"/>
      <p:bldP spid="15369" grpId="0"/>
      <p:bldP spid="15370" grpId="0"/>
      <p:bldP spid="15371" grpId="0"/>
      <p:bldP spid="15372" grpId="0"/>
      <p:bldP spid="15376" grpId="0"/>
      <p:bldP spid="15377" grpId="0"/>
      <p:bldP spid="15378" grpId="0"/>
      <p:bldP spid="15379" grpId="0"/>
      <p:bldP spid="15380" grpId="0"/>
      <p:bldP spid="15381" grpId="0"/>
      <p:bldP spid="15382" grpId="0"/>
      <p:bldP spid="88" grpId="0" animBg="1"/>
      <p:bldP spid="89" grpId="0" animBg="1"/>
      <p:bldP spid="90" grpId="0" animBg="1"/>
      <p:bldP spid="91" grpId="0" animBg="1"/>
      <p:bldP spid="15383" grpId="0"/>
      <p:bldP spid="15384" grpId="0"/>
      <p:bldP spid="116" grpId="0" animBg="1"/>
      <p:bldP spid="118" grpId="0" animBg="1"/>
      <p:bldP spid="119" grpId="0" animBg="1"/>
      <p:bldP spid="120" grpId="0" animBg="1"/>
      <p:bldP spid="121" grpId="0" animBg="1"/>
      <p:bldP spid="15403" grpId="0" animBg="1"/>
      <p:bldP spid="15404" grpId="0" animBg="1"/>
      <p:bldP spid="126" grpId="0" animBg="1"/>
      <p:bldP spid="15405" grpId="0"/>
      <p:bldP spid="15406" grpId="0"/>
      <p:bldP spid="15407" grpId="0"/>
      <p:bldP spid="15408" grpId="0"/>
      <p:bldP spid="15409" grpId="0"/>
      <p:bldP spid="15410" grpId="0"/>
      <p:bldP spid="15411" grpId="0"/>
      <p:bldP spid="154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4D9ACB-F800-4419-8C1F-237CE6C26C0E}"/>
              </a:ext>
            </a:extLst>
          </p:cNvPr>
          <p:cNvSpPr/>
          <p:nvPr/>
        </p:nvSpPr>
        <p:spPr bwMode="auto">
          <a:xfrm>
            <a:off x="2599808" y="708636"/>
            <a:ext cx="5866556" cy="193899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73" name="TextBox 2"/>
          <p:cNvSpPr txBox="1">
            <a:spLocks noChangeArrowheads="1"/>
          </p:cNvSpPr>
          <p:nvPr/>
        </p:nvSpPr>
        <p:spPr bwMode="auto">
          <a:xfrm>
            <a:off x="1991544" y="0"/>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Polygons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D62F622-CCA1-4771-92AD-904B99A594A7}"/>
              </a:ext>
            </a:extLst>
          </p:cNvPr>
          <p:cNvSpPr txBox="1"/>
          <p:nvPr/>
        </p:nvSpPr>
        <p:spPr>
          <a:xfrm>
            <a:off x="2927648" y="472665"/>
            <a:ext cx="6048672" cy="1938992"/>
          </a:xfrm>
          <a:prstGeom prst="rect">
            <a:avLst/>
          </a:prstGeom>
          <a:noFill/>
        </p:spPr>
        <p:txBody>
          <a:bodyPr wrap="square" rtlCol="0">
            <a:spAutoFit/>
          </a:bodyPr>
          <a:lstStyle/>
          <a:p>
            <a:endParaRPr lang="en-GB" sz="2400" dirty="0"/>
          </a:p>
          <a:p>
            <a:r>
              <a:rPr lang="en-GB" sz="2400" dirty="0"/>
              <a:t>Centre Angle = 360˚÷ Number of sides</a:t>
            </a:r>
          </a:p>
          <a:p>
            <a:r>
              <a:rPr lang="en-GB" sz="2400" dirty="0"/>
              <a:t>External + Internal = 180˚</a:t>
            </a:r>
          </a:p>
          <a:p>
            <a:r>
              <a:rPr lang="en-GB" sz="2400" dirty="0"/>
              <a:t>Centre Angle = External Angle</a:t>
            </a:r>
          </a:p>
          <a:p>
            <a:r>
              <a:rPr lang="en-GB" sz="2400" dirty="0"/>
              <a:t>All the External angles add up to 360˚</a:t>
            </a:r>
          </a:p>
        </p:txBody>
      </p:sp>
      <p:sp>
        <p:nvSpPr>
          <p:cNvPr id="5" name="Rectangle 4">
            <a:extLst>
              <a:ext uri="{FF2B5EF4-FFF2-40B4-BE49-F238E27FC236}">
                <a16:creationId xmlns:a16="http://schemas.microsoft.com/office/drawing/2014/main" id="{391FEB73-08AB-4671-8399-D73046DE080A}"/>
              </a:ext>
            </a:extLst>
          </p:cNvPr>
          <p:cNvSpPr/>
          <p:nvPr/>
        </p:nvSpPr>
        <p:spPr>
          <a:xfrm>
            <a:off x="5082862" y="3448667"/>
            <a:ext cx="1545936" cy="461665"/>
          </a:xfrm>
          <a:prstGeom prst="rect">
            <a:avLst/>
          </a:prstGeom>
        </p:spPr>
        <p:txBody>
          <a:bodyPr wrap="none">
            <a:spAutoFit/>
          </a:bodyPr>
          <a:lstStyle/>
          <a:p>
            <a:r>
              <a:rPr lang="en-GB" sz="2400" dirty="0"/>
              <a:t>(b)	175 °</a:t>
            </a:r>
          </a:p>
        </p:txBody>
      </p:sp>
      <p:sp>
        <p:nvSpPr>
          <p:cNvPr id="6" name="Rectangle 5">
            <a:extLst>
              <a:ext uri="{FF2B5EF4-FFF2-40B4-BE49-F238E27FC236}">
                <a16:creationId xmlns:a16="http://schemas.microsoft.com/office/drawing/2014/main" id="{FE735FB8-68B9-4E86-9529-EDA0AB2FBFFC}"/>
              </a:ext>
            </a:extLst>
          </p:cNvPr>
          <p:cNvSpPr/>
          <p:nvPr/>
        </p:nvSpPr>
        <p:spPr>
          <a:xfrm>
            <a:off x="7602676" y="3471010"/>
            <a:ext cx="1545936" cy="461665"/>
          </a:xfrm>
          <a:prstGeom prst="rect">
            <a:avLst/>
          </a:prstGeom>
        </p:spPr>
        <p:txBody>
          <a:bodyPr wrap="none">
            <a:spAutoFit/>
          </a:bodyPr>
          <a:lstStyle/>
          <a:p>
            <a:r>
              <a:rPr lang="en-GB" sz="2400" dirty="0"/>
              <a:t>(c)	162 °</a:t>
            </a:r>
          </a:p>
        </p:txBody>
      </p:sp>
      <p:sp>
        <p:nvSpPr>
          <p:cNvPr id="7" name="Rectangle 6">
            <a:extLst>
              <a:ext uri="{FF2B5EF4-FFF2-40B4-BE49-F238E27FC236}">
                <a16:creationId xmlns:a16="http://schemas.microsoft.com/office/drawing/2014/main" id="{F5124DE4-9C53-4C7C-AAEB-63B13EFA1836}"/>
              </a:ext>
            </a:extLst>
          </p:cNvPr>
          <p:cNvSpPr/>
          <p:nvPr/>
        </p:nvSpPr>
        <p:spPr>
          <a:xfrm>
            <a:off x="9815823" y="3441699"/>
            <a:ext cx="1545936" cy="461665"/>
          </a:xfrm>
          <a:prstGeom prst="rect">
            <a:avLst/>
          </a:prstGeom>
        </p:spPr>
        <p:txBody>
          <a:bodyPr wrap="none">
            <a:spAutoFit/>
          </a:bodyPr>
          <a:lstStyle/>
          <a:p>
            <a:r>
              <a:rPr lang="en-GB" sz="2400" dirty="0"/>
              <a:t>(d)	174 °</a:t>
            </a:r>
          </a:p>
        </p:txBody>
      </p:sp>
      <p:sp>
        <p:nvSpPr>
          <p:cNvPr id="9" name="Rectangle 8">
            <a:extLst>
              <a:ext uri="{FF2B5EF4-FFF2-40B4-BE49-F238E27FC236}">
                <a16:creationId xmlns:a16="http://schemas.microsoft.com/office/drawing/2014/main" id="{9B16C523-B484-4933-9093-A5278482099A}"/>
              </a:ext>
            </a:extLst>
          </p:cNvPr>
          <p:cNvSpPr/>
          <p:nvPr/>
        </p:nvSpPr>
        <p:spPr>
          <a:xfrm>
            <a:off x="2332925" y="4981886"/>
            <a:ext cx="9369333" cy="1138773"/>
          </a:xfrm>
          <a:prstGeom prst="rect">
            <a:avLst/>
          </a:prstGeom>
        </p:spPr>
        <p:txBody>
          <a:bodyPr wrap="square">
            <a:spAutoFit/>
          </a:bodyPr>
          <a:lstStyle/>
          <a:p>
            <a:r>
              <a:rPr lang="en-GB" sz="2400" dirty="0"/>
              <a:t>3. (a) Calculate the size of the interior angles of a regular 12-sided polygon and find the angle sum of the polygon</a:t>
            </a:r>
          </a:p>
          <a:p>
            <a:pPr marL="457200" indent="-457200">
              <a:buAutoNum type="alphaLcParenBoth" startAt="2"/>
            </a:pPr>
            <a:endParaRPr lang="en-GB" dirty="0"/>
          </a:p>
        </p:txBody>
      </p:sp>
      <p:sp>
        <p:nvSpPr>
          <p:cNvPr id="10" name="Rectangle 9">
            <a:extLst>
              <a:ext uri="{FF2B5EF4-FFF2-40B4-BE49-F238E27FC236}">
                <a16:creationId xmlns:a16="http://schemas.microsoft.com/office/drawing/2014/main" id="{EC2901E0-07D5-44AF-9597-FA2AC93718AB}"/>
              </a:ext>
            </a:extLst>
          </p:cNvPr>
          <p:cNvSpPr/>
          <p:nvPr/>
        </p:nvSpPr>
        <p:spPr>
          <a:xfrm>
            <a:off x="2349453" y="3973660"/>
            <a:ext cx="8858643" cy="461665"/>
          </a:xfrm>
          <a:prstGeom prst="rect">
            <a:avLst/>
          </a:prstGeom>
        </p:spPr>
        <p:txBody>
          <a:bodyPr wrap="square">
            <a:spAutoFit/>
          </a:bodyPr>
          <a:lstStyle/>
          <a:p>
            <a:r>
              <a:rPr lang="en-GB" sz="2400" dirty="0"/>
              <a:t>2.	Calculate the sizes of the exterior and interior angles of:</a:t>
            </a:r>
          </a:p>
        </p:txBody>
      </p:sp>
      <p:sp>
        <p:nvSpPr>
          <p:cNvPr id="11" name="Rectangle 10">
            <a:extLst>
              <a:ext uri="{FF2B5EF4-FFF2-40B4-BE49-F238E27FC236}">
                <a16:creationId xmlns:a16="http://schemas.microsoft.com/office/drawing/2014/main" id="{AECD97F2-8C85-4F17-BA91-16E3EEAB9A8D}"/>
              </a:ext>
            </a:extLst>
          </p:cNvPr>
          <p:cNvSpPr/>
          <p:nvPr/>
        </p:nvSpPr>
        <p:spPr>
          <a:xfrm>
            <a:off x="2299093" y="2630406"/>
            <a:ext cx="9369333" cy="830997"/>
          </a:xfrm>
          <a:prstGeom prst="rect">
            <a:avLst/>
          </a:prstGeom>
        </p:spPr>
        <p:txBody>
          <a:bodyPr wrap="square">
            <a:spAutoFit/>
          </a:bodyPr>
          <a:lstStyle/>
          <a:p>
            <a:r>
              <a:rPr lang="en-GB" sz="2400" dirty="0"/>
              <a:t>1.	Calculate the size of the exterior angles of a regular polygon which has interior angles of:</a:t>
            </a:r>
          </a:p>
        </p:txBody>
      </p:sp>
      <p:sp>
        <p:nvSpPr>
          <p:cNvPr id="12" name="Rectangle 11">
            <a:extLst>
              <a:ext uri="{FF2B5EF4-FFF2-40B4-BE49-F238E27FC236}">
                <a16:creationId xmlns:a16="http://schemas.microsoft.com/office/drawing/2014/main" id="{E42F74A1-2D73-41C6-88F6-ED118674F563}"/>
              </a:ext>
            </a:extLst>
          </p:cNvPr>
          <p:cNvSpPr/>
          <p:nvPr/>
        </p:nvSpPr>
        <p:spPr>
          <a:xfrm>
            <a:off x="2349454" y="3441700"/>
            <a:ext cx="1348446" cy="461665"/>
          </a:xfrm>
          <a:prstGeom prst="rect">
            <a:avLst/>
          </a:prstGeom>
        </p:spPr>
        <p:txBody>
          <a:bodyPr wrap="none">
            <a:spAutoFit/>
          </a:bodyPr>
          <a:lstStyle/>
          <a:p>
            <a:r>
              <a:rPr lang="en-GB" sz="2400" dirty="0"/>
              <a:t>(a) 150˚ </a:t>
            </a:r>
          </a:p>
        </p:txBody>
      </p:sp>
      <p:sp>
        <p:nvSpPr>
          <p:cNvPr id="13" name="Rectangle 12">
            <a:extLst>
              <a:ext uri="{FF2B5EF4-FFF2-40B4-BE49-F238E27FC236}">
                <a16:creationId xmlns:a16="http://schemas.microsoft.com/office/drawing/2014/main" id="{B8BBE5E3-C63B-4507-9DF4-E2322CD10661}"/>
              </a:ext>
            </a:extLst>
          </p:cNvPr>
          <p:cNvSpPr/>
          <p:nvPr/>
        </p:nvSpPr>
        <p:spPr>
          <a:xfrm>
            <a:off x="7046117" y="4479891"/>
            <a:ext cx="3215945" cy="461665"/>
          </a:xfrm>
          <a:prstGeom prst="rect">
            <a:avLst/>
          </a:prstGeom>
        </p:spPr>
        <p:txBody>
          <a:bodyPr wrap="none">
            <a:spAutoFit/>
          </a:bodyPr>
          <a:lstStyle/>
          <a:p>
            <a:pPr marL="457200" indent="-457200">
              <a:buAutoNum type="alphaLcParenBoth" startAt="2"/>
            </a:pPr>
            <a:r>
              <a:rPr lang="en-GB" sz="2400" dirty="0"/>
              <a:t>a regular decagon.</a:t>
            </a:r>
          </a:p>
        </p:txBody>
      </p:sp>
      <p:sp>
        <p:nvSpPr>
          <p:cNvPr id="17" name="Pentagon 16">
            <a:extLst>
              <a:ext uri="{FF2B5EF4-FFF2-40B4-BE49-F238E27FC236}">
                <a16:creationId xmlns:a16="http://schemas.microsoft.com/office/drawing/2014/main" id="{493B2237-3340-4694-A027-BE9030D38903}"/>
              </a:ext>
            </a:extLst>
          </p:cNvPr>
          <p:cNvSpPr/>
          <p:nvPr/>
        </p:nvSpPr>
        <p:spPr bwMode="auto">
          <a:xfrm>
            <a:off x="9815823" y="1076999"/>
            <a:ext cx="1225750" cy="1167000"/>
          </a:xfrm>
          <a:prstGeom prst="pent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cxnSp>
        <p:nvCxnSpPr>
          <p:cNvPr id="18" name="Straight Connector 17">
            <a:extLst>
              <a:ext uri="{FF2B5EF4-FFF2-40B4-BE49-F238E27FC236}">
                <a16:creationId xmlns:a16="http://schemas.microsoft.com/office/drawing/2014/main" id="{1AF293D5-C49A-4154-9D9F-1E5215CAE3C8}"/>
              </a:ext>
            </a:extLst>
          </p:cNvPr>
          <p:cNvCxnSpPr>
            <a:cxnSpLocks/>
          </p:cNvCxnSpPr>
          <p:nvPr/>
        </p:nvCxnSpPr>
        <p:spPr bwMode="auto">
          <a:xfrm flipH="1" flipV="1">
            <a:off x="10415050" y="1069585"/>
            <a:ext cx="946709" cy="689410"/>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C497C01-0212-4B18-A7D3-412A4DD7F8DB}"/>
              </a:ext>
            </a:extLst>
          </p:cNvPr>
          <p:cNvCxnSpPr>
            <a:cxnSpLocks/>
            <a:endCxn id="17" idx="2"/>
          </p:cNvCxnSpPr>
          <p:nvPr/>
        </p:nvCxnSpPr>
        <p:spPr bwMode="auto">
          <a:xfrm>
            <a:off x="9684309" y="1076999"/>
            <a:ext cx="365612" cy="1166997"/>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8B1473A0-FBB3-4BDD-92A3-D45536595F1E}"/>
              </a:ext>
            </a:extLst>
          </p:cNvPr>
          <p:cNvCxnSpPr>
            <a:cxnSpLocks/>
          </p:cNvCxnSpPr>
          <p:nvPr/>
        </p:nvCxnSpPr>
        <p:spPr bwMode="auto">
          <a:xfrm flipV="1">
            <a:off x="10725394" y="1554653"/>
            <a:ext cx="307678" cy="948482"/>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7AF6CB5C-E99A-429E-9602-8BB984A5404F}"/>
              </a:ext>
            </a:extLst>
          </p:cNvPr>
          <p:cNvCxnSpPr>
            <a:cxnSpLocks/>
            <a:endCxn id="17" idx="1"/>
          </p:cNvCxnSpPr>
          <p:nvPr/>
        </p:nvCxnSpPr>
        <p:spPr bwMode="auto">
          <a:xfrm flipH="1">
            <a:off x="9815824" y="830414"/>
            <a:ext cx="942086" cy="692338"/>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70CD9AB-664F-4A42-B83C-2C22DC0D8CDF}"/>
              </a:ext>
            </a:extLst>
          </p:cNvPr>
          <p:cNvCxnSpPr>
            <a:cxnSpLocks/>
          </p:cNvCxnSpPr>
          <p:nvPr/>
        </p:nvCxnSpPr>
        <p:spPr bwMode="auto">
          <a:xfrm flipH="1" flipV="1">
            <a:off x="9777744" y="2251413"/>
            <a:ext cx="1023809" cy="5138"/>
          </a:xfrm>
          <a:prstGeom prst="line">
            <a:avLst/>
          </a:prstGeom>
          <a:ln w="28575">
            <a:solidFill>
              <a:schemeClr val="tx1">
                <a:lumMod val="95000"/>
                <a:lumOff val="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84A2A00F-C24F-4046-B0FC-80834C9E7E2C}"/>
              </a:ext>
            </a:extLst>
          </p:cNvPr>
          <p:cNvSpPr/>
          <p:nvPr/>
        </p:nvSpPr>
        <p:spPr>
          <a:xfrm>
            <a:off x="10161933" y="2310822"/>
            <a:ext cx="554960" cy="400110"/>
          </a:xfrm>
          <a:prstGeom prst="rect">
            <a:avLst/>
          </a:prstGeom>
        </p:spPr>
        <p:txBody>
          <a:bodyPr wrap="none">
            <a:spAutoFit/>
          </a:bodyPr>
          <a:lstStyle/>
          <a:p>
            <a:r>
              <a:rPr lang="en-GB" dirty="0">
                <a:solidFill>
                  <a:srgbClr val="FF0000"/>
                </a:solidFill>
              </a:rPr>
              <a:t>72˚</a:t>
            </a:r>
          </a:p>
        </p:txBody>
      </p:sp>
      <p:sp>
        <p:nvSpPr>
          <p:cNvPr id="35" name="Rectangle 34">
            <a:extLst>
              <a:ext uri="{FF2B5EF4-FFF2-40B4-BE49-F238E27FC236}">
                <a16:creationId xmlns:a16="http://schemas.microsoft.com/office/drawing/2014/main" id="{765B15F4-3396-4D3D-B0D4-C17A8AB2C830}"/>
              </a:ext>
            </a:extLst>
          </p:cNvPr>
          <p:cNvSpPr/>
          <p:nvPr/>
        </p:nvSpPr>
        <p:spPr>
          <a:xfrm>
            <a:off x="9741047" y="834240"/>
            <a:ext cx="554960" cy="400110"/>
          </a:xfrm>
          <a:prstGeom prst="rect">
            <a:avLst/>
          </a:prstGeom>
        </p:spPr>
        <p:txBody>
          <a:bodyPr wrap="none">
            <a:spAutoFit/>
          </a:bodyPr>
          <a:lstStyle/>
          <a:p>
            <a:r>
              <a:rPr lang="en-GB" dirty="0">
                <a:solidFill>
                  <a:srgbClr val="FF0000"/>
                </a:solidFill>
              </a:rPr>
              <a:t>72˚</a:t>
            </a:r>
          </a:p>
        </p:txBody>
      </p:sp>
      <p:sp>
        <p:nvSpPr>
          <p:cNvPr id="36" name="Rectangle 35">
            <a:extLst>
              <a:ext uri="{FF2B5EF4-FFF2-40B4-BE49-F238E27FC236}">
                <a16:creationId xmlns:a16="http://schemas.microsoft.com/office/drawing/2014/main" id="{41C4B92A-F7DB-44E5-9F5A-5CB2D8DE142F}"/>
              </a:ext>
            </a:extLst>
          </p:cNvPr>
          <p:cNvSpPr/>
          <p:nvPr/>
        </p:nvSpPr>
        <p:spPr>
          <a:xfrm>
            <a:off x="9467554" y="1849751"/>
            <a:ext cx="554960" cy="400110"/>
          </a:xfrm>
          <a:prstGeom prst="rect">
            <a:avLst/>
          </a:prstGeom>
        </p:spPr>
        <p:txBody>
          <a:bodyPr wrap="none">
            <a:spAutoFit/>
          </a:bodyPr>
          <a:lstStyle/>
          <a:p>
            <a:r>
              <a:rPr lang="en-GB" dirty="0">
                <a:solidFill>
                  <a:srgbClr val="FF0000"/>
                </a:solidFill>
              </a:rPr>
              <a:t>72˚</a:t>
            </a:r>
          </a:p>
        </p:txBody>
      </p:sp>
      <p:sp>
        <p:nvSpPr>
          <p:cNvPr id="37" name="Rectangle 36">
            <a:extLst>
              <a:ext uri="{FF2B5EF4-FFF2-40B4-BE49-F238E27FC236}">
                <a16:creationId xmlns:a16="http://schemas.microsoft.com/office/drawing/2014/main" id="{21F5EB40-BDBD-4A1F-BAE0-445748EE3B8C}"/>
              </a:ext>
            </a:extLst>
          </p:cNvPr>
          <p:cNvSpPr/>
          <p:nvPr/>
        </p:nvSpPr>
        <p:spPr>
          <a:xfrm>
            <a:off x="10653137" y="924458"/>
            <a:ext cx="554960" cy="400110"/>
          </a:xfrm>
          <a:prstGeom prst="rect">
            <a:avLst/>
          </a:prstGeom>
        </p:spPr>
        <p:txBody>
          <a:bodyPr wrap="none">
            <a:spAutoFit/>
          </a:bodyPr>
          <a:lstStyle/>
          <a:p>
            <a:r>
              <a:rPr lang="en-GB" dirty="0">
                <a:solidFill>
                  <a:srgbClr val="FF0000"/>
                </a:solidFill>
              </a:rPr>
              <a:t>72˚</a:t>
            </a:r>
          </a:p>
        </p:txBody>
      </p:sp>
      <p:sp>
        <p:nvSpPr>
          <p:cNvPr id="38" name="Rectangle 37">
            <a:extLst>
              <a:ext uri="{FF2B5EF4-FFF2-40B4-BE49-F238E27FC236}">
                <a16:creationId xmlns:a16="http://schemas.microsoft.com/office/drawing/2014/main" id="{CC155B5F-D982-4896-BBC4-14C273FE5A49}"/>
              </a:ext>
            </a:extLst>
          </p:cNvPr>
          <p:cNvSpPr/>
          <p:nvPr/>
        </p:nvSpPr>
        <p:spPr>
          <a:xfrm>
            <a:off x="10970164" y="1790896"/>
            <a:ext cx="554960" cy="400110"/>
          </a:xfrm>
          <a:prstGeom prst="rect">
            <a:avLst/>
          </a:prstGeom>
        </p:spPr>
        <p:txBody>
          <a:bodyPr wrap="none">
            <a:spAutoFit/>
          </a:bodyPr>
          <a:lstStyle/>
          <a:p>
            <a:r>
              <a:rPr lang="en-GB" dirty="0">
                <a:solidFill>
                  <a:srgbClr val="FF0000"/>
                </a:solidFill>
              </a:rPr>
              <a:t>72˚</a:t>
            </a:r>
          </a:p>
        </p:txBody>
      </p:sp>
      <p:sp>
        <p:nvSpPr>
          <p:cNvPr id="44" name="Partial Circle 43">
            <a:extLst>
              <a:ext uri="{FF2B5EF4-FFF2-40B4-BE49-F238E27FC236}">
                <a16:creationId xmlns:a16="http://schemas.microsoft.com/office/drawing/2014/main" id="{2D147ABB-7095-4D01-818A-AD44B8EA7C9D}"/>
              </a:ext>
            </a:extLst>
          </p:cNvPr>
          <p:cNvSpPr/>
          <p:nvPr/>
        </p:nvSpPr>
        <p:spPr bwMode="auto">
          <a:xfrm>
            <a:off x="9830973" y="2009566"/>
            <a:ext cx="432048" cy="434427"/>
          </a:xfrm>
          <a:prstGeom prst="pie">
            <a:avLst>
              <a:gd name="adj1" fmla="val 10622215"/>
              <a:gd name="adj2" fmla="val 15425088"/>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45" name="Partial Circle 44">
            <a:extLst>
              <a:ext uri="{FF2B5EF4-FFF2-40B4-BE49-F238E27FC236}">
                <a16:creationId xmlns:a16="http://schemas.microsoft.com/office/drawing/2014/main" id="{047B0C2B-E332-41CB-A8C6-384988067867}"/>
              </a:ext>
            </a:extLst>
          </p:cNvPr>
          <p:cNvSpPr/>
          <p:nvPr/>
        </p:nvSpPr>
        <p:spPr bwMode="auto">
          <a:xfrm rot="8946856">
            <a:off x="10244994" y="856734"/>
            <a:ext cx="432048" cy="434427"/>
          </a:xfrm>
          <a:prstGeom prst="pie">
            <a:avLst>
              <a:gd name="adj1" fmla="val 10622215"/>
              <a:gd name="adj2" fmla="val 15202548"/>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46" name="Partial Circle 45">
            <a:extLst>
              <a:ext uri="{FF2B5EF4-FFF2-40B4-BE49-F238E27FC236}">
                <a16:creationId xmlns:a16="http://schemas.microsoft.com/office/drawing/2014/main" id="{DA6E0DE2-2791-4E57-AD76-2241F5713D71}"/>
              </a:ext>
            </a:extLst>
          </p:cNvPr>
          <p:cNvSpPr/>
          <p:nvPr/>
        </p:nvSpPr>
        <p:spPr bwMode="auto">
          <a:xfrm rot="4165737">
            <a:off x="9637765" y="1285392"/>
            <a:ext cx="432048" cy="434427"/>
          </a:xfrm>
          <a:prstGeom prst="pie">
            <a:avLst>
              <a:gd name="adj1" fmla="val 10622215"/>
              <a:gd name="adj2" fmla="val 15425088"/>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47" name="Partial Circle 46">
            <a:extLst>
              <a:ext uri="{FF2B5EF4-FFF2-40B4-BE49-F238E27FC236}">
                <a16:creationId xmlns:a16="http://schemas.microsoft.com/office/drawing/2014/main" id="{8E807F3A-9F03-42A3-9F73-A0129D730D4A}"/>
              </a:ext>
            </a:extLst>
          </p:cNvPr>
          <p:cNvSpPr/>
          <p:nvPr/>
        </p:nvSpPr>
        <p:spPr bwMode="auto">
          <a:xfrm rot="12858541">
            <a:off x="10835671" y="1334318"/>
            <a:ext cx="432048" cy="434427"/>
          </a:xfrm>
          <a:prstGeom prst="pie">
            <a:avLst>
              <a:gd name="adj1" fmla="val 10622215"/>
              <a:gd name="adj2" fmla="val 15425088"/>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48" name="Partial Circle 47">
            <a:extLst>
              <a:ext uri="{FF2B5EF4-FFF2-40B4-BE49-F238E27FC236}">
                <a16:creationId xmlns:a16="http://schemas.microsoft.com/office/drawing/2014/main" id="{FE99C2B8-7C01-4AAF-A117-C598EF50BA5F}"/>
              </a:ext>
            </a:extLst>
          </p:cNvPr>
          <p:cNvSpPr/>
          <p:nvPr/>
        </p:nvSpPr>
        <p:spPr bwMode="auto">
          <a:xfrm rot="16783521">
            <a:off x="10585085" y="2037979"/>
            <a:ext cx="432048" cy="434427"/>
          </a:xfrm>
          <a:prstGeom prst="pie">
            <a:avLst>
              <a:gd name="adj1" fmla="val 11479844"/>
              <a:gd name="adj2" fmla="val 15425088"/>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40" name="Rectangle 39">
            <a:extLst>
              <a:ext uri="{FF2B5EF4-FFF2-40B4-BE49-F238E27FC236}">
                <a16:creationId xmlns:a16="http://schemas.microsoft.com/office/drawing/2014/main" id="{95B02FA4-E7B3-4B8B-9563-7C7631A08531}"/>
              </a:ext>
            </a:extLst>
          </p:cNvPr>
          <p:cNvSpPr/>
          <p:nvPr/>
        </p:nvSpPr>
        <p:spPr>
          <a:xfrm>
            <a:off x="5514135" y="4458906"/>
            <a:ext cx="1417376" cy="461665"/>
          </a:xfrm>
          <a:prstGeom prst="rect">
            <a:avLst/>
          </a:prstGeom>
        </p:spPr>
        <p:txBody>
          <a:bodyPr wrap="none">
            <a:spAutoFit/>
          </a:bodyPr>
          <a:lstStyle/>
          <a:p>
            <a:r>
              <a:rPr lang="en-GB" sz="2400" dirty="0">
                <a:solidFill>
                  <a:srgbClr val="FF0000"/>
                </a:solidFill>
              </a:rPr>
              <a:t>45˚, 135˚</a:t>
            </a:r>
          </a:p>
        </p:txBody>
      </p:sp>
      <p:sp>
        <p:nvSpPr>
          <p:cNvPr id="41" name="Rectangle 40">
            <a:extLst>
              <a:ext uri="{FF2B5EF4-FFF2-40B4-BE49-F238E27FC236}">
                <a16:creationId xmlns:a16="http://schemas.microsoft.com/office/drawing/2014/main" id="{68F85AAB-DA56-4BAC-8295-03075C23C099}"/>
              </a:ext>
            </a:extLst>
          </p:cNvPr>
          <p:cNvSpPr/>
          <p:nvPr/>
        </p:nvSpPr>
        <p:spPr>
          <a:xfrm>
            <a:off x="10264409" y="4499764"/>
            <a:ext cx="1332416" cy="461665"/>
          </a:xfrm>
          <a:prstGeom prst="rect">
            <a:avLst/>
          </a:prstGeom>
        </p:spPr>
        <p:txBody>
          <a:bodyPr wrap="none">
            <a:spAutoFit/>
          </a:bodyPr>
          <a:lstStyle/>
          <a:p>
            <a:r>
              <a:rPr lang="en-GB" sz="2400" dirty="0">
                <a:solidFill>
                  <a:srgbClr val="FF0000"/>
                </a:solidFill>
              </a:rPr>
              <a:t>36˚,144˚</a:t>
            </a:r>
          </a:p>
        </p:txBody>
      </p:sp>
      <p:sp>
        <p:nvSpPr>
          <p:cNvPr id="43" name="Rectangle 42">
            <a:extLst>
              <a:ext uri="{FF2B5EF4-FFF2-40B4-BE49-F238E27FC236}">
                <a16:creationId xmlns:a16="http://schemas.microsoft.com/office/drawing/2014/main" id="{546DE8E5-67A1-4023-9634-B179E52E4E98}"/>
              </a:ext>
            </a:extLst>
          </p:cNvPr>
          <p:cNvSpPr/>
          <p:nvPr/>
        </p:nvSpPr>
        <p:spPr>
          <a:xfrm>
            <a:off x="2428404" y="5810425"/>
            <a:ext cx="4515019" cy="461665"/>
          </a:xfrm>
          <a:prstGeom prst="rect">
            <a:avLst/>
          </a:prstGeom>
        </p:spPr>
        <p:txBody>
          <a:bodyPr wrap="none">
            <a:spAutoFit/>
          </a:bodyPr>
          <a:lstStyle/>
          <a:p>
            <a:r>
              <a:rPr lang="en-GB" sz="2400" dirty="0">
                <a:solidFill>
                  <a:srgbClr val="FF0000"/>
                </a:solidFill>
              </a:rPr>
              <a:t>Exterior Angle = 360˚÷12 = 30˚</a:t>
            </a:r>
          </a:p>
        </p:txBody>
      </p:sp>
      <p:sp>
        <p:nvSpPr>
          <p:cNvPr id="49" name="Rectangle 48">
            <a:extLst>
              <a:ext uri="{FF2B5EF4-FFF2-40B4-BE49-F238E27FC236}">
                <a16:creationId xmlns:a16="http://schemas.microsoft.com/office/drawing/2014/main" id="{DA558B0E-68FC-431E-AF1D-4BE049376499}"/>
              </a:ext>
            </a:extLst>
          </p:cNvPr>
          <p:cNvSpPr/>
          <p:nvPr/>
        </p:nvSpPr>
        <p:spPr>
          <a:xfrm>
            <a:off x="3500656" y="3438456"/>
            <a:ext cx="630301" cy="461665"/>
          </a:xfrm>
          <a:prstGeom prst="rect">
            <a:avLst/>
          </a:prstGeom>
        </p:spPr>
        <p:txBody>
          <a:bodyPr wrap="none">
            <a:spAutoFit/>
          </a:bodyPr>
          <a:lstStyle/>
          <a:p>
            <a:r>
              <a:rPr lang="en-GB" sz="2400" dirty="0">
                <a:solidFill>
                  <a:srgbClr val="FF0000"/>
                </a:solidFill>
              </a:rPr>
              <a:t>30˚</a:t>
            </a:r>
          </a:p>
        </p:txBody>
      </p:sp>
      <p:sp>
        <p:nvSpPr>
          <p:cNvPr id="50" name="Rectangle 49">
            <a:extLst>
              <a:ext uri="{FF2B5EF4-FFF2-40B4-BE49-F238E27FC236}">
                <a16:creationId xmlns:a16="http://schemas.microsoft.com/office/drawing/2014/main" id="{8221093B-A284-413C-BA03-8705D245617F}"/>
              </a:ext>
            </a:extLst>
          </p:cNvPr>
          <p:cNvSpPr/>
          <p:nvPr/>
        </p:nvSpPr>
        <p:spPr>
          <a:xfrm>
            <a:off x="6434020" y="3455035"/>
            <a:ext cx="458780" cy="461665"/>
          </a:xfrm>
          <a:prstGeom prst="rect">
            <a:avLst/>
          </a:prstGeom>
        </p:spPr>
        <p:txBody>
          <a:bodyPr wrap="none">
            <a:spAutoFit/>
          </a:bodyPr>
          <a:lstStyle/>
          <a:p>
            <a:r>
              <a:rPr lang="en-GB" sz="2400" dirty="0">
                <a:solidFill>
                  <a:srgbClr val="FF0000"/>
                </a:solidFill>
              </a:rPr>
              <a:t>5˚</a:t>
            </a:r>
          </a:p>
        </p:txBody>
      </p:sp>
      <p:sp>
        <p:nvSpPr>
          <p:cNvPr id="51" name="Rectangle 50">
            <a:extLst>
              <a:ext uri="{FF2B5EF4-FFF2-40B4-BE49-F238E27FC236}">
                <a16:creationId xmlns:a16="http://schemas.microsoft.com/office/drawing/2014/main" id="{15B583FF-738D-49EF-8F48-23FA6EC460C9}"/>
              </a:ext>
            </a:extLst>
          </p:cNvPr>
          <p:cNvSpPr/>
          <p:nvPr/>
        </p:nvSpPr>
        <p:spPr>
          <a:xfrm>
            <a:off x="8876186" y="3438456"/>
            <a:ext cx="630301" cy="461665"/>
          </a:xfrm>
          <a:prstGeom prst="rect">
            <a:avLst/>
          </a:prstGeom>
        </p:spPr>
        <p:txBody>
          <a:bodyPr wrap="none">
            <a:spAutoFit/>
          </a:bodyPr>
          <a:lstStyle/>
          <a:p>
            <a:r>
              <a:rPr lang="en-GB" sz="2400" dirty="0">
                <a:solidFill>
                  <a:srgbClr val="FF0000"/>
                </a:solidFill>
              </a:rPr>
              <a:t>18˚</a:t>
            </a:r>
          </a:p>
        </p:txBody>
      </p:sp>
      <p:sp>
        <p:nvSpPr>
          <p:cNvPr id="52" name="Rectangle 51">
            <a:extLst>
              <a:ext uri="{FF2B5EF4-FFF2-40B4-BE49-F238E27FC236}">
                <a16:creationId xmlns:a16="http://schemas.microsoft.com/office/drawing/2014/main" id="{5D7FB4CE-FF40-4069-A3E4-14610CE103FA}"/>
              </a:ext>
            </a:extLst>
          </p:cNvPr>
          <p:cNvSpPr/>
          <p:nvPr/>
        </p:nvSpPr>
        <p:spPr>
          <a:xfrm>
            <a:off x="11133590" y="3454701"/>
            <a:ext cx="458780" cy="461665"/>
          </a:xfrm>
          <a:prstGeom prst="rect">
            <a:avLst/>
          </a:prstGeom>
        </p:spPr>
        <p:txBody>
          <a:bodyPr wrap="none">
            <a:spAutoFit/>
          </a:bodyPr>
          <a:lstStyle/>
          <a:p>
            <a:r>
              <a:rPr lang="en-GB" sz="2400" dirty="0">
                <a:solidFill>
                  <a:srgbClr val="FF0000"/>
                </a:solidFill>
              </a:rPr>
              <a:t>6˚</a:t>
            </a:r>
          </a:p>
        </p:txBody>
      </p:sp>
      <p:sp>
        <p:nvSpPr>
          <p:cNvPr id="53" name="Rectangle 52">
            <a:extLst>
              <a:ext uri="{FF2B5EF4-FFF2-40B4-BE49-F238E27FC236}">
                <a16:creationId xmlns:a16="http://schemas.microsoft.com/office/drawing/2014/main" id="{B0941D7E-E1A6-4BA2-B7DC-41E6AE46CAD4}"/>
              </a:ext>
            </a:extLst>
          </p:cNvPr>
          <p:cNvSpPr/>
          <p:nvPr/>
        </p:nvSpPr>
        <p:spPr>
          <a:xfrm>
            <a:off x="2424393" y="6317310"/>
            <a:ext cx="4718599" cy="461665"/>
          </a:xfrm>
          <a:prstGeom prst="rect">
            <a:avLst/>
          </a:prstGeom>
        </p:spPr>
        <p:txBody>
          <a:bodyPr wrap="none">
            <a:spAutoFit/>
          </a:bodyPr>
          <a:lstStyle/>
          <a:p>
            <a:r>
              <a:rPr lang="en-GB" sz="2400" dirty="0">
                <a:solidFill>
                  <a:srgbClr val="FF0000"/>
                </a:solidFill>
              </a:rPr>
              <a:t>Interior Angle =  180˚ - 30˚= 150˚ </a:t>
            </a:r>
          </a:p>
        </p:txBody>
      </p:sp>
      <p:sp>
        <p:nvSpPr>
          <p:cNvPr id="54" name="Rectangle 53">
            <a:extLst>
              <a:ext uri="{FF2B5EF4-FFF2-40B4-BE49-F238E27FC236}">
                <a16:creationId xmlns:a16="http://schemas.microsoft.com/office/drawing/2014/main" id="{C7965A22-5FE5-470F-80D9-1A99A84C0095}"/>
              </a:ext>
            </a:extLst>
          </p:cNvPr>
          <p:cNvSpPr/>
          <p:nvPr/>
        </p:nvSpPr>
        <p:spPr>
          <a:xfrm>
            <a:off x="7248068" y="6026949"/>
            <a:ext cx="4378122" cy="461665"/>
          </a:xfrm>
          <a:prstGeom prst="rect">
            <a:avLst/>
          </a:prstGeom>
        </p:spPr>
        <p:txBody>
          <a:bodyPr wrap="none">
            <a:spAutoFit/>
          </a:bodyPr>
          <a:lstStyle/>
          <a:p>
            <a:r>
              <a:rPr lang="en-GB" sz="2400" dirty="0">
                <a:solidFill>
                  <a:srgbClr val="FF0000"/>
                </a:solidFill>
              </a:rPr>
              <a:t>Angle Sum = 150˚x 12 = 1800˚</a:t>
            </a:r>
          </a:p>
        </p:txBody>
      </p:sp>
      <p:sp>
        <p:nvSpPr>
          <p:cNvPr id="55" name="Rectangle 54">
            <a:extLst>
              <a:ext uri="{FF2B5EF4-FFF2-40B4-BE49-F238E27FC236}">
                <a16:creationId xmlns:a16="http://schemas.microsoft.com/office/drawing/2014/main" id="{B767982D-28AC-4B95-8ED8-DE82DA54BA9F}"/>
              </a:ext>
            </a:extLst>
          </p:cNvPr>
          <p:cNvSpPr/>
          <p:nvPr/>
        </p:nvSpPr>
        <p:spPr>
          <a:xfrm>
            <a:off x="2411842" y="4417859"/>
            <a:ext cx="3036729" cy="461665"/>
          </a:xfrm>
          <a:prstGeom prst="rect">
            <a:avLst/>
          </a:prstGeom>
        </p:spPr>
        <p:txBody>
          <a:bodyPr wrap="none">
            <a:spAutoFit/>
          </a:bodyPr>
          <a:lstStyle/>
          <a:p>
            <a:r>
              <a:rPr lang="en-GB" sz="2400" dirty="0"/>
              <a:t>(a)	a regular octagon</a:t>
            </a:r>
          </a:p>
        </p:txBody>
      </p:sp>
    </p:spTree>
    <p:extLst>
      <p:ext uri="{BB962C8B-B14F-4D97-AF65-F5344CB8AC3E}">
        <p14:creationId xmlns:p14="http://schemas.microsoft.com/office/powerpoint/2010/main" val="1764571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0" grpId="0"/>
      <p:bldP spid="41" grpId="0"/>
      <p:bldP spid="43" grpId="0"/>
      <p:bldP spid="49" grpId="0"/>
      <p:bldP spid="50" grpId="0"/>
      <p:bldP spid="51" grpId="0"/>
      <p:bldP spid="52" grpId="0"/>
      <p:bldP spid="53" grpId="0"/>
      <p:bldP spid="5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Polygons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4687447-EC4C-41BF-9818-51C947F1BD05}"/>
              </a:ext>
            </a:extLst>
          </p:cNvPr>
          <p:cNvSpPr/>
          <p:nvPr/>
        </p:nvSpPr>
        <p:spPr>
          <a:xfrm>
            <a:off x="2495600" y="980728"/>
            <a:ext cx="9001000" cy="1138773"/>
          </a:xfrm>
          <a:prstGeom prst="rect">
            <a:avLst/>
          </a:prstGeom>
        </p:spPr>
        <p:txBody>
          <a:bodyPr wrap="square">
            <a:spAutoFit/>
          </a:bodyPr>
          <a:lstStyle/>
          <a:p>
            <a:pPr marL="457200" indent="-457200">
              <a:buAutoNum type="arabicPeriod" startAt="4"/>
            </a:pPr>
            <a:endParaRPr lang="en-GB" sz="2400" dirty="0"/>
          </a:p>
          <a:p>
            <a:endParaRPr lang="en-GB" sz="2400" dirty="0"/>
          </a:p>
          <a:p>
            <a:pPr marL="457200" indent="-457200">
              <a:buAutoNum type="arabicPeriod" startAt="7"/>
            </a:pPr>
            <a:endParaRPr lang="en-GB" dirty="0"/>
          </a:p>
        </p:txBody>
      </p:sp>
      <p:sp>
        <p:nvSpPr>
          <p:cNvPr id="4" name="Rectangle 3">
            <a:extLst>
              <a:ext uri="{FF2B5EF4-FFF2-40B4-BE49-F238E27FC236}">
                <a16:creationId xmlns:a16="http://schemas.microsoft.com/office/drawing/2014/main" id="{CDBAD00F-2419-413C-8F72-E7986991108E}"/>
              </a:ext>
            </a:extLst>
          </p:cNvPr>
          <p:cNvSpPr/>
          <p:nvPr/>
        </p:nvSpPr>
        <p:spPr>
          <a:xfrm>
            <a:off x="2423592" y="836712"/>
            <a:ext cx="9361040" cy="3785652"/>
          </a:xfrm>
          <a:prstGeom prst="rect">
            <a:avLst/>
          </a:prstGeom>
        </p:spPr>
        <p:txBody>
          <a:bodyPr wrap="square">
            <a:spAutoFit/>
          </a:bodyPr>
          <a:lstStyle/>
          <a:p>
            <a:pPr marL="457200" indent="-457200">
              <a:buAutoNum type="arabicPeriod" startAt="4"/>
            </a:pPr>
            <a:r>
              <a:rPr lang="en-GB" sz="2400" dirty="0"/>
              <a:t>(a) What is the size of the interior angle of a regular 20-sided polygon?</a:t>
            </a:r>
          </a:p>
          <a:p>
            <a:pPr marL="457200" indent="-457200">
              <a:buAutoNum type="arabicPeriod" startAt="4"/>
            </a:pPr>
            <a:endParaRPr lang="en-GB" sz="2400" dirty="0"/>
          </a:p>
          <a:p>
            <a:pPr marL="457200" indent="-457200">
              <a:buAutoNum type="alphaLcParenBoth" startAt="2"/>
            </a:pPr>
            <a:r>
              <a:rPr lang="en-GB" sz="2400" dirty="0"/>
              <a:t>What is the sum of the interior angles of a regular 20-sided polygon?</a:t>
            </a:r>
          </a:p>
          <a:p>
            <a:pPr marL="457200" indent="-457200">
              <a:buAutoNum type="alphaLcParenBoth" startAt="2"/>
            </a:pPr>
            <a:endParaRPr lang="en-GB" sz="2400" dirty="0"/>
          </a:p>
          <a:p>
            <a:pPr marL="457200" indent="-457200">
              <a:buAutoNum type="arabicPeriod" startAt="5"/>
            </a:pPr>
            <a:r>
              <a:rPr lang="en-GB" sz="2400" dirty="0"/>
              <a:t>Calculate the size of the exterior angle of a regular pentagon.</a:t>
            </a:r>
          </a:p>
          <a:p>
            <a:pPr marL="457200" indent="-457200">
              <a:buAutoNum type="arabicPeriod" startAt="5"/>
            </a:pPr>
            <a:endParaRPr lang="en-GB" sz="2400" dirty="0"/>
          </a:p>
          <a:p>
            <a:r>
              <a:rPr lang="en-GB" sz="2400" dirty="0"/>
              <a:t>6.	The size of the exterior angle of a regular polygon is 12 °.  How many sides does this polygon have?</a:t>
            </a:r>
          </a:p>
        </p:txBody>
      </p:sp>
      <p:sp>
        <p:nvSpPr>
          <p:cNvPr id="5" name="Rectangle 4">
            <a:extLst>
              <a:ext uri="{FF2B5EF4-FFF2-40B4-BE49-F238E27FC236}">
                <a16:creationId xmlns:a16="http://schemas.microsoft.com/office/drawing/2014/main" id="{7205232B-5699-4FB8-985B-8634B065CE85}"/>
              </a:ext>
            </a:extLst>
          </p:cNvPr>
          <p:cNvSpPr/>
          <p:nvPr/>
        </p:nvSpPr>
        <p:spPr>
          <a:xfrm>
            <a:off x="2495600" y="5016558"/>
            <a:ext cx="9289032" cy="830997"/>
          </a:xfrm>
          <a:prstGeom prst="rect">
            <a:avLst/>
          </a:prstGeom>
        </p:spPr>
        <p:txBody>
          <a:bodyPr wrap="square">
            <a:spAutoFit/>
          </a:bodyPr>
          <a:lstStyle/>
          <a:p>
            <a:r>
              <a:rPr lang="en-GB" sz="2400" dirty="0"/>
              <a:t>7.  Calculate the number of sides of a regular polygon with interior angles of:</a:t>
            </a:r>
          </a:p>
        </p:txBody>
      </p:sp>
      <p:sp>
        <p:nvSpPr>
          <p:cNvPr id="6" name="Rectangle 5">
            <a:extLst>
              <a:ext uri="{FF2B5EF4-FFF2-40B4-BE49-F238E27FC236}">
                <a16:creationId xmlns:a16="http://schemas.microsoft.com/office/drawing/2014/main" id="{8B413345-02A1-4019-9C1D-5CB06505ACC6}"/>
              </a:ext>
            </a:extLst>
          </p:cNvPr>
          <p:cNvSpPr/>
          <p:nvPr/>
        </p:nvSpPr>
        <p:spPr>
          <a:xfrm>
            <a:off x="2733521" y="5759322"/>
            <a:ext cx="1944216" cy="830997"/>
          </a:xfrm>
          <a:prstGeom prst="rect">
            <a:avLst/>
          </a:prstGeom>
        </p:spPr>
        <p:txBody>
          <a:bodyPr wrap="square">
            <a:spAutoFit/>
          </a:bodyPr>
          <a:lstStyle/>
          <a:p>
            <a:r>
              <a:rPr lang="en-GB" sz="2400" dirty="0"/>
              <a:t>(a) 150 °</a:t>
            </a:r>
          </a:p>
          <a:p>
            <a:r>
              <a:rPr lang="en-GB" sz="2400" dirty="0"/>
              <a:t>(b) 162 °</a:t>
            </a:r>
          </a:p>
        </p:txBody>
      </p:sp>
      <p:sp>
        <p:nvSpPr>
          <p:cNvPr id="7" name="Rectangle 6">
            <a:extLst>
              <a:ext uri="{FF2B5EF4-FFF2-40B4-BE49-F238E27FC236}">
                <a16:creationId xmlns:a16="http://schemas.microsoft.com/office/drawing/2014/main" id="{D4DED639-7D35-409C-98C8-CD18609B9393}"/>
              </a:ext>
            </a:extLst>
          </p:cNvPr>
          <p:cNvSpPr/>
          <p:nvPr/>
        </p:nvSpPr>
        <p:spPr>
          <a:xfrm>
            <a:off x="7405034" y="5715873"/>
            <a:ext cx="1787699" cy="830997"/>
          </a:xfrm>
          <a:prstGeom prst="rect">
            <a:avLst/>
          </a:prstGeom>
        </p:spPr>
        <p:txBody>
          <a:bodyPr wrap="square">
            <a:spAutoFit/>
          </a:bodyPr>
          <a:lstStyle/>
          <a:p>
            <a:r>
              <a:rPr lang="en-GB" sz="2400" dirty="0"/>
              <a:t>(c) 175 °</a:t>
            </a:r>
          </a:p>
          <a:p>
            <a:r>
              <a:rPr lang="en-GB" sz="2400" dirty="0"/>
              <a:t>(d) 174 °</a:t>
            </a:r>
          </a:p>
        </p:txBody>
      </p:sp>
      <p:sp>
        <p:nvSpPr>
          <p:cNvPr id="8" name="Rectangle 7">
            <a:extLst>
              <a:ext uri="{FF2B5EF4-FFF2-40B4-BE49-F238E27FC236}">
                <a16:creationId xmlns:a16="http://schemas.microsoft.com/office/drawing/2014/main" id="{144C029C-1C89-4FA0-BD13-C876827295A6}"/>
              </a:ext>
            </a:extLst>
          </p:cNvPr>
          <p:cNvSpPr/>
          <p:nvPr/>
        </p:nvSpPr>
        <p:spPr>
          <a:xfrm>
            <a:off x="4511824" y="2472874"/>
            <a:ext cx="2606804" cy="461665"/>
          </a:xfrm>
          <a:prstGeom prst="rect">
            <a:avLst/>
          </a:prstGeom>
        </p:spPr>
        <p:txBody>
          <a:bodyPr wrap="none">
            <a:spAutoFit/>
          </a:bodyPr>
          <a:lstStyle/>
          <a:p>
            <a:r>
              <a:rPr lang="en-GB" sz="2400" dirty="0">
                <a:solidFill>
                  <a:srgbClr val="FF0000"/>
                </a:solidFill>
              </a:rPr>
              <a:t>162˚ x 20 = 3240˚</a:t>
            </a:r>
          </a:p>
        </p:txBody>
      </p:sp>
      <p:sp>
        <p:nvSpPr>
          <p:cNvPr id="10" name="Rectangle 9">
            <a:extLst>
              <a:ext uri="{FF2B5EF4-FFF2-40B4-BE49-F238E27FC236}">
                <a16:creationId xmlns:a16="http://schemas.microsoft.com/office/drawing/2014/main" id="{81B9FF0C-258E-466D-8D1E-3CC6E11A5DBC}"/>
              </a:ext>
            </a:extLst>
          </p:cNvPr>
          <p:cNvSpPr/>
          <p:nvPr/>
        </p:nvSpPr>
        <p:spPr>
          <a:xfrm>
            <a:off x="4409088" y="1391088"/>
            <a:ext cx="5174024" cy="461665"/>
          </a:xfrm>
          <a:prstGeom prst="rect">
            <a:avLst/>
          </a:prstGeom>
        </p:spPr>
        <p:txBody>
          <a:bodyPr wrap="square">
            <a:spAutoFit/>
          </a:bodyPr>
          <a:lstStyle/>
          <a:p>
            <a:r>
              <a:rPr lang="en-GB" sz="2400" dirty="0">
                <a:solidFill>
                  <a:srgbClr val="FF0000"/>
                </a:solidFill>
              </a:rPr>
              <a:t>180˚- (360˚÷ 20) = 180˚- 18˚= 162˚</a:t>
            </a:r>
          </a:p>
        </p:txBody>
      </p:sp>
      <p:sp>
        <p:nvSpPr>
          <p:cNvPr id="11" name="Rectangle 10">
            <a:extLst>
              <a:ext uri="{FF2B5EF4-FFF2-40B4-BE49-F238E27FC236}">
                <a16:creationId xmlns:a16="http://schemas.microsoft.com/office/drawing/2014/main" id="{5BBCFA96-CBB2-4E84-AB69-23754A720981}"/>
              </a:ext>
            </a:extLst>
          </p:cNvPr>
          <p:cNvSpPr/>
          <p:nvPr/>
        </p:nvSpPr>
        <p:spPr>
          <a:xfrm>
            <a:off x="4667863" y="3429000"/>
            <a:ext cx="2076209" cy="769441"/>
          </a:xfrm>
          <a:prstGeom prst="rect">
            <a:avLst/>
          </a:prstGeom>
        </p:spPr>
        <p:txBody>
          <a:bodyPr wrap="none">
            <a:spAutoFit/>
          </a:bodyPr>
          <a:lstStyle/>
          <a:p>
            <a:r>
              <a:rPr lang="en-GB" sz="2400" dirty="0">
                <a:solidFill>
                  <a:srgbClr val="FF0000"/>
                </a:solidFill>
              </a:rPr>
              <a:t>180˚÷ 5 =72˚</a:t>
            </a:r>
          </a:p>
          <a:p>
            <a:endParaRPr lang="en-GB" dirty="0"/>
          </a:p>
        </p:txBody>
      </p:sp>
      <p:sp>
        <p:nvSpPr>
          <p:cNvPr id="12" name="Rectangle 11">
            <a:extLst>
              <a:ext uri="{FF2B5EF4-FFF2-40B4-BE49-F238E27FC236}">
                <a16:creationId xmlns:a16="http://schemas.microsoft.com/office/drawing/2014/main" id="{8B9023FB-2C62-4DD0-9FE8-E9385778C7AD}"/>
              </a:ext>
            </a:extLst>
          </p:cNvPr>
          <p:cNvSpPr/>
          <p:nvPr/>
        </p:nvSpPr>
        <p:spPr>
          <a:xfrm>
            <a:off x="4172797" y="4554893"/>
            <a:ext cx="5934638" cy="461665"/>
          </a:xfrm>
          <a:prstGeom prst="rect">
            <a:avLst/>
          </a:prstGeom>
        </p:spPr>
        <p:txBody>
          <a:bodyPr wrap="none">
            <a:spAutoFit/>
          </a:bodyPr>
          <a:lstStyle/>
          <a:p>
            <a:r>
              <a:rPr lang="en-GB" sz="2400" dirty="0">
                <a:solidFill>
                  <a:srgbClr val="FF0000"/>
                </a:solidFill>
              </a:rPr>
              <a:t>Number of sides = 360˚÷ 12 °= 30 sides</a:t>
            </a:r>
          </a:p>
        </p:txBody>
      </p:sp>
      <p:sp>
        <p:nvSpPr>
          <p:cNvPr id="13" name="Rectangle 12">
            <a:extLst>
              <a:ext uri="{FF2B5EF4-FFF2-40B4-BE49-F238E27FC236}">
                <a16:creationId xmlns:a16="http://schemas.microsoft.com/office/drawing/2014/main" id="{73827FA6-298F-4723-A15A-E694E01D10F2}"/>
              </a:ext>
            </a:extLst>
          </p:cNvPr>
          <p:cNvSpPr/>
          <p:nvPr/>
        </p:nvSpPr>
        <p:spPr>
          <a:xfrm>
            <a:off x="4115999" y="5755153"/>
            <a:ext cx="3137397" cy="461665"/>
          </a:xfrm>
          <a:prstGeom prst="rect">
            <a:avLst/>
          </a:prstGeom>
        </p:spPr>
        <p:txBody>
          <a:bodyPr wrap="none">
            <a:spAutoFit/>
          </a:bodyPr>
          <a:lstStyle/>
          <a:p>
            <a:r>
              <a:rPr lang="en-GB" sz="2400" dirty="0">
                <a:solidFill>
                  <a:srgbClr val="FF0000"/>
                </a:solidFill>
              </a:rPr>
              <a:t>360˚÷ 30˚ = 12 sides</a:t>
            </a:r>
            <a:endParaRPr lang="en-GB" sz="2400" dirty="0"/>
          </a:p>
        </p:txBody>
      </p:sp>
      <p:sp>
        <p:nvSpPr>
          <p:cNvPr id="17" name="Rectangle 16">
            <a:extLst>
              <a:ext uri="{FF2B5EF4-FFF2-40B4-BE49-F238E27FC236}">
                <a16:creationId xmlns:a16="http://schemas.microsoft.com/office/drawing/2014/main" id="{16D1CD9F-09EA-4D42-A8DB-29B7985D7D20}"/>
              </a:ext>
            </a:extLst>
          </p:cNvPr>
          <p:cNvSpPr/>
          <p:nvPr/>
        </p:nvSpPr>
        <p:spPr>
          <a:xfrm>
            <a:off x="4090180" y="6115496"/>
            <a:ext cx="3137397" cy="461665"/>
          </a:xfrm>
          <a:prstGeom prst="rect">
            <a:avLst/>
          </a:prstGeom>
        </p:spPr>
        <p:txBody>
          <a:bodyPr wrap="none">
            <a:spAutoFit/>
          </a:bodyPr>
          <a:lstStyle/>
          <a:p>
            <a:r>
              <a:rPr lang="en-GB" sz="2400" dirty="0">
                <a:solidFill>
                  <a:srgbClr val="FF0000"/>
                </a:solidFill>
              </a:rPr>
              <a:t>360˚÷ 18˚ = 20 sides</a:t>
            </a:r>
            <a:endParaRPr lang="en-GB" sz="2400" dirty="0"/>
          </a:p>
        </p:txBody>
      </p:sp>
      <p:sp>
        <p:nvSpPr>
          <p:cNvPr id="18" name="Rectangle 17">
            <a:extLst>
              <a:ext uri="{FF2B5EF4-FFF2-40B4-BE49-F238E27FC236}">
                <a16:creationId xmlns:a16="http://schemas.microsoft.com/office/drawing/2014/main" id="{096F71A0-15F5-44D1-9657-625A3F9D4D75}"/>
              </a:ext>
            </a:extLst>
          </p:cNvPr>
          <p:cNvSpPr/>
          <p:nvPr/>
        </p:nvSpPr>
        <p:spPr>
          <a:xfrm>
            <a:off x="8673096" y="5735547"/>
            <a:ext cx="2965877" cy="461665"/>
          </a:xfrm>
          <a:prstGeom prst="rect">
            <a:avLst/>
          </a:prstGeom>
        </p:spPr>
        <p:txBody>
          <a:bodyPr wrap="none">
            <a:spAutoFit/>
          </a:bodyPr>
          <a:lstStyle/>
          <a:p>
            <a:r>
              <a:rPr lang="en-GB" sz="2400" dirty="0">
                <a:solidFill>
                  <a:srgbClr val="FF0000"/>
                </a:solidFill>
              </a:rPr>
              <a:t>360˚÷ 5˚ = 72 sides</a:t>
            </a:r>
            <a:endParaRPr lang="en-GB" sz="2400" dirty="0"/>
          </a:p>
        </p:txBody>
      </p:sp>
      <p:sp>
        <p:nvSpPr>
          <p:cNvPr id="19" name="Rectangle 18">
            <a:extLst>
              <a:ext uri="{FF2B5EF4-FFF2-40B4-BE49-F238E27FC236}">
                <a16:creationId xmlns:a16="http://schemas.microsoft.com/office/drawing/2014/main" id="{36C88977-0D25-471B-9FCD-B1C07416746E}"/>
              </a:ext>
            </a:extLst>
          </p:cNvPr>
          <p:cNvSpPr/>
          <p:nvPr/>
        </p:nvSpPr>
        <p:spPr>
          <a:xfrm>
            <a:off x="8745925" y="6122292"/>
            <a:ext cx="2965877" cy="461665"/>
          </a:xfrm>
          <a:prstGeom prst="rect">
            <a:avLst/>
          </a:prstGeom>
        </p:spPr>
        <p:txBody>
          <a:bodyPr wrap="none">
            <a:spAutoFit/>
          </a:bodyPr>
          <a:lstStyle/>
          <a:p>
            <a:r>
              <a:rPr lang="en-GB" sz="2400" dirty="0">
                <a:solidFill>
                  <a:srgbClr val="FF0000"/>
                </a:solidFill>
              </a:rPr>
              <a:t>360˚÷ 6˚ = 60 sides</a:t>
            </a:r>
            <a:endParaRPr lang="en-GB" sz="2400" dirty="0"/>
          </a:p>
        </p:txBody>
      </p:sp>
    </p:spTree>
    <p:extLst>
      <p:ext uri="{BB962C8B-B14F-4D97-AF65-F5344CB8AC3E}">
        <p14:creationId xmlns:p14="http://schemas.microsoft.com/office/powerpoint/2010/main" val="2699563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7" grpId="0"/>
      <p:bldP spid="18" grpId="0"/>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Polygons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87A6E63-53A5-4AAB-AFF1-937DE87A3066}"/>
              </a:ext>
            </a:extLst>
          </p:cNvPr>
          <p:cNvSpPr/>
          <p:nvPr/>
        </p:nvSpPr>
        <p:spPr>
          <a:xfrm>
            <a:off x="2567608" y="836712"/>
            <a:ext cx="7584504" cy="461665"/>
          </a:xfrm>
          <a:prstGeom prst="rect">
            <a:avLst/>
          </a:prstGeom>
        </p:spPr>
        <p:txBody>
          <a:bodyPr wrap="square">
            <a:spAutoFit/>
          </a:bodyPr>
          <a:lstStyle/>
          <a:p>
            <a:r>
              <a:rPr lang="en-GB" sz="2400" dirty="0"/>
              <a:t>8. Complete the following table for regular polygons.</a:t>
            </a:r>
          </a:p>
        </p:txBody>
      </p:sp>
      <p:pic>
        <p:nvPicPr>
          <p:cNvPr id="6" name="Picture 5">
            <a:extLst>
              <a:ext uri="{FF2B5EF4-FFF2-40B4-BE49-F238E27FC236}">
                <a16:creationId xmlns:a16="http://schemas.microsoft.com/office/drawing/2014/main" id="{7DA1CF8A-5227-4EA8-B1CC-338DBBCBF147}"/>
              </a:ext>
            </a:extLst>
          </p:cNvPr>
          <p:cNvPicPr>
            <a:picLocks noChangeAspect="1"/>
          </p:cNvPicPr>
          <p:nvPr/>
        </p:nvPicPr>
        <p:blipFill>
          <a:blip r:embed="rId4"/>
          <a:stretch>
            <a:fillRect/>
          </a:stretch>
        </p:blipFill>
        <p:spPr>
          <a:xfrm>
            <a:off x="3935760" y="1446887"/>
            <a:ext cx="5970278" cy="5109421"/>
          </a:xfrm>
          <a:prstGeom prst="rect">
            <a:avLst/>
          </a:prstGeom>
        </p:spPr>
      </p:pic>
      <p:sp>
        <p:nvSpPr>
          <p:cNvPr id="7" name="Rectangle 6">
            <a:extLst>
              <a:ext uri="{FF2B5EF4-FFF2-40B4-BE49-F238E27FC236}">
                <a16:creationId xmlns:a16="http://schemas.microsoft.com/office/drawing/2014/main" id="{A69017CB-0C7B-404A-81FD-0786C366F463}"/>
              </a:ext>
            </a:extLst>
          </p:cNvPr>
          <p:cNvSpPr/>
          <p:nvPr/>
        </p:nvSpPr>
        <p:spPr>
          <a:xfrm>
            <a:off x="5849494" y="2901791"/>
            <a:ext cx="630301" cy="461665"/>
          </a:xfrm>
          <a:prstGeom prst="rect">
            <a:avLst/>
          </a:prstGeom>
        </p:spPr>
        <p:txBody>
          <a:bodyPr wrap="none">
            <a:spAutoFit/>
          </a:bodyPr>
          <a:lstStyle/>
          <a:p>
            <a:r>
              <a:rPr lang="en-GB" sz="2400" dirty="0">
                <a:solidFill>
                  <a:srgbClr val="FF0000"/>
                </a:solidFill>
              </a:rPr>
              <a:t>72˚</a:t>
            </a:r>
          </a:p>
        </p:txBody>
      </p:sp>
      <p:sp>
        <p:nvSpPr>
          <p:cNvPr id="8" name="Rectangle 7">
            <a:extLst>
              <a:ext uri="{FF2B5EF4-FFF2-40B4-BE49-F238E27FC236}">
                <a16:creationId xmlns:a16="http://schemas.microsoft.com/office/drawing/2014/main" id="{4F17352D-5330-46D3-ACE0-FE200996F656}"/>
              </a:ext>
            </a:extLst>
          </p:cNvPr>
          <p:cNvSpPr/>
          <p:nvPr/>
        </p:nvSpPr>
        <p:spPr>
          <a:xfrm>
            <a:off x="5666482" y="3950999"/>
            <a:ext cx="883575" cy="461665"/>
          </a:xfrm>
          <a:prstGeom prst="rect">
            <a:avLst/>
          </a:prstGeom>
        </p:spPr>
        <p:txBody>
          <a:bodyPr wrap="none">
            <a:spAutoFit/>
          </a:bodyPr>
          <a:lstStyle/>
          <a:p>
            <a:r>
              <a:rPr lang="en-GB" sz="2400" dirty="0">
                <a:solidFill>
                  <a:srgbClr val="FF0000"/>
                </a:solidFill>
              </a:rPr>
              <a:t>≈ 51˚</a:t>
            </a:r>
          </a:p>
        </p:txBody>
      </p:sp>
      <p:sp>
        <p:nvSpPr>
          <p:cNvPr id="9" name="Rectangle 8">
            <a:extLst>
              <a:ext uri="{FF2B5EF4-FFF2-40B4-BE49-F238E27FC236}">
                <a16:creationId xmlns:a16="http://schemas.microsoft.com/office/drawing/2014/main" id="{5C24E369-F9CF-4C3C-BC64-86DEB186BE29}"/>
              </a:ext>
            </a:extLst>
          </p:cNvPr>
          <p:cNvSpPr/>
          <p:nvPr/>
        </p:nvSpPr>
        <p:spPr>
          <a:xfrm>
            <a:off x="5816727" y="3418927"/>
            <a:ext cx="630301" cy="461665"/>
          </a:xfrm>
          <a:prstGeom prst="rect">
            <a:avLst/>
          </a:prstGeom>
        </p:spPr>
        <p:txBody>
          <a:bodyPr wrap="none">
            <a:spAutoFit/>
          </a:bodyPr>
          <a:lstStyle/>
          <a:p>
            <a:r>
              <a:rPr lang="en-GB" sz="2400" dirty="0">
                <a:solidFill>
                  <a:srgbClr val="FF0000"/>
                </a:solidFill>
              </a:rPr>
              <a:t>60˚</a:t>
            </a:r>
          </a:p>
        </p:txBody>
      </p:sp>
      <p:sp>
        <p:nvSpPr>
          <p:cNvPr id="10" name="Rectangle 9">
            <a:extLst>
              <a:ext uri="{FF2B5EF4-FFF2-40B4-BE49-F238E27FC236}">
                <a16:creationId xmlns:a16="http://schemas.microsoft.com/office/drawing/2014/main" id="{D14646DC-6EE2-4F20-BDD7-E2BF297F08CE}"/>
              </a:ext>
            </a:extLst>
          </p:cNvPr>
          <p:cNvSpPr/>
          <p:nvPr/>
        </p:nvSpPr>
        <p:spPr>
          <a:xfrm>
            <a:off x="5793120" y="4518853"/>
            <a:ext cx="630301" cy="461665"/>
          </a:xfrm>
          <a:prstGeom prst="rect">
            <a:avLst/>
          </a:prstGeom>
        </p:spPr>
        <p:txBody>
          <a:bodyPr wrap="none">
            <a:spAutoFit/>
          </a:bodyPr>
          <a:lstStyle/>
          <a:p>
            <a:r>
              <a:rPr lang="en-GB" sz="2400" dirty="0">
                <a:solidFill>
                  <a:srgbClr val="FF0000"/>
                </a:solidFill>
              </a:rPr>
              <a:t>45˚</a:t>
            </a:r>
          </a:p>
        </p:txBody>
      </p:sp>
      <p:sp>
        <p:nvSpPr>
          <p:cNvPr id="11" name="Rectangle 10">
            <a:extLst>
              <a:ext uri="{FF2B5EF4-FFF2-40B4-BE49-F238E27FC236}">
                <a16:creationId xmlns:a16="http://schemas.microsoft.com/office/drawing/2014/main" id="{A54D524F-C21D-42EC-91C3-1E59014E591C}"/>
              </a:ext>
            </a:extLst>
          </p:cNvPr>
          <p:cNvSpPr/>
          <p:nvPr/>
        </p:nvSpPr>
        <p:spPr>
          <a:xfrm>
            <a:off x="5812170" y="5012166"/>
            <a:ext cx="630301" cy="461665"/>
          </a:xfrm>
          <a:prstGeom prst="rect">
            <a:avLst/>
          </a:prstGeom>
        </p:spPr>
        <p:txBody>
          <a:bodyPr wrap="none">
            <a:spAutoFit/>
          </a:bodyPr>
          <a:lstStyle/>
          <a:p>
            <a:r>
              <a:rPr lang="en-GB" sz="2400" dirty="0">
                <a:solidFill>
                  <a:srgbClr val="FF0000"/>
                </a:solidFill>
              </a:rPr>
              <a:t>40˚</a:t>
            </a:r>
          </a:p>
        </p:txBody>
      </p:sp>
      <p:sp>
        <p:nvSpPr>
          <p:cNvPr id="12" name="Rectangle 11">
            <a:extLst>
              <a:ext uri="{FF2B5EF4-FFF2-40B4-BE49-F238E27FC236}">
                <a16:creationId xmlns:a16="http://schemas.microsoft.com/office/drawing/2014/main" id="{A863C5B9-135C-4BC2-8F4B-347D7689CF54}"/>
              </a:ext>
            </a:extLst>
          </p:cNvPr>
          <p:cNvSpPr/>
          <p:nvPr/>
        </p:nvSpPr>
        <p:spPr>
          <a:xfrm>
            <a:off x="5772133" y="5515625"/>
            <a:ext cx="630301" cy="461665"/>
          </a:xfrm>
          <a:prstGeom prst="rect">
            <a:avLst/>
          </a:prstGeom>
        </p:spPr>
        <p:txBody>
          <a:bodyPr wrap="none">
            <a:spAutoFit/>
          </a:bodyPr>
          <a:lstStyle/>
          <a:p>
            <a:r>
              <a:rPr lang="en-GB" sz="2400" dirty="0">
                <a:solidFill>
                  <a:srgbClr val="FF0000"/>
                </a:solidFill>
              </a:rPr>
              <a:t>36˚</a:t>
            </a:r>
          </a:p>
        </p:txBody>
      </p:sp>
      <p:sp>
        <p:nvSpPr>
          <p:cNvPr id="13" name="Rectangle 12">
            <a:extLst>
              <a:ext uri="{FF2B5EF4-FFF2-40B4-BE49-F238E27FC236}">
                <a16:creationId xmlns:a16="http://schemas.microsoft.com/office/drawing/2014/main" id="{19443154-D94A-4BFA-B6EB-4CD885D7AECA}"/>
              </a:ext>
            </a:extLst>
          </p:cNvPr>
          <p:cNvSpPr/>
          <p:nvPr/>
        </p:nvSpPr>
        <p:spPr>
          <a:xfrm>
            <a:off x="5812170" y="6032761"/>
            <a:ext cx="630301" cy="461665"/>
          </a:xfrm>
          <a:prstGeom prst="rect">
            <a:avLst/>
          </a:prstGeom>
        </p:spPr>
        <p:txBody>
          <a:bodyPr wrap="none">
            <a:spAutoFit/>
          </a:bodyPr>
          <a:lstStyle/>
          <a:p>
            <a:r>
              <a:rPr lang="en-GB" sz="2400" dirty="0">
                <a:solidFill>
                  <a:srgbClr val="FF0000"/>
                </a:solidFill>
              </a:rPr>
              <a:t>30˚</a:t>
            </a:r>
          </a:p>
        </p:txBody>
      </p:sp>
      <p:sp>
        <p:nvSpPr>
          <p:cNvPr id="14" name="Rectangle 13">
            <a:extLst>
              <a:ext uri="{FF2B5EF4-FFF2-40B4-BE49-F238E27FC236}">
                <a16:creationId xmlns:a16="http://schemas.microsoft.com/office/drawing/2014/main" id="{2BD0A00C-2950-458E-9B4F-C66EB6D8352F}"/>
              </a:ext>
            </a:extLst>
          </p:cNvPr>
          <p:cNvSpPr/>
          <p:nvPr/>
        </p:nvSpPr>
        <p:spPr>
          <a:xfrm>
            <a:off x="7250946" y="2348880"/>
            <a:ext cx="630301" cy="461665"/>
          </a:xfrm>
          <a:prstGeom prst="rect">
            <a:avLst/>
          </a:prstGeom>
        </p:spPr>
        <p:txBody>
          <a:bodyPr wrap="none">
            <a:spAutoFit/>
          </a:bodyPr>
          <a:lstStyle/>
          <a:p>
            <a:r>
              <a:rPr lang="en-GB" sz="2400" dirty="0">
                <a:solidFill>
                  <a:srgbClr val="FF0000"/>
                </a:solidFill>
              </a:rPr>
              <a:t>90˚</a:t>
            </a:r>
          </a:p>
        </p:txBody>
      </p:sp>
      <p:sp>
        <p:nvSpPr>
          <p:cNvPr id="15" name="Rectangle 14">
            <a:extLst>
              <a:ext uri="{FF2B5EF4-FFF2-40B4-BE49-F238E27FC236}">
                <a16:creationId xmlns:a16="http://schemas.microsoft.com/office/drawing/2014/main" id="{F7712348-7545-4D4C-8859-97CFD4F776A0}"/>
              </a:ext>
            </a:extLst>
          </p:cNvPr>
          <p:cNvSpPr/>
          <p:nvPr/>
        </p:nvSpPr>
        <p:spPr>
          <a:xfrm>
            <a:off x="7206352" y="2902689"/>
            <a:ext cx="801823" cy="461665"/>
          </a:xfrm>
          <a:prstGeom prst="rect">
            <a:avLst/>
          </a:prstGeom>
        </p:spPr>
        <p:txBody>
          <a:bodyPr wrap="none">
            <a:spAutoFit/>
          </a:bodyPr>
          <a:lstStyle/>
          <a:p>
            <a:r>
              <a:rPr lang="en-GB" sz="2400" dirty="0">
                <a:solidFill>
                  <a:srgbClr val="FF0000"/>
                </a:solidFill>
              </a:rPr>
              <a:t>108˚</a:t>
            </a:r>
          </a:p>
        </p:txBody>
      </p:sp>
      <p:sp>
        <p:nvSpPr>
          <p:cNvPr id="16" name="Rectangle 15">
            <a:extLst>
              <a:ext uri="{FF2B5EF4-FFF2-40B4-BE49-F238E27FC236}">
                <a16:creationId xmlns:a16="http://schemas.microsoft.com/office/drawing/2014/main" id="{0CB19D05-887D-4E73-ABEA-FF47F4CE28BB}"/>
              </a:ext>
            </a:extLst>
          </p:cNvPr>
          <p:cNvSpPr/>
          <p:nvPr/>
        </p:nvSpPr>
        <p:spPr>
          <a:xfrm>
            <a:off x="8660874" y="2348880"/>
            <a:ext cx="801823" cy="461665"/>
          </a:xfrm>
          <a:prstGeom prst="rect">
            <a:avLst/>
          </a:prstGeom>
        </p:spPr>
        <p:txBody>
          <a:bodyPr wrap="none">
            <a:spAutoFit/>
          </a:bodyPr>
          <a:lstStyle/>
          <a:p>
            <a:r>
              <a:rPr lang="en-GB" sz="2400" dirty="0">
                <a:solidFill>
                  <a:srgbClr val="FF0000"/>
                </a:solidFill>
              </a:rPr>
              <a:t>360˚</a:t>
            </a:r>
          </a:p>
        </p:txBody>
      </p:sp>
      <p:sp>
        <p:nvSpPr>
          <p:cNvPr id="17" name="Rectangle 16">
            <a:extLst>
              <a:ext uri="{FF2B5EF4-FFF2-40B4-BE49-F238E27FC236}">
                <a16:creationId xmlns:a16="http://schemas.microsoft.com/office/drawing/2014/main" id="{A9DE35F6-2DB9-4F3A-A726-66F5F0DAD1BD}"/>
              </a:ext>
            </a:extLst>
          </p:cNvPr>
          <p:cNvSpPr/>
          <p:nvPr/>
        </p:nvSpPr>
        <p:spPr>
          <a:xfrm>
            <a:off x="8616280" y="2893048"/>
            <a:ext cx="801823" cy="461665"/>
          </a:xfrm>
          <a:prstGeom prst="rect">
            <a:avLst/>
          </a:prstGeom>
        </p:spPr>
        <p:txBody>
          <a:bodyPr wrap="none">
            <a:spAutoFit/>
          </a:bodyPr>
          <a:lstStyle/>
          <a:p>
            <a:r>
              <a:rPr lang="en-GB" sz="2400" dirty="0">
                <a:solidFill>
                  <a:srgbClr val="FF0000"/>
                </a:solidFill>
              </a:rPr>
              <a:t>540˚</a:t>
            </a:r>
          </a:p>
        </p:txBody>
      </p:sp>
      <p:sp>
        <p:nvSpPr>
          <p:cNvPr id="18" name="Rectangle 17">
            <a:extLst>
              <a:ext uri="{FF2B5EF4-FFF2-40B4-BE49-F238E27FC236}">
                <a16:creationId xmlns:a16="http://schemas.microsoft.com/office/drawing/2014/main" id="{A3B45D5F-18C7-4CF8-992B-B86F0DBC0157}"/>
              </a:ext>
            </a:extLst>
          </p:cNvPr>
          <p:cNvSpPr/>
          <p:nvPr/>
        </p:nvSpPr>
        <p:spPr>
          <a:xfrm>
            <a:off x="8646320" y="3408834"/>
            <a:ext cx="801823" cy="461665"/>
          </a:xfrm>
          <a:prstGeom prst="rect">
            <a:avLst/>
          </a:prstGeom>
        </p:spPr>
        <p:txBody>
          <a:bodyPr wrap="none">
            <a:spAutoFit/>
          </a:bodyPr>
          <a:lstStyle/>
          <a:p>
            <a:r>
              <a:rPr lang="en-GB" sz="2400" dirty="0">
                <a:solidFill>
                  <a:srgbClr val="FF0000"/>
                </a:solidFill>
              </a:rPr>
              <a:t>720˚</a:t>
            </a:r>
          </a:p>
        </p:txBody>
      </p:sp>
      <p:sp>
        <p:nvSpPr>
          <p:cNvPr id="19" name="Rectangle 18">
            <a:extLst>
              <a:ext uri="{FF2B5EF4-FFF2-40B4-BE49-F238E27FC236}">
                <a16:creationId xmlns:a16="http://schemas.microsoft.com/office/drawing/2014/main" id="{9F844A04-687E-4D51-831D-66900BFB468F}"/>
              </a:ext>
            </a:extLst>
          </p:cNvPr>
          <p:cNvSpPr/>
          <p:nvPr/>
        </p:nvSpPr>
        <p:spPr>
          <a:xfrm>
            <a:off x="7206352" y="3408834"/>
            <a:ext cx="801823" cy="461665"/>
          </a:xfrm>
          <a:prstGeom prst="rect">
            <a:avLst/>
          </a:prstGeom>
        </p:spPr>
        <p:txBody>
          <a:bodyPr wrap="none">
            <a:spAutoFit/>
          </a:bodyPr>
          <a:lstStyle/>
          <a:p>
            <a:r>
              <a:rPr lang="en-GB" sz="2400" dirty="0">
                <a:solidFill>
                  <a:srgbClr val="FF0000"/>
                </a:solidFill>
              </a:rPr>
              <a:t>120˚</a:t>
            </a:r>
          </a:p>
        </p:txBody>
      </p:sp>
      <p:sp>
        <p:nvSpPr>
          <p:cNvPr id="20" name="Rectangle 19">
            <a:extLst>
              <a:ext uri="{FF2B5EF4-FFF2-40B4-BE49-F238E27FC236}">
                <a16:creationId xmlns:a16="http://schemas.microsoft.com/office/drawing/2014/main" id="{3C1F699B-B5B0-49E8-A0BF-0B912D67DDA2}"/>
              </a:ext>
            </a:extLst>
          </p:cNvPr>
          <p:cNvSpPr/>
          <p:nvPr/>
        </p:nvSpPr>
        <p:spPr>
          <a:xfrm>
            <a:off x="7208568" y="3946702"/>
            <a:ext cx="801823" cy="461665"/>
          </a:xfrm>
          <a:prstGeom prst="rect">
            <a:avLst/>
          </a:prstGeom>
        </p:spPr>
        <p:txBody>
          <a:bodyPr wrap="none">
            <a:spAutoFit/>
          </a:bodyPr>
          <a:lstStyle/>
          <a:p>
            <a:r>
              <a:rPr lang="en-GB" sz="2400" dirty="0">
                <a:solidFill>
                  <a:srgbClr val="FF0000"/>
                </a:solidFill>
              </a:rPr>
              <a:t>129˚</a:t>
            </a:r>
          </a:p>
        </p:txBody>
      </p:sp>
      <p:sp>
        <p:nvSpPr>
          <p:cNvPr id="21" name="Rectangle 20">
            <a:extLst>
              <a:ext uri="{FF2B5EF4-FFF2-40B4-BE49-F238E27FC236}">
                <a16:creationId xmlns:a16="http://schemas.microsoft.com/office/drawing/2014/main" id="{5047D335-8B39-4BB6-B037-F7E941AD617A}"/>
              </a:ext>
            </a:extLst>
          </p:cNvPr>
          <p:cNvSpPr/>
          <p:nvPr/>
        </p:nvSpPr>
        <p:spPr>
          <a:xfrm>
            <a:off x="8624944" y="3912534"/>
            <a:ext cx="801823" cy="461665"/>
          </a:xfrm>
          <a:prstGeom prst="rect">
            <a:avLst/>
          </a:prstGeom>
        </p:spPr>
        <p:txBody>
          <a:bodyPr wrap="none">
            <a:spAutoFit/>
          </a:bodyPr>
          <a:lstStyle/>
          <a:p>
            <a:r>
              <a:rPr lang="en-GB" sz="2400" dirty="0">
                <a:solidFill>
                  <a:srgbClr val="FF0000"/>
                </a:solidFill>
              </a:rPr>
              <a:t>900˚</a:t>
            </a:r>
          </a:p>
        </p:txBody>
      </p:sp>
      <p:sp>
        <p:nvSpPr>
          <p:cNvPr id="22" name="Rectangle 21">
            <a:extLst>
              <a:ext uri="{FF2B5EF4-FFF2-40B4-BE49-F238E27FC236}">
                <a16:creationId xmlns:a16="http://schemas.microsoft.com/office/drawing/2014/main" id="{2CE9F91F-7E99-4AF9-872C-FDCF4422D7B2}"/>
              </a:ext>
            </a:extLst>
          </p:cNvPr>
          <p:cNvSpPr/>
          <p:nvPr/>
        </p:nvSpPr>
        <p:spPr>
          <a:xfrm>
            <a:off x="7266216" y="4466389"/>
            <a:ext cx="801823" cy="461665"/>
          </a:xfrm>
          <a:prstGeom prst="rect">
            <a:avLst/>
          </a:prstGeom>
        </p:spPr>
        <p:txBody>
          <a:bodyPr wrap="none">
            <a:spAutoFit/>
          </a:bodyPr>
          <a:lstStyle/>
          <a:p>
            <a:r>
              <a:rPr lang="en-GB" sz="2400" dirty="0">
                <a:solidFill>
                  <a:srgbClr val="FF0000"/>
                </a:solidFill>
              </a:rPr>
              <a:t>135˚</a:t>
            </a:r>
          </a:p>
        </p:txBody>
      </p:sp>
      <p:sp>
        <p:nvSpPr>
          <p:cNvPr id="23" name="Rectangle 22">
            <a:extLst>
              <a:ext uri="{FF2B5EF4-FFF2-40B4-BE49-F238E27FC236}">
                <a16:creationId xmlns:a16="http://schemas.microsoft.com/office/drawing/2014/main" id="{E8CE44AB-69B4-4B99-8733-694F0C5F4425}"/>
              </a:ext>
            </a:extLst>
          </p:cNvPr>
          <p:cNvSpPr/>
          <p:nvPr/>
        </p:nvSpPr>
        <p:spPr>
          <a:xfrm>
            <a:off x="8569393" y="4484550"/>
            <a:ext cx="973343" cy="461665"/>
          </a:xfrm>
          <a:prstGeom prst="rect">
            <a:avLst/>
          </a:prstGeom>
        </p:spPr>
        <p:txBody>
          <a:bodyPr wrap="none">
            <a:spAutoFit/>
          </a:bodyPr>
          <a:lstStyle/>
          <a:p>
            <a:r>
              <a:rPr lang="en-GB" sz="2400" dirty="0">
                <a:solidFill>
                  <a:srgbClr val="FF0000"/>
                </a:solidFill>
              </a:rPr>
              <a:t>1080˚</a:t>
            </a:r>
          </a:p>
        </p:txBody>
      </p:sp>
      <p:sp>
        <p:nvSpPr>
          <p:cNvPr id="24" name="Rectangle 23">
            <a:extLst>
              <a:ext uri="{FF2B5EF4-FFF2-40B4-BE49-F238E27FC236}">
                <a16:creationId xmlns:a16="http://schemas.microsoft.com/office/drawing/2014/main" id="{93A4F253-38EF-4318-9A75-A1D887A1DA7B}"/>
              </a:ext>
            </a:extLst>
          </p:cNvPr>
          <p:cNvSpPr/>
          <p:nvPr/>
        </p:nvSpPr>
        <p:spPr>
          <a:xfrm>
            <a:off x="7206352" y="4957144"/>
            <a:ext cx="801823" cy="461665"/>
          </a:xfrm>
          <a:prstGeom prst="rect">
            <a:avLst/>
          </a:prstGeom>
        </p:spPr>
        <p:txBody>
          <a:bodyPr wrap="none">
            <a:spAutoFit/>
          </a:bodyPr>
          <a:lstStyle/>
          <a:p>
            <a:r>
              <a:rPr lang="en-GB" sz="2400" dirty="0">
                <a:solidFill>
                  <a:srgbClr val="FF0000"/>
                </a:solidFill>
              </a:rPr>
              <a:t>140˚</a:t>
            </a:r>
          </a:p>
        </p:txBody>
      </p:sp>
      <p:sp>
        <p:nvSpPr>
          <p:cNvPr id="25" name="Rectangle 24">
            <a:extLst>
              <a:ext uri="{FF2B5EF4-FFF2-40B4-BE49-F238E27FC236}">
                <a16:creationId xmlns:a16="http://schemas.microsoft.com/office/drawing/2014/main" id="{6236C5AC-5F48-4377-8FF5-05C49D4CDC3A}"/>
              </a:ext>
            </a:extLst>
          </p:cNvPr>
          <p:cNvSpPr/>
          <p:nvPr/>
        </p:nvSpPr>
        <p:spPr>
          <a:xfrm>
            <a:off x="8594780" y="5012166"/>
            <a:ext cx="973343" cy="461665"/>
          </a:xfrm>
          <a:prstGeom prst="rect">
            <a:avLst/>
          </a:prstGeom>
        </p:spPr>
        <p:txBody>
          <a:bodyPr wrap="none">
            <a:spAutoFit/>
          </a:bodyPr>
          <a:lstStyle/>
          <a:p>
            <a:r>
              <a:rPr lang="en-GB" sz="2400" dirty="0">
                <a:solidFill>
                  <a:srgbClr val="FF0000"/>
                </a:solidFill>
              </a:rPr>
              <a:t>1260˚</a:t>
            </a:r>
          </a:p>
        </p:txBody>
      </p:sp>
      <p:sp>
        <p:nvSpPr>
          <p:cNvPr id="26" name="Rectangle 25">
            <a:extLst>
              <a:ext uri="{FF2B5EF4-FFF2-40B4-BE49-F238E27FC236}">
                <a16:creationId xmlns:a16="http://schemas.microsoft.com/office/drawing/2014/main" id="{87D90A0C-7037-44F5-A922-D5A436200B24}"/>
              </a:ext>
            </a:extLst>
          </p:cNvPr>
          <p:cNvSpPr/>
          <p:nvPr/>
        </p:nvSpPr>
        <p:spPr>
          <a:xfrm>
            <a:off x="7207493" y="5505764"/>
            <a:ext cx="801823" cy="461665"/>
          </a:xfrm>
          <a:prstGeom prst="rect">
            <a:avLst/>
          </a:prstGeom>
        </p:spPr>
        <p:txBody>
          <a:bodyPr wrap="none">
            <a:spAutoFit/>
          </a:bodyPr>
          <a:lstStyle/>
          <a:p>
            <a:r>
              <a:rPr lang="en-GB" sz="2400" dirty="0">
                <a:solidFill>
                  <a:srgbClr val="FF0000"/>
                </a:solidFill>
              </a:rPr>
              <a:t>144˚</a:t>
            </a:r>
          </a:p>
        </p:txBody>
      </p:sp>
      <p:sp>
        <p:nvSpPr>
          <p:cNvPr id="27" name="Rectangle 26">
            <a:extLst>
              <a:ext uri="{FF2B5EF4-FFF2-40B4-BE49-F238E27FC236}">
                <a16:creationId xmlns:a16="http://schemas.microsoft.com/office/drawing/2014/main" id="{0E42E77B-1A6B-46EC-A8D7-3862D17B36D9}"/>
              </a:ext>
            </a:extLst>
          </p:cNvPr>
          <p:cNvSpPr/>
          <p:nvPr/>
        </p:nvSpPr>
        <p:spPr>
          <a:xfrm>
            <a:off x="8666886" y="5530907"/>
            <a:ext cx="973343" cy="461665"/>
          </a:xfrm>
          <a:prstGeom prst="rect">
            <a:avLst/>
          </a:prstGeom>
        </p:spPr>
        <p:txBody>
          <a:bodyPr wrap="none">
            <a:spAutoFit/>
          </a:bodyPr>
          <a:lstStyle/>
          <a:p>
            <a:r>
              <a:rPr lang="en-GB" sz="2400" dirty="0">
                <a:solidFill>
                  <a:srgbClr val="FF0000"/>
                </a:solidFill>
              </a:rPr>
              <a:t>1440˚</a:t>
            </a:r>
          </a:p>
        </p:txBody>
      </p:sp>
      <p:sp>
        <p:nvSpPr>
          <p:cNvPr id="28" name="Rectangle 27">
            <a:extLst>
              <a:ext uri="{FF2B5EF4-FFF2-40B4-BE49-F238E27FC236}">
                <a16:creationId xmlns:a16="http://schemas.microsoft.com/office/drawing/2014/main" id="{1044AE75-DFA7-4925-871B-77FEF2B733A8}"/>
              </a:ext>
            </a:extLst>
          </p:cNvPr>
          <p:cNvSpPr/>
          <p:nvPr/>
        </p:nvSpPr>
        <p:spPr>
          <a:xfrm>
            <a:off x="7207493" y="6001017"/>
            <a:ext cx="801823" cy="461665"/>
          </a:xfrm>
          <a:prstGeom prst="rect">
            <a:avLst/>
          </a:prstGeom>
        </p:spPr>
        <p:txBody>
          <a:bodyPr wrap="none">
            <a:spAutoFit/>
          </a:bodyPr>
          <a:lstStyle/>
          <a:p>
            <a:r>
              <a:rPr lang="en-GB" sz="2400" dirty="0">
                <a:solidFill>
                  <a:srgbClr val="FF0000"/>
                </a:solidFill>
              </a:rPr>
              <a:t>150˚</a:t>
            </a:r>
          </a:p>
        </p:txBody>
      </p:sp>
      <p:sp>
        <p:nvSpPr>
          <p:cNvPr id="29" name="Rectangle 28">
            <a:extLst>
              <a:ext uri="{FF2B5EF4-FFF2-40B4-BE49-F238E27FC236}">
                <a16:creationId xmlns:a16="http://schemas.microsoft.com/office/drawing/2014/main" id="{DF2C5F04-0A1E-44F5-9F05-F1A302E6E8C6}"/>
              </a:ext>
            </a:extLst>
          </p:cNvPr>
          <p:cNvSpPr/>
          <p:nvPr/>
        </p:nvSpPr>
        <p:spPr>
          <a:xfrm>
            <a:off x="8660874" y="6001016"/>
            <a:ext cx="973343" cy="461665"/>
          </a:xfrm>
          <a:prstGeom prst="rect">
            <a:avLst/>
          </a:prstGeom>
        </p:spPr>
        <p:txBody>
          <a:bodyPr wrap="none">
            <a:spAutoFit/>
          </a:bodyPr>
          <a:lstStyle/>
          <a:p>
            <a:r>
              <a:rPr lang="en-GB" sz="2400" dirty="0">
                <a:solidFill>
                  <a:srgbClr val="FF0000"/>
                </a:solidFill>
              </a:rPr>
              <a:t>1620˚</a:t>
            </a:r>
          </a:p>
        </p:txBody>
      </p:sp>
      <p:sp>
        <p:nvSpPr>
          <p:cNvPr id="30" name="TextBox 29">
            <a:extLst>
              <a:ext uri="{FF2B5EF4-FFF2-40B4-BE49-F238E27FC236}">
                <a16:creationId xmlns:a16="http://schemas.microsoft.com/office/drawing/2014/main" id="{DB825DF4-BE8C-4C42-A915-E3451D7A11CC}"/>
              </a:ext>
            </a:extLst>
          </p:cNvPr>
          <p:cNvSpPr txBox="1"/>
          <p:nvPr/>
        </p:nvSpPr>
        <p:spPr>
          <a:xfrm>
            <a:off x="3935760" y="1446887"/>
            <a:ext cx="5970278" cy="5109420"/>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4122582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Tx/>
              <a:buNone/>
              <a:tabLst/>
              <a:defRPr/>
            </a:pPr>
            <a:r>
              <a:rPr kumimoji="0" lang="en-US" altLang="en-US" sz="3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Section 7: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You have completed the </a:t>
            </a: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seventh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If you have completed and mastered this section,</a:t>
            </a:r>
            <a:br>
              <a:rPr kumimoji="0" lang="en-US" altLang="en-US" sz="240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br>
            <a:r>
              <a:rPr kumimoji="0" lang="en-US" altLang="en-US" sz="2400"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click</a:t>
            </a:r>
            <a:r>
              <a:rPr kumimoji="0" lang="en-US" altLang="en-US" sz="240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 to start the </a:t>
            </a:r>
            <a:r>
              <a:rPr kumimoji="0" lang="en-US" altLang="en-US" sz="2400"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Arial" panose="020B0604020202020204" pitchFamily="34" charset="0"/>
                <a:ea typeface="ＭＳ Ｐゴシック" panose="020B0600070205080204" pitchFamily="34" charset="-128"/>
                <a:cs typeface="+mn-cs"/>
              </a:rPr>
              <a:t>If you need more examples and interactive practice,</a:t>
            </a:r>
            <a:br>
              <a:rPr kumimoji="0" lang="en-US" altLang="en-US" sz="2400" b="0" i="0" u="none" strike="noStrike" kern="1200" cap="none" spc="0" normalizeH="0" baseline="0" noProof="0" dirty="0">
                <a:ln>
                  <a:noFill/>
                </a:ln>
                <a:solidFill>
                  <a:srgbClr val="FFC000"/>
                </a:solidFill>
                <a:effectLst/>
                <a:uLnTx/>
                <a:uFillTx/>
                <a:latin typeface="Arial" panose="020B0604020202020204" pitchFamily="34" charset="0"/>
                <a:ea typeface="ＭＳ Ｐゴシック" panose="020B0600070205080204" pitchFamily="34" charset="-128"/>
                <a:cs typeface="+mn-cs"/>
              </a:rPr>
            </a:br>
            <a:r>
              <a:rPr kumimoji="0" lang="en-US" altLang="en-US" sz="2400" b="0" i="0" u="none" strike="noStrike" kern="1200" cap="none" spc="0" normalizeH="0" baseline="0" noProof="0" dirty="0">
                <a:ln>
                  <a:noFill/>
                </a:ln>
                <a:solidFill>
                  <a:srgbClr val="FFC000"/>
                </a:solidFill>
                <a:effectLst/>
                <a:uLnTx/>
                <a:uFillTx/>
                <a:latin typeface="Arial" panose="020B0604020202020204" pitchFamily="34" charset="0"/>
                <a:ea typeface="ＭＳ Ｐゴシック" panose="020B0600070205080204" pitchFamily="34" charset="-128"/>
                <a:cs typeface="+mn-cs"/>
              </a:rPr>
              <a:t>press </a:t>
            </a:r>
            <a:r>
              <a:rPr kumimoji="0" lang="en-US" altLang="en-US" sz="24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panose="020B0600070205080204" pitchFamily="34" charset="-128"/>
                <a:cs typeface="+mn-cs"/>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You might also find it helpful to look at:</a:t>
            </a:r>
            <a:endPar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Essential Information:</a:t>
            </a: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 press </a:t>
            </a: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here</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8195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Angles on Parallel Lines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F3BC873-1089-47C7-86F2-C1F9AA42EDD7}"/>
              </a:ext>
            </a:extLst>
          </p:cNvPr>
          <p:cNvSpPr/>
          <p:nvPr/>
        </p:nvSpPr>
        <p:spPr>
          <a:xfrm>
            <a:off x="2401104" y="639614"/>
            <a:ext cx="6096000" cy="2308324"/>
          </a:xfrm>
          <a:prstGeom prst="rect">
            <a:avLst/>
          </a:prstGeom>
        </p:spPr>
        <p:txBody>
          <a:bodyPr>
            <a:spAutoFit/>
          </a:bodyPr>
          <a:lstStyle/>
          <a:p>
            <a:r>
              <a:rPr lang="en-GB" sz="2400" b="1" dirty="0"/>
              <a:t>(a) Opposite Angles</a:t>
            </a:r>
          </a:p>
          <a:p>
            <a:r>
              <a:rPr lang="en-GB" sz="2400" dirty="0"/>
              <a:t>When any two lines cross, two pairs of equal angles are formed. The two angles marked a are a pair of opposite equal angles. The angles marked b are also a pair of opposite equal angles.</a:t>
            </a:r>
          </a:p>
        </p:txBody>
      </p:sp>
      <p:pic>
        <p:nvPicPr>
          <p:cNvPr id="3" name="Picture 2">
            <a:extLst>
              <a:ext uri="{FF2B5EF4-FFF2-40B4-BE49-F238E27FC236}">
                <a16:creationId xmlns:a16="http://schemas.microsoft.com/office/drawing/2014/main" id="{8CBD6849-1CD7-4558-B07D-7FAFEFEF9AF2}"/>
              </a:ext>
            </a:extLst>
          </p:cNvPr>
          <p:cNvPicPr>
            <a:picLocks noChangeAspect="1"/>
          </p:cNvPicPr>
          <p:nvPr/>
        </p:nvPicPr>
        <p:blipFill>
          <a:blip r:embed="rId4"/>
          <a:stretch>
            <a:fillRect/>
          </a:stretch>
        </p:blipFill>
        <p:spPr>
          <a:xfrm>
            <a:off x="8795765" y="856418"/>
            <a:ext cx="2123635" cy="1636983"/>
          </a:xfrm>
          <a:prstGeom prst="rect">
            <a:avLst/>
          </a:prstGeom>
        </p:spPr>
      </p:pic>
      <p:pic>
        <p:nvPicPr>
          <p:cNvPr id="4" name="Picture 3">
            <a:extLst>
              <a:ext uri="{FF2B5EF4-FFF2-40B4-BE49-F238E27FC236}">
                <a16:creationId xmlns:a16="http://schemas.microsoft.com/office/drawing/2014/main" id="{50687114-5F13-424A-9610-AAFDBADBF125}"/>
              </a:ext>
            </a:extLst>
          </p:cNvPr>
          <p:cNvPicPr>
            <a:picLocks noChangeAspect="1"/>
          </p:cNvPicPr>
          <p:nvPr/>
        </p:nvPicPr>
        <p:blipFill>
          <a:blip r:embed="rId5"/>
          <a:stretch>
            <a:fillRect/>
          </a:stretch>
        </p:blipFill>
        <p:spPr>
          <a:xfrm>
            <a:off x="9412894" y="2662560"/>
            <a:ext cx="2251235" cy="1554597"/>
          </a:xfrm>
          <a:prstGeom prst="rect">
            <a:avLst/>
          </a:prstGeom>
        </p:spPr>
      </p:pic>
      <p:pic>
        <p:nvPicPr>
          <p:cNvPr id="5" name="Picture 4">
            <a:extLst>
              <a:ext uri="{FF2B5EF4-FFF2-40B4-BE49-F238E27FC236}">
                <a16:creationId xmlns:a16="http://schemas.microsoft.com/office/drawing/2014/main" id="{8FB59455-18CD-4DCC-9F0B-695859E6BEF5}"/>
              </a:ext>
            </a:extLst>
          </p:cNvPr>
          <p:cNvPicPr>
            <a:picLocks noChangeAspect="1"/>
          </p:cNvPicPr>
          <p:nvPr/>
        </p:nvPicPr>
        <p:blipFill>
          <a:blip r:embed="rId6"/>
          <a:stretch>
            <a:fillRect/>
          </a:stretch>
        </p:blipFill>
        <p:spPr>
          <a:xfrm>
            <a:off x="6953283" y="4193598"/>
            <a:ext cx="2193140" cy="1528315"/>
          </a:xfrm>
          <a:prstGeom prst="rect">
            <a:avLst/>
          </a:prstGeom>
        </p:spPr>
      </p:pic>
      <p:sp>
        <p:nvSpPr>
          <p:cNvPr id="6" name="Rectangle 5">
            <a:extLst>
              <a:ext uri="{FF2B5EF4-FFF2-40B4-BE49-F238E27FC236}">
                <a16:creationId xmlns:a16="http://schemas.microsoft.com/office/drawing/2014/main" id="{16705237-8B94-41C9-8C89-4B6B237FDA2D}"/>
              </a:ext>
            </a:extLst>
          </p:cNvPr>
          <p:cNvSpPr/>
          <p:nvPr/>
        </p:nvSpPr>
        <p:spPr>
          <a:xfrm>
            <a:off x="2400971" y="5685238"/>
            <a:ext cx="5184576" cy="830997"/>
          </a:xfrm>
          <a:prstGeom prst="rect">
            <a:avLst/>
          </a:prstGeom>
        </p:spPr>
        <p:txBody>
          <a:bodyPr wrap="square">
            <a:spAutoFit/>
          </a:bodyPr>
          <a:lstStyle/>
          <a:p>
            <a:r>
              <a:rPr lang="en-GB" sz="2400" b="1" dirty="0"/>
              <a:t>(d) Supplementary Angles</a:t>
            </a:r>
          </a:p>
          <a:p>
            <a:r>
              <a:rPr lang="en-GB" sz="2400" dirty="0"/>
              <a:t>The angles b and c add up to 180°.</a:t>
            </a:r>
          </a:p>
        </p:txBody>
      </p:sp>
      <p:sp>
        <p:nvSpPr>
          <p:cNvPr id="7" name="Rectangle 6">
            <a:extLst>
              <a:ext uri="{FF2B5EF4-FFF2-40B4-BE49-F238E27FC236}">
                <a16:creationId xmlns:a16="http://schemas.microsoft.com/office/drawing/2014/main" id="{7AABC243-CBC6-4727-B729-CC9E37518451}"/>
              </a:ext>
            </a:extLst>
          </p:cNvPr>
          <p:cNvSpPr/>
          <p:nvPr/>
        </p:nvSpPr>
        <p:spPr>
          <a:xfrm>
            <a:off x="2400971" y="4523694"/>
            <a:ext cx="4968552" cy="830997"/>
          </a:xfrm>
          <a:prstGeom prst="rect">
            <a:avLst/>
          </a:prstGeom>
        </p:spPr>
        <p:txBody>
          <a:bodyPr wrap="square">
            <a:spAutoFit/>
          </a:bodyPr>
          <a:lstStyle/>
          <a:p>
            <a:r>
              <a:rPr lang="en-GB" sz="2400" b="1" dirty="0"/>
              <a:t>(c) Alternate Angles</a:t>
            </a:r>
          </a:p>
          <a:p>
            <a:r>
              <a:rPr lang="en-GB" sz="2400" dirty="0"/>
              <a:t>The angles c and d are equal.</a:t>
            </a:r>
          </a:p>
        </p:txBody>
      </p:sp>
      <p:sp>
        <p:nvSpPr>
          <p:cNvPr id="8" name="Rectangle 7">
            <a:extLst>
              <a:ext uri="{FF2B5EF4-FFF2-40B4-BE49-F238E27FC236}">
                <a16:creationId xmlns:a16="http://schemas.microsoft.com/office/drawing/2014/main" id="{E28F615A-6DD4-4751-8426-2933FD8DAA03}"/>
              </a:ext>
            </a:extLst>
          </p:cNvPr>
          <p:cNvSpPr/>
          <p:nvPr/>
        </p:nvSpPr>
        <p:spPr>
          <a:xfrm>
            <a:off x="2401104" y="2875842"/>
            <a:ext cx="6096000" cy="1569660"/>
          </a:xfrm>
          <a:prstGeom prst="rect">
            <a:avLst/>
          </a:prstGeom>
        </p:spPr>
        <p:txBody>
          <a:bodyPr>
            <a:spAutoFit/>
          </a:bodyPr>
          <a:lstStyle/>
          <a:p>
            <a:r>
              <a:rPr lang="en-GB" sz="2400" b="1" dirty="0"/>
              <a:t>(b) Corresponding Angles</a:t>
            </a:r>
          </a:p>
          <a:p>
            <a:r>
              <a:rPr lang="en-GB" sz="2400" dirty="0"/>
              <a:t>When a line crosses a pair of parallel lines,  a = b. The angles a and b are called corresponding angles.</a:t>
            </a:r>
          </a:p>
        </p:txBody>
      </p:sp>
      <p:pic>
        <p:nvPicPr>
          <p:cNvPr id="9" name="Picture 8">
            <a:extLst>
              <a:ext uri="{FF2B5EF4-FFF2-40B4-BE49-F238E27FC236}">
                <a16:creationId xmlns:a16="http://schemas.microsoft.com/office/drawing/2014/main" id="{E43AFA32-A120-48C3-B9B9-8EFE4FBF798F}"/>
              </a:ext>
            </a:extLst>
          </p:cNvPr>
          <p:cNvPicPr>
            <a:picLocks noChangeAspect="1"/>
          </p:cNvPicPr>
          <p:nvPr/>
        </p:nvPicPr>
        <p:blipFill>
          <a:blip r:embed="rId7"/>
          <a:stretch>
            <a:fillRect/>
          </a:stretch>
        </p:blipFill>
        <p:spPr>
          <a:xfrm>
            <a:off x="9655340" y="4662346"/>
            <a:ext cx="2362246" cy="1853889"/>
          </a:xfrm>
          <a:prstGeom prst="rect">
            <a:avLst/>
          </a:prstGeom>
        </p:spPr>
      </p:pic>
      <p:sp>
        <p:nvSpPr>
          <p:cNvPr id="10" name="Rectangle 9">
            <a:extLst>
              <a:ext uri="{FF2B5EF4-FFF2-40B4-BE49-F238E27FC236}">
                <a16:creationId xmlns:a16="http://schemas.microsoft.com/office/drawing/2014/main" id="{23CD45FA-D3BE-489E-A2AF-3EFC494B31AB}"/>
              </a:ext>
            </a:extLst>
          </p:cNvPr>
          <p:cNvSpPr/>
          <p:nvPr/>
        </p:nvSpPr>
        <p:spPr>
          <a:xfrm>
            <a:off x="8049853" y="721425"/>
            <a:ext cx="561372" cy="461665"/>
          </a:xfrm>
          <a:prstGeom prst="rect">
            <a:avLst/>
          </a:prstGeom>
        </p:spPr>
        <p:txBody>
          <a:bodyPr wrap="none">
            <a:spAutoFit/>
          </a:bodyPr>
          <a:lstStyle/>
          <a:p>
            <a:r>
              <a:rPr lang="en-GB" sz="2400" dirty="0"/>
              <a:t>(a)</a:t>
            </a:r>
          </a:p>
        </p:txBody>
      </p:sp>
      <p:sp>
        <p:nvSpPr>
          <p:cNvPr id="11" name="Rectangle 10">
            <a:extLst>
              <a:ext uri="{FF2B5EF4-FFF2-40B4-BE49-F238E27FC236}">
                <a16:creationId xmlns:a16="http://schemas.microsoft.com/office/drawing/2014/main" id="{1D24DC2F-B19B-4860-BD92-A08774041DEF}"/>
              </a:ext>
            </a:extLst>
          </p:cNvPr>
          <p:cNvSpPr/>
          <p:nvPr/>
        </p:nvSpPr>
        <p:spPr>
          <a:xfrm>
            <a:off x="8807350" y="2575709"/>
            <a:ext cx="561372" cy="461665"/>
          </a:xfrm>
          <a:prstGeom prst="rect">
            <a:avLst/>
          </a:prstGeom>
        </p:spPr>
        <p:txBody>
          <a:bodyPr wrap="none">
            <a:spAutoFit/>
          </a:bodyPr>
          <a:lstStyle/>
          <a:p>
            <a:r>
              <a:rPr lang="en-GB" sz="2400" dirty="0"/>
              <a:t>(b)</a:t>
            </a:r>
          </a:p>
        </p:txBody>
      </p:sp>
      <p:sp>
        <p:nvSpPr>
          <p:cNvPr id="12" name="Rectangle 11">
            <a:extLst>
              <a:ext uri="{FF2B5EF4-FFF2-40B4-BE49-F238E27FC236}">
                <a16:creationId xmlns:a16="http://schemas.microsoft.com/office/drawing/2014/main" id="{18CA7988-5451-4C40-8486-D7BDCD7D99C8}"/>
              </a:ext>
            </a:extLst>
          </p:cNvPr>
          <p:cNvSpPr/>
          <p:nvPr/>
        </p:nvSpPr>
        <p:spPr>
          <a:xfrm>
            <a:off x="6444366" y="4086395"/>
            <a:ext cx="543739" cy="461665"/>
          </a:xfrm>
          <a:prstGeom prst="rect">
            <a:avLst/>
          </a:prstGeom>
        </p:spPr>
        <p:txBody>
          <a:bodyPr wrap="none">
            <a:spAutoFit/>
          </a:bodyPr>
          <a:lstStyle/>
          <a:p>
            <a:r>
              <a:rPr lang="en-GB" sz="2400" dirty="0"/>
              <a:t>(c)</a:t>
            </a:r>
          </a:p>
        </p:txBody>
      </p:sp>
      <p:sp>
        <p:nvSpPr>
          <p:cNvPr id="13" name="Rectangle 12">
            <a:extLst>
              <a:ext uri="{FF2B5EF4-FFF2-40B4-BE49-F238E27FC236}">
                <a16:creationId xmlns:a16="http://schemas.microsoft.com/office/drawing/2014/main" id="{2A3CE6C9-BCDD-4A2A-8FB7-661E76B1447E}"/>
              </a:ext>
            </a:extLst>
          </p:cNvPr>
          <p:cNvSpPr/>
          <p:nvPr/>
        </p:nvSpPr>
        <p:spPr>
          <a:xfrm>
            <a:off x="9103722" y="4660612"/>
            <a:ext cx="561372" cy="461665"/>
          </a:xfrm>
          <a:prstGeom prst="rect">
            <a:avLst/>
          </a:prstGeom>
        </p:spPr>
        <p:txBody>
          <a:bodyPr wrap="none">
            <a:spAutoFit/>
          </a:bodyPr>
          <a:lstStyle/>
          <a:p>
            <a:r>
              <a:rPr lang="en-GB" sz="2400" dirty="0"/>
              <a:t>(d)</a:t>
            </a:r>
          </a:p>
        </p:txBody>
      </p:sp>
      <p:sp>
        <p:nvSpPr>
          <p:cNvPr id="17" name="Partial Circle 16">
            <a:extLst>
              <a:ext uri="{FF2B5EF4-FFF2-40B4-BE49-F238E27FC236}">
                <a16:creationId xmlns:a16="http://schemas.microsoft.com/office/drawing/2014/main" id="{57E02FC0-CEB8-4E4F-B8EA-44530B596263}"/>
              </a:ext>
            </a:extLst>
          </p:cNvPr>
          <p:cNvSpPr/>
          <p:nvPr/>
        </p:nvSpPr>
        <p:spPr bwMode="auto">
          <a:xfrm rot="18937771">
            <a:off x="9403180" y="1354438"/>
            <a:ext cx="775430" cy="763415"/>
          </a:xfrm>
          <a:prstGeom prst="pie">
            <a:avLst>
              <a:gd name="adj1" fmla="val 15237109"/>
              <a:gd name="adj2" fmla="val 333931"/>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8" name="Partial Circle 17">
            <a:extLst>
              <a:ext uri="{FF2B5EF4-FFF2-40B4-BE49-F238E27FC236}">
                <a16:creationId xmlns:a16="http://schemas.microsoft.com/office/drawing/2014/main" id="{7B7FE6E6-08DF-4697-BDF9-9C66C706E71F}"/>
              </a:ext>
            </a:extLst>
          </p:cNvPr>
          <p:cNvSpPr/>
          <p:nvPr/>
        </p:nvSpPr>
        <p:spPr bwMode="auto">
          <a:xfrm rot="12926498">
            <a:off x="9403181" y="1354437"/>
            <a:ext cx="775430" cy="763415"/>
          </a:xfrm>
          <a:prstGeom prst="pie">
            <a:avLst>
              <a:gd name="adj1" fmla="val 10561747"/>
              <a:gd name="adj2" fmla="val 16816869"/>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19" name="Partial Circle 18">
            <a:extLst>
              <a:ext uri="{FF2B5EF4-FFF2-40B4-BE49-F238E27FC236}">
                <a16:creationId xmlns:a16="http://schemas.microsoft.com/office/drawing/2014/main" id="{62ABD504-C0E8-4FDE-ABF0-CFCA31650C91}"/>
              </a:ext>
            </a:extLst>
          </p:cNvPr>
          <p:cNvSpPr/>
          <p:nvPr/>
        </p:nvSpPr>
        <p:spPr bwMode="auto">
          <a:xfrm rot="7399108">
            <a:off x="9799560" y="2800525"/>
            <a:ext cx="775430" cy="763415"/>
          </a:xfrm>
          <a:prstGeom prst="pie">
            <a:avLst>
              <a:gd name="adj1" fmla="val 10407959"/>
              <a:gd name="adj2" fmla="val 14231443"/>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0" name="Partial Circle 19">
            <a:extLst>
              <a:ext uri="{FF2B5EF4-FFF2-40B4-BE49-F238E27FC236}">
                <a16:creationId xmlns:a16="http://schemas.microsoft.com/office/drawing/2014/main" id="{9B0DCF08-244E-439E-A828-ED51C9E8F8C2}"/>
              </a:ext>
            </a:extLst>
          </p:cNvPr>
          <p:cNvSpPr/>
          <p:nvPr/>
        </p:nvSpPr>
        <p:spPr bwMode="auto">
          <a:xfrm rot="7301165">
            <a:off x="9497885" y="3431196"/>
            <a:ext cx="775430" cy="763415"/>
          </a:xfrm>
          <a:prstGeom prst="pie">
            <a:avLst>
              <a:gd name="adj1" fmla="val 10485319"/>
              <a:gd name="adj2" fmla="val 14355069"/>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1" name="Partial Circle 20">
            <a:extLst>
              <a:ext uri="{FF2B5EF4-FFF2-40B4-BE49-F238E27FC236}">
                <a16:creationId xmlns:a16="http://schemas.microsoft.com/office/drawing/2014/main" id="{A4D7DC1E-5E68-4225-990C-33AB010C5A39}"/>
              </a:ext>
            </a:extLst>
          </p:cNvPr>
          <p:cNvSpPr/>
          <p:nvPr/>
        </p:nvSpPr>
        <p:spPr bwMode="auto">
          <a:xfrm rot="12926498">
            <a:off x="7810425" y="4459567"/>
            <a:ext cx="446339" cy="473320"/>
          </a:xfrm>
          <a:prstGeom prst="pie">
            <a:avLst>
              <a:gd name="adj1" fmla="val 8779351"/>
              <a:gd name="adj2" fmla="val 15810059"/>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3" name="Partial Circle 22">
            <a:extLst>
              <a:ext uri="{FF2B5EF4-FFF2-40B4-BE49-F238E27FC236}">
                <a16:creationId xmlns:a16="http://schemas.microsoft.com/office/drawing/2014/main" id="{F54C82ED-0CE6-4D59-B4D2-39CE493BF5DD}"/>
              </a:ext>
            </a:extLst>
          </p:cNvPr>
          <p:cNvSpPr/>
          <p:nvPr/>
        </p:nvSpPr>
        <p:spPr bwMode="auto">
          <a:xfrm rot="7301165">
            <a:off x="10314758" y="4890151"/>
            <a:ext cx="775430" cy="763415"/>
          </a:xfrm>
          <a:prstGeom prst="pie">
            <a:avLst>
              <a:gd name="adj1" fmla="val 10485319"/>
              <a:gd name="adj2" fmla="val 14355069"/>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4" name="Partial Circle 23">
            <a:extLst>
              <a:ext uri="{FF2B5EF4-FFF2-40B4-BE49-F238E27FC236}">
                <a16:creationId xmlns:a16="http://schemas.microsoft.com/office/drawing/2014/main" id="{180B3BE6-B4DD-41E1-9CE0-667C2EFD8B79}"/>
              </a:ext>
            </a:extLst>
          </p:cNvPr>
          <p:cNvSpPr/>
          <p:nvPr/>
        </p:nvSpPr>
        <p:spPr bwMode="auto">
          <a:xfrm rot="12926498">
            <a:off x="10323511" y="4893091"/>
            <a:ext cx="775430" cy="763415"/>
          </a:xfrm>
          <a:prstGeom prst="pie">
            <a:avLst>
              <a:gd name="adj1" fmla="val 8850184"/>
              <a:gd name="adj2" fmla="val 15818563"/>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5" name="Partial Circle 24">
            <a:extLst>
              <a:ext uri="{FF2B5EF4-FFF2-40B4-BE49-F238E27FC236}">
                <a16:creationId xmlns:a16="http://schemas.microsoft.com/office/drawing/2014/main" id="{BFB91699-B588-431A-995C-BA64509FB804}"/>
              </a:ext>
            </a:extLst>
          </p:cNvPr>
          <p:cNvSpPr/>
          <p:nvPr/>
        </p:nvSpPr>
        <p:spPr bwMode="auto">
          <a:xfrm rot="1554516">
            <a:off x="7506280" y="5024631"/>
            <a:ext cx="446339" cy="473320"/>
          </a:xfrm>
          <a:prstGeom prst="pie">
            <a:avLst>
              <a:gd name="adj1" fmla="val 9216458"/>
              <a:gd name="adj2" fmla="val 16248316"/>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93EB75A-57F8-482A-B7DE-FDA2A3FF25C1}"/>
                  </a:ext>
                </a:extLst>
              </p:cNvPr>
              <p:cNvSpPr txBox="1"/>
              <p:nvPr/>
            </p:nvSpPr>
            <p:spPr>
              <a:xfrm>
                <a:off x="8289373" y="5103939"/>
                <a:ext cx="26289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ea typeface="Cambria Math" panose="02040503050406030204" pitchFamily="18" charset="0"/>
                        </a:rPr>
                        <m:t>&gt;</m:t>
                      </m:r>
                    </m:oMath>
                  </m:oMathPara>
                </a14:m>
                <a:endParaRPr lang="en-GB" dirty="0">
                  <a:solidFill>
                    <a:srgbClr val="FF0000"/>
                  </a:solidFill>
                </a:endParaRPr>
              </a:p>
            </p:txBody>
          </p:sp>
        </mc:Choice>
        <mc:Fallback xmlns="">
          <p:sp>
            <p:nvSpPr>
              <p:cNvPr id="14" name="TextBox 13">
                <a:extLst>
                  <a:ext uri="{FF2B5EF4-FFF2-40B4-BE49-F238E27FC236}">
                    <a16:creationId xmlns:a16="http://schemas.microsoft.com/office/drawing/2014/main" id="{393EB75A-57F8-482A-B7DE-FDA2A3FF25C1}"/>
                  </a:ext>
                </a:extLst>
              </p:cNvPr>
              <p:cNvSpPr txBox="1">
                <a:spLocks noRot="1" noChangeAspect="1" noMove="1" noResize="1" noEditPoints="1" noAdjustHandles="1" noChangeArrowheads="1" noChangeShapeType="1" noTextEdit="1"/>
              </p:cNvSpPr>
              <p:nvPr/>
            </p:nvSpPr>
            <p:spPr>
              <a:xfrm>
                <a:off x="8289373" y="5103939"/>
                <a:ext cx="262892" cy="307777"/>
              </a:xfrm>
              <a:prstGeom prst="rect">
                <a:avLst/>
              </a:prstGeom>
              <a:blipFill>
                <a:blip r:embed="rId8"/>
                <a:stretch>
                  <a:fillRect l="-16279" r="-16279"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4359BA0-10C5-447E-B643-8265F971AB49}"/>
                  </a:ext>
                </a:extLst>
              </p:cNvPr>
              <p:cNvSpPr/>
              <p:nvPr/>
            </p:nvSpPr>
            <p:spPr>
              <a:xfrm>
                <a:off x="10383631" y="2959874"/>
                <a:ext cx="44755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solidFill>
                            <a:srgbClr val="FF0000"/>
                          </a:solidFill>
                          <a:latin typeface="Cambria Math" panose="02040503050406030204" pitchFamily="18" charset="0"/>
                          <a:ea typeface="Cambria Math" panose="02040503050406030204" pitchFamily="18" charset="0"/>
                        </a:rPr>
                        <m:t>&gt;</m:t>
                      </m:r>
                    </m:oMath>
                  </m:oMathPara>
                </a14:m>
                <a:endParaRPr lang="en-GB" dirty="0">
                  <a:solidFill>
                    <a:srgbClr val="FF0000"/>
                  </a:solidFill>
                </a:endParaRPr>
              </a:p>
            </p:txBody>
          </p:sp>
        </mc:Choice>
        <mc:Fallback xmlns="">
          <p:sp>
            <p:nvSpPr>
              <p:cNvPr id="15" name="Rectangle 14">
                <a:extLst>
                  <a:ext uri="{FF2B5EF4-FFF2-40B4-BE49-F238E27FC236}">
                    <a16:creationId xmlns:a16="http://schemas.microsoft.com/office/drawing/2014/main" id="{54359BA0-10C5-447E-B643-8265F971AB49}"/>
                  </a:ext>
                </a:extLst>
              </p:cNvPr>
              <p:cNvSpPr>
                <a:spLocks noRot="1" noChangeAspect="1" noMove="1" noResize="1" noEditPoints="1" noAdjustHandles="1" noChangeArrowheads="1" noChangeShapeType="1" noTextEdit="1"/>
              </p:cNvSpPr>
              <p:nvPr/>
            </p:nvSpPr>
            <p:spPr>
              <a:xfrm>
                <a:off x="10383631" y="2959874"/>
                <a:ext cx="447558" cy="40011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EF457FE-74D5-4238-A601-198982823193}"/>
                  </a:ext>
                </a:extLst>
              </p:cNvPr>
              <p:cNvSpPr/>
              <p:nvPr/>
            </p:nvSpPr>
            <p:spPr>
              <a:xfrm>
                <a:off x="10432729" y="3592480"/>
                <a:ext cx="44755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solidFill>
                            <a:srgbClr val="FF0000"/>
                          </a:solidFill>
                          <a:latin typeface="Cambria Math" panose="02040503050406030204" pitchFamily="18" charset="0"/>
                          <a:ea typeface="Cambria Math" panose="02040503050406030204" pitchFamily="18" charset="0"/>
                        </a:rPr>
                        <m:t>&gt;</m:t>
                      </m:r>
                    </m:oMath>
                  </m:oMathPara>
                </a14:m>
                <a:endParaRPr lang="en-GB" dirty="0">
                  <a:solidFill>
                    <a:srgbClr val="FF0000"/>
                  </a:solidFill>
                </a:endParaRPr>
              </a:p>
            </p:txBody>
          </p:sp>
        </mc:Choice>
        <mc:Fallback xmlns="">
          <p:sp>
            <p:nvSpPr>
              <p:cNvPr id="16" name="Rectangle 15">
                <a:extLst>
                  <a:ext uri="{FF2B5EF4-FFF2-40B4-BE49-F238E27FC236}">
                    <a16:creationId xmlns:a16="http://schemas.microsoft.com/office/drawing/2014/main" id="{8EF457FE-74D5-4238-A601-198982823193}"/>
                  </a:ext>
                </a:extLst>
              </p:cNvPr>
              <p:cNvSpPr>
                <a:spLocks noRot="1" noChangeAspect="1" noMove="1" noResize="1" noEditPoints="1" noAdjustHandles="1" noChangeArrowheads="1" noChangeShapeType="1" noTextEdit="1"/>
              </p:cNvSpPr>
              <p:nvPr/>
            </p:nvSpPr>
            <p:spPr>
              <a:xfrm>
                <a:off x="10432729" y="3592480"/>
                <a:ext cx="447558" cy="4001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F39F3E37-D8B3-47CD-B2FF-A4DEE106ADE3}"/>
                  </a:ext>
                </a:extLst>
              </p:cNvPr>
              <p:cNvSpPr/>
              <p:nvPr/>
            </p:nvSpPr>
            <p:spPr>
              <a:xfrm>
                <a:off x="8301976" y="4460557"/>
                <a:ext cx="44755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solidFill>
                            <a:srgbClr val="FF0000"/>
                          </a:solidFill>
                          <a:latin typeface="Cambria Math" panose="02040503050406030204" pitchFamily="18" charset="0"/>
                          <a:ea typeface="Cambria Math" panose="02040503050406030204" pitchFamily="18" charset="0"/>
                        </a:rPr>
                        <m:t>&gt;</m:t>
                      </m:r>
                    </m:oMath>
                  </m:oMathPara>
                </a14:m>
                <a:endParaRPr lang="en-GB" dirty="0">
                  <a:solidFill>
                    <a:srgbClr val="FF0000"/>
                  </a:solidFill>
                </a:endParaRPr>
              </a:p>
            </p:txBody>
          </p:sp>
        </mc:Choice>
        <mc:Fallback xmlns="">
          <p:sp>
            <p:nvSpPr>
              <p:cNvPr id="26" name="Rectangle 25">
                <a:extLst>
                  <a:ext uri="{FF2B5EF4-FFF2-40B4-BE49-F238E27FC236}">
                    <a16:creationId xmlns:a16="http://schemas.microsoft.com/office/drawing/2014/main" id="{F39F3E37-D8B3-47CD-B2FF-A4DEE106ADE3}"/>
                  </a:ext>
                </a:extLst>
              </p:cNvPr>
              <p:cNvSpPr>
                <a:spLocks noRot="1" noChangeAspect="1" noMove="1" noResize="1" noEditPoints="1" noAdjustHandles="1" noChangeArrowheads="1" noChangeShapeType="1" noTextEdit="1"/>
              </p:cNvSpPr>
              <p:nvPr/>
            </p:nvSpPr>
            <p:spPr>
              <a:xfrm>
                <a:off x="8301976" y="4460557"/>
                <a:ext cx="447558" cy="40011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85932E56-C853-44B7-8873-DC07A8FE6164}"/>
                  </a:ext>
                </a:extLst>
              </p:cNvPr>
              <p:cNvSpPr/>
              <p:nvPr/>
            </p:nvSpPr>
            <p:spPr>
              <a:xfrm>
                <a:off x="11064552" y="5057772"/>
                <a:ext cx="44755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solidFill>
                            <a:srgbClr val="FF0000"/>
                          </a:solidFill>
                          <a:latin typeface="Cambria Math" panose="02040503050406030204" pitchFamily="18" charset="0"/>
                          <a:ea typeface="Cambria Math" panose="02040503050406030204" pitchFamily="18" charset="0"/>
                        </a:rPr>
                        <m:t>&gt;</m:t>
                      </m:r>
                    </m:oMath>
                  </m:oMathPara>
                </a14:m>
                <a:endParaRPr lang="en-GB" dirty="0">
                  <a:solidFill>
                    <a:srgbClr val="FF0000"/>
                  </a:solidFill>
                </a:endParaRPr>
              </a:p>
            </p:txBody>
          </p:sp>
        </mc:Choice>
        <mc:Fallback xmlns="">
          <p:sp>
            <p:nvSpPr>
              <p:cNvPr id="27" name="Rectangle 26">
                <a:extLst>
                  <a:ext uri="{FF2B5EF4-FFF2-40B4-BE49-F238E27FC236}">
                    <a16:creationId xmlns:a16="http://schemas.microsoft.com/office/drawing/2014/main" id="{85932E56-C853-44B7-8873-DC07A8FE6164}"/>
                  </a:ext>
                </a:extLst>
              </p:cNvPr>
              <p:cNvSpPr>
                <a:spLocks noRot="1" noChangeAspect="1" noMove="1" noResize="1" noEditPoints="1" noAdjustHandles="1" noChangeArrowheads="1" noChangeShapeType="1" noTextEdit="1"/>
              </p:cNvSpPr>
              <p:nvPr/>
            </p:nvSpPr>
            <p:spPr>
              <a:xfrm>
                <a:off x="11064552" y="5057772"/>
                <a:ext cx="447558" cy="40011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7C49C568-156A-40DE-8ED2-9B8A93DB64E0}"/>
                  </a:ext>
                </a:extLst>
              </p:cNvPr>
              <p:cNvSpPr/>
              <p:nvPr/>
            </p:nvSpPr>
            <p:spPr>
              <a:xfrm>
                <a:off x="10944171" y="5769672"/>
                <a:ext cx="44755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solidFill>
                            <a:srgbClr val="FF0000"/>
                          </a:solidFill>
                          <a:latin typeface="Cambria Math" panose="02040503050406030204" pitchFamily="18" charset="0"/>
                          <a:ea typeface="Cambria Math" panose="02040503050406030204" pitchFamily="18" charset="0"/>
                        </a:rPr>
                        <m:t>&gt;</m:t>
                      </m:r>
                    </m:oMath>
                  </m:oMathPara>
                </a14:m>
                <a:endParaRPr lang="en-GB" dirty="0">
                  <a:solidFill>
                    <a:srgbClr val="FF0000"/>
                  </a:solidFill>
                </a:endParaRPr>
              </a:p>
            </p:txBody>
          </p:sp>
        </mc:Choice>
        <mc:Fallback xmlns="">
          <p:sp>
            <p:nvSpPr>
              <p:cNvPr id="28" name="Rectangle 27">
                <a:extLst>
                  <a:ext uri="{FF2B5EF4-FFF2-40B4-BE49-F238E27FC236}">
                    <a16:creationId xmlns:a16="http://schemas.microsoft.com/office/drawing/2014/main" id="{7C49C568-156A-40DE-8ED2-9B8A93DB64E0}"/>
                  </a:ext>
                </a:extLst>
              </p:cNvPr>
              <p:cNvSpPr>
                <a:spLocks noRot="1" noChangeAspect="1" noMove="1" noResize="1" noEditPoints="1" noAdjustHandles="1" noChangeArrowheads="1" noChangeShapeType="1" noTextEdit="1"/>
              </p:cNvSpPr>
              <p:nvPr/>
            </p:nvSpPr>
            <p:spPr>
              <a:xfrm>
                <a:off x="10944171" y="5769672"/>
                <a:ext cx="447558" cy="400110"/>
              </a:xfrm>
              <a:prstGeom prst="rect">
                <a:avLst/>
              </a:prstGeom>
              <a:blipFill>
                <a:blip r:embed="rId13"/>
                <a:stretch>
                  <a:fillRect/>
                </a:stretch>
              </a:blipFill>
            </p:spPr>
            <p:txBody>
              <a:bodyPr/>
              <a:lstStyle/>
              <a:p>
                <a:r>
                  <a:rPr lang="en-GB">
                    <a:noFill/>
                  </a:rPr>
                  <a:t> </a:t>
                </a:r>
              </a:p>
            </p:txBody>
          </p:sp>
        </mc:Fallback>
      </mc:AlternateContent>
      <p:sp>
        <p:nvSpPr>
          <p:cNvPr id="31" name="TextBox 30">
            <a:extLst>
              <a:ext uri="{FF2B5EF4-FFF2-40B4-BE49-F238E27FC236}">
                <a16:creationId xmlns:a16="http://schemas.microsoft.com/office/drawing/2014/main" id="{92E4947D-2E55-44FF-86B2-91579B984B7B}"/>
              </a:ext>
            </a:extLst>
          </p:cNvPr>
          <p:cNvSpPr txBox="1"/>
          <p:nvPr/>
        </p:nvSpPr>
        <p:spPr>
          <a:xfrm>
            <a:off x="8778785" y="842404"/>
            <a:ext cx="2140615" cy="1645757"/>
          </a:xfrm>
          <a:prstGeom prst="rect">
            <a:avLst/>
          </a:prstGeom>
          <a:noFill/>
          <a:ln w="19050">
            <a:solidFill>
              <a:schemeClr val="tx1"/>
            </a:solidFill>
          </a:ln>
        </p:spPr>
        <p:txBody>
          <a:bodyPr wrap="square" rtlCol="0">
            <a:spAutoFit/>
          </a:bodyPr>
          <a:lstStyle/>
          <a:p>
            <a:endParaRPr lang="en-GB" dirty="0"/>
          </a:p>
        </p:txBody>
      </p:sp>
      <p:sp>
        <p:nvSpPr>
          <p:cNvPr id="32" name="TextBox 31">
            <a:extLst>
              <a:ext uri="{FF2B5EF4-FFF2-40B4-BE49-F238E27FC236}">
                <a16:creationId xmlns:a16="http://schemas.microsoft.com/office/drawing/2014/main" id="{C23C6DCE-8E23-4E1C-810B-F7659F7C8EAF}"/>
              </a:ext>
            </a:extLst>
          </p:cNvPr>
          <p:cNvSpPr txBox="1"/>
          <p:nvPr/>
        </p:nvSpPr>
        <p:spPr>
          <a:xfrm>
            <a:off x="9391969" y="2672423"/>
            <a:ext cx="2272160" cy="1544734"/>
          </a:xfrm>
          <a:prstGeom prst="rect">
            <a:avLst/>
          </a:prstGeom>
          <a:noFill/>
          <a:ln w="19050">
            <a:solidFill>
              <a:schemeClr val="tx1"/>
            </a:solidFill>
          </a:ln>
        </p:spPr>
        <p:txBody>
          <a:bodyPr wrap="square" rtlCol="0">
            <a:spAutoFit/>
          </a:bodyPr>
          <a:lstStyle/>
          <a:p>
            <a:endParaRPr lang="en-GB" dirty="0"/>
          </a:p>
        </p:txBody>
      </p:sp>
      <p:sp>
        <p:nvSpPr>
          <p:cNvPr id="33" name="TextBox 32">
            <a:extLst>
              <a:ext uri="{FF2B5EF4-FFF2-40B4-BE49-F238E27FC236}">
                <a16:creationId xmlns:a16="http://schemas.microsoft.com/office/drawing/2014/main" id="{C98C2627-FFE6-4771-A1BD-0D94C4376725}"/>
              </a:ext>
            </a:extLst>
          </p:cNvPr>
          <p:cNvSpPr txBox="1"/>
          <p:nvPr/>
        </p:nvSpPr>
        <p:spPr>
          <a:xfrm>
            <a:off x="6944190" y="4213497"/>
            <a:ext cx="2202233" cy="1508416"/>
          </a:xfrm>
          <a:prstGeom prst="rect">
            <a:avLst/>
          </a:prstGeom>
          <a:noFill/>
          <a:ln w="19050">
            <a:solidFill>
              <a:schemeClr val="tx1"/>
            </a:solidFill>
          </a:ln>
        </p:spPr>
        <p:txBody>
          <a:bodyPr wrap="square" rtlCol="0">
            <a:spAutoFit/>
          </a:bodyPr>
          <a:lstStyle/>
          <a:p>
            <a:endParaRPr lang="en-GB" dirty="0"/>
          </a:p>
        </p:txBody>
      </p:sp>
      <p:sp>
        <p:nvSpPr>
          <p:cNvPr id="34" name="TextBox 33">
            <a:extLst>
              <a:ext uri="{FF2B5EF4-FFF2-40B4-BE49-F238E27FC236}">
                <a16:creationId xmlns:a16="http://schemas.microsoft.com/office/drawing/2014/main" id="{FB27AB79-425D-4FBE-9984-224A147EAA0C}"/>
              </a:ext>
            </a:extLst>
          </p:cNvPr>
          <p:cNvSpPr txBox="1"/>
          <p:nvPr/>
        </p:nvSpPr>
        <p:spPr>
          <a:xfrm>
            <a:off x="9642227" y="4655113"/>
            <a:ext cx="2362246" cy="1861122"/>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3441121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77167" y="660109"/>
            <a:ext cx="9721081" cy="1938992"/>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b="1" dirty="0"/>
              <a:t>Exercises</a:t>
            </a:r>
          </a:p>
          <a:p>
            <a:pPr marL="0" indent="0" eaLnBrk="1" hangingPunct="1">
              <a:buClr>
                <a:srgbClr val="000000"/>
              </a:buClr>
              <a:buSzPct val="100000"/>
              <a:defRPr/>
            </a:pPr>
            <a:r>
              <a:rPr lang="en-GB" sz="2400" dirty="0"/>
              <a:t>1. John is standing on a hill.  The church is north of the point where he stands.</a:t>
            </a:r>
            <a:endParaRPr lang="en-US" sz="2400" dirty="0"/>
          </a:p>
          <a:p>
            <a:pPr marL="0" indent="0" eaLnBrk="1" hangingPunct="1">
              <a:buClr>
                <a:srgbClr val="000000"/>
              </a:buClr>
              <a:buSzPct val="100000"/>
              <a:defRPr/>
            </a:pP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Angles and Turns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D4F47D1-E7CD-49D7-A080-BC933133520A}"/>
              </a:ext>
            </a:extLst>
          </p:cNvPr>
          <p:cNvPicPr>
            <a:picLocks noChangeAspect="1"/>
          </p:cNvPicPr>
          <p:nvPr/>
        </p:nvPicPr>
        <p:blipFill>
          <a:blip r:embed="rId4"/>
          <a:stretch>
            <a:fillRect/>
          </a:stretch>
        </p:blipFill>
        <p:spPr>
          <a:xfrm>
            <a:off x="2462860" y="1822706"/>
            <a:ext cx="3284450" cy="2677655"/>
          </a:xfrm>
          <a:prstGeom prst="rect">
            <a:avLst/>
          </a:prstGeom>
        </p:spPr>
      </p:pic>
      <p:sp>
        <p:nvSpPr>
          <p:cNvPr id="3" name="Rectangle 2">
            <a:extLst>
              <a:ext uri="{FF2B5EF4-FFF2-40B4-BE49-F238E27FC236}">
                <a16:creationId xmlns:a16="http://schemas.microsoft.com/office/drawing/2014/main" id="{03F8E1BD-8595-42B6-9E50-2E68AB2E4310}"/>
              </a:ext>
            </a:extLst>
          </p:cNvPr>
          <p:cNvSpPr/>
          <p:nvPr/>
        </p:nvSpPr>
        <p:spPr>
          <a:xfrm>
            <a:off x="2383918" y="4536007"/>
            <a:ext cx="6429965" cy="461665"/>
          </a:xfrm>
          <a:prstGeom prst="rect">
            <a:avLst/>
          </a:prstGeom>
        </p:spPr>
        <p:txBody>
          <a:bodyPr wrap="none">
            <a:spAutoFit/>
          </a:bodyPr>
          <a:lstStyle/>
          <a:p>
            <a:r>
              <a:rPr lang="en-GB" sz="2400" dirty="0"/>
              <a:t>(a) In what direction is he facing if he looks at:</a:t>
            </a:r>
          </a:p>
        </p:txBody>
      </p:sp>
      <p:sp>
        <p:nvSpPr>
          <p:cNvPr id="4" name="Rectangle 3">
            <a:extLst>
              <a:ext uri="{FF2B5EF4-FFF2-40B4-BE49-F238E27FC236}">
                <a16:creationId xmlns:a16="http://schemas.microsoft.com/office/drawing/2014/main" id="{8BBAC561-803B-4A6D-A8BD-10722ECBB178}"/>
              </a:ext>
            </a:extLst>
          </p:cNvPr>
          <p:cNvSpPr/>
          <p:nvPr/>
        </p:nvSpPr>
        <p:spPr>
          <a:xfrm>
            <a:off x="2407687" y="5102704"/>
            <a:ext cx="2364750" cy="1200329"/>
          </a:xfrm>
          <a:prstGeom prst="rect">
            <a:avLst/>
          </a:prstGeom>
        </p:spPr>
        <p:txBody>
          <a:bodyPr wrap="none">
            <a:spAutoFit/>
          </a:bodyPr>
          <a:lstStyle/>
          <a:p>
            <a:pPr marL="514350" indent="-514350">
              <a:buAutoNum type="romanLcParenBoth"/>
            </a:pPr>
            <a:r>
              <a:rPr lang="en-GB" sz="2400" dirty="0"/>
              <a:t>the chimney</a:t>
            </a:r>
          </a:p>
          <a:p>
            <a:pPr marL="514350" indent="-514350">
              <a:buAutoNum type="romanLcParenBoth"/>
            </a:pPr>
            <a:r>
              <a:rPr lang="en-GB" sz="2400" dirty="0"/>
              <a:t>the TV mast</a:t>
            </a:r>
          </a:p>
          <a:p>
            <a:pPr marL="514350" indent="-514350">
              <a:buAutoNum type="romanLcParenBoth"/>
            </a:pPr>
            <a:r>
              <a:rPr lang="en-GB" sz="2400" dirty="0"/>
              <a:t>the oak tree</a:t>
            </a:r>
          </a:p>
        </p:txBody>
      </p:sp>
      <p:sp>
        <p:nvSpPr>
          <p:cNvPr id="5" name="Rectangle 4">
            <a:extLst>
              <a:ext uri="{FF2B5EF4-FFF2-40B4-BE49-F238E27FC236}">
                <a16:creationId xmlns:a16="http://schemas.microsoft.com/office/drawing/2014/main" id="{E13378FB-3A53-4498-91F3-916CD9901F62}"/>
              </a:ext>
            </a:extLst>
          </p:cNvPr>
          <p:cNvSpPr/>
          <p:nvPr/>
        </p:nvSpPr>
        <p:spPr>
          <a:xfrm>
            <a:off x="5879976" y="5113291"/>
            <a:ext cx="2068195" cy="830997"/>
          </a:xfrm>
          <a:prstGeom prst="rect">
            <a:avLst/>
          </a:prstGeom>
        </p:spPr>
        <p:txBody>
          <a:bodyPr wrap="none">
            <a:spAutoFit/>
          </a:bodyPr>
          <a:lstStyle/>
          <a:p>
            <a:r>
              <a:rPr lang="en-GB" sz="2400" dirty="0"/>
              <a:t>(iv) the bridge</a:t>
            </a:r>
          </a:p>
          <a:p>
            <a:r>
              <a:rPr lang="en-GB" sz="2400" dirty="0"/>
              <a:t>(v) the farm</a:t>
            </a:r>
            <a:endParaRPr lang="en-GB" dirty="0"/>
          </a:p>
        </p:txBody>
      </p:sp>
      <p:sp>
        <p:nvSpPr>
          <p:cNvPr id="6" name="Rectangle 5">
            <a:extLst>
              <a:ext uri="{FF2B5EF4-FFF2-40B4-BE49-F238E27FC236}">
                <a16:creationId xmlns:a16="http://schemas.microsoft.com/office/drawing/2014/main" id="{EBD71AC7-F98E-43CF-BEF6-9B745FB829E9}"/>
              </a:ext>
            </a:extLst>
          </p:cNvPr>
          <p:cNvSpPr/>
          <p:nvPr/>
        </p:nvSpPr>
        <p:spPr>
          <a:xfrm>
            <a:off x="5765883" y="1648004"/>
            <a:ext cx="6096000" cy="2677656"/>
          </a:xfrm>
          <a:prstGeom prst="rect">
            <a:avLst/>
          </a:prstGeom>
        </p:spPr>
        <p:txBody>
          <a:bodyPr>
            <a:spAutoFit/>
          </a:bodyPr>
          <a:lstStyle/>
          <a:p>
            <a:r>
              <a:rPr lang="en-GB" sz="2400" dirty="0"/>
              <a:t>(b)	What angle does John turn through if he turns clockwise from looking at:</a:t>
            </a:r>
          </a:p>
          <a:p>
            <a:r>
              <a:rPr lang="en-GB" sz="2400" dirty="0"/>
              <a:t>(</a:t>
            </a:r>
            <a:r>
              <a:rPr lang="en-GB" sz="2400" dirty="0" err="1"/>
              <a:t>i</a:t>
            </a:r>
            <a:r>
              <a:rPr lang="en-GB" sz="2400" dirty="0"/>
              <a:t>)	the Church to the Farm,</a:t>
            </a:r>
          </a:p>
          <a:p>
            <a:r>
              <a:rPr lang="en-GB" sz="2400" dirty="0"/>
              <a:t>(ii)	the Oak Tree to the Bridge,</a:t>
            </a:r>
          </a:p>
          <a:p>
            <a:r>
              <a:rPr lang="en-GB" sz="2400" dirty="0"/>
              <a:t>(iii)	the TV mast to the Oak Tree,</a:t>
            </a:r>
          </a:p>
          <a:p>
            <a:r>
              <a:rPr lang="en-GB" sz="2400" dirty="0"/>
              <a:t>(iv)	the Bridge to the TV Mast,</a:t>
            </a:r>
          </a:p>
          <a:p>
            <a:r>
              <a:rPr lang="en-GB" sz="2400" dirty="0"/>
              <a:t>(v)	the TV Mast to the Church?</a:t>
            </a:r>
          </a:p>
        </p:txBody>
      </p:sp>
      <p:cxnSp>
        <p:nvCxnSpPr>
          <p:cNvPr id="8" name="Straight Arrow Connector 7">
            <a:extLst>
              <a:ext uri="{FF2B5EF4-FFF2-40B4-BE49-F238E27FC236}">
                <a16:creationId xmlns:a16="http://schemas.microsoft.com/office/drawing/2014/main" id="{DBE48596-D852-4A7D-A2E3-F2484BD771CA}"/>
              </a:ext>
            </a:extLst>
          </p:cNvPr>
          <p:cNvCxnSpPr>
            <a:cxnSpLocks/>
          </p:cNvCxnSpPr>
          <p:nvPr/>
        </p:nvCxnSpPr>
        <p:spPr bwMode="auto">
          <a:xfrm flipV="1">
            <a:off x="4151784" y="2492896"/>
            <a:ext cx="0" cy="720081"/>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69DFC22C-4C4B-42CC-AE68-D5383E8F1B22}"/>
              </a:ext>
            </a:extLst>
          </p:cNvPr>
          <p:cNvCxnSpPr>
            <a:cxnSpLocks/>
          </p:cNvCxnSpPr>
          <p:nvPr/>
        </p:nvCxnSpPr>
        <p:spPr bwMode="auto">
          <a:xfrm>
            <a:off x="4151784" y="3200524"/>
            <a:ext cx="0" cy="660524"/>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34A1610E-9F7A-41B4-936A-802A240B4C66}"/>
              </a:ext>
            </a:extLst>
          </p:cNvPr>
          <p:cNvCxnSpPr>
            <a:cxnSpLocks/>
          </p:cNvCxnSpPr>
          <p:nvPr/>
        </p:nvCxnSpPr>
        <p:spPr bwMode="auto">
          <a:xfrm flipH="1">
            <a:off x="3514623" y="3212977"/>
            <a:ext cx="614735" cy="0"/>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FFF2E9E1-4E79-47CB-8A05-384F34620766}"/>
              </a:ext>
            </a:extLst>
          </p:cNvPr>
          <p:cNvCxnSpPr>
            <a:cxnSpLocks/>
          </p:cNvCxnSpPr>
          <p:nvPr/>
        </p:nvCxnSpPr>
        <p:spPr bwMode="auto">
          <a:xfrm>
            <a:off x="4151784" y="3212977"/>
            <a:ext cx="576064" cy="0"/>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4B8C3C40-27DB-4F61-9BDA-BDB82B1B139C}"/>
              </a:ext>
            </a:extLst>
          </p:cNvPr>
          <p:cNvCxnSpPr>
            <a:cxnSpLocks/>
          </p:cNvCxnSpPr>
          <p:nvPr/>
        </p:nvCxnSpPr>
        <p:spPr bwMode="auto">
          <a:xfrm flipV="1">
            <a:off x="3749711" y="2691367"/>
            <a:ext cx="854000" cy="953656"/>
          </a:xfrm>
          <a:prstGeom prst="straightConnector1">
            <a:avLst/>
          </a:prstGeom>
          <a:solidFill>
            <a:srgbClr val="00B8FF"/>
          </a:solidFill>
          <a:ln w="28575" cap="flat" cmpd="sng" algn="ctr">
            <a:solidFill>
              <a:srgbClr val="FF0000"/>
            </a:solidFill>
            <a:prstDash val="solid"/>
            <a:round/>
            <a:headEnd type="triangle"/>
            <a:tailEnd type="triangle"/>
          </a:ln>
          <a:effectLst/>
        </p:spPr>
      </p:cxnSp>
      <p:cxnSp>
        <p:nvCxnSpPr>
          <p:cNvPr id="26" name="Straight Arrow Connector 25">
            <a:extLst>
              <a:ext uri="{FF2B5EF4-FFF2-40B4-BE49-F238E27FC236}">
                <a16:creationId xmlns:a16="http://schemas.microsoft.com/office/drawing/2014/main" id="{6BC1D798-5AAC-4946-89A6-A5685608EFED}"/>
              </a:ext>
            </a:extLst>
          </p:cNvPr>
          <p:cNvCxnSpPr>
            <a:cxnSpLocks/>
          </p:cNvCxnSpPr>
          <p:nvPr/>
        </p:nvCxnSpPr>
        <p:spPr bwMode="auto">
          <a:xfrm>
            <a:off x="3749879" y="2776756"/>
            <a:ext cx="792156" cy="854058"/>
          </a:xfrm>
          <a:prstGeom prst="straightConnector1">
            <a:avLst/>
          </a:prstGeom>
          <a:solidFill>
            <a:srgbClr val="00B8FF"/>
          </a:solidFill>
          <a:ln w="28575" cap="flat" cmpd="sng" algn="ctr">
            <a:solidFill>
              <a:srgbClr val="FF0000"/>
            </a:solidFill>
            <a:prstDash val="solid"/>
            <a:round/>
            <a:headEnd type="triangle"/>
            <a:tailEnd type="triangle"/>
          </a:ln>
          <a:effectLst/>
        </p:spPr>
      </p:cxnSp>
      <p:sp>
        <p:nvSpPr>
          <p:cNvPr id="25" name="TextBox 24">
            <a:extLst>
              <a:ext uri="{FF2B5EF4-FFF2-40B4-BE49-F238E27FC236}">
                <a16:creationId xmlns:a16="http://schemas.microsoft.com/office/drawing/2014/main" id="{E6787691-9372-416B-B701-7B134B58B5DB}"/>
              </a:ext>
            </a:extLst>
          </p:cNvPr>
          <p:cNvSpPr txBox="1"/>
          <p:nvPr/>
        </p:nvSpPr>
        <p:spPr>
          <a:xfrm>
            <a:off x="4032695" y="1956180"/>
            <a:ext cx="288032" cy="307777"/>
          </a:xfrm>
          <a:prstGeom prst="rect">
            <a:avLst/>
          </a:prstGeom>
          <a:noFill/>
        </p:spPr>
        <p:txBody>
          <a:bodyPr wrap="square" rtlCol="0">
            <a:spAutoFit/>
          </a:bodyPr>
          <a:lstStyle/>
          <a:p>
            <a:r>
              <a:rPr lang="en-GB" sz="1400" dirty="0">
                <a:solidFill>
                  <a:srgbClr val="FF0000"/>
                </a:solidFill>
              </a:rPr>
              <a:t>N</a:t>
            </a:r>
          </a:p>
        </p:txBody>
      </p:sp>
      <p:sp>
        <p:nvSpPr>
          <p:cNvPr id="27" name="Rectangle 26">
            <a:extLst>
              <a:ext uri="{FF2B5EF4-FFF2-40B4-BE49-F238E27FC236}">
                <a16:creationId xmlns:a16="http://schemas.microsoft.com/office/drawing/2014/main" id="{7CF4ACA4-CA06-4A5C-B176-2E628DCA7344}"/>
              </a:ext>
            </a:extLst>
          </p:cNvPr>
          <p:cNvSpPr/>
          <p:nvPr/>
        </p:nvSpPr>
        <p:spPr>
          <a:xfrm>
            <a:off x="3995331" y="3803157"/>
            <a:ext cx="312906" cy="400110"/>
          </a:xfrm>
          <a:prstGeom prst="rect">
            <a:avLst/>
          </a:prstGeom>
        </p:spPr>
        <p:txBody>
          <a:bodyPr wrap="none">
            <a:spAutoFit/>
          </a:bodyPr>
          <a:lstStyle/>
          <a:p>
            <a:r>
              <a:rPr lang="en-GB" dirty="0">
                <a:solidFill>
                  <a:srgbClr val="FF0000"/>
                </a:solidFill>
              </a:rPr>
              <a:t>s</a:t>
            </a:r>
          </a:p>
        </p:txBody>
      </p:sp>
      <p:sp>
        <p:nvSpPr>
          <p:cNvPr id="28" name="Rectangle 27">
            <a:extLst>
              <a:ext uri="{FF2B5EF4-FFF2-40B4-BE49-F238E27FC236}">
                <a16:creationId xmlns:a16="http://schemas.microsoft.com/office/drawing/2014/main" id="{8C6C929D-7C09-4A48-BB81-CD68109207A3}"/>
              </a:ext>
            </a:extLst>
          </p:cNvPr>
          <p:cNvSpPr/>
          <p:nvPr/>
        </p:nvSpPr>
        <p:spPr>
          <a:xfrm>
            <a:off x="4689404" y="3059088"/>
            <a:ext cx="304892" cy="307777"/>
          </a:xfrm>
          <a:prstGeom prst="rect">
            <a:avLst/>
          </a:prstGeom>
        </p:spPr>
        <p:txBody>
          <a:bodyPr wrap="none">
            <a:spAutoFit/>
          </a:bodyPr>
          <a:lstStyle/>
          <a:p>
            <a:r>
              <a:rPr lang="en-GB" sz="1400" dirty="0">
                <a:solidFill>
                  <a:srgbClr val="FF0000"/>
                </a:solidFill>
              </a:rPr>
              <a:t>E</a:t>
            </a:r>
          </a:p>
        </p:txBody>
      </p:sp>
      <p:sp>
        <p:nvSpPr>
          <p:cNvPr id="29" name="Rectangle 28">
            <a:extLst>
              <a:ext uri="{FF2B5EF4-FFF2-40B4-BE49-F238E27FC236}">
                <a16:creationId xmlns:a16="http://schemas.microsoft.com/office/drawing/2014/main" id="{7AF6E1DA-AE23-4634-BEB9-8F845DF78199}"/>
              </a:ext>
            </a:extLst>
          </p:cNvPr>
          <p:cNvSpPr/>
          <p:nvPr/>
        </p:nvSpPr>
        <p:spPr>
          <a:xfrm>
            <a:off x="3194091" y="3068923"/>
            <a:ext cx="354584" cy="307777"/>
          </a:xfrm>
          <a:prstGeom prst="rect">
            <a:avLst/>
          </a:prstGeom>
        </p:spPr>
        <p:txBody>
          <a:bodyPr wrap="none">
            <a:spAutoFit/>
          </a:bodyPr>
          <a:lstStyle/>
          <a:p>
            <a:r>
              <a:rPr lang="en-GB" sz="1400" dirty="0">
                <a:solidFill>
                  <a:srgbClr val="FF0000"/>
                </a:solidFill>
              </a:rPr>
              <a:t>W</a:t>
            </a:r>
          </a:p>
        </p:txBody>
      </p:sp>
      <p:sp>
        <p:nvSpPr>
          <p:cNvPr id="30" name="Rectangle 29">
            <a:extLst>
              <a:ext uri="{FF2B5EF4-FFF2-40B4-BE49-F238E27FC236}">
                <a16:creationId xmlns:a16="http://schemas.microsoft.com/office/drawing/2014/main" id="{0C961C18-E443-45AB-9227-A7B60EC14A0C}"/>
              </a:ext>
            </a:extLst>
          </p:cNvPr>
          <p:cNvSpPr/>
          <p:nvPr/>
        </p:nvSpPr>
        <p:spPr>
          <a:xfrm>
            <a:off x="3366574" y="2535371"/>
            <a:ext cx="484428" cy="307777"/>
          </a:xfrm>
          <a:prstGeom prst="rect">
            <a:avLst/>
          </a:prstGeom>
        </p:spPr>
        <p:txBody>
          <a:bodyPr wrap="none">
            <a:spAutoFit/>
          </a:bodyPr>
          <a:lstStyle/>
          <a:p>
            <a:r>
              <a:rPr lang="en-GB" sz="1400" dirty="0">
                <a:solidFill>
                  <a:srgbClr val="FF0000"/>
                </a:solidFill>
              </a:rPr>
              <a:t>NW</a:t>
            </a:r>
          </a:p>
        </p:txBody>
      </p:sp>
      <p:sp>
        <p:nvSpPr>
          <p:cNvPr id="31" name="Rectangle 30">
            <a:extLst>
              <a:ext uri="{FF2B5EF4-FFF2-40B4-BE49-F238E27FC236}">
                <a16:creationId xmlns:a16="http://schemas.microsoft.com/office/drawing/2014/main" id="{B752CD5F-59C3-41BE-81F9-EC030DE5ABA3}"/>
              </a:ext>
            </a:extLst>
          </p:cNvPr>
          <p:cNvSpPr/>
          <p:nvPr/>
        </p:nvSpPr>
        <p:spPr>
          <a:xfrm>
            <a:off x="4602009" y="2472085"/>
            <a:ext cx="434734" cy="307777"/>
          </a:xfrm>
          <a:prstGeom prst="rect">
            <a:avLst/>
          </a:prstGeom>
        </p:spPr>
        <p:txBody>
          <a:bodyPr wrap="none">
            <a:spAutoFit/>
          </a:bodyPr>
          <a:lstStyle/>
          <a:p>
            <a:r>
              <a:rPr lang="en-GB" sz="1400" dirty="0">
                <a:solidFill>
                  <a:srgbClr val="FF0000"/>
                </a:solidFill>
              </a:rPr>
              <a:t>NE</a:t>
            </a:r>
          </a:p>
        </p:txBody>
      </p:sp>
      <p:sp>
        <p:nvSpPr>
          <p:cNvPr id="32" name="Rectangle 31">
            <a:extLst>
              <a:ext uri="{FF2B5EF4-FFF2-40B4-BE49-F238E27FC236}">
                <a16:creationId xmlns:a16="http://schemas.microsoft.com/office/drawing/2014/main" id="{284FE260-8C5B-4FB2-962C-D9C6DB3390D0}"/>
              </a:ext>
            </a:extLst>
          </p:cNvPr>
          <p:cNvSpPr/>
          <p:nvPr/>
        </p:nvSpPr>
        <p:spPr>
          <a:xfrm>
            <a:off x="4611627" y="3798856"/>
            <a:ext cx="425116" cy="307777"/>
          </a:xfrm>
          <a:prstGeom prst="rect">
            <a:avLst/>
          </a:prstGeom>
        </p:spPr>
        <p:txBody>
          <a:bodyPr wrap="none">
            <a:spAutoFit/>
          </a:bodyPr>
          <a:lstStyle/>
          <a:p>
            <a:r>
              <a:rPr lang="en-GB" sz="1400" dirty="0">
                <a:solidFill>
                  <a:srgbClr val="FF0000"/>
                </a:solidFill>
              </a:rPr>
              <a:t>SE</a:t>
            </a:r>
          </a:p>
        </p:txBody>
      </p:sp>
      <p:sp>
        <p:nvSpPr>
          <p:cNvPr id="33" name="Rectangle 32">
            <a:extLst>
              <a:ext uri="{FF2B5EF4-FFF2-40B4-BE49-F238E27FC236}">
                <a16:creationId xmlns:a16="http://schemas.microsoft.com/office/drawing/2014/main" id="{FD00319D-59EB-4B0A-925A-4BC63966265E}"/>
              </a:ext>
            </a:extLst>
          </p:cNvPr>
          <p:cNvSpPr/>
          <p:nvPr/>
        </p:nvSpPr>
        <p:spPr>
          <a:xfrm>
            <a:off x="3371383" y="3607809"/>
            <a:ext cx="474810" cy="307777"/>
          </a:xfrm>
          <a:prstGeom prst="rect">
            <a:avLst/>
          </a:prstGeom>
        </p:spPr>
        <p:txBody>
          <a:bodyPr wrap="none">
            <a:spAutoFit/>
          </a:bodyPr>
          <a:lstStyle/>
          <a:p>
            <a:r>
              <a:rPr lang="en-GB" sz="1400" dirty="0">
                <a:solidFill>
                  <a:srgbClr val="FF0000"/>
                </a:solidFill>
              </a:rPr>
              <a:t>SW</a:t>
            </a:r>
          </a:p>
        </p:txBody>
      </p:sp>
      <p:sp>
        <p:nvSpPr>
          <p:cNvPr id="36" name="Rectangle 35">
            <a:extLst>
              <a:ext uri="{FF2B5EF4-FFF2-40B4-BE49-F238E27FC236}">
                <a16:creationId xmlns:a16="http://schemas.microsoft.com/office/drawing/2014/main" id="{2B81B58D-4A14-4047-AA29-D7408B7E20A3}"/>
              </a:ext>
            </a:extLst>
          </p:cNvPr>
          <p:cNvSpPr/>
          <p:nvPr/>
        </p:nvSpPr>
        <p:spPr>
          <a:xfrm>
            <a:off x="10070571" y="2412387"/>
            <a:ext cx="630301" cy="461665"/>
          </a:xfrm>
          <a:prstGeom prst="rect">
            <a:avLst/>
          </a:prstGeom>
        </p:spPr>
        <p:txBody>
          <a:bodyPr wrap="none">
            <a:spAutoFit/>
          </a:bodyPr>
          <a:lstStyle/>
          <a:p>
            <a:r>
              <a:rPr lang="en-GB" sz="2400" dirty="0">
                <a:solidFill>
                  <a:srgbClr val="FF0000"/>
                </a:solidFill>
              </a:rPr>
              <a:t>90˚</a:t>
            </a:r>
          </a:p>
        </p:txBody>
      </p:sp>
      <p:sp>
        <p:nvSpPr>
          <p:cNvPr id="37" name="Rectangle 36">
            <a:extLst>
              <a:ext uri="{FF2B5EF4-FFF2-40B4-BE49-F238E27FC236}">
                <a16:creationId xmlns:a16="http://schemas.microsoft.com/office/drawing/2014/main" id="{D18AAAFE-CDF5-4B25-A4EB-E8C10309AD6D}"/>
              </a:ext>
            </a:extLst>
          </p:cNvPr>
          <p:cNvSpPr/>
          <p:nvPr/>
        </p:nvSpPr>
        <p:spPr>
          <a:xfrm>
            <a:off x="10065191" y="2756000"/>
            <a:ext cx="630301" cy="461665"/>
          </a:xfrm>
          <a:prstGeom prst="rect">
            <a:avLst/>
          </a:prstGeom>
        </p:spPr>
        <p:txBody>
          <a:bodyPr wrap="none">
            <a:spAutoFit/>
          </a:bodyPr>
          <a:lstStyle/>
          <a:p>
            <a:r>
              <a:rPr lang="en-GB" sz="2400" dirty="0">
                <a:solidFill>
                  <a:srgbClr val="FF0000"/>
                </a:solidFill>
              </a:rPr>
              <a:t>45˚</a:t>
            </a:r>
          </a:p>
        </p:txBody>
      </p:sp>
      <p:sp>
        <p:nvSpPr>
          <p:cNvPr id="38" name="Rectangle 37">
            <a:extLst>
              <a:ext uri="{FF2B5EF4-FFF2-40B4-BE49-F238E27FC236}">
                <a16:creationId xmlns:a16="http://schemas.microsoft.com/office/drawing/2014/main" id="{BC361E39-49B2-4E42-96D0-4F21C0C078D0}"/>
              </a:ext>
            </a:extLst>
          </p:cNvPr>
          <p:cNvSpPr/>
          <p:nvPr/>
        </p:nvSpPr>
        <p:spPr>
          <a:xfrm>
            <a:off x="10224037" y="3120305"/>
            <a:ext cx="630301" cy="461665"/>
          </a:xfrm>
          <a:prstGeom prst="rect">
            <a:avLst/>
          </a:prstGeom>
        </p:spPr>
        <p:txBody>
          <a:bodyPr wrap="none">
            <a:spAutoFit/>
          </a:bodyPr>
          <a:lstStyle/>
          <a:p>
            <a:r>
              <a:rPr lang="en-GB" sz="2400" dirty="0">
                <a:solidFill>
                  <a:srgbClr val="FF0000"/>
                </a:solidFill>
              </a:rPr>
              <a:t>90˚</a:t>
            </a:r>
          </a:p>
        </p:txBody>
      </p:sp>
      <p:sp>
        <p:nvSpPr>
          <p:cNvPr id="39" name="Rectangle 38">
            <a:extLst>
              <a:ext uri="{FF2B5EF4-FFF2-40B4-BE49-F238E27FC236}">
                <a16:creationId xmlns:a16="http://schemas.microsoft.com/office/drawing/2014/main" id="{E8170E84-42C4-473C-8C95-9FD8C8D964C2}"/>
              </a:ext>
            </a:extLst>
          </p:cNvPr>
          <p:cNvSpPr/>
          <p:nvPr/>
        </p:nvSpPr>
        <p:spPr>
          <a:xfrm>
            <a:off x="10088439" y="3473826"/>
            <a:ext cx="801823" cy="461665"/>
          </a:xfrm>
          <a:prstGeom prst="rect">
            <a:avLst/>
          </a:prstGeom>
        </p:spPr>
        <p:txBody>
          <a:bodyPr wrap="none">
            <a:spAutoFit/>
          </a:bodyPr>
          <a:lstStyle/>
          <a:p>
            <a:r>
              <a:rPr lang="en-GB" sz="2400" dirty="0">
                <a:solidFill>
                  <a:srgbClr val="FF0000"/>
                </a:solidFill>
              </a:rPr>
              <a:t>225˚</a:t>
            </a:r>
          </a:p>
        </p:txBody>
      </p:sp>
      <p:sp>
        <p:nvSpPr>
          <p:cNvPr id="40" name="Rectangle 39">
            <a:extLst>
              <a:ext uri="{FF2B5EF4-FFF2-40B4-BE49-F238E27FC236}">
                <a16:creationId xmlns:a16="http://schemas.microsoft.com/office/drawing/2014/main" id="{35788CA7-95F3-4A0A-98B8-3B1CF8020CAD}"/>
              </a:ext>
            </a:extLst>
          </p:cNvPr>
          <p:cNvSpPr/>
          <p:nvPr/>
        </p:nvSpPr>
        <p:spPr>
          <a:xfrm>
            <a:off x="10107049" y="3861557"/>
            <a:ext cx="801823" cy="461665"/>
          </a:xfrm>
          <a:prstGeom prst="rect">
            <a:avLst/>
          </a:prstGeom>
        </p:spPr>
        <p:txBody>
          <a:bodyPr wrap="none">
            <a:spAutoFit/>
          </a:bodyPr>
          <a:lstStyle/>
          <a:p>
            <a:r>
              <a:rPr lang="en-GB" sz="2400" dirty="0">
                <a:solidFill>
                  <a:srgbClr val="FF0000"/>
                </a:solidFill>
              </a:rPr>
              <a:t>315˚</a:t>
            </a:r>
          </a:p>
        </p:txBody>
      </p:sp>
      <p:sp>
        <p:nvSpPr>
          <p:cNvPr id="42" name="Rectangle 41">
            <a:extLst>
              <a:ext uri="{FF2B5EF4-FFF2-40B4-BE49-F238E27FC236}">
                <a16:creationId xmlns:a16="http://schemas.microsoft.com/office/drawing/2014/main" id="{CC9218F9-CC44-45B2-96E6-76193108FB48}"/>
              </a:ext>
            </a:extLst>
          </p:cNvPr>
          <p:cNvSpPr/>
          <p:nvPr/>
        </p:nvSpPr>
        <p:spPr>
          <a:xfrm>
            <a:off x="5115108" y="5472035"/>
            <a:ext cx="612668" cy="461665"/>
          </a:xfrm>
          <a:prstGeom prst="rect">
            <a:avLst/>
          </a:prstGeom>
        </p:spPr>
        <p:txBody>
          <a:bodyPr wrap="none">
            <a:spAutoFit/>
          </a:bodyPr>
          <a:lstStyle/>
          <a:p>
            <a:r>
              <a:rPr lang="en-GB" sz="2400" dirty="0">
                <a:solidFill>
                  <a:srgbClr val="FF0000"/>
                </a:solidFill>
              </a:rPr>
              <a:t>NE</a:t>
            </a:r>
          </a:p>
        </p:txBody>
      </p:sp>
      <p:sp>
        <p:nvSpPr>
          <p:cNvPr id="43" name="Rectangle 42">
            <a:extLst>
              <a:ext uri="{FF2B5EF4-FFF2-40B4-BE49-F238E27FC236}">
                <a16:creationId xmlns:a16="http://schemas.microsoft.com/office/drawing/2014/main" id="{CDED045B-F0E6-4572-B04E-9C41A1D24266}"/>
              </a:ext>
            </a:extLst>
          </p:cNvPr>
          <p:cNvSpPr/>
          <p:nvPr/>
        </p:nvSpPr>
        <p:spPr>
          <a:xfrm>
            <a:off x="5153870" y="5111851"/>
            <a:ext cx="474810" cy="461665"/>
          </a:xfrm>
          <a:prstGeom prst="rect">
            <a:avLst/>
          </a:prstGeom>
        </p:spPr>
        <p:txBody>
          <a:bodyPr wrap="none">
            <a:spAutoFit/>
          </a:bodyPr>
          <a:lstStyle/>
          <a:p>
            <a:r>
              <a:rPr lang="en-GB" sz="2400" dirty="0">
                <a:solidFill>
                  <a:srgbClr val="FF0000"/>
                </a:solidFill>
              </a:rPr>
              <a:t>W</a:t>
            </a:r>
          </a:p>
        </p:txBody>
      </p:sp>
      <p:sp>
        <p:nvSpPr>
          <p:cNvPr id="44" name="Rectangle 43">
            <a:extLst>
              <a:ext uri="{FF2B5EF4-FFF2-40B4-BE49-F238E27FC236}">
                <a16:creationId xmlns:a16="http://schemas.microsoft.com/office/drawing/2014/main" id="{A2574628-1277-4F45-855D-8FD896175BE1}"/>
              </a:ext>
            </a:extLst>
          </p:cNvPr>
          <p:cNvSpPr/>
          <p:nvPr/>
        </p:nvSpPr>
        <p:spPr>
          <a:xfrm>
            <a:off x="5132741" y="5841368"/>
            <a:ext cx="595035" cy="461665"/>
          </a:xfrm>
          <a:prstGeom prst="rect">
            <a:avLst/>
          </a:prstGeom>
        </p:spPr>
        <p:txBody>
          <a:bodyPr wrap="none">
            <a:spAutoFit/>
          </a:bodyPr>
          <a:lstStyle/>
          <a:p>
            <a:r>
              <a:rPr lang="en-GB" sz="2400" dirty="0">
                <a:solidFill>
                  <a:srgbClr val="FF0000"/>
                </a:solidFill>
              </a:rPr>
              <a:t>SE</a:t>
            </a:r>
          </a:p>
        </p:txBody>
      </p:sp>
      <p:sp>
        <p:nvSpPr>
          <p:cNvPr id="45" name="Rectangle 44">
            <a:extLst>
              <a:ext uri="{FF2B5EF4-FFF2-40B4-BE49-F238E27FC236}">
                <a16:creationId xmlns:a16="http://schemas.microsoft.com/office/drawing/2014/main" id="{AB660FAB-9A9F-48F0-A962-7CEC1CCE15B0}"/>
              </a:ext>
            </a:extLst>
          </p:cNvPr>
          <p:cNvSpPr/>
          <p:nvPr/>
        </p:nvSpPr>
        <p:spPr>
          <a:xfrm>
            <a:off x="7905446" y="5111851"/>
            <a:ext cx="389850" cy="461665"/>
          </a:xfrm>
          <a:prstGeom prst="rect">
            <a:avLst/>
          </a:prstGeom>
        </p:spPr>
        <p:txBody>
          <a:bodyPr wrap="none">
            <a:spAutoFit/>
          </a:bodyPr>
          <a:lstStyle/>
          <a:p>
            <a:r>
              <a:rPr lang="en-GB" sz="2400" dirty="0">
                <a:solidFill>
                  <a:srgbClr val="FF0000"/>
                </a:solidFill>
              </a:rPr>
              <a:t>S</a:t>
            </a:r>
          </a:p>
        </p:txBody>
      </p:sp>
      <p:sp>
        <p:nvSpPr>
          <p:cNvPr id="46" name="Rectangle 45">
            <a:extLst>
              <a:ext uri="{FF2B5EF4-FFF2-40B4-BE49-F238E27FC236}">
                <a16:creationId xmlns:a16="http://schemas.microsoft.com/office/drawing/2014/main" id="{CDB4539B-F601-4961-B784-8332BED9A8C8}"/>
              </a:ext>
            </a:extLst>
          </p:cNvPr>
          <p:cNvSpPr/>
          <p:nvPr/>
        </p:nvSpPr>
        <p:spPr>
          <a:xfrm>
            <a:off x="7925393" y="5482623"/>
            <a:ext cx="389850" cy="461665"/>
          </a:xfrm>
          <a:prstGeom prst="rect">
            <a:avLst/>
          </a:prstGeom>
        </p:spPr>
        <p:txBody>
          <a:bodyPr wrap="none">
            <a:spAutoFit/>
          </a:bodyPr>
          <a:lstStyle/>
          <a:p>
            <a:r>
              <a:rPr lang="en-GB" sz="2400" dirty="0">
                <a:solidFill>
                  <a:srgbClr val="FF0000"/>
                </a:solidFill>
              </a:rPr>
              <a:t>E</a:t>
            </a:r>
          </a:p>
        </p:txBody>
      </p:sp>
      <p:sp>
        <p:nvSpPr>
          <p:cNvPr id="47" name="TextBox 46">
            <a:extLst>
              <a:ext uri="{FF2B5EF4-FFF2-40B4-BE49-F238E27FC236}">
                <a16:creationId xmlns:a16="http://schemas.microsoft.com/office/drawing/2014/main" id="{22A575FD-AB10-4E6A-B814-81E9E25CA4FC}"/>
              </a:ext>
            </a:extLst>
          </p:cNvPr>
          <p:cNvSpPr txBox="1"/>
          <p:nvPr/>
        </p:nvSpPr>
        <p:spPr>
          <a:xfrm>
            <a:off x="8804936" y="4528885"/>
            <a:ext cx="3191262" cy="830997"/>
          </a:xfrm>
          <a:prstGeom prst="rect">
            <a:avLst/>
          </a:prstGeom>
          <a:noFill/>
        </p:spPr>
        <p:txBody>
          <a:bodyPr wrap="square" rtlCol="0">
            <a:spAutoFit/>
          </a:bodyPr>
          <a:lstStyle/>
          <a:p>
            <a:r>
              <a:rPr lang="en-GB" sz="2400" dirty="0"/>
              <a:t>(c) Repeat (b) turning anti-clockwise</a:t>
            </a:r>
          </a:p>
        </p:txBody>
      </p:sp>
      <p:sp>
        <p:nvSpPr>
          <p:cNvPr id="48" name="Rectangle 47">
            <a:extLst>
              <a:ext uri="{FF2B5EF4-FFF2-40B4-BE49-F238E27FC236}">
                <a16:creationId xmlns:a16="http://schemas.microsoft.com/office/drawing/2014/main" id="{C2BEEBB3-7F0D-4329-B1E6-5CCF9FC8D836}"/>
              </a:ext>
            </a:extLst>
          </p:cNvPr>
          <p:cNvSpPr/>
          <p:nvPr/>
        </p:nvSpPr>
        <p:spPr>
          <a:xfrm>
            <a:off x="11078288" y="2377841"/>
            <a:ext cx="801823" cy="461665"/>
          </a:xfrm>
          <a:prstGeom prst="rect">
            <a:avLst/>
          </a:prstGeom>
        </p:spPr>
        <p:txBody>
          <a:bodyPr wrap="none">
            <a:spAutoFit/>
          </a:bodyPr>
          <a:lstStyle/>
          <a:p>
            <a:r>
              <a:rPr lang="en-GB" sz="2400" dirty="0">
                <a:solidFill>
                  <a:srgbClr val="FF0000"/>
                </a:solidFill>
              </a:rPr>
              <a:t>270˚</a:t>
            </a:r>
          </a:p>
        </p:txBody>
      </p:sp>
      <p:sp>
        <p:nvSpPr>
          <p:cNvPr id="49" name="Rectangle 48">
            <a:extLst>
              <a:ext uri="{FF2B5EF4-FFF2-40B4-BE49-F238E27FC236}">
                <a16:creationId xmlns:a16="http://schemas.microsoft.com/office/drawing/2014/main" id="{0E561AEF-F0C5-41BF-8A08-377C422616CD}"/>
              </a:ext>
            </a:extLst>
          </p:cNvPr>
          <p:cNvSpPr/>
          <p:nvPr/>
        </p:nvSpPr>
        <p:spPr>
          <a:xfrm>
            <a:off x="11090703" y="2756000"/>
            <a:ext cx="801823" cy="461665"/>
          </a:xfrm>
          <a:prstGeom prst="rect">
            <a:avLst/>
          </a:prstGeom>
        </p:spPr>
        <p:txBody>
          <a:bodyPr wrap="none">
            <a:spAutoFit/>
          </a:bodyPr>
          <a:lstStyle/>
          <a:p>
            <a:r>
              <a:rPr lang="en-GB" sz="2400" dirty="0">
                <a:solidFill>
                  <a:srgbClr val="FF0000"/>
                </a:solidFill>
              </a:rPr>
              <a:t>315˚</a:t>
            </a:r>
          </a:p>
        </p:txBody>
      </p:sp>
      <p:sp>
        <p:nvSpPr>
          <p:cNvPr id="50" name="Rectangle 49">
            <a:extLst>
              <a:ext uri="{FF2B5EF4-FFF2-40B4-BE49-F238E27FC236}">
                <a16:creationId xmlns:a16="http://schemas.microsoft.com/office/drawing/2014/main" id="{8736E62A-4C0E-40F6-89ED-D40A502E6B50}"/>
              </a:ext>
            </a:extLst>
          </p:cNvPr>
          <p:cNvSpPr/>
          <p:nvPr/>
        </p:nvSpPr>
        <p:spPr>
          <a:xfrm>
            <a:off x="11119440" y="3084351"/>
            <a:ext cx="801823" cy="461665"/>
          </a:xfrm>
          <a:prstGeom prst="rect">
            <a:avLst/>
          </a:prstGeom>
        </p:spPr>
        <p:txBody>
          <a:bodyPr wrap="none">
            <a:spAutoFit/>
          </a:bodyPr>
          <a:lstStyle/>
          <a:p>
            <a:r>
              <a:rPr lang="en-GB" sz="2400" dirty="0">
                <a:solidFill>
                  <a:srgbClr val="FF0000"/>
                </a:solidFill>
              </a:rPr>
              <a:t>270˚</a:t>
            </a:r>
          </a:p>
        </p:txBody>
      </p:sp>
      <p:sp>
        <p:nvSpPr>
          <p:cNvPr id="51" name="Rectangle 50">
            <a:extLst>
              <a:ext uri="{FF2B5EF4-FFF2-40B4-BE49-F238E27FC236}">
                <a16:creationId xmlns:a16="http://schemas.microsoft.com/office/drawing/2014/main" id="{886201D9-6273-4B26-852A-C81A2AC5E611}"/>
              </a:ext>
            </a:extLst>
          </p:cNvPr>
          <p:cNvSpPr/>
          <p:nvPr/>
        </p:nvSpPr>
        <p:spPr>
          <a:xfrm>
            <a:off x="11093770" y="3462510"/>
            <a:ext cx="801823" cy="461665"/>
          </a:xfrm>
          <a:prstGeom prst="rect">
            <a:avLst/>
          </a:prstGeom>
        </p:spPr>
        <p:txBody>
          <a:bodyPr wrap="none">
            <a:spAutoFit/>
          </a:bodyPr>
          <a:lstStyle/>
          <a:p>
            <a:r>
              <a:rPr lang="en-GB" sz="2400" dirty="0">
                <a:solidFill>
                  <a:srgbClr val="FF0000"/>
                </a:solidFill>
              </a:rPr>
              <a:t>135˚</a:t>
            </a:r>
          </a:p>
        </p:txBody>
      </p:sp>
      <p:sp>
        <p:nvSpPr>
          <p:cNvPr id="52" name="Rectangle 51">
            <a:extLst>
              <a:ext uri="{FF2B5EF4-FFF2-40B4-BE49-F238E27FC236}">
                <a16:creationId xmlns:a16="http://schemas.microsoft.com/office/drawing/2014/main" id="{AF5D3AD7-3664-45E6-93DC-877DA3D0F4B1}"/>
              </a:ext>
            </a:extLst>
          </p:cNvPr>
          <p:cNvSpPr/>
          <p:nvPr/>
        </p:nvSpPr>
        <p:spPr>
          <a:xfrm>
            <a:off x="11130108" y="3855168"/>
            <a:ext cx="630301" cy="461665"/>
          </a:xfrm>
          <a:prstGeom prst="rect">
            <a:avLst/>
          </a:prstGeom>
        </p:spPr>
        <p:txBody>
          <a:bodyPr wrap="none">
            <a:spAutoFit/>
          </a:bodyPr>
          <a:lstStyle/>
          <a:p>
            <a:r>
              <a:rPr lang="en-GB" sz="2400" dirty="0">
                <a:solidFill>
                  <a:srgbClr val="FF0000"/>
                </a:solidFill>
              </a:rPr>
              <a:t>45˚</a:t>
            </a:r>
          </a:p>
        </p:txBody>
      </p:sp>
    </p:spTree>
    <p:extLst>
      <p:ext uri="{BB962C8B-B14F-4D97-AF65-F5344CB8AC3E}">
        <p14:creationId xmlns:p14="http://schemas.microsoft.com/office/powerpoint/2010/main" val="1949901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0" grpId="0"/>
      <p:bldP spid="31" grpId="0"/>
      <p:bldP spid="32" grpId="0"/>
      <p:bldP spid="33" grpId="0"/>
      <p:bldP spid="36" grpId="0"/>
      <p:bldP spid="37" grpId="0"/>
      <p:bldP spid="38" grpId="0"/>
      <p:bldP spid="39" grpId="0"/>
      <p:bldP spid="40" grpId="0"/>
      <p:bldP spid="42" grpId="0"/>
      <p:bldP spid="43" grpId="0"/>
      <p:bldP spid="44" grpId="0"/>
      <p:bldP spid="45" grpId="0"/>
      <p:bldP spid="46" grpId="0"/>
      <p:bldP spid="48" grpId="0"/>
      <p:bldP spid="49" grpId="0"/>
      <p:bldP spid="50" grpId="0"/>
      <p:bldP spid="51" grpId="0"/>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Angles on Parallel Lines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C5542D3-0D60-46F5-A075-EBB967E09E89}"/>
              </a:ext>
            </a:extLst>
          </p:cNvPr>
          <p:cNvSpPr/>
          <p:nvPr/>
        </p:nvSpPr>
        <p:spPr>
          <a:xfrm>
            <a:off x="2351584" y="692696"/>
            <a:ext cx="6096000" cy="1938992"/>
          </a:xfrm>
          <a:prstGeom prst="rect">
            <a:avLst/>
          </a:prstGeom>
        </p:spPr>
        <p:txBody>
          <a:bodyPr>
            <a:spAutoFit/>
          </a:bodyPr>
          <a:lstStyle/>
          <a:p>
            <a:r>
              <a:rPr lang="en-GB" sz="2400" b="1" dirty="0"/>
              <a:t>Example 1</a:t>
            </a:r>
          </a:p>
          <a:p>
            <a:r>
              <a:rPr lang="en-GB" sz="2400" dirty="0"/>
              <a:t>Find the angles marked a, b and c.</a:t>
            </a:r>
          </a:p>
          <a:p>
            <a:r>
              <a:rPr lang="en-GB" sz="2400" b="1" dirty="0"/>
              <a:t>Solution</a:t>
            </a:r>
          </a:p>
          <a:p>
            <a:r>
              <a:rPr lang="en-GB" sz="2400" dirty="0">
                <a:solidFill>
                  <a:srgbClr val="FF0000"/>
                </a:solidFill>
              </a:rPr>
              <a:t>There are two pairs of opposite angles here so:  b = 100˚,  a = c = 180˚- 100˚ = 80˚</a:t>
            </a:r>
          </a:p>
        </p:txBody>
      </p:sp>
      <p:pic>
        <p:nvPicPr>
          <p:cNvPr id="5" name="Picture 4">
            <a:extLst>
              <a:ext uri="{FF2B5EF4-FFF2-40B4-BE49-F238E27FC236}">
                <a16:creationId xmlns:a16="http://schemas.microsoft.com/office/drawing/2014/main" id="{1A9C677A-8314-47C8-BF3F-ABEFDBC9D278}"/>
              </a:ext>
            </a:extLst>
          </p:cNvPr>
          <p:cNvPicPr>
            <a:picLocks noChangeAspect="1"/>
          </p:cNvPicPr>
          <p:nvPr/>
        </p:nvPicPr>
        <p:blipFill>
          <a:blip r:embed="rId4"/>
          <a:stretch>
            <a:fillRect/>
          </a:stretch>
        </p:blipFill>
        <p:spPr>
          <a:xfrm>
            <a:off x="8688288" y="898067"/>
            <a:ext cx="2503334" cy="2018919"/>
          </a:xfrm>
          <a:prstGeom prst="rect">
            <a:avLst/>
          </a:prstGeom>
        </p:spPr>
      </p:pic>
      <p:sp>
        <p:nvSpPr>
          <p:cNvPr id="6" name="Rectangle 5">
            <a:extLst>
              <a:ext uri="{FF2B5EF4-FFF2-40B4-BE49-F238E27FC236}">
                <a16:creationId xmlns:a16="http://schemas.microsoft.com/office/drawing/2014/main" id="{15E784C9-3761-4F40-8121-7D0E15537270}"/>
              </a:ext>
            </a:extLst>
          </p:cNvPr>
          <p:cNvSpPr/>
          <p:nvPr/>
        </p:nvSpPr>
        <p:spPr>
          <a:xfrm>
            <a:off x="2351584" y="3244927"/>
            <a:ext cx="6096000" cy="2677656"/>
          </a:xfrm>
          <a:prstGeom prst="rect">
            <a:avLst/>
          </a:prstGeom>
        </p:spPr>
        <p:txBody>
          <a:bodyPr>
            <a:spAutoFit/>
          </a:bodyPr>
          <a:lstStyle/>
          <a:p>
            <a:r>
              <a:rPr lang="en-GB" sz="2400" b="1" dirty="0"/>
              <a:t>Example 2</a:t>
            </a:r>
          </a:p>
          <a:p>
            <a:r>
              <a:rPr lang="en-GB" sz="2400" dirty="0"/>
              <a:t>Find the sizes of the angles marked a, b, c and d in the diagram.</a:t>
            </a:r>
          </a:p>
          <a:p>
            <a:r>
              <a:rPr lang="en-GB" sz="2400" b="1" dirty="0"/>
              <a:t>Solution</a:t>
            </a:r>
          </a:p>
          <a:p>
            <a:r>
              <a:rPr lang="en-GB" sz="2400" dirty="0">
                <a:solidFill>
                  <a:srgbClr val="FF0000"/>
                </a:solidFill>
              </a:rPr>
              <a:t>First note the two parallel lines marked with arrow heads.</a:t>
            </a:r>
          </a:p>
          <a:p>
            <a:r>
              <a:rPr lang="en-GB" sz="2400" dirty="0">
                <a:solidFill>
                  <a:srgbClr val="FF0000"/>
                </a:solidFill>
              </a:rPr>
              <a:t>so: c= b = a = 70˚, d = 180˚- b = 110˚</a:t>
            </a:r>
          </a:p>
        </p:txBody>
      </p:sp>
      <p:pic>
        <p:nvPicPr>
          <p:cNvPr id="7" name="Picture 6">
            <a:extLst>
              <a:ext uri="{FF2B5EF4-FFF2-40B4-BE49-F238E27FC236}">
                <a16:creationId xmlns:a16="http://schemas.microsoft.com/office/drawing/2014/main" id="{5E19D5DA-80C1-458A-8C87-23EC9A20C31D}"/>
              </a:ext>
            </a:extLst>
          </p:cNvPr>
          <p:cNvPicPr>
            <a:picLocks noChangeAspect="1"/>
          </p:cNvPicPr>
          <p:nvPr/>
        </p:nvPicPr>
        <p:blipFill>
          <a:blip r:embed="rId5"/>
          <a:stretch>
            <a:fillRect/>
          </a:stretch>
        </p:blipFill>
        <p:spPr>
          <a:xfrm>
            <a:off x="8616280" y="3279933"/>
            <a:ext cx="3076650" cy="2680000"/>
          </a:xfrm>
          <a:prstGeom prst="rect">
            <a:avLst/>
          </a:prstGeom>
        </p:spPr>
      </p:pic>
      <p:sp>
        <p:nvSpPr>
          <p:cNvPr id="8" name="Rectangle 7">
            <a:extLst>
              <a:ext uri="{FF2B5EF4-FFF2-40B4-BE49-F238E27FC236}">
                <a16:creationId xmlns:a16="http://schemas.microsoft.com/office/drawing/2014/main" id="{9DE93791-8AB7-4F04-8736-6BAA9CC5967A}"/>
              </a:ext>
            </a:extLst>
          </p:cNvPr>
          <p:cNvSpPr/>
          <p:nvPr/>
        </p:nvSpPr>
        <p:spPr>
          <a:xfrm>
            <a:off x="9591141" y="986261"/>
            <a:ext cx="697627" cy="400110"/>
          </a:xfrm>
          <a:prstGeom prst="rect">
            <a:avLst/>
          </a:prstGeom>
        </p:spPr>
        <p:txBody>
          <a:bodyPr wrap="none">
            <a:spAutoFit/>
          </a:bodyPr>
          <a:lstStyle/>
          <a:p>
            <a:r>
              <a:rPr lang="en-GB" dirty="0">
                <a:solidFill>
                  <a:srgbClr val="FF0000"/>
                </a:solidFill>
              </a:rPr>
              <a:t>100˚</a:t>
            </a:r>
            <a:endParaRPr lang="en-GB" dirty="0"/>
          </a:p>
        </p:txBody>
      </p:sp>
      <p:sp>
        <p:nvSpPr>
          <p:cNvPr id="9" name="Rectangle 8">
            <a:extLst>
              <a:ext uri="{FF2B5EF4-FFF2-40B4-BE49-F238E27FC236}">
                <a16:creationId xmlns:a16="http://schemas.microsoft.com/office/drawing/2014/main" id="{73D97EED-6E72-40C7-8518-D491697373E0}"/>
              </a:ext>
            </a:extLst>
          </p:cNvPr>
          <p:cNvSpPr/>
          <p:nvPr/>
        </p:nvSpPr>
        <p:spPr>
          <a:xfrm>
            <a:off x="10344472" y="1523778"/>
            <a:ext cx="554960" cy="400110"/>
          </a:xfrm>
          <a:prstGeom prst="rect">
            <a:avLst/>
          </a:prstGeom>
        </p:spPr>
        <p:txBody>
          <a:bodyPr wrap="none">
            <a:spAutoFit/>
          </a:bodyPr>
          <a:lstStyle/>
          <a:p>
            <a:r>
              <a:rPr lang="en-GB" dirty="0">
                <a:solidFill>
                  <a:srgbClr val="FF0000"/>
                </a:solidFill>
              </a:rPr>
              <a:t>80˚</a:t>
            </a:r>
            <a:endParaRPr lang="en-GB" dirty="0"/>
          </a:p>
        </p:txBody>
      </p:sp>
      <p:sp>
        <p:nvSpPr>
          <p:cNvPr id="10" name="Rectangle 9">
            <a:extLst>
              <a:ext uri="{FF2B5EF4-FFF2-40B4-BE49-F238E27FC236}">
                <a16:creationId xmlns:a16="http://schemas.microsoft.com/office/drawing/2014/main" id="{572DE0ED-109D-4E1B-BB9A-BD8C61DA33DD}"/>
              </a:ext>
            </a:extLst>
          </p:cNvPr>
          <p:cNvSpPr/>
          <p:nvPr/>
        </p:nvSpPr>
        <p:spPr>
          <a:xfrm>
            <a:off x="8961420" y="1662192"/>
            <a:ext cx="554960" cy="400110"/>
          </a:xfrm>
          <a:prstGeom prst="rect">
            <a:avLst/>
          </a:prstGeom>
        </p:spPr>
        <p:txBody>
          <a:bodyPr wrap="none">
            <a:spAutoFit/>
          </a:bodyPr>
          <a:lstStyle/>
          <a:p>
            <a:r>
              <a:rPr lang="en-GB" dirty="0">
                <a:solidFill>
                  <a:srgbClr val="FF0000"/>
                </a:solidFill>
              </a:rPr>
              <a:t>80˚</a:t>
            </a:r>
            <a:endParaRPr lang="en-GB" dirty="0"/>
          </a:p>
        </p:txBody>
      </p:sp>
      <p:sp>
        <p:nvSpPr>
          <p:cNvPr id="11" name="Rectangle 10">
            <a:extLst>
              <a:ext uri="{FF2B5EF4-FFF2-40B4-BE49-F238E27FC236}">
                <a16:creationId xmlns:a16="http://schemas.microsoft.com/office/drawing/2014/main" id="{A7802B48-A8AA-471B-A672-35926DC0A008}"/>
              </a:ext>
            </a:extLst>
          </p:cNvPr>
          <p:cNvSpPr/>
          <p:nvPr/>
        </p:nvSpPr>
        <p:spPr>
          <a:xfrm>
            <a:off x="10372196" y="4110646"/>
            <a:ext cx="678584" cy="400110"/>
          </a:xfrm>
          <a:prstGeom prst="rect">
            <a:avLst/>
          </a:prstGeom>
        </p:spPr>
        <p:txBody>
          <a:bodyPr wrap="none">
            <a:spAutoFit/>
          </a:bodyPr>
          <a:lstStyle/>
          <a:p>
            <a:r>
              <a:rPr lang="en-GB" dirty="0">
                <a:solidFill>
                  <a:srgbClr val="FF0000"/>
                </a:solidFill>
              </a:rPr>
              <a:t>110˚</a:t>
            </a:r>
            <a:endParaRPr lang="en-GB" dirty="0"/>
          </a:p>
        </p:txBody>
      </p:sp>
      <p:sp>
        <p:nvSpPr>
          <p:cNvPr id="12" name="Rectangle 11">
            <a:extLst>
              <a:ext uri="{FF2B5EF4-FFF2-40B4-BE49-F238E27FC236}">
                <a16:creationId xmlns:a16="http://schemas.microsoft.com/office/drawing/2014/main" id="{F953C17E-40A7-4D2F-BACD-C3C7B2CD5222}"/>
              </a:ext>
            </a:extLst>
          </p:cNvPr>
          <p:cNvSpPr/>
          <p:nvPr/>
        </p:nvSpPr>
        <p:spPr>
          <a:xfrm>
            <a:off x="10031336" y="4435922"/>
            <a:ext cx="554960" cy="400110"/>
          </a:xfrm>
          <a:prstGeom prst="rect">
            <a:avLst/>
          </a:prstGeom>
        </p:spPr>
        <p:txBody>
          <a:bodyPr wrap="none">
            <a:spAutoFit/>
          </a:bodyPr>
          <a:lstStyle/>
          <a:p>
            <a:r>
              <a:rPr lang="en-GB" dirty="0">
                <a:solidFill>
                  <a:srgbClr val="FF0000"/>
                </a:solidFill>
              </a:rPr>
              <a:t>70˚</a:t>
            </a:r>
            <a:endParaRPr lang="en-GB" dirty="0"/>
          </a:p>
        </p:txBody>
      </p:sp>
      <p:sp>
        <p:nvSpPr>
          <p:cNvPr id="13" name="Rectangle 12">
            <a:extLst>
              <a:ext uri="{FF2B5EF4-FFF2-40B4-BE49-F238E27FC236}">
                <a16:creationId xmlns:a16="http://schemas.microsoft.com/office/drawing/2014/main" id="{27E68FB5-6BFE-403E-AADE-E9977A896DFC}"/>
              </a:ext>
            </a:extLst>
          </p:cNvPr>
          <p:cNvSpPr/>
          <p:nvPr/>
        </p:nvSpPr>
        <p:spPr>
          <a:xfrm>
            <a:off x="9238900" y="4128156"/>
            <a:ext cx="554960" cy="400110"/>
          </a:xfrm>
          <a:prstGeom prst="rect">
            <a:avLst/>
          </a:prstGeom>
        </p:spPr>
        <p:txBody>
          <a:bodyPr wrap="none">
            <a:spAutoFit/>
          </a:bodyPr>
          <a:lstStyle/>
          <a:p>
            <a:r>
              <a:rPr lang="en-GB" dirty="0">
                <a:solidFill>
                  <a:srgbClr val="FF0000"/>
                </a:solidFill>
              </a:rPr>
              <a:t>70˚</a:t>
            </a:r>
            <a:endParaRPr lang="en-GB" dirty="0"/>
          </a:p>
        </p:txBody>
      </p:sp>
      <p:sp>
        <p:nvSpPr>
          <p:cNvPr id="14" name="Rectangle 13">
            <a:extLst>
              <a:ext uri="{FF2B5EF4-FFF2-40B4-BE49-F238E27FC236}">
                <a16:creationId xmlns:a16="http://schemas.microsoft.com/office/drawing/2014/main" id="{7AF230A9-095C-486F-98E5-658AA722720A}"/>
              </a:ext>
            </a:extLst>
          </p:cNvPr>
          <p:cNvSpPr/>
          <p:nvPr/>
        </p:nvSpPr>
        <p:spPr>
          <a:xfrm>
            <a:off x="10373195" y="3572786"/>
            <a:ext cx="554960" cy="400110"/>
          </a:xfrm>
          <a:prstGeom prst="rect">
            <a:avLst/>
          </a:prstGeom>
        </p:spPr>
        <p:txBody>
          <a:bodyPr wrap="none">
            <a:spAutoFit/>
          </a:bodyPr>
          <a:lstStyle/>
          <a:p>
            <a:r>
              <a:rPr lang="en-GB" dirty="0">
                <a:solidFill>
                  <a:srgbClr val="FF0000"/>
                </a:solidFill>
              </a:rPr>
              <a:t>70˚</a:t>
            </a:r>
            <a:endParaRPr lang="en-GB" dirty="0"/>
          </a:p>
        </p:txBody>
      </p:sp>
      <p:sp>
        <p:nvSpPr>
          <p:cNvPr id="15" name="TextBox 14">
            <a:extLst>
              <a:ext uri="{FF2B5EF4-FFF2-40B4-BE49-F238E27FC236}">
                <a16:creationId xmlns:a16="http://schemas.microsoft.com/office/drawing/2014/main" id="{F7E37830-8F13-4D3A-8742-A5A78C28E0F9}"/>
              </a:ext>
            </a:extLst>
          </p:cNvPr>
          <p:cNvSpPr txBox="1"/>
          <p:nvPr/>
        </p:nvSpPr>
        <p:spPr>
          <a:xfrm>
            <a:off x="3193456" y="6155692"/>
            <a:ext cx="7705976" cy="461665"/>
          </a:xfrm>
          <a:prstGeom prst="rect">
            <a:avLst/>
          </a:prstGeom>
          <a:noFill/>
        </p:spPr>
        <p:txBody>
          <a:bodyPr wrap="square" rtlCol="0">
            <a:spAutoFit/>
          </a:bodyPr>
          <a:lstStyle/>
          <a:p>
            <a:r>
              <a:rPr lang="en-GB" sz="2400" dirty="0">
                <a:solidFill>
                  <a:srgbClr val="FF0000"/>
                </a:solidFill>
              </a:rPr>
              <a:t>Note: Angles between Parallel lines add up to 180˚</a:t>
            </a:r>
          </a:p>
        </p:txBody>
      </p:sp>
      <p:sp>
        <p:nvSpPr>
          <p:cNvPr id="19" name="Partial Circle 18">
            <a:extLst>
              <a:ext uri="{FF2B5EF4-FFF2-40B4-BE49-F238E27FC236}">
                <a16:creationId xmlns:a16="http://schemas.microsoft.com/office/drawing/2014/main" id="{1889D5D1-50EF-4DB1-AED6-03803313F0D7}"/>
              </a:ext>
            </a:extLst>
          </p:cNvPr>
          <p:cNvSpPr/>
          <p:nvPr/>
        </p:nvSpPr>
        <p:spPr bwMode="auto">
          <a:xfrm rot="7301165">
            <a:off x="9705774" y="3671628"/>
            <a:ext cx="775430" cy="763415"/>
          </a:xfrm>
          <a:prstGeom prst="pie">
            <a:avLst>
              <a:gd name="adj1" fmla="val 10485319"/>
              <a:gd name="adj2" fmla="val 14355069"/>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0" name="Partial Circle 19">
            <a:extLst>
              <a:ext uri="{FF2B5EF4-FFF2-40B4-BE49-F238E27FC236}">
                <a16:creationId xmlns:a16="http://schemas.microsoft.com/office/drawing/2014/main" id="{763FEF2F-B351-401D-A8ED-0CAE46F32A3B}"/>
              </a:ext>
            </a:extLst>
          </p:cNvPr>
          <p:cNvSpPr/>
          <p:nvPr/>
        </p:nvSpPr>
        <p:spPr bwMode="auto">
          <a:xfrm rot="7301165">
            <a:off x="9309763" y="4481709"/>
            <a:ext cx="775430" cy="763415"/>
          </a:xfrm>
          <a:prstGeom prst="pie">
            <a:avLst>
              <a:gd name="adj1" fmla="val 10485319"/>
              <a:gd name="adj2" fmla="val 14355069"/>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1" name="Partial Circle 20">
            <a:extLst>
              <a:ext uri="{FF2B5EF4-FFF2-40B4-BE49-F238E27FC236}">
                <a16:creationId xmlns:a16="http://schemas.microsoft.com/office/drawing/2014/main" id="{A933C209-D093-499E-8FDA-4368C7D9438B}"/>
              </a:ext>
            </a:extLst>
          </p:cNvPr>
          <p:cNvSpPr/>
          <p:nvPr/>
        </p:nvSpPr>
        <p:spPr bwMode="auto">
          <a:xfrm rot="18042901">
            <a:off x="9672387" y="3687199"/>
            <a:ext cx="775430" cy="763415"/>
          </a:xfrm>
          <a:prstGeom prst="pie">
            <a:avLst>
              <a:gd name="adj1" fmla="val 10485319"/>
              <a:gd name="adj2" fmla="val 14355069"/>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3" name="Partial Circle 22">
            <a:extLst>
              <a:ext uri="{FF2B5EF4-FFF2-40B4-BE49-F238E27FC236}">
                <a16:creationId xmlns:a16="http://schemas.microsoft.com/office/drawing/2014/main" id="{3BA333EC-4F53-4982-AFD2-DF70A2B335FD}"/>
              </a:ext>
            </a:extLst>
          </p:cNvPr>
          <p:cNvSpPr/>
          <p:nvPr/>
        </p:nvSpPr>
        <p:spPr bwMode="auto">
          <a:xfrm rot="17950431">
            <a:off x="9280814" y="4487528"/>
            <a:ext cx="775430" cy="763415"/>
          </a:xfrm>
          <a:prstGeom prst="pie">
            <a:avLst>
              <a:gd name="adj1" fmla="val 10636069"/>
              <a:gd name="adj2" fmla="val 14355069"/>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16" name="Rectangle 15">
            <a:extLst>
              <a:ext uri="{FF2B5EF4-FFF2-40B4-BE49-F238E27FC236}">
                <a16:creationId xmlns:a16="http://schemas.microsoft.com/office/drawing/2014/main" id="{07FA698B-F1E5-4DF0-9614-30DA9ED6BF16}"/>
              </a:ext>
            </a:extLst>
          </p:cNvPr>
          <p:cNvSpPr/>
          <p:nvPr/>
        </p:nvSpPr>
        <p:spPr>
          <a:xfrm>
            <a:off x="8750492" y="5033028"/>
            <a:ext cx="554960" cy="400110"/>
          </a:xfrm>
          <a:prstGeom prst="rect">
            <a:avLst/>
          </a:prstGeom>
        </p:spPr>
        <p:txBody>
          <a:bodyPr wrap="none">
            <a:spAutoFit/>
          </a:bodyPr>
          <a:lstStyle/>
          <a:p>
            <a:r>
              <a:rPr lang="en-GB" dirty="0">
                <a:solidFill>
                  <a:srgbClr val="FF0000"/>
                </a:solidFill>
              </a:rPr>
              <a:t>70˚</a:t>
            </a:r>
            <a:endParaRPr lang="en-GB" dirty="0"/>
          </a:p>
        </p:txBody>
      </p:sp>
      <p:sp>
        <p:nvSpPr>
          <p:cNvPr id="17" name="Rectangle 16">
            <a:extLst>
              <a:ext uri="{FF2B5EF4-FFF2-40B4-BE49-F238E27FC236}">
                <a16:creationId xmlns:a16="http://schemas.microsoft.com/office/drawing/2014/main" id="{427D6175-57F9-4378-AE09-69D92E10E195}"/>
              </a:ext>
            </a:extLst>
          </p:cNvPr>
          <p:cNvSpPr/>
          <p:nvPr/>
        </p:nvSpPr>
        <p:spPr>
          <a:xfrm>
            <a:off x="5818520" y="3228945"/>
            <a:ext cx="184731" cy="400110"/>
          </a:xfrm>
          <a:prstGeom prst="rect">
            <a:avLst/>
          </a:prstGeom>
        </p:spPr>
        <p:txBody>
          <a:bodyPr wrap="none">
            <a:spAutoFit/>
          </a:bodyPr>
          <a:lstStyle/>
          <a:p>
            <a:endParaRPr lang="en-GB" dirty="0"/>
          </a:p>
        </p:txBody>
      </p:sp>
      <p:sp>
        <p:nvSpPr>
          <p:cNvPr id="27" name="Partial Circle 26">
            <a:extLst>
              <a:ext uri="{FF2B5EF4-FFF2-40B4-BE49-F238E27FC236}">
                <a16:creationId xmlns:a16="http://schemas.microsoft.com/office/drawing/2014/main" id="{D24BD302-C600-4896-95DD-9FF3A6E591E4}"/>
              </a:ext>
            </a:extLst>
          </p:cNvPr>
          <p:cNvSpPr/>
          <p:nvPr/>
        </p:nvSpPr>
        <p:spPr bwMode="auto">
          <a:xfrm rot="12850526">
            <a:off x="9686438" y="3675184"/>
            <a:ext cx="775430" cy="763415"/>
          </a:xfrm>
          <a:prstGeom prst="pie">
            <a:avLst>
              <a:gd name="adj1" fmla="val 8718286"/>
              <a:gd name="adj2" fmla="val 15655383"/>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18" name="Rectangle 17">
            <a:extLst>
              <a:ext uri="{FF2B5EF4-FFF2-40B4-BE49-F238E27FC236}">
                <a16:creationId xmlns:a16="http://schemas.microsoft.com/office/drawing/2014/main" id="{D65CE4A3-5BC1-4038-910B-9D3249D86A89}"/>
              </a:ext>
            </a:extLst>
          </p:cNvPr>
          <p:cNvSpPr/>
          <p:nvPr/>
        </p:nvSpPr>
        <p:spPr>
          <a:xfrm>
            <a:off x="9626689" y="2239380"/>
            <a:ext cx="697627" cy="400110"/>
          </a:xfrm>
          <a:prstGeom prst="rect">
            <a:avLst/>
          </a:prstGeom>
        </p:spPr>
        <p:txBody>
          <a:bodyPr wrap="none">
            <a:spAutoFit/>
          </a:bodyPr>
          <a:lstStyle/>
          <a:p>
            <a:r>
              <a:rPr lang="en-GB" dirty="0">
                <a:solidFill>
                  <a:srgbClr val="FF0000"/>
                </a:solidFill>
              </a:rPr>
              <a:t>100˚</a:t>
            </a:r>
            <a:endParaRPr lang="en-GB" dirty="0"/>
          </a:p>
        </p:txBody>
      </p:sp>
      <p:sp>
        <p:nvSpPr>
          <p:cNvPr id="29" name="Partial Circle 28">
            <a:extLst>
              <a:ext uri="{FF2B5EF4-FFF2-40B4-BE49-F238E27FC236}">
                <a16:creationId xmlns:a16="http://schemas.microsoft.com/office/drawing/2014/main" id="{590EFC34-DBB4-49C8-95AB-655B703FF204}"/>
              </a:ext>
            </a:extLst>
          </p:cNvPr>
          <p:cNvSpPr/>
          <p:nvPr/>
        </p:nvSpPr>
        <p:spPr bwMode="auto">
          <a:xfrm rot="12850526">
            <a:off x="9524025" y="1430706"/>
            <a:ext cx="775430" cy="763415"/>
          </a:xfrm>
          <a:prstGeom prst="pie">
            <a:avLst>
              <a:gd name="adj1" fmla="val 6191775"/>
              <a:gd name="adj2" fmla="val 10691468"/>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30" name="Partial Circle 29">
            <a:extLst>
              <a:ext uri="{FF2B5EF4-FFF2-40B4-BE49-F238E27FC236}">
                <a16:creationId xmlns:a16="http://schemas.microsoft.com/office/drawing/2014/main" id="{998DE609-6650-4372-BE45-8E843A064A40}"/>
              </a:ext>
            </a:extLst>
          </p:cNvPr>
          <p:cNvSpPr/>
          <p:nvPr/>
        </p:nvSpPr>
        <p:spPr bwMode="auto">
          <a:xfrm rot="1845063">
            <a:off x="9497437" y="1421552"/>
            <a:ext cx="775430" cy="763415"/>
          </a:xfrm>
          <a:prstGeom prst="pie">
            <a:avLst>
              <a:gd name="adj1" fmla="val 6377680"/>
              <a:gd name="adj2" fmla="val 10691468"/>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31" name="Partial Circle 30">
            <a:extLst>
              <a:ext uri="{FF2B5EF4-FFF2-40B4-BE49-F238E27FC236}">
                <a16:creationId xmlns:a16="http://schemas.microsoft.com/office/drawing/2014/main" id="{C5AA46A4-35E4-4993-AD9A-36973C51EFDB}"/>
              </a:ext>
            </a:extLst>
          </p:cNvPr>
          <p:cNvSpPr/>
          <p:nvPr/>
        </p:nvSpPr>
        <p:spPr bwMode="auto">
          <a:xfrm rot="7172479">
            <a:off x="9505957" y="1422319"/>
            <a:ext cx="775430" cy="763415"/>
          </a:xfrm>
          <a:prstGeom prst="pie">
            <a:avLst>
              <a:gd name="adj1" fmla="val 5418126"/>
              <a:gd name="adj2" fmla="val 11872958"/>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32" name="Partial Circle 31">
            <a:extLst>
              <a:ext uri="{FF2B5EF4-FFF2-40B4-BE49-F238E27FC236}">
                <a16:creationId xmlns:a16="http://schemas.microsoft.com/office/drawing/2014/main" id="{36A36850-1F0A-4F89-A6D5-765EFBF4FADA}"/>
              </a:ext>
            </a:extLst>
          </p:cNvPr>
          <p:cNvSpPr/>
          <p:nvPr/>
        </p:nvSpPr>
        <p:spPr bwMode="auto">
          <a:xfrm rot="18415782">
            <a:off x="9501015" y="1428212"/>
            <a:ext cx="775430" cy="763415"/>
          </a:xfrm>
          <a:prstGeom prst="pie">
            <a:avLst>
              <a:gd name="adj1" fmla="val 5001089"/>
              <a:gd name="adj2" fmla="val 11309156"/>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33" name="TextBox 32">
            <a:extLst>
              <a:ext uri="{FF2B5EF4-FFF2-40B4-BE49-F238E27FC236}">
                <a16:creationId xmlns:a16="http://schemas.microsoft.com/office/drawing/2014/main" id="{7D3F5185-B18F-4533-8A26-5E5DC08D8ABE}"/>
              </a:ext>
            </a:extLst>
          </p:cNvPr>
          <p:cNvSpPr txBox="1"/>
          <p:nvPr/>
        </p:nvSpPr>
        <p:spPr>
          <a:xfrm>
            <a:off x="8616280" y="3287254"/>
            <a:ext cx="3076650" cy="2671706"/>
          </a:xfrm>
          <a:prstGeom prst="rect">
            <a:avLst/>
          </a:prstGeom>
          <a:noFill/>
          <a:ln w="19050">
            <a:solidFill>
              <a:schemeClr val="tx1"/>
            </a:solidFill>
          </a:ln>
        </p:spPr>
        <p:txBody>
          <a:bodyPr wrap="square" rtlCol="0">
            <a:spAutoFit/>
          </a:bodyPr>
          <a:lstStyle/>
          <a:p>
            <a:endParaRPr lang="en-GB" dirty="0"/>
          </a:p>
        </p:txBody>
      </p:sp>
      <p:sp>
        <p:nvSpPr>
          <p:cNvPr id="34" name="TextBox 33">
            <a:extLst>
              <a:ext uri="{FF2B5EF4-FFF2-40B4-BE49-F238E27FC236}">
                <a16:creationId xmlns:a16="http://schemas.microsoft.com/office/drawing/2014/main" id="{C11D9567-E94A-4964-A0F4-C7D221B9BBC0}"/>
              </a:ext>
            </a:extLst>
          </p:cNvPr>
          <p:cNvSpPr txBox="1"/>
          <p:nvPr/>
        </p:nvSpPr>
        <p:spPr>
          <a:xfrm>
            <a:off x="8669743" y="899040"/>
            <a:ext cx="2503334" cy="2017945"/>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2989452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9" grpId="0" animBg="1"/>
      <p:bldP spid="20" grpId="0" animBg="1"/>
      <p:bldP spid="21" grpId="0" animBg="1"/>
      <p:bldP spid="23" grpId="0" animBg="1"/>
      <p:bldP spid="16" grpId="0"/>
      <p:bldP spid="27" grpId="0" animBg="1"/>
      <p:bldP spid="18" grpId="0"/>
      <p:bldP spid="29" grpId="0" animBg="1"/>
      <p:bldP spid="30" grpId="0" animBg="1"/>
      <p:bldP spid="31" grpId="0" animBg="1"/>
      <p:bldP spid="3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Angles on Parallel Lines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A3258F1-B99B-4ECC-971A-304EAF32AC8E}"/>
              </a:ext>
            </a:extLst>
          </p:cNvPr>
          <p:cNvPicPr>
            <a:picLocks noChangeAspect="1"/>
          </p:cNvPicPr>
          <p:nvPr/>
        </p:nvPicPr>
        <p:blipFill>
          <a:blip r:embed="rId4"/>
          <a:stretch>
            <a:fillRect/>
          </a:stretch>
        </p:blipFill>
        <p:spPr>
          <a:xfrm>
            <a:off x="2806026" y="1423229"/>
            <a:ext cx="8800651" cy="5056267"/>
          </a:xfrm>
          <a:prstGeom prst="rect">
            <a:avLst/>
          </a:prstGeom>
        </p:spPr>
      </p:pic>
      <p:sp>
        <p:nvSpPr>
          <p:cNvPr id="3" name="Rectangle 2">
            <a:extLst>
              <a:ext uri="{FF2B5EF4-FFF2-40B4-BE49-F238E27FC236}">
                <a16:creationId xmlns:a16="http://schemas.microsoft.com/office/drawing/2014/main" id="{3D63AA2E-F29E-426E-BD69-4787D408C395}"/>
              </a:ext>
            </a:extLst>
          </p:cNvPr>
          <p:cNvSpPr/>
          <p:nvPr/>
        </p:nvSpPr>
        <p:spPr>
          <a:xfrm>
            <a:off x="2495600" y="764704"/>
            <a:ext cx="8314828" cy="461665"/>
          </a:xfrm>
          <a:prstGeom prst="rect">
            <a:avLst/>
          </a:prstGeom>
        </p:spPr>
        <p:txBody>
          <a:bodyPr wrap="square">
            <a:spAutoFit/>
          </a:bodyPr>
          <a:lstStyle/>
          <a:p>
            <a:r>
              <a:rPr lang="en-GB" sz="2400" dirty="0"/>
              <a:t>1. Find the size of the angles marked a, b, c, etc. </a:t>
            </a:r>
          </a:p>
        </p:txBody>
      </p:sp>
      <p:sp>
        <p:nvSpPr>
          <p:cNvPr id="4" name="TextBox 3">
            <a:extLst>
              <a:ext uri="{FF2B5EF4-FFF2-40B4-BE49-F238E27FC236}">
                <a16:creationId xmlns:a16="http://schemas.microsoft.com/office/drawing/2014/main" id="{D164E920-90DE-46BF-A5CF-20E6CEDB80B7}"/>
              </a:ext>
            </a:extLst>
          </p:cNvPr>
          <p:cNvSpPr txBox="1"/>
          <p:nvPr/>
        </p:nvSpPr>
        <p:spPr>
          <a:xfrm>
            <a:off x="10377688" y="4098760"/>
            <a:ext cx="720080" cy="461665"/>
          </a:xfrm>
          <a:prstGeom prst="rect">
            <a:avLst/>
          </a:prstGeom>
          <a:noFill/>
        </p:spPr>
        <p:txBody>
          <a:bodyPr wrap="square" rtlCol="0">
            <a:spAutoFit/>
          </a:bodyPr>
          <a:lstStyle/>
          <a:p>
            <a:endParaRPr lang="en-GB" sz="2400" dirty="0">
              <a:solidFill>
                <a:srgbClr val="FF0000"/>
              </a:solidFill>
            </a:endParaRPr>
          </a:p>
        </p:txBody>
      </p:sp>
      <p:sp>
        <p:nvSpPr>
          <p:cNvPr id="5" name="Rectangle 4">
            <a:extLst>
              <a:ext uri="{FF2B5EF4-FFF2-40B4-BE49-F238E27FC236}">
                <a16:creationId xmlns:a16="http://schemas.microsoft.com/office/drawing/2014/main" id="{88A79EA7-45B0-4DE1-84F3-4ECF50A10954}"/>
              </a:ext>
            </a:extLst>
          </p:cNvPr>
          <p:cNvSpPr/>
          <p:nvPr/>
        </p:nvSpPr>
        <p:spPr>
          <a:xfrm>
            <a:off x="3359696" y="2492896"/>
            <a:ext cx="630301" cy="461665"/>
          </a:xfrm>
          <a:prstGeom prst="rect">
            <a:avLst/>
          </a:prstGeom>
        </p:spPr>
        <p:txBody>
          <a:bodyPr wrap="none">
            <a:spAutoFit/>
          </a:bodyPr>
          <a:lstStyle/>
          <a:p>
            <a:r>
              <a:rPr lang="en-GB" sz="2400" dirty="0">
                <a:solidFill>
                  <a:srgbClr val="FF0000"/>
                </a:solidFill>
              </a:rPr>
              <a:t>38˚</a:t>
            </a:r>
          </a:p>
        </p:txBody>
      </p:sp>
      <p:sp>
        <p:nvSpPr>
          <p:cNvPr id="6" name="Rectangle 5">
            <a:extLst>
              <a:ext uri="{FF2B5EF4-FFF2-40B4-BE49-F238E27FC236}">
                <a16:creationId xmlns:a16="http://schemas.microsoft.com/office/drawing/2014/main" id="{FD7443FC-BBA1-406D-8057-D513FBC8F080}"/>
              </a:ext>
            </a:extLst>
          </p:cNvPr>
          <p:cNvSpPr/>
          <p:nvPr/>
        </p:nvSpPr>
        <p:spPr>
          <a:xfrm>
            <a:off x="6928871" y="3004703"/>
            <a:ext cx="630301" cy="461665"/>
          </a:xfrm>
          <a:prstGeom prst="rect">
            <a:avLst/>
          </a:prstGeom>
        </p:spPr>
        <p:txBody>
          <a:bodyPr wrap="none">
            <a:spAutoFit/>
          </a:bodyPr>
          <a:lstStyle/>
          <a:p>
            <a:r>
              <a:rPr lang="en-GB" sz="2400" dirty="0">
                <a:solidFill>
                  <a:srgbClr val="FF0000"/>
                </a:solidFill>
              </a:rPr>
              <a:t>57˚</a:t>
            </a:r>
          </a:p>
        </p:txBody>
      </p:sp>
      <p:sp>
        <p:nvSpPr>
          <p:cNvPr id="7" name="Rectangle 6">
            <a:extLst>
              <a:ext uri="{FF2B5EF4-FFF2-40B4-BE49-F238E27FC236}">
                <a16:creationId xmlns:a16="http://schemas.microsoft.com/office/drawing/2014/main" id="{9141B4F9-F432-4EF7-ACF4-117372F695A9}"/>
              </a:ext>
            </a:extLst>
          </p:cNvPr>
          <p:cNvSpPr/>
          <p:nvPr/>
        </p:nvSpPr>
        <p:spPr>
          <a:xfrm>
            <a:off x="7722386" y="2348880"/>
            <a:ext cx="801823" cy="461665"/>
          </a:xfrm>
          <a:prstGeom prst="rect">
            <a:avLst/>
          </a:prstGeom>
        </p:spPr>
        <p:txBody>
          <a:bodyPr wrap="none">
            <a:spAutoFit/>
          </a:bodyPr>
          <a:lstStyle/>
          <a:p>
            <a:r>
              <a:rPr lang="en-GB" sz="2400" dirty="0">
                <a:solidFill>
                  <a:srgbClr val="FF0000"/>
                </a:solidFill>
              </a:rPr>
              <a:t>123˚</a:t>
            </a:r>
          </a:p>
        </p:txBody>
      </p:sp>
      <p:sp>
        <p:nvSpPr>
          <p:cNvPr id="8" name="Rectangle 7">
            <a:extLst>
              <a:ext uri="{FF2B5EF4-FFF2-40B4-BE49-F238E27FC236}">
                <a16:creationId xmlns:a16="http://schemas.microsoft.com/office/drawing/2014/main" id="{8F573AB4-2A29-43BB-968F-E8D7D87C30CB}"/>
              </a:ext>
            </a:extLst>
          </p:cNvPr>
          <p:cNvSpPr/>
          <p:nvPr/>
        </p:nvSpPr>
        <p:spPr>
          <a:xfrm>
            <a:off x="8985062" y="2262063"/>
            <a:ext cx="801823" cy="461665"/>
          </a:xfrm>
          <a:prstGeom prst="rect">
            <a:avLst/>
          </a:prstGeom>
        </p:spPr>
        <p:txBody>
          <a:bodyPr wrap="none">
            <a:spAutoFit/>
          </a:bodyPr>
          <a:lstStyle/>
          <a:p>
            <a:r>
              <a:rPr lang="en-GB" sz="2400" dirty="0">
                <a:solidFill>
                  <a:srgbClr val="FF0000"/>
                </a:solidFill>
              </a:rPr>
              <a:t>120˚</a:t>
            </a:r>
          </a:p>
        </p:txBody>
      </p:sp>
      <p:sp>
        <p:nvSpPr>
          <p:cNvPr id="9" name="Rectangle 8">
            <a:extLst>
              <a:ext uri="{FF2B5EF4-FFF2-40B4-BE49-F238E27FC236}">
                <a16:creationId xmlns:a16="http://schemas.microsoft.com/office/drawing/2014/main" id="{8C3432FE-58F3-45F0-9253-263B44205545}"/>
              </a:ext>
            </a:extLst>
          </p:cNvPr>
          <p:cNvSpPr/>
          <p:nvPr/>
        </p:nvSpPr>
        <p:spPr>
          <a:xfrm>
            <a:off x="9984432" y="1661939"/>
            <a:ext cx="630301" cy="461665"/>
          </a:xfrm>
          <a:prstGeom prst="rect">
            <a:avLst/>
          </a:prstGeom>
        </p:spPr>
        <p:txBody>
          <a:bodyPr wrap="none">
            <a:spAutoFit/>
          </a:bodyPr>
          <a:lstStyle/>
          <a:p>
            <a:r>
              <a:rPr lang="en-GB" sz="2400" dirty="0">
                <a:solidFill>
                  <a:srgbClr val="FF0000"/>
                </a:solidFill>
              </a:rPr>
              <a:t>60˚</a:t>
            </a:r>
          </a:p>
        </p:txBody>
      </p:sp>
      <p:sp>
        <p:nvSpPr>
          <p:cNvPr id="10" name="Rectangle 9">
            <a:extLst>
              <a:ext uri="{FF2B5EF4-FFF2-40B4-BE49-F238E27FC236}">
                <a16:creationId xmlns:a16="http://schemas.microsoft.com/office/drawing/2014/main" id="{6545A414-D0A8-4B09-90F6-7C5A409C61F3}"/>
              </a:ext>
            </a:extLst>
          </p:cNvPr>
          <p:cNvSpPr/>
          <p:nvPr/>
        </p:nvSpPr>
        <p:spPr>
          <a:xfrm>
            <a:off x="9948776" y="2994623"/>
            <a:ext cx="630301" cy="461665"/>
          </a:xfrm>
          <a:prstGeom prst="rect">
            <a:avLst/>
          </a:prstGeom>
        </p:spPr>
        <p:txBody>
          <a:bodyPr wrap="none">
            <a:spAutoFit/>
          </a:bodyPr>
          <a:lstStyle/>
          <a:p>
            <a:r>
              <a:rPr lang="en-GB" sz="2400" dirty="0">
                <a:solidFill>
                  <a:srgbClr val="FF0000"/>
                </a:solidFill>
              </a:rPr>
              <a:t>60˚</a:t>
            </a:r>
          </a:p>
        </p:txBody>
      </p:sp>
      <p:sp>
        <p:nvSpPr>
          <p:cNvPr id="11" name="Rectangle 10">
            <a:extLst>
              <a:ext uri="{FF2B5EF4-FFF2-40B4-BE49-F238E27FC236}">
                <a16:creationId xmlns:a16="http://schemas.microsoft.com/office/drawing/2014/main" id="{8D9BC19D-755B-459E-90FB-FB57856BB9E3}"/>
              </a:ext>
            </a:extLst>
          </p:cNvPr>
          <p:cNvSpPr/>
          <p:nvPr/>
        </p:nvSpPr>
        <p:spPr>
          <a:xfrm>
            <a:off x="4154943" y="4973106"/>
            <a:ext cx="630301" cy="461665"/>
          </a:xfrm>
          <a:prstGeom prst="rect">
            <a:avLst/>
          </a:prstGeom>
        </p:spPr>
        <p:txBody>
          <a:bodyPr wrap="none">
            <a:spAutoFit/>
          </a:bodyPr>
          <a:lstStyle/>
          <a:p>
            <a:r>
              <a:rPr lang="en-GB" sz="2400" dirty="0">
                <a:solidFill>
                  <a:srgbClr val="FF0000"/>
                </a:solidFill>
              </a:rPr>
              <a:t>80˚</a:t>
            </a:r>
          </a:p>
        </p:txBody>
      </p:sp>
      <p:sp>
        <p:nvSpPr>
          <p:cNvPr id="12" name="Rectangle 11">
            <a:extLst>
              <a:ext uri="{FF2B5EF4-FFF2-40B4-BE49-F238E27FC236}">
                <a16:creationId xmlns:a16="http://schemas.microsoft.com/office/drawing/2014/main" id="{496564DB-D719-4934-A117-58EE9DC81425}"/>
              </a:ext>
            </a:extLst>
          </p:cNvPr>
          <p:cNvSpPr/>
          <p:nvPr/>
        </p:nvSpPr>
        <p:spPr>
          <a:xfrm>
            <a:off x="3280397" y="4511441"/>
            <a:ext cx="801823" cy="461665"/>
          </a:xfrm>
          <a:prstGeom prst="rect">
            <a:avLst/>
          </a:prstGeom>
        </p:spPr>
        <p:txBody>
          <a:bodyPr wrap="none">
            <a:spAutoFit/>
          </a:bodyPr>
          <a:lstStyle/>
          <a:p>
            <a:r>
              <a:rPr lang="en-GB" sz="2400" dirty="0">
                <a:solidFill>
                  <a:srgbClr val="FF0000"/>
                </a:solidFill>
              </a:rPr>
              <a:t>100˚</a:t>
            </a:r>
          </a:p>
        </p:txBody>
      </p:sp>
      <p:sp>
        <p:nvSpPr>
          <p:cNvPr id="13" name="Rectangle 12">
            <a:extLst>
              <a:ext uri="{FF2B5EF4-FFF2-40B4-BE49-F238E27FC236}">
                <a16:creationId xmlns:a16="http://schemas.microsoft.com/office/drawing/2014/main" id="{F9DA9F59-B334-4618-BECB-DAE47793C70E}"/>
              </a:ext>
            </a:extLst>
          </p:cNvPr>
          <p:cNvSpPr/>
          <p:nvPr/>
        </p:nvSpPr>
        <p:spPr>
          <a:xfrm>
            <a:off x="4799419" y="4496062"/>
            <a:ext cx="801823" cy="461665"/>
          </a:xfrm>
          <a:prstGeom prst="rect">
            <a:avLst/>
          </a:prstGeom>
        </p:spPr>
        <p:txBody>
          <a:bodyPr wrap="none">
            <a:spAutoFit/>
          </a:bodyPr>
          <a:lstStyle/>
          <a:p>
            <a:r>
              <a:rPr lang="en-GB" sz="2400" dirty="0">
                <a:solidFill>
                  <a:srgbClr val="FF0000"/>
                </a:solidFill>
              </a:rPr>
              <a:t>100˚</a:t>
            </a:r>
          </a:p>
        </p:txBody>
      </p:sp>
      <p:sp>
        <p:nvSpPr>
          <p:cNvPr id="14" name="Rectangle 13">
            <a:extLst>
              <a:ext uri="{FF2B5EF4-FFF2-40B4-BE49-F238E27FC236}">
                <a16:creationId xmlns:a16="http://schemas.microsoft.com/office/drawing/2014/main" id="{48E15471-A7AE-4FEA-81C0-34728F3E57FF}"/>
              </a:ext>
            </a:extLst>
          </p:cNvPr>
          <p:cNvSpPr/>
          <p:nvPr/>
        </p:nvSpPr>
        <p:spPr>
          <a:xfrm>
            <a:off x="6140531" y="4496062"/>
            <a:ext cx="801823" cy="461665"/>
          </a:xfrm>
          <a:prstGeom prst="rect">
            <a:avLst/>
          </a:prstGeom>
        </p:spPr>
        <p:txBody>
          <a:bodyPr wrap="none">
            <a:spAutoFit/>
          </a:bodyPr>
          <a:lstStyle/>
          <a:p>
            <a:r>
              <a:rPr lang="en-GB" sz="2400" dirty="0">
                <a:solidFill>
                  <a:srgbClr val="FF0000"/>
                </a:solidFill>
              </a:rPr>
              <a:t>145˚</a:t>
            </a:r>
          </a:p>
        </p:txBody>
      </p:sp>
      <p:sp>
        <p:nvSpPr>
          <p:cNvPr id="15" name="Rectangle 14">
            <a:extLst>
              <a:ext uri="{FF2B5EF4-FFF2-40B4-BE49-F238E27FC236}">
                <a16:creationId xmlns:a16="http://schemas.microsoft.com/office/drawing/2014/main" id="{68728125-F497-4AA0-986A-0E2DDB9A2AB7}"/>
              </a:ext>
            </a:extLst>
          </p:cNvPr>
          <p:cNvSpPr/>
          <p:nvPr/>
        </p:nvSpPr>
        <p:spPr>
          <a:xfrm>
            <a:off x="7664679" y="4498870"/>
            <a:ext cx="801823" cy="461665"/>
          </a:xfrm>
          <a:prstGeom prst="rect">
            <a:avLst/>
          </a:prstGeom>
        </p:spPr>
        <p:txBody>
          <a:bodyPr wrap="none">
            <a:spAutoFit/>
          </a:bodyPr>
          <a:lstStyle/>
          <a:p>
            <a:r>
              <a:rPr lang="en-GB" sz="2400" dirty="0">
                <a:solidFill>
                  <a:srgbClr val="FF0000"/>
                </a:solidFill>
              </a:rPr>
              <a:t>145˚</a:t>
            </a:r>
          </a:p>
        </p:txBody>
      </p:sp>
      <p:sp>
        <p:nvSpPr>
          <p:cNvPr id="16" name="Rectangle 15">
            <a:extLst>
              <a:ext uri="{FF2B5EF4-FFF2-40B4-BE49-F238E27FC236}">
                <a16:creationId xmlns:a16="http://schemas.microsoft.com/office/drawing/2014/main" id="{862D3DD7-B9E0-420E-8E55-3BDB20FD7E5A}"/>
              </a:ext>
            </a:extLst>
          </p:cNvPr>
          <p:cNvSpPr/>
          <p:nvPr/>
        </p:nvSpPr>
        <p:spPr>
          <a:xfrm>
            <a:off x="7032104" y="5141223"/>
            <a:ext cx="630301" cy="461665"/>
          </a:xfrm>
          <a:prstGeom prst="rect">
            <a:avLst/>
          </a:prstGeom>
        </p:spPr>
        <p:txBody>
          <a:bodyPr wrap="none">
            <a:spAutoFit/>
          </a:bodyPr>
          <a:lstStyle/>
          <a:p>
            <a:r>
              <a:rPr lang="en-GB" sz="2400" dirty="0">
                <a:solidFill>
                  <a:srgbClr val="FF0000"/>
                </a:solidFill>
              </a:rPr>
              <a:t>35˚</a:t>
            </a:r>
          </a:p>
        </p:txBody>
      </p:sp>
      <p:sp>
        <p:nvSpPr>
          <p:cNvPr id="17" name="Rectangle 16">
            <a:extLst>
              <a:ext uri="{FF2B5EF4-FFF2-40B4-BE49-F238E27FC236}">
                <a16:creationId xmlns:a16="http://schemas.microsoft.com/office/drawing/2014/main" id="{56A3C9CD-011A-484D-85CA-82F2BAF8E2F0}"/>
              </a:ext>
            </a:extLst>
          </p:cNvPr>
          <p:cNvSpPr/>
          <p:nvPr/>
        </p:nvSpPr>
        <p:spPr>
          <a:xfrm>
            <a:off x="9856032" y="5033752"/>
            <a:ext cx="630301" cy="461665"/>
          </a:xfrm>
          <a:prstGeom prst="rect">
            <a:avLst/>
          </a:prstGeom>
        </p:spPr>
        <p:txBody>
          <a:bodyPr wrap="none">
            <a:spAutoFit/>
          </a:bodyPr>
          <a:lstStyle/>
          <a:p>
            <a:r>
              <a:rPr lang="en-GB" sz="2400" dirty="0">
                <a:solidFill>
                  <a:srgbClr val="FF0000"/>
                </a:solidFill>
              </a:rPr>
              <a:t>50˚</a:t>
            </a:r>
          </a:p>
        </p:txBody>
      </p:sp>
      <p:sp>
        <p:nvSpPr>
          <p:cNvPr id="21" name="TextBox 20">
            <a:extLst>
              <a:ext uri="{FF2B5EF4-FFF2-40B4-BE49-F238E27FC236}">
                <a16:creationId xmlns:a16="http://schemas.microsoft.com/office/drawing/2014/main" id="{8C8E63C6-201F-4C44-B07F-F2FC82BD97A8}"/>
              </a:ext>
            </a:extLst>
          </p:cNvPr>
          <p:cNvSpPr txBox="1"/>
          <p:nvPr/>
        </p:nvSpPr>
        <p:spPr>
          <a:xfrm>
            <a:off x="2806026" y="1422322"/>
            <a:ext cx="8800651" cy="5056266"/>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1710530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Angles in Polygons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8E7A159-B17F-4338-874E-A6A0512414A3}"/>
              </a:ext>
            </a:extLst>
          </p:cNvPr>
          <p:cNvPicPr>
            <a:picLocks noChangeAspect="1"/>
          </p:cNvPicPr>
          <p:nvPr/>
        </p:nvPicPr>
        <p:blipFill>
          <a:blip r:embed="rId4"/>
          <a:stretch>
            <a:fillRect/>
          </a:stretch>
        </p:blipFill>
        <p:spPr>
          <a:xfrm>
            <a:off x="2917542" y="1402323"/>
            <a:ext cx="8480678" cy="5256584"/>
          </a:xfrm>
          <a:prstGeom prst="rect">
            <a:avLst/>
          </a:prstGeom>
        </p:spPr>
      </p:pic>
      <p:sp>
        <p:nvSpPr>
          <p:cNvPr id="3" name="Rectangle 2">
            <a:extLst>
              <a:ext uri="{FF2B5EF4-FFF2-40B4-BE49-F238E27FC236}">
                <a16:creationId xmlns:a16="http://schemas.microsoft.com/office/drawing/2014/main" id="{A8924875-E2F6-4E1B-83B9-ED9E6DDA800F}"/>
              </a:ext>
            </a:extLst>
          </p:cNvPr>
          <p:cNvSpPr/>
          <p:nvPr/>
        </p:nvSpPr>
        <p:spPr>
          <a:xfrm>
            <a:off x="2423592" y="665219"/>
            <a:ext cx="6904454" cy="461665"/>
          </a:xfrm>
          <a:prstGeom prst="rect">
            <a:avLst/>
          </a:prstGeom>
        </p:spPr>
        <p:txBody>
          <a:bodyPr wrap="none">
            <a:spAutoFit/>
          </a:bodyPr>
          <a:lstStyle/>
          <a:p>
            <a:r>
              <a:rPr lang="en-GB" sz="2400" dirty="0"/>
              <a:t>2. Find the size of the angles marked a, b, c, etc. </a:t>
            </a:r>
          </a:p>
        </p:txBody>
      </p:sp>
      <p:sp>
        <p:nvSpPr>
          <p:cNvPr id="4" name="Rectangle 3">
            <a:extLst>
              <a:ext uri="{FF2B5EF4-FFF2-40B4-BE49-F238E27FC236}">
                <a16:creationId xmlns:a16="http://schemas.microsoft.com/office/drawing/2014/main" id="{FCC0B0D8-2393-4B89-9B50-9EE8B043FFB1}"/>
              </a:ext>
            </a:extLst>
          </p:cNvPr>
          <p:cNvSpPr/>
          <p:nvPr/>
        </p:nvSpPr>
        <p:spPr>
          <a:xfrm>
            <a:off x="4313571" y="2575443"/>
            <a:ext cx="630301" cy="461665"/>
          </a:xfrm>
          <a:prstGeom prst="rect">
            <a:avLst/>
          </a:prstGeom>
        </p:spPr>
        <p:txBody>
          <a:bodyPr wrap="none">
            <a:spAutoFit/>
          </a:bodyPr>
          <a:lstStyle/>
          <a:p>
            <a:r>
              <a:rPr lang="en-GB" sz="2400" dirty="0">
                <a:solidFill>
                  <a:srgbClr val="FF0000"/>
                </a:solidFill>
              </a:rPr>
              <a:t>40˚</a:t>
            </a:r>
          </a:p>
        </p:txBody>
      </p:sp>
      <p:sp>
        <p:nvSpPr>
          <p:cNvPr id="5" name="Rectangle 4">
            <a:extLst>
              <a:ext uri="{FF2B5EF4-FFF2-40B4-BE49-F238E27FC236}">
                <a16:creationId xmlns:a16="http://schemas.microsoft.com/office/drawing/2014/main" id="{20E24FED-E3A9-4201-B3D0-437F4F940EF7}"/>
              </a:ext>
            </a:extLst>
          </p:cNvPr>
          <p:cNvSpPr/>
          <p:nvPr/>
        </p:nvSpPr>
        <p:spPr>
          <a:xfrm>
            <a:off x="4223563" y="3141452"/>
            <a:ext cx="801823" cy="461665"/>
          </a:xfrm>
          <a:prstGeom prst="rect">
            <a:avLst/>
          </a:prstGeom>
        </p:spPr>
        <p:txBody>
          <a:bodyPr wrap="none">
            <a:spAutoFit/>
          </a:bodyPr>
          <a:lstStyle/>
          <a:p>
            <a:r>
              <a:rPr lang="en-GB" sz="2400" dirty="0">
                <a:solidFill>
                  <a:srgbClr val="FF0000"/>
                </a:solidFill>
              </a:rPr>
              <a:t>140˚</a:t>
            </a:r>
          </a:p>
        </p:txBody>
      </p:sp>
      <p:sp>
        <p:nvSpPr>
          <p:cNvPr id="6" name="Rectangle 5">
            <a:extLst>
              <a:ext uri="{FF2B5EF4-FFF2-40B4-BE49-F238E27FC236}">
                <a16:creationId xmlns:a16="http://schemas.microsoft.com/office/drawing/2014/main" id="{08A63333-3042-4F39-8BCC-66B209D6107A}"/>
              </a:ext>
            </a:extLst>
          </p:cNvPr>
          <p:cNvSpPr/>
          <p:nvPr/>
        </p:nvSpPr>
        <p:spPr>
          <a:xfrm>
            <a:off x="7157881" y="2600096"/>
            <a:ext cx="630301" cy="461665"/>
          </a:xfrm>
          <a:prstGeom prst="rect">
            <a:avLst/>
          </a:prstGeom>
        </p:spPr>
        <p:txBody>
          <a:bodyPr wrap="none">
            <a:spAutoFit/>
          </a:bodyPr>
          <a:lstStyle/>
          <a:p>
            <a:r>
              <a:rPr lang="en-GB" sz="2400" dirty="0">
                <a:solidFill>
                  <a:srgbClr val="FF0000"/>
                </a:solidFill>
              </a:rPr>
              <a:t>60˚</a:t>
            </a:r>
          </a:p>
        </p:txBody>
      </p:sp>
      <p:sp>
        <p:nvSpPr>
          <p:cNvPr id="7" name="Rectangle 6">
            <a:extLst>
              <a:ext uri="{FF2B5EF4-FFF2-40B4-BE49-F238E27FC236}">
                <a16:creationId xmlns:a16="http://schemas.microsoft.com/office/drawing/2014/main" id="{2AEC7E66-B84A-4275-890B-7154A7C3531D}"/>
              </a:ext>
            </a:extLst>
          </p:cNvPr>
          <p:cNvSpPr/>
          <p:nvPr/>
        </p:nvSpPr>
        <p:spPr>
          <a:xfrm>
            <a:off x="6966542" y="3185467"/>
            <a:ext cx="801823" cy="461665"/>
          </a:xfrm>
          <a:prstGeom prst="rect">
            <a:avLst/>
          </a:prstGeom>
        </p:spPr>
        <p:txBody>
          <a:bodyPr wrap="none">
            <a:spAutoFit/>
          </a:bodyPr>
          <a:lstStyle/>
          <a:p>
            <a:r>
              <a:rPr lang="en-GB" sz="2400" dirty="0">
                <a:solidFill>
                  <a:srgbClr val="FF0000"/>
                </a:solidFill>
              </a:rPr>
              <a:t>120˚</a:t>
            </a:r>
          </a:p>
        </p:txBody>
      </p:sp>
      <p:sp>
        <p:nvSpPr>
          <p:cNvPr id="8" name="Rectangle 7">
            <a:extLst>
              <a:ext uri="{FF2B5EF4-FFF2-40B4-BE49-F238E27FC236}">
                <a16:creationId xmlns:a16="http://schemas.microsoft.com/office/drawing/2014/main" id="{1E50CD45-5A29-43D6-ADE1-6E4B3AD962F9}"/>
              </a:ext>
            </a:extLst>
          </p:cNvPr>
          <p:cNvSpPr/>
          <p:nvPr/>
        </p:nvSpPr>
        <p:spPr>
          <a:xfrm>
            <a:off x="7707074" y="1735149"/>
            <a:ext cx="630301" cy="461665"/>
          </a:xfrm>
          <a:prstGeom prst="rect">
            <a:avLst/>
          </a:prstGeom>
        </p:spPr>
        <p:txBody>
          <a:bodyPr wrap="none">
            <a:spAutoFit/>
          </a:bodyPr>
          <a:lstStyle/>
          <a:p>
            <a:r>
              <a:rPr lang="en-GB" sz="2400" dirty="0">
                <a:solidFill>
                  <a:srgbClr val="FF0000"/>
                </a:solidFill>
              </a:rPr>
              <a:t>60˚</a:t>
            </a:r>
          </a:p>
        </p:txBody>
      </p:sp>
      <p:sp>
        <p:nvSpPr>
          <p:cNvPr id="9" name="Rectangle 8">
            <a:extLst>
              <a:ext uri="{FF2B5EF4-FFF2-40B4-BE49-F238E27FC236}">
                <a16:creationId xmlns:a16="http://schemas.microsoft.com/office/drawing/2014/main" id="{260539EF-07A8-4036-957F-3422B6C70F67}"/>
              </a:ext>
            </a:extLst>
          </p:cNvPr>
          <p:cNvSpPr/>
          <p:nvPr/>
        </p:nvSpPr>
        <p:spPr>
          <a:xfrm>
            <a:off x="9856288" y="2359249"/>
            <a:ext cx="630301" cy="461665"/>
          </a:xfrm>
          <a:prstGeom prst="rect">
            <a:avLst/>
          </a:prstGeom>
        </p:spPr>
        <p:txBody>
          <a:bodyPr wrap="none">
            <a:spAutoFit/>
          </a:bodyPr>
          <a:lstStyle/>
          <a:p>
            <a:r>
              <a:rPr lang="en-GB" sz="2400" dirty="0">
                <a:solidFill>
                  <a:srgbClr val="FF0000"/>
                </a:solidFill>
              </a:rPr>
              <a:t>42˚</a:t>
            </a:r>
          </a:p>
        </p:txBody>
      </p:sp>
      <p:sp>
        <p:nvSpPr>
          <p:cNvPr id="10" name="Rectangle 9">
            <a:extLst>
              <a:ext uri="{FF2B5EF4-FFF2-40B4-BE49-F238E27FC236}">
                <a16:creationId xmlns:a16="http://schemas.microsoft.com/office/drawing/2014/main" id="{19237AFF-B8F2-4422-8E30-6ED36EAF3A87}"/>
              </a:ext>
            </a:extLst>
          </p:cNvPr>
          <p:cNvSpPr/>
          <p:nvPr/>
        </p:nvSpPr>
        <p:spPr>
          <a:xfrm>
            <a:off x="9054465" y="3314037"/>
            <a:ext cx="801823" cy="461665"/>
          </a:xfrm>
          <a:prstGeom prst="rect">
            <a:avLst/>
          </a:prstGeom>
        </p:spPr>
        <p:txBody>
          <a:bodyPr wrap="none">
            <a:spAutoFit/>
          </a:bodyPr>
          <a:lstStyle/>
          <a:p>
            <a:r>
              <a:rPr lang="en-GB" sz="2400" dirty="0">
                <a:solidFill>
                  <a:srgbClr val="FF0000"/>
                </a:solidFill>
              </a:rPr>
              <a:t>138˚</a:t>
            </a:r>
          </a:p>
        </p:txBody>
      </p:sp>
      <p:sp>
        <p:nvSpPr>
          <p:cNvPr id="11" name="Rectangle 10">
            <a:extLst>
              <a:ext uri="{FF2B5EF4-FFF2-40B4-BE49-F238E27FC236}">
                <a16:creationId xmlns:a16="http://schemas.microsoft.com/office/drawing/2014/main" id="{7F289BD0-2675-4258-A9ED-430240233219}"/>
              </a:ext>
            </a:extLst>
          </p:cNvPr>
          <p:cNvSpPr/>
          <p:nvPr/>
        </p:nvSpPr>
        <p:spPr>
          <a:xfrm>
            <a:off x="10309301" y="3167765"/>
            <a:ext cx="630301" cy="461665"/>
          </a:xfrm>
          <a:prstGeom prst="rect">
            <a:avLst/>
          </a:prstGeom>
        </p:spPr>
        <p:txBody>
          <a:bodyPr wrap="none">
            <a:spAutoFit/>
          </a:bodyPr>
          <a:lstStyle/>
          <a:p>
            <a:r>
              <a:rPr lang="en-GB" sz="2400" dirty="0">
                <a:solidFill>
                  <a:srgbClr val="FF0000"/>
                </a:solidFill>
              </a:rPr>
              <a:t>42˚</a:t>
            </a:r>
          </a:p>
        </p:txBody>
      </p:sp>
      <p:sp>
        <p:nvSpPr>
          <p:cNvPr id="12" name="Rectangle 11">
            <a:extLst>
              <a:ext uri="{FF2B5EF4-FFF2-40B4-BE49-F238E27FC236}">
                <a16:creationId xmlns:a16="http://schemas.microsoft.com/office/drawing/2014/main" id="{E6198FBA-655B-4189-BDCF-2F1A340059F6}"/>
              </a:ext>
            </a:extLst>
          </p:cNvPr>
          <p:cNvSpPr/>
          <p:nvPr/>
        </p:nvSpPr>
        <p:spPr>
          <a:xfrm>
            <a:off x="4772350" y="5183159"/>
            <a:ext cx="801823" cy="461665"/>
          </a:xfrm>
          <a:prstGeom prst="rect">
            <a:avLst/>
          </a:prstGeom>
        </p:spPr>
        <p:txBody>
          <a:bodyPr wrap="none">
            <a:spAutoFit/>
          </a:bodyPr>
          <a:lstStyle/>
          <a:p>
            <a:r>
              <a:rPr lang="en-GB" sz="2400" dirty="0">
                <a:solidFill>
                  <a:srgbClr val="FF0000"/>
                </a:solidFill>
              </a:rPr>
              <a:t>100˚</a:t>
            </a:r>
          </a:p>
        </p:txBody>
      </p:sp>
      <p:sp>
        <p:nvSpPr>
          <p:cNvPr id="13" name="Rectangle 12">
            <a:extLst>
              <a:ext uri="{FF2B5EF4-FFF2-40B4-BE49-F238E27FC236}">
                <a16:creationId xmlns:a16="http://schemas.microsoft.com/office/drawing/2014/main" id="{928C9827-EEAB-46CD-9304-BC64B76BF2B2}"/>
              </a:ext>
            </a:extLst>
          </p:cNvPr>
          <p:cNvSpPr/>
          <p:nvPr/>
        </p:nvSpPr>
        <p:spPr>
          <a:xfrm>
            <a:off x="3683270" y="5206990"/>
            <a:ext cx="630301" cy="461665"/>
          </a:xfrm>
          <a:prstGeom prst="rect">
            <a:avLst/>
          </a:prstGeom>
        </p:spPr>
        <p:txBody>
          <a:bodyPr wrap="none">
            <a:spAutoFit/>
          </a:bodyPr>
          <a:lstStyle/>
          <a:p>
            <a:r>
              <a:rPr lang="en-GB" sz="2400" dirty="0">
                <a:solidFill>
                  <a:srgbClr val="FF0000"/>
                </a:solidFill>
              </a:rPr>
              <a:t>80˚</a:t>
            </a:r>
          </a:p>
        </p:txBody>
      </p:sp>
      <p:sp>
        <p:nvSpPr>
          <p:cNvPr id="14" name="Rectangle 13">
            <a:extLst>
              <a:ext uri="{FF2B5EF4-FFF2-40B4-BE49-F238E27FC236}">
                <a16:creationId xmlns:a16="http://schemas.microsoft.com/office/drawing/2014/main" id="{6F1D24AB-49C9-4A50-ADA8-40CDAF73D5B4}"/>
              </a:ext>
            </a:extLst>
          </p:cNvPr>
          <p:cNvSpPr/>
          <p:nvPr/>
        </p:nvSpPr>
        <p:spPr>
          <a:xfrm>
            <a:off x="4840773" y="5850191"/>
            <a:ext cx="630301" cy="461665"/>
          </a:xfrm>
          <a:prstGeom prst="rect">
            <a:avLst/>
          </a:prstGeom>
        </p:spPr>
        <p:txBody>
          <a:bodyPr wrap="none">
            <a:spAutoFit/>
          </a:bodyPr>
          <a:lstStyle/>
          <a:p>
            <a:r>
              <a:rPr lang="en-GB" sz="2400" dirty="0">
                <a:solidFill>
                  <a:srgbClr val="FF0000"/>
                </a:solidFill>
              </a:rPr>
              <a:t>80˚</a:t>
            </a:r>
          </a:p>
        </p:txBody>
      </p:sp>
      <p:sp>
        <p:nvSpPr>
          <p:cNvPr id="15" name="Rectangle 14">
            <a:extLst>
              <a:ext uri="{FF2B5EF4-FFF2-40B4-BE49-F238E27FC236}">
                <a16:creationId xmlns:a16="http://schemas.microsoft.com/office/drawing/2014/main" id="{6167BE99-FF4B-4301-9E03-45ED050BCF22}"/>
              </a:ext>
            </a:extLst>
          </p:cNvPr>
          <p:cNvSpPr/>
          <p:nvPr/>
        </p:nvSpPr>
        <p:spPr>
          <a:xfrm>
            <a:off x="3683270" y="5850190"/>
            <a:ext cx="801823" cy="461665"/>
          </a:xfrm>
          <a:prstGeom prst="rect">
            <a:avLst/>
          </a:prstGeom>
        </p:spPr>
        <p:txBody>
          <a:bodyPr wrap="none">
            <a:spAutoFit/>
          </a:bodyPr>
          <a:lstStyle/>
          <a:p>
            <a:r>
              <a:rPr lang="en-GB" sz="2400" dirty="0">
                <a:solidFill>
                  <a:srgbClr val="FF0000"/>
                </a:solidFill>
              </a:rPr>
              <a:t>100˚</a:t>
            </a:r>
          </a:p>
        </p:txBody>
      </p:sp>
      <p:sp>
        <p:nvSpPr>
          <p:cNvPr id="16" name="Rectangle 15">
            <a:extLst>
              <a:ext uri="{FF2B5EF4-FFF2-40B4-BE49-F238E27FC236}">
                <a16:creationId xmlns:a16="http://schemas.microsoft.com/office/drawing/2014/main" id="{CD9C7276-D109-4C62-B98F-1C1DCAE4CD73}"/>
              </a:ext>
            </a:extLst>
          </p:cNvPr>
          <p:cNvSpPr/>
          <p:nvPr/>
        </p:nvSpPr>
        <p:spPr>
          <a:xfrm>
            <a:off x="6617829" y="4763715"/>
            <a:ext cx="630301" cy="461665"/>
          </a:xfrm>
          <a:prstGeom prst="rect">
            <a:avLst/>
          </a:prstGeom>
        </p:spPr>
        <p:txBody>
          <a:bodyPr wrap="none">
            <a:spAutoFit/>
          </a:bodyPr>
          <a:lstStyle/>
          <a:p>
            <a:r>
              <a:rPr lang="en-GB" sz="2400" dirty="0">
                <a:solidFill>
                  <a:srgbClr val="FF0000"/>
                </a:solidFill>
              </a:rPr>
              <a:t>25˚</a:t>
            </a:r>
          </a:p>
        </p:txBody>
      </p:sp>
      <p:sp>
        <p:nvSpPr>
          <p:cNvPr id="17" name="Rectangle 16">
            <a:extLst>
              <a:ext uri="{FF2B5EF4-FFF2-40B4-BE49-F238E27FC236}">
                <a16:creationId xmlns:a16="http://schemas.microsoft.com/office/drawing/2014/main" id="{051F1139-189A-4A35-96EE-401CD6515EE5}"/>
              </a:ext>
            </a:extLst>
          </p:cNvPr>
          <p:cNvSpPr/>
          <p:nvPr/>
        </p:nvSpPr>
        <p:spPr>
          <a:xfrm>
            <a:off x="6215133" y="5956717"/>
            <a:ext cx="801823" cy="461665"/>
          </a:xfrm>
          <a:prstGeom prst="rect">
            <a:avLst/>
          </a:prstGeom>
        </p:spPr>
        <p:txBody>
          <a:bodyPr wrap="none">
            <a:spAutoFit/>
          </a:bodyPr>
          <a:lstStyle/>
          <a:p>
            <a:r>
              <a:rPr lang="en-GB" sz="2400" dirty="0">
                <a:solidFill>
                  <a:srgbClr val="FF0000"/>
                </a:solidFill>
              </a:rPr>
              <a:t>155˚</a:t>
            </a:r>
          </a:p>
        </p:txBody>
      </p:sp>
      <p:sp>
        <p:nvSpPr>
          <p:cNvPr id="18" name="Rectangle 17">
            <a:extLst>
              <a:ext uri="{FF2B5EF4-FFF2-40B4-BE49-F238E27FC236}">
                <a16:creationId xmlns:a16="http://schemas.microsoft.com/office/drawing/2014/main" id="{20E69526-D177-4C44-92A1-C01534B87704}"/>
              </a:ext>
            </a:extLst>
          </p:cNvPr>
          <p:cNvSpPr/>
          <p:nvPr/>
        </p:nvSpPr>
        <p:spPr>
          <a:xfrm>
            <a:off x="5598999" y="5850189"/>
            <a:ext cx="630301" cy="461665"/>
          </a:xfrm>
          <a:prstGeom prst="rect">
            <a:avLst/>
          </a:prstGeom>
        </p:spPr>
        <p:txBody>
          <a:bodyPr wrap="none">
            <a:spAutoFit/>
          </a:bodyPr>
          <a:lstStyle/>
          <a:p>
            <a:r>
              <a:rPr lang="en-GB" sz="2400" dirty="0">
                <a:solidFill>
                  <a:srgbClr val="FF0000"/>
                </a:solidFill>
              </a:rPr>
              <a:t>25˚</a:t>
            </a:r>
          </a:p>
        </p:txBody>
      </p:sp>
      <p:sp>
        <p:nvSpPr>
          <p:cNvPr id="19" name="Rectangle 18">
            <a:extLst>
              <a:ext uri="{FF2B5EF4-FFF2-40B4-BE49-F238E27FC236}">
                <a16:creationId xmlns:a16="http://schemas.microsoft.com/office/drawing/2014/main" id="{0E346580-60D6-4A9B-AB5E-A5A20F317E5F}"/>
              </a:ext>
            </a:extLst>
          </p:cNvPr>
          <p:cNvSpPr/>
          <p:nvPr/>
        </p:nvSpPr>
        <p:spPr>
          <a:xfrm>
            <a:off x="9734772" y="6081021"/>
            <a:ext cx="801823" cy="461665"/>
          </a:xfrm>
          <a:prstGeom prst="rect">
            <a:avLst/>
          </a:prstGeom>
        </p:spPr>
        <p:txBody>
          <a:bodyPr wrap="none">
            <a:spAutoFit/>
          </a:bodyPr>
          <a:lstStyle/>
          <a:p>
            <a:r>
              <a:rPr lang="en-GB" sz="2400" dirty="0">
                <a:solidFill>
                  <a:srgbClr val="FF0000"/>
                </a:solidFill>
              </a:rPr>
              <a:t>124˚</a:t>
            </a:r>
          </a:p>
        </p:txBody>
      </p:sp>
      <p:sp>
        <p:nvSpPr>
          <p:cNvPr id="20" name="Rectangle 19">
            <a:extLst>
              <a:ext uri="{FF2B5EF4-FFF2-40B4-BE49-F238E27FC236}">
                <a16:creationId xmlns:a16="http://schemas.microsoft.com/office/drawing/2014/main" id="{85C470A0-8937-47B0-BA02-B09DD96E9F82}"/>
              </a:ext>
            </a:extLst>
          </p:cNvPr>
          <p:cNvSpPr/>
          <p:nvPr/>
        </p:nvSpPr>
        <p:spPr>
          <a:xfrm>
            <a:off x="10883581" y="6060450"/>
            <a:ext cx="630301" cy="461665"/>
          </a:xfrm>
          <a:prstGeom prst="rect">
            <a:avLst/>
          </a:prstGeom>
        </p:spPr>
        <p:txBody>
          <a:bodyPr wrap="none">
            <a:spAutoFit/>
          </a:bodyPr>
          <a:lstStyle/>
          <a:p>
            <a:r>
              <a:rPr lang="en-GB" sz="2400" dirty="0">
                <a:solidFill>
                  <a:srgbClr val="FF0000"/>
                </a:solidFill>
              </a:rPr>
              <a:t>56˚</a:t>
            </a:r>
          </a:p>
        </p:txBody>
      </p:sp>
      <p:sp>
        <p:nvSpPr>
          <p:cNvPr id="24" name="TextBox 23">
            <a:extLst>
              <a:ext uri="{FF2B5EF4-FFF2-40B4-BE49-F238E27FC236}">
                <a16:creationId xmlns:a16="http://schemas.microsoft.com/office/drawing/2014/main" id="{19FA4EB9-6831-4CA8-8A04-AB0895F2ECF8}"/>
              </a:ext>
            </a:extLst>
          </p:cNvPr>
          <p:cNvSpPr txBox="1"/>
          <p:nvPr/>
        </p:nvSpPr>
        <p:spPr>
          <a:xfrm>
            <a:off x="2918346" y="1396546"/>
            <a:ext cx="8479874" cy="5256584"/>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671429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Angles on Parallel Lines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F3BE4A2-3C78-4953-AB15-B153E5A0A308}"/>
              </a:ext>
            </a:extLst>
          </p:cNvPr>
          <p:cNvPicPr>
            <a:picLocks noChangeAspect="1"/>
          </p:cNvPicPr>
          <p:nvPr/>
        </p:nvPicPr>
        <p:blipFill>
          <a:blip r:embed="rId4"/>
          <a:stretch>
            <a:fillRect/>
          </a:stretch>
        </p:blipFill>
        <p:spPr>
          <a:xfrm>
            <a:off x="2849826" y="1199073"/>
            <a:ext cx="8688395" cy="5354496"/>
          </a:xfrm>
          <a:prstGeom prst="rect">
            <a:avLst/>
          </a:prstGeom>
        </p:spPr>
      </p:pic>
      <p:sp>
        <p:nvSpPr>
          <p:cNvPr id="3" name="Rectangle 2">
            <a:extLst>
              <a:ext uri="{FF2B5EF4-FFF2-40B4-BE49-F238E27FC236}">
                <a16:creationId xmlns:a16="http://schemas.microsoft.com/office/drawing/2014/main" id="{7FB58034-2171-4442-A587-493566050AE5}"/>
              </a:ext>
            </a:extLst>
          </p:cNvPr>
          <p:cNvSpPr/>
          <p:nvPr/>
        </p:nvSpPr>
        <p:spPr>
          <a:xfrm>
            <a:off x="2351584" y="652626"/>
            <a:ext cx="6904454" cy="461665"/>
          </a:xfrm>
          <a:prstGeom prst="rect">
            <a:avLst/>
          </a:prstGeom>
        </p:spPr>
        <p:txBody>
          <a:bodyPr wrap="none">
            <a:spAutoFit/>
          </a:bodyPr>
          <a:lstStyle/>
          <a:p>
            <a:r>
              <a:rPr lang="en-GB" sz="2400" dirty="0"/>
              <a:t>3. Find the size of the angles marked a, b, c, etc. </a:t>
            </a:r>
          </a:p>
        </p:txBody>
      </p:sp>
      <p:sp>
        <p:nvSpPr>
          <p:cNvPr id="6" name="Rectangle 5">
            <a:extLst>
              <a:ext uri="{FF2B5EF4-FFF2-40B4-BE49-F238E27FC236}">
                <a16:creationId xmlns:a16="http://schemas.microsoft.com/office/drawing/2014/main" id="{9714CD92-A844-458C-9685-DCB089D0E72B}"/>
              </a:ext>
            </a:extLst>
          </p:cNvPr>
          <p:cNvSpPr/>
          <p:nvPr/>
        </p:nvSpPr>
        <p:spPr>
          <a:xfrm>
            <a:off x="6149722" y="2129010"/>
            <a:ext cx="801823" cy="461665"/>
          </a:xfrm>
          <a:prstGeom prst="rect">
            <a:avLst/>
          </a:prstGeom>
        </p:spPr>
        <p:txBody>
          <a:bodyPr wrap="none">
            <a:spAutoFit/>
          </a:bodyPr>
          <a:lstStyle/>
          <a:p>
            <a:r>
              <a:rPr lang="en-GB" sz="2400" dirty="0">
                <a:solidFill>
                  <a:srgbClr val="FF0000"/>
                </a:solidFill>
              </a:rPr>
              <a:t>140˚</a:t>
            </a:r>
          </a:p>
        </p:txBody>
      </p:sp>
      <p:sp>
        <p:nvSpPr>
          <p:cNvPr id="7" name="Rectangle 6">
            <a:extLst>
              <a:ext uri="{FF2B5EF4-FFF2-40B4-BE49-F238E27FC236}">
                <a16:creationId xmlns:a16="http://schemas.microsoft.com/office/drawing/2014/main" id="{C1343282-4607-4A7E-9676-D6C06F86C60E}"/>
              </a:ext>
            </a:extLst>
          </p:cNvPr>
          <p:cNvSpPr/>
          <p:nvPr/>
        </p:nvSpPr>
        <p:spPr>
          <a:xfrm>
            <a:off x="4873928" y="2496929"/>
            <a:ext cx="630301" cy="461665"/>
          </a:xfrm>
          <a:prstGeom prst="rect">
            <a:avLst/>
          </a:prstGeom>
        </p:spPr>
        <p:txBody>
          <a:bodyPr wrap="none">
            <a:spAutoFit/>
          </a:bodyPr>
          <a:lstStyle/>
          <a:p>
            <a:r>
              <a:rPr lang="en-GB" sz="2400" dirty="0">
                <a:solidFill>
                  <a:srgbClr val="FF0000"/>
                </a:solidFill>
              </a:rPr>
              <a:t>70˚</a:t>
            </a:r>
          </a:p>
        </p:txBody>
      </p:sp>
      <p:sp>
        <p:nvSpPr>
          <p:cNvPr id="20" name="TextBox 19">
            <a:extLst>
              <a:ext uri="{FF2B5EF4-FFF2-40B4-BE49-F238E27FC236}">
                <a16:creationId xmlns:a16="http://schemas.microsoft.com/office/drawing/2014/main" id="{02D3690D-E00C-4881-BF7D-504FA67888E5}"/>
              </a:ext>
            </a:extLst>
          </p:cNvPr>
          <p:cNvSpPr txBox="1"/>
          <p:nvPr/>
        </p:nvSpPr>
        <p:spPr>
          <a:xfrm>
            <a:off x="7339019" y="1818265"/>
            <a:ext cx="1479857" cy="1877437"/>
          </a:xfrm>
          <a:prstGeom prst="rect">
            <a:avLst/>
          </a:prstGeom>
          <a:noFill/>
        </p:spPr>
        <p:txBody>
          <a:bodyPr wrap="square" rtlCol="0">
            <a:spAutoFit/>
          </a:bodyPr>
          <a:lstStyle/>
          <a:p>
            <a:r>
              <a:rPr lang="en-GB" sz="2400" i="1" dirty="0">
                <a:solidFill>
                  <a:srgbClr val="FF0000"/>
                </a:solidFill>
              </a:rPr>
              <a:t>a = </a:t>
            </a:r>
            <a:r>
              <a:rPr lang="en-GB" sz="2400" dirty="0">
                <a:solidFill>
                  <a:srgbClr val="FF0000"/>
                </a:solidFill>
              </a:rPr>
              <a:t>60˚</a:t>
            </a:r>
            <a:endParaRPr lang="en-GB" sz="2400" i="1" dirty="0">
              <a:solidFill>
                <a:srgbClr val="FF0000"/>
              </a:solidFill>
            </a:endParaRPr>
          </a:p>
          <a:p>
            <a:r>
              <a:rPr lang="en-GB" sz="2400" i="1" dirty="0">
                <a:solidFill>
                  <a:srgbClr val="FF0000"/>
                </a:solidFill>
              </a:rPr>
              <a:t>b = </a:t>
            </a:r>
            <a:r>
              <a:rPr lang="en-GB" sz="2400" dirty="0">
                <a:solidFill>
                  <a:srgbClr val="FF0000"/>
                </a:solidFill>
              </a:rPr>
              <a:t>110˚</a:t>
            </a:r>
            <a:endParaRPr lang="en-GB" sz="2400" i="1" dirty="0">
              <a:solidFill>
                <a:srgbClr val="FF0000"/>
              </a:solidFill>
            </a:endParaRPr>
          </a:p>
          <a:p>
            <a:r>
              <a:rPr lang="en-GB" sz="2400" i="1" dirty="0">
                <a:solidFill>
                  <a:srgbClr val="FF0000"/>
                </a:solidFill>
              </a:rPr>
              <a:t>c = </a:t>
            </a:r>
            <a:r>
              <a:rPr lang="en-GB" sz="2400" dirty="0">
                <a:solidFill>
                  <a:srgbClr val="FF0000"/>
                </a:solidFill>
              </a:rPr>
              <a:t>70˚</a:t>
            </a:r>
            <a:endParaRPr lang="en-GB" sz="2400" i="1" dirty="0">
              <a:solidFill>
                <a:srgbClr val="FF0000"/>
              </a:solidFill>
            </a:endParaRPr>
          </a:p>
          <a:p>
            <a:r>
              <a:rPr lang="en-GB" sz="2400" i="1" dirty="0">
                <a:solidFill>
                  <a:srgbClr val="FF0000"/>
                </a:solidFill>
              </a:rPr>
              <a:t>d = </a:t>
            </a:r>
            <a:r>
              <a:rPr lang="en-GB" sz="2400" dirty="0">
                <a:solidFill>
                  <a:srgbClr val="FF0000"/>
                </a:solidFill>
              </a:rPr>
              <a:t>120</a:t>
            </a:r>
            <a:r>
              <a:rPr lang="en-GB" dirty="0">
                <a:solidFill>
                  <a:srgbClr val="FF0000"/>
                </a:solidFill>
              </a:rPr>
              <a:t>˚</a:t>
            </a:r>
          </a:p>
          <a:p>
            <a:endParaRPr lang="en-GB" i="1" dirty="0"/>
          </a:p>
        </p:txBody>
      </p:sp>
      <p:sp>
        <p:nvSpPr>
          <p:cNvPr id="21" name="Rectangle 20">
            <a:extLst>
              <a:ext uri="{FF2B5EF4-FFF2-40B4-BE49-F238E27FC236}">
                <a16:creationId xmlns:a16="http://schemas.microsoft.com/office/drawing/2014/main" id="{49C5A48E-39D7-4A5B-85A8-51776F9CC1AC}"/>
              </a:ext>
            </a:extLst>
          </p:cNvPr>
          <p:cNvSpPr/>
          <p:nvPr/>
        </p:nvSpPr>
        <p:spPr>
          <a:xfrm>
            <a:off x="2855290" y="4577299"/>
            <a:ext cx="1728311" cy="1569660"/>
          </a:xfrm>
          <a:prstGeom prst="rect">
            <a:avLst/>
          </a:prstGeom>
        </p:spPr>
        <p:txBody>
          <a:bodyPr wrap="square">
            <a:spAutoFit/>
          </a:bodyPr>
          <a:lstStyle/>
          <a:p>
            <a:r>
              <a:rPr lang="en-GB" sz="2400" i="1" dirty="0">
                <a:solidFill>
                  <a:srgbClr val="FF0000"/>
                </a:solidFill>
              </a:rPr>
              <a:t>a = 52</a:t>
            </a:r>
            <a:r>
              <a:rPr lang="en-GB" sz="2400" dirty="0">
                <a:solidFill>
                  <a:srgbClr val="FF0000"/>
                </a:solidFill>
              </a:rPr>
              <a:t>˚</a:t>
            </a:r>
            <a:endParaRPr lang="en-GB" sz="2400" i="1" dirty="0">
              <a:solidFill>
                <a:srgbClr val="FF0000"/>
              </a:solidFill>
            </a:endParaRPr>
          </a:p>
          <a:p>
            <a:r>
              <a:rPr lang="en-GB" sz="2400" i="1" dirty="0">
                <a:solidFill>
                  <a:srgbClr val="FF0000"/>
                </a:solidFill>
              </a:rPr>
              <a:t>b = </a:t>
            </a:r>
            <a:r>
              <a:rPr lang="en-GB" sz="2400" dirty="0">
                <a:solidFill>
                  <a:srgbClr val="FF0000"/>
                </a:solidFill>
              </a:rPr>
              <a:t>128˚</a:t>
            </a:r>
            <a:endParaRPr lang="en-GB" sz="2400" i="1" dirty="0">
              <a:solidFill>
                <a:srgbClr val="FF0000"/>
              </a:solidFill>
            </a:endParaRPr>
          </a:p>
          <a:p>
            <a:r>
              <a:rPr lang="en-GB" sz="2400" i="1" dirty="0">
                <a:solidFill>
                  <a:srgbClr val="FF0000"/>
                </a:solidFill>
              </a:rPr>
              <a:t>c = 52</a:t>
            </a:r>
            <a:r>
              <a:rPr lang="en-GB" sz="2400" dirty="0">
                <a:solidFill>
                  <a:srgbClr val="FF0000"/>
                </a:solidFill>
              </a:rPr>
              <a:t>˚</a:t>
            </a:r>
            <a:endParaRPr lang="en-GB" sz="2400" i="1" dirty="0">
              <a:solidFill>
                <a:srgbClr val="FF0000"/>
              </a:solidFill>
            </a:endParaRPr>
          </a:p>
          <a:p>
            <a:r>
              <a:rPr lang="en-GB" sz="2400" i="1" dirty="0">
                <a:solidFill>
                  <a:srgbClr val="FF0000"/>
                </a:solidFill>
              </a:rPr>
              <a:t>d = </a:t>
            </a:r>
            <a:r>
              <a:rPr lang="en-GB" sz="2400" dirty="0">
                <a:solidFill>
                  <a:srgbClr val="FF0000"/>
                </a:solidFill>
              </a:rPr>
              <a:t>128˚</a:t>
            </a:r>
          </a:p>
        </p:txBody>
      </p:sp>
      <p:sp>
        <p:nvSpPr>
          <p:cNvPr id="22" name="Rectangle 21">
            <a:extLst>
              <a:ext uri="{FF2B5EF4-FFF2-40B4-BE49-F238E27FC236}">
                <a16:creationId xmlns:a16="http://schemas.microsoft.com/office/drawing/2014/main" id="{89C8366D-6703-4F82-B27D-EF47C09AD395}"/>
              </a:ext>
            </a:extLst>
          </p:cNvPr>
          <p:cNvSpPr/>
          <p:nvPr/>
        </p:nvSpPr>
        <p:spPr>
          <a:xfrm>
            <a:off x="6983750" y="4604432"/>
            <a:ext cx="6096000" cy="1569660"/>
          </a:xfrm>
          <a:prstGeom prst="rect">
            <a:avLst/>
          </a:prstGeom>
        </p:spPr>
        <p:txBody>
          <a:bodyPr>
            <a:spAutoFit/>
          </a:bodyPr>
          <a:lstStyle/>
          <a:p>
            <a:r>
              <a:rPr lang="en-GB" sz="2400" i="1" dirty="0">
                <a:solidFill>
                  <a:srgbClr val="FF0000"/>
                </a:solidFill>
              </a:rPr>
              <a:t>a = 75</a:t>
            </a:r>
            <a:r>
              <a:rPr lang="en-GB" sz="2400" dirty="0">
                <a:solidFill>
                  <a:srgbClr val="FF0000"/>
                </a:solidFill>
              </a:rPr>
              <a:t>˚</a:t>
            </a:r>
            <a:endParaRPr lang="en-GB" sz="2400" i="1" dirty="0">
              <a:solidFill>
                <a:srgbClr val="FF0000"/>
              </a:solidFill>
            </a:endParaRPr>
          </a:p>
          <a:p>
            <a:r>
              <a:rPr lang="en-GB" sz="2400" i="1" dirty="0">
                <a:solidFill>
                  <a:srgbClr val="FF0000"/>
                </a:solidFill>
              </a:rPr>
              <a:t>b = </a:t>
            </a:r>
            <a:r>
              <a:rPr lang="en-GB" sz="2400" dirty="0">
                <a:solidFill>
                  <a:srgbClr val="FF0000"/>
                </a:solidFill>
              </a:rPr>
              <a:t>105˚</a:t>
            </a:r>
            <a:endParaRPr lang="en-GB" sz="2400" i="1" dirty="0">
              <a:solidFill>
                <a:srgbClr val="FF0000"/>
              </a:solidFill>
            </a:endParaRPr>
          </a:p>
          <a:p>
            <a:r>
              <a:rPr lang="en-GB" sz="2400" i="1" dirty="0">
                <a:solidFill>
                  <a:srgbClr val="FF0000"/>
                </a:solidFill>
              </a:rPr>
              <a:t>c = </a:t>
            </a:r>
            <a:r>
              <a:rPr lang="en-GB" sz="2400" dirty="0">
                <a:solidFill>
                  <a:srgbClr val="FF0000"/>
                </a:solidFill>
              </a:rPr>
              <a:t>75˚</a:t>
            </a:r>
            <a:endParaRPr lang="en-GB" sz="2400" i="1" dirty="0">
              <a:solidFill>
                <a:srgbClr val="FF0000"/>
              </a:solidFill>
            </a:endParaRPr>
          </a:p>
          <a:p>
            <a:r>
              <a:rPr lang="en-GB" sz="2400" i="1" dirty="0">
                <a:solidFill>
                  <a:srgbClr val="FF0000"/>
                </a:solidFill>
              </a:rPr>
              <a:t>d = </a:t>
            </a:r>
            <a:r>
              <a:rPr lang="en-GB" sz="2400" dirty="0">
                <a:solidFill>
                  <a:srgbClr val="FF0000"/>
                </a:solidFill>
              </a:rPr>
              <a:t>105˚</a:t>
            </a:r>
          </a:p>
        </p:txBody>
      </p:sp>
      <p:sp>
        <p:nvSpPr>
          <p:cNvPr id="26" name="Partial Circle 25">
            <a:extLst>
              <a:ext uri="{FF2B5EF4-FFF2-40B4-BE49-F238E27FC236}">
                <a16:creationId xmlns:a16="http://schemas.microsoft.com/office/drawing/2014/main" id="{A726F181-9EAA-4443-8A22-F2394F3BE91F}"/>
              </a:ext>
            </a:extLst>
          </p:cNvPr>
          <p:cNvSpPr/>
          <p:nvPr/>
        </p:nvSpPr>
        <p:spPr bwMode="auto">
          <a:xfrm rot="7354579">
            <a:off x="3748854" y="5174001"/>
            <a:ext cx="775430" cy="763415"/>
          </a:xfrm>
          <a:prstGeom prst="pie">
            <a:avLst>
              <a:gd name="adj1" fmla="val 10636069"/>
              <a:gd name="adj2" fmla="val 14355069"/>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7" name="Partial Circle 26">
            <a:extLst>
              <a:ext uri="{FF2B5EF4-FFF2-40B4-BE49-F238E27FC236}">
                <a16:creationId xmlns:a16="http://schemas.microsoft.com/office/drawing/2014/main" id="{7C637A96-76E4-42FD-B7F2-33EB3AD5C1C6}"/>
              </a:ext>
            </a:extLst>
          </p:cNvPr>
          <p:cNvSpPr/>
          <p:nvPr/>
        </p:nvSpPr>
        <p:spPr bwMode="auto">
          <a:xfrm rot="18144139">
            <a:off x="5975424" y="4021043"/>
            <a:ext cx="775430" cy="763415"/>
          </a:xfrm>
          <a:prstGeom prst="pie">
            <a:avLst>
              <a:gd name="adj1" fmla="val 10636069"/>
              <a:gd name="adj2" fmla="val 14355069"/>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8" name="Partial Circle 27">
            <a:extLst>
              <a:ext uri="{FF2B5EF4-FFF2-40B4-BE49-F238E27FC236}">
                <a16:creationId xmlns:a16="http://schemas.microsoft.com/office/drawing/2014/main" id="{652D45E9-1319-4F3F-A75E-BDD0658AE30B}"/>
              </a:ext>
            </a:extLst>
          </p:cNvPr>
          <p:cNvSpPr/>
          <p:nvPr/>
        </p:nvSpPr>
        <p:spPr bwMode="auto">
          <a:xfrm rot="7001952">
            <a:off x="10110059" y="1649254"/>
            <a:ext cx="836142" cy="853284"/>
          </a:xfrm>
          <a:prstGeom prst="pie">
            <a:avLst>
              <a:gd name="adj1" fmla="val 10260259"/>
              <a:gd name="adj2" fmla="val 1452880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9" name="Partial Circle 28">
            <a:extLst>
              <a:ext uri="{FF2B5EF4-FFF2-40B4-BE49-F238E27FC236}">
                <a16:creationId xmlns:a16="http://schemas.microsoft.com/office/drawing/2014/main" id="{8A89E38A-F5B3-40B9-A556-F999A1BCEA1F}"/>
              </a:ext>
            </a:extLst>
          </p:cNvPr>
          <p:cNvSpPr/>
          <p:nvPr/>
        </p:nvSpPr>
        <p:spPr bwMode="auto">
          <a:xfrm rot="17950431">
            <a:off x="10093703" y="1708929"/>
            <a:ext cx="775430" cy="763415"/>
          </a:xfrm>
          <a:prstGeom prst="pie">
            <a:avLst>
              <a:gd name="adj1" fmla="val 10094127"/>
              <a:gd name="adj2" fmla="val 14355069"/>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30" name="Partial Circle 29">
            <a:extLst>
              <a:ext uri="{FF2B5EF4-FFF2-40B4-BE49-F238E27FC236}">
                <a16:creationId xmlns:a16="http://schemas.microsoft.com/office/drawing/2014/main" id="{2FEEE7C0-1D35-4FE1-9F84-D6DB2CAD5552}"/>
              </a:ext>
            </a:extLst>
          </p:cNvPr>
          <p:cNvSpPr/>
          <p:nvPr/>
        </p:nvSpPr>
        <p:spPr bwMode="auto">
          <a:xfrm rot="7341506">
            <a:off x="5931582" y="3953060"/>
            <a:ext cx="977276" cy="856751"/>
          </a:xfrm>
          <a:prstGeom prst="pie">
            <a:avLst>
              <a:gd name="adj1" fmla="val 10636069"/>
              <a:gd name="adj2" fmla="val 14344501"/>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3" name="Rectangle 22">
            <a:extLst>
              <a:ext uri="{FF2B5EF4-FFF2-40B4-BE49-F238E27FC236}">
                <a16:creationId xmlns:a16="http://schemas.microsoft.com/office/drawing/2014/main" id="{FD179FF6-AA15-4E21-BF48-F44D1B6DBEB7}"/>
              </a:ext>
            </a:extLst>
          </p:cNvPr>
          <p:cNvSpPr/>
          <p:nvPr/>
        </p:nvSpPr>
        <p:spPr>
          <a:xfrm>
            <a:off x="6847632" y="3826819"/>
            <a:ext cx="630301" cy="461665"/>
          </a:xfrm>
          <a:prstGeom prst="rect">
            <a:avLst/>
          </a:prstGeom>
        </p:spPr>
        <p:txBody>
          <a:bodyPr wrap="none">
            <a:spAutoFit/>
          </a:bodyPr>
          <a:lstStyle/>
          <a:p>
            <a:r>
              <a:rPr lang="en-GB" sz="2400" dirty="0">
                <a:solidFill>
                  <a:srgbClr val="FF0000"/>
                </a:solidFill>
              </a:rPr>
              <a:t>52˚</a:t>
            </a:r>
            <a:endParaRPr lang="en-GB" sz="2400" dirty="0"/>
          </a:p>
        </p:txBody>
      </p:sp>
      <p:sp>
        <p:nvSpPr>
          <p:cNvPr id="24" name="Rectangle 23">
            <a:extLst>
              <a:ext uri="{FF2B5EF4-FFF2-40B4-BE49-F238E27FC236}">
                <a16:creationId xmlns:a16="http://schemas.microsoft.com/office/drawing/2014/main" id="{5EDFB27A-E8AE-40ED-AA80-CB9388A2E971}"/>
              </a:ext>
            </a:extLst>
          </p:cNvPr>
          <p:cNvSpPr/>
          <p:nvPr/>
        </p:nvSpPr>
        <p:spPr>
          <a:xfrm>
            <a:off x="10883143" y="1540188"/>
            <a:ext cx="630301" cy="461665"/>
          </a:xfrm>
          <a:prstGeom prst="rect">
            <a:avLst/>
          </a:prstGeom>
        </p:spPr>
        <p:txBody>
          <a:bodyPr wrap="none">
            <a:spAutoFit/>
          </a:bodyPr>
          <a:lstStyle/>
          <a:p>
            <a:r>
              <a:rPr lang="en-GB" sz="2400" dirty="0">
                <a:solidFill>
                  <a:srgbClr val="FF0000"/>
                </a:solidFill>
              </a:rPr>
              <a:t>70˚</a:t>
            </a:r>
            <a:endParaRPr lang="en-GB" sz="2400" dirty="0"/>
          </a:p>
        </p:txBody>
      </p:sp>
      <p:sp>
        <p:nvSpPr>
          <p:cNvPr id="25" name="Rectangle 24">
            <a:extLst>
              <a:ext uri="{FF2B5EF4-FFF2-40B4-BE49-F238E27FC236}">
                <a16:creationId xmlns:a16="http://schemas.microsoft.com/office/drawing/2014/main" id="{E4DEB179-CEB3-42B8-B13B-9412A4AECEE7}"/>
              </a:ext>
            </a:extLst>
          </p:cNvPr>
          <p:cNvSpPr/>
          <p:nvPr/>
        </p:nvSpPr>
        <p:spPr>
          <a:xfrm>
            <a:off x="5818520" y="3228945"/>
            <a:ext cx="184731" cy="400110"/>
          </a:xfrm>
          <a:prstGeom prst="rect">
            <a:avLst/>
          </a:prstGeom>
        </p:spPr>
        <p:txBody>
          <a:bodyPr wrap="none">
            <a:spAutoFit/>
          </a:bodyPr>
          <a:lstStyle/>
          <a:p>
            <a:endParaRPr lang="en-GB" dirty="0"/>
          </a:p>
        </p:txBody>
      </p:sp>
      <p:sp>
        <p:nvSpPr>
          <p:cNvPr id="34" name="Partial Circle 33">
            <a:extLst>
              <a:ext uri="{FF2B5EF4-FFF2-40B4-BE49-F238E27FC236}">
                <a16:creationId xmlns:a16="http://schemas.microsoft.com/office/drawing/2014/main" id="{979291B0-50FB-4D66-8D6E-F30452C84295}"/>
              </a:ext>
            </a:extLst>
          </p:cNvPr>
          <p:cNvSpPr/>
          <p:nvPr/>
        </p:nvSpPr>
        <p:spPr bwMode="auto">
          <a:xfrm rot="11711925">
            <a:off x="9744411" y="5076479"/>
            <a:ext cx="865522" cy="810100"/>
          </a:xfrm>
          <a:prstGeom prst="pie">
            <a:avLst>
              <a:gd name="adj1" fmla="val 8032589"/>
              <a:gd name="adj2" fmla="val 15772379"/>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35" name="Partial Circle 34">
            <a:extLst>
              <a:ext uri="{FF2B5EF4-FFF2-40B4-BE49-F238E27FC236}">
                <a16:creationId xmlns:a16="http://schemas.microsoft.com/office/drawing/2014/main" id="{215E67C8-1A31-4D9D-9A72-002938A3E8C4}"/>
              </a:ext>
            </a:extLst>
          </p:cNvPr>
          <p:cNvSpPr/>
          <p:nvPr/>
        </p:nvSpPr>
        <p:spPr bwMode="auto">
          <a:xfrm rot="11711925">
            <a:off x="4415968" y="3997701"/>
            <a:ext cx="865522" cy="810100"/>
          </a:xfrm>
          <a:prstGeom prst="pie">
            <a:avLst>
              <a:gd name="adj1" fmla="val 9854975"/>
              <a:gd name="adj2" fmla="val 17054238"/>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36" name="Partial Circle 35">
            <a:extLst>
              <a:ext uri="{FF2B5EF4-FFF2-40B4-BE49-F238E27FC236}">
                <a16:creationId xmlns:a16="http://schemas.microsoft.com/office/drawing/2014/main" id="{00012D53-452E-4FD2-865C-F925538C97BB}"/>
              </a:ext>
            </a:extLst>
          </p:cNvPr>
          <p:cNvSpPr/>
          <p:nvPr/>
        </p:nvSpPr>
        <p:spPr bwMode="auto">
          <a:xfrm rot="11711925">
            <a:off x="8845029" y="4452740"/>
            <a:ext cx="865522" cy="810100"/>
          </a:xfrm>
          <a:prstGeom prst="pie">
            <a:avLst>
              <a:gd name="adj1" fmla="val 8032589"/>
              <a:gd name="adj2" fmla="val 16015186"/>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37" name="Partial Circle 36">
            <a:extLst>
              <a:ext uri="{FF2B5EF4-FFF2-40B4-BE49-F238E27FC236}">
                <a16:creationId xmlns:a16="http://schemas.microsoft.com/office/drawing/2014/main" id="{891A39B3-4119-4E13-A06D-A0ACBE06CAA8}"/>
              </a:ext>
            </a:extLst>
          </p:cNvPr>
          <p:cNvSpPr/>
          <p:nvPr/>
        </p:nvSpPr>
        <p:spPr bwMode="auto">
          <a:xfrm rot="1039687">
            <a:off x="5251674" y="5167334"/>
            <a:ext cx="865522" cy="810100"/>
          </a:xfrm>
          <a:prstGeom prst="pie">
            <a:avLst>
              <a:gd name="adj1" fmla="val 9700949"/>
              <a:gd name="adj2" fmla="val 17054238"/>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31" name="Rectangle 30">
            <a:extLst>
              <a:ext uri="{FF2B5EF4-FFF2-40B4-BE49-F238E27FC236}">
                <a16:creationId xmlns:a16="http://schemas.microsoft.com/office/drawing/2014/main" id="{4E5C0610-C31E-4962-A507-CF9CAF40D690}"/>
              </a:ext>
            </a:extLst>
          </p:cNvPr>
          <p:cNvSpPr/>
          <p:nvPr/>
        </p:nvSpPr>
        <p:spPr>
          <a:xfrm>
            <a:off x="5120643" y="4506331"/>
            <a:ext cx="801823" cy="461665"/>
          </a:xfrm>
          <a:prstGeom prst="rect">
            <a:avLst/>
          </a:prstGeom>
        </p:spPr>
        <p:txBody>
          <a:bodyPr wrap="none">
            <a:spAutoFit/>
          </a:bodyPr>
          <a:lstStyle/>
          <a:p>
            <a:r>
              <a:rPr lang="en-GB" sz="2400" dirty="0">
                <a:solidFill>
                  <a:srgbClr val="FF0000"/>
                </a:solidFill>
              </a:rPr>
              <a:t>128˚</a:t>
            </a:r>
            <a:endParaRPr lang="en-GB" sz="2400" dirty="0"/>
          </a:p>
        </p:txBody>
      </p:sp>
      <p:sp>
        <p:nvSpPr>
          <p:cNvPr id="32" name="Rectangle 31">
            <a:extLst>
              <a:ext uri="{FF2B5EF4-FFF2-40B4-BE49-F238E27FC236}">
                <a16:creationId xmlns:a16="http://schemas.microsoft.com/office/drawing/2014/main" id="{461EB449-3458-42E3-899B-F472E26D2C53}"/>
              </a:ext>
            </a:extLst>
          </p:cNvPr>
          <p:cNvSpPr/>
          <p:nvPr/>
        </p:nvSpPr>
        <p:spPr>
          <a:xfrm>
            <a:off x="10482232" y="5596358"/>
            <a:ext cx="801823" cy="461665"/>
          </a:xfrm>
          <a:prstGeom prst="rect">
            <a:avLst/>
          </a:prstGeom>
        </p:spPr>
        <p:txBody>
          <a:bodyPr wrap="none">
            <a:spAutoFit/>
          </a:bodyPr>
          <a:lstStyle/>
          <a:p>
            <a:r>
              <a:rPr lang="en-GB" sz="2400" dirty="0">
                <a:solidFill>
                  <a:srgbClr val="FF0000"/>
                </a:solidFill>
              </a:rPr>
              <a:t>105˚</a:t>
            </a:r>
            <a:endParaRPr lang="en-GB" sz="2400" dirty="0"/>
          </a:p>
        </p:txBody>
      </p:sp>
      <p:sp>
        <p:nvSpPr>
          <p:cNvPr id="40" name="Partial Circle 39">
            <a:extLst>
              <a:ext uri="{FF2B5EF4-FFF2-40B4-BE49-F238E27FC236}">
                <a16:creationId xmlns:a16="http://schemas.microsoft.com/office/drawing/2014/main" id="{302B3C24-CE0A-4B81-A7AC-AF87AFD0A376}"/>
              </a:ext>
            </a:extLst>
          </p:cNvPr>
          <p:cNvSpPr/>
          <p:nvPr/>
        </p:nvSpPr>
        <p:spPr bwMode="auto">
          <a:xfrm rot="15930508">
            <a:off x="9932783" y="3826613"/>
            <a:ext cx="865522" cy="810100"/>
          </a:xfrm>
          <a:prstGeom prst="pie">
            <a:avLst>
              <a:gd name="adj1" fmla="val 11507071"/>
              <a:gd name="adj2" fmla="val 14749199"/>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41" name="Partial Circle 40">
            <a:extLst>
              <a:ext uri="{FF2B5EF4-FFF2-40B4-BE49-F238E27FC236}">
                <a16:creationId xmlns:a16="http://schemas.microsoft.com/office/drawing/2014/main" id="{392EE44A-6B16-41FF-9F0E-6191B6B247CE}"/>
              </a:ext>
            </a:extLst>
          </p:cNvPr>
          <p:cNvSpPr/>
          <p:nvPr/>
        </p:nvSpPr>
        <p:spPr bwMode="auto">
          <a:xfrm rot="6146824">
            <a:off x="8625488" y="5692892"/>
            <a:ext cx="865522" cy="810100"/>
          </a:xfrm>
          <a:prstGeom prst="pie">
            <a:avLst>
              <a:gd name="adj1" fmla="val 10724698"/>
              <a:gd name="adj2" fmla="val 13730288"/>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33" name="Rectangle 32">
            <a:extLst>
              <a:ext uri="{FF2B5EF4-FFF2-40B4-BE49-F238E27FC236}">
                <a16:creationId xmlns:a16="http://schemas.microsoft.com/office/drawing/2014/main" id="{B3C8055A-A886-4914-8351-330A2EFD989F}"/>
              </a:ext>
            </a:extLst>
          </p:cNvPr>
          <p:cNvSpPr/>
          <p:nvPr/>
        </p:nvSpPr>
        <p:spPr>
          <a:xfrm>
            <a:off x="10299181" y="4238986"/>
            <a:ext cx="630301" cy="461665"/>
          </a:xfrm>
          <a:prstGeom prst="rect">
            <a:avLst/>
          </a:prstGeom>
        </p:spPr>
        <p:txBody>
          <a:bodyPr wrap="none">
            <a:spAutoFit/>
          </a:bodyPr>
          <a:lstStyle/>
          <a:p>
            <a:r>
              <a:rPr lang="en-GB" sz="2400" i="1" dirty="0">
                <a:solidFill>
                  <a:srgbClr val="FF0000"/>
                </a:solidFill>
              </a:rPr>
              <a:t>75</a:t>
            </a:r>
            <a:r>
              <a:rPr lang="en-GB" sz="2400" dirty="0">
                <a:solidFill>
                  <a:srgbClr val="FF0000"/>
                </a:solidFill>
              </a:rPr>
              <a:t>˚</a:t>
            </a:r>
            <a:endParaRPr lang="en-GB" sz="2400" dirty="0"/>
          </a:p>
        </p:txBody>
      </p:sp>
      <p:sp>
        <p:nvSpPr>
          <p:cNvPr id="38" name="TextBox 37">
            <a:extLst>
              <a:ext uri="{FF2B5EF4-FFF2-40B4-BE49-F238E27FC236}">
                <a16:creationId xmlns:a16="http://schemas.microsoft.com/office/drawing/2014/main" id="{20C5D42B-FF89-498A-A9B0-D52152D98D45}"/>
              </a:ext>
            </a:extLst>
          </p:cNvPr>
          <p:cNvSpPr txBox="1"/>
          <p:nvPr/>
        </p:nvSpPr>
        <p:spPr>
          <a:xfrm>
            <a:off x="2844621" y="1161954"/>
            <a:ext cx="8688395" cy="5391615"/>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4168496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0" grpId="0"/>
      <p:bldP spid="21" grpId="0"/>
      <p:bldP spid="22" grpId="0"/>
      <p:bldP spid="26" grpId="0" animBg="1"/>
      <p:bldP spid="27" grpId="0" animBg="1"/>
      <p:bldP spid="28" grpId="0" animBg="1"/>
      <p:bldP spid="29" grpId="0" animBg="1"/>
      <p:bldP spid="30" grpId="0" animBg="1"/>
      <p:bldP spid="23" grpId="0"/>
      <p:bldP spid="24" grpId="0"/>
      <p:bldP spid="34" grpId="0" animBg="1"/>
      <p:bldP spid="35" grpId="0" animBg="1"/>
      <p:bldP spid="36" grpId="0" animBg="1"/>
      <p:bldP spid="37" grpId="0" animBg="1"/>
      <p:bldP spid="31" grpId="0"/>
      <p:bldP spid="32" grpId="0"/>
      <p:bldP spid="40" grpId="0" animBg="1"/>
      <p:bldP spid="41" grpId="0" animBg="1"/>
      <p:bldP spid="3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Tx/>
              <a:buNone/>
              <a:tabLst/>
              <a:defRPr/>
            </a:pPr>
            <a:r>
              <a:rPr kumimoji="0" lang="en-US" altLang="en-US" sz="3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Section 8: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You have completed the </a:t>
            </a:r>
            <a:r>
              <a:rPr lang="en-US" altLang="en-US" sz="2400" b="1" dirty="0">
                <a:solidFill>
                  <a:prstClr val="black"/>
                </a:solidFill>
              </a:rPr>
              <a:t>eighth</a:t>
            </a: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If you have completed and mastered this section,</a:t>
            </a:r>
            <a:br>
              <a:rPr kumimoji="0" lang="en-US" altLang="en-US" sz="240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br>
            <a:r>
              <a:rPr kumimoji="0" lang="en-US" altLang="en-US" sz="2400"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click</a:t>
            </a:r>
            <a:r>
              <a:rPr kumimoji="0" lang="en-US" altLang="en-US" sz="240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 to start the </a:t>
            </a:r>
            <a:r>
              <a:rPr kumimoji="0" lang="en-US" altLang="en-US" sz="2400"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Arial" panose="020B0604020202020204" pitchFamily="34" charset="0"/>
                <a:ea typeface="ＭＳ Ｐゴシック" panose="020B0600070205080204" pitchFamily="34" charset="-128"/>
                <a:cs typeface="+mn-cs"/>
              </a:rPr>
              <a:t>If you need more examples and interactive practice,</a:t>
            </a:r>
            <a:br>
              <a:rPr kumimoji="0" lang="en-US" altLang="en-US" sz="2400" b="0" i="0" u="none" strike="noStrike" kern="1200" cap="none" spc="0" normalizeH="0" baseline="0" noProof="0" dirty="0">
                <a:ln>
                  <a:noFill/>
                </a:ln>
                <a:solidFill>
                  <a:srgbClr val="FFC000"/>
                </a:solidFill>
                <a:effectLst/>
                <a:uLnTx/>
                <a:uFillTx/>
                <a:latin typeface="Arial" panose="020B0604020202020204" pitchFamily="34" charset="0"/>
                <a:ea typeface="ＭＳ Ｐゴシック" panose="020B0600070205080204" pitchFamily="34" charset="-128"/>
                <a:cs typeface="+mn-cs"/>
              </a:rPr>
            </a:br>
            <a:r>
              <a:rPr kumimoji="0" lang="en-US" altLang="en-US" sz="2400" b="0" i="0" u="none" strike="noStrike" kern="1200" cap="none" spc="0" normalizeH="0" baseline="0" noProof="0" dirty="0">
                <a:ln>
                  <a:noFill/>
                </a:ln>
                <a:solidFill>
                  <a:srgbClr val="FFC000"/>
                </a:solidFill>
                <a:effectLst/>
                <a:uLnTx/>
                <a:uFillTx/>
                <a:latin typeface="Arial" panose="020B0604020202020204" pitchFamily="34" charset="0"/>
                <a:ea typeface="ＭＳ Ｐゴシック" panose="020B0600070205080204" pitchFamily="34" charset="-128"/>
                <a:cs typeface="+mn-cs"/>
              </a:rPr>
              <a:t>press </a:t>
            </a:r>
            <a:r>
              <a:rPr kumimoji="0" lang="en-US" altLang="en-US" sz="24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panose="020B0600070205080204" pitchFamily="34" charset="-128"/>
                <a:cs typeface="+mn-cs"/>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You might also find it helpful to look at:</a:t>
            </a:r>
            <a:endPar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Essential Information:</a:t>
            </a: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 press </a:t>
            </a: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here</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9618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45811" y="791742"/>
            <a:ext cx="9721081" cy="1200329"/>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2. In a game, you spin a pointer and let it stop. What angle does the pointer turn through if it completes:</a:t>
            </a: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Angles and Turns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AF634C6-F29A-488E-9EFA-279C3C1BC7D4}"/>
              </a:ext>
            </a:extLst>
          </p:cNvPr>
          <p:cNvSpPr/>
          <p:nvPr/>
        </p:nvSpPr>
        <p:spPr>
          <a:xfrm>
            <a:off x="2330356" y="2852936"/>
            <a:ext cx="9526284" cy="461665"/>
          </a:xfrm>
          <a:prstGeom prst="rect">
            <a:avLst/>
          </a:prstGeom>
        </p:spPr>
        <p:txBody>
          <a:bodyPr wrap="square">
            <a:spAutoFit/>
          </a:bodyPr>
          <a:lstStyle/>
          <a:p>
            <a:r>
              <a:rPr lang="en-GB" sz="2400" dirty="0"/>
              <a:t>3. What angle do you turn through if you turn clockwise from facing:</a:t>
            </a:r>
          </a:p>
        </p:txBody>
      </p:sp>
      <p:sp>
        <p:nvSpPr>
          <p:cNvPr id="3" name="Rectangle 2">
            <a:extLst>
              <a:ext uri="{FF2B5EF4-FFF2-40B4-BE49-F238E27FC236}">
                <a16:creationId xmlns:a16="http://schemas.microsoft.com/office/drawing/2014/main" id="{B328A6A5-B657-41D2-BAFE-73EFAF884EA4}"/>
              </a:ext>
            </a:extLst>
          </p:cNvPr>
          <p:cNvSpPr/>
          <p:nvPr/>
        </p:nvSpPr>
        <p:spPr>
          <a:xfrm>
            <a:off x="2418746" y="4918056"/>
            <a:ext cx="9869942" cy="461665"/>
          </a:xfrm>
          <a:prstGeom prst="rect">
            <a:avLst/>
          </a:prstGeom>
        </p:spPr>
        <p:txBody>
          <a:bodyPr wrap="square">
            <a:spAutoFit/>
          </a:bodyPr>
          <a:lstStyle/>
          <a:p>
            <a:r>
              <a:rPr lang="en-GB" sz="2400" dirty="0"/>
              <a:t>4. What angle do you turn through if you turn anticlockwise from facing:</a:t>
            </a:r>
          </a:p>
        </p:txBody>
      </p:sp>
      <p:sp>
        <p:nvSpPr>
          <p:cNvPr id="4" name="TextBox 3">
            <a:extLst>
              <a:ext uri="{FF2B5EF4-FFF2-40B4-BE49-F238E27FC236}">
                <a16:creationId xmlns:a16="http://schemas.microsoft.com/office/drawing/2014/main" id="{6DDE951A-679A-4DE9-AB28-1749411434B4}"/>
              </a:ext>
            </a:extLst>
          </p:cNvPr>
          <p:cNvSpPr txBox="1"/>
          <p:nvPr/>
        </p:nvSpPr>
        <p:spPr>
          <a:xfrm>
            <a:off x="2342245" y="1709661"/>
            <a:ext cx="1512168" cy="461665"/>
          </a:xfrm>
          <a:prstGeom prst="rect">
            <a:avLst/>
          </a:prstGeom>
          <a:noFill/>
        </p:spPr>
        <p:txBody>
          <a:bodyPr wrap="square" rtlCol="0">
            <a:spAutoFit/>
          </a:bodyPr>
          <a:lstStyle/>
          <a:p>
            <a:r>
              <a:rPr lang="en-GB" sz="2400" dirty="0"/>
              <a:t>(a) 1 turn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E69C1E0-D5C4-4CCC-8D1F-56FF0DB19B48}"/>
                  </a:ext>
                </a:extLst>
              </p:cNvPr>
              <p:cNvSpPr/>
              <p:nvPr/>
            </p:nvSpPr>
            <p:spPr>
              <a:xfrm>
                <a:off x="5076732" y="1649272"/>
                <a:ext cx="1459054" cy="614655"/>
              </a:xfrm>
              <a:prstGeom prst="rect">
                <a:avLst/>
              </a:prstGeom>
            </p:spPr>
            <p:txBody>
              <a:bodyPr wrap="none">
                <a:spAutoFit/>
              </a:bodyPr>
              <a:lstStyle/>
              <a:p>
                <a:r>
                  <a:rPr lang="en-GB" sz="2400" dirty="0"/>
                  <a:t>(c)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a14:m>
                <a:r>
                  <a:rPr lang="en-GB" sz="2400" dirty="0"/>
                  <a:t> turn</a:t>
                </a:r>
              </a:p>
            </p:txBody>
          </p:sp>
        </mc:Choice>
        <mc:Fallback xmlns="">
          <p:sp>
            <p:nvSpPr>
              <p:cNvPr id="5" name="Rectangle 4">
                <a:extLst>
                  <a:ext uri="{FF2B5EF4-FFF2-40B4-BE49-F238E27FC236}">
                    <a16:creationId xmlns:a16="http://schemas.microsoft.com/office/drawing/2014/main" id="{CE69C1E0-D5C4-4CCC-8D1F-56FF0DB19B48}"/>
                  </a:ext>
                </a:extLst>
              </p:cNvPr>
              <p:cNvSpPr>
                <a:spLocks noRot="1" noChangeAspect="1" noMove="1" noResize="1" noEditPoints="1" noAdjustHandles="1" noChangeArrowheads="1" noChangeShapeType="1" noTextEdit="1"/>
              </p:cNvSpPr>
              <p:nvPr/>
            </p:nvSpPr>
            <p:spPr>
              <a:xfrm>
                <a:off x="5076732" y="1649272"/>
                <a:ext cx="1459054" cy="614655"/>
              </a:xfrm>
              <a:prstGeom prst="rect">
                <a:avLst/>
              </a:prstGeom>
              <a:blipFill>
                <a:blip r:embed="rId4"/>
                <a:stretch>
                  <a:fillRect l="-6695" r="-5858" b="-10000"/>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01ACCFB6-3914-4502-BF13-5DC74451B9C0}"/>
              </a:ext>
            </a:extLst>
          </p:cNvPr>
          <p:cNvSpPr/>
          <p:nvPr/>
        </p:nvSpPr>
        <p:spPr>
          <a:xfrm>
            <a:off x="2356714" y="2174276"/>
            <a:ext cx="1587294" cy="461665"/>
          </a:xfrm>
          <a:prstGeom prst="rect">
            <a:avLst/>
          </a:prstGeom>
        </p:spPr>
        <p:txBody>
          <a:bodyPr wrap="none">
            <a:spAutoFit/>
          </a:bodyPr>
          <a:lstStyle/>
          <a:p>
            <a:r>
              <a:rPr lang="en-GB" sz="2400" dirty="0"/>
              <a:t>(b) 2 turns</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F5F0E40-01BA-4302-A11E-BA43BFEAC235}"/>
                  </a:ext>
                </a:extLst>
              </p:cNvPr>
              <p:cNvSpPr/>
              <p:nvPr/>
            </p:nvSpPr>
            <p:spPr>
              <a:xfrm>
                <a:off x="7549570" y="1590780"/>
                <a:ext cx="1717137" cy="614655"/>
              </a:xfrm>
              <a:prstGeom prst="rect">
                <a:avLst/>
              </a:prstGeom>
            </p:spPr>
            <p:txBody>
              <a:bodyPr wrap="none">
                <a:spAutoFit/>
              </a:bodyPr>
              <a:lstStyle/>
              <a:p>
                <a:r>
                  <a:rPr lang="en-GB" sz="2400" dirty="0"/>
                  <a:t>(e) 1</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a14:m>
                <a:r>
                  <a:rPr lang="en-GB" sz="2400" dirty="0"/>
                  <a:t> turns</a:t>
                </a:r>
              </a:p>
            </p:txBody>
          </p:sp>
        </mc:Choice>
        <mc:Fallback xmlns="">
          <p:sp>
            <p:nvSpPr>
              <p:cNvPr id="7" name="Rectangle 6">
                <a:extLst>
                  <a:ext uri="{FF2B5EF4-FFF2-40B4-BE49-F238E27FC236}">
                    <a16:creationId xmlns:a16="http://schemas.microsoft.com/office/drawing/2014/main" id="{9F5F0E40-01BA-4302-A11E-BA43BFEAC235}"/>
                  </a:ext>
                </a:extLst>
              </p:cNvPr>
              <p:cNvSpPr>
                <a:spLocks noRot="1" noChangeAspect="1" noMove="1" noResize="1" noEditPoints="1" noAdjustHandles="1" noChangeArrowheads="1" noChangeShapeType="1" noTextEdit="1"/>
              </p:cNvSpPr>
              <p:nvPr/>
            </p:nvSpPr>
            <p:spPr>
              <a:xfrm>
                <a:off x="7549570" y="1590780"/>
                <a:ext cx="1717137" cy="614655"/>
              </a:xfrm>
              <a:prstGeom prst="rect">
                <a:avLst/>
              </a:prstGeom>
              <a:blipFill>
                <a:blip r:embed="rId5"/>
                <a:stretch>
                  <a:fillRect l="-5319" r="-4965"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BBCFEC6-F955-4C03-A643-0D5BB5360275}"/>
                  </a:ext>
                </a:extLst>
              </p:cNvPr>
              <p:cNvSpPr/>
              <p:nvPr/>
            </p:nvSpPr>
            <p:spPr>
              <a:xfrm>
                <a:off x="5076732" y="2130139"/>
                <a:ext cx="1717137" cy="613886"/>
              </a:xfrm>
              <a:prstGeom prst="rect">
                <a:avLst/>
              </a:prstGeom>
            </p:spPr>
            <p:txBody>
              <a:bodyPr wrap="none">
                <a:spAutoFit/>
              </a:bodyPr>
              <a:lstStyle/>
              <a:p>
                <a:r>
                  <a:rPr lang="en-GB" sz="2400" dirty="0"/>
                  <a:t>(d) 1</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oMath>
                </a14:m>
                <a:r>
                  <a:rPr lang="en-GB" sz="2400" dirty="0"/>
                  <a:t> turns</a:t>
                </a:r>
              </a:p>
            </p:txBody>
          </p:sp>
        </mc:Choice>
        <mc:Fallback xmlns="">
          <p:sp>
            <p:nvSpPr>
              <p:cNvPr id="9" name="Rectangle 8">
                <a:extLst>
                  <a:ext uri="{FF2B5EF4-FFF2-40B4-BE49-F238E27FC236}">
                    <a16:creationId xmlns:a16="http://schemas.microsoft.com/office/drawing/2014/main" id="{2BBCFEC6-F955-4C03-A643-0D5BB5360275}"/>
                  </a:ext>
                </a:extLst>
              </p:cNvPr>
              <p:cNvSpPr>
                <a:spLocks noRot="1" noChangeAspect="1" noMove="1" noResize="1" noEditPoints="1" noAdjustHandles="1" noChangeArrowheads="1" noChangeShapeType="1" noTextEdit="1"/>
              </p:cNvSpPr>
              <p:nvPr/>
            </p:nvSpPr>
            <p:spPr>
              <a:xfrm>
                <a:off x="5076732" y="2130139"/>
                <a:ext cx="1717137" cy="613886"/>
              </a:xfrm>
              <a:prstGeom prst="rect">
                <a:avLst/>
              </a:prstGeom>
              <a:blipFill>
                <a:blip r:embed="rId6"/>
                <a:stretch>
                  <a:fillRect l="-5694" r="-4982"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48E9522-2E4D-4169-9554-D193FD04DA13}"/>
                  </a:ext>
                </a:extLst>
              </p:cNvPr>
              <p:cNvSpPr/>
              <p:nvPr/>
            </p:nvSpPr>
            <p:spPr>
              <a:xfrm>
                <a:off x="7613633" y="2116314"/>
                <a:ext cx="1630575" cy="613886"/>
              </a:xfrm>
              <a:prstGeom prst="rect">
                <a:avLst/>
              </a:prstGeom>
            </p:spPr>
            <p:txBody>
              <a:bodyPr wrap="none">
                <a:spAutoFit/>
              </a:bodyPr>
              <a:lstStyle/>
              <a:p>
                <a:r>
                  <a:rPr lang="en-GB" sz="2400" dirty="0"/>
                  <a:t>(f) 2</a:t>
                </a:r>
                <a14:m>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4</m:t>
                        </m:r>
                      </m:den>
                    </m:f>
                  </m:oMath>
                </a14:m>
                <a:r>
                  <a:rPr lang="en-GB" sz="2400" dirty="0"/>
                  <a:t> turns</a:t>
                </a:r>
              </a:p>
            </p:txBody>
          </p:sp>
        </mc:Choice>
        <mc:Fallback xmlns="">
          <p:sp>
            <p:nvSpPr>
              <p:cNvPr id="10" name="Rectangle 9">
                <a:extLst>
                  <a:ext uri="{FF2B5EF4-FFF2-40B4-BE49-F238E27FC236}">
                    <a16:creationId xmlns:a16="http://schemas.microsoft.com/office/drawing/2014/main" id="{348E9522-2E4D-4169-9554-D193FD04DA13}"/>
                  </a:ext>
                </a:extLst>
              </p:cNvPr>
              <p:cNvSpPr>
                <a:spLocks noRot="1" noChangeAspect="1" noMove="1" noResize="1" noEditPoints="1" noAdjustHandles="1" noChangeArrowheads="1" noChangeShapeType="1" noTextEdit="1"/>
              </p:cNvSpPr>
              <p:nvPr/>
            </p:nvSpPr>
            <p:spPr>
              <a:xfrm>
                <a:off x="7613633" y="2116314"/>
                <a:ext cx="1630575" cy="613886"/>
              </a:xfrm>
              <a:prstGeom prst="rect">
                <a:avLst/>
              </a:prstGeom>
              <a:blipFill>
                <a:blip r:embed="rId7"/>
                <a:stretch>
                  <a:fillRect l="-5993" r="-5243" b="-8911"/>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578FE656-D9A2-4FDF-B870-76EFB4F5AF03}"/>
              </a:ext>
            </a:extLst>
          </p:cNvPr>
          <p:cNvSpPr txBox="1"/>
          <p:nvPr/>
        </p:nvSpPr>
        <p:spPr>
          <a:xfrm>
            <a:off x="2366437" y="3376104"/>
            <a:ext cx="1996110" cy="461665"/>
          </a:xfrm>
          <a:prstGeom prst="rect">
            <a:avLst/>
          </a:prstGeom>
          <a:noFill/>
        </p:spPr>
        <p:txBody>
          <a:bodyPr wrap="square" rtlCol="0">
            <a:spAutoFit/>
          </a:bodyPr>
          <a:lstStyle/>
          <a:p>
            <a:r>
              <a:rPr lang="en-GB" sz="2400" dirty="0"/>
              <a:t>(a) N to E</a:t>
            </a:r>
          </a:p>
        </p:txBody>
      </p:sp>
      <p:sp>
        <p:nvSpPr>
          <p:cNvPr id="12" name="Rectangle 11">
            <a:extLst>
              <a:ext uri="{FF2B5EF4-FFF2-40B4-BE49-F238E27FC236}">
                <a16:creationId xmlns:a16="http://schemas.microsoft.com/office/drawing/2014/main" id="{4DE90922-69D3-4BCA-9DFD-74D897042813}"/>
              </a:ext>
            </a:extLst>
          </p:cNvPr>
          <p:cNvSpPr/>
          <p:nvPr/>
        </p:nvSpPr>
        <p:spPr>
          <a:xfrm>
            <a:off x="2356090" y="3859135"/>
            <a:ext cx="1875835" cy="461665"/>
          </a:xfrm>
          <a:prstGeom prst="rect">
            <a:avLst/>
          </a:prstGeom>
        </p:spPr>
        <p:txBody>
          <a:bodyPr wrap="none">
            <a:spAutoFit/>
          </a:bodyPr>
          <a:lstStyle/>
          <a:p>
            <a:r>
              <a:rPr lang="en-GB" sz="2400" dirty="0"/>
              <a:t>(b) W to NW</a:t>
            </a:r>
          </a:p>
        </p:txBody>
      </p:sp>
      <p:sp>
        <p:nvSpPr>
          <p:cNvPr id="13" name="Rectangle 12">
            <a:extLst>
              <a:ext uri="{FF2B5EF4-FFF2-40B4-BE49-F238E27FC236}">
                <a16:creationId xmlns:a16="http://schemas.microsoft.com/office/drawing/2014/main" id="{4448A84D-7893-4961-A8FB-17B317746A97}"/>
              </a:ext>
            </a:extLst>
          </p:cNvPr>
          <p:cNvSpPr/>
          <p:nvPr/>
        </p:nvSpPr>
        <p:spPr>
          <a:xfrm>
            <a:off x="2342245" y="4360667"/>
            <a:ext cx="1978427" cy="461665"/>
          </a:xfrm>
          <a:prstGeom prst="rect">
            <a:avLst/>
          </a:prstGeom>
        </p:spPr>
        <p:txBody>
          <a:bodyPr wrap="none">
            <a:spAutoFit/>
          </a:bodyPr>
          <a:lstStyle/>
          <a:p>
            <a:r>
              <a:rPr lang="en-GB" sz="2400" dirty="0"/>
              <a:t>(c) SE to NW</a:t>
            </a:r>
          </a:p>
        </p:txBody>
      </p:sp>
      <p:sp>
        <p:nvSpPr>
          <p:cNvPr id="14" name="Rectangle 13">
            <a:extLst>
              <a:ext uri="{FF2B5EF4-FFF2-40B4-BE49-F238E27FC236}">
                <a16:creationId xmlns:a16="http://schemas.microsoft.com/office/drawing/2014/main" id="{425CACA2-E4C2-45B7-87F5-F6F62853351F}"/>
              </a:ext>
            </a:extLst>
          </p:cNvPr>
          <p:cNvSpPr/>
          <p:nvPr/>
        </p:nvSpPr>
        <p:spPr>
          <a:xfrm>
            <a:off x="5395482" y="4315829"/>
            <a:ext cx="1686680" cy="461665"/>
          </a:xfrm>
          <a:prstGeom prst="rect">
            <a:avLst/>
          </a:prstGeom>
        </p:spPr>
        <p:txBody>
          <a:bodyPr wrap="none">
            <a:spAutoFit/>
          </a:bodyPr>
          <a:lstStyle/>
          <a:p>
            <a:r>
              <a:rPr lang="en-GB" sz="2400" dirty="0"/>
              <a:t>(f) S to SW</a:t>
            </a:r>
          </a:p>
        </p:txBody>
      </p:sp>
      <p:sp>
        <p:nvSpPr>
          <p:cNvPr id="15" name="Rectangle 14">
            <a:extLst>
              <a:ext uri="{FF2B5EF4-FFF2-40B4-BE49-F238E27FC236}">
                <a16:creationId xmlns:a16="http://schemas.microsoft.com/office/drawing/2014/main" id="{6F4CBAAB-6D3D-41F7-8162-311ACCAE7F0D}"/>
              </a:ext>
            </a:extLst>
          </p:cNvPr>
          <p:cNvSpPr/>
          <p:nvPr/>
        </p:nvSpPr>
        <p:spPr>
          <a:xfrm>
            <a:off x="7856924" y="4244353"/>
            <a:ext cx="1670650" cy="461665"/>
          </a:xfrm>
          <a:prstGeom prst="rect">
            <a:avLst/>
          </a:prstGeom>
        </p:spPr>
        <p:txBody>
          <a:bodyPr wrap="none">
            <a:spAutoFit/>
          </a:bodyPr>
          <a:lstStyle/>
          <a:p>
            <a:r>
              <a:rPr lang="en-GB" sz="2400" dirty="0"/>
              <a:t>(</a:t>
            </a:r>
            <a:r>
              <a:rPr lang="en-GB" sz="2400" dirty="0" err="1"/>
              <a:t>i</a:t>
            </a:r>
            <a:r>
              <a:rPr lang="en-GB" sz="2400" dirty="0"/>
              <a:t>) E to SW</a:t>
            </a:r>
          </a:p>
        </p:txBody>
      </p:sp>
      <p:sp>
        <p:nvSpPr>
          <p:cNvPr id="16" name="Rectangle 15">
            <a:extLst>
              <a:ext uri="{FF2B5EF4-FFF2-40B4-BE49-F238E27FC236}">
                <a16:creationId xmlns:a16="http://schemas.microsoft.com/office/drawing/2014/main" id="{13E58E7C-1B44-4F33-8034-9855A702D46A}"/>
              </a:ext>
            </a:extLst>
          </p:cNvPr>
          <p:cNvSpPr/>
          <p:nvPr/>
        </p:nvSpPr>
        <p:spPr>
          <a:xfrm>
            <a:off x="7918253" y="3810125"/>
            <a:ext cx="1978427" cy="461665"/>
          </a:xfrm>
          <a:prstGeom prst="rect">
            <a:avLst/>
          </a:prstGeom>
        </p:spPr>
        <p:txBody>
          <a:bodyPr wrap="none">
            <a:spAutoFit/>
          </a:bodyPr>
          <a:lstStyle/>
          <a:p>
            <a:r>
              <a:rPr lang="en-GB" sz="2400" dirty="0"/>
              <a:t>(h) SE to SW</a:t>
            </a:r>
          </a:p>
        </p:txBody>
      </p:sp>
      <p:sp>
        <p:nvSpPr>
          <p:cNvPr id="17" name="Rectangle 16">
            <a:extLst>
              <a:ext uri="{FF2B5EF4-FFF2-40B4-BE49-F238E27FC236}">
                <a16:creationId xmlns:a16="http://schemas.microsoft.com/office/drawing/2014/main" id="{5850F272-F801-4025-ACD8-26436B0A0C14}"/>
              </a:ext>
            </a:extLst>
          </p:cNvPr>
          <p:cNvSpPr/>
          <p:nvPr/>
        </p:nvSpPr>
        <p:spPr>
          <a:xfrm>
            <a:off x="7896313" y="3333761"/>
            <a:ext cx="1688283" cy="461665"/>
          </a:xfrm>
          <a:prstGeom prst="rect">
            <a:avLst/>
          </a:prstGeom>
        </p:spPr>
        <p:txBody>
          <a:bodyPr wrap="none">
            <a:spAutoFit/>
          </a:bodyPr>
          <a:lstStyle/>
          <a:p>
            <a:r>
              <a:rPr lang="en-GB" sz="2400" dirty="0"/>
              <a:t>(g) S to SE</a:t>
            </a:r>
          </a:p>
        </p:txBody>
      </p:sp>
      <p:sp>
        <p:nvSpPr>
          <p:cNvPr id="18" name="Rectangle 17">
            <a:extLst>
              <a:ext uri="{FF2B5EF4-FFF2-40B4-BE49-F238E27FC236}">
                <a16:creationId xmlns:a16="http://schemas.microsoft.com/office/drawing/2014/main" id="{D441D93C-8EBD-43A7-BB0D-ECF3FEE08085}"/>
              </a:ext>
            </a:extLst>
          </p:cNvPr>
          <p:cNvSpPr/>
          <p:nvPr/>
        </p:nvSpPr>
        <p:spPr>
          <a:xfrm>
            <a:off x="5406688" y="3833738"/>
            <a:ext cx="1790875" cy="461665"/>
          </a:xfrm>
          <a:prstGeom prst="rect">
            <a:avLst/>
          </a:prstGeom>
        </p:spPr>
        <p:txBody>
          <a:bodyPr wrap="none">
            <a:spAutoFit/>
          </a:bodyPr>
          <a:lstStyle/>
          <a:p>
            <a:r>
              <a:rPr lang="en-GB" sz="2400" dirty="0"/>
              <a:t>(e) W to NE</a:t>
            </a:r>
          </a:p>
        </p:txBody>
      </p:sp>
      <p:sp>
        <p:nvSpPr>
          <p:cNvPr id="19" name="Rectangle 18">
            <a:extLst>
              <a:ext uri="{FF2B5EF4-FFF2-40B4-BE49-F238E27FC236}">
                <a16:creationId xmlns:a16="http://schemas.microsoft.com/office/drawing/2014/main" id="{30A8E1E3-291D-4D71-B006-DB220786FE7D}"/>
              </a:ext>
            </a:extLst>
          </p:cNvPr>
          <p:cNvSpPr/>
          <p:nvPr/>
        </p:nvSpPr>
        <p:spPr>
          <a:xfrm>
            <a:off x="5355954" y="3381578"/>
            <a:ext cx="1723549" cy="461665"/>
          </a:xfrm>
          <a:prstGeom prst="rect">
            <a:avLst/>
          </a:prstGeom>
        </p:spPr>
        <p:txBody>
          <a:bodyPr wrap="none">
            <a:spAutoFit/>
          </a:bodyPr>
          <a:lstStyle/>
          <a:p>
            <a:r>
              <a:rPr lang="en-GB" sz="2400" dirty="0"/>
              <a:t>(d) NE to N</a:t>
            </a:r>
          </a:p>
        </p:txBody>
      </p:sp>
      <p:sp>
        <p:nvSpPr>
          <p:cNvPr id="20" name="Rectangle 19">
            <a:extLst>
              <a:ext uri="{FF2B5EF4-FFF2-40B4-BE49-F238E27FC236}">
                <a16:creationId xmlns:a16="http://schemas.microsoft.com/office/drawing/2014/main" id="{5CFEC7DE-A31B-403E-A6B0-F941A2F85416}"/>
              </a:ext>
            </a:extLst>
          </p:cNvPr>
          <p:cNvSpPr/>
          <p:nvPr/>
        </p:nvSpPr>
        <p:spPr>
          <a:xfrm>
            <a:off x="2418746" y="5466386"/>
            <a:ext cx="1790875" cy="461665"/>
          </a:xfrm>
          <a:prstGeom prst="rect">
            <a:avLst/>
          </a:prstGeom>
        </p:spPr>
        <p:txBody>
          <a:bodyPr wrap="none">
            <a:spAutoFit/>
          </a:bodyPr>
          <a:lstStyle/>
          <a:p>
            <a:r>
              <a:rPr lang="en-GB" sz="2400" dirty="0"/>
              <a:t>(a) N to SW</a:t>
            </a:r>
          </a:p>
        </p:txBody>
      </p:sp>
      <p:sp>
        <p:nvSpPr>
          <p:cNvPr id="21" name="Rectangle 20">
            <a:extLst>
              <a:ext uri="{FF2B5EF4-FFF2-40B4-BE49-F238E27FC236}">
                <a16:creationId xmlns:a16="http://schemas.microsoft.com/office/drawing/2014/main" id="{CD0688A8-BD95-4658-9518-0DE9863E29A7}"/>
              </a:ext>
            </a:extLst>
          </p:cNvPr>
          <p:cNvSpPr/>
          <p:nvPr/>
        </p:nvSpPr>
        <p:spPr>
          <a:xfrm>
            <a:off x="4887863" y="5467594"/>
            <a:ext cx="1773242" cy="461665"/>
          </a:xfrm>
          <a:prstGeom prst="rect">
            <a:avLst/>
          </a:prstGeom>
        </p:spPr>
        <p:txBody>
          <a:bodyPr wrap="none">
            <a:spAutoFit/>
          </a:bodyPr>
          <a:lstStyle/>
          <a:p>
            <a:r>
              <a:rPr lang="en-GB" sz="2400" dirty="0"/>
              <a:t>(b) S to SW</a:t>
            </a:r>
          </a:p>
        </p:txBody>
      </p:sp>
      <p:sp>
        <p:nvSpPr>
          <p:cNvPr id="22" name="Rectangle 21">
            <a:extLst>
              <a:ext uri="{FF2B5EF4-FFF2-40B4-BE49-F238E27FC236}">
                <a16:creationId xmlns:a16="http://schemas.microsoft.com/office/drawing/2014/main" id="{DE853937-3AFF-4B51-A81E-1C9C073F55D9}"/>
              </a:ext>
            </a:extLst>
          </p:cNvPr>
          <p:cNvSpPr/>
          <p:nvPr/>
        </p:nvSpPr>
        <p:spPr>
          <a:xfrm>
            <a:off x="7306732" y="5475445"/>
            <a:ext cx="1858201" cy="461665"/>
          </a:xfrm>
          <a:prstGeom prst="rect">
            <a:avLst/>
          </a:prstGeom>
        </p:spPr>
        <p:txBody>
          <a:bodyPr wrap="none">
            <a:spAutoFit/>
          </a:bodyPr>
          <a:lstStyle/>
          <a:p>
            <a:r>
              <a:rPr lang="en-GB" sz="2400" dirty="0"/>
              <a:t>(c) W to NW</a:t>
            </a:r>
          </a:p>
        </p:txBody>
      </p:sp>
      <p:sp>
        <p:nvSpPr>
          <p:cNvPr id="23" name="Rectangle 22">
            <a:extLst>
              <a:ext uri="{FF2B5EF4-FFF2-40B4-BE49-F238E27FC236}">
                <a16:creationId xmlns:a16="http://schemas.microsoft.com/office/drawing/2014/main" id="{3DE9FC1D-0E6E-4119-A955-8E9ED0E66FF9}"/>
              </a:ext>
            </a:extLst>
          </p:cNvPr>
          <p:cNvSpPr/>
          <p:nvPr/>
        </p:nvSpPr>
        <p:spPr>
          <a:xfrm>
            <a:off x="9662168" y="5515559"/>
            <a:ext cx="1483098" cy="461665"/>
          </a:xfrm>
          <a:prstGeom prst="rect">
            <a:avLst/>
          </a:prstGeom>
        </p:spPr>
        <p:txBody>
          <a:bodyPr wrap="none">
            <a:spAutoFit/>
          </a:bodyPr>
          <a:lstStyle/>
          <a:p>
            <a:r>
              <a:rPr lang="en-GB" sz="2400" dirty="0"/>
              <a:t>(d) E to S</a:t>
            </a:r>
          </a:p>
        </p:txBody>
      </p:sp>
      <p:sp>
        <p:nvSpPr>
          <p:cNvPr id="24" name="TextBox 23">
            <a:extLst>
              <a:ext uri="{FF2B5EF4-FFF2-40B4-BE49-F238E27FC236}">
                <a16:creationId xmlns:a16="http://schemas.microsoft.com/office/drawing/2014/main" id="{9E3AF403-4962-40FC-A64D-1FE7248B420B}"/>
              </a:ext>
            </a:extLst>
          </p:cNvPr>
          <p:cNvSpPr txBox="1"/>
          <p:nvPr/>
        </p:nvSpPr>
        <p:spPr>
          <a:xfrm>
            <a:off x="4056715" y="1736826"/>
            <a:ext cx="894698" cy="461665"/>
          </a:xfrm>
          <a:prstGeom prst="rect">
            <a:avLst/>
          </a:prstGeom>
          <a:noFill/>
        </p:spPr>
        <p:txBody>
          <a:bodyPr wrap="square" rtlCol="0">
            <a:spAutoFit/>
          </a:bodyPr>
          <a:lstStyle/>
          <a:p>
            <a:r>
              <a:rPr lang="en-GB" sz="2400" dirty="0">
                <a:solidFill>
                  <a:srgbClr val="FF0000"/>
                </a:solidFill>
              </a:rPr>
              <a:t>360˚</a:t>
            </a:r>
          </a:p>
        </p:txBody>
      </p:sp>
      <p:sp>
        <p:nvSpPr>
          <p:cNvPr id="25" name="Rectangle 24">
            <a:extLst>
              <a:ext uri="{FF2B5EF4-FFF2-40B4-BE49-F238E27FC236}">
                <a16:creationId xmlns:a16="http://schemas.microsoft.com/office/drawing/2014/main" id="{A99DE89C-A668-4CE6-8553-E2C081C079D9}"/>
              </a:ext>
            </a:extLst>
          </p:cNvPr>
          <p:cNvSpPr/>
          <p:nvPr/>
        </p:nvSpPr>
        <p:spPr>
          <a:xfrm>
            <a:off x="4112113" y="2168363"/>
            <a:ext cx="801823" cy="461665"/>
          </a:xfrm>
          <a:prstGeom prst="rect">
            <a:avLst/>
          </a:prstGeom>
        </p:spPr>
        <p:txBody>
          <a:bodyPr wrap="none">
            <a:spAutoFit/>
          </a:bodyPr>
          <a:lstStyle/>
          <a:p>
            <a:r>
              <a:rPr lang="en-GB" sz="2400" dirty="0">
                <a:solidFill>
                  <a:srgbClr val="FF0000"/>
                </a:solidFill>
              </a:rPr>
              <a:t>720˚</a:t>
            </a:r>
          </a:p>
        </p:txBody>
      </p:sp>
      <p:sp>
        <p:nvSpPr>
          <p:cNvPr id="26" name="Rectangle 25">
            <a:extLst>
              <a:ext uri="{FF2B5EF4-FFF2-40B4-BE49-F238E27FC236}">
                <a16:creationId xmlns:a16="http://schemas.microsoft.com/office/drawing/2014/main" id="{4CC27BBC-8FB4-4460-BA4E-A7331DEC8BC1}"/>
              </a:ext>
            </a:extLst>
          </p:cNvPr>
          <p:cNvSpPr/>
          <p:nvPr/>
        </p:nvSpPr>
        <p:spPr>
          <a:xfrm>
            <a:off x="6661105" y="1711784"/>
            <a:ext cx="801823" cy="461665"/>
          </a:xfrm>
          <a:prstGeom prst="rect">
            <a:avLst/>
          </a:prstGeom>
        </p:spPr>
        <p:txBody>
          <a:bodyPr wrap="none">
            <a:spAutoFit/>
          </a:bodyPr>
          <a:lstStyle/>
          <a:p>
            <a:r>
              <a:rPr lang="en-GB" sz="2400" dirty="0">
                <a:solidFill>
                  <a:srgbClr val="FF0000"/>
                </a:solidFill>
              </a:rPr>
              <a:t>270˚</a:t>
            </a:r>
          </a:p>
        </p:txBody>
      </p:sp>
      <p:sp>
        <p:nvSpPr>
          <p:cNvPr id="27" name="Rectangle 26">
            <a:extLst>
              <a:ext uri="{FF2B5EF4-FFF2-40B4-BE49-F238E27FC236}">
                <a16:creationId xmlns:a16="http://schemas.microsoft.com/office/drawing/2014/main" id="{30C12927-B1B3-48C8-8DEE-8CA5CE213124}"/>
              </a:ext>
            </a:extLst>
          </p:cNvPr>
          <p:cNvSpPr/>
          <p:nvPr/>
        </p:nvSpPr>
        <p:spPr>
          <a:xfrm>
            <a:off x="6751832" y="2206249"/>
            <a:ext cx="801823" cy="461665"/>
          </a:xfrm>
          <a:prstGeom prst="rect">
            <a:avLst/>
          </a:prstGeom>
        </p:spPr>
        <p:txBody>
          <a:bodyPr wrap="none">
            <a:spAutoFit/>
          </a:bodyPr>
          <a:lstStyle/>
          <a:p>
            <a:r>
              <a:rPr lang="en-GB" sz="2400" dirty="0">
                <a:solidFill>
                  <a:srgbClr val="FF0000"/>
                </a:solidFill>
              </a:rPr>
              <a:t>450˚</a:t>
            </a:r>
          </a:p>
        </p:txBody>
      </p:sp>
      <p:sp>
        <p:nvSpPr>
          <p:cNvPr id="28" name="Rectangle 27">
            <a:extLst>
              <a:ext uri="{FF2B5EF4-FFF2-40B4-BE49-F238E27FC236}">
                <a16:creationId xmlns:a16="http://schemas.microsoft.com/office/drawing/2014/main" id="{FCFD246D-B125-48CE-B7DB-86C279543A15}"/>
              </a:ext>
            </a:extLst>
          </p:cNvPr>
          <p:cNvSpPr/>
          <p:nvPr/>
        </p:nvSpPr>
        <p:spPr>
          <a:xfrm>
            <a:off x="9377854" y="1703057"/>
            <a:ext cx="801823" cy="461665"/>
          </a:xfrm>
          <a:prstGeom prst="rect">
            <a:avLst/>
          </a:prstGeom>
        </p:spPr>
        <p:txBody>
          <a:bodyPr wrap="none" lIns="91440" tIns="45720" rIns="91440" bIns="45720" anchor="t">
            <a:spAutoFit/>
          </a:bodyPr>
          <a:lstStyle/>
          <a:p>
            <a:r>
              <a:rPr lang="en-GB" sz="2400">
                <a:solidFill>
                  <a:srgbClr val="FF0000"/>
                </a:solidFill>
                <a:latin typeface="Arial"/>
                <a:ea typeface="ＭＳ Ｐゴシック"/>
                <a:cs typeface="Arial"/>
              </a:rPr>
              <a:t>630˚</a:t>
            </a:r>
          </a:p>
        </p:txBody>
      </p:sp>
      <p:sp>
        <p:nvSpPr>
          <p:cNvPr id="29" name="Rectangle 28">
            <a:extLst>
              <a:ext uri="{FF2B5EF4-FFF2-40B4-BE49-F238E27FC236}">
                <a16:creationId xmlns:a16="http://schemas.microsoft.com/office/drawing/2014/main" id="{0286DB9F-F25B-4863-8A42-0F6D988D1D6A}"/>
              </a:ext>
            </a:extLst>
          </p:cNvPr>
          <p:cNvSpPr/>
          <p:nvPr/>
        </p:nvSpPr>
        <p:spPr>
          <a:xfrm>
            <a:off x="9400821" y="2173449"/>
            <a:ext cx="801823" cy="461665"/>
          </a:xfrm>
          <a:prstGeom prst="rect">
            <a:avLst/>
          </a:prstGeom>
        </p:spPr>
        <p:txBody>
          <a:bodyPr wrap="none">
            <a:spAutoFit/>
          </a:bodyPr>
          <a:lstStyle/>
          <a:p>
            <a:r>
              <a:rPr lang="en-GB" sz="2400" dirty="0">
                <a:solidFill>
                  <a:srgbClr val="FF0000"/>
                </a:solidFill>
              </a:rPr>
              <a:t>810˚</a:t>
            </a:r>
          </a:p>
        </p:txBody>
      </p:sp>
      <p:sp>
        <p:nvSpPr>
          <p:cNvPr id="30" name="Rectangle 29">
            <a:extLst>
              <a:ext uri="{FF2B5EF4-FFF2-40B4-BE49-F238E27FC236}">
                <a16:creationId xmlns:a16="http://schemas.microsoft.com/office/drawing/2014/main" id="{BC067001-3907-4B32-9EAC-4EBFB4D9759D}"/>
              </a:ext>
            </a:extLst>
          </p:cNvPr>
          <p:cNvSpPr/>
          <p:nvPr/>
        </p:nvSpPr>
        <p:spPr>
          <a:xfrm>
            <a:off x="4530403" y="3383636"/>
            <a:ext cx="630301" cy="461665"/>
          </a:xfrm>
          <a:prstGeom prst="rect">
            <a:avLst/>
          </a:prstGeom>
        </p:spPr>
        <p:txBody>
          <a:bodyPr wrap="none">
            <a:spAutoFit/>
          </a:bodyPr>
          <a:lstStyle/>
          <a:p>
            <a:r>
              <a:rPr lang="en-GB" sz="2400" dirty="0">
                <a:solidFill>
                  <a:srgbClr val="FF0000"/>
                </a:solidFill>
              </a:rPr>
              <a:t>90˚</a:t>
            </a:r>
          </a:p>
        </p:txBody>
      </p:sp>
      <p:sp>
        <p:nvSpPr>
          <p:cNvPr id="31" name="Rectangle 30">
            <a:extLst>
              <a:ext uri="{FF2B5EF4-FFF2-40B4-BE49-F238E27FC236}">
                <a16:creationId xmlns:a16="http://schemas.microsoft.com/office/drawing/2014/main" id="{B06FB160-A4C8-4C29-A664-D23DC3364870}"/>
              </a:ext>
            </a:extLst>
          </p:cNvPr>
          <p:cNvSpPr/>
          <p:nvPr/>
        </p:nvSpPr>
        <p:spPr>
          <a:xfrm>
            <a:off x="7109895" y="3381577"/>
            <a:ext cx="801823" cy="461665"/>
          </a:xfrm>
          <a:prstGeom prst="rect">
            <a:avLst/>
          </a:prstGeom>
        </p:spPr>
        <p:txBody>
          <a:bodyPr wrap="none">
            <a:spAutoFit/>
          </a:bodyPr>
          <a:lstStyle/>
          <a:p>
            <a:r>
              <a:rPr lang="en-GB" sz="2400" dirty="0">
                <a:solidFill>
                  <a:srgbClr val="FF0000"/>
                </a:solidFill>
              </a:rPr>
              <a:t>315˚</a:t>
            </a:r>
          </a:p>
        </p:txBody>
      </p:sp>
      <p:sp>
        <p:nvSpPr>
          <p:cNvPr id="32" name="Rectangle 31">
            <a:extLst>
              <a:ext uri="{FF2B5EF4-FFF2-40B4-BE49-F238E27FC236}">
                <a16:creationId xmlns:a16="http://schemas.microsoft.com/office/drawing/2014/main" id="{4C37AA86-3E4A-40F7-97EF-4D1CBB5AFF2F}"/>
              </a:ext>
            </a:extLst>
          </p:cNvPr>
          <p:cNvSpPr/>
          <p:nvPr/>
        </p:nvSpPr>
        <p:spPr>
          <a:xfrm>
            <a:off x="9845504" y="3325936"/>
            <a:ext cx="801823" cy="461665"/>
          </a:xfrm>
          <a:prstGeom prst="rect">
            <a:avLst/>
          </a:prstGeom>
        </p:spPr>
        <p:txBody>
          <a:bodyPr wrap="none">
            <a:spAutoFit/>
          </a:bodyPr>
          <a:lstStyle/>
          <a:p>
            <a:r>
              <a:rPr lang="en-GB" sz="2400" dirty="0">
                <a:solidFill>
                  <a:srgbClr val="FF0000"/>
                </a:solidFill>
              </a:rPr>
              <a:t>315˚</a:t>
            </a:r>
          </a:p>
        </p:txBody>
      </p:sp>
      <p:sp>
        <p:nvSpPr>
          <p:cNvPr id="33" name="Rectangle 32">
            <a:extLst>
              <a:ext uri="{FF2B5EF4-FFF2-40B4-BE49-F238E27FC236}">
                <a16:creationId xmlns:a16="http://schemas.microsoft.com/office/drawing/2014/main" id="{55F2103B-186D-4C8B-A514-B801236CB685}"/>
              </a:ext>
            </a:extLst>
          </p:cNvPr>
          <p:cNvSpPr/>
          <p:nvPr/>
        </p:nvSpPr>
        <p:spPr>
          <a:xfrm>
            <a:off x="4555046" y="3883001"/>
            <a:ext cx="630301" cy="461665"/>
          </a:xfrm>
          <a:prstGeom prst="rect">
            <a:avLst/>
          </a:prstGeom>
        </p:spPr>
        <p:txBody>
          <a:bodyPr wrap="none">
            <a:spAutoFit/>
          </a:bodyPr>
          <a:lstStyle/>
          <a:p>
            <a:r>
              <a:rPr lang="en-GB" sz="2400" dirty="0">
                <a:solidFill>
                  <a:srgbClr val="FF0000"/>
                </a:solidFill>
              </a:rPr>
              <a:t>45˚</a:t>
            </a:r>
          </a:p>
        </p:txBody>
      </p:sp>
      <p:sp>
        <p:nvSpPr>
          <p:cNvPr id="34" name="Rectangle 33">
            <a:extLst>
              <a:ext uri="{FF2B5EF4-FFF2-40B4-BE49-F238E27FC236}">
                <a16:creationId xmlns:a16="http://schemas.microsoft.com/office/drawing/2014/main" id="{FEBE8183-F358-4496-AFED-F31BF4BB6F2B}"/>
              </a:ext>
            </a:extLst>
          </p:cNvPr>
          <p:cNvSpPr/>
          <p:nvPr/>
        </p:nvSpPr>
        <p:spPr>
          <a:xfrm>
            <a:off x="4503221" y="4375897"/>
            <a:ext cx="801823" cy="461665"/>
          </a:xfrm>
          <a:prstGeom prst="rect">
            <a:avLst/>
          </a:prstGeom>
        </p:spPr>
        <p:txBody>
          <a:bodyPr wrap="none">
            <a:spAutoFit/>
          </a:bodyPr>
          <a:lstStyle/>
          <a:p>
            <a:r>
              <a:rPr lang="en-GB" sz="2400" dirty="0">
                <a:solidFill>
                  <a:srgbClr val="FF0000"/>
                </a:solidFill>
              </a:rPr>
              <a:t>180˚</a:t>
            </a:r>
          </a:p>
        </p:txBody>
      </p:sp>
      <p:sp>
        <p:nvSpPr>
          <p:cNvPr id="35" name="Rectangle 34">
            <a:extLst>
              <a:ext uri="{FF2B5EF4-FFF2-40B4-BE49-F238E27FC236}">
                <a16:creationId xmlns:a16="http://schemas.microsoft.com/office/drawing/2014/main" id="{75BF83B3-E1CD-4BEB-8C3F-EE13B7DD7363}"/>
              </a:ext>
            </a:extLst>
          </p:cNvPr>
          <p:cNvSpPr/>
          <p:nvPr/>
        </p:nvSpPr>
        <p:spPr>
          <a:xfrm>
            <a:off x="7115339" y="3818427"/>
            <a:ext cx="801823" cy="461665"/>
          </a:xfrm>
          <a:prstGeom prst="rect">
            <a:avLst/>
          </a:prstGeom>
        </p:spPr>
        <p:txBody>
          <a:bodyPr wrap="none">
            <a:spAutoFit/>
          </a:bodyPr>
          <a:lstStyle/>
          <a:p>
            <a:r>
              <a:rPr lang="en-GB" sz="2400" dirty="0">
                <a:solidFill>
                  <a:srgbClr val="FF0000"/>
                </a:solidFill>
              </a:rPr>
              <a:t>135˚</a:t>
            </a:r>
          </a:p>
        </p:txBody>
      </p:sp>
      <p:sp>
        <p:nvSpPr>
          <p:cNvPr id="36" name="Rectangle 35">
            <a:extLst>
              <a:ext uri="{FF2B5EF4-FFF2-40B4-BE49-F238E27FC236}">
                <a16:creationId xmlns:a16="http://schemas.microsoft.com/office/drawing/2014/main" id="{F520C5F0-765F-466B-88BC-645B66731D1A}"/>
              </a:ext>
            </a:extLst>
          </p:cNvPr>
          <p:cNvSpPr/>
          <p:nvPr/>
        </p:nvSpPr>
        <p:spPr>
          <a:xfrm>
            <a:off x="7158056" y="4295403"/>
            <a:ext cx="630301" cy="461665"/>
          </a:xfrm>
          <a:prstGeom prst="rect">
            <a:avLst/>
          </a:prstGeom>
        </p:spPr>
        <p:txBody>
          <a:bodyPr wrap="none">
            <a:spAutoFit/>
          </a:bodyPr>
          <a:lstStyle/>
          <a:p>
            <a:r>
              <a:rPr lang="en-GB" sz="2400" dirty="0">
                <a:solidFill>
                  <a:srgbClr val="FF0000"/>
                </a:solidFill>
              </a:rPr>
              <a:t>45˚</a:t>
            </a:r>
          </a:p>
        </p:txBody>
      </p:sp>
      <p:sp>
        <p:nvSpPr>
          <p:cNvPr id="37" name="Rectangle 36">
            <a:extLst>
              <a:ext uri="{FF2B5EF4-FFF2-40B4-BE49-F238E27FC236}">
                <a16:creationId xmlns:a16="http://schemas.microsoft.com/office/drawing/2014/main" id="{B1336BCE-551D-498F-B861-C4829BF62F5F}"/>
              </a:ext>
            </a:extLst>
          </p:cNvPr>
          <p:cNvSpPr/>
          <p:nvPr/>
        </p:nvSpPr>
        <p:spPr>
          <a:xfrm>
            <a:off x="9963564" y="3786650"/>
            <a:ext cx="630301" cy="461665"/>
          </a:xfrm>
          <a:prstGeom prst="rect">
            <a:avLst/>
          </a:prstGeom>
        </p:spPr>
        <p:txBody>
          <a:bodyPr wrap="none">
            <a:spAutoFit/>
          </a:bodyPr>
          <a:lstStyle/>
          <a:p>
            <a:r>
              <a:rPr lang="en-GB" sz="2400" dirty="0">
                <a:solidFill>
                  <a:srgbClr val="FF0000"/>
                </a:solidFill>
              </a:rPr>
              <a:t>90˚</a:t>
            </a:r>
          </a:p>
        </p:txBody>
      </p:sp>
      <p:sp>
        <p:nvSpPr>
          <p:cNvPr id="38" name="Rectangle 37">
            <a:extLst>
              <a:ext uri="{FF2B5EF4-FFF2-40B4-BE49-F238E27FC236}">
                <a16:creationId xmlns:a16="http://schemas.microsoft.com/office/drawing/2014/main" id="{12311C61-EDE4-4EFE-93E4-692BA5FAC408}"/>
              </a:ext>
            </a:extLst>
          </p:cNvPr>
          <p:cNvSpPr/>
          <p:nvPr/>
        </p:nvSpPr>
        <p:spPr>
          <a:xfrm>
            <a:off x="9877802" y="4209914"/>
            <a:ext cx="801823" cy="461665"/>
          </a:xfrm>
          <a:prstGeom prst="rect">
            <a:avLst/>
          </a:prstGeom>
        </p:spPr>
        <p:txBody>
          <a:bodyPr wrap="none">
            <a:spAutoFit/>
          </a:bodyPr>
          <a:lstStyle/>
          <a:p>
            <a:r>
              <a:rPr lang="en-GB" sz="2400" dirty="0">
                <a:solidFill>
                  <a:srgbClr val="FF0000"/>
                </a:solidFill>
              </a:rPr>
              <a:t>135˚</a:t>
            </a:r>
          </a:p>
        </p:txBody>
      </p:sp>
      <p:sp>
        <p:nvSpPr>
          <p:cNvPr id="39" name="Rectangle 38">
            <a:extLst>
              <a:ext uri="{FF2B5EF4-FFF2-40B4-BE49-F238E27FC236}">
                <a16:creationId xmlns:a16="http://schemas.microsoft.com/office/drawing/2014/main" id="{C56DC686-9CFE-4ED9-AE45-1380969D1F25}"/>
              </a:ext>
            </a:extLst>
          </p:cNvPr>
          <p:cNvSpPr/>
          <p:nvPr/>
        </p:nvSpPr>
        <p:spPr>
          <a:xfrm>
            <a:off x="2963580" y="5901863"/>
            <a:ext cx="801823" cy="461665"/>
          </a:xfrm>
          <a:prstGeom prst="rect">
            <a:avLst/>
          </a:prstGeom>
        </p:spPr>
        <p:txBody>
          <a:bodyPr wrap="none">
            <a:spAutoFit/>
          </a:bodyPr>
          <a:lstStyle/>
          <a:p>
            <a:r>
              <a:rPr lang="en-GB" sz="2400" dirty="0">
                <a:solidFill>
                  <a:srgbClr val="FF0000"/>
                </a:solidFill>
              </a:rPr>
              <a:t>135˚</a:t>
            </a:r>
          </a:p>
        </p:txBody>
      </p:sp>
      <p:sp>
        <p:nvSpPr>
          <p:cNvPr id="40" name="Rectangle 39">
            <a:extLst>
              <a:ext uri="{FF2B5EF4-FFF2-40B4-BE49-F238E27FC236}">
                <a16:creationId xmlns:a16="http://schemas.microsoft.com/office/drawing/2014/main" id="{F57652B4-539C-4721-84D4-DE16009970FA}"/>
              </a:ext>
            </a:extLst>
          </p:cNvPr>
          <p:cNvSpPr/>
          <p:nvPr/>
        </p:nvSpPr>
        <p:spPr>
          <a:xfrm>
            <a:off x="5487597" y="5982335"/>
            <a:ext cx="801823" cy="461665"/>
          </a:xfrm>
          <a:prstGeom prst="rect">
            <a:avLst/>
          </a:prstGeom>
        </p:spPr>
        <p:txBody>
          <a:bodyPr wrap="none">
            <a:spAutoFit/>
          </a:bodyPr>
          <a:lstStyle/>
          <a:p>
            <a:r>
              <a:rPr lang="en-GB" sz="2400" dirty="0">
                <a:solidFill>
                  <a:srgbClr val="FF0000"/>
                </a:solidFill>
              </a:rPr>
              <a:t>315˚</a:t>
            </a:r>
          </a:p>
        </p:txBody>
      </p:sp>
      <p:sp>
        <p:nvSpPr>
          <p:cNvPr id="41" name="Rectangle 40">
            <a:extLst>
              <a:ext uri="{FF2B5EF4-FFF2-40B4-BE49-F238E27FC236}">
                <a16:creationId xmlns:a16="http://schemas.microsoft.com/office/drawing/2014/main" id="{F2FA0DB9-A12F-41E9-8B11-EA133117A253}"/>
              </a:ext>
            </a:extLst>
          </p:cNvPr>
          <p:cNvSpPr/>
          <p:nvPr/>
        </p:nvSpPr>
        <p:spPr>
          <a:xfrm>
            <a:off x="7945657" y="5937110"/>
            <a:ext cx="801823" cy="461665"/>
          </a:xfrm>
          <a:prstGeom prst="rect">
            <a:avLst/>
          </a:prstGeom>
        </p:spPr>
        <p:txBody>
          <a:bodyPr wrap="none">
            <a:spAutoFit/>
          </a:bodyPr>
          <a:lstStyle/>
          <a:p>
            <a:r>
              <a:rPr lang="en-GB" sz="2400" dirty="0">
                <a:solidFill>
                  <a:srgbClr val="FF0000"/>
                </a:solidFill>
              </a:rPr>
              <a:t>315˚</a:t>
            </a:r>
          </a:p>
        </p:txBody>
      </p:sp>
      <p:sp>
        <p:nvSpPr>
          <p:cNvPr id="42" name="Rectangle 41">
            <a:extLst>
              <a:ext uri="{FF2B5EF4-FFF2-40B4-BE49-F238E27FC236}">
                <a16:creationId xmlns:a16="http://schemas.microsoft.com/office/drawing/2014/main" id="{60C72190-2B2C-41BC-897E-1D3D92FD8E3C}"/>
              </a:ext>
            </a:extLst>
          </p:cNvPr>
          <p:cNvSpPr/>
          <p:nvPr/>
        </p:nvSpPr>
        <p:spPr>
          <a:xfrm>
            <a:off x="10127134" y="5946671"/>
            <a:ext cx="801823" cy="461665"/>
          </a:xfrm>
          <a:prstGeom prst="rect">
            <a:avLst/>
          </a:prstGeom>
        </p:spPr>
        <p:txBody>
          <a:bodyPr wrap="none">
            <a:spAutoFit/>
          </a:bodyPr>
          <a:lstStyle/>
          <a:p>
            <a:r>
              <a:rPr lang="en-GB" sz="2400" dirty="0">
                <a:solidFill>
                  <a:srgbClr val="FF0000"/>
                </a:solidFill>
              </a:rPr>
              <a:t>270˚</a:t>
            </a:r>
          </a:p>
        </p:txBody>
      </p:sp>
    </p:spTree>
    <p:extLst>
      <p:ext uri="{BB962C8B-B14F-4D97-AF65-F5344CB8AC3E}">
        <p14:creationId xmlns:p14="http://schemas.microsoft.com/office/powerpoint/2010/main" val="919743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463197" y="698117"/>
            <a:ext cx="9721081" cy="3785652"/>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US" sz="2400" dirty="0"/>
              <a:t>5.	 In what direction will you be facing if you turn:</a:t>
            </a:r>
          </a:p>
          <a:p>
            <a:pPr marL="0" indent="0" eaLnBrk="1" hangingPunct="1">
              <a:buClr>
                <a:srgbClr val="000000"/>
              </a:buClr>
              <a:buSzPct val="100000"/>
              <a:defRPr/>
            </a:pPr>
            <a:r>
              <a:rPr lang="en-US" sz="2400" dirty="0"/>
              <a:t>(a)	180 ° clockwise from NE,</a:t>
            </a:r>
          </a:p>
          <a:p>
            <a:pPr marL="0" indent="0" eaLnBrk="1" hangingPunct="1">
              <a:buClr>
                <a:srgbClr val="000000"/>
              </a:buClr>
              <a:buSzPct val="100000"/>
              <a:defRPr/>
            </a:pPr>
            <a:r>
              <a:rPr lang="en-US" sz="2400" dirty="0"/>
              <a:t>(b)	180 ° anticlockwise from SE,</a:t>
            </a:r>
          </a:p>
          <a:p>
            <a:pPr marL="0" indent="0" eaLnBrk="1" hangingPunct="1">
              <a:buClr>
                <a:srgbClr val="000000"/>
              </a:buClr>
              <a:buSzPct val="100000"/>
              <a:defRPr/>
            </a:pPr>
            <a:r>
              <a:rPr lang="en-US" sz="2400" dirty="0"/>
              <a:t>(c)	90 °   clockwise from SW,</a:t>
            </a:r>
          </a:p>
          <a:p>
            <a:pPr marL="0" indent="0" eaLnBrk="1" hangingPunct="1">
              <a:buClr>
                <a:srgbClr val="000000"/>
              </a:buClr>
              <a:buSzPct val="100000"/>
              <a:defRPr/>
            </a:pPr>
            <a:r>
              <a:rPr lang="en-US" sz="2400" dirty="0"/>
              <a:t>(d)	45 °   clockwise from N,</a:t>
            </a:r>
          </a:p>
          <a:p>
            <a:pPr marL="0" indent="0" eaLnBrk="1" hangingPunct="1">
              <a:buClr>
                <a:srgbClr val="000000"/>
              </a:buClr>
              <a:buSzPct val="100000"/>
              <a:defRPr/>
            </a:pPr>
            <a:r>
              <a:rPr lang="en-US" sz="2400" dirty="0"/>
              <a:t>(e)	225 ° clockwise from SW,</a:t>
            </a:r>
          </a:p>
          <a:p>
            <a:pPr marL="0" indent="0" eaLnBrk="1" hangingPunct="1">
              <a:buClr>
                <a:srgbClr val="000000"/>
              </a:buClr>
              <a:buSzPct val="100000"/>
              <a:defRPr/>
            </a:pPr>
            <a:r>
              <a:rPr lang="en-US" sz="2400" dirty="0"/>
              <a:t>(f)135 °   anticlockwise from N,</a:t>
            </a:r>
          </a:p>
          <a:p>
            <a:pPr marL="0" indent="0" eaLnBrk="1" hangingPunct="1">
              <a:buClr>
                <a:srgbClr val="000000"/>
              </a:buClr>
              <a:buSzPct val="100000"/>
              <a:defRPr/>
            </a:pPr>
            <a:r>
              <a:rPr lang="en-US" sz="2400" dirty="0"/>
              <a:t>(g)	315°  clockwise from SW?</a:t>
            </a:r>
          </a:p>
          <a:p>
            <a:pPr marL="0" indent="0" eaLnBrk="1" hangingPunct="1">
              <a:buClr>
                <a:srgbClr val="000000"/>
              </a:buClr>
              <a:buSzPct val="100000"/>
              <a:defRPr/>
            </a:pP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Angles and Turns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24797B6-1605-4798-A80D-B1319C963C62}"/>
              </a:ext>
            </a:extLst>
          </p:cNvPr>
          <p:cNvPicPr>
            <a:picLocks noChangeAspect="1"/>
          </p:cNvPicPr>
          <p:nvPr/>
        </p:nvPicPr>
        <p:blipFill>
          <a:blip r:embed="rId4"/>
          <a:stretch>
            <a:fillRect/>
          </a:stretch>
        </p:blipFill>
        <p:spPr>
          <a:xfrm>
            <a:off x="8242896" y="1215153"/>
            <a:ext cx="3699093" cy="2510044"/>
          </a:xfrm>
          <a:prstGeom prst="rect">
            <a:avLst/>
          </a:prstGeom>
        </p:spPr>
      </p:pic>
      <p:sp>
        <p:nvSpPr>
          <p:cNvPr id="3" name="Rectangle 2">
            <a:extLst>
              <a:ext uri="{FF2B5EF4-FFF2-40B4-BE49-F238E27FC236}">
                <a16:creationId xmlns:a16="http://schemas.microsoft.com/office/drawing/2014/main" id="{BDDAF99C-D811-4F46-ADF7-CBEB4410F00F}"/>
              </a:ext>
            </a:extLst>
          </p:cNvPr>
          <p:cNvSpPr/>
          <p:nvPr/>
        </p:nvSpPr>
        <p:spPr>
          <a:xfrm>
            <a:off x="2394483" y="4272596"/>
            <a:ext cx="7835082" cy="1938992"/>
          </a:xfrm>
          <a:prstGeom prst="rect">
            <a:avLst/>
          </a:prstGeom>
        </p:spPr>
        <p:txBody>
          <a:bodyPr wrap="square">
            <a:spAutoFit/>
          </a:bodyPr>
          <a:lstStyle/>
          <a:p>
            <a:pPr marL="457200" indent="-457200">
              <a:buAutoNum type="alphaLcParenBoth"/>
            </a:pPr>
            <a:r>
              <a:rPr lang="en-GB" sz="2400" dirty="0"/>
              <a:t>What is N of the shop?</a:t>
            </a:r>
          </a:p>
          <a:p>
            <a:pPr marL="457200" indent="-457200">
              <a:buAutoNum type="alphaLcParenBoth"/>
            </a:pPr>
            <a:endParaRPr lang="en-GB" sz="2400" dirty="0"/>
          </a:p>
          <a:p>
            <a:pPr marL="457200" indent="-457200">
              <a:buAutoNum type="alphaLcParenBoth" startAt="2"/>
            </a:pPr>
            <a:r>
              <a:rPr lang="en-GB" sz="2400" dirty="0"/>
              <a:t>What is W of the church?</a:t>
            </a:r>
          </a:p>
          <a:p>
            <a:pPr marL="457200" indent="-457200">
              <a:buAutoNum type="alphaLcParenBoth" startAt="2"/>
            </a:pPr>
            <a:endParaRPr lang="en-GB" sz="2400" dirty="0"/>
          </a:p>
          <a:p>
            <a:r>
              <a:rPr lang="en-GB" sz="2400" dirty="0"/>
              <a:t>(c)	What is E of the church?</a:t>
            </a:r>
          </a:p>
        </p:txBody>
      </p:sp>
      <p:sp>
        <p:nvSpPr>
          <p:cNvPr id="4" name="Rectangle 3">
            <a:extLst>
              <a:ext uri="{FF2B5EF4-FFF2-40B4-BE49-F238E27FC236}">
                <a16:creationId xmlns:a16="http://schemas.microsoft.com/office/drawing/2014/main" id="{64E6EECF-759E-4842-A9CF-F98847E08D48}"/>
              </a:ext>
            </a:extLst>
          </p:cNvPr>
          <p:cNvSpPr/>
          <p:nvPr/>
        </p:nvSpPr>
        <p:spPr>
          <a:xfrm>
            <a:off x="6312024" y="4220891"/>
            <a:ext cx="6096000" cy="1569660"/>
          </a:xfrm>
          <a:prstGeom prst="rect">
            <a:avLst/>
          </a:prstGeom>
        </p:spPr>
        <p:txBody>
          <a:bodyPr>
            <a:spAutoFit/>
          </a:bodyPr>
          <a:lstStyle/>
          <a:p>
            <a:pPr marL="457200" indent="-457200">
              <a:buAutoNum type="alphaLcParenBoth" startAt="4"/>
            </a:pPr>
            <a:r>
              <a:rPr lang="en-GB" sz="2400" dirty="0"/>
              <a:t>In what direction should you walk from the beach to get to the tower?</a:t>
            </a:r>
          </a:p>
          <a:p>
            <a:pPr marL="457200" indent="-457200">
              <a:buAutoNum type="alphaLcParenBoth" startAt="4"/>
            </a:pPr>
            <a:endParaRPr lang="en-GB" sz="2400" dirty="0"/>
          </a:p>
          <a:p>
            <a:pPr marL="457200" indent="-457200">
              <a:buAutoNum type="alphaLcParenBoth" startAt="5"/>
            </a:pPr>
            <a:endParaRPr lang="en-GB" sz="2400" dirty="0"/>
          </a:p>
        </p:txBody>
      </p:sp>
      <p:sp>
        <p:nvSpPr>
          <p:cNvPr id="5" name="Rectangle 4">
            <a:extLst>
              <a:ext uri="{FF2B5EF4-FFF2-40B4-BE49-F238E27FC236}">
                <a16:creationId xmlns:a16="http://schemas.microsoft.com/office/drawing/2014/main" id="{52C2D43D-5F50-4A04-A694-432EF2F9E7E4}"/>
              </a:ext>
            </a:extLst>
          </p:cNvPr>
          <p:cNvSpPr/>
          <p:nvPr/>
        </p:nvSpPr>
        <p:spPr>
          <a:xfrm>
            <a:off x="2443563" y="3818091"/>
            <a:ext cx="4036682" cy="461665"/>
          </a:xfrm>
          <a:prstGeom prst="rect">
            <a:avLst/>
          </a:prstGeom>
        </p:spPr>
        <p:txBody>
          <a:bodyPr wrap="none">
            <a:spAutoFit/>
          </a:bodyPr>
          <a:lstStyle/>
          <a:p>
            <a:r>
              <a:rPr lang="en-GB" sz="2400" dirty="0"/>
              <a:t>6. Using  the diagram above</a:t>
            </a:r>
          </a:p>
        </p:txBody>
      </p:sp>
      <p:sp>
        <p:nvSpPr>
          <p:cNvPr id="6" name="Rectangle 5">
            <a:extLst>
              <a:ext uri="{FF2B5EF4-FFF2-40B4-BE49-F238E27FC236}">
                <a16:creationId xmlns:a16="http://schemas.microsoft.com/office/drawing/2014/main" id="{295606EF-BBB4-43A7-B01F-6D2D5570CB0D}"/>
              </a:ext>
            </a:extLst>
          </p:cNvPr>
          <p:cNvSpPr/>
          <p:nvPr/>
        </p:nvSpPr>
        <p:spPr>
          <a:xfrm>
            <a:off x="6312024" y="5375052"/>
            <a:ext cx="6096000" cy="830997"/>
          </a:xfrm>
          <a:prstGeom prst="rect">
            <a:avLst/>
          </a:prstGeom>
        </p:spPr>
        <p:txBody>
          <a:bodyPr>
            <a:spAutoFit/>
          </a:bodyPr>
          <a:lstStyle/>
          <a:p>
            <a:pPr marL="457200" indent="-457200">
              <a:buAutoNum type="alphaLcParenBoth" startAt="5"/>
            </a:pPr>
            <a:r>
              <a:rPr lang="en-GB" sz="2400" dirty="0"/>
              <a:t>In what direction should you walk from the beach to get to the church?</a:t>
            </a:r>
          </a:p>
        </p:txBody>
      </p:sp>
      <p:sp>
        <p:nvSpPr>
          <p:cNvPr id="7" name="TextBox 6">
            <a:extLst>
              <a:ext uri="{FF2B5EF4-FFF2-40B4-BE49-F238E27FC236}">
                <a16:creationId xmlns:a16="http://schemas.microsoft.com/office/drawing/2014/main" id="{398994DC-BBAA-4380-A8E4-6A960753495A}"/>
              </a:ext>
            </a:extLst>
          </p:cNvPr>
          <p:cNvSpPr txBox="1"/>
          <p:nvPr/>
        </p:nvSpPr>
        <p:spPr>
          <a:xfrm>
            <a:off x="7124819" y="3286863"/>
            <a:ext cx="807601" cy="461665"/>
          </a:xfrm>
          <a:prstGeom prst="rect">
            <a:avLst/>
          </a:prstGeom>
          <a:noFill/>
        </p:spPr>
        <p:txBody>
          <a:bodyPr wrap="square" rtlCol="0">
            <a:spAutoFit/>
          </a:bodyPr>
          <a:lstStyle/>
          <a:p>
            <a:r>
              <a:rPr lang="en-GB" sz="2400" dirty="0">
                <a:solidFill>
                  <a:srgbClr val="FF0000"/>
                </a:solidFill>
              </a:rPr>
              <a:t>S</a:t>
            </a:r>
          </a:p>
        </p:txBody>
      </p:sp>
      <p:sp>
        <p:nvSpPr>
          <p:cNvPr id="8" name="Rectangle 7">
            <a:extLst>
              <a:ext uri="{FF2B5EF4-FFF2-40B4-BE49-F238E27FC236}">
                <a16:creationId xmlns:a16="http://schemas.microsoft.com/office/drawing/2014/main" id="{8C31D786-2ADA-4164-A4E1-558E60E6B7AE}"/>
              </a:ext>
            </a:extLst>
          </p:cNvPr>
          <p:cNvSpPr/>
          <p:nvPr/>
        </p:nvSpPr>
        <p:spPr>
          <a:xfrm>
            <a:off x="7101434" y="1071245"/>
            <a:ext cx="679994" cy="461665"/>
          </a:xfrm>
          <a:prstGeom prst="rect">
            <a:avLst/>
          </a:prstGeom>
        </p:spPr>
        <p:txBody>
          <a:bodyPr wrap="none">
            <a:spAutoFit/>
          </a:bodyPr>
          <a:lstStyle/>
          <a:p>
            <a:r>
              <a:rPr lang="en-GB" sz="2400" dirty="0">
                <a:solidFill>
                  <a:srgbClr val="FF0000"/>
                </a:solidFill>
              </a:rPr>
              <a:t>SW</a:t>
            </a:r>
          </a:p>
        </p:txBody>
      </p:sp>
      <p:sp>
        <p:nvSpPr>
          <p:cNvPr id="9" name="Rectangle 8">
            <a:extLst>
              <a:ext uri="{FF2B5EF4-FFF2-40B4-BE49-F238E27FC236}">
                <a16:creationId xmlns:a16="http://schemas.microsoft.com/office/drawing/2014/main" id="{283E6432-FC5A-4129-80E4-381D1966CFD7}"/>
              </a:ext>
            </a:extLst>
          </p:cNvPr>
          <p:cNvSpPr/>
          <p:nvPr/>
        </p:nvSpPr>
        <p:spPr>
          <a:xfrm>
            <a:off x="7104691" y="1422810"/>
            <a:ext cx="697627" cy="461665"/>
          </a:xfrm>
          <a:prstGeom prst="rect">
            <a:avLst/>
          </a:prstGeom>
        </p:spPr>
        <p:txBody>
          <a:bodyPr wrap="none">
            <a:spAutoFit/>
          </a:bodyPr>
          <a:lstStyle/>
          <a:p>
            <a:r>
              <a:rPr lang="en-GB" sz="2400" dirty="0">
                <a:solidFill>
                  <a:srgbClr val="FF0000"/>
                </a:solidFill>
              </a:rPr>
              <a:t>NW</a:t>
            </a:r>
          </a:p>
        </p:txBody>
      </p:sp>
      <p:sp>
        <p:nvSpPr>
          <p:cNvPr id="10" name="Rectangle 9">
            <a:extLst>
              <a:ext uri="{FF2B5EF4-FFF2-40B4-BE49-F238E27FC236}">
                <a16:creationId xmlns:a16="http://schemas.microsoft.com/office/drawing/2014/main" id="{47065319-64DD-42F0-8168-5F4E1EA0919A}"/>
              </a:ext>
            </a:extLst>
          </p:cNvPr>
          <p:cNvSpPr/>
          <p:nvPr/>
        </p:nvSpPr>
        <p:spPr>
          <a:xfrm>
            <a:off x="7092233" y="1807702"/>
            <a:ext cx="697627" cy="461665"/>
          </a:xfrm>
          <a:prstGeom prst="rect">
            <a:avLst/>
          </a:prstGeom>
        </p:spPr>
        <p:txBody>
          <a:bodyPr wrap="none">
            <a:spAutoFit/>
          </a:bodyPr>
          <a:lstStyle/>
          <a:p>
            <a:r>
              <a:rPr lang="en-GB" sz="2400" dirty="0">
                <a:solidFill>
                  <a:srgbClr val="FF0000"/>
                </a:solidFill>
              </a:rPr>
              <a:t>NW</a:t>
            </a:r>
          </a:p>
        </p:txBody>
      </p:sp>
      <p:sp>
        <p:nvSpPr>
          <p:cNvPr id="11" name="Rectangle 10">
            <a:extLst>
              <a:ext uri="{FF2B5EF4-FFF2-40B4-BE49-F238E27FC236}">
                <a16:creationId xmlns:a16="http://schemas.microsoft.com/office/drawing/2014/main" id="{DDA8CE91-93D7-48F3-A9C3-93445E5F738B}"/>
              </a:ext>
            </a:extLst>
          </p:cNvPr>
          <p:cNvSpPr/>
          <p:nvPr/>
        </p:nvSpPr>
        <p:spPr>
          <a:xfrm>
            <a:off x="7124819" y="2151028"/>
            <a:ext cx="612668" cy="461665"/>
          </a:xfrm>
          <a:prstGeom prst="rect">
            <a:avLst/>
          </a:prstGeom>
        </p:spPr>
        <p:txBody>
          <a:bodyPr wrap="none">
            <a:spAutoFit/>
          </a:bodyPr>
          <a:lstStyle/>
          <a:p>
            <a:r>
              <a:rPr lang="en-GB" sz="2400" dirty="0">
                <a:solidFill>
                  <a:srgbClr val="FF0000"/>
                </a:solidFill>
              </a:rPr>
              <a:t>NE</a:t>
            </a:r>
          </a:p>
        </p:txBody>
      </p:sp>
      <p:sp>
        <p:nvSpPr>
          <p:cNvPr id="12" name="Rectangle 11">
            <a:extLst>
              <a:ext uri="{FF2B5EF4-FFF2-40B4-BE49-F238E27FC236}">
                <a16:creationId xmlns:a16="http://schemas.microsoft.com/office/drawing/2014/main" id="{09541671-DBE7-4689-8CBC-9DA1A5B616C2}"/>
              </a:ext>
            </a:extLst>
          </p:cNvPr>
          <p:cNvSpPr/>
          <p:nvPr/>
        </p:nvSpPr>
        <p:spPr>
          <a:xfrm>
            <a:off x="7128812" y="2514821"/>
            <a:ext cx="389850" cy="461665"/>
          </a:xfrm>
          <a:prstGeom prst="rect">
            <a:avLst/>
          </a:prstGeom>
        </p:spPr>
        <p:txBody>
          <a:bodyPr wrap="none">
            <a:spAutoFit/>
          </a:bodyPr>
          <a:lstStyle/>
          <a:p>
            <a:r>
              <a:rPr lang="en-GB" sz="2400" dirty="0">
                <a:solidFill>
                  <a:srgbClr val="FF0000"/>
                </a:solidFill>
              </a:rPr>
              <a:t>E</a:t>
            </a:r>
          </a:p>
        </p:txBody>
      </p:sp>
      <p:sp>
        <p:nvSpPr>
          <p:cNvPr id="13" name="Rectangle 12">
            <a:extLst>
              <a:ext uri="{FF2B5EF4-FFF2-40B4-BE49-F238E27FC236}">
                <a16:creationId xmlns:a16="http://schemas.microsoft.com/office/drawing/2014/main" id="{CAF1493F-9150-473E-9F13-764440E7AAD6}"/>
              </a:ext>
            </a:extLst>
          </p:cNvPr>
          <p:cNvSpPr/>
          <p:nvPr/>
        </p:nvSpPr>
        <p:spPr>
          <a:xfrm>
            <a:off x="7101434" y="2878640"/>
            <a:ext cx="679994" cy="461665"/>
          </a:xfrm>
          <a:prstGeom prst="rect">
            <a:avLst/>
          </a:prstGeom>
        </p:spPr>
        <p:txBody>
          <a:bodyPr wrap="none">
            <a:spAutoFit/>
          </a:bodyPr>
          <a:lstStyle/>
          <a:p>
            <a:r>
              <a:rPr lang="en-GB" sz="2400" dirty="0">
                <a:solidFill>
                  <a:srgbClr val="FF0000"/>
                </a:solidFill>
              </a:rPr>
              <a:t>SW</a:t>
            </a:r>
          </a:p>
        </p:txBody>
      </p:sp>
      <p:sp>
        <p:nvSpPr>
          <p:cNvPr id="14" name="Rectangle 13">
            <a:extLst>
              <a:ext uri="{FF2B5EF4-FFF2-40B4-BE49-F238E27FC236}">
                <a16:creationId xmlns:a16="http://schemas.microsoft.com/office/drawing/2014/main" id="{F3C917FD-1463-4463-BA1A-8771BE4DE986}"/>
              </a:ext>
            </a:extLst>
          </p:cNvPr>
          <p:cNvSpPr/>
          <p:nvPr/>
        </p:nvSpPr>
        <p:spPr>
          <a:xfrm>
            <a:off x="3434252" y="4652387"/>
            <a:ext cx="1178528" cy="461665"/>
          </a:xfrm>
          <a:prstGeom prst="rect">
            <a:avLst/>
          </a:prstGeom>
        </p:spPr>
        <p:txBody>
          <a:bodyPr wrap="none">
            <a:spAutoFit/>
          </a:bodyPr>
          <a:lstStyle/>
          <a:p>
            <a:r>
              <a:rPr lang="en-GB" sz="2400" dirty="0">
                <a:solidFill>
                  <a:srgbClr val="FF0000"/>
                </a:solidFill>
              </a:rPr>
              <a:t>Church</a:t>
            </a:r>
          </a:p>
        </p:txBody>
      </p:sp>
      <p:sp>
        <p:nvSpPr>
          <p:cNvPr id="15" name="Rectangle 14">
            <a:extLst>
              <a:ext uri="{FF2B5EF4-FFF2-40B4-BE49-F238E27FC236}">
                <a16:creationId xmlns:a16="http://schemas.microsoft.com/office/drawing/2014/main" id="{4D6A71E6-594B-4423-B67E-D3C70939720C}"/>
              </a:ext>
            </a:extLst>
          </p:cNvPr>
          <p:cNvSpPr/>
          <p:nvPr/>
        </p:nvSpPr>
        <p:spPr>
          <a:xfrm>
            <a:off x="3433463" y="5390440"/>
            <a:ext cx="1417376" cy="461665"/>
          </a:xfrm>
          <a:prstGeom prst="rect">
            <a:avLst/>
          </a:prstGeom>
        </p:spPr>
        <p:txBody>
          <a:bodyPr wrap="none">
            <a:spAutoFit/>
          </a:bodyPr>
          <a:lstStyle/>
          <a:p>
            <a:r>
              <a:rPr lang="en-GB" sz="2400" dirty="0">
                <a:solidFill>
                  <a:srgbClr val="FF0000"/>
                </a:solidFill>
              </a:rPr>
              <a:t>Big Rock</a:t>
            </a:r>
          </a:p>
        </p:txBody>
      </p:sp>
      <p:sp>
        <p:nvSpPr>
          <p:cNvPr id="16" name="Rectangle 15">
            <a:extLst>
              <a:ext uri="{FF2B5EF4-FFF2-40B4-BE49-F238E27FC236}">
                <a16:creationId xmlns:a16="http://schemas.microsoft.com/office/drawing/2014/main" id="{D4CED8DC-A5A7-4C91-A6A9-5EA3003A5621}"/>
              </a:ext>
            </a:extLst>
          </p:cNvPr>
          <p:cNvSpPr/>
          <p:nvPr/>
        </p:nvSpPr>
        <p:spPr>
          <a:xfrm>
            <a:off x="3433463" y="6166755"/>
            <a:ext cx="1350050" cy="461665"/>
          </a:xfrm>
          <a:prstGeom prst="rect">
            <a:avLst/>
          </a:prstGeom>
        </p:spPr>
        <p:txBody>
          <a:bodyPr wrap="none">
            <a:spAutoFit/>
          </a:bodyPr>
          <a:lstStyle/>
          <a:p>
            <a:r>
              <a:rPr lang="en-GB" sz="2400" dirty="0">
                <a:solidFill>
                  <a:srgbClr val="FF0000"/>
                </a:solidFill>
              </a:rPr>
              <a:t>Windmill</a:t>
            </a:r>
          </a:p>
        </p:txBody>
      </p:sp>
      <p:sp>
        <p:nvSpPr>
          <p:cNvPr id="17" name="Rectangle 16">
            <a:extLst>
              <a:ext uri="{FF2B5EF4-FFF2-40B4-BE49-F238E27FC236}">
                <a16:creationId xmlns:a16="http://schemas.microsoft.com/office/drawing/2014/main" id="{DBB321D9-D901-4270-BEF0-09B34D65DEDA}"/>
              </a:ext>
            </a:extLst>
          </p:cNvPr>
          <p:cNvSpPr/>
          <p:nvPr/>
        </p:nvSpPr>
        <p:spPr>
          <a:xfrm>
            <a:off x="8400256" y="4937053"/>
            <a:ext cx="938077" cy="461665"/>
          </a:xfrm>
          <a:prstGeom prst="rect">
            <a:avLst/>
          </a:prstGeom>
        </p:spPr>
        <p:txBody>
          <a:bodyPr wrap="none">
            <a:spAutoFit/>
          </a:bodyPr>
          <a:lstStyle/>
          <a:p>
            <a:r>
              <a:rPr lang="en-GB" sz="2400" dirty="0">
                <a:solidFill>
                  <a:srgbClr val="FF0000"/>
                </a:solidFill>
              </a:rPr>
              <a:t>North</a:t>
            </a:r>
          </a:p>
        </p:txBody>
      </p:sp>
      <p:sp>
        <p:nvSpPr>
          <p:cNvPr id="18" name="Rectangle 17">
            <a:extLst>
              <a:ext uri="{FF2B5EF4-FFF2-40B4-BE49-F238E27FC236}">
                <a16:creationId xmlns:a16="http://schemas.microsoft.com/office/drawing/2014/main" id="{53038638-970D-4F18-8E56-41C4153F26D4}"/>
              </a:ext>
            </a:extLst>
          </p:cNvPr>
          <p:cNvSpPr/>
          <p:nvPr/>
        </p:nvSpPr>
        <p:spPr>
          <a:xfrm>
            <a:off x="8416864" y="6159883"/>
            <a:ext cx="1717971" cy="461665"/>
          </a:xfrm>
          <a:prstGeom prst="rect">
            <a:avLst/>
          </a:prstGeom>
        </p:spPr>
        <p:txBody>
          <a:bodyPr wrap="none">
            <a:spAutoFit/>
          </a:bodyPr>
          <a:lstStyle/>
          <a:p>
            <a:r>
              <a:rPr lang="en-GB" sz="2400" dirty="0">
                <a:solidFill>
                  <a:srgbClr val="FF0000"/>
                </a:solidFill>
              </a:rPr>
              <a:t>North West</a:t>
            </a:r>
          </a:p>
        </p:txBody>
      </p:sp>
      <p:sp>
        <p:nvSpPr>
          <p:cNvPr id="23" name="TextBox 22">
            <a:extLst>
              <a:ext uri="{FF2B5EF4-FFF2-40B4-BE49-F238E27FC236}">
                <a16:creationId xmlns:a16="http://schemas.microsoft.com/office/drawing/2014/main" id="{8DFB3054-AB98-464F-A597-847E275112F3}"/>
              </a:ext>
            </a:extLst>
          </p:cNvPr>
          <p:cNvSpPr txBox="1"/>
          <p:nvPr/>
        </p:nvSpPr>
        <p:spPr>
          <a:xfrm>
            <a:off x="8242305" y="1232963"/>
            <a:ext cx="3699093" cy="2510044"/>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2968011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45811" y="703271"/>
            <a:ext cx="9721081" cy="830997"/>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7. The map below shows part of East Anglia.</a:t>
            </a: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Angles and Turns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463ED5F-F82B-4804-8700-11F2FD83BADC}"/>
              </a:ext>
            </a:extLst>
          </p:cNvPr>
          <p:cNvPicPr>
            <a:picLocks noChangeAspect="1"/>
          </p:cNvPicPr>
          <p:nvPr/>
        </p:nvPicPr>
        <p:blipFill>
          <a:blip r:embed="rId4"/>
          <a:stretch>
            <a:fillRect/>
          </a:stretch>
        </p:blipFill>
        <p:spPr>
          <a:xfrm>
            <a:off x="2711624" y="1557308"/>
            <a:ext cx="4247118" cy="4398462"/>
          </a:xfrm>
          <a:prstGeom prst="rect">
            <a:avLst/>
          </a:prstGeom>
        </p:spPr>
      </p:pic>
      <p:sp>
        <p:nvSpPr>
          <p:cNvPr id="3" name="Rectangle 2">
            <a:extLst>
              <a:ext uri="{FF2B5EF4-FFF2-40B4-BE49-F238E27FC236}">
                <a16:creationId xmlns:a16="http://schemas.microsoft.com/office/drawing/2014/main" id="{C1EC33E7-1552-4544-B001-C5A2BDDD4D85}"/>
              </a:ext>
            </a:extLst>
          </p:cNvPr>
          <p:cNvSpPr/>
          <p:nvPr/>
        </p:nvSpPr>
        <p:spPr>
          <a:xfrm>
            <a:off x="7217645" y="1338025"/>
            <a:ext cx="4536504" cy="5201424"/>
          </a:xfrm>
          <a:prstGeom prst="rect">
            <a:avLst/>
          </a:prstGeom>
        </p:spPr>
        <p:txBody>
          <a:bodyPr wrap="square">
            <a:spAutoFit/>
          </a:bodyPr>
          <a:lstStyle/>
          <a:p>
            <a:pPr marL="457200" indent="-457200">
              <a:buAutoNum type="alphaLcParenBoth"/>
            </a:pPr>
            <a:r>
              <a:rPr lang="en-GB" sz="2400" dirty="0"/>
              <a:t>What is East of </a:t>
            </a:r>
            <a:r>
              <a:rPr lang="en-GB" sz="2400" dirty="0" err="1"/>
              <a:t>Acle</a:t>
            </a:r>
            <a:r>
              <a:rPr lang="en-GB" sz="2400" dirty="0"/>
              <a:t>?</a:t>
            </a:r>
          </a:p>
          <a:p>
            <a:pPr marL="457200" indent="-457200">
              <a:buAutoNum type="alphaLcParenBoth"/>
            </a:pPr>
            <a:endParaRPr lang="en-GB" sz="2400" dirty="0"/>
          </a:p>
          <a:p>
            <a:pPr marL="457200" indent="-457200">
              <a:buAutoNum type="alphaLcParenBoth" startAt="2"/>
            </a:pPr>
            <a:r>
              <a:rPr lang="en-GB" sz="2400" dirty="0"/>
              <a:t>What is North of Norwich and South of Cromer?</a:t>
            </a:r>
          </a:p>
          <a:p>
            <a:pPr marL="457200" indent="-457200">
              <a:buAutoNum type="alphaLcParenBoth" startAt="2"/>
            </a:pPr>
            <a:endParaRPr lang="en-GB" sz="2400" dirty="0"/>
          </a:p>
          <a:p>
            <a:pPr marL="457200" indent="-457200">
              <a:buAutoNum type="alphaLcParenBoth" startAt="3"/>
            </a:pPr>
            <a:r>
              <a:rPr lang="en-GB" sz="2400" dirty="0"/>
              <a:t>What is SE of Norwich?</a:t>
            </a:r>
          </a:p>
          <a:p>
            <a:pPr marL="457200" indent="-457200">
              <a:buAutoNum type="alphaLcParenBoth" startAt="3"/>
            </a:pPr>
            <a:endParaRPr lang="en-GB" sz="2400" dirty="0"/>
          </a:p>
          <a:p>
            <a:pPr marL="457200" indent="-457200">
              <a:buAutoNum type="alphaLcParenBoth" startAt="4"/>
            </a:pPr>
            <a:r>
              <a:rPr lang="en-GB" sz="2400" dirty="0"/>
              <a:t>What is NW of </a:t>
            </a:r>
            <a:r>
              <a:rPr lang="en-GB" sz="2400" dirty="0" err="1"/>
              <a:t>Acle</a:t>
            </a:r>
            <a:r>
              <a:rPr lang="en-GB" sz="2400" dirty="0"/>
              <a:t>?</a:t>
            </a:r>
          </a:p>
          <a:p>
            <a:pPr marL="457200" indent="-457200">
              <a:buAutoNum type="alphaLcParenBoth" startAt="4"/>
            </a:pPr>
            <a:endParaRPr lang="en-GB" sz="2400" dirty="0"/>
          </a:p>
          <a:p>
            <a:pPr marL="457200" indent="-457200">
              <a:buAutoNum type="alphaLcParenBoth" startAt="5"/>
            </a:pPr>
            <a:r>
              <a:rPr lang="en-GB" sz="2400" dirty="0"/>
              <a:t>What is West of Cromer?</a:t>
            </a:r>
          </a:p>
          <a:p>
            <a:pPr marL="457200" indent="-457200">
              <a:buAutoNum type="alphaLcParenBoth" startAt="5"/>
            </a:pPr>
            <a:endParaRPr lang="en-GB" sz="2400" dirty="0"/>
          </a:p>
          <a:p>
            <a:pPr marL="457200" indent="-457200">
              <a:buAutoNum type="alphaLcParenBoth" startAt="6"/>
            </a:pPr>
            <a:r>
              <a:rPr lang="en-GB" sz="2400" dirty="0"/>
              <a:t>What is West of Lowestoft and East of Bungay?</a:t>
            </a:r>
          </a:p>
          <a:p>
            <a:pPr marL="457200" indent="-457200">
              <a:buAutoNum type="alphaLcParenBoth" startAt="6"/>
            </a:pPr>
            <a:endParaRPr lang="en-GB" dirty="0"/>
          </a:p>
        </p:txBody>
      </p:sp>
      <p:sp>
        <p:nvSpPr>
          <p:cNvPr id="4" name="TextBox 3">
            <a:extLst>
              <a:ext uri="{FF2B5EF4-FFF2-40B4-BE49-F238E27FC236}">
                <a16:creationId xmlns:a16="http://schemas.microsoft.com/office/drawing/2014/main" id="{6E831294-5D02-454E-9608-CF3F9B871F92}"/>
              </a:ext>
            </a:extLst>
          </p:cNvPr>
          <p:cNvSpPr txBox="1"/>
          <p:nvPr/>
        </p:nvSpPr>
        <p:spPr>
          <a:xfrm>
            <a:off x="9696400" y="2795996"/>
            <a:ext cx="1728192" cy="461665"/>
          </a:xfrm>
          <a:prstGeom prst="rect">
            <a:avLst/>
          </a:prstGeom>
          <a:noFill/>
        </p:spPr>
        <p:txBody>
          <a:bodyPr wrap="square" rtlCol="0">
            <a:spAutoFit/>
          </a:bodyPr>
          <a:lstStyle/>
          <a:p>
            <a:r>
              <a:rPr lang="en-GB" sz="2400" dirty="0">
                <a:solidFill>
                  <a:srgbClr val="FF0000"/>
                </a:solidFill>
              </a:rPr>
              <a:t>Aylsham</a:t>
            </a:r>
          </a:p>
        </p:txBody>
      </p:sp>
      <p:sp>
        <p:nvSpPr>
          <p:cNvPr id="5" name="Rectangle 4">
            <a:extLst>
              <a:ext uri="{FF2B5EF4-FFF2-40B4-BE49-F238E27FC236}">
                <a16:creationId xmlns:a16="http://schemas.microsoft.com/office/drawing/2014/main" id="{2D2BCB9E-4423-4EE3-9CD7-D261A8C2E6B1}"/>
              </a:ext>
            </a:extLst>
          </p:cNvPr>
          <p:cNvSpPr/>
          <p:nvPr/>
        </p:nvSpPr>
        <p:spPr>
          <a:xfrm>
            <a:off x="8766838" y="1677230"/>
            <a:ext cx="2345963" cy="461665"/>
          </a:xfrm>
          <a:prstGeom prst="rect">
            <a:avLst/>
          </a:prstGeom>
        </p:spPr>
        <p:txBody>
          <a:bodyPr wrap="none">
            <a:spAutoFit/>
          </a:bodyPr>
          <a:lstStyle/>
          <a:p>
            <a:r>
              <a:rPr lang="en-GB" sz="2400" dirty="0">
                <a:solidFill>
                  <a:srgbClr val="FF0000"/>
                </a:solidFill>
              </a:rPr>
              <a:t>Great Yarmouth</a:t>
            </a:r>
          </a:p>
        </p:txBody>
      </p:sp>
      <p:sp>
        <p:nvSpPr>
          <p:cNvPr id="6" name="Rectangle 5">
            <a:extLst>
              <a:ext uri="{FF2B5EF4-FFF2-40B4-BE49-F238E27FC236}">
                <a16:creationId xmlns:a16="http://schemas.microsoft.com/office/drawing/2014/main" id="{01D1D71B-AA1C-40F2-975A-2499F1117DE6}"/>
              </a:ext>
            </a:extLst>
          </p:cNvPr>
          <p:cNvSpPr/>
          <p:nvPr/>
        </p:nvSpPr>
        <p:spPr>
          <a:xfrm>
            <a:off x="9717984" y="3502666"/>
            <a:ext cx="1263487" cy="461665"/>
          </a:xfrm>
          <a:prstGeom prst="rect">
            <a:avLst/>
          </a:prstGeom>
        </p:spPr>
        <p:txBody>
          <a:bodyPr wrap="none">
            <a:spAutoFit/>
          </a:bodyPr>
          <a:lstStyle/>
          <a:p>
            <a:r>
              <a:rPr lang="en-GB" sz="2400" dirty="0">
                <a:solidFill>
                  <a:srgbClr val="FF0000"/>
                </a:solidFill>
              </a:rPr>
              <a:t>Beccles</a:t>
            </a:r>
          </a:p>
        </p:txBody>
      </p:sp>
      <p:sp>
        <p:nvSpPr>
          <p:cNvPr id="7" name="Rectangle 6">
            <a:extLst>
              <a:ext uri="{FF2B5EF4-FFF2-40B4-BE49-F238E27FC236}">
                <a16:creationId xmlns:a16="http://schemas.microsoft.com/office/drawing/2014/main" id="{952E5829-D2EC-43AA-8D08-EF85905C827D}"/>
              </a:ext>
            </a:extLst>
          </p:cNvPr>
          <p:cNvSpPr/>
          <p:nvPr/>
        </p:nvSpPr>
        <p:spPr>
          <a:xfrm>
            <a:off x="9773814" y="4236720"/>
            <a:ext cx="1360501" cy="461665"/>
          </a:xfrm>
          <a:prstGeom prst="rect">
            <a:avLst/>
          </a:prstGeom>
        </p:spPr>
        <p:txBody>
          <a:bodyPr wrap="none">
            <a:spAutoFit/>
          </a:bodyPr>
          <a:lstStyle/>
          <a:p>
            <a:r>
              <a:rPr lang="en-GB" sz="2400" dirty="0">
                <a:solidFill>
                  <a:srgbClr val="FF0000"/>
                </a:solidFill>
              </a:rPr>
              <a:t>Aylsham</a:t>
            </a:r>
          </a:p>
        </p:txBody>
      </p:sp>
      <p:sp>
        <p:nvSpPr>
          <p:cNvPr id="8" name="Rectangle 7">
            <a:extLst>
              <a:ext uri="{FF2B5EF4-FFF2-40B4-BE49-F238E27FC236}">
                <a16:creationId xmlns:a16="http://schemas.microsoft.com/office/drawing/2014/main" id="{EDDC3ABC-E6A0-4069-8219-03CC3CE83E18}"/>
              </a:ext>
            </a:extLst>
          </p:cNvPr>
          <p:cNvSpPr/>
          <p:nvPr/>
        </p:nvSpPr>
        <p:spPr>
          <a:xfrm>
            <a:off x="9827603" y="4991992"/>
            <a:ext cx="732893" cy="461665"/>
          </a:xfrm>
          <a:prstGeom prst="rect">
            <a:avLst/>
          </a:prstGeom>
        </p:spPr>
        <p:txBody>
          <a:bodyPr wrap="none">
            <a:spAutoFit/>
          </a:bodyPr>
          <a:lstStyle/>
          <a:p>
            <a:r>
              <a:rPr lang="en-GB" sz="2400" dirty="0">
                <a:solidFill>
                  <a:srgbClr val="FF0000"/>
                </a:solidFill>
              </a:rPr>
              <a:t>Holt</a:t>
            </a:r>
          </a:p>
        </p:txBody>
      </p:sp>
      <p:sp>
        <p:nvSpPr>
          <p:cNvPr id="9" name="Rectangle 8">
            <a:extLst>
              <a:ext uri="{FF2B5EF4-FFF2-40B4-BE49-F238E27FC236}">
                <a16:creationId xmlns:a16="http://schemas.microsoft.com/office/drawing/2014/main" id="{7C2E6BBD-0533-4F93-A26F-F3C53F6DC811}"/>
              </a:ext>
            </a:extLst>
          </p:cNvPr>
          <p:cNvSpPr/>
          <p:nvPr/>
        </p:nvSpPr>
        <p:spPr>
          <a:xfrm>
            <a:off x="9849314" y="6080673"/>
            <a:ext cx="1263487" cy="461665"/>
          </a:xfrm>
          <a:prstGeom prst="rect">
            <a:avLst/>
          </a:prstGeom>
        </p:spPr>
        <p:txBody>
          <a:bodyPr wrap="none">
            <a:spAutoFit/>
          </a:bodyPr>
          <a:lstStyle/>
          <a:p>
            <a:r>
              <a:rPr lang="en-GB" sz="2400" dirty="0">
                <a:solidFill>
                  <a:srgbClr val="FF0000"/>
                </a:solidFill>
              </a:rPr>
              <a:t>Beccles</a:t>
            </a:r>
          </a:p>
        </p:txBody>
      </p:sp>
      <p:cxnSp>
        <p:nvCxnSpPr>
          <p:cNvPr id="11" name="Straight Arrow Connector 10">
            <a:extLst>
              <a:ext uri="{FF2B5EF4-FFF2-40B4-BE49-F238E27FC236}">
                <a16:creationId xmlns:a16="http://schemas.microsoft.com/office/drawing/2014/main" id="{9D7EB307-A196-4F28-8432-66FAFFB31280}"/>
              </a:ext>
            </a:extLst>
          </p:cNvPr>
          <p:cNvCxnSpPr>
            <a:cxnSpLocks/>
          </p:cNvCxnSpPr>
          <p:nvPr/>
        </p:nvCxnSpPr>
        <p:spPr bwMode="auto">
          <a:xfrm>
            <a:off x="4788095" y="4145610"/>
            <a:ext cx="875857" cy="3470"/>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73E9674B-02AD-42B1-86EB-9205197E9134}"/>
              </a:ext>
            </a:extLst>
          </p:cNvPr>
          <p:cNvCxnSpPr>
            <a:cxnSpLocks/>
          </p:cNvCxnSpPr>
          <p:nvPr/>
        </p:nvCxnSpPr>
        <p:spPr bwMode="auto">
          <a:xfrm flipV="1">
            <a:off x="3767710" y="3213682"/>
            <a:ext cx="0" cy="935398"/>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49BF242E-48A2-4222-9347-F3D499E5E6AE}"/>
              </a:ext>
            </a:extLst>
          </p:cNvPr>
          <p:cNvCxnSpPr>
            <a:cxnSpLocks/>
          </p:cNvCxnSpPr>
          <p:nvPr/>
        </p:nvCxnSpPr>
        <p:spPr bwMode="auto">
          <a:xfrm>
            <a:off x="3722002" y="1988840"/>
            <a:ext cx="0" cy="1037988"/>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2F596B64-22FA-417C-8118-86BEC09A4B86}"/>
              </a:ext>
            </a:extLst>
          </p:cNvPr>
          <p:cNvCxnSpPr>
            <a:cxnSpLocks/>
          </p:cNvCxnSpPr>
          <p:nvPr/>
        </p:nvCxnSpPr>
        <p:spPr bwMode="auto">
          <a:xfrm>
            <a:off x="3784568" y="4149080"/>
            <a:ext cx="1293977" cy="1304577"/>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E50C981-1B79-4941-8258-1746E41FF157}"/>
              </a:ext>
            </a:extLst>
          </p:cNvPr>
          <p:cNvCxnSpPr>
            <a:cxnSpLocks/>
          </p:cNvCxnSpPr>
          <p:nvPr/>
        </p:nvCxnSpPr>
        <p:spPr bwMode="auto">
          <a:xfrm flipH="1">
            <a:off x="2999656" y="1964322"/>
            <a:ext cx="712904" cy="0"/>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F1F9AAC2-425A-449F-B65C-E7C5EC200B6C}"/>
              </a:ext>
            </a:extLst>
          </p:cNvPr>
          <p:cNvCxnSpPr>
            <a:cxnSpLocks/>
          </p:cNvCxnSpPr>
          <p:nvPr/>
        </p:nvCxnSpPr>
        <p:spPr bwMode="auto">
          <a:xfrm flipH="1" flipV="1">
            <a:off x="3824622" y="3182484"/>
            <a:ext cx="891465" cy="904906"/>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E0AD0343-5271-40FA-A1D3-4AC52F16E74D}"/>
              </a:ext>
            </a:extLst>
          </p:cNvPr>
          <p:cNvCxnSpPr>
            <a:cxnSpLocks/>
          </p:cNvCxnSpPr>
          <p:nvPr/>
        </p:nvCxnSpPr>
        <p:spPr bwMode="auto">
          <a:xfrm flipH="1">
            <a:off x="5231904" y="5517232"/>
            <a:ext cx="432048" cy="0"/>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E81695BA-594D-44D7-9605-020E55FA860B}"/>
              </a:ext>
            </a:extLst>
          </p:cNvPr>
          <p:cNvCxnSpPr>
            <a:cxnSpLocks/>
          </p:cNvCxnSpPr>
          <p:nvPr/>
        </p:nvCxnSpPr>
        <p:spPr bwMode="auto">
          <a:xfrm>
            <a:off x="4431556" y="5517232"/>
            <a:ext cx="646989" cy="0"/>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sp>
        <p:nvSpPr>
          <p:cNvPr id="22" name="TextBox 21">
            <a:extLst>
              <a:ext uri="{FF2B5EF4-FFF2-40B4-BE49-F238E27FC236}">
                <a16:creationId xmlns:a16="http://schemas.microsoft.com/office/drawing/2014/main" id="{95C80825-3765-4B3F-86F7-3D578FD895DB}"/>
              </a:ext>
            </a:extLst>
          </p:cNvPr>
          <p:cNvSpPr txBox="1"/>
          <p:nvPr/>
        </p:nvSpPr>
        <p:spPr>
          <a:xfrm>
            <a:off x="2711624" y="1570986"/>
            <a:ext cx="4247118" cy="4407823"/>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3295406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45811" y="868740"/>
            <a:ext cx="9721081" cy="1200329"/>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GB" sz="2400" dirty="0"/>
              <a:t>8. The diagram shows the positions of Jason and </a:t>
            </a:r>
            <a:r>
              <a:rPr lang="en-GB" sz="2400" dirty="0" err="1"/>
              <a:t>Nadina</a:t>
            </a:r>
            <a:r>
              <a:rPr lang="en-GB" sz="2400" dirty="0"/>
              <a:t>.  </a:t>
            </a:r>
            <a:endParaRPr lang="en-US" sz="2400" dirty="0"/>
          </a:p>
          <a:p>
            <a:pPr marL="0" indent="0" eaLnBrk="1" hangingPunct="1">
              <a:buClr>
                <a:srgbClr val="000000"/>
              </a:buClr>
              <a:buSzPct val="100000"/>
              <a:defRPr/>
            </a:pP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Angles and Turns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1B45C75-C86A-4E64-B7C1-4E951CA58EA9}"/>
              </a:ext>
            </a:extLst>
          </p:cNvPr>
          <p:cNvPicPr>
            <a:picLocks noChangeAspect="1"/>
          </p:cNvPicPr>
          <p:nvPr/>
        </p:nvPicPr>
        <p:blipFill>
          <a:blip r:embed="rId4"/>
          <a:stretch>
            <a:fillRect/>
          </a:stretch>
        </p:blipFill>
        <p:spPr>
          <a:xfrm>
            <a:off x="2338715" y="2190278"/>
            <a:ext cx="3441590" cy="2859524"/>
          </a:xfrm>
          <a:prstGeom prst="rect">
            <a:avLst/>
          </a:prstGeom>
        </p:spPr>
      </p:pic>
      <p:sp>
        <p:nvSpPr>
          <p:cNvPr id="3" name="Rectangle 2">
            <a:extLst>
              <a:ext uri="{FF2B5EF4-FFF2-40B4-BE49-F238E27FC236}">
                <a16:creationId xmlns:a16="http://schemas.microsoft.com/office/drawing/2014/main" id="{58D6B366-50D2-4150-BA55-51FD8ADF2448}"/>
              </a:ext>
            </a:extLst>
          </p:cNvPr>
          <p:cNvSpPr/>
          <p:nvPr/>
        </p:nvSpPr>
        <p:spPr>
          <a:xfrm>
            <a:off x="5799498" y="1340768"/>
            <a:ext cx="6096000" cy="5201424"/>
          </a:xfrm>
          <a:prstGeom prst="rect">
            <a:avLst/>
          </a:prstGeom>
        </p:spPr>
        <p:txBody>
          <a:bodyPr>
            <a:spAutoFit/>
          </a:bodyPr>
          <a:lstStyle/>
          <a:p>
            <a:pPr marL="457200" indent="-457200">
              <a:buAutoNum type="alphaLcParenBoth"/>
            </a:pPr>
            <a:r>
              <a:rPr lang="en-GB" sz="2400" dirty="0"/>
              <a:t>Copy or trace the diagram.</a:t>
            </a:r>
          </a:p>
          <a:p>
            <a:pPr marL="457200" indent="-457200">
              <a:buAutoNum type="alphaLcParenBoth" startAt="2"/>
            </a:pPr>
            <a:r>
              <a:rPr lang="en-GB" sz="2400" dirty="0"/>
              <a:t>Karen is west of </a:t>
            </a:r>
            <a:r>
              <a:rPr lang="en-GB" sz="2400" dirty="0" err="1"/>
              <a:t>Nadina</a:t>
            </a:r>
            <a:r>
              <a:rPr lang="en-GB" sz="2400" dirty="0"/>
              <a:t> and north of Jason.  Mark  Karen's position on your diagram.</a:t>
            </a:r>
          </a:p>
          <a:p>
            <a:pPr marL="457200" indent="-457200">
              <a:buAutoNum type="alphaLcParenBoth" startAt="3"/>
            </a:pPr>
            <a:r>
              <a:rPr lang="en-GB" sz="2400" dirty="0"/>
              <a:t>Jenny is east of Jason and southeast of </a:t>
            </a:r>
            <a:r>
              <a:rPr lang="en-GB" sz="2400" dirty="0" err="1"/>
              <a:t>Nadina</a:t>
            </a:r>
            <a:r>
              <a:rPr lang="en-GB" sz="2400" dirty="0"/>
              <a:t>.  Mark Jenny's position on your diagram.</a:t>
            </a:r>
          </a:p>
          <a:p>
            <a:pPr marL="457200" indent="-457200">
              <a:buAutoNum type="alphaLcParenBoth" startAt="4"/>
            </a:pPr>
            <a:r>
              <a:rPr lang="en-GB" sz="2400" dirty="0"/>
              <a:t>Wendy is west of Jenny and southeast of Karen.  Where is Wendy in relation to </a:t>
            </a:r>
            <a:r>
              <a:rPr lang="en-GB" sz="2400" dirty="0" err="1"/>
              <a:t>Nadina</a:t>
            </a:r>
            <a:r>
              <a:rPr lang="en-GB" sz="2400" dirty="0"/>
              <a:t>?</a:t>
            </a:r>
          </a:p>
          <a:p>
            <a:pPr marL="457200" indent="-457200">
              <a:buAutoNum type="alphaLcParenBoth" startAt="5"/>
            </a:pPr>
            <a:r>
              <a:rPr lang="en-GB" sz="2400" dirty="0"/>
              <a:t>Jai is west of Jason and south west  of Karen. Mark </a:t>
            </a:r>
            <a:r>
              <a:rPr lang="en-GB" sz="2400" dirty="0" err="1"/>
              <a:t>Jai’s</a:t>
            </a:r>
            <a:r>
              <a:rPr lang="en-GB" sz="2400" dirty="0"/>
              <a:t> position on your diagram</a:t>
            </a:r>
          </a:p>
          <a:p>
            <a:pPr marL="457200" indent="-457200">
              <a:buAutoNum type="alphaLcParenBoth" startAt="5"/>
            </a:pPr>
            <a:endParaRPr lang="en-GB" dirty="0"/>
          </a:p>
        </p:txBody>
      </p:sp>
      <p:cxnSp>
        <p:nvCxnSpPr>
          <p:cNvPr id="13" name="Straight Arrow Connector 12">
            <a:extLst>
              <a:ext uri="{FF2B5EF4-FFF2-40B4-BE49-F238E27FC236}">
                <a16:creationId xmlns:a16="http://schemas.microsoft.com/office/drawing/2014/main" id="{10612DAE-CE2F-4A84-97A9-3A5F972282B7}"/>
              </a:ext>
            </a:extLst>
          </p:cNvPr>
          <p:cNvCxnSpPr>
            <a:cxnSpLocks/>
          </p:cNvCxnSpPr>
          <p:nvPr/>
        </p:nvCxnSpPr>
        <p:spPr bwMode="auto">
          <a:xfrm flipH="1">
            <a:off x="3719736" y="2780928"/>
            <a:ext cx="936104" cy="0"/>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7B07925A-6A9C-471F-94A5-CB444ED2D6F1}"/>
              </a:ext>
            </a:extLst>
          </p:cNvPr>
          <p:cNvCxnSpPr>
            <a:cxnSpLocks/>
          </p:cNvCxnSpPr>
          <p:nvPr/>
        </p:nvCxnSpPr>
        <p:spPr bwMode="auto">
          <a:xfrm flipV="1">
            <a:off x="3694489" y="2857046"/>
            <a:ext cx="0" cy="1004002"/>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DB63216D-9D6E-4CA1-BF14-E253423098F7}"/>
              </a:ext>
            </a:extLst>
          </p:cNvPr>
          <p:cNvCxnSpPr>
            <a:cxnSpLocks/>
          </p:cNvCxnSpPr>
          <p:nvPr/>
        </p:nvCxnSpPr>
        <p:spPr bwMode="auto">
          <a:xfrm>
            <a:off x="4323420" y="3861048"/>
            <a:ext cx="1293676" cy="0"/>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1279B244-7096-4809-A7BF-3D26D85F9E5D}"/>
              </a:ext>
            </a:extLst>
          </p:cNvPr>
          <p:cNvCxnSpPr>
            <a:cxnSpLocks/>
            <a:endCxn id="8" idx="1"/>
          </p:cNvCxnSpPr>
          <p:nvPr/>
        </p:nvCxnSpPr>
        <p:spPr bwMode="auto">
          <a:xfrm>
            <a:off x="4709376" y="2803030"/>
            <a:ext cx="948004" cy="1004194"/>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0634ECC0-154D-436F-B9D2-698C423E2AB6}"/>
              </a:ext>
            </a:extLst>
          </p:cNvPr>
          <p:cNvCxnSpPr>
            <a:cxnSpLocks/>
          </p:cNvCxnSpPr>
          <p:nvPr/>
        </p:nvCxnSpPr>
        <p:spPr bwMode="auto">
          <a:xfrm flipH="1">
            <a:off x="4688649" y="4053546"/>
            <a:ext cx="504056" cy="0"/>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33F8747B-11DF-495D-89D1-90FBB85EE405}"/>
              </a:ext>
            </a:extLst>
          </p:cNvPr>
          <p:cNvCxnSpPr>
            <a:cxnSpLocks/>
          </p:cNvCxnSpPr>
          <p:nvPr/>
        </p:nvCxnSpPr>
        <p:spPr bwMode="auto">
          <a:xfrm>
            <a:off x="3726513" y="2849333"/>
            <a:ext cx="982863" cy="1011715"/>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007F128A-4BEF-4855-BE61-E8A73E62DF11}"/>
              </a:ext>
            </a:extLst>
          </p:cNvPr>
          <p:cNvCxnSpPr>
            <a:cxnSpLocks/>
          </p:cNvCxnSpPr>
          <p:nvPr/>
        </p:nvCxnSpPr>
        <p:spPr bwMode="auto">
          <a:xfrm flipH="1">
            <a:off x="2744777" y="3871609"/>
            <a:ext cx="898866" cy="0"/>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sp>
        <p:nvSpPr>
          <p:cNvPr id="8" name="Oval 7">
            <a:extLst>
              <a:ext uri="{FF2B5EF4-FFF2-40B4-BE49-F238E27FC236}">
                <a16:creationId xmlns:a16="http://schemas.microsoft.com/office/drawing/2014/main" id="{B77397A1-658C-4542-9891-1DA46BE6B2DB}"/>
              </a:ext>
            </a:extLst>
          </p:cNvPr>
          <p:cNvSpPr/>
          <p:nvPr/>
        </p:nvSpPr>
        <p:spPr bwMode="auto">
          <a:xfrm>
            <a:off x="5636289" y="3784930"/>
            <a:ext cx="144016" cy="15223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4" name="Oval 23">
            <a:extLst>
              <a:ext uri="{FF2B5EF4-FFF2-40B4-BE49-F238E27FC236}">
                <a16:creationId xmlns:a16="http://schemas.microsoft.com/office/drawing/2014/main" id="{0710F6E8-C752-45E9-B828-066F62701B0F}"/>
              </a:ext>
            </a:extLst>
          </p:cNvPr>
          <p:cNvSpPr/>
          <p:nvPr/>
        </p:nvSpPr>
        <p:spPr bwMode="auto">
          <a:xfrm>
            <a:off x="2581910" y="3795491"/>
            <a:ext cx="144016" cy="15223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5" name="Oval 24">
            <a:extLst>
              <a:ext uri="{FF2B5EF4-FFF2-40B4-BE49-F238E27FC236}">
                <a16:creationId xmlns:a16="http://schemas.microsoft.com/office/drawing/2014/main" id="{0021F29B-0907-4550-9E0A-47D00F0E0B65}"/>
              </a:ext>
            </a:extLst>
          </p:cNvPr>
          <p:cNvSpPr/>
          <p:nvPr/>
        </p:nvSpPr>
        <p:spPr bwMode="auto">
          <a:xfrm>
            <a:off x="4637368" y="3789810"/>
            <a:ext cx="144016" cy="15223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26" name="Oval 25">
            <a:extLst>
              <a:ext uri="{FF2B5EF4-FFF2-40B4-BE49-F238E27FC236}">
                <a16:creationId xmlns:a16="http://schemas.microsoft.com/office/drawing/2014/main" id="{3C9F0FDC-3349-4C5E-9477-FAB50CD281B9}"/>
              </a:ext>
            </a:extLst>
          </p:cNvPr>
          <p:cNvSpPr/>
          <p:nvPr/>
        </p:nvSpPr>
        <p:spPr bwMode="auto">
          <a:xfrm>
            <a:off x="3593772" y="2704810"/>
            <a:ext cx="144016" cy="15223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16" name="TextBox 15">
            <a:extLst>
              <a:ext uri="{FF2B5EF4-FFF2-40B4-BE49-F238E27FC236}">
                <a16:creationId xmlns:a16="http://schemas.microsoft.com/office/drawing/2014/main" id="{3301697B-E62D-4987-9A42-C453CE0DA956}"/>
              </a:ext>
            </a:extLst>
          </p:cNvPr>
          <p:cNvSpPr txBox="1"/>
          <p:nvPr/>
        </p:nvSpPr>
        <p:spPr>
          <a:xfrm>
            <a:off x="3287688" y="2361755"/>
            <a:ext cx="1088504" cy="338554"/>
          </a:xfrm>
          <a:prstGeom prst="rect">
            <a:avLst/>
          </a:prstGeom>
          <a:noFill/>
        </p:spPr>
        <p:txBody>
          <a:bodyPr wrap="square" rtlCol="0">
            <a:spAutoFit/>
          </a:bodyPr>
          <a:lstStyle/>
          <a:p>
            <a:r>
              <a:rPr lang="en-GB" sz="1600" dirty="0">
                <a:solidFill>
                  <a:srgbClr val="FF0000"/>
                </a:solidFill>
              </a:rPr>
              <a:t>Karen</a:t>
            </a:r>
          </a:p>
        </p:txBody>
      </p:sp>
      <p:sp>
        <p:nvSpPr>
          <p:cNvPr id="33" name="Rectangle 32">
            <a:extLst>
              <a:ext uri="{FF2B5EF4-FFF2-40B4-BE49-F238E27FC236}">
                <a16:creationId xmlns:a16="http://schemas.microsoft.com/office/drawing/2014/main" id="{75CFCFDD-F960-431F-9542-AF73E8EBD745}"/>
              </a:ext>
            </a:extLst>
          </p:cNvPr>
          <p:cNvSpPr/>
          <p:nvPr/>
        </p:nvSpPr>
        <p:spPr>
          <a:xfrm>
            <a:off x="5211898" y="3878462"/>
            <a:ext cx="731290" cy="338554"/>
          </a:xfrm>
          <a:prstGeom prst="rect">
            <a:avLst/>
          </a:prstGeom>
        </p:spPr>
        <p:txBody>
          <a:bodyPr wrap="none">
            <a:spAutoFit/>
          </a:bodyPr>
          <a:lstStyle/>
          <a:p>
            <a:r>
              <a:rPr lang="en-GB" sz="1600" dirty="0">
                <a:solidFill>
                  <a:srgbClr val="FF0000"/>
                </a:solidFill>
              </a:rPr>
              <a:t>Jenny</a:t>
            </a:r>
          </a:p>
        </p:txBody>
      </p:sp>
      <p:cxnSp>
        <p:nvCxnSpPr>
          <p:cNvPr id="43" name="Straight Arrow Connector 42">
            <a:extLst>
              <a:ext uri="{FF2B5EF4-FFF2-40B4-BE49-F238E27FC236}">
                <a16:creationId xmlns:a16="http://schemas.microsoft.com/office/drawing/2014/main" id="{513B5AC3-A008-4061-A8BB-DB97F43B9328}"/>
              </a:ext>
            </a:extLst>
          </p:cNvPr>
          <p:cNvCxnSpPr>
            <a:cxnSpLocks/>
          </p:cNvCxnSpPr>
          <p:nvPr/>
        </p:nvCxnSpPr>
        <p:spPr bwMode="auto">
          <a:xfrm flipH="1">
            <a:off x="2791379" y="2871786"/>
            <a:ext cx="802393" cy="918929"/>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sp>
        <p:nvSpPr>
          <p:cNvPr id="42" name="Rectangle 41">
            <a:extLst>
              <a:ext uri="{FF2B5EF4-FFF2-40B4-BE49-F238E27FC236}">
                <a16:creationId xmlns:a16="http://schemas.microsoft.com/office/drawing/2014/main" id="{829B2051-FBE4-4CE5-B3BC-C8E52B6A5652}"/>
              </a:ext>
            </a:extLst>
          </p:cNvPr>
          <p:cNvSpPr/>
          <p:nvPr/>
        </p:nvSpPr>
        <p:spPr>
          <a:xfrm>
            <a:off x="2358932" y="4023169"/>
            <a:ext cx="445956" cy="338554"/>
          </a:xfrm>
          <a:prstGeom prst="rect">
            <a:avLst/>
          </a:prstGeom>
        </p:spPr>
        <p:txBody>
          <a:bodyPr wrap="none">
            <a:spAutoFit/>
          </a:bodyPr>
          <a:lstStyle/>
          <a:p>
            <a:r>
              <a:rPr lang="en-GB" sz="1600" dirty="0">
                <a:solidFill>
                  <a:srgbClr val="FF0000"/>
                </a:solidFill>
              </a:rPr>
              <a:t>Jai</a:t>
            </a:r>
          </a:p>
        </p:txBody>
      </p:sp>
      <p:sp>
        <p:nvSpPr>
          <p:cNvPr id="44" name="Rectangle 43">
            <a:extLst>
              <a:ext uri="{FF2B5EF4-FFF2-40B4-BE49-F238E27FC236}">
                <a16:creationId xmlns:a16="http://schemas.microsoft.com/office/drawing/2014/main" id="{32CAF988-D152-4DAA-B918-B9CA82EFDD77}"/>
              </a:ext>
            </a:extLst>
          </p:cNvPr>
          <p:cNvSpPr/>
          <p:nvPr/>
        </p:nvSpPr>
        <p:spPr>
          <a:xfrm>
            <a:off x="3897388" y="3902174"/>
            <a:ext cx="818942" cy="338554"/>
          </a:xfrm>
          <a:prstGeom prst="rect">
            <a:avLst/>
          </a:prstGeom>
        </p:spPr>
        <p:txBody>
          <a:bodyPr wrap="none">
            <a:spAutoFit/>
          </a:bodyPr>
          <a:lstStyle/>
          <a:p>
            <a:r>
              <a:rPr lang="en-GB" sz="1600" dirty="0">
                <a:solidFill>
                  <a:srgbClr val="FF0000"/>
                </a:solidFill>
              </a:rPr>
              <a:t>Wendy</a:t>
            </a:r>
          </a:p>
        </p:txBody>
      </p:sp>
      <p:sp>
        <p:nvSpPr>
          <p:cNvPr id="5" name="TextBox 4">
            <a:extLst>
              <a:ext uri="{FF2B5EF4-FFF2-40B4-BE49-F238E27FC236}">
                <a16:creationId xmlns:a16="http://schemas.microsoft.com/office/drawing/2014/main" id="{3B97D959-7687-4F77-8981-5DC71C04DCC1}"/>
              </a:ext>
            </a:extLst>
          </p:cNvPr>
          <p:cNvSpPr txBox="1"/>
          <p:nvPr/>
        </p:nvSpPr>
        <p:spPr>
          <a:xfrm>
            <a:off x="7768070" y="4650798"/>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rgbClr val="FF0000"/>
                </a:solidFill>
                <a:latin typeface="Arial"/>
                <a:ea typeface="ＭＳ Ｐゴシック"/>
                <a:cs typeface="Arial"/>
              </a:rPr>
              <a:t>South</a:t>
            </a:r>
            <a:endParaRPr lang="en-US" sz="2400">
              <a:solidFill>
                <a:srgbClr val="FF0000"/>
              </a:solidFill>
              <a:cs typeface="Arial"/>
            </a:endParaRPr>
          </a:p>
        </p:txBody>
      </p:sp>
      <p:sp>
        <p:nvSpPr>
          <p:cNvPr id="27" name="TextBox 26">
            <a:extLst>
              <a:ext uri="{FF2B5EF4-FFF2-40B4-BE49-F238E27FC236}">
                <a16:creationId xmlns:a16="http://schemas.microsoft.com/office/drawing/2014/main" id="{8426EDED-B5C9-4C8B-B20B-54777F4BD180}"/>
              </a:ext>
            </a:extLst>
          </p:cNvPr>
          <p:cNvSpPr txBox="1"/>
          <p:nvPr/>
        </p:nvSpPr>
        <p:spPr>
          <a:xfrm>
            <a:off x="2305078" y="2190278"/>
            <a:ext cx="3475227" cy="2859524"/>
          </a:xfrm>
          <a:prstGeom prst="rect">
            <a:avLst/>
          </a:prstGeom>
          <a:noFill/>
          <a:ln w="1905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4224815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25" grpId="0" animBg="1"/>
      <p:bldP spid="26" grpId="0" animBg="1"/>
      <p:bldP spid="16" grpId="0"/>
      <p:bldP spid="33" grpId="0"/>
      <p:bldP spid="42" grpId="0"/>
      <p:bldP spid="44" grpId="0"/>
      <p:bldP spid="5" grpId="0"/>
    </p:bldLst>
  </p:timing>
</p:sld>
</file>

<file path=ppt/theme/theme1.xml><?xml version="1.0" encoding="utf-8"?>
<a:theme xmlns:a="http://schemas.openxmlformats.org/drawingml/2006/main" name="Alapértelmezett terv">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242D3088D216458E0212DCF115C968" ma:contentTypeVersion="13" ma:contentTypeDescription="Create a new document." ma:contentTypeScope="" ma:versionID="dec315d4ad1de463c9cd8d1883a63030">
  <xsd:schema xmlns:xsd="http://www.w3.org/2001/XMLSchema" xmlns:xs="http://www.w3.org/2001/XMLSchema" xmlns:p="http://schemas.microsoft.com/office/2006/metadata/properties" xmlns:ns3="9ee75292-5076-4fcc-bc52-dcc754448144" xmlns:ns4="f7b00057-f5aa-46f4-8410-da255f325540" targetNamespace="http://schemas.microsoft.com/office/2006/metadata/properties" ma:root="true" ma:fieldsID="dd1e531ce6b01eaefd4a7de6ab057d9e" ns3:_="" ns4:_="">
    <xsd:import namespace="9ee75292-5076-4fcc-bc52-dcc754448144"/>
    <xsd:import namespace="f7b00057-f5aa-46f4-8410-da255f32554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75292-5076-4fcc-bc52-dcc75444814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b00057-f5aa-46f4-8410-da255f32554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BE0993-3E8D-4AAE-A529-3CB4C627C3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75292-5076-4fcc-bc52-dcc754448144"/>
    <ds:schemaRef ds:uri="f7b00057-f5aa-46f4-8410-da255f325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D26DF9-5106-4408-AEB8-21B8AFA51FB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9ee75292-5076-4fcc-bc52-dcc754448144"/>
    <ds:schemaRef ds:uri="http://purl.org/dc/terms/"/>
    <ds:schemaRef ds:uri="f7b00057-f5aa-46f4-8410-da255f325540"/>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243552F-E41D-424C-8547-11ECC67B9B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TotalTime>
  <Words>4503</Words>
  <Application>Microsoft Office PowerPoint</Application>
  <PresentationFormat>Widescreen</PresentationFormat>
  <Paragraphs>952</Paragraphs>
  <Slides>54</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ＭＳ Ｐゴシック</vt:lpstr>
      <vt:lpstr>Arial</vt:lpstr>
      <vt:lpstr>Cambria Math</vt:lpstr>
      <vt:lpstr>Times New Roman</vt:lpstr>
      <vt:lpstr>Alapértelmezett terv</vt:lpstr>
      <vt:lpstr>Supporting and Enhancing Mathematics and Statistics Unit: Angles and Turns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Unit1</dc:title>
  <dc:creator>a</dc:creator>
  <cp:lastModifiedBy>Andrew Russell</cp:lastModifiedBy>
  <cp:revision>698</cp:revision>
  <cp:lastPrinted>2016-10-17T08:47:54Z</cp:lastPrinted>
  <dcterms:created xsi:type="dcterms:W3CDTF">2012-10-10T19:07:13Z</dcterms:created>
  <dcterms:modified xsi:type="dcterms:W3CDTF">2021-08-12T14:49:36Z</dcterms:modified>
</cp:coreProperties>
</file>