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9"/>
  </p:notesMasterIdLst>
  <p:handoutMasterIdLst>
    <p:handoutMasterId r:id="rId40"/>
  </p:handoutMasterIdLst>
  <p:sldIdLst>
    <p:sldId id="355" r:id="rId5"/>
    <p:sldId id="359" r:id="rId6"/>
    <p:sldId id="283" r:id="rId7"/>
    <p:sldId id="383" r:id="rId8"/>
    <p:sldId id="382" r:id="rId9"/>
    <p:sldId id="384" r:id="rId10"/>
    <p:sldId id="376" r:id="rId11"/>
    <p:sldId id="385" r:id="rId12"/>
    <p:sldId id="386" r:id="rId13"/>
    <p:sldId id="387" r:id="rId14"/>
    <p:sldId id="368" r:id="rId15"/>
    <p:sldId id="388" r:id="rId16"/>
    <p:sldId id="389" r:id="rId17"/>
    <p:sldId id="372" r:id="rId18"/>
    <p:sldId id="377" r:id="rId19"/>
    <p:sldId id="390" r:id="rId20"/>
    <p:sldId id="391" r:id="rId21"/>
    <p:sldId id="381" r:id="rId22"/>
    <p:sldId id="375" r:id="rId23"/>
    <p:sldId id="394" r:id="rId24"/>
    <p:sldId id="378" r:id="rId25"/>
    <p:sldId id="395" r:id="rId26"/>
    <p:sldId id="396" r:id="rId27"/>
    <p:sldId id="369" r:id="rId28"/>
    <p:sldId id="374" r:id="rId29"/>
    <p:sldId id="379" r:id="rId30"/>
    <p:sldId id="392" r:id="rId31"/>
    <p:sldId id="370" r:id="rId32"/>
    <p:sldId id="373" r:id="rId33"/>
    <p:sldId id="380" r:id="rId34"/>
    <p:sldId id="397" r:id="rId35"/>
    <p:sldId id="398" r:id="rId36"/>
    <p:sldId id="399" r:id="rId37"/>
    <p:sldId id="371" r:id="rId38"/>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D52717-B67D-89B8-F373-23E036BB5639}" v="1" dt="2021-01-04T12:26:27.530"/>
    <p1510:client id="{044CD210-7A53-58F6-FB1A-09899087B756}" v="1711" dt="2020-11-20T11:56:57.919"/>
    <p1510:client id="{8EAD1BDD-E60C-84B0-A96D-E900FAB0965B}" v="4" dt="2021-08-24T08:49:20.498"/>
    <p1510:client id="{ED9DEBC7-16F0-486D-8D67-60554D65E584}" v="341" dt="2020-11-19T08:51:27.8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108" d="100"/>
          <a:sy n="108" d="100"/>
        </p:scale>
        <p:origin x="67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8/24/2021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221531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387336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1574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534222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6690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937853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233107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6489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86486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369096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50222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24249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80779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43009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2469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851560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085793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567798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514244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83868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4109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711731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598941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61432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655172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69316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434191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200">
                <a:solidFill>
                  <a:schemeClr val="tx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4.emf"/><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24.png"/><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9.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1.emf"/><Relationship Id="rId4" Type="http://schemas.openxmlformats.org/officeDocument/2006/relationships/image" Target="../media/image20.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3.emf"/><Relationship Id="rId4" Type="http://schemas.openxmlformats.org/officeDocument/2006/relationships/image" Target="../media/image2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26.e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27.em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29.emf"/><Relationship Id="rId4" Type="http://schemas.openxmlformats.org/officeDocument/2006/relationships/image" Target="../media/image28.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30.emf"/></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32.emf"/><Relationship Id="rId4" Type="http://schemas.openxmlformats.org/officeDocument/2006/relationships/image" Target="../media/image31.emf"/></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image" Target="../media/image34.emf"/><Relationship Id="rId4" Type="http://schemas.openxmlformats.org/officeDocument/2006/relationships/image" Target="../media/image33.emf"/></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36.emf"/><Relationship Id="rId4" Type="http://schemas.openxmlformats.org/officeDocument/2006/relationships/image" Target="../media/image3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emf"/><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5.emf"/><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Quantitative Data</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9A6B72E0-28E3-4E19-9849-784DD8223FE6}"/>
              </a:ext>
            </a:extLst>
          </p:cNvPr>
          <p:cNvSpPr/>
          <p:nvPr/>
        </p:nvSpPr>
        <p:spPr bwMode="auto">
          <a:xfrm>
            <a:off x="8807551" y="6080507"/>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1C988FD5-CAF2-459E-8C5B-C3F5CAF92071}"/>
              </a:ext>
            </a:extLst>
          </p:cNvPr>
          <p:cNvSpPr/>
          <p:nvPr/>
        </p:nvSpPr>
        <p:spPr bwMode="auto">
          <a:xfrm>
            <a:off x="8801006" y="5676151"/>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D83698C7-15DA-4E56-AA8E-F3CC4A057D28}"/>
              </a:ext>
            </a:extLst>
          </p:cNvPr>
          <p:cNvSpPr/>
          <p:nvPr/>
        </p:nvSpPr>
        <p:spPr bwMode="auto">
          <a:xfrm>
            <a:off x="8807551" y="5304053"/>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8" name="Rectangle 37">
            <a:extLst>
              <a:ext uri="{FF2B5EF4-FFF2-40B4-BE49-F238E27FC236}">
                <a16:creationId xmlns:a16="http://schemas.microsoft.com/office/drawing/2014/main" id="{924B949F-5079-4A1F-902C-A99AAB09FF1A}"/>
              </a:ext>
            </a:extLst>
          </p:cNvPr>
          <p:cNvSpPr/>
          <p:nvPr/>
        </p:nvSpPr>
        <p:spPr bwMode="auto">
          <a:xfrm>
            <a:off x="5975969" y="6050362"/>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9" name="Rectangle 38">
            <a:extLst>
              <a:ext uri="{FF2B5EF4-FFF2-40B4-BE49-F238E27FC236}">
                <a16:creationId xmlns:a16="http://schemas.microsoft.com/office/drawing/2014/main" id="{1ABE3F36-5C33-491A-9D28-2BBCD25B4B8C}"/>
              </a:ext>
            </a:extLst>
          </p:cNvPr>
          <p:cNvSpPr/>
          <p:nvPr/>
        </p:nvSpPr>
        <p:spPr bwMode="auto">
          <a:xfrm>
            <a:off x="5963414" y="5636193"/>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E1BBD29B-189D-44D9-AA6B-E8ECD1E88C7F}"/>
              </a:ext>
            </a:extLst>
          </p:cNvPr>
          <p:cNvSpPr/>
          <p:nvPr/>
        </p:nvSpPr>
        <p:spPr bwMode="auto">
          <a:xfrm>
            <a:off x="5963414" y="5262151"/>
            <a:ext cx="337432" cy="3218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BE1CC81-0684-4F81-BFF9-2FC1E2154945}"/>
              </a:ext>
            </a:extLst>
          </p:cNvPr>
          <p:cNvPicPr>
            <a:picLocks noChangeAspect="1"/>
          </p:cNvPicPr>
          <p:nvPr/>
        </p:nvPicPr>
        <p:blipFill>
          <a:blip r:embed="rId4"/>
          <a:stretch>
            <a:fillRect/>
          </a:stretch>
        </p:blipFill>
        <p:spPr>
          <a:xfrm>
            <a:off x="7206351" y="791741"/>
            <a:ext cx="3964117" cy="3600998"/>
          </a:xfrm>
          <a:prstGeom prst="rect">
            <a:avLst/>
          </a:prstGeom>
        </p:spPr>
      </p:pic>
      <p:sp>
        <p:nvSpPr>
          <p:cNvPr id="8" name="Rectangle 7">
            <a:extLst>
              <a:ext uri="{FF2B5EF4-FFF2-40B4-BE49-F238E27FC236}">
                <a16:creationId xmlns:a16="http://schemas.microsoft.com/office/drawing/2014/main" id="{B5033301-89AD-4AC8-84D3-16BC2D2DDF7D}"/>
              </a:ext>
            </a:extLst>
          </p:cNvPr>
          <p:cNvSpPr/>
          <p:nvPr/>
        </p:nvSpPr>
        <p:spPr bwMode="auto">
          <a:xfrm>
            <a:off x="7761009" y="1139368"/>
            <a:ext cx="288033" cy="2952328"/>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9" name="Rectangle 8">
            <a:extLst>
              <a:ext uri="{FF2B5EF4-FFF2-40B4-BE49-F238E27FC236}">
                <a16:creationId xmlns:a16="http://schemas.microsoft.com/office/drawing/2014/main" id="{480E6ADF-9F6C-48D8-89D8-FEAC20A75378}"/>
              </a:ext>
            </a:extLst>
          </p:cNvPr>
          <p:cNvSpPr/>
          <p:nvPr/>
        </p:nvSpPr>
        <p:spPr bwMode="auto">
          <a:xfrm>
            <a:off x="8298015" y="1891619"/>
            <a:ext cx="288033" cy="2200077"/>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0" name="Rectangle 9">
            <a:extLst>
              <a:ext uri="{FF2B5EF4-FFF2-40B4-BE49-F238E27FC236}">
                <a16:creationId xmlns:a16="http://schemas.microsoft.com/office/drawing/2014/main" id="{637DF10F-AE4D-4615-A583-7EBDBA881B79}"/>
              </a:ext>
            </a:extLst>
          </p:cNvPr>
          <p:cNvSpPr/>
          <p:nvPr/>
        </p:nvSpPr>
        <p:spPr bwMode="auto">
          <a:xfrm>
            <a:off x="8854949" y="1603588"/>
            <a:ext cx="250039" cy="248810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1" name="Rectangle 10">
            <a:extLst>
              <a:ext uri="{FF2B5EF4-FFF2-40B4-BE49-F238E27FC236}">
                <a16:creationId xmlns:a16="http://schemas.microsoft.com/office/drawing/2014/main" id="{E588EF31-02C6-4494-9A05-CB061817AE18}"/>
              </a:ext>
            </a:extLst>
          </p:cNvPr>
          <p:cNvSpPr/>
          <p:nvPr/>
        </p:nvSpPr>
        <p:spPr bwMode="auto">
          <a:xfrm>
            <a:off x="9362786" y="1139369"/>
            <a:ext cx="288033" cy="2952328"/>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Rectangle 11">
            <a:extLst>
              <a:ext uri="{FF2B5EF4-FFF2-40B4-BE49-F238E27FC236}">
                <a16:creationId xmlns:a16="http://schemas.microsoft.com/office/drawing/2014/main" id="{B6623392-141B-4BA9-8226-03A9AFB9BF96}"/>
              </a:ext>
            </a:extLst>
          </p:cNvPr>
          <p:cNvSpPr/>
          <p:nvPr/>
        </p:nvSpPr>
        <p:spPr bwMode="auto">
          <a:xfrm>
            <a:off x="10427557" y="1891620"/>
            <a:ext cx="288033" cy="2200077"/>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3" name="Rectangle 12">
            <a:extLst>
              <a:ext uri="{FF2B5EF4-FFF2-40B4-BE49-F238E27FC236}">
                <a16:creationId xmlns:a16="http://schemas.microsoft.com/office/drawing/2014/main" id="{B0A9BBF5-E62A-49C1-A198-941AC5800B22}"/>
              </a:ext>
            </a:extLst>
          </p:cNvPr>
          <p:cNvSpPr/>
          <p:nvPr/>
        </p:nvSpPr>
        <p:spPr bwMode="auto">
          <a:xfrm>
            <a:off x="9896383" y="2105452"/>
            <a:ext cx="288034" cy="197658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 name="TextBox 3">
            <a:extLst>
              <a:ext uri="{FF2B5EF4-FFF2-40B4-BE49-F238E27FC236}">
                <a16:creationId xmlns:a16="http://schemas.microsoft.com/office/drawing/2014/main" id="{273FB825-29F7-470F-BE27-4C8E4BE1E7EB}"/>
              </a:ext>
            </a:extLst>
          </p:cNvPr>
          <p:cNvSpPr txBox="1"/>
          <p:nvPr/>
        </p:nvSpPr>
        <p:spPr>
          <a:xfrm>
            <a:off x="7529562" y="512233"/>
            <a:ext cx="1440160" cy="369332"/>
          </a:xfrm>
          <a:prstGeom prst="rect">
            <a:avLst/>
          </a:prstGeom>
          <a:noFill/>
        </p:spPr>
        <p:txBody>
          <a:bodyPr wrap="square" rtlCol="0">
            <a:spAutoFit/>
          </a:bodyPr>
          <a:lstStyle/>
          <a:p>
            <a:r>
              <a:rPr lang="en-GB" sz="1800" dirty="0"/>
              <a:t>Frequency</a:t>
            </a:r>
          </a:p>
        </p:txBody>
      </p:sp>
      <p:sp>
        <p:nvSpPr>
          <p:cNvPr id="5" name="TextBox 4">
            <a:extLst>
              <a:ext uri="{FF2B5EF4-FFF2-40B4-BE49-F238E27FC236}">
                <a16:creationId xmlns:a16="http://schemas.microsoft.com/office/drawing/2014/main" id="{DB354432-C390-47D1-ADD8-6348DCFC3474}"/>
              </a:ext>
            </a:extLst>
          </p:cNvPr>
          <p:cNvSpPr txBox="1"/>
          <p:nvPr/>
        </p:nvSpPr>
        <p:spPr>
          <a:xfrm>
            <a:off x="11187250" y="4098255"/>
            <a:ext cx="1152128" cy="369332"/>
          </a:xfrm>
          <a:prstGeom prst="rect">
            <a:avLst/>
          </a:prstGeom>
          <a:noFill/>
        </p:spPr>
        <p:txBody>
          <a:bodyPr wrap="square" rtlCol="0">
            <a:spAutoFit/>
          </a:bodyPr>
          <a:lstStyle/>
          <a:p>
            <a:r>
              <a:rPr lang="en-GB" sz="1800" dirty="0"/>
              <a:t>Score</a:t>
            </a:r>
          </a:p>
        </p:txBody>
      </p:sp>
      <p:sp>
        <p:nvSpPr>
          <p:cNvPr id="6" name="TextBox 5">
            <a:extLst>
              <a:ext uri="{FF2B5EF4-FFF2-40B4-BE49-F238E27FC236}">
                <a16:creationId xmlns:a16="http://schemas.microsoft.com/office/drawing/2014/main" id="{CC631086-92D8-4A2C-9682-DD0A07D1B502}"/>
              </a:ext>
            </a:extLst>
          </p:cNvPr>
          <p:cNvSpPr txBox="1"/>
          <p:nvPr/>
        </p:nvSpPr>
        <p:spPr>
          <a:xfrm>
            <a:off x="6078034" y="4400793"/>
            <a:ext cx="5553830" cy="461665"/>
          </a:xfrm>
          <a:prstGeom prst="rect">
            <a:avLst/>
          </a:prstGeom>
          <a:noFill/>
        </p:spPr>
        <p:txBody>
          <a:bodyPr wrap="square" rtlCol="0">
            <a:spAutoFit/>
          </a:bodyPr>
          <a:lstStyle/>
          <a:p>
            <a:r>
              <a:rPr lang="en-GB" sz="2400" dirty="0"/>
              <a:t>Angle for each score = </a:t>
            </a:r>
            <a:r>
              <a:rPr lang="en-GB" sz="2400" dirty="0">
                <a:solidFill>
                  <a:srgbClr val="FF0000"/>
                </a:solidFill>
              </a:rPr>
              <a:t>360˚÷ 60 = 6˚</a:t>
            </a:r>
          </a:p>
        </p:txBody>
      </p:sp>
      <p:sp>
        <p:nvSpPr>
          <p:cNvPr id="7" name="Partial Circle 6">
            <a:extLst>
              <a:ext uri="{FF2B5EF4-FFF2-40B4-BE49-F238E27FC236}">
                <a16:creationId xmlns:a16="http://schemas.microsoft.com/office/drawing/2014/main" id="{9F527F4E-9FF0-4844-A050-3DDED4CEBF71}"/>
              </a:ext>
            </a:extLst>
          </p:cNvPr>
          <p:cNvSpPr/>
          <p:nvPr/>
        </p:nvSpPr>
        <p:spPr bwMode="auto">
          <a:xfrm rot="16200000">
            <a:off x="2578137" y="4073255"/>
            <a:ext cx="2714901" cy="2677944"/>
          </a:xfrm>
          <a:prstGeom prst="pie">
            <a:avLst>
              <a:gd name="adj1" fmla="val 21371422"/>
              <a:gd name="adj2" fmla="val 2806223"/>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Partial Circle 17">
            <a:extLst>
              <a:ext uri="{FF2B5EF4-FFF2-40B4-BE49-F238E27FC236}">
                <a16:creationId xmlns:a16="http://schemas.microsoft.com/office/drawing/2014/main" id="{E2791587-DAD7-4DC7-869D-F2F1F52FF2DE}"/>
              </a:ext>
            </a:extLst>
          </p:cNvPr>
          <p:cNvSpPr/>
          <p:nvPr/>
        </p:nvSpPr>
        <p:spPr bwMode="auto">
          <a:xfrm rot="414512">
            <a:off x="2587064" y="4140875"/>
            <a:ext cx="2729319" cy="2592288"/>
          </a:xfrm>
          <a:prstGeom prst="pie">
            <a:avLst>
              <a:gd name="adj1" fmla="val 98039"/>
              <a:gd name="adj2" fmla="val 4473131"/>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9" name="Partial Circle 18">
            <a:extLst>
              <a:ext uri="{FF2B5EF4-FFF2-40B4-BE49-F238E27FC236}">
                <a16:creationId xmlns:a16="http://schemas.microsoft.com/office/drawing/2014/main" id="{33BEBA23-23B1-4B04-B387-0FAD7A032D05}"/>
              </a:ext>
            </a:extLst>
          </p:cNvPr>
          <p:cNvSpPr/>
          <p:nvPr/>
        </p:nvSpPr>
        <p:spPr bwMode="auto">
          <a:xfrm rot="4686309">
            <a:off x="2572143" y="4092699"/>
            <a:ext cx="2714100" cy="2599031"/>
          </a:xfrm>
          <a:prstGeom prst="pie">
            <a:avLst>
              <a:gd name="adj1" fmla="val 196803"/>
              <a:gd name="adj2" fmla="val 3553552"/>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Partial Circle 19">
            <a:extLst>
              <a:ext uri="{FF2B5EF4-FFF2-40B4-BE49-F238E27FC236}">
                <a16:creationId xmlns:a16="http://schemas.microsoft.com/office/drawing/2014/main" id="{1F3F1679-D8BA-42F3-AB26-B9A9DEFA7C4B}"/>
              </a:ext>
            </a:extLst>
          </p:cNvPr>
          <p:cNvSpPr/>
          <p:nvPr/>
        </p:nvSpPr>
        <p:spPr bwMode="auto">
          <a:xfrm rot="11479462">
            <a:off x="2575742" y="4071900"/>
            <a:ext cx="2729319" cy="2592288"/>
          </a:xfrm>
          <a:prstGeom prst="pie">
            <a:avLst>
              <a:gd name="adj1" fmla="val 21574520"/>
              <a:gd name="adj2" fmla="val 4460353"/>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Partial Circle 20">
            <a:extLst>
              <a:ext uri="{FF2B5EF4-FFF2-40B4-BE49-F238E27FC236}">
                <a16:creationId xmlns:a16="http://schemas.microsoft.com/office/drawing/2014/main" id="{B487A169-6495-4948-B1CB-3C85DC11541C}"/>
              </a:ext>
            </a:extLst>
          </p:cNvPr>
          <p:cNvSpPr/>
          <p:nvPr/>
        </p:nvSpPr>
        <p:spPr bwMode="auto">
          <a:xfrm rot="19047304">
            <a:off x="2553262" y="4104746"/>
            <a:ext cx="2789878" cy="2643819"/>
          </a:xfrm>
          <a:prstGeom prst="pie">
            <a:avLst>
              <a:gd name="adj1" fmla="val 21574520"/>
              <a:gd name="adj2" fmla="val 306354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Partial Circle 21">
            <a:extLst>
              <a:ext uri="{FF2B5EF4-FFF2-40B4-BE49-F238E27FC236}">
                <a16:creationId xmlns:a16="http://schemas.microsoft.com/office/drawing/2014/main" id="{DAC02A28-EA0F-492A-B71D-55288F0E5064}"/>
              </a:ext>
            </a:extLst>
          </p:cNvPr>
          <p:cNvSpPr/>
          <p:nvPr/>
        </p:nvSpPr>
        <p:spPr bwMode="auto">
          <a:xfrm rot="8256647">
            <a:off x="2571671" y="4030505"/>
            <a:ext cx="2736190" cy="2665340"/>
          </a:xfrm>
          <a:prstGeom prst="pie">
            <a:avLst>
              <a:gd name="adj1" fmla="val 21574520"/>
              <a:gd name="adj2" fmla="val 316993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TextBox 13">
            <a:extLst>
              <a:ext uri="{FF2B5EF4-FFF2-40B4-BE49-F238E27FC236}">
                <a16:creationId xmlns:a16="http://schemas.microsoft.com/office/drawing/2014/main" id="{A8E780FB-EA24-456B-8E7A-FBE1BCDCCBDB}"/>
              </a:ext>
            </a:extLst>
          </p:cNvPr>
          <p:cNvSpPr txBox="1"/>
          <p:nvPr/>
        </p:nvSpPr>
        <p:spPr>
          <a:xfrm>
            <a:off x="5963414" y="5223042"/>
            <a:ext cx="3412150" cy="1200329"/>
          </a:xfrm>
          <a:prstGeom prst="rect">
            <a:avLst/>
          </a:prstGeom>
          <a:noFill/>
        </p:spPr>
        <p:txBody>
          <a:bodyPr wrap="square" rtlCol="0">
            <a:spAutoFit/>
          </a:bodyPr>
          <a:lstStyle/>
          <a:p>
            <a:r>
              <a:rPr lang="en-GB" sz="2400" dirty="0"/>
              <a:t>1</a:t>
            </a:r>
            <a:r>
              <a:rPr lang="en-GB" dirty="0"/>
              <a:t>      </a:t>
            </a:r>
            <a:r>
              <a:rPr lang="en-GB" sz="2400" dirty="0">
                <a:solidFill>
                  <a:srgbClr val="FF0000"/>
                </a:solidFill>
              </a:rPr>
              <a:t>12 x 6˚ = 72˚ </a:t>
            </a:r>
          </a:p>
          <a:p>
            <a:r>
              <a:rPr lang="en-GB" sz="2400" dirty="0"/>
              <a:t>2</a:t>
            </a:r>
            <a:r>
              <a:rPr lang="en-GB" sz="2400" dirty="0">
                <a:solidFill>
                  <a:srgbClr val="FF0000"/>
                </a:solidFill>
              </a:rPr>
              <a:t>       9 x 6˚ = 54˚</a:t>
            </a:r>
          </a:p>
          <a:p>
            <a:r>
              <a:rPr lang="en-GB" sz="2400" dirty="0"/>
              <a:t>3</a:t>
            </a:r>
            <a:r>
              <a:rPr lang="en-GB" sz="2400" dirty="0">
                <a:solidFill>
                  <a:srgbClr val="FF0000"/>
                </a:solidFill>
              </a:rPr>
              <a:t>      10 x 6˚= 60˚</a:t>
            </a:r>
          </a:p>
        </p:txBody>
      </p:sp>
      <p:sp>
        <p:nvSpPr>
          <p:cNvPr id="15" name="Rectangle 14">
            <a:extLst>
              <a:ext uri="{FF2B5EF4-FFF2-40B4-BE49-F238E27FC236}">
                <a16:creationId xmlns:a16="http://schemas.microsoft.com/office/drawing/2014/main" id="{B47E4948-E4B3-433A-B24D-282680202462}"/>
              </a:ext>
            </a:extLst>
          </p:cNvPr>
          <p:cNvSpPr/>
          <p:nvPr/>
        </p:nvSpPr>
        <p:spPr>
          <a:xfrm>
            <a:off x="4151784" y="4447892"/>
            <a:ext cx="356188" cy="461665"/>
          </a:xfrm>
          <a:prstGeom prst="rect">
            <a:avLst/>
          </a:prstGeom>
        </p:spPr>
        <p:txBody>
          <a:bodyPr wrap="none">
            <a:spAutoFit/>
          </a:bodyPr>
          <a:lstStyle/>
          <a:p>
            <a:r>
              <a:rPr lang="en-GB" sz="2400" dirty="0"/>
              <a:t>5</a:t>
            </a:r>
          </a:p>
        </p:txBody>
      </p:sp>
      <p:sp>
        <p:nvSpPr>
          <p:cNvPr id="16" name="Rectangle 15">
            <a:extLst>
              <a:ext uri="{FF2B5EF4-FFF2-40B4-BE49-F238E27FC236}">
                <a16:creationId xmlns:a16="http://schemas.microsoft.com/office/drawing/2014/main" id="{D5766083-4322-490C-8786-48DEAD060100}"/>
              </a:ext>
            </a:extLst>
          </p:cNvPr>
          <p:cNvSpPr/>
          <p:nvPr/>
        </p:nvSpPr>
        <p:spPr>
          <a:xfrm>
            <a:off x="4655840" y="4992210"/>
            <a:ext cx="356188" cy="461665"/>
          </a:xfrm>
          <a:prstGeom prst="rect">
            <a:avLst/>
          </a:prstGeom>
        </p:spPr>
        <p:txBody>
          <a:bodyPr wrap="none">
            <a:spAutoFit/>
          </a:bodyPr>
          <a:lstStyle/>
          <a:p>
            <a:r>
              <a:rPr lang="en-GB" sz="2400" dirty="0"/>
              <a:t>6</a:t>
            </a:r>
          </a:p>
        </p:txBody>
      </p:sp>
      <p:sp>
        <p:nvSpPr>
          <p:cNvPr id="17" name="Rectangle 16">
            <a:extLst>
              <a:ext uri="{FF2B5EF4-FFF2-40B4-BE49-F238E27FC236}">
                <a16:creationId xmlns:a16="http://schemas.microsoft.com/office/drawing/2014/main" id="{55F1C681-090D-44A1-9DF7-E4DE3BAEF7E3}"/>
              </a:ext>
            </a:extLst>
          </p:cNvPr>
          <p:cNvSpPr/>
          <p:nvPr/>
        </p:nvSpPr>
        <p:spPr>
          <a:xfrm>
            <a:off x="4328506" y="5779786"/>
            <a:ext cx="356188" cy="461665"/>
          </a:xfrm>
          <a:prstGeom prst="rect">
            <a:avLst/>
          </a:prstGeom>
        </p:spPr>
        <p:txBody>
          <a:bodyPr wrap="none">
            <a:spAutoFit/>
          </a:bodyPr>
          <a:lstStyle/>
          <a:p>
            <a:r>
              <a:rPr lang="en-GB" sz="2400" dirty="0"/>
              <a:t>4</a:t>
            </a:r>
          </a:p>
        </p:txBody>
      </p:sp>
      <p:sp>
        <p:nvSpPr>
          <p:cNvPr id="23" name="Rectangle 22">
            <a:extLst>
              <a:ext uri="{FF2B5EF4-FFF2-40B4-BE49-F238E27FC236}">
                <a16:creationId xmlns:a16="http://schemas.microsoft.com/office/drawing/2014/main" id="{2E62611E-A48B-4A99-A2B1-F61E02916759}"/>
              </a:ext>
            </a:extLst>
          </p:cNvPr>
          <p:cNvSpPr/>
          <p:nvPr/>
        </p:nvSpPr>
        <p:spPr>
          <a:xfrm>
            <a:off x="3541940" y="5910461"/>
            <a:ext cx="356188" cy="461665"/>
          </a:xfrm>
          <a:prstGeom prst="rect">
            <a:avLst/>
          </a:prstGeom>
        </p:spPr>
        <p:txBody>
          <a:bodyPr wrap="none">
            <a:spAutoFit/>
          </a:bodyPr>
          <a:lstStyle/>
          <a:p>
            <a:r>
              <a:rPr lang="en-GB" sz="2400" dirty="0"/>
              <a:t>3</a:t>
            </a:r>
          </a:p>
        </p:txBody>
      </p:sp>
      <p:sp>
        <p:nvSpPr>
          <p:cNvPr id="24" name="Rectangle 23">
            <a:extLst>
              <a:ext uri="{FF2B5EF4-FFF2-40B4-BE49-F238E27FC236}">
                <a16:creationId xmlns:a16="http://schemas.microsoft.com/office/drawing/2014/main" id="{4856BBF7-C07D-4B88-A31E-EE26173B441A}"/>
              </a:ext>
            </a:extLst>
          </p:cNvPr>
          <p:cNvSpPr/>
          <p:nvPr/>
        </p:nvSpPr>
        <p:spPr>
          <a:xfrm>
            <a:off x="2978123" y="5395601"/>
            <a:ext cx="356188" cy="461665"/>
          </a:xfrm>
          <a:prstGeom prst="rect">
            <a:avLst/>
          </a:prstGeom>
        </p:spPr>
        <p:txBody>
          <a:bodyPr wrap="none">
            <a:spAutoFit/>
          </a:bodyPr>
          <a:lstStyle/>
          <a:p>
            <a:r>
              <a:rPr lang="en-GB" sz="2400" dirty="0"/>
              <a:t>2</a:t>
            </a:r>
          </a:p>
        </p:txBody>
      </p:sp>
      <p:sp>
        <p:nvSpPr>
          <p:cNvPr id="25" name="Rectangle 24">
            <a:extLst>
              <a:ext uri="{FF2B5EF4-FFF2-40B4-BE49-F238E27FC236}">
                <a16:creationId xmlns:a16="http://schemas.microsoft.com/office/drawing/2014/main" id="{39FE752E-5B9E-4A66-8F43-B7337712EE40}"/>
              </a:ext>
            </a:extLst>
          </p:cNvPr>
          <p:cNvSpPr/>
          <p:nvPr/>
        </p:nvSpPr>
        <p:spPr>
          <a:xfrm>
            <a:off x="3274815" y="4583112"/>
            <a:ext cx="356188" cy="461665"/>
          </a:xfrm>
          <a:prstGeom prst="rect">
            <a:avLst/>
          </a:prstGeom>
        </p:spPr>
        <p:txBody>
          <a:bodyPr wrap="none">
            <a:spAutoFit/>
          </a:bodyPr>
          <a:lstStyle/>
          <a:p>
            <a:r>
              <a:rPr lang="en-GB" sz="2400" dirty="0"/>
              <a:t>1</a:t>
            </a:r>
          </a:p>
        </p:txBody>
      </p:sp>
      <p:sp>
        <p:nvSpPr>
          <p:cNvPr id="26" name="Rectangle 25">
            <a:extLst>
              <a:ext uri="{FF2B5EF4-FFF2-40B4-BE49-F238E27FC236}">
                <a16:creationId xmlns:a16="http://schemas.microsoft.com/office/drawing/2014/main" id="{7E39B549-6026-4FFE-AAA7-F4DAE975D4CD}"/>
              </a:ext>
            </a:extLst>
          </p:cNvPr>
          <p:cNvSpPr/>
          <p:nvPr/>
        </p:nvSpPr>
        <p:spPr>
          <a:xfrm>
            <a:off x="5699832" y="4813944"/>
            <a:ext cx="1415772" cy="461665"/>
          </a:xfrm>
          <a:prstGeom prst="rect">
            <a:avLst/>
          </a:prstGeom>
        </p:spPr>
        <p:txBody>
          <a:bodyPr wrap="none">
            <a:spAutoFit/>
          </a:bodyPr>
          <a:lstStyle/>
          <a:p>
            <a:r>
              <a:rPr lang="en-GB" sz="2400" dirty="0"/>
              <a:t>Score of </a:t>
            </a:r>
          </a:p>
        </p:txBody>
      </p:sp>
      <p:sp>
        <p:nvSpPr>
          <p:cNvPr id="27" name="Rectangle 26">
            <a:extLst>
              <a:ext uri="{FF2B5EF4-FFF2-40B4-BE49-F238E27FC236}">
                <a16:creationId xmlns:a16="http://schemas.microsoft.com/office/drawing/2014/main" id="{69F42518-F7D2-4CCF-9961-2C0A93911EE8}"/>
              </a:ext>
            </a:extLst>
          </p:cNvPr>
          <p:cNvSpPr/>
          <p:nvPr/>
        </p:nvSpPr>
        <p:spPr>
          <a:xfrm>
            <a:off x="8782333" y="5257101"/>
            <a:ext cx="2617978" cy="1200329"/>
          </a:xfrm>
          <a:prstGeom prst="rect">
            <a:avLst/>
          </a:prstGeom>
        </p:spPr>
        <p:txBody>
          <a:bodyPr wrap="square">
            <a:spAutoFit/>
          </a:bodyPr>
          <a:lstStyle/>
          <a:p>
            <a:r>
              <a:rPr lang="en-GB" sz="2400" dirty="0"/>
              <a:t>4      </a:t>
            </a:r>
            <a:r>
              <a:rPr lang="en-GB" sz="2400" dirty="0">
                <a:solidFill>
                  <a:srgbClr val="FF0000"/>
                </a:solidFill>
              </a:rPr>
              <a:t>12 x 6˚ = 72˚ </a:t>
            </a:r>
          </a:p>
          <a:p>
            <a:r>
              <a:rPr lang="en-GB" sz="2400" dirty="0"/>
              <a:t>5 </a:t>
            </a:r>
            <a:r>
              <a:rPr lang="en-GB" sz="2400" dirty="0">
                <a:solidFill>
                  <a:srgbClr val="FF0000"/>
                </a:solidFill>
              </a:rPr>
              <a:t>       8 x 6˚ = 48˚</a:t>
            </a:r>
          </a:p>
          <a:p>
            <a:r>
              <a:rPr lang="en-GB" sz="2400" dirty="0"/>
              <a:t>6</a:t>
            </a:r>
            <a:r>
              <a:rPr lang="en-GB" sz="2400" dirty="0">
                <a:solidFill>
                  <a:srgbClr val="FF0000"/>
                </a:solidFill>
              </a:rPr>
              <a:t>         9 x 6˚= 54˚</a:t>
            </a:r>
          </a:p>
        </p:txBody>
      </p:sp>
      <p:sp>
        <p:nvSpPr>
          <p:cNvPr id="28" name="Rectangle 27">
            <a:extLst>
              <a:ext uri="{FF2B5EF4-FFF2-40B4-BE49-F238E27FC236}">
                <a16:creationId xmlns:a16="http://schemas.microsoft.com/office/drawing/2014/main" id="{22639B8E-9102-47CB-9C0F-18EB6F2C8930}"/>
              </a:ext>
            </a:extLst>
          </p:cNvPr>
          <p:cNvSpPr/>
          <p:nvPr/>
        </p:nvSpPr>
        <p:spPr>
          <a:xfrm>
            <a:off x="7736647" y="4844721"/>
            <a:ext cx="973343" cy="461665"/>
          </a:xfrm>
          <a:prstGeom prst="rect">
            <a:avLst/>
          </a:prstGeom>
        </p:spPr>
        <p:txBody>
          <a:bodyPr wrap="none">
            <a:spAutoFit/>
          </a:bodyPr>
          <a:lstStyle/>
          <a:p>
            <a:r>
              <a:rPr lang="en-GB" sz="2400" dirty="0"/>
              <a:t>Angle</a:t>
            </a:r>
          </a:p>
        </p:txBody>
      </p:sp>
      <p:sp>
        <p:nvSpPr>
          <p:cNvPr id="29" name="Rectangle 28">
            <a:extLst>
              <a:ext uri="{FF2B5EF4-FFF2-40B4-BE49-F238E27FC236}">
                <a16:creationId xmlns:a16="http://schemas.microsoft.com/office/drawing/2014/main" id="{6466A48E-24F4-403C-96E9-7BCA6457F345}"/>
              </a:ext>
            </a:extLst>
          </p:cNvPr>
          <p:cNvSpPr/>
          <p:nvPr/>
        </p:nvSpPr>
        <p:spPr>
          <a:xfrm>
            <a:off x="10637676" y="4844721"/>
            <a:ext cx="973343" cy="461665"/>
          </a:xfrm>
          <a:prstGeom prst="rect">
            <a:avLst/>
          </a:prstGeom>
        </p:spPr>
        <p:txBody>
          <a:bodyPr wrap="none">
            <a:spAutoFit/>
          </a:bodyPr>
          <a:lstStyle/>
          <a:p>
            <a:r>
              <a:rPr lang="en-GB" sz="2400" dirty="0"/>
              <a:t>Angle</a:t>
            </a:r>
          </a:p>
        </p:txBody>
      </p:sp>
      <p:sp>
        <p:nvSpPr>
          <p:cNvPr id="31" name="TextBox 30">
            <a:extLst>
              <a:ext uri="{FF2B5EF4-FFF2-40B4-BE49-F238E27FC236}">
                <a16:creationId xmlns:a16="http://schemas.microsoft.com/office/drawing/2014/main" id="{817C0DEA-8629-44DD-BBDA-27A4A9159FB9}"/>
              </a:ext>
            </a:extLst>
          </p:cNvPr>
          <p:cNvSpPr txBox="1"/>
          <p:nvPr/>
        </p:nvSpPr>
        <p:spPr>
          <a:xfrm>
            <a:off x="5452434" y="3805957"/>
            <a:ext cx="662557" cy="461665"/>
          </a:xfrm>
          <a:prstGeom prst="rect">
            <a:avLst/>
          </a:prstGeom>
          <a:noFill/>
        </p:spPr>
        <p:txBody>
          <a:bodyPr wrap="square" rtlCol="0">
            <a:spAutoFit/>
          </a:bodyPr>
          <a:lstStyle/>
          <a:p>
            <a:r>
              <a:rPr lang="en-GB" sz="2400" dirty="0">
                <a:solidFill>
                  <a:srgbClr val="FF0000"/>
                </a:solidFill>
              </a:rPr>
              <a:t>60</a:t>
            </a:r>
          </a:p>
        </p:txBody>
      </p:sp>
      <p:cxnSp>
        <p:nvCxnSpPr>
          <p:cNvPr id="33" name="Straight Connector 32">
            <a:extLst>
              <a:ext uri="{FF2B5EF4-FFF2-40B4-BE49-F238E27FC236}">
                <a16:creationId xmlns:a16="http://schemas.microsoft.com/office/drawing/2014/main" id="{D19BE977-8F9C-4922-A218-9E39FA755560}"/>
              </a:ext>
            </a:extLst>
          </p:cNvPr>
          <p:cNvCxnSpPr>
            <a:cxnSpLocks/>
          </p:cNvCxnSpPr>
          <p:nvPr/>
        </p:nvCxnSpPr>
        <p:spPr bwMode="auto">
          <a:xfrm>
            <a:off x="5266184" y="3782163"/>
            <a:ext cx="865946" cy="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0B5F91E1-26A9-4EF4-B547-E4165D4F4BA8}"/>
              </a:ext>
            </a:extLst>
          </p:cNvPr>
          <p:cNvCxnSpPr>
            <a:cxnSpLocks/>
          </p:cNvCxnSpPr>
          <p:nvPr/>
        </p:nvCxnSpPr>
        <p:spPr bwMode="auto">
          <a:xfrm>
            <a:off x="5237449" y="3515700"/>
            <a:ext cx="840585" cy="0"/>
          </a:xfrm>
          <a:prstGeom prst="line">
            <a:avLst/>
          </a:prstGeom>
          <a:solidFill>
            <a:srgbClr val="00B8FF"/>
          </a:solidFill>
          <a:ln w="19050" cap="flat" cmpd="sng" algn="ctr">
            <a:solidFill>
              <a:srgbClr val="FF0000"/>
            </a:solidFill>
            <a:prstDash val="solid"/>
            <a:round/>
            <a:headEnd type="none" w="med" len="med"/>
            <a:tailEnd type="none" w="med" len="med"/>
          </a:ln>
          <a:effectLst/>
        </p:spPr>
      </p:cxnSp>
      <p:pic>
        <p:nvPicPr>
          <p:cNvPr id="41" name="Picture 40">
            <a:extLst>
              <a:ext uri="{FF2B5EF4-FFF2-40B4-BE49-F238E27FC236}">
                <a16:creationId xmlns:a16="http://schemas.microsoft.com/office/drawing/2014/main" id="{5D40223B-0329-4A03-86F9-11C56D533D1C}"/>
              </a:ext>
            </a:extLst>
          </p:cNvPr>
          <p:cNvPicPr>
            <a:picLocks noChangeAspect="1"/>
          </p:cNvPicPr>
          <p:nvPr/>
        </p:nvPicPr>
        <p:blipFill>
          <a:blip r:embed="rId5"/>
          <a:stretch>
            <a:fillRect/>
          </a:stretch>
        </p:blipFill>
        <p:spPr>
          <a:xfrm>
            <a:off x="2596614" y="1187942"/>
            <a:ext cx="3724377" cy="2698438"/>
          </a:xfrm>
          <a:prstGeom prst="rect">
            <a:avLst/>
          </a:prstGeom>
        </p:spPr>
      </p:pic>
      <p:sp>
        <p:nvSpPr>
          <p:cNvPr id="42" name="TextBox 41">
            <a:extLst>
              <a:ext uri="{FF2B5EF4-FFF2-40B4-BE49-F238E27FC236}">
                <a16:creationId xmlns:a16="http://schemas.microsoft.com/office/drawing/2014/main" id="{455F6606-9FBD-4CD9-BD22-44CCAC52A98B}"/>
              </a:ext>
            </a:extLst>
          </p:cNvPr>
          <p:cNvSpPr txBox="1"/>
          <p:nvPr/>
        </p:nvSpPr>
        <p:spPr>
          <a:xfrm>
            <a:off x="2994776" y="1987395"/>
            <a:ext cx="480584" cy="400110"/>
          </a:xfrm>
          <a:prstGeom prst="rect">
            <a:avLst/>
          </a:prstGeom>
          <a:noFill/>
        </p:spPr>
        <p:txBody>
          <a:bodyPr wrap="square" rtlCol="0">
            <a:spAutoFit/>
          </a:bodyPr>
          <a:lstStyle/>
          <a:p>
            <a:r>
              <a:rPr lang="en-GB" dirty="0"/>
              <a:t>2</a:t>
            </a:r>
          </a:p>
        </p:txBody>
      </p:sp>
      <p:sp>
        <p:nvSpPr>
          <p:cNvPr id="43" name="Rectangle 42">
            <a:extLst>
              <a:ext uri="{FF2B5EF4-FFF2-40B4-BE49-F238E27FC236}">
                <a16:creationId xmlns:a16="http://schemas.microsoft.com/office/drawing/2014/main" id="{10DC21D4-2D4C-4AD8-AB6A-49F476C4D81E}"/>
              </a:ext>
            </a:extLst>
          </p:cNvPr>
          <p:cNvSpPr/>
          <p:nvPr/>
        </p:nvSpPr>
        <p:spPr>
          <a:xfrm>
            <a:off x="3010019" y="2358402"/>
            <a:ext cx="327334" cy="400110"/>
          </a:xfrm>
          <a:prstGeom prst="rect">
            <a:avLst/>
          </a:prstGeom>
        </p:spPr>
        <p:txBody>
          <a:bodyPr wrap="none">
            <a:spAutoFit/>
          </a:bodyPr>
          <a:lstStyle/>
          <a:p>
            <a:r>
              <a:rPr lang="en-GB" dirty="0"/>
              <a:t>3</a:t>
            </a:r>
          </a:p>
        </p:txBody>
      </p:sp>
      <p:sp>
        <p:nvSpPr>
          <p:cNvPr id="45" name="Rectangle 44">
            <a:extLst>
              <a:ext uri="{FF2B5EF4-FFF2-40B4-BE49-F238E27FC236}">
                <a16:creationId xmlns:a16="http://schemas.microsoft.com/office/drawing/2014/main" id="{BBEEFB7D-D8F3-4A87-B60A-E7C64A5A51CA}"/>
              </a:ext>
            </a:extLst>
          </p:cNvPr>
          <p:cNvSpPr/>
          <p:nvPr/>
        </p:nvSpPr>
        <p:spPr>
          <a:xfrm>
            <a:off x="2978123" y="1675181"/>
            <a:ext cx="327334" cy="400110"/>
          </a:xfrm>
          <a:prstGeom prst="rect">
            <a:avLst/>
          </a:prstGeom>
        </p:spPr>
        <p:txBody>
          <a:bodyPr wrap="none">
            <a:spAutoFit/>
          </a:bodyPr>
          <a:lstStyle/>
          <a:p>
            <a:r>
              <a:rPr lang="en-GB" dirty="0"/>
              <a:t>1</a:t>
            </a:r>
          </a:p>
        </p:txBody>
      </p:sp>
      <p:sp>
        <p:nvSpPr>
          <p:cNvPr id="46" name="Rectangle 45">
            <a:extLst>
              <a:ext uri="{FF2B5EF4-FFF2-40B4-BE49-F238E27FC236}">
                <a16:creationId xmlns:a16="http://schemas.microsoft.com/office/drawing/2014/main" id="{8128373C-6743-4F61-B0C6-01684908D70F}"/>
              </a:ext>
            </a:extLst>
          </p:cNvPr>
          <p:cNvSpPr/>
          <p:nvPr/>
        </p:nvSpPr>
        <p:spPr>
          <a:xfrm>
            <a:off x="2992550" y="2690607"/>
            <a:ext cx="327334" cy="400110"/>
          </a:xfrm>
          <a:prstGeom prst="rect">
            <a:avLst/>
          </a:prstGeom>
        </p:spPr>
        <p:txBody>
          <a:bodyPr wrap="none">
            <a:spAutoFit/>
          </a:bodyPr>
          <a:lstStyle/>
          <a:p>
            <a:r>
              <a:rPr lang="en-GB" dirty="0"/>
              <a:t>4</a:t>
            </a:r>
          </a:p>
        </p:txBody>
      </p:sp>
      <p:sp>
        <p:nvSpPr>
          <p:cNvPr id="47" name="Rectangle 46">
            <a:extLst>
              <a:ext uri="{FF2B5EF4-FFF2-40B4-BE49-F238E27FC236}">
                <a16:creationId xmlns:a16="http://schemas.microsoft.com/office/drawing/2014/main" id="{8F4FA487-F755-4CD0-BB93-B35B2A0EABC8}"/>
              </a:ext>
            </a:extLst>
          </p:cNvPr>
          <p:cNvSpPr/>
          <p:nvPr/>
        </p:nvSpPr>
        <p:spPr>
          <a:xfrm>
            <a:off x="2978123" y="3486784"/>
            <a:ext cx="327334" cy="400110"/>
          </a:xfrm>
          <a:prstGeom prst="rect">
            <a:avLst/>
          </a:prstGeom>
        </p:spPr>
        <p:txBody>
          <a:bodyPr wrap="none">
            <a:spAutoFit/>
          </a:bodyPr>
          <a:lstStyle/>
          <a:p>
            <a:r>
              <a:rPr lang="en-GB" dirty="0"/>
              <a:t>6</a:t>
            </a:r>
          </a:p>
        </p:txBody>
      </p:sp>
      <p:sp>
        <p:nvSpPr>
          <p:cNvPr id="48" name="Rectangle 47">
            <a:extLst>
              <a:ext uri="{FF2B5EF4-FFF2-40B4-BE49-F238E27FC236}">
                <a16:creationId xmlns:a16="http://schemas.microsoft.com/office/drawing/2014/main" id="{CC38F92F-99E2-400A-8E09-DB795E70DAAC}"/>
              </a:ext>
            </a:extLst>
          </p:cNvPr>
          <p:cNvSpPr/>
          <p:nvPr/>
        </p:nvSpPr>
        <p:spPr>
          <a:xfrm>
            <a:off x="2978123" y="3050483"/>
            <a:ext cx="327334" cy="400110"/>
          </a:xfrm>
          <a:prstGeom prst="rect">
            <a:avLst/>
          </a:prstGeom>
        </p:spPr>
        <p:txBody>
          <a:bodyPr wrap="none">
            <a:spAutoFit/>
          </a:bodyPr>
          <a:lstStyle/>
          <a:p>
            <a:r>
              <a:rPr lang="en-GB" dirty="0"/>
              <a:t>5</a:t>
            </a:r>
          </a:p>
        </p:txBody>
      </p:sp>
      <p:sp>
        <p:nvSpPr>
          <p:cNvPr id="49" name="Rectangle 48">
            <a:extLst>
              <a:ext uri="{FF2B5EF4-FFF2-40B4-BE49-F238E27FC236}">
                <a16:creationId xmlns:a16="http://schemas.microsoft.com/office/drawing/2014/main" id="{EEEB142A-DB9B-4FFF-9748-3C756C1848F6}"/>
              </a:ext>
            </a:extLst>
          </p:cNvPr>
          <p:cNvSpPr/>
          <p:nvPr/>
        </p:nvSpPr>
        <p:spPr>
          <a:xfrm>
            <a:off x="5440019" y="1676465"/>
            <a:ext cx="470000" cy="400110"/>
          </a:xfrm>
          <a:prstGeom prst="rect">
            <a:avLst/>
          </a:prstGeom>
        </p:spPr>
        <p:txBody>
          <a:bodyPr wrap="none">
            <a:spAutoFit/>
          </a:bodyPr>
          <a:lstStyle/>
          <a:p>
            <a:r>
              <a:rPr lang="en-GB" dirty="0">
                <a:solidFill>
                  <a:srgbClr val="FF0000"/>
                </a:solidFill>
              </a:rPr>
              <a:t>12</a:t>
            </a:r>
          </a:p>
        </p:txBody>
      </p:sp>
      <p:sp>
        <p:nvSpPr>
          <p:cNvPr id="50" name="Rectangle 49">
            <a:extLst>
              <a:ext uri="{FF2B5EF4-FFF2-40B4-BE49-F238E27FC236}">
                <a16:creationId xmlns:a16="http://schemas.microsoft.com/office/drawing/2014/main" id="{A7C6DDF5-CBAC-4917-929F-4B470CC847BF}"/>
              </a:ext>
            </a:extLst>
          </p:cNvPr>
          <p:cNvSpPr/>
          <p:nvPr/>
        </p:nvSpPr>
        <p:spPr>
          <a:xfrm>
            <a:off x="5415307" y="2737017"/>
            <a:ext cx="470000" cy="400110"/>
          </a:xfrm>
          <a:prstGeom prst="rect">
            <a:avLst/>
          </a:prstGeom>
        </p:spPr>
        <p:txBody>
          <a:bodyPr wrap="none">
            <a:spAutoFit/>
          </a:bodyPr>
          <a:lstStyle/>
          <a:p>
            <a:r>
              <a:rPr lang="en-GB" dirty="0">
                <a:solidFill>
                  <a:srgbClr val="FF0000"/>
                </a:solidFill>
              </a:rPr>
              <a:t>12</a:t>
            </a:r>
          </a:p>
        </p:txBody>
      </p:sp>
      <p:sp>
        <p:nvSpPr>
          <p:cNvPr id="51" name="Rectangle 50">
            <a:extLst>
              <a:ext uri="{FF2B5EF4-FFF2-40B4-BE49-F238E27FC236}">
                <a16:creationId xmlns:a16="http://schemas.microsoft.com/office/drawing/2014/main" id="{7FD50ED1-946D-4685-B431-A7B38E8B1A4D}"/>
              </a:ext>
            </a:extLst>
          </p:cNvPr>
          <p:cNvSpPr/>
          <p:nvPr/>
        </p:nvSpPr>
        <p:spPr>
          <a:xfrm>
            <a:off x="5518564" y="3102048"/>
            <a:ext cx="327334" cy="400110"/>
          </a:xfrm>
          <a:prstGeom prst="rect">
            <a:avLst/>
          </a:prstGeom>
        </p:spPr>
        <p:txBody>
          <a:bodyPr wrap="none">
            <a:spAutoFit/>
          </a:bodyPr>
          <a:lstStyle/>
          <a:p>
            <a:r>
              <a:rPr lang="en-GB" dirty="0">
                <a:solidFill>
                  <a:srgbClr val="FF0000"/>
                </a:solidFill>
              </a:rPr>
              <a:t>8</a:t>
            </a:r>
          </a:p>
        </p:txBody>
      </p:sp>
      <p:sp>
        <p:nvSpPr>
          <p:cNvPr id="52" name="Rectangle 51">
            <a:extLst>
              <a:ext uri="{FF2B5EF4-FFF2-40B4-BE49-F238E27FC236}">
                <a16:creationId xmlns:a16="http://schemas.microsoft.com/office/drawing/2014/main" id="{786A40A4-AF99-418D-9F62-C75336BD3FA6}"/>
              </a:ext>
            </a:extLst>
          </p:cNvPr>
          <p:cNvSpPr/>
          <p:nvPr/>
        </p:nvSpPr>
        <p:spPr>
          <a:xfrm>
            <a:off x="5533107" y="3451485"/>
            <a:ext cx="327334" cy="400110"/>
          </a:xfrm>
          <a:prstGeom prst="rect">
            <a:avLst/>
          </a:prstGeom>
        </p:spPr>
        <p:txBody>
          <a:bodyPr wrap="none">
            <a:spAutoFit/>
          </a:bodyPr>
          <a:lstStyle/>
          <a:p>
            <a:r>
              <a:rPr lang="en-GB" dirty="0">
                <a:solidFill>
                  <a:srgbClr val="FF0000"/>
                </a:solidFill>
              </a:rPr>
              <a:t>9</a:t>
            </a:r>
          </a:p>
        </p:txBody>
      </p:sp>
      <p:sp>
        <p:nvSpPr>
          <p:cNvPr id="53" name="Rectangle 52">
            <a:extLst>
              <a:ext uri="{FF2B5EF4-FFF2-40B4-BE49-F238E27FC236}">
                <a16:creationId xmlns:a16="http://schemas.microsoft.com/office/drawing/2014/main" id="{670A67DB-018A-4585-981A-EF45A4A49289}"/>
              </a:ext>
            </a:extLst>
          </p:cNvPr>
          <p:cNvSpPr/>
          <p:nvPr/>
        </p:nvSpPr>
        <p:spPr>
          <a:xfrm>
            <a:off x="5422741" y="2393508"/>
            <a:ext cx="470000" cy="400110"/>
          </a:xfrm>
          <a:prstGeom prst="rect">
            <a:avLst/>
          </a:prstGeom>
        </p:spPr>
        <p:txBody>
          <a:bodyPr wrap="none">
            <a:spAutoFit/>
          </a:bodyPr>
          <a:lstStyle/>
          <a:p>
            <a:r>
              <a:rPr lang="en-GB" dirty="0">
                <a:solidFill>
                  <a:srgbClr val="FF0000"/>
                </a:solidFill>
              </a:rPr>
              <a:t>10</a:t>
            </a:r>
          </a:p>
        </p:txBody>
      </p:sp>
      <p:sp>
        <p:nvSpPr>
          <p:cNvPr id="54" name="Rectangle 53">
            <a:extLst>
              <a:ext uri="{FF2B5EF4-FFF2-40B4-BE49-F238E27FC236}">
                <a16:creationId xmlns:a16="http://schemas.microsoft.com/office/drawing/2014/main" id="{6236502E-D86E-4FBA-A44D-4A1676FDCCDC}"/>
              </a:ext>
            </a:extLst>
          </p:cNvPr>
          <p:cNvSpPr/>
          <p:nvPr/>
        </p:nvSpPr>
        <p:spPr>
          <a:xfrm>
            <a:off x="5514073" y="2031279"/>
            <a:ext cx="327334" cy="400110"/>
          </a:xfrm>
          <a:prstGeom prst="rect">
            <a:avLst/>
          </a:prstGeom>
        </p:spPr>
        <p:txBody>
          <a:bodyPr wrap="none">
            <a:spAutoFit/>
          </a:bodyPr>
          <a:lstStyle/>
          <a:p>
            <a:r>
              <a:rPr lang="en-GB" dirty="0">
                <a:solidFill>
                  <a:srgbClr val="FF0000"/>
                </a:solidFill>
              </a:rPr>
              <a:t>9</a:t>
            </a:r>
          </a:p>
        </p:txBody>
      </p:sp>
      <p:sp>
        <p:nvSpPr>
          <p:cNvPr id="55" name="TextBox 54">
            <a:extLst>
              <a:ext uri="{FF2B5EF4-FFF2-40B4-BE49-F238E27FC236}">
                <a16:creationId xmlns:a16="http://schemas.microsoft.com/office/drawing/2014/main" id="{EEB298CA-558C-4460-A499-141A201D1DC8}"/>
              </a:ext>
            </a:extLst>
          </p:cNvPr>
          <p:cNvSpPr txBox="1"/>
          <p:nvPr/>
        </p:nvSpPr>
        <p:spPr>
          <a:xfrm>
            <a:off x="2564920" y="684805"/>
            <a:ext cx="2059226" cy="461665"/>
          </a:xfrm>
          <a:prstGeom prst="rect">
            <a:avLst/>
          </a:prstGeom>
          <a:noFill/>
        </p:spPr>
        <p:txBody>
          <a:bodyPr wrap="square" rtlCol="0">
            <a:spAutoFit/>
          </a:bodyPr>
          <a:lstStyle/>
          <a:p>
            <a:r>
              <a:rPr lang="en-GB" sz="2400" b="1" dirty="0"/>
              <a:t>Solution</a:t>
            </a:r>
          </a:p>
        </p:txBody>
      </p:sp>
      <p:sp>
        <p:nvSpPr>
          <p:cNvPr id="56" name="Rectangle 55">
            <a:extLst>
              <a:ext uri="{FF2B5EF4-FFF2-40B4-BE49-F238E27FC236}">
                <a16:creationId xmlns:a16="http://schemas.microsoft.com/office/drawing/2014/main" id="{C6D9F445-1DCB-4134-A7B4-2A23C432AD1C}"/>
              </a:ext>
            </a:extLst>
          </p:cNvPr>
          <p:cNvSpPr/>
          <p:nvPr/>
        </p:nvSpPr>
        <p:spPr bwMode="auto">
          <a:xfrm>
            <a:off x="2596903" y="1196893"/>
            <a:ext cx="3742012" cy="268948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7" name="Rectangle 56">
            <a:extLst>
              <a:ext uri="{FF2B5EF4-FFF2-40B4-BE49-F238E27FC236}">
                <a16:creationId xmlns:a16="http://schemas.microsoft.com/office/drawing/2014/main" id="{700E6C09-7F2E-4C52-832A-DBA9A9ADF1C3}"/>
              </a:ext>
            </a:extLst>
          </p:cNvPr>
          <p:cNvSpPr/>
          <p:nvPr/>
        </p:nvSpPr>
        <p:spPr bwMode="auto">
          <a:xfrm>
            <a:off x="7178318" y="798929"/>
            <a:ext cx="3992150" cy="3591226"/>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959474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7" grpId="0" animBg="1"/>
      <p:bldP spid="18" grpId="0" animBg="1"/>
      <p:bldP spid="19" grpId="0" animBg="1"/>
      <p:bldP spid="20" grpId="0" animBg="1"/>
      <p:bldP spid="21" grpId="0" animBg="1"/>
      <p:bldP spid="22" grpId="0" animBg="1"/>
      <p:bldP spid="15" grpId="0"/>
      <p:bldP spid="23" grpId="0"/>
      <p:bldP spid="24" grpId="0"/>
      <p:bldP spid="25" grpId="0"/>
      <p:bldP spid="31" grpId="0"/>
      <p:bldP spid="49" grpId="0"/>
      <p:bldP spid="50" grpId="0"/>
      <p:bldP spid="51" grpId="0"/>
      <p:bldP spid="52" grpId="0"/>
      <p:bldP spid="53"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400147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FC771C-BB34-462C-BAAC-1157E5E9D4EA}"/>
              </a:ext>
            </a:extLst>
          </p:cNvPr>
          <p:cNvSpPr/>
          <p:nvPr/>
        </p:nvSpPr>
        <p:spPr bwMode="auto">
          <a:xfrm>
            <a:off x="2432025" y="2055360"/>
            <a:ext cx="8524063" cy="23422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45811" y="758071"/>
            <a:ext cx="9721081" cy="1938992"/>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In this section we will consider three different types of 'average'.  These are the mean, the median and the mode, and statisticians refer to them as measures of central tendency.</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32D2F2A-6778-41BF-B11F-6A67CDE26008}"/>
              </a:ext>
            </a:extLst>
          </p:cNvPr>
          <p:cNvSpPr/>
          <p:nvPr/>
        </p:nvSpPr>
        <p:spPr>
          <a:xfrm>
            <a:off x="2540489" y="4653427"/>
            <a:ext cx="8784976" cy="1938992"/>
          </a:xfrm>
          <a:prstGeom prst="rect">
            <a:avLst/>
          </a:prstGeom>
        </p:spPr>
        <p:txBody>
          <a:bodyPr wrap="square">
            <a:spAutoFit/>
          </a:bodyPr>
          <a:lstStyle/>
          <a:p>
            <a:r>
              <a:rPr lang="en-GB" sz="2400" dirty="0"/>
              <a:t>Measures of central tendency are single values chosen as being representative of a whole data set.  When we select which of the mean, the median or the mode to use, we choose the one that we think is most typical of the data and appropriate for the context.</a:t>
            </a:r>
          </a:p>
        </p:txBody>
      </p:sp>
      <p:sp>
        <p:nvSpPr>
          <p:cNvPr id="3" name="TextBox 2">
            <a:extLst>
              <a:ext uri="{FF2B5EF4-FFF2-40B4-BE49-F238E27FC236}">
                <a16:creationId xmlns:a16="http://schemas.microsoft.com/office/drawing/2014/main" id="{D7E0918A-C38E-4444-9AC0-D06CEFB5DBD0}"/>
              </a:ext>
            </a:extLst>
          </p:cNvPr>
          <p:cNvSpPr txBox="1"/>
          <p:nvPr/>
        </p:nvSpPr>
        <p:spPr>
          <a:xfrm>
            <a:off x="2816190" y="2188953"/>
            <a:ext cx="1368152" cy="461665"/>
          </a:xfrm>
          <a:prstGeom prst="rect">
            <a:avLst/>
          </a:prstGeom>
          <a:noFill/>
        </p:spPr>
        <p:txBody>
          <a:bodyPr wrap="square" rtlCol="0">
            <a:spAutoFit/>
          </a:bodyPr>
          <a:lstStyle/>
          <a:p>
            <a:r>
              <a:rPr lang="en-GB" sz="2400" dirty="0"/>
              <a:t>Mode = </a:t>
            </a:r>
          </a:p>
        </p:txBody>
      </p:sp>
      <p:sp>
        <p:nvSpPr>
          <p:cNvPr id="4" name="Rectangle 3">
            <a:extLst>
              <a:ext uri="{FF2B5EF4-FFF2-40B4-BE49-F238E27FC236}">
                <a16:creationId xmlns:a16="http://schemas.microsoft.com/office/drawing/2014/main" id="{175CCD21-7F89-4283-8F07-B6B76CA4DF48}"/>
              </a:ext>
            </a:extLst>
          </p:cNvPr>
          <p:cNvSpPr/>
          <p:nvPr/>
        </p:nvSpPr>
        <p:spPr>
          <a:xfrm>
            <a:off x="2879177" y="3805961"/>
            <a:ext cx="1305165" cy="461665"/>
          </a:xfrm>
          <a:prstGeom prst="rect">
            <a:avLst/>
          </a:prstGeom>
        </p:spPr>
        <p:txBody>
          <a:bodyPr wrap="none">
            <a:spAutoFit/>
          </a:bodyPr>
          <a:lstStyle/>
          <a:p>
            <a:r>
              <a:rPr lang="en-GB" sz="2400" dirty="0"/>
              <a:t>Mean = </a:t>
            </a:r>
          </a:p>
        </p:txBody>
      </p:sp>
      <p:sp>
        <p:nvSpPr>
          <p:cNvPr id="5" name="Rectangle 4">
            <a:extLst>
              <a:ext uri="{FF2B5EF4-FFF2-40B4-BE49-F238E27FC236}">
                <a16:creationId xmlns:a16="http://schemas.microsoft.com/office/drawing/2014/main" id="{B91FA6F1-3872-4AAF-9A2A-2298A13D8C97}"/>
              </a:ext>
            </a:extLst>
          </p:cNvPr>
          <p:cNvSpPr/>
          <p:nvPr/>
        </p:nvSpPr>
        <p:spPr>
          <a:xfrm>
            <a:off x="2830200" y="2980035"/>
            <a:ext cx="1545616" cy="461665"/>
          </a:xfrm>
          <a:prstGeom prst="rect">
            <a:avLst/>
          </a:prstGeom>
        </p:spPr>
        <p:txBody>
          <a:bodyPr wrap="none">
            <a:spAutoFit/>
          </a:bodyPr>
          <a:lstStyle/>
          <a:p>
            <a:r>
              <a:rPr lang="en-GB" sz="2400" dirty="0"/>
              <a:t>Median = </a:t>
            </a:r>
          </a:p>
        </p:txBody>
      </p:sp>
      <p:sp>
        <p:nvSpPr>
          <p:cNvPr id="6" name="TextBox 5">
            <a:extLst>
              <a:ext uri="{FF2B5EF4-FFF2-40B4-BE49-F238E27FC236}">
                <a16:creationId xmlns:a16="http://schemas.microsoft.com/office/drawing/2014/main" id="{8C6F4CDB-12F9-4CCA-9F16-FAE90632F635}"/>
              </a:ext>
            </a:extLst>
          </p:cNvPr>
          <p:cNvSpPr txBox="1"/>
          <p:nvPr/>
        </p:nvSpPr>
        <p:spPr>
          <a:xfrm>
            <a:off x="4375816" y="2218417"/>
            <a:ext cx="4032448" cy="461665"/>
          </a:xfrm>
          <a:prstGeom prst="rect">
            <a:avLst/>
          </a:prstGeom>
          <a:noFill/>
        </p:spPr>
        <p:txBody>
          <a:bodyPr wrap="square" rtlCol="0">
            <a:spAutoFit/>
          </a:bodyPr>
          <a:lstStyle/>
          <a:p>
            <a:r>
              <a:rPr lang="en-GB" sz="2400" dirty="0"/>
              <a:t>Most Common</a:t>
            </a:r>
          </a:p>
        </p:txBody>
      </p:sp>
      <p:sp>
        <p:nvSpPr>
          <p:cNvPr id="7" name="Rectangle 6">
            <a:extLst>
              <a:ext uri="{FF2B5EF4-FFF2-40B4-BE49-F238E27FC236}">
                <a16:creationId xmlns:a16="http://schemas.microsoft.com/office/drawing/2014/main" id="{C98C5D16-80AB-4F62-A8D2-E6576C713F38}"/>
              </a:ext>
            </a:extLst>
          </p:cNvPr>
          <p:cNvSpPr/>
          <p:nvPr/>
        </p:nvSpPr>
        <p:spPr>
          <a:xfrm>
            <a:off x="4454235" y="2995641"/>
            <a:ext cx="6208366" cy="461665"/>
          </a:xfrm>
          <a:prstGeom prst="rect">
            <a:avLst/>
          </a:prstGeom>
        </p:spPr>
        <p:txBody>
          <a:bodyPr wrap="none">
            <a:spAutoFit/>
          </a:bodyPr>
          <a:lstStyle/>
          <a:p>
            <a:r>
              <a:rPr lang="en-GB" sz="2400" dirty="0"/>
              <a:t>Middle Value when data is arranged in order</a:t>
            </a:r>
          </a:p>
        </p:txBody>
      </p:sp>
      <p:sp>
        <p:nvSpPr>
          <p:cNvPr id="8" name="Rectangle 7">
            <a:extLst>
              <a:ext uri="{FF2B5EF4-FFF2-40B4-BE49-F238E27FC236}">
                <a16:creationId xmlns:a16="http://schemas.microsoft.com/office/drawing/2014/main" id="{91B88EB4-EACE-437F-B8F8-43B4553A0902}"/>
              </a:ext>
            </a:extLst>
          </p:cNvPr>
          <p:cNvSpPr/>
          <p:nvPr/>
        </p:nvSpPr>
        <p:spPr>
          <a:xfrm>
            <a:off x="4375816" y="3805960"/>
            <a:ext cx="6550191" cy="461665"/>
          </a:xfrm>
          <a:prstGeom prst="rect">
            <a:avLst/>
          </a:prstGeom>
        </p:spPr>
        <p:txBody>
          <a:bodyPr wrap="none">
            <a:spAutoFit/>
          </a:bodyPr>
          <a:lstStyle/>
          <a:p>
            <a:r>
              <a:rPr lang="en-GB" sz="2400" dirty="0"/>
              <a:t>Sum of all the values ÷ total number of values</a:t>
            </a:r>
          </a:p>
        </p:txBody>
      </p:sp>
    </p:spTree>
    <p:extLst>
      <p:ext uri="{BB962C8B-B14F-4D97-AF65-F5344CB8AC3E}">
        <p14:creationId xmlns:p14="http://schemas.microsoft.com/office/powerpoint/2010/main" val="40805600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973BB26-2F54-4124-9A83-2D1E017DFA3A}"/>
              </a:ext>
            </a:extLst>
          </p:cNvPr>
          <p:cNvSpPr/>
          <p:nvPr/>
        </p:nvSpPr>
        <p:spPr bwMode="auto">
          <a:xfrm>
            <a:off x="7248128" y="5570283"/>
            <a:ext cx="576064" cy="3973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C6CA195B-5A58-43E0-9872-25A72D6E1EBE}"/>
              </a:ext>
            </a:extLst>
          </p:cNvPr>
          <p:cNvSpPr/>
          <p:nvPr/>
        </p:nvSpPr>
        <p:spPr bwMode="auto">
          <a:xfrm>
            <a:off x="8627226" y="5130846"/>
            <a:ext cx="289496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 name="Rectangle 3">
            <a:extLst>
              <a:ext uri="{FF2B5EF4-FFF2-40B4-BE49-F238E27FC236}">
                <a16:creationId xmlns:a16="http://schemas.microsoft.com/office/drawing/2014/main" id="{0EF8E9AF-A458-4C4A-B93F-8CCD7077FF8E}"/>
              </a:ext>
            </a:extLst>
          </p:cNvPr>
          <p:cNvSpPr/>
          <p:nvPr/>
        </p:nvSpPr>
        <p:spPr bwMode="auto">
          <a:xfrm>
            <a:off x="5087888" y="1705265"/>
            <a:ext cx="2160240" cy="52080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45811" y="679794"/>
            <a:ext cx="9721081"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b="1" dirty="0"/>
              <a:t>Example 1</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 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82BFB57-3E18-4500-B521-70DC22DDF983}"/>
              </a:ext>
            </a:extLst>
          </p:cNvPr>
          <p:cNvSpPr/>
          <p:nvPr/>
        </p:nvSpPr>
        <p:spPr>
          <a:xfrm>
            <a:off x="2345811" y="1161074"/>
            <a:ext cx="8377614" cy="830997"/>
          </a:xfrm>
          <a:prstGeom prst="rect">
            <a:avLst/>
          </a:prstGeom>
        </p:spPr>
        <p:txBody>
          <a:bodyPr wrap="none">
            <a:spAutoFit/>
          </a:bodyPr>
          <a:lstStyle/>
          <a:p>
            <a:r>
              <a:rPr lang="en-GB" sz="2400" dirty="0"/>
              <a:t>What is the (a) the mean, (b) the median   and (c) the mode </a:t>
            </a:r>
          </a:p>
          <a:p>
            <a:r>
              <a:rPr lang="en-GB" sz="2400" dirty="0"/>
              <a:t>of the numbers:</a:t>
            </a:r>
          </a:p>
        </p:txBody>
      </p:sp>
      <p:sp>
        <p:nvSpPr>
          <p:cNvPr id="3" name="TextBox 2">
            <a:extLst>
              <a:ext uri="{FF2B5EF4-FFF2-40B4-BE49-F238E27FC236}">
                <a16:creationId xmlns:a16="http://schemas.microsoft.com/office/drawing/2014/main" id="{16671781-ACAB-40D5-9598-6567FA054828}"/>
              </a:ext>
            </a:extLst>
          </p:cNvPr>
          <p:cNvSpPr txBox="1"/>
          <p:nvPr/>
        </p:nvSpPr>
        <p:spPr>
          <a:xfrm>
            <a:off x="5159896" y="1727712"/>
            <a:ext cx="2228056" cy="461665"/>
          </a:xfrm>
          <a:prstGeom prst="rect">
            <a:avLst/>
          </a:prstGeom>
          <a:noFill/>
        </p:spPr>
        <p:txBody>
          <a:bodyPr wrap="square" rtlCol="0">
            <a:spAutoFit/>
          </a:bodyPr>
          <a:lstStyle/>
          <a:p>
            <a:r>
              <a:rPr lang="en-GB" sz="2400" dirty="0"/>
              <a:t>4, 7, 8, 4, 15</a:t>
            </a:r>
          </a:p>
        </p:txBody>
      </p:sp>
      <p:sp>
        <p:nvSpPr>
          <p:cNvPr id="5" name="Rectangle 4">
            <a:extLst>
              <a:ext uri="{FF2B5EF4-FFF2-40B4-BE49-F238E27FC236}">
                <a16:creationId xmlns:a16="http://schemas.microsoft.com/office/drawing/2014/main" id="{F91120D7-1197-485E-A6F1-F0945AE29A26}"/>
              </a:ext>
            </a:extLst>
          </p:cNvPr>
          <p:cNvSpPr/>
          <p:nvPr/>
        </p:nvSpPr>
        <p:spPr>
          <a:xfrm>
            <a:off x="2381104" y="2168718"/>
            <a:ext cx="1412566" cy="461665"/>
          </a:xfrm>
          <a:prstGeom prst="rect">
            <a:avLst/>
          </a:prstGeom>
        </p:spPr>
        <p:txBody>
          <a:bodyPr wrap="none">
            <a:spAutoFit/>
          </a:bodyPr>
          <a:lstStyle/>
          <a:p>
            <a:pPr marL="0" indent="0" eaLnBrk="1" hangingPunct="1">
              <a:buClr>
                <a:srgbClr val="000000"/>
              </a:buClr>
              <a:buSzPct val="100000"/>
              <a:defRPr/>
            </a:pPr>
            <a:r>
              <a:rPr lang="en-US" sz="2400" b="1" dirty="0"/>
              <a:t>Solution</a:t>
            </a:r>
          </a:p>
        </p:txBody>
      </p:sp>
      <p:sp>
        <p:nvSpPr>
          <p:cNvPr id="6" name="TextBox 5">
            <a:extLst>
              <a:ext uri="{FF2B5EF4-FFF2-40B4-BE49-F238E27FC236}">
                <a16:creationId xmlns:a16="http://schemas.microsoft.com/office/drawing/2014/main" id="{86468D6E-5D54-47E2-A587-5BF4888191C8}"/>
              </a:ext>
            </a:extLst>
          </p:cNvPr>
          <p:cNvSpPr txBox="1"/>
          <p:nvPr/>
        </p:nvSpPr>
        <p:spPr>
          <a:xfrm>
            <a:off x="2381104" y="2604438"/>
            <a:ext cx="7537621" cy="461665"/>
          </a:xfrm>
          <a:prstGeom prst="rect">
            <a:avLst/>
          </a:prstGeom>
          <a:noFill/>
        </p:spPr>
        <p:txBody>
          <a:bodyPr wrap="square" rtlCol="0">
            <a:spAutoFit/>
          </a:bodyPr>
          <a:lstStyle/>
          <a:p>
            <a:r>
              <a:rPr lang="en-GB" sz="2400" dirty="0">
                <a:solidFill>
                  <a:srgbClr val="FF0000"/>
                </a:solidFill>
              </a:rPr>
              <a:t>(a) Mean = (4 + 7 + 8 + 4 + 15) ÷ 5 = 38 ÷ 5 = 7.6</a:t>
            </a:r>
          </a:p>
        </p:txBody>
      </p:sp>
      <p:sp>
        <p:nvSpPr>
          <p:cNvPr id="7" name="Rectangle 6">
            <a:extLst>
              <a:ext uri="{FF2B5EF4-FFF2-40B4-BE49-F238E27FC236}">
                <a16:creationId xmlns:a16="http://schemas.microsoft.com/office/drawing/2014/main" id="{4A952626-0674-4469-AF94-1C4FE02C58FC}"/>
              </a:ext>
            </a:extLst>
          </p:cNvPr>
          <p:cNvSpPr/>
          <p:nvPr/>
        </p:nvSpPr>
        <p:spPr>
          <a:xfrm>
            <a:off x="2404710" y="3127640"/>
            <a:ext cx="8207523" cy="461665"/>
          </a:xfrm>
          <a:prstGeom prst="rect">
            <a:avLst/>
          </a:prstGeom>
        </p:spPr>
        <p:txBody>
          <a:bodyPr wrap="square">
            <a:spAutoFit/>
          </a:bodyPr>
          <a:lstStyle/>
          <a:p>
            <a:r>
              <a:rPr lang="en-GB" sz="2400" dirty="0">
                <a:solidFill>
                  <a:srgbClr val="FF0000"/>
                </a:solidFill>
              </a:rPr>
              <a:t>(b) To calculate the median, write the numbers in order,</a:t>
            </a:r>
          </a:p>
        </p:txBody>
      </p:sp>
      <p:sp>
        <p:nvSpPr>
          <p:cNvPr id="8" name="Rectangle 7">
            <a:extLst>
              <a:ext uri="{FF2B5EF4-FFF2-40B4-BE49-F238E27FC236}">
                <a16:creationId xmlns:a16="http://schemas.microsoft.com/office/drawing/2014/main" id="{7FF97B4B-6D16-40B1-A916-35C5501CA958}"/>
              </a:ext>
            </a:extLst>
          </p:cNvPr>
          <p:cNvSpPr/>
          <p:nvPr/>
        </p:nvSpPr>
        <p:spPr>
          <a:xfrm>
            <a:off x="10116429" y="3135252"/>
            <a:ext cx="1893467" cy="461665"/>
          </a:xfrm>
          <a:prstGeom prst="rect">
            <a:avLst/>
          </a:prstGeom>
        </p:spPr>
        <p:txBody>
          <a:bodyPr wrap="none">
            <a:spAutoFit/>
          </a:bodyPr>
          <a:lstStyle/>
          <a:p>
            <a:r>
              <a:rPr lang="en-GB" sz="2400" dirty="0">
                <a:solidFill>
                  <a:srgbClr val="FF0000"/>
                </a:solidFill>
              </a:rPr>
              <a:t>4, 4, 7, 8, 15</a:t>
            </a:r>
          </a:p>
        </p:txBody>
      </p:sp>
      <p:sp>
        <p:nvSpPr>
          <p:cNvPr id="10" name="TextBox 9">
            <a:extLst>
              <a:ext uri="{FF2B5EF4-FFF2-40B4-BE49-F238E27FC236}">
                <a16:creationId xmlns:a16="http://schemas.microsoft.com/office/drawing/2014/main" id="{BC071D06-FF21-46CE-9C0B-ED1EA9FB0E72}"/>
              </a:ext>
            </a:extLst>
          </p:cNvPr>
          <p:cNvSpPr txBox="1"/>
          <p:nvPr/>
        </p:nvSpPr>
        <p:spPr>
          <a:xfrm>
            <a:off x="2855640" y="3578144"/>
            <a:ext cx="4104456" cy="461665"/>
          </a:xfrm>
          <a:prstGeom prst="rect">
            <a:avLst/>
          </a:prstGeom>
          <a:noFill/>
        </p:spPr>
        <p:txBody>
          <a:bodyPr wrap="square" rtlCol="0">
            <a:spAutoFit/>
          </a:bodyPr>
          <a:lstStyle/>
          <a:p>
            <a:r>
              <a:rPr lang="en-GB" sz="2400" dirty="0">
                <a:solidFill>
                  <a:srgbClr val="FF0000"/>
                </a:solidFill>
              </a:rPr>
              <a:t>The middle number is 7, so</a:t>
            </a:r>
          </a:p>
        </p:txBody>
      </p:sp>
      <p:sp>
        <p:nvSpPr>
          <p:cNvPr id="11" name="TextBox 10">
            <a:extLst>
              <a:ext uri="{FF2B5EF4-FFF2-40B4-BE49-F238E27FC236}">
                <a16:creationId xmlns:a16="http://schemas.microsoft.com/office/drawing/2014/main" id="{34527FCF-FB24-4216-AA9F-08049BFEA3C6}"/>
              </a:ext>
            </a:extLst>
          </p:cNvPr>
          <p:cNvSpPr txBox="1"/>
          <p:nvPr/>
        </p:nvSpPr>
        <p:spPr>
          <a:xfrm>
            <a:off x="6893189" y="3562801"/>
            <a:ext cx="2236440" cy="461665"/>
          </a:xfrm>
          <a:prstGeom prst="rect">
            <a:avLst/>
          </a:prstGeom>
          <a:noFill/>
        </p:spPr>
        <p:txBody>
          <a:bodyPr wrap="square" rtlCol="0">
            <a:spAutoFit/>
          </a:bodyPr>
          <a:lstStyle/>
          <a:p>
            <a:r>
              <a:rPr lang="en-GB" sz="2400" dirty="0">
                <a:solidFill>
                  <a:srgbClr val="FF0000"/>
                </a:solidFill>
              </a:rPr>
              <a:t>Median = 7</a:t>
            </a:r>
          </a:p>
        </p:txBody>
      </p:sp>
      <p:sp>
        <p:nvSpPr>
          <p:cNvPr id="12" name="TextBox 11">
            <a:extLst>
              <a:ext uri="{FF2B5EF4-FFF2-40B4-BE49-F238E27FC236}">
                <a16:creationId xmlns:a16="http://schemas.microsoft.com/office/drawing/2014/main" id="{D2D5E7DF-1185-4D07-931E-B304AC86CC34}"/>
              </a:ext>
            </a:extLst>
          </p:cNvPr>
          <p:cNvSpPr txBox="1"/>
          <p:nvPr/>
        </p:nvSpPr>
        <p:spPr>
          <a:xfrm>
            <a:off x="2404710" y="4133106"/>
            <a:ext cx="5606699" cy="461665"/>
          </a:xfrm>
          <a:prstGeom prst="rect">
            <a:avLst/>
          </a:prstGeom>
          <a:noFill/>
        </p:spPr>
        <p:txBody>
          <a:bodyPr wrap="square" rtlCol="0">
            <a:spAutoFit/>
          </a:bodyPr>
          <a:lstStyle/>
          <a:p>
            <a:r>
              <a:rPr lang="en-GB" sz="2400" dirty="0">
                <a:solidFill>
                  <a:srgbClr val="FF0000"/>
                </a:solidFill>
              </a:rPr>
              <a:t>(c) The most common number is 4, so </a:t>
            </a:r>
          </a:p>
        </p:txBody>
      </p:sp>
      <p:sp>
        <p:nvSpPr>
          <p:cNvPr id="13" name="Rectangle 12">
            <a:extLst>
              <a:ext uri="{FF2B5EF4-FFF2-40B4-BE49-F238E27FC236}">
                <a16:creationId xmlns:a16="http://schemas.microsoft.com/office/drawing/2014/main" id="{BFD0EF2D-F1CD-413F-829C-13A516C6754D}"/>
              </a:ext>
            </a:extLst>
          </p:cNvPr>
          <p:cNvSpPr/>
          <p:nvPr/>
        </p:nvSpPr>
        <p:spPr>
          <a:xfrm>
            <a:off x="7896200" y="4133106"/>
            <a:ext cx="1476686" cy="461665"/>
          </a:xfrm>
          <a:prstGeom prst="rect">
            <a:avLst/>
          </a:prstGeom>
        </p:spPr>
        <p:txBody>
          <a:bodyPr wrap="none">
            <a:spAutoFit/>
          </a:bodyPr>
          <a:lstStyle/>
          <a:p>
            <a:r>
              <a:rPr lang="en-GB" sz="2400" dirty="0">
                <a:solidFill>
                  <a:srgbClr val="FF0000"/>
                </a:solidFill>
              </a:rPr>
              <a:t>Mode = 4</a:t>
            </a:r>
          </a:p>
        </p:txBody>
      </p:sp>
      <p:sp>
        <p:nvSpPr>
          <p:cNvPr id="14" name="Rectangle 13">
            <a:extLst>
              <a:ext uri="{FF2B5EF4-FFF2-40B4-BE49-F238E27FC236}">
                <a16:creationId xmlns:a16="http://schemas.microsoft.com/office/drawing/2014/main" id="{C56478CC-1305-463D-98DD-19DFB9126E40}"/>
              </a:ext>
            </a:extLst>
          </p:cNvPr>
          <p:cNvSpPr/>
          <p:nvPr/>
        </p:nvSpPr>
        <p:spPr>
          <a:xfrm>
            <a:off x="2431838" y="4737235"/>
            <a:ext cx="7684591" cy="830997"/>
          </a:xfrm>
          <a:prstGeom prst="rect">
            <a:avLst/>
          </a:prstGeom>
        </p:spPr>
        <p:txBody>
          <a:bodyPr wrap="square">
            <a:spAutoFit/>
          </a:bodyPr>
          <a:lstStyle/>
          <a:p>
            <a:r>
              <a:rPr lang="en-GB" sz="2400" b="1" dirty="0"/>
              <a:t>Example 2</a:t>
            </a:r>
          </a:p>
          <a:p>
            <a:r>
              <a:rPr lang="en-GB" sz="2400" dirty="0"/>
              <a:t>What number is the median of the numbers:</a:t>
            </a:r>
          </a:p>
        </p:txBody>
      </p:sp>
      <p:sp>
        <p:nvSpPr>
          <p:cNvPr id="15" name="Rectangle 14">
            <a:extLst>
              <a:ext uri="{FF2B5EF4-FFF2-40B4-BE49-F238E27FC236}">
                <a16:creationId xmlns:a16="http://schemas.microsoft.com/office/drawing/2014/main" id="{F57DF0E3-267F-4F5B-9675-F67B53A2DA60}"/>
              </a:ext>
            </a:extLst>
          </p:cNvPr>
          <p:cNvSpPr/>
          <p:nvPr/>
        </p:nvSpPr>
        <p:spPr>
          <a:xfrm>
            <a:off x="8634543" y="5137253"/>
            <a:ext cx="2894960" cy="461665"/>
          </a:xfrm>
          <a:prstGeom prst="rect">
            <a:avLst/>
          </a:prstGeom>
        </p:spPr>
        <p:txBody>
          <a:bodyPr wrap="none">
            <a:spAutoFit/>
          </a:bodyPr>
          <a:lstStyle/>
          <a:p>
            <a:r>
              <a:rPr lang="en-GB" sz="2400" dirty="0"/>
              <a:t>4, 7, 11, 4, 6, 7, 2, 9</a:t>
            </a:r>
          </a:p>
        </p:txBody>
      </p:sp>
      <p:sp>
        <p:nvSpPr>
          <p:cNvPr id="16" name="Rectangle 15">
            <a:extLst>
              <a:ext uri="{FF2B5EF4-FFF2-40B4-BE49-F238E27FC236}">
                <a16:creationId xmlns:a16="http://schemas.microsoft.com/office/drawing/2014/main" id="{6456B668-BB7A-4A7A-9E9C-6F13EAE0C766}"/>
              </a:ext>
            </a:extLst>
          </p:cNvPr>
          <p:cNvSpPr/>
          <p:nvPr/>
        </p:nvSpPr>
        <p:spPr>
          <a:xfrm>
            <a:off x="2410624" y="5568233"/>
            <a:ext cx="3659976" cy="461665"/>
          </a:xfrm>
          <a:prstGeom prst="rect">
            <a:avLst/>
          </a:prstGeom>
        </p:spPr>
        <p:txBody>
          <a:bodyPr wrap="none">
            <a:spAutoFit/>
          </a:bodyPr>
          <a:lstStyle/>
          <a:p>
            <a:r>
              <a:rPr lang="en-GB" sz="2400" dirty="0">
                <a:solidFill>
                  <a:srgbClr val="FF0000"/>
                </a:solidFill>
              </a:rPr>
              <a:t>The numbers in order are</a:t>
            </a:r>
            <a:endParaRPr lang="en-GB" sz="2400" dirty="0"/>
          </a:p>
        </p:txBody>
      </p:sp>
      <p:sp>
        <p:nvSpPr>
          <p:cNvPr id="17" name="Rectangle 16">
            <a:extLst>
              <a:ext uri="{FF2B5EF4-FFF2-40B4-BE49-F238E27FC236}">
                <a16:creationId xmlns:a16="http://schemas.microsoft.com/office/drawing/2014/main" id="{C445454A-464A-4E24-BCC2-1596559D2FCB}"/>
              </a:ext>
            </a:extLst>
          </p:cNvPr>
          <p:cNvSpPr/>
          <p:nvPr/>
        </p:nvSpPr>
        <p:spPr>
          <a:xfrm>
            <a:off x="6185865" y="5568232"/>
            <a:ext cx="2894960" cy="461665"/>
          </a:xfrm>
          <a:prstGeom prst="rect">
            <a:avLst/>
          </a:prstGeom>
        </p:spPr>
        <p:txBody>
          <a:bodyPr wrap="none">
            <a:spAutoFit/>
          </a:bodyPr>
          <a:lstStyle/>
          <a:p>
            <a:r>
              <a:rPr lang="en-GB" sz="2400" dirty="0">
                <a:solidFill>
                  <a:srgbClr val="FF0000"/>
                </a:solidFill>
              </a:rPr>
              <a:t>2, 4, 4, </a:t>
            </a:r>
            <a:r>
              <a:rPr lang="en-GB" sz="2400" dirty="0"/>
              <a:t>6, 7</a:t>
            </a:r>
            <a:r>
              <a:rPr lang="en-GB" sz="2400" dirty="0">
                <a:solidFill>
                  <a:srgbClr val="FF0000"/>
                </a:solidFill>
              </a:rPr>
              <a:t>, 7, 9, 11</a:t>
            </a:r>
          </a:p>
        </p:txBody>
      </p:sp>
      <p:sp>
        <p:nvSpPr>
          <p:cNvPr id="20" name="TextBox 19">
            <a:extLst>
              <a:ext uri="{FF2B5EF4-FFF2-40B4-BE49-F238E27FC236}">
                <a16:creationId xmlns:a16="http://schemas.microsoft.com/office/drawing/2014/main" id="{AA65D5A0-78A3-46C4-8B28-A398D1884373}"/>
              </a:ext>
            </a:extLst>
          </p:cNvPr>
          <p:cNvSpPr txBox="1"/>
          <p:nvPr/>
        </p:nvSpPr>
        <p:spPr>
          <a:xfrm>
            <a:off x="2404710" y="6131224"/>
            <a:ext cx="6886017" cy="461665"/>
          </a:xfrm>
          <a:prstGeom prst="rect">
            <a:avLst/>
          </a:prstGeom>
          <a:noFill/>
        </p:spPr>
        <p:txBody>
          <a:bodyPr wrap="square" rtlCol="0">
            <a:spAutoFit/>
          </a:bodyPr>
          <a:lstStyle/>
          <a:p>
            <a:r>
              <a:rPr lang="en-GB" sz="2400" dirty="0">
                <a:solidFill>
                  <a:srgbClr val="FF0000"/>
                </a:solidFill>
              </a:rPr>
              <a:t>The Median is the mean of these two numbers:</a:t>
            </a:r>
          </a:p>
        </p:txBody>
      </p:sp>
      <p:sp>
        <p:nvSpPr>
          <p:cNvPr id="21" name="TextBox 20">
            <a:extLst>
              <a:ext uri="{FF2B5EF4-FFF2-40B4-BE49-F238E27FC236}">
                <a16:creationId xmlns:a16="http://schemas.microsoft.com/office/drawing/2014/main" id="{449E69EC-9A75-4D8F-B8D4-FE8CC03E7682}"/>
              </a:ext>
            </a:extLst>
          </p:cNvPr>
          <p:cNvSpPr txBox="1"/>
          <p:nvPr/>
        </p:nvSpPr>
        <p:spPr>
          <a:xfrm>
            <a:off x="8976320" y="6155502"/>
            <a:ext cx="2664296" cy="461665"/>
          </a:xfrm>
          <a:prstGeom prst="rect">
            <a:avLst/>
          </a:prstGeom>
          <a:noFill/>
        </p:spPr>
        <p:txBody>
          <a:bodyPr wrap="square" rtlCol="0">
            <a:spAutoFit/>
          </a:bodyPr>
          <a:lstStyle/>
          <a:p>
            <a:r>
              <a:rPr lang="en-GB" sz="2400" dirty="0">
                <a:solidFill>
                  <a:srgbClr val="FF0000"/>
                </a:solidFill>
              </a:rPr>
              <a:t>(6 + 7) ÷ 2 = 6.5</a:t>
            </a:r>
          </a:p>
        </p:txBody>
      </p:sp>
    </p:spTree>
    <p:extLst>
      <p:ext uri="{BB962C8B-B14F-4D97-AF65-F5344CB8AC3E}">
        <p14:creationId xmlns:p14="http://schemas.microsoft.com/office/powerpoint/2010/main" val="30999381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94E4E7-C5C2-4E2E-96BF-BF3BFB88131F}"/>
              </a:ext>
            </a:extLst>
          </p:cNvPr>
          <p:cNvSpPr/>
          <p:nvPr/>
        </p:nvSpPr>
        <p:spPr bwMode="auto">
          <a:xfrm>
            <a:off x="6068251" y="2818423"/>
            <a:ext cx="745480" cy="42191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45811" y="567844"/>
            <a:ext cx="9721081" cy="1938992"/>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b="1" dirty="0"/>
              <a:t>Example 3</a:t>
            </a:r>
            <a:endParaRPr lang="en-US" sz="2400" dirty="0"/>
          </a:p>
          <a:p>
            <a:pPr marL="0" indent="0" eaLnBrk="1" hangingPunct="1">
              <a:buClr>
                <a:srgbClr val="000000"/>
              </a:buClr>
              <a:buSzPct val="100000"/>
              <a:defRPr/>
            </a:pPr>
            <a:r>
              <a:rPr lang="en-GB" sz="2400" dirty="0"/>
              <a:t>David keeps a record of the number of carrier bags that he is given when he does his weekly shopping.  The data he collects over 10 weeks is :</a:t>
            </a: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7011A46-CFBE-4792-A06A-7A5405C63075}"/>
              </a:ext>
            </a:extLst>
          </p:cNvPr>
          <p:cNvSpPr/>
          <p:nvPr/>
        </p:nvSpPr>
        <p:spPr>
          <a:xfrm>
            <a:off x="2345811" y="2025908"/>
            <a:ext cx="9305040" cy="4832092"/>
          </a:xfrm>
          <a:prstGeom prst="rect">
            <a:avLst/>
          </a:prstGeom>
        </p:spPr>
        <p:txBody>
          <a:bodyPr wrap="square">
            <a:spAutoFit/>
          </a:bodyPr>
          <a:lstStyle/>
          <a:p>
            <a:pPr marL="457200" indent="-457200">
              <a:buAutoNum type="alphaLcParenBoth"/>
            </a:pPr>
            <a:r>
              <a:rPr lang="en-GB" sz="2400" dirty="0"/>
              <a:t>Calculate:   </a:t>
            </a:r>
          </a:p>
          <a:p>
            <a:r>
              <a:rPr lang="en-GB" sz="2400" dirty="0"/>
              <a:t>(</a:t>
            </a:r>
            <a:r>
              <a:rPr lang="en-GB" sz="2400" dirty="0" err="1"/>
              <a:t>i</a:t>
            </a:r>
            <a:r>
              <a:rPr lang="en-GB" sz="2400" dirty="0"/>
              <a:t>)   the mean </a:t>
            </a:r>
          </a:p>
          <a:p>
            <a:r>
              <a:rPr lang="en-GB" sz="2400" dirty="0"/>
              <a:t>(ii)  the median</a:t>
            </a:r>
          </a:p>
          <a:p>
            <a:r>
              <a:rPr lang="en-GB" sz="2400" dirty="0"/>
              <a:t>(iii) the mode</a:t>
            </a:r>
          </a:p>
          <a:p>
            <a:pPr marL="457200" indent="-457200">
              <a:buAutoNum type="alphaLcParenBoth" startAt="2"/>
            </a:pPr>
            <a:r>
              <a:rPr lang="en-GB" sz="2400" dirty="0"/>
              <a:t>Explain why the mean is not very useful in this context.</a:t>
            </a:r>
          </a:p>
          <a:p>
            <a:pPr marL="457200" indent="-457200">
              <a:buAutoNum type="alphaLcParenBoth" startAt="2"/>
            </a:pPr>
            <a:endParaRPr lang="en-GB" sz="2400" dirty="0"/>
          </a:p>
          <a:p>
            <a:pPr marL="457200" indent="-457200">
              <a:buAutoNum type="alphaLcParenBoth" startAt="3"/>
            </a:pPr>
            <a:r>
              <a:rPr lang="en-GB" sz="2400" dirty="0"/>
              <a:t>Which value might be used by an environmental group who think that supermarkets cause pollution by giving out too many carrier bags?</a:t>
            </a:r>
          </a:p>
          <a:p>
            <a:pPr marL="457200" indent="-457200">
              <a:buAutoNum type="alphaLcParenBoth" startAt="4"/>
            </a:pPr>
            <a:r>
              <a:rPr lang="en-GB" sz="2400" dirty="0"/>
              <a:t>Which value might be used by a shopper who thinks that the supermarket doesn't give him enough carrier bags for his shopping?</a:t>
            </a:r>
          </a:p>
          <a:p>
            <a:pPr marL="457200" indent="-457200">
              <a:buAutoNum type="alphaLcParenBoth" startAt="4"/>
            </a:pPr>
            <a:endParaRPr lang="en-GB" dirty="0"/>
          </a:p>
        </p:txBody>
      </p:sp>
      <p:sp>
        <p:nvSpPr>
          <p:cNvPr id="6" name="TextBox 5">
            <a:extLst>
              <a:ext uri="{FF2B5EF4-FFF2-40B4-BE49-F238E27FC236}">
                <a16:creationId xmlns:a16="http://schemas.microsoft.com/office/drawing/2014/main" id="{B437634A-8B6A-4281-ACEF-43F9DB9AD353}"/>
              </a:ext>
            </a:extLst>
          </p:cNvPr>
          <p:cNvSpPr txBox="1"/>
          <p:nvPr/>
        </p:nvSpPr>
        <p:spPr>
          <a:xfrm>
            <a:off x="5168074" y="1701834"/>
            <a:ext cx="4076553" cy="461665"/>
          </a:xfrm>
          <a:prstGeom prst="rect">
            <a:avLst/>
          </a:prstGeom>
          <a:noFill/>
        </p:spPr>
        <p:txBody>
          <a:bodyPr wrap="square" rtlCol="0">
            <a:spAutoFit/>
          </a:bodyPr>
          <a:lstStyle/>
          <a:p>
            <a:r>
              <a:rPr lang="en-GB" sz="2400" dirty="0"/>
              <a:t>9, 8, 5, 9, 12, 8, 7, 6, 5, 9</a:t>
            </a:r>
          </a:p>
        </p:txBody>
      </p:sp>
      <p:sp>
        <p:nvSpPr>
          <p:cNvPr id="7" name="TextBox 6">
            <a:extLst>
              <a:ext uri="{FF2B5EF4-FFF2-40B4-BE49-F238E27FC236}">
                <a16:creationId xmlns:a16="http://schemas.microsoft.com/office/drawing/2014/main" id="{766ED14E-42BA-423C-ACBA-20D9E352EDC2}"/>
              </a:ext>
            </a:extLst>
          </p:cNvPr>
          <p:cNvSpPr txBox="1"/>
          <p:nvPr/>
        </p:nvSpPr>
        <p:spPr>
          <a:xfrm>
            <a:off x="4583831" y="2369245"/>
            <a:ext cx="7067019" cy="461665"/>
          </a:xfrm>
          <a:prstGeom prst="rect">
            <a:avLst/>
          </a:prstGeom>
          <a:noFill/>
        </p:spPr>
        <p:txBody>
          <a:bodyPr wrap="square" rtlCol="0">
            <a:spAutoFit/>
          </a:bodyPr>
          <a:lstStyle/>
          <a:p>
            <a:r>
              <a:rPr lang="en-GB" sz="2400" dirty="0">
                <a:solidFill>
                  <a:srgbClr val="FF0000"/>
                </a:solidFill>
              </a:rPr>
              <a:t>(9+8+5+9+12+8+7+6+5+9)÷10 = 78 ÷10 = 7.8 </a:t>
            </a:r>
          </a:p>
        </p:txBody>
      </p:sp>
      <p:sp>
        <p:nvSpPr>
          <p:cNvPr id="8" name="Rectangle 7">
            <a:extLst>
              <a:ext uri="{FF2B5EF4-FFF2-40B4-BE49-F238E27FC236}">
                <a16:creationId xmlns:a16="http://schemas.microsoft.com/office/drawing/2014/main" id="{6BC25724-6AC5-42BB-9755-FBCFEB74A825}"/>
              </a:ext>
            </a:extLst>
          </p:cNvPr>
          <p:cNvSpPr/>
          <p:nvPr/>
        </p:nvSpPr>
        <p:spPr>
          <a:xfrm>
            <a:off x="4682404" y="2805954"/>
            <a:ext cx="3770584" cy="461665"/>
          </a:xfrm>
          <a:prstGeom prst="rect">
            <a:avLst/>
          </a:prstGeom>
        </p:spPr>
        <p:txBody>
          <a:bodyPr wrap="none">
            <a:spAutoFit/>
          </a:bodyPr>
          <a:lstStyle/>
          <a:p>
            <a:r>
              <a:rPr lang="en-GB" sz="2400" dirty="0">
                <a:solidFill>
                  <a:srgbClr val="FF0000"/>
                </a:solidFill>
              </a:rPr>
              <a:t>5, 5, 6, 7, 8 , 8, 9, 9, 9, 12 </a:t>
            </a:r>
          </a:p>
        </p:txBody>
      </p:sp>
      <p:sp>
        <p:nvSpPr>
          <p:cNvPr id="10" name="TextBox 9">
            <a:extLst>
              <a:ext uri="{FF2B5EF4-FFF2-40B4-BE49-F238E27FC236}">
                <a16:creationId xmlns:a16="http://schemas.microsoft.com/office/drawing/2014/main" id="{733BA2CC-463C-4E60-A16C-6BD900DC486B}"/>
              </a:ext>
            </a:extLst>
          </p:cNvPr>
          <p:cNvSpPr txBox="1"/>
          <p:nvPr/>
        </p:nvSpPr>
        <p:spPr>
          <a:xfrm>
            <a:off x="8426424" y="2815067"/>
            <a:ext cx="4076552" cy="461665"/>
          </a:xfrm>
          <a:prstGeom prst="rect">
            <a:avLst/>
          </a:prstGeom>
          <a:noFill/>
        </p:spPr>
        <p:txBody>
          <a:bodyPr wrap="square" rtlCol="0">
            <a:spAutoFit/>
          </a:bodyPr>
          <a:lstStyle/>
          <a:p>
            <a:r>
              <a:rPr lang="en-GB" sz="2400" dirty="0">
                <a:solidFill>
                  <a:srgbClr val="FF0000"/>
                </a:solidFill>
              </a:rPr>
              <a:t>Median = (8 + 8) ÷2 =8 </a:t>
            </a:r>
          </a:p>
        </p:txBody>
      </p:sp>
      <p:sp>
        <p:nvSpPr>
          <p:cNvPr id="11" name="TextBox 10">
            <a:extLst>
              <a:ext uri="{FF2B5EF4-FFF2-40B4-BE49-F238E27FC236}">
                <a16:creationId xmlns:a16="http://schemas.microsoft.com/office/drawing/2014/main" id="{3F062DA5-7D23-4709-A4DF-02DD88420636}"/>
              </a:ext>
            </a:extLst>
          </p:cNvPr>
          <p:cNvSpPr txBox="1"/>
          <p:nvPr/>
        </p:nvSpPr>
        <p:spPr>
          <a:xfrm>
            <a:off x="4655840" y="3162835"/>
            <a:ext cx="4406439" cy="461665"/>
          </a:xfrm>
          <a:prstGeom prst="rect">
            <a:avLst/>
          </a:prstGeom>
          <a:noFill/>
        </p:spPr>
        <p:txBody>
          <a:bodyPr wrap="square" rtlCol="0">
            <a:spAutoFit/>
          </a:bodyPr>
          <a:lstStyle/>
          <a:p>
            <a:r>
              <a:rPr lang="en-GB" sz="2400" dirty="0">
                <a:solidFill>
                  <a:srgbClr val="FF0000"/>
                </a:solidFill>
              </a:rPr>
              <a:t>9 appears the most</a:t>
            </a:r>
          </a:p>
        </p:txBody>
      </p:sp>
      <p:sp>
        <p:nvSpPr>
          <p:cNvPr id="12" name="TextBox 11">
            <a:extLst>
              <a:ext uri="{FF2B5EF4-FFF2-40B4-BE49-F238E27FC236}">
                <a16:creationId xmlns:a16="http://schemas.microsoft.com/office/drawing/2014/main" id="{5DB5BECD-5357-45AE-A4CD-8DCAB3767B68}"/>
              </a:ext>
            </a:extLst>
          </p:cNvPr>
          <p:cNvSpPr txBox="1"/>
          <p:nvPr/>
        </p:nvSpPr>
        <p:spPr>
          <a:xfrm>
            <a:off x="8440867" y="3163337"/>
            <a:ext cx="1770239" cy="461665"/>
          </a:xfrm>
          <a:prstGeom prst="rect">
            <a:avLst/>
          </a:prstGeom>
          <a:noFill/>
        </p:spPr>
        <p:txBody>
          <a:bodyPr wrap="square" rtlCol="0">
            <a:spAutoFit/>
          </a:bodyPr>
          <a:lstStyle/>
          <a:p>
            <a:r>
              <a:rPr lang="en-GB" sz="2400" dirty="0">
                <a:solidFill>
                  <a:srgbClr val="FF0000"/>
                </a:solidFill>
              </a:rPr>
              <a:t>Mode = 9</a:t>
            </a:r>
          </a:p>
        </p:txBody>
      </p:sp>
      <p:sp>
        <p:nvSpPr>
          <p:cNvPr id="13" name="TextBox 12">
            <a:extLst>
              <a:ext uri="{FF2B5EF4-FFF2-40B4-BE49-F238E27FC236}">
                <a16:creationId xmlns:a16="http://schemas.microsoft.com/office/drawing/2014/main" id="{4C7B2DF7-74C9-42C8-AD6E-17E2334D1957}"/>
              </a:ext>
            </a:extLst>
          </p:cNvPr>
          <p:cNvSpPr txBox="1"/>
          <p:nvPr/>
        </p:nvSpPr>
        <p:spPr>
          <a:xfrm>
            <a:off x="3719736" y="3878103"/>
            <a:ext cx="5189057" cy="461665"/>
          </a:xfrm>
          <a:prstGeom prst="rect">
            <a:avLst/>
          </a:prstGeom>
          <a:noFill/>
        </p:spPr>
        <p:txBody>
          <a:bodyPr wrap="square" rtlCol="0">
            <a:spAutoFit/>
          </a:bodyPr>
          <a:lstStyle/>
          <a:p>
            <a:r>
              <a:rPr lang="en-GB" sz="2400" dirty="0">
                <a:solidFill>
                  <a:srgbClr val="FF0000"/>
                </a:solidFill>
              </a:rPr>
              <a:t>You cannot use 7.8 plastic bags</a:t>
            </a:r>
          </a:p>
        </p:txBody>
      </p:sp>
      <p:sp>
        <p:nvSpPr>
          <p:cNvPr id="14" name="Rectangle 13">
            <a:extLst>
              <a:ext uri="{FF2B5EF4-FFF2-40B4-BE49-F238E27FC236}">
                <a16:creationId xmlns:a16="http://schemas.microsoft.com/office/drawing/2014/main" id="{BABE1D99-978B-4664-ABB9-3F6353000EA8}"/>
              </a:ext>
            </a:extLst>
          </p:cNvPr>
          <p:cNvSpPr/>
          <p:nvPr/>
        </p:nvSpPr>
        <p:spPr>
          <a:xfrm>
            <a:off x="4826903" y="4925333"/>
            <a:ext cx="6138219" cy="461665"/>
          </a:xfrm>
          <a:prstGeom prst="rect">
            <a:avLst/>
          </a:prstGeom>
        </p:spPr>
        <p:txBody>
          <a:bodyPr wrap="none">
            <a:spAutoFit/>
          </a:bodyPr>
          <a:lstStyle/>
          <a:p>
            <a:r>
              <a:rPr lang="en-GB" sz="2400" dirty="0">
                <a:solidFill>
                  <a:srgbClr val="FF0000"/>
                </a:solidFill>
              </a:rPr>
              <a:t>Mode, as it is the largest of the three values</a:t>
            </a:r>
          </a:p>
        </p:txBody>
      </p:sp>
      <p:sp>
        <p:nvSpPr>
          <p:cNvPr id="15" name="Rectangle 14">
            <a:extLst>
              <a:ext uri="{FF2B5EF4-FFF2-40B4-BE49-F238E27FC236}">
                <a16:creationId xmlns:a16="http://schemas.microsoft.com/office/drawing/2014/main" id="{088E7E4E-F128-4C23-A4EB-C53E441931E3}"/>
              </a:ext>
            </a:extLst>
          </p:cNvPr>
          <p:cNvSpPr/>
          <p:nvPr/>
        </p:nvSpPr>
        <p:spPr>
          <a:xfrm>
            <a:off x="4763066" y="6090101"/>
            <a:ext cx="6343403" cy="461665"/>
          </a:xfrm>
          <a:prstGeom prst="rect">
            <a:avLst/>
          </a:prstGeom>
        </p:spPr>
        <p:txBody>
          <a:bodyPr wrap="none">
            <a:spAutoFit/>
          </a:bodyPr>
          <a:lstStyle/>
          <a:p>
            <a:r>
              <a:rPr lang="en-GB" sz="2400" dirty="0">
                <a:solidFill>
                  <a:srgbClr val="FF0000"/>
                </a:solidFill>
              </a:rPr>
              <a:t>Mean, as it is the smallest of the three values</a:t>
            </a:r>
          </a:p>
        </p:txBody>
      </p:sp>
    </p:spTree>
    <p:extLst>
      <p:ext uri="{BB962C8B-B14F-4D97-AF65-F5344CB8AC3E}">
        <p14:creationId xmlns:p14="http://schemas.microsoft.com/office/powerpoint/2010/main" val="28910242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E294E24-2A24-4260-8A6D-058869E9017F}"/>
              </a:ext>
            </a:extLst>
          </p:cNvPr>
          <p:cNvSpPr/>
          <p:nvPr/>
        </p:nvSpPr>
        <p:spPr bwMode="auto">
          <a:xfrm>
            <a:off x="7134455" y="3601305"/>
            <a:ext cx="633865"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45811" y="764704"/>
            <a:ext cx="9721081" cy="1938992"/>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1. The owner of a shoe shop recorded the sizes of the feet of all the customers who bought shoes in his shop in one morning.  These sizes are listed below:</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DBBC738-2E6A-45FC-8D49-A26E3B20DA94}"/>
              </a:ext>
            </a:extLst>
          </p:cNvPr>
          <p:cNvPicPr>
            <a:picLocks noChangeAspect="1"/>
          </p:cNvPicPr>
          <p:nvPr/>
        </p:nvPicPr>
        <p:blipFill>
          <a:blip r:embed="rId4"/>
          <a:stretch>
            <a:fillRect/>
          </a:stretch>
        </p:blipFill>
        <p:spPr>
          <a:xfrm>
            <a:off x="3728637" y="1968490"/>
            <a:ext cx="6511051" cy="964800"/>
          </a:xfrm>
          <a:prstGeom prst="rect">
            <a:avLst/>
          </a:prstGeom>
        </p:spPr>
      </p:pic>
      <p:sp>
        <p:nvSpPr>
          <p:cNvPr id="3" name="Rectangle 2">
            <a:extLst>
              <a:ext uri="{FF2B5EF4-FFF2-40B4-BE49-F238E27FC236}">
                <a16:creationId xmlns:a16="http://schemas.microsoft.com/office/drawing/2014/main" id="{8516094C-B09D-469E-A1B3-EC0003CD537D}"/>
              </a:ext>
            </a:extLst>
          </p:cNvPr>
          <p:cNvSpPr/>
          <p:nvPr/>
        </p:nvSpPr>
        <p:spPr>
          <a:xfrm>
            <a:off x="2348881" y="3115805"/>
            <a:ext cx="7848872" cy="461665"/>
          </a:xfrm>
          <a:prstGeom prst="rect">
            <a:avLst/>
          </a:prstGeom>
        </p:spPr>
        <p:txBody>
          <a:bodyPr wrap="square">
            <a:spAutoFit/>
          </a:bodyPr>
          <a:lstStyle/>
          <a:p>
            <a:pPr marL="457200" indent="-457200">
              <a:buAutoNum type="alphaLcParenBoth"/>
            </a:pPr>
            <a:r>
              <a:rPr lang="en-GB" sz="2400" dirty="0"/>
              <a:t>What are the median, mode and mean shoe sizes?</a:t>
            </a:r>
          </a:p>
        </p:txBody>
      </p:sp>
      <p:sp>
        <p:nvSpPr>
          <p:cNvPr id="5" name="Rectangle 4">
            <a:extLst>
              <a:ext uri="{FF2B5EF4-FFF2-40B4-BE49-F238E27FC236}">
                <a16:creationId xmlns:a16="http://schemas.microsoft.com/office/drawing/2014/main" id="{489CF52C-1AFD-4020-9E72-C1F1072ABF20}"/>
              </a:ext>
            </a:extLst>
          </p:cNvPr>
          <p:cNvSpPr/>
          <p:nvPr/>
        </p:nvSpPr>
        <p:spPr>
          <a:xfrm>
            <a:off x="2400458" y="4810766"/>
            <a:ext cx="1383712" cy="461665"/>
          </a:xfrm>
          <a:prstGeom prst="rect">
            <a:avLst/>
          </a:prstGeom>
        </p:spPr>
        <p:txBody>
          <a:bodyPr wrap="none">
            <a:spAutoFit/>
          </a:bodyPr>
          <a:lstStyle/>
          <a:p>
            <a:r>
              <a:rPr lang="en-GB" sz="2400" dirty="0"/>
              <a:t>(ii) mean</a:t>
            </a:r>
          </a:p>
        </p:txBody>
      </p:sp>
      <p:sp>
        <p:nvSpPr>
          <p:cNvPr id="6" name="Rectangle 5">
            <a:extLst>
              <a:ext uri="{FF2B5EF4-FFF2-40B4-BE49-F238E27FC236}">
                <a16:creationId xmlns:a16="http://schemas.microsoft.com/office/drawing/2014/main" id="{1D6D5F38-5DB9-47A4-B079-B7AFA2E2E7F6}"/>
              </a:ext>
            </a:extLst>
          </p:cNvPr>
          <p:cNvSpPr/>
          <p:nvPr/>
        </p:nvSpPr>
        <p:spPr>
          <a:xfrm>
            <a:off x="2371103" y="3560573"/>
            <a:ext cx="1555234" cy="461665"/>
          </a:xfrm>
          <a:prstGeom prst="rect">
            <a:avLst/>
          </a:prstGeom>
        </p:spPr>
        <p:txBody>
          <a:bodyPr wrap="none">
            <a:spAutoFit/>
          </a:bodyPr>
          <a:lstStyle/>
          <a:p>
            <a:r>
              <a:rPr lang="en-GB" sz="2400" dirty="0"/>
              <a:t>(</a:t>
            </a:r>
            <a:r>
              <a:rPr lang="en-GB" sz="2400" dirty="0" err="1"/>
              <a:t>i</a:t>
            </a:r>
            <a:r>
              <a:rPr lang="en-GB" sz="2400" dirty="0"/>
              <a:t>) median</a:t>
            </a:r>
          </a:p>
        </p:txBody>
      </p:sp>
      <p:sp>
        <p:nvSpPr>
          <p:cNvPr id="7" name="Rectangle 6">
            <a:extLst>
              <a:ext uri="{FF2B5EF4-FFF2-40B4-BE49-F238E27FC236}">
                <a16:creationId xmlns:a16="http://schemas.microsoft.com/office/drawing/2014/main" id="{2FC78FE9-B984-4CDA-B213-94BCE28F40C5}"/>
              </a:ext>
            </a:extLst>
          </p:cNvPr>
          <p:cNvSpPr/>
          <p:nvPr/>
        </p:nvSpPr>
        <p:spPr>
          <a:xfrm>
            <a:off x="2389065" y="4358164"/>
            <a:ext cx="1383712" cy="461665"/>
          </a:xfrm>
          <a:prstGeom prst="rect">
            <a:avLst/>
          </a:prstGeom>
        </p:spPr>
        <p:txBody>
          <a:bodyPr wrap="none">
            <a:spAutoFit/>
          </a:bodyPr>
          <a:lstStyle/>
          <a:p>
            <a:r>
              <a:rPr lang="en-GB" sz="2400" dirty="0"/>
              <a:t>(ii) mode</a:t>
            </a:r>
          </a:p>
        </p:txBody>
      </p:sp>
      <p:sp>
        <p:nvSpPr>
          <p:cNvPr id="8" name="TextBox 7">
            <a:extLst>
              <a:ext uri="{FF2B5EF4-FFF2-40B4-BE49-F238E27FC236}">
                <a16:creationId xmlns:a16="http://schemas.microsoft.com/office/drawing/2014/main" id="{D480C86F-B643-4D43-ADBB-E85E04F62401}"/>
              </a:ext>
            </a:extLst>
          </p:cNvPr>
          <p:cNvSpPr txBox="1"/>
          <p:nvPr/>
        </p:nvSpPr>
        <p:spPr>
          <a:xfrm>
            <a:off x="4019758" y="3560613"/>
            <a:ext cx="7603047" cy="461665"/>
          </a:xfrm>
          <a:prstGeom prst="rect">
            <a:avLst/>
          </a:prstGeom>
          <a:noFill/>
        </p:spPr>
        <p:txBody>
          <a:bodyPr wrap="square" rtlCol="0">
            <a:spAutoFit/>
          </a:bodyPr>
          <a:lstStyle/>
          <a:p>
            <a:r>
              <a:rPr lang="en-GB" sz="2400" dirty="0">
                <a:solidFill>
                  <a:srgbClr val="FF0000"/>
                </a:solidFill>
              </a:rPr>
              <a:t>3, 4, 4, 5, 5, 5, 6, 6, 7, </a:t>
            </a:r>
            <a:r>
              <a:rPr lang="en-GB" sz="2400" dirty="0"/>
              <a:t>7, 8, </a:t>
            </a:r>
            <a:r>
              <a:rPr lang="en-GB" sz="2400" dirty="0">
                <a:solidFill>
                  <a:srgbClr val="FF0000"/>
                </a:solidFill>
              </a:rPr>
              <a:t>8, 8, 8, 8, 9, 10, 10, 11, 13 </a:t>
            </a:r>
          </a:p>
        </p:txBody>
      </p:sp>
      <p:sp>
        <p:nvSpPr>
          <p:cNvPr id="10" name="Rectangle 9">
            <a:extLst>
              <a:ext uri="{FF2B5EF4-FFF2-40B4-BE49-F238E27FC236}">
                <a16:creationId xmlns:a16="http://schemas.microsoft.com/office/drawing/2014/main" id="{0D35902C-8488-4AF0-B428-C490DC87BBB5}"/>
              </a:ext>
            </a:extLst>
          </p:cNvPr>
          <p:cNvSpPr/>
          <p:nvPr/>
        </p:nvSpPr>
        <p:spPr>
          <a:xfrm>
            <a:off x="2371103" y="5270312"/>
            <a:ext cx="9222797" cy="830997"/>
          </a:xfrm>
          <a:prstGeom prst="rect">
            <a:avLst/>
          </a:prstGeom>
        </p:spPr>
        <p:txBody>
          <a:bodyPr wrap="square">
            <a:spAutoFit/>
          </a:bodyPr>
          <a:lstStyle/>
          <a:p>
            <a:pPr marL="457200" indent="-457200">
              <a:buAutoNum type="alphaLcParenBoth" startAt="2"/>
            </a:pPr>
            <a:r>
              <a:rPr lang="en-GB" sz="2400" dirty="0"/>
              <a:t>Which of these values would be most sensible for the shop owner to use when ordering shoes for his shop? </a:t>
            </a:r>
          </a:p>
        </p:txBody>
      </p:sp>
      <p:sp>
        <p:nvSpPr>
          <p:cNvPr id="11" name="TextBox 10">
            <a:extLst>
              <a:ext uri="{FF2B5EF4-FFF2-40B4-BE49-F238E27FC236}">
                <a16:creationId xmlns:a16="http://schemas.microsoft.com/office/drawing/2014/main" id="{3A57D05F-7EE6-408B-8A85-DB339BC2A372}"/>
              </a:ext>
            </a:extLst>
          </p:cNvPr>
          <p:cNvSpPr txBox="1"/>
          <p:nvPr/>
        </p:nvSpPr>
        <p:spPr>
          <a:xfrm>
            <a:off x="7724432" y="4020159"/>
            <a:ext cx="4125435" cy="461665"/>
          </a:xfrm>
          <a:prstGeom prst="rect">
            <a:avLst/>
          </a:prstGeom>
          <a:noFill/>
        </p:spPr>
        <p:txBody>
          <a:bodyPr wrap="square" rtlCol="0">
            <a:spAutoFit/>
          </a:bodyPr>
          <a:lstStyle/>
          <a:p>
            <a:r>
              <a:rPr lang="en-GB" sz="2400" dirty="0">
                <a:solidFill>
                  <a:srgbClr val="FF0000"/>
                </a:solidFill>
              </a:rPr>
              <a:t>median = (7 + 8) ÷ 2 = 7.5</a:t>
            </a:r>
          </a:p>
        </p:txBody>
      </p:sp>
      <p:sp>
        <p:nvSpPr>
          <p:cNvPr id="13" name="TextBox 12">
            <a:extLst>
              <a:ext uri="{FF2B5EF4-FFF2-40B4-BE49-F238E27FC236}">
                <a16:creationId xmlns:a16="http://schemas.microsoft.com/office/drawing/2014/main" id="{B88805A0-CE41-4E6D-A3DD-817A755C8314}"/>
              </a:ext>
            </a:extLst>
          </p:cNvPr>
          <p:cNvSpPr txBox="1"/>
          <p:nvPr/>
        </p:nvSpPr>
        <p:spPr>
          <a:xfrm>
            <a:off x="3926337" y="4411828"/>
            <a:ext cx="5860813" cy="461665"/>
          </a:xfrm>
          <a:prstGeom prst="rect">
            <a:avLst/>
          </a:prstGeom>
          <a:noFill/>
        </p:spPr>
        <p:txBody>
          <a:bodyPr wrap="square" rtlCol="0">
            <a:spAutoFit/>
          </a:bodyPr>
          <a:lstStyle/>
          <a:p>
            <a:r>
              <a:rPr lang="en-GB" sz="2400" dirty="0">
                <a:solidFill>
                  <a:srgbClr val="FF0000"/>
                </a:solidFill>
              </a:rPr>
              <a:t>8 appears the most, so mode = size 8</a:t>
            </a:r>
          </a:p>
        </p:txBody>
      </p:sp>
      <p:sp>
        <p:nvSpPr>
          <p:cNvPr id="14" name="TextBox 13">
            <a:extLst>
              <a:ext uri="{FF2B5EF4-FFF2-40B4-BE49-F238E27FC236}">
                <a16:creationId xmlns:a16="http://schemas.microsoft.com/office/drawing/2014/main" id="{4F871B70-28B5-49D8-869E-96C028D85A39}"/>
              </a:ext>
            </a:extLst>
          </p:cNvPr>
          <p:cNvSpPr txBox="1"/>
          <p:nvPr/>
        </p:nvSpPr>
        <p:spPr>
          <a:xfrm>
            <a:off x="3881058" y="4850573"/>
            <a:ext cx="8074159" cy="461665"/>
          </a:xfrm>
          <a:prstGeom prst="rect">
            <a:avLst/>
          </a:prstGeom>
          <a:noFill/>
        </p:spPr>
        <p:txBody>
          <a:bodyPr wrap="square" rtlCol="0">
            <a:spAutoFit/>
          </a:bodyPr>
          <a:lstStyle/>
          <a:p>
            <a:r>
              <a:rPr lang="en-GB" sz="2400" dirty="0">
                <a:solidFill>
                  <a:srgbClr val="FF0000"/>
                </a:solidFill>
              </a:rPr>
              <a:t>(3+ 8 + 15 + 12 + 14 + 40 + 9 +20 + 11+ 13) ÷ 20 = 7.25  </a:t>
            </a:r>
          </a:p>
        </p:txBody>
      </p:sp>
      <p:sp>
        <p:nvSpPr>
          <p:cNvPr id="15" name="TextBox 14">
            <a:extLst>
              <a:ext uri="{FF2B5EF4-FFF2-40B4-BE49-F238E27FC236}">
                <a16:creationId xmlns:a16="http://schemas.microsoft.com/office/drawing/2014/main" id="{5D4546E0-1AE7-494C-9142-6A72440F3281}"/>
              </a:ext>
            </a:extLst>
          </p:cNvPr>
          <p:cNvSpPr txBox="1"/>
          <p:nvPr/>
        </p:nvSpPr>
        <p:spPr>
          <a:xfrm>
            <a:off x="2495600" y="6113051"/>
            <a:ext cx="9098300" cy="461665"/>
          </a:xfrm>
          <a:prstGeom prst="rect">
            <a:avLst/>
          </a:prstGeom>
          <a:noFill/>
        </p:spPr>
        <p:txBody>
          <a:bodyPr wrap="square" rtlCol="0">
            <a:spAutoFit/>
          </a:bodyPr>
          <a:lstStyle/>
          <a:p>
            <a:r>
              <a:rPr lang="en-GB" sz="2400" dirty="0">
                <a:solidFill>
                  <a:srgbClr val="FF0000"/>
                </a:solidFill>
              </a:rPr>
              <a:t>The mode, as this is the size of shoe he sells the most of, size 8</a:t>
            </a:r>
          </a:p>
        </p:txBody>
      </p:sp>
      <p:sp>
        <p:nvSpPr>
          <p:cNvPr id="19" name="Rectangle 18">
            <a:extLst>
              <a:ext uri="{FF2B5EF4-FFF2-40B4-BE49-F238E27FC236}">
                <a16:creationId xmlns:a16="http://schemas.microsoft.com/office/drawing/2014/main" id="{C7095841-8281-4797-9E9F-1C8C73F25E23}"/>
              </a:ext>
            </a:extLst>
          </p:cNvPr>
          <p:cNvSpPr/>
          <p:nvPr/>
        </p:nvSpPr>
        <p:spPr bwMode="auto">
          <a:xfrm>
            <a:off x="3728292" y="1978893"/>
            <a:ext cx="6511050" cy="9648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35284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1"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44EA5F-2DFA-4528-B4F1-B2D864FA5F8D}"/>
              </a:ext>
            </a:extLst>
          </p:cNvPr>
          <p:cNvSpPr/>
          <p:nvPr/>
        </p:nvSpPr>
        <p:spPr bwMode="auto">
          <a:xfrm>
            <a:off x="4032433" y="3903391"/>
            <a:ext cx="1026967" cy="3515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AB0977E8-3604-4956-BA5F-C5B998AB06AA}"/>
              </a:ext>
            </a:extLst>
          </p:cNvPr>
          <p:cNvSpPr/>
          <p:nvPr/>
        </p:nvSpPr>
        <p:spPr>
          <a:xfrm>
            <a:off x="2423592" y="836712"/>
            <a:ext cx="8424936" cy="461665"/>
          </a:xfrm>
          <a:prstGeom prst="rect">
            <a:avLst/>
          </a:prstGeom>
        </p:spPr>
        <p:txBody>
          <a:bodyPr wrap="square">
            <a:spAutoFit/>
          </a:bodyPr>
          <a:lstStyle/>
          <a:p>
            <a:r>
              <a:rPr lang="en-GB" sz="2400" dirty="0"/>
              <a:t>2. Eight people work in a shop.  They are paid hourly rates of</a:t>
            </a:r>
          </a:p>
        </p:txBody>
      </p:sp>
      <p:sp>
        <p:nvSpPr>
          <p:cNvPr id="5" name="Rectangle 4">
            <a:extLst>
              <a:ext uri="{FF2B5EF4-FFF2-40B4-BE49-F238E27FC236}">
                <a16:creationId xmlns:a16="http://schemas.microsoft.com/office/drawing/2014/main" id="{76C45D4A-1773-4099-AC80-91E75A69C95B}"/>
              </a:ext>
            </a:extLst>
          </p:cNvPr>
          <p:cNvSpPr/>
          <p:nvPr/>
        </p:nvSpPr>
        <p:spPr>
          <a:xfrm>
            <a:off x="2711624" y="2218010"/>
            <a:ext cx="9145016" cy="461665"/>
          </a:xfrm>
          <a:prstGeom prst="rect">
            <a:avLst/>
          </a:prstGeom>
        </p:spPr>
        <p:txBody>
          <a:bodyPr wrap="square">
            <a:spAutoFit/>
          </a:bodyPr>
          <a:lstStyle/>
          <a:p>
            <a:r>
              <a:rPr lang="en-GB" sz="2400" dirty="0"/>
              <a:t>Would you use the mean, median or mode to show that they were:</a:t>
            </a:r>
          </a:p>
        </p:txBody>
      </p:sp>
      <p:sp>
        <p:nvSpPr>
          <p:cNvPr id="6" name="Rectangle 5">
            <a:extLst>
              <a:ext uri="{FF2B5EF4-FFF2-40B4-BE49-F238E27FC236}">
                <a16:creationId xmlns:a16="http://schemas.microsoft.com/office/drawing/2014/main" id="{57A8DA36-C71F-4C76-81C8-18CAEE3AFE91}"/>
              </a:ext>
            </a:extLst>
          </p:cNvPr>
          <p:cNvSpPr/>
          <p:nvPr/>
        </p:nvSpPr>
        <p:spPr>
          <a:xfrm>
            <a:off x="2518176" y="2854931"/>
            <a:ext cx="1931939" cy="461665"/>
          </a:xfrm>
          <a:prstGeom prst="rect">
            <a:avLst/>
          </a:prstGeom>
        </p:spPr>
        <p:txBody>
          <a:bodyPr wrap="none">
            <a:spAutoFit/>
          </a:bodyPr>
          <a:lstStyle/>
          <a:p>
            <a:r>
              <a:rPr lang="en-GB" sz="2400" dirty="0"/>
              <a:t>(a) well paid,</a:t>
            </a:r>
          </a:p>
        </p:txBody>
      </p:sp>
      <p:sp>
        <p:nvSpPr>
          <p:cNvPr id="7" name="Rectangle 6">
            <a:extLst>
              <a:ext uri="{FF2B5EF4-FFF2-40B4-BE49-F238E27FC236}">
                <a16:creationId xmlns:a16="http://schemas.microsoft.com/office/drawing/2014/main" id="{509BE56A-1835-4CA0-902B-3F116CCF7018}"/>
              </a:ext>
            </a:extLst>
          </p:cNvPr>
          <p:cNvSpPr/>
          <p:nvPr/>
        </p:nvSpPr>
        <p:spPr>
          <a:xfrm>
            <a:off x="4450115" y="2854797"/>
            <a:ext cx="2223686" cy="461665"/>
          </a:xfrm>
          <a:prstGeom prst="rect">
            <a:avLst/>
          </a:prstGeom>
        </p:spPr>
        <p:txBody>
          <a:bodyPr wrap="none">
            <a:spAutoFit/>
          </a:bodyPr>
          <a:lstStyle/>
          <a:p>
            <a:r>
              <a:rPr lang="en-GB" sz="2400" dirty="0"/>
              <a:t>(b) badly paid?</a:t>
            </a:r>
          </a:p>
        </p:txBody>
      </p:sp>
      <p:sp>
        <p:nvSpPr>
          <p:cNvPr id="9" name="TextBox 8">
            <a:extLst>
              <a:ext uri="{FF2B5EF4-FFF2-40B4-BE49-F238E27FC236}">
                <a16:creationId xmlns:a16="http://schemas.microsoft.com/office/drawing/2014/main" id="{935D0104-74F4-48C2-A081-CBADB59A07F0}"/>
              </a:ext>
            </a:extLst>
          </p:cNvPr>
          <p:cNvSpPr txBox="1"/>
          <p:nvPr/>
        </p:nvSpPr>
        <p:spPr>
          <a:xfrm>
            <a:off x="2423592" y="3391856"/>
            <a:ext cx="1931939" cy="461665"/>
          </a:xfrm>
          <a:prstGeom prst="rect">
            <a:avLst/>
          </a:prstGeom>
          <a:noFill/>
        </p:spPr>
        <p:txBody>
          <a:bodyPr wrap="square" rtlCol="0">
            <a:spAutoFit/>
          </a:bodyPr>
          <a:lstStyle/>
          <a:p>
            <a:r>
              <a:rPr lang="en-GB" sz="2400" b="1" dirty="0"/>
              <a:t>Solution</a:t>
            </a:r>
          </a:p>
        </p:txBody>
      </p:sp>
      <p:sp>
        <p:nvSpPr>
          <p:cNvPr id="10" name="TextBox 9">
            <a:extLst>
              <a:ext uri="{FF2B5EF4-FFF2-40B4-BE49-F238E27FC236}">
                <a16:creationId xmlns:a16="http://schemas.microsoft.com/office/drawing/2014/main" id="{3620AA60-9F52-4719-B688-445A6EEE3210}"/>
              </a:ext>
            </a:extLst>
          </p:cNvPr>
          <p:cNvSpPr txBox="1"/>
          <p:nvPr/>
        </p:nvSpPr>
        <p:spPr>
          <a:xfrm>
            <a:off x="3458666" y="1628913"/>
            <a:ext cx="7488832" cy="461665"/>
          </a:xfrm>
          <a:prstGeom prst="rect">
            <a:avLst/>
          </a:prstGeom>
          <a:noFill/>
        </p:spPr>
        <p:txBody>
          <a:bodyPr wrap="square" rtlCol="0">
            <a:spAutoFit/>
          </a:bodyPr>
          <a:lstStyle/>
          <a:p>
            <a:r>
              <a:rPr lang="en-GB" sz="2400" dirty="0"/>
              <a:t>£4      £15       £6       £5       £4        £5       £4        £4</a:t>
            </a:r>
          </a:p>
        </p:txBody>
      </p:sp>
      <p:sp>
        <p:nvSpPr>
          <p:cNvPr id="2" name="TextBox 1">
            <a:extLst>
              <a:ext uri="{FF2B5EF4-FFF2-40B4-BE49-F238E27FC236}">
                <a16:creationId xmlns:a16="http://schemas.microsoft.com/office/drawing/2014/main" id="{21EE5DBC-3123-418C-A7E4-372287D14A4F}"/>
              </a:ext>
            </a:extLst>
          </p:cNvPr>
          <p:cNvSpPr txBox="1"/>
          <p:nvPr/>
        </p:nvSpPr>
        <p:spPr>
          <a:xfrm>
            <a:off x="2338818" y="4327379"/>
            <a:ext cx="542751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Median = ( £4 + £5 ) ÷ 2= £4.50</a:t>
            </a:r>
          </a:p>
        </p:txBody>
      </p:sp>
      <p:sp>
        <p:nvSpPr>
          <p:cNvPr id="3" name="TextBox 2">
            <a:extLst>
              <a:ext uri="{FF2B5EF4-FFF2-40B4-BE49-F238E27FC236}">
                <a16:creationId xmlns:a16="http://schemas.microsoft.com/office/drawing/2014/main" id="{EE3D1045-3437-481C-9BA8-A63D48F75D94}"/>
              </a:ext>
            </a:extLst>
          </p:cNvPr>
          <p:cNvSpPr txBox="1"/>
          <p:nvPr/>
        </p:nvSpPr>
        <p:spPr>
          <a:xfrm>
            <a:off x="2484931" y="3870910"/>
            <a:ext cx="49599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£4, £4, £4, </a:t>
            </a:r>
            <a:r>
              <a:rPr lang="en-US" sz="2400" dirty="0">
                <a:latin typeface="Arial"/>
                <a:ea typeface="ＭＳ Ｐゴシック"/>
                <a:cs typeface="Arial"/>
              </a:rPr>
              <a:t>£4, £5,</a:t>
            </a:r>
            <a:r>
              <a:rPr lang="en-US" sz="2400" dirty="0">
                <a:solidFill>
                  <a:srgbClr val="FF0000"/>
                </a:solidFill>
                <a:latin typeface="Arial"/>
                <a:ea typeface="ＭＳ Ｐゴシック"/>
                <a:cs typeface="Arial"/>
              </a:rPr>
              <a:t> £5, £6, £15</a:t>
            </a:r>
            <a:endParaRPr lang="en-US" sz="2400" dirty="0">
              <a:solidFill>
                <a:srgbClr val="FF0000"/>
              </a:solidFill>
              <a:cs typeface="Arial"/>
            </a:endParaRPr>
          </a:p>
        </p:txBody>
      </p:sp>
      <p:sp>
        <p:nvSpPr>
          <p:cNvPr id="11" name="TextBox 10">
            <a:extLst>
              <a:ext uri="{FF2B5EF4-FFF2-40B4-BE49-F238E27FC236}">
                <a16:creationId xmlns:a16="http://schemas.microsoft.com/office/drawing/2014/main" id="{C7C7FEFB-B8E4-4589-8794-5007ACAC7166}"/>
              </a:ext>
            </a:extLst>
          </p:cNvPr>
          <p:cNvSpPr txBox="1"/>
          <p:nvPr/>
        </p:nvSpPr>
        <p:spPr>
          <a:xfrm>
            <a:off x="2354030" y="4815959"/>
            <a:ext cx="613756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Mode = amount that appears the most = £4</a:t>
            </a:r>
          </a:p>
        </p:txBody>
      </p:sp>
      <p:sp>
        <p:nvSpPr>
          <p:cNvPr id="14" name="TextBox 13">
            <a:extLst>
              <a:ext uri="{FF2B5EF4-FFF2-40B4-BE49-F238E27FC236}">
                <a16:creationId xmlns:a16="http://schemas.microsoft.com/office/drawing/2014/main" id="{43B48FFB-022E-439F-A64A-AE920558BE06}"/>
              </a:ext>
            </a:extLst>
          </p:cNvPr>
          <p:cNvSpPr txBox="1"/>
          <p:nvPr/>
        </p:nvSpPr>
        <p:spPr>
          <a:xfrm>
            <a:off x="2360632" y="5243667"/>
            <a:ext cx="1024196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Mean = (4 x £4 + 2 x £5 + £6 + £15) ÷ 8 = £4.50 ÷ 8 = £47÷ 8= £5.88 </a:t>
            </a:r>
          </a:p>
          <a:p>
            <a:r>
              <a:rPr lang="en-US" dirty="0">
                <a:latin typeface="Arial"/>
                <a:ea typeface="ＭＳ Ｐゴシック"/>
                <a:cs typeface="Arial"/>
              </a:rPr>
              <a:t>  </a:t>
            </a:r>
            <a:endParaRPr lang="en-US" dirty="0"/>
          </a:p>
        </p:txBody>
      </p:sp>
      <p:sp>
        <p:nvSpPr>
          <p:cNvPr id="15" name="TextBox 14">
            <a:extLst>
              <a:ext uri="{FF2B5EF4-FFF2-40B4-BE49-F238E27FC236}">
                <a16:creationId xmlns:a16="http://schemas.microsoft.com/office/drawing/2014/main" id="{A4B763CA-57A3-430D-8BB4-74BDA668EB3E}"/>
              </a:ext>
            </a:extLst>
          </p:cNvPr>
          <p:cNvSpPr txBox="1"/>
          <p:nvPr/>
        </p:nvSpPr>
        <p:spPr>
          <a:xfrm>
            <a:off x="2390774" y="5837093"/>
            <a:ext cx="532360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(a) Mean, is the highest average</a:t>
            </a:r>
          </a:p>
        </p:txBody>
      </p:sp>
      <p:sp>
        <p:nvSpPr>
          <p:cNvPr id="16" name="TextBox 15">
            <a:extLst>
              <a:ext uri="{FF2B5EF4-FFF2-40B4-BE49-F238E27FC236}">
                <a16:creationId xmlns:a16="http://schemas.microsoft.com/office/drawing/2014/main" id="{47E9A919-8901-47E6-BD97-1FD04ADF54AD}"/>
              </a:ext>
            </a:extLst>
          </p:cNvPr>
          <p:cNvSpPr txBox="1"/>
          <p:nvPr/>
        </p:nvSpPr>
        <p:spPr>
          <a:xfrm>
            <a:off x="7287491" y="5832764"/>
            <a:ext cx="490797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(b) Mode, is the lowest average</a:t>
            </a:r>
          </a:p>
        </p:txBody>
      </p:sp>
    </p:spTree>
    <p:extLst>
      <p:ext uri="{BB962C8B-B14F-4D97-AF65-F5344CB8AC3E}">
        <p14:creationId xmlns:p14="http://schemas.microsoft.com/office/powerpoint/2010/main" val="39171670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11"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505E7-4718-4AEA-820B-6128C8328C19}"/>
              </a:ext>
            </a:extLst>
          </p:cNvPr>
          <p:cNvSpPr/>
          <p:nvPr/>
        </p:nvSpPr>
        <p:spPr bwMode="auto">
          <a:xfrm>
            <a:off x="6001214" y="2999677"/>
            <a:ext cx="459061" cy="38471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Measures of Central Tendency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AAD4847-E38A-48AB-9797-285ABE6FA467}"/>
              </a:ext>
            </a:extLst>
          </p:cNvPr>
          <p:cNvSpPr/>
          <p:nvPr/>
        </p:nvSpPr>
        <p:spPr>
          <a:xfrm>
            <a:off x="2380448" y="3446649"/>
            <a:ext cx="9721080" cy="2308324"/>
          </a:xfrm>
          <a:prstGeom prst="rect">
            <a:avLst/>
          </a:prstGeom>
        </p:spPr>
        <p:txBody>
          <a:bodyPr wrap="square" lIns="91440" tIns="45720" rIns="91440" bIns="45720" anchor="t">
            <a:spAutoFit/>
          </a:bodyPr>
          <a:lstStyle/>
          <a:p>
            <a:r>
              <a:rPr lang="en-GB" sz="2400" dirty="0">
                <a:latin typeface="Arial"/>
                <a:ea typeface="ＭＳ Ｐゴシック"/>
                <a:cs typeface="Arial"/>
              </a:rPr>
              <a:t>(</a:t>
            </a:r>
            <a:r>
              <a:rPr lang="en-GB" sz="2400" dirty="0" err="1">
                <a:latin typeface="Arial"/>
                <a:ea typeface="ＭＳ Ｐゴシック"/>
                <a:cs typeface="Arial"/>
              </a:rPr>
              <a:t>i</a:t>
            </a:r>
            <a:r>
              <a:rPr lang="en-GB" sz="2400" dirty="0">
                <a:latin typeface="Arial"/>
                <a:ea typeface="ＭＳ Ｐゴシック"/>
                <a:cs typeface="Arial"/>
              </a:rPr>
              <a:t>) Calculate the mean, median and mode of these data.</a:t>
            </a:r>
            <a:endParaRPr lang="en-US" dirty="0">
              <a:latin typeface="Arial"/>
              <a:ea typeface="ＭＳ Ｐゴシック"/>
              <a:cs typeface="Arial"/>
            </a:endParaRPr>
          </a:p>
          <a:p>
            <a:pPr marL="457200" indent="-457200">
              <a:buAutoNum type="alphaLcParenBoth"/>
            </a:pPr>
            <a:endParaRPr lang="en-GB" sz="2400" dirty="0"/>
          </a:p>
          <a:p>
            <a:pPr marL="457200" indent="-457200">
              <a:buAutoNum type="alphaLcParenBoth"/>
            </a:pPr>
            <a:endParaRPr lang="en-GB" sz="2400" dirty="0"/>
          </a:p>
          <a:p>
            <a:endParaRPr lang="en-GB" sz="2400" dirty="0">
              <a:latin typeface="Arial"/>
              <a:ea typeface="ＭＳ Ｐゴシック"/>
              <a:cs typeface="Arial"/>
            </a:endParaRPr>
          </a:p>
          <a:p>
            <a:endParaRPr lang="en-GB" sz="2400" dirty="0">
              <a:latin typeface="Arial"/>
              <a:ea typeface="ＭＳ Ｐゴシック"/>
              <a:cs typeface="Arial"/>
            </a:endParaRPr>
          </a:p>
          <a:p>
            <a:endParaRPr lang="en-GB" sz="2400" dirty="0">
              <a:cs typeface="Arial"/>
            </a:endParaRPr>
          </a:p>
        </p:txBody>
      </p:sp>
      <p:sp>
        <p:nvSpPr>
          <p:cNvPr id="3" name="Rectangle 2">
            <a:extLst>
              <a:ext uri="{FF2B5EF4-FFF2-40B4-BE49-F238E27FC236}">
                <a16:creationId xmlns:a16="http://schemas.microsoft.com/office/drawing/2014/main" id="{CD12087F-67D6-4DDF-8FE2-947C695DC948}"/>
              </a:ext>
            </a:extLst>
          </p:cNvPr>
          <p:cNvSpPr/>
          <p:nvPr/>
        </p:nvSpPr>
        <p:spPr>
          <a:xfrm>
            <a:off x="2299750" y="647275"/>
            <a:ext cx="8784976" cy="830997"/>
          </a:xfrm>
          <a:prstGeom prst="rect">
            <a:avLst/>
          </a:prstGeom>
        </p:spPr>
        <p:txBody>
          <a:bodyPr wrap="square">
            <a:spAutoFit/>
          </a:bodyPr>
          <a:lstStyle/>
          <a:p>
            <a:r>
              <a:rPr lang="en-GB" sz="2400" dirty="0"/>
              <a:t>3. One day the number of minutes that trains were late to arrive at a station was recorded.  The times are listed below:</a:t>
            </a:r>
          </a:p>
        </p:txBody>
      </p:sp>
      <p:pic>
        <p:nvPicPr>
          <p:cNvPr id="4" name="Picture 3">
            <a:extLst>
              <a:ext uri="{FF2B5EF4-FFF2-40B4-BE49-F238E27FC236}">
                <a16:creationId xmlns:a16="http://schemas.microsoft.com/office/drawing/2014/main" id="{6B4AEBB4-0EED-446E-A7BF-5A53E233E3DE}"/>
              </a:ext>
            </a:extLst>
          </p:cNvPr>
          <p:cNvPicPr>
            <a:picLocks noChangeAspect="1"/>
          </p:cNvPicPr>
          <p:nvPr/>
        </p:nvPicPr>
        <p:blipFill>
          <a:blip r:embed="rId4"/>
          <a:stretch>
            <a:fillRect/>
          </a:stretch>
        </p:blipFill>
        <p:spPr>
          <a:xfrm>
            <a:off x="3862038" y="1557703"/>
            <a:ext cx="6475276" cy="1045200"/>
          </a:xfrm>
          <a:prstGeom prst="rect">
            <a:avLst/>
          </a:prstGeom>
        </p:spPr>
      </p:pic>
      <p:sp>
        <p:nvSpPr>
          <p:cNvPr id="5" name="TextBox 4">
            <a:extLst>
              <a:ext uri="{FF2B5EF4-FFF2-40B4-BE49-F238E27FC236}">
                <a16:creationId xmlns:a16="http://schemas.microsoft.com/office/drawing/2014/main" id="{50FEDD80-5376-437F-963A-61051B5D07E7}"/>
              </a:ext>
            </a:extLst>
          </p:cNvPr>
          <p:cNvSpPr txBox="1"/>
          <p:nvPr/>
        </p:nvSpPr>
        <p:spPr>
          <a:xfrm>
            <a:off x="3862038" y="1518138"/>
            <a:ext cx="6475276" cy="1107639"/>
          </a:xfrm>
          <a:prstGeom prst="rect">
            <a:avLst/>
          </a:prstGeom>
          <a:noFill/>
          <a:ln w="28575">
            <a:solidFill>
              <a:schemeClr val="tx1"/>
            </a:solidFill>
          </a:ln>
        </p:spPr>
        <p:txBody>
          <a:bodyPr wrap="square" rtlCol="0">
            <a:spAutoFit/>
          </a:bodyPr>
          <a:lstStyle/>
          <a:p>
            <a:endParaRPr lang="en-GB" dirty="0"/>
          </a:p>
        </p:txBody>
      </p:sp>
      <p:sp>
        <p:nvSpPr>
          <p:cNvPr id="6" name="Rectangle 5">
            <a:extLst>
              <a:ext uri="{FF2B5EF4-FFF2-40B4-BE49-F238E27FC236}">
                <a16:creationId xmlns:a16="http://schemas.microsoft.com/office/drawing/2014/main" id="{C5F86E9F-D281-4A45-A7E9-96C3EFA8844D}"/>
              </a:ext>
            </a:extLst>
          </p:cNvPr>
          <p:cNvSpPr/>
          <p:nvPr/>
        </p:nvSpPr>
        <p:spPr>
          <a:xfrm>
            <a:off x="2364240" y="3872179"/>
            <a:ext cx="1691059" cy="461665"/>
          </a:xfrm>
          <a:prstGeom prst="rect">
            <a:avLst/>
          </a:prstGeom>
        </p:spPr>
        <p:txBody>
          <a:bodyPr wrap="square" lIns="91440" tIns="45720" rIns="91440" bIns="45720" anchor="t">
            <a:spAutoFit/>
          </a:bodyPr>
          <a:lstStyle/>
          <a:p>
            <a:r>
              <a:rPr lang="en-GB" sz="2400" dirty="0">
                <a:latin typeface="Arial"/>
                <a:ea typeface="ＭＳ Ｐゴシック"/>
                <a:cs typeface="Arial"/>
              </a:rPr>
              <a:t>(a) mean</a:t>
            </a:r>
          </a:p>
        </p:txBody>
      </p:sp>
      <p:sp>
        <p:nvSpPr>
          <p:cNvPr id="7" name="Rectangle 6">
            <a:extLst>
              <a:ext uri="{FF2B5EF4-FFF2-40B4-BE49-F238E27FC236}">
                <a16:creationId xmlns:a16="http://schemas.microsoft.com/office/drawing/2014/main" id="{96D4A680-6D01-4E12-9BAE-404627E09404}"/>
              </a:ext>
            </a:extLst>
          </p:cNvPr>
          <p:cNvSpPr/>
          <p:nvPr/>
        </p:nvSpPr>
        <p:spPr>
          <a:xfrm>
            <a:off x="5942310" y="3881470"/>
            <a:ext cx="1657826" cy="461665"/>
          </a:xfrm>
          <a:prstGeom prst="rect">
            <a:avLst/>
          </a:prstGeom>
        </p:spPr>
        <p:txBody>
          <a:bodyPr wrap="none" lIns="91440" tIns="45720" rIns="91440" bIns="45720" anchor="t">
            <a:spAutoFit/>
          </a:bodyPr>
          <a:lstStyle/>
          <a:p>
            <a:r>
              <a:rPr lang="en-GB" sz="2400" dirty="0">
                <a:latin typeface="Arial"/>
                <a:ea typeface="ＭＳ Ｐゴシック"/>
                <a:cs typeface="Arial"/>
              </a:rPr>
              <a:t>(b) median</a:t>
            </a:r>
          </a:p>
        </p:txBody>
      </p:sp>
      <p:sp>
        <p:nvSpPr>
          <p:cNvPr id="8" name="Rectangle 7">
            <a:extLst>
              <a:ext uri="{FF2B5EF4-FFF2-40B4-BE49-F238E27FC236}">
                <a16:creationId xmlns:a16="http://schemas.microsoft.com/office/drawing/2014/main" id="{72C19510-7197-4696-987E-93D11F8A6101}"/>
              </a:ext>
            </a:extLst>
          </p:cNvPr>
          <p:cNvSpPr/>
          <p:nvPr/>
        </p:nvSpPr>
        <p:spPr>
          <a:xfrm>
            <a:off x="8352111" y="3872179"/>
            <a:ext cx="1399742" cy="461665"/>
          </a:xfrm>
          <a:prstGeom prst="rect">
            <a:avLst/>
          </a:prstGeom>
        </p:spPr>
        <p:txBody>
          <a:bodyPr wrap="none" lIns="91440" tIns="45720" rIns="91440" bIns="45720" anchor="t">
            <a:spAutoFit/>
          </a:bodyPr>
          <a:lstStyle/>
          <a:p>
            <a:r>
              <a:rPr lang="en-GB" sz="2400" dirty="0">
                <a:latin typeface="Arial"/>
                <a:ea typeface="ＭＳ Ｐゴシック"/>
                <a:cs typeface="Arial"/>
              </a:rPr>
              <a:t>(c) mode</a:t>
            </a:r>
          </a:p>
        </p:txBody>
      </p:sp>
      <p:sp>
        <p:nvSpPr>
          <p:cNvPr id="9" name="TextBox 8">
            <a:extLst>
              <a:ext uri="{FF2B5EF4-FFF2-40B4-BE49-F238E27FC236}">
                <a16:creationId xmlns:a16="http://schemas.microsoft.com/office/drawing/2014/main" id="{F49D0BC9-E3E8-4095-994C-78A254F8F089}"/>
              </a:ext>
            </a:extLst>
          </p:cNvPr>
          <p:cNvSpPr txBox="1"/>
          <p:nvPr/>
        </p:nvSpPr>
        <p:spPr>
          <a:xfrm>
            <a:off x="2964264" y="2959811"/>
            <a:ext cx="848417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0, 0, 0, 0, 0, 0, 0, 0, 1,</a:t>
            </a:r>
            <a:r>
              <a:rPr lang="en-US" sz="2400" dirty="0">
                <a:latin typeface="Arial"/>
                <a:ea typeface="ＭＳ Ｐゴシック"/>
                <a:cs typeface="Arial"/>
              </a:rPr>
              <a:t>1,1</a:t>
            </a:r>
            <a:r>
              <a:rPr lang="en-US" sz="2400" dirty="0">
                <a:solidFill>
                  <a:srgbClr val="FF0000"/>
                </a:solidFill>
                <a:latin typeface="Arial"/>
                <a:ea typeface="ＭＳ Ｐゴシック"/>
                <a:cs typeface="Arial"/>
              </a:rPr>
              <a:t>,1, 2, 5, 6, 7, 8,10, 22, 52</a:t>
            </a:r>
            <a:endParaRPr lang="en-US" sz="2400" dirty="0">
              <a:solidFill>
                <a:srgbClr val="FF0000"/>
              </a:solidFill>
              <a:cs typeface="Arial"/>
            </a:endParaRPr>
          </a:p>
        </p:txBody>
      </p:sp>
      <p:sp>
        <p:nvSpPr>
          <p:cNvPr id="11" name="TextBox 10">
            <a:extLst>
              <a:ext uri="{FF2B5EF4-FFF2-40B4-BE49-F238E27FC236}">
                <a16:creationId xmlns:a16="http://schemas.microsoft.com/office/drawing/2014/main" id="{936324BF-9044-4737-91B1-03988CDBFC81}"/>
              </a:ext>
            </a:extLst>
          </p:cNvPr>
          <p:cNvSpPr txBox="1"/>
          <p:nvPr/>
        </p:nvSpPr>
        <p:spPr>
          <a:xfrm>
            <a:off x="9773811" y="3872958"/>
            <a:ext cx="457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rgbClr val="FF0000"/>
                </a:solidFill>
                <a:latin typeface="Arial"/>
                <a:ea typeface="ＭＳ Ｐゴシック"/>
                <a:cs typeface="Arial"/>
              </a:rPr>
              <a:t>0</a:t>
            </a:r>
          </a:p>
        </p:txBody>
      </p:sp>
      <p:sp>
        <p:nvSpPr>
          <p:cNvPr id="12" name="TextBox 11">
            <a:extLst>
              <a:ext uri="{FF2B5EF4-FFF2-40B4-BE49-F238E27FC236}">
                <a16:creationId xmlns:a16="http://schemas.microsoft.com/office/drawing/2014/main" id="{5592A6FD-3934-4D9F-8A04-8F4932E7B227}"/>
              </a:ext>
            </a:extLst>
          </p:cNvPr>
          <p:cNvSpPr txBox="1"/>
          <p:nvPr/>
        </p:nvSpPr>
        <p:spPr>
          <a:xfrm>
            <a:off x="7549376" y="3869474"/>
            <a:ext cx="34568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a:t>
            </a:r>
            <a:r>
              <a:rPr lang="en-US" dirty="0">
                <a:latin typeface="Arial"/>
                <a:ea typeface="ＭＳ Ｐゴシック"/>
                <a:cs typeface="Arial"/>
              </a:rPr>
              <a:t>​</a:t>
            </a:r>
            <a:endParaRPr lang="en-US" dirty="0">
              <a:latin typeface="Arial"/>
              <a:ea typeface="ＭＳ Ｐゴシック"/>
            </a:endParaRPr>
          </a:p>
        </p:txBody>
      </p:sp>
      <p:sp>
        <p:nvSpPr>
          <p:cNvPr id="13" name="TextBox 12">
            <a:extLst>
              <a:ext uri="{FF2B5EF4-FFF2-40B4-BE49-F238E27FC236}">
                <a16:creationId xmlns:a16="http://schemas.microsoft.com/office/drawing/2014/main" id="{4C59677F-67F1-43A7-81F6-048FDDF0D647}"/>
              </a:ext>
            </a:extLst>
          </p:cNvPr>
          <p:cNvSpPr txBox="1"/>
          <p:nvPr/>
        </p:nvSpPr>
        <p:spPr>
          <a:xfrm>
            <a:off x="3748668" y="3906643"/>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116 ÷ 20 = 5.8</a:t>
            </a:r>
            <a:endParaRPr lang="en-US" sz="2400" dirty="0">
              <a:solidFill>
                <a:srgbClr val="FF0000"/>
              </a:solidFill>
              <a:cs typeface="Arial"/>
            </a:endParaRPr>
          </a:p>
        </p:txBody>
      </p:sp>
      <p:sp>
        <p:nvSpPr>
          <p:cNvPr id="14" name="TextBox 13">
            <a:extLst>
              <a:ext uri="{FF2B5EF4-FFF2-40B4-BE49-F238E27FC236}">
                <a16:creationId xmlns:a16="http://schemas.microsoft.com/office/drawing/2014/main" id="{3919A9C5-510D-4E48-8DE9-87A2CE42138E}"/>
              </a:ext>
            </a:extLst>
          </p:cNvPr>
          <p:cNvSpPr txBox="1"/>
          <p:nvPr/>
        </p:nvSpPr>
        <p:spPr>
          <a:xfrm>
            <a:off x="2361736" y="5121662"/>
            <a:ext cx="94896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Use the mean as it is the highest: On average trains are 6 mins late </a:t>
            </a:r>
            <a:endParaRPr lang="en-US" sz="2400" dirty="0">
              <a:solidFill>
                <a:srgbClr val="FF0000"/>
              </a:solidFill>
              <a:cs typeface="Arial"/>
            </a:endParaRPr>
          </a:p>
        </p:txBody>
      </p:sp>
      <p:sp>
        <p:nvSpPr>
          <p:cNvPr id="15" name="TextBox 14">
            <a:extLst>
              <a:ext uri="{FF2B5EF4-FFF2-40B4-BE49-F238E27FC236}">
                <a16:creationId xmlns:a16="http://schemas.microsoft.com/office/drawing/2014/main" id="{F3668223-D248-4D19-955A-AF77F95C6F50}"/>
              </a:ext>
            </a:extLst>
          </p:cNvPr>
          <p:cNvSpPr txBox="1"/>
          <p:nvPr/>
        </p:nvSpPr>
        <p:spPr>
          <a:xfrm>
            <a:off x="2364059" y="4324815"/>
            <a:ext cx="859759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latin typeface="Arial"/>
                <a:ea typeface="ＭＳ Ｐゴシック"/>
                <a:cs typeface="Arial"/>
              </a:rPr>
              <a:t>(ii) Explain which value would be the best to use to argue that the trains arrive late too often.</a:t>
            </a:r>
            <a:r>
              <a:rPr lang="en-US" sz="2400" dirty="0">
                <a:latin typeface="Arial"/>
                <a:ea typeface="ＭＳ Ｐゴシック"/>
                <a:cs typeface="Arial"/>
              </a:rPr>
              <a:t>​</a:t>
            </a:r>
          </a:p>
        </p:txBody>
      </p:sp>
      <p:sp>
        <p:nvSpPr>
          <p:cNvPr id="16" name="TextBox 15">
            <a:extLst>
              <a:ext uri="{FF2B5EF4-FFF2-40B4-BE49-F238E27FC236}">
                <a16:creationId xmlns:a16="http://schemas.microsoft.com/office/drawing/2014/main" id="{1257CE36-1781-431A-971C-045A13F8B6CB}"/>
              </a:ext>
            </a:extLst>
          </p:cNvPr>
          <p:cNvSpPr txBox="1"/>
          <p:nvPr/>
        </p:nvSpPr>
        <p:spPr>
          <a:xfrm>
            <a:off x="2382644" y="5588620"/>
            <a:ext cx="980563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latin typeface="Arial"/>
                <a:ea typeface="ＭＳ Ｐゴシック"/>
                <a:cs typeface="Arial"/>
              </a:rPr>
              <a:t>iii) Explain who might use the mode and why it might be an advantage to them.</a:t>
            </a:r>
            <a:r>
              <a:rPr lang="en-US" sz="2400" dirty="0">
                <a:latin typeface="Arial"/>
                <a:ea typeface="ＭＳ Ｐゴシック"/>
                <a:cs typeface="Arial"/>
              </a:rPr>
              <a:t>​</a:t>
            </a:r>
          </a:p>
        </p:txBody>
      </p:sp>
      <p:sp>
        <p:nvSpPr>
          <p:cNvPr id="17" name="TextBox 16">
            <a:extLst>
              <a:ext uri="{FF2B5EF4-FFF2-40B4-BE49-F238E27FC236}">
                <a16:creationId xmlns:a16="http://schemas.microsoft.com/office/drawing/2014/main" id="{92FD3425-B2EB-40FE-B4B8-2A75C21E8A35}"/>
              </a:ext>
            </a:extLst>
          </p:cNvPr>
          <p:cNvSpPr txBox="1"/>
          <p:nvPr/>
        </p:nvSpPr>
        <p:spPr>
          <a:xfrm>
            <a:off x="2355790" y="6272258"/>
            <a:ext cx="94896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The mean  is the lowest: On average trains are never late, Company.</a:t>
            </a:r>
            <a:endParaRPr lang="en-US" sz="2400" dirty="0">
              <a:latin typeface="Arial"/>
              <a:ea typeface="ＭＳ Ｐゴシック"/>
              <a:cs typeface="Arial"/>
            </a:endParaRPr>
          </a:p>
        </p:txBody>
      </p:sp>
    </p:spTree>
    <p:extLst>
      <p:ext uri="{BB962C8B-B14F-4D97-AF65-F5344CB8AC3E}">
        <p14:creationId xmlns:p14="http://schemas.microsoft.com/office/powerpoint/2010/main" val="1310631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p:bldP spid="11" grpId="0"/>
      <p:bldP spid="12" grpId="0"/>
      <p:bldP spid="13" grpId="0"/>
      <p:bldP spid="14"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78674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9CA52A0-F1A0-4EED-A22D-A3F9A86832DC}"/>
              </a:ext>
            </a:extLst>
          </p:cNvPr>
          <p:cNvSpPr/>
          <p:nvPr/>
        </p:nvSpPr>
        <p:spPr bwMode="auto">
          <a:xfrm>
            <a:off x="6397345" y="4852767"/>
            <a:ext cx="411773" cy="32353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245581" y="751344"/>
            <a:ext cx="8818971" cy="3046988"/>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The mean, median, mode and range can also be calculated when the data is presented in the form of a frequency table.</a:t>
            </a:r>
          </a:p>
          <a:p>
            <a:pPr marL="0" indent="0" eaLnBrk="1" hangingPunct="1">
              <a:buClr>
                <a:srgbClr val="000000"/>
              </a:buClr>
              <a:buSzPct val="100000"/>
              <a:defRPr/>
            </a:pPr>
            <a:r>
              <a:rPr lang="en-GB" sz="2400" b="1" dirty="0"/>
              <a:t>Example 1</a:t>
            </a:r>
            <a:endParaRPr lang="en-US" sz="2400" b="1" dirty="0"/>
          </a:p>
          <a:p>
            <a:pPr marL="0" indent="0" eaLnBrk="1" hangingPunct="1">
              <a:buClr>
                <a:srgbClr val="000000"/>
              </a:buClr>
              <a:buSzPct val="100000"/>
              <a:defRPr/>
            </a:pPr>
            <a:r>
              <a:rPr lang="en-GB" sz="2400" dirty="0"/>
              <a:t>For the data presented in the</a:t>
            </a:r>
          </a:p>
          <a:p>
            <a:pPr marL="0" indent="0" eaLnBrk="1" hangingPunct="1">
              <a:buClr>
                <a:srgbClr val="000000"/>
              </a:buClr>
              <a:buSzPct val="100000"/>
              <a:defRPr/>
            </a:pPr>
            <a:r>
              <a:rPr lang="en-GB" sz="2400" dirty="0"/>
              <a:t>table opposite, calculate:</a:t>
            </a:r>
            <a:endParaRPr lang="en-US" sz="2400" dirty="0"/>
          </a:p>
          <a:p>
            <a:pPr marL="0" indent="0" eaLnBrk="1" hangingPunct="1">
              <a:buClr>
                <a:srgbClr val="000000"/>
              </a:buClr>
              <a:buSzPct val="100000"/>
              <a:defRPr/>
            </a:pPr>
            <a:r>
              <a:rPr lang="en-GB" sz="2400" dirty="0"/>
              <a:t>(a)	the mode,</a:t>
            </a:r>
          </a:p>
          <a:p>
            <a:pPr marL="0" indent="0" eaLnBrk="1" hangingPunct="1">
              <a:buClr>
                <a:srgbClr val="000000"/>
              </a:buClr>
              <a:buSzPct val="100000"/>
              <a:defRPr/>
            </a:pPr>
            <a:r>
              <a:rPr lang="en-GB" sz="2400" dirty="0"/>
              <a:t>(b)	the median,</a:t>
            </a:r>
          </a:p>
          <a:p>
            <a:pPr marL="0" indent="0" eaLnBrk="1" hangingPunct="1">
              <a:buClr>
                <a:srgbClr val="000000"/>
              </a:buClr>
              <a:buSzPct val="100000"/>
              <a:defRPr/>
            </a:pPr>
            <a:r>
              <a:rPr lang="en-GB" sz="2400" dirty="0"/>
              <a:t>(c)	the mean.</a:t>
            </a: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Calculating the Average from a frequency table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1952722D-780E-4D8E-82EF-1154DE4265E0}"/>
              </a:ext>
            </a:extLst>
          </p:cNvPr>
          <p:cNvPicPr>
            <a:picLocks noChangeAspect="1"/>
          </p:cNvPicPr>
          <p:nvPr/>
        </p:nvPicPr>
        <p:blipFill>
          <a:blip r:embed="rId4"/>
          <a:stretch>
            <a:fillRect/>
          </a:stretch>
        </p:blipFill>
        <p:spPr>
          <a:xfrm>
            <a:off x="6673533" y="1628800"/>
            <a:ext cx="3577500" cy="3010534"/>
          </a:xfrm>
          <a:prstGeom prst="rect">
            <a:avLst/>
          </a:prstGeom>
        </p:spPr>
      </p:pic>
      <p:sp>
        <p:nvSpPr>
          <p:cNvPr id="3" name="TextBox 2">
            <a:extLst>
              <a:ext uri="{FF2B5EF4-FFF2-40B4-BE49-F238E27FC236}">
                <a16:creationId xmlns:a16="http://schemas.microsoft.com/office/drawing/2014/main" id="{0F21C42E-23C0-4C36-A04A-21E4D1BDD0F0}"/>
              </a:ext>
            </a:extLst>
          </p:cNvPr>
          <p:cNvSpPr txBox="1"/>
          <p:nvPr/>
        </p:nvSpPr>
        <p:spPr>
          <a:xfrm>
            <a:off x="2245581" y="3826235"/>
            <a:ext cx="2088232" cy="461665"/>
          </a:xfrm>
          <a:prstGeom prst="rect">
            <a:avLst/>
          </a:prstGeom>
          <a:noFill/>
        </p:spPr>
        <p:txBody>
          <a:bodyPr wrap="square" rtlCol="0">
            <a:spAutoFit/>
          </a:bodyPr>
          <a:lstStyle/>
          <a:p>
            <a:r>
              <a:rPr lang="en-GB" sz="2400" b="1" dirty="0"/>
              <a:t>Solution</a:t>
            </a:r>
          </a:p>
        </p:txBody>
      </p:sp>
      <p:sp>
        <p:nvSpPr>
          <p:cNvPr id="4" name="TextBox 3">
            <a:extLst>
              <a:ext uri="{FF2B5EF4-FFF2-40B4-BE49-F238E27FC236}">
                <a16:creationId xmlns:a16="http://schemas.microsoft.com/office/drawing/2014/main" id="{6E795F20-AA16-42D8-AF6C-DE6D25CF1570}"/>
              </a:ext>
            </a:extLst>
          </p:cNvPr>
          <p:cNvSpPr txBox="1"/>
          <p:nvPr/>
        </p:nvSpPr>
        <p:spPr>
          <a:xfrm>
            <a:off x="2310649" y="4335461"/>
            <a:ext cx="7416824" cy="461665"/>
          </a:xfrm>
          <a:prstGeom prst="rect">
            <a:avLst/>
          </a:prstGeom>
          <a:noFill/>
        </p:spPr>
        <p:txBody>
          <a:bodyPr wrap="square" rtlCol="0">
            <a:spAutoFit/>
          </a:bodyPr>
          <a:lstStyle/>
          <a:p>
            <a:r>
              <a:rPr lang="en-GB" sz="2400" dirty="0">
                <a:solidFill>
                  <a:srgbClr val="FF0000"/>
                </a:solidFill>
              </a:rPr>
              <a:t>The table represents the data</a:t>
            </a:r>
          </a:p>
        </p:txBody>
      </p:sp>
      <p:sp>
        <p:nvSpPr>
          <p:cNvPr id="5" name="TextBox 4">
            <a:extLst>
              <a:ext uri="{FF2B5EF4-FFF2-40B4-BE49-F238E27FC236}">
                <a16:creationId xmlns:a16="http://schemas.microsoft.com/office/drawing/2014/main" id="{EE7A210C-C52D-45ED-ACC1-30D0A95DA615}"/>
              </a:ext>
            </a:extLst>
          </p:cNvPr>
          <p:cNvSpPr txBox="1"/>
          <p:nvPr/>
        </p:nvSpPr>
        <p:spPr>
          <a:xfrm>
            <a:off x="2351583" y="4771392"/>
            <a:ext cx="8915069" cy="461665"/>
          </a:xfrm>
          <a:prstGeom prst="rect">
            <a:avLst/>
          </a:prstGeom>
          <a:noFill/>
        </p:spPr>
        <p:txBody>
          <a:bodyPr wrap="square" rtlCol="0">
            <a:spAutoFit/>
          </a:bodyPr>
          <a:lstStyle/>
          <a:p>
            <a:r>
              <a:rPr lang="en-GB" sz="2400" dirty="0">
                <a:solidFill>
                  <a:srgbClr val="FF0000"/>
                </a:solidFill>
              </a:rPr>
              <a:t>0, 0, 1, 1, 1, 1, 1, 1, 1, 2, 2, 2, </a:t>
            </a:r>
            <a:r>
              <a:rPr lang="en-GB" sz="2400" dirty="0"/>
              <a:t>2,</a:t>
            </a:r>
            <a:r>
              <a:rPr lang="en-GB" sz="2400" dirty="0">
                <a:solidFill>
                  <a:srgbClr val="FF0000"/>
                </a:solidFill>
              </a:rPr>
              <a:t> 2, 2, 2, 2, 2, 2, 2, 2, 3, 3, 3, 3, 4</a:t>
            </a:r>
          </a:p>
        </p:txBody>
      </p:sp>
      <p:sp>
        <p:nvSpPr>
          <p:cNvPr id="6" name="Rectangle 5">
            <a:extLst>
              <a:ext uri="{FF2B5EF4-FFF2-40B4-BE49-F238E27FC236}">
                <a16:creationId xmlns:a16="http://schemas.microsoft.com/office/drawing/2014/main" id="{C93A09DC-0164-4B31-9A7F-A7C2051DC44C}"/>
              </a:ext>
            </a:extLst>
          </p:cNvPr>
          <p:cNvSpPr/>
          <p:nvPr/>
        </p:nvSpPr>
        <p:spPr>
          <a:xfrm>
            <a:off x="2326212" y="5257366"/>
            <a:ext cx="8441285" cy="461665"/>
          </a:xfrm>
          <a:prstGeom prst="rect">
            <a:avLst/>
          </a:prstGeom>
        </p:spPr>
        <p:txBody>
          <a:bodyPr wrap="none">
            <a:spAutoFit/>
          </a:bodyPr>
          <a:lstStyle/>
          <a:p>
            <a:pPr marL="0" indent="0" eaLnBrk="1" hangingPunct="1">
              <a:buClr>
                <a:srgbClr val="000000"/>
              </a:buClr>
              <a:buSzPct val="100000"/>
              <a:defRPr/>
            </a:pPr>
            <a:r>
              <a:rPr lang="en-GB" sz="2400" dirty="0">
                <a:solidFill>
                  <a:srgbClr val="FF0000"/>
                </a:solidFill>
              </a:rPr>
              <a:t>(a)	the mode: The Score of 2 appears the most, so mode = 2</a:t>
            </a:r>
          </a:p>
        </p:txBody>
      </p:sp>
      <p:sp>
        <p:nvSpPr>
          <p:cNvPr id="7" name="Rectangle 6">
            <a:extLst>
              <a:ext uri="{FF2B5EF4-FFF2-40B4-BE49-F238E27FC236}">
                <a16:creationId xmlns:a16="http://schemas.microsoft.com/office/drawing/2014/main" id="{93CF1D67-06A9-4F9B-8D68-592A56907CB7}"/>
              </a:ext>
            </a:extLst>
          </p:cNvPr>
          <p:cNvSpPr/>
          <p:nvPr/>
        </p:nvSpPr>
        <p:spPr>
          <a:xfrm>
            <a:off x="2326212" y="5688699"/>
            <a:ext cx="8803564" cy="461665"/>
          </a:xfrm>
          <a:prstGeom prst="rect">
            <a:avLst/>
          </a:prstGeom>
        </p:spPr>
        <p:txBody>
          <a:bodyPr wrap="none">
            <a:spAutoFit/>
          </a:bodyPr>
          <a:lstStyle/>
          <a:p>
            <a:pPr marL="0" indent="0" eaLnBrk="1" hangingPunct="1">
              <a:buClr>
                <a:srgbClr val="000000"/>
              </a:buClr>
              <a:buSzPct val="100000"/>
              <a:defRPr/>
            </a:pPr>
            <a:r>
              <a:rPr lang="en-GB" sz="2400" dirty="0">
                <a:solidFill>
                  <a:srgbClr val="FF0000"/>
                </a:solidFill>
              </a:rPr>
              <a:t>(b)	the median: The middle of the 25 scores is 2, so median = 2</a:t>
            </a:r>
          </a:p>
        </p:txBody>
      </p:sp>
      <p:sp>
        <p:nvSpPr>
          <p:cNvPr id="9" name="Rectangle 8">
            <a:extLst>
              <a:ext uri="{FF2B5EF4-FFF2-40B4-BE49-F238E27FC236}">
                <a16:creationId xmlns:a16="http://schemas.microsoft.com/office/drawing/2014/main" id="{E0FF6E9D-1C2D-4B65-9100-D41B805189C0}"/>
              </a:ext>
            </a:extLst>
          </p:cNvPr>
          <p:cNvSpPr/>
          <p:nvPr/>
        </p:nvSpPr>
        <p:spPr>
          <a:xfrm>
            <a:off x="2320971" y="6106656"/>
            <a:ext cx="8441285" cy="461665"/>
          </a:xfrm>
          <a:prstGeom prst="rect">
            <a:avLst/>
          </a:prstGeom>
        </p:spPr>
        <p:txBody>
          <a:bodyPr wrap="square">
            <a:spAutoFit/>
          </a:bodyPr>
          <a:lstStyle/>
          <a:p>
            <a:pPr marL="0" indent="0" eaLnBrk="1" hangingPunct="1">
              <a:buClr>
                <a:srgbClr val="000000"/>
              </a:buClr>
              <a:buSzPct val="100000"/>
              <a:defRPr/>
            </a:pPr>
            <a:r>
              <a:rPr lang="en-GB" sz="2400" dirty="0">
                <a:solidFill>
                  <a:srgbClr val="FF0000"/>
                </a:solidFill>
              </a:rPr>
              <a:t>(c)	the mean: (0 + 6 + 24 + 12 + 4) ÷ 25 = 46 ÷ 25 = 1.84</a:t>
            </a:r>
            <a:endParaRPr lang="en-US" sz="2400" dirty="0">
              <a:solidFill>
                <a:srgbClr val="FF0000"/>
              </a:solidFill>
            </a:endParaRPr>
          </a:p>
        </p:txBody>
      </p:sp>
      <p:sp>
        <p:nvSpPr>
          <p:cNvPr id="14" name="Rectangle 13">
            <a:extLst>
              <a:ext uri="{FF2B5EF4-FFF2-40B4-BE49-F238E27FC236}">
                <a16:creationId xmlns:a16="http://schemas.microsoft.com/office/drawing/2014/main" id="{D26E87D1-9F40-4117-855A-0B0971434BE3}"/>
              </a:ext>
            </a:extLst>
          </p:cNvPr>
          <p:cNvSpPr/>
          <p:nvPr/>
        </p:nvSpPr>
        <p:spPr bwMode="auto">
          <a:xfrm>
            <a:off x="6655065" y="1624943"/>
            <a:ext cx="3595967" cy="301053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144868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5" grpId="0"/>
      <p:bldP spid="6"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97766" y="765765"/>
            <a:ext cx="9721081"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This unit of work is divided into the following five sections</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Quantitative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7CCFEEC-5923-46B7-9977-622361E82EC7}"/>
              </a:ext>
            </a:extLst>
          </p:cNvPr>
          <p:cNvSpPr txBox="1"/>
          <p:nvPr/>
        </p:nvSpPr>
        <p:spPr>
          <a:xfrm>
            <a:off x="3281915" y="1772816"/>
            <a:ext cx="7848872" cy="4154984"/>
          </a:xfrm>
          <a:prstGeom prst="rect">
            <a:avLst/>
          </a:prstGeom>
          <a:noFill/>
        </p:spPr>
        <p:txBody>
          <a:bodyPr wrap="square" rtlCol="0">
            <a:spAutoFit/>
          </a:bodyPr>
          <a:lstStyle/>
          <a:p>
            <a:pPr marL="457200" indent="-457200">
              <a:buAutoNum type="arabicPeriod"/>
            </a:pPr>
            <a:r>
              <a:rPr lang="en-GB" sz="2400" dirty="0"/>
              <a:t>Presentation</a:t>
            </a:r>
          </a:p>
          <a:p>
            <a:pPr marL="457200" indent="-457200">
              <a:buAutoNum type="arabicPeriod"/>
            </a:pPr>
            <a:endParaRPr lang="en-GB" sz="2400" dirty="0"/>
          </a:p>
          <a:p>
            <a:pPr marL="457200" indent="-457200">
              <a:buAutoNum type="arabicPeriod"/>
            </a:pPr>
            <a:r>
              <a:rPr lang="en-GB" sz="2400" dirty="0"/>
              <a:t>Measures of Central Tendency</a:t>
            </a:r>
          </a:p>
          <a:p>
            <a:pPr marL="457200" indent="-457200">
              <a:buAutoNum type="arabicPeriod"/>
            </a:pPr>
            <a:endParaRPr lang="en-GB" sz="2400" dirty="0"/>
          </a:p>
          <a:p>
            <a:pPr marL="457200" indent="-457200">
              <a:buAutoNum type="arabicPeriod"/>
            </a:pPr>
            <a:r>
              <a:rPr lang="en-GB" sz="2400" dirty="0"/>
              <a:t>Calculating an Average from a frequency table </a:t>
            </a:r>
          </a:p>
          <a:p>
            <a:pPr marL="457200" indent="-457200">
              <a:buAutoNum type="arabicPeriod"/>
            </a:pPr>
            <a:endParaRPr lang="en-GB" sz="2400" dirty="0"/>
          </a:p>
          <a:p>
            <a:pPr marL="457200" indent="-457200">
              <a:buAutoNum type="arabicPeriod"/>
            </a:pPr>
            <a:r>
              <a:rPr lang="en-GB" sz="2400" dirty="0"/>
              <a:t>Measures of Dispersion</a:t>
            </a:r>
          </a:p>
          <a:p>
            <a:pPr marL="457200" indent="-457200">
              <a:buAutoNum type="arabicPeriod"/>
            </a:pPr>
            <a:endParaRPr lang="en-GB" sz="2400" dirty="0"/>
          </a:p>
          <a:p>
            <a:pPr marL="457200" indent="-457200">
              <a:buAutoNum type="arabicPeriod"/>
            </a:pPr>
            <a:r>
              <a:rPr lang="en-GB" sz="2400" dirty="0"/>
              <a:t>Comparing  Sets of Data</a:t>
            </a:r>
          </a:p>
          <a:p>
            <a:pPr marL="457200" indent="-457200">
              <a:buAutoNum type="arabicPeriod"/>
            </a:pPr>
            <a:endParaRPr lang="en-GB" sz="2400" dirty="0"/>
          </a:p>
          <a:p>
            <a:pPr marL="457200" indent="-457200">
              <a:buAutoNum type="arabicPeriod"/>
            </a:pPr>
            <a:endParaRPr lang="en-GB" sz="2400" dirty="0"/>
          </a:p>
        </p:txBody>
      </p:sp>
    </p:spTree>
    <p:extLst>
      <p:ext uri="{BB962C8B-B14F-4D97-AF65-F5344CB8AC3E}">
        <p14:creationId xmlns:p14="http://schemas.microsoft.com/office/powerpoint/2010/main" val="804378817"/>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F2471819-63F9-46F0-83FD-6D215DBC4D5C}"/>
              </a:ext>
            </a:extLst>
          </p:cNvPr>
          <p:cNvSpPr/>
          <p:nvPr/>
        </p:nvSpPr>
        <p:spPr bwMode="auto">
          <a:xfrm>
            <a:off x="8871844" y="4218246"/>
            <a:ext cx="3194793" cy="97392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214136" y="1272412"/>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Calculating the Average from a frequency table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37B6463-C4B2-408B-8F91-C840C01964CE}"/>
              </a:ext>
            </a:extLst>
          </p:cNvPr>
          <p:cNvSpPr/>
          <p:nvPr/>
        </p:nvSpPr>
        <p:spPr>
          <a:xfrm>
            <a:off x="2279576" y="689385"/>
            <a:ext cx="6206062" cy="1200329"/>
          </a:xfrm>
          <a:prstGeom prst="rect">
            <a:avLst/>
          </a:prstGeom>
        </p:spPr>
        <p:txBody>
          <a:bodyPr wrap="square">
            <a:spAutoFit/>
          </a:bodyPr>
          <a:lstStyle/>
          <a:p>
            <a:r>
              <a:rPr lang="en-GB" sz="2400" b="1" dirty="0"/>
              <a:t>Example 2</a:t>
            </a:r>
          </a:p>
          <a:p>
            <a:r>
              <a:rPr lang="en-GB" sz="2400" dirty="0"/>
              <a:t>Calculate the mean and median for the data in the table opposite.</a:t>
            </a:r>
          </a:p>
        </p:txBody>
      </p:sp>
      <p:pic>
        <p:nvPicPr>
          <p:cNvPr id="4" name="Picture 3">
            <a:extLst>
              <a:ext uri="{FF2B5EF4-FFF2-40B4-BE49-F238E27FC236}">
                <a16:creationId xmlns:a16="http://schemas.microsoft.com/office/drawing/2014/main" id="{8B34488F-AE5C-46D1-B891-AEED1719A1EB}"/>
              </a:ext>
            </a:extLst>
          </p:cNvPr>
          <p:cNvPicPr>
            <a:picLocks noChangeAspect="1"/>
          </p:cNvPicPr>
          <p:nvPr/>
        </p:nvPicPr>
        <p:blipFill>
          <a:blip r:embed="rId4"/>
          <a:stretch>
            <a:fillRect/>
          </a:stretch>
        </p:blipFill>
        <p:spPr>
          <a:xfrm>
            <a:off x="9130092" y="806811"/>
            <a:ext cx="2848045" cy="2752274"/>
          </a:xfrm>
          <a:prstGeom prst="rect">
            <a:avLst/>
          </a:prstGeom>
        </p:spPr>
      </p:pic>
      <p:cxnSp>
        <p:nvCxnSpPr>
          <p:cNvPr id="6" name="Straight Connector 5">
            <a:extLst>
              <a:ext uri="{FF2B5EF4-FFF2-40B4-BE49-F238E27FC236}">
                <a16:creationId xmlns:a16="http://schemas.microsoft.com/office/drawing/2014/main" id="{E9BF6D12-D95B-4F7F-91F1-24CA1769A28D}"/>
              </a:ext>
            </a:extLst>
          </p:cNvPr>
          <p:cNvCxnSpPr>
            <a:cxnSpLocks/>
          </p:cNvCxnSpPr>
          <p:nvPr/>
        </p:nvCxnSpPr>
        <p:spPr bwMode="auto">
          <a:xfrm>
            <a:off x="2852601" y="2587862"/>
            <a:ext cx="5882963" cy="208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36A01819-82D8-46CE-8DC9-644536687750}"/>
              </a:ext>
            </a:extLst>
          </p:cNvPr>
          <p:cNvCxnSpPr>
            <a:cxnSpLocks/>
          </p:cNvCxnSpPr>
          <p:nvPr/>
        </p:nvCxnSpPr>
        <p:spPr bwMode="auto">
          <a:xfrm>
            <a:off x="2855640" y="4941168"/>
            <a:ext cx="58799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DAAE7C94-2AB5-4384-8E10-8059357CA455}"/>
              </a:ext>
            </a:extLst>
          </p:cNvPr>
          <p:cNvCxnSpPr>
            <a:cxnSpLocks/>
          </p:cNvCxnSpPr>
          <p:nvPr/>
        </p:nvCxnSpPr>
        <p:spPr bwMode="auto">
          <a:xfrm>
            <a:off x="2855640" y="2188895"/>
            <a:ext cx="0" cy="27522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A39FB9F-774D-4A98-B100-4F7615359554}"/>
              </a:ext>
            </a:extLst>
          </p:cNvPr>
          <p:cNvCxnSpPr>
            <a:cxnSpLocks/>
          </p:cNvCxnSpPr>
          <p:nvPr/>
        </p:nvCxnSpPr>
        <p:spPr bwMode="auto">
          <a:xfrm>
            <a:off x="4079776" y="2188895"/>
            <a:ext cx="0" cy="27522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EB61587-B5FE-4050-B472-B35A174A01DE}"/>
              </a:ext>
            </a:extLst>
          </p:cNvPr>
          <p:cNvCxnSpPr>
            <a:cxnSpLocks/>
          </p:cNvCxnSpPr>
          <p:nvPr/>
        </p:nvCxnSpPr>
        <p:spPr bwMode="auto">
          <a:xfrm>
            <a:off x="5114080" y="2197460"/>
            <a:ext cx="18611" cy="27437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4B27E562-F779-414E-932F-FE77D0F09F0C}"/>
              </a:ext>
            </a:extLst>
          </p:cNvPr>
          <p:cNvCxnSpPr>
            <a:cxnSpLocks/>
          </p:cNvCxnSpPr>
          <p:nvPr/>
        </p:nvCxnSpPr>
        <p:spPr bwMode="auto">
          <a:xfrm>
            <a:off x="6600056" y="2197460"/>
            <a:ext cx="0" cy="27437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EE473C99-F1D6-4D0F-A108-C25388DE7D7C}"/>
              </a:ext>
            </a:extLst>
          </p:cNvPr>
          <p:cNvCxnSpPr>
            <a:cxnSpLocks/>
          </p:cNvCxnSpPr>
          <p:nvPr/>
        </p:nvCxnSpPr>
        <p:spPr bwMode="auto">
          <a:xfrm flipH="1">
            <a:off x="8735564" y="2173424"/>
            <a:ext cx="3039" cy="27522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AB192745-84BB-41C2-A4DF-84BB8301C462}"/>
              </a:ext>
            </a:extLst>
          </p:cNvPr>
          <p:cNvCxnSpPr>
            <a:cxnSpLocks/>
          </p:cNvCxnSpPr>
          <p:nvPr/>
        </p:nvCxnSpPr>
        <p:spPr bwMode="auto">
          <a:xfrm>
            <a:off x="2852601" y="2174980"/>
            <a:ext cx="5882963" cy="2186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D2D14396-0825-475E-BA4C-3D522910A32C}"/>
                  </a:ext>
                </a:extLst>
              </p:cNvPr>
              <p:cNvSpPr txBox="1"/>
              <p:nvPr/>
            </p:nvSpPr>
            <p:spPr>
              <a:xfrm>
                <a:off x="6624304" y="2174935"/>
                <a:ext cx="2241907" cy="461665"/>
              </a:xfrm>
              <a:prstGeom prst="rect">
                <a:avLst/>
              </a:prstGeom>
              <a:noFill/>
            </p:spPr>
            <p:txBody>
              <a:bodyPr wrap="square" rtlCol="0">
                <a:spAutoFit/>
              </a:bodyPr>
              <a:lstStyle/>
              <a:p>
                <a:r>
                  <a:rPr lang="en-GB" sz="2400" dirty="0"/>
                  <a:t>Price x </a:t>
                </a:r>
                <a14:m>
                  <m:oMath xmlns:m="http://schemas.openxmlformats.org/officeDocument/2006/math">
                    <m:sSup>
                      <m:sSupPr>
                        <m:ctrlPr>
                          <a:rPr lang="en-GB" sz="2400" i="1" smtClean="0">
                            <a:latin typeface="Cambria Math" panose="02040503050406030204" pitchFamily="18" charset="0"/>
                          </a:rPr>
                        </m:ctrlPr>
                      </m:sSupPr>
                      <m:e>
                        <m:r>
                          <m:rPr>
                            <m:sty m:val="p"/>
                          </m:rPr>
                          <a:rPr lang="en-GB" sz="2400" b="0" i="0" smtClean="0">
                            <a:latin typeface="Cambria Math" panose="02040503050406030204" pitchFamily="18" charset="0"/>
                          </a:rPr>
                          <m:t>Freq</m:t>
                        </m:r>
                      </m:e>
                      <m:sup>
                        <m:r>
                          <a:rPr lang="en-GB" sz="2400" b="0" i="0" smtClean="0">
                            <a:latin typeface="Cambria Math" panose="02040503050406030204" pitchFamily="18" charset="0"/>
                          </a:rPr>
                          <m:t>−1</m:t>
                        </m:r>
                      </m:sup>
                    </m:sSup>
                  </m:oMath>
                </a14:m>
                <a:endParaRPr lang="en-GB" sz="2400" dirty="0"/>
              </a:p>
            </p:txBody>
          </p:sp>
        </mc:Choice>
        <mc:Fallback xmlns="">
          <p:sp>
            <p:nvSpPr>
              <p:cNvPr id="21" name="TextBox 20">
                <a:extLst>
                  <a:ext uri="{FF2B5EF4-FFF2-40B4-BE49-F238E27FC236}">
                    <a16:creationId xmlns:a16="http://schemas.microsoft.com/office/drawing/2014/main" id="{D2D14396-0825-475E-BA4C-3D522910A32C}"/>
                  </a:ext>
                </a:extLst>
              </p:cNvPr>
              <p:cNvSpPr txBox="1">
                <a:spLocks noRot="1" noChangeAspect="1" noMove="1" noResize="1" noEditPoints="1" noAdjustHandles="1" noChangeArrowheads="1" noChangeShapeType="1" noTextEdit="1"/>
              </p:cNvSpPr>
              <p:nvPr/>
            </p:nvSpPr>
            <p:spPr>
              <a:xfrm>
                <a:off x="6624304" y="2174935"/>
                <a:ext cx="2241907" cy="461665"/>
              </a:xfrm>
              <a:prstGeom prst="rect">
                <a:avLst/>
              </a:prstGeom>
              <a:blipFill>
                <a:blip r:embed="rId5"/>
                <a:stretch>
                  <a:fillRect l="-4360" t="-9211" b="-30263"/>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6BE12292-0A04-4B62-B0C2-A3E054C39899}"/>
              </a:ext>
            </a:extLst>
          </p:cNvPr>
          <p:cNvSpPr/>
          <p:nvPr/>
        </p:nvSpPr>
        <p:spPr>
          <a:xfrm>
            <a:off x="3082827" y="2164793"/>
            <a:ext cx="1036968" cy="461665"/>
          </a:xfrm>
          <a:prstGeom prst="rect">
            <a:avLst/>
          </a:prstGeom>
        </p:spPr>
        <p:txBody>
          <a:bodyPr wrap="square">
            <a:spAutoFit/>
          </a:bodyPr>
          <a:lstStyle/>
          <a:p>
            <a:r>
              <a:rPr lang="en-GB" sz="2400" dirty="0"/>
              <a:t>Price</a:t>
            </a:r>
          </a:p>
        </p:txBody>
      </p:sp>
      <p:sp>
        <p:nvSpPr>
          <p:cNvPr id="23" name="Rectangle 22">
            <a:extLst>
              <a:ext uri="{FF2B5EF4-FFF2-40B4-BE49-F238E27FC236}">
                <a16:creationId xmlns:a16="http://schemas.microsoft.com/office/drawing/2014/main" id="{8EB3AA89-FC88-4489-B5C4-8FACDEFDE3AF}"/>
              </a:ext>
            </a:extLst>
          </p:cNvPr>
          <p:cNvSpPr/>
          <p:nvPr/>
        </p:nvSpPr>
        <p:spPr>
          <a:xfrm>
            <a:off x="4205635" y="2182948"/>
            <a:ext cx="937095" cy="461665"/>
          </a:xfrm>
          <a:prstGeom prst="rect">
            <a:avLst/>
          </a:prstGeom>
        </p:spPr>
        <p:txBody>
          <a:bodyPr wrap="square">
            <a:spAutoFit/>
          </a:bodyPr>
          <a:lstStyle/>
          <a:p>
            <a:r>
              <a:rPr lang="en-GB" sz="2400" dirty="0"/>
              <a:t>Tally</a:t>
            </a:r>
          </a:p>
        </p:txBody>
      </p:sp>
      <p:sp>
        <p:nvSpPr>
          <p:cNvPr id="24" name="Rectangle 23">
            <a:extLst>
              <a:ext uri="{FF2B5EF4-FFF2-40B4-BE49-F238E27FC236}">
                <a16:creationId xmlns:a16="http://schemas.microsoft.com/office/drawing/2014/main" id="{1258A7D2-CA36-4345-8CDE-38E58364B513}"/>
              </a:ext>
            </a:extLst>
          </p:cNvPr>
          <p:cNvSpPr/>
          <p:nvPr/>
        </p:nvSpPr>
        <p:spPr>
          <a:xfrm>
            <a:off x="5055277" y="2157840"/>
            <a:ext cx="1917979" cy="461665"/>
          </a:xfrm>
          <a:prstGeom prst="rect">
            <a:avLst/>
          </a:prstGeom>
        </p:spPr>
        <p:txBody>
          <a:bodyPr wrap="square">
            <a:spAutoFit/>
          </a:bodyPr>
          <a:lstStyle/>
          <a:p>
            <a:r>
              <a:rPr lang="en-GB" sz="2400" dirty="0"/>
              <a:t>Frequency</a:t>
            </a:r>
          </a:p>
        </p:txBody>
      </p:sp>
      <p:sp>
        <p:nvSpPr>
          <p:cNvPr id="32" name="TextBox 31">
            <a:extLst>
              <a:ext uri="{FF2B5EF4-FFF2-40B4-BE49-F238E27FC236}">
                <a16:creationId xmlns:a16="http://schemas.microsoft.com/office/drawing/2014/main" id="{EBC2D3A4-A198-44D1-AE37-42A8DFCC2C98}"/>
              </a:ext>
            </a:extLst>
          </p:cNvPr>
          <p:cNvSpPr txBox="1"/>
          <p:nvPr/>
        </p:nvSpPr>
        <p:spPr>
          <a:xfrm>
            <a:off x="3085040" y="2564012"/>
            <a:ext cx="1236858" cy="2616101"/>
          </a:xfrm>
          <a:prstGeom prst="rect">
            <a:avLst/>
          </a:prstGeom>
          <a:noFill/>
        </p:spPr>
        <p:txBody>
          <a:bodyPr wrap="square" rtlCol="0">
            <a:spAutoFit/>
          </a:bodyPr>
          <a:lstStyle/>
          <a:p>
            <a:r>
              <a:rPr lang="en-GB" sz="2400" dirty="0"/>
              <a:t>30p</a:t>
            </a:r>
          </a:p>
          <a:p>
            <a:r>
              <a:rPr lang="en-GB" sz="2400" dirty="0"/>
              <a:t>31p</a:t>
            </a:r>
          </a:p>
          <a:p>
            <a:r>
              <a:rPr lang="en-GB" sz="2400" dirty="0"/>
              <a:t>32p</a:t>
            </a:r>
          </a:p>
          <a:p>
            <a:r>
              <a:rPr lang="en-GB" sz="2400" dirty="0"/>
              <a:t>33p</a:t>
            </a:r>
          </a:p>
          <a:p>
            <a:r>
              <a:rPr lang="en-GB" sz="2400" dirty="0"/>
              <a:t>34p</a:t>
            </a:r>
          </a:p>
          <a:p>
            <a:r>
              <a:rPr lang="en-GB" sz="2400" dirty="0"/>
              <a:t>35p</a:t>
            </a:r>
          </a:p>
          <a:p>
            <a:endParaRPr lang="en-GB" dirty="0"/>
          </a:p>
        </p:txBody>
      </p:sp>
      <p:sp>
        <p:nvSpPr>
          <p:cNvPr id="40" name="Rectangle 39">
            <a:extLst>
              <a:ext uri="{FF2B5EF4-FFF2-40B4-BE49-F238E27FC236}">
                <a16:creationId xmlns:a16="http://schemas.microsoft.com/office/drawing/2014/main" id="{0AB2C1D3-463C-4627-AEC5-12511736699B}"/>
              </a:ext>
            </a:extLst>
          </p:cNvPr>
          <p:cNvSpPr/>
          <p:nvPr/>
        </p:nvSpPr>
        <p:spPr>
          <a:xfrm>
            <a:off x="6749006" y="2639420"/>
            <a:ext cx="2111896" cy="2308324"/>
          </a:xfrm>
          <a:prstGeom prst="rect">
            <a:avLst/>
          </a:prstGeom>
        </p:spPr>
        <p:txBody>
          <a:bodyPr wrap="square">
            <a:spAutoFit/>
          </a:bodyPr>
          <a:lstStyle/>
          <a:p>
            <a:r>
              <a:rPr lang="en-GB" sz="2400" dirty="0">
                <a:solidFill>
                  <a:srgbClr val="FF0000"/>
                </a:solidFill>
              </a:rPr>
              <a:t>30 x 1 = 30</a:t>
            </a:r>
          </a:p>
          <a:p>
            <a:r>
              <a:rPr lang="en-GB" sz="2400" dirty="0">
                <a:solidFill>
                  <a:srgbClr val="FF0000"/>
                </a:solidFill>
              </a:rPr>
              <a:t>31 x 3 = 93</a:t>
            </a:r>
          </a:p>
          <a:p>
            <a:r>
              <a:rPr lang="en-GB" sz="2400" dirty="0">
                <a:solidFill>
                  <a:srgbClr val="FF0000"/>
                </a:solidFill>
              </a:rPr>
              <a:t>32 x 4 = 128</a:t>
            </a:r>
          </a:p>
          <a:p>
            <a:r>
              <a:rPr lang="en-GB" sz="2400" dirty="0">
                <a:solidFill>
                  <a:srgbClr val="FF0000"/>
                </a:solidFill>
              </a:rPr>
              <a:t>33 x 8 = 264</a:t>
            </a:r>
          </a:p>
          <a:p>
            <a:r>
              <a:rPr lang="en-GB" sz="2400" dirty="0">
                <a:solidFill>
                  <a:srgbClr val="FF0000"/>
                </a:solidFill>
              </a:rPr>
              <a:t>34 x 2 = 74</a:t>
            </a:r>
          </a:p>
          <a:p>
            <a:r>
              <a:rPr lang="en-GB" sz="2400" dirty="0">
                <a:solidFill>
                  <a:srgbClr val="FF0000"/>
                </a:solidFill>
              </a:rPr>
              <a:t>35 x 3 = 105</a:t>
            </a:r>
          </a:p>
        </p:txBody>
      </p:sp>
      <p:sp>
        <p:nvSpPr>
          <p:cNvPr id="48" name="Rectangle 47">
            <a:extLst>
              <a:ext uri="{FF2B5EF4-FFF2-40B4-BE49-F238E27FC236}">
                <a16:creationId xmlns:a16="http://schemas.microsoft.com/office/drawing/2014/main" id="{744387F6-364C-4B9B-834E-252736A7E7A5}"/>
              </a:ext>
            </a:extLst>
          </p:cNvPr>
          <p:cNvSpPr/>
          <p:nvPr/>
        </p:nvSpPr>
        <p:spPr>
          <a:xfrm>
            <a:off x="5642444" y="2595584"/>
            <a:ext cx="1158630" cy="2308324"/>
          </a:xfrm>
          <a:prstGeom prst="rect">
            <a:avLst/>
          </a:prstGeom>
        </p:spPr>
        <p:txBody>
          <a:bodyPr wrap="square">
            <a:spAutoFit/>
          </a:bodyPr>
          <a:lstStyle/>
          <a:p>
            <a:r>
              <a:rPr lang="en-GB" sz="2400" dirty="0"/>
              <a:t>1</a:t>
            </a:r>
          </a:p>
          <a:p>
            <a:r>
              <a:rPr lang="en-GB" sz="2400" dirty="0"/>
              <a:t>3</a:t>
            </a:r>
          </a:p>
          <a:p>
            <a:r>
              <a:rPr lang="en-GB" sz="2400" dirty="0"/>
              <a:t>4</a:t>
            </a:r>
          </a:p>
          <a:p>
            <a:r>
              <a:rPr lang="en-GB" sz="2400" dirty="0"/>
              <a:t>8</a:t>
            </a:r>
          </a:p>
          <a:p>
            <a:r>
              <a:rPr lang="en-GB" sz="2400" dirty="0"/>
              <a:t>2</a:t>
            </a:r>
          </a:p>
          <a:p>
            <a:r>
              <a:rPr lang="en-GB" sz="2400" dirty="0"/>
              <a:t>3</a:t>
            </a:r>
          </a:p>
        </p:txBody>
      </p:sp>
      <p:sp>
        <p:nvSpPr>
          <p:cNvPr id="49" name="TextBox 48">
            <a:extLst>
              <a:ext uri="{FF2B5EF4-FFF2-40B4-BE49-F238E27FC236}">
                <a16:creationId xmlns:a16="http://schemas.microsoft.com/office/drawing/2014/main" id="{20CD6F22-62ED-49AB-916E-C1F13C531ECA}"/>
              </a:ext>
            </a:extLst>
          </p:cNvPr>
          <p:cNvSpPr txBox="1"/>
          <p:nvPr/>
        </p:nvSpPr>
        <p:spPr>
          <a:xfrm>
            <a:off x="4412517" y="3378107"/>
            <a:ext cx="907080" cy="400110"/>
          </a:xfrm>
          <a:prstGeom prst="rect">
            <a:avLst/>
          </a:prstGeom>
          <a:noFill/>
        </p:spPr>
        <p:txBody>
          <a:bodyPr wrap="square" rtlCol="0">
            <a:spAutoFit/>
          </a:bodyPr>
          <a:lstStyle/>
          <a:p>
            <a:r>
              <a:rPr lang="en-GB" dirty="0"/>
              <a:t>IIII</a:t>
            </a:r>
          </a:p>
        </p:txBody>
      </p:sp>
      <p:sp>
        <p:nvSpPr>
          <p:cNvPr id="50" name="Rectangle 49">
            <a:extLst>
              <a:ext uri="{FF2B5EF4-FFF2-40B4-BE49-F238E27FC236}">
                <a16:creationId xmlns:a16="http://schemas.microsoft.com/office/drawing/2014/main" id="{B25A8627-310D-4E90-851B-C0B00107A7CB}"/>
              </a:ext>
            </a:extLst>
          </p:cNvPr>
          <p:cNvSpPr/>
          <p:nvPr/>
        </p:nvSpPr>
        <p:spPr>
          <a:xfrm>
            <a:off x="4443534" y="2604624"/>
            <a:ext cx="255198" cy="400110"/>
          </a:xfrm>
          <a:prstGeom prst="rect">
            <a:avLst/>
          </a:prstGeom>
        </p:spPr>
        <p:txBody>
          <a:bodyPr wrap="none">
            <a:spAutoFit/>
          </a:bodyPr>
          <a:lstStyle/>
          <a:p>
            <a:r>
              <a:rPr lang="en-GB" dirty="0"/>
              <a:t>I</a:t>
            </a:r>
          </a:p>
        </p:txBody>
      </p:sp>
      <p:sp>
        <p:nvSpPr>
          <p:cNvPr id="51" name="Rectangle 50">
            <a:extLst>
              <a:ext uri="{FF2B5EF4-FFF2-40B4-BE49-F238E27FC236}">
                <a16:creationId xmlns:a16="http://schemas.microsoft.com/office/drawing/2014/main" id="{2B290981-1FD4-4C6D-AAE4-ED4B8AF464CB}"/>
              </a:ext>
            </a:extLst>
          </p:cNvPr>
          <p:cNvSpPr/>
          <p:nvPr/>
        </p:nvSpPr>
        <p:spPr>
          <a:xfrm>
            <a:off x="4425939" y="3007677"/>
            <a:ext cx="396262" cy="400110"/>
          </a:xfrm>
          <a:prstGeom prst="rect">
            <a:avLst/>
          </a:prstGeom>
        </p:spPr>
        <p:txBody>
          <a:bodyPr wrap="none">
            <a:spAutoFit/>
          </a:bodyPr>
          <a:lstStyle/>
          <a:p>
            <a:r>
              <a:rPr lang="en-GB" dirty="0"/>
              <a:t>III</a:t>
            </a:r>
          </a:p>
        </p:txBody>
      </p:sp>
      <p:sp>
        <p:nvSpPr>
          <p:cNvPr id="52" name="Rectangle 51">
            <a:extLst>
              <a:ext uri="{FF2B5EF4-FFF2-40B4-BE49-F238E27FC236}">
                <a16:creationId xmlns:a16="http://schemas.microsoft.com/office/drawing/2014/main" id="{0E21F4B8-8A98-4907-A23A-B3A852F38877}"/>
              </a:ext>
            </a:extLst>
          </p:cNvPr>
          <p:cNvSpPr/>
          <p:nvPr/>
        </p:nvSpPr>
        <p:spPr>
          <a:xfrm>
            <a:off x="4316376" y="3769585"/>
            <a:ext cx="748923" cy="400110"/>
          </a:xfrm>
          <a:prstGeom prst="rect">
            <a:avLst/>
          </a:prstGeom>
        </p:spPr>
        <p:txBody>
          <a:bodyPr wrap="none">
            <a:spAutoFit/>
          </a:bodyPr>
          <a:lstStyle/>
          <a:p>
            <a:r>
              <a:rPr lang="en-GB" dirty="0"/>
              <a:t>II</a:t>
            </a:r>
            <a:r>
              <a:rPr lang="en-GB" dirty="0">
                <a:solidFill>
                  <a:srgbClr val="FF0000"/>
                </a:solidFill>
              </a:rPr>
              <a:t>I</a:t>
            </a:r>
            <a:r>
              <a:rPr lang="en-GB" dirty="0"/>
              <a:t>I III</a:t>
            </a:r>
          </a:p>
        </p:txBody>
      </p:sp>
      <p:sp>
        <p:nvSpPr>
          <p:cNvPr id="53" name="Rectangle 52">
            <a:extLst>
              <a:ext uri="{FF2B5EF4-FFF2-40B4-BE49-F238E27FC236}">
                <a16:creationId xmlns:a16="http://schemas.microsoft.com/office/drawing/2014/main" id="{82BB5D9F-E94B-4FB4-BD4D-2B99B29C14BC}"/>
              </a:ext>
            </a:extLst>
          </p:cNvPr>
          <p:cNvSpPr/>
          <p:nvPr/>
        </p:nvSpPr>
        <p:spPr>
          <a:xfrm>
            <a:off x="4466547" y="4131675"/>
            <a:ext cx="325730" cy="400110"/>
          </a:xfrm>
          <a:prstGeom prst="rect">
            <a:avLst/>
          </a:prstGeom>
        </p:spPr>
        <p:txBody>
          <a:bodyPr wrap="none">
            <a:spAutoFit/>
          </a:bodyPr>
          <a:lstStyle/>
          <a:p>
            <a:r>
              <a:rPr lang="en-GB" dirty="0"/>
              <a:t>II</a:t>
            </a:r>
          </a:p>
        </p:txBody>
      </p:sp>
      <p:sp>
        <p:nvSpPr>
          <p:cNvPr id="54" name="Rectangle 53">
            <a:extLst>
              <a:ext uri="{FF2B5EF4-FFF2-40B4-BE49-F238E27FC236}">
                <a16:creationId xmlns:a16="http://schemas.microsoft.com/office/drawing/2014/main" id="{22B32CF8-A1C1-401B-BE27-2A5A7D73D2B6}"/>
              </a:ext>
            </a:extLst>
          </p:cNvPr>
          <p:cNvSpPr/>
          <p:nvPr/>
        </p:nvSpPr>
        <p:spPr>
          <a:xfrm>
            <a:off x="4476696" y="4496098"/>
            <a:ext cx="396262" cy="400110"/>
          </a:xfrm>
          <a:prstGeom prst="rect">
            <a:avLst/>
          </a:prstGeom>
        </p:spPr>
        <p:txBody>
          <a:bodyPr wrap="none">
            <a:spAutoFit/>
          </a:bodyPr>
          <a:lstStyle/>
          <a:p>
            <a:r>
              <a:rPr lang="en-GB" dirty="0"/>
              <a:t>III</a:t>
            </a:r>
          </a:p>
        </p:txBody>
      </p:sp>
      <p:cxnSp>
        <p:nvCxnSpPr>
          <p:cNvPr id="57" name="Straight Connector 56">
            <a:extLst>
              <a:ext uri="{FF2B5EF4-FFF2-40B4-BE49-F238E27FC236}">
                <a16:creationId xmlns:a16="http://schemas.microsoft.com/office/drawing/2014/main" id="{F37101D9-26DD-432F-9D0C-625B8B6E8BA1}"/>
              </a:ext>
            </a:extLst>
          </p:cNvPr>
          <p:cNvCxnSpPr/>
          <p:nvPr/>
        </p:nvCxnSpPr>
        <p:spPr bwMode="auto">
          <a:xfrm flipH="1">
            <a:off x="4476823" y="3865944"/>
            <a:ext cx="294924" cy="216024"/>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CCAFBF47-76DA-4958-9492-E0F5EEF27031}"/>
              </a:ext>
            </a:extLst>
          </p:cNvPr>
          <p:cNvSpPr txBox="1"/>
          <p:nvPr/>
        </p:nvSpPr>
        <p:spPr>
          <a:xfrm>
            <a:off x="4210267" y="4893875"/>
            <a:ext cx="883794" cy="461665"/>
          </a:xfrm>
          <a:prstGeom prst="rect">
            <a:avLst/>
          </a:prstGeom>
          <a:noFill/>
        </p:spPr>
        <p:txBody>
          <a:bodyPr wrap="square" rtlCol="0">
            <a:spAutoFit/>
          </a:bodyPr>
          <a:lstStyle/>
          <a:p>
            <a:r>
              <a:rPr lang="en-GB" sz="2400" dirty="0"/>
              <a:t>Total</a:t>
            </a:r>
          </a:p>
        </p:txBody>
      </p:sp>
      <p:sp>
        <p:nvSpPr>
          <p:cNvPr id="59" name="TextBox 58">
            <a:extLst>
              <a:ext uri="{FF2B5EF4-FFF2-40B4-BE49-F238E27FC236}">
                <a16:creationId xmlns:a16="http://schemas.microsoft.com/office/drawing/2014/main" id="{9E1B8059-9BA6-46AD-BAAF-FA14B7766E3E}"/>
              </a:ext>
            </a:extLst>
          </p:cNvPr>
          <p:cNvSpPr txBox="1"/>
          <p:nvPr/>
        </p:nvSpPr>
        <p:spPr>
          <a:xfrm>
            <a:off x="5614489" y="4871520"/>
            <a:ext cx="576064" cy="461665"/>
          </a:xfrm>
          <a:prstGeom prst="rect">
            <a:avLst/>
          </a:prstGeom>
          <a:noFill/>
        </p:spPr>
        <p:txBody>
          <a:bodyPr wrap="square" rtlCol="0">
            <a:spAutoFit/>
          </a:bodyPr>
          <a:lstStyle/>
          <a:p>
            <a:r>
              <a:rPr lang="en-GB" sz="2400" dirty="0">
                <a:solidFill>
                  <a:srgbClr val="FF0000"/>
                </a:solidFill>
              </a:rPr>
              <a:t>21</a:t>
            </a:r>
          </a:p>
        </p:txBody>
      </p:sp>
      <p:sp>
        <p:nvSpPr>
          <p:cNvPr id="60" name="Rectangle 59">
            <a:extLst>
              <a:ext uri="{FF2B5EF4-FFF2-40B4-BE49-F238E27FC236}">
                <a16:creationId xmlns:a16="http://schemas.microsoft.com/office/drawing/2014/main" id="{111F0077-220E-4247-B7EE-B3F7BF17C1B7}"/>
              </a:ext>
            </a:extLst>
          </p:cNvPr>
          <p:cNvSpPr/>
          <p:nvPr/>
        </p:nvSpPr>
        <p:spPr>
          <a:xfrm>
            <a:off x="7295725" y="4862309"/>
            <a:ext cx="955711" cy="461665"/>
          </a:xfrm>
          <a:prstGeom prst="rect">
            <a:avLst/>
          </a:prstGeom>
        </p:spPr>
        <p:txBody>
          <a:bodyPr wrap="none">
            <a:spAutoFit/>
          </a:bodyPr>
          <a:lstStyle/>
          <a:p>
            <a:r>
              <a:rPr lang="en-GB" sz="2400" dirty="0">
                <a:solidFill>
                  <a:srgbClr val="FF0000"/>
                </a:solidFill>
              </a:rPr>
              <a:t>£6.88</a:t>
            </a:r>
          </a:p>
        </p:txBody>
      </p:sp>
      <p:cxnSp>
        <p:nvCxnSpPr>
          <p:cNvPr id="65" name="Straight Connector 64">
            <a:extLst>
              <a:ext uri="{FF2B5EF4-FFF2-40B4-BE49-F238E27FC236}">
                <a16:creationId xmlns:a16="http://schemas.microsoft.com/office/drawing/2014/main" id="{D7A95370-96E5-44D9-AB24-12E95AE20272}"/>
              </a:ext>
            </a:extLst>
          </p:cNvPr>
          <p:cNvCxnSpPr>
            <a:cxnSpLocks/>
          </p:cNvCxnSpPr>
          <p:nvPr/>
        </p:nvCxnSpPr>
        <p:spPr bwMode="auto">
          <a:xfrm>
            <a:off x="5133961" y="4947744"/>
            <a:ext cx="1" cy="32997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0E57A390-16E3-49D2-A9B3-6B218575E0B4}"/>
              </a:ext>
            </a:extLst>
          </p:cNvPr>
          <p:cNvCxnSpPr>
            <a:cxnSpLocks/>
          </p:cNvCxnSpPr>
          <p:nvPr/>
        </p:nvCxnSpPr>
        <p:spPr bwMode="auto">
          <a:xfrm>
            <a:off x="6606134" y="4917076"/>
            <a:ext cx="1" cy="32997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2A7212EA-35DC-427D-B08B-A64E20889440}"/>
              </a:ext>
            </a:extLst>
          </p:cNvPr>
          <p:cNvCxnSpPr>
            <a:cxnSpLocks/>
          </p:cNvCxnSpPr>
          <p:nvPr/>
        </p:nvCxnSpPr>
        <p:spPr bwMode="auto">
          <a:xfrm>
            <a:off x="8748109" y="4937364"/>
            <a:ext cx="1" cy="32997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1A247D2A-8E52-4B97-A1EE-4D022886D1E7}"/>
              </a:ext>
            </a:extLst>
          </p:cNvPr>
          <p:cNvCxnSpPr>
            <a:cxnSpLocks/>
          </p:cNvCxnSpPr>
          <p:nvPr/>
        </p:nvCxnSpPr>
        <p:spPr bwMode="auto">
          <a:xfrm flipH="1">
            <a:off x="5132691" y="5256963"/>
            <a:ext cx="3604392" cy="2076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7" name="TextBox 66">
            <a:extLst>
              <a:ext uri="{FF2B5EF4-FFF2-40B4-BE49-F238E27FC236}">
                <a16:creationId xmlns:a16="http://schemas.microsoft.com/office/drawing/2014/main" id="{3A85ABF2-D17F-4F99-9509-865D5D350E42}"/>
              </a:ext>
            </a:extLst>
          </p:cNvPr>
          <p:cNvSpPr txBox="1"/>
          <p:nvPr/>
        </p:nvSpPr>
        <p:spPr>
          <a:xfrm>
            <a:off x="8915932" y="4284457"/>
            <a:ext cx="3194795" cy="461665"/>
          </a:xfrm>
          <a:prstGeom prst="rect">
            <a:avLst/>
          </a:prstGeom>
          <a:noFill/>
        </p:spPr>
        <p:txBody>
          <a:bodyPr wrap="square" rtlCol="0">
            <a:spAutoFit/>
          </a:bodyPr>
          <a:lstStyle/>
          <a:p>
            <a:r>
              <a:rPr lang="en-GB" sz="2400" dirty="0"/>
              <a:t>Number of items = 20</a:t>
            </a:r>
          </a:p>
        </p:txBody>
      </p:sp>
      <p:sp>
        <p:nvSpPr>
          <p:cNvPr id="68" name="TextBox 67">
            <a:extLst>
              <a:ext uri="{FF2B5EF4-FFF2-40B4-BE49-F238E27FC236}">
                <a16:creationId xmlns:a16="http://schemas.microsoft.com/office/drawing/2014/main" id="{79E480B6-91A3-4583-8D4A-28AA38BB41CC}"/>
              </a:ext>
            </a:extLst>
          </p:cNvPr>
          <p:cNvSpPr txBox="1"/>
          <p:nvPr/>
        </p:nvSpPr>
        <p:spPr>
          <a:xfrm>
            <a:off x="8966673" y="4651068"/>
            <a:ext cx="3657437" cy="461665"/>
          </a:xfrm>
          <a:prstGeom prst="rect">
            <a:avLst/>
          </a:prstGeom>
          <a:noFill/>
        </p:spPr>
        <p:txBody>
          <a:bodyPr wrap="square" rtlCol="0">
            <a:spAutoFit/>
          </a:bodyPr>
          <a:lstStyle/>
          <a:p>
            <a:r>
              <a:rPr lang="en-GB" sz="2400" dirty="0"/>
              <a:t>Overall Cost = £6.88</a:t>
            </a:r>
          </a:p>
        </p:txBody>
      </p:sp>
      <p:sp>
        <p:nvSpPr>
          <p:cNvPr id="72" name="Rectangle 71">
            <a:extLst>
              <a:ext uri="{FF2B5EF4-FFF2-40B4-BE49-F238E27FC236}">
                <a16:creationId xmlns:a16="http://schemas.microsoft.com/office/drawing/2014/main" id="{1659C5F4-00E2-40A8-A17F-5596BAF86F75}"/>
              </a:ext>
            </a:extLst>
          </p:cNvPr>
          <p:cNvSpPr/>
          <p:nvPr/>
        </p:nvSpPr>
        <p:spPr>
          <a:xfrm>
            <a:off x="2433921" y="5423121"/>
            <a:ext cx="9632714" cy="461665"/>
          </a:xfrm>
          <a:prstGeom prst="rect">
            <a:avLst/>
          </a:prstGeom>
        </p:spPr>
        <p:txBody>
          <a:bodyPr wrap="square">
            <a:spAutoFit/>
          </a:bodyPr>
          <a:lstStyle/>
          <a:p>
            <a:pPr marL="0" indent="0" eaLnBrk="1" hangingPunct="1">
              <a:buClr>
                <a:srgbClr val="000000"/>
              </a:buClr>
              <a:buSzPct val="100000"/>
              <a:defRPr/>
            </a:pPr>
            <a:r>
              <a:rPr lang="en-GB" sz="2400" dirty="0">
                <a:solidFill>
                  <a:srgbClr val="FF0000"/>
                </a:solidFill>
              </a:rPr>
              <a:t>(a)	The mode: The Price of 33p appears the most, so mode = 33p</a:t>
            </a:r>
          </a:p>
        </p:txBody>
      </p:sp>
      <p:sp>
        <p:nvSpPr>
          <p:cNvPr id="73" name="Rectangle 72">
            <a:extLst>
              <a:ext uri="{FF2B5EF4-FFF2-40B4-BE49-F238E27FC236}">
                <a16:creationId xmlns:a16="http://schemas.microsoft.com/office/drawing/2014/main" id="{A42C092F-EDA5-48BE-8868-7466593376A0}"/>
              </a:ext>
            </a:extLst>
          </p:cNvPr>
          <p:cNvSpPr/>
          <p:nvPr/>
        </p:nvSpPr>
        <p:spPr>
          <a:xfrm>
            <a:off x="2421122" y="5857292"/>
            <a:ext cx="9926776" cy="461665"/>
          </a:xfrm>
          <a:prstGeom prst="rect">
            <a:avLst/>
          </a:prstGeom>
        </p:spPr>
        <p:txBody>
          <a:bodyPr wrap="square">
            <a:spAutoFit/>
          </a:bodyPr>
          <a:lstStyle/>
          <a:p>
            <a:pPr marL="0" indent="0" eaLnBrk="1" hangingPunct="1">
              <a:buClr>
                <a:srgbClr val="000000"/>
              </a:buClr>
              <a:buSzPct val="100000"/>
              <a:defRPr/>
            </a:pPr>
            <a:r>
              <a:rPr lang="en-GB" sz="2400" dirty="0">
                <a:solidFill>
                  <a:srgbClr val="FF0000"/>
                </a:solidFill>
              </a:rPr>
              <a:t>(b)	The median: The middle of the 21 scores is 33p, so median = 33p</a:t>
            </a:r>
          </a:p>
        </p:txBody>
      </p:sp>
      <p:sp>
        <p:nvSpPr>
          <p:cNvPr id="75" name="Rectangle 74">
            <a:extLst>
              <a:ext uri="{FF2B5EF4-FFF2-40B4-BE49-F238E27FC236}">
                <a16:creationId xmlns:a16="http://schemas.microsoft.com/office/drawing/2014/main" id="{406D66CE-977A-4843-A84F-6517C5213720}"/>
              </a:ext>
            </a:extLst>
          </p:cNvPr>
          <p:cNvSpPr/>
          <p:nvPr/>
        </p:nvSpPr>
        <p:spPr>
          <a:xfrm>
            <a:off x="2439307" y="6292978"/>
            <a:ext cx="6096000" cy="461665"/>
          </a:xfrm>
          <a:prstGeom prst="rect">
            <a:avLst/>
          </a:prstGeom>
        </p:spPr>
        <p:txBody>
          <a:bodyPr>
            <a:spAutoFit/>
          </a:bodyPr>
          <a:lstStyle/>
          <a:p>
            <a:pPr marL="0" indent="0" eaLnBrk="1" hangingPunct="1">
              <a:buClr>
                <a:srgbClr val="000000"/>
              </a:buClr>
              <a:buSzPct val="100000"/>
              <a:defRPr/>
            </a:pPr>
            <a:r>
              <a:rPr lang="en-GB" sz="2400" dirty="0">
                <a:solidFill>
                  <a:srgbClr val="FF0000"/>
                </a:solidFill>
              </a:rPr>
              <a:t>(c)	The mean: £6.88 ÷ 21 = £0.32 = 32 p</a:t>
            </a:r>
            <a:endParaRPr lang="en-US" sz="2400" dirty="0">
              <a:solidFill>
                <a:srgbClr val="FF0000"/>
              </a:solidFill>
            </a:endParaRPr>
          </a:p>
        </p:txBody>
      </p:sp>
      <p:sp>
        <p:nvSpPr>
          <p:cNvPr id="43" name="Rectangle 42">
            <a:extLst>
              <a:ext uri="{FF2B5EF4-FFF2-40B4-BE49-F238E27FC236}">
                <a16:creationId xmlns:a16="http://schemas.microsoft.com/office/drawing/2014/main" id="{2B5B786D-E4C7-4E56-AE8C-EF1977AA78A0}"/>
              </a:ext>
            </a:extLst>
          </p:cNvPr>
          <p:cNvSpPr/>
          <p:nvPr/>
        </p:nvSpPr>
        <p:spPr bwMode="auto">
          <a:xfrm>
            <a:off x="9123262" y="790151"/>
            <a:ext cx="2839909" cy="274974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7389087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2" grpId="0"/>
      <p:bldP spid="73" grpId="0"/>
      <p:bldP spid="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699992"/>
            <a:ext cx="9721081"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1. Copy and complete the table below and find the mean, mode and modal score</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Finding the Average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9C7A0598-F110-4C63-BF37-3F395A1F4874}"/>
              </a:ext>
            </a:extLst>
          </p:cNvPr>
          <p:cNvPicPr>
            <a:picLocks noChangeAspect="1"/>
          </p:cNvPicPr>
          <p:nvPr/>
        </p:nvPicPr>
        <p:blipFill>
          <a:blip r:embed="rId4"/>
          <a:stretch>
            <a:fillRect/>
          </a:stretch>
        </p:blipFill>
        <p:spPr>
          <a:xfrm>
            <a:off x="4270255" y="1244856"/>
            <a:ext cx="6342477" cy="3484299"/>
          </a:xfrm>
          <a:prstGeom prst="rect">
            <a:avLst/>
          </a:prstGeom>
        </p:spPr>
      </p:pic>
      <p:sp>
        <p:nvSpPr>
          <p:cNvPr id="3" name="Rectangle 2">
            <a:extLst>
              <a:ext uri="{FF2B5EF4-FFF2-40B4-BE49-F238E27FC236}">
                <a16:creationId xmlns:a16="http://schemas.microsoft.com/office/drawing/2014/main" id="{452FD4C1-FEB7-4733-9768-C3B453BE7E30}"/>
              </a:ext>
            </a:extLst>
          </p:cNvPr>
          <p:cNvSpPr/>
          <p:nvPr/>
        </p:nvSpPr>
        <p:spPr>
          <a:xfrm>
            <a:off x="2435903" y="5298536"/>
            <a:ext cx="9073008" cy="461665"/>
          </a:xfrm>
          <a:prstGeom prst="rect">
            <a:avLst/>
          </a:prstGeom>
        </p:spPr>
        <p:txBody>
          <a:bodyPr wrap="square" lIns="91440" tIns="45720" rIns="91440" bIns="45720" anchor="t">
            <a:spAutoFit/>
          </a:bodyPr>
          <a:lstStyle/>
          <a:p>
            <a:pPr marL="0" indent="0" eaLnBrk="1" hangingPunct="1">
              <a:buClr>
                <a:srgbClr val="000000"/>
              </a:buClr>
              <a:buSzPct val="100000"/>
              <a:defRPr/>
            </a:pPr>
            <a:r>
              <a:rPr lang="en-GB" sz="2400" dirty="0">
                <a:solidFill>
                  <a:srgbClr val="FF0000"/>
                </a:solidFill>
                <a:latin typeface="Arial"/>
                <a:ea typeface="ＭＳ Ｐゴシック"/>
                <a:cs typeface="Arial"/>
              </a:rPr>
              <a:t>(b)	The mode: The score of 2 appears the most, so mode = 2</a:t>
            </a:r>
          </a:p>
        </p:txBody>
      </p:sp>
      <p:sp>
        <p:nvSpPr>
          <p:cNvPr id="4" name="Rectangle 3">
            <a:extLst>
              <a:ext uri="{FF2B5EF4-FFF2-40B4-BE49-F238E27FC236}">
                <a16:creationId xmlns:a16="http://schemas.microsoft.com/office/drawing/2014/main" id="{26D53782-0B57-48AD-80DC-4F927FF81258}"/>
              </a:ext>
            </a:extLst>
          </p:cNvPr>
          <p:cNvSpPr/>
          <p:nvPr/>
        </p:nvSpPr>
        <p:spPr>
          <a:xfrm>
            <a:off x="2417825" y="5881809"/>
            <a:ext cx="9643300" cy="461665"/>
          </a:xfrm>
          <a:prstGeom prst="rect">
            <a:avLst/>
          </a:prstGeom>
        </p:spPr>
        <p:txBody>
          <a:bodyPr wrap="square" lIns="91440" tIns="45720" rIns="91440" bIns="45720" anchor="t">
            <a:spAutoFit/>
          </a:bodyPr>
          <a:lstStyle/>
          <a:p>
            <a:pPr marL="0" indent="0" eaLnBrk="1" hangingPunct="1">
              <a:buClr>
                <a:srgbClr val="000000"/>
              </a:buClr>
              <a:buSzPct val="100000"/>
              <a:defRPr/>
            </a:pPr>
            <a:r>
              <a:rPr lang="en-GB" sz="2400" dirty="0">
                <a:solidFill>
                  <a:srgbClr val="FF0000"/>
                </a:solidFill>
                <a:latin typeface="Arial"/>
                <a:ea typeface="ＭＳ Ｐゴシック"/>
                <a:cs typeface="Arial"/>
              </a:rPr>
              <a:t>(c)	The median: The middle of the 20 scores is 2, so median = 2</a:t>
            </a:r>
          </a:p>
        </p:txBody>
      </p:sp>
      <p:sp>
        <p:nvSpPr>
          <p:cNvPr id="5" name="Rectangle 4">
            <a:extLst>
              <a:ext uri="{FF2B5EF4-FFF2-40B4-BE49-F238E27FC236}">
                <a16:creationId xmlns:a16="http://schemas.microsoft.com/office/drawing/2014/main" id="{E0DF15A3-93D1-4476-AA16-887B8D3109A4}"/>
              </a:ext>
            </a:extLst>
          </p:cNvPr>
          <p:cNvSpPr/>
          <p:nvPr/>
        </p:nvSpPr>
        <p:spPr>
          <a:xfrm>
            <a:off x="2429627" y="4783013"/>
            <a:ext cx="4136389" cy="461665"/>
          </a:xfrm>
          <a:prstGeom prst="rect">
            <a:avLst/>
          </a:prstGeom>
        </p:spPr>
        <p:txBody>
          <a:bodyPr wrap="none" lIns="91440" tIns="45720" rIns="91440" bIns="45720" anchor="t">
            <a:spAutoFit/>
          </a:bodyPr>
          <a:lstStyle/>
          <a:p>
            <a:pPr eaLnBrk="1" hangingPunct="1">
              <a:buClr>
                <a:srgbClr val="000000"/>
              </a:buClr>
              <a:buSzPct val="100000"/>
              <a:defRPr/>
            </a:pPr>
            <a:r>
              <a:rPr lang="en-GB" sz="2400" dirty="0">
                <a:solidFill>
                  <a:srgbClr val="FF0000"/>
                </a:solidFill>
                <a:latin typeface="Arial"/>
                <a:ea typeface="ＭＳ Ｐゴシック"/>
                <a:cs typeface="Arial"/>
              </a:rPr>
              <a:t>(a)	The mean: 36 ÷ 20 = 1.8</a:t>
            </a:r>
            <a:endParaRPr lang="en-US" sz="2400" dirty="0">
              <a:solidFill>
                <a:srgbClr val="FF0000"/>
              </a:solidFill>
              <a:latin typeface="Arial"/>
              <a:ea typeface="ＭＳ Ｐゴシック"/>
              <a:cs typeface="Arial"/>
            </a:endParaRPr>
          </a:p>
        </p:txBody>
      </p:sp>
      <p:sp>
        <p:nvSpPr>
          <p:cNvPr id="6" name="TextBox 5">
            <a:extLst>
              <a:ext uri="{FF2B5EF4-FFF2-40B4-BE49-F238E27FC236}">
                <a16:creationId xmlns:a16="http://schemas.microsoft.com/office/drawing/2014/main" id="{30DBF05E-8688-4462-B809-9883CE814056}"/>
              </a:ext>
            </a:extLst>
          </p:cNvPr>
          <p:cNvSpPr txBox="1"/>
          <p:nvPr/>
        </p:nvSpPr>
        <p:spPr>
          <a:xfrm>
            <a:off x="8274205" y="1806497"/>
            <a:ext cx="152585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0 x 2 = 0</a:t>
            </a:r>
          </a:p>
        </p:txBody>
      </p:sp>
      <p:sp>
        <p:nvSpPr>
          <p:cNvPr id="7" name="TextBox 6">
            <a:extLst>
              <a:ext uri="{FF2B5EF4-FFF2-40B4-BE49-F238E27FC236}">
                <a16:creationId xmlns:a16="http://schemas.microsoft.com/office/drawing/2014/main" id="{C60BB0C6-4241-4EE3-B4FD-627E2C82E02B}"/>
              </a:ext>
            </a:extLst>
          </p:cNvPr>
          <p:cNvSpPr txBox="1"/>
          <p:nvPr/>
        </p:nvSpPr>
        <p:spPr>
          <a:xfrm>
            <a:off x="8218449" y="2178205"/>
            <a:ext cx="171171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 x 6 = 6</a:t>
            </a:r>
            <a:r>
              <a:rPr lang="en-US" sz="2400" dirty="0">
                <a:latin typeface="Arial"/>
                <a:ea typeface="ＭＳ Ｐゴシック"/>
                <a:cs typeface="Arial"/>
              </a:rPr>
              <a:t>​</a:t>
            </a:r>
          </a:p>
        </p:txBody>
      </p:sp>
      <p:sp>
        <p:nvSpPr>
          <p:cNvPr id="8" name="TextBox 7">
            <a:extLst>
              <a:ext uri="{FF2B5EF4-FFF2-40B4-BE49-F238E27FC236}">
                <a16:creationId xmlns:a16="http://schemas.microsoft.com/office/drawing/2014/main" id="{62F56FF0-9071-46EA-8670-44F10C3A5ECC}"/>
              </a:ext>
            </a:extLst>
          </p:cNvPr>
          <p:cNvSpPr txBox="1"/>
          <p:nvPr/>
        </p:nvSpPr>
        <p:spPr>
          <a:xfrm>
            <a:off x="8274205" y="2559205"/>
            <a:ext cx="179534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 x 8 = 16</a:t>
            </a:r>
            <a:r>
              <a:rPr lang="en-US" sz="2400" dirty="0">
                <a:latin typeface="Arial"/>
                <a:ea typeface="ＭＳ Ｐゴシック"/>
                <a:cs typeface="Arial"/>
              </a:rPr>
              <a:t>​</a:t>
            </a:r>
          </a:p>
        </p:txBody>
      </p:sp>
      <p:sp>
        <p:nvSpPr>
          <p:cNvPr id="9" name="TextBox 8">
            <a:extLst>
              <a:ext uri="{FF2B5EF4-FFF2-40B4-BE49-F238E27FC236}">
                <a16:creationId xmlns:a16="http://schemas.microsoft.com/office/drawing/2014/main" id="{B1E2DAB9-96BF-4316-8704-F1C5A420EC55}"/>
              </a:ext>
            </a:extLst>
          </p:cNvPr>
          <p:cNvSpPr txBox="1"/>
          <p:nvPr/>
        </p:nvSpPr>
        <p:spPr>
          <a:xfrm>
            <a:off x="8274205" y="2921619"/>
            <a:ext cx="136788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 x 3 = 9</a:t>
            </a:r>
            <a:r>
              <a:rPr lang="en-US" sz="2400" dirty="0">
                <a:latin typeface="Arial"/>
                <a:ea typeface="ＭＳ Ｐゴシック"/>
                <a:cs typeface="Arial"/>
              </a:rPr>
              <a:t>​</a:t>
            </a:r>
          </a:p>
        </p:txBody>
      </p:sp>
      <p:sp>
        <p:nvSpPr>
          <p:cNvPr id="10" name="TextBox 9">
            <a:extLst>
              <a:ext uri="{FF2B5EF4-FFF2-40B4-BE49-F238E27FC236}">
                <a16:creationId xmlns:a16="http://schemas.microsoft.com/office/drawing/2014/main" id="{444E0204-7D1B-4CE2-A268-691EB2F06DFE}"/>
              </a:ext>
            </a:extLst>
          </p:cNvPr>
          <p:cNvSpPr txBox="1"/>
          <p:nvPr/>
        </p:nvSpPr>
        <p:spPr>
          <a:xfrm>
            <a:off x="8274205" y="3274741"/>
            <a:ext cx="16094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4 x 0 = 0</a:t>
            </a:r>
            <a:r>
              <a:rPr lang="en-US" sz="2400" dirty="0">
                <a:latin typeface="Arial"/>
                <a:ea typeface="ＭＳ Ｐゴシック"/>
                <a:cs typeface="Arial"/>
              </a:rPr>
              <a:t>​</a:t>
            </a:r>
          </a:p>
        </p:txBody>
      </p:sp>
      <p:sp>
        <p:nvSpPr>
          <p:cNvPr id="11" name="TextBox 10">
            <a:extLst>
              <a:ext uri="{FF2B5EF4-FFF2-40B4-BE49-F238E27FC236}">
                <a16:creationId xmlns:a16="http://schemas.microsoft.com/office/drawing/2014/main" id="{F911C5EC-8C46-4853-ABCA-00A4F69FF052}"/>
              </a:ext>
            </a:extLst>
          </p:cNvPr>
          <p:cNvSpPr txBox="1"/>
          <p:nvPr/>
        </p:nvSpPr>
        <p:spPr>
          <a:xfrm>
            <a:off x="8274205" y="3637156"/>
            <a:ext cx="136788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5 x 1 = 5</a:t>
            </a:r>
            <a:r>
              <a:rPr lang="en-US" sz="2400" dirty="0">
                <a:latin typeface="Arial"/>
                <a:ea typeface="ＭＳ Ｐゴシック"/>
                <a:cs typeface="Arial"/>
              </a:rPr>
              <a:t>​</a:t>
            </a:r>
          </a:p>
        </p:txBody>
      </p:sp>
      <p:sp>
        <p:nvSpPr>
          <p:cNvPr id="12" name="TextBox 11">
            <a:extLst>
              <a:ext uri="{FF2B5EF4-FFF2-40B4-BE49-F238E27FC236}">
                <a16:creationId xmlns:a16="http://schemas.microsoft.com/office/drawing/2014/main" id="{B9C72468-F352-426D-B02B-ED14A8DD9BAE}"/>
              </a:ext>
            </a:extLst>
          </p:cNvPr>
          <p:cNvSpPr txBox="1"/>
          <p:nvPr/>
        </p:nvSpPr>
        <p:spPr>
          <a:xfrm>
            <a:off x="8645912" y="4101790"/>
            <a:ext cx="82890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36​</a:t>
            </a:r>
          </a:p>
        </p:txBody>
      </p:sp>
      <p:sp>
        <p:nvSpPr>
          <p:cNvPr id="13" name="TextBox 12">
            <a:extLst>
              <a:ext uri="{FF2B5EF4-FFF2-40B4-BE49-F238E27FC236}">
                <a16:creationId xmlns:a16="http://schemas.microsoft.com/office/drawing/2014/main" id="{3C1C34A8-3E7E-4C7F-9CC4-C04F1BF98CA4}"/>
              </a:ext>
            </a:extLst>
          </p:cNvPr>
          <p:cNvSpPr txBox="1"/>
          <p:nvPr/>
        </p:nvSpPr>
        <p:spPr>
          <a:xfrm>
            <a:off x="6452839" y="4101790"/>
            <a:ext cx="53154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20​</a:t>
            </a:r>
            <a:endParaRPr lang="en-US" sz="2400" dirty="0">
              <a:latin typeface="Arial"/>
              <a:ea typeface="ＭＳ Ｐゴシック"/>
              <a:cs typeface="Arial"/>
            </a:endParaRPr>
          </a:p>
        </p:txBody>
      </p:sp>
      <p:sp>
        <p:nvSpPr>
          <p:cNvPr id="14" name="TextBox 13">
            <a:extLst>
              <a:ext uri="{FF2B5EF4-FFF2-40B4-BE49-F238E27FC236}">
                <a16:creationId xmlns:a16="http://schemas.microsoft.com/office/drawing/2014/main" id="{86FEE426-BEEA-4369-A972-04814358BDE8}"/>
              </a:ext>
            </a:extLst>
          </p:cNvPr>
          <p:cNvSpPr txBox="1"/>
          <p:nvPr/>
        </p:nvSpPr>
        <p:spPr>
          <a:xfrm>
            <a:off x="7013884" y="1875031"/>
            <a:ext cx="42932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solidFill>
                  <a:srgbClr val="FF0000"/>
                </a:solidFill>
                <a:latin typeface="Arial"/>
                <a:ea typeface="ＭＳ Ｐゴシック"/>
                <a:cs typeface="Arial"/>
              </a:rPr>
              <a:t>II</a:t>
            </a:r>
          </a:p>
        </p:txBody>
      </p:sp>
      <p:sp>
        <p:nvSpPr>
          <p:cNvPr id="15" name="TextBox 14">
            <a:extLst>
              <a:ext uri="{FF2B5EF4-FFF2-40B4-BE49-F238E27FC236}">
                <a16:creationId xmlns:a16="http://schemas.microsoft.com/office/drawing/2014/main" id="{2FC18E56-A7C2-42D0-B820-79731B40613B}"/>
              </a:ext>
            </a:extLst>
          </p:cNvPr>
          <p:cNvSpPr txBox="1"/>
          <p:nvPr/>
        </p:nvSpPr>
        <p:spPr>
          <a:xfrm>
            <a:off x="6954644" y="2986668"/>
            <a:ext cx="50366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II</a:t>
            </a:r>
            <a:r>
              <a:rPr lang="en-US" dirty="0">
                <a:latin typeface="Arial"/>
                <a:ea typeface="ＭＳ Ｐゴシック"/>
                <a:cs typeface="Arial"/>
              </a:rPr>
              <a:t>​</a:t>
            </a:r>
            <a:r>
              <a:rPr lang="en-US" dirty="0">
                <a:solidFill>
                  <a:srgbClr val="FF0000"/>
                </a:solidFill>
                <a:latin typeface="Arial"/>
                <a:ea typeface="ＭＳ Ｐゴシック"/>
                <a:cs typeface="Arial"/>
              </a:rPr>
              <a:t>I</a:t>
            </a:r>
            <a:endParaRPr lang="en-US" dirty="0"/>
          </a:p>
        </p:txBody>
      </p:sp>
      <p:sp>
        <p:nvSpPr>
          <p:cNvPr id="16" name="TextBox 15">
            <a:extLst>
              <a:ext uri="{FF2B5EF4-FFF2-40B4-BE49-F238E27FC236}">
                <a16:creationId xmlns:a16="http://schemas.microsoft.com/office/drawing/2014/main" id="{82AE0DFF-CD39-4E8F-86ED-D74100BCD242}"/>
              </a:ext>
            </a:extLst>
          </p:cNvPr>
          <p:cNvSpPr txBox="1"/>
          <p:nvPr/>
        </p:nvSpPr>
        <p:spPr>
          <a:xfrm>
            <a:off x="7047571" y="3702205"/>
            <a:ext cx="30851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I</a:t>
            </a:r>
            <a:endParaRPr lang="en-US" dirty="0">
              <a:latin typeface="Arial"/>
              <a:ea typeface="ＭＳ Ｐゴシック"/>
              <a:cs typeface="Arial"/>
            </a:endParaRPr>
          </a:p>
        </p:txBody>
      </p:sp>
      <p:sp>
        <p:nvSpPr>
          <p:cNvPr id="17" name="TextBox 16">
            <a:extLst>
              <a:ext uri="{FF2B5EF4-FFF2-40B4-BE49-F238E27FC236}">
                <a16:creationId xmlns:a16="http://schemas.microsoft.com/office/drawing/2014/main" id="{DB7581EF-4947-4296-87C8-AF778025CB0E}"/>
              </a:ext>
            </a:extLst>
          </p:cNvPr>
          <p:cNvSpPr txBox="1"/>
          <p:nvPr/>
        </p:nvSpPr>
        <p:spPr>
          <a:xfrm>
            <a:off x="6887737" y="2614461"/>
            <a:ext cx="90324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I</a:t>
            </a:r>
            <a:r>
              <a:rPr lang="en-US" dirty="0">
                <a:latin typeface="Arial"/>
                <a:ea typeface="ＭＳ Ｐゴシック"/>
                <a:cs typeface="Arial"/>
              </a:rPr>
              <a:t>I​</a:t>
            </a:r>
            <a:r>
              <a:rPr lang="en-US" dirty="0" err="1">
                <a:latin typeface="Arial"/>
                <a:ea typeface="ＭＳ Ｐゴシック"/>
                <a:cs typeface="Arial"/>
              </a:rPr>
              <a:t>I</a:t>
            </a:r>
            <a:r>
              <a:rPr lang="en-US" dirty="0" err="1">
                <a:solidFill>
                  <a:srgbClr val="FF0000"/>
                </a:solidFill>
                <a:latin typeface="Arial"/>
                <a:ea typeface="ＭＳ Ｐゴシック"/>
                <a:cs typeface="Arial"/>
              </a:rPr>
              <a:t>I</a:t>
            </a:r>
            <a:r>
              <a:rPr lang="en-US" dirty="0">
                <a:solidFill>
                  <a:srgbClr val="FF0000"/>
                </a:solidFill>
                <a:latin typeface="Arial"/>
                <a:ea typeface="ＭＳ Ｐゴシック"/>
                <a:cs typeface="Arial"/>
              </a:rPr>
              <a:t> III</a:t>
            </a:r>
            <a:endParaRPr lang="en-US" dirty="0">
              <a:solidFill>
                <a:srgbClr val="FF0000"/>
              </a:solidFill>
              <a:cs typeface="Arial"/>
            </a:endParaRPr>
          </a:p>
        </p:txBody>
      </p:sp>
      <p:cxnSp>
        <p:nvCxnSpPr>
          <p:cNvPr id="18" name="Straight Arrow Connector 17">
            <a:extLst>
              <a:ext uri="{FF2B5EF4-FFF2-40B4-BE49-F238E27FC236}">
                <a16:creationId xmlns:a16="http://schemas.microsoft.com/office/drawing/2014/main" id="{9F0C235B-4AC2-4AE2-95A1-5720DF1917D0}"/>
              </a:ext>
            </a:extLst>
          </p:cNvPr>
          <p:cNvCxnSpPr/>
          <p:nvPr/>
        </p:nvCxnSpPr>
        <p:spPr bwMode="auto">
          <a:xfrm flipH="1">
            <a:off x="7024805" y="2699989"/>
            <a:ext cx="219305" cy="189571"/>
          </a:xfrm>
          <a:prstGeom prst="straightConnector1">
            <a:avLst/>
          </a:prstGeom>
          <a:solidFill>
            <a:srgbClr val="00B8FF"/>
          </a:solidFill>
          <a:ln w="12700" cap="flat" cmpd="sng" algn="ctr">
            <a:solidFill>
              <a:srgbClr val="FF0000"/>
            </a:solidFill>
            <a:prstDash val="solid"/>
            <a:round/>
            <a:headEnd type="none" w="med" len="med"/>
            <a:tailEnd type="none" w="med" len="med"/>
          </a:ln>
          <a:effectLst/>
        </p:spPr>
      </p:cxnSp>
      <p:cxnSp>
        <p:nvCxnSpPr>
          <p:cNvPr id="23" name="Straight Arrow Connector 22">
            <a:extLst>
              <a:ext uri="{FF2B5EF4-FFF2-40B4-BE49-F238E27FC236}">
                <a16:creationId xmlns:a16="http://schemas.microsoft.com/office/drawing/2014/main" id="{28C50172-2AF0-48C0-AC90-146DCBF8CFCB}"/>
              </a:ext>
            </a:extLst>
          </p:cNvPr>
          <p:cNvCxnSpPr>
            <a:cxnSpLocks/>
          </p:cNvCxnSpPr>
          <p:nvPr/>
        </p:nvCxnSpPr>
        <p:spPr bwMode="auto">
          <a:xfrm flipH="1">
            <a:off x="7016279" y="2364875"/>
            <a:ext cx="237891" cy="189571"/>
          </a:xfrm>
          <a:prstGeom prst="straightConnector1">
            <a:avLst/>
          </a:prstGeom>
          <a:solidFill>
            <a:srgbClr val="00B8FF"/>
          </a:solidFill>
          <a:ln w="12700" cap="flat" cmpd="sng" algn="ctr">
            <a:solidFill>
              <a:srgbClr val="FF0000"/>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722D5027-6937-4008-8DF3-641A32E48868}"/>
              </a:ext>
            </a:extLst>
          </p:cNvPr>
          <p:cNvSpPr txBox="1"/>
          <p:nvPr/>
        </p:nvSpPr>
        <p:spPr>
          <a:xfrm>
            <a:off x="6908180" y="2272950"/>
            <a:ext cx="73598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II​</a:t>
            </a:r>
            <a:r>
              <a:rPr lang="en-US" dirty="0" err="1">
                <a:solidFill>
                  <a:srgbClr val="FF0000"/>
                </a:solidFill>
                <a:latin typeface="Arial"/>
                <a:ea typeface="ＭＳ Ｐゴシック"/>
                <a:cs typeface="Arial"/>
              </a:rPr>
              <a:t>II</a:t>
            </a:r>
            <a:r>
              <a:rPr lang="en-US" dirty="0">
                <a:solidFill>
                  <a:srgbClr val="FF0000"/>
                </a:solidFill>
                <a:latin typeface="Arial"/>
                <a:ea typeface="ＭＳ Ｐゴシック"/>
                <a:cs typeface="Arial"/>
              </a:rPr>
              <a:t> I</a:t>
            </a:r>
            <a:endParaRPr lang="en-US" dirty="0"/>
          </a:p>
        </p:txBody>
      </p:sp>
      <p:sp>
        <p:nvSpPr>
          <p:cNvPr id="25" name="Rectangle 24">
            <a:extLst>
              <a:ext uri="{FF2B5EF4-FFF2-40B4-BE49-F238E27FC236}">
                <a16:creationId xmlns:a16="http://schemas.microsoft.com/office/drawing/2014/main" id="{ED082F0E-7164-4036-8F63-7D0A4A571F40}"/>
              </a:ext>
            </a:extLst>
          </p:cNvPr>
          <p:cNvSpPr/>
          <p:nvPr/>
        </p:nvSpPr>
        <p:spPr bwMode="auto">
          <a:xfrm>
            <a:off x="4256902" y="1241602"/>
            <a:ext cx="6355830" cy="34842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8901821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14136" y="692696"/>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Calculating the Average from a frequency table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04068AD-E395-4BF3-9E7E-65111F234C73}"/>
              </a:ext>
            </a:extLst>
          </p:cNvPr>
          <p:cNvSpPr/>
          <p:nvPr/>
        </p:nvSpPr>
        <p:spPr>
          <a:xfrm>
            <a:off x="2423592" y="817548"/>
            <a:ext cx="9034908" cy="830997"/>
          </a:xfrm>
          <a:prstGeom prst="rect">
            <a:avLst/>
          </a:prstGeom>
        </p:spPr>
        <p:txBody>
          <a:bodyPr wrap="square">
            <a:spAutoFit/>
          </a:bodyPr>
          <a:lstStyle/>
          <a:p>
            <a:r>
              <a:rPr lang="en-GB" sz="2400" dirty="0"/>
              <a:t>2. The number of goals scored by a hockey team in each match of a season is:</a:t>
            </a:r>
          </a:p>
        </p:txBody>
      </p:sp>
      <p:pic>
        <p:nvPicPr>
          <p:cNvPr id="3" name="Picture 2">
            <a:extLst>
              <a:ext uri="{FF2B5EF4-FFF2-40B4-BE49-F238E27FC236}">
                <a16:creationId xmlns:a16="http://schemas.microsoft.com/office/drawing/2014/main" id="{57C3B278-34D3-4AA7-B4FF-321AB1C611CD}"/>
              </a:ext>
            </a:extLst>
          </p:cNvPr>
          <p:cNvPicPr>
            <a:picLocks noChangeAspect="1"/>
          </p:cNvPicPr>
          <p:nvPr/>
        </p:nvPicPr>
        <p:blipFill>
          <a:blip r:embed="rId4"/>
          <a:stretch>
            <a:fillRect/>
          </a:stretch>
        </p:blipFill>
        <p:spPr>
          <a:xfrm>
            <a:off x="5500595" y="1523693"/>
            <a:ext cx="6370612" cy="1393600"/>
          </a:xfrm>
          <a:prstGeom prst="rect">
            <a:avLst/>
          </a:prstGeom>
        </p:spPr>
      </p:pic>
      <p:sp>
        <p:nvSpPr>
          <p:cNvPr id="4" name="Rectangle 3">
            <a:extLst>
              <a:ext uri="{FF2B5EF4-FFF2-40B4-BE49-F238E27FC236}">
                <a16:creationId xmlns:a16="http://schemas.microsoft.com/office/drawing/2014/main" id="{10B4A9F3-ED25-4549-BAFF-85D476BA1947}"/>
              </a:ext>
            </a:extLst>
          </p:cNvPr>
          <p:cNvSpPr/>
          <p:nvPr/>
        </p:nvSpPr>
        <p:spPr>
          <a:xfrm>
            <a:off x="2430430" y="1640698"/>
            <a:ext cx="3259617" cy="830997"/>
          </a:xfrm>
          <a:prstGeom prst="rect">
            <a:avLst/>
          </a:prstGeom>
        </p:spPr>
        <p:txBody>
          <a:bodyPr wrap="square">
            <a:spAutoFit/>
          </a:bodyPr>
          <a:lstStyle/>
          <a:p>
            <a:r>
              <a:rPr lang="en-GB" sz="2400" dirty="0"/>
              <a:t>(a) Copy and complete the table:</a:t>
            </a:r>
          </a:p>
        </p:txBody>
      </p:sp>
      <p:pic>
        <p:nvPicPr>
          <p:cNvPr id="5" name="Picture 4">
            <a:extLst>
              <a:ext uri="{FF2B5EF4-FFF2-40B4-BE49-F238E27FC236}">
                <a16:creationId xmlns:a16="http://schemas.microsoft.com/office/drawing/2014/main" id="{D3B29B9F-8214-4132-AC34-4302471229DD}"/>
              </a:ext>
            </a:extLst>
          </p:cNvPr>
          <p:cNvPicPr>
            <a:picLocks noChangeAspect="1"/>
          </p:cNvPicPr>
          <p:nvPr/>
        </p:nvPicPr>
        <p:blipFill>
          <a:blip r:embed="rId5"/>
          <a:stretch>
            <a:fillRect/>
          </a:stretch>
        </p:blipFill>
        <p:spPr>
          <a:xfrm>
            <a:off x="5500595" y="3182830"/>
            <a:ext cx="5977247" cy="3461936"/>
          </a:xfrm>
          <a:prstGeom prst="rect">
            <a:avLst/>
          </a:prstGeom>
        </p:spPr>
      </p:pic>
      <p:sp>
        <p:nvSpPr>
          <p:cNvPr id="7" name="TextBox 6">
            <a:extLst>
              <a:ext uri="{FF2B5EF4-FFF2-40B4-BE49-F238E27FC236}">
                <a16:creationId xmlns:a16="http://schemas.microsoft.com/office/drawing/2014/main" id="{BA11AE0D-7692-4E65-9D68-174A87E7D75F}"/>
              </a:ext>
            </a:extLst>
          </p:cNvPr>
          <p:cNvSpPr txBox="1"/>
          <p:nvPr/>
        </p:nvSpPr>
        <p:spPr>
          <a:xfrm>
            <a:off x="2423592" y="2390944"/>
            <a:ext cx="2708965" cy="1200329"/>
          </a:xfrm>
          <a:prstGeom prst="rect">
            <a:avLst/>
          </a:prstGeom>
          <a:noFill/>
        </p:spPr>
        <p:txBody>
          <a:bodyPr wrap="square" rtlCol="0">
            <a:spAutoFit/>
          </a:bodyPr>
          <a:lstStyle/>
          <a:p>
            <a:r>
              <a:rPr lang="en-GB" sz="2400" dirty="0"/>
              <a:t>(b) Find the average number of goals scored</a:t>
            </a:r>
          </a:p>
        </p:txBody>
      </p:sp>
      <p:sp>
        <p:nvSpPr>
          <p:cNvPr id="8" name="Rectangle 7">
            <a:extLst>
              <a:ext uri="{FF2B5EF4-FFF2-40B4-BE49-F238E27FC236}">
                <a16:creationId xmlns:a16="http://schemas.microsoft.com/office/drawing/2014/main" id="{152EF07D-A97D-4528-9659-BE96803E49E6}"/>
              </a:ext>
            </a:extLst>
          </p:cNvPr>
          <p:cNvSpPr/>
          <p:nvPr/>
        </p:nvSpPr>
        <p:spPr>
          <a:xfrm>
            <a:off x="6787656" y="6114150"/>
            <a:ext cx="726930" cy="400110"/>
          </a:xfrm>
          <a:prstGeom prst="rect">
            <a:avLst/>
          </a:prstGeom>
        </p:spPr>
        <p:txBody>
          <a:bodyPr wrap="none">
            <a:spAutoFit/>
          </a:bodyPr>
          <a:lstStyle/>
          <a:p>
            <a:r>
              <a:rPr lang="en-GB" dirty="0"/>
              <a:t>Total</a:t>
            </a:r>
          </a:p>
        </p:txBody>
      </p:sp>
      <p:sp>
        <p:nvSpPr>
          <p:cNvPr id="6" name="Rectangle 5">
            <a:extLst>
              <a:ext uri="{FF2B5EF4-FFF2-40B4-BE49-F238E27FC236}">
                <a16:creationId xmlns:a16="http://schemas.microsoft.com/office/drawing/2014/main" id="{72864A04-3167-4AF5-BEBA-4F1EB575916C}"/>
              </a:ext>
            </a:extLst>
          </p:cNvPr>
          <p:cNvSpPr/>
          <p:nvPr/>
        </p:nvSpPr>
        <p:spPr>
          <a:xfrm>
            <a:off x="6823494" y="3696427"/>
            <a:ext cx="466794" cy="400110"/>
          </a:xfrm>
          <a:prstGeom prst="rect">
            <a:avLst/>
          </a:prstGeom>
        </p:spPr>
        <p:txBody>
          <a:bodyPr wrap="none">
            <a:spAutoFit/>
          </a:bodyPr>
          <a:lstStyle/>
          <a:p>
            <a:r>
              <a:rPr lang="en-GB" dirty="0">
                <a:solidFill>
                  <a:srgbClr val="FF0000"/>
                </a:solidFill>
              </a:rPr>
              <a:t>IIII</a:t>
            </a:r>
          </a:p>
        </p:txBody>
      </p:sp>
      <p:sp>
        <p:nvSpPr>
          <p:cNvPr id="9" name="Rectangle 8">
            <a:extLst>
              <a:ext uri="{FF2B5EF4-FFF2-40B4-BE49-F238E27FC236}">
                <a16:creationId xmlns:a16="http://schemas.microsoft.com/office/drawing/2014/main" id="{92E2324C-82AC-4817-8F24-4CF484F115EC}"/>
              </a:ext>
            </a:extLst>
          </p:cNvPr>
          <p:cNvSpPr/>
          <p:nvPr/>
        </p:nvSpPr>
        <p:spPr>
          <a:xfrm>
            <a:off x="6797201" y="4069906"/>
            <a:ext cx="466794" cy="400110"/>
          </a:xfrm>
          <a:prstGeom prst="rect">
            <a:avLst/>
          </a:prstGeom>
        </p:spPr>
        <p:txBody>
          <a:bodyPr wrap="none">
            <a:spAutoFit/>
          </a:bodyPr>
          <a:lstStyle/>
          <a:p>
            <a:r>
              <a:rPr lang="en-GB" dirty="0">
                <a:solidFill>
                  <a:srgbClr val="FF0000"/>
                </a:solidFill>
              </a:rPr>
              <a:t>IIII</a:t>
            </a:r>
          </a:p>
        </p:txBody>
      </p:sp>
      <p:sp>
        <p:nvSpPr>
          <p:cNvPr id="10" name="Rectangle 9">
            <a:extLst>
              <a:ext uri="{FF2B5EF4-FFF2-40B4-BE49-F238E27FC236}">
                <a16:creationId xmlns:a16="http://schemas.microsoft.com/office/drawing/2014/main" id="{EE1C2E46-8155-459E-AB0B-8436102279FF}"/>
              </a:ext>
            </a:extLst>
          </p:cNvPr>
          <p:cNvSpPr/>
          <p:nvPr/>
        </p:nvSpPr>
        <p:spPr>
          <a:xfrm>
            <a:off x="7111883" y="4040182"/>
            <a:ext cx="466794" cy="400110"/>
          </a:xfrm>
          <a:prstGeom prst="rect">
            <a:avLst/>
          </a:prstGeom>
        </p:spPr>
        <p:txBody>
          <a:bodyPr wrap="none">
            <a:spAutoFit/>
          </a:bodyPr>
          <a:lstStyle/>
          <a:p>
            <a:r>
              <a:rPr lang="en-GB" dirty="0">
                <a:solidFill>
                  <a:srgbClr val="FF0000"/>
                </a:solidFill>
              </a:rPr>
              <a:t>III</a:t>
            </a:r>
            <a:r>
              <a:rPr lang="en-GB" dirty="0"/>
              <a:t>I</a:t>
            </a:r>
          </a:p>
        </p:txBody>
      </p:sp>
      <p:cxnSp>
        <p:nvCxnSpPr>
          <p:cNvPr id="16" name="Straight Connector 15">
            <a:extLst>
              <a:ext uri="{FF2B5EF4-FFF2-40B4-BE49-F238E27FC236}">
                <a16:creationId xmlns:a16="http://schemas.microsoft.com/office/drawing/2014/main" id="{34FB31E1-396A-4735-B3DD-418DAABDB4C5}"/>
              </a:ext>
            </a:extLst>
          </p:cNvPr>
          <p:cNvCxnSpPr/>
          <p:nvPr/>
        </p:nvCxnSpPr>
        <p:spPr bwMode="auto">
          <a:xfrm flipH="1">
            <a:off x="8250055" y="212046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7682456-156F-4C57-83BF-45733BD6E3BF}"/>
              </a:ext>
            </a:extLst>
          </p:cNvPr>
          <p:cNvCxnSpPr/>
          <p:nvPr/>
        </p:nvCxnSpPr>
        <p:spPr bwMode="auto">
          <a:xfrm flipH="1">
            <a:off x="10200456" y="208286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8FD37972-B693-4DA7-96AB-D4F50B5454B0}"/>
              </a:ext>
            </a:extLst>
          </p:cNvPr>
          <p:cNvCxnSpPr/>
          <p:nvPr/>
        </p:nvCxnSpPr>
        <p:spPr bwMode="auto">
          <a:xfrm flipH="1">
            <a:off x="9576132" y="1626790"/>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6842BFD8-0A58-408B-AFAA-CDF16E51D2ED}"/>
              </a:ext>
            </a:extLst>
          </p:cNvPr>
          <p:cNvCxnSpPr/>
          <p:nvPr/>
        </p:nvCxnSpPr>
        <p:spPr bwMode="auto">
          <a:xfrm flipH="1">
            <a:off x="8904312" y="1626790"/>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D528655E-14FE-4F41-8478-08962A4DD2C3}"/>
              </a:ext>
            </a:extLst>
          </p:cNvPr>
          <p:cNvCxnSpPr/>
          <p:nvPr/>
        </p:nvCxnSpPr>
        <p:spPr bwMode="auto">
          <a:xfrm flipH="1">
            <a:off x="9576132" y="255810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8F4603DA-E812-435C-AB9C-F0DBFB26B0C5}"/>
              </a:ext>
            </a:extLst>
          </p:cNvPr>
          <p:cNvCxnSpPr/>
          <p:nvPr/>
        </p:nvCxnSpPr>
        <p:spPr bwMode="auto">
          <a:xfrm flipH="1">
            <a:off x="6969767" y="378922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13A8341F-8665-4B36-A29D-FF5B3A9704B8}"/>
              </a:ext>
            </a:extLst>
          </p:cNvPr>
          <p:cNvSpPr txBox="1"/>
          <p:nvPr/>
        </p:nvSpPr>
        <p:spPr>
          <a:xfrm>
            <a:off x="8037123" y="3689195"/>
            <a:ext cx="576064" cy="400110"/>
          </a:xfrm>
          <a:prstGeom prst="rect">
            <a:avLst/>
          </a:prstGeom>
          <a:noFill/>
        </p:spPr>
        <p:txBody>
          <a:bodyPr wrap="square" rtlCol="0">
            <a:spAutoFit/>
          </a:bodyPr>
          <a:lstStyle/>
          <a:p>
            <a:r>
              <a:rPr lang="en-GB" dirty="0">
                <a:solidFill>
                  <a:srgbClr val="FF0000"/>
                </a:solidFill>
              </a:rPr>
              <a:t>5</a:t>
            </a:r>
          </a:p>
        </p:txBody>
      </p:sp>
      <p:cxnSp>
        <p:nvCxnSpPr>
          <p:cNvPr id="23" name="Straight Connector 22">
            <a:extLst>
              <a:ext uri="{FF2B5EF4-FFF2-40B4-BE49-F238E27FC236}">
                <a16:creationId xmlns:a16="http://schemas.microsoft.com/office/drawing/2014/main" id="{7D13B6CE-8DFB-4B41-9F76-1A1ABE72AA0F}"/>
              </a:ext>
            </a:extLst>
          </p:cNvPr>
          <p:cNvCxnSpPr/>
          <p:nvPr/>
        </p:nvCxnSpPr>
        <p:spPr bwMode="auto">
          <a:xfrm flipH="1">
            <a:off x="8232492" y="1622024"/>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428A2EB5-EE6F-42FF-9B01-F27062F9402D}"/>
              </a:ext>
            </a:extLst>
          </p:cNvPr>
          <p:cNvCxnSpPr/>
          <p:nvPr/>
        </p:nvCxnSpPr>
        <p:spPr bwMode="auto">
          <a:xfrm flipH="1">
            <a:off x="10247952" y="164082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5A8893C7-40B3-4D18-A775-E2FDBEA6F0BA}"/>
              </a:ext>
            </a:extLst>
          </p:cNvPr>
          <p:cNvCxnSpPr/>
          <p:nvPr/>
        </p:nvCxnSpPr>
        <p:spPr bwMode="auto">
          <a:xfrm flipH="1">
            <a:off x="8911182" y="209238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1D3DD6C8-995E-4B68-A421-C4D7F53EAD65}"/>
              </a:ext>
            </a:extLst>
          </p:cNvPr>
          <p:cNvCxnSpPr/>
          <p:nvPr/>
        </p:nvCxnSpPr>
        <p:spPr bwMode="auto">
          <a:xfrm flipH="1">
            <a:off x="9550464" y="2108257"/>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5B70B6AE-4133-42AB-9BAD-D71FC993729D}"/>
              </a:ext>
            </a:extLst>
          </p:cNvPr>
          <p:cNvCxnSpPr/>
          <p:nvPr/>
        </p:nvCxnSpPr>
        <p:spPr bwMode="auto">
          <a:xfrm flipH="1">
            <a:off x="11503313" y="2096406"/>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B5C9840A-1259-4406-849F-FFC9B3CD2E93}"/>
              </a:ext>
            </a:extLst>
          </p:cNvPr>
          <p:cNvCxnSpPr/>
          <p:nvPr/>
        </p:nvCxnSpPr>
        <p:spPr bwMode="auto">
          <a:xfrm flipH="1">
            <a:off x="5573544" y="255810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1ACC5A5B-EE8D-47C7-B1B5-D59CBCFF7540}"/>
              </a:ext>
            </a:extLst>
          </p:cNvPr>
          <p:cNvCxnSpPr/>
          <p:nvPr/>
        </p:nvCxnSpPr>
        <p:spPr bwMode="auto">
          <a:xfrm flipH="1">
            <a:off x="6271664" y="256930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326EDF6F-2F75-4ADD-9BB9-D9657E616ABE}"/>
              </a:ext>
            </a:extLst>
          </p:cNvPr>
          <p:cNvCxnSpPr/>
          <p:nvPr/>
        </p:nvCxnSpPr>
        <p:spPr bwMode="auto">
          <a:xfrm flipH="1">
            <a:off x="6901716" y="2543078"/>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69F9BC2A-6271-45F4-8E92-D4FA169A8429}"/>
              </a:ext>
            </a:extLst>
          </p:cNvPr>
          <p:cNvCxnSpPr/>
          <p:nvPr/>
        </p:nvCxnSpPr>
        <p:spPr bwMode="auto">
          <a:xfrm flipH="1">
            <a:off x="8222489" y="255810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31AADE96-D081-4737-9366-6899FED51FB6}"/>
              </a:ext>
            </a:extLst>
          </p:cNvPr>
          <p:cNvCxnSpPr/>
          <p:nvPr/>
        </p:nvCxnSpPr>
        <p:spPr bwMode="auto">
          <a:xfrm flipH="1">
            <a:off x="8897187" y="258024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AD52CF29-7FBE-4FF0-A406-4DD7D5780B88}"/>
              </a:ext>
            </a:extLst>
          </p:cNvPr>
          <p:cNvCxnSpPr/>
          <p:nvPr/>
        </p:nvCxnSpPr>
        <p:spPr bwMode="auto">
          <a:xfrm flipH="1">
            <a:off x="6941046" y="4173339"/>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B1B6C825-391B-469F-BDCA-90CAC8156910}"/>
              </a:ext>
            </a:extLst>
          </p:cNvPr>
          <p:cNvCxnSpPr/>
          <p:nvPr/>
        </p:nvCxnSpPr>
        <p:spPr bwMode="auto">
          <a:xfrm flipH="1">
            <a:off x="7258156" y="416993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9EA81BF6-33E0-4743-B387-79CEA811E4F6}"/>
              </a:ext>
            </a:extLst>
          </p:cNvPr>
          <p:cNvCxnSpPr/>
          <p:nvPr/>
        </p:nvCxnSpPr>
        <p:spPr bwMode="auto">
          <a:xfrm flipH="1">
            <a:off x="6240302" y="1655849"/>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B015F695-0AC5-4438-81FB-CFF6C19EC3A9}"/>
              </a:ext>
            </a:extLst>
          </p:cNvPr>
          <p:cNvCxnSpPr/>
          <p:nvPr/>
        </p:nvCxnSpPr>
        <p:spPr bwMode="auto">
          <a:xfrm flipH="1">
            <a:off x="6912122" y="162202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7FDA110-40DD-4F2F-A867-D2731C7FC6C0}"/>
              </a:ext>
            </a:extLst>
          </p:cNvPr>
          <p:cNvCxnSpPr/>
          <p:nvPr/>
        </p:nvCxnSpPr>
        <p:spPr bwMode="auto">
          <a:xfrm flipH="1">
            <a:off x="10857351" y="163963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E336B949-BA84-4D22-99FA-F30211420748}"/>
              </a:ext>
            </a:extLst>
          </p:cNvPr>
          <p:cNvCxnSpPr/>
          <p:nvPr/>
        </p:nvCxnSpPr>
        <p:spPr bwMode="auto">
          <a:xfrm flipH="1">
            <a:off x="7553541" y="210098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6B7C1C6-504C-463E-A6BC-94A1CCB1C55A}"/>
              </a:ext>
            </a:extLst>
          </p:cNvPr>
          <p:cNvCxnSpPr/>
          <p:nvPr/>
        </p:nvCxnSpPr>
        <p:spPr bwMode="auto">
          <a:xfrm flipH="1">
            <a:off x="10897187" y="2093938"/>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97AE4F80-C7BB-4BD1-B7DC-F952E72C2768}"/>
              </a:ext>
            </a:extLst>
          </p:cNvPr>
          <p:cNvCxnSpPr/>
          <p:nvPr/>
        </p:nvCxnSpPr>
        <p:spPr bwMode="auto">
          <a:xfrm flipH="1">
            <a:off x="7592437" y="2559264"/>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3045B4B7-898F-4E0D-B339-D98EC651794B}"/>
              </a:ext>
            </a:extLst>
          </p:cNvPr>
          <p:cNvSpPr txBox="1"/>
          <p:nvPr/>
        </p:nvSpPr>
        <p:spPr>
          <a:xfrm>
            <a:off x="7949573" y="4042461"/>
            <a:ext cx="720080" cy="400110"/>
          </a:xfrm>
          <a:prstGeom prst="rect">
            <a:avLst/>
          </a:prstGeom>
          <a:noFill/>
        </p:spPr>
        <p:txBody>
          <a:bodyPr wrap="square" rtlCol="0">
            <a:spAutoFit/>
          </a:bodyPr>
          <a:lstStyle/>
          <a:p>
            <a:r>
              <a:rPr lang="en-GB" dirty="0">
                <a:solidFill>
                  <a:srgbClr val="FF0000"/>
                </a:solidFill>
              </a:rPr>
              <a:t>10</a:t>
            </a:r>
          </a:p>
        </p:txBody>
      </p:sp>
      <p:cxnSp>
        <p:nvCxnSpPr>
          <p:cNvPr id="42" name="Straight Connector 41">
            <a:extLst>
              <a:ext uri="{FF2B5EF4-FFF2-40B4-BE49-F238E27FC236}">
                <a16:creationId xmlns:a16="http://schemas.microsoft.com/office/drawing/2014/main" id="{7EA3D7AB-AE49-4CA3-A06F-7E0059513A14}"/>
              </a:ext>
            </a:extLst>
          </p:cNvPr>
          <p:cNvCxnSpPr/>
          <p:nvPr/>
        </p:nvCxnSpPr>
        <p:spPr bwMode="auto">
          <a:xfrm flipH="1">
            <a:off x="10209949" y="2590749"/>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5F274899-47DC-4E54-AAE5-0235F1C6BA14}"/>
              </a:ext>
            </a:extLst>
          </p:cNvPr>
          <p:cNvSpPr txBox="1"/>
          <p:nvPr/>
        </p:nvSpPr>
        <p:spPr>
          <a:xfrm>
            <a:off x="6819303" y="4366663"/>
            <a:ext cx="792088" cy="400110"/>
          </a:xfrm>
          <a:prstGeom prst="rect">
            <a:avLst/>
          </a:prstGeom>
          <a:noFill/>
        </p:spPr>
        <p:txBody>
          <a:bodyPr wrap="square" rtlCol="0">
            <a:spAutoFit/>
          </a:bodyPr>
          <a:lstStyle/>
          <a:p>
            <a:r>
              <a:rPr lang="en-GB" dirty="0"/>
              <a:t>I</a:t>
            </a:r>
            <a:r>
              <a:rPr lang="en-GB" dirty="0">
                <a:solidFill>
                  <a:srgbClr val="FF0000"/>
                </a:solidFill>
              </a:rPr>
              <a:t>III</a:t>
            </a:r>
          </a:p>
        </p:txBody>
      </p:sp>
      <p:cxnSp>
        <p:nvCxnSpPr>
          <p:cNvPr id="44" name="Straight Connector 43">
            <a:extLst>
              <a:ext uri="{FF2B5EF4-FFF2-40B4-BE49-F238E27FC236}">
                <a16:creationId xmlns:a16="http://schemas.microsoft.com/office/drawing/2014/main" id="{A7B7F328-F7A3-4732-A68D-20581A166FA6}"/>
              </a:ext>
            </a:extLst>
          </p:cNvPr>
          <p:cNvCxnSpPr/>
          <p:nvPr/>
        </p:nvCxnSpPr>
        <p:spPr bwMode="auto">
          <a:xfrm flipH="1">
            <a:off x="6868153" y="4450616"/>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F68B3026-DCEF-4828-9CC3-EE829DE155E2}"/>
              </a:ext>
            </a:extLst>
          </p:cNvPr>
          <p:cNvSpPr txBox="1"/>
          <p:nvPr/>
        </p:nvSpPr>
        <p:spPr>
          <a:xfrm>
            <a:off x="7176874" y="4369988"/>
            <a:ext cx="373791" cy="400110"/>
          </a:xfrm>
          <a:prstGeom prst="rect">
            <a:avLst/>
          </a:prstGeom>
          <a:noFill/>
        </p:spPr>
        <p:txBody>
          <a:bodyPr wrap="square" rtlCol="0">
            <a:spAutoFit/>
          </a:bodyPr>
          <a:lstStyle/>
          <a:p>
            <a:r>
              <a:rPr lang="en-GB" dirty="0">
                <a:solidFill>
                  <a:srgbClr val="FF0000"/>
                </a:solidFill>
              </a:rPr>
              <a:t>II</a:t>
            </a:r>
          </a:p>
        </p:txBody>
      </p:sp>
      <p:sp>
        <p:nvSpPr>
          <p:cNvPr id="22" name="TextBox 21">
            <a:extLst>
              <a:ext uri="{FF2B5EF4-FFF2-40B4-BE49-F238E27FC236}">
                <a16:creationId xmlns:a16="http://schemas.microsoft.com/office/drawing/2014/main" id="{8B16AFED-7659-400C-B60B-25024B32E1DF}"/>
              </a:ext>
            </a:extLst>
          </p:cNvPr>
          <p:cNvSpPr txBox="1"/>
          <p:nvPr/>
        </p:nvSpPr>
        <p:spPr>
          <a:xfrm>
            <a:off x="8012629" y="4369988"/>
            <a:ext cx="648072" cy="400110"/>
          </a:xfrm>
          <a:prstGeom prst="rect">
            <a:avLst/>
          </a:prstGeom>
          <a:noFill/>
        </p:spPr>
        <p:txBody>
          <a:bodyPr wrap="square" rtlCol="0">
            <a:spAutoFit/>
          </a:bodyPr>
          <a:lstStyle/>
          <a:p>
            <a:r>
              <a:rPr lang="en-GB" dirty="0">
                <a:solidFill>
                  <a:srgbClr val="FF0000"/>
                </a:solidFill>
              </a:rPr>
              <a:t>7</a:t>
            </a:r>
          </a:p>
        </p:txBody>
      </p:sp>
      <p:cxnSp>
        <p:nvCxnSpPr>
          <p:cNvPr id="47" name="Straight Connector 46">
            <a:extLst>
              <a:ext uri="{FF2B5EF4-FFF2-40B4-BE49-F238E27FC236}">
                <a16:creationId xmlns:a16="http://schemas.microsoft.com/office/drawing/2014/main" id="{1D9A6BB9-BD91-439C-A3E7-83E49C15DA41}"/>
              </a:ext>
            </a:extLst>
          </p:cNvPr>
          <p:cNvCxnSpPr/>
          <p:nvPr/>
        </p:nvCxnSpPr>
        <p:spPr bwMode="auto">
          <a:xfrm flipH="1">
            <a:off x="7553541" y="162400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0B343EE1-5FFB-45F9-ABA9-62605E142288}"/>
              </a:ext>
            </a:extLst>
          </p:cNvPr>
          <p:cNvCxnSpPr/>
          <p:nvPr/>
        </p:nvCxnSpPr>
        <p:spPr bwMode="auto">
          <a:xfrm flipH="1">
            <a:off x="11533038" y="1640824"/>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A47372E2-9AB2-4962-99E2-F5BF1FD9DC2C}"/>
              </a:ext>
            </a:extLst>
          </p:cNvPr>
          <p:cNvCxnSpPr/>
          <p:nvPr/>
        </p:nvCxnSpPr>
        <p:spPr bwMode="auto">
          <a:xfrm flipH="1">
            <a:off x="5556728" y="2067569"/>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DF5B0BC9-0086-45E4-B68F-F127B9A820BD}"/>
              </a:ext>
            </a:extLst>
          </p:cNvPr>
          <p:cNvCxnSpPr/>
          <p:nvPr/>
        </p:nvCxnSpPr>
        <p:spPr bwMode="auto">
          <a:xfrm flipH="1">
            <a:off x="10898817" y="256930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5C9EDA1A-528E-47AF-8BD8-8782CA036876}"/>
              </a:ext>
            </a:extLst>
          </p:cNvPr>
          <p:cNvCxnSpPr/>
          <p:nvPr/>
        </p:nvCxnSpPr>
        <p:spPr bwMode="auto">
          <a:xfrm flipH="1">
            <a:off x="11539768" y="2580242"/>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1" name="TextBox 40">
            <a:extLst>
              <a:ext uri="{FF2B5EF4-FFF2-40B4-BE49-F238E27FC236}">
                <a16:creationId xmlns:a16="http://schemas.microsoft.com/office/drawing/2014/main" id="{8B258E94-0AC2-440B-B183-9367580C742F}"/>
              </a:ext>
            </a:extLst>
          </p:cNvPr>
          <p:cNvSpPr txBox="1"/>
          <p:nvPr/>
        </p:nvSpPr>
        <p:spPr>
          <a:xfrm>
            <a:off x="6779328" y="4713743"/>
            <a:ext cx="619308" cy="400110"/>
          </a:xfrm>
          <a:prstGeom prst="rect">
            <a:avLst/>
          </a:prstGeom>
          <a:noFill/>
        </p:spPr>
        <p:txBody>
          <a:bodyPr wrap="square" rtlCol="0">
            <a:spAutoFit/>
          </a:bodyPr>
          <a:lstStyle/>
          <a:p>
            <a:r>
              <a:rPr lang="en-GB" dirty="0">
                <a:solidFill>
                  <a:srgbClr val="FF0000"/>
                </a:solidFill>
              </a:rPr>
              <a:t>IIII</a:t>
            </a:r>
          </a:p>
        </p:txBody>
      </p:sp>
      <p:sp>
        <p:nvSpPr>
          <p:cNvPr id="43" name="TextBox 42">
            <a:extLst>
              <a:ext uri="{FF2B5EF4-FFF2-40B4-BE49-F238E27FC236}">
                <a16:creationId xmlns:a16="http://schemas.microsoft.com/office/drawing/2014/main" id="{C6C05EBB-1910-428D-BBF4-3B41ECC7762B}"/>
              </a:ext>
            </a:extLst>
          </p:cNvPr>
          <p:cNvSpPr txBox="1"/>
          <p:nvPr/>
        </p:nvSpPr>
        <p:spPr>
          <a:xfrm>
            <a:off x="8003677" y="4713743"/>
            <a:ext cx="584616" cy="400110"/>
          </a:xfrm>
          <a:prstGeom prst="rect">
            <a:avLst/>
          </a:prstGeom>
          <a:noFill/>
        </p:spPr>
        <p:txBody>
          <a:bodyPr wrap="square" rtlCol="0">
            <a:spAutoFit/>
          </a:bodyPr>
          <a:lstStyle/>
          <a:p>
            <a:r>
              <a:rPr lang="en-GB" dirty="0">
                <a:solidFill>
                  <a:srgbClr val="FF0000"/>
                </a:solidFill>
              </a:rPr>
              <a:t>4</a:t>
            </a:r>
          </a:p>
        </p:txBody>
      </p:sp>
      <p:cxnSp>
        <p:nvCxnSpPr>
          <p:cNvPr id="54" name="Straight Connector 53">
            <a:extLst>
              <a:ext uri="{FF2B5EF4-FFF2-40B4-BE49-F238E27FC236}">
                <a16:creationId xmlns:a16="http://schemas.microsoft.com/office/drawing/2014/main" id="{294E3F15-25A2-4580-A293-796FE9D092CF}"/>
              </a:ext>
            </a:extLst>
          </p:cNvPr>
          <p:cNvCxnSpPr/>
          <p:nvPr/>
        </p:nvCxnSpPr>
        <p:spPr bwMode="auto">
          <a:xfrm flipH="1">
            <a:off x="6882643" y="2096406"/>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6BD1B8E8-C0E7-403A-8F5E-306F8E0D1295}"/>
              </a:ext>
            </a:extLst>
          </p:cNvPr>
          <p:cNvCxnSpPr/>
          <p:nvPr/>
        </p:nvCxnSpPr>
        <p:spPr bwMode="auto">
          <a:xfrm flipH="1">
            <a:off x="6264050" y="2116205"/>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3900341C-C38A-4F7F-B31E-FD9A2EA8D053}"/>
              </a:ext>
            </a:extLst>
          </p:cNvPr>
          <p:cNvCxnSpPr/>
          <p:nvPr/>
        </p:nvCxnSpPr>
        <p:spPr bwMode="auto">
          <a:xfrm flipH="1">
            <a:off x="5578759" y="1666923"/>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E74BD6D0-37DA-4FBE-8083-E20FC6577B7C}"/>
              </a:ext>
            </a:extLst>
          </p:cNvPr>
          <p:cNvSpPr txBox="1"/>
          <p:nvPr/>
        </p:nvSpPr>
        <p:spPr>
          <a:xfrm>
            <a:off x="6868153" y="5056743"/>
            <a:ext cx="360040" cy="400110"/>
          </a:xfrm>
          <a:prstGeom prst="rect">
            <a:avLst/>
          </a:prstGeom>
          <a:noFill/>
        </p:spPr>
        <p:txBody>
          <a:bodyPr wrap="square" rtlCol="0">
            <a:spAutoFit/>
          </a:bodyPr>
          <a:lstStyle/>
          <a:p>
            <a:r>
              <a:rPr lang="en-GB" dirty="0">
                <a:solidFill>
                  <a:srgbClr val="FF0000"/>
                </a:solidFill>
              </a:rPr>
              <a:t>II</a:t>
            </a:r>
          </a:p>
        </p:txBody>
      </p:sp>
      <p:sp>
        <p:nvSpPr>
          <p:cNvPr id="46" name="TextBox 45">
            <a:extLst>
              <a:ext uri="{FF2B5EF4-FFF2-40B4-BE49-F238E27FC236}">
                <a16:creationId xmlns:a16="http://schemas.microsoft.com/office/drawing/2014/main" id="{6D57EA1B-5D7B-4F50-BD5C-7C45D06CEF14}"/>
              </a:ext>
            </a:extLst>
          </p:cNvPr>
          <p:cNvSpPr txBox="1"/>
          <p:nvPr/>
        </p:nvSpPr>
        <p:spPr>
          <a:xfrm>
            <a:off x="8021645" y="5035921"/>
            <a:ext cx="583601" cy="400110"/>
          </a:xfrm>
          <a:prstGeom prst="rect">
            <a:avLst/>
          </a:prstGeom>
          <a:noFill/>
        </p:spPr>
        <p:txBody>
          <a:bodyPr wrap="square" rtlCol="0">
            <a:spAutoFit/>
          </a:bodyPr>
          <a:lstStyle/>
          <a:p>
            <a:r>
              <a:rPr lang="en-GB" dirty="0">
                <a:solidFill>
                  <a:srgbClr val="FF0000"/>
                </a:solidFill>
              </a:rPr>
              <a:t>2</a:t>
            </a:r>
          </a:p>
        </p:txBody>
      </p:sp>
      <p:sp>
        <p:nvSpPr>
          <p:cNvPr id="52" name="TextBox 51">
            <a:extLst>
              <a:ext uri="{FF2B5EF4-FFF2-40B4-BE49-F238E27FC236}">
                <a16:creationId xmlns:a16="http://schemas.microsoft.com/office/drawing/2014/main" id="{B87D3CDF-A408-4A68-9D5B-279F1BBCCC20}"/>
              </a:ext>
            </a:extLst>
          </p:cNvPr>
          <p:cNvSpPr txBox="1"/>
          <p:nvPr/>
        </p:nvSpPr>
        <p:spPr>
          <a:xfrm>
            <a:off x="6887985" y="5387304"/>
            <a:ext cx="485300" cy="400110"/>
          </a:xfrm>
          <a:prstGeom prst="rect">
            <a:avLst/>
          </a:prstGeom>
          <a:noFill/>
        </p:spPr>
        <p:txBody>
          <a:bodyPr wrap="square" rtlCol="0">
            <a:spAutoFit/>
          </a:bodyPr>
          <a:lstStyle/>
          <a:p>
            <a:r>
              <a:rPr lang="en-GB" dirty="0">
                <a:solidFill>
                  <a:srgbClr val="FF0000"/>
                </a:solidFill>
              </a:rPr>
              <a:t>I</a:t>
            </a:r>
          </a:p>
        </p:txBody>
      </p:sp>
      <p:sp>
        <p:nvSpPr>
          <p:cNvPr id="53" name="TextBox 52">
            <a:extLst>
              <a:ext uri="{FF2B5EF4-FFF2-40B4-BE49-F238E27FC236}">
                <a16:creationId xmlns:a16="http://schemas.microsoft.com/office/drawing/2014/main" id="{FAC83068-220D-42D5-938D-E82AA3AE7492}"/>
              </a:ext>
            </a:extLst>
          </p:cNvPr>
          <p:cNvSpPr txBox="1"/>
          <p:nvPr/>
        </p:nvSpPr>
        <p:spPr>
          <a:xfrm>
            <a:off x="8005254" y="5368289"/>
            <a:ext cx="360040" cy="400110"/>
          </a:xfrm>
          <a:prstGeom prst="rect">
            <a:avLst/>
          </a:prstGeom>
          <a:noFill/>
        </p:spPr>
        <p:txBody>
          <a:bodyPr wrap="square" rtlCol="0">
            <a:spAutoFit/>
          </a:bodyPr>
          <a:lstStyle/>
          <a:p>
            <a:r>
              <a:rPr lang="en-GB" dirty="0">
                <a:solidFill>
                  <a:srgbClr val="FF0000"/>
                </a:solidFill>
              </a:rPr>
              <a:t>1</a:t>
            </a:r>
          </a:p>
        </p:txBody>
      </p:sp>
      <p:sp>
        <p:nvSpPr>
          <p:cNvPr id="57" name="TextBox 56">
            <a:extLst>
              <a:ext uri="{FF2B5EF4-FFF2-40B4-BE49-F238E27FC236}">
                <a16:creationId xmlns:a16="http://schemas.microsoft.com/office/drawing/2014/main" id="{5EB32281-6CBF-4052-A168-2AE8B85DE4C1}"/>
              </a:ext>
            </a:extLst>
          </p:cNvPr>
          <p:cNvSpPr txBox="1"/>
          <p:nvPr/>
        </p:nvSpPr>
        <p:spPr>
          <a:xfrm>
            <a:off x="6895773" y="5677274"/>
            <a:ext cx="664840" cy="400110"/>
          </a:xfrm>
          <a:prstGeom prst="rect">
            <a:avLst/>
          </a:prstGeom>
          <a:noFill/>
        </p:spPr>
        <p:txBody>
          <a:bodyPr wrap="square" rtlCol="0">
            <a:spAutoFit/>
          </a:bodyPr>
          <a:lstStyle/>
          <a:p>
            <a:r>
              <a:rPr lang="en-GB" dirty="0">
                <a:solidFill>
                  <a:srgbClr val="FF0000"/>
                </a:solidFill>
              </a:rPr>
              <a:t>I</a:t>
            </a:r>
          </a:p>
        </p:txBody>
      </p:sp>
      <p:sp>
        <p:nvSpPr>
          <p:cNvPr id="58" name="TextBox 57">
            <a:extLst>
              <a:ext uri="{FF2B5EF4-FFF2-40B4-BE49-F238E27FC236}">
                <a16:creationId xmlns:a16="http://schemas.microsoft.com/office/drawing/2014/main" id="{85E986A7-C3AE-4A5B-A9F7-D72A3960925F}"/>
              </a:ext>
            </a:extLst>
          </p:cNvPr>
          <p:cNvSpPr txBox="1"/>
          <p:nvPr/>
        </p:nvSpPr>
        <p:spPr>
          <a:xfrm>
            <a:off x="7990409" y="5694386"/>
            <a:ext cx="389729" cy="400110"/>
          </a:xfrm>
          <a:prstGeom prst="rect">
            <a:avLst/>
          </a:prstGeom>
          <a:noFill/>
        </p:spPr>
        <p:txBody>
          <a:bodyPr wrap="square" rtlCol="0">
            <a:spAutoFit/>
          </a:bodyPr>
          <a:lstStyle/>
          <a:p>
            <a:r>
              <a:rPr lang="en-GB" dirty="0">
                <a:solidFill>
                  <a:srgbClr val="FF0000"/>
                </a:solidFill>
              </a:rPr>
              <a:t>1</a:t>
            </a:r>
          </a:p>
        </p:txBody>
      </p:sp>
      <p:sp>
        <p:nvSpPr>
          <p:cNvPr id="59" name="TextBox 58">
            <a:extLst>
              <a:ext uri="{FF2B5EF4-FFF2-40B4-BE49-F238E27FC236}">
                <a16:creationId xmlns:a16="http://schemas.microsoft.com/office/drawing/2014/main" id="{144F15C5-FCB0-40C9-855E-0849F38B2B8A}"/>
              </a:ext>
            </a:extLst>
          </p:cNvPr>
          <p:cNvSpPr txBox="1"/>
          <p:nvPr/>
        </p:nvSpPr>
        <p:spPr>
          <a:xfrm>
            <a:off x="7949573" y="6114150"/>
            <a:ext cx="844386" cy="400110"/>
          </a:xfrm>
          <a:prstGeom prst="rect">
            <a:avLst/>
          </a:prstGeom>
          <a:noFill/>
        </p:spPr>
        <p:txBody>
          <a:bodyPr wrap="square" rtlCol="0">
            <a:spAutoFit/>
          </a:bodyPr>
          <a:lstStyle/>
          <a:p>
            <a:r>
              <a:rPr lang="en-GB" dirty="0">
                <a:solidFill>
                  <a:srgbClr val="FF0000"/>
                </a:solidFill>
              </a:rPr>
              <a:t>30</a:t>
            </a:r>
          </a:p>
        </p:txBody>
      </p:sp>
      <p:sp>
        <p:nvSpPr>
          <p:cNvPr id="60" name="TextBox 59">
            <a:extLst>
              <a:ext uri="{FF2B5EF4-FFF2-40B4-BE49-F238E27FC236}">
                <a16:creationId xmlns:a16="http://schemas.microsoft.com/office/drawing/2014/main" id="{D50D0A79-CBF2-40DD-AD86-947A24235D2F}"/>
              </a:ext>
            </a:extLst>
          </p:cNvPr>
          <p:cNvSpPr txBox="1"/>
          <p:nvPr/>
        </p:nvSpPr>
        <p:spPr>
          <a:xfrm>
            <a:off x="9746486" y="3669796"/>
            <a:ext cx="485300" cy="400110"/>
          </a:xfrm>
          <a:prstGeom prst="rect">
            <a:avLst/>
          </a:prstGeom>
          <a:noFill/>
        </p:spPr>
        <p:txBody>
          <a:bodyPr wrap="square" rtlCol="0">
            <a:spAutoFit/>
          </a:bodyPr>
          <a:lstStyle/>
          <a:p>
            <a:r>
              <a:rPr lang="en-GB" dirty="0">
                <a:solidFill>
                  <a:srgbClr val="FF0000"/>
                </a:solidFill>
              </a:rPr>
              <a:t>0</a:t>
            </a:r>
          </a:p>
        </p:txBody>
      </p:sp>
      <p:sp>
        <p:nvSpPr>
          <p:cNvPr id="61" name="TextBox 60">
            <a:extLst>
              <a:ext uri="{FF2B5EF4-FFF2-40B4-BE49-F238E27FC236}">
                <a16:creationId xmlns:a16="http://schemas.microsoft.com/office/drawing/2014/main" id="{5407C599-26D1-4A9F-9711-44E5E6EA3798}"/>
              </a:ext>
            </a:extLst>
          </p:cNvPr>
          <p:cNvSpPr txBox="1"/>
          <p:nvPr/>
        </p:nvSpPr>
        <p:spPr>
          <a:xfrm>
            <a:off x="9654542" y="3980362"/>
            <a:ext cx="723294" cy="400110"/>
          </a:xfrm>
          <a:prstGeom prst="rect">
            <a:avLst/>
          </a:prstGeom>
          <a:noFill/>
        </p:spPr>
        <p:txBody>
          <a:bodyPr wrap="square" rtlCol="0">
            <a:spAutoFit/>
          </a:bodyPr>
          <a:lstStyle/>
          <a:p>
            <a:r>
              <a:rPr lang="en-GB" dirty="0">
                <a:solidFill>
                  <a:srgbClr val="FF0000"/>
                </a:solidFill>
              </a:rPr>
              <a:t>10</a:t>
            </a:r>
          </a:p>
        </p:txBody>
      </p:sp>
      <p:sp>
        <p:nvSpPr>
          <p:cNvPr id="62" name="TextBox 61">
            <a:extLst>
              <a:ext uri="{FF2B5EF4-FFF2-40B4-BE49-F238E27FC236}">
                <a16:creationId xmlns:a16="http://schemas.microsoft.com/office/drawing/2014/main" id="{F44629E2-C108-4168-AE6D-C73F4F1A2972}"/>
              </a:ext>
            </a:extLst>
          </p:cNvPr>
          <p:cNvSpPr txBox="1"/>
          <p:nvPr/>
        </p:nvSpPr>
        <p:spPr>
          <a:xfrm>
            <a:off x="9647886" y="4327543"/>
            <a:ext cx="692728" cy="400110"/>
          </a:xfrm>
          <a:prstGeom prst="rect">
            <a:avLst/>
          </a:prstGeom>
          <a:noFill/>
        </p:spPr>
        <p:txBody>
          <a:bodyPr wrap="square" rtlCol="0">
            <a:spAutoFit/>
          </a:bodyPr>
          <a:lstStyle/>
          <a:p>
            <a:r>
              <a:rPr lang="en-GB" dirty="0">
                <a:solidFill>
                  <a:srgbClr val="FF0000"/>
                </a:solidFill>
              </a:rPr>
              <a:t>14</a:t>
            </a:r>
          </a:p>
        </p:txBody>
      </p:sp>
      <p:sp>
        <p:nvSpPr>
          <p:cNvPr id="63" name="TextBox 62">
            <a:extLst>
              <a:ext uri="{FF2B5EF4-FFF2-40B4-BE49-F238E27FC236}">
                <a16:creationId xmlns:a16="http://schemas.microsoft.com/office/drawing/2014/main" id="{4B10FD5B-07D7-49CE-8C11-E2328EFEB9C9}"/>
              </a:ext>
            </a:extLst>
          </p:cNvPr>
          <p:cNvSpPr txBox="1"/>
          <p:nvPr/>
        </p:nvSpPr>
        <p:spPr>
          <a:xfrm>
            <a:off x="9693119" y="4638109"/>
            <a:ext cx="484244" cy="400110"/>
          </a:xfrm>
          <a:prstGeom prst="rect">
            <a:avLst/>
          </a:prstGeom>
          <a:noFill/>
        </p:spPr>
        <p:txBody>
          <a:bodyPr wrap="square" rtlCol="0">
            <a:spAutoFit/>
          </a:bodyPr>
          <a:lstStyle/>
          <a:p>
            <a:r>
              <a:rPr lang="en-GB" dirty="0">
                <a:solidFill>
                  <a:srgbClr val="FF0000"/>
                </a:solidFill>
              </a:rPr>
              <a:t>12</a:t>
            </a:r>
          </a:p>
        </p:txBody>
      </p:sp>
      <p:sp>
        <p:nvSpPr>
          <p:cNvPr id="15360" name="TextBox 15359">
            <a:extLst>
              <a:ext uri="{FF2B5EF4-FFF2-40B4-BE49-F238E27FC236}">
                <a16:creationId xmlns:a16="http://schemas.microsoft.com/office/drawing/2014/main" id="{D4507205-5149-470C-8653-62147FDCB4D8}"/>
              </a:ext>
            </a:extLst>
          </p:cNvPr>
          <p:cNvSpPr txBox="1"/>
          <p:nvPr/>
        </p:nvSpPr>
        <p:spPr>
          <a:xfrm>
            <a:off x="9727348" y="4993190"/>
            <a:ext cx="990495" cy="408010"/>
          </a:xfrm>
          <a:prstGeom prst="rect">
            <a:avLst/>
          </a:prstGeom>
          <a:noFill/>
        </p:spPr>
        <p:txBody>
          <a:bodyPr wrap="square" rtlCol="0">
            <a:spAutoFit/>
          </a:bodyPr>
          <a:lstStyle/>
          <a:p>
            <a:r>
              <a:rPr lang="en-GB" dirty="0">
                <a:solidFill>
                  <a:srgbClr val="FF0000"/>
                </a:solidFill>
              </a:rPr>
              <a:t>8</a:t>
            </a:r>
          </a:p>
        </p:txBody>
      </p:sp>
      <p:sp>
        <p:nvSpPr>
          <p:cNvPr id="15361" name="TextBox 15360">
            <a:extLst>
              <a:ext uri="{FF2B5EF4-FFF2-40B4-BE49-F238E27FC236}">
                <a16:creationId xmlns:a16="http://schemas.microsoft.com/office/drawing/2014/main" id="{7F9E6D26-FF8A-46A5-A799-6B258B031380}"/>
              </a:ext>
            </a:extLst>
          </p:cNvPr>
          <p:cNvSpPr txBox="1"/>
          <p:nvPr/>
        </p:nvSpPr>
        <p:spPr>
          <a:xfrm>
            <a:off x="9714114" y="5387304"/>
            <a:ext cx="768412" cy="400110"/>
          </a:xfrm>
          <a:prstGeom prst="rect">
            <a:avLst/>
          </a:prstGeom>
          <a:noFill/>
        </p:spPr>
        <p:txBody>
          <a:bodyPr wrap="square" rtlCol="0">
            <a:spAutoFit/>
          </a:bodyPr>
          <a:lstStyle/>
          <a:p>
            <a:r>
              <a:rPr lang="en-GB" dirty="0">
                <a:solidFill>
                  <a:srgbClr val="FF0000"/>
                </a:solidFill>
              </a:rPr>
              <a:t>5</a:t>
            </a:r>
          </a:p>
        </p:txBody>
      </p:sp>
      <p:sp>
        <p:nvSpPr>
          <p:cNvPr id="15362" name="TextBox 15361">
            <a:extLst>
              <a:ext uri="{FF2B5EF4-FFF2-40B4-BE49-F238E27FC236}">
                <a16:creationId xmlns:a16="http://schemas.microsoft.com/office/drawing/2014/main" id="{12FF8005-C57E-47EC-8C7D-B2FC2EC9F120}"/>
              </a:ext>
            </a:extLst>
          </p:cNvPr>
          <p:cNvSpPr txBox="1"/>
          <p:nvPr/>
        </p:nvSpPr>
        <p:spPr>
          <a:xfrm>
            <a:off x="9724712" y="5736389"/>
            <a:ext cx="624396" cy="400110"/>
          </a:xfrm>
          <a:prstGeom prst="rect">
            <a:avLst/>
          </a:prstGeom>
          <a:noFill/>
        </p:spPr>
        <p:txBody>
          <a:bodyPr wrap="square" rtlCol="0">
            <a:spAutoFit/>
          </a:bodyPr>
          <a:lstStyle/>
          <a:p>
            <a:r>
              <a:rPr lang="en-GB" dirty="0">
                <a:solidFill>
                  <a:srgbClr val="FF0000"/>
                </a:solidFill>
              </a:rPr>
              <a:t>6</a:t>
            </a:r>
          </a:p>
        </p:txBody>
      </p:sp>
      <p:sp>
        <p:nvSpPr>
          <p:cNvPr id="15363" name="TextBox 15362">
            <a:extLst>
              <a:ext uri="{FF2B5EF4-FFF2-40B4-BE49-F238E27FC236}">
                <a16:creationId xmlns:a16="http://schemas.microsoft.com/office/drawing/2014/main" id="{E39AE1DB-326F-4160-84FA-CF8470386E01}"/>
              </a:ext>
            </a:extLst>
          </p:cNvPr>
          <p:cNvSpPr txBox="1"/>
          <p:nvPr/>
        </p:nvSpPr>
        <p:spPr>
          <a:xfrm>
            <a:off x="9663256" y="6114150"/>
            <a:ext cx="820449" cy="400110"/>
          </a:xfrm>
          <a:prstGeom prst="rect">
            <a:avLst/>
          </a:prstGeom>
          <a:noFill/>
        </p:spPr>
        <p:txBody>
          <a:bodyPr wrap="square" rtlCol="0">
            <a:spAutoFit/>
          </a:bodyPr>
          <a:lstStyle/>
          <a:p>
            <a:r>
              <a:rPr lang="en-GB" dirty="0">
                <a:solidFill>
                  <a:srgbClr val="FF0000"/>
                </a:solidFill>
              </a:rPr>
              <a:t>55</a:t>
            </a:r>
          </a:p>
        </p:txBody>
      </p:sp>
      <p:sp>
        <p:nvSpPr>
          <p:cNvPr id="15364" name="TextBox 15363">
            <a:extLst>
              <a:ext uri="{FF2B5EF4-FFF2-40B4-BE49-F238E27FC236}">
                <a16:creationId xmlns:a16="http://schemas.microsoft.com/office/drawing/2014/main" id="{D5E8DDC1-D46A-482E-854F-54D86E3E1696}"/>
              </a:ext>
            </a:extLst>
          </p:cNvPr>
          <p:cNvSpPr txBox="1"/>
          <p:nvPr/>
        </p:nvSpPr>
        <p:spPr>
          <a:xfrm>
            <a:off x="2507673" y="4096710"/>
            <a:ext cx="2812203" cy="461665"/>
          </a:xfrm>
          <a:prstGeom prst="rect">
            <a:avLst/>
          </a:prstGeom>
          <a:noFill/>
        </p:spPr>
        <p:txBody>
          <a:bodyPr wrap="square" rtlCol="0">
            <a:spAutoFit/>
          </a:bodyPr>
          <a:lstStyle/>
          <a:p>
            <a:r>
              <a:rPr lang="en-GB" sz="2400" dirty="0">
                <a:solidFill>
                  <a:srgbClr val="FF0000"/>
                </a:solidFill>
              </a:rPr>
              <a:t>Mean = 55÷30</a:t>
            </a:r>
          </a:p>
        </p:txBody>
      </p:sp>
      <p:sp>
        <p:nvSpPr>
          <p:cNvPr id="15365" name="TextBox 15364">
            <a:extLst>
              <a:ext uri="{FF2B5EF4-FFF2-40B4-BE49-F238E27FC236}">
                <a16:creationId xmlns:a16="http://schemas.microsoft.com/office/drawing/2014/main" id="{33B574AE-588A-4256-AD81-FF51186DF6D6}"/>
              </a:ext>
            </a:extLst>
          </p:cNvPr>
          <p:cNvSpPr txBox="1"/>
          <p:nvPr/>
        </p:nvSpPr>
        <p:spPr>
          <a:xfrm>
            <a:off x="3368049" y="4442571"/>
            <a:ext cx="1419922" cy="461665"/>
          </a:xfrm>
          <a:prstGeom prst="rect">
            <a:avLst/>
          </a:prstGeom>
          <a:noFill/>
        </p:spPr>
        <p:txBody>
          <a:bodyPr wrap="square" rtlCol="0">
            <a:spAutoFit/>
          </a:bodyPr>
          <a:lstStyle/>
          <a:p>
            <a:r>
              <a:rPr lang="en-GB" sz="2400" dirty="0">
                <a:solidFill>
                  <a:srgbClr val="FF0000"/>
                </a:solidFill>
              </a:rPr>
              <a:t>= 1.83 </a:t>
            </a:r>
          </a:p>
        </p:txBody>
      </p:sp>
      <p:sp>
        <p:nvSpPr>
          <p:cNvPr id="15366" name="TextBox 15365">
            <a:extLst>
              <a:ext uri="{FF2B5EF4-FFF2-40B4-BE49-F238E27FC236}">
                <a16:creationId xmlns:a16="http://schemas.microsoft.com/office/drawing/2014/main" id="{968CAB2A-8AD6-4BD8-AC8E-DE72A0BA0663}"/>
              </a:ext>
            </a:extLst>
          </p:cNvPr>
          <p:cNvSpPr txBox="1"/>
          <p:nvPr/>
        </p:nvSpPr>
        <p:spPr>
          <a:xfrm>
            <a:off x="2499544" y="4947651"/>
            <a:ext cx="1666869" cy="461665"/>
          </a:xfrm>
          <a:prstGeom prst="rect">
            <a:avLst/>
          </a:prstGeom>
          <a:noFill/>
        </p:spPr>
        <p:txBody>
          <a:bodyPr wrap="square" rtlCol="0">
            <a:spAutoFit/>
          </a:bodyPr>
          <a:lstStyle/>
          <a:p>
            <a:r>
              <a:rPr lang="en-GB" sz="2400" dirty="0">
                <a:solidFill>
                  <a:srgbClr val="FF0000"/>
                </a:solidFill>
              </a:rPr>
              <a:t>Mode = 1</a:t>
            </a:r>
          </a:p>
        </p:txBody>
      </p:sp>
      <p:sp>
        <p:nvSpPr>
          <p:cNvPr id="15367" name="TextBox 15366">
            <a:extLst>
              <a:ext uri="{FF2B5EF4-FFF2-40B4-BE49-F238E27FC236}">
                <a16:creationId xmlns:a16="http://schemas.microsoft.com/office/drawing/2014/main" id="{697A2450-009F-48F4-9641-2E89D038B613}"/>
              </a:ext>
            </a:extLst>
          </p:cNvPr>
          <p:cNvSpPr txBox="1"/>
          <p:nvPr/>
        </p:nvSpPr>
        <p:spPr>
          <a:xfrm>
            <a:off x="2499544" y="5537566"/>
            <a:ext cx="2232248" cy="461665"/>
          </a:xfrm>
          <a:prstGeom prst="rect">
            <a:avLst/>
          </a:prstGeom>
          <a:noFill/>
        </p:spPr>
        <p:txBody>
          <a:bodyPr wrap="square" rtlCol="0">
            <a:spAutoFit/>
          </a:bodyPr>
          <a:lstStyle/>
          <a:p>
            <a:r>
              <a:rPr lang="en-GB" sz="2400" dirty="0">
                <a:solidFill>
                  <a:srgbClr val="FF0000"/>
                </a:solidFill>
              </a:rPr>
              <a:t>Median = 1.5</a:t>
            </a:r>
          </a:p>
        </p:txBody>
      </p:sp>
      <p:sp>
        <p:nvSpPr>
          <p:cNvPr id="75" name="Rectangle 74">
            <a:extLst>
              <a:ext uri="{FF2B5EF4-FFF2-40B4-BE49-F238E27FC236}">
                <a16:creationId xmlns:a16="http://schemas.microsoft.com/office/drawing/2014/main" id="{A9AD83DE-CE50-4CC0-BC28-05314093C297}"/>
              </a:ext>
            </a:extLst>
          </p:cNvPr>
          <p:cNvSpPr/>
          <p:nvPr/>
        </p:nvSpPr>
        <p:spPr bwMode="auto">
          <a:xfrm>
            <a:off x="5499862" y="3203637"/>
            <a:ext cx="5977246" cy="344112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76" name="Rectangle 75">
            <a:extLst>
              <a:ext uri="{FF2B5EF4-FFF2-40B4-BE49-F238E27FC236}">
                <a16:creationId xmlns:a16="http://schemas.microsoft.com/office/drawing/2014/main" id="{92C4A28B-D536-4CC7-AFE5-036911FA9780}"/>
              </a:ext>
            </a:extLst>
          </p:cNvPr>
          <p:cNvSpPr/>
          <p:nvPr/>
        </p:nvSpPr>
        <p:spPr bwMode="auto">
          <a:xfrm>
            <a:off x="5482876" y="1515727"/>
            <a:ext cx="6370612" cy="1423376"/>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0764626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40"/>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4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4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4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49"/>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5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54"/>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1"/>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45"/>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55"/>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56"/>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57"/>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58">
                                            <p:txEl>
                                              <p:pRg st="0" end="0"/>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59"/>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nodeType="clickEffect">
                                  <p:stCondLst>
                                    <p:cond delay="0"/>
                                  </p:stCondLst>
                                  <p:childTnLst>
                                    <p:set>
                                      <p:cBhvr>
                                        <p:cTn id="214"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62">
                                            <p:txEl>
                                              <p:pRg st="0" end="0"/>
                                            </p:txEl>
                                          </p:spTgt>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nodeType="clickEffect">
                                  <p:stCondLst>
                                    <p:cond delay="0"/>
                                  </p:stCondLst>
                                  <p:childTnLst>
                                    <p:set>
                                      <p:cBhvr>
                                        <p:cTn id="222"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15360">
                                            <p:txEl>
                                              <p:pRg st="0" end="0"/>
                                            </p:txEl>
                                          </p:spTgt>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nodeType="clickEffect">
                                  <p:stCondLst>
                                    <p:cond delay="0"/>
                                  </p:stCondLst>
                                  <p:childTnLst>
                                    <p:set>
                                      <p:cBhvr>
                                        <p:cTn id="230" dur="1" fill="hold">
                                          <p:stCondLst>
                                            <p:cond delay="0"/>
                                          </p:stCondLst>
                                        </p:cTn>
                                        <p:tgtEl>
                                          <p:spTgt spid="15361">
                                            <p:txEl>
                                              <p:pRg st="0" end="0"/>
                                            </p:txEl>
                                          </p:spTgt>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5364"/>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5365"/>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nodeType="clickEffect">
                                  <p:stCondLst>
                                    <p:cond delay="0"/>
                                  </p:stCondLst>
                                  <p:childTnLst>
                                    <p:set>
                                      <p:cBhvr>
                                        <p:cTn id="250" dur="1"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3" grpId="0"/>
      <p:bldP spid="14" grpId="0"/>
      <p:bldP spid="15" grpId="0"/>
      <p:bldP spid="45" grpId="0"/>
      <p:bldP spid="57" grpId="0"/>
      <p:bldP spid="59" grpId="0"/>
      <p:bldP spid="15364" grpId="0"/>
      <p:bldP spid="15365" grpId="0"/>
      <p:bldP spid="153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063552" y="653147"/>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Calculating the Average from a frequency table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D0CAB35E-F791-4B74-911E-E479EA3A775C}"/>
              </a:ext>
            </a:extLst>
          </p:cNvPr>
          <p:cNvSpPr/>
          <p:nvPr/>
        </p:nvSpPr>
        <p:spPr>
          <a:xfrm>
            <a:off x="2351584" y="880562"/>
            <a:ext cx="5007217" cy="1569660"/>
          </a:xfrm>
          <a:prstGeom prst="rect">
            <a:avLst/>
          </a:prstGeom>
        </p:spPr>
        <p:txBody>
          <a:bodyPr wrap="square">
            <a:spAutoFit/>
          </a:bodyPr>
          <a:lstStyle/>
          <a:p>
            <a:r>
              <a:rPr lang="en-GB" sz="2400" dirty="0"/>
              <a:t>3. Richard keeps a record of his golf scores</a:t>
            </a:r>
          </a:p>
          <a:p>
            <a:r>
              <a:rPr lang="en-GB" sz="2400" dirty="0"/>
              <a:t>as shown in the table opposite: </a:t>
            </a:r>
          </a:p>
          <a:p>
            <a:r>
              <a:rPr lang="en-GB" sz="2400" dirty="0"/>
              <a:t>Calculate his mean score.</a:t>
            </a:r>
          </a:p>
        </p:txBody>
      </p:sp>
      <p:pic>
        <p:nvPicPr>
          <p:cNvPr id="7" name="Picture 6">
            <a:extLst>
              <a:ext uri="{FF2B5EF4-FFF2-40B4-BE49-F238E27FC236}">
                <a16:creationId xmlns:a16="http://schemas.microsoft.com/office/drawing/2014/main" id="{3525DF2A-48F4-4311-9DD2-78F22A3D1008}"/>
              </a:ext>
            </a:extLst>
          </p:cNvPr>
          <p:cNvPicPr>
            <a:picLocks noChangeAspect="1"/>
          </p:cNvPicPr>
          <p:nvPr/>
        </p:nvPicPr>
        <p:blipFill>
          <a:blip r:embed="rId4"/>
          <a:stretch>
            <a:fillRect/>
          </a:stretch>
        </p:blipFill>
        <p:spPr>
          <a:xfrm>
            <a:off x="7525013" y="880284"/>
            <a:ext cx="2447721" cy="2366972"/>
          </a:xfrm>
          <a:prstGeom prst="rect">
            <a:avLst/>
          </a:prstGeom>
        </p:spPr>
      </p:pic>
      <p:sp>
        <p:nvSpPr>
          <p:cNvPr id="8" name="Rectangle 7">
            <a:extLst>
              <a:ext uri="{FF2B5EF4-FFF2-40B4-BE49-F238E27FC236}">
                <a16:creationId xmlns:a16="http://schemas.microsoft.com/office/drawing/2014/main" id="{4CC319B2-2A0C-4EC4-8EC3-B1F7FCDFBC3C}"/>
              </a:ext>
            </a:extLst>
          </p:cNvPr>
          <p:cNvSpPr/>
          <p:nvPr/>
        </p:nvSpPr>
        <p:spPr>
          <a:xfrm>
            <a:off x="2351584" y="3047959"/>
            <a:ext cx="4464496" cy="1569660"/>
          </a:xfrm>
          <a:prstGeom prst="rect">
            <a:avLst/>
          </a:prstGeom>
        </p:spPr>
        <p:txBody>
          <a:bodyPr wrap="square">
            <a:spAutoFit/>
          </a:bodyPr>
          <a:lstStyle/>
          <a:p>
            <a:r>
              <a:rPr lang="en-GB" sz="2400" dirty="0"/>
              <a:t>4. The price of a litre of petrol</a:t>
            </a:r>
          </a:p>
          <a:p>
            <a:r>
              <a:rPr lang="en-GB" sz="2400" dirty="0"/>
              <a:t> at some garages was recorded</a:t>
            </a:r>
          </a:p>
          <a:p>
            <a:r>
              <a:rPr lang="en-GB" sz="2400" dirty="0"/>
              <a:t>Calculate the mean, median and mode of these data.</a:t>
            </a:r>
          </a:p>
        </p:txBody>
      </p:sp>
      <p:pic>
        <p:nvPicPr>
          <p:cNvPr id="9" name="Picture 8">
            <a:extLst>
              <a:ext uri="{FF2B5EF4-FFF2-40B4-BE49-F238E27FC236}">
                <a16:creationId xmlns:a16="http://schemas.microsoft.com/office/drawing/2014/main" id="{3CF85B75-3745-40F8-81A6-23B7EA1EE97A}"/>
              </a:ext>
            </a:extLst>
          </p:cNvPr>
          <p:cNvPicPr>
            <a:picLocks noChangeAspect="1"/>
          </p:cNvPicPr>
          <p:nvPr/>
        </p:nvPicPr>
        <p:blipFill>
          <a:blip r:embed="rId5"/>
          <a:stretch>
            <a:fillRect/>
          </a:stretch>
        </p:blipFill>
        <p:spPr>
          <a:xfrm>
            <a:off x="7561347" y="3655657"/>
            <a:ext cx="2381403" cy="2628386"/>
          </a:xfrm>
          <a:prstGeom prst="rect">
            <a:avLst/>
          </a:prstGeom>
        </p:spPr>
      </p:pic>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9CAFF389-63F0-47D7-BBAC-73042C198D67}"/>
                  </a:ext>
                </a:extLst>
              </p:cNvPr>
              <p:cNvSpPr/>
              <p:nvPr/>
            </p:nvSpPr>
            <p:spPr>
              <a:xfrm>
                <a:off x="10259712" y="3687679"/>
                <a:ext cx="1822791" cy="416021"/>
              </a:xfrm>
              <a:prstGeom prst="rect">
                <a:avLst/>
              </a:prstGeom>
            </p:spPr>
            <p:txBody>
              <a:bodyPr wrap="square">
                <a:spAutoFit/>
              </a:bodyPr>
              <a:lstStyle/>
              <a:p>
                <a:r>
                  <a:rPr lang="en-GB" dirty="0"/>
                  <a:t>Price x </a:t>
                </a:r>
                <a14:m>
                  <m:oMath xmlns:m="http://schemas.openxmlformats.org/officeDocument/2006/math">
                    <m:sSup>
                      <m:sSupPr>
                        <m:ctrlPr>
                          <a:rPr lang="en-GB" i="1">
                            <a:latin typeface="Cambria Math" panose="02040503050406030204" pitchFamily="18" charset="0"/>
                          </a:rPr>
                        </m:ctrlPr>
                      </m:sSupPr>
                      <m:e>
                        <m:r>
                          <m:rPr>
                            <m:sty m:val="p"/>
                          </m:rPr>
                          <a:rPr lang="en-GB">
                            <a:latin typeface="Cambria Math" panose="02040503050406030204" pitchFamily="18" charset="0"/>
                          </a:rPr>
                          <m:t>Freq</m:t>
                        </m:r>
                      </m:e>
                      <m:sup>
                        <m:r>
                          <a:rPr lang="en-GB">
                            <a:latin typeface="Cambria Math" panose="02040503050406030204" pitchFamily="18" charset="0"/>
                          </a:rPr>
                          <m:t>−1</m:t>
                        </m:r>
                      </m:sup>
                    </m:sSup>
                  </m:oMath>
                </a14:m>
                <a:endParaRPr lang="en-GB" dirty="0"/>
              </a:p>
            </p:txBody>
          </p:sp>
        </mc:Choice>
        <mc:Fallback>
          <p:sp>
            <p:nvSpPr>
              <p:cNvPr id="10" name="Rectangle 9">
                <a:extLst>
                  <a:ext uri="{FF2B5EF4-FFF2-40B4-BE49-F238E27FC236}">
                    <a16:creationId xmlns:a16="http://schemas.microsoft.com/office/drawing/2014/main" id="{9CAFF389-63F0-47D7-BBAC-73042C198D67}"/>
                  </a:ext>
                </a:extLst>
              </p:cNvPr>
              <p:cNvSpPr>
                <a:spLocks noRot="1" noChangeAspect="1" noMove="1" noResize="1" noEditPoints="1" noAdjustHandles="1" noChangeArrowheads="1" noChangeShapeType="1" noTextEdit="1"/>
              </p:cNvSpPr>
              <p:nvPr/>
            </p:nvSpPr>
            <p:spPr>
              <a:xfrm>
                <a:off x="10259712" y="3687679"/>
                <a:ext cx="1822791" cy="416021"/>
              </a:xfrm>
              <a:prstGeom prst="rect">
                <a:avLst/>
              </a:prstGeom>
              <a:blipFill>
                <a:blip r:embed="rId6"/>
                <a:stretch>
                  <a:fillRect l="-3344" t="-7353" b="-23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34B9B8BF-19A7-41E5-9FEC-380973245482}"/>
                  </a:ext>
                </a:extLst>
              </p:cNvPr>
              <p:cNvSpPr/>
              <p:nvPr/>
            </p:nvSpPr>
            <p:spPr>
              <a:xfrm>
                <a:off x="10125864" y="931162"/>
                <a:ext cx="1889684" cy="400110"/>
              </a:xfrm>
              <a:prstGeom prst="rect">
                <a:avLst/>
              </a:prstGeom>
            </p:spPr>
            <p:txBody>
              <a:bodyPr wrap="none">
                <a:spAutoFit/>
              </a:bodyPr>
              <a:lstStyle/>
              <a:p>
                <a:r>
                  <a:rPr lang="en-GB" dirty="0"/>
                  <a:t>Score x </a:t>
                </a:r>
                <a14:m>
                  <m:oMath xmlns:m="http://schemas.openxmlformats.org/officeDocument/2006/math">
                    <m:sSup>
                      <m:sSupPr>
                        <m:ctrlPr>
                          <a:rPr lang="en-GB" i="1">
                            <a:latin typeface="Cambria Math" panose="02040503050406030204" pitchFamily="18" charset="0"/>
                          </a:rPr>
                        </m:ctrlPr>
                      </m:sSupPr>
                      <m:e>
                        <m:r>
                          <m:rPr>
                            <m:sty m:val="p"/>
                          </m:rPr>
                          <a:rPr lang="en-GB">
                            <a:latin typeface="Cambria Math" panose="02040503050406030204" pitchFamily="18" charset="0"/>
                          </a:rPr>
                          <m:t>Freq</m:t>
                        </m:r>
                      </m:e>
                      <m:sup>
                        <m:r>
                          <a:rPr lang="en-GB">
                            <a:latin typeface="Cambria Math" panose="02040503050406030204" pitchFamily="18" charset="0"/>
                          </a:rPr>
                          <m:t>−1</m:t>
                        </m:r>
                      </m:sup>
                    </m:sSup>
                  </m:oMath>
                </a14:m>
                <a:endParaRPr lang="en-GB" dirty="0"/>
              </a:p>
            </p:txBody>
          </p:sp>
        </mc:Choice>
        <mc:Fallback xmlns="">
          <p:sp>
            <p:nvSpPr>
              <p:cNvPr id="11" name="Rectangle 10">
                <a:extLst>
                  <a:ext uri="{FF2B5EF4-FFF2-40B4-BE49-F238E27FC236}">
                    <a16:creationId xmlns:a16="http://schemas.microsoft.com/office/drawing/2014/main" id="{34B9B8BF-19A7-41E5-9FEC-380973245482}"/>
                  </a:ext>
                </a:extLst>
              </p:cNvPr>
              <p:cNvSpPr>
                <a:spLocks noRot="1" noChangeAspect="1" noMove="1" noResize="1" noEditPoints="1" noAdjustHandles="1" noChangeArrowheads="1" noChangeShapeType="1" noTextEdit="1"/>
              </p:cNvSpPr>
              <p:nvPr/>
            </p:nvSpPr>
            <p:spPr>
              <a:xfrm>
                <a:off x="10125864" y="931162"/>
                <a:ext cx="1889684" cy="400110"/>
              </a:xfrm>
              <a:prstGeom prst="rect">
                <a:avLst/>
              </a:prstGeom>
              <a:blipFill>
                <a:blip r:embed="rId7"/>
                <a:stretch>
                  <a:fillRect l="-3226" t="-7692" b="-29231"/>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BBB3C12E-9A5F-4B76-A399-90A7DAD31D60}"/>
              </a:ext>
            </a:extLst>
          </p:cNvPr>
          <p:cNvSpPr/>
          <p:nvPr/>
        </p:nvSpPr>
        <p:spPr>
          <a:xfrm>
            <a:off x="8112224" y="6289471"/>
            <a:ext cx="726930" cy="400110"/>
          </a:xfrm>
          <a:prstGeom prst="rect">
            <a:avLst/>
          </a:prstGeom>
        </p:spPr>
        <p:txBody>
          <a:bodyPr wrap="none">
            <a:spAutoFit/>
          </a:bodyPr>
          <a:lstStyle/>
          <a:p>
            <a:r>
              <a:rPr lang="en-GB" dirty="0"/>
              <a:t>Total</a:t>
            </a:r>
          </a:p>
        </p:txBody>
      </p:sp>
      <p:sp>
        <p:nvSpPr>
          <p:cNvPr id="13" name="Rectangle 12">
            <a:extLst>
              <a:ext uri="{FF2B5EF4-FFF2-40B4-BE49-F238E27FC236}">
                <a16:creationId xmlns:a16="http://schemas.microsoft.com/office/drawing/2014/main" id="{C4E7BE7E-E772-465F-B787-B7C3037A14D3}"/>
              </a:ext>
            </a:extLst>
          </p:cNvPr>
          <p:cNvSpPr/>
          <p:nvPr/>
        </p:nvSpPr>
        <p:spPr>
          <a:xfrm>
            <a:off x="7968208" y="3193281"/>
            <a:ext cx="726930" cy="400110"/>
          </a:xfrm>
          <a:prstGeom prst="rect">
            <a:avLst/>
          </a:prstGeom>
        </p:spPr>
        <p:txBody>
          <a:bodyPr wrap="none">
            <a:spAutoFit/>
          </a:bodyPr>
          <a:lstStyle/>
          <a:p>
            <a:r>
              <a:rPr lang="en-GB" dirty="0"/>
              <a:t>Total</a:t>
            </a:r>
          </a:p>
        </p:txBody>
      </p:sp>
      <p:cxnSp>
        <p:nvCxnSpPr>
          <p:cNvPr id="2" name="Straight Arrow Connector 1">
            <a:extLst>
              <a:ext uri="{FF2B5EF4-FFF2-40B4-BE49-F238E27FC236}">
                <a16:creationId xmlns:a16="http://schemas.microsoft.com/office/drawing/2014/main" id="{3BCAAEB7-2FAC-4CB3-9226-BD11C28591B7}"/>
              </a:ext>
            </a:extLst>
          </p:cNvPr>
          <p:cNvCxnSpPr/>
          <p:nvPr/>
        </p:nvCxnSpPr>
        <p:spPr bwMode="auto">
          <a:xfrm flipV="1">
            <a:off x="10080704" y="931127"/>
            <a:ext cx="1890130" cy="5575"/>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15" name="Straight Arrow Connector 14">
            <a:extLst>
              <a:ext uri="{FF2B5EF4-FFF2-40B4-BE49-F238E27FC236}">
                <a16:creationId xmlns:a16="http://schemas.microsoft.com/office/drawing/2014/main" id="{6CD65726-4181-4787-9207-3119866089D3}"/>
              </a:ext>
            </a:extLst>
          </p:cNvPr>
          <p:cNvCxnSpPr>
            <a:cxnSpLocks/>
          </p:cNvCxnSpPr>
          <p:nvPr/>
        </p:nvCxnSpPr>
        <p:spPr bwMode="auto">
          <a:xfrm flipV="1">
            <a:off x="10080704" y="1321421"/>
            <a:ext cx="1890130" cy="14866"/>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B7BBDFF-9CFB-4D8C-9C90-382488043137}"/>
              </a:ext>
            </a:extLst>
          </p:cNvPr>
          <p:cNvCxnSpPr>
            <a:cxnSpLocks/>
          </p:cNvCxnSpPr>
          <p:nvPr/>
        </p:nvCxnSpPr>
        <p:spPr bwMode="auto">
          <a:xfrm flipV="1">
            <a:off x="10125864" y="3682619"/>
            <a:ext cx="1955178" cy="14867"/>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0" name="Straight Arrow Connector 19">
            <a:extLst>
              <a:ext uri="{FF2B5EF4-FFF2-40B4-BE49-F238E27FC236}">
                <a16:creationId xmlns:a16="http://schemas.microsoft.com/office/drawing/2014/main" id="{1BC08595-BEB7-4AC3-9899-F90484D4944F}"/>
              </a:ext>
            </a:extLst>
          </p:cNvPr>
          <p:cNvCxnSpPr>
            <a:cxnSpLocks/>
          </p:cNvCxnSpPr>
          <p:nvPr/>
        </p:nvCxnSpPr>
        <p:spPr bwMode="auto">
          <a:xfrm flipH="1">
            <a:off x="11961919" y="928135"/>
            <a:ext cx="19669" cy="2276115"/>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1" name="Straight Arrow Connector 20">
            <a:extLst>
              <a:ext uri="{FF2B5EF4-FFF2-40B4-BE49-F238E27FC236}">
                <a16:creationId xmlns:a16="http://schemas.microsoft.com/office/drawing/2014/main" id="{02ED6A08-65CE-4F98-9229-57C2AF85DAC1}"/>
              </a:ext>
            </a:extLst>
          </p:cNvPr>
          <p:cNvCxnSpPr>
            <a:cxnSpLocks/>
          </p:cNvCxnSpPr>
          <p:nvPr/>
        </p:nvCxnSpPr>
        <p:spPr bwMode="auto">
          <a:xfrm flipV="1">
            <a:off x="10052824" y="3199497"/>
            <a:ext cx="1918010" cy="4753"/>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2" name="Straight Arrow Connector 21">
            <a:extLst>
              <a:ext uri="{FF2B5EF4-FFF2-40B4-BE49-F238E27FC236}">
                <a16:creationId xmlns:a16="http://schemas.microsoft.com/office/drawing/2014/main" id="{2AD4F08E-EE63-4554-8313-84F4567D6B9A}"/>
              </a:ext>
            </a:extLst>
          </p:cNvPr>
          <p:cNvCxnSpPr>
            <a:cxnSpLocks/>
          </p:cNvCxnSpPr>
          <p:nvPr/>
        </p:nvCxnSpPr>
        <p:spPr bwMode="auto">
          <a:xfrm flipV="1">
            <a:off x="10107503" y="6189919"/>
            <a:ext cx="1955178" cy="14867"/>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75F17212-4C6B-4D88-A46C-B47C851B2535}"/>
              </a:ext>
            </a:extLst>
          </p:cNvPr>
          <p:cNvCxnSpPr>
            <a:cxnSpLocks/>
          </p:cNvCxnSpPr>
          <p:nvPr/>
        </p:nvCxnSpPr>
        <p:spPr bwMode="auto">
          <a:xfrm flipV="1">
            <a:off x="10132378" y="4065234"/>
            <a:ext cx="1955178" cy="14867"/>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FB7692F4-E2C7-4644-BC02-61A7D15304AB}"/>
              </a:ext>
            </a:extLst>
          </p:cNvPr>
          <p:cNvCxnSpPr>
            <a:cxnSpLocks/>
          </p:cNvCxnSpPr>
          <p:nvPr/>
        </p:nvCxnSpPr>
        <p:spPr bwMode="auto">
          <a:xfrm flipV="1">
            <a:off x="12067923" y="3693023"/>
            <a:ext cx="29161" cy="2494045"/>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1D22A2D5-C0BF-4DE2-8898-6D4A3B844249}"/>
              </a:ext>
            </a:extLst>
          </p:cNvPr>
          <p:cNvCxnSpPr>
            <a:cxnSpLocks/>
          </p:cNvCxnSpPr>
          <p:nvPr/>
        </p:nvCxnSpPr>
        <p:spPr bwMode="auto">
          <a:xfrm flipV="1">
            <a:off x="10071409" y="931127"/>
            <a:ext cx="13008" cy="2282282"/>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cxnSp>
        <p:nvCxnSpPr>
          <p:cNvPr id="27" name="Straight Arrow Connector 26">
            <a:extLst>
              <a:ext uri="{FF2B5EF4-FFF2-40B4-BE49-F238E27FC236}">
                <a16:creationId xmlns:a16="http://schemas.microsoft.com/office/drawing/2014/main" id="{E8BF104C-02A1-4C7B-9446-F94B2CA05054}"/>
              </a:ext>
            </a:extLst>
          </p:cNvPr>
          <p:cNvCxnSpPr>
            <a:cxnSpLocks/>
          </p:cNvCxnSpPr>
          <p:nvPr/>
        </p:nvCxnSpPr>
        <p:spPr bwMode="auto">
          <a:xfrm flipV="1">
            <a:off x="10114900" y="3723410"/>
            <a:ext cx="31593" cy="2486720"/>
          </a:xfrm>
          <a:prstGeom prst="straightConnector1">
            <a:avLst/>
          </a:prstGeom>
          <a:solidFill>
            <a:srgbClr val="00B8FF"/>
          </a:solidFill>
          <a:ln w="28575" cap="flat" cmpd="sng" algn="ctr">
            <a:solidFill>
              <a:schemeClr val="tx1"/>
            </a:solidFill>
            <a:prstDash val="solid"/>
            <a:round/>
            <a:headEnd type="none" w="med" len="med"/>
            <a:tailEnd type="none" w="med" len="med"/>
          </a:ln>
          <a:effectLst/>
        </p:spPr>
      </p:cxnSp>
      <p:sp>
        <p:nvSpPr>
          <p:cNvPr id="3" name="TextBox 2">
            <a:extLst>
              <a:ext uri="{FF2B5EF4-FFF2-40B4-BE49-F238E27FC236}">
                <a16:creationId xmlns:a16="http://schemas.microsoft.com/office/drawing/2014/main" id="{CB0EB295-9787-453E-8A10-9A037D457CA5}"/>
              </a:ext>
            </a:extLst>
          </p:cNvPr>
          <p:cNvSpPr txBox="1"/>
          <p:nvPr/>
        </p:nvSpPr>
        <p:spPr>
          <a:xfrm>
            <a:off x="10656617" y="1326763"/>
            <a:ext cx="73598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solidFill>
                  <a:srgbClr val="FF0000"/>
                </a:solidFill>
                <a:latin typeface="Arial"/>
                <a:ea typeface="ＭＳ Ｐゴシック"/>
                <a:cs typeface="Arial"/>
              </a:rPr>
              <a:t>210</a:t>
            </a:r>
          </a:p>
        </p:txBody>
      </p:sp>
      <p:sp>
        <p:nvSpPr>
          <p:cNvPr id="4" name="TextBox 3">
            <a:extLst>
              <a:ext uri="{FF2B5EF4-FFF2-40B4-BE49-F238E27FC236}">
                <a16:creationId xmlns:a16="http://schemas.microsoft.com/office/drawing/2014/main" id="{29C2200B-2BC2-42D2-9133-19065BFC293E}"/>
              </a:ext>
            </a:extLst>
          </p:cNvPr>
          <p:cNvSpPr txBox="1"/>
          <p:nvPr/>
        </p:nvSpPr>
        <p:spPr>
          <a:xfrm>
            <a:off x="10690302" y="1547642"/>
            <a:ext cx="82890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284</a:t>
            </a:r>
            <a:r>
              <a:rPr lang="en-US" sz="2400" dirty="0">
                <a:latin typeface="Arial"/>
                <a:ea typeface="ＭＳ Ｐゴシック"/>
                <a:cs typeface="Arial"/>
              </a:rPr>
              <a:t>​</a:t>
            </a:r>
          </a:p>
        </p:txBody>
      </p:sp>
      <p:sp>
        <p:nvSpPr>
          <p:cNvPr id="5" name="TextBox 4">
            <a:extLst>
              <a:ext uri="{FF2B5EF4-FFF2-40B4-BE49-F238E27FC236}">
                <a16:creationId xmlns:a16="http://schemas.microsoft.com/office/drawing/2014/main" id="{1FCA9B3D-2BFF-4B2F-8008-0C6499D0C1CB}"/>
              </a:ext>
            </a:extLst>
          </p:cNvPr>
          <p:cNvSpPr txBox="1"/>
          <p:nvPr/>
        </p:nvSpPr>
        <p:spPr>
          <a:xfrm>
            <a:off x="10681010" y="1871547"/>
            <a:ext cx="79173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288</a:t>
            </a:r>
            <a:r>
              <a:rPr lang="en-US" dirty="0">
                <a:latin typeface="Arial"/>
                <a:ea typeface="ＭＳ Ｐゴシック"/>
                <a:cs typeface="Arial"/>
              </a:rPr>
              <a:t>​</a:t>
            </a:r>
          </a:p>
        </p:txBody>
      </p:sp>
      <p:sp>
        <p:nvSpPr>
          <p:cNvPr id="14" name="TextBox 13">
            <a:extLst>
              <a:ext uri="{FF2B5EF4-FFF2-40B4-BE49-F238E27FC236}">
                <a16:creationId xmlns:a16="http://schemas.microsoft.com/office/drawing/2014/main" id="{49770C0E-9EFF-40F7-B064-612866B48FB7}"/>
              </a:ext>
            </a:extLst>
          </p:cNvPr>
          <p:cNvSpPr txBox="1"/>
          <p:nvPr/>
        </p:nvSpPr>
        <p:spPr>
          <a:xfrm>
            <a:off x="10681009" y="2150327"/>
            <a:ext cx="81961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292</a:t>
            </a:r>
            <a:r>
              <a:rPr lang="en-US" sz="2400" dirty="0">
                <a:latin typeface="Arial"/>
                <a:ea typeface="ＭＳ Ｐゴシック"/>
                <a:cs typeface="Arial"/>
              </a:rPr>
              <a:t>​</a:t>
            </a:r>
          </a:p>
        </p:txBody>
      </p:sp>
      <p:sp>
        <p:nvSpPr>
          <p:cNvPr id="28" name="TextBox 27">
            <a:extLst>
              <a:ext uri="{FF2B5EF4-FFF2-40B4-BE49-F238E27FC236}">
                <a16:creationId xmlns:a16="http://schemas.microsoft.com/office/drawing/2014/main" id="{A63C459B-E401-45E9-B730-288CBF1DCE4B}"/>
              </a:ext>
            </a:extLst>
          </p:cNvPr>
          <p:cNvSpPr txBox="1"/>
          <p:nvPr/>
        </p:nvSpPr>
        <p:spPr>
          <a:xfrm>
            <a:off x="10684130" y="2483336"/>
            <a:ext cx="77315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222</a:t>
            </a:r>
            <a:r>
              <a:rPr lang="en-US" dirty="0">
                <a:latin typeface="Arial"/>
                <a:ea typeface="ＭＳ Ｐゴシック"/>
                <a:cs typeface="Arial"/>
              </a:rPr>
              <a:t>​</a:t>
            </a:r>
          </a:p>
        </p:txBody>
      </p:sp>
      <p:sp>
        <p:nvSpPr>
          <p:cNvPr id="29" name="TextBox 28">
            <a:extLst>
              <a:ext uri="{FF2B5EF4-FFF2-40B4-BE49-F238E27FC236}">
                <a16:creationId xmlns:a16="http://schemas.microsoft.com/office/drawing/2014/main" id="{C2DC4072-DCD6-46B3-892B-93AD7A4F3983}"/>
              </a:ext>
            </a:extLst>
          </p:cNvPr>
          <p:cNvSpPr txBox="1"/>
          <p:nvPr/>
        </p:nvSpPr>
        <p:spPr>
          <a:xfrm>
            <a:off x="10675285" y="2811818"/>
            <a:ext cx="81961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150</a:t>
            </a:r>
          </a:p>
        </p:txBody>
      </p:sp>
      <p:sp>
        <p:nvSpPr>
          <p:cNvPr id="30" name="TextBox 29">
            <a:extLst>
              <a:ext uri="{FF2B5EF4-FFF2-40B4-BE49-F238E27FC236}">
                <a16:creationId xmlns:a16="http://schemas.microsoft.com/office/drawing/2014/main" id="{D8AD972A-65E6-4953-9790-34752F8E6148}"/>
              </a:ext>
            </a:extLst>
          </p:cNvPr>
          <p:cNvSpPr txBox="1"/>
          <p:nvPr/>
        </p:nvSpPr>
        <p:spPr>
          <a:xfrm>
            <a:off x="10863930" y="4058756"/>
            <a:ext cx="97759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74 p​</a:t>
            </a:r>
            <a:endParaRPr lang="en-US" dirty="0">
              <a:solidFill>
                <a:srgbClr val="FF0000"/>
              </a:solidFill>
              <a:latin typeface="Arial"/>
              <a:ea typeface="ＭＳ Ｐゴシック"/>
            </a:endParaRPr>
          </a:p>
        </p:txBody>
      </p:sp>
      <p:sp>
        <p:nvSpPr>
          <p:cNvPr id="31" name="TextBox 30">
            <a:extLst>
              <a:ext uri="{FF2B5EF4-FFF2-40B4-BE49-F238E27FC236}">
                <a16:creationId xmlns:a16="http://schemas.microsoft.com/office/drawing/2014/main" id="{D9CE0E11-BED7-4513-B645-DB702B0DB013}"/>
              </a:ext>
            </a:extLst>
          </p:cNvPr>
          <p:cNvSpPr txBox="1"/>
          <p:nvPr/>
        </p:nvSpPr>
        <p:spPr>
          <a:xfrm>
            <a:off x="10736199" y="4346515"/>
            <a:ext cx="101476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150 p​</a:t>
            </a:r>
          </a:p>
        </p:txBody>
      </p:sp>
      <p:sp>
        <p:nvSpPr>
          <p:cNvPr id="32" name="TextBox 31">
            <a:extLst>
              <a:ext uri="{FF2B5EF4-FFF2-40B4-BE49-F238E27FC236}">
                <a16:creationId xmlns:a16="http://schemas.microsoft.com/office/drawing/2014/main" id="{B19519DA-04DE-49C0-A311-425B607D6376}"/>
              </a:ext>
            </a:extLst>
          </p:cNvPr>
          <p:cNvSpPr txBox="1"/>
          <p:nvPr/>
        </p:nvSpPr>
        <p:spPr>
          <a:xfrm>
            <a:off x="10744004" y="4625451"/>
            <a:ext cx="10426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608 p​</a:t>
            </a:r>
          </a:p>
        </p:txBody>
      </p:sp>
      <p:sp>
        <p:nvSpPr>
          <p:cNvPr id="33" name="TextBox 32">
            <a:extLst>
              <a:ext uri="{FF2B5EF4-FFF2-40B4-BE49-F238E27FC236}">
                <a16:creationId xmlns:a16="http://schemas.microsoft.com/office/drawing/2014/main" id="{2687CD66-4DEC-4CED-A7AA-9AEC49018583}"/>
              </a:ext>
            </a:extLst>
          </p:cNvPr>
          <p:cNvSpPr txBox="1"/>
          <p:nvPr/>
        </p:nvSpPr>
        <p:spPr>
          <a:xfrm>
            <a:off x="10744004" y="4942713"/>
            <a:ext cx="101476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770 p​</a:t>
            </a:r>
          </a:p>
        </p:txBody>
      </p:sp>
      <p:sp>
        <p:nvSpPr>
          <p:cNvPr id="34" name="TextBox 33">
            <a:extLst>
              <a:ext uri="{FF2B5EF4-FFF2-40B4-BE49-F238E27FC236}">
                <a16:creationId xmlns:a16="http://schemas.microsoft.com/office/drawing/2014/main" id="{5F49495E-DFBB-43D5-86A9-43F3ADA947D2}"/>
              </a:ext>
            </a:extLst>
          </p:cNvPr>
          <p:cNvSpPr txBox="1"/>
          <p:nvPr/>
        </p:nvSpPr>
        <p:spPr>
          <a:xfrm>
            <a:off x="10725573" y="5224519"/>
            <a:ext cx="104263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156 p​</a:t>
            </a:r>
          </a:p>
        </p:txBody>
      </p:sp>
      <p:sp>
        <p:nvSpPr>
          <p:cNvPr id="35" name="TextBox 34">
            <a:extLst>
              <a:ext uri="{FF2B5EF4-FFF2-40B4-BE49-F238E27FC236}">
                <a16:creationId xmlns:a16="http://schemas.microsoft.com/office/drawing/2014/main" id="{612527DC-E2A8-4404-B402-CA0447CF2B29}"/>
              </a:ext>
            </a:extLst>
          </p:cNvPr>
          <p:cNvSpPr txBox="1"/>
          <p:nvPr/>
        </p:nvSpPr>
        <p:spPr>
          <a:xfrm>
            <a:off x="10855515" y="5536782"/>
            <a:ext cx="81961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79 p</a:t>
            </a:r>
          </a:p>
        </p:txBody>
      </p:sp>
      <p:sp>
        <p:nvSpPr>
          <p:cNvPr id="36" name="TextBox 35">
            <a:extLst>
              <a:ext uri="{FF2B5EF4-FFF2-40B4-BE49-F238E27FC236}">
                <a16:creationId xmlns:a16="http://schemas.microsoft.com/office/drawing/2014/main" id="{8C9F545F-3C71-4799-AA2A-56A767340418}"/>
              </a:ext>
            </a:extLst>
          </p:cNvPr>
          <p:cNvSpPr txBox="1"/>
          <p:nvPr/>
        </p:nvSpPr>
        <p:spPr>
          <a:xfrm>
            <a:off x="10918903" y="5818588"/>
            <a:ext cx="110768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80 p​</a:t>
            </a:r>
          </a:p>
        </p:txBody>
      </p:sp>
      <p:sp>
        <p:nvSpPr>
          <p:cNvPr id="37" name="TextBox 36">
            <a:extLst>
              <a:ext uri="{FF2B5EF4-FFF2-40B4-BE49-F238E27FC236}">
                <a16:creationId xmlns:a16="http://schemas.microsoft.com/office/drawing/2014/main" id="{3728FBC4-0AF3-4743-A347-C99F9E953991}"/>
              </a:ext>
            </a:extLst>
          </p:cNvPr>
          <p:cNvSpPr txBox="1"/>
          <p:nvPr/>
        </p:nvSpPr>
        <p:spPr>
          <a:xfrm>
            <a:off x="9249591" y="3207742"/>
            <a:ext cx="64305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20</a:t>
            </a:r>
            <a:r>
              <a:rPr lang="en-US" dirty="0">
                <a:latin typeface="Arial"/>
                <a:ea typeface="ＭＳ Ｐゴシック"/>
                <a:cs typeface="Arial"/>
              </a:rPr>
              <a:t>​</a:t>
            </a:r>
          </a:p>
        </p:txBody>
      </p:sp>
      <p:sp>
        <p:nvSpPr>
          <p:cNvPr id="38" name="TextBox 37">
            <a:extLst>
              <a:ext uri="{FF2B5EF4-FFF2-40B4-BE49-F238E27FC236}">
                <a16:creationId xmlns:a16="http://schemas.microsoft.com/office/drawing/2014/main" id="{28105B11-AA83-4227-9201-C75C535E27D4}"/>
              </a:ext>
            </a:extLst>
          </p:cNvPr>
          <p:cNvSpPr txBox="1"/>
          <p:nvPr/>
        </p:nvSpPr>
        <p:spPr>
          <a:xfrm>
            <a:off x="10616622" y="3163429"/>
            <a:ext cx="102405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1446​</a:t>
            </a:r>
          </a:p>
        </p:txBody>
      </p:sp>
      <p:sp>
        <p:nvSpPr>
          <p:cNvPr id="39" name="TextBox 38">
            <a:extLst>
              <a:ext uri="{FF2B5EF4-FFF2-40B4-BE49-F238E27FC236}">
                <a16:creationId xmlns:a16="http://schemas.microsoft.com/office/drawing/2014/main" id="{67456AD8-B44B-4DEA-94FB-04256DEDB4EE}"/>
              </a:ext>
            </a:extLst>
          </p:cNvPr>
          <p:cNvSpPr txBox="1"/>
          <p:nvPr/>
        </p:nvSpPr>
        <p:spPr>
          <a:xfrm>
            <a:off x="2391937" y="2447693"/>
            <a:ext cx="38211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Mean = 1446 ÷ ​20 = 72.3</a:t>
            </a:r>
          </a:p>
        </p:txBody>
      </p:sp>
      <p:sp>
        <p:nvSpPr>
          <p:cNvPr id="40" name="TextBox 39">
            <a:extLst>
              <a:ext uri="{FF2B5EF4-FFF2-40B4-BE49-F238E27FC236}">
                <a16:creationId xmlns:a16="http://schemas.microsoft.com/office/drawing/2014/main" id="{71F98F5F-CE4E-49A1-A2BF-FF0ECBB2BD19}"/>
              </a:ext>
            </a:extLst>
          </p:cNvPr>
          <p:cNvSpPr txBox="1"/>
          <p:nvPr/>
        </p:nvSpPr>
        <p:spPr>
          <a:xfrm>
            <a:off x="2435973" y="4620696"/>
            <a:ext cx="483843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Mean = 1917 ÷ ​25 = 77 p (2.s.f)</a:t>
            </a:r>
            <a:r>
              <a:rPr lang="en-US" sz="2400" dirty="0">
                <a:latin typeface="Arial"/>
                <a:ea typeface="ＭＳ Ｐゴシック"/>
                <a:cs typeface="Arial"/>
              </a:rPr>
              <a:t>​</a:t>
            </a:r>
          </a:p>
        </p:txBody>
      </p:sp>
      <p:sp>
        <p:nvSpPr>
          <p:cNvPr id="41" name="TextBox 40">
            <a:extLst>
              <a:ext uri="{FF2B5EF4-FFF2-40B4-BE49-F238E27FC236}">
                <a16:creationId xmlns:a16="http://schemas.microsoft.com/office/drawing/2014/main" id="{E7C028CE-4F31-43D6-A8D5-8E93EE61715B}"/>
              </a:ext>
            </a:extLst>
          </p:cNvPr>
          <p:cNvSpPr txBox="1"/>
          <p:nvPr/>
        </p:nvSpPr>
        <p:spPr>
          <a:xfrm>
            <a:off x="9228091" y="6297313"/>
            <a:ext cx="70810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25​​</a:t>
            </a:r>
          </a:p>
        </p:txBody>
      </p:sp>
      <p:sp>
        <p:nvSpPr>
          <p:cNvPr id="42" name="TextBox 41">
            <a:extLst>
              <a:ext uri="{FF2B5EF4-FFF2-40B4-BE49-F238E27FC236}">
                <a16:creationId xmlns:a16="http://schemas.microsoft.com/office/drawing/2014/main" id="{3376AFD2-EE1B-4021-9700-EBD6540B9446}"/>
              </a:ext>
            </a:extLst>
          </p:cNvPr>
          <p:cNvSpPr txBox="1"/>
          <p:nvPr/>
        </p:nvSpPr>
        <p:spPr>
          <a:xfrm>
            <a:off x="10812801" y="6197352"/>
            <a:ext cx="95900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latin typeface="Arial"/>
                <a:ea typeface="ＭＳ Ｐゴシック"/>
                <a:cs typeface="Arial"/>
              </a:rPr>
              <a:t>1917</a:t>
            </a:r>
            <a:endParaRPr lang="en-US" dirty="0">
              <a:solidFill>
                <a:srgbClr val="FF0000"/>
              </a:solidFill>
              <a:cs typeface="Arial"/>
            </a:endParaRPr>
          </a:p>
        </p:txBody>
      </p:sp>
      <p:sp>
        <p:nvSpPr>
          <p:cNvPr id="17" name="TextBox 16">
            <a:extLst>
              <a:ext uri="{FF2B5EF4-FFF2-40B4-BE49-F238E27FC236}">
                <a16:creationId xmlns:a16="http://schemas.microsoft.com/office/drawing/2014/main" id="{C994333D-9447-4DAC-8BBE-5A03A740E766}"/>
              </a:ext>
            </a:extLst>
          </p:cNvPr>
          <p:cNvSpPr txBox="1"/>
          <p:nvPr/>
        </p:nvSpPr>
        <p:spPr>
          <a:xfrm>
            <a:off x="2435973" y="5178695"/>
            <a:ext cx="2160240" cy="461665"/>
          </a:xfrm>
          <a:prstGeom prst="rect">
            <a:avLst/>
          </a:prstGeom>
          <a:noFill/>
        </p:spPr>
        <p:txBody>
          <a:bodyPr wrap="square" rtlCol="0">
            <a:spAutoFit/>
          </a:bodyPr>
          <a:lstStyle/>
          <a:p>
            <a:r>
              <a:rPr lang="en-GB" sz="2400" dirty="0">
                <a:solidFill>
                  <a:srgbClr val="FF0000"/>
                </a:solidFill>
              </a:rPr>
              <a:t>Mode = 77p</a:t>
            </a:r>
          </a:p>
        </p:txBody>
      </p:sp>
      <p:sp>
        <p:nvSpPr>
          <p:cNvPr id="18" name="Rectangle 17">
            <a:extLst>
              <a:ext uri="{FF2B5EF4-FFF2-40B4-BE49-F238E27FC236}">
                <a16:creationId xmlns:a16="http://schemas.microsoft.com/office/drawing/2014/main" id="{905D4C2B-C980-4188-A604-B54AAC8AA9F2}"/>
              </a:ext>
            </a:extLst>
          </p:cNvPr>
          <p:cNvSpPr/>
          <p:nvPr/>
        </p:nvSpPr>
        <p:spPr>
          <a:xfrm>
            <a:off x="2435973" y="5725403"/>
            <a:ext cx="2060179" cy="461665"/>
          </a:xfrm>
          <a:prstGeom prst="rect">
            <a:avLst/>
          </a:prstGeom>
        </p:spPr>
        <p:txBody>
          <a:bodyPr wrap="none">
            <a:spAutoFit/>
          </a:bodyPr>
          <a:lstStyle/>
          <a:p>
            <a:r>
              <a:rPr lang="en-GB" sz="2400" dirty="0">
                <a:solidFill>
                  <a:srgbClr val="FF0000"/>
                </a:solidFill>
              </a:rPr>
              <a:t>Median = 77p</a:t>
            </a:r>
          </a:p>
        </p:txBody>
      </p:sp>
      <p:sp>
        <p:nvSpPr>
          <p:cNvPr id="19" name="Rectangle 18">
            <a:extLst>
              <a:ext uri="{FF2B5EF4-FFF2-40B4-BE49-F238E27FC236}">
                <a16:creationId xmlns:a16="http://schemas.microsoft.com/office/drawing/2014/main" id="{87334F83-DB16-4C34-94CC-A5679AA4D112}"/>
              </a:ext>
            </a:extLst>
          </p:cNvPr>
          <p:cNvSpPr/>
          <p:nvPr/>
        </p:nvSpPr>
        <p:spPr>
          <a:xfrm>
            <a:off x="9582143" y="4101461"/>
            <a:ext cx="45719" cy="400110"/>
          </a:xfrm>
          <a:prstGeom prst="rect">
            <a:avLst/>
          </a:prstGeom>
        </p:spPr>
        <p:txBody>
          <a:bodyPr wrap="square">
            <a:spAutoFit/>
          </a:bodyPr>
          <a:lstStyle/>
          <a:p>
            <a:r>
              <a:rPr lang="en-GB" dirty="0">
                <a:solidFill>
                  <a:srgbClr val="FF0000"/>
                </a:solidFill>
              </a:rPr>
              <a:t>I</a:t>
            </a:r>
          </a:p>
        </p:txBody>
      </p:sp>
      <p:sp>
        <p:nvSpPr>
          <p:cNvPr id="23" name="Rectangle 22">
            <a:extLst>
              <a:ext uri="{FF2B5EF4-FFF2-40B4-BE49-F238E27FC236}">
                <a16:creationId xmlns:a16="http://schemas.microsoft.com/office/drawing/2014/main" id="{E67918C4-A0F2-47C5-85E6-A5A6290EBA09}"/>
              </a:ext>
            </a:extLst>
          </p:cNvPr>
          <p:cNvSpPr/>
          <p:nvPr/>
        </p:nvSpPr>
        <p:spPr>
          <a:xfrm>
            <a:off x="9511043" y="4391101"/>
            <a:ext cx="325730" cy="400110"/>
          </a:xfrm>
          <a:prstGeom prst="rect">
            <a:avLst/>
          </a:prstGeom>
        </p:spPr>
        <p:txBody>
          <a:bodyPr wrap="none">
            <a:spAutoFit/>
          </a:bodyPr>
          <a:lstStyle/>
          <a:p>
            <a:r>
              <a:rPr lang="en-GB" dirty="0">
                <a:solidFill>
                  <a:srgbClr val="FF0000"/>
                </a:solidFill>
              </a:rPr>
              <a:t>II</a:t>
            </a:r>
          </a:p>
        </p:txBody>
      </p:sp>
      <p:sp>
        <p:nvSpPr>
          <p:cNvPr id="43" name="Rectangle 42">
            <a:extLst>
              <a:ext uri="{FF2B5EF4-FFF2-40B4-BE49-F238E27FC236}">
                <a16:creationId xmlns:a16="http://schemas.microsoft.com/office/drawing/2014/main" id="{CAA0CFB4-9098-4EB6-BE00-E077C9C8B31D}"/>
              </a:ext>
            </a:extLst>
          </p:cNvPr>
          <p:cNvSpPr/>
          <p:nvPr/>
        </p:nvSpPr>
        <p:spPr>
          <a:xfrm>
            <a:off x="9626571" y="5525348"/>
            <a:ext cx="255198" cy="400110"/>
          </a:xfrm>
          <a:prstGeom prst="rect">
            <a:avLst/>
          </a:prstGeom>
        </p:spPr>
        <p:txBody>
          <a:bodyPr wrap="none">
            <a:spAutoFit/>
          </a:bodyPr>
          <a:lstStyle/>
          <a:p>
            <a:r>
              <a:rPr lang="en-GB" dirty="0">
                <a:solidFill>
                  <a:srgbClr val="FF0000"/>
                </a:solidFill>
              </a:rPr>
              <a:t>I</a:t>
            </a:r>
          </a:p>
        </p:txBody>
      </p:sp>
      <p:sp>
        <p:nvSpPr>
          <p:cNvPr id="45" name="TextBox 44">
            <a:extLst>
              <a:ext uri="{FF2B5EF4-FFF2-40B4-BE49-F238E27FC236}">
                <a16:creationId xmlns:a16="http://schemas.microsoft.com/office/drawing/2014/main" id="{6B5EE5DC-B76F-418E-84CB-229FA596FFCE}"/>
              </a:ext>
            </a:extLst>
          </p:cNvPr>
          <p:cNvSpPr txBox="1"/>
          <p:nvPr/>
        </p:nvSpPr>
        <p:spPr>
          <a:xfrm>
            <a:off x="9631406" y="5830495"/>
            <a:ext cx="562090" cy="400110"/>
          </a:xfrm>
          <a:prstGeom prst="rect">
            <a:avLst/>
          </a:prstGeom>
          <a:noFill/>
        </p:spPr>
        <p:txBody>
          <a:bodyPr wrap="square" rtlCol="0">
            <a:spAutoFit/>
          </a:bodyPr>
          <a:lstStyle/>
          <a:p>
            <a:r>
              <a:rPr lang="en-GB" dirty="0">
                <a:solidFill>
                  <a:srgbClr val="FF0000"/>
                </a:solidFill>
              </a:rPr>
              <a:t>I</a:t>
            </a:r>
          </a:p>
        </p:txBody>
      </p:sp>
      <p:sp>
        <p:nvSpPr>
          <p:cNvPr id="46" name="Rectangle 45">
            <a:extLst>
              <a:ext uri="{FF2B5EF4-FFF2-40B4-BE49-F238E27FC236}">
                <a16:creationId xmlns:a16="http://schemas.microsoft.com/office/drawing/2014/main" id="{516F8654-1EF2-47A5-B1DB-3A4FDCAE8793}"/>
              </a:ext>
            </a:extLst>
          </p:cNvPr>
          <p:cNvSpPr/>
          <p:nvPr/>
        </p:nvSpPr>
        <p:spPr>
          <a:xfrm>
            <a:off x="9589563" y="5236945"/>
            <a:ext cx="325730" cy="400110"/>
          </a:xfrm>
          <a:prstGeom prst="rect">
            <a:avLst/>
          </a:prstGeom>
        </p:spPr>
        <p:txBody>
          <a:bodyPr wrap="none">
            <a:spAutoFit/>
          </a:bodyPr>
          <a:lstStyle/>
          <a:p>
            <a:r>
              <a:rPr lang="en-GB" dirty="0">
                <a:solidFill>
                  <a:srgbClr val="FF0000"/>
                </a:solidFill>
              </a:rPr>
              <a:t>II</a:t>
            </a:r>
          </a:p>
        </p:txBody>
      </p:sp>
      <p:sp>
        <p:nvSpPr>
          <p:cNvPr id="47" name="TextBox 46">
            <a:extLst>
              <a:ext uri="{FF2B5EF4-FFF2-40B4-BE49-F238E27FC236}">
                <a16:creationId xmlns:a16="http://schemas.microsoft.com/office/drawing/2014/main" id="{D954D98F-E104-4DF3-9D27-F5AA86B6B159}"/>
              </a:ext>
            </a:extLst>
          </p:cNvPr>
          <p:cNvSpPr txBox="1"/>
          <p:nvPr/>
        </p:nvSpPr>
        <p:spPr>
          <a:xfrm>
            <a:off x="9433401" y="4963567"/>
            <a:ext cx="976257" cy="400110"/>
          </a:xfrm>
          <a:prstGeom prst="rect">
            <a:avLst/>
          </a:prstGeom>
          <a:noFill/>
        </p:spPr>
        <p:txBody>
          <a:bodyPr wrap="square" rtlCol="0">
            <a:spAutoFit/>
          </a:bodyPr>
          <a:lstStyle/>
          <a:p>
            <a:r>
              <a:rPr lang="en-GB" dirty="0">
                <a:solidFill>
                  <a:srgbClr val="FF0000"/>
                </a:solidFill>
              </a:rPr>
              <a:t>I</a:t>
            </a:r>
            <a:r>
              <a:rPr lang="en-GB" dirty="0"/>
              <a:t>I</a:t>
            </a:r>
            <a:r>
              <a:rPr lang="en-GB" dirty="0">
                <a:solidFill>
                  <a:srgbClr val="FF0000"/>
                </a:solidFill>
              </a:rPr>
              <a:t>II </a:t>
            </a:r>
            <a:r>
              <a:rPr lang="en-GB" dirty="0" err="1">
                <a:solidFill>
                  <a:srgbClr val="FF0000"/>
                </a:solidFill>
              </a:rPr>
              <a:t>IIII</a:t>
            </a:r>
            <a:endParaRPr lang="en-GB" dirty="0">
              <a:solidFill>
                <a:srgbClr val="FF0000"/>
              </a:solidFill>
            </a:endParaRPr>
          </a:p>
        </p:txBody>
      </p:sp>
      <p:sp>
        <p:nvSpPr>
          <p:cNvPr id="48" name="Rectangle 47">
            <a:extLst>
              <a:ext uri="{FF2B5EF4-FFF2-40B4-BE49-F238E27FC236}">
                <a16:creationId xmlns:a16="http://schemas.microsoft.com/office/drawing/2014/main" id="{CECE7484-8D93-43C6-A69D-C1056FFE4FD0}"/>
              </a:ext>
            </a:extLst>
          </p:cNvPr>
          <p:cNvSpPr/>
          <p:nvPr/>
        </p:nvSpPr>
        <p:spPr>
          <a:xfrm>
            <a:off x="9416146" y="4641120"/>
            <a:ext cx="748923" cy="400110"/>
          </a:xfrm>
          <a:prstGeom prst="rect">
            <a:avLst/>
          </a:prstGeom>
        </p:spPr>
        <p:txBody>
          <a:bodyPr wrap="none">
            <a:spAutoFit/>
          </a:bodyPr>
          <a:lstStyle/>
          <a:p>
            <a:r>
              <a:rPr lang="en-GB" dirty="0">
                <a:solidFill>
                  <a:srgbClr val="FF0000"/>
                </a:solidFill>
              </a:rPr>
              <a:t>IIII III</a:t>
            </a:r>
          </a:p>
        </p:txBody>
      </p:sp>
      <p:cxnSp>
        <p:nvCxnSpPr>
          <p:cNvPr id="50" name="Straight Connector 49">
            <a:extLst>
              <a:ext uri="{FF2B5EF4-FFF2-40B4-BE49-F238E27FC236}">
                <a16:creationId xmlns:a16="http://schemas.microsoft.com/office/drawing/2014/main" id="{CEFA2399-A623-4BCB-A338-2BBE6E683157}"/>
              </a:ext>
            </a:extLst>
          </p:cNvPr>
          <p:cNvCxnSpPr/>
          <p:nvPr/>
        </p:nvCxnSpPr>
        <p:spPr bwMode="auto">
          <a:xfrm flipH="1">
            <a:off x="9589563" y="4739990"/>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6B08706-D52D-43DB-A8FF-EBE42F8A0A8C}"/>
              </a:ext>
            </a:extLst>
          </p:cNvPr>
          <p:cNvCxnSpPr/>
          <p:nvPr/>
        </p:nvCxnSpPr>
        <p:spPr bwMode="auto">
          <a:xfrm flipH="1">
            <a:off x="9589563" y="5098679"/>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3E20FF07-AD50-4BEB-BB38-CE888C1855E3}"/>
              </a:ext>
            </a:extLst>
          </p:cNvPr>
          <p:cNvCxnSpPr/>
          <p:nvPr/>
        </p:nvCxnSpPr>
        <p:spPr bwMode="auto">
          <a:xfrm flipH="1">
            <a:off x="9871815" y="5088646"/>
            <a:ext cx="174248" cy="200055"/>
          </a:xfrm>
          <a:prstGeom prst="line">
            <a:avLst/>
          </a:prstGeom>
          <a:solidFill>
            <a:srgbClr val="00B8FF"/>
          </a:solidFill>
          <a:ln w="285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34929101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5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5"/>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4"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17" grpId="0"/>
      <p:bldP spid="18" grpId="0"/>
      <p:bldP spid="19" grpId="0"/>
      <p:bldP spid="23" grpId="0"/>
      <p:bldP spid="43" grpId="0"/>
      <p:bldP spid="45" grpId="0"/>
      <p:bldP spid="46" grpId="0"/>
      <p:bldP spid="47" grpId="0"/>
      <p:bldP spid="4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68438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26952" y="764704"/>
            <a:ext cx="9721081" cy="3046988"/>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The range of a set of data is the difference between the largest and the smallest values in the data set.  The range gives a measure of the dispersion of the data, or, more simply, describes the spread of the data.</a:t>
            </a:r>
          </a:p>
          <a:p>
            <a:pPr marL="0" indent="0" eaLnBrk="1" hangingPunct="1">
              <a:buClr>
                <a:srgbClr val="000000"/>
              </a:buClr>
              <a:buSzPct val="100000"/>
              <a:defRPr/>
            </a:pPr>
            <a:r>
              <a:rPr lang="en-GB" sz="2400" b="1" dirty="0"/>
              <a:t>Example 1</a:t>
            </a:r>
          </a:p>
          <a:p>
            <a:pPr marL="0" indent="0" eaLnBrk="1" hangingPunct="1">
              <a:buClr>
                <a:srgbClr val="000000"/>
              </a:buClr>
              <a:buSzPct val="100000"/>
              <a:defRPr/>
            </a:pPr>
            <a:r>
              <a:rPr lang="en-GB" sz="2400" dirty="0"/>
              <a:t>Calculate the range of this set of data:</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Measures of Dispersion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34B4237-EF0E-46EC-BC4C-422DFC42A67E}"/>
              </a:ext>
            </a:extLst>
          </p:cNvPr>
          <p:cNvSpPr txBox="1"/>
          <p:nvPr/>
        </p:nvSpPr>
        <p:spPr>
          <a:xfrm>
            <a:off x="7680176" y="2611854"/>
            <a:ext cx="3744416" cy="461665"/>
          </a:xfrm>
          <a:prstGeom prst="rect">
            <a:avLst/>
          </a:prstGeom>
          <a:noFill/>
        </p:spPr>
        <p:txBody>
          <a:bodyPr wrap="square" rtlCol="0">
            <a:spAutoFit/>
          </a:bodyPr>
          <a:lstStyle/>
          <a:p>
            <a:r>
              <a:rPr lang="en-GB" sz="2400" dirty="0"/>
              <a:t>4, 7, 6, 8, 3, 9, 14, 22, 3</a:t>
            </a:r>
          </a:p>
        </p:txBody>
      </p:sp>
      <p:sp>
        <p:nvSpPr>
          <p:cNvPr id="3" name="Rectangle 2">
            <a:extLst>
              <a:ext uri="{FF2B5EF4-FFF2-40B4-BE49-F238E27FC236}">
                <a16:creationId xmlns:a16="http://schemas.microsoft.com/office/drawing/2014/main" id="{582121C7-8B1F-41BE-BE1E-7BE7A430AFFF}"/>
              </a:ext>
            </a:extLst>
          </p:cNvPr>
          <p:cNvSpPr/>
          <p:nvPr/>
        </p:nvSpPr>
        <p:spPr>
          <a:xfrm>
            <a:off x="2327431" y="2967335"/>
            <a:ext cx="1412566" cy="461665"/>
          </a:xfrm>
          <a:prstGeom prst="rect">
            <a:avLst/>
          </a:prstGeom>
        </p:spPr>
        <p:txBody>
          <a:bodyPr wrap="none">
            <a:spAutoFit/>
          </a:bodyPr>
          <a:lstStyle/>
          <a:p>
            <a:r>
              <a:rPr lang="en-GB" sz="2400" b="1" dirty="0"/>
              <a:t>Solution</a:t>
            </a:r>
            <a:endParaRPr lang="en-GB" sz="2400" dirty="0"/>
          </a:p>
        </p:txBody>
      </p:sp>
      <p:sp>
        <p:nvSpPr>
          <p:cNvPr id="4" name="Rectangle 3">
            <a:extLst>
              <a:ext uri="{FF2B5EF4-FFF2-40B4-BE49-F238E27FC236}">
                <a16:creationId xmlns:a16="http://schemas.microsoft.com/office/drawing/2014/main" id="{E03DF6DE-EA8C-4973-B25B-BE78CE05B0A2}"/>
              </a:ext>
            </a:extLst>
          </p:cNvPr>
          <p:cNvSpPr/>
          <p:nvPr/>
        </p:nvSpPr>
        <p:spPr>
          <a:xfrm>
            <a:off x="2346705" y="3334175"/>
            <a:ext cx="7303549" cy="830997"/>
          </a:xfrm>
          <a:prstGeom prst="rect">
            <a:avLst/>
          </a:prstGeom>
        </p:spPr>
        <p:txBody>
          <a:bodyPr wrap="square">
            <a:spAutoFit/>
          </a:bodyPr>
          <a:lstStyle/>
          <a:p>
            <a:r>
              <a:rPr lang="en-GB" sz="2400" dirty="0">
                <a:solidFill>
                  <a:srgbClr val="FF0000"/>
                </a:solidFill>
              </a:rPr>
              <a:t>The largest value is  22. The smallest value is  3.</a:t>
            </a:r>
          </a:p>
          <a:p>
            <a:r>
              <a:rPr lang="en-GB" sz="2400" dirty="0">
                <a:solidFill>
                  <a:srgbClr val="FF0000"/>
                </a:solidFill>
              </a:rPr>
              <a:t>Range = 22 − 3 =19</a:t>
            </a:r>
          </a:p>
        </p:txBody>
      </p:sp>
      <p:sp>
        <p:nvSpPr>
          <p:cNvPr id="5" name="Rectangle 4">
            <a:extLst>
              <a:ext uri="{FF2B5EF4-FFF2-40B4-BE49-F238E27FC236}">
                <a16:creationId xmlns:a16="http://schemas.microsoft.com/office/drawing/2014/main" id="{AACA9E6E-7C65-43FC-99E2-FFEDC1B636D7}"/>
              </a:ext>
            </a:extLst>
          </p:cNvPr>
          <p:cNvSpPr/>
          <p:nvPr/>
        </p:nvSpPr>
        <p:spPr>
          <a:xfrm>
            <a:off x="2346705" y="4159954"/>
            <a:ext cx="1707519" cy="461665"/>
          </a:xfrm>
          <a:prstGeom prst="rect">
            <a:avLst/>
          </a:prstGeom>
        </p:spPr>
        <p:txBody>
          <a:bodyPr wrap="none">
            <a:spAutoFit/>
          </a:bodyPr>
          <a:lstStyle/>
          <a:p>
            <a:pPr marL="0" indent="0" eaLnBrk="1" hangingPunct="1">
              <a:buClr>
                <a:srgbClr val="000000"/>
              </a:buClr>
              <a:buSzPct val="100000"/>
              <a:defRPr/>
            </a:pPr>
            <a:r>
              <a:rPr lang="en-GB" sz="2400" b="1" dirty="0"/>
              <a:t>Example 2</a:t>
            </a:r>
          </a:p>
        </p:txBody>
      </p:sp>
      <p:sp>
        <p:nvSpPr>
          <p:cNvPr id="6" name="Rectangle 5">
            <a:extLst>
              <a:ext uri="{FF2B5EF4-FFF2-40B4-BE49-F238E27FC236}">
                <a16:creationId xmlns:a16="http://schemas.microsoft.com/office/drawing/2014/main" id="{7B60A0CD-8F4A-42A6-AE6B-6D9315383912}"/>
              </a:ext>
            </a:extLst>
          </p:cNvPr>
          <p:cNvSpPr/>
          <p:nvPr/>
        </p:nvSpPr>
        <p:spPr>
          <a:xfrm>
            <a:off x="2362512" y="4541992"/>
            <a:ext cx="4996046" cy="1200329"/>
          </a:xfrm>
          <a:prstGeom prst="rect">
            <a:avLst/>
          </a:prstGeom>
        </p:spPr>
        <p:txBody>
          <a:bodyPr wrap="square">
            <a:spAutoFit/>
          </a:bodyPr>
          <a:lstStyle/>
          <a:p>
            <a:r>
              <a:rPr lang="en-GB" sz="2400" dirty="0"/>
              <a:t>What is the range of the data illustrated in this vertical line diagram?</a:t>
            </a:r>
          </a:p>
        </p:txBody>
      </p:sp>
      <p:pic>
        <p:nvPicPr>
          <p:cNvPr id="7" name="Picture 6">
            <a:extLst>
              <a:ext uri="{FF2B5EF4-FFF2-40B4-BE49-F238E27FC236}">
                <a16:creationId xmlns:a16="http://schemas.microsoft.com/office/drawing/2014/main" id="{8105F1DA-4361-4256-AB09-F1E4419D32F0}"/>
              </a:ext>
            </a:extLst>
          </p:cNvPr>
          <p:cNvPicPr>
            <a:picLocks noChangeAspect="1"/>
          </p:cNvPicPr>
          <p:nvPr/>
        </p:nvPicPr>
        <p:blipFill>
          <a:blip r:embed="rId4"/>
          <a:stretch>
            <a:fillRect/>
          </a:stretch>
        </p:blipFill>
        <p:spPr>
          <a:xfrm>
            <a:off x="6765021" y="3951706"/>
            <a:ext cx="4315242" cy="2672674"/>
          </a:xfrm>
          <a:prstGeom prst="rect">
            <a:avLst/>
          </a:prstGeom>
        </p:spPr>
      </p:pic>
      <p:sp>
        <p:nvSpPr>
          <p:cNvPr id="8" name="TextBox 7">
            <a:extLst>
              <a:ext uri="{FF2B5EF4-FFF2-40B4-BE49-F238E27FC236}">
                <a16:creationId xmlns:a16="http://schemas.microsoft.com/office/drawing/2014/main" id="{2E0D7B30-88B3-43A0-9A75-ACCEDFA4AE18}"/>
              </a:ext>
            </a:extLst>
          </p:cNvPr>
          <p:cNvSpPr txBox="1"/>
          <p:nvPr/>
        </p:nvSpPr>
        <p:spPr>
          <a:xfrm>
            <a:off x="6914241" y="4056866"/>
            <a:ext cx="1806768" cy="369332"/>
          </a:xfrm>
          <a:prstGeom prst="rect">
            <a:avLst/>
          </a:prstGeom>
          <a:noFill/>
        </p:spPr>
        <p:txBody>
          <a:bodyPr wrap="square" rtlCol="0">
            <a:spAutoFit/>
          </a:bodyPr>
          <a:lstStyle/>
          <a:p>
            <a:r>
              <a:rPr lang="en-GB" sz="1800" dirty="0"/>
              <a:t>Frequency</a:t>
            </a:r>
          </a:p>
        </p:txBody>
      </p:sp>
      <p:sp>
        <p:nvSpPr>
          <p:cNvPr id="34" name="Rectangle 33">
            <a:extLst>
              <a:ext uri="{FF2B5EF4-FFF2-40B4-BE49-F238E27FC236}">
                <a16:creationId xmlns:a16="http://schemas.microsoft.com/office/drawing/2014/main" id="{A07A0439-8EF8-4E03-A564-62E0D39338ED}"/>
              </a:ext>
            </a:extLst>
          </p:cNvPr>
          <p:cNvSpPr/>
          <p:nvPr/>
        </p:nvSpPr>
        <p:spPr>
          <a:xfrm>
            <a:off x="2375475" y="5631631"/>
            <a:ext cx="4137698" cy="1200329"/>
          </a:xfrm>
          <a:prstGeom prst="rect">
            <a:avLst/>
          </a:prstGeom>
        </p:spPr>
        <p:txBody>
          <a:bodyPr wrap="square">
            <a:spAutoFit/>
          </a:bodyPr>
          <a:lstStyle/>
          <a:p>
            <a:r>
              <a:rPr lang="en-GB" sz="2400" dirty="0">
                <a:solidFill>
                  <a:srgbClr val="FF0000"/>
                </a:solidFill>
              </a:rPr>
              <a:t>The largest value is  10. </a:t>
            </a:r>
          </a:p>
          <a:p>
            <a:r>
              <a:rPr lang="en-GB" sz="2400" dirty="0">
                <a:solidFill>
                  <a:srgbClr val="FF0000"/>
                </a:solidFill>
              </a:rPr>
              <a:t>The smallest value is  2.</a:t>
            </a:r>
          </a:p>
          <a:p>
            <a:r>
              <a:rPr lang="en-GB" sz="2400" dirty="0">
                <a:solidFill>
                  <a:srgbClr val="FF0000"/>
                </a:solidFill>
              </a:rPr>
              <a:t>Range = 10 − 2 = 8</a:t>
            </a:r>
          </a:p>
        </p:txBody>
      </p:sp>
      <p:cxnSp>
        <p:nvCxnSpPr>
          <p:cNvPr id="36" name="Straight Connector 35">
            <a:extLst>
              <a:ext uri="{FF2B5EF4-FFF2-40B4-BE49-F238E27FC236}">
                <a16:creationId xmlns:a16="http://schemas.microsoft.com/office/drawing/2014/main" id="{1270BFF5-B347-42CC-805C-74A6C8500F5B}"/>
              </a:ext>
            </a:extLst>
          </p:cNvPr>
          <p:cNvCxnSpPr>
            <a:cxnSpLocks/>
          </p:cNvCxnSpPr>
          <p:nvPr/>
        </p:nvCxnSpPr>
        <p:spPr bwMode="auto">
          <a:xfrm>
            <a:off x="7655836" y="5659302"/>
            <a:ext cx="0" cy="766361"/>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49352F85-C4C4-4925-BFAD-1F41D3006A3D}"/>
              </a:ext>
            </a:extLst>
          </p:cNvPr>
          <p:cNvCxnSpPr>
            <a:cxnSpLocks/>
          </p:cNvCxnSpPr>
          <p:nvPr/>
        </p:nvCxnSpPr>
        <p:spPr bwMode="auto">
          <a:xfrm>
            <a:off x="10560496" y="6042483"/>
            <a:ext cx="0" cy="410853"/>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43" name="Straight Arrow Connector 42">
            <a:extLst>
              <a:ext uri="{FF2B5EF4-FFF2-40B4-BE49-F238E27FC236}">
                <a16:creationId xmlns:a16="http://schemas.microsoft.com/office/drawing/2014/main" id="{1A2EE50A-D05B-4B34-83FC-E333BDE2F845}"/>
              </a:ext>
            </a:extLst>
          </p:cNvPr>
          <p:cNvCxnSpPr/>
          <p:nvPr/>
        </p:nvCxnSpPr>
        <p:spPr bwMode="auto">
          <a:xfrm>
            <a:off x="7670876" y="5322561"/>
            <a:ext cx="2885735" cy="0"/>
          </a:xfrm>
          <a:prstGeom prst="straightConnector1">
            <a:avLst/>
          </a:prstGeom>
          <a:solidFill>
            <a:srgbClr val="00B8FF"/>
          </a:solidFill>
          <a:ln w="38100" cap="flat" cmpd="sng" algn="ctr">
            <a:solidFill>
              <a:srgbClr val="FF0000"/>
            </a:solidFill>
            <a:prstDash val="solid"/>
            <a:round/>
            <a:headEnd type="triangle"/>
            <a:tailEnd type="triangle"/>
          </a:ln>
          <a:effectLst/>
        </p:spPr>
      </p:cxnSp>
      <p:sp>
        <p:nvSpPr>
          <p:cNvPr id="44" name="Rectangle 43">
            <a:extLst>
              <a:ext uri="{FF2B5EF4-FFF2-40B4-BE49-F238E27FC236}">
                <a16:creationId xmlns:a16="http://schemas.microsoft.com/office/drawing/2014/main" id="{7B9E438E-7A35-4A66-810D-7A9C96C51059}"/>
              </a:ext>
            </a:extLst>
          </p:cNvPr>
          <p:cNvSpPr/>
          <p:nvPr/>
        </p:nvSpPr>
        <p:spPr>
          <a:xfrm>
            <a:off x="9179612" y="4887933"/>
            <a:ext cx="941283" cy="400110"/>
          </a:xfrm>
          <a:prstGeom prst="rect">
            <a:avLst/>
          </a:prstGeom>
        </p:spPr>
        <p:txBody>
          <a:bodyPr wrap="none">
            <a:spAutoFit/>
          </a:bodyPr>
          <a:lstStyle/>
          <a:p>
            <a:r>
              <a:rPr lang="en-GB" dirty="0">
                <a:solidFill>
                  <a:srgbClr val="FF0000"/>
                </a:solidFill>
              </a:rPr>
              <a:t>Range</a:t>
            </a:r>
            <a:endParaRPr lang="en-GB" dirty="0"/>
          </a:p>
        </p:txBody>
      </p:sp>
      <p:sp>
        <p:nvSpPr>
          <p:cNvPr id="18" name="Rectangle 17">
            <a:extLst>
              <a:ext uri="{FF2B5EF4-FFF2-40B4-BE49-F238E27FC236}">
                <a16:creationId xmlns:a16="http://schemas.microsoft.com/office/drawing/2014/main" id="{65D379B7-7C8C-47AF-8196-F73EC5DF3EDF}"/>
              </a:ext>
            </a:extLst>
          </p:cNvPr>
          <p:cNvSpPr/>
          <p:nvPr/>
        </p:nvSpPr>
        <p:spPr bwMode="auto">
          <a:xfrm>
            <a:off x="6765020" y="3939110"/>
            <a:ext cx="4315241" cy="267267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8100560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791742"/>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1. Calculate the range of each of these sets of data:</a:t>
            </a: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Measures of Dispersion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F9D8B370-E45D-4CED-B304-56C30F554FDB}"/>
              </a:ext>
            </a:extLst>
          </p:cNvPr>
          <p:cNvSpPr txBox="1"/>
          <p:nvPr/>
        </p:nvSpPr>
        <p:spPr>
          <a:xfrm>
            <a:off x="2284229" y="1180962"/>
            <a:ext cx="4392488" cy="461665"/>
          </a:xfrm>
          <a:prstGeom prst="rect">
            <a:avLst/>
          </a:prstGeom>
          <a:noFill/>
        </p:spPr>
        <p:txBody>
          <a:bodyPr wrap="square" rtlCol="0">
            <a:spAutoFit/>
          </a:bodyPr>
          <a:lstStyle/>
          <a:p>
            <a:r>
              <a:rPr lang="en-GB" sz="2400" dirty="0"/>
              <a:t>(a) 4, 7, 6, 3, 9, 12, 7, 12</a:t>
            </a:r>
          </a:p>
        </p:txBody>
      </p:sp>
      <p:sp>
        <p:nvSpPr>
          <p:cNvPr id="3" name="Rectangle 2">
            <a:extLst>
              <a:ext uri="{FF2B5EF4-FFF2-40B4-BE49-F238E27FC236}">
                <a16:creationId xmlns:a16="http://schemas.microsoft.com/office/drawing/2014/main" id="{44BF81D6-6FDE-43CF-AF4C-2750603C9834}"/>
              </a:ext>
            </a:extLst>
          </p:cNvPr>
          <p:cNvSpPr/>
          <p:nvPr/>
        </p:nvSpPr>
        <p:spPr>
          <a:xfrm>
            <a:off x="2305670" y="2590440"/>
            <a:ext cx="3356625" cy="461665"/>
          </a:xfrm>
          <a:prstGeom prst="rect">
            <a:avLst/>
          </a:prstGeom>
        </p:spPr>
        <p:txBody>
          <a:bodyPr wrap="none">
            <a:spAutoFit/>
          </a:bodyPr>
          <a:lstStyle/>
          <a:p>
            <a:r>
              <a:rPr lang="en-GB" sz="2400" dirty="0"/>
              <a:t>(d) 3, 7, 8, 9, 9, 4, 7, 11</a:t>
            </a:r>
          </a:p>
        </p:txBody>
      </p:sp>
      <p:sp>
        <p:nvSpPr>
          <p:cNvPr id="4" name="Rectangle 3">
            <a:extLst>
              <a:ext uri="{FF2B5EF4-FFF2-40B4-BE49-F238E27FC236}">
                <a16:creationId xmlns:a16="http://schemas.microsoft.com/office/drawing/2014/main" id="{ADD3F4A1-2231-44CF-B7C7-903A6EA834F8}"/>
              </a:ext>
            </a:extLst>
          </p:cNvPr>
          <p:cNvSpPr/>
          <p:nvPr/>
        </p:nvSpPr>
        <p:spPr>
          <a:xfrm>
            <a:off x="2282893" y="1650659"/>
            <a:ext cx="4010080" cy="461665"/>
          </a:xfrm>
          <a:prstGeom prst="rect">
            <a:avLst/>
          </a:prstGeom>
        </p:spPr>
        <p:txBody>
          <a:bodyPr wrap="square">
            <a:spAutoFit/>
          </a:bodyPr>
          <a:lstStyle/>
          <a:p>
            <a:r>
              <a:rPr lang="en-GB" sz="2400" dirty="0"/>
              <a:t>(b) 6, 5, 5, 16, 12 ,21, 42, 7</a:t>
            </a:r>
          </a:p>
        </p:txBody>
      </p:sp>
      <p:sp>
        <p:nvSpPr>
          <p:cNvPr id="5" name="Rectangle 4">
            <a:extLst>
              <a:ext uri="{FF2B5EF4-FFF2-40B4-BE49-F238E27FC236}">
                <a16:creationId xmlns:a16="http://schemas.microsoft.com/office/drawing/2014/main" id="{1D934422-4373-489F-B44B-4AEC9FC1FA8F}"/>
              </a:ext>
            </a:extLst>
          </p:cNvPr>
          <p:cNvSpPr/>
          <p:nvPr/>
        </p:nvSpPr>
        <p:spPr>
          <a:xfrm>
            <a:off x="2290304" y="2105908"/>
            <a:ext cx="2848857" cy="461665"/>
          </a:xfrm>
          <a:prstGeom prst="rect">
            <a:avLst/>
          </a:prstGeom>
        </p:spPr>
        <p:txBody>
          <a:bodyPr wrap="none">
            <a:spAutoFit/>
          </a:bodyPr>
          <a:lstStyle/>
          <a:p>
            <a:r>
              <a:rPr lang="en-GB" sz="2400" dirty="0"/>
              <a:t>(c) 0, 2, 4, 1, 3, 0, 6</a:t>
            </a:r>
          </a:p>
        </p:txBody>
      </p:sp>
      <p:sp>
        <p:nvSpPr>
          <p:cNvPr id="6" name="Rectangle 5">
            <a:extLst>
              <a:ext uri="{FF2B5EF4-FFF2-40B4-BE49-F238E27FC236}">
                <a16:creationId xmlns:a16="http://schemas.microsoft.com/office/drawing/2014/main" id="{B4F138A1-6BE8-4C40-AAB4-28D1D90E706A}"/>
              </a:ext>
            </a:extLst>
          </p:cNvPr>
          <p:cNvSpPr/>
          <p:nvPr/>
        </p:nvSpPr>
        <p:spPr>
          <a:xfrm>
            <a:off x="2384158" y="3185069"/>
            <a:ext cx="4948075" cy="830997"/>
          </a:xfrm>
          <a:prstGeom prst="rect">
            <a:avLst/>
          </a:prstGeom>
        </p:spPr>
        <p:txBody>
          <a:bodyPr wrap="square">
            <a:spAutoFit/>
          </a:bodyPr>
          <a:lstStyle/>
          <a:p>
            <a:r>
              <a:rPr lang="en-GB" sz="2400" dirty="0"/>
              <a:t>2. Calculate the range of the data illustrated in this diagram</a:t>
            </a:r>
          </a:p>
        </p:txBody>
      </p:sp>
      <p:pic>
        <p:nvPicPr>
          <p:cNvPr id="7" name="Picture 6">
            <a:extLst>
              <a:ext uri="{FF2B5EF4-FFF2-40B4-BE49-F238E27FC236}">
                <a16:creationId xmlns:a16="http://schemas.microsoft.com/office/drawing/2014/main" id="{08CA8C67-696E-4C35-9113-0254903B4FD3}"/>
              </a:ext>
            </a:extLst>
          </p:cNvPr>
          <p:cNvPicPr>
            <a:picLocks noChangeAspect="1"/>
          </p:cNvPicPr>
          <p:nvPr/>
        </p:nvPicPr>
        <p:blipFill>
          <a:blip r:embed="rId4"/>
          <a:stretch>
            <a:fillRect/>
          </a:stretch>
        </p:blipFill>
        <p:spPr>
          <a:xfrm>
            <a:off x="7638247" y="1408433"/>
            <a:ext cx="4432463" cy="2660865"/>
          </a:xfrm>
          <a:prstGeom prst="rect">
            <a:avLst/>
          </a:prstGeom>
        </p:spPr>
      </p:pic>
      <p:sp>
        <p:nvSpPr>
          <p:cNvPr id="8" name="Rectangle 7">
            <a:extLst>
              <a:ext uri="{FF2B5EF4-FFF2-40B4-BE49-F238E27FC236}">
                <a16:creationId xmlns:a16="http://schemas.microsoft.com/office/drawing/2014/main" id="{45F021FF-43B6-42FA-B77D-B49081174D12}"/>
              </a:ext>
            </a:extLst>
          </p:cNvPr>
          <p:cNvSpPr/>
          <p:nvPr/>
        </p:nvSpPr>
        <p:spPr>
          <a:xfrm>
            <a:off x="7658093" y="1385160"/>
            <a:ext cx="1396536" cy="400110"/>
          </a:xfrm>
          <a:prstGeom prst="rect">
            <a:avLst/>
          </a:prstGeom>
        </p:spPr>
        <p:txBody>
          <a:bodyPr wrap="none">
            <a:spAutoFit/>
          </a:bodyPr>
          <a:lstStyle/>
          <a:p>
            <a:r>
              <a:rPr lang="en-GB" dirty="0"/>
              <a:t>Frequency</a:t>
            </a:r>
          </a:p>
        </p:txBody>
      </p:sp>
      <p:sp>
        <p:nvSpPr>
          <p:cNvPr id="9" name="Rectangle 8">
            <a:extLst>
              <a:ext uri="{FF2B5EF4-FFF2-40B4-BE49-F238E27FC236}">
                <a16:creationId xmlns:a16="http://schemas.microsoft.com/office/drawing/2014/main" id="{799C39B5-EA62-440A-8C0A-D161F6384A56}"/>
              </a:ext>
            </a:extLst>
          </p:cNvPr>
          <p:cNvSpPr/>
          <p:nvPr/>
        </p:nvSpPr>
        <p:spPr>
          <a:xfrm>
            <a:off x="2365955" y="4362187"/>
            <a:ext cx="8986629" cy="1508105"/>
          </a:xfrm>
          <a:prstGeom prst="rect">
            <a:avLst/>
          </a:prstGeom>
        </p:spPr>
        <p:txBody>
          <a:bodyPr wrap="square">
            <a:spAutoFit/>
          </a:bodyPr>
          <a:lstStyle/>
          <a:p>
            <a:r>
              <a:rPr lang="en-GB" sz="2400" dirty="0"/>
              <a:t>3. The range of a set of data is 12 and the smallest number in the set of data is 5.What is the largest number in the set of data?</a:t>
            </a:r>
          </a:p>
          <a:p>
            <a:pPr marL="457200" indent="-457200">
              <a:buAutoNum type="arabicPeriod" startAt="3"/>
            </a:pPr>
            <a:endParaRPr lang="en-GB" sz="2400" dirty="0"/>
          </a:p>
          <a:p>
            <a:pPr marL="457200" indent="-457200">
              <a:buAutoNum type="arabicPeriod" startAt="4"/>
            </a:pPr>
            <a:endParaRPr lang="en-GB" dirty="0"/>
          </a:p>
        </p:txBody>
      </p:sp>
      <p:sp>
        <p:nvSpPr>
          <p:cNvPr id="10" name="Rectangle 9">
            <a:extLst>
              <a:ext uri="{FF2B5EF4-FFF2-40B4-BE49-F238E27FC236}">
                <a16:creationId xmlns:a16="http://schemas.microsoft.com/office/drawing/2014/main" id="{A7F573A2-69DD-4583-8A05-9685BA33C053}"/>
              </a:ext>
            </a:extLst>
          </p:cNvPr>
          <p:cNvSpPr/>
          <p:nvPr/>
        </p:nvSpPr>
        <p:spPr>
          <a:xfrm>
            <a:off x="2379347" y="5453140"/>
            <a:ext cx="8928992" cy="830997"/>
          </a:xfrm>
          <a:prstGeom prst="rect">
            <a:avLst/>
          </a:prstGeom>
        </p:spPr>
        <p:txBody>
          <a:bodyPr wrap="square">
            <a:spAutoFit/>
          </a:bodyPr>
          <a:lstStyle/>
          <a:p>
            <a:r>
              <a:rPr lang="en-GB" sz="2400" dirty="0"/>
              <a:t>4.The largest number in a set of data is 86.  The range of the set of data is 47. What is the smallest number in the set of data?</a:t>
            </a:r>
          </a:p>
        </p:txBody>
      </p:sp>
      <p:sp>
        <p:nvSpPr>
          <p:cNvPr id="11" name="TextBox 10">
            <a:extLst>
              <a:ext uri="{FF2B5EF4-FFF2-40B4-BE49-F238E27FC236}">
                <a16:creationId xmlns:a16="http://schemas.microsoft.com/office/drawing/2014/main" id="{EA682458-72DF-47DB-90A7-DF90E2C98D0D}"/>
              </a:ext>
            </a:extLst>
          </p:cNvPr>
          <p:cNvSpPr txBox="1"/>
          <p:nvPr/>
        </p:nvSpPr>
        <p:spPr>
          <a:xfrm>
            <a:off x="5818050" y="1168644"/>
            <a:ext cx="1656184" cy="461665"/>
          </a:xfrm>
          <a:prstGeom prst="rect">
            <a:avLst/>
          </a:prstGeom>
          <a:noFill/>
        </p:spPr>
        <p:txBody>
          <a:bodyPr wrap="square" rtlCol="0">
            <a:spAutoFit/>
          </a:bodyPr>
          <a:lstStyle/>
          <a:p>
            <a:r>
              <a:rPr lang="en-GB" sz="2400" dirty="0">
                <a:solidFill>
                  <a:srgbClr val="FF0000"/>
                </a:solidFill>
              </a:rPr>
              <a:t>12 – 4 = 8</a:t>
            </a:r>
          </a:p>
        </p:txBody>
      </p:sp>
      <p:sp>
        <p:nvSpPr>
          <p:cNvPr id="12" name="Rectangle 11">
            <a:extLst>
              <a:ext uri="{FF2B5EF4-FFF2-40B4-BE49-F238E27FC236}">
                <a16:creationId xmlns:a16="http://schemas.microsoft.com/office/drawing/2014/main" id="{35FFD0B1-1C74-472D-919A-9FE58DA524B3}"/>
              </a:ext>
            </a:extLst>
          </p:cNvPr>
          <p:cNvSpPr/>
          <p:nvPr/>
        </p:nvSpPr>
        <p:spPr>
          <a:xfrm>
            <a:off x="5471138" y="2150996"/>
            <a:ext cx="1390124" cy="461665"/>
          </a:xfrm>
          <a:prstGeom prst="rect">
            <a:avLst/>
          </a:prstGeom>
        </p:spPr>
        <p:txBody>
          <a:bodyPr wrap="none">
            <a:spAutoFit/>
          </a:bodyPr>
          <a:lstStyle/>
          <a:p>
            <a:r>
              <a:rPr lang="en-GB" sz="2400" dirty="0">
                <a:solidFill>
                  <a:srgbClr val="FF0000"/>
                </a:solidFill>
              </a:rPr>
              <a:t>6 – 0 = 6</a:t>
            </a:r>
          </a:p>
        </p:txBody>
      </p:sp>
      <p:sp>
        <p:nvSpPr>
          <p:cNvPr id="13" name="Rectangle 12">
            <a:extLst>
              <a:ext uri="{FF2B5EF4-FFF2-40B4-BE49-F238E27FC236}">
                <a16:creationId xmlns:a16="http://schemas.microsoft.com/office/drawing/2014/main" id="{92867FBC-EFBF-41E4-9619-1F20177E0902}"/>
              </a:ext>
            </a:extLst>
          </p:cNvPr>
          <p:cNvSpPr/>
          <p:nvPr/>
        </p:nvSpPr>
        <p:spPr>
          <a:xfrm>
            <a:off x="5557582" y="2610703"/>
            <a:ext cx="1538819" cy="461665"/>
          </a:xfrm>
          <a:prstGeom prst="rect">
            <a:avLst/>
          </a:prstGeom>
        </p:spPr>
        <p:txBody>
          <a:bodyPr wrap="none">
            <a:spAutoFit/>
          </a:bodyPr>
          <a:lstStyle/>
          <a:p>
            <a:r>
              <a:rPr lang="en-GB" sz="2400" dirty="0">
                <a:solidFill>
                  <a:srgbClr val="FF0000"/>
                </a:solidFill>
              </a:rPr>
              <a:t>11 – 3 = 8</a:t>
            </a:r>
          </a:p>
        </p:txBody>
      </p:sp>
      <p:sp>
        <p:nvSpPr>
          <p:cNvPr id="14" name="Rectangle 13">
            <a:extLst>
              <a:ext uri="{FF2B5EF4-FFF2-40B4-BE49-F238E27FC236}">
                <a16:creationId xmlns:a16="http://schemas.microsoft.com/office/drawing/2014/main" id="{DA5541C9-04AC-4FAC-85B1-56A8D6E7AF94}"/>
              </a:ext>
            </a:extLst>
          </p:cNvPr>
          <p:cNvSpPr/>
          <p:nvPr/>
        </p:nvSpPr>
        <p:spPr>
          <a:xfrm>
            <a:off x="5988081" y="1658691"/>
            <a:ext cx="1733167" cy="461665"/>
          </a:xfrm>
          <a:prstGeom prst="rect">
            <a:avLst/>
          </a:prstGeom>
        </p:spPr>
        <p:txBody>
          <a:bodyPr wrap="none">
            <a:spAutoFit/>
          </a:bodyPr>
          <a:lstStyle/>
          <a:p>
            <a:r>
              <a:rPr lang="en-GB" sz="2400" dirty="0">
                <a:solidFill>
                  <a:srgbClr val="FF0000"/>
                </a:solidFill>
              </a:rPr>
              <a:t>42 – 6 = 36</a:t>
            </a:r>
          </a:p>
        </p:txBody>
      </p:sp>
      <p:cxnSp>
        <p:nvCxnSpPr>
          <p:cNvPr id="17" name="Straight Connector 16">
            <a:extLst>
              <a:ext uri="{FF2B5EF4-FFF2-40B4-BE49-F238E27FC236}">
                <a16:creationId xmlns:a16="http://schemas.microsoft.com/office/drawing/2014/main" id="{28491D84-8741-4737-B247-0441775C1A88}"/>
              </a:ext>
            </a:extLst>
          </p:cNvPr>
          <p:cNvCxnSpPr/>
          <p:nvPr/>
        </p:nvCxnSpPr>
        <p:spPr bwMode="auto">
          <a:xfrm>
            <a:off x="10776520" y="3353079"/>
            <a:ext cx="0" cy="477018"/>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6F274568-F9DB-4CE3-BC1B-FD6B89DC45E2}"/>
              </a:ext>
            </a:extLst>
          </p:cNvPr>
          <p:cNvCxnSpPr/>
          <p:nvPr/>
        </p:nvCxnSpPr>
        <p:spPr bwMode="auto">
          <a:xfrm>
            <a:off x="8544272" y="3334475"/>
            <a:ext cx="0" cy="477018"/>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9" name="Straight Arrow Connector 18">
            <a:extLst>
              <a:ext uri="{FF2B5EF4-FFF2-40B4-BE49-F238E27FC236}">
                <a16:creationId xmlns:a16="http://schemas.microsoft.com/office/drawing/2014/main" id="{CC572E5E-5A3B-4570-9E62-C4C87D5CD858}"/>
              </a:ext>
            </a:extLst>
          </p:cNvPr>
          <p:cNvCxnSpPr>
            <a:cxnSpLocks/>
          </p:cNvCxnSpPr>
          <p:nvPr/>
        </p:nvCxnSpPr>
        <p:spPr bwMode="auto">
          <a:xfrm>
            <a:off x="8616280" y="3332450"/>
            <a:ext cx="2160240" cy="0"/>
          </a:xfrm>
          <a:prstGeom prst="straightConnector1">
            <a:avLst/>
          </a:prstGeom>
          <a:solidFill>
            <a:srgbClr val="00B8FF"/>
          </a:solidFill>
          <a:ln w="38100" cap="flat" cmpd="sng" algn="ctr">
            <a:solidFill>
              <a:srgbClr val="FF0000"/>
            </a:solidFill>
            <a:prstDash val="solid"/>
            <a:round/>
            <a:headEnd type="triangle"/>
            <a:tailEnd type="triangle"/>
          </a:ln>
          <a:effectLst/>
        </p:spPr>
      </p:cxnSp>
      <p:sp>
        <p:nvSpPr>
          <p:cNvPr id="23" name="TextBox 22">
            <a:extLst>
              <a:ext uri="{FF2B5EF4-FFF2-40B4-BE49-F238E27FC236}">
                <a16:creationId xmlns:a16="http://schemas.microsoft.com/office/drawing/2014/main" id="{4E00A251-9C07-4737-BC40-604DEC3E5CCC}"/>
              </a:ext>
            </a:extLst>
          </p:cNvPr>
          <p:cNvSpPr txBox="1"/>
          <p:nvPr/>
        </p:nvSpPr>
        <p:spPr>
          <a:xfrm>
            <a:off x="9703654" y="2952969"/>
            <a:ext cx="1378880" cy="400110"/>
          </a:xfrm>
          <a:prstGeom prst="rect">
            <a:avLst/>
          </a:prstGeom>
          <a:noFill/>
        </p:spPr>
        <p:txBody>
          <a:bodyPr wrap="square" rtlCol="0">
            <a:spAutoFit/>
          </a:bodyPr>
          <a:lstStyle/>
          <a:p>
            <a:r>
              <a:rPr lang="en-GB" dirty="0">
                <a:solidFill>
                  <a:srgbClr val="FF0000"/>
                </a:solidFill>
              </a:rPr>
              <a:t>Range</a:t>
            </a:r>
          </a:p>
        </p:txBody>
      </p:sp>
      <p:sp>
        <p:nvSpPr>
          <p:cNvPr id="24" name="TextBox 23">
            <a:extLst>
              <a:ext uri="{FF2B5EF4-FFF2-40B4-BE49-F238E27FC236}">
                <a16:creationId xmlns:a16="http://schemas.microsoft.com/office/drawing/2014/main" id="{BDFB17EB-87F8-4D71-93BF-E0A31437A326}"/>
              </a:ext>
            </a:extLst>
          </p:cNvPr>
          <p:cNvSpPr txBox="1"/>
          <p:nvPr/>
        </p:nvSpPr>
        <p:spPr>
          <a:xfrm>
            <a:off x="6020456" y="3585878"/>
            <a:ext cx="1415678" cy="461665"/>
          </a:xfrm>
          <a:prstGeom prst="rect">
            <a:avLst/>
          </a:prstGeom>
          <a:noFill/>
        </p:spPr>
        <p:txBody>
          <a:bodyPr wrap="square" rtlCol="0">
            <a:spAutoFit/>
          </a:bodyPr>
          <a:lstStyle/>
          <a:p>
            <a:r>
              <a:rPr lang="en-GB" sz="2400" dirty="0">
                <a:solidFill>
                  <a:srgbClr val="FF0000"/>
                </a:solidFill>
              </a:rPr>
              <a:t>8 – 2 = 6</a:t>
            </a:r>
          </a:p>
        </p:txBody>
      </p:sp>
      <p:sp>
        <p:nvSpPr>
          <p:cNvPr id="25" name="TextBox 24">
            <a:extLst>
              <a:ext uri="{FF2B5EF4-FFF2-40B4-BE49-F238E27FC236}">
                <a16:creationId xmlns:a16="http://schemas.microsoft.com/office/drawing/2014/main" id="{25BF5080-DA47-49B9-82B7-314D5D5417C6}"/>
              </a:ext>
            </a:extLst>
          </p:cNvPr>
          <p:cNvSpPr txBox="1"/>
          <p:nvPr/>
        </p:nvSpPr>
        <p:spPr>
          <a:xfrm>
            <a:off x="8524499" y="5042162"/>
            <a:ext cx="1800200" cy="461665"/>
          </a:xfrm>
          <a:prstGeom prst="rect">
            <a:avLst/>
          </a:prstGeom>
          <a:noFill/>
        </p:spPr>
        <p:txBody>
          <a:bodyPr wrap="square" rtlCol="0">
            <a:spAutoFit/>
          </a:bodyPr>
          <a:lstStyle/>
          <a:p>
            <a:r>
              <a:rPr lang="en-GB" sz="2400" dirty="0">
                <a:solidFill>
                  <a:srgbClr val="FF0000"/>
                </a:solidFill>
              </a:rPr>
              <a:t>5 + 12 = 17</a:t>
            </a:r>
          </a:p>
        </p:txBody>
      </p:sp>
      <p:sp>
        <p:nvSpPr>
          <p:cNvPr id="26" name="TextBox 25">
            <a:extLst>
              <a:ext uri="{FF2B5EF4-FFF2-40B4-BE49-F238E27FC236}">
                <a16:creationId xmlns:a16="http://schemas.microsoft.com/office/drawing/2014/main" id="{CF6F039D-491A-4E8D-A724-D19B2EF5281E}"/>
              </a:ext>
            </a:extLst>
          </p:cNvPr>
          <p:cNvSpPr txBox="1"/>
          <p:nvPr/>
        </p:nvSpPr>
        <p:spPr>
          <a:xfrm>
            <a:off x="8510281" y="6168415"/>
            <a:ext cx="2204135" cy="461665"/>
          </a:xfrm>
          <a:prstGeom prst="rect">
            <a:avLst/>
          </a:prstGeom>
          <a:noFill/>
        </p:spPr>
        <p:txBody>
          <a:bodyPr wrap="square" rtlCol="0">
            <a:spAutoFit/>
          </a:bodyPr>
          <a:lstStyle/>
          <a:p>
            <a:r>
              <a:rPr lang="en-GB" sz="2400" dirty="0">
                <a:solidFill>
                  <a:srgbClr val="FF0000"/>
                </a:solidFill>
              </a:rPr>
              <a:t>86 – 47 = 39</a:t>
            </a:r>
          </a:p>
        </p:txBody>
      </p:sp>
      <p:sp>
        <p:nvSpPr>
          <p:cNvPr id="27" name="Rectangle 26">
            <a:extLst>
              <a:ext uri="{FF2B5EF4-FFF2-40B4-BE49-F238E27FC236}">
                <a16:creationId xmlns:a16="http://schemas.microsoft.com/office/drawing/2014/main" id="{7A57A871-0B65-46F7-806D-055B3F34B639}"/>
              </a:ext>
            </a:extLst>
          </p:cNvPr>
          <p:cNvSpPr/>
          <p:nvPr/>
        </p:nvSpPr>
        <p:spPr bwMode="auto">
          <a:xfrm>
            <a:off x="7638246" y="1399476"/>
            <a:ext cx="4428645" cy="264806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889243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23" grpId="0"/>
      <p:bldP spid="24" grpId="0"/>
      <p:bldP spid="25"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767161"/>
            <a:ext cx="9721081" cy="2677656"/>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5. Rafiq keeps a record of the amount of money he spends each day.  The amounts for one week are listed below:</a:t>
            </a:r>
          </a:p>
          <a:p>
            <a:pPr marL="0" indent="0" eaLnBrk="1" hangingPunct="1">
              <a:buClr>
                <a:srgbClr val="000000"/>
              </a:buClr>
              <a:buSzPct val="100000"/>
              <a:defRPr/>
            </a:pPr>
            <a:endParaRPr lang="en-GB" sz="2400" dirty="0"/>
          </a:p>
          <a:p>
            <a:pPr marL="0" indent="0" eaLnBrk="1" hangingPunct="1">
              <a:buClr>
                <a:srgbClr val="000000"/>
              </a:buClr>
              <a:buSzPct val="100000"/>
              <a:defRPr/>
            </a:pPr>
            <a:endParaRPr lang="en-GB" sz="2400" dirty="0"/>
          </a:p>
          <a:p>
            <a:pPr marL="0" indent="0" eaLnBrk="1" hangingPunct="1">
              <a:buClr>
                <a:srgbClr val="000000"/>
              </a:buClr>
              <a:buSzPct val="100000"/>
              <a:defRPr/>
            </a:pPr>
            <a:r>
              <a:rPr lang="en-GB" sz="2400" dirty="0"/>
              <a:t>There are only 6 amounts because he forgets to include one day.</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Measures of Dispersion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6569CF8-7E41-4E13-AE40-D51254C55D9F}"/>
              </a:ext>
            </a:extLst>
          </p:cNvPr>
          <p:cNvSpPr/>
          <p:nvPr/>
        </p:nvSpPr>
        <p:spPr>
          <a:xfrm>
            <a:off x="4439816" y="1545794"/>
            <a:ext cx="4971233" cy="461665"/>
          </a:xfrm>
          <a:prstGeom prst="rect">
            <a:avLst/>
          </a:prstGeom>
        </p:spPr>
        <p:txBody>
          <a:bodyPr wrap="none">
            <a:spAutoFit/>
          </a:bodyPr>
          <a:lstStyle/>
          <a:p>
            <a:pPr marL="0" indent="0" eaLnBrk="1" hangingPunct="1">
              <a:buClr>
                <a:srgbClr val="000000"/>
              </a:buClr>
              <a:buSzPct val="100000"/>
              <a:defRPr/>
            </a:pPr>
            <a:r>
              <a:rPr lang="en-GB" sz="2400" dirty="0"/>
              <a:t>47p    10p    36p    85p    22p    30p</a:t>
            </a:r>
          </a:p>
        </p:txBody>
      </p:sp>
      <p:sp>
        <p:nvSpPr>
          <p:cNvPr id="4" name="Rectangle 3">
            <a:extLst>
              <a:ext uri="{FF2B5EF4-FFF2-40B4-BE49-F238E27FC236}">
                <a16:creationId xmlns:a16="http://schemas.microsoft.com/office/drawing/2014/main" id="{BA068243-F649-48D4-A5C0-32E660567666}"/>
              </a:ext>
            </a:extLst>
          </p:cNvPr>
          <p:cNvSpPr/>
          <p:nvPr/>
        </p:nvSpPr>
        <p:spPr>
          <a:xfrm>
            <a:off x="2345811" y="2680871"/>
            <a:ext cx="9582838" cy="3724096"/>
          </a:xfrm>
          <a:prstGeom prst="rect">
            <a:avLst/>
          </a:prstGeom>
        </p:spPr>
        <p:txBody>
          <a:bodyPr wrap="square">
            <a:spAutoFit/>
          </a:bodyPr>
          <a:lstStyle/>
          <a:p>
            <a:pPr marL="457200" indent="-457200">
              <a:buAutoNum type="alphaLcParenBoth"/>
            </a:pPr>
            <a:r>
              <a:rPr lang="en-GB" sz="2400" dirty="0"/>
              <a:t>What is the range of the numbers listed above?</a:t>
            </a:r>
          </a:p>
          <a:p>
            <a:pPr marL="457200" indent="-457200">
              <a:buAutoNum type="alphaLcParenBoth"/>
            </a:pPr>
            <a:endParaRPr lang="en-GB" sz="2400" dirty="0"/>
          </a:p>
          <a:p>
            <a:pPr marL="457200" indent="-457200">
              <a:buAutoNum type="alphaLcParenBoth" startAt="2"/>
            </a:pPr>
            <a:r>
              <a:rPr lang="en-GB" sz="2400" dirty="0"/>
              <a:t>If the range was 90p, what was the missing amount?</a:t>
            </a:r>
          </a:p>
          <a:p>
            <a:pPr marL="457200" indent="-457200">
              <a:buAutoNum type="alphaLcParenBoth" startAt="2"/>
            </a:pPr>
            <a:endParaRPr lang="en-GB" sz="2400" dirty="0"/>
          </a:p>
          <a:p>
            <a:pPr marL="457200" indent="-457200">
              <a:buAutoNum type="alphaLcParenBoth" startAt="3"/>
            </a:pPr>
            <a:r>
              <a:rPr lang="en-GB" sz="2400" dirty="0"/>
              <a:t>If the range was double your answer to (a), what was the missing amount?</a:t>
            </a:r>
          </a:p>
          <a:p>
            <a:pPr marL="457200" indent="-457200">
              <a:buAutoNum type="alphaLcParenBoth" startAt="3"/>
            </a:pPr>
            <a:endParaRPr lang="en-GB" sz="2400" dirty="0"/>
          </a:p>
          <a:p>
            <a:pPr marL="457200" indent="-457200">
              <a:buAutoNum type="alphaLcParenBoth" startAt="4"/>
            </a:pPr>
            <a:r>
              <a:rPr lang="en-GB" sz="2400" dirty="0"/>
              <a:t>Explain why the range must be equal to or greater than your answer to part (a).</a:t>
            </a:r>
          </a:p>
          <a:p>
            <a:pPr marL="457200" indent="-457200">
              <a:buAutoNum type="alphaLcParenBoth" startAt="4"/>
            </a:pPr>
            <a:endParaRPr lang="en-GB" dirty="0"/>
          </a:p>
        </p:txBody>
      </p:sp>
      <p:sp>
        <p:nvSpPr>
          <p:cNvPr id="2" name="TextBox 1">
            <a:extLst>
              <a:ext uri="{FF2B5EF4-FFF2-40B4-BE49-F238E27FC236}">
                <a16:creationId xmlns:a16="http://schemas.microsoft.com/office/drawing/2014/main" id="{FDDB923D-434D-47EA-AEA9-5A46F755F4E8}"/>
              </a:ext>
            </a:extLst>
          </p:cNvPr>
          <p:cNvSpPr txBox="1"/>
          <p:nvPr/>
        </p:nvSpPr>
        <p:spPr>
          <a:xfrm>
            <a:off x="6653982" y="3077496"/>
            <a:ext cx="2755490"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85 – 10 = 75</a:t>
            </a:r>
            <a:endParaRPr lang="en-US" sz="2400" dirty="0">
              <a:solidFill>
                <a:srgbClr val="FF0000"/>
              </a:solidFill>
              <a:cs typeface="Arial"/>
            </a:endParaRPr>
          </a:p>
        </p:txBody>
      </p:sp>
      <p:sp>
        <p:nvSpPr>
          <p:cNvPr id="6" name="TextBox 5">
            <a:extLst>
              <a:ext uri="{FF2B5EF4-FFF2-40B4-BE49-F238E27FC236}">
                <a16:creationId xmlns:a16="http://schemas.microsoft.com/office/drawing/2014/main" id="{7A25D962-95D3-4613-A60A-8ADD90719D9E}"/>
              </a:ext>
            </a:extLst>
          </p:cNvPr>
          <p:cNvSpPr txBox="1"/>
          <p:nvPr/>
        </p:nvSpPr>
        <p:spPr>
          <a:xfrm>
            <a:off x="6567949" y="3814915"/>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10 + 90 = £1.00</a:t>
            </a:r>
            <a:r>
              <a:rPr lang="en-US" sz="2400" dirty="0">
                <a:latin typeface="Arial"/>
                <a:ea typeface="ＭＳ Ｐゴシック"/>
                <a:cs typeface="Arial"/>
              </a:rPr>
              <a:t>​</a:t>
            </a:r>
          </a:p>
        </p:txBody>
      </p:sp>
      <p:sp>
        <p:nvSpPr>
          <p:cNvPr id="7" name="TextBox 6">
            <a:extLst>
              <a:ext uri="{FF2B5EF4-FFF2-40B4-BE49-F238E27FC236}">
                <a16:creationId xmlns:a16="http://schemas.microsoft.com/office/drawing/2014/main" id="{7687489B-44C3-43BA-8E68-D0A93F7FC78D}"/>
              </a:ext>
            </a:extLst>
          </p:cNvPr>
          <p:cNvSpPr txBox="1"/>
          <p:nvPr/>
        </p:nvSpPr>
        <p:spPr>
          <a:xfrm>
            <a:off x="4527755" y="4736691"/>
            <a:ext cx="576661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75 x 2 = £1.50,   £1.50 + 10p = £1.60​</a:t>
            </a:r>
          </a:p>
        </p:txBody>
      </p:sp>
      <p:sp>
        <p:nvSpPr>
          <p:cNvPr id="8" name="TextBox 7">
            <a:extLst>
              <a:ext uri="{FF2B5EF4-FFF2-40B4-BE49-F238E27FC236}">
                <a16:creationId xmlns:a16="http://schemas.microsoft.com/office/drawing/2014/main" id="{90BAB540-9C22-4171-AE99-FA94AC9FE79B}"/>
              </a:ext>
            </a:extLst>
          </p:cNvPr>
          <p:cNvSpPr txBox="1"/>
          <p:nvPr/>
        </p:nvSpPr>
        <p:spPr>
          <a:xfrm>
            <a:off x="2711624" y="5991027"/>
            <a:ext cx="9109249"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On the seventh day it is possible he could have  spent no money or more than 85p ​</a:t>
            </a:r>
          </a:p>
        </p:txBody>
      </p:sp>
    </p:spTree>
    <p:extLst>
      <p:ext uri="{BB962C8B-B14F-4D97-AF65-F5344CB8AC3E}">
        <p14:creationId xmlns:p14="http://schemas.microsoft.com/office/powerpoint/2010/main" val="8627286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50659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638925"/>
            <a:ext cx="9721081" cy="2677656"/>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In this section we consider how averages and the range can be used to compare sets of data.</a:t>
            </a:r>
          </a:p>
          <a:p>
            <a:pPr marL="0" indent="0" eaLnBrk="1" hangingPunct="1">
              <a:buClr>
                <a:srgbClr val="000000"/>
              </a:buClr>
              <a:buSzPct val="100000"/>
              <a:defRPr/>
            </a:pPr>
            <a:r>
              <a:rPr lang="en-GB" sz="2400" b="1" dirty="0"/>
              <a:t>Example 1</a:t>
            </a:r>
          </a:p>
          <a:p>
            <a:pPr marL="0" indent="0" eaLnBrk="1" hangingPunct="1">
              <a:buClr>
                <a:srgbClr val="000000"/>
              </a:buClr>
              <a:buSzPct val="100000"/>
              <a:defRPr/>
            </a:pPr>
            <a:r>
              <a:rPr lang="en-GB" sz="2400" dirty="0"/>
              <a:t>The two diagrams below illustrate data that was collected about the scores of two groups of children in a short test.</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Comparing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923AEA5-82DC-445B-86D8-15F67757FD88}"/>
              </a:ext>
            </a:extLst>
          </p:cNvPr>
          <p:cNvPicPr>
            <a:picLocks noChangeAspect="1"/>
          </p:cNvPicPr>
          <p:nvPr/>
        </p:nvPicPr>
        <p:blipFill>
          <a:blip r:embed="rId4"/>
          <a:stretch>
            <a:fillRect/>
          </a:stretch>
        </p:blipFill>
        <p:spPr>
          <a:xfrm>
            <a:off x="2473526" y="2520642"/>
            <a:ext cx="3282664" cy="2248763"/>
          </a:xfrm>
          <a:prstGeom prst="rect">
            <a:avLst/>
          </a:prstGeom>
        </p:spPr>
      </p:pic>
      <p:pic>
        <p:nvPicPr>
          <p:cNvPr id="3" name="Picture 2">
            <a:extLst>
              <a:ext uri="{FF2B5EF4-FFF2-40B4-BE49-F238E27FC236}">
                <a16:creationId xmlns:a16="http://schemas.microsoft.com/office/drawing/2014/main" id="{68EA3F64-994F-42E4-B56C-32CBC8A2B640}"/>
              </a:ext>
            </a:extLst>
          </p:cNvPr>
          <p:cNvPicPr>
            <a:picLocks noChangeAspect="1"/>
          </p:cNvPicPr>
          <p:nvPr/>
        </p:nvPicPr>
        <p:blipFill>
          <a:blip r:embed="rId5"/>
          <a:stretch>
            <a:fillRect/>
          </a:stretch>
        </p:blipFill>
        <p:spPr>
          <a:xfrm>
            <a:off x="7308721" y="2538324"/>
            <a:ext cx="3282664" cy="2248763"/>
          </a:xfrm>
          <a:prstGeom prst="rect">
            <a:avLst/>
          </a:prstGeom>
        </p:spPr>
      </p:pic>
      <p:sp>
        <p:nvSpPr>
          <p:cNvPr id="5" name="TextBox 4">
            <a:extLst>
              <a:ext uri="{FF2B5EF4-FFF2-40B4-BE49-F238E27FC236}">
                <a16:creationId xmlns:a16="http://schemas.microsoft.com/office/drawing/2014/main" id="{971D09E0-68F9-48B9-9BB6-8AB66C766B89}"/>
              </a:ext>
            </a:extLst>
          </p:cNvPr>
          <p:cNvSpPr txBox="1"/>
          <p:nvPr/>
        </p:nvSpPr>
        <p:spPr>
          <a:xfrm>
            <a:off x="5766257" y="2593691"/>
            <a:ext cx="1638933" cy="461665"/>
          </a:xfrm>
          <a:prstGeom prst="rect">
            <a:avLst/>
          </a:prstGeom>
          <a:noFill/>
        </p:spPr>
        <p:txBody>
          <a:bodyPr wrap="square" rtlCol="0">
            <a:spAutoFit/>
          </a:bodyPr>
          <a:lstStyle/>
          <a:p>
            <a:r>
              <a:rPr lang="en-GB" sz="2400" dirty="0">
                <a:solidFill>
                  <a:srgbClr val="FF0000"/>
                </a:solidFill>
              </a:rPr>
              <a:t>mode = 3</a:t>
            </a:r>
          </a:p>
        </p:txBody>
      </p:sp>
      <p:sp>
        <p:nvSpPr>
          <p:cNvPr id="6" name="Rectangle 5">
            <a:extLst>
              <a:ext uri="{FF2B5EF4-FFF2-40B4-BE49-F238E27FC236}">
                <a16:creationId xmlns:a16="http://schemas.microsoft.com/office/drawing/2014/main" id="{2FD4B686-6745-4386-B56A-EAFDA2670F95}"/>
              </a:ext>
            </a:extLst>
          </p:cNvPr>
          <p:cNvSpPr/>
          <p:nvPr/>
        </p:nvSpPr>
        <p:spPr>
          <a:xfrm>
            <a:off x="10624480" y="2508080"/>
            <a:ext cx="1476686" cy="461665"/>
          </a:xfrm>
          <a:prstGeom prst="rect">
            <a:avLst/>
          </a:prstGeom>
        </p:spPr>
        <p:txBody>
          <a:bodyPr wrap="none">
            <a:spAutoFit/>
          </a:bodyPr>
          <a:lstStyle/>
          <a:p>
            <a:r>
              <a:rPr lang="en-GB" sz="2400" dirty="0">
                <a:solidFill>
                  <a:srgbClr val="FF0000"/>
                </a:solidFill>
              </a:rPr>
              <a:t>mode = 3</a:t>
            </a:r>
          </a:p>
        </p:txBody>
      </p:sp>
      <p:sp>
        <p:nvSpPr>
          <p:cNvPr id="7" name="Rectangle 6">
            <a:extLst>
              <a:ext uri="{FF2B5EF4-FFF2-40B4-BE49-F238E27FC236}">
                <a16:creationId xmlns:a16="http://schemas.microsoft.com/office/drawing/2014/main" id="{8759FBE1-0B34-4429-A0A7-B57D1E8ED316}"/>
              </a:ext>
            </a:extLst>
          </p:cNvPr>
          <p:cNvSpPr/>
          <p:nvPr/>
        </p:nvSpPr>
        <p:spPr>
          <a:xfrm>
            <a:off x="5781306" y="3096110"/>
            <a:ext cx="1494320" cy="461665"/>
          </a:xfrm>
          <a:prstGeom prst="rect">
            <a:avLst/>
          </a:prstGeom>
        </p:spPr>
        <p:txBody>
          <a:bodyPr wrap="none">
            <a:spAutoFit/>
          </a:bodyPr>
          <a:lstStyle/>
          <a:p>
            <a:r>
              <a:rPr lang="en-GB" sz="2400" dirty="0">
                <a:solidFill>
                  <a:srgbClr val="FF0000"/>
                </a:solidFill>
              </a:rPr>
              <a:t>range = 4</a:t>
            </a:r>
          </a:p>
        </p:txBody>
      </p:sp>
      <p:sp>
        <p:nvSpPr>
          <p:cNvPr id="8" name="Rectangle 7">
            <a:extLst>
              <a:ext uri="{FF2B5EF4-FFF2-40B4-BE49-F238E27FC236}">
                <a16:creationId xmlns:a16="http://schemas.microsoft.com/office/drawing/2014/main" id="{7A5AA025-3EFA-4E74-9F8A-1C3864B81187}"/>
              </a:ext>
            </a:extLst>
          </p:cNvPr>
          <p:cNvSpPr/>
          <p:nvPr/>
        </p:nvSpPr>
        <p:spPr>
          <a:xfrm>
            <a:off x="10572572" y="3085748"/>
            <a:ext cx="1494320" cy="461665"/>
          </a:xfrm>
          <a:prstGeom prst="rect">
            <a:avLst/>
          </a:prstGeom>
        </p:spPr>
        <p:txBody>
          <a:bodyPr wrap="none">
            <a:spAutoFit/>
          </a:bodyPr>
          <a:lstStyle/>
          <a:p>
            <a:r>
              <a:rPr lang="en-GB" sz="2400" dirty="0">
                <a:solidFill>
                  <a:srgbClr val="FF0000"/>
                </a:solidFill>
              </a:rPr>
              <a:t>range = 6</a:t>
            </a:r>
          </a:p>
        </p:txBody>
      </p:sp>
      <p:sp>
        <p:nvSpPr>
          <p:cNvPr id="9" name="Rectangle 8">
            <a:extLst>
              <a:ext uri="{FF2B5EF4-FFF2-40B4-BE49-F238E27FC236}">
                <a16:creationId xmlns:a16="http://schemas.microsoft.com/office/drawing/2014/main" id="{5DF9278A-CBB8-40DE-97FE-88BD80CC7685}"/>
              </a:ext>
            </a:extLst>
          </p:cNvPr>
          <p:cNvSpPr/>
          <p:nvPr/>
        </p:nvSpPr>
        <p:spPr>
          <a:xfrm>
            <a:off x="2345811" y="4822839"/>
            <a:ext cx="9597764" cy="1938992"/>
          </a:xfrm>
          <a:prstGeom prst="rect">
            <a:avLst/>
          </a:prstGeom>
        </p:spPr>
        <p:txBody>
          <a:bodyPr wrap="square">
            <a:spAutoFit/>
          </a:bodyPr>
          <a:lstStyle/>
          <a:p>
            <a:r>
              <a:rPr lang="en-GB" sz="2400" dirty="0">
                <a:solidFill>
                  <a:srgbClr val="FF0000"/>
                </a:solidFill>
              </a:rPr>
              <a:t>The low range for group A indicates that the scores for those students are reasonably similar.  The higher range for group B shows that their scores are much more varied.  This can be seen from the line diagrams, where none of group A get the extreme scores of 0 and 6, while these are obtained by several students in group B.</a:t>
            </a:r>
          </a:p>
        </p:txBody>
      </p:sp>
      <p:cxnSp>
        <p:nvCxnSpPr>
          <p:cNvPr id="11" name="Straight Arrow Connector 10">
            <a:extLst>
              <a:ext uri="{FF2B5EF4-FFF2-40B4-BE49-F238E27FC236}">
                <a16:creationId xmlns:a16="http://schemas.microsoft.com/office/drawing/2014/main" id="{32861279-048C-4F7B-B20E-CB70C7EFD379}"/>
              </a:ext>
            </a:extLst>
          </p:cNvPr>
          <p:cNvCxnSpPr/>
          <p:nvPr/>
        </p:nvCxnSpPr>
        <p:spPr bwMode="auto">
          <a:xfrm>
            <a:off x="3575720" y="3645024"/>
            <a:ext cx="1296144" cy="0"/>
          </a:xfrm>
          <a:prstGeom prst="straightConnector1">
            <a:avLst/>
          </a:prstGeom>
          <a:solidFill>
            <a:srgbClr val="00B8FF"/>
          </a:solidFill>
          <a:ln w="28575" cap="flat" cmpd="sng" algn="ctr">
            <a:solidFill>
              <a:srgbClr val="FF0000"/>
            </a:solidFill>
            <a:prstDash val="solid"/>
            <a:round/>
            <a:headEnd type="triangle"/>
            <a:tailEnd type="triangle"/>
          </a:ln>
          <a:effectLst/>
        </p:spPr>
      </p:cxnSp>
      <p:cxnSp>
        <p:nvCxnSpPr>
          <p:cNvPr id="16" name="Straight Arrow Connector 15">
            <a:extLst>
              <a:ext uri="{FF2B5EF4-FFF2-40B4-BE49-F238E27FC236}">
                <a16:creationId xmlns:a16="http://schemas.microsoft.com/office/drawing/2014/main" id="{A2F34D0A-D1A1-43F0-8AD3-980FF8573C38}"/>
              </a:ext>
            </a:extLst>
          </p:cNvPr>
          <p:cNvCxnSpPr>
            <a:cxnSpLocks/>
          </p:cNvCxnSpPr>
          <p:nvPr/>
        </p:nvCxnSpPr>
        <p:spPr bwMode="auto">
          <a:xfrm>
            <a:off x="8112224" y="3337503"/>
            <a:ext cx="2016224" cy="0"/>
          </a:xfrm>
          <a:prstGeom prst="straightConnector1">
            <a:avLst/>
          </a:prstGeom>
          <a:solidFill>
            <a:srgbClr val="00B8FF"/>
          </a:solidFill>
          <a:ln w="28575" cap="flat" cmpd="sng" algn="ctr">
            <a:solidFill>
              <a:srgbClr val="FF0000"/>
            </a:solidFill>
            <a:prstDash val="solid"/>
            <a:round/>
            <a:headEnd type="triangle"/>
            <a:tailEnd type="triangle"/>
          </a:ln>
          <a:effectLst/>
        </p:spPr>
      </p:cxnSp>
      <p:cxnSp>
        <p:nvCxnSpPr>
          <p:cNvPr id="14" name="Straight Connector 13">
            <a:extLst>
              <a:ext uri="{FF2B5EF4-FFF2-40B4-BE49-F238E27FC236}">
                <a16:creationId xmlns:a16="http://schemas.microsoft.com/office/drawing/2014/main" id="{919995AE-CAAF-473B-B115-A1540A0D5F71}"/>
              </a:ext>
            </a:extLst>
          </p:cNvPr>
          <p:cNvCxnSpPr/>
          <p:nvPr/>
        </p:nvCxnSpPr>
        <p:spPr bwMode="auto">
          <a:xfrm>
            <a:off x="4223792" y="2852936"/>
            <a:ext cx="0" cy="1584176"/>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39B179C7-FBBE-48A2-8E96-431DA54B8423}"/>
              </a:ext>
            </a:extLst>
          </p:cNvPr>
          <p:cNvCxnSpPr>
            <a:cxnSpLocks/>
          </p:cNvCxnSpPr>
          <p:nvPr/>
        </p:nvCxnSpPr>
        <p:spPr bwMode="auto">
          <a:xfrm>
            <a:off x="9120336" y="3189277"/>
            <a:ext cx="0" cy="1247835"/>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7" name="Rectangle 16">
            <a:extLst>
              <a:ext uri="{FF2B5EF4-FFF2-40B4-BE49-F238E27FC236}">
                <a16:creationId xmlns:a16="http://schemas.microsoft.com/office/drawing/2014/main" id="{BC35A0FF-5FEB-4C9E-8CE5-3A7AAE9D3DA6}"/>
              </a:ext>
            </a:extLst>
          </p:cNvPr>
          <p:cNvSpPr/>
          <p:nvPr/>
        </p:nvSpPr>
        <p:spPr bwMode="auto">
          <a:xfrm>
            <a:off x="2463459" y="2508080"/>
            <a:ext cx="3268524" cy="227900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4E056EE6-AC90-4EE7-8D5C-4C6904086302}"/>
              </a:ext>
            </a:extLst>
          </p:cNvPr>
          <p:cNvSpPr/>
          <p:nvPr/>
        </p:nvSpPr>
        <p:spPr bwMode="auto">
          <a:xfrm>
            <a:off x="7294314" y="2520642"/>
            <a:ext cx="3278258" cy="2248763"/>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1532454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48659" y="692696"/>
            <a:ext cx="9721081" cy="3046988"/>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In this section, we will see how data is collected and organised, using a tally chart and then displayed, using</a:t>
            </a:r>
            <a:r>
              <a:rPr lang="en-US" sz="2400" dirty="0"/>
              <a:t>, vertical line graphs, pictograms  pie charts and bar charts</a:t>
            </a:r>
            <a:endParaRPr lang="en-GB" sz="2400" dirty="0"/>
          </a:p>
          <a:p>
            <a:pPr marL="0" indent="0" eaLnBrk="1" hangingPunct="1">
              <a:buClr>
                <a:srgbClr val="000000"/>
              </a:buClr>
              <a:buSzPct val="100000"/>
              <a:defRPr/>
            </a:pPr>
            <a:r>
              <a:rPr lang="en-GB" sz="2400" b="1" dirty="0"/>
              <a:t>Example 1: Vertical Line Graphs</a:t>
            </a:r>
          </a:p>
          <a:p>
            <a:pPr marL="0" indent="0" eaLnBrk="1" hangingPunct="1">
              <a:buClr>
                <a:srgbClr val="000000"/>
              </a:buClr>
              <a:buSzPct val="100000"/>
              <a:defRPr/>
            </a:pPr>
            <a:r>
              <a:rPr lang="en-GB" sz="2400" dirty="0"/>
              <a:t>The marks below were scored by the children in a class on their maths test.  The marks are all out of a possible total of 10 marks.</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3CE4299-8BAA-49EC-AAA0-A39E7E710E4D}"/>
              </a:ext>
            </a:extLst>
          </p:cNvPr>
          <p:cNvPicPr>
            <a:picLocks noChangeAspect="1"/>
          </p:cNvPicPr>
          <p:nvPr/>
        </p:nvPicPr>
        <p:blipFill>
          <a:blip r:embed="rId4"/>
          <a:stretch>
            <a:fillRect/>
          </a:stretch>
        </p:blipFill>
        <p:spPr>
          <a:xfrm>
            <a:off x="2495600" y="3140968"/>
            <a:ext cx="2468475" cy="2697867"/>
          </a:xfrm>
          <a:prstGeom prst="rect">
            <a:avLst/>
          </a:prstGeom>
        </p:spPr>
      </p:pic>
      <p:sp>
        <p:nvSpPr>
          <p:cNvPr id="3" name="Rectangle 2">
            <a:extLst>
              <a:ext uri="{FF2B5EF4-FFF2-40B4-BE49-F238E27FC236}">
                <a16:creationId xmlns:a16="http://schemas.microsoft.com/office/drawing/2014/main" id="{42AD5008-8A9D-4987-B472-E5E811D48F54}"/>
              </a:ext>
            </a:extLst>
          </p:cNvPr>
          <p:cNvSpPr/>
          <p:nvPr/>
        </p:nvSpPr>
        <p:spPr>
          <a:xfrm>
            <a:off x="5231918" y="3140968"/>
            <a:ext cx="3184642" cy="1938992"/>
          </a:xfrm>
          <a:prstGeom prst="rect">
            <a:avLst/>
          </a:prstGeom>
        </p:spPr>
        <p:txBody>
          <a:bodyPr wrap="square">
            <a:spAutoFit/>
          </a:bodyPr>
          <a:lstStyle/>
          <a:p>
            <a:r>
              <a:rPr lang="en-GB" sz="2400" b="1" dirty="0"/>
              <a:t>Solution</a:t>
            </a:r>
          </a:p>
          <a:p>
            <a:r>
              <a:rPr lang="en-GB" sz="2400" dirty="0">
                <a:solidFill>
                  <a:srgbClr val="FF0000"/>
                </a:solidFill>
              </a:rPr>
              <a:t>The first step is to organise the data using a tally chart, as shown here:</a:t>
            </a:r>
          </a:p>
        </p:txBody>
      </p:sp>
      <p:cxnSp>
        <p:nvCxnSpPr>
          <p:cNvPr id="6" name="Straight Connector 5">
            <a:extLst>
              <a:ext uri="{FF2B5EF4-FFF2-40B4-BE49-F238E27FC236}">
                <a16:creationId xmlns:a16="http://schemas.microsoft.com/office/drawing/2014/main" id="{0077691F-BE2D-44BD-AC16-C67852056E14}"/>
              </a:ext>
            </a:extLst>
          </p:cNvPr>
          <p:cNvCxnSpPr>
            <a:cxnSpLocks/>
          </p:cNvCxnSpPr>
          <p:nvPr/>
        </p:nvCxnSpPr>
        <p:spPr bwMode="auto">
          <a:xfrm>
            <a:off x="8416560" y="3645024"/>
            <a:ext cx="3378339"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18F467F4-B970-4DAB-9417-EE103045FF84}"/>
              </a:ext>
            </a:extLst>
          </p:cNvPr>
          <p:cNvSpPr txBox="1"/>
          <p:nvPr/>
        </p:nvSpPr>
        <p:spPr>
          <a:xfrm>
            <a:off x="8562378" y="3212976"/>
            <a:ext cx="1008112" cy="400110"/>
          </a:xfrm>
          <a:prstGeom prst="rect">
            <a:avLst/>
          </a:prstGeom>
          <a:noFill/>
        </p:spPr>
        <p:txBody>
          <a:bodyPr wrap="square" rtlCol="0">
            <a:spAutoFit/>
          </a:bodyPr>
          <a:lstStyle/>
          <a:p>
            <a:r>
              <a:rPr lang="en-GB" dirty="0"/>
              <a:t>Mark</a:t>
            </a:r>
          </a:p>
        </p:txBody>
      </p:sp>
      <p:sp>
        <p:nvSpPr>
          <p:cNvPr id="10" name="Rectangle 9">
            <a:extLst>
              <a:ext uri="{FF2B5EF4-FFF2-40B4-BE49-F238E27FC236}">
                <a16:creationId xmlns:a16="http://schemas.microsoft.com/office/drawing/2014/main" id="{C7804663-9AB4-4945-8955-679D518516F8}"/>
              </a:ext>
            </a:extLst>
          </p:cNvPr>
          <p:cNvSpPr/>
          <p:nvPr/>
        </p:nvSpPr>
        <p:spPr>
          <a:xfrm>
            <a:off x="9588122" y="3189921"/>
            <a:ext cx="699679" cy="400110"/>
          </a:xfrm>
          <a:prstGeom prst="rect">
            <a:avLst/>
          </a:prstGeom>
        </p:spPr>
        <p:txBody>
          <a:bodyPr wrap="none">
            <a:spAutoFit/>
          </a:bodyPr>
          <a:lstStyle/>
          <a:p>
            <a:r>
              <a:rPr lang="en-GB" dirty="0"/>
              <a:t>Tally</a:t>
            </a:r>
          </a:p>
        </p:txBody>
      </p:sp>
      <p:sp>
        <p:nvSpPr>
          <p:cNvPr id="11" name="Rectangle 10">
            <a:extLst>
              <a:ext uri="{FF2B5EF4-FFF2-40B4-BE49-F238E27FC236}">
                <a16:creationId xmlns:a16="http://schemas.microsoft.com/office/drawing/2014/main" id="{17464896-5FAA-45FF-8186-644AA9B75C1D}"/>
              </a:ext>
            </a:extLst>
          </p:cNvPr>
          <p:cNvSpPr/>
          <p:nvPr/>
        </p:nvSpPr>
        <p:spPr>
          <a:xfrm>
            <a:off x="10460104" y="3192941"/>
            <a:ext cx="1396536" cy="400110"/>
          </a:xfrm>
          <a:prstGeom prst="rect">
            <a:avLst/>
          </a:prstGeom>
        </p:spPr>
        <p:txBody>
          <a:bodyPr wrap="none">
            <a:spAutoFit/>
          </a:bodyPr>
          <a:lstStyle/>
          <a:p>
            <a:r>
              <a:rPr lang="en-GB" dirty="0"/>
              <a:t>Frequency</a:t>
            </a:r>
          </a:p>
        </p:txBody>
      </p:sp>
      <p:sp>
        <p:nvSpPr>
          <p:cNvPr id="12" name="TextBox 11">
            <a:extLst>
              <a:ext uri="{FF2B5EF4-FFF2-40B4-BE49-F238E27FC236}">
                <a16:creationId xmlns:a16="http://schemas.microsoft.com/office/drawing/2014/main" id="{957AE5BA-2DFA-4FE6-BB06-75FE699E665F}"/>
              </a:ext>
            </a:extLst>
          </p:cNvPr>
          <p:cNvSpPr txBox="1"/>
          <p:nvPr/>
        </p:nvSpPr>
        <p:spPr>
          <a:xfrm>
            <a:off x="8767341" y="3722901"/>
            <a:ext cx="470000" cy="2862322"/>
          </a:xfrm>
          <a:prstGeom prst="rect">
            <a:avLst/>
          </a:prstGeom>
          <a:noFill/>
        </p:spPr>
        <p:txBody>
          <a:bodyPr wrap="none" rtlCol="0">
            <a:spAutoFit/>
          </a:bodyPr>
          <a:lstStyle/>
          <a:p>
            <a:r>
              <a:rPr lang="en-GB" dirty="0"/>
              <a:t>2</a:t>
            </a:r>
          </a:p>
          <a:p>
            <a:r>
              <a:rPr lang="en-GB" dirty="0"/>
              <a:t>3</a:t>
            </a:r>
          </a:p>
          <a:p>
            <a:r>
              <a:rPr lang="en-GB" dirty="0"/>
              <a:t>4</a:t>
            </a:r>
          </a:p>
          <a:p>
            <a:r>
              <a:rPr lang="en-GB" dirty="0"/>
              <a:t>5</a:t>
            </a:r>
          </a:p>
          <a:p>
            <a:r>
              <a:rPr lang="en-GB" dirty="0"/>
              <a:t>6</a:t>
            </a:r>
          </a:p>
          <a:p>
            <a:r>
              <a:rPr lang="en-GB" dirty="0"/>
              <a:t>7</a:t>
            </a:r>
          </a:p>
          <a:p>
            <a:r>
              <a:rPr lang="en-GB" dirty="0"/>
              <a:t>8</a:t>
            </a:r>
          </a:p>
          <a:p>
            <a:r>
              <a:rPr lang="en-GB" dirty="0"/>
              <a:t>9</a:t>
            </a:r>
          </a:p>
          <a:p>
            <a:r>
              <a:rPr lang="en-GB" dirty="0"/>
              <a:t>10</a:t>
            </a:r>
          </a:p>
        </p:txBody>
      </p:sp>
      <p:sp>
        <p:nvSpPr>
          <p:cNvPr id="15" name="Rectangle 14">
            <a:extLst>
              <a:ext uri="{FF2B5EF4-FFF2-40B4-BE49-F238E27FC236}">
                <a16:creationId xmlns:a16="http://schemas.microsoft.com/office/drawing/2014/main" id="{8E535ECA-C227-441F-8C1F-534BF1D4CF75}"/>
              </a:ext>
            </a:extLst>
          </p:cNvPr>
          <p:cNvSpPr/>
          <p:nvPr/>
        </p:nvSpPr>
        <p:spPr>
          <a:xfrm>
            <a:off x="10920536" y="3687901"/>
            <a:ext cx="596087" cy="2862322"/>
          </a:xfrm>
          <a:prstGeom prst="rect">
            <a:avLst/>
          </a:prstGeom>
        </p:spPr>
        <p:txBody>
          <a:bodyPr wrap="square">
            <a:spAutoFit/>
          </a:bodyPr>
          <a:lstStyle/>
          <a:p>
            <a:r>
              <a:rPr lang="en-GB" dirty="0"/>
              <a:t>1</a:t>
            </a:r>
          </a:p>
          <a:p>
            <a:r>
              <a:rPr lang="en-GB" dirty="0"/>
              <a:t>2</a:t>
            </a:r>
          </a:p>
          <a:p>
            <a:r>
              <a:rPr lang="en-GB" dirty="0"/>
              <a:t>3</a:t>
            </a:r>
          </a:p>
          <a:p>
            <a:r>
              <a:rPr lang="en-GB" dirty="0"/>
              <a:t>3</a:t>
            </a:r>
          </a:p>
          <a:p>
            <a:r>
              <a:rPr lang="en-GB" dirty="0"/>
              <a:t>5</a:t>
            </a:r>
          </a:p>
          <a:p>
            <a:r>
              <a:rPr lang="en-GB" dirty="0"/>
              <a:t>6</a:t>
            </a:r>
          </a:p>
          <a:p>
            <a:r>
              <a:rPr lang="en-GB" dirty="0"/>
              <a:t>7</a:t>
            </a:r>
          </a:p>
          <a:p>
            <a:r>
              <a:rPr lang="en-GB" dirty="0"/>
              <a:t>2</a:t>
            </a:r>
          </a:p>
          <a:p>
            <a:r>
              <a:rPr lang="en-GB" dirty="0"/>
              <a:t>1</a:t>
            </a:r>
          </a:p>
        </p:txBody>
      </p:sp>
      <p:sp>
        <p:nvSpPr>
          <p:cNvPr id="16" name="Rectangle 15">
            <a:extLst>
              <a:ext uri="{FF2B5EF4-FFF2-40B4-BE49-F238E27FC236}">
                <a16:creationId xmlns:a16="http://schemas.microsoft.com/office/drawing/2014/main" id="{77B3C104-7F2D-4E86-8FDE-BB8F7B9DEB68}"/>
              </a:ext>
            </a:extLst>
          </p:cNvPr>
          <p:cNvSpPr/>
          <p:nvPr/>
        </p:nvSpPr>
        <p:spPr>
          <a:xfrm>
            <a:off x="9801532" y="3687901"/>
            <a:ext cx="783236" cy="2862322"/>
          </a:xfrm>
          <a:prstGeom prst="rect">
            <a:avLst/>
          </a:prstGeom>
        </p:spPr>
        <p:txBody>
          <a:bodyPr wrap="square">
            <a:spAutoFit/>
          </a:bodyPr>
          <a:lstStyle/>
          <a:p>
            <a:r>
              <a:rPr lang="en-GB" dirty="0"/>
              <a:t>I</a:t>
            </a:r>
          </a:p>
          <a:p>
            <a:r>
              <a:rPr lang="en-GB" dirty="0"/>
              <a:t>II</a:t>
            </a:r>
          </a:p>
          <a:p>
            <a:r>
              <a:rPr lang="en-GB" dirty="0"/>
              <a:t>III</a:t>
            </a:r>
          </a:p>
          <a:p>
            <a:r>
              <a:rPr lang="en-GB" dirty="0"/>
              <a:t>III</a:t>
            </a:r>
          </a:p>
          <a:p>
            <a:r>
              <a:rPr lang="en-GB" dirty="0"/>
              <a:t>IIII </a:t>
            </a:r>
          </a:p>
          <a:p>
            <a:r>
              <a:rPr lang="en-GB" dirty="0"/>
              <a:t>IIII I</a:t>
            </a:r>
          </a:p>
          <a:p>
            <a:r>
              <a:rPr lang="en-GB" dirty="0"/>
              <a:t>IIII II</a:t>
            </a:r>
          </a:p>
          <a:p>
            <a:r>
              <a:rPr lang="en-GB" dirty="0"/>
              <a:t>II</a:t>
            </a:r>
          </a:p>
          <a:p>
            <a:r>
              <a:rPr lang="en-GB" dirty="0"/>
              <a:t>I</a:t>
            </a:r>
          </a:p>
        </p:txBody>
      </p:sp>
      <p:cxnSp>
        <p:nvCxnSpPr>
          <p:cNvPr id="29" name="Straight Connector 28">
            <a:extLst>
              <a:ext uri="{FF2B5EF4-FFF2-40B4-BE49-F238E27FC236}">
                <a16:creationId xmlns:a16="http://schemas.microsoft.com/office/drawing/2014/main" id="{38C59971-79D3-4630-B4BC-B02A9D3E3FEE}"/>
              </a:ext>
            </a:extLst>
          </p:cNvPr>
          <p:cNvCxnSpPr>
            <a:cxnSpLocks/>
          </p:cNvCxnSpPr>
          <p:nvPr/>
        </p:nvCxnSpPr>
        <p:spPr bwMode="auto">
          <a:xfrm flipV="1">
            <a:off x="9870773" y="5061693"/>
            <a:ext cx="282931" cy="13148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965D80E0-32A7-428F-8CBE-EE00747ACC68}"/>
              </a:ext>
            </a:extLst>
          </p:cNvPr>
          <p:cNvCxnSpPr>
            <a:cxnSpLocks/>
          </p:cNvCxnSpPr>
          <p:nvPr/>
        </p:nvCxnSpPr>
        <p:spPr bwMode="auto">
          <a:xfrm flipV="1">
            <a:off x="9883160" y="5361025"/>
            <a:ext cx="282931" cy="13148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D0ACF7B1-ADE8-4C5E-89E9-20A176FA4C53}"/>
              </a:ext>
            </a:extLst>
          </p:cNvPr>
          <p:cNvCxnSpPr>
            <a:cxnSpLocks/>
          </p:cNvCxnSpPr>
          <p:nvPr/>
        </p:nvCxnSpPr>
        <p:spPr bwMode="auto">
          <a:xfrm flipV="1">
            <a:off x="9870772" y="5672415"/>
            <a:ext cx="282931" cy="13148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E61612AF-228E-4CBC-994F-D59C2734EE93}"/>
              </a:ext>
            </a:extLst>
          </p:cNvPr>
          <p:cNvCxnSpPr>
            <a:cxnSpLocks/>
          </p:cNvCxnSpPr>
          <p:nvPr/>
        </p:nvCxnSpPr>
        <p:spPr bwMode="auto">
          <a:xfrm flipV="1">
            <a:off x="4107389" y="421550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805093EF-0C19-482F-9AA3-91BDB3868709}"/>
              </a:ext>
            </a:extLst>
          </p:cNvPr>
          <p:cNvCxnSpPr>
            <a:cxnSpLocks/>
          </p:cNvCxnSpPr>
          <p:nvPr/>
        </p:nvCxnSpPr>
        <p:spPr bwMode="auto">
          <a:xfrm flipV="1">
            <a:off x="3585736" y="419165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82EBC9E9-6188-4AC7-9894-44A0AFBFDA33}"/>
              </a:ext>
            </a:extLst>
          </p:cNvPr>
          <p:cNvCxnSpPr>
            <a:cxnSpLocks/>
          </p:cNvCxnSpPr>
          <p:nvPr/>
        </p:nvCxnSpPr>
        <p:spPr bwMode="auto">
          <a:xfrm flipV="1">
            <a:off x="3563026" y="555123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F9689D14-9E47-4217-A8F8-E8AB6BEF0D7D}"/>
              </a:ext>
            </a:extLst>
          </p:cNvPr>
          <p:cNvCxnSpPr>
            <a:cxnSpLocks/>
          </p:cNvCxnSpPr>
          <p:nvPr/>
        </p:nvCxnSpPr>
        <p:spPr bwMode="auto">
          <a:xfrm flipV="1">
            <a:off x="3055161" y="419247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155AE46-2F4D-4854-B10E-7D3134757D24}"/>
              </a:ext>
            </a:extLst>
          </p:cNvPr>
          <p:cNvCxnSpPr>
            <a:cxnSpLocks/>
          </p:cNvCxnSpPr>
          <p:nvPr/>
        </p:nvCxnSpPr>
        <p:spPr bwMode="auto">
          <a:xfrm flipV="1">
            <a:off x="4104492" y="5088322"/>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A91E3602-A453-4059-B380-1CB0FA1999E4}"/>
              </a:ext>
            </a:extLst>
          </p:cNvPr>
          <p:cNvCxnSpPr>
            <a:cxnSpLocks/>
          </p:cNvCxnSpPr>
          <p:nvPr/>
        </p:nvCxnSpPr>
        <p:spPr bwMode="auto">
          <a:xfrm flipV="1">
            <a:off x="2492570" y="507921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AFF94C5-96B6-4DF7-B067-9DABBAA6C0F0}"/>
              </a:ext>
            </a:extLst>
          </p:cNvPr>
          <p:cNvCxnSpPr>
            <a:cxnSpLocks/>
          </p:cNvCxnSpPr>
          <p:nvPr/>
        </p:nvCxnSpPr>
        <p:spPr bwMode="auto">
          <a:xfrm flipV="1">
            <a:off x="4588882" y="418532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99873526-501A-451F-A188-C71121FA4E18}"/>
              </a:ext>
            </a:extLst>
          </p:cNvPr>
          <p:cNvCxnSpPr>
            <a:cxnSpLocks/>
          </p:cNvCxnSpPr>
          <p:nvPr/>
        </p:nvCxnSpPr>
        <p:spPr bwMode="auto">
          <a:xfrm flipV="1">
            <a:off x="4617758" y="5560512"/>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CC156C2A-78BA-4667-BCC4-959AE9B79444}"/>
              </a:ext>
            </a:extLst>
          </p:cNvPr>
          <p:cNvCxnSpPr>
            <a:cxnSpLocks/>
          </p:cNvCxnSpPr>
          <p:nvPr/>
        </p:nvCxnSpPr>
        <p:spPr bwMode="auto">
          <a:xfrm flipV="1">
            <a:off x="3030618" y="555123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99FDDFEF-18D9-4B1B-9425-3540E753E1B1}"/>
              </a:ext>
            </a:extLst>
          </p:cNvPr>
          <p:cNvCxnSpPr>
            <a:cxnSpLocks/>
          </p:cNvCxnSpPr>
          <p:nvPr/>
        </p:nvCxnSpPr>
        <p:spPr bwMode="auto">
          <a:xfrm flipV="1">
            <a:off x="4104492" y="4635435"/>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834AA8A0-DE35-49B7-9DE7-212CA3003A69}"/>
              </a:ext>
            </a:extLst>
          </p:cNvPr>
          <p:cNvCxnSpPr>
            <a:cxnSpLocks/>
          </p:cNvCxnSpPr>
          <p:nvPr/>
        </p:nvCxnSpPr>
        <p:spPr bwMode="auto">
          <a:xfrm flipV="1">
            <a:off x="4647691" y="460984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855DA235-C2F7-48B5-8CA6-48B4B9971C7E}"/>
              </a:ext>
            </a:extLst>
          </p:cNvPr>
          <p:cNvCxnSpPr>
            <a:cxnSpLocks/>
          </p:cNvCxnSpPr>
          <p:nvPr/>
        </p:nvCxnSpPr>
        <p:spPr bwMode="auto">
          <a:xfrm flipV="1">
            <a:off x="3565873" y="4596212"/>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pic>
        <p:nvPicPr>
          <p:cNvPr id="25" name="Picture 24">
            <a:extLst>
              <a:ext uri="{FF2B5EF4-FFF2-40B4-BE49-F238E27FC236}">
                <a16:creationId xmlns:a16="http://schemas.microsoft.com/office/drawing/2014/main" id="{8A161E62-6158-4319-91B3-331683DB37E5}"/>
              </a:ext>
            </a:extLst>
          </p:cNvPr>
          <p:cNvPicPr>
            <a:picLocks noChangeAspect="1"/>
          </p:cNvPicPr>
          <p:nvPr/>
        </p:nvPicPr>
        <p:blipFill>
          <a:blip r:embed="rId5"/>
          <a:stretch>
            <a:fillRect/>
          </a:stretch>
        </p:blipFill>
        <p:spPr>
          <a:xfrm>
            <a:off x="4082597" y="3260618"/>
            <a:ext cx="304826" cy="152413"/>
          </a:xfrm>
          <a:prstGeom prst="rect">
            <a:avLst/>
          </a:prstGeom>
        </p:spPr>
      </p:pic>
      <p:cxnSp>
        <p:nvCxnSpPr>
          <p:cNvPr id="46" name="Straight Connector 45">
            <a:extLst>
              <a:ext uri="{FF2B5EF4-FFF2-40B4-BE49-F238E27FC236}">
                <a16:creationId xmlns:a16="http://schemas.microsoft.com/office/drawing/2014/main" id="{B3578BB3-ED91-4AE7-ACDA-832AAA3BC842}"/>
              </a:ext>
            </a:extLst>
          </p:cNvPr>
          <p:cNvCxnSpPr>
            <a:cxnSpLocks/>
          </p:cNvCxnSpPr>
          <p:nvPr/>
        </p:nvCxnSpPr>
        <p:spPr bwMode="auto">
          <a:xfrm flipV="1">
            <a:off x="4060356" y="3763130"/>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6751A0BD-AED5-400D-B729-F349A4FB5120}"/>
              </a:ext>
            </a:extLst>
          </p:cNvPr>
          <p:cNvCxnSpPr>
            <a:cxnSpLocks/>
          </p:cNvCxnSpPr>
          <p:nvPr/>
        </p:nvCxnSpPr>
        <p:spPr bwMode="auto">
          <a:xfrm flipV="1">
            <a:off x="2984239" y="3311626"/>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725D0AB9-A7FE-4032-BAD5-FDFE2D2B35D3}"/>
              </a:ext>
            </a:extLst>
          </p:cNvPr>
          <p:cNvCxnSpPr>
            <a:cxnSpLocks/>
          </p:cNvCxnSpPr>
          <p:nvPr/>
        </p:nvCxnSpPr>
        <p:spPr bwMode="auto">
          <a:xfrm flipV="1">
            <a:off x="4634364" y="3300399"/>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304721A0-1641-4F65-8EA5-A4873EA9AB62}"/>
              </a:ext>
            </a:extLst>
          </p:cNvPr>
          <p:cNvCxnSpPr>
            <a:cxnSpLocks/>
          </p:cNvCxnSpPr>
          <p:nvPr/>
        </p:nvCxnSpPr>
        <p:spPr bwMode="auto">
          <a:xfrm flipV="1">
            <a:off x="2483642" y="373278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AE79442A-8BED-4214-8E34-430E7C98568F}"/>
              </a:ext>
            </a:extLst>
          </p:cNvPr>
          <p:cNvCxnSpPr>
            <a:cxnSpLocks/>
          </p:cNvCxnSpPr>
          <p:nvPr/>
        </p:nvCxnSpPr>
        <p:spPr bwMode="auto">
          <a:xfrm flipV="1">
            <a:off x="4607019" y="506169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F7F27A48-8797-4CB1-AD2C-E2A49E5B93B4}"/>
              </a:ext>
            </a:extLst>
          </p:cNvPr>
          <p:cNvCxnSpPr>
            <a:cxnSpLocks/>
          </p:cNvCxnSpPr>
          <p:nvPr/>
        </p:nvCxnSpPr>
        <p:spPr bwMode="auto">
          <a:xfrm flipV="1">
            <a:off x="2474434" y="5494772"/>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FA891B26-BA98-4537-9BCA-7ECE4210DDBD}"/>
              </a:ext>
            </a:extLst>
          </p:cNvPr>
          <p:cNvCxnSpPr>
            <a:cxnSpLocks/>
          </p:cNvCxnSpPr>
          <p:nvPr/>
        </p:nvCxnSpPr>
        <p:spPr bwMode="auto">
          <a:xfrm flipV="1">
            <a:off x="4138171" y="550338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1583F3E-6B34-4630-A236-12A4103B518E}"/>
              </a:ext>
            </a:extLst>
          </p:cNvPr>
          <p:cNvCxnSpPr>
            <a:cxnSpLocks/>
          </p:cNvCxnSpPr>
          <p:nvPr/>
        </p:nvCxnSpPr>
        <p:spPr bwMode="auto">
          <a:xfrm flipV="1">
            <a:off x="2529005" y="333682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2B4724A1-2F58-44CF-AE93-ADC5928EF647}"/>
              </a:ext>
            </a:extLst>
          </p:cNvPr>
          <p:cNvCxnSpPr>
            <a:cxnSpLocks/>
          </p:cNvCxnSpPr>
          <p:nvPr/>
        </p:nvCxnSpPr>
        <p:spPr bwMode="auto">
          <a:xfrm flipV="1">
            <a:off x="3531823" y="3324236"/>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367C64F4-C378-4E37-877C-84D1B5708795}"/>
              </a:ext>
            </a:extLst>
          </p:cNvPr>
          <p:cNvCxnSpPr>
            <a:cxnSpLocks/>
          </p:cNvCxnSpPr>
          <p:nvPr/>
        </p:nvCxnSpPr>
        <p:spPr bwMode="auto">
          <a:xfrm flipV="1">
            <a:off x="4616431" y="3786677"/>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62BA12BE-DF99-444B-9DBF-E26597B77BD1}"/>
              </a:ext>
            </a:extLst>
          </p:cNvPr>
          <p:cNvCxnSpPr>
            <a:cxnSpLocks/>
          </p:cNvCxnSpPr>
          <p:nvPr/>
        </p:nvCxnSpPr>
        <p:spPr bwMode="auto">
          <a:xfrm flipV="1">
            <a:off x="2531484" y="419427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FBF8894-93B4-4924-BBD3-0751D908745A}"/>
              </a:ext>
            </a:extLst>
          </p:cNvPr>
          <p:cNvCxnSpPr>
            <a:cxnSpLocks/>
          </p:cNvCxnSpPr>
          <p:nvPr/>
        </p:nvCxnSpPr>
        <p:spPr bwMode="auto">
          <a:xfrm flipV="1">
            <a:off x="2506761" y="466365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6350FCB0-478B-4F08-A053-B2AA529C2F42}"/>
              </a:ext>
            </a:extLst>
          </p:cNvPr>
          <p:cNvCxnSpPr>
            <a:cxnSpLocks/>
          </p:cNvCxnSpPr>
          <p:nvPr/>
        </p:nvCxnSpPr>
        <p:spPr bwMode="auto">
          <a:xfrm flipV="1">
            <a:off x="3050094" y="467558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64BB67A4-1A32-4C7E-8128-5D925B6FD55A}"/>
              </a:ext>
            </a:extLst>
          </p:cNvPr>
          <p:cNvCxnSpPr>
            <a:cxnSpLocks/>
          </p:cNvCxnSpPr>
          <p:nvPr/>
        </p:nvCxnSpPr>
        <p:spPr bwMode="auto">
          <a:xfrm flipV="1">
            <a:off x="3548488" y="5079213"/>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7B10F173-1C2E-4D9D-86B6-9AC2315CBAC3}"/>
              </a:ext>
            </a:extLst>
          </p:cNvPr>
          <p:cNvCxnSpPr>
            <a:cxnSpLocks/>
          </p:cNvCxnSpPr>
          <p:nvPr/>
        </p:nvCxnSpPr>
        <p:spPr bwMode="auto">
          <a:xfrm flipV="1">
            <a:off x="3531822" y="3718224"/>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47B4C6FE-ABB9-42DB-A275-89CC58DD65E3}"/>
              </a:ext>
            </a:extLst>
          </p:cNvPr>
          <p:cNvCxnSpPr>
            <a:cxnSpLocks/>
          </p:cNvCxnSpPr>
          <p:nvPr/>
        </p:nvCxnSpPr>
        <p:spPr bwMode="auto">
          <a:xfrm flipV="1">
            <a:off x="3000621" y="5068126"/>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858F1D92-1288-4BA4-BEED-9538A5A86925}"/>
              </a:ext>
            </a:extLst>
          </p:cNvPr>
          <p:cNvCxnSpPr>
            <a:cxnSpLocks/>
          </p:cNvCxnSpPr>
          <p:nvPr/>
        </p:nvCxnSpPr>
        <p:spPr bwMode="auto">
          <a:xfrm flipV="1">
            <a:off x="3007732" y="3736236"/>
            <a:ext cx="282931" cy="131480"/>
          </a:xfrm>
          <a:prstGeom prst="line">
            <a:avLst/>
          </a:prstGeom>
          <a:solidFill>
            <a:srgbClr val="00B8FF"/>
          </a:solidFill>
          <a:ln w="19050" cap="flat" cmpd="sng" algn="ctr">
            <a:solidFill>
              <a:srgbClr val="FF0000"/>
            </a:solidFill>
            <a:prstDash val="solid"/>
            <a:round/>
            <a:headEnd type="none" w="med" len="med"/>
            <a:tailEnd type="none" w="med" len="med"/>
          </a:ln>
          <a:effectLst/>
        </p:spPr>
      </p:cxnSp>
      <p:sp>
        <p:nvSpPr>
          <p:cNvPr id="4" name="Rectangle 3">
            <a:extLst>
              <a:ext uri="{FF2B5EF4-FFF2-40B4-BE49-F238E27FC236}">
                <a16:creationId xmlns:a16="http://schemas.microsoft.com/office/drawing/2014/main" id="{AA019D27-6784-4D51-A13A-AAEC5734551D}"/>
              </a:ext>
            </a:extLst>
          </p:cNvPr>
          <p:cNvSpPr/>
          <p:nvPr/>
        </p:nvSpPr>
        <p:spPr bwMode="auto">
          <a:xfrm>
            <a:off x="2499841" y="3150569"/>
            <a:ext cx="2476192" cy="269786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5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54"/>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58"/>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3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60"/>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6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62"/>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0" y="675805"/>
            <a:ext cx="9721081"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b="1" dirty="0"/>
              <a:t>Example 2</a:t>
            </a:r>
          </a:p>
          <a:p>
            <a:pPr marL="0" indent="0" eaLnBrk="1" hangingPunct="1">
              <a:buClr>
                <a:srgbClr val="000000"/>
              </a:buClr>
              <a:buSzPct val="100000"/>
              <a:defRPr/>
            </a:pPr>
            <a:r>
              <a:rPr lang="en-GB" sz="2400" dirty="0"/>
              <a:t>Kathryn plants two different types of tomato plant.  She records the number of tomatoes that she picks from each plant over 10 days.  </a:t>
            </a: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Comparing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C00BF25B-D19E-477E-B790-E182DD497D2C}"/>
              </a:ext>
            </a:extLst>
          </p:cNvPr>
          <p:cNvPicPr>
            <a:picLocks noChangeAspect="1"/>
          </p:cNvPicPr>
          <p:nvPr/>
        </p:nvPicPr>
        <p:blipFill>
          <a:blip r:embed="rId4"/>
          <a:stretch>
            <a:fillRect/>
          </a:stretch>
        </p:blipFill>
        <p:spPr>
          <a:xfrm>
            <a:off x="2392480" y="1955413"/>
            <a:ext cx="6333172" cy="1190162"/>
          </a:xfrm>
          <a:prstGeom prst="rect">
            <a:avLst/>
          </a:prstGeom>
        </p:spPr>
      </p:pic>
      <p:sp>
        <p:nvSpPr>
          <p:cNvPr id="3" name="Rectangle 2">
            <a:extLst>
              <a:ext uri="{FF2B5EF4-FFF2-40B4-BE49-F238E27FC236}">
                <a16:creationId xmlns:a16="http://schemas.microsoft.com/office/drawing/2014/main" id="{8F892E9C-5C50-46BB-B522-ADB54907C12D}"/>
              </a:ext>
            </a:extLst>
          </p:cNvPr>
          <p:cNvSpPr/>
          <p:nvPr/>
        </p:nvSpPr>
        <p:spPr>
          <a:xfrm>
            <a:off x="2351584" y="3285063"/>
            <a:ext cx="9505056" cy="830997"/>
          </a:xfrm>
          <a:prstGeom prst="rect">
            <a:avLst/>
          </a:prstGeom>
        </p:spPr>
        <p:txBody>
          <a:bodyPr wrap="square">
            <a:spAutoFit/>
          </a:bodyPr>
          <a:lstStyle/>
          <a:p>
            <a:r>
              <a:rPr lang="en-GB" sz="2400" dirty="0"/>
              <a:t>Compare the two plants and recommend which type she should buy </a:t>
            </a:r>
          </a:p>
          <a:p>
            <a:r>
              <a:rPr lang="en-GB" sz="2400" b="1" dirty="0"/>
              <a:t>Solution</a:t>
            </a:r>
          </a:p>
        </p:txBody>
      </p:sp>
      <p:sp>
        <p:nvSpPr>
          <p:cNvPr id="4" name="Rectangle 3">
            <a:extLst>
              <a:ext uri="{FF2B5EF4-FFF2-40B4-BE49-F238E27FC236}">
                <a16:creationId xmlns:a16="http://schemas.microsoft.com/office/drawing/2014/main" id="{C601EC14-35C3-4890-BA6A-E361D3BF9642}"/>
              </a:ext>
            </a:extLst>
          </p:cNvPr>
          <p:cNvSpPr/>
          <p:nvPr/>
        </p:nvSpPr>
        <p:spPr>
          <a:xfrm>
            <a:off x="2423592" y="4116060"/>
            <a:ext cx="9361040" cy="2308324"/>
          </a:xfrm>
          <a:prstGeom prst="rect">
            <a:avLst/>
          </a:prstGeom>
        </p:spPr>
        <p:txBody>
          <a:bodyPr wrap="square">
            <a:spAutoFit/>
          </a:bodyPr>
          <a:lstStyle/>
          <a:p>
            <a:r>
              <a:rPr lang="en-GB" sz="2400" dirty="0">
                <a:solidFill>
                  <a:srgbClr val="FF0000"/>
                </a:solidFill>
              </a:rPr>
              <a:t>As plant B has a higher mean, this suggests that using plant B will produce more tomatoes than using plants of type A.  The fact the plant B has the lower range suggests that it will also be more consistent in the number of tomatoes that it produces than type A.  Type A will have some productive days but it will also have some poor days.</a:t>
            </a:r>
          </a:p>
        </p:txBody>
      </p:sp>
      <p:sp>
        <p:nvSpPr>
          <p:cNvPr id="5" name="Rectangle 4">
            <a:extLst>
              <a:ext uri="{FF2B5EF4-FFF2-40B4-BE49-F238E27FC236}">
                <a16:creationId xmlns:a16="http://schemas.microsoft.com/office/drawing/2014/main" id="{B958E89D-ABFF-4ECE-B258-B96C963B19E7}"/>
              </a:ext>
            </a:extLst>
          </p:cNvPr>
          <p:cNvSpPr/>
          <p:nvPr/>
        </p:nvSpPr>
        <p:spPr>
          <a:xfrm>
            <a:off x="10572571" y="2013818"/>
            <a:ext cx="1494320" cy="461665"/>
          </a:xfrm>
          <a:prstGeom prst="rect">
            <a:avLst/>
          </a:prstGeom>
        </p:spPr>
        <p:txBody>
          <a:bodyPr wrap="none">
            <a:spAutoFit/>
          </a:bodyPr>
          <a:lstStyle/>
          <a:p>
            <a:r>
              <a:rPr lang="en-GB" sz="2400" dirty="0">
                <a:solidFill>
                  <a:srgbClr val="FF0000"/>
                </a:solidFill>
              </a:rPr>
              <a:t>range = 6</a:t>
            </a:r>
          </a:p>
        </p:txBody>
      </p:sp>
      <p:sp>
        <p:nvSpPr>
          <p:cNvPr id="6" name="Rectangle 5">
            <a:extLst>
              <a:ext uri="{FF2B5EF4-FFF2-40B4-BE49-F238E27FC236}">
                <a16:creationId xmlns:a16="http://schemas.microsoft.com/office/drawing/2014/main" id="{3C47FA68-3860-44CA-991C-41386F97D04F}"/>
              </a:ext>
            </a:extLst>
          </p:cNvPr>
          <p:cNvSpPr/>
          <p:nvPr/>
        </p:nvSpPr>
        <p:spPr>
          <a:xfrm>
            <a:off x="10582618" y="2636729"/>
            <a:ext cx="1494320" cy="461665"/>
          </a:xfrm>
          <a:prstGeom prst="rect">
            <a:avLst/>
          </a:prstGeom>
        </p:spPr>
        <p:txBody>
          <a:bodyPr wrap="none">
            <a:spAutoFit/>
          </a:bodyPr>
          <a:lstStyle/>
          <a:p>
            <a:r>
              <a:rPr lang="en-GB" sz="2400" dirty="0">
                <a:solidFill>
                  <a:srgbClr val="FF0000"/>
                </a:solidFill>
              </a:rPr>
              <a:t>range = 4</a:t>
            </a:r>
          </a:p>
        </p:txBody>
      </p:sp>
      <p:sp>
        <p:nvSpPr>
          <p:cNvPr id="7" name="Rectangle 6">
            <a:extLst>
              <a:ext uri="{FF2B5EF4-FFF2-40B4-BE49-F238E27FC236}">
                <a16:creationId xmlns:a16="http://schemas.microsoft.com/office/drawing/2014/main" id="{6992CD7E-FE4A-4FF2-8A8C-7568578A2E4E}"/>
              </a:ext>
            </a:extLst>
          </p:cNvPr>
          <p:cNvSpPr/>
          <p:nvPr/>
        </p:nvSpPr>
        <p:spPr>
          <a:xfrm>
            <a:off x="8707903" y="2037538"/>
            <a:ext cx="1733167" cy="461665"/>
          </a:xfrm>
          <a:prstGeom prst="rect">
            <a:avLst/>
          </a:prstGeom>
        </p:spPr>
        <p:txBody>
          <a:bodyPr wrap="none">
            <a:spAutoFit/>
          </a:bodyPr>
          <a:lstStyle/>
          <a:p>
            <a:r>
              <a:rPr lang="en-GB" sz="2400" dirty="0">
                <a:solidFill>
                  <a:srgbClr val="FF0000"/>
                </a:solidFill>
              </a:rPr>
              <a:t>mean = 4.2</a:t>
            </a:r>
          </a:p>
        </p:txBody>
      </p:sp>
      <p:sp>
        <p:nvSpPr>
          <p:cNvPr id="8" name="Rectangle 7">
            <a:extLst>
              <a:ext uri="{FF2B5EF4-FFF2-40B4-BE49-F238E27FC236}">
                <a16:creationId xmlns:a16="http://schemas.microsoft.com/office/drawing/2014/main" id="{029E2F64-30A7-42C5-9E56-704F1BC4F13C}"/>
              </a:ext>
            </a:extLst>
          </p:cNvPr>
          <p:cNvSpPr/>
          <p:nvPr/>
        </p:nvSpPr>
        <p:spPr>
          <a:xfrm>
            <a:off x="8720011" y="2662152"/>
            <a:ext cx="1733167" cy="461665"/>
          </a:xfrm>
          <a:prstGeom prst="rect">
            <a:avLst/>
          </a:prstGeom>
        </p:spPr>
        <p:txBody>
          <a:bodyPr wrap="none">
            <a:spAutoFit/>
          </a:bodyPr>
          <a:lstStyle/>
          <a:p>
            <a:r>
              <a:rPr lang="en-GB" sz="2400" dirty="0">
                <a:solidFill>
                  <a:srgbClr val="FF0000"/>
                </a:solidFill>
              </a:rPr>
              <a:t>mean = 7.1</a:t>
            </a:r>
          </a:p>
        </p:txBody>
      </p:sp>
      <p:sp>
        <p:nvSpPr>
          <p:cNvPr id="13" name="Rectangle 12">
            <a:extLst>
              <a:ext uri="{FF2B5EF4-FFF2-40B4-BE49-F238E27FC236}">
                <a16:creationId xmlns:a16="http://schemas.microsoft.com/office/drawing/2014/main" id="{B5F3BF6C-FAFC-487F-90E2-EF34877C4174}"/>
              </a:ext>
            </a:extLst>
          </p:cNvPr>
          <p:cNvSpPr/>
          <p:nvPr/>
        </p:nvSpPr>
        <p:spPr bwMode="auto">
          <a:xfrm>
            <a:off x="2392479" y="1952235"/>
            <a:ext cx="6327531" cy="120033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4058884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79576" y="617867"/>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1. The two vertical line diagrams show the number of goals scored per match by two top footballers</a:t>
            </a:r>
            <a:endParaRPr lang="en-US" sz="2400" dirty="0"/>
          </a:p>
        </p:txBody>
      </p:sp>
      <p:sp>
        <p:nvSpPr>
          <p:cNvPr id="15373" name="TextBox 2"/>
          <p:cNvSpPr txBox="1">
            <a:spLocks noChangeArrowheads="1"/>
          </p:cNvSpPr>
          <p:nvPr/>
        </p:nvSpPr>
        <p:spPr bwMode="auto">
          <a:xfrm>
            <a:off x="2257625" y="44226"/>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Comparing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CA2B7DF-53BE-4AF5-BA25-9DA183C7A3CD}"/>
              </a:ext>
            </a:extLst>
          </p:cNvPr>
          <p:cNvPicPr>
            <a:picLocks noChangeAspect="1"/>
          </p:cNvPicPr>
          <p:nvPr/>
        </p:nvPicPr>
        <p:blipFill rotWithShape="1">
          <a:blip r:embed="rId4"/>
          <a:srcRect t="2061"/>
          <a:stretch/>
        </p:blipFill>
        <p:spPr>
          <a:xfrm>
            <a:off x="2590962" y="1473486"/>
            <a:ext cx="2647350" cy="2414800"/>
          </a:xfrm>
          <a:prstGeom prst="rect">
            <a:avLst/>
          </a:prstGeom>
        </p:spPr>
      </p:pic>
      <p:pic>
        <p:nvPicPr>
          <p:cNvPr id="3" name="Picture 2">
            <a:extLst>
              <a:ext uri="{FF2B5EF4-FFF2-40B4-BE49-F238E27FC236}">
                <a16:creationId xmlns:a16="http://schemas.microsoft.com/office/drawing/2014/main" id="{D273D670-7391-49FD-B2CE-722E6CD20FB4}"/>
              </a:ext>
            </a:extLst>
          </p:cNvPr>
          <p:cNvPicPr>
            <a:picLocks noChangeAspect="1"/>
          </p:cNvPicPr>
          <p:nvPr/>
        </p:nvPicPr>
        <p:blipFill rotWithShape="1">
          <a:blip r:embed="rId5"/>
          <a:srcRect t="2414"/>
          <a:stretch/>
        </p:blipFill>
        <p:spPr>
          <a:xfrm>
            <a:off x="7300849" y="1448864"/>
            <a:ext cx="2611575" cy="2414800"/>
          </a:xfrm>
          <a:prstGeom prst="rect">
            <a:avLst/>
          </a:prstGeom>
        </p:spPr>
      </p:pic>
      <p:sp>
        <p:nvSpPr>
          <p:cNvPr id="4" name="Rectangle 3">
            <a:extLst>
              <a:ext uri="{FF2B5EF4-FFF2-40B4-BE49-F238E27FC236}">
                <a16:creationId xmlns:a16="http://schemas.microsoft.com/office/drawing/2014/main" id="{6578300B-BECD-445B-996C-48272742F760}"/>
              </a:ext>
            </a:extLst>
          </p:cNvPr>
          <p:cNvSpPr/>
          <p:nvPr/>
        </p:nvSpPr>
        <p:spPr>
          <a:xfrm>
            <a:off x="2279576" y="4005064"/>
            <a:ext cx="9433048" cy="2677656"/>
          </a:xfrm>
          <a:prstGeom prst="rect">
            <a:avLst/>
          </a:prstGeom>
        </p:spPr>
        <p:txBody>
          <a:bodyPr wrap="square">
            <a:spAutoFit/>
          </a:bodyPr>
          <a:lstStyle/>
          <a:p>
            <a:pPr marL="457200" indent="-457200">
              <a:buAutoNum type="alphaLcParenBoth"/>
            </a:pPr>
            <a:r>
              <a:rPr lang="en-GB" sz="2400" dirty="0"/>
              <a:t>Calculate the mean and range for each player.</a:t>
            </a:r>
          </a:p>
          <a:p>
            <a:pPr marL="457200" indent="-457200">
              <a:buAutoNum type="alphaLcParenBoth"/>
            </a:pPr>
            <a:endParaRPr lang="en-GB" sz="2400" dirty="0"/>
          </a:p>
          <a:p>
            <a:pPr marL="457200" indent="-457200">
              <a:buAutoNum type="alphaLcParenBoth"/>
            </a:pPr>
            <a:endParaRPr lang="en-GB" sz="2400" dirty="0"/>
          </a:p>
          <a:p>
            <a:pPr marL="457200" indent="-457200">
              <a:buAutoNum type="alphaLcParenBoth" startAt="2"/>
            </a:pPr>
            <a:r>
              <a:rPr lang="en-GB" sz="2400" dirty="0"/>
              <a:t>Describe the differences between the two players.</a:t>
            </a:r>
          </a:p>
          <a:p>
            <a:pPr marL="457200" indent="-457200">
              <a:buAutoNum type="alphaLcParenBoth" startAt="2"/>
            </a:pPr>
            <a:endParaRPr lang="en-GB" sz="2400" dirty="0"/>
          </a:p>
          <a:p>
            <a:pPr marL="457200" indent="-457200">
              <a:buAutoNum type="alphaLcParenBoth" startAt="2"/>
            </a:pPr>
            <a:endParaRPr lang="en-GB" sz="2400" dirty="0"/>
          </a:p>
          <a:p>
            <a:r>
              <a:rPr lang="en-GB" sz="2400" dirty="0"/>
              <a:t> </a:t>
            </a:r>
          </a:p>
        </p:txBody>
      </p:sp>
      <p:sp>
        <p:nvSpPr>
          <p:cNvPr id="5" name="TextBox 4">
            <a:extLst>
              <a:ext uri="{FF2B5EF4-FFF2-40B4-BE49-F238E27FC236}">
                <a16:creationId xmlns:a16="http://schemas.microsoft.com/office/drawing/2014/main" id="{57EFE210-BDCA-46D7-A216-89DB4375B9F9}"/>
              </a:ext>
            </a:extLst>
          </p:cNvPr>
          <p:cNvSpPr txBox="1"/>
          <p:nvPr/>
        </p:nvSpPr>
        <p:spPr>
          <a:xfrm>
            <a:off x="5238312" y="1492131"/>
            <a:ext cx="1411749" cy="461665"/>
          </a:xfrm>
          <a:prstGeom prst="rect">
            <a:avLst/>
          </a:prstGeom>
          <a:noFill/>
        </p:spPr>
        <p:txBody>
          <a:bodyPr wrap="square" rtlCol="0">
            <a:spAutoFit/>
          </a:bodyPr>
          <a:lstStyle/>
          <a:p>
            <a:r>
              <a:rPr lang="en-GB" sz="2400" dirty="0"/>
              <a:t>Player A</a:t>
            </a:r>
          </a:p>
        </p:txBody>
      </p:sp>
      <p:sp>
        <p:nvSpPr>
          <p:cNvPr id="6" name="Rectangle 5">
            <a:extLst>
              <a:ext uri="{FF2B5EF4-FFF2-40B4-BE49-F238E27FC236}">
                <a16:creationId xmlns:a16="http://schemas.microsoft.com/office/drawing/2014/main" id="{7C59388C-6370-44EA-863D-B5B56759DB66}"/>
              </a:ext>
            </a:extLst>
          </p:cNvPr>
          <p:cNvSpPr/>
          <p:nvPr/>
        </p:nvSpPr>
        <p:spPr>
          <a:xfrm>
            <a:off x="10033026" y="1467387"/>
            <a:ext cx="1652305" cy="461665"/>
          </a:xfrm>
          <a:prstGeom prst="rect">
            <a:avLst/>
          </a:prstGeom>
        </p:spPr>
        <p:txBody>
          <a:bodyPr wrap="square">
            <a:spAutoFit/>
          </a:bodyPr>
          <a:lstStyle/>
          <a:p>
            <a:r>
              <a:rPr lang="en-GB" sz="2400" dirty="0"/>
              <a:t>Player B</a:t>
            </a:r>
          </a:p>
        </p:txBody>
      </p:sp>
      <p:sp>
        <p:nvSpPr>
          <p:cNvPr id="7" name="TextBox 6">
            <a:extLst>
              <a:ext uri="{FF2B5EF4-FFF2-40B4-BE49-F238E27FC236}">
                <a16:creationId xmlns:a16="http://schemas.microsoft.com/office/drawing/2014/main" id="{0FF01F96-2CF2-4980-8C41-8770862595DF}"/>
              </a:ext>
            </a:extLst>
          </p:cNvPr>
          <p:cNvSpPr txBox="1"/>
          <p:nvPr/>
        </p:nvSpPr>
        <p:spPr>
          <a:xfrm>
            <a:off x="10033026" y="1877279"/>
            <a:ext cx="1801488" cy="461665"/>
          </a:xfrm>
          <a:prstGeom prst="rect">
            <a:avLst/>
          </a:prstGeom>
          <a:noFill/>
        </p:spPr>
        <p:txBody>
          <a:bodyPr wrap="square" rtlCol="0">
            <a:spAutoFit/>
          </a:bodyPr>
          <a:lstStyle/>
          <a:p>
            <a:r>
              <a:rPr lang="en-GB" sz="2400" dirty="0">
                <a:solidFill>
                  <a:srgbClr val="FF0000"/>
                </a:solidFill>
              </a:rPr>
              <a:t>mean = 1.7</a:t>
            </a:r>
          </a:p>
        </p:txBody>
      </p:sp>
      <p:sp>
        <p:nvSpPr>
          <p:cNvPr id="8" name="Rectangle 7">
            <a:extLst>
              <a:ext uri="{FF2B5EF4-FFF2-40B4-BE49-F238E27FC236}">
                <a16:creationId xmlns:a16="http://schemas.microsoft.com/office/drawing/2014/main" id="{595CB008-93C2-491B-9E73-FDFDD7CB2F27}"/>
              </a:ext>
            </a:extLst>
          </p:cNvPr>
          <p:cNvSpPr/>
          <p:nvPr/>
        </p:nvSpPr>
        <p:spPr>
          <a:xfrm>
            <a:off x="5229416" y="1897964"/>
            <a:ext cx="1733167" cy="461665"/>
          </a:xfrm>
          <a:prstGeom prst="rect">
            <a:avLst/>
          </a:prstGeom>
        </p:spPr>
        <p:txBody>
          <a:bodyPr wrap="none">
            <a:spAutoFit/>
          </a:bodyPr>
          <a:lstStyle/>
          <a:p>
            <a:r>
              <a:rPr lang="en-GB" sz="2400" dirty="0">
                <a:solidFill>
                  <a:srgbClr val="FF0000"/>
                </a:solidFill>
              </a:rPr>
              <a:t>mean = 1.6</a:t>
            </a:r>
          </a:p>
        </p:txBody>
      </p:sp>
      <p:sp>
        <p:nvSpPr>
          <p:cNvPr id="9" name="Rectangle 8">
            <a:extLst>
              <a:ext uri="{FF2B5EF4-FFF2-40B4-BE49-F238E27FC236}">
                <a16:creationId xmlns:a16="http://schemas.microsoft.com/office/drawing/2014/main" id="{FAFA8E01-5E48-45EC-AF71-1FB3CB8ACFB5}"/>
              </a:ext>
            </a:extLst>
          </p:cNvPr>
          <p:cNvSpPr/>
          <p:nvPr/>
        </p:nvSpPr>
        <p:spPr>
          <a:xfrm>
            <a:off x="5257982" y="2314912"/>
            <a:ext cx="1494320" cy="461665"/>
          </a:xfrm>
          <a:prstGeom prst="rect">
            <a:avLst/>
          </a:prstGeom>
        </p:spPr>
        <p:txBody>
          <a:bodyPr wrap="none">
            <a:spAutoFit/>
          </a:bodyPr>
          <a:lstStyle/>
          <a:p>
            <a:r>
              <a:rPr lang="en-GB" sz="2400" dirty="0">
                <a:solidFill>
                  <a:srgbClr val="FF0000"/>
                </a:solidFill>
              </a:rPr>
              <a:t>range = 4</a:t>
            </a:r>
          </a:p>
        </p:txBody>
      </p:sp>
      <p:sp>
        <p:nvSpPr>
          <p:cNvPr id="10" name="Rectangle 9">
            <a:extLst>
              <a:ext uri="{FF2B5EF4-FFF2-40B4-BE49-F238E27FC236}">
                <a16:creationId xmlns:a16="http://schemas.microsoft.com/office/drawing/2014/main" id="{D8135C6A-54A0-4356-9ED6-E60B16A38D55}"/>
              </a:ext>
            </a:extLst>
          </p:cNvPr>
          <p:cNvSpPr/>
          <p:nvPr/>
        </p:nvSpPr>
        <p:spPr>
          <a:xfrm>
            <a:off x="10018537" y="2259199"/>
            <a:ext cx="1494320" cy="461665"/>
          </a:xfrm>
          <a:prstGeom prst="rect">
            <a:avLst/>
          </a:prstGeom>
        </p:spPr>
        <p:txBody>
          <a:bodyPr wrap="none">
            <a:spAutoFit/>
          </a:bodyPr>
          <a:lstStyle/>
          <a:p>
            <a:r>
              <a:rPr lang="en-GB" sz="2400" dirty="0">
                <a:solidFill>
                  <a:srgbClr val="FF0000"/>
                </a:solidFill>
              </a:rPr>
              <a:t>range = 3</a:t>
            </a:r>
          </a:p>
        </p:txBody>
      </p:sp>
      <p:sp>
        <p:nvSpPr>
          <p:cNvPr id="11" name="Rectangle 10">
            <a:extLst>
              <a:ext uri="{FF2B5EF4-FFF2-40B4-BE49-F238E27FC236}">
                <a16:creationId xmlns:a16="http://schemas.microsoft.com/office/drawing/2014/main" id="{03C6B4A7-23AD-474B-B7F0-7FCAF91B115C}"/>
              </a:ext>
            </a:extLst>
          </p:cNvPr>
          <p:cNvSpPr/>
          <p:nvPr/>
        </p:nvSpPr>
        <p:spPr>
          <a:xfrm>
            <a:off x="2464395" y="4414956"/>
            <a:ext cx="8371331" cy="461665"/>
          </a:xfrm>
          <a:prstGeom prst="rect">
            <a:avLst/>
          </a:prstGeom>
        </p:spPr>
        <p:txBody>
          <a:bodyPr wrap="square">
            <a:spAutoFit/>
          </a:bodyPr>
          <a:lstStyle/>
          <a:p>
            <a:r>
              <a:rPr lang="en-GB" sz="2400" dirty="0">
                <a:solidFill>
                  <a:srgbClr val="FF0000"/>
                </a:solidFill>
              </a:rPr>
              <a:t>Mean A = ( 0 + 1 + 2 +12 + 4 )÷12 = 19 ÷ 12 = 1.6 </a:t>
            </a:r>
          </a:p>
        </p:txBody>
      </p:sp>
      <p:sp>
        <p:nvSpPr>
          <p:cNvPr id="12" name="Rectangle 11">
            <a:extLst>
              <a:ext uri="{FF2B5EF4-FFF2-40B4-BE49-F238E27FC236}">
                <a16:creationId xmlns:a16="http://schemas.microsoft.com/office/drawing/2014/main" id="{B5E13097-CC7C-491B-904C-746330458C1E}"/>
              </a:ext>
            </a:extLst>
          </p:cNvPr>
          <p:cNvSpPr/>
          <p:nvPr/>
        </p:nvSpPr>
        <p:spPr>
          <a:xfrm>
            <a:off x="2469868" y="4787188"/>
            <a:ext cx="6600967" cy="461665"/>
          </a:xfrm>
          <a:prstGeom prst="rect">
            <a:avLst/>
          </a:prstGeom>
        </p:spPr>
        <p:txBody>
          <a:bodyPr wrap="square">
            <a:spAutoFit/>
          </a:bodyPr>
          <a:lstStyle/>
          <a:p>
            <a:r>
              <a:rPr lang="en-GB" sz="2400" dirty="0">
                <a:solidFill>
                  <a:srgbClr val="FF0000"/>
                </a:solidFill>
              </a:rPr>
              <a:t>Mean B = ( 0 + 4 + 10 + 6 )÷12 = 20÷12 = 1.7</a:t>
            </a:r>
          </a:p>
        </p:txBody>
      </p:sp>
      <p:sp>
        <p:nvSpPr>
          <p:cNvPr id="13" name="TextBox 12">
            <a:extLst>
              <a:ext uri="{FF2B5EF4-FFF2-40B4-BE49-F238E27FC236}">
                <a16:creationId xmlns:a16="http://schemas.microsoft.com/office/drawing/2014/main" id="{E9E2D4E6-ACA4-40BF-A9B7-FEF9760C5FDE}"/>
              </a:ext>
            </a:extLst>
          </p:cNvPr>
          <p:cNvSpPr txBox="1"/>
          <p:nvPr/>
        </p:nvSpPr>
        <p:spPr>
          <a:xfrm>
            <a:off x="2386978" y="5482391"/>
            <a:ext cx="9433047" cy="1200329"/>
          </a:xfrm>
          <a:prstGeom prst="rect">
            <a:avLst/>
          </a:prstGeom>
          <a:noFill/>
        </p:spPr>
        <p:txBody>
          <a:bodyPr wrap="square" rtlCol="0">
            <a:spAutoFit/>
          </a:bodyPr>
          <a:lstStyle/>
          <a:p>
            <a:r>
              <a:rPr lang="en-GB" sz="2400" dirty="0">
                <a:solidFill>
                  <a:srgbClr val="FF0000"/>
                </a:solidFill>
              </a:rPr>
              <a:t>There is little difference between the average number of goals scored but player B has a smaller range which indicates he is more consistent player than A at scoring goals</a:t>
            </a:r>
          </a:p>
        </p:txBody>
      </p:sp>
      <p:cxnSp>
        <p:nvCxnSpPr>
          <p:cNvPr id="15" name="Straight Arrow Connector 14">
            <a:extLst>
              <a:ext uri="{FF2B5EF4-FFF2-40B4-BE49-F238E27FC236}">
                <a16:creationId xmlns:a16="http://schemas.microsoft.com/office/drawing/2014/main" id="{A97FE593-8138-48FD-9675-CB1F35EEA3DD}"/>
              </a:ext>
            </a:extLst>
          </p:cNvPr>
          <p:cNvCxnSpPr>
            <a:cxnSpLocks/>
          </p:cNvCxnSpPr>
          <p:nvPr/>
        </p:nvCxnSpPr>
        <p:spPr bwMode="auto">
          <a:xfrm>
            <a:off x="3431704" y="2996952"/>
            <a:ext cx="1440160" cy="0"/>
          </a:xfrm>
          <a:prstGeom prst="straightConnector1">
            <a:avLst/>
          </a:prstGeom>
          <a:solidFill>
            <a:srgbClr val="00B8FF"/>
          </a:solidFill>
          <a:ln w="28575" cap="flat" cmpd="sng" algn="ctr">
            <a:solidFill>
              <a:srgbClr val="FF0000"/>
            </a:solidFill>
            <a:prstDash val="solid"/>
            <a:round/>
            <a:headEnd type="triangle"/>
            <a:tailEnd type="triangle"/>
          </a:ln>
          <a:effectLst/>
        </p:spPr>
      </p:cxnSp>
      <p:cxnSp>
        <p:nvCxnSpPr>
          <p:cNvPr id="21" name="Straight Arrow Connector 20">
            <a:extLst>
              <a:ext uri="{FF2B5EF4-FFF2-40B4-BE49-F238E27FC236}">
                <a16:creationId xmlns:a16="http://schemas.microsoft.com/office/drawing/2014/main" id="{C0ABE15C-52C2-49CA-A637-7CF6D7B230C5}"/>
              </a:ext>
            </a:extLst>
          </p:cNvPr>
          <p:cNvCxnSpPr>
            <a:cxnSpLocks/>
          </p:cNvCxnSpPr>
          <p:nvPr/>
        </p:nvCxnSpPr>
        <p:spPr bwMode="auto">
          <a:xfrm>
            <a:off x="8112224" y="3140968"/>
            <a:ext cx="1152128" cy="0"/>
          </a:xfrm>
          <a:prstGeom prst="straightConnector1">
            <a:avLst/>
          </a:prstGeom>
          <a:solidFill>
            <a:srgbClr val="00B8FF"/>
          </a:solidFill>
          <a:ln w="28575" cap="flat" cmpd="sng" algn="ctr">
            <a:solidFill>
              <a:srgbClr val="FF0000"/>
            </a:solidFill>
            <a:prstDash val="solid"/>
            <a:round/>
            <a:headEnd type="triangle"/>
            <a:tailEnd type="triangle"/>
          </a:ln>
          <a:effectLst/>
        </p:spPr>
      </p:cxnSp>
      <p:sp>
        <p:nvSpPr>
          <p:cNvPr id="20" name="Rectangle 19">
            <a:extLst>
              <a:ext uri="{FF2B5EF4-FFF2-40B4-BE49-F238E27FC236}">
                <a16:creationId xmlns:a16="http://schemas.microsoft.com/office/drawing/2014/main" id="{DF20CBC2-1568-4087-9E5F-0A5C5646AF0B}"/>
              </a:ext>
            </a:extLst>
          </p:cNvPr>
          <p:cNvSpPr/>
          <p:nvPr/>
        </p:nvSpPr>
        <p:spPr bwMode="auto">
          <a:xfrm>
            <a:off x="2587346" y="1467387"/>
            <a:ext cx="2670636" cy="244552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19FA57A4-22A6-4BE2-A169-A44076E17D45}"/>
              </a:ext>
            </a:extLst>
          </p:cNvPr>
          <p:cNvSpPr/>
          <p:nvPr/>
        </p:nvSpPr>
        <p:spPr bwMode="auto">
          <a:xfrm>
            <a:off x="7300848" y="1435407"/>
            <a:ext cx="2611575" cy="242825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864034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Comparing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B123B96-144F-4902-9099-4E5D28522044}"/>
              </a:ext>
            </a:extLst>
          </p:cNvPr>
          <p:cNvSpPr/>
          <p:nvPr/>
        </p:nvSpPr>
        <p:spPr>
          <a:xfrm>
            <a:off x="2279576" y="625544"/>
            <a:ext cx="9505056" cy="5632311"/>
          </a:xfrm>
          <a:prstGeom prst="rect">
            <a:avLst/>
          </a:prstGeom>
        </p:spPr>
        <p:txBody>
          <a:bodyPr wrap="square">
            <a:spAutoFit/>
          </a:bodyPr>
          <a:lstStyle/>
          <a:p>
            <a:r>
              <a:rPr lang="en-GB" sz="2400" dirty="0"/>
              <a:t>2. Roy and Frank are second-hand car salesmen.  The graphs show how many cars they have sold per week over a period of time.</a:t>
            </a:r>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pPr marL="457200" indent="-457200">
              <a:buAutoNum type="alphaLcParenBoth"/>
            </a:pPr>
            <a:r>
              <a:rPr lang="en-GB" sz="2400" dirty="0"/>
              <a:t>Who sold more cars?</a:t>
            </a:r>
          </a:p>
          <a:p>
            <a:pPr marL="457200" indent="-457200">
              <a:buAutoNum type="alphaLcParenBoth"/>
            </a:pPr>
            <a:endParaRPr lang="en-GB" sz="2400" dirty="0"/>
          </a:p>
          <a:p>
            <a:pPr marL="457200" indent="-457200">
              <a:buAutoNum type="alphaLcParenBoth"/>
            </a:pPr>
            <a:endParaRPr lang="en-GB" sz="2400" dirty="0"/>
          </a:p>
          <a:p>
            <a:r>
              <a:rPr lang="en-GB" sz="2400" dirty="0"/>
              <a:t>(b)	Who you think is the better salesman?  </a:t>
            </a:r>
          </a:p>
        </p:txBody>
      </p:sp>
      <p:pic>
        <p:nvPicPr>
          <p:cNvPr id="5" name="Picture 4">
            <a:extLst>
              <a:ext uri="{FF2B5EF4-FFF2-40B4-BE49-F238E27FC236}">
                <a16:creationId xmlns:a16="http://schemas.microsoft.com/office/drawing/2014/main" id="{002A563D-72BA-48EE-AC89-AEC5D9599AD1}"/>
              </a:ext>
            </a:extLst>
          </p:cNvPr>
          <p:cNvPicPr>
            <a:picLocks noChangeAspect="1"/>
          </p:cNvPicPr>
          <p:nvPr/>
        </p:nvPicPr>
        <p:blipFill>
          <a:blip r:embed="rId4"/>
          <a:stretch>
            <a:fillRect/>
          </a:stretch>
        </p:blipFill>
        <p:spPr>
          <a:xfrm>
            <a:off x="2460875" y="1530833"/>
            <a:ext cx="4283197" cy="2740092"/>
          </a:xfrm>
          <a:prstGeom prst="rect">
            <a:avLst/>
          </a:prstGeom>
        </p:spPr>
      </p:pic>
      <p:pic>
        <p:nvPicPr>
          <p:cNvPr id="6" name="Picture 5">
            <a:extLst>
              <a:ext uri="{FF2B5EF4-FFF2-40B4-BE49-F238E27FC236}">
                <a16:creationId xmlns:a16="http://schemas.microsoft.com/office/drawing/2014/main" id="{A90BD86A-D22C-4D26-9A13-7C94F0D0412B}"/>
              </a:ext>
            </a:extLst>
          </p:cNvPr>
          <p:cNvPicPr>
            <a:picLocks noChangeAspect="1"/>
          </p:cNvPicPr>
          <p:nvPr/>
        </p:nvPicPr>
        <p:blipFill>
          <a:blip r:embed="rId5"/>
          <a:stretch>
            <a:fillRect/>
          </a:stretch>
        </p:blipFill>
        <p:spPr>
          <a:xfrm>
            <a:off x="7307133" y="1541679"/>
            <a:ext cx="4104456" cy="2719587"/>
          </a:xfrm>
          <a:prstGeom prst="rect">
            <a:avLst/>
          </a:prstGeom>
        </p:spPr>
      </p:pic>
      <p:sp>
        <p:nvSpPr>
          <p:cNvPr id="8" name="TextBox 7">
            <a:extLst>
              <a:ext uri="{FF2B5EF4-FFF2-40B4-BE49-F238E27FC236}">
                <a16:creationId xmlns:a16="http://schemas.microsoft.com/office/drawing/2014/main" id="{AE5F8B68-110A-405B-86C7-32F60EA6E5A7}"/>
              </a:ext>
            </a:extLst>
          </p:cNvPr>
          <p:cNvSpPr txBox="1"/>
          <p:nvPr/>
        </p:nvSpPr>
        <p:spPr>
          <a:xfrm>
            <a:off x="7854518" y="4276591"/>
            <a:ext cx="1577378" cy="461665"/>
          </a:xfrm>
          <a:prstGeom prst="rect">
            <a:avLst/>
          </a:prstGeom>
          <a:noFill/>
        </p:spPr>
        <p:txBody>
          <a:bodyPr wrap="square" rtlCol="0">
            <a:spAutoFit/>
          </a:bodyPr>
          <a:lstStyle/>
          <a:p>
            <a:r>
              <a:rPr lang="en-GB" sz="2400" dirty="0">
                <a:solidFill>
                  <a:srgbClr val="FF0000"/>
                </a:solidFill>
              </a:rPr>
              <a:t>Mode = 6</a:t>
            </a:r>
          </a:p>
        </p:txBody>
      </p:sp>
      <p:sp>
        <p:nvSpPr>
          <p:cNvPr id="9" name="Rectangle 8">
            <a:extLst>
              <a:ext uri="{FF2B5EF4-FFF2-40B4-BE49-F238E27FC236}">
                <a16:creationId xmlns:a16="http://schemas.microsoft.com/office/drawing/2014/main" id="{37A9F02D-B395-4F12-A129-0B0D0D5E0D58}"/>
              </a:ext>
            </a:extLst>
          </p:cNvPr>
          <p:cNvSpPr/>
          <p:nvPr/>
        </p:nvSpPr>
        <p:spPr>
          <a:xfrm>
            <a:off x="3006454" y="4262629"/>
            <a:ext cx="1476686" cy="461665"/>
          </a:xfrm>
          <a:prstGeom prst="rect">
            <a:avLst/>
          </a:prstGeom>
        </p:spPr>
        <p:txBody>
          <a:bodyPr wrap="none">
            <a:spAutoFit/>
          </a:bodyPr>
          <a:lstStyle/>
          <a:p>
            <a:r>
              <a:rPr lang="en-GB" sz="2400" dirty="0">
                <a:solidFill>
                  <a:srgbClr val="FF0000"/>
                </a:solidFill>
              </a:rPr>
              <a:t>Mode = 1</a:t>
            </a:r>
          </a:p>
        </p:txBody>
      </p:sp>
      <p:sp>
        <p:nvSpPr>
          <p:cNvPr id="10" name="Rectangle 9">
            <a:extLst>
              <a:ext uri="{FF2B5EF4-FFF2-40B4-BE49-F238E27FC236}">
                <a16:creationId xmlns:a16="http://schemas.microsoft.com/office/drawing/2014/main" id="{BD982465-0349-4396-800E-09D065347BA6}"/>
              </a:ext>
            </a:extLst>
          </p:cNvPr>
          <p:cNvSpPr/>
          <p:nvPr/>
        </p:nvSpPr>
        <p:spPr>
          <a:xfrm>
            <a:off x="9413925" y="4261266"/>
            <a:ext cx="1614545" cy="461665"/>
          </a:xfrm>
          <a:prstGeom prst="rect">
            <a:avLst/>
          </a:prstGeom>
        </p:spPr>
        <p:txBody>
          <a:bodyPr wrap="none">
            <a:spAutoFit/>
          </a:bodyPr>
          <a:lstStyle/>
          <a:p>
            <a:r>
              <a:rPr lang="en-GB" sz="2400" dirty="0">
                <a:solidFill>
                  <a:srgbClr val="FF0000"/>
                </a:solidFill>
              </a:rPr>
              <a:t>Range = 7</a:t>
            </a:r>
          </a:p>
        </p:txBody>
      </p:sp>
      <p:sp>
        <p:nvSpPr>
          <p:cNvPr id="11" name="Rectangle 10">
            <a:extLst>
              <a:ext uri="{FF2B5EF4-FFF2-40B4-BE49-F238E27FC236}">
                <a16:creationId xmlns:a16="http://schemas.microsoft.com/office/drawing/2014/main" id="{97319ACF-2195-4876-A2C3-EF40EA963601}"/>
              </a:ext>
            </a:extLst>
          </p:cNvPr>
          <p:cNvSpPr/>
          <p:nvPr/>
        </p:nvSpPr>
        <p:spPr>
          <a:xfrm>
            <a:off x="4620644" y="4276591"/>
            <a:ext cx="1786066" cy="461665"/>
          </a:xfrm>
          <a:prstGeom prst="rect">
            <a:avLst/>
          </a:prstGeom>
        </p:spPr>
        <p:txBody>
          <a:bodyPr wrap="none">
            <a:spAutoFit/>
          </a:bodyPr>
          <a:lstStyle/>
          <a:p>
            <a:r>
              <a:rPr lang="en-GB" sz="2400" dirty="0">
                <a:solidFill>
                  <a:srgbClr val="FF0000"/>
                </a:solidFill>
              </a:rPr>
              <a:t>Range = 12</a:t>
            </a:r>
          </a:p>
        </p:txBody>
      </p:sp>
      <p:sp>
        <p:nvSpPr>
          <p:cNvPr id="2" name="TextBox 1">
            <a:extLst>
              <a:ext uri="{FF2B5EF4-FFF2-40B4-BE49-F238E27FC236}">
                <a16:creationId xmlns:a16="http://schemas.microsoft.com/office/drawing/2014/main" id="{6FC3A82F-5859-48E5-B325-07AC2939F1B6}"/>
              </a:ext>
            </a:extLst>
          </p:cNvPr>
          <p:cNvSpPr txBox="1"/>
          <p:nvPr/>
        </p:nvSpPr>
        <p:spPr>
          <a:xfrm>
            <a:off x="2781110" y="5021065"/>
            <a:ext cx="8139426" cy="461665"/>
          </a:xfrm>
          <a:prstGeom prst="rect">
            <a:avLst/>
          </a:prstGeom>
          <a:noFill/>
        </p:spPr>
        <p:txBody>
          <a:bodyPr wrap="square" rtlCol="0">
            <a:spAutoFit/>
          </a:bodyPr>
          <a:lstStyle/>
          <a:p>
            <a:r>
              <a:rPr lang="en-GB" sz="2400" dirty="0">
                <a:solidFill>
                  <a:srgbClr val="FF0000"/>
                </a:solidFill>
              </a:rPr>
              <a:t>Roy = 0+7+6+3+4+10+6+14+32+54+20+12 = 168 cars  </a:t>
            </a:r>
          </a:p>
        </p:txBody>
      </p:sp>
      <p:sp>
        <p:nvSpPr>
          <p:cNvPr id="3" name="Rectangle 2">
            <a:extLst>
              <a:ext uri="{FF2B5EF4-FFF2-40B4-BE49-F238E27FC236}">
                <a16:creationId xmlns:a16="http://schemas.microsoft.com/office/drawing/2014/main" id="{205425E1-43B7-4DAC-B6E6-380D29625B54}"/>
              </a:ext>
            </a:extLst>
          </p:cNvPr>
          <p:cNvSpPr/>
          <p:nvPr/>
        </p:nvSpPr>
        <p:spPr>
          <a:xfrm>
            <a:off x="2759348" y="5408627"/>
            <a:ext cx="7081067" cy="461665"/>
          </a:xfrm>
          <a:prstGeom prst="rect">
            <a:avLst/>
          </a:prstGeom>
        </p:spPr>
        <p:txBody>
          <a:bodyPr wrap="square">
            <a:spAutoFit/>
          </a:bodyPr>
          <a:lstStyle/>
          <a:p>
            <a:r>
              <a:rPr lang="en-GB" sz="2400" dirty="0">
                <a:solidFill>
                  <a:srgbClr val="FF0000"/>
                </a:solidFill>
              </a:rPr>
              <a:t>Frank = 2+4+9+16+30+42+35+24 = 162 cars </a:t>
            </a:r>
          </a:p>
        </p:txBody>
      </p:sp>
      <p:sp>
        <p:nvSpPr>
          <p:cNvPr id="7" name="TextBox 6">
            <a:extLst>
              <a:ext uri="{FF2B5EF4-FFF2-40B4-BE49-F238E27FC236}">
                <a16:creationId xmlns:a16="http://schemas.microsoft.com/office/drawing/2014/main" id="{58CBD3E5-60BF-422F-8B18-EDB988E053EA}"/>
              </a:ext>
            </a:extLst>
          </p:cNvPr>
          <p:cNvSpPr txBox="1"/>
          <p:nvPr/>
        </p:nvSpPr>
        <p:spPr>
          <a:xfrm>
            <a:off x="2673525" y="6036138"/>
            <a:ext cx="8715489" cy="830997"/>
          </a:xfrm>
          <a:prstGeom prst="rect">
            <a:avLst/>
          </a:prstGeom>
          <a:noFill/>
        </p:spPr>
        <p:txBody>
          <a:bodyPr wrap="square" rtlCol="0">
            <a:spAutoFit/>
          </a:bodyPr>
          <a:lstStyle/>
          <a:p>
            <a:r>
              <a:rPr lang="en-GB" sz="2400" dirty="0">
                <a:solidFill>
                  <a:srgbClr val="FF0000"/>
                </a:solidFill>
              </a:rPr>
              <a:t>Frank is a better salesman as he sells on average more cars per week and is more consistent in selling cars</a:t>
            </a:r>
          </a:p>
        </p:txBody>
      </p:sp>
      <p:cxnSp>
        <p:nvCxnSpPr>
          <p:cNvPr id="13" name="Straight Arrow Connector 12">
            <a:extLst>
              <a:ext uri="{FF2B5EF4-FFF2-40B4-BE49-F238E27FC236}">
                <a16:creationId xmlns:a16="http://schemas.microsoft.com/office/drawing/2014/main" id="{4117B095-373B-4DA5-B47A-36B55742E9A6}"/>
              </a:ext>
            </a:extLst>
          </p:cNvPr>
          <p:cNvCxnSpPr/>
          <p:nvPr/>
        </p:nvCxnSpPr>
        <p:spPr bwMode="auto">
          <a:xfrm>
            <a:off x="3450754" y="2900879"/>
            <a:ext cx="2638896" cy="0"/>
          </a:xfrm>
          <a:prstGeom prst="straightConnector1">
            <a:avLst/>
          </a:prstGeom>
          <a:solidFill>
            <a:srgbClr val="00B8FF"/>
          </a:solidFill>
          <a:ln w="28575" cap="flat" cmpd="sng" algn="ctr">
            <a:solidFill>
              <a:srgbClr val="FF0000"/>
            </a:solidFill>
            <a:prstDash val="solid"/>
            <a:round/>
            <a:headEnd type="triangle"/>
            <a:tailEnd type="triangle"/>
          </a:ln>
          <a:effectLst/>
        </p:spPr>
      </p:cxnSp>
      <p:cxnSp>
        <p:nvCxnSpPr>
          <p:cNvPr id="17" name="Straight Arrow Connector 16">
            <a:extLst>
              <a:ext uri="{FF2B5EF4-FFF2-40B4-BE49-F238E27FC236}">
                <a16:creationId xmlns:a16="http://schemas.microsoft.com/office/drawing/2014/main" id="{CE176AAF-4ED7-4F66-85A0-DDEEB7D8A7CF}"/>
              </a:ext>
            </a:extLst>
          </p:cNvPr>
          <p:cNvCxnSpPr>
            <a:cxnSpLocks/>
          </p:cNvCxnSpPr>
          <p:nvPr/>
        </p:nvCxnSpPr>
        <p:spPr bwMode="auto">
          <a:xfrm>
            <a:off x="8643207" y="2996952"/>
            <a:ext cx="1485241" cy="0"/>
          </a:xfrm>
          <a:prstGeom prst="straightConnector1">
            <a:avLst/>
          </a:prstGeom>
          <a:solidFill>
            <a:srgbClr val="00B8FF"/>
          </a:solidFill>
          <a:ln w="28575" cap="flat" cmpd="sng" algn="ctr">
            <a:solidFill>
              <a:srgbClr val="FF0000"/>
            </a:solidFill>
            <a:prstDash val="solid"/>
            <a:round/>
            <a:headEnd type="triangle"/>
            <a:tailEnd type="triangle"/>
          </a:ln>
          <a:effectLst/>
        </p:spPr>
      </p:cxnSp>
      <p:sp>
        <p:nvSpPr>
          <p:cNvPr id="18" name="Rectangle 17">
            <a:extLst>
              <a:ext uri="{FF2B5EF4-FFF2-40B4-BE49-F238E27FC236}">
                <a16:creationId xmlns:a16="http://schemas.microsoft.com/office/drawing/2014/main" id="{686EEE37-7D1A-4782-96CE-1EAB339D9322}"/>
              </a:ext>
            </a:extLst>
          </p:cNvPr>
          <p:cNvSpPr/>
          <p:nvPr/>
        </p:nvSpPr>
        <p:spPr bwMode="auto">
          <a:xfrm>
            <a:off x="2442129" y="1535912"/>
            <a:ext cx="4283197" cy="2735013"/>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9" name="Rectangle 18">
            <a:extLst>
              <a:ext uri="{FF2B5EF4-FFF2-40B4-BE49-F238E27FC236}">
                <a16:creationId xmlns:a16="http://schemas.microsoft.com/office/drawing/2014/main" id="{340F4D23-880B-4365-BC60-E3C62D4A1E55}"/>
              </a:ext>
            </a:extLst>
          </p:cNvPr>
          <p:cNvSpPr/>
          <p:nvPr/>
        </p:nvSpPr>
        <p:spPr bwMode="auto">
          <a:xfrm>
            <a:off x="7308117" y="1561177"/>
            <a:ext cx="4103472" cy="271958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82252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2" grpId="0"/>
      <p:bldP spid="3"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Comparing Data</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B123B96-144F-4902-9099-4E5D28522044}"/>
              </a:ext>
            </a:extLst>
          </p:cNvPr>
          <p:cNvSpPr/>
          <p:nvPr/>
        </p:nvSpPr>
        <p:spPr>
          <a:xfrm>
            <a:off x="2279576" y="625544"/>
            <a:ext cx="9505056" cy="3416320"/>
          </a:xfrm>
          <a:prstGeom prst="rect">
            <a:avLst/>
          </a:prstGeom>
        </p:spPr>
        <p:txBody>
          <a:bodyPr wrap="square">
            <a:spAutoFit/>
          </a:bodyPr>
          <a:lstStyle/>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pPr marL="457200" indent="-457200">
              <a:buAutoNum type="alphaLcParenBoth"/>
            </a:pPr>
            <a:endParaRPr lang="en-GB" sz="2400" dirty="0"/>
          </a:p>
        </p:txBody>
      </p:sp>
      <p:sp>
        <p:nvSpPr>
          <p:cNvPr id="2" name="Rectangle 1">
            <a:extLst>
              <a:ext uri="{FF2B5EF4-FFF2-40B4-BE49-F238E27FC236}">
                <a16:creationId xmlns:a16="http://schemas.microsoft.com/office/drawing/2014/main" id="{86C372A1-E19F-47D4-BA23-A9A3215998F1}"/>
              </a:ext>
            </a:extLst>
          </p:cNvPr>
          <p:cNvSpPr/>
          <p:nvPr/>
        </p:nvSpPr>
        <p:spPr>
          <a:xfrm>
            <a:off x="2366850" y="687218"/>
            <a:ext cx="9212832" cy="830997"/>
          </a:xfrm>
          <a:prstGeom prst="rect">
            <a:avLst/>
          </a:prstGeom>
        </p:spPr>
        <p:txBody>
          <a:bodyPr wrap="square">
            <a:spAutoFit/>
          </a:bodyPr>
          <a:lstStyle/>
          <a:p>
            <a:r>
              <a:rPr lang="en-GB" sz="2400" dirty="0"/>
              <a:t>3. A bus company keeps records of the number of buses that were late each day in February and in July in the same year:</a:t>
            </a:r>
          </a:p>
        </p:txBody>
      </p:sp>
      <p:pic>
        <p:nvPicPr>
          <p:cNvPr id="3" name="Picture 2">
            <a:extLst>
              <a:ext uri="{FF2B5EF4-FFF2-40B4-BE49-F238E27FC236}">
                <a16:creationId xmlns:a16="http://schemas.microsoft.com/office/drawing/2014/main" id="{F0A4EB2E-E8AD-48F8-B718-2D8A0A5AF8E0}"/>
              </a:ext>
            </a:extLst>
          </p:cNvPr>
          <p:cNvPicPr>
            <a:picLocks noChangeAspect="1"/>
          </p:cNvPicPr>
          <p:nvPr/>
        </p:nvPicPr>
        <p:blipFill>
          <a:blip r:embed="rId4"/>
          <a:stretch>
            <a:fillRect/>
          </a:stretch>
        </p:blipFill>
        <p:spPr>
          <a:xfrm>
            <a:off x="2455251" y="1814841"/>
            <a:ext cx="4494656" cy="1119263"/>
          </a:xfrm>
          <a:prstGeom prst="rect">
            <a:avLst/>
          </a:prstGeom>
        </p:spPr>
      </p:pic>
      <p:pic>
        <p:nvPicPr>
          <p:cNvPr id="7" name="Picture 6">
            <a:extLst>
              <a:ext uri="{FF2B5EF4-FFF2-40B4-BE49-F238E27FC236}">
                <a16:creationId xmlns:a16="http://schemas.microsoft.com/office/drawing/2014/main" id="{596665EE-C979-42D5-8453-089F426C9C08}"/>
              </a:ext>
            </a:extLst>
          </p:cNvPr>
          <p:cNvPicPr>
            <a:picLocks noChangeAspect="1"/>
          </p:cNvPicPr>
          <p:nvPr/>
        </p:nvPicPr>
        <p:blipFill>
          <a:blip r:embed="rId5"/>
          <a:stretch>
            <a:fillRect/>
          </a:stretch>
        </p:blipFill>
        <p:spPr>
          <a:xfrm>
            <a:off x="7263021" y="1805344"/>
            <a:ext cx="4758787" cy="1119263"/>
          </a:xfrm>
          <a:prstGeom prst="rect">
            <a:avLst/>
          </a:prstGeom>
        </p:spPr>
      </p:pic>
      <p:sp>
        <p:nvSpPr>
          <p:cNvPr id="12" name="Rectangle 11">
            <a:extLst>
              <a:ext uri="{FF2B5EF4-FFF2-40B4-BE49-F238E27FC236}">
                <a16:creationId xmlns:a16="http://schemas.microsoft.com/office/drawing/2014/main" id="{6F11BC91-FAA9-4D23-90A3-1F8C64EE1F48}"/>
              </a:ext>
            </a:extLst>
          </p:cNvPr>
          <p:cNvSpPr/>
          <p:nvPr/>
        </p:nvSpPr>
        <p:spPr>
          <a:xfrm>
            <a:off x="2366850" y="1390609"/>
            <a:ext cx="1353256" cy="400110"/>
          </a:xfrm>
          <a:prstGeom prst="rect">
            <a:avLst/>
          </a:prstGeom>
        </p:spPr>
        <p:txBody>
          <a:bodyPr wrap="none">
            <a:spAutoFit/>
          </a:bodyPr>
          <a:lstStyle/>
          <a:p>
            <a:r>
              <a:rPr lang="en-GB" b="1" i="1" dirty="0"/>
              <a:t>February </a:t>
            </a:r>
          </a:p>
        </p:txBody>
      </p:sp>
      <p:sp>
        <p:nvSpPr>
          <p:cNvPr id="13" name="Rectangle 12">
            <a:extLst>
              <a:ext uri="{FF2B5EF4-FFF2-40B4-BE49-F238E27FC236}">
                <a16:creationId xmlns:a16="http://schemas.microsoft.com/office/drawing/2014/main" id="{E20306D8-16A9-4899-BB02-9FCD427CCC58}"/>
              </a:ext>
            </a:extLst>
          </p:cNvPr>
          <p:cNvSpPr/>
          <p:nvPr/>
        </p:nvSpPr>
        <p:spPr>
          <a:xfrm>
            <a:off x="7206352" y="1416780"/>
            <a:ext cx="768159" cy="400110"/>
          </a:xfrm>
          <a:prstGeom prst="rect">
            <a:avLst/>
          </a:prstGeom>
        </p:spPr>
        <p:txBody>
          <a:bodyPr wrap="none">
            <a:spAutoFit/>
          </a:bodyPr>
          <a:lstStyle/>
          <a:p>
            <a:r>
              <a:rPr lang="en-GB" b="1" i="1" dirty="0"/>
              <a:t>July</a:t>
            </a:r>
            <a:r>
              <a:rPr lang="en-GB" b="1" dirty="0"/>
              <a:t> </a:t>
            </a:r>
          </a:p>
        </p:txBody>
      </p:sp>
      <p:sp>
        <p:nvSpPr>
          <p:cNvPr id="14" name="Rectangle 13">
            <a:extLst>
              <a:ext uri="{FF2B5EF4-FFF2-40B4-BE49-F238E27FC236}">
                <a16:creationId xmlns:a16="http://schemas.microsoft.com/office/drawing/2014/main" id="{56157104-6653-4B1F-965C-A9141FAF8E60}"/>
              </a:ext>
            </a:extLst>
          </p:cNvPr>
          <p:cNvSpPr/>
          <p:nvPr/>
        </p:nvSpPr>
        <p:spPr>
          <a:xfrm>
            <a:off x="2425688" y="3032725"/>
            <a:ext cx="9505056" cy="3046988"/>
          </a:xfrm>
          <a:prstGeom prst="rect">
            <a:avLst/>
          </a:prstGeom>
        </p:spPr>
        <p:txBody>
          <a:bodyPr wrap="square">
            <a:spAutoFit/>
          </a:bodyPr>
          <a:lstStyle/>
          <a:p>
            <a:pPr marL="457200" indent="-457200">
              <a:buAutoNum type="alphaLcParenBoth"/>
            </a:pPr>
            <a:r>
              <a:rPr lang="en-GB" sz="2400" dirty="0"/>
              <a:t>Calculate the mean, median and mode for each month.</a:t>
            </a:r>
          </a:p>
          <a:p>
            <a:pPr marL="457200" indent="-457200">
              <a:buAutoNum type="alphaLcParenBoth"/>
            </a:pPr>
            <a:endParaRPr lang="en-GB" sz="2400" dirty="0"/>
          </a:p>
          <a:p>
            <a:pPr marL="457200" indent="-457200">
              <a:buAutoNum type="alphaLcParenBoth"/>
            </a:pPr>
            <a:endParaRPr lang="en-GB" sz="2400" dirty="0"/>
          </a:p>
          <a:p>
            <a:pPr marL="457200" indent="-457200">
              <a:buAutoNum type="alphaLcParenBoth"/>
            </a:pPr>
            <a:endParaRPr lang="en-GB" sz="2400" dirty="0"/>
          </a:p>
          <a:p>
            <a:pPr marL="457200" indent="-457200">
              <a:buAutoNum type="alphaLcParenBoth" startAt="2"/>
            </a:pPr>
            <a:r>
              <a:rPr lang="en-GB" sz="2400" dirty="0"/>
              <a:t>Calculate the range for each month.</a:t>
            </a:r>
          </a:p>
          <a:p>
            <a:pPr marL="457200" indent="-457200">
              <a:buAutoNum type="alphaLcParenBoth" startAt="2"/>
            </a:pPr>
            <a:endParaRPr lang="en-GB" sz="2400" dirty="0"/>
          </a:p>
          <a:p>
            <a:pPr marL="457200" indent="-457200">
              <a:buAutoNum type="alphaLcParenBoth" startAt="3"/>
            </a:pPr>
            <a:r>
              <a:rPr lang="en-GB" sz="2400" dirty="0"/>
              <a:t>Do you think the bus company improved its service to customers between February and July?  </a:t>
            </a:r>
            <a:endParaRPr lang="en-GB" dirty="0"/>
          </a:p>
        </p:txBody>
      </p:sp>
      <p:sp>
        <p:nvSpPr>
          <p:cNvPr id="15" name="Rectangle 14">
            <a:extLst>
              <a:ext uri="{FF2B5EF4-FFF2-40B4-BE49-F238E27FC236}">
                <a16:creationId xmlns:a16="http://schemas.microsoft.com/office/drawing/2014/main" id="{5FF40297-F268-4626-A85B-AFB6C35AF473}"/>
              </a:ext>
            </a:extLst>
          </p:cNvPr>
          <p:cNvSpPr/>
          <p:nvPr/>
        </p:nvSpPr>
        <p:spPr>
          <a:xfrm>
            <a:off x="2910261" y="4864751"/>
            <a:ext cx="4129657" cy="461665"/>
          </a:xfrm>
          <a:prstGeom prst="rect">
            <a:avLst/>
          </a:prstGeom>
        </p:spPr>
        <p:txBody>
          <a:bodyPr wrap="none">
            <a:spAutoFit/>
          </a:bodyPr>
          <a:lstStyle/>
          <a:p>
            <a:r>
              <a:rPr lang="en-GB" sz="2400" dirty="0">
                <a:solidFill>
                  <a:srgbClr val="FF0000"/>
                </a:solidFill>
              </a:rPr>
              <a:t>Range February: 10 – 0 = 10</a:t>
            </a:r>
          </a:p>
        </p:txBody>
      </p:sp>
      <p:sp>
        <p:nvSpPr>
          <p:cNvPr id="16" name="Rectangle 15">
            <a:extLst>
              <a:ext uri="{FF2B5EF4-FFF2-40B4-BE49-F238E27FC236}">
                <a16:creationId xmlns:a16="http://schemas.microsoft.com/office/drawing/2014/main" id="{42C8DBC0-A498-4D9B-8D26-E32ED3C33978}"/>
              </a:ext>
            </a:extLst>
          </p:cNvPr>
          <p:cNvSpPr/>
          <p:nvPr/>
        </p:nvSpPr>
        <p:spPr>
          <a:xfrm>
            <a:off x="7376550" y="4864750"/>
            <a:ext cx="3102131" cy="461665"/>
          </a:xfrm>
          <a:prstGeom prst="rect">
            <a:avLst/>
          </a:prstGeom>
        </p:spPr>
        <p:txBody>
          <a:bodyPr wrap="none">
            <a:spAutoFit/>
          </a:bodyPr>
          <a:lstStyle/>
          <a:p>
            <a:r>
              <a:rPr lang="en-GB" sz="2400" dirty="0">
                <a:solidFill>
                  <a:srgbClr val="FF0000"/>
                </a:solidFill>
              </a:rPr>
              <a:t>Range July: 9 – 0 = 9</a:t>
            </a:r>
          </a:p>
        </p:txBody>
      </p:sp>
      <p:sp>
        <p:nvSpPr>
          <p:cNvPr id="5" name="TextBox 4">
            <a:extLst>
              <a:ext uri="{FF2B5EF4-FFF2-40B4-BE49-F238E27FC236}">
                <a16:creationId xmlns:a16="http://schemas.microsoft.com/office/drawing/2014/main" id="{7F2A71BE-B0A8-41BF-B996-9033B4445AED}"/>
              </a:ext>
            </a:extLst>
          </p:cNvPr>
          <p:cNvSpPr txBox="1"/>
          <p:nvPr/>
        </p:nvSpPr>
        <p:spPr>
          <a:xfrm>
            <a:off x="2910261" y="3345511"/>
            <a:ext cx="2945050" cy="1508105"/>
          </a:xfrm>
          <a:prstGeom prst="rect">
            <a:avLst/>
          </a:prstGeom>
          <a:noFill/>
        </p:spPr>
        <p:txBody>
          <a:bodyPr wrap="square" rtlCol="0">
            <a:spAutoFit/>
          </a:bodyPr>
          <a:lstStyle/>
          <a:p>
            <a:r>
              <a:rPr lang="en-GB" sz="2400" dirty="0">
                <a:solidFill>
                  <a:srgbClr val="FF0000"/>
                </a:solidFill>
              </a:rPr>
              <a:t>Mean = 3.11  2.d.p</a:t>
            </a:r>
          </a:p>
          <a:p>
            <a:r>
              <a:rPr lang="en-GB" sz="2400" dirty="0">
                <a:solidFill>
                  <a:srgbClr val="FF0000"/>
                </a:solidFill>
              </a:rPr>
              <a:t>Mode = 0</a:t>
            </a:r>
          </a:p>
          <a:p>
            <a:r>
              <a:rPr lang="en-GB" sz="2400" dirty="0">
                <a:solidFill>
                  <a:srgbClr val="FF0000"/>
                </a:solidFill>
              </a:rPr>
              <a:t>Median = 2.5</a:t>
            </a:r>
          </a:p>
          <a:p>
            <a:endParaRPr lang="en-GB" dirty="0"/>
          </a:p>
        </p:txBody>
      </p:sp>
      <p:sp>
        <p:nvSpPr>
          <p:cNvPr id="6" name="Rectangle 5">
            <a:extLst>
              <a:ext uri="{FF2B5EF4-FFF2-40B4-BE49-F238E27FC236}">
                <a16:creationId xmlns:a16="http://schemas.microsoft.com/office/drawing/2014/main" id="{BAF4F0EE-C7DE-4809-B33A-68FB78220369}"/>
              </a:ext>
            </a:extLst>
          </p:cNvPr>
          <p:cNvSpPr/>
          <p:nvPr/>
        </p:nvSpPr>
        <p:spPr>
          <a:xfrm>
            <a:off x="8018595" y="3404669"/>
            <a:ext cx="3247637" cy="1200329"/>
          </a:xfrm>
          <a:prstGeom prst="rect">
            <a:avLst/>
          </a:prstGeom>
        </p:spPr>
        <p:txBody>
          <a:bodyPr wrap="square">
            <a:spAutoFit/>
          </a:bodyPr>
          <a:lstStyle/>
          <a:p>
            <a:r>
              <a:rPr lang="en-GB" sz="2400" dirty="0">
                <a:solidFill>
                  <a:srgbClr val="FF0000"/>
                </a:solidFill>
              </a:rPr>
              <a:t>Mean = 2.32  2.d.p </a:t>
            </a:r>
          </a:p>
          <a:p>
            <a:r>
              <a:rPr lang="en-GB" sz="2400" dirty="0">
                <a:solidFill>
                  <a:srgbClr val="FF0000"/>
                </a:solidFill>
              </a:rPr>
              <a:t>Mode = 1</a:t>
            </a:r>
          </a:p>
          <a:p>
            <a:r>
              <a:rPr lang="en-GB" sz="2400" dirty="0">
                <a:solidFill>
                  <a:srgbClr val="FF0000"/>
                </a:solidFill>
              </a:rPr>
              <a:t>Median = 2</a:t>
            </a:r>
          </a:p>
        </p:txBody>
      </p:sp>
      <p:sp>
        <p:nvSpPr>
          <p:cNvPr id="8" name="TextBox 7">
            <a:extLst>
              <a:ext uri="{FF2B5EF4-FFF2-40B4-BE49-F238E27FC236}">
                <a16:creationId xmlns:a16="http://schemas.microsoft.com/office/drawing/2014/main" id="{F5ED2E9B-438A-47D8-82EA-B67D966C9BBB}"/>
              </a:ext>
            </a:extLst>
          </p:cNvPr>
          <p:cNvSpPr txBox="1"/>
          <p:nvPr/>
        </p:nvSpPr>
        <p:spPr>
          <a:xfrm>
            <a:off x="2854599" y="5928318"/>
            <a:ext cx="8816843" cy="830997"/>
          </a:xfrm>
          <a:prstGeom prst="rect">
            <a:avLst/>
          </a:prstGeom>
          <a:noFill/>
        </p:spPr>
        <p:txBody>
          <a:bodyPr wrap="square" rtlCol="0">
            <a:spAutoFit/>
          </a:bodyPr>
          <a:lstStyle/>
          <a:p>
            <a:r>
              <a:rPr lang="en-GB" sz="2400" dirty="0">
                <a:solidFill>
                  <a:srgbClr val="FF0000"/>
                </a:solidFill>
              </a:rPr>
              <a:t>Although the mean number of late buses decreases the mode increases. The improvement may result from the better weather </a:t>
            </a:r>
          </a:p>
        </p:txBody>
      </p:sp>
      <p:sp>
        <p:nvSpPr>
          <p:cNvPr id="9" name="TextBox 8">
            <a:extLst>
              <a:ext uri="{FF2B5EF4-FFF2-40B4-BE49-F238E27FC236}">
                <a16:creationId xmlns:a16="http://schemas.microsoft.com/office/drawing/2014/main" id="{19A959C2-BB5E-45D9-8BD3-0C8E7123083D}"/>
              </a:ext>
            </a:extLst>
          </p:cNvPr>
          <p:cNvSpPr txBox="1"/>
          <p:nvPr/>
        </p:nvSpPr>
        <p:spPr>
          <a:xfrm>
            <a:off x="6908308" y="5591431"/>
            <a:ext cx="596088" cy="461665"/>
          </a:xfrm>
          <a:prstGeom prst="rect">
            <a:avLst/>
          </a:prstGeom>
          <a:noFill/>
        </p:spPr>
        <p:txBody>
          <a:bodyPr wrap="square" rtlCol="0">
            <a:spAutoFit/>
          </a:bodyPr>
          <a:lstStyle/>
          <a:p>
            <a:r>
              <a:rPr lang="en-GB" sz="2400" dirty="0">
                <a:solidFill>
                  <a:srgbClr val="FF0000"/>
                </a:solidFill>
              </a:rPr>
              <a:t>No</a:t>
            </a:r>
          </a:p>
        </p:txBody>
      </p:sp>
      <p:sp>
        <p:nvSpPr>
          <p:cNvPr id="18" name="Rectangle 17">
            <a:extLst>
              <a:ext uri="{FF2B5EF4-FFF2-40B4-BE49-F238E27FC236}">
                <a16:creationId xmlns:a16="http://schemas.microsoft.com/office/drawing/2014/main" id="{CB8B3737-8CED-4045-A68C-BE37251F9025}"/>
              </a:ext>
            </a:extLst>
          </p:cNvPr>
          <p:cNvSpPr/>
          <p:nvPr/>
        </p:nvSpPr>
        <p:spPr bwMode="auto">
          <a:xfrm>
            <a:off x="2446167" y="1800775"/>
            <a:ext cx="4503740" cy="113333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9" name="Rectangle 18">
            <a:extLst>
              <a:ext uri="{FF2B5EF4-FFF2-40B4-BE49-F238E27FC236}">
                <a16:creationId xmlns:a16="http://schemas.microsoft.com/office/drawing/2014/main" id="{E7260166-E312-4A55-944A-7FCC9F4DA34A}"/>
              </a:ext>
            </a:extLst>
          </p:cNvPr>
          <p:cNvSpPr/>
          <p:nvPr/>
        </p:nvSpPr>
        <p:spPr bwMode="auto">
          <a:xfrm>
            <a:off x="7269641" y="1790719"/>
            <a:ext cx="4743300" cy="114338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7001866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5" grpId="0"/>
      <p:bldP spid="6" grpId="0"/>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5: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fifth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66671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791742"/>
            <a:ext cx="9721081" cy="1938992"/>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The diagram can then be drawn as shown below.  The height of each line is the same as the frequency; that is, the number of times it occurs in the data list.</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AF90005F-DDAB-4CE0-B261-A84CE27ED4FD}"/>
              </a:ext>
            </a:extLst>
          </p:cNvPr>
          <p:cNvPicPr>
            <a:picLocks noChangeAspect="1"/>
          </p:cNvPicPr>
          <p:nvPr/>
        </p:nvPicPr>
        <p:blipFill>
          <a:blip r:embed="rId4"/>
          <a:stretch>
            <a:fillRect/>
          </a:stretch>
        </p:blipFill>
        <p:spPr>
          <a:xfrm>
            <a:off x="5717967" y="1751003"/>
            <a:ext cx="6072646" cy="4752528"/>
          </a:xfrm>
          <a:prstGeom prst="rect">
            <a:avLst/>
          </a:prstGeom>
        </p:spPr>
      </p:pic>
      <p:cxnSp>
        <p:nvCxnSpPr>
          <p:cNvPr id="4" name="Straight Connector 3">
            <a:extLst>
              <a:ext uri="{FF2B5EF4-FFF2-40B4-BE49-F238E27FC236}">
                <a16:creationId xmlns:a16="http://schemas.microsoft.com/office/drawing/2014/main" id="{804F74FD-DE58-4873-B12B-CC3775DC8638}"/>
              </a:ext>
            </a:extLst>
          </p:cNvPr>
          <p:cNvCxnSpPr>
            <a:cxnSpLocks/>
          </p:cNvCxnSpPr>
          <p:nvPr/>
        </p:nvCxnSpPr>
        <p:spPr bwMode="auto">
          <a:xfrm>
            <a:off x="9552384" y="3429000"/>
            <a:ext cx="0" cy="2553639"/>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5C7443BD-7605-4C7F-ABE1-7BD305A88A17}"/>
              </a:ext>
            </a:extLst>
          </p:cNvPr>
          <p:cNvCxnSpPr>
            <a:cxnSpLocks/>
          </p:cNvCxnSpPr>
          <p:nvPr/>
        </p:nvCxnSpPr>
        <p:spPr bwMode="auto">
          <a:xfrm>
            <a:off x="8688288" y="4674662"/>
            <a:ext cx="0" cy="1305605"/>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9A2E280B-DCE4-4A02-A40A-6B6726C59350}"/>
              </a:ext>
            </a:extLst>
          </p:cNvPr>
          <p:cNvCxnSpPr>
            <a:cxnSpLocks/>
          </p:cNvCxnSpPr>
          <p:nvPr/>
        </p:nvCxnSpPr>
        <p:spPr bwMode="auto">
          <a:xfrm>
            <a:off x="9156340" y="3825044"/>
            <a:ext cx="0" cy="2133697"/>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8EF2812E-8310-409F-B520-682F7254F476}"/>
              </a:ext>
            </a:extLst>
          </p:cNvPr>
          <p:cNvCxnSpPr>
            <a:cxnSpLocks/>
          </p:cNvCxnSpPr>
          <p:nvPr/>
        </p:nvCxnSpPr>
        <p:spPr bwMode="auto">
          <a:xfrm flipH="1">
            <a:off x="10409074" y="4891892"/>
            <a:ext cx="22168" cy="1060067"/>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311469AD-F0C0-44F9-A1D3-B1E97ECC4A70}"/>
              </a:ext>
            </a:extLst>
          </p:cNvPr>
          <p:cNvCxnSpPr>
            <a:cxnSpLocks/>
          </p:cNvCxnSpPr>
          <p:nvPr/>
        </p:nvCxnSpPr>
        <p:spPr bwMode="auto">
          <a:xfrm>
            <a:off x="9984432" y="2933779"/>
            <a:ext cx="0" cy="3074531"/>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4064FAB-DDD5-4FB6-A2B7-D19BB53D4887}"/>
              </a:ext>
            </a:extLst>
          </p:cNvPr>
          <p:cNvCxnSpPr>
            <a:cxnSpLocks/>
          </p:cNvCxnSpPr>
          <p:nvPr/>
        </p:nvCxnSpPr>
        <p:spPr bwMode="auto">
          <a:xfrm>
            <a:off x="8256240" y="4631608"/>
            <a:ext cx="0" cy="1348659"/>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5F9FF982-5FF0-4048-BE7E-1FAD668B7CC6}"/>
              </a:ext>
            </a:extLst>
          </p:cNvPr>
          <p:cNvCxnSpPr>
            <a:cxnSpLocks/>
          </p:cNvCxnSpPr>
          <p:nvPr/>
        </p:nvCxnSpPr>
        <p:spPr bwMode="auto">
          <a:xfrm>
            <a:off x="7392144" y="5523747"/>
            <a:ext cx="0" cy="484563"/>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742BE3-88A7-4D22-BB4D-BBE3AED4BC95}"/>
              </a:ext>
            </a:extLst>
          </p:cNvPr>
          <p:cNvCxnSpPr>
            <a:cxnSpLocks/>
          </p:cNvCxnSpPr>
          <p:nvPr/>
        </p:nvCxnSpPr>
        <p:spPr bwMode="auto">
          <a:xfrm>
            <a:off x="7870800" y="5085184"/>
            <a:ext cx="0" cy="877127"/>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46E6D8EB-DAED-45F1-BD90-1BFB1DB91BD5}"/>
              </a:ext>
            </a:extLst>
          </p:cNvPr>
          <p:cNvCxnSpPr>
            <a:cxnSpLocks/>
          </p:cNvCxnSpPr>
          <p:nvPr/>
        </p:nvCxnSpPr>
        <p:spPr bwMode="auto">
          <a:xfrm>
            <a:off x="10848528" y="5523747"/>
            <a:ext cx="1" cy="456520"/>
          </a:xfrm>
          <a:prstGeom prst="line">
            <a:avLst/>
          </a:prstGeom>
          <a:solidFill>
            <a:srgbClr val="00B8FF"/>
          </a:solidFill>
          <a:ln w="38100" cap="flat" cmpd="sng" algn="ctr">
            <a:solidFill>
              <a:srgbClr val="FF0000"/>
            </a:solidFill>
            <a:prstDash val="solid"/>
            <a:round/>
            <a:headEnd type="none" w="med" len="med"/>
            <a:tailEnd type="none" w="med" len="med"/>
          </a:ln>
          <a:effectLst/>
        </p:spPr>
      </p:cxnSp>
      <p:sp>
        <p:nvSpPr>
          <p:cNvPr id="32" name="Rectangle 31">
            <a:extLst>
              <a:ext uri="{FF2B5EF4-FFF2-40B4-BE49-F238E27FC236}">
                <a16:creationId xmlns:a16="http://schemas.microsoft.com/office/drawing/2014/main" id="{3047E911-F83D-4052-963F-CB8581CDE281}"/>
              </a:ext>
            </a:extLst>
          </p:cNvPr>
          <p:cNvSpPr/>
          <p:nvPr/>
        </p:nvSpPr>
        <p:spPr>
          <a:xfrm>
            <a:off x="2333506" y="2076624"/>
            <a:ext cx="2988418" cy="3785652"/>
          </a:xfrm>
          <a:prstGeom prst="rect">
            <a:avLst/>
          </a:prstGeom>
        </p:spPr>
        <p:txBody>
          <a:bodyPr wrap="square">
            <a:spAutoFit/>
          </a:bodyPr>
          <a:lstStyle/>
          <a:p>
            <a:r>
              <a:rPr lang="en-GB" sz="2400" dirty="0"/>
              <a:t>(a)	What is the most common mark?</a:t>
            </a:r>
          </a:p>
          <a:p>
            <a:r>
              <a:rPr lang="en-GB" sz="2400" dirty="0"/>
              <a:t>(b)	What is the highest mark?</a:t>
            </a:r>
          </a:p>
          <a:p>
            <a:r>
              <a:rPr lang="en-GB" sz="2400" dirty="0"/>
              <a:t>(c)	What is the lowest mark?</a:t>
            </a:r>
          </a:p>
          <a:p>
            <a:r>
              <a:rPr lang="en-GB" sz="2400" dirty="0"/>
              <a:t>(d)	What is the difference between the highest and lowest marks?</a:t>
            </a:r>
          </a:p>
        </p:txBody>
      </p:sp>
      <p:sp>
        <p:nvSpPr>
          <p:cNvPr id="33" name="TextBox 32">
            <a:extLst>
              <a:ext uri="{FF2B5EF4-FFF2-40B4-BE49-F238E27FC236}">
                <a16:creationId xmlns:a16="http://schemas.microsoft.com/office/drawing/2014/main" id="{D1EFF995-2B6D-4D40-93FD-CEF6F0C4D597}"/>
              </a:ext>
            </a:extLst>
          </p:cNvPr>
          <p:cNvSpPr txBox="1"/>
          <p:nvPr/>
        </p:nvSpPr>
        <p:spPr>
          <a:xfrm>
            <a:off x="4634363" y="2472114"/>
            <a:ext cx="871065" cy="461665"/>
          </a:xfrm>
          <a:prstGeom prst="rect">
            <a:avLst/>
          </a:prstGeom>
          <a:noFill/>
        </p:spPr>
        <p:txBody>
          <a:bodyPr wrap="square" rtlCol="0">
            <a:spAutoFit/>
          </a:bodyPr>
          <a:lstStyle/>
          <a:p>
            <a:r>
              <a:rPr lang="en-GB" sz="2400" dirty="0">
                <a:solidFill>
                  <a:srgbClr val="FF0000"/>
                </a:solidFill>
              </a:rPr>
              <a:t>8</a:t>
            </a:r>
          </a:p>
        </p:txBody>
      </p:sp>
      <p:sp>
        <p:nvSpPr>
          <p:cNvPr id="34" name="Rectangle 33">
            <a:extLst>
              <a:ext uri="{FF2B5EF4-FFF2-40B4-BE49-F238E27FC236}">
                <a16:creationId xmlns:a16="http://schemas.microsoft.com/office/drawing/2014/main" id="{A2F8175C-1997-4133-A792-9F233DE56B4D}"/>
              </a:ext>
            </a:extLst>
          </p:cNvPr>
          <p:cNvSpPr/>
          <p:nvPr/>
        </p:nvSpPr>
        <p:spPr>
          <a:xfrm rot="10800000" flipH="1" flipV="1">
            <a:off x="4518466" y="3173815"/>
            <a:ext cx="783101" cy="461665"/>
          </a:xfrm>
          <a:prstGeom prst="rect">
            <a:avLst/>
          </a:prstGeom>
        </p:spPr>
        <p:txBody>
          <a:bodyPr wrap="square">
            <a:spAutoFit/>
          </a:bodyPr>
          <a:lstStyle/>
          <a:p>
            <a:r>
              <a:rPr lang="en-GB" sz="2400" dirty="0">
                <a:solidFill>
                  <a:srgbClr val="FF0000"/>
                </a:solidFill>
              </a:rPr>
              <a:t>10</a:t>
            </a:r>
          </a:p>
        </p:txBody>
      </p:sp>
      <p:sp>
        <p:nvSpPr>
          <p:cNvPr id="35" name="Rectangle 34">
            <a:extLst>
              <a:ext uri="{FF2B5EF4-FFF2-40B4-BE49-F238E27FC236}">
                <a16:creationId xmlns:a16="http://schemas.microsoft.com/office/drawing/2014/main" id="{6210E5C6-5727-4580-AD96-681B259A5179}"/>
              </a:ext>
            </a:extLst>
          </p:cNvPr>
          <p:cNvSpPr/>
          <p:nvPr/>
        </p:nvSpPr>
        <p:spPr>
          <a:xfrm>
            <a:off x="4655269" y="3874640"/>
            <a:ext cx="356188" cy="461665"/>
          </a:xfrm>
          <a:prstGeom prst="rect">
            <a:avLst/>
          </a:prstGeom>
        </p:spPr>
        <p:txBody>
          <a:bodyPr wrap="none">
            <a:spAutoFit/>
          </a:bodyPr>
          <a:lstStyle/>
          <a:p>
            <a:r>
              <a:rPr lang="en-GB" sz="2400" dirty="0">
                <a:solidFill>
                  <a:srgbClr val="FF0000"/>
                </a:solidFill>
              </a:rPr>
              <a:t>2</a:t>
            </a:r>
          </a:p>
        </p:txBody>
      </p:sp>
      <p:sp>
        <p:nvSpPr>
          <p:cNvPr id="36" name="Rectangle 35">
            <a:extLst>
              <a:ext uri="{FF2B5EF4-FFF2-40B4-BE49-F238E27FC236}">
                <a16:creationId xmlns:a16="http://schemas.microsoft.com/office/drawing/2014/main" id="{7E0D2C9D-7DEE-4A81-BFC5-D32894143A33}"/>
              </a:ext>
            </a:extLst>
          </p:cNvPr>
          <p:cNvSpPr/>
          <p:nvPr/>
        </p:nvSpPr>
        <p:spPr>
          <a:xfrm>
            <a:off x="3539967" y="5766028"/>
            <a:ext cx="1492716" cy="461665"/>
          </a:xfrm>
          <a:prstGeom prst="rect">
            <a:avLst/>
          </a:prstGeom>
        </p:spPr>
        <p:txBody>
          <a:bodyPr wrap="none">
            <a:spAutoFit/>
          </a:bodyPr>
          <a:lstStyle/>
          <a:p>
            <a:r>
              <a:rPr lang="en-GB" sz="2400" dirty="0">
                <a:solidFill>
                  <a:srgbClr val="FF0000"/>
                </a:solidFill>
              </a:rPr>
              <a:t>10 - 2 = 8</a:t>
            </a:r>
          </a:p>
        </p:txBody>
      </p:sp>
      <p:sp>
        <p:nvSpPr>
          <p:cNvPr id="21" name="Rectangle 20">
            <a:extLst>
              <a:ext uri="{FF2B5EF4-FFF2-40B4-BE49-F238E27FC236}">
                <a16:creationId xmlns:a16="http://schemas.microsoft.com/office/drawing/2014/main" id="{EB96444E-C67B-4438-964E-18DE2D1F6333}"/>
              </a:ext>
            </a:extLst>
          </p:cNvPr>
          <p:cNvSpPr/>
          <p:nvPr/>
        </p:nvSpPr>
        <p:spPr bwMode="auto">
          <a:xfrm>
            <a:off x="5717966" y="1724006"/>
            <a:ext cx="6084951" cy="477952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4737792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433812" y="738544"/>
            <a:ext cx="9721081"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b="1" dirty="0"/>
              <a:t>Example 2: Pictogram</a:t>
            </a:r>
          </a:p>
          <a:p>
            <a:pPr marL="0" indent="0" eaLnBrk="1" hangingPunct="1">
              <a:buClr>
                <a:srgbClr val="000000"/>
              </a:buClr>
              <a:buSzPct val="100000"/>
              <a:defRPr/>
            </a:pPr>
            <a:r>
              <a:rPr lang="en-GB" sz="2400" dirty="0"/>
              <a:t>The pupils in a class were asked how they got to school.</a:t>
            </a: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296AF166-1045-4B73-84A8-E56F84493D1F}"/>
              </a:ext>
            </a:extLst>
          </p:cNvPr>
          <p:cNvPicPr>
            <a:picLocks noChangeAspect="1"/>
          </p:cNvPicPr>
          <p:nvPr/>
        </p:nvPicPr>
        <p:blipFill>
          <a:blip r:embed="rId4"/>
          <a:stretch>
            <a:fillRect/>
          </a:stretch>
        </p:blipFill>
        <p:spPr>
          <a:xfrm>
            <a:off x="2545062" y="1792127"/>
            <a:ext cx="4386033" cy="2641830"/>
          </a:xfrm>
          <a:prstGeom prst="rect">
            <a:avLst/>
          </a:prstGeom>
        </p:spPr>
      </p:pic>
      <p:pic>
        <p:nvPicPr>
          <p:cNvPr id="3" name="Picture 2">
            <a:extLst>
              <a:ext uri="{FF2B5EF4-FFF2-40B4-BE49-F238E27FC236}">
                <a16:creationId xmlns:a16="http://schemas.microsoft.com/office/drawing/2014/main" id="{C1C179B8-F717-4276-ACB3-52EF7C8052FF}"/>
              </a:ext>
            </a:extLst>
          </p:cNvPr>
          <p:cNvPicPr>
            <a:picLocks noChangeAspect="1"/>
          </p:cNvPicPr>
          <p:nvPr/>
        </p:nvPicPr>
        <p:blipFill>
          <a:blip r:embed="rId5"/>
          <a:stretch>
            <a:fillRect/>
          </a:stretch>
        </p:blipFill>
        <p:spPr>
          <a:xfrm>
            <a:off x="2928278" y="4537269"/>
            <a:ext cx="393525" cy="607467"/>
          </a:xfrm>
          <a:prstGeom prst="rect">
            <a:avLst/>
          </a:prstGeom>
        </p:spPr>
      </p:pic>
      <p:pic>
        <p:nvPicPr>
          <p:cNvPr id="4" name="Picture 3">
            <a:extLst>
              <a:ext uri="{FF2B5EF4-FFF2-40B4-BE49-F238E27FC236}">
                <a16:creationId xmlns:a16="http://schemas.microsoft.com/office/drawing/2014/main" id="{79AD421B-C818-403B-9AAB-0978AFD51877}"/>
              </a:ext>
            </a:extLst>
          </p:cNvPr>
          <p:cNvPicPr>
            <a:picLocks noChangeAspect="1"/>
          </p:cNvPicPr>
          <p:nvPr/>
        </p:nvPicPr>
        <p:blipFill>
          <a:blip r:embed="rId5"/>
          <a:stretch>
            <a:fillRect/>
          </a:stretch>
        </p:blipFill>
        <p:spPr>
          <a:xfrm>
            <a:off x="8661257" y="2241527"/>
            <a:ext cx="393525" cy="607467"/>
          </a:xfrm>
          <a:prstGeom prst="rect">
            <a:avLst/>
          </a:prstGeom>
        </p:spPr>
      </p:pic>
      <p:pic>
        <p:nvPicPr>
          <p:cNvPr id="5" name="Picture 4">
            <a:extLst>
              <a:ext uri="{FF2B5EF4-FFF2-40B4-BE49-F238E27FC236}">
                <a16:creationId xmlns:a16="http://schemas.microsoft.com/office/drawing/2014/main" id="{DF99EA62-86A5-4D45-9DC3-A6E31C54690C}"/>
              </a:ext>
            </a:extLst>
          </p:cNvPr>
          <p:cNvPicPr>
            <a:picLocks noChangeAspect="1"/>
          </p:cNvPicPr>
          <p:nvPr/>
        </p:nvPicPr>
        <p:blipFill>
          <a:blip r:embed="rId5"/>
          <a:stretch>
            <a:fillRect/>
          </a:stretch>
        </p:blipFill>
        <p:spPr>
          <a:xfrm>
            <a:off x="8661256" y="2980086"/>
            <a:ext cx="393525" cy="607467"/>
          </a:xfrm>
          <a:prstGeom prst="rect">
            <a:avLst/>
          </a:prstGeom>
        </p:spPr>
      </p:pic>
      <p:pic>
        <p:nvPicPr>
          <p:cNvPr id="6" name="Picture 5">
            <a:extLst>
              <a:ext uri="{FF2B5EF4-FFF2-40B4-BE49-F238E27FC236}">
                <a16:creationId xmlns:a16="http://schemas.microsoft.com/office/drawing/2014/main" id="{B41E7F49-834E-4966-9F28-022DAC9B0932}"/>
              </a:ext>
            </a:extLst>
          </p:cNvPr>
          <p:cNvPicPr>
            <a:picLocks noChangeAspect="1"/>
          </p:cNvPicPr>
          <p:nvPr/>
        </p:nvPicPr>
        <p:blipFill>
          <a:blip r:embed="rId5"/>
          <a:stretch>
            <a:fillRect/>
          </a:stretch>
        </p:blipFill>
        <p:spPr>
          <a:xfrm>
            <a:off x="8661255" y="3705273"/>
            <a:ext cx="393525" cy="607467"/>
          </a:xfrm>
          <a:prstGeom prst="rect">
            <a:avLst/>
          </a:prstGeom>
        </p:spPr>
      </p:pic>
      <p:pic>
        <p:nvPicPr>
          <p:cNvPr id="7" name="Picture 6">
            <a:extLst>
              <a:ext uri="{FF2B5EF4-FFF2-40B4-BE49-F238E27FC236}">
                <a16:creationId xmlns:a16="http://schemas.microsoft.com/office/drawing/2014/main" id="{3E462EAD-2BEC-47A1-872E-18EBE104682B}"/>
              </a:ext>
            </a:extLst>
          </p:cNvPr>
          <p:cNvPicPr>
            <a:picLocks noChangeAspect="1"/>
          </p:cNvPicPr>
          <p:nvPr/>
        </p:nvPicPr>
        <p:blipFill>
          <a:blip r:embed="rId5"/>
          <a:stretch>
            <a:fillRect/>
          </a:stretch>
        </p:blipFill>
        <p:spPr>
          <a:xfrm>
            <a:off x="9272309" y="2244546"/>
            <a:ext cx="393525" cy="607467"/>
          </a:xfrm>
          <a:prstGeom prst="rect">
            <a:avLst/>
          </a:prstGeom>
        </p:spPr>
      </p:pic>
      <p:pic>
        <p:nvPicPr>
          <p:cNvPr id="8" name="Picture 7">
            <a:extLst>
              <a:ext uri="{FF2B5EF4-FFF2-40B4-BE49-F238E27FC236}">
                <a16:creationId xmlns:a16="http://schemas.microsoft.com/office/drawing/2014/main" id="{E3A1FB78-06D0-432E-893E-BC9ECEC0B335}"/>
              </a:ext>
            </a:extLst>
          </p:cNvPr>
          <p:cNvPicPr>
            <a:picLocks noChangeAspect="1"/>
          </p:cNvPicPr>
          <p:nvPr/>
        </p:nvPicPr>
        <p:blipFill>
          <a:blip r:embed="rId5"/>
          <a:stretch>
            <a:fillRect/>
          </a:stretch>
        </p:blipFill>
        <p:spPr>
          <a:xfrm>
            <a:off x="8703960" y="4413683"/>
            <a:ext cx="393525" cy="607467"/>
          </a:xfrm>
          <a:prstGeom prst="rect">
            <a:avLst/>
          </a:prstGeom>
        </p:spPr>
      </p:pic>
      <p:pic>
        <p:nvPicPr>
          <p:cNvPr id="9" name="Picture 8">
            <a:extLst>
              <a:ext uri="{FF2B5EF4-FFF2-40B4-BE49-F238E27FC236}">
                <a16:creationId xmlns:a16="http://schemas.microsoft.com/office/drawing/2014/main" id="{D9C89296-3A9E-4AD1-91E4-D0A4230757A5}"/>
              </a:ext>
            </a:extLst>
          </p:cNvPr>
          <p:cNvPicPr>
            <a:picLocks noChangeAspect="1"/>
          </p:cNvPicPr>
          <p:nvPr/>
        </p:nvPicPr>
        <p:blipFill>
          <a:blip r:embed="rId5"/>
          <a:stretch>
            <a:fillRect/>
          </a:stretch>
        </p:blipFill>
        <p:spPr>
          <a:xfrm>
            <a:off x="9792114" y="2267973"/>
            <a:ext cx="393525" cy="607467"/>
          </a:xfrm>
          <a:prstGeom prst="rect">
            <a:avLst/>
          </a:prstGeom>
        </p:spPr>
      </p:pic>
      <p:pic>
        <p:nvPicPr>
          <p:cNvPr id="10" name="Picture 9">
            <a:extLst>
              <a:ext uri="{FF2B5EF4-FFF2-40B4-BE49-F238E27FC236}">
                <a16:creationId xmlns:a16="http://schemas.microsoft.com/office/drawing/2014/main" id="{4361C5ED-3AC4-42A7-852A-1B4362463D54}"/>
              </a:ext>
            </a:extLst>
          </p:cNvPr>
          <p:cNvPicPr>
            <a:picLocks noChangeAspect="1"/>
          </p:cNvPicPr>
          <p:nvPr/>
        </p:nvPicPr>
        <p:blipFill>
          <a:blip r:embed="rId5"/>
          <a:stretch>
            <a:fillRect/>
          </a:stretch>
        </p:blipFill>
        <p:spPr>
          <a:xfrm>
            <a:off x="9246630" y="4423528"/>
            <a:ext cx="393525" cy="607467"/>
          </a:xfrm>
          <a:prstGeom prst="rect">
            <a:avLst/>
          </a:prstGeom>
        </p:spPr>
      </p:pic>
      <p:pic>
        <p:nvPicPr>
          <p:cNvPr id="11" name="Picture 10">
            <a:extLst>
              <a:ext uri="{FF2B5EF4-FFF2-40B4-BE49-F238E27FC236}">
                <a16:creationId xmlns:a16="http://schemas.microsoft.com/office/drawing/2014/main" id="{594CFE76-756A-4D1F-A4FC-816B6EEA4CAE}"/>
              </a:ext>
            </a:extLst>
          </p:cNvPr>
          <p:cNvPicPr>
            <a:picLocks noChangeAspect="1"/>
          </p:cNvPicPr>
          <p:nvPr/>
        </p:nvPicPr>
        <p:blipFill rotWithShape="1">
          <a:blip r:embed="rId5"/>
          <a:srcRect l="1" r="47127"/>
          <a:stretch/>
        </p:blipFill>
        <p:spPr>
          <a:xfrm>
            <a:off x="9272309" y="2952102"/>
            <a:ext cx="208067" cy="607467"/>
          </a:xfrm>
          <a:prstGeom prst="rect">
            <a:avLst/>
          </a:prstGeom>
        </p:spPr>
      </p:pic>
      <p:sp>
        <p:nvSpPr>
          <p:cNvPr id="12" name="TextBox 11">
            <a:extLst>
              <a:ext uri="{FF2B5EF4-FFF2-40B4-BE49-F238E27FC236}">
                <a16:creationId xmlns:a16="http://schemas.microsoft.com/office/drawing/2014/main" id="{D374E5D7-5189-4F85-8866-826F1B1B6077}"/>
              </a:ext>
            </a:extLst>
          </p:cNvPr>
          <p:cNvSpPr txBox="1"/>
          <p:nvPr/>
        </p:nvSpPr>
        <p:spPr>
          <a:xfrm>
            <a:off x="3426280" y="4610171"/>
            <a:ext cx="3240360" cy="461665"/>
          </a:xfrm>
          <a:prstGeom prst="rect">
            <a:avLst/>
          </a:prstGeom>
          <a:noFill/>
        </p:spPr>
        <p:txBody>
          <a:bodyPr wrap="square" rtlCol="0">
            <a:spAutoFit/>
          </a:bodyPr>
          <a:lstStyle/>
          <a:p>
            <a:r>
              <a:rPr lang="en-GB" sz="2400" dirty="0"/>
              <a:t>represents 2 people</a:t>
            </a:r>
          </a:p>
        </p:txBody>
      </p:sp>
      <p:sp>
        <p:nvSpPr>
          <p:cNvPr id="13" name="TextBox 12">
            <a:extLst>
              <a:ext uri="{FF2B5EF4-FFF2-40B4-BE49-F238E27FC236}">
                <a16:creationId xmlns:a16="http://schemas.microsoft.com/office/drawing/2014/main" id="{5182C65F-3382-4FC7-BBFF-FD72CED180F3}"/>
              </a:ext>
            </a:extLst>
          </p:cNvPr>
          <p:cNvSpPr txBox="1"/>
          <p:nvPr/>
        </p:nvSpPr>
        <p:spPr>
          <a:xfrm>
            <a:off x="7387008" y="2335955"/>
            <a:ext cx="1164933" cy="3293209"/>
          </a:xfrm>
          <a:prstGeom prst="rect">
            <a:avLst/>
          </a:prstGeom>
          <a:noFill/>
        </p:spPr>
        <p:txBody>
          <a:bodyPr wrap="square" rtlCol="0">
            <a:spAutoFit/>
          </a:bodyPr>
          <a:lstStyle/>
          <a:p>
            <a:r>
              <a:rPr lang="en-GB" sz="2400" dirty="0"/>
              <a:t>Walk</a:t>
            </a:r>
          </a:p>
          <a:p>
            <a:endParaRPr lang="en-GB" sz="2400" dirty="0"/>
          </a:p>
          <a:p>
            <a:r>
              <a:rPr lang="en-GB" sz="2400" dirty="0"/>
              <a:t>Bike</a:t>
            </a:r>
          </a:p>
          <a:p>
            <a:endParaRPr lang="en-GB" sz="2400" dirty="0"/>
          </a:p>
          <a:p>
            <a:r>
              <a:rPr lang="en-GB" sz="2400" dirty="0"/>
              <a:t>Car</a:t>
            </a:r>
          </a:p>
          <a:p>
            <a:endParaRPr lang="en-GB" sz="2400" dirty="0"/>
          </a:p>
          <a:p>
            <a:r>
              <a:rPr lang="en-GB" sz="2400" dirty="0"/>
              <a:t>Bus</a:t>
            </a:r>
          </a:p>
          <a:p>
            <a:endParaRPr lang="en-GB" dirty="0"/>
          </a:p>
          <a:p>
            <a:endParaRPr lang="en-GB" dirty="0"/>
          </a:p>
        </p:txBody>
      </p:sp>
      <p:sp>
        <p:nvSpPr>
          <p:cNvPr id="14" name="Rectangle 13">
            <a:extLst>
              <a:ext uri="{FF2B5EF4-FFF2-40B4-BE49-F238E27FC236}">
                <a16:creationId xmlns:a16="http://schemas.microsoft.com/office/drawing/2014/main" id="{7194D156-D791-47CF-86A0-3FD125C5E6E3}"/>
              </a:ext>
            </a:extLst>
          </p:cNvPr>
          <p:cNvSpPr/>
          <p:nvPr/>
        </p:nvSpPr>
        <p:spPr>
          <a:xfrm>
            <a:off x="7121244" y="1725427"/>
            <a:ext cx="1483098" cy="461665"/>
          </a:xfrm>
          <a:prstGeom prst="rect">
            <a:avLst/>
          </a:prstGeom>
        </p:spPr>
        <p:txBody>
          <a:bodyPr wrap="none">
            <a:spAutoFit/>
          </a:bodyPr>
          <a:lstStyle/>
          <a:p>
            <a:r>
              <a:rPr lang="en-GB" sz="2400" b="1" dirty="0"/>
              <a:t>Solution</a:t>
            </a:r>
            <a:r>
              <a:rPr lang="en-GB" b="1" dirty="0"/>
              <a:t> </a:t>
            </a:r>
            <a:endParaRPr lang="en-GB" dirty="0"/>
          </a:p>
        </p:txBody>
      </p:sp>
      <p:pic>
        <p:nvPicPr>
          <p:cNvPr id="20" name="Picture 19">
            <a:extLst>
              <a:ext uri="{FF2B5EF4-FFF2-40B4-BE49-F238E27FC236}">
                <a16:creationId xmlns:a16="http://schemas.microsoft.com/office/drawing/2014/main" id="{5AC2BEA7-22D2-413C-9036-C1A2CC0BCEB5}"/>
              </a:ext>
            </a:extLst>
          </p:cNvPr>
          <p:cNvPicPr>
            <a:picLocks noChangeAspect="1"/>
          </p:cNvPicPr>
          <p:nvPr/>
        </p:nvPicPr>
        <p:blipFill>
          <a:blip r:embed="rId5"/>
          <a:stretch>
            <a:fillRect/>
          </a:stretch>
        </p:blipFill>
        <p:spPr>
          <a:xfrm>
            <a:off x="9281146" y="3705273"/>
            <a:ext cx="393525" cy="607467"/>
          </a:xfrm>
          <a:prstGeom prst="rect">
            <a:avLst/>
          </a:prstGeom>
        </p:spPr>
      </p:pic>
      <p:pic>
        <p:nvPicPr>
          <p:cNvPr id="21" name="Picture 20">
            <a:extLst>
              <a:ext uri="{FF2B5EF4-FFF2-40B4-BE49-F238E27FC236}">
                <a16:creationId xmlns:a16="http://schemas.microsoft.com/office/drawing/2014/main" id="{27A3B454-A3F5-45CA-86AC-5B0774D3047C}"/>
              </a:ext>
            </a:extLst>
          </p:cNvPr>
          <p:cNvPicPr>
            <a:picLocks noChangeAspect="1"/>
          </p:cNvPicPr>
          <p:nvPr/>
        </p:nvPicPr>
        <p:blipFill>
          <a:blip r:embed="rId5"/>
          <a:stretch>
            <a:fillRect/>
          </a:stretch>
        </p:blipFill>
        <p:spPr>
          <a:xfrm>
            <a:off x="9901037" y="3678827"/>
            <a:ext cx="393525" cy="607467"/>
          </a:xfrm>
          <a:prstGeom prst="rect">
            <a:avLst/>
          </a:prstGeom>
        </p:spPr>
      </p:pic>
      <p:pic>
        <p:nvPicPr>
          <p:cNvPr id="22" name="Picture 21">
            <a:extLst>
              <a:ext uri="{FF2B5EF4-FFF2-40B4-BE49-F238E27FC236}">
                <a16:creationId xmlns:a16="http://schemas.microsoft.com/office/drawing/2014/main" id="{A3DB223D-705D-485F-8868-555DED067653}"/>
              </a:ext>
            </a:extLst>
          </p:cNvPr>
          <p:cNvPicPr>
            <a:picLocks noChangeAspect="1"/>
          </p:cNvPicPr>
          <p:nvPr/>
        </p:nvPicPr>
        <p:blipFill>
          <a:blip r:embed="rId5"/>
          <a:stretch>
            <a:fillRect/>
          </a:stretch>
        </p:blipFill>
        <p:spPr>
          <a:xfrm>
            <a:off x="9849109" y="4421825"/>
            <a:ext cx="393525" cy="607467"/>
          </a:xfrm>
          <a:prstGeom prst="rect">
            <a:avLst/>
          </a:prstGeom>
        </p:spPr>
      </p:pic>
      <p:pic>
        <p:nvPicPr>
          <p:cNvPr id="23" name="Picture 22">
            <a:extLst>
              <a:ext uri="{FF2B5EF4-FFF2-40B4-BE49-F238E27FC236}">
                <a16:creationId xmlns:a16="http://schemas.microsoft.com/office/drawing/2014/main" id="{518D230F-BF79-4ACB-865B-7CE69C057B77}"/>
              </a:ext>
            </a:extLst>
          </p:cNvPr>
          <p:cNvPicPr>
            <a:picLocks noChangeAspect="1"/>
          </p:cNvPicPr>
          <p:nvPr/>
        </p:nvPicPr>
        <p:blipFill>
          <a:blip r:embed="rId5"/>
          <a:stretch>
            <a:fillRect/>
          </a:stretch>
        </p:blipFill>
        <p:spPr>
          <a:xfrm>
            <a:off x="10388332" y="4415585"/>
            <a:ext cx="393525" cy="607467"/>
          </a:xfrm>
          <a:prstGeom prst="rect">
            <a:avLst/>
          </a:prstGeom>
        </p:spPr>
      </p:pic>
      <p:pic>
        <p:nvPicPr>
          <p:cNvPr id="24" name="Picture 23">
            <a:extLst>
              <a:ext uri="{FF2B5EF4-FFF2-40B4-BE49-F238E27FC236}">
                <a16:creationId xmlns:a16="http://schemas.microsoft.com/office/drawing/2014/main" id="{8B18709B-F4DB-421A-B533-3FE61065EFFF}"/>
              </a:ext>
            </a:extLst>
          </p:cNvPr>
          <p:cNvPicPr>
            <a:picLocks noChangeAspect="1"/>
          </p:cNvPicPr>
          <p:nvPr/>
        </p:nvPicPr>
        <p:blipFill>
          <a:blip r:embed="rId5"/>
          <a:stretch>
            <a:fillRect/>
          </a:stretch>
        </p:blipFill>
        <p:spPr>
          <a:xfrm>
            <a:off x="10927556" y="4388287"/>
            <a:ext cx="393525" cy="607467"/>
          </a:xfrm>
          <a:prstGeom prst="rect">
            <a:avLst/>
          </a:prstGeom>
        </p:spPr>
      </p:pic>
      <p:pic>
        <p:nvPicPr>
          <p:cNvPr id="25" name="Picture 24">
            <a:extLst>
              <a:ext uri="{FF2B5EF4-FFF2-40B4-BE49-F238E27FC236}">
                <a16:creationId xmlns:a16="http://schemas.microsoft.com/office/drawing/2014/main" id="{FB64637A-1141-4590-B20D-4F6C983CC37D}"/>
              </a:ext>
            </a:extLst>
          </p:cNvPr>
          <p:cNvPicPr>
            <a:picLocks noChangeAspect="1"/>
          </p:cNvPicPr>
          <p:nvPr/>
        </p:nvPicPr>
        <p:blipFill>
          <a:blip r:embed="rId5"/>
          <a:stretch>
            <a:fillRect/>
          </a:stretch>
        </p:blipFill>
        <p:spPr>
          <a:xfrm>
            <a:off x="11529039" y="4383309"/>
            <a:ext cx="393525" cy="607467"/>
          </a:xfrm>
          <a:prstGeom prst="rect">
            <a:avLst/>
          </a:prstGeom>
        </p:spPr>
      </p:pic>
      <p:pic>
        <p:nvPicPr>
          <p:cNvPr id="26" name="Picture 25">
            <a:extLst>
              <a:ext uri="{FF2B5EF4-FFF2-40B4-BE49-F238E27FC236}">
                <a16:creationId xmlns:a16="http://schemas.microsoft.com/office/drawing/2014/main" id="{648C51E8-15ED-451E-8F72-4598BBF2F97B}"/>
              </a:ext>
            </a:extLst>
          </p:cNvPr>
          <p:cNvPicPr>
            <a:picLocks noChangeAspect="1"/>
          </p:cNvPicPr>
          <p:nvPr/>
        </p:nvPicPr>
        <p:blipFill>
          <a:blip r:embed="rId5"/>
          <a:stretch>
            <a:fillRect/>
          </a:stretch>
        </p:blipFill>
        <p:spPr>
          <a:xfrm>
            <a:off x="10311919" y="2262398"/>
            <a:ext cx="393525" cy="607467"/>
          </a:xfrm>
          <a:prstGeom prst="rect">
            <a:avLst/>
          </a:prstGeom>
        </p:spPr>
      </p:pic>
      <p:pic>
        <p:nvPicPr>
          <p:cNvPr id="27" name="Picture 26">
            <a:extLst>
              <a:ext uri="{FF2B5EF4-FFF2-40B4-BE49-F238E27FC236}">
                <a16:creationId xmlns:a16="http://schemas.microsoft.com/office/drawing/2014/main" id="{6C94AD22-4A1C-4254-8406-3A154E4DF38A}"/>
              </a:ext>
            </a:extLst>
          </p:cNvPr>
          <p:cNvPicPr>
            <a:picLocks noChangeAspect="1"/>
          </p:cNvPicPr>
          <p:nvPr/>
        </p:nvPicPr>
        <p:blipFill rotWithShape="1">
          <a:blip r:embed="rId5"/>
          <a:srcRect r="52403"/>
          <a:stretch/>
        </p:blipFill>
        <p:spPr>
          <a:xfrm>
            <a:off x="10870210" y="2241527"/>
            <a:ext cx="187305" cy="607467"/>
          </a:xfrm>
          <a:prstGeom prst="rect">
            <a:avLst/>
          </a:prstGeom>
        </p:spPr>
      </p:pic>
      <p:sp>
        <p:nvSpPr>
          <p:cNvPr id="16" name="TextBox 15">
            <a:extLst>
              <a:ext uri="{FF2B5EF4-FFF2-40B4-BE49-F238E27FC236}">
                <a16:creationId xmlns:a16="http://schemas.microsoft.com/office/drawing/2014/main" id="{50BE4862-B365-4C12-9E25-3F6EF6578529}"/>
              </a:ext>
            </a:extLst>
          </p:cNvPr>
          <p:cNvSpPr txBox="1"/>
          <p:nvPr/>
        </p:nvSpPr>
        <p:spPr>
          <a:xfrm>
            <a:off x="2417045" y="5275250"/>
            <a:ext cx="8120243" cy="461665"/>
          </a:xfrm>
          <a:prstGeom prst="rect">
            <a:avLst/>
          </a:prstGeom>
          <a:noFill/>
        </p:spPr>
        <p:txBody>
          <a:bodyPr wrap="square" rtlCol="0">
            <a:spAutoFit/>
          </a:bodyPr>
          <a:lstStyle/>
          <a:p>
            <a:r>
              <a:rPr lang="en-GB" sz="2400" dirty="0"/>
              <a:t>What is the most common way pupils travel to school ?</a:t>
            </a:r>
          </a:p>
        </p:txBody>
      </p:sp>
      <p:sp>
        <p:nvSpPr>
          <p:cNvPr id="18" name="TextBox 17">
            <a:extLst>
              <a:ext uri="{FF2B5EF4-FFF2-40B4-BE49-F238E27FC236}">
                <a16:creationId xmlns:a16="http://schemas.microsoft.com/office/drawing/2014/main" id="{ECE97655-90EA-45FD-B046-46EC38D71700}"/>
              </a:ext>
            </a:extLst>
          </p:cNvPr>
          <p:cNvSpPr txBox="1"/>
          <p:nvPr/>
        </p:nvSpPr>
        <p:spPr>
          <a:xfrm>
            <a:off x="10117042" y="5310023"/>
            <a:ext cx="936104" cy="461665"/>
          </a:xfrm>
          <a:prstGeom prst="rect">
            <a:avLst/>
          </a:prstGeom>
          <a:noFill/>
        </p:spPr>
        <p:txBody>
          <a:bodyPr wrap="square" rtlCol="0">
            <a:spAutoFit/>
          </a:bodyPr>
          <a:lstStyle/>
          <a:p>
            <a:r>
              <a:rPr lang="en-GB" sz="2400" dirty="0">
                <a:solidFill>
                  <a:srgbClr val="FF0000"/>
                </a:solidFill>
              </a:rPr>
              <a:t>Bus</a:t>
            </a:r>
          </a:p>
        </p:txBody>
      </p:sp>
      <p:sp>
        <p:nvSpPr>
          <p:cNvPr id="28" name="TextBox 27">
            <a:extLst>
              <a:ext uri="{FF2B5EF4-FFF2-40B4-BE49-F238E27FC236}">
                <a16:creationId xmlns:a16="http://schemas.microsoft.com/office/drawing/2014/main" id="{8F06CCD6-6E0F-466C-BC58-BA9E1B80B283}"/>
              </a:ext>
            </a:extLst>
          </p:cNvPr>
          <p:cNvSpPr txBox="1"/>
          <p:nvPr/>
        </p:nvSpPr>
        <p:spPr>
          <a:xfrm>
            <a:off x="2419476" y="5778332"/>
            <a:ext cx="9306325" cy="461665"/>
          </a:xfrm>
          <a:prstGeom prst="rect">
            <a:avLst/>
          </a:prstGeom>
          <a:noFill/>
        </p:spPr>
        <p:txBody>
          <a:bodyPr wrap="square" rtlCol="0">
            <a:spAutoFit/>
          </a:bodyPr>
          <a:lstStyle/>
          <a:p>
            <a:r>
              <a:rPr lang="en-GB" sz="2400" dirty="0"/>
              <a:t>How many more pupils travel to school by Bus compared to Bike ?</a:t>
            </a:r>
          </a:p>
        </p:txBody>
      </p:sp>
      <p:sp>
        <p:nvSpPr>
          <p:cNvPr id="29" name="TextBox 28">
            <a:extLst>
              <a:ext uri="{FF2B5EF4-FFF2-40B4-BE49-F238E27FC236}">
                <a16:creationId xmlns:a16="http://schemas.microsoft.com/office/drawing/2014/main" id="{A55D693E-6F55-4ACD-9450-8AE6541F28D3}"/>
              </a:ext>
            </a:extLst>
          </p:cNvPr>
          <p:cNvSpPr txBox="1"/>
          <p:nvPr/>
        </p:nvSpPr>
        <p:spPr>
          <a:xfrm>
            <a:off x="8639848" y="6217569"/>
            <a:ext cx="2954796" cy="461665"/>
          </a:xfrm>
          <a:prstGeom prst="rect">
            <a:avLst/>
          </a:prstGeom>
          <a:noFill/>
        </p:spPr>
        <p:txBody>
          <a:bodyPr wrap="square" rtlCol="0">
            <a:spAutoFit/>
          </a:bodyPr>
          <a:lstStyle/>
          <a:p>
            <a:r>
              <a:rPr lang="en-GB" sz="2400" dirty="0">
                <a:solidFill>
                  <a:srgbClr val="FF0000"/>
                </a:solidFill>
              </a:rPr>
              <a:t>12 – 3 = 9 pupils</a:t>
            </a:r>
          </a:p>
        </p:txBody>
      </p:sp>
      <p:sp>
        <p:nvSpPr>
          <p:cNvPr id="31" name="Rectangle 30">
            <a:extLst>
              <a:ext uri="{FF2B5EF4-FFF2-40B4-BE49-F238E27FC236}">
                <a16:creationId xmlns:a16="http://schemas.microsoft.com/office/drawing/2014/main" id="{8E1B4C89-3375-4F73-B185-5438220CE96A}"/>
              </a:ext>
            </a:extLst>
          </p:cNvPr>
          <p:cNvSpPr/>
          <p:nvPr/>
        </p:nvSpPr>
        <p:spPr bwMode="auto">
          <a:xfrm>
            <a:off x="2535201" y="1774146"/>
            <a:ext cx="4395894" cy="264768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2017450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4EF3CF5-7480-4B73-9D76-6DC00E26A1E9}"/>
              </a:ext>
            </a:extLst>
          </p:cNvPr>
          <p:cNvSpPr/>
          <p:nvPr/>
        </p:nvSpPr>
        <p:spPr bwMode="auto">
          <a:xfrm>
            <a:off x="4799856" y="2320157"/>
            <a:ext cx="3960440" cy="6441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45811" y="791742"/>
            <a:ext cx="9721081" cy="2308324"/>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b="1" dirty="0"/>
              <a:t>Example 3: Pie Charts</a:t>
            </a:r>
          </a:p>
          <a:p>
            <a:pPr marL="0" indent="0" eaLnBrk="1" hangingPunct="1">
              <a:buClr>
                <a:srgbClr val="000000"/>
              </a:buClr>
              <a:buSzPct val="100000"/>
              <a:defRPr/>
            </a:pPr>
            <a:r>
              <a:rPr lang="en-US" sz="2400" dirty="0"/>
              <a:t>To illustrate the data on how pupils travel to school,</a:t>
            </a:r>
            <a:r>
              <a:rPr lang="en-GB" sz="2400" dirty="0"/>
              <a:t> with a pie chart, you need to find out what angle is</a:t>
            </a:r>
            <a:r>
              <a:rPr lang="en-US" sz="2400" dirty="0"/>
              <a:t> </a:t>
            </a:r>
            <a:r>
              <a:rPr lang="en-GB" sz="2400" dirty="0"/>
              <a:t>equivalent to one pupil.  Since there are 360° in a circle and 30 pupils,</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6ED648DF-423C-4E34-BB93-5DB7D0139F8F}"/>
                  </a:ext>
                </a:extLst>
              </p:cNvPr>
              <p:cNvSpPr/>
              <p:nvPr/>
            </p:nvSpPr>
            <p:spPr>
              <a:xfrm>
                <a:off x="4849900" y="2337565"/>
                <a:ext cx="3860352" cy="616964"/>
              </a:xfrm>
              <a:prstGeom prst="rect">
                <a:avLst/>
              </a:prstGeom>
            </p:spPr>
            <p:txBody>
              <a:bodyPr wrap="none">
                <a:spAutoFit/>
              </a:bodyPr>
              <a:lstStyle/>
              <a:p>
                <a:r>
                  <a:rPr lang="en-GB" sz="2400" dirty="0"/>
                  <a:t>Angle per pupil  = </a:t>
                </a:r>
                <a14:m>
                  <m:oMath xmlns:m="http://schemas.openxmlformats.org/officeDocument/2006/math">
                    <m:f>
                      <m:fPr>
                        <m:ctrlPr>
                          <a:rPr lang="en-GB" sz="2400" i="1" smtClean="0">
                            <a:latin typeface="Cambria Math" panose="02040503050406030204" pitchFamily="18" charset="0"/>
                          </a:rPr>
                        </m:ctrlPr>
                      </m:fPr>
                      <m:num>
                        <m:r>
                          <a:rPr lang="en-GB" sz="2400" b="0" i="0" smtClean="0">
                            <a:latin typeface="Cambria Math" panose="02040503050406030204" pitchFamily="18" charset="0"/>
                          </a:rPr>
                          <m:t>360</m:t>
                        </m:r>
                      </m:num>
                      <m:den>
                        <m:r>
                          <a:rPr lang="en-GB" sz="2400" b="0" i="0" smtClean="0">
                            <a:latin typeface="Cambria Math" panose="02040503050406030204" pitchFamily="18" charset="0"/>
                          </a:rPr>
                          <m:t> 30</m:t>
                        </m:r>
                      </m:den>
                    </m:f>
                  </m:oMath>
                </a14:m>
                <a:r>
                  <a:rPr lang="en-GB" sz="2400" dirty="0"/>
                  <a:t> = 12˚</a:t>
                </a:r>
              </a:p>
            </p:txBody>
          </p:sp>
        </mc:Choice>
        <mc:Fallback xmlns="">
          <p:sp>
            <p:nvSpPr>
              <p:cNvPr id="2" name="Rectangle 1">
                <a:extLst>
                  <a:ext uri="{FF2B5EF4-FFF2-40B4-BE49-F238E27FC236}">
                    <a16:creationId xmlns:a16="http://schemas.microsoft.com/office/drawing/2014/main" id="{6ED648DF-423C-4E34-BB93-5DB7D0139F8F}"/>
                  </a:ext>
                </a:extLst>
              </p:cNvPr>
              <p:cNvSpPr>
                <a:spLocks noRot="1" noChangeAspect="1" noMove="1" noResize="1" noEditPoints="1" noAdjustHandles="1" noChangeArrowheads="1" noChangeShapeType="1" noTextEdit="1"/>
              </p:cNvSpPr>
              <p:nvPr/>
            </p:nvSpPr>
            <p:spPr>
              <a:xfrm>
                <a:off x="4849900" y="2337565"/>
                <a:ext cx="3860352" cy="616964"/>
              </a:xfrm>
              <a:prstGeom prst="rect">
                <a:avLst/>
              </a:prstGeom>
              <a:blipFill>
                <a:blip r:embed="rId4"/>
                <a:stretch>
                  <a:fillRect l="-2528" r="-1422" b="-7843"/>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F8AEAAE0-2332-4F17-BB69-7A51F7638610}"/>
              </a:ext>
            </a:extLst>
          </p:cNvPr>
          <p:cNvSpPr txBox="1"/>
          <p:nvPr/>
        </p:nvSpPr>
        <p:spPr>
          <a:xfrm>
            <a:off x="2369491" y="3027351"/>
            <a:ext cx="9350325" cy="461665"/>
          </a:xfrm>
          <a:prstGeom prst="rect">
            <a:avLst/>
          </a:prstGeom>
          <a:noFill/>
        </p:spPr>
        <p:txBody>
          <a:bodyPr wrap="square" rtlCol="0">
            <a:spAutoFit/>
          </a:bodyPr>
          <a:lstStyle/>
          <a:p>
            <a:r>
              <a:rPr lang="en-GB" sz="2400" dirty="0"/>
              <a:t>To find the angle for walk, when there are 9 pupils: </a:t>
            </a:r>
          </a:p>
        </p:txBody>
      </p:sp>
      <p:sp>
        <p:nvSpPr>
          <p:cNvPr id="4" name="TextBox 3">
            <a:extLst>
              <a:ext uri="{FF2B5EF4-FFF2-40B4-BE49-F238E27FC236}">
                <a16:creationId xmlns:a16="http://schemas.microsoft.com/office/drawing/2014/main" id="{1A15F9E2-6BF6-47B4-A166-2B78D98822CA}"/>
              </a:ext>
            </a:extLst>
          </p:cNvPr>
          <p:cNvSpPr txBox="1"/>
          <p:nvPr/>
        </p:nvSpPr>
        <p:spPr>
          <a:xfrm>
            <a:off x="9373853" y="3040051"/>
            <a:ext cx="2255440" cy="461665"/>
          </a:xfrm>
          <a:prstGeom prst="rect">
            <a:avLst/>
          </a:prstGeom>
          <a:noFill/>
        </p:spPr>
        <p:txBody>
          <a:bodyPr wrap="square" rtlCol="0">
            <a:spAutoFit/>
          </a:bodyPr>
          <a:lstStyle/>
          <a:p>
            <a:r>
              <a:rPr lang="en-GB" sz="2400" dirty="0">
                <a:solidFill>
                  <a:srgbClr val="FF0000"/>
                </a:solidFill>
              </a:rPr>
              <a:t>9 x 12˚ = 108˚</a:t>
            </a:r>
          </a:p>
        </p:txBody>
      </p:sp>
      <p:pic>
        <p:nvPicPr>
          <p:cNvPr id="9" name="Picture 8">
            <a:extLst>
              <a:ext uri="{FF2B5EF4-FFF2-40B4-BE49-F238E27FC236}">
                <a16:creationId xmlns:a16="http://schemas.microsoft.com/office/drawing/2014/main" id="{D7DEB65E-9927-4646-8EF4-87CC29A27AA1}"/>
              </a:ext>
            </a:extLst>
          </p:cNvPr>
          <p:cNvPicPr>
            <a:picLocks noChangeAspect="1"/>
          </p:cNvPicPr>
          <p:nvPr/>
        </p:nvPicPr>
        <p:blipFill>
          <a:blip r:embed="rId5"/>
          <a:stretch>
            <a:fillRect/>
          </a:stretch>
        </p:blipFill>
        <p:spPr>
          <a:xfrm>
            <a:off x="2676666" y="3720482"/>
            <a:ext cx="4607653" cy="3035689"/>
          </a:xfrm>
          <a:prstGeom prst="rect">
            <a:avLst/>
          </a:prstGeom>
        </p:spPr>
      </p:pic>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CFCE707D-F14C-48BB-8DA6-36EB1BFE984E}"/>
                  </a:ext>
                </a:extLst>
              </p:cNvPr>
              <p:cNvSpPr/>
              <p:nvPr/>
            </p:nvSpPr>
            <p:spPr>
              <a:xfrm>
                <a:off x="5369684" y="4154044"/>
                <a:ext cx="1213794" cy="529504"/>
              </a:xfrm>
              <a:prstGeom prst="rect">
                <a:avLst/>
              </a:prstGeom>
            </p:spPr>
            <p:txBody>
              <a:bodyPr wrap="none">
                <a:spAutoFit/>
              </a:bodyPr>
              <a:lstStyle/>
              <a:p>
                <a14:m>
                  <m:oMath xmlns:m="http://schemas.openxmlformats.org/officeDocument/2006/math">
                    <m:f>
                      <m:fPr>
                        <m:ctrlPr>
                          <a:rPr lang="en-GB" i="1" smtClean="0">
                            <a:solidFill>
                              <a:srgbClr val="FF0000"/>
                            </a:solidFill>
                            <a:latin typeface="Cambria Math" panose="02040503050406030204" pitchFamily="18" charset="0"/>
                          </a:rPr>
                        </m:ctrlPr>
                      </m:fPr>
                      <m:num>
                        <m:r>
                          <a:rPr lang="en-GB">
                            <a:solidFill>
                              <a:srgbClr val="FF0000"/>
                            </a:solidFill>
                            <a:latin typeface="Cambria Math" panose="02040503050406030204" pitchFamily="18" charset="0"/>
                          </a:rPr>
                          <m:t>360</m:t>
                        </m:r>
                      </m:num>
                      <m:den>
                        <m:r>
                          <a:rPr lang="en-GB">
                            <a:solidFill>
                              <a:srgbClr val="FF0000"/>
                            </a:solidFill>
                            <a:latin typeface="Cambria Math" panose="02040503050406030204" pitchFamily="18" charset="0"/>
                          </a:rPr>
                          <m:t> 30</m:t>
                        </m:r>
                      </m:den>
                    </m:f>
                  </m:oMath>
                </a14:m>
                <a:r>
                  <a:rPr lang="en-GB" dirty="0">
                    <a:solidFill>
                      <a:srgbClr val="FF0000"/>
                    </a:solidFill>
                  </a:rPr>
                  <a:t> x 9 = </a:t>
                </a:r>
                <a:endParaRPr lang="en-GB" dirty="0"/>
              </a:p>
            </p:txBody>
          </p:sp>
        </mc:Choice>
        <mc:Fallback xmlns="">
          <p:sp>
            <p:nvSpPr>
              <p:cNvPr id="10" name="Rectangle 9">
                <a:extLst>
                  <a:ext uri="{FF2B5EF4-FFF2-40B4-BE49-F238E27FC236}">
                    <a16:creationId xmlns:a16="http://schemas.microsoft.com/office/drawing/2014/main" id="{CFCE707D-F14C-48BB-8DA6-36EB1BFE984E}"/>
                  </a:ext>
                </a:extLst>
              </p:cNvPr>
              <p:cNvSpPr>
                <a:spLocks noRot="1" noChangeAspect="1" noMove="1" noResize="1" noEditPoints="1" noAdjustHandles="1" noChangeArrowheads="1" noChangeShapeType="1" noTextEdit="1"/>
              </p:cNvSpPr>
              <p:nvPr/>
            </p:nvSpPr>
            <p:spPr>
              <a:xfrm>
                <a:off x="5369684" y="4154044"/>
                <a:ext cx="1213794" cy="529504"/>
              </a:xfrm>
              <a:prstGeom prst="rect">
                <a:avLst/>
              </a:prstGeom>
              <a:blipFill>
                <a:blip r:embed="rId6"/>
                <a:stretch>
                  <a:fillRect r="-4020" b="-68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AC037693-5F7A-46CF-9499-E34BC648F8A3}"/>
                  </a:ext>
                </a:extLst>
              </p:cNvPr>
              <p:cNvSpPr/>
              <p:nvPr/>
            </p:nvSpPr>
            <p:spPr>
              <a:xfrm>
                <a:off x="5350753" y="4723142"/>
                <a:ext cx="1213794" cy="529504"/>
              </a:xfrm>
              <a:prstGeom prst="rect">
                <a:avLst/>
              </a:prstGeom>
            </p:spPr>
            <p:txBody>
              <a:bodyPr wrap="none">
                <a:spAutoFit/>
              </a:bodyPr>
              <a:lstStyle/>
              <a:p>
                <a14:m>
                  <m:oMath xmlns:m="http://schemas.openxmlformats.org/officeDocument/2006/math">
                    <m:f>
                      <m:fPr>
                        <m:ctrlPr>
                          <a:rPr lang="en-GB" i="1">
                            <a:solidFill>
                              <a:srgbClr val="FF0000"/>
                            </a:solidFill>
                            <a:latin typeface="Cambria Math" panose="02040503050406030204" pitchFamily="18" charset="0"/>
                          </a:rPr>
                        </m:ctrlPr>
                      </m:fPr>
                      <m:num>
                        <m:r>
                          <a:rPr lang="en-GB">
                            <a:solidFill>
                              <a:srgbClr val="FF0000"/>
                            </a:solidFill>
                            <a:latin typeface="Cambria Math" panose="02040503050406030204" pitchFamily="18" charset="0"/>
                          </a:rPr>
                          <m:t>360</m:t>
                        </m:r>
                      </m:num>
                      <m:den>
                        <m:r>
                          <a:rPr lang="en-GB">
                            <a:solidFill>
                              <a:srgbClr val="FF0000"/>
                            </a:solidFill>
                            <a:latin typeface="Cambria Math" panose="02040503050406030204" pitchFamily="18" charset="0"/>
                          </a:rPr>
                          <m:t> 30</m:t>
                        </m:r>
                      </m:den>
                    </m:f>
                  </m:oMath>
                </a14:m>
                <a:r>
                  <a:rPr lang="en-GB" dirty="0">
                    <a:solidFill>
                      <a:srgbClr val="FF0000"/>
                    </a:solidFill>
                  </a:rPr>
                  <a:t> x 3 = </a:t>
                </a:r>
                <a:endParaRPr lang="en-GB" dirty="0"/>
              </a:p>
            </p:txBody>
          </p:sp>
        </mc:Choice>
        <mc:Fallback xmlns="">
          <p:sp>
            <p:nvSpPr>
              <p:cNvPr id="11" name="Rectangle 10">
                <a:extLst>
                  <a:ext uri="{FF2B5EF4-FFF2-40B4-BE49-F238E27FC236}">
                    <a16:creationId xmlns:a16="http://schemas.microsoft.com/office/drawing/2014/main" id="{AC037693-5F7A-46CF-9499-E34BC648F8A3}"/>
                  </a:ext>
                </a:extLst>
              </p:cNvPr>
              <p:cNvSpPr>
                <a:spLocks noRot="1" noChangeAspect="1" noMove="1" noResize="1" noEditPoints="1" noAdjustHandles="1" noChangeArrowheads="1" noChangeShapeType="1" noTextEdit="1"/>
              </p:cNvSpPr>
              <p:nvPr/>
            </p:nvSpPr>
            <p:spPr>
              <a:xfrm>
                <a:off x="5350753" y="4723142"/>
                <a:ext cx="1213794" cy="529504"/>
              </a:xfrm>
              <a:prstGeom prst="rect">
                <a:avLst/>
              </a:prstGeom>
              <a:blipFill>
                <a:blip r:embed="rId7"/>
                <a:stretch>
                  <a:fillRect r="-4020" b="-68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FC4B6EA4-599E-4A8E-ADA8-1ED531F8F79E}"/>
                  </a:ext>
                </a:extLst>
              </p:cNvPr>
              <p:cNvSpPr/>
              <p:nvPr/>
            </p:nvSpPr>
            <p:spPr>
              <a:xfrm>
                <a:off x="5350753" y="5262324"/>
                <a:ext cx="1213794" cy="529504"/>
              </a:xfrm>
              <a:prstGeom prst="rect">
                <a:avLst/>
              </a:prstGeom>
            </p:spPr>
            <p:txBody>
              <a:bodyPr wrap="none">
                <a:spAutoFit/>
              </a:bodyPr>
              <a:lstStyle/>
              <a:p>
                <a14:m>
                  <m:oMath xmlns:m="http://schemas.openxmlformats.org/officeDocument/2006/math">
                    <m:f>
                      <m:fPr>
                        <m:ctrlPr>
                          <a:rPr lang="en-GB" i="1">
                            <a:solidFill>
                              <a:srgbClr val="FF0000"/>
                            </a:solidFill>
                            <a:latin typeface="Cambria Math" panose="02040503050406030204" pitchFamily="18" charset="0"/>
                          </a:rPr>
                        </m:ctrlPr>
                      </m:fPr>
                      <m:num>
                        <m:r>
                          <a:rPr lang="en-GB">
                            <a:solidFill>
                              <a:srgbClr val="FF0000"/>
                            </a:solidFill>
                            <a:latin typeface="Cambria Math" panose="02040503050406030204" pitchFamily="18" charset="0"/>
                          </a:rPr>
                          <m:t>360</m:t>
                        </m:r>
                      </m:num>
                      <m:den>
                        <m:r>
                          <a:rPr lang="en-GB">
                            <a:solidFill>
                              <a:srgbClr val="FF0000"/>
                            </a:solidFill>
                            <a:latin typeface="Cambria Math" panose="02040503050406030204" pitchFamily="18" charset="0"/>
                          </a:rPr>
                          <m:t> 30</m:t>
                        </m:r>
                      </m:den>
                    </m:f>
                  </m:oMath>
                </a14:m>
                <a:r>
                  <a:rPr lang="en-GB" dirty="0">
                    <a:solidFill>
                      <a:srgbClr val="FF0000"/>
                    </a:solidFill>
                  </a:rPr>
                  <a:t> x 6 = </a:t>
                </a:r>
                <a:endParaRPr lang="en-GB" dirty="0"/>
              </a:p>
            </p:txBody>
          </p:sp>
        </mc:Choice>
        <mc:Fallback xmlns="">
          <p:sp>
            <p:nvSpPr>
              <p:cNvPr id="12" name="Rectangle 11">
                <a:extLst>
                  <a:ext uri="{FF2B5EF4-FFF2-40B4-BE49-F238E27FC236}">
                    <a16:creationId xmlns:a16="http://schemas.microsoft.com/office/drawing/2014/main" id="{FC4B6EA4-599E-4A8E-ADA8-1ED531F8F79E}"/>
                  </a:ext>
                </a:extLst>
              </p:cNvPr>
              <p:cNvSpPr>
                <a:spLocks noRot="1" noChangeAspect="1" noMove="1" noResize="1" noEditPoints="1" noAdjustHandles="1" noChangeArrowheads="1" noChangeShapeType="1" noTextEdit="1"/>
              </p:cNvSpPr>
              <p:nvPr/>
            </p:nvSpPr>
            <p:spPr>
              <a:xfrm>
                <a:off x="5350753" y="5262324"/>
                <a:ext cx="1213794" cy="529504"/>
              </a:xfrm>
              <a:prstGeom prst="rect">
                <a:avLst/>
              </a:prstGeom>
              <a:blipFill>
                <a:blip r:embed="rId8"/>
                <a:stretch>
                  <a:fillRect r="-4020" b="-68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D873646-A2EF-44A8-992B-F5F79F0BB060}"/>
                  </a:ext>
                </a:extLst>
              </p:cNvPr>
              <p:cNvSpPr/>
              <p:nvPr/>
            </p:nvSpPr>
            <p:spPr>
              <a:xfrm>
                <a:off x="5298350" y="5820177"/>
                <a:ext cx="1356462" cy="529504"/>
              </a:xfrm>
              <a:prstGeom prst="rect">
                <a:avLst/>
              </a:prstGeom>
            </p:spPr>
            <p:txBody>
              <a:bodyPr wrap="none">
                <a:spAutoFit/>
              </a:bodyPr>
              <a:lstStyle/>
              <a:p>
                <a14:m>
                  <m:oMath xmlns:m="http://schemas.openxmlformats.org/officeDocument/2006/math">
                    <m:f>
                      <m:fPr>
                        <m:ctrlPr>
                          <a:rPr lang="en-GB" i="1">
                            <a:solidFill>
                              <a:srgbClr val="FF0000"/>
                            </a:solidFill>
                            <a:latin typeface="Cambria Math" panose="02040503050406030204" pitchFamily="18" charset="0"/>
                          </a:rPr>
                        </m:ctrlPr>
                      </m:fPr>
                      <m:num>
                        <m:r>
                          <a:rPr lang="en-GB">
                            <a:solidFill>
                              <a:srgbClr val="FF0000"/>
                            </a:solidFill>
                            <a:latin typeface="Cambria Math" panose="02040503050406030204" pitchFamily="18" charset="0"/>
                          </a:rPr>
                          <m:t>360</m:t>
                        </m:r>
                      </m:num>
                      <m:den>
                        <m:r>
                          <a:rPr lang="en-GB">
                            <a:solidFill>
                              <a:srgbClr val="FF0000"/>
                            </a:solidFill>
                            <a:latin typeface="Cambria Math" panose="02040503050406030204" pitchFamily="18" charset="0"/>
                          </a:rPr>
                          <m:t> 30</m:t>
                        </m:r>
                      </m:den>
                    </m:f>
                  </m:oMath>
                </a14:m>
                <a:r>
                  <a:rPr lang="en-GB" dirty="0">
                    <a:solidFill>
                      <a:srgbClr val="FF0000"/>
                    </a:solidFill>
                  </a:rPr>
                  <a:t> x 12 = </a:t>
                </a:r>
                <a:endParaRPr lang="en-GB" dirty="0"/>
              </a:p>
            </p:txBody>
          </p:sp>
        </mc:Choice>
        <mc:Fallback xmlns="">
          <p:sp>
            <p:nvSpPr>
              <p:cNvPr id="13" name="Rectangle 12">
                <a:extLst>
                  <a:ext uri="{FF2B5EF4-FFF2-40B4-BE49-F238E27FC236}">
                    <a16:creationId xmlns:a16="http://schemas.microsoft.com/office/drawing/2014/main" id="{5D873646-A2EF-44A8-992B-F5F79F0BB060}"/>
                  </a:ext>
                </a:extLst>
              </p:cNvPr>
              <p:cNvSpPr>
                <a:spLocks noRot="1" noChangeAspect="1" noMove="1" noResize="1" noEditPoints="1" noAdjustHandles="1" noChangeArrowheads="1" noChangeShapeType="1" noTextEdit="1"/>
              </p:cNvSpPr>
              <p:nvPr/>
            </p:nvSpPr>
            <p:spPr>
              <a:xfrm>
                <a:off x="5298350" y="5820177"/>
                <a:ext cx="1356462" cy="529504"/>
              </a:xfrm>
              <a:prstGeom prst="rect">
                <a:avLst/>
              </a:prstGeom>
              <a:blipFill>
                <a:blip r:embed="rId9"/>
                <a:stretch>
                  <a:fillRect r="-3587" b="-6897"/>
                </a:stretch>
              </a:blipFill>
            </p:spPr>
            <p:txBody>
              <a:bodyPr/>
              <a:lstStyle/>
              <a:p>
                <a:r>
                  <a:rPr lang="en-GB">
                    <a:noFill/>
                  </a:rPr>
                  <a:t> </a:t>
                </a:r>
              </a:p>
            </p:txBody>
          </p:sp>
        </mc:Fallback>
      </mc:AlternateContent>
      <p:sp>
        <p:nvSpPr>
          <p:cNvPr id="14" name="Rectangle 13">
            <a:extLst>
              <a:ext uri="{FF2B5EF4-FFF2-40B4-BE49-F238E27FC236}">
                <a16:creationId xmlns:a16="http://schemas.microsoft.com/office/drawing/2014/main" id="{8B17A99A-786C-4E3D-8F11-CBC09A71EA8B}"/>
              </a:ext>
            </a:extLst>
          </p:cNvPr>
          <p:cNvSpPr/>
          <p:nvPr/>
        </p:nvSpPr>
        <p:spPr>
          <a:xfrm>
            <a:off x="6597294" y="4238451"/>
            <a:ext cx="697627" cy="400110"/>
          </a:xfrm>
          <a:prstGeom prst="rect">
            <a:avLst/>
          </a:prstGeom>
        </p:spPr>
        <p:txBody>
          <a:bodyPr wrap="none">
            <a:spAutoFit/>
          </a:bodyPr>
          <a:lstStyle/>
          <a:p>
            <a:r>
              <a:rPr lang="en-GB" dirty="0">
                <a:solidFill>
                  <a:srgbClr val="FF0000"/>
                </a:solidFill>
              </a:rPr>
              <a:t>108˚</a:t>
            </a:r>
            <a:endParaRPr lang="en-GB" dirty="0"/>
          </a:p>
        </p:txBody>
      </p:sp>
      <p:sp>
        <p:nvSpPr>
          <p:cNvPr id="15" name="Rectangle 14">
            <a:extLst>
              <a:ext uri="{FF2B5EF4-FFF2-40B4-BE49-F238E27FC236}">
                <a16:creationId xmlns:a16="http://schemas.microsoft.com/office/drawing/2014/main" id="{D9575ABD-204D-461D-9B2C-1CA70A2795E2}"/>
              </a:ext>
            </a:extLst>
          </p:cNvPr>
          <p:cNvSpPr/>
          <p:nvPr/>
        </p:nvSpPr>
        <p:spPr>
          <a:xfrm>
            <a:off x="6639127" y="4803578"/>
            <a:ext cx="554960" cy="400110"/>
          </a:xfrm>
          <a:prstGeom prst="rect">
            <a:avLst/>
          </a:prstGeom>
        </p:spPr>
        <p:txBody>
          <a:bodyPr wrap="none">
            <a:spAutoFit/>
          </a:bodyPr>
          <a:lstStyle/>
          <a:p>
            <a:r>
              <a:rPr lang="en-GB" dirty="0">
                <a:solidFill>
                  <a:srgbClr val="FF0000"/>
                </a:solidFill>
              </a:rPr>
              <a:t>36˚</a:t>
            </a:r>
            <a:endParaRPr lang="en-GB" dirty="0"/>
          </a:p>
        </p:txBody>
      </p:sp>
      <p:sp>
        <p:nvSpPr>
          <p:cNvPr id="16" name="Rectangle 15">
            <a:extLst>
              <a:ext uri="{FF2B5EF4-FFF2-40B4-BE49-F238E27FC236}">
                <a16:creationId xmlns:a16="http://schemas.microsoft.com/office/drawing/2014/main" id="{A48821B0-E3A8-4729-8793-2B92B4C81A82}"/>
              </a:ext>
            </a:extLst>
          </p:cNvPr>
          <p:cNvSpPr/>
          <p:nvPr/>
        </p:nvSpPr>
        <p:spPr>
          <a:xfrm>
            <a:off x="6666087" y="5387719"/>
            <a:ext cx="554960" cy="400110"/>
          </a:xfrm>
          <a:prstGeom prst="rect">
            <a:avLst/>
          </a:prstGeom>
        </p:spPr>
        <p:txBody>
          <a:bodyPr wrap="none">
            <a:spAutoFit/>
          </a:bodyPr>
          <a:lstStyle/>
          <a:p>
            <a:r>
              <a:rPr lang="en-GB" dirty="0">
                <a:solidFill>
                  <a:srgbClr val="FF0000"/>
                </a:solidFill>
              </a:rPr>
              <a:t>72˚</a:t>
            </a:r>
            <a:endParaRPr lang="en-GB" dirty="0"/>
          </a:p>
        </p:txBody>
      </p:sp>
      <p:sp>
        <p:nvSpPr>
          <p:cNvPr id="17" name="Rectangle 16">
            <a:extLst>
              <a:ext uri="{FF2B5EF4-FFF2-40B4-BE49-F238E27FC236}">
                <a16:creationId xmlns:a16="http://schemas.microsoft.com/office/drawing/2014/main" id="{7775CC28-2EEE-405A-8E5D-736AD79D436A}"/>
              </a:ext>
            </a:extLst>
          </p:cNvPr>
          <p:cNvSpPr/>
          <p:nvPr/>
        </p:nvSpPr>
        <p:spPr>
          <a:xfrm>
            <a:off x="6572383" y="5884874"/>
            <a:ext cx="697627" cy="400110"/>
          </a:xfrm>
          <a:prstGeom prst="rect">
            <a:avLst/>
          </a:prstGeom>
        </p:spPr>
        <p:txBody>
          <a:bodyPr wrap="none">
            <a:spAutoFit/>
          </a:bodyPr>
          <a:lstStyle/>
          <a:p>
            <a:r>
              <a:rPr lang="en-GB" dirty="0">
                <a:solidFill>
                  <a:srgbClr val="FF0000"/>
                </a:solidFill>
              </a:rPr>
              <a:t>144˚</a:t>
            </a:r>
            <a:endParaRPr lang="en-GB" dirty="0"/>
          </a:p>
        </p:txBody>
      </p:sp>
      <p:sp>
        <p:nvSpPr>
          <p:cNvPr id="18" name="Rectangle 17">
            <a:extLst>
              <a:ext uri="{FF2B5EF4-FFF2-40B4-BE49-F238E27FC236}">
                <a16:creationId xmlns:a16="http://schemas.microsoft.com/office/drawing/2014/main" id="{FBE31B32-AD6B-45CE-92A0-8712FFBE2718}"/>
              </a:ext>
            </a:extLst>
          </p:cNvPr>
          <p:cNvSpPr/>
          <p:nvPr/>
        </p:nvSpPr>
        <p:spPr>
          <a:xfrm>
            <a:off x="6587682" y="6336932"/>
            <a:ext cx="697627" cy="400110"/>
          </a:xfrm>
          <a:prstGeom prst="rect">
            <a:avLst/>
          </a:prstGeom>
        </p:spPr>
        <p:txBody>
          <a:bodyPr wrap="none">
            <a:spAutoFit/>
          </a:bodyPr>
          <a:lstStyle/>
          <a:p>
            <a:r>
              <a:rPr lang="en-GB" dirty="0">
                <a:solidFill>
                  <a:srgbClr val="FF0000"/>
                </a:solidFill>
              </a:rPr>
              <a:t>360˚</a:t>
            </a:r>
            <a:endParaRPr lang="en-GB" dirty="0"/>
          </a:p>
        </p:txBody>
      </p:sp>
      <p:sp>
        <p:nvSpPr>
          <p:cNvPr id="26" name="Partial Circle 25">
            <a:extLst>
              <a:ext uri="{FF2B5EF4-FFF2-40B4-BE49-F238E27FC236}">
                <a16:creationId xmlns:a16="http://schemas.microsoft.com/office/drawing/2014/main" id="{6DAF53DB-F336-481A-A7D0-C189ED3402AD}"/>
              </a:ext>
            </a:extLst>
          </p:cNvPr>
          <p:cNvSpPr/>
          <p:nvPr/>
        </p:nvSpPr>
        <p:spPr bwMode="auto">
          <a:xfrm rot="18778241">
            <a:off x="8087728" y="3799919"/>
            <a:ext cx="2846183" cy="2824292"/>
          </a:xfrm>
          <a:prstGeom prst="pie">
            <a:avLst>
              <a:gd name="adj1" fmla="val 10248713"/>
              <a:gd name="adj2" fmla="val 18980019"/>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Partial Circle 26">
            <a:extLst>
              <a:ext uri="{FF2B5EF4-FFF2-40B4-BE49-F238E27FC236}">
                <a16:creationId xmlns:a16="http://schemas.microsoft.com/office/drawing/2014/main" id="{415C3018-DEEE-42A6-BDAB-A7F6F9B763B7}"/>
              </a:ext>
            </a:extLst>
          </p:cNvPr>
          <p:cNvSpPr/>
          <p:nvPr/>
        </p:nvSpPr>
        <p:spPr bwMode="auto">
          <a:xfrm rot="2793996">
            <a:off x="8103917" y="3803566"/>
            <a:ext cx="2846183" cy="2824292"/>
          </a:xfrm>
          <a:prstGeom prst="pie">
            <a:avLst>
              <a:gd name="adj1" fmla="val 269876"/>
              <a:gd name="adj2" fmla="val 4656669"/>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Partial Circle 27">
            <a:extLst>
              <a:ext uri="{FF2B5EF4-FFF2-40B4-BE49-F238E27FC236}">
                <a16:creationId xmlns:a16="http://schemas.microsoft.com/office/drawing/2014/main" id="{053BE99E-0D81-49E5-8492-34D0034BB7B3}"/>
              </a:ext>
            </a:extLst>
          </p:cNvPr>
          <p:cNvSpPr/>
          <p:nvPr/>
        </p:nvSpPr>
        <p:spPr bwMode="auto">
          <a:xfrm rot="5400000">
            <a:off x="8054825" y="3785033"/>
            <a:ext cx="2880388" cy="2888270"/>
          </a:xfrm>
          <a:prstGeom prst="pie">
            <a:avLst>
              <a:gd name="adj1" fmla="val 10728636"/>
              <a:gd name="adj2" fmla="val 17161751"/>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Partial Circle 24">
            <a:extLst>
              <a:ext uri="{FF2B5EF4-FFF2-40B4-BE49-F238E27FC236}">
                <a16:creationId xmlns:a16="http://schemas.microsoft.com/office/drawing/2014/main" id="{47469661-8AF4-4592-8CD4-1733D76E41A3}"/>
              </a:ext>
            </a:extLst>
          </p:cNvPr>
          <p:cNvSpPr/>
          <p:nvPr/>
        </p:nvSpPr>
        <p:spPr bwMode="auto">
          <a:xfrm rot="7906490">
            <a:off x="8076795" y="3828204"/>
            <a:ext cx="2919392" cy="2807858"/>
          </a:xfrm>
          <a:prstGeom prst="pie">
            <a:avLst>
              <a:gd name="adj1" fmla="val 14708487"/>
              <a:gd name="adj2" fmla="val 16743312"/>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TextBox 20">
            <a:extLst>
              <a:ext uri="{FF2B5EF4-FFF2-40B4-BE49-F238E27FC236}">
                <a16:creationId xmlns:a16="http://schemas.microsoft.com/office/drawing/2014/main" id="{D498C240-4D99-4AEB-AA17-A5A1D1C8AC42}"/>
              </a:ext>
            </a:extLst>
          </p:cNvPr>
          <p:cNvSpPr txBox="1"/>
          <p:nvPr/>
        </p:nvSpPr>
        <p:spPr>
          <a:xfrm>
            <a:off x="8507771" y="4903578"/>
            <a:ext cx="781422" cy="461665"/>
          </a:xfrm>
          <a:prstGeom prst="rect">
            <a:avLst/>
          </a:prstGeom>
          <a:noFill/>
        </p:spPr>
        <p:txBody>
          <a:bodyPr wrap="square" rtlCol="0">
            <a:spAutoFit/>
          </a:bodyPr>
          <a:lstStyle/>
          <a:p>
            <a:r>
              <a:rPr lang="en-GB" sz="2400" dirty="0"/>
              <a:t>Bus</a:t>
            </a:r>
          </a:p>
        </p:txBody>
      </p:sp>
      <p:sp>
        <p:nvSpPr>
          <p:cNvPr id="22" name="Rectangle 21">
            <a:extLst>
              <a:ext uri="{FF2B5EF4-FFF2-40B4-BE49-F238E27FC236}">
                <a16:creationId xmlns:a16="http://schemas.microsoft.com/office/drawing/2014/main" id="{D7A39A13-3570-4DAE-A97E-2C872C1F45F6}"/>
              </a:ext>
            </a:extLst>
          </p:cNvPr>
          <p:cNvSpPr/>
          <p:nvPr/>
        </p:nvSpPr>
        <p:spPr>
          <a:xfrm>
            <a:off x="9746080" y="4555929"/>
            <a:ext cx="857735" cy="461665"/>
          </a:xfrm>
          <a:prstGeom prst="rect">
            <a:avLst/>
          </a:prstGeom>
        </p:spPr>
        <p:txBody>
          <a:bodyPr wrap="none">
            <a:spAutoFit/>
          </a:bodyPr>
          <a:lstStyle/>
          <a:p>
            <a:r>
              <a:rPr lang="en-GB" sz="2400" dirty="0"/>
              <a:t>Walk</a:t>
            </a:r>
          </a:p>
        </p:txBody>
      </p:sp>
      <p:sp>
        <p:nvSpPr>
          <p:cNvPr id="23" name="Rectangle 22">
            <a:extLst>
              <a:ext uri="{FF2B5EF4-FFF2-40B4-BE49-F238E27FC236}">
                <a16:creationId xmlns:a16="http://schemas.microsoft.com/office/drawing/2014/main" id="{09B54ED7-6AF0-4528-8511-54E9D594455B}"/>
              </a:ext>
            </a:extLst>
          </p:cNvPr>
          <p:cNvSpPr/>
          <p:nvPr/>
        </p:nvSpPr>
        <p:spPr>
          <a:xfrm>
            <a:off x="10050346" y="5527076"/>
            <a:ext cx="784189" cy="461665"/>
          </a:xfrm>
          <a:prstGeom prst="rect">
            <a:avLst/>
          </a:prstGeom>
        </p:spPr>
        <p:txBody>
          <a:bodyPr wrap="none">
            <a:spAutoFit/>
          </a:bodyPr>
          <a:lstStyle/>
          <a:p>
            <a:r>
              <a:rPr lang="en-GB" sz="2400" dirty="0"/>
              <a:t>Bike</a:t>
            </a:r>
          </a:p>
        </p:txBody>
      </p:sp>
      <p:sp>
        <p:nvSpPr>
          <p:cNvPr id="24" name="Rectangle 23">
            <a:extLst>
              <a:ext uri="{FF2B5EF4-FFF2-40B4-BE49-F238E27FC236}">
                <a16:creationId xmlns:a16="http://schemas.microsoft.com/office/drawing/2014/main" id="{D602E8C3-56CB-4760-8FF8-9941ECA8440B}"/>
              </a:ext>
            </a:extLst>
          </p:cNvPr>
          <p:cNvSpPr/>
          <p:nvPr/>
        </p:nvSpPr>
        <p:spPr>
          <a:xfrm>
            <a:off x="9241999" y="5823319"/>
            <a:ext cx="681597" cy="461665"/>
          </a:xfrm>
          <a:prstGeom prst="rect">
            <a:avLst/>
          </a:prstGeom>
        </p:spPr>
        <p:txBody>
          <a:bodyPr wrap="none">
            <a:spAutoFit/>
          </a:bodyPr>
          <a:lstStyle/>
          <a:p>
            <a:r>
              <a:rPr lang="en-GB" sz="2400" dirty="0"/>
              <a:t>Car</a:t>
            </a:r>
          </a:p>
        </p:txBody>
      </p:sp>
      <p:sp>
        <p:nvSpPr>
          <p:cNvPr id="29" name="Rectangle 28">
            <a:extLst>
              <a:ext uri="{FF2B5EF4-FFF2-40B4-BE49-F238E27FC236}">
                <a16:creationId xmlns:a16="http://schemas.microsoft.com/office/drawing/2014/main" id="{D32442BA-0219-4825-AEF4-45429D600C0B}"/>
              </a:ext>
            </a:extLst>
          </p:cNvPr>
          <p:cNvSpPr/>
          <p:nvPr/>
        </p:nvSpPr>
        <p:spPr bwMode="auto">
          <a:xfrm>
            <a:off x="2669151" y="3720482"/>
            <a:ext cx="4625770" cy="303568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2451194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P spid="13" grpId="0"/>
      <p:bldP spid="14" grpId="0"/>
      <p:bldP spid="15" grpId="0"/>
      <p:bldP spid="16" grpId="0"/>
      <p:bldP spid="17" grpId="0"/>
      <p:bldP spid="18" grpId="0"/>
      <p:bldP spid="26" grpId="0" animBg="1"/>
      <p:bldP spid="27" grpId="0" animBg="1"/>
      <p:bldP spid="28" grpId="0" animBg="1"/>
      <p:bldP spid="25" grpId="0" animBg="1"/>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EA3D7C54-9F9E-4533-9814-A9927F35A959}"/>
              </a:ext>
            </a:extLst>
          </p:cNvPr>
          <p:cNvPicPr>
            <a:picLocks noChangeAspect="1"/>
          </p:cNvPicPr>
          <p:nvPr/>
        </p:nvPicPr>
        <p:blipFill>
          <a:blip r:embed="rId3"/>
          <a:stretch>
            <a:fillRect/>
          </a:stretch>
        </p:blipFill>
        <p:spPr>
          <a:xfrm>
            <a:off x="2779764" y="2036804"/>
            <a:ext cx="3546710" cy="3793433"/>
          </a:xfrm>
          <a:prstGeom prst="rect">
            <a:avLst/>
          </a:prstGeom>
        </p:spPr>
      </p:pic>
      <p:sp>
        <p:nvSpPr>
          <p:cNvPr id="15372" name="TextBox 1"/>
          <p:cNvSpPr txBox="1">
            <a:spLocks noChangeArrowheads="1"/>
          </p:cNvSpPr>
          <p:nvPr/>
        </p:nvSpPr>
        <p:spPr bwMode="auto">
          <a:xfrm>
            <a:off x="2349094" y="640335"/>
            <a:ext cx="9721081" cy="1938992"/>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b="1" dirty="0"/>
              <a:t>Example 4</a:t>
            </a:r>
          </a:p>
          <a:p>
            <a:pPr marL="0" indent="0" eaLnBrk="1" hangingPunct="1">
              <a:buClr>
                <a:srgbClr val="000000"/>
              </a:buClr>
              <a:buSzPct val="100000"/>
              <a:defRPr/>
            </a:pPr>
            <a:r>
              <a:rPr lang="en-GB" sz="2400" dirty="0"/>
              <a:t>The bar chart gives information about the pets owned by the children that live in one road.</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Presentation</a:t>
            </a:r>
          </a:p>
        </p:txBody>
      </p:sp>
      <p:pic>
        <p:nvPicPr>
          <p:cNvPr id="1537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8D057343-3213-46D7-928E-19414AF087F7}"/>
              </a:ext>
            </a:extLst>
          </p:cNvPr>
          <p:cNvSpPr/>
          <p:nvPr/>
        </p:nvSpPr>
        <p:spPr bwMode="auto">
          <a:xfrm>
            <a:off x="3379406" y="2659095"/>
            <a:ext cx="268969" cy="18635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 name="Rectangle 7">
            <a:extLst>
              <a:ext uri="{FF2B5EF4-FFF2-40B4-BE49-F238E27FC236}">
                <a16:creationId xmlns:a16="http://schemas.microsoft.com/office/drawing/2014/main" id="{736045C7-02A7-4273-9C71-4DFD579BEEF2}"/>
              </a:ext>
            </a:extLst>
          </p:cNvPr>
          <p:cNvSpPr/>
          <p:nvPr/>
        </p:nvSpPr>
        <p:spPr bwMode="auto">
          <a:xfrm>
            <a:off x="5528088" y="3975795"/>
            <a:ext cx="299307" cy="5083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9" name="Rectangle 8">
            <a:extLst>
              <a:ext uri="{FF2B5EF4-FFF2-40B4-BE49-F238E27FC236}">
                <a16:creationId xmlns:a16="http://schemas.microsoft.com/office/drawing/2014/main" id="{29309126-FF75-4A75-941D-7E25BC8646DB}"/>
              </a:ext>
            </a:extLst>
          </p:cNvPr>
          <p:cNvSpPr/>
          <p:nvPr/>
        </p:nvSpPr>
        <p:spPr bwMode="auto">
          <a:xfrm>
            <a:off x="4467598" y="3175401"/>
            <a:ext cx="258682" cy="1064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dirty="0">
              <a:ln>
                <a:noFill/>
              </a:ln>
              <a:solidFill>
                <a:schemeClr val="tx1"/>
              </a:solidFill>
              <a:effectLst/>
              <a:latin typeface="Arial" charset="0"/>
              <a:ea typeface="ＭＳ Ｐゴシック" charset="0"/>
            </a:endParaRPr>
          </a:p>
        </p:txBody>
      </p:sp>
      <p:sp>
        <p:nvSpPr>
          <p:cNvPr id="10" name="Rectangle 9">
            <a:extLst>
              <a:ext uri="{FF2B5EF4-FFF2-40B4-BE49-F238E27FC236}">
                <a16:creationId xmlns:a16="http://schemas.microsoft.com/office/drawing/2014/main" id="{978EEBF8-3FFB-4F68-900D-35A2FBA3CB1E}"/>
              </a:ext>
            </a:extLst>
          </p:cNvPr>
          <p:cNvSpPr/>
          <p:nvPr/>
        </p:nvSpPr>
        <p:spPr bwMode="auto">
          <a:xfrm>
            <a:off x="3923615" y="3975796"/>
            <a:ext cx="258682" cy="5291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1" name="Rectangle 10">
            <a:extLst>
              <a:ext uri="{FF2B5EF4-FFF2-40B4-BE49-F238E27FC236}">
                <a16:creationId xmlns:a16="http://schemas.microsoft.com/office/drawing/2014/main" id="{010049C0-FC1C-40DE-915A-426731B831CA}"/>
              </a:ext>
            </a:extLst>
          </p:cNvPr>
          <p:cNvSpPr/>
          <p:nvPr/>
        </p:nvSpPr>
        <p:spPr bwMode="auto">
          <a:xfrm>
            <a:off x="4467597" y="4256755"/>
            <a:ext cx="264344" cy="1279564"/>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Rectangle 11">
            <a:extLst>
              <a:ext uri="{FF2B5EF4-FFF2-40B4-BE49-F238E27FC236}">
                <a16:creationId xmlns:a16="http://schemas.microsoft.com/office/drawing/2014/main" id="{AAFBCB1E-DCC0-419F-BFA0-2CAA12A61806}"/>
              </a:ext>
            </a:extLst>
          </p:cNvPr>
          <p:cNvSpPr/>
          <p:nvPr/>
        </p:nvSpPr>
        <p:spPr bwMode="auto">
          <a:xfrm>
            <a:off x="3923614" y="4526198"/>
            <a:ext cx="258682" cy="1002888"/>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3" name="Rectangle 12">
            <a:extLst>
              <a:ext uri="{FF2B5EF4-FFF2-40B4-BE49-F238E27FC236}">
                <a16:creationId xmlns:a16="http://schemas.microsoft.com/office/drawing/2014/main" id="{63305576-EA9A-49EE-A7ED-4A4DD9F80105}"/>
              </a:ext>
            </a:extLst>
          </p:cNvPr>
          <p:cNvSpPr/>
          <p:nvPr/>
        </p:nvSpPr>
        <p:spPr bwMode="auto">
          <a:xfrm>
            <a:off x="3390981" y="4517336"/>
            <a:ext cx="258682" cy="1018983"/>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96A600D6-A94D-4205-AA2B-526915CBE175}"/>
              </a:ext>
            </a:extLst>
          </p:cNvPr>
          <p:cNvSpPr/>
          <p:nvPr/>
        </p:nvSpPr>
        <p:spPr bwMode="auto">
          <a:xfrm>
            <a:off x="5537145" y="4504980"/>
            <a:ext cx="290251" cy="1048452"/>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 name="Rectangle 14">
            <a:extLst>
              <a:ext uri="{FF2B5EF4-FFF2-40B4-BE49-F238E27FC236}">
                <a16:creationId xmlns:a16="http://schemas.microsoft.com/office/drawing/2014/main" id="{39DA91A1-9CB1-4818-BBD1-164BA9412DA0}"/>
              </a:ext>
            </a:extLst>
          </p:cNvPr>
          <p:cNvSpPr/>
          <p:nvPr/>
        </p:nvSpPr>
        <p:spPr bwMode="auto">
          <a:xfrm>
            <a:off x="5001059" y="5269596"/>
            <a:ext cx="263960" cy="282472"/>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2C03E30A-FB54-4332-A6DF-48A378758DC5}"/>
              </a:ext>
            </a:extLst>
          </p:cNvPr>
          <p:cNvSpPr/>
          <p:nvPr/>
        </p:nvSpPr>
        <p:spPr bwMode="auto">
          <a:xfrm>
            <a:off x="5008057" y="4517336"/>
            <a:ext cx="277942" cy="75624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EE9173C3-9CF0-4642-BFCF-22F9A994ED4F}"/>
              </a:ext>
            </a:extLst>
          </p:cNvPr>
          <p:cNvSpPr/>
          <p:nvPr/>
        </p:nvSpPr>
        <p:spPr bwMode="auto">
          <a:xfrm>
            <a:off x="6879580" y="2586013"/>
            <a:ext cx="321940" cy="282472"/>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533585FC-5F20-482E-97DC-DC4BC9951BF7}"/>
              </a:ext>
            </a:extLst>
          </p:cNvPr>
          <p:cNvSpPr/>
          <p:nvPr/>
        </p:nvSpPr>
        <p:spPr bwMode="auto">
          <a:xfrm>
            <a:off x="6879580" y="2091646"/>
            <a:ext cx="321940" cy="28247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 name="TextBox 3">
            <a:extLst>
              <a:ext uri="{FF2B5EF4-FFF2-40B4-BE49-F238E27FC236}">
                <a16:creationId xmlns:a16="http://schemas.microsoft.com/office/drawing/2014/main" id="{7657C9CF-F4F1-402A-84F7-F54D663038D1}"/>
              </a:ext>
            </a:extLst>
          </p:cNvPr>
          <p:cNvSpPr txBox="1"/>
          <p:nvPr/>
        </p:nvSpPr>
        <p:spPr>
          <a:xfrm>
            <a:off x="7176128" y="2044889"/>
            <a:ext cx="1296144" cy="461665"/>
          </a:xfrm>
          <a:prstGeom prst="rect">
            <a:avLst/>
          </a:prstGeom>
          <a:noFill/>
        </p:spPr>
        <p:txBody>
          <a:bodyPr wrap="square" rtlCol="0">
            <a:spAutoFit/>
          </a:bodyPr>
          <a:lstStyle/>
          <a:p>
            <a:r>
              <a:rPr lang="en-GB" sz="2400" dirty="0"/>
              <a:t>Girls</a:t>
            </a:r>
          </a:p>
        </p:txBody>
      </p:sp>
      <p:sp>
        <p:nvSpPr>
          <p:cNvPr id="5" name="Rectangle 4">
            <a:extLst>
              <a:ext uri="{FF2B5EF4-FFF2-40B4-BE49-F238E27FC236}">
                <a16:creationId xmlns:a16="http://schemas.microsoft.com/office/drawing/2014/main" id="{83C96540-70EB-455F-BB20-021CBC084E5D}"/>
              </a:ext>
            </a:extLst>
          </p:cNvPr>
          <p:cNvSpPr/>
          <p:nvPr/>
        </p:nvSpPr>
        <p:spPr>
          <a:xfrm>
            <a:off x="7209635" y="2473661"/>
            <a:ext cx="869149" cy="461665"/>
          </a:xfrm>
          <a:prstGeom prst="rect">
            <a:avLst/>
          </a:prstGeom>
        </p:spPr>
        <p:txBody>
          <a:bodyPr wrap="none">
            <a:spAutoFit/>
          </a:bodyPr>
          <a:lstStyle/>
          <a:p>
            <a:r>
              <a:rPr lang="en-GB" sz="2400" dirty="0"/>
              <a:t>Boys</a:t>
            </a:r>
          </a:p>
        </p:txBody>
      </p:sp>
      <p:sp>
        <p:nvSpPr>
          <p:cNvPr id="6" name="Rectangle 5">
            <a:extLst>
              <a:ext uri="{FF2B5EF4-FFF2-40B4-BE49-F238E27FC236}">
                <a16:creationId xmlns:a16="http://schemas.microsoft.com/office/drawing/2014/main" id="{FF510EA5-F7BA-4D9E-BD65-7B8B7D56D88A}"/>
              </a:ext>
            </a:extLst>
          </p:cNvPr>
          <p:cNvSpPr/>
          <p:nvPr/>
        </p:nvSpPr>
        <p:spPr>
          <a:xfrm>
            <a:off x="3142208" y="1978737"/>
            <a:ext cx="1640193" cy="461665"/>
          </a:xfrm>
          <a:prstGeom prst="rect">
            <a:avLst/>
          </a:prstGeom>
        </p:spPr>
        <p:txBody>
          <a:bodyPr wrap="none">
            <a:spAutoFit/>
          </a:bodyPr>
          <a:lstStyle/>
          <a:p>
            <a:r>
              <a:rPr lang="en-GB" sz="2400" dirty="0"/>
              <a:t>Frequency</a:t>
            </a:r>
          </a:p>
        </p:txBody>
      </p:sp>
      <p:sp>
        <p:nvSpPr>
          <p:cNvPr id="7" name="Rectangle 6">
            <a:extLst>
              <a:ext uri="{FF2B5EF4-FFF2-40B4-BE49-F238E27FC236}">
                <a16:creationId xmlns:a16="http://schemas.microsoft.com/office/drawing/2014/main" id="{95911705-EB1E-4DD6-9F7A-B625C2AABA34}"/>
              </a:ext>
            </a:extLst>
          </p:cNvPr>
          <p:cNvSpPr/>
          <p:nvPr/>
        </p:nvSpPr>
        <p:spPr>
          <a:xfrm>
            <a:off x="6291170" y="5401113"/>
            <a:ext cx="800219" cy="461665"/>
          </a:xfrm>
          <a:prstGeom prst="rect">
            <a:avLst/>
          </a:prstGeom>
        </p:spPr>
        <p:txBody>
          <a:bodyPr wrap="none">
            <a:spAutoFit/>
          </a:bodyPr>
          <a:lstStyle/>
          <a:p>
            <a:r>
              <a:rPr lang="en-GB" sz="2400" dirty="0"/>
              <a:t>Pets</a:t>
            </a:r>
          </a:p>
        </p:txBody>
      </p:sp>
      <p:sp>
        <p:nvSpPr>
          <p:cNvPr id="19" name="TextBox 18">
            <a:extLst>
              <a:ext uri="{FF2B5EF4-FFF2-40B4-BE49-F238E27FC236}">
                <a16:creationId xmlns:a16="http://schemas.microsoft.com/office/drawing/2014/main" id="{3BBC201B-B90A-40FE-9E91-DB97EE4C734C}"/>
              </a:ext>
            </a:extLst>
          </p:cNvPr>
          <p:cNvSpPr txBox="1"/>
          <p:nvPr/>
        </p:nvSpPr>
        <p:spPr>
          <a:xfrm>
            <a:off x="8215461" y="2068806"/>
            <a:ext cx="3692789" cy="830997"/>
          </a:xfrm>
          <a:prstGeom prst="rect">
            <a:avLst/>
          </a:prstGeom>
          <a:noFill/>
        </p:spPr>
        <p:txBody>
          <a:bodyPr wrap="square" rtlCol="0">
            <a:spAutoFit/>
          </a:bodyPr>
          <a:lstStyle/>
          <a:p>
            <a:r>
              <a:rPr lang="en-GB" sz="2400" dirty="0"/>
              <a:t>Another way of drawing the chart is shown below</a:t>
            </a:r>
          </a:p>
        </p:txBody>
      </p:sp>
      <p:pic>
        <p:nvPicPr>
          <p:cNvPr id="20" name="Picture 19">
            <a:extLst>
              <a:ext uri="{FF2B5EF4-FFF2-40B4-BE49-F238E27FC236}">
                <a16:creationId xmlns:a16="http://schemas.microsoft.com/office/drawing/2014/main" id="{5D80FD66-19C1-4D5A-92D1-0955FCA5E4F4}"/>
              </a:ext>
            </a:extLst>
          </p:cNvPr>
          <p:cNvPicPr>
            <a:picLocks noChangeAspect="1"/>
          </p:cNvPicPr>
          <p:nvPr/>
        </p:nvPicPr>
        <p:blipFill>
          <a:blip r:embed="rId5"/>
          <a:stretch>
            <a:fillRect/>
          </a:stretch>
        </p:blipFill>
        <p:spPr>
          <a:xfrm>
            <a:off x="7555163" y="3082610"/>
            <a:ext cx="4177360" cy="2997035"/>
          </a:xfrm>
          <a:prstGeom prst="rect">
            <a:avLst/>
          </a:prstGeom>
        </p:spPr>
      </p:pic>
      <p:sp>
        <p:nvSpPr>
          <p:cNvPr id="25" name="Rectangle 24">
            <a:extLst>
              <a:ext uri="{FF2B5EF4-FFF2-40B4-BE49-F238E27FC236}">
                <a16:creationId xmlns:a16="http://schemas.microsoft.com/office/drawing/2014/main" id="{04145221-1AA1-43AC-85E0-E60FDC7F5927}"/>
              </a:ext>
            </a:extLst>
          </p:cNvPr>
          <p:cNvSpPr/>
          <p:nvPr/>
        </p:nvSpPr>
        <p:spPr bwMode="auto">
          <a:xfrm>
            <a:off x="8215461" y="4819575"/>
            <a:ext cx="256811" cy="1043204"/>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Rectangle 25">
            <a:extLst>
              <a:ext uri="{FF2B5EF4-FFF2-40B4-BE49-F238E27FC236}">
                <a16:creationId xmlns:a16="http://schemas.microsoft.com/office/drawing/2014/main" id="{F44A087D-7B53-4C99-81E8-078E694E6852}"/>
              </a:ext>
            </a:extLst>
          </p:cNvPr>
          <p:cNvSpPr/>
          <p:nvPr/>
        </p:nvSpPr>
        <p:spPr bwMode="auto">
          <a:xfrm>
            <a:off x="9733669" y="4581128"/>
            <a:ext cx="256811" cy="1281651"/>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08C339D5-CD50-4D97-AA04-CBC7CC557F48}"/>
              </a:ext>
            </a:extLst>
          </p:cNvPr>
          <p:cNvSpPr/>
          <p:nvPr/>
        </p:nvSpPr>
        <p:spPr bwMode="auto">
          <a:xfrm>
            <a:off x="8974565" y="4819575"/>
            <a:ext cx="256811" cy="1043204"/>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455160AF-FCF3-4965-9D3A-6B8253F7142A}"/>
              </a:ext>
            </a:extLst>
          </p:cNvPr>
          <p:cNvSpPr/>
          <p:nvPr/>
        </p:nvSpPr>
        <p:spPr bwMode="auto">
          <a:xfrm>
            <a:off x="10523494" y="5572360"/>
            <a:ext cx="256811" cy="280298"/>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968EAB36-21AA-4DF5-9CE0-EE4B5DA95B32}"/>
              </a:ext>
            </a:extLst>
          </p:cNvPr>
          <p:cNvSpPr/>
          <p:nvPr/>
        </p:nvSpPr>
        <p:spPr bwMode="auto">
          <a:xfrm>
            <a:off x="11279177" y="4808168"/>
            <a:ext cx="256811" cy="1043204"/>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66E25E0A-8816-47E3-A2BE-8EF83C26CAF0}"/>
              </a:ext>
            </a:extLst>
          </p:cNvPr>
          <p:cNvSpPr/>
          <p:nvPr/>
        </p:nvSpPr>
        <p:spPr bwMode="auto">
          <a:xfrm>
            <a:off x="8453262" y="4045802"/>
            <a:ext cx="256811" cy="18169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3A254731-04AB-4D15-AA43-8923A7EBFAD4}"/>
              </a:ext>
            </a:extLst>
          </p:cNvPr>
          <p:cNvSpPr/>
          <p:nvPr/>
        </p:nvSpPr>
        <p:spPr bwMode="auto">
          <a:xfrm>
            <a:off x="9225711" y="5352681"/>
            <a:ext cx="256811" cy="5100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7B0D8BD1-346E-4DFE-AABB-B2976F8F9D5B}"/>
              </a:ext>
            </a:extLst>
          </p:cNvPr>
          <p:cNvSpPr/>
          <p:nvPr/>
        </p:nvSpPr>
        <p:spPr bwMode="auto">
          <a:xfrm>
            <a:off x="9990567" y="4819575"/>
            <a:ext cx="256811" cy="10432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45C475E1-5655-4D1C-B08B-36CF28226D2B}"/>
              </a:ext>
            </a:extLst>
          </p:cNvPr>
          <p:cNvSpPr/>
          <p:nvPr/>
        </p:nvSpPr>
        <p:spPr bwMode="auto">
          <a:xfrm>
            <a:off x="10791102" y="5085184"/>
            <a:ext cx="256811" cy="76979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13BCFF25-6FFD-472D-8196-41A47A1D65A9}"/>
              </a:ext>
            </a:extLst>
          </p:cNvPr>
          <p:cNvSpPr/>
          <p:nvPr/>
        </p:nvSpPr>
        <p:spPr bwMode="auto">
          <a:xfrm>
            <a:off x="11540136" y="5341177"/>
            <a:ext cx="256811" cy="4966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TextBox 20">
            <a:extLst>
              <a:ext uri="{FF2B5EF4-FFF2-40B4-BE49-F238E27FC236}">
                <a16:creationId xmlns:a16="http://schemas.microsoft.com/office/drawing/2014/main" id="{3B99F7D4-CAF8-42F1-BCD4-EF16C74D393A}"/>
              </a:ext>
            </a:extLst>
          </p:cNvPr>
          <p:cNvSpPr txBox="1"/>
          <p:nvPr/>
        </p:nvSpPr>
        <p:spPr>
          <a:xfrm rot="16200000">
            <a:off x="8046133" y="6044203"/>
            <a:ext cx="807720" cy="369332"/>
          </a:xfrm>
          <a:prstGeom prst="rect">
            <a:avLst/>
          </a:prstGeom>
          <a:noFill/>
        </p:spPr>
        <p:txBody>
          <a:bodyPr wrap="square" rtlCol="0">
            <a:spAutoFit/>
          </a:bodyPr>
          <a:lstStyle/>
          <a:p>
            <a:r>
              <a:rPr lang="en-GB" sz="1800" dirty="0"/>
              <a:t>None</a:t>
            </a:r>
          </a:p>
        </p:txBody>
      </p:sp>
      <p:sp>
        <p:nvSpPr>
          <p:cNvPr id="22" name="Rectangle 21">
            <a:extLst>
              <a:ext uri="{FF2B5EF4-FFF2-40B4-BE49-F238E27FC236}">
                <a16:creationId xmlns:a16="http://schemas.microsoft.com/office/drawing/2014/main" id="{2FF297A6-5590-4517-8927-FB65ED383601}"/>
              </a:ext>
            </a:extLst>
          </p:cNvPr>
          <p:cNvSpPr/>
          <p:nvPr/>
        </p:nvSpPr>
        <p:spPr>
          <a:xfrm rot="16200000">
            <a:off x="8741601" y="6104572"/>
            <a:ext cx="928459" cy="369332"/>
          </a:xfrm>
          <a:prstGeom prst="rect">
            <a:avLst/>
          </a:prstGeom>
        </p:spPr>
        <p:txBody>
          <a:bodyPr wrap="none">
            <a:spAutoFit/>
          </a:bodyPr>
          <a:lstStyle/>
          <a:p>
            <a:r>
              <a:rPr lang="en-GB" sz="1800" dirty="0">
                <a:solidFill>
                  <a:prstClr val="black"/>
                </a:solidFill>
              </a:rPr>
              <a:t>Guinea</a:t>
            </a:r>
            <a:endParaRPr lang="en-GB" sz="1800" dirty="0"/>
          </a:p>
        </p:txBody>
      </p:sp>
      <p:sp>
        <p:nvSpPr>
          <p:cNvPr id="23" name="Rectangle 22">
            <a:extLst>
              <a:ext uri="{FF2B5EF4-FFF2-40B4-BE49-F238E27FC236}">
                <a16:creationId xmlns:a16="http://schemas.microsoft.com/office/drawing/2014/main" id="{43A1F1D8-40A1-4A6B-B999-65A4F9890353}"/>
              </a:ext>
            </a:extLst>
          </p:cNvPr>
          <p:cNvSpPr/>
          <p:nvPr/>
        </p:nvSpPr>
        <p:spPr>
          <a:xfrm rot="16200000">
            <a:off x="9529523" y="6123807"/>
            <a:ext cx="966931" cy="369332"/>
          </a:xfrm>
          <a:prstGeom prst="rect">
            <a:avLst/>
          </a:prstGeom>
        </p:spPr>
        <p:txBody>
          <a:bodyPr wrap="none">
            <a:spAutoFit/>
          </a:bodyPr>
          <a:lstStyle/>
          <a:p>
            <a:r>
              <a:rPr lang="en-GB" sz="1800" dirty="0"/>
              <a:t>Rabbits</a:t>
            </a:r>
          </a:p>
        </p:txBody>
      </p:sp>
      <p:sp>
        <p:nvSpPr>
          <p:cNvPr id="24" name="Rectangle 23">
            <a:extLst>
              <a:ext uri="{FF2B5EF4-FFF2-40B4-BE49-F238E27FC236}">
                <a16:creationId xmlns:a16="http://schemas.microsoft.com/office/drawing/2014/main" id="{0C6B0605-DFB6-4405-9653-834CE8495A73}"/>
              </a:ext>
            </a:extLst>
          </p:cNvPr>
          <p:cNvSpPr/>
          <p:nvPr/>
        </p:nvSpPr>
        <p:spPr>
          <a:xfrm rot="16200000">
            <a:off x="10258868" y="6159103"/>
            <a:ext cx="1018227" cy="369332"/>
          </a:xfrm>
          <a:prstGeom prst="rect">
            <a:avLst/>
          </a:prstGeom>
        </p:spPr>
        <p:txBody>
          <a:bodyPr wrap="none">
            <a:spAutoFit/>
          </a:bodyPr>
          <a:lstStyle/>
          <a:p>
            <a:r>
              <a:rPr lang="en-GB" sz="1800" dirty="0"/>
              <a:t>Budgies</a:t>
            </a:r>
          </a:p>
        </p:txBody>
      </p:sp>
      <p:sp>
        <p:nvSpPr>
          <p:cNvPr id="35" name="Rectangle 34">
            <a:extLst>
              <a:ext uri="{FF2B5EF4-FFF2-40B4-BE49-F238E27FC236}">
                <a16:creationId xmlns:a16="http://schemas.microsoft.com/office/drawing/2014/main" id="{417ACA99-185A-4B7A-8365-22BCB9E7CE89}"/>
              </a:ext>
            </a:extLst>
          </p:cNvPr>
          <p:cNvSpPr/>
          <p:nvPr/>
        </p:nvSpPr>
        <p:spPr>
          <a:xfrm rot="16200000">
            <a:off x="10950039" y="6174492"/>
            <a:ext cx="1063112" cy="338554"/>
          </a:xfrm>
          <a:prstGeom prst="rect">
            <a:avLst/>
          </a:prstGeom>
        </p:spPr>
        <p:txBody>
          <a:bodyPr wrap="none">
            <a:spAutoFit/>
          </a:bodyPr>
          <a:lstStyle/>
          <a:p>
            <a:r>
              <a:rPr lang="en-GB" sz="1600" dirty="0"/>
              <a:t>Hamsters</a:t>
            </a:r>
          </a:p>
        </p:txBody>
      </p:sp>
      <p:sp>
        <p:nvSpPr>
          <p:cNvPr id="37" name="Rectangle 36">
            <a:extLst>
              <a:ext uri="{FF2B5EF4-FFF2-40B4-BE49-F238E27FC236}">
                <a16:creationId xmlns:a16="http://schemas.microsoft.com/office/drawing/2014/main" id="{9DDC4AB5-0777-4955-A9A7-26EAF00CB881}"/>
              </a:ext>
            </a:extLst>
          </p:cNvPr>
          <p:cNvSpPr/>
          <p:nvPr/>
        </p:nvSpPr>
        <p:spPr>
          <a:xfrm rot="16200000">
            <a:off x="3101982" y="5826202"/>
            <a:ext cx="798617" cy="400110"/>
          </a:xfrm>
          <a:prstGeom prst="rect">
            <a:avLst/>
          </a:prstGeom>
        </p:spPr>
        <p:txBody>
          <a:bodyPr wrap="none">
            <a:spAutoFit/>
          </a:bodyPr>
          <a:lstStyle/>
          <a:p>
            <a:r>
              <a:rPr lang="en-GB" dirty="0"/>
              <a:t>None</a:t>
            </a:r>
          </a:p>
        </p:txBody>
      </p:sp>
      <p:sp>
        <p:nvSpPr>
          <p:cNvPr id="38" name="Rectangle 37">
            <a:extLst>
              <a:ext uri="{FF2B5EF4-FFF2-40B4-BE49-F238E27FC236}">
                <a16:creationId xmlns:a16="http://schemas.microsoft.com/office/drawing/2014/main" id="{1908D5B0-9AE0-4C8E-A066-AFDCF5932766}"/>
              </a:ext>
            </a:extLst>
          </p:cNvPr>
          <p:cNvSpPr/>
          <p:nvPr/>
        </p:nvSpPr>
        <p:spPr>
          <a:xfrm rot="16200000">
            <a:off x="3524213" y="5951403"/>
            <a:ext cx="1011815" cy="400110"/>
          </a:xfrm>
          <a:prstGeom prst="rect">
            <a:avLst/>
          </a:prstGeom>
        </p:spPr>
        <p:txBody>
          <a:bodyPr wrap="none">
            <a:spAutoFit/>
          </a:bodyPr>
          <a:lstStyle/>
          <a:p>
            <a:r>
              <a:rPr lang="en-GB" dirty="0">
                <a:solidFill>
                  <a:prstClr val="black"/>
                </a:solidFill>
              </a:rPr>
              <a:t>Guinea</a:t>
            </a:r>
            <a:endParaRPr lang="en-GB" dirty="0"/>
          </a:p>
        </p:txBody>
      </p:sp>
      <p:sp>
        <p:nvSpPr>
          <p:cNvPr id="39" name="Rectangle 38">
            <a:extLst>
              <a:ext uri="{FF2B5EF4-FFF2-40B4-BE49-F238E27FC236}">
                <a16:creationId xmlns:a16="http://schemas.microsoft.com/office/drawing/2014/main" id="{DB9131D1-AAB3-4F6E-B364-F21E39785B83}"/>
              </a:ext>
            </a:extLst>
          </p:cNvPr>
          <p:cNvSpPr/>
          <p:nvPr/>
        </p:nvSpPr>
        <p:spPr>
          <a:xfrm rot="16200000">
            <a:off x="4154738" y="5901867"/>
            <a:ext cx="926857" cy="400110"/>
          </a:xfrm>
          <a:prstGeom prst="rect">
            <a:avLst/>
          </a:prstGeom>
        </p:spPr>
        <p:txBody>
          <a:bodyPr wrap="none">
            <a:spAutoFit/>
          </a:bodyPr>
          <a:lstStyle/>
          <a:p>
            <a:r>
              <a:rPr lang="en-GB" dirty="0"/>
              <a:t>Rabbit</a:t>
            </a:r>
          </a:p>
        </p:txBody>
      </p:sp>
      <p:sp>
        <p:nvSpPr>
          <p:cNvPr id="40" name="Rectangle 39">
            <a:extLst>
              <a:ext uri="{FF2B5EF4-FFF2-40B4-BE49-F238E27FC236}">
                <a16:creationId xmlns:a16="http://schemas.microsoft.com/office/drawing/2014/main" id="{427FFA61-B862-4D04-8185-0B89811F6707}"/>
              </a:ext>
            </a:extLst>
          </p:cNvPr>
          <p:cNvSpPr/>
          <p:nvPr/>
        </p:nvSpPr>
        <p:spPr>
          <a:xfrm rot="16200000">
            <a:off x="4640402" y="5908186"/>
            <a:ext cx="984565" cy="400110"/>
          </a:xfrm>
          <a:prstGeom prst="rect">
            <a:avLst/>
          </a:prstGeom>
        </p:spPr>
        <p:txBody>
          <a:bodyPr wrap="none">
            <a:spAutoFit/>
          </a:bodyPr>
          <a:lstStyle/>
          <a:p>
            <a:r>
              <a:rPr lang="en-GB" dirty="0"/>
              <a:t>Budgie</a:t>
            </a:r>
          </a:p>
        </p:txBody>
      </p:sp>
      <p:sp>
        <p:nvSpPr>
          <p:cNvPr id="41" name="Rectangle 40">
            <a:extLst>
              <a:ext uri="{FF2B5EF4-FFF2-40B4-BE49-F238E27FC236}">
                <a16:creationId xmlns:a16="http://schemas.microsoft.com/office/drawing/2014/main" id="{64392AA8-F577-4646-8140-191732FBB13C}"/>
              </a:ext>
            </a:extLst>
          </p:cNvPr>
          <p:cNvSpPr/>
          <p:nvPr/>
        </p:nvSpPr>
        <p:spPr>
          <a:xfrm rot="16200000">
            <a:off x="5065134" y="6002895"/>
            <a:ext cx="1281120" cy="400110"/>
          </a:xfrm>
          <a:prstGeom prst="rect">
            <a:avLst/>
          </a:prstGeom>
        </p:spPr>
        <p:txBody>
          <a:bodyPr wrap="none">
            <a:spAutoFit/>
          </a:bodyPr>
          <a:lstStyle/>
          <a:p>
            <a:r>
              <a:rPr lang="en-GB" dirty="0"/>
              <a:t>Hamsters</a:t>
            </a:r>
          </a:p>
        </p:txBody>
      </p:sp>
      <p:sp>
        <p:nvSpPr>
          <p:cNvPr id="42" name="Rectangle 41">
            <a:extLst>
              <a:ext uri="{FF2B5EF4-FFF2-40B4-BE49-F238E27FC236}">
                <a16:creationId xmlns:a16="http://schemas.microsoft.com/office/drawing/2014/main" id="{CD3D3B3F-0748-4076-ADE5-F04B64DC03F8}"/>
              </a:ext>
            </a:extLst>
          </p:cNvPr>
          <p:cNvSpPr/>
          <p:nvPr/>
        </p:nvSpPr>
        <p:spPr>
          <a:xfrm>
            <a:off x="8031198" y="3209474"/>
            <a:ext cx="1396536" cy="400110"/>
          </a:xfrm>
          <a:prstGeom prst="rect">
            <a:avLst/>
          </a:prstGeom>
        </p:spPr>
        <p:txBody>
          <a:bodyPr wrap="none">
            <a:spAutoFit/>
          </a:bodyPr>
          <a:lstStyle/>
          <a:p>
            <a:r>
              <a:rPr lang="en-GB" dirty="0"/>
              <a:t>Frequency</a:t>
            </a:r>
          </a:p>
        </p:txBody>
      </p:sp>
      <p:sp>
        <p:nvSpPr>
          <p:cNvPr id="46" name="Rectangle 45">
            <a:extLst>
              <a:ext uri="{FF2B5EF4-FFF2-40B4-BE49-F238E27FC236}">
                <a16:creationId xmlns:a16="http://schemas.microsoft.com/office/drawing/2014/main" id="{8EE15743-DAD7-4055-8CD5-4E296AA236B7}"/>
              </a:ext>
            </a:extLst>
          </p:cNvPr>
          <p:cNvSpPr/>
          <p:nvPr/>
        </p:nvSpPr>
        <p:spPr bwMode="auto">
          <a:xfrm>
            <a:off x="2764266" y="2035281"/>
            <a:ext cx="3571590" cy="379937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7" name="Rectangle 46">
            <a:extLst>
              <a:ext uri="{FF2B5EF4-FFF2-40B4-BE49-F238E27FC236}">
                <a16:creationId xmlns:a16="http://schemas.microsoft.com/office/drawing/2014/main" id="{9407A8B1-EC57-4A35-902D-4F08C1B0F109}"/>
              </a:ext>
            </a:extLst>
          </p:cNvPr>
          <p:cNvSpPr/>
          <p:nvPr/>
        </p:nvSpPr>
        <p:spPr bwMode="auto">
          <a:xfrm>
            <a:off x="7544097" y="3071930"/>
            <a:ext cx="4188426" cy="299703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1226222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791742"/>
            <a:ext cx="9721081"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1. Draw a bar chart to illustrate the following data on the favourite colours of</a:t>
            </a:r>
            <a:r>
              <a:rPr lang="en-US" sz="2400" dirty="0"/>
              <a:t> a group of students</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BE65A3C6-6118-4323-846D-563088333153}"/>
              </a:ext>
            </a:extLst>
          </p:cNvPr>
          <p:cNvPicPr>
            <a:picLocks noChangeAspect="1"/>
          </p:cNvPicPr>
          <p:nvPr/>
        </p:nvPicPr>
        <p:blipFill rotWithShape="1">
          <a:blip r:embed="rId4"/>
          <a:srcRect b="15517"/>
          <a:stretch/>
        </p:blipFill>
        <p:spPr>
          <a:xfrm>
            <a:off x="2402218" y="1756919"/>
            <a:ext cx="4680520" cy="3528392"/>
          </a:xfrm>
          <a:prstGeom prst="rect">
            <a:avLst/>
          </a:prstGeom>
        </p:spPr>
      </p:pic>
      <p:cxnSp>
        <p:nvCxnSpPr>
          <p:cNvPr id="4" name="Straight Connector 3">
            <a:extLst>
              <a:ext uri="{FF2B5EF4-FFF2-40B4-BE49-F238E27FC236}">
                <a16:creationId xmlns:a16="http://schemas.microsoft.com/office/drawing/2014/main" id="{D177AF2F-7C0F-4F4C-853D-4138D1987254}"/>
              </a:ext>
            </a:extLst>
          </p:cNvPr>
          <p:cNvCxnSpPr>
            <a:cxnSpLocks/>
          </p:cNvCxnSpPr>
          <p:nvPr/>
        </p:nvCxnSpPr>
        <p:spPr bwMode="auto">
          <a:xfrm>
            <a:off x="7536160" y="2132856"/>
            <a:ext cx="0" cy="3972045"/>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088DA391-2CFF-4F49-B8F5-330C962ED5B1}"/>
              </a:ext>
            </a:extLst>
          </p:cNvPr>
          <p:cNvCxnSpPr>
            <a:cxnSpLocks/>
          </p:cNvCxnSpPr>
          <p:nvPr/>
        </p:nvCxnSpPr>
        <p:spPr bwMode="auto">
          <a:xfrm flipH="1">
            <a:off x="7537389" y="6117273"/>
            <a:ext cx="4529503"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0BE6616A-EC75-4076-ADC7-35B7009323A6}"/>
              </a:ext>
            </a:extLst>
          </p:cNvPr>
          <p:cNvPicPr>
            <a:picLocks noChangeAspect="1"/>
          </p:cNvPicPr>
          <p:nvPr/>
        </p:nvPicPr>
        <p:blipFill rotWithShape="1">
          <a:blip r:embed="rId5"/>
          <a:srcRect l="21117" t="12122" r="11921" b="15680"/>
          <a:stretch/>
        </p:blipFill>
        <p:spPr>
          <a:xfrm>
            <a:off x="7557126" y="2321332"/>
            <a:ext cx="4490028" cy="3788793"/>
          </a:xfrm>
          <a:prstGeom prst="rect">
            <a:avLst/>
          </a:prstGeom>
        </p:spPr>
      </p:pic>
      <p:sp>
        <p:nvSpPr>
          <p:cNvPr id="11" name="Rectangle 10">
            <a:extLst>
              <a:ext uri="{FF2B5EF4-FFF2-40B4-BE49-F238E27FC236}">
                <a16:creationId xmlns:a16="http://schemas.microsoft.com/office/drawing/2014/main" id="{26058C99-0FD7-48DC-8EFA-7B89E42AA72E}"/>
              </a:ext>
            </a:extLst>
          </p:cNvPr>
          <p:cNvSpPr/>
          <p:nvPr/>
        </p:nvSpPr>
        <p:spPr>
          <a:xfrm>
            <a:off x="3135231" y="5593859"/>
            <a:ext cx="712054" cy="400110"/>
          </a:xfrm>
          <a:prstGeom prst="rect">
            <a:avLst/>
          </a:prstGeom>
        </p:spPr>
        <p:txBody>
          <a:bodyPr wrap="none">
            <a:spAutoFit/>
          </a:bodyPr>
          <a:lstStyle/>
          <a:p>
            <a:r>
              <a:rPr lang="en-GB" dirty="0"/>
              <a:t>Girls</a:t>
            </a:r>
          </a:p>
        </p:txBody>
      </p:sp>
      <p:sp>
        <p:nvSpPr>
          <p:cNvPr id="13" name="Rectangle 12">
            <a:extLst>
              <a:ext uri="{FF2B5EF4-FFF2-40B4-BE49-F238E27FC236}">
                <a16:creationId xmlns:a16="http://schemas.microsoft.com/office/drawing/2014/main" id="{0312CCF6-2ABC-4EDD-9D73-1E609807E6F9}"/>
              </a:ext>
            </a:extLst>
          </p:cNvPr>
          <p:cNvSpPr/>
          <p:nvPr/>
        </p:nvSpPr>
        <p:spPr>
          <a:xfrm>
            <a:off x="4695363" y="5613894"/>
            <a:ext cx="755335" cy="400110"/>
          </a:xfrm>
          <a:prstGeom prst="rect">
            <a:avLst/>
          </a:prstGeom>
        </p:spPr>
        <p:txBody>
          <a:bodyPr wrap="none">
            <a:spAutoFit/>
          </a:bodyPr>
          <a:lstStyle/>
          <a:p>
            <a:r>
              <a:rPr lang="en-GB" dirty="0"/>
              <a:t>Boys</a:t>
            </a:r>
          </a:p>
        </p:txBody>
      </p:sp>
      <p:sp>
        <p:nvSpPr>
          <p:cNvPr id="14" name="Rectangle 13">
            <a:extLst>
              <a:ext uri="{FF2B5EF4-FFF2-40B4-BE49-F238E27FC236}">
                <a16:creationId xmlns:a16="http://schemas.microsoft.com/office/drawing/2014/main" id="{0660D4CA-B45E-4721-89E6-8BE5790649DA}"/>
              </a:ext>
            </a:extLst>
          </p:cNvPr>
          <p:cNvSpPr/>
          <p:nvPr/>
        </p:nvSpPr>
        <p:spPr bwMode="auto">
          <a:xfrm>
            <a:off x="2639616" y="5613894"/>
            <a:ext cx="397054" cy="360040"/>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Rectangle 19">
            <a:extLst>
              <a:ext uri="{FF2B5EF4-FFF2-40B4-BE49-F238E27FC236}">
                <a16:creationId xmlns:a16="http://schemas.microsoft.com/office/drawing/2014/main" id="{E39611BE-BD4A-469C-A876-3C8FAEFC97D6}"/>
              </a:ext>
            </a:extLst>
          </p:cNvPr>
          <p:cNvSpPr/>
          <p:nvPr/>
        </p:nvSpPr>
        <p:spPr bwMode="auto">
          <a:xfrm>
            <a:off x="4120160" y="5622213"/>
            <a:ext cx="397054" cy="36004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CF8B9459-5B5B-466D-B718-0B10D58CCEC7}"/>
              </a:ext>
            </a:extLst>
          </p:cNvPr>
          <p:cNvSpPr/>
          <p:nvPr/>
        </p:nvSpPr>
        <p:spPr bwMode="auto">
          <a:xfrm>
            <a:off x="7808579" y="4221088"/>
            <a:ext cx="437418" cy="1875534"/>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C5AE9878-EE9A-4595-8CA1-60CEBCA6908E}"/>
              </a:ext>
            </a:extLst>
          </p:cNvPr>
          <p:cNvSpPr/>
          <p:nvPr/>
        </p:nvSpPr>
        <p:spPr bwMode="auto">
          <a:xfrm>
            <a:off x="7802733" y="2770454"/>
            <a:ext cx="443263" cy="165951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9B43229C-0CCD-4856-9762-BFE14E793368}"/>
              </a:ext>
            </a:extLst>
          </p:cNvPr>
          <p:cNvSpPr/>
          <p:nvPr/>
        </p:nvSpPr>
        <p:spPr bwMode="auto">
          <a:xfrm>
            <a:off x="10638192" y="5381498"/>
            <a:ext cx="437418" cy="723403"/>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Rectangle 24">
            <a:extLst>
              <a:ext uri="{FF2B5EF4-FFF2-40B4-BE49-F238E27FC236}">
                <a16:creationId xmlns:a16="http://schemas.microsoft.com/office/drawing/2014/main" id="{D9173087-E109-4089-891E-772D720D5590}"/>
              </a:ext>
            </a:extLst>
          </p:cNvPr>
          <p:cNvSpPr/>
          <p:nvPr/>
        </p:nvSpPr>
        <p:spPr bwMode="auto">
          <a:xfrm>
            <a:off x="9936966" y="5135109"/>
            <a:ext cx="437418" cy="988515"/>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Rectangle 25">
            <a:extLst>
              <a:ext uri="{FF2B5EF4-FFF2-40B4-BE49-F238E27FC236}">
                <a16:creationId xmlns:a16="http://schemas.microsoft.com/office/drawing/2014/main" id="{73E75984-B1B7-493C-B5D2-03B15AD3985D}"/>
              </a:ext>
            </a:extLst>
          </p:cNvPr>
          <p:cNvSpPr/>
          <p:nvPr/>
        </p:nvSpPr>
        <p:spPr bwMode="auto">
          <a:xfrm>
            <a:off x="8515144" y="4905316"/>
            <a:ext cx="437418" cy="1199586"/>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8C04AFF4-A26F-43A3-9010-4A419C4009C4}"/>
              </a:ext>
            </a:extLst>
          </p:cNvPr>
          <p:cNvSpPr/>
          <p:nvPr/>
        </p:nvSpPr>
        <p:spPr bwMode="auto">
          <a:xfrm>
            <a:off x="9226673" y="5867883"/>
            <a:ext cx="437418" cy="255743"/>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CC36AB0B-9FCE-45B8-894B-967AD4B2CC93}"/>
              </a:ext>
            </a:extLst>
          </p:cNvPr>
          <p:cNvSpPr/>
          <p:nvPr/>
        </p:nvSpPr>
        <p:spPr bwMode="auto">
          <a:xfrm>
            <a:off x="11358788" y="5145321"/>
            <a:ext cx="437418" cy="971952"/>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8A5450FE-6A94-4175-BAFA-69A04689D349}"/>
              </a:ext>
            </a:extLst>
          </p:cNvPr>
          <p:cNvSpPr/>
          <p:nvPr/>
        </p:nvSpPr>
        <p:spPr bwMode="auto">
          <a:xfrm>
            <a:off x="8514878" y="3022631"/>
            <a:ext cx="437419" cy="187553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DC8D1F8A-7DB6-46EA-8F45-E6A130B5D6FA}"/>
              </a:ext>
            </a:extLst>
          </p:cNvPr>
          <p:cNvSpPr/>
          <p:nvPr/>
        </p:nvSpPr>
        <p:spPr bwMode="auto">
          <a:xfrm>
            <a:off x="9224448" y="4892868"/>
            <a:ext cx="429074" cy="96151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362D4330-A592-4321-A558-A98822BF76FC}"/>
              </a:ext>
            </a:extLst>
          </p:cNvPr>
          <p:cNvSpPr/>
          <p:nvPr/>
        </p:nvSpPr>
        <p:spPr bwMode="auto">
          <a:xfrm>
            <a:off x="9924208" y="4653136"/>
            <a:ext cx="462933" cy="490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0DAD8695-2826-4525-BCD0-19BC87F8419D}"/>
              </a:ext>
            </a:extLst>
          </p:cNvPr>
          <p:cNvSpPr/>
          <p:nvPr/>
        </p:nvSpPr>
        <p:spPr bwMode="auto">
          <a:xfrm>
            <a:off x="10623204" y="3717032"/>
            <a:ext cx="457423" cy="16644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3335F391-7F15-4CFA-9113-CD43357A499E}"/>
              </a:ext>
            </a:extLst>
          </p:cNvPr>
          <p:cNvSpPr/>
          <p:nvPr/>
        </p:nvSpPr>
        <p:spPr bwMode="auto">
          <a:xfrm>
            <a:off x="11346030" y="3717032"/>
            <a:ext cx="462933" cy="142616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5" name="Rectangle 34">
            <a:extLst>
              <a:ext uri="{FF2B5EF4-FFF2-40B4-BE49-F238E27FC236}">
                <a16:creationId xmlns:a16="http://schemas.microsoft.com/office/drawing/2014/main" id="{63B8A4A2-3E8F-4157-8D8D-B1E372200D89}"/>
              </a:ext>
            </a:extLst>
          </p:cNvPr>
          <p:cNvSpPr/>
          <p:nvPr/>
        </p:nvSpPr>
        <p:spPr bwMode="auto">
          <a:xfrm>
            <a:off x="7795546" y="6268552"/>
            <a:ext cx="39705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AAD6CEC3-EC4F-4563-B460-0D122AA1D987}"/>
              </a:ext>
            </a:extLst>
          </p:cNvPr>
          <p:cNvSpPr/>
          <p:nvPr/>
        </p:nvSpPr>
        <p:spPr bwMode="auto">
          <a:xfrm>
            <a:off x="8535325" y="6293252"/>
            <a:ext cx="397054" cy="36004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9C0C7FB9-E582-4151-B605-E69A4922074E}"/>
              </a:ext>
            </a:extLst>
          </p:cNvPr>
          <p:cNvSpPr/>
          <p:nvPr/>
        </p:nvSpPr>
        <p:spPr bwMode="auto">
          <a:xfrm>
            <a:off x="9271696" y="6293252"/>
            <a:ext cx="397054" cy="36004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8" name="Rectangle 37">
            <a:extLst>
              <a:ext uri="{FF2B5EF4-FFF2-40B4-BE49-F238E27FC236}">
                <a16:creationId xmlns:a16="http://schemas.microsoft.com/office/drawing/2014/main" id="{EC9D3754-B5C9-4D08-A0DA-4A8805FA4BB3}"/>
              </a:ext>
            </a:extLst>
          </p:cNvPr>
          <p:cNvSpPr/>
          <p:nvPr/>
        </p:nvSpPr>
        <p:spPr bwMode="auto">
          <a:xfrm>
            <a:off x="9957147" y="6268552"/>
            <a:ext cx="397054" cy="36004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9" name="Rectangle 38">
            <a:extLst>
              <a:ext uri="{FF2B5EF4-FFF2-40B4-BE49-F238E27FC236}">
                <a16:creationId xmlns:a16="http://schemas.microsoft.com/office/drawing/2014/main" id="{25DD4A14-7FA2-44AB-9AC0-042E3C9A2BDD}"/>
              </a:ext>
            </a:extLst>
          </p:cNvPr>
          <p:cNvSpPr/>
          <p:nvPr/>
        </p:nvSpPr>
        <p:spPr bwMode="auto">
          <a:xfrm>
            <a:off x="10674437" y="6268552"/>
            <a:ext cx="397054" cy="36004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0" name="Rectangle 39">
            <a:extLst>
              <a:ext uri="{FF2B5EF4-FFF2-40B4-BE49-F238E27FC236}">
                <a16:creationId xmlns:a16="http://schemas.microsoft.com/office/drawing/2014/main" id="{F74B153D-98E7-40EE-9379-7CF715E9EA3D}"/>
              </a:ext>
            </a:extLst>
          </p:cNvPr>
          <p:cNvSpPr/>
          <p:nvPr/>
        </p:nvSpPr>
        <p:spPr bwMode="auto">
          <a:xfrm>
            <a:off x="11404484" y="6293252"/>
            <a:ext cx="397054" cy="36004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TextBox 17">
            <a:extLst>
              <a:ext uri="{FF2B5EF4-FFF2-40B4-BE49-F238E27FC236}">
                <a16:creationId xmlns:a16="http://schemas.microsoft.com/office/drawing/2014/main" id="{9F34A49F-E2CB-4FE3-9E1F-271F944660D8}"/>
              </a:ext>
            </a:extLst>
          </p:cNvPr>
          <p:cNvSpPr txBox="1"/>
          <p:nvPr/>
        </p:nvSpPr>
        <p:spPr>
          <a:xfrm>
            <a:off x="7243676" y="5411472"/>
            <a:ext cx="648072" cy="400110"/>
          </a:xfrm>
          <a:prstGeom prst="rect">
            <a:avLst/>
          </a:prstGeom>
          <a:noFill/>
        </p:spPr>
        <p:txBody>
          <a:bodyPr wrap="square" rtlCol="0">
            <a:spAutoFit/>
          </a:bodyPr>
          <a:lstStyle/>
          <a:p>
            <a:r>
              <a:rPr lang="en-GB" dirty="0"/>
              <a:t>2</a:t>
            </a:r>
          </a:p>
        </p:txBody>
      </p:sp>
      <p:sp>
        <p:nvSpPr>
          <p:cNvPr id="19" name="TextBox 18">
            <a:extLst>
              <a:ext uri="{FF2B5EF4-FFF2-40B4-BE49-F238E27FC236}">
                <a16:creationId xmlns:a16="http://schemas.microsoft.com/office/drawing/2014/main" id="{0856D218-93AA-4D32-9FD7-E2FC0E0687D7}"/>
              </a:ext>
            </a:extLst>
          </p:cNvPr>
          <p:cNvSpPr txBox="1"/>
          <p:nvPr/>
        </p:nvSpPr>
        <p:spPr>
          <a:xfrm>
            <a:off x="7608168" y="1917648"/>
            <a:ext cx="1440160" cy="400110"/>
          </a:xfrm>
          <a:prstGeom prst="rect">
            <a:avLst/>
          </a:prstGeom>
          <a:noFill/>
        </p:spPr>
        <p:txBody>
          <a:bodyPr wrap="square" rtlCol="0">
            <a:spAutoFit/>
          </a:bodyPr>
          <a:lstStyle/>
          <a:p>
            <a:r>
              <a:rPr lang="en-GB" dirty="0"/>
              <a:t>Frequency</a:t>
            </a:r>
          </a:p>
        </p:txBody>
      </p:sp>
      <p:sp>
        <p:nvSpPr>
          <p:cNvPr id="29" name="Rectangle 28">
            <a:extLst>
              <a:ext uri="{FF2B5EF4-FFF2-40B4-BE49-F238E27FC236}">
                <a16:creationId xmlns:a16="http://schemas.microsoft.com/office/drawing/2014/main" id="{E2695513-08AC-4CCB-9CF5-73FB7C254C2D}"/>
              </a:ext>
            </a:extLst>
          </p:cNvPr>
          <p:cNvSpPr/>
          <p:nvPr/>
        </p:nvSpPr>
        <p:spPr>
          <a:xfrm>
            <a:off x="6764300" y="6278360"/>
            <a:ext cx="941283" cy="400110"/>
          </a:xfrm>
          <a:prstGeom prst="rect">
            <a:avLst/>
          </a:prstGeom>
        </p:spPr>
        <p:txBody>
          <a:bodyPr wrap="none">
            <a:spAutoFit/>
          </a:bodyPr>
          <a:lstStyle/>
          <a:p>
            <a:r>
              <a:rPr lang="en-GB" dirty="0"/>
              <a:t>Colour</a:t>
            </a:r>
          </a:p>
        </p:txBody>
      </p:sp>
      <p:sp>
        <p:nvSpPr>
          <p:cNvPr id="41" name="TextBox 40">
            <a:extLst>
              <a:ext uri="{FF2B5EF4-FFF2-40B4-BE49-F238E27FC236}">
                <a16:creationId xmlns:a16="http://schemas.microsoft.com/office/drawing/2014/main" id="{BBD0753F-EB46-4A98-8E64-859E5F714E6F}"/>
              </a:ext>
            </a:extLst>
          </p:cNvPr>
          <p:cNvSpPr txBox="1"/>
          <p:nvPr/>
        </p:nvSpPr>
        <p:spPr>
          <a:xfrm>
            <a:off x="7255280" y="4974189"/>
            <a:ext cx="318494" cy="369332"/>
          </a:xfrm>
          <a:prstGeom prst="rect">
            <a:avLst/>
          </a:prstGeom>
          <a:noFill/>
        </p:spPr>
        <p:txBody>
          <a:bodyPr wrap="square" rtlCol="0">
            <a:spAutoFit/>
          </a:bodyPr>
          <a:lstStyle/>
          <a:p>
            <a:r>
              <a:rPr lang="en-GB" sz="1800" dirty="0"/>
              <a:t>4</a:t>
            </a:r>
          </a:p>
        </p:txBody>
      </p:sp>
      <p:sp>
        <p:nvSpPr>
          <p:cNvPr id="42" name="Rectangle 41">
            <a:extLst>
              <a:ext uri="{FF2B5EF4-FFF2-40B4-BE49-F238E27FC236}">
                <a16:creationId xmlns:a16="http://schemas.microsoft.com/office/drawing/2014/main" id="{07FB0C51-3F03-4D74-B6CB-8EC819C7FE05}"/>
              </a:ext>
            </a:extLst>
          </p:cNvPr>
          <p:cNvSpPr/>
          <p:nvPr/>
        </p:nvSpPr>
        <p:spPr>
          <a:xfrm>
            <a:off x="7251883" y="4509012"/>
            <a:ext cx="327334" cy="369332"/>
          </a:xfrm>
          <a:prstGeom prst="rect">
            <a:avLst/>
          </a:prstGeom>
        </p:spPr>
        <p:txBody>
          <a:bodyPr wrap="square">
            <a:spAutoFit/>
          </a:bodyPr>
          <a:lstStyle/>
          <a:p>
            <a:r>
              <a:rPr lang="en-GB" sz="1800" dirty="0"/>
              <a:t>6</a:t>
            </a:r>
          </a:p>
        </p:txBody>
      </p:sp>
      <p:sp>
        <p:nvSpPr>
          <p:cNvPr id="43" name="Rectangle 42">
            <a:extLst>
              <a:ext uri="{FF2B5EF4-FFF2-40B4-BE49-F238E27FC236}">
                <a16:creationId xmlns:a16="http://schemas.microsoft.com/office/drawing/2014/main" id="{0B5C9155-A562-4238-ACDD-80480155E554}"/>
              </a:ext>
            </a:extLst>
          </p:cNvPr>
          <p:cNvSpPr/>
          <p:nvPr/>
        </p:nvSpPr>
        <p:spPr>
          <a:xfrm>
            <a:off x="7213052" y="4027804"/>
            <a:ext cx="267845" cy="369332"/>
          </a:xfrm>
          <a:prstGeom prst="rect">
            <a:avLst/>
          </a:prstGeom>
        </p:spPr>
        <p:txBody>
          <a:bodyPr wrap="square">
            <a:spAutoFit/>
          </a:bodyPr>
          <a:lstStyle/>
          <a:p>
            <a:r>
              <a:rPr lang="en-GB" sz="1800" dirty="0"/>
              <a:t>8</a:t>
            </a:r>
          </a:p>
        </p:txBody>
      </p:sp>
      <p:sp>
        <p:nvSpPr>
          <p:cNvPr id="44" name="Rectangle 43">
            <a:extLst>
              <a:ext uri="{FF2B5EF4-FFF2-40B4-BE49-F238E27FC236}">
                <a16:creationId xmlns:a16="http://schemas.microsoft.com/office/drawing/2014/main" id="{583A3CBA-603B-448F-B82D-C7210628883C}"/>
              </a:ext>
            </a:extLst>
          </p:cNvPr>
          <p:cNvSpPr/>
          <p:nvPr/>
        </p:nvSpPr>
        <p:spPr>
          <a:xfrm>
            <a:off x="7095495" y="2604334"/>
            <a:ext cx="441146" cy="369332"/>
          </a:xfrm>
          <a:prstGeom prst="rect">
            <a:avLst/>
          </a:prstGeom>
        </p:spPr>
        <p:txBody>
          <a:bodyPr wrap="none">
            <a:spAutoFit/>
          </a:bodyPr>
          <a:lstStyle/>
          <a:p>
            <a:r>
              <a:rPr lang="en-GB" sz="1800" dirty="0"/>
              <a:t>14</a:t>
            </a:r>
          </a:p>
        </p:txBody>
      </p:sp>
      <p:sp>
        <p:nvSpPr>
          <p:cNvPr id="45" name="Rectangle 44">
            <a:extLst>
              <a:ext uri="{FF2B5EF4-FFF2-40B4-BE49-F238E27FC236}">
                <a16:creationId xmlns:a16="http://schemas.microsoft.com/office/drawing/2014/main" id="{6056BC38-69A3-4EB0-B00D-B1F81651FEBB}"/>
              </a:ext>
            </a:extLst>
          </p:cNvPr>
          <p:cNvSpPr/>
          <p:nvPr/>
        </p:nvSpPr>
        <p:spPr>
          <a:xfrm>
            <a:off x="7103774" y="3514477"/>
            <a:ext cx="441146" cy="369332"/>
          </a:xfrm>
          <a:prstGeom prst="rect">
            <a:avLst/>
          </a:prstGeom>
        </p:spPr>
        <p:txBody>
          <a:bodyPr wrap="none">
            <a:spAutoFit/>
          </a:bodyPr>
          <a:lstStyle/>
          <a:p>
            <a:r>
              <a:rPr lang="en-GB" sz="1800" dirty="0"/>
              <a:t>10</a:t>
            </a:r>
          </a:p>
        </p:txBody>
      </p:sp>
      <p:sp>
        <p:nvSpPr>
          <p:cNvPr id="46" name="Rectangle 45">
            <a:extLst>
              <a:ext uri="{FF2B5EF4-FFF2-40B4-BE49-F238E27FC236}">
                <a16:creationId xmlns:a16="http://schemas.microsoft.com/office/drawing/2014/main" id="{7EF65CEC-66BD-408B-A72A-5608E3D8CABD}"/>
              </a:ext>
            </a:extLst>
          </p:cNvPr>
          <p:cNvSpPr/>
          <p:nvPr/>
        </p:nvSpPr>
        <p:spPr>
          <a:xfrm>
            <a:off x="7095495" y="3074164"/>
            <a:ext cx="441146" cy="369332"/>
          </a:xfrm>
          <a:prstGeom prst="rect">
            <a:avLst/>
          </a:prstGeom>
        </p:spPr>
        <p:txBody>
          <a:bodyPr wrap="none">
            <a:spAutoFit/>
          </a:bodyPr>
          <a:lstStyle/>
          <a:p>
            <a:r>
              <a:rPr lang="en-GB" sz="1800" dirty="0"/>
              <a:t>12</a:t>
            </a:r>
          </a:p>
        </p:txBody>
      </p:sp>
      <p:sp>
        <p:nvSpPr>
          <p:cNvPr id="47" name="Rectangle 46">
            <a:extLst>
              <a:ext uri="{FF2B5EF4-FFF2-40B4-BE49-F238E27FC236}">
                <a16:creationId xmlns:a16="http://schemas.microsoft.com/office/drawing/2014/main" id="{83D8811A-2BCC-4909-A839-D33827A67D16}"/>
              </a:ext>
            </a:extLst>
          </p:cNvPr>
          <p:cNvSpPr/>
          <p:nvPr/>
        </p:nvSpPr>
        <p:spPr bwMode="auto">
          <a:xfrm>
            <a:off x="2401738" y="1732097"/>
            <a:ext cx="4672792" cy="352839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7732629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30" grpId="0" animBg="1"/>
      <p:bldP spid="31" grpId="0" animBg="1"/>
      <p:bldP spid="32" grpId="0" animBg="1"/>
      <p:bldP spid="33"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657059"/>
            <a:ext cx="9721081" cy="2308324"/>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2. Mike thinks that the dice in his Monopoly set is unfair because he never gets a 6 when he wants one.  He decides to test the dice and rolls it 60 times. </a:t>
            </a:r>
          </a:p>
          <a:p>
            <a:pPr marL="0" indent="0" eaLnBrk="1" hangingPunct="1">
              <a:buClr>
                <a:srgbClr val="000000"/>
              </a:buClr>
              <a:buSzPct val="100000"/>
              <a:defRPr/>
            </a:pPr>
            <a:r>
              <a:rPr lang="en-GB" sz="2400" dirty="0"/>
              <a:t>The diagram shows what happened.</a:t>
            </a: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Presentation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85D62645-A2C4-4E99-8177-802F0644D5D3}"/>
              </a:ext>
            </a:extLst>
          </p:cNvPr>
          <p:cNvPicPr>
            <a:picLocks noChangeAspect="1"/>
          </p:cNvPicPr>
          <p:nvPr/>
        </p:nvPicPr>
        <p:blipFill>
          <a:blip r:embed="rId4"/>
          <a:stretch>
            <a:fillRect/>
          </a:stretch>
        </p:blipFill>
        <p:spPr>
          <a:xfrm>
            <a:off x="2646889" y="2420887"/>
            <a:ext cx="6696744" cy="3918007"/>
          </a:xfrm>
          <a:prstGeom prst="rect">
            <a:avLst/>
          </a:prstGeom>
        </p:spPr>
      </p:pic>
      <p:sp>
        <p:nvSpPr>
          <p:cNvPr id="3" name="Rectangle 2">
            <a:extLst>
              <a:ext uri="{FF2B5EF4-FFF2-40B4-BE49-F238E27FC236}">
                <a16:creationId xmlns:a16="http://schemas.microsoft.com/office/drawing/2014/main" id="{51D69409-01C4-42A5-8DAB-63DE4766DEAB}"/>
              </a:ext>
            </a:extLst>
          </p:cNvPr>
          <p:cNvSpPr/>
          <p:nvPr/>
        </p:nvSpPr>
        <p:spPr>
          <a:xfrm>
            <a:off x="9545111" y="2656944"/>
            <a:ext cx="2480473" cy="3416320"/>
          </a:xfrm>
          <a:prstGeom prst="rect">
            <a:avLst/>
          </a:prstGeom>
        </p:spPr>
        <p:txBody>
          <a:bodyPr wrap="square">
            <a:spAutoFit/>
          </a:bodyPr>
          <a:lstStyle/>
          <a:p>
            <a:pPr marL="457200" indent="-457200">
              <a:buAutoNum type="alphaLcParenBoth"/>
            </a:pPr>
            <a:r>
              <a:rPr lang="en-GB" sz="2400" dirty="0"/>
              <a:t>Show his results on a  set of diagrams.</a:t>
            </a:r>
          </a:p>
          <a:p>
            <a:pPr marL="457200" indent="-457200">
              <a:buAutoNum type="alphaLcParenBoth"/>
            </a:pPr>
            <a:endParaRPr lang="en-GB" sz="2400" dirty="0"/>
          </a:p>
          <a:p>
            <a:pPr marL="457200" indent="-457200">
              <a:buAutoNum type="alphaLcParenBoth" startAt="2"/>
            </a:pPr>
            <a:r>
              <a:rPr lang="en-GB" sz="2400" dirty="0"/>
              <a:t>Do you think his dice is fair?</a:t>
            </a:r>
          </a:p>
          <a:p>
            <a:pPr marL="457200" indent="-457200">
              <a:buAutoNum type="alphaLcParenBoth" startAt="2"/>
            </a:pPr>
            <a:endParaRPr lang="en-GB" sz="2400" dirty="0"/>
          </a:p>
        </p:txBody>
      </p:sp>
      <p:sp>
        <p:nvSpPr>
          <p:cNvPr id="4" name="TextBox 3">
            <a:extLst>
              <a:ext uri="{FF2B5EF4-FFF2-40B4-BE49-F238E27FC236}">
                <a16:creationId xmlns:a16="http://schemas.microsoft.com/office/drawing/2014/main" id="{3FA699E0-0B30-4B0E-BEC6-5E453C65F892}"/>
              </a:ext>
            </a:extLst>
          </p:cNvPr>
          <p:cNvSpPr txBox="1"/>
          <p:nvPr/>
        </p:nvSpPr>
        <p:spPr>
          <a:xfrm>
            <a:off x="2497425" y="2276872"/>
            <a:ext cx="6982951" cy="4176464"/>
          </a:xfrm>
          <a:prstGeom prst="rect">
            <a:avLst/>
          </a:prstGeom>
          <a:noFill/>
          <a:ln w="19050">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4183748185"/>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2.xml><?xml version="1.0" encoding="utf-8"?>
<ds:datastoreItem xmlns:ds="http://schemas.openxmlformats.org/officeDocument/2006/customXml" ds:itemID="{A0D26DF9-5106-4408-AEB8-21B8AFA51FB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purl.org/dc/terms/"/>
    <ds:schemaRef ds:uri="f7b00057-f5aa-46f4-8410-da255f325540"/>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7973</TotalTime>
  <Words>3735</Words>
  <Application>Microsoft Office PowerPoint</Application>
  <PresentationFormat>Widescreen</PresentationFormat>
  <Paragraphs>572</Paragraphs>
  <Slides>34</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ＭＳ Ｐゴシック</vt:lpstr>
      <vt:lpstr>Arial</vt:lpstr>
      <vt:lpstr>Cambria Math</vt:lpstr>
      <vt:lpstr>Times New Roman</vt:lpstr>
      <vt:lpstr>Alapértelmezett terv</vt:lpstr>
      <vt:lpstr>Supporting and Enhancing Mathematics and Statistics Unit: Quantitative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1024</cp:revision>
  <cp:lastPrinted>2016-10-17T08:47:54Z</cp:lastPrinted>
  <dcterms:created xsi:type="dcterms:W3CDTF">2012-10-10T19:07:13Z</dcterms:created>
  <dcterms:modified xsi:type="dcterms:W3CDTF">2021-08-24T09:14:21Z</dcterms:modified>
</cp:coreProperties>
</file>