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0"/>
  </p:notesMasterIdLst>
  <p:handoutMasterIdLst>
    <p:handoutMasterId r:id="rId51"/>
  </p:handoutMasterIdLst>
  <p:sldIdLst>
    <p:sldId id="355" r:id="rId5"/>
    <p:sldId id="283" r:id="rId6"/>
    <p:sldId id="375" r:id="rId7"/>
    <p:sldId id="382" r:id="rId8"/>
    <p:sldId id="390" r:id="rId9"/>
    <p:sldId id="389" r:id="rId10"/>
    <p:sldId id="368" r:id="rId11"/>
    <p:sldId id="369" r:id="rId12"/>
    <p:sldId id="391" r:id="rId13"/>
    <p:sldId id="383" r:id="rId14"/>
    <p:sldId id="392" r:id="rId15"/>
    <p:sldId id="393" r:id="rId16"/>
    <p:sldId id="376" r:id="rId17"/>
    <p:sldId id="370" r:id="rId18"/>
    <p:sldId id="384" r:id="rId19"/>
    <p:sldId id="394" r:id="rId20"/>
    <p:sldId id="395" r:id="rId21"/>
    <p:sldId id="396" r:id="rId22"/>
    <p:sldId id="397" r:id="rId23"/>
    <p:sldId id="377" r:id="rId24"/>
    <p:sldId id="371" r:id="rId25"/>
    <p:sldId id="385" r:id="rId26"/>
    <p:sldId id="399" r:id="rId27"/>
    <p:sldId id="398" r:id="rId28"/>
    <p:sldId id="378" r:id="rId29"/>
    <p:sldId id="372" r:id="rId30"/>
    <p:sldId id="386" r:id="rId31"/>
    <p:sldId id="400" r:id="rId32"/>
    <p:sldId id="379" r:id="rId33"/>
    <p:sldId id="374" r:id="rId34"/>
    <p:sldId id="407" r:id="rId35"/>
    <p:sldId id="388" r:id="rId36"/>
    <p:sldId id="408" r:id="rId37"/>
    <p:sldId id="381" r:id="rId38"/>
    <p:sldId id="373" r:id="rId39"/>
    <p:sldId id="387" r:id="rId40"/>
    <p:sldId id="401" r:id="rId41"/>
    <p:sldId id="402" r:id="rId42"/>
    <p:sldId id="403" r:id="rId43"/>
    <p:sldId id="406" r:id="rId44"/>
    <p:sldId id="405" r:id="rId45"/>
    <p:sldId id="404" r:id="rId46"/>
    <p:sldId id="409" r:id="rId47"/>
    <p:sldId id="410" r:id="rId48"/>
    <p:sldId id="380" r:id="rId49"/>
  </p:sldIdLst>
  <p:sldSz cx="12192000" cy="6858000"/>
  <p:notesSz cx="6858000" cy="9144000"/>
  <p:defaultTex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B3028-EECA-776B-3C5F-EC66696F98DA}" v="263" dt="2020-11-26T11:49:08.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656"/>
  </p:normalViewPr>
  <p:slideViewPr>
    <p:cSldViewPr>
      <p:cViewPr varScale="1">
        <p:scale>
          <a:sx n="114" d="100"/>
          <a:sy n="114" d="100"/>
        </p:scale>
        <p:origin x="306" y="13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ussell" userId="S::arussell@carlisle.ac.uk::b582c053-7e58-4541-81be-765928a672ea" providerId="AD" clId="Web-{FAFB3028-EECA-776B-3C5F-EC66696F98DA}"/>
    <pc:docChg chg="modSld">
      <pc:chgData name="Andrew Russell" userId="S::arussell@carlisle.ac.uk::b582c053-7e58-4541-81be-765928a672ea" providerId="AD" clId="Web-{FAFB3028-EECA-776B-3C5F-EC66696F98DA}" dt="2020-11-26T11:49:08.620" v="254"/>
      <pc:docMkLst>
        <pc:docMk/>
      </pc:docMkLst>
      <pc:sldChg chg="addSp modSp addAnim modAnim">
        <pc:chgData name="Andrew Russell" userId="S::arussell@carlisle.ac.uk::b582c053-7e58-4541-81be-765928a672ea" providerId="AD" clId="Web-{FAFB3028-EECA-776B-3C5F-EC66696F98DA}" dt="2020-11-26T11:49:08.620" v="254"/>
        <pc:sldMkLst>
          <pc:docMk/>
          <pc:sldMk cId="75517323" sldId="371"/>
        </pc:sldMkLst>
        <pc:spChg chg="add mod ord">
          <ac:chgData name="Andrew Russell" userId="S::arussell@carlisle.ac.uk::b582c053-7e58-4541-81be-765928a672ea" providerId="AD" clId="Web-{FAFB3028-EECA-776B-3C5F-EC66696F98DA}" dt="2020-11-26T11:48:24.838" v="246"/>
          <ac:spMkLst>
            <pc:docMk/>
            <pc:sldMk cId="75517323" sldId="371"/>
            <ac:spMk id="10" creationId="{8FB7D6D7-E7D7-4CBB-B41D-2646EF1419DF}"/>
          </ac:spMkLst>
        </pc:spChg>
        <pc:spChg chg="add mod ord">
          <ac:chgData name="Andrew Russell" userId="S::arussell@carlisle.ac.uk::b582c053-7e58-4541-81be-765928a672ea" providerId="AD" clId="Web-{FAFB3028-EECA-776B-3C5F-EC66696F98DA}" dt="2020-11-26T11:48:59.416" v="252"/>
          <ac:spMkLst>
            <pc:docMk/>
            <pc:sldMk cId="75517323" sldId="371"/>
            <ac:spMk id="11" creationId="{9B959623-82F3-4847-8B4C-019D39B1AF4F}"/>
          </ac:spMkLst>
        </pc:spChg>
      </pc:sldChg>
      <pc:sldChg chg="addSp modSp addAnim modAnim">
        <pc:chgData name="Andrew Russell" userId="S::arussell@carlisle.ac.uk::b582c053-7e58-4541-81be-765928a672ea" providerId="AD" clId="Web-{FAFB3028-EECA-776B-3C5F-EC66696F98DA}" dt="2020-11-26T11:47:26.352" v="240" actId="688"/>
        <pc:sldMkLst>
          <pc:docMk/>
          <pc:sldMk cId="1924598268" sldId="397"/>
        </pc:sldMkLst>
        <pc:spChg chg="mod">
          <ac:chgData name="Andrew Russell" userId="S::arussell@carlisle.ac.uk::b582c053-7e58-4541-81be-765928a672ea" providerId="AD" clId="Web-{FAFB3028-EECA-776B-3C5F-EC66696F98DA}" dt="2020-11-26T11:42:01.267" v="180" actId="1076"/>
          <ac:spMkLst>
            <pc:docMk/>
            <pc:sldMk cId="1924598268" sldId="397"/>
            <ac:spMk id="7" creationId="{956B77E7-E3FF-4116-AD37-E2EA927C3E83}"/>
          </ac:spMkLst>
        </pc:spChg>
        <pc:spChg chg="mod">
          <ac:chgData name="Andrew Russell" userId="S::arussell@carlisle.ac.uk::b582c053-7e58-4541-81be-765928a672ea" providerId="AD" clId="Web-{FAFB3028-EECA-776B-3C5F-EC66696F98DA}" dt="2020-11-26T11:31:36.832" v="7" actId="1076"/>
          <ac:spMkLst>
            <pc:docMk/>
            <pc:sldMk cId="1924598268" sldId="397"/>
            <ac:spMk id="8" creationId="{3BB487BB-5A23-4668-9124-56207AF7ED89}"/>
          </ac:spMkLst>
        </pc:spChg>
        <pc:spChg chg="mod">
          <ac:chgData name="Andrew Russell" userId="S::arussell@carlisle.ac.uk::b582c053-7e58-4541-81be-765928a672ea" providerId="AD" clId="Web-{FAFB3028-EECA-776B-3C5F-EC66696F98DA}" dt="2020-11-26T11:30:59.988" v="1" actId="1076"/>
          <ac:spMkLst>
            <pc:docMk/>
            <pc:sldMk cId="1924598268" sldId="397"/>
            <ac:spMk id="9" creationId="{75126C62-3556-4C49-92EA-61B5A25028DA}"/>
          </ac:spMkLst>
        </pc:spChg>
        <pc:spChg chg="mod">
          <ac:chgData name="Andrew Russell" userId="S::arussell@carlisle.ac.uk::b582c053-7e58-4541-81be-765928a672ea" providerId="AD" clId="Web-{FAFB3028-EECA-776B-3C5F-EC66696F98DA}" dt="2020-11-26T11:31:08.144" v="2" actId="1076"/>
          <ac:spMkLst>
            <pc:docMk/>
            <pc:sldMk cId="1924598268" sldId="397"/>
            <ac:spMk id="12" creationId="{73ECBF7E-3771-497B-BAEB-25D80867340C}"/>
          </ac:spMkLst>
        </pc:spChg>
        <pc:spChg chg="mod">
          <ac:chgData name="Andrew Russell" userId="S::arussell@carlisle.ac.uk::b582c053-7e58-4541-81be-765928a672ea" providerId="AD" clId="Web-{FAFB3028-EECA-776B-3C5F-EC66696F98DA}" dt="2020-11-26T11:36:13.322" v="81" actId="1076"/>
          <ac:spMkLst>
            <pc:docMk/>
            <pc:sldMk cId="1924598268" sldId="397"/>
            <ac:spMk id="13" creationId="{07E8A843-3BB2-4BC9-96DE-408E89C2E50C}"/>
          </ac:spMkLst>
        </pc:spChg>
        <pc:spChg chg="mod">
          <ac:chgData name="Andrew Russell" userId="S::arussell@carlisle.ac.uk::b582c053-7e58-4541-81be-765928a672ea" providerId="AD" clId="Web-{FAFB3028-EECA-776B-3C5F-EC66696F98DA}" dt="2020-11-26T11:31:46.395" v="9" actId="1076"/>
          <ac:spMkLst>
            <pc:docMk/>
            <pc:sldMk cId="1924598268" sldId="397"/>
            <ac:spMk id="15" creationId="{D78A490B-6BB7-424A-9A71-B40D5D03B5A4}"/>
          </ac:spMkLst>
        </pc:spChg>
        <pc:spChg chg="mod">
          <ac:chgData name="Andrew Russell" userId="S::arussell@carlisle.ac.uk::b582c053-7e58-4541-81be-765928a672ea" providerId="AD" clId="Web-{FAFB3028-EECA-776B-3C5F-EC66696F98DA}" dt="2020-11-26T11:33:50.835" v="48" actId="1076"/>
          <ac:spMkLst>
            <pc:docMk/>
            <pc:sldMk cId="1924598268" sldId="397"/>
            <ac:spMk id="16" creationId="{C6D637CF-AE69-4EEB-9924-0FC42ED18977}"/>
          </ac:spMkLst>
        </pc:spChg>
        <pc:spChg chg="mod">
          <ac:chgData name="Andrew Russell" userId="S::arussell@carlisle.ac.uk::b582c053-7e58-4541-81be-765928a672ea" providerId="AD" clId="Web-{FAFB3028-EECA-776B-3C5F-EC66696F98DA}" dt="2020-11-26T11:31:40.364" v="8" actId="1076"/>
          <ac:spMkLst>
            <pc:docMk/>
            <pc:sldMk cId="1924598268" sldId="397"/>
            <ac:spMk id="17" creationId="{E21A43A8-3AC7-4EA6-BAD3-BE1627D36E88}"/>
          </ac:spMkLst>
        </pc:spChg>
        <pc:spChg chg="add mod">
          <ac:chgData name="Andrew Russell" userId="S::arussell@carlisle.ac.uk::b582c053-7e58-4541-81be-765928a672ea" providerId="AD" clId="Web-{FAFB3028-EECA-776B-3C5F-EC66696F98DA}" dt="2020-11-26T11:39:04.904" v="137" actId="20577"/>
          <ac:spMkLst>
            <pc:docMk/>
            <pc:sldMk cId="1924598268" sldId="397"/>
            <ac:spMk id="18" creationId="{ED1BCD84-BB7E-4EC9-9F92-9198B8B0E082}"/>
          </ac:spMkLst>
        </pc:spChg>
        <pc:spChg chg="add mod">
          <ac:chgData name="Andrew Russell" userId="S::arussell@carlisle.ac.uk::b582c053-7e58-4541-81be-765928a672ea" providerId="AD" clId="Web-{FAFB3028-EECA-776B-3C5F-EC66696F98DA}" dt="2020-11-26T11:39:08.076" v="141" actId="20577"/>
          <ac:spMkLst>
            <pc:docMk/>
            <pc:sldMk cId="1924598268" sldId="397"/>
            <ac:spMk id="19" creationId="{A20D372A-D915-4605-9ACA-4185A446456B}"/>
          </ac:spMkLst>
        </pc:spChg>
        <pc:spChg chg="add mod">
          <ac:chgData name="Andrew Russell" userId="S::arussell@carlisle.ac.uk::b582c053-7e58-4541-81be-765928a672ea" providerId="AD" clId="Web-{FAFB3028-EECA-776B-3C5F-EC66696F98DA}" dt="2020-11-26T11:40:55.969" v="170" actId="1076"/>
          <ac:spMkLst>
            <pc:docMk/>
            <pc:sldMk cId="1924598268" sldId="397"/>
            <ac:spMk id="20" creationId="{F5DA532A-5C44-491C-B942-AA8FEC240ACB}"/>
          </ac:spMkLst>
        </pc:spChg>
        <pc:spChg chg="add mod">
          <ac:chgData name="Andrew Russell" userId="S::arussell@carlisle.ac.uk::b582c053-7e58-4541-81be-765928a672ea" providerId="AD" clId="Web-{FAFB3028-EECA-776B-3C5F-EC66696F98DA}" dt="2020-11-26T11:41:05.703" v="173" actId="1076"/>
          <ac:spMkLst>
            <pc:docMk/>
            <pc:sldMk cId="1924598268" sldId="397"/>
            <ac:spMk id="21" creationId="{E3DD6A20-3DC9-46E4-81D7-EFC1326DA76B}"/>
          </ac:spMkLst>
        </pc:spChg>
        <pc:spChg chg="add mod">
          <ac:chgData name="Andrew Russell" userId="S::arussell@carlisle.ac.uk::b582c053-7e58-4541-81be-765928a672ea" providerId="AD" clId="Web-{FAFB3028-EECA-776B-3C5F-EC66696F98DA}" dt="2020-11-26T11:43:40.144" v="234" actId="1076"/>
          <ac:spMkLst>
            <pc:docMk/>
            <pc:sldMk cId="1924598268" sldId="397"/>
            <ac:spMk id="22" creationId="{C813313D-3959-4A0D-B4D7-D8FF965964CC}"/>
          </ac:spMkLst>
        </pc:spChg>
        <pc:spChg chg="add mod">
          <ac:chgData name="Andrew Russell" userId="S::arussell@carlisle.ac.uk::b582c053-7e58-4541-81be-765928a672ea" providerId="AD" clId="Web-{FAFB3028-EECA-776B-3C5F-EC66696F98DA}" dt="2020-11-26T11:47:26.352" v="240" actId="688"/>
          <ac:spMkLst>
            <pc:docMk/>
            <pc:sldMk cId="1924598268" sldId="397"/>
            <ac:spMk id="23" creationId="{C18219BE-E641-4BFC-B5D5-C4943689281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68FCC49C-92F4-486F-8D45-77C86ABB1FF0}" type="datetime1">
              <a:rPr lang="en-US" altLang="en-US"/>
              <a:pPr>
                <a:defRPr/>
              </a:pPr>
              <a:t>8/24/2021</a:t>
            </a:fld>
            <a:endParaRPr lang="en-US" alt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buClr>
                <a:srgbClr val="000000"/>
              </a:buClr>
              <a:buSzPct val="100000"/>
              <a:buFont typeface="Times New Roman" panose="02020603050405020304" pitchFamily="18" charset="0"/>
              <a:buNone/>
              <a:defRPr sz="1200"/>
            </a:lvl1pPr>
          </a:lstStyle>
          <a:p>
            <a:pPr>
              <a:defRPr/>
            </a:pPr>
            <a:fld id="{97D64321-B5A8-47E5-A609-99FAF3D09F8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13315" name="Rectangle 2"/>
          <p:cNvSpPr>
            <a:spLocks noGrp="1" noRot="1" noChangeAspect="1" noChangeArrowheads="1"/>
          </p:cNvSpPr>
          <p:nvPr>
            <p:ph type="sldImg"/>
          </p:nvPr>
        </p:nvSpPr>
        <p:spPr bwMode="auto">
          <a:xfrm>
            <a:off x="-17002125" y="-11796713"/>
            <a:ext cx="22204363" cy="1249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p:nvPr>
        </p:nvSpPr>
        <p:spPr bwMode="auto">
          <a:xfrm>
            <a:off x="685800" y="4343400"/>
            <a:ext cx="5483225" cy="41116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hu-HU"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10989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58613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5385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99508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86474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50301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97230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977842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65188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903537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58557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64739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95555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8070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898246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884489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607975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09177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478218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879129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963069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111019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253560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980953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796845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951293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357319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21967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57303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5604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28866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213322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2"/>
          <p:cNvSpPr>
            <a:spLocks noGrp="1" noRot="1" noChangeAspect="1" noChangeArrowheads="1" noTextEdit="1"/>
          </p:cNvSpPr>
          <p:nvPr>
            <p:ph type="sldImg"/>
          </p:nvPr>
        </p:nvSpPr>
        <p:spPr>
          <a:xfrm>
            <a:off x="381000" y="695325"/>
            <a:ext cx="6096000" cy="3429000"/>
          </a:xfrm>
        </p:spPr>
      </p:sp>
      <p:sp>
        <p:nvSpPr>
          <p:cNvPr id="69635" name="Text Box 3"/>
          <p:cNvSpPr txBox="1">
            <a:spLocks noGrp="1" noChangeArrowheads="1"/>
          </p:cNvSpPr>
          <p:nvPr>
            <p:ph type="body" idx="1"/>
          </p:nvPr>
        </p:nvSpPr>
        <p:spPr>
          <a:xfrm>
            <a:off x="685800" y="4343400"/>
            <a:ext cx="5486400" cy="4114800"/>
          </a:xfrm>
          <a:ln/>
        </p:spPr>
        <p:txBody>
          <a:bodyPr wrap="none" anchor="ctr"/>
          <a:lstStyle/>
          <a:p>
            <a:pPr>
              <a:buFont typeface="Times New Roman" charset="0"/>
              <a:buNone/>
              <a:defRPr/>
            </a:pPr>
            <a:endParaRPr lang="hu-HU">
              <a:cs typeface="+mn-cs"/>
            </a:endParaRPr>
          </a:p>
        </p:txBody>
      </p:sp>
    </p:spTree>
    <p:extLst>
      <p:ext uri="{BB962C8B-B14F-4D97-AF65-F5344CB8AC3E}">
        <p14:creationId xmlns:p14="http://schemas.microsoft.com/office/powerpoint/2010/main" val="1800589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01208"/>
            <a:ext cx="10515600" cy="1325563"/>
          </a:xfrm>
          <a:prstGeom prst="rect">
            <a:avLst/>
          </a:prstGeom>
        </p:spPr>
        <p:txBody>
          <a:bodyPr/>
          <a:lstStyle>
            <a:lvl1pPr>
              <a:defRPr/>
            </a:lvl1pPr>
          </a:lstStyle>
          <a:p>
            <a:r>
              <a:rPr lang="en-US" dirty="0"/>
              <a:t>Enhancing and Supporting Mathematics and Data Science</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0"/>
            <a:ext cx="7200800" cy="5503293"/>
          </a:xfrm>
          <a:prstGeom prst="rect">
            <a:avLst/>
          </a:prstGeom>
        </p:spPr>
      </p:pic>
    </p:spTree>
    <p:extLst>
      <p:ext uri="{BB962C8B-B14F-4D97-AF65-F5344CB8AC3E}">
        <p14:creationId xmlns:p14="http://schemas.microsoft.com/office/powerpoint/2010/main" val="34260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411674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1" y="1604963"/>
            <a:ext cx="10725151" cy="39751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301244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4385" y="1604963"/>
            <a:ext cx="2736849" cy="3975100"/>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1604963"/>
            <a:ext cx="8011584" cy="39751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9108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1544" y="3379"/>
            <a:ext cx="10363200" cy="792088"/>
          </a:xfrm>
          <a:prstGeom prst="rect">
            <a:avLst/>
          </a:prstGeom>
        </p:spPr>
        <p:txBody>
          <a:bodyPr/>
          <a:lstStyle>
            <a:lvl1pPr>
              <a:defRPr sz="32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215680" y="3068960"/>
            <a:ext cx="8534400" cy="1752600"/>
          </a:xfrm>
          <a:prstGeom prst="rect">
            <a:avLst/>
          </a:prstGeom>
        </p:spPr>
        <p:txBody>
          <a:bodyPr/>
          <a:lstStyle>
            <a:lvl1pPr marL="0" indent="0" algn="ctr">
              <a:buNone/>
              <a:defRPr sz="280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23863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1" y="1604963"/>
            <a:ext cx="10725151" cy="39751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694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107952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4963"/>
            <a:ext cx="5259917" cy="3975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72718" y="1604963"/>
            <a:ext cx="5262033" cy="3975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995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20724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95700" y="2276475"/>
            <a:ext cx="7865533" cy="3092450"/>
          </a:xfrm>
          <a:prstGeom prst="rect">
            <a:avLst/>
          </a:prstGeom>
        </p:spPr>
        <p:txBody>
          <a:bodyPr/>
          <a:lstStyle/>
          <a:p>
            <a:r>
              <a:rPr lang="en-GB"/>
              <a:t>Click to edit Master title style</a:t>
            </a:r>
            <a:endParaRPr lang="en-US"/>
          </a:p>
        </p:txBody>
      </p:sp>
      <p:sp>
        <p:nvSpPr>
          <p:cNvPr id="3" name="Date Placeholder 2"/>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37260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4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idx="10"/>
          </p:nvPr>
        </p:nvSpPr>
        <p:spPr>
          <a:xfrm>
            <a:off x="609600" y="6353176"/>
            <a:ext cx="2840567" cy="366713"/>
          </a:xfrm>
          <a:prstGeom prst="rect">
            <a:avLst/>
          </a:prstGeom>
        </p:spPr>
        <p:txBody>
          <a:bodyPr/>
          <a:lstStyle>
            <a:lvl1pPr eaLnBrk="1" hangingPunct="1">
              <a:buClr>
                <a:srgbClr val="000000"/>
              </a:buClr>
              <a:buSzPct val="100000"/>
              <a:buFont typeface="Times New Roman" charset="0"/>
              <a:buNone/>
              <a:defRPr>
                <a:latin typeface="Arial" charset="0"/>
                <a:ea typeface="ＭＳ Ｐゴシック" charset="0"/>
                <a:cs typeface="+mn-cs"/>
              </a:defRPr>
            </a:lvl1pPr>
          </a:lstStyle>
          <a:p>
            <a:pPr>
              <a:defRPr/>
            </a:pPr>
            <a:endParaRPr lang="hu-HU"/>
          </a:p>
        </p:txBody>
      </p:sp>
    </p:spTree>
    <p:extLst>
      <p:ext uri="{BB962C8B-B14F-4D97-AF65-F5344CB8AC3E}">
        <p14:creationId xmlns:p14="http://schemas.microsoft.com/office/powerpoint/2010/main" val="4534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2207568" cy="68580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 name="AutoShape 6" descr="https://liveplymouthac.sharepoint.com/sites/u212/Logo%20files/UoP%20Logo_Centred_Colour.jpg"/>
          <p:cNvSpPr>
            <a:spLocks noChangeAspect="1" noChangeArrowheads="1"/>
          </p:cNvSpPr>
          <p:nvPr userDrawn="1"/>
        </p:nvSpPr>
        <p:spPr bwMode="auto">
          <a:xfrm>
            <a:off x="335360" y="620688"/>
            <a:ext cx="2736304" cy="27363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85" y="5031616"/>
            <a:ext cx="2389738" cy="1826384"/>
          </a:xfrm>
          <a:prstGeom prst="rect">
            <a:avLst/>
          </a:prstGeom>
        </p:spPr>
      </p:pic>
      <p:sp>
        <p:nvSpPr>
          <p:cNvPr id="5" name="Rectangle 4"/>
          <p:cNvSpPr/>
          <p:nvPr userDrawn="1"/>
        </p:nvSpPr>
        <p:spPr bwMode="auto">
          <a:xfrm>
            <a:off x="2207568" y="0"/>
            <a:ext cx="9984432" cy="620688"/>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915"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mj-lt"/>
          <a:ea typeface="+mj-ea"/>
          <a:cs typeface="ＭＳ Ｐゴシック"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4B8D"/>
          </a:solidFill>
          <a:latin typeface="Arial" charset="0"/>
          <a:ea typeface="ＭＳ Ｐゴシック" charset="0"/>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4B8D"/>
          </a:solidFill>
          <a:latin typeface="Arial" charset="0"/>
          <a:ea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4B8D"/>
          </a:solidFill>
          <a:latin typeface="+mn-lt"/>
          <a:ea typeface="+mn-ea"/>
          <a:cs typeface="ＭＳ Ｐゴシック" charset="0"/>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4B8D"/>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4B8D"/>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4B8D"/>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4B8D"/>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4B8D"/>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9.emf"/><Relationship Id="rId10" Type="http://schemas.openxmlformats.org/officeDocument/2006/relationships/image" Target="../media/image37.png"/><Relationship Id="rId4" Type="http://schemas.openxmlformats.org/officeDocument/2006/relationships/image" Target="../media/image8.emf"/><Relationship Id="rId9" Type="http://schemas.openxmlformats.org/officeDocument/2006/relationships/image" Target="../media/image36.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0.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180.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0.png"/><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12.emf"/><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0.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png"/><Relationship Id="rId7" Type="http://schemas.openxmlformats.org/officeDocument/2006/relationships/image" Target="../media/image290.png"/><Relationship Id="rId12"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3.xml"/><Relationship Id="rId11" Type="http://schemas.openxmlformats.org/officeDocument/2006/relationships/image" Target="../media/image59.png"/><Relationship Id="rId10" Type="http://schemas.openxmlformats.org/officeDocument/2006/relationships/image" Target="../media/image58.png"/><Relationship Id="rId4" Type="http://schemas.openxmlformats.org/officeDocument/2006/relationships/image" Target="../media/image260.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4.emf"/><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2.png"/><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270.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png"/><Relationship Id="rId7"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png"/><Relationship Id="rId7"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15.emf"/><Relationship Id="rId9" Type="http://schemas.openxmlformats.org/officeDocument/2006/relationships/image" Target="../media/image101.png"/></Relationships>
</file>

<file path=ppt/slides/_rels/slide3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2.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image" Target="../media/image16.emf"/><Relationship Id="rId9" Type="http://schemas.openxmlformats.org/officeDocument/2006/relationships/image" Target="../media/image107.png"/><Relationship Id="rId14" Type="http://schemas.openxmlformats.org/officeDocument/2006/relationships/image" Target="../media/image112.png"/></Relationships>
</file>

<file path=ppt/slides/_rels/slide3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2.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40.png"/><Relationship Id="rId11" Type="http://schemas.openxmlformats.org/officeDocument/2006/relationships/image" Target="../media/image119.png"/><Relationship Id="rId5" Type="http://schemas.openxmlformats.org/officeDocument/2006/relationships/image" Target="../media/image96.png"/><Relationship Id="rId10" Type="http://schemas.openxmlformats.org/officeDocument/2006/relationships/image" Target="../media/image118.png"/><Relationship Id="rId4" Type="http://schemas.openxmlformats.org/officeDocument/2006/relationships/image" Target="../media/image17.emf"/><Relationship Id="rId9" Type="http://schemas.openxmlformats.org/officeDocument/2006/relationships/image" Target="../media/image1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97.emf"/></Relationships>
</file>

<file path=ppt/slides/_rels/slide36.xml.rels><?xml version="1.0" encoding="UTF-8" standalone="yes"?>
<Relationships xmlns="http://schemas.openxmlformats.org/package/2006/relationships"><Relationship Id="rId8" Type="http://schemas.openxmlformats.org/officeDocument/2006/relationships/image" Target="../media/image720.png"/><Relationship Id="rId3" Type="http://schemas.openxmlformats.org/officeDocument/2006/relationships/image" Target="../media/image2.png"/><Relationship Id="rId7" Type="http://schemas.openxmlformats.org/officeDocument/2006/relationships/image" Target="../media/image71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00.png"/><Relationship Id="rId5" Type="http://schemas.openxmlformats.org/officeDocument/2006/relationships/image" Target="../media/image690.png"/><Relationship Id="rId10" Type="http://schemas.openxmlformats.org/officeDocument/2006/relationships/image" Target="../media/image740.png"/><Relationship Id="rId4" Type="http://schemas.openxmlformats.org/officeDocument/2006/relationships/image" Target="../media/image98.emf"/><Relationship Id="rId9" Type="http://schemas.openxmlformats.org/officeDocument/2006/relationships/image" Target="../media/image730.png"/></Relationships>
</file>

<file path=ppt/slides/_rels/slide37.xml.rels><?xml version="1.0" encoding="UTF-8" standalone="yes"?>
<Relationships xmlns="http://schemas.openxmlformats.org/package/2006/relationships"><Relationship Id="rId8" Type="http://schemas.openxmlformats.org/officeDocument/2006/relationships/image" Target="../media/image790.png"/><Relationship Id="rId3" Type="http://schemas.openxmlformats.org/officeDocument/2006/relationships/image" Target="../media/image2.png"/><Relationship Id="rId7" Type="http://schemas.openxmlformats.org/officeDocument/2006/relationships/image" Target="../media/image78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70.png"/><Relationship Id="rId5" Type="http://schemas.openxmlformats.org/officeDocument/2006/relationships/image" Target="../media/image102.png"/><Relationship Id="rId10" Type="http://schemas.openxmlformats.org/officeDocument/2006/relationships/image" Target="../media/image810.png"/><Relationship Id="rId4" Type="http://schemas.openxmlformats.org/officeDocument/2006/relationships/image" Target="../media/image99.emf"/><Relationship Id="rId9" Type="http://schemas.openxmlformats.org/officeDocument/2006/relationships/image" Target="../media/image800.png"/></Relationships>
</file>

<file path=ppt/slides/_rels/slide38.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2.png"/><Relationship Id="rId7" Type="http://schemas.openxmlformats.org/officeDocument/2006/relationships/image" Target="../media/image55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103.emf"/></Relationships>
</file>

<file path=ppt/slides/_rels/slide39.xml.rels><?xml version="1.0" encoding="UTF-8" standalone="yes"?>
<Relationships xmlns="http://schemas.openxmlformats.org/package/2006/relationships"><Relationship Id="rId8" Type="http://schemas.openxmlformats.org/officeDocument/2006/relationships/image" Target="../media/image870.png"/><Relationship Id="rId3" Type="http://schemas.openxmlformats.org/officeDocument/2006/relationships/image" Target="../media/image2.png"/><Relationship Id="rId7" Type="http://schemas.openxmlformats.org/officeDocument/2006/relationships/image" Target="../media/image860.png"/><Relationship Id="rId12" Type="http://schemas.openxmlformats.org/officeDocument/2006/relationships/image" Target="../media/image9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06.emf"/><Relationship Id="rId11" Type="http://schemas.openxmlformats.org/officeDocument/2006/relationships/image" Target="../media/image900.png"/><Relationship Id="rId5" Type="http://schemas.openxmlformats.org/officeDocument/2006/relationships/image" Target="../media/image105.emf"/><Relationship Id="rId10" Type="http://schemas.openxmlformats.org/officeDocument/2006/relationships/image" Target="../media/image890.png"/><Relationship Id="rId4" Type="http://schemas.openxmlformats.org/officeDocument/2006/relationships/image" Target="../media/image104.emf"/><Relationship Id="rId9" Type="http://schemas.openxmlformats.org/officeDocument/2006/relationships/image" Target="../media/image88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960.png"/><Relationship Id="rId3" Type="http://schemas.openxmlformats.org/officeDocument/2006/relationships/image" Target="../media/image2.png"/><Relationship Id="rId7" Type="http://schemas.openxmlformats.org/officeDocument/2006/relationships/image" Target="../media/image95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09.emf"/><Relationship Id="rId11" Type="http://schemas.openxmlformats.org/officeDocument/2006/relationships/image" Target="../media/image990.png"/><Relationship Id="rId5" Type="http://schemas.openxmlformats.org/officeDocument/2006/relationships/image" Target="../media/image108.emf"/><Relationship Id="rId10" Type="http://schemas.openxmlformats.org/officeDocument/2006/relationships/image" Target="../media/image980.png"/><Relationship Id="rId4" Type="http://schemas.openxmlformats.org/officeDocument/2006/relationships/image" Target="../media/image107.emf"/><Relationship Id="rId9" Type="http://schemas.openxmlformats.org/officeDocument/2006/relationships/image" Target="../media/image970.png"/></Relationships>
</file>

<file path=ppt/slides/_rels/slide41.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2.png"/><Relationship Id="rId7" Type="http://schemas.openxmlformats.org/officeDocument/2006/relationships/image" Target="../media/image103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20.png"/><Relationship Id="rId5" Type="http://schemas.openxmlformats.org/officeDocument/2006/relationships/image" Target="../media/image1010.png"/><Relationship Id="rId4" Type="http://schemas.openxmlformats.org/officeDocument/2006/relationships/image" Target="../media/image110.emf"/></Relationships>
</file>

<file path=ppt/slides/_rels/slide42.xml.rels><?xml version="1.0" encoding="UTF-8" standalone="yes"?>
<Relationships xmlns="http://schemas.openxmlformats.org/package/2006/relationships"><Relationship Id="rId8" Type="http://schemas.openxmlformats.org/officeDocument/2006/relationships/image" Target="../media/image115.emf"/><Relationship Id="rId13" Type="http://schemas.openxmlformats.org/officeDocument/2006/relationships/image" Target="../media/image114.png"/><Relationship Id="rId3" Type="http://schemas.openxmlformats.org/officeDocument/2006/relationships/image" Target="../media/image2.png"/><Relationship Id="rId7" Type="http://schemas.openxmlformats.org/officeDocument/2006/relationships/image" Target="../media/image114.emf"/><Relationship Id="rId12" Type="http://schemas.openxmlformats.org/officeDocument/2006/relationships/image" Target="../media/image113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3.emf"/><Relationship Id="rId11" Type="http://schemas.openxmlformats.org/officeDocument/2006/relationships/image" Target="../media/image1120.png"/><Relationship Id="rId5" Type="http://schemas.openxmlformats.org/officeDocument/2006/relationships/image" Target="../media/image112.emf"/><Relationship Id="rId15" Type="http://schemas.openxmlformats.org/officeDocument/2006/relationships/image" Target="../media/image1160.png"/><Relationship Id="rId10" Type="http://schemas.openxmlformats.org/officeDocument/2006/relationships/image" Target="../media/image1110.png"/><Relationship Id="rId4" Type="http://schemas.openxmlformats.org/officeDocument/2006/relationships/image" Target="../media/image111.emf"/><Relationship Id="rId9" Type="http://schemas.openxmlformats.org/officeDocument/2006/relationships/image" Target="../media/image116.emf"/><Relationship Id="rId14" Type="http://schemas.openxmlformats.org/officeDocument/2006/relationships/image" Target="../media/image122.png"/></Relationships>
</file>

<file path=ppt/slides/_rels/slide43.xml.rels><?xml version="1.0" encoding="UTF-8" standalone="yes"?>
<Relationships xmlns="http://schemas.openxmlformats.org/package/2006/relationships"><Relationship Id="rId8" Type="http://schemas.openxmlformats.org/officeDocument/2006/relationships/image" Target="../media/image1210.png"/><Relationship Id="rId13" Type="http://schemas.openxmlformats.org/officeDocument/2006/relationships/image" Target="../media/image126.png"/><Relationship Id="rId18" Type="http://schemas.openxmlformats.org/officeDocument/2006/relationships/image" Target="../media/image131.png"/><Relationship Id="rId3" Type="http://schemas.openxmlformats.org/officeDocument/2006/relationships/image" Target="../media/image2.png"/><Relationship Id="rId7" Type="http://schemas.openxmlformats.org/officeDocument/2006/relationships/image" Target="../media/image1200.png"/><Relationship Id="rId12" Type="http://schemas.openxmlformats.org/officeDocument/2006/relationships/image" Target="../media/image1250.png"/><Relationship Id="rId17" Type="http://schemas.openxmlformats.org/officeDocument/2006/relationships/image" Target="../media/image130.png"/><Relationship Id="rId2" Type="http://schemas.openxmlformats.org/officeDocument/2006/relationships/notesSlide" Target="../notesSlides/notesSlide36.xml"/><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slideLayout" Target="../slideLayouts/slideLayout3.xml"/><Relationship Id="rId6" Type="http://schemas.openxmlformats.org/officeDocument/2006/relationships/image" Target="../media/image1190.png"/><Relationship Id="rId11" Type="http://schemas.openxmlformats.org/officeDocument/2006/relationships/image" Target="../media/image124.png"/><Relationship Id="rId5" Type="http://schemas.openxmlformats.org/officeDocument/2006/relationships/image" Target="../media/image1180.png"/><Relationship Id="rId15" Type="http://schemas.openxmlformats.org/officeDocument/2006/relationships/image" Target="../media/image128.png"/><Relationship Id="rId10" Type="http://schemas.openxmlformats.org/officeDocument/2006/relationships/image" Target="../media/image123.png"/><Relationship Id="rId19" Type="http://schemas.openxmlformats.org/officeDocument/2006/relationships/image" Target="../media/image132.png"/><Relationship Id="rId4" Type="http://schemas.openxmlformats.org/officeDocument/2006/relationships/image" Target="../media/image123.emf"/><Relationship Id="rId9" Type="http://schemas.openxmlformats.org/officeDocument/2006/relationships/image" Target="../media/image1220.png"/><Relationship Id="rId14" Type="http://schemas.openxmlformats.org/officeDocument/2006/relationships/image" Target="../media/image12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5301208"/>
            <a:ext cx="11737304" cy="1325563"/>
          </a:xfrm>
        </p:spPr>
        <p:txBody>
          <a:bodyPr/>
          <a:lstStyle/>
          <a:p>
            <a:r>
              <a:rPr lang="en-GB" sz="3600" dirty="0"/>
              <a:t>Supporting and Enhancing Mathematics and Statistics</a:t>
            </a:r>
            <a:br>
              <a:rPr lang="en-GB" sz="3600" dirty="0"/>
            </a:br>
            <a:r>
              <a:rPr lang="en-GB" sz="3600" b="1" dirty="0"/>
              <a:t>Unit: Probability of Combined Events</a:t>
            </a:r>
            <a:endParaRPr lang="en-GB" sz="3600" dirty="0"/>
          </a:p>
        </p:txBody>
      </p:sp>
    </p:spTree>
    <p:extLst>
      <p:ext uri="{BB962C8B-B14F-4D97-AF65-F5344CB8AC3E}">
        <p14:creationId xmlns:p14="http://schemas.microsoft.com/office/powerpoint/2010/main" val="368927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of a Single Event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275A2F3-8B0C-484F-B0AD-A2B30D32B411}"/>
              </a:ext>
            </a:extLst>
          </p:cNvPr>
          <p:cNvSpPr/>
          <p:nvPr/>
        </p:nvSpPr>
        <p:spPr>
          <a:xfrm>
            <a:off x="2351584" y="723702"/>
            <a:ext cx="9361040" cy="2677656"/>
          </a:xfrm>
          <a:prstGeom prst="rect">
            <a:avLst/>
          </a:prstGeom>
        </p:spPr>
        <p:txBody>
          <a:bodyPr wrap="square">
            <a:spAutoFit/>
          </a:bodyPr>
          <a:lstStyle/>
          <a:p>
            <a:r>
              <a:rPr lang="en-GB" sz="2400" dirty="0"/>
              <a:t>1.	When you roll a fair dice, what is the probability that you obtain:</a:t>
            </a:r>
          </a:p>
          <a:p>
            <a:r>
              <a:rPr lang="en-GB" sz="2400" dirty="0"/>
              <a:t>(a)	an odd number,</a:t>
            </a:r>
          </a:p>
          <a:p>
            <a:r>
              <a:rPr lang="en-GB" sz="2400" dirty="0"/>
              <a:t>(b)	a  2,</a:t>
            </a:r>
          </a:p>
          <a:p>
            <a:r>
              <a:rPr lang="en-GB" sz="2400" dirty="0"/>
              <a:t>(c)	a multiple of 3,</a:t>
            </a:r>
          </a:p>
          <a:p>
            <a:r>
              <a:rPr lang="en-GB" sz="2400" dirty="0"/>
              <a:t>(d)	a number less than 5,</a:t>
            </a:r>
          </a:p>
          <a:p>
            <a:r>
              <a:rPr lang="en-GB" sz="2400" dirty="0"/>
              <a:t>(e)	a number greater than 4,</a:t>
            </a:r>
          </a:p>
          <a:p>
            <a:r>
              <a:rPr lang="en-GB" sz="2400" dirty="0"/>
              <a:t>(f)	a 3 or a number less than 3?</a:t>
            </a:r>
          </a:p>
        </p:txBody>
      </p:sp>
      <p:sp>
        <p:nvSpPr>
          <p:cNvPr id="3" name="Rectangle 2">
            <a:extLst>
              <a:ext uri="{FF2B5EF4-FFF2-40B4-BE49-F238E27FC236}">
                <a16:creationId xmlns:a16="http://schemas.microsoft.com/office/drawing/2014/main" id="{43B7F66B-1ECB-48A1-A281-196CAE5E6C2C}"/>
              </a:ext>
            </a:extLst>
          </p:cNvPr>
          <p:cNvSpPr/>
          <p:nvPr/>
        </p:nvSpPr>
        <p:spPr>
          <a:xfrm>
            <a:off x="2351584" y="3548764"/>
            <a:ext cx="8962900" cy="830997"/>
          </a:xfrm>
          <a:prstGeom prst="rect">
            <a:avLst/>
          </a:prstGeom>
        </p:spPr>
        <p:txBody>
          <a:bodyPr wrap="square">
            <a:spAutoFit/>
          </a:bodyPr>
          <a:lstStyle/>
          <a:p>
            <a:r>
              <a:rPr lang="en-GB" sz="2400" dirty="0"/>
              <a:t>2. A bag contains 6 red sweets and 14 blue sweets.  A sweet is taken at random from the bag.  What is the probability that it is:</a:t>
            </a:r>
          </a:p>
        </p:txBody>
      </p:sp>
      <p:sp>
        <p:nvSpPr>
          <p:cNvPr id="4" name="Rectangle 3">
            <a:extLst>
              <a:ext uri="{FF2B5EF4-FFF2-40B4-BE49-F238E27FC236}">
                <a16:creationId xmlns:a16="http://schemas.microsoft.com/office/drawing/2014/main" id="{D3415856-2F12-40EA-8A1D-5FE026C89D5B}"/>
              </a:ext>
            </a:extLst>
          </p:cNvPr>
          <p:cNvSpPr/>
          <p:nvPr/>
        </p:nvSpPr>
        <p:spPr>
          <a:xfrm>
            <a:off x="2408433" y="4490386"/>
            <a:ext cx="2323072" cy="461665"/>
          </a:xfrm>
          <a:prstGeom prst="rect">
            <a:avLst/>
          </a:prstGeom>
        </p:spPr>
        <p:txBody>
          <a:bodyPr wrap="none">
            <a:spAutoFit/>
          </a:bodyPr>
          <a:lstStyle/>
          <a:p>
            <a:r>
              <a:rPr lang="en-GB" sz="2400" dirty="0"/>
              <a:t>(a) a red sweet,</a:t>
            </a:r>
          </a:p>
        </p:txBody>
      </p:sp>
      <p:sp>
        <p:nvSpPr>
          <p:cNvPr id="5" name="Rectangle 4">
            <a:extLst>
              <a:ext uri="{FF2B5EF4-FFF2-40B4-BE49-F238E27FC236}">
                <a16:creationId xmlns:a16="http://schemas.microsoft.com/office/drawing/2014/main" id="{4EE2A8C7-6B26-43BD-B629-383EB2B547E3}"/>
              </a:ext>
            </a:extLst>
          </p:cNvPr>
          <p:cNvSpPr/>
          <p:nvPr/>
        </p:nvSpPr>
        <p:spPr>
          <a:xfrm>
            <a:off x="5758358" y="4480493"/>
            <a:ext cx="2547492" cy="461665"/>
          </a:xfrm>
          <a:prstGeom prst="rect">
            <a:avLst/>
          </a:prstGeom>
        </p:spPr>
        <p:txBody>
          <a:bodyPr wrap="none">
            <a:spAutoFit/>
          </a:bodyPr>
          <a:lstStyle/>
          <a:p>
            <a:r>
              <a:rPr lang="en-GB" sz="2400" dirty="0"/>
              <a:t>(b) a blue sweet?</a:t>
            </a:r>
          </a:p>
        </p:txBody>
      </p:sp>
      <p:sp>
        <p:nvSpPr>
          <p:cNvPr id="6" name="Rectangle 5">
            <a:extLst>
              <a:ext uri="{FF2B5EF4-FFF2-40B4-BE49-F238E27FC236}">
                <a16:creationId xmlns:a16="http://schemas.microsoft.com/office/drawing/2014/main" id="{64BF31AC-6F16-42F4-9453-90D6905E934B}"/>
              </a:ext>
            </a:extLst>
          </p:cNvPr>
          <p:cNvSpPr/>
          <p:nvPr/>
        </p:nvSpPr>
        <p:spPr>
          <a:xfrm>
            <a:off x="2380677" y="5373216"/>
            <a:ext cx="9361040" cy="461665"/>
          </a:xfrm>
          <a:prstGeom prst="rect">
            <a:avLst/>
          </a:prstGeom>
        </p:spPr>
        <p:txBody>
          <a:bodyPr wrap="square">
            <a:spAutoFit/>
          </a:bodyPr>
          <a:lstStyle/>
          <a:p>
            <a:r>
              <a:rPr lang="en-GB" sz="2400" dirty="0"/>
              <a:t>3. You toss a fair coin.  What is the probability that you obtain a tail?</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F486EF4-9015-4545-AD8E-E4F50F5FBA2D}"/>
                  </a:ext>
                </a:extLst>
              </p:cNvPr>
              <p:cNvSpPr txBox="1"/>
              <p:nvPr/>
            </p:nvSpPr>
            <p:spPr>
              <a:xfrm>
                <a:off x="6883469" y="1672452"/>
                <a:ext cx="720080"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m:t>
                          </m:r>
                        </m:den>
                      </m:f>
                    </m:oMath>
                  </m:oMathPara>
                </a14:m>
                <a:endParaRPr lang="en-GB" dirty="0"/>
              </a:p>
            </p:txBody>
          </p:sp>
        </mc:Choice>
        <mc:Fallback>
          <p:sp>
            <p:nvSpPr>
              <p:cNvPr id="7" name="TextBox 6">
                <a:extLst>
                  <a:ext uri="{FF2B5EF4-FFF2-40B4-BE49-F238E27FC236}">
                    <a16:creationId xmlns:a16="http://schemas.microsoft.com/office/drawing/2014/main" id="{AF486EF4-9015-4545-AD8E-E4F50F5FBA2D}"/>
                  </a:ext>
                </a:extLst>
              </p:cNvPr>
              <p:cNvSpPr txBox="1">
                <a:spLocks noRot="1" noChangeAspect="1" noMove="1" noResize="1" noEditPoints="1" noAdjustHandles="1" noChangeArrowheads="1" noChangeShapeType="1" noTextEdit="1"/>
              </p:cNvSpPr>
              <p:nvPr/>
            </p:nvSpPr>
            <p:spPr>
              <a:xfrm>
                <a:off x="6883469" y="1672452"/>
                <a:ext cx="720080" cy="6950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38A93DA-9097-4EDD-AA8E-73FA2DB73DDA}"/>
                  </a:ext>
                </a:extLst>
              </p:cNvPr>
              <p:cNvSpPr/>
              <p:nvPr/>
            </p:nvSpPr>
            <p:spPr>
              <a:xfrm>
                <a:off x="5543045" y="1050012"/>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2</m:t>
                          </m:r>
                        </m:den>
                      </m:f>
                    </m:oMath>
                  </m:oMathPara>
                </a14:m>
                <a:endParaRPr lang="en-GB" dirty="0"/>
              </a:p>
            </p:txBody>
          </p:sp>
        </mc:Choice>
        <mc:Fallback xmlns="">
          <p:sp>
            <p:nvSpPr>
              <p:cNvPr id="8" name="Rectangle 7">
                <a:extLst>
                  <a:ext uri="{FF2B5EF4-FFF2-40B4-BE49-F238E27FC236}">
                    <a16:creationId xmlns:a16="http://schemas.microsoft.com/office/drawing/2014/main" id="{538A93DA-9097-4EDD-AA8E-73FA2DB73DDA}"/>
                  </a:ext>
                </a:extLst>
              </p:cNvPr>
              <p:cNvSpPr>
                <a:spLocks noRot="1" noChangeAspect="1" noMove="1" noResize="1" noEditPoints="1" noAdjustHandles="1" noChangeArrowheads="1" noChangeShapeType="1" noTextEdit="1"/>
              </p:cNvSpPr>
              <p:nvPr/>
            </p:nvSpPr>
            <p:spPr>
              <a:xfrm>
                <a:off x="5543045" y="1050012"/>
                <a:ext cx="397865" cy="66851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91B937D-68DB-468D-8F17-E9B6E6C4CC88}"/>
                  </a:ext>
                </a:extLst>
              </p:cNvPr>
              <p:cNvSpPr/>
              <p:nvPr/>
            </p:nvSpPr>
            <p:spPr>
              <a:xfrm>
                <a:off x="7964351" y="2062530"/>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m:t>
                          </m:r>
                        </m:den>
                      </m:f>
                    </m:oMath>
                  </m:oMathPara>
                </a14:m>
                <a:endParaRPr lang="en-GB" dirty="0"/>
              </a:p>
            </p:txBody>
          </p:sp>
        </mc:Choice>
        <mc:Fallback xmlns="">
          <p:sp>
            <p:nvSpPr>
              <p:cNvPr id="10" name="Rectangle 9">
                <a:extLst>
                  <a:ext uri="{FF2B5EF4-FFF2-40B4-BE49-F238E27FC236}">
                    <a16:creationId xmlns:a16="http://schemas.microsoft.com/office/drawing/2014/main" id="{891B937D-68DB-468D-8F17-E9B6E6C4CC88}"/>
                  </a:ext>
                </a:extLst>
              </p:cNvPr>
              <p:cNvSpPr>
                <a:spLocks noRot="1" noChangeAspect="1" noMove="1" noResize="1" noEditPoints="1" noAdjustHandles="1" noChangeArrowheads="1" noChangeShapeType="1" noTextEdit="1"/>
              </p:cNvSpPr>
              <p:nvPr/>
            </p:nvSpPr>
            <p:spPr>
              <a:xfrm>
                <a:off x="7964351" y="2062530"/>
                <a:ext cx="397866" cy="6705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9A3BC6-7D00-4835-A2A2-F1BBA7915319}"/>
                  </a:ext>
                </a:extLst>
              </p:cNvPr>
              <p:cNvSpPr/>
              <p:nvPr/>
            </p:nvSpPr>
            <p:spPr>
              <a:xfrm>
                <a:off x="8967643" y="2472864"/>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m:t>
                          </m:r>
                        </m:den>
                      </m:f>
                    </m:oMath>
                  </m:oMathPara>
                </a14:m>
                <a:endParaRPr lang="en-GB" dirty="0"/>
              </a:p>
            </p:txBody>
          </p:sp>
        </mc:Choice>
        <mc:Fallback xmlns="">
          <p:sp>
            <p:nvSpPr>
              <p:cNvPr id="11" name="Rectangle 10">
                <a:extLst>
                  <a:ext uri="{FF2B5EF4-FFF2-40B4-BE49-F238E27FC236}">
                    <a16:creationId xmlns:a16="http://schemas.microsoft.com/office/drawing/2014/main" id="{9D9A3BC6-7D00-4835-A2A2-F1BBA7915319}"/>
                  </a:ext>
                </a:extLst>
              </p:cNvPr>
              <p:cNvSpPr>
                <a:spLocks noRot="1" noChangeAspect="1" noMove="1" noResize="1" noEditPoints="1" noAdjustHandles="1" noChangeArrowheads="1" noChangeShapeType="1" noTextEdit="1"/>
              </p:cNvSpPr>
              <p:nvPr/>
            </p:nvSpPr>
            <p:spPr>
              <a:xfrm>
                <a:off x="8967643" y="2472864"/>
                <a:ext cx="397866" cy="67056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626E699-7A4F-4F5D-B49C-75787A972AA4}"/>
                  </a:ext>
                </a:extLst>
              </p:cNvPr>
              <p:cNvSpPr/>
              <p:nvPr/>
            </p:nvSpPr>
            <p:spPr>
              <a:xfrm>
                <a:off x="7467134" y="2081567"/>
                <a:ext cx="628698" cy="615425"/>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4 </m:t>
                        </m:r>
                      </m:num>
                      <m:den>
                        <m:r>
                          <a:rPr lang="en-GB" sz="2400" b="0" i="1" smtClean="0">
                            <a:solidFill>
                              <a:srgbClr val="FF0000"/>
                            </a:solidFill>
                            <a:latin typeface="Cambria Math" panose="02040503050406030204" pitchFamily="18" charset="0"/>
                          </a:rPr>
                          <m:t>6</m:t>
                        </m:r>
                      </m:den>
                    </m:f>
                  </m:oMath>
                </a14:m>
                <a:r>
                  <a:rPr lang="en-GB" sz="2400" dirty="0">
                    <a:solidFill>
                      <a:srgbClr val="FF0000"/>
                    </a:solidFill>
                  </a:rPr>
                  <a:t> =</a:t>
                </a:r>
                <a:endParaRPr lang="en-GB" sz="2400" dirty="0"/>
              </a:p>
            </p:txBody>
          </p:sp>
        </mc:Choice>
        <mc:Fallback xmlns="">
          <p:sp>
            <p:nvSpPr>
              <p:cNvPr id="12" name="Rectangle 11">
                <a:extLst>
                  <a:ext uri="{FF2B5EF4-FFF2-40B4-BE49-F238E27FC236}">
                    <a16:creationId xmlns:a16="http://schemas.microsoft.com/office/drawing/2014/main" id="{F626E699-7A4F-4F5D-B49C-75787A972AA4}"/>
                  </a:ext>
                </a:extLst>
              </p:cNvPr>
              <p:cNvSpPr>
                <a:spLocks noRot="1" noChangeAspect="1" noMove="1" noResize="1" noEditPoints="1" noAdjustHandles="1" noChangeArrowheads="1" noChangeShapeType="1" noTextEdit="1"/>
              </p:cNvSpPr>
              <p:nvPr/>
            </p:nvSpPr>
            <p:spPr>
              <a:xfrm>
                <a:off x="7467134" y="2081567"/>
                <a:ext cx="628698" cy="615425"/>
              </a:xfrm>
              <a:prstGeom prst="rect">
                <a:avLst/>
              </a:prstGeom>
              <a:blipFill>
                <a:blip r:embed="rId8"/>
                <a:stretch>
                  <a:fillRect r="-13592" b="-79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BEDB925-CC64-4C48-961B-EBD79AF193F4}"/>
                  </a:ext>
                </a:extLst>
              </p:cNvPr>
              <p:cNvSpPr/>
              <p:nvPr/>
            </p:nvSpPr>
            <p:spPr>
              <a:xfrm>
                <a:off x="5075099" y="1100777"/>
                <a:ext cx="628698" cy="616964"/>
              </a:xfrm>
              <a:prstGeom prst="rect">
                <a:avLst/>
              </a:prstGeom>
            </p:spPr>
            <p:txBody>
              <a:bodyPr wrap="none">
                <a:spAutoFit/>
              </a:bodyPr>
              <a:lstStyle/>
              <a:p>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3 </m:t>
                        </m:r>
                      </m:num>
                      <m:den>
                        <m:r>
                          <a:rPr lang="en-GB" sz="2400" i="1">
                            <a:solidFill>
                              <a:srgbClr val="FF0000"/>
                            </a:solidFill>
                            <a:latin typeface="Cambria Math" panose="02040503050406030204" pitchFamily="18" charset="0"/>
                          </a:rPr>
                          <m:t>6</m:t>
                        </m:r>
                      </m:den>
                    </m:f>
                  </m:oMath>
                </a14:m>
                <a:r>
                  <a:rPr lang="en-GB" sz="2400" dirty="0">
                    <a:solidFill>
                      <a:srgbClr val="FF0000"/>
                    </a:solidFill>
                  </a:rPr>
                  <a:t> =</a:t>
                </a:r>
                <a:endParaRPr lang="en-GB" sz="2400" dirty="0"/>
              </a:p>
            </p:txBody>
          </p:sp>
        </mc:Choice>
        <mc:Fallback xmlns="">
          <p:sp>
            <p:nvSpPr>
              <p:cNvPr id="13" name="Rectangle 12">
                <a:extLst>
                  <a:ext uri="{FF2B5EF4-FFF2-40B4-BE49-F238E27FC236}">
                    <a16:creationId xmlns:a16="http://schemas.microsoft.com/office/drawing/2014/main" id="{6BEDB925-CC64-4C48-961B-EBD79AF193F4}"/>
                  </a:ext>
                </a:extLst>
              </p:cNvPr>
              <p:cNvSpPr>
                <a:spLocks noRot="1" noChangeAspect="1" noMove="1" noResize="1" noEditPoints="1" noAdjustHandles="1" noChangeArrowheads="1" noChangeShapeType="1" noTextEdit="1"/>
              </p:cNvSpPr>
              <p:nvPr/>
            </p:nvSpPr>
            <p:spPr>
              <a:xfrm>
                <a:off x="5075099" y="1100777"/>
                <a:ext cx="628698" cy="616964"/>
              </a:xfrm>
              <a:prstGeom prst="rect">
                <a:avLst/>
              </a:prstGeom>
              <a:blipFill>
                <a:blip r:embed="rId9"/>
                <a:stretch>
                  <a:fillRect r="-1359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B451930-4D2A-424B-AE5D-31E3EFCC05D5}"/>
                  </a:ext>
                </a:extLst>
              </p:cNvPr>
              <p:cNvSpPr/>
              <p:nvPr/>
            </p:nvSpPr>
            <p:spPr>
              <a:xfrm>
                <a:off x="6030234" y="1367853"/>
                <a:ext cx="449162" cy="61619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r>
                          <a:rPr lang="en-GB" sz="2400" i="1">
                            <a:solidFill>
                              <a:srgbClr val="FF0000"/>
                            </a:solidFill>
                            <a:latin typeface="Cambria Math" panose="02040503050406030204" pitchFamily="18" charset="0"/>
                          </a:rPr>
                          <m:t> </m:t>
                        </m:r>
                      </m:num>
                      <m:den>
                        <m:r>
                          <a:rPr lang="en-GB" sz="2400" i="1">
                            <a:solidFill>
                              <a:srgbClr val="FF0000"/>
                            </a:solidFill>
                            <a:latin typeface="Cambria Math" panose="02040503050406030204" pitchFamily="18" charset="0"/>
                          </a:rPr>
                          <m:t>6</m:t>
                        </m:r>
                      </m:den>
                    </m:f>
                  </m:oMath>
                </a14:m>
                <a:r>
                  <a:rPr lang="en-GB" sz="2400" dirty="0">
                    <a:solidFill>
                      <a:srgbClr val="FF0000"/>
                    </a:solidFill>
                  </a:rPr>
                  <a:t> </a:t>
                </a:r>
                <a:endParaRPr lang="en-GB" sz="2400" dirty="0"/>
              </a:p>
            </p:txBody>
          </p:sp>
        </mc:Choice>
        <mc:Fallback xmlns="">
          <p:sp>
            <p:nvSpPr>
              <p:cNvPr id="14" name="Rectangle 13">
                <a:extLst>
                  <a:ext uri="{FF2B5EF4-FFF2-40B4-BE49-F238E27FC236}">
                    <a16:creationId xmlns:a16="http://schemas.microsoft.com/office/drawing/2014/main" id="{FB451930-4D2A-424B-AE5D-31E3EFCC05D5}"/>
                  </a:ext>
                </a:extLst>
              </p:cNvPr>
              <p:cNvSpPr>
                <a:spLocks noRot="1" noChangeAspect="1" noMove="1" noResize="1" noEditPoints="1" noAdjustHandles="1" noChangeArrowheads="1" noChangeShapeType="1" noTextEdit="1"/>
              </p:cNvSpPr>
              <p:nvPr/>
            </p:nvSpPr>
            <p:spPr>
              <a:xfrm>
                <a:off x="6030234" y="1367853"/>
                <a:ext cx="449162" cy="61619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00DDA1D-E0FA-4A6E-90EC-BDE765236CE3}"/>
                  </a:ext>
                </a:extLst>
              </p:cNvPr>
              <p:cNvSpPr/>
              <p:nvPr/>
            </p:nvSpPr>
            <p:spPr>
              <a:xfrm>
                <a:off x="6523879" y="1725378"/>
                <a:ext cx="628698"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r>
                          <a:rPr lang="en-GB" sz="2400" i="1">
                            <a:solidFill>
                              <a:srgbClr val="FF0000"/>
                            </a:solidFill>
                            <a:latin typeface="Cambria Math" panose="02040503050406030204" pitchFamily="18" charset="0"/>
                          </a:rPr>
                          <m:t> </m:t>
                        </m:r>
                      </m:num>
                      <m:den>
                        <m:r>
                          <a:rPr lang="en-GB" sz="2400" i="1">
                            <a:solidFill>
                              <a:srgbClr val="FF0000"/>
                            </a:solidFill>
                            <a:latin typeface="Cambria Math" panose="02040503050406030204" pitchFamily="18" charset="0"/>
                          </a:rPr>
                          <m:t>6</m:t>
                        </m:r>
                      </m:den>
                    </m:f>
                  </m:oMath>
                </a14:m>
                <a:r>
                  <a:rPr lang="en-GB" sz="2400" dirty="0">
                    <a:solidFill>
                      <a:srgbClr val="FF0000"/>
                    </a:solidFill>
                  </a:rPr>
                  <a:t> =</a:t>
                </a:r>
                <a:endParaRPr lang="en-GB" sz="2400" dirty="0"/>
              </a:p>
            </p:txBody>
          </p:sp>
        </mc:Choice>
        <mc:Fallback xmlns="">
          <p:sp>
            <p:nvSpPr>
              <p:cNvPr id="15" name="Rectangle 14">
                <a:extLst>
                  <a:ext uri="{FF2B5EF4-FFF2-40B4-BE49-F238E27FC236}">
                    <a16:creationId xmlns:a16="http://schemas.microsoft.com/office/drawing/2014/main" id="{700DDA1D-E0FA-4A6E-90EC-BDE765236CE3}"/>
                  </a:ext>
                </a:extLst>
              </p:cNvPr>
              <p:cNvSpPr>
                <a:spLocks noRot="1" noChangeAspect="1" noMove="1" noResize="1" noEditPoints="1" noAdjustHandles="1" noChangeArrowheads="1" noChangeShapeType="1" noTextEdit="1"/>
              </p:cNvSpPr>
              <p:nvPr/>
            </p:nvSpPr>
            <p:spPr>
              <a:xfrm>
                <a:off x="6523879" y="1725378"/>
                <a:ext cx="628698" cy="616964"/>
              </a:xfrm>
              <a:prstGeom prst="rect">
                <a:avLst/>
              </a:prstGeom>
              <a:blipFill>
                <a:blip r:embed="rId11"/>
                <a:stretch>
                  <a:fillRect r="-1456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4E0D0C2-1D2C-4015-BE30-886F6FCAED1D}"/>
                  </a:ext>
                </a:extLst>
              </p:cNvPr>
              <p:cNvSpPr/>
              <p:nvPr/>
            </p:nvSpPr>
            <p:spPr>
              <a:xfrm>
                <a:off x="8449663" y="2518234"/>
                <a:ext cx="628698"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r>
                          <a:rPr lang="en-GB" sz="2400" i="1">
                            <a:solidFill>
                              <a:srgbClr val="FF0000"/>
                            </a:solidFill>
                            <a:latin typeface="Cambria Math" panose="02040503050406030204" pitchFamily="18" charset="0"/>
                          </a:rPr>
                          <m:t> </m:t>
                        </m:r>
                      </m:num>
                      <m:den>
                        <m:r>
                          <a:rPr lang="en-GB" sz="2400" i="1">
                            <a:solidFill>
                              <a:srgbClr val="FF0000"/>
                            </a:solidFill>
                            <a:latin typeface="Cambria Math" panose="02040503050406030204" pitchFamily="18" charset="0"/>
                          </a:rPr>
                          <m:t>6</m:t>
                        </m:r>
                      </m:den>
                    </m:f>
                  </m:oMath>
                </a14:m>
                <a:r>
                  <a:rPr lang="en-GB" sz="2400" dirty="0">
                    <a:solidFill>
                      <a:srgbClr val="FF0000"/>
                    </a:solidFill>
                  </a:rPr>
                  <a:t> =</a:t>
                </a:r>
                <a:endParaRPr lang="en-GB" sz="2400" dirty="0"/>
              </a:p>
            </p:txBody>
          </p:sp>
        </mc:Choice>
        <mc:Fallback xmlns="">
          <p:sp>
            <p:nvSpPr>
              <p:cNvPr id="16" name="Rectangle 15">
                <a:extLst>
                  <a:ext uri="{FF2B5EF4-FFF2-40B4-BE49-F238E27FC236}">
                    <a16:creationId xmlns:a16="http://schemas.microsoft.com/office/drawing/2014/main" id="{B4E0D0C2-1D2C-4015-BE30-886F6FCAED1D}"/>
                  </a:ext>
                </a:extLst>
              </p:cNvPr>
              <p:cNvSpPr>
                <a:spLocks noRot="1" noChangeAspect="1" noMove="1" noResize="1" noEditPoints="1" noAdjustHandles="1" noChangeArrowheads="1" noChangeShapeType="1" noTextEdit="1"/>
              </p:cNvSpPr>
              <p:nvPr/>
            </p:nvSpPr>
            <p:spPr>
              <a:xfrm>
                <a:off x="8449663" y="2518234"/>
                <a:ext cx="628698" cy="616964"/>
              </a:xfrm>
              <a:prstGeom prst="rect">
                <a:avLst/>
              </a:prstGeom>
              <a:blipFill>
                <a:blip r:embed="rId12"/>
                <a:stretch>
                  <a:fillRect r="-1456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996235F-74E9-416E-9674-E98441888174}"/>
                  </a:ext>
                </a:extLst>
              </p:cNvPr>
              <p:cNvSpPr/>
              <p:nvPr/>
            </p:nvSpPr>
            <p:spPr>
              <a:xfrm>
                <a:off x="9443844" y="2843528"/>
                <a:ext cx="628698" cy="616964"/>
              </a:xfrm>
              <a:prstGeom prst="rect">
                <a:avLst/>
              </a:prstGeom>
            </p:spPr>
            <p:txBody>
              <a:bodyPr wrap="none">
                <a:spAutoFit/>
              </a:bodyPr>
              <a:lstStyle/>
              <a:p>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3 </m:t>
                        </m:r>
                      </m:num>
                      <m:den>
                        <m:r>
                          <a:rPr lang="en-GB" sz="2400" i="1">
                            <a:solidFill>
                              <a:srgbClr val="FF0000"/>
                            </a:solidFill>
                            <a:latin typeface="Cambria Math" panose="02040503050406030204" pitchFamily="18" charset="0"/>
                          </a:rPr>
                          <m:t>6</m:t>
                        </m:r>
                      </m:den>
                    </m:f>
                  </m:oMath>
                </a14:m>
                <a:r>
                  <a:rPr lang="en-GB" sz="2400" dirty="0">
                    <a:solidFill>
                      <a:srgbClr val="FF0000"/>
                    </a:solidFill>
                  </a:rPr>
                  <a:t> =</a:t>
                </a:r>
                <a:endParaRPr lang="en-GB" sz="2400" dirty="0"/>
              </a:p>
            </p:txBody>
          </p:sp>
        </mc:Choice>
        <mc:Fallback xmlns="">
          <p:sp>
            <p:nvSpPr>
              <p:cNvPr id="17" name="Rectangle 16">
                <a:extLst>
                  <a:ext uri="{FF2B5EF4-FFF2-40B4-BE49-F238E27FC236}">
                    <a16:creationId xmlns:a16="http://schemas.microsoft.com/office/drawing/2014/main" id="{1996235F-74E9-416E-9674-E98441888174}"/>
                  </a:ext>
                </a:extLst>
              </p:cNvPr>
              <p:cNvSpPr>
                <a:spLocks noRot="1" noChangeAspect="1" noMove="1" noResize="1" noEditPoints="1" noAdjustHandles="1" noChangeArrowheads="1" noChangeShapeType="1" noTextEdit="1"/>
              </p:cNvSpPr>
              <p:nvPr/>
            </p:nvSpPr>
            <p:spPr>
              <a:xfrm>
                <a:off x="9443844" y="2843528"/>
                <a:ext cx="628698" cy="616964"/>
              </a:xfrm>
              <a:prstGeom prst="rect">
                <a:avLst/>
              </a:prstGeom>
              <a:blipFill>
                <a:blip r:embed="rId13"/>
                <a:stretch>
                  <a:fillRect r="-14563"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1CC9CCB-EE3C-446B-A11E-ACC308BD607F}"/>
                  </a:ext>
                </a:extLst>
              </p:cNvPr>
              <p:cNvSpPr/>
              <p:nvPr/>
            </p:nvSpPr>
            <p:spPr>
              <a:xfrm>
                <a:off x="9970935" y="2776978"/>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2</m:t>
                          </m:r>
                        </m:den>
                      </m:f>
                    </m:oMath>
                  </m:oMathPara>
                </a14:m>
                <a:endParaRPr lang="en-GB" dirty="0"/>
              </a:p>
            </p:txBody>
          </p:sp>
        </mc:Choice>
        <mc:Fallback xmlns="">
          <p:sp>
            <p:nvSpPr>
              <p:cNvPr id="18" name="Rectangle 17">
                <a:extLst>
                  <a:ext uri="{FF2B5EF4-FFF2-40B4-BE49-F238E27FC236}">
                    <a16:creationId xmlns:a16="http://schemas.microsoft.com/office/drawing/2014/main" id="{21CC9CCB-EE3C-446B-A11E-ACC308BD607F}"/>
                  </a:ext>
                </a:extLst>
              </p:cNvPr>
              <p:cNvSpPr>
                <a:spLocks noRot="1" noChangeAspect="1" noMove="1" noResize="1" noEditPoints="1" noAdjustHandles="1" noChangeArrowheads="1" noChangeShapeType="1" noTextEdit="1"/>
              </p:cNvSpPr>
              <p:nvPr/>
            </p:nvSpPr>
            <p:spPr>
              <a:xfrm>
                <a:off x="9970935" y="2776978"/>
                <a:ext cx="397865" cy="66851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794A8D9-7EF5-4A75-8B8C-1166E32DE8AC}"/>
                  </a:ext>
                </a:extLst>
              </p:cNvPr>
              <p:cNvSpPr/>
              <p:nvPr/>
            </p:nvSpPr>
            <p:spPr>
              <a:xfrm>
                <a:off x="4703450" y="4436868"/>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19" name="Rectangle 18">
                <a:extLst>
                  <a:ext uri="{FF2B5EF4-FFF2-40B4-BE49-F238E27FC236}">
                    <a16:creationId xmlns:a16="http://schemas.microsoft.com/office/drawing/2014/main" id="{1794A8D9-7EF5-4A75-8B8C-1166E32DE8AC}"/>
                  </a:ext>
                </a:extLst>
              </p:cNvPr>
              <p:cNvSpPr>
                <a:spLocks noRot="1" noChangeAspect="1" noMove="1" noResize="1" noEditPoints="1" noAdjustHandles="1" noChangeArrowheads="1" noChangeShapeType="1" noTextEdit="1"/>
              </p:cNvSpPr>
              <p:nvPr/>
            </p:nvSpPr>
            <p:spPr>
              <a:xfrm>
                <a:off x="4703450" y="4436868"/>
                <a:ext cx="540533" cy="67056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6BB18E6F-E6B3-44AD-9D08-3A2AEFEC89EF}"/>
                  </a:ext>
                </a:extLst>
              </p:cNvPr>
              <p:cNvSpPr/>
              <p:nvPr/>
            </p:nvSpPr>
            <p:spPr>
              <a:xfrm>
                <a:off x="8316606" y="4377067"/>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4</m:t>
                          </m:r>
                        </m:num>
                        <m:den>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20" name="Rectangle 19">
                <a:extLst>
                  <a:ext uri="{FF2B5EF4-FFF2-40B4-BE49-F238E27FC236}">
                    <a16:creationId xmlns:a16="http://schemas.microsoft.com/office/drawing/2014/main" id="{6BB18E6F-E6B3-44AD-9D08-3A2AEFEC89EF}"/>
                  </a:ext>
                </a:extLst>
              </p:cNvPr>
              <p:cNvSpPr>
                <a:spLocks noRot="1" noChangeAspect="1" noMove="1" noResize="1" noEditPoints="1" noAdjustHandles="1" noChangeArrowheads="1" noChangeShapeType="1" noTextEdit="1"/>
              </p:cNvSpPr>
              <p:nvPr/>
            </p:nvSpPr>
            <p:spPr>
              <a:xfrm>
                <a:off x="8316606" y="4377067"/>
                <a:ext cx="540533" cy="66851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F7077BF-B159-4AE8-B174-741A12F7D3F6}"/>
                  </a:ext>
                </a:extLst>
              </p:cNvPr>
              <p:cNvSpPr/>
              <p:nvPr/>
            </p:nvSpPr>
            <p:spPr>
              <a:xfrm>
                <a:off x="11690453" y="5269790"/>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2</m:t>
                          </m:r>
                        </m:den>
                      </m:f>
                    </m:oMath>
                  </m:oMathPara>
                </a14:m>
                <a:endParaRPr lang="en-GB" dirty="0"/>
              </a:p>
            </p:txBody>
          </p:sp>
        </mc:Choice>
        <mc:Fallback xmlns="">
          <p:sp>
            <p:nvSpPr>
              <p:cNvPr id="21" name="Rectangle 20">
                <a:extLst>
                  <a:ext uri="{FF2B5EF4-FFF2-40B4-BE49-F238E27FC236}">
                    <a16:creationId xmlns:a16="http://schemas.microsoft.com/office/drawing/2014/main" id="{4F7077BF-B159-4AE8-B174-741A12F7D3F6}"/>
                  </a:ext>
                </a:extLst>
              </p:cNvPr>
              <p:cNvSpPr>
                <a:spLocks noRot="1" noChangeAspect="1" noMove="1" noResize="1" noEditPoints="1" noAdjustHandles="1" noChangeArrowheads="1" noChangeShapeType="1" noTextEdit="1"/>
              </p:cNvSpPr>
              <p:nvPr/>
            </p:nvSpPr>
            <p:spPr>
              <a:xfrm>
                <a:off x="11690453" y="5269790"/>
                <a:ext cx="397865" cy="668516"/>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5C8EC3F-849E-415D-9DEC-2FC83F422933}"/>
                  </a:ext>
                </a:extLst>
              </p:cNvPr>
              <p:cNvSpPr/>
              <p:nvPr/>
            </p:nvSpPr>
            <p:spPr>
              <a:xfrm>
                <a:off x="5272778" y="4431778"/>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22" name="Rectangle 21">
                <a:extLst>
                  <a:ext uri="{FF2B5EF4-FFF2-40B4-BE49-F238E27FC236}">
                    <a16:creationId xmlns:a16="http://schemas.microsoft.com/office/drawing/2014/main" id="{15C8EC3F-849E-415D-9DEC-2FC83F422933}"/>
                  </a:ext>
                </a:extLst>
              </p:cNvPr>
              <p:cNvSpPr>
                <a:spLocks noRot="1" noChangeAspect="1" noMove="1" noResize="1" noEditPoints="1" noAdjustHandles="1" noChangeArrowheads="1" noChangeShapeType="1" noTextEdit="1"/>
              </p:cNvSpPr>
              <p:nvPr/>
            </p:nvSpPr>
            <p:spPr>
              <a:xfrm>
                <a:off x="5272778" y="4431778"/>
                <a:ext cx="540533" cy="670568"/>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FDD5810-4AE5-4809-A22A-0B4DDF73E4BD}"/>
                  </a:ext>
                </a:extLst>
              </p:cNvPr>
              <p:cNvSpPr/>
              <p:nvPr/>
            </p:nvSpPr>
            <p:spPr>
              <a:xfrm>
                <a:off x="9078361" y="4373103"/>
                <a:ext cx="540533"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23" name="Rectangle 22">
                <a:extLst>
                  <a:ext uri="{FF2B5EF4-FFF2-40B4-BE49-F238E27FC236}">
                    <a16:creationId xmlns:a16="http://schemas.microsoft.com/office/drawing/2014/main" id="{EFDD5810-4AE5-4809-A22A-0B4DDF73E4BD}"/>
                  </a:ext>
                </a:extLst>
              </p:cNvPr>
              <p:cNvSpPr>
                <a:spLocks noRot="1" noChangeAspect="1" noMove="1" noResize="1" noEditPoints="1" noAdjustHandles="1" noChangeArrowheads="1" noChangeShapeType="1" noTextEdit="1"/>
              </p:cNvSpPr>
              <p:nvPr/>
            </p:nvSpPr>
            <p:spPr>
              <a:xfrm>
                <a:off x="9078361" y="4373103"/>
                <a:ext cx="540533" cy="668581"/>
              </a:xfrm>
              <a:prstGeom prst="rect">
                <a:avLst/>
              </a:prstGeom>
              <a:blipFill>
                <a:blip r:embed="rId19"/>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C096F7A3-0E02-4601-B0FC-7560AE118796}"/>
              </a:ext>
            </a:extLst>
          </p:cNvPr>
          <p:cNvSpPr txBox="1"/>
          <p:nvPr/>
        </p:nvSpPr>
        <p:spPr>
          <a:xfrm>
            <a:off x="8800294" y="4502479"/>
            <a:ext cx="288032" cy="461665"/>
          </a:xfrm>
          <a:prstGeom prst="rect">
            <a:avLst/>
          </a:prstGeom>
          <a:noFill/>
        </p:spPr>
        <p:txBody>
          <a:bodyPr wrap="square" rtlCol="0">
            <a:spAutoFit/>
          </a:bodyPr>
          <a:lstStyle/>
          <a:p>
            <a:r>
              <a:rPr lang="en-GB" sz="2400" dirty="0">
                <a:solidFill>
                  <a:srgbClr val="FF0000"/>
                </a:solidFill>
              </a:rPr>
              <a:t>=</a:t>
            </a:r>
          </a:p>
        </p:txBody>
      </p:sp>
      <p:sp>
        <p:nvSpPr>
          <p:cNvPr id="25" name="Rectangle 24">
            <a:extLst>
              <a:ext uri="{FF2B5EF4-FFF2-40B4-BE49-F238E27FC236}">
                <a16:creationId xmlns:a16="http://schemas.microsoft.com/office/drawing/2014/main" id="{D7F732B6-D2BB-4B33-A801-E7CF50169852}"/>
              </a:ext>
            </a:extLst>
          </p:cNvPr>
          <p:cNvSpPr/>
          <p:nvPr/>
        </p:nvSpPr>
        <p:spPr>
          <a:xfrm>
            <a:off x="5097211" y="4610764"/>
            <a:ext cx="333746" cy="400110"/>
          </a:xfrm>
          <a:prstGeom prst="rect">
            <a:avLst/>
          </a:prstGeom>
        </p:spPr>
        <p:txBody>
          <a:bodyPr wrap="none">
            <a:spAutoFit/>
          </a:bodyPr>
          <a:lstStyle/>
          <a:p>
            <a:r>
              <a:rPr lang="en-GB" dirty="0">
                <a:solidFill>
                  <a:srgbClr val="FF0000"/>
                </a:solidFill>
              </a:rPr>
              <a:t>=</a:t>
            </a:r>
          </a:p>
        </p:txBody>
      </p:sp>
      <p:sp>
        <p:nvSpPr>
          <p:cNvPr id="26" name="TextBox 25">
            <a:extLst>
              <a:ext uri="{FF2B5EF4-FFF2-40B4-BE49-F238E27FC236}">
                <a16:creationId xmlns:a16="http://schemas.microsoft.com/office/drawing/2014/main" id="{B7D7FB47-0309-4FEF-A03D-A5157142C5B4}"/>
              </a:ext>
            </a:extLst>
          </p:cNvPr>
          <p:cNvSpPr txBox="1"/>
          <p:nvPr/>
        </p:nvSpPr>
        <p:spPr>
          <a:xfrm>
            <a:off x="2494610" y="5973253"/>
            <a:ext cx="9446039" cy="461665"/>
          </a:xfrm>
          <a:prstGeom prst="rect">
            <a:avLst/>
          </a:prstGeom>
          <a:noFill/>
        </p:spPr>
        <p:txBody>
          <a:bodyPr wrap="square" rtlCol="0">
            <a:spAutoFit/>
          </a:bodyPr>
          <a:lstStyle/>
          <a:p>
            <a:r>
              <a:rPr lang="en-GB" sz="2400" dirty="0">
                <a:solidFill>
                  <a:srgbClr val="FF0000"/>
                </a:solidFill>
              </a:rPr>
              <a:t>There are only two possible outcomes on a fair coin, a head or a tail</a:t>
            </a:r>
          </a:p>
        </p:txBody>
      </p:sp>
    </p:spTree>
    <p:extLst>
      <p:ext uri="{BB962C8B-B14F-4D97-AF65-F5344CB8AC3E}">
        <p14:creationId xmlns:p14="http://schemas.microsoft.com/office/powerpoint/2010/main" val="289556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of a Single Event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92D93F3-242C-41D3-B76D-0516C0110FB7}"/>
              </a:ext>
            </a:extLst>
          </p:cNvPr>
          <p:cNvSpPr/>
          <p:nvPr/>
        </p:nvSpPr>
        <p:spPr>
          <a:xfrm>
            <a:off x="2240224" y="764704"/>
            <a:ext cx="9178924" cy="1200329"/>
          </a:xfrm>
          <a:prstGeom prst="rect">
            <a:avLst/>
          </a:prstGeom>
        </p:spPr>
        <p:txBody>
          <a:bodyPr wrap="square">
            <a:spAutoFit/>
          </a:bodyPr>
          <a:lstStyle/>
          <a:p>
            <a:r>
              <a:rPr lang="en-GB" sz="2400" dirty="0"/>
              <a:t>4.	The diagram shows a spinner from a game. The black arrow spins and ends up pointing to one of the four numbers. What is the probability that the arrow points to:</a:t>
            </a:r>
          </a:p>
        </p:txBody>
      </p:sp>
      <p:sp>
        <p:nvSpPr>
          <p:cNvPr id="3" name="Rectangle 2">
            <a:extLst>
              <a:ext uri="{FF2B5EF4-FFF2-40B4-BE49-F238E27FC236}">
                <a16:creationId xmlns:a16="http://schemas.microsoft.com/office/drawing/2014/main" id="{AD6C9627-F853-473D-81F3-564EB59265E3}"/>
              </a:ext>
            </a:extLst>
          </p:cNvPr>
          <p:cNvSpPr/>
          <p:nvPr/>
        </p:nvSpPr>
        <p:spPr>
          <a:xfrm>
            <a:off x="2351584" y="3645024"/>
            <a:ext cx="9289032" cy="1200329"/>
          </a:xfrm>
          <a:prstGeom prst="rect">
            <a:avLst/>
          </a:prstGeom>
        </p:spPr>
        <p:txBody>
          <a:bodyPr wrap="square">
            <a:spAutoFit/>
          </a:bodyPr>
          <a:lstStyle/>
          <a:p>
            <a:r>
              <a:rPr lang="en-GB" sz="2400" dirty="0"/>
              <a:t>5.	The diagram shows a spinner that is used in a board game.  When the spinner is spun, what is the probability that it lands on:</a:t>
            </a:r>
          </a:p>
          <a:p>
            <a:endParaRPr lang="en-GB" sz="2400" dirty="0"/>
          </a:p>
        </p:txBody>
      </p:sp>
      <p:pic>
        <p:nvPicPr>
          <p:cNvPr id="4" name="Picture 3">
            <a:extLst>
              <a:ext uri="{FF2B5EF4-FFF2-40B4-BE49-F238E27FC236}">
                <a16:creationId xmlns:a16="http://schemas.microsoft.com/office/drawing/2014/main" id="{B743EE53-ACF5-4F55-999B-3816DE3A62B7}"/>
              </a:ext>
            </a:extLst>
          </p:cNvPr>
          <p:cNvPicPr>
            <a:picLocks noChangeAspect="1"/>
          </p:cNvPicPr>
          <p:nvPr/>
        </p:nvPicPr>
        <p:blipFill>
          <a:blip r:embed="rId4"/>
          <a:stretch>
            <a:fillRect/>
          </a:stretch>
        </p:blipFill>
        <p:spPr>
          <a:xfrm>
            <a:off x="8832303" y="1555119"/>
            <a:ext cx="2187312" cy="2143801"/>
          </a:xfrm>
          <a:prstGeom prst="rect">
            <a:avLst/>
          </a:prstGeom>
        </p:spPr>
      </p:pic>
      <p:pic>
        <p:nvPicPr>
          <p:cNvPr id="5" name="Picture 4">
            <a:extLst>
              <a:ext uri="{FF2B5EF4-FFF2-40B4-BE49-F238E27FC236}">
                <a16:creationId xmlns:a16="http://schemas.microsoft.com/office/drawing/2014/main" id="{67E3B6BE-14D9-415C-A5FD-8F8E2E326B4C}"/>
              </a:ext>
            </a:extLst>
          </p:cNvPr>
          <p:cNvPicPr>
            <a:picLocks noChangeAspect="1"/>
          </p:cNvPicPr>
          <p:nvPr/>
        </p:nvPicPr>
        <p:blipFill>
          <a:blip r:embed="rId5"/>
          <a:stretch>
            <a:fillRect/>
          </a:stretch>
        </p:blipFill>
        <p:spPr>
          <a:xfrm>
            <a:off x="8904312" y="4489335"/>
            <a:ext cx="2187313" cy="2170761"/>
          </a:xfrm>
          <a:prstGeom prst="rect">
            <a:avLst/>
          </a:prstGeom>
        </p:spPr>
      </p:pic>
      <p:sp>
        <p:nvSpPr>
          <p:cNvPr id="6" name="TextBox 5">
            <a:extLst>
              <a:ext uri="{FF2B5EF4-FFF2-40B4-BE49-F238E27FC236}">
                <a16:creationId xmlns:a16="http://schemas.microsoft.com/office/drawing/2014/main" id="{1E9F7A69-9A0E-42FA-921D-533D78DA93E0}"/>
              </a:ext>
            </a:extLst>
          </p:cNvPr>
          <p:cNvSpPr txBox="1"/>
          <p:nvPr/>
        </p:nvSpPr>
        <p:spPr>
          <a:xfrm>
            <a:off x="6155612" y="4396891"/>
            <a:ext cx="1304408" cy="461665"/>
          </a:xfrm>
          <a:prstGeom prst="rect">
            <a:avLst/>
          </a:prstGeom>
          <a:noFill/>
        </p:spPr>
        <p:txBody>
          <a:bodyPr wrap="square" rtlCol="0">
            <a:spAutoFit/>
          </a:bodyPr>
          <a:lstStyle/>
          <a:p>
            <a:r>
              <a:rPr lang="en-GB" sz="2400" dirty="0">
                <a:solidFill>
                  <a:srgbClr val="FF0000"/>
                </a:solidFill>
              </a:rPr>
              <a:t>p(1) =</a:t>
            </a:r>
          </a:p>
        </p:txBody>
      </p:sp>
      <p:sp>
        <p:nvSpPr>
          <p:cNvPr id="7" name="Rectangle 6">
            <a:extLst>
              <a:ext uri="{FF2B5EF4-FFF2-40B4-BE49-F238E27FC236}">
                <a16:creationId xmlns:a16="http://schemas.microsoft.com/office/drawing/2014/main" id="{3B8401E7-839D-4A30-8C7E-3D1A2A31F6DF}"/>
              </a:ext>
            </a:extLst>
          </p:cNvPr>
          <p:cNvSpPr/>
          <p:nvPr/>
        </p:nvSpPr>
        <p:spPr>
          <a:xfrm>
            <a:off x="5610005" y="1975382"/>
            <a:ext cx="997389" cy="461665"/>
          </a:xfrm>
          <a:prstGeom prst="rect">
            <a:avLst/>
          </a:prstGeom>
        </p:spPr>
        <p:txBody>
          <a:bodyPr wrap="none">
            <a:spAutoFit/>
          </a:bodyPr>
          <a:lstStyle/>
          <a:p>
            <a:r>
              <a:rPr lang="en-GB" sz="2400" dirty="0">
                <a:solidFill>
                  <a:srgbClr val="FF0000"/>
                </a:solidFill>
              </a:rPr>
              <a:t>p(1) =</a:t>
            </a:r>
          </a:p>
        </p:txBody>
      </p:sp>
      <p:sp>
        <p:nvSpPr>
          <p:cNvPr id="8" name="Rectangle 7">
            <a:extLst>
              <a:ext uri="{FF2B5EF4-FFF2-40B4-BE49-F238E27FC236}">
                <a16:creationId xmlns:a16="http://schemas.microsoft.com/office/drawing/2014/main" id="{05F36426-1B8C-4E3D-AA2D-7C34D6C22D4A}"/>
              </a:ext>
            </a:extLst>
          </p:cNvPr>
          <p:cNvSpPr/>
          <p:nvPr/>
        </p:nvSpPr>
        <p:spPr>
          <a:xfrm>
            <a:off x="5566069" y="2470526"/>
            <a:ext cx="1494320" cy="461665"/>
          </a:xfrm>
          <a:prstGeom prst="rect">
            <a:avLst/>
          </a:prstGeom>
        </p:spPr>
        <p:txBody>
          <a:bodyPr wrap="none">
            <a:spAutoFit/>
          </a:bodyPr>
          <a:lstStyle/>
          <a:p>
            <a:r>
              <a:rPr lang="en-GB" sz="2400" dirty="0">
                <a:solidFill>
                  <a:srgbClr val="FF0000"/>
                </a:solidFill>
              </a:rPr>
              <a:t>p(even) =</a:t>
            </a:r>
          </a:p>
        </p:txBody>
      </p:sp>
      <p:sp>
        <p:nvSpPr>
          <p:cNvPr id="9" name="Rectangle 8">
            <a:extLst>
              <a:ext uri="{FF2B5EF4-FFF2-40B4-BE49-F238E27FC236}">
                <a16:creationId xmlns:a16="http://schemas.microsoft.com/office/drawing/2014/main" id="{31813D49-DC7A-4C9D-83ED-8EB2431DC3F5}"/>
              </a:ext>
            </a:extLst>
          </p:cNvPr>
          <p:cNvSpPr/>
          <p:nvPr/>
        </p:nvSpPr>
        <p:spPr>
          <a:xfrm>
            <a:off x="5094318" y="3059526"/>
            <a:ext cx="2145139" cy="461665"/>
          </a:xfrm>
          <a:prstGeom prst="rect">
            <a:avLst/>
          </a:prstGeom>
        </p:spPr>
        <p:txBody>
          <a:bodyPr wrap="none">
            <a:spAutoFit/>
          </a:bodyPr>
          <a:lstStyle/>
          <a:p>
            <a:r>
              <a:rPr lang="en-GB" sz="2400" dirty="0">
                <a:solidFill>
                  <a:srgbClr val="FF0000"/>
                </a:solidFill>
              </a:rPr>
              <a:t>p(multiple 3) =</a:t>
            </a:r>
          </a:p>
        </p:txBody>
      </p:sp>
      <p:sp>
        <p:nvSpPr>
          <p:cNvPr id="10" name="Rectangle 9">
            <a:extLst>
              <a:ext uri="{FF2B5EF4-FFF2-40B4-BE49-F238E27FC236}">
                <a16:creationId xmlns:a16="http://schemas.microsoft.com/office/drawing/2014/main" id="{2A3E92D7-E968-4935-8D26-FC78EA34F450}"/>
              </a:ext>
            </a:extLst>
          </p:cNvPr>
          <p:cNvSpPr/>
          <p:nvPr/>
        </p:nvSpPr>
        <p:spPr>
          <a:xfrm>
            <a:off x="2423592" y="2047078"/>
            <a:ext cx="6096000" cy="1200329"/>
          </a:xfrm>
          <a:prstGeom prst="rect">
            <a:avLst/>
          </a:prstGeom>
        </p:spPr>
        <p:txBody>
          <a:bodyPr>
            <a:spAutoFit/>
          </a:bodyPr>
          <a:lstStyle/>
          <a:p>
            <a:r>
              <a:rPr lang="en-GB" sz="2400" dirty="0"/>
              <a:t>(a)	the number 1,</a:t>
            </a:r>
          </a:p>
          <a:p>
            <a:r>
              <a:rPr lang="en-GB" sz="2400" dirty="0"/>
              <a:t>(b)	an even number.</a:t>
            </a:r>
          </a:p>
          <a:p>
            <a:r>
              <a:rPr lang="en-GB" sz="2400" dirty="0"/>
              <a:t>(c)	a multiple of 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837F1ED-4201-4DE1-AC13-B6373D6F66F6}"/>
                  </a:ext>
                </a:extLst>
              </p:cNvPr>
              <p:cNvSpPr txBox="1"/>
              <p:nvPr/>
            </p:nvSpPr>
            <p:spPr>
              <a:xfrm>
                <a:off x="6437342" y="1865559"/>
                <a:ext cx="648072"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11" name="TextBox 10">
                <a:extLst>
                  <a:ext uri="{FF2B5EF4-FFF2-40B4-BE49-F238E27FC236}">
                    <a16:creationId xmlns:a16="http://schemas.microsoft.com/office/drawing/2014/main" id="{6837F1ED-4201-4DE1-AC13-B6373D6F66F6}"/>
                  </a:ext>
                </a:extLst>
              </p:cNvPr>
              <p:cNvSpPr txBox="1">
                <a:spLocks noRot="1" noChangeAspect="1" noMove="1" noResize="1" noEditPoints="1" noAdjustHandles="1" noChangeArrowheads="1" noChangeShapeType="1" noTextEdit="1"/>
              </p:cNvSpPr>
              <p:nvPr/>
            </p:nvSpPr>
            <p:spPr>
              <a:xfrm>
                <a:off x="6437342" y="1865559"/>
                <a:ext cx="648072" cy="69506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E1FF2B5-1854-4ED2-9593-CB7425C1FE3C}"/>
                  </a:ext>
                </a:extLst>
              </p:cNvPr>
              <p:cNvSpPr/>
              <p:nvPr/>
            </p:nvSpPr>
            <p:spPr>
              <a:xfrm>
                <a:off x="6967233" y="2349335"/>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12" name="Rectangle 11">
                <a:extLst>
                  <a:ext uri="{FF2B5EF4-FFF2-40B4-BE49-F238E27FC236}">
                    <a16:creationId xmlns:a16="http://schemas.microsoft.com/office/drawing/2014/main" id="{0E1FF2B5-1854-4ED2-9593-CB7425C1FE3C}"/>
                  </a:ext>
                </a:extLst>
              </p:cNvPr>
              <p:cNvSpPr>
                <a:spLocks noRot="1" noChangeAspect="1" noMove="1" noResize="1" noEditPoints="1" noAdjustHandles="1" noChangeArrowheads="1" noChangeShapeType="1" noTextEdit="1"/>
              </p:cNvSpPr>
              <p:nvPr/>
            </p:nvSpPr>
            <p:spPr>
              <a:xfrm>
                <a:off x="6967233" y="2349335"/>
                <a:ext cx="397866" cy="66851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B598FD1-9F3C-40D1-B0A8-2D4E5F991A21}"/>
                  </a:ext>
                </a:extLst>
              </p:cNvPr>
              <p:cNvSpPr/>
              <p:nvPr/>
            </p:nvSpPr>
            <p:spPr>
              <a:xfrm>
                <a:off x="7111999" y="2942078"/>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4</m:t>
                          </m:r>
                        </m:den>
                      </m:f>
                    </m:oMath>
                  </m:oMathPara>
                </a14:m>
                <a:endParaRPr lang="en-GB" dirty="0"/>
              </a:p>
            </p:txBody>
          </p:sp>
        </mc:Choice>
        <mc:Fallback xmlns="">
          <p:sp>
            <p:nvSpPr>
              <p:cNvPr id="13" name="Rectangle 12">
                <a:extLst>
                  <a:ext uri="{FF2B5EF4-FFF2-40B4-BE49-F238E27FC236}">
                    <a16:creationId xmlns:a16="http://schemas.microsoft.com/office/drawing/2014/main" id="{4B598FD1-9F3C-40D1-B0A8-2D4E5F991A21}"/>
                  </a:ext>
                </a:extLst>
              </p:cNvPr>
              <p:cNvSpPr>
                <a:spLocks noRot="1" noChangeAspect="1" noMove="1" noResize="1" noEditPoints="1" noAdjustHandles="1" noChangeArrowheads="1" noChangeShapeType="1" noTextEdit="1"/>
              </p:cNvSpPr>
              <p:nvPr/>
            </p:nvSpPr>
            <p:spPr>
              <a:xfrm>
                <a:off x="7111999" y="2942078"/>
                <a:ext cx="397865" cy="668516"/>
              </a:xfrm>
              <a:prstGeom prst="rect">
                <a:avLst/>
              </a:prstGeom>
              <a:blipFill>
                <a:blip r:embed="rId8"/>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7D302A2A-41CB-406F-B7CA-F627A7B5DA2B}"/>
              </a:ext>
            </a:extLst>
          </p:cNvPr>
          <p:cNvSpPr/>
          <p:nvPr/>
        </p:nvSpPr>
        <p:spPr>
          <a:xfrm>
            <a:off x="6108699" y="4989025"/>
            <a:ext cx="997389" cy="461665"/>
          </a:xfrm>
          <a:prstGeom prst="rect">
            <a:avLst/>
          </a:prstGeom>
        </p:spPr>
        <p:txBody>
          <a:bodyPr wrap="none">
            <a:spAutoFit/>
          </a:bodyPr>
          <a:lstStyle/>
          <a:p>
            <a:r>
              <a:rPr lang="en-GB" sz="2400" dirty="0">
                <a:solidFill>
                  <a:srgbClr val="FF0000"/>
                </a:solidFill>
              </a:rPr>
              <a:t>p(2) =</a:t>
            </a:r>
          </a:p>
        </p:txBody>
      </p:sp>
      <p:sp>
        <p:nvSpPr>
          <p:cNvPr id="15" name="Rectangle 14">
            <a:extLst>
              <a:ext uri="{FF2B5EF4-FFF2-40B4-BE49-F238E27FC236}">
                <a16:creationId xmlns:a16="http://schemas.microsoft.com/office/drawing/2014/main" id="{506148EE-C819-4A16-91AC-AD1CD21A1DEF}"/>
              </a:ext>
            </a:extLst>
          </p:cNvPr>
          <p:cNvSpPr/>
          <p:nvPr/>
        </p:nvSpPr>
        <p:spPr>
          <a:xfrm>
            <a:off x="5835877" y="5495405"/>
            <a:ext cx="1494320" cy="461665"/>
          </a:xfrm>
          <a:prstGeom prst="rect">
            <a:avLst/>
          </a:prstGeom>
        </p:spPr>
        <p:txBody>
          <a:bodyPr wrap="none">
            <a:spAutoFit/>
          </a:bodyPr>
          <a:lstStyle/>
          <a:p>
            <a:r>
              <a:rPr lang="en-GB" sz="2400" dirty="0">
                <a:solidFill>
                  <a:srgbClr val="FF0000"/>
                </a:solidFill>
              </a:rPr>
              <a:t>p(even) =</a:t>
            </a:r>
          </a:p>
        </p:txBody>
      </p:sp>
      <p:sp>
        <p:nvSpPr>
          <p:cNvPr id="16" name="Rectangle 15">
            <a:extLst>
              <a:ext uri="{FF2B5EF4-FFF2-40B4-BE49-F238E27FC236}">
                <a16:creationId xmlns:a16="http://schemas.microsoft.com/office/drawing/2014/main" id="{863E5EB7-6757-4F77-BFC4-7482005DEC29}"/>
              </a:ext>
            </a:extLst>
          </p:cNvPr>
          <p:cNvSpPr/>
          <p:nvPr/>
        </p:nvSpPr>
        <p:spPr>
          <a:xfrm>
            <a:off x="5967068" y="6123144"/>
            <a:ext cx="1261884" cy="461665"/>
          </a:xfrm>
          <a:prstGeom prst="rect">
            <a:avLst/>
          </a:prstGeom>
        </p:spPr>
        <p:txBody>
          <a:bodyPr wrap="none">
            <a:spAutoFit/>
          </a:bodyPr>
          <a:lstStyle/>
          <a:p>
            <a:r>
              <a:rPr lang="en-GB" sz="2400" dirty="0">
                <a:solidFill>
                  <a:srgbClr val="FF0000"/>
                </a:solidFill>
              </a:rPr>
              <a:t>p(&lt; 4) =</a:t>
            </a:r>
          </a:p>
        </p:txBody>
      </p:sp>
      <p:sp>
        <p:nvSpPr>
          <p:cNvPr id="18" name="Rectangle 17">
            <a:extLst>
              <a:ext uri="{FF2B5EF4-FFF2-40B4-BE49-F238E27FC236}">
                <a16:creationId xmlns:a16="http://schemas.microsoft.com/office/drawing/2014/main" id="{5849CCE5-B8A6-4621-9186-2A837D93B28E}"/>
              </a:ext>
            </a:extLst>
          </p:cNvPr>
          <p:cNvSpPr/>
          <p:nvPr/>
        </p:nvSpPr>
        <p:spPr>
          <a:xfrm>
            <a:off x="2393446" y="4759697"/>
            <a:ext cx="3672410" cy="1569660"/>
          </a:xfrm>
          <a:prstGeom prst="rect">
            <a:avLst/>
          </a:prstGeom>
        </p:spPr>
        <p:txBody>
          <a:bodyPr wrap="square">
            <a:spAutoFit/>
          </a:bodyPr>
          <a:lstStyle/>
          <a:p>
            <a:r>
              <a:rPr lang="en-GB" sz="2400" dirty="0"/>
              <a:t>(a)	1,</a:t>
            </a:r>
          </a:p>
          <a:p>
            <a:r>
              <a:rPr lang="en-GB" sz="2400" dirty="0"/>
              <a:t>(b)	2,</a:t>
            </a:r>
          </a:p>
          <a:p>
            <a:r>
              <a:rPr lang="en-GB" sz="2400" dirty="0"/>
              <a:t>(c)	an even number,</a:t>
            </a:r>
          </a:p>
          <a:p>
            <a:r>
              <a:rPr lang="en-GB" sz="2400" dirty="0"/>
              <a:t>(d)	a number less than 4?</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3969ACE-06A7-4E01-8EA0-2B36B64D0ED7}"/>
                  </a:ext>
                </a:extLst>
              </p:cNvPr>
              <p:cNvSpPr/>
              <p:nvPr/>
            </p:nvSpPr>
            <p:spPr>
              <a:xfrm>
                <a:off x="7169277" y="4291215"/>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19" name="Rectangle 18">
                <a:extLst>
                  <a:ext uri="{FF2B5EF4-FFF2-40B4-BE49-F238E27FC236}">
                    <a16:creationId xmlns:a16="http://schemas.microsoft.com/office/drawing/2014/main" id="{93969ACE-06A7-4E01-8EA0-2B36B64D0ED7}"/>
                  </a:ext>
                </a:extLst>
              </p:cNvPr>
              <p:cNvSpPr>
                <a:spLocks noRot="1" noChangeAspect="1" noMove="1" noResize="1" noEditPoints="1" noAdjustHandles="1" noChangeArrowheads="1" noChangeShapeType="1" noTextEdit="1"/>
              </p:cNvSpPr>
              <p:nvPr/>
            </p:nvSpPr>
            <p:spPr>
              <a:xfrm>
                <a:off x="7169277" y="4291215"/>
                <a:ext cx="397866" cy="67056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4A8E509-9D7C-4C91-BAA3-FAAA075E745A}"/>
                  </a:ext>
                </a:extLst>
              </p:cNvPr>
              <p:cNvSpPr/>
              <p:nvPr/>
            </p:nvSpPr>
            <p:spPr>
              <a:xfrm>
                <a:off x="7124080" y="4935920"/>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20" name="Rectangle 19">
                <a:extLst>
                  <a:ext uri="{FF2B5EF4-FFF2-40B4-BE49-F238E27FC236}">
                    <a16:creationId xmlns:a16="http://schemas.microsoft.com/office/drawing/2014/main" id="{C4A8E509-9D7C-4C91-BAA3-FAAA075E745A}"/>
                  </a:ext>
                </a:extLst>
              </p:cNvPr>
              <p:cNvSpPr>
                <a:spLocks noRot="1" noChangeAspect="1" noMove="1" noResize="1" noEditPoints="1" noAdjustHandles="1" noChangeArrowheads="1" noChangeShapeType="1" noTextEdit="1"/>
              </p:cNvSpPr>
              <p:nvPr/>
            </p:nvSpPr>
            <p:spPr>
              <a:xfrm>
                <a:off x="7124080" y="4935920"/>
                <a:ext cx="397866" cy="6705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D184B2E-1EC2-4162-BCA1-95B8ACB2A527}"/>
                  </a:ext>
                </a:extLst>
              </p:cNvPr>
              <p:cNvSpPr/>
              <p:nvPr/>
            </p:nvSpPr>
            <p:spPr>
              <a:xfrm>
                <a:off x="7397254" y="5392836"/>
                <a:ext cx="397866" cy="66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21" name="Rectangle 20">
                <a:extLst>
                  <a:ext uri="{FF2B5EF4-FFF2-40B4-BE49-F238E27FC236}">
                    <a16:creationId xmlns:a16="http://schemas.microsoft.com/office/drawing/2014/main" id="{7D184B2E-1EC2-4162-BCA1-95B8ACB2A527}"/>
                  </a:ext>
                </a:extLst>
              </p:cNvPr>
              <p:cNvSpPr>
                <a:spLocks noRot="1" noChangeAspect="1" noMove="1" noResize="1" noEditPoints="1" noAdjustHandles="1" noChangeArrowheads="1" noChangeShapeType="1" noTextEdit="1"/>
              </p:cNvSpPr>
              <p:nvPr/>
            </p:nvSpPr>
            <p:spPr>
              <a:xfrm>
                <a:off x="7397254" y="5392836"/>
                <a:ext cx="397866" cy="66947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B76D4A18-E20A-40BE-BC63-CACBF8424394}"/>
                  </a:ext>
                </a:extLst>
              </p:cNvPr>
              <p:cNvSpPr/>
              <p:nvPr/>
            </p:nvSpPr>
            <p:spPr>
              <a:xfrm>
                <a:off x="7275183" y="5957070"/>
                <a:ext cx="397866"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22" name="Rectangle 21">
                <a:extLst>
                  <a:ext uri="{FF2B5EF4-FFF2-40B4-BE49-F238E27FC236}">
                    <a16:creationId xmlns:a16="http://schemas.microsoft.com/office/drawing/2014/main" id="{B76D4A18-E20A-40BE-BC63-CACBF8424394}"/>
                  </a:ext>
                </a:extLst>
              </p:cNvPr>
              <p:cNvSpPr>
                <a:spLocks noRot="1" noChangeAspect="1" noMove="1" noResize="1" noEditPoints="1" noAdjustHandles="1" noChangeArrowheads="1" noChangeShapeType="1" noTextEdit="1"/>
              </p:cNvSpPr>
              <p:nvPr/>
            </p:nvSpPr>
            <p:spPr>
              <a:xfrm>
                <a:off x="7275183" y="5957070"/>
                <a:ext cx="397866" cy="67685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A7F8B27-3F78-4E59-8975-86E0EA63D385}"/>
                  </a:ext>
                </a:extLst>
              </p:cNvPr>
              <p:cNvSpPr/>
              <p:nvPr/>
            </p:nvSpPr>
            <p:spPr>
              <a:xfrm>
                <a:off x="7663244" y="4927398"/>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4</m:t>
                          </m:r>
                        </m:den>
                      </m:f>
                    </m:oMath>
                  </m:oMathPara>
                </a14:m>
                <a:endParaRPr lang="en-GB" dirty="0"/>
              </a:p>
            </p:txBody>
          </p:sp>
        </mc:Choice>
        <mc:Fallback xmlns="">
          <p:sp>
            <p:nvSpPr>
              <p:cNvPr id="23" name="Rectangle 22">
                <a:extLst>
                  <a:ext uri="{FF2B5EF4-FFF2-40B4-BE49-F238E27FC236}">
                    <a16:creationId xmlns:a16="http://schemas.microsoft.com/office/drawing/2014/main" id="{9A7F8B27-3F78-4E59-8975-86E0EA63D385}"/>
                  </a:ext>
                </a:extLst>
              </p:cNvPr>
              <p:cNvSpPr>
                <a:spLocks noRot="1" noChangeAspect="1" noMove="1" noResize="1" noEditPoints="1" noAdjustHandles="1" noChangeArrowheads="1" noChangeShapeType="1" noTextEdit="1"/>
              </p:cNvSpPr>
              <p:nvPr/>
            </p:nvSpPr>
            <p:spPr>
              <a:xfrm>
                <a:off x="7663244" y="4927398"/>
                <a:ext cx="397865" cy="66851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CC52052-B8AD-4613-A82B-ED81BFCE023E}"/>
                  </a:ext>
                </a:extLst>
              </p:cNvPr>
              <p:cNvSpPr/>
              <p:nvPr/>
            </p:nvSpPr>
            <p:spPr>
              <a:xfrm>
                <a:off x="8062666" y="5395619"/>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24" name="Rectangle 23">
                <a:extLst>
                  <a:ext uri="{FF2B5EF4-FFF2-40B4-BE49-F238E27FC236}">
                    <a16:creationId xmlns:a16="http://schemas.microsoft.com/office/drawing/2014/main" id="{5CC52052-B8AD-4613-A82B-ED81BFCE023E}"/>
                  </a:ext>
                </a:extLst>
              </p:cNvPr>
              <p:cNvSpPr>
                <a:spLocks noRot="1" noChangeAspect="1" noMove="1" noResize="1" noEditPoints="1" noAdjustHandles="1" noChangeArrowheads="1" noChangeShapeType="1" noTextEdit="1"/>
              </p:cNvSpPr>
              <p:nvPr/>
            </p:nvSpPr>
            <p:spPr>
              <a:xfrm>
                <a:off x="8062666" y="5395619"/>
                <a:ext cx="397866" cy="668516"/>
              </a:xfrm>
              <a:prstGeom prst="rect">
                <a:avLst/>
              </a:prstGeom>
              <a:blipFill>
                <a:blip r:embed="rId14"/>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DFBCEF1E-F742-4456-8FA5-E900234ADE5C}"/>
              </a:ext>
            </a:extLst>
          </p:cNvPr>
          <p:cNvSpPr txBox="1"/>
          <p:nvPr/>
        </p:nvSpPr>
        <p:spPr>
          <a:xfrm>
            <a:off x="7768708" y="5544527"/>
            <a:ext cx="202645" cy="461665"/>
          </a:xfrm>
          <a:prstGeom prst="rect">
            <a:avLst/>
          </a:prstGeom>
          <a:noFill/>
        </p:spPr>
        <p:txBody>
          <a:bodyPr wrap="square" rtlCol="0">
            <a:spAutoFit/>
          </a:bodyPr>
          <a:lstStyle/>
          <a:p>
            <a:r>
              <a:rPr lang="en-GB" sz="2400" dirty="0">
                <a:solidFill>
                  <a:srgbClr val="FF0000"/>
                </a:solidFill>
              </a:rPr>
              <a:t>=</a:t>
            </a:r>
          </a:p>
        </p:txBody>
      </p:sp>
      <p:sp>
        <p:nvSpPr>
          <p:cNvPr id="29" name="TextBox 28">
            <a:extLst>
              <a:ext uri="{FF2B5EF4-FFF2-40B4-BE49-F238E27FC236}">
                <a16:creationId xmlns:a16="http://schemas.microsoft.com/office/drawing/2014/main" id="{37F88CCA-E622-4A28-82F0-82557CFF36DD}"/>
              </a:ext>
            </a:extLst>
          </p:cNvPr>
          <p:cNvSpPr txBox="1"/>
          <p:nvPr/>
        </p:nvSpPr>
        <p:spPr>
          <a:xfrm>
            <a:off x="7443222" y="5047601"/>
            <a:ext cx="202645" cy="461665"/>
          </a:xfrm>
          <a:prstGeom prst="rect">
            <a:avLst/>
          </a:prstGeom>
          <a:noFill/>
        </p:spPr>
        <p:txBody>
          <a:bodyPr wrap="square" rtlCol="0">
            <a:spAutoFit/>
          </a:bodyPr>
          <a:lstStyle/>
          <a:p>
            <a:r>
              <a:rPr lang="en-GB" sz="2400" dirty="0">
                <a:solidFill>
                  <a:srgbClr val="FF0000"/>
                </a:solidFill>
              </a:rPr>
              <a:t>=</a:t>
            </a:r>
          </a:p>
        </p:txBody>
      </p:sp>
      <p:sp>
        <p:nvSpPr>
          <p:cNvPr id="30" name="Rectangle 29">
            <a:extLst>
              <a:ext uri="{FF2B5EF4-FFF2-40B4-BE49-F238E27FC236}">
                <a16:creationId xmlns:a16="http://schemas.microsoft.com/office/drawing/2014/main" id="{C9CA922E-63A4-4301-A523-5094D2C823AA}"/>
              </a:ext>
            </a:extLst>
          </p:cNvPr>
          <p:cNvSpPr/>
          <p:nvPr/>
        </p:nvSpPr>
        <p:spPr bwMode="auto">
          <a:xfrm>
            <a:off x="8832303" y="1554773"/>
            <a:ext cx="2187312" cy="2170761"/>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1" name="Rectangle 30">
            <a:extLst>
              <a:ext uri="{FF2B5EF4-FFF2-40B4-BE49-F238E27FC236}">
                <a16:creationId xmlns:a16="http://schemas.microsoft.com/office/drawing/2014/main" id="{C9CA922E-63A4-4301-A523-5094D2C823AA}"/>
              </a:ext>
            </a:extLst>
          </p:cNvPr>
          <p:cNvSpPr/>
          <p:nvPr/>
        </p:nvSpPr>
        <p:spPr bwMode="auto">
          <a:xfrm>
            <a:off x="8904312" y="4476342"/>
            <a:ext cx="2187312" cy="2183754"/>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817371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9" grpId="0"/>
      <p:bldP spid="20" grpId="0"/>
      <p:bldP spid="21" grpId="0"/>
      <p:bldP spid="22" grpId="0"/>
      <p:bldP spid="23" grpId="0"/>
      <p:bldP spid="24" grpId="0"/>
      <p:bldP spid="25"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of a Single Event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4851E88-0405-4EF3-B542-A4F0A3123F90}"/>
              </a:ext>
            </a:extLst>
          </p:cNvPr>
          <p:cNvSpPr/>
          <p:nvPr/>
        </p:nvSpPr>
        <p:spPr>
          <a:xfrm>
            <a:off x="2351584" y="692696"/>
            <a:ext cx="9433048" cy="3046988"/>
          </a:xfrm>
          <a:prstGeom prst="rect">
            <a:avLst/>
          </a:prstGeom>
        </p:spPr>
        <p:txBody>
          <a:bodyPr wrap="square">
            <a:spAutoFit/>
          </a:bodyPr>
          <a:lstStyle/>
          <a:p>
            <a:r>
              <a:rPr lang="en-GB" sz="2400" dirty="0"/>
              <a:t>6.	A bag of sweets contains 8 mints, 6 toffees and 2 boiled sweets.  A sweet is taken at random from the bag.  What is the probability that it is:</a:t>
            </a:r>
          </a:p>
          <a:p>
            <a:r>
              <a:rPr lang="en-GB" sz="2400" dirty="0"/>
              <a:t>(a)	a mint,</a:t>
            </a:r>
          </a:p>
          <a:p>
            <a:r>
              <a:rPr lang="en-GB" sz="2400" dirty="0"/>
              <a:t>(b)	a toffee,</a:t>
            </a:r>
          </a:p>
          <a:p>
            <a:r>
              <a:rPr lang="en-GB" sz="2400" dirty="0"/>
              <a:t>(c)	a boiled sweet,</a:t>
            </a:r>
          </a:p>
          <a:p>
            <a:r>
              <a:rPr lang="en-GB" sz="2400" dirty="0"/>
              <a:t>(d)	not a mint,</a:t>
            </a:r>
          </a:p>
          <a:p>
            <a:r>
              <a:rPr lang="en-GB" sz="2400" dirty="0"/>
              <a:t>(e)	not a toffee?</a:t>
            </a:r>
          </a:p>
        </p:txBody>
      </p:sp>
      <p:sp>
        <p:nvSpPr>
          <p:cNvPr id="3" name="Rectangle 2">
            <a:extLst>
              <a:ext uri="{FF2B5EF4-FFF2-40B4-BE49-F238E27FC236}">
                <a16:creationId xmlns:a16="http://schemas.microsoft.com/office/drawing/2014/main" id="{760DB6C9-D88C-4EDC-A1C6-AA2076608781}"/>
              </a:ext>
            </a:extLst>
          </p:cNvPr>
          <p:cNvSpPr/>
          <p:nvPr/>
        </p:nvSpPr>
        <p:spPr>
          <a:xfrm>
            <a:off x="2349523" y="3648926"/>
            <a:ext cx="9289032" cy="1200329"/>
          </a:xfrm>
          <a:prstGeom prst="rect">
            <a:avLst/>
          </a:prstGeom>
        </p:spPr>
        <p:txBody>
          <a:bodyPr wrap="square">
            <a:spAutoFit/>
          </a:bodyPr>
          <a:lstStyle/>
          <a:p>
            <a:r>
              <a:rPr lang="en-GB" sz="2400" dirty="0"/>
              <a:t>7.	In a class there are 18 boys and 12 girls.  One child is chosen at random to represent the class. What is the probability that this child is: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5FAADAB-C984-4A30-8FC6-CFBF49101616}"/>
                  </a:ext>
                </a:extLst>
              </p:cNvPr>
              <p:cNvSpPr/>
              <p:nvPr/>
            </p:nvSpPr>
            <p:spPr>
              <a:xfrm>
                <a:off x="2349523" y="5269515"/>
                <a:ext cx="8856984" cy="1386020"/>
              </a:xfrm>
              <a:prstGeom prst="rect">
                <a:avLst/>
              </a:prstGeom>
            </p:spPr>
            <p:txBody>
              <a:bodyPr wrap="square">
                <a:spAutoFit/>
              </a:bodyPr>
              <a:lstStyle/>
              <a:p>
                <a:r>
                  <a:rPr lang="en-GB" sz="2400" dirty="0"/>
                  <a:t>8. A bag contains 6 red balls and some white balls.  When a ball is taken from the bag at random, the probability that it is red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oMath>
                </a14:m>
                <a:r>
                  <a:rPr lang="en-GB" sz="2400" dirty="0"/>
                  <a:t> How many white balls are in the bag?</a:t>
                </a:r>
              </a:p>
            </p:txBody>
          </p:sp>
        </mc:Choice>
        <mc:Fallback xmlns="">
          <p:sp>
            <p:nvSpPr>
              <p:cNvPr id="4" name="Rectangle 3">
                <a:extLst>
                  <a:ext uri="{FF2B5EF4-FFF2-40B4-BE49-F238E27FC236}">
                    <a16:creationId xmlns:a16="http://schemas.microsoft.com/office/drawing/2014/main" id="{75FAADAB-C984-4A30-8FC6-CFBF49101616}"/>
                  </a:ext>
                </a:extLst>
              </p:cNvPr>
              <p:cNvSpPr>
                <a:spLocks noRot="1" noChangeAspect="1" noMove="1" noResize="1" noEditPoints="1" noAdjustHandles="1" noChangeArrowheads="1" noChangeShapeType="1" noTextEdit="1"/>
              </p:cNvSpPr>
              <p:nvPr/>
            </p:nvSpPr>
            <p:spPr>
              <a:xfrm>
                <a:off x="2349523" y="5269515"/>
                <a:ext cx="8856984" cy="1386020"/>
              </a:xfrm>
              <a:prstGeom prst="rect">
                <a:avLst/>
              </a:prstGeom>
              <a:blipFill>
                <a:blip r:embed="rId4"/>
                <a:stretch>
                  <a:fillRect l="-1032" t="-3070" r="-1376" b="-7018"/>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4694D5C1-9298-473E-95EE-7F61C2C90B4A}"/>
              </a:ext>
            </a:extLst>
          </p:cNvPr>
          <p:cNvSpPr/>
          <p:nvPr/>
        </p:nvSpPr>
        <p:spPr>
          <a:xfrm>
            <a:off x="3014486" y="4737214"/>
            <a:ext cx="2022531" cy="461665"/>
          </a:xfrm>
          <a:prstGeom prst="rect">
            <a:avLst/>
          </a:prstGeom>
        </p:spPr>
        <p:txBody>
          <a:bodyPr wrap="square">
            <a:spAutoFit/>
          </a:bodyPr>
          <a:lstStyle/>
          <a:p>
            <a:r>
              <a:rPr lang="en-GB" sz="2400" dirty="0"/>
              <a:t>(a)	a girl,</a:t>
            </a:r>
          </a:p>
        </p:txBody>
      </p:sp>
      <p:sp>
        <p:nvSpPr>
          <p:cNvPr id="6" name="Rectangle 5">
            <a:extLst>
              <a:ext uri="{FF2B5EF4-FFF2-40B4-BE49-F238E27FC236}">
                <a16:creationId xmlns:a16="http://schemas.microsoft.com/office/drawing/2014/main" id="{E9D7DABB-E7A1-4110-AA48-ED26662678C3}"/>
              </a:ext>
            </a:extLst>
          </p:cNvPr>
          <p:cNvSpPr/>
          <p:nvPr/>
        </p:nvSpPr>
        <p:spPr>
          <a:xfrm>
            <a:off x="7059465" y="4695411"/>
            <a:ext cx="2271738" cy="461665"/>
          </a:xfrm>
          <a:prstGeom prst="rect">
            <a:avLst/>
          </a:prstGeom>
        </p:spPr>
        <p:txBody>
          <a:bodyPr wrap="square">
            <a:spAutoFit/>
          </a:bodyPr>
          <a:lstStyle/>
          <a:p>
            <a:r>
              <a:rPr lang="en-GB" sz="2400" dirty="0"/>
              <a:t>(b)	a boy?</a:t>
            </a:r>
          </a:p>
        </p:txBody>
      </p:sp>
      <p:sp>
        <p:nvSpPr>
          <p:cNvPr id="7" name="TextBox 6">
            <a:extLst>
              <a:ext uri="{FF2B5EF4-FFF2-40B4-BE49-F238E27FC236}">
                <a16:creationId xmlns:a16="http://schemas.microsoft.com/office/drawing/2014/main" id="{5750906B-6471-4C05-9DCC-DD641C7AC764}"/>
              </a:ext>
            </a:extLst>
          </p:cNvPr>
          <p:cNvSpPr txBox="1"/>
          <p:nvPr/>
        </p:nvSpPr>
        <p:spPr>
          <a:xfrm>
            <a:off x="3954822" y="1683234"/>
            <a:ext cx="1512168" cy="461665"/>
          </a:xfrm>
          <a:prstGeom prst="rect">
            <a:avLst/>
          </a:prstGeom>
          <a:noFill/>
        </p:spPr>
        <p:txBody>
          <a:bodyPr wrap="square" rtlCol="0">
            <a:spAutoFit/>
          </a:bodyPr>
          <a:lstStyle/>
          <a:p>
            <a:r>
              <a:rPr lang="en-GB" sz="2400" dirty="0">
                <a:solidFill>
                  <a:srgbClr val="FF0000"/>
                </a:solidFill>
              </a:rPr>
              <a:t>p(mint) =</a:t>
            </a:r>
          </a:p>
        </p:txBody>
      </p:sp>
      <p:sp>
        <p:nvSpPr>
          <p:cNvPr id="8" name="Rectangle 7">
            <a:extLst>
              <a:ext uri="{FF2B5EF4-FFF2-40B4-BE49-F238E27FC236}">
                <a16:creationId xmlns:a16="http://schemas.microsoft.com/office/drawing/2014/main" id="{1F2A17F6-AC9C-4199-8C2C-C85447E20945}"/>
              </a:ext>
            </a:extLst>
          </p:cNvPr>
          <p:cNvSpPr/>
          <p:nvPr/>
        </p:nvSpPr>
        <p:spPr>
          <a:xfrm>
            <a:off x="5037017" y="2142507"/>
            <a:ext cx="1589731" cy="461665"/>
          </a:xfrm>
          <a:prstGeom prst="rect">
            <a:avLst/>
          </a:prstGeom>
        </p:spPr>
        <p:txBody>
          <a:bodyPr wrap="none">
            <a:spAutoFit/>
          </a:bodyPr>
          <a:lstStyle/>
          <a:p>
            <a:r>
              <a:rPr lang="en-GB" sz="2400" dirty="0">
                <a:solidFill>
                  <a:srgbClr val="FF0000"/>
                </a:solidFill>
              </a:rPr>
              <a:t>p(toffee) =</a:t>
            </a:r>
          </a:p>
        </p:txBody>
      </p:sp>
      <p:sp>
        <p:nvSpPr>
          <p:cNvPr id="9" name="Rectangle 8">
            <a:extLst>
              <a:ext uri="{FF2B5EF4-FFF2-40B4-BE49-F238E27FC236}">
                <a16:creationId xmlns:a16="http://schemas.microsoft.com/office/drawing/2014/main" id="{F62DF796-5FC0-4E58-B899-9F53794BF8F3}"/>
              </a:ext>
            </a:extLst>
          </p:cNvPr>
          <p:cNvSpPr/>
          <p:nvPr/>
        </p:nvSpPr>
        <p:spPr>
          <a:xfrm>
            <a:off x="6089650" y="2573318"/>
            <a:ext cx="1649811" cy="461665"/>
          </a:xfrm>
          <a:prstGeom prst="rect">
            <a:avLst/>
          </a:prstGeom>
        </p:spPr>
        <p:txBody>
          <a:bodyPr wrap="none">
            <a:spAutoFit/>
          </a:bodyPr>
          <a:lstStyle/>
          <a:p>
            <a:r>
              <a:rPr lang="en-GB" sz="2400" dirty="0">
                <a:solidFill>
                  <a:srgbClr val="FF0000"/>
                </a:solidFill>
              </a:rPr>
              <a:t>p(boiled) =</a:t>
            </a:r>
          </a:p>
        </p:txBody>
      </p:sp>
      <p:sp>
        <p:nvSpPr>
          <p:cNvPr id="10" name="Rectangle 9">
            <a:extLst>
              <a:ext uri="{FF2B5EF4-FFF2-40B4-BE49-F238E27FC236}">
                <a16:creationId xmlns:a16="http://schemas.microsoft.com/office/drawing/2014/main" id="{91432BCF-80FA-414D-9FAF-36F9BA1CE5DD}"/>
              </a:ext>
            </a:extLst>
          </p:cNvPr>
          <p:cNvSpPr/>
          <p:nvPr/>
        </p:nvSpPr>
        <p:spPr>
          <a:xfrm>
            <a:off x="5037017" y="3077232"/>
            <a:ext cx="2262158" cy="461665"/>
          </a:xfrm>
          <a:prstGeom prst="rect">
            <a:avLst/>
          </a:prstGeom>
        </p:spPr>
        <p:txBody>
          <a:bodyPr wrap="none">
            <a:spAutoFit/>
          </a:bodyPr>
          <a:lstStyle/>
          <a:p>
            <a:r>
              <a:rPr lang="en-GB" sz="2400" dirty="0">
                <a:solidFill>
                  <a:srgbClr val="FF0000"/>
                </a:solidFill>
              </a:rPr>
              <a:t>p( not a mint) =</a:t>
            </a:r>
          </a:p>
        </p:txBody>
      </p:sp>
      <p:sp>
        <p:nvSpPr>
          <p:cNvPr id="11" name="Rectangle 10">
            <a:extLst>
              <a:ext uri="{FF2B5EF4-FFF2-40B4-BE49-F238E27FC236}">
                <a16:creationId xmlns:a16="http://schemas.microsoft.com/office/drawing/2014/main" id="{68AC37AC-2258-49C6-9005-7B99008C6175}"/>
              </a:ext>
            </a:extLst>
          </p:cNvPr>
          <p:cNvSpPr/>
          <p:nvPr/>
        </p:nvSpPr>
        <p:spPr>
          <a:xfrm>
            <a:off x="8400624" y="3193526"/>
            <a:ext cx="2359172" cy="461665"/>
          </a:xfrm>
          <a:prstGeom prst="rect">
            <a:avLst/>
          </a:prstGeom>
        </p:spPr>
        <p:txBody>
          <a:bodyPr wrap="none">
            <a:spAutoFit/>
          </a:bodyPr>
          <a:lstStyle/>
          <a:p>
            <a:r>
              <a:rPr lang="en-GB" sz="2400" dirty="0">
                <a:solidFill>
                  <a:srgbClr val="FF0000"/>
                </a:solidFill>
              </a:rPr>
              <a:t>p(not a toffee) =</a:t>
            </a:r>
          </a:p>
        </p:txBody>
      </p:sp>
      <p:sp>
        <p:nvSpPr>
          <p:cNvPr id="12" name="Rectangle 11">
            <a:extLst>
              <a:ext uri="{FF2B5EF4-FFF2-40B4-BE49-F238E27FC236}">
                <a16:creationId xmlns:a16="http://schemas.microsoft.com/office/drawing/2014/main" id="{B35B4C4E-F656-4F94-882E-23D29A35AF6E}"/>
              </a:ext>
            </a:extLst>
          </p:cNvPr>
          <p:cNvSpPr/>
          <p:nvPr/>
        </p:nvSpPr>
        <p:spPr>
          <a:xfrm>
            <a:off x="4647911" y="4764616"/>
            <a:ext cx="1237839" cy="461665"/>
          </a:xfrm>
          <a:prstGeom prst="rect">
            <a:avLst/>
          </a:prstGeom>
        </p:spPr>
        <p:txBody>
          <a:bodyPr wrap="none">
            <a:spAutoFit/>
          </a:bodyPr>
          <a:lstStyle/>
          <a:p>
            <a:r>
              <a:rPr lang="en-GB" sz="2400" dirty="0">
                <a:solidFill>
                  <a:srgbClr val="FF0000"/>
                </a:solidFill>
              </a:rPr>
              <a:t>p(girl) =</a:t>
            </a:r>
          </a:p>
        </p:txBody>
      </p:sp>
      <p:sp>
        <p:nvSpPr>
          <p:cNvPr id="13" name="Rectangle 12">
            <a:extLst>
              <a:ext uri="{FF2B5EF4-FFF2-40B4-BE49-F238E27FC236}">
                <a16:creationId xmlns:a16="http://schemas.microsoft.com/office/drawing/2014/main" id="{5AC5A374-4BA7-42E2-B938-6EB1A7787F13}"/>
              </a:ext>
            </a:extLst>
          </p:cNvPr>
          <p:cNvSpPr/>
          <p:nvPr/>
        </p:nvSpPr>
        <p:spPr>
          <a:xfrm>
            <a:off x="8699416" y="4726188"/>
            <a:ext cx="1322798" cy="461665"/>
          </a:xfrm>
          <a:prstGeom prst="rect">
            <a:avLst/>
          </a:prstGeom>
        </p:spPr>
        <p:txBody>
          <a:bodyPr wrap="none">
            <a:spAutoFit/>
          </a:bodyPr>
          <a:lstStyle/>
          <a:p>
            <a:r>
              <a:rPr lang="en-GB" sz="2400" dirty="0">
                <a:solidFill>
                  <a:srgbClr val="FF0000"/>
                </a:solidFill>
              </a:rPr>
              <a:t>p(boy)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4B5822-39D5-4814-87F9-EBB01F1FA63A}"/>
                  </a:ext>
                </a:extLst>
              </p:cNvPr>
              <p:cNvSpPr txBox="1"/>
              <p:nvPr/>
            </p:nvSpPr>
            <p:spPr>
              <a:xfrm>
                <a:off x="5245703" y="1611350"/>
                <a:ext cx="648072"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b="0" i="1" smtClean="0">
                              <a:solidFill>
                                <a:srgbClr val="FF0000"/>
                              </a:solidFill>
                              <a:latin typeface="Cambria Math" panose="02040503050406030204" pitchFamily="18" charset="0"/>
                            </a:rPr>
                            <m:t>16</m:t>
                          </m:r>
                        </m:den>
                      </m:f>
                    </m:oMath>
                  </m:oMathPara>
                </a14:m>
                <a:endParaRPr lang="en-GB" dirty="0"/>
              </a:p>
            </p:txBody>
          </p:sp>
        </mc:Choice>
        <mc:Fallback xmlns="">
          <p:sp>
            <p:nvSpPr>
              <p:cNvPr id="15" name="TextBox 14">
                <a:extLst>
                  <a:ext uri="{FF2B5EF4-FFF2-40B4-BE49-F238E27FC236}">
                    <a16:creationId xmlns:a16="http://schemas.microsoft.com/office/drawing/2014/main" id="{224B5822-39D5-4814-87F9-EBB01F1FA63A}"/>
                  </a:ext>
                </a:extLst>
              </p:cNvPr>
              <p:cNvSpPr txBox="1">
                <a:spLocks noRot="1" noChangeAspect="1" noMove="1" noResize="1" noEditPoints="1" noAdjustHandles="1" noChangeArrowheads="1" noChangeShapeType="1" noTextEdit="1"/>
              </p:cNvSpPr>
              <p:nvPr/>
            </p:nvSpPr>
            <p:spPr>
              <a:xfrm>
                <a:off x="5245703" y="1611350"/>
                <a:ext cx="648072" cy="69506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E26657C-F68E-48CE-A397-B035508E40A0}"/>
                  </a:ext>
                </a:extLst>
              </p:cNvPr>
              <p:cNvSpPr/>
              <p:nvPr/>
            </p:nvSpPr>
            <p:spPr>
              <a:xfrm>
                <a:off x="6572340" y="1983822"/>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16" name="Rectangle 15">
                <a:extLst>
                  <a:ext uri="{FF2B5EF4-FFF2-40B4-BE49-F238E27FC236}">
                    <a16:creationId xmlns:a16="http://schemas.microsoft.com/office/drawing/2014/main" id="{5E26657C-F68E-48CE-A397-B035508E40A0}"/>
                  </a:ext>
                </a:extLst>
              </p:cNvPr>
              <p:cNvSpPr>
                <a:spLocks noRot="1" noChangeAspect="1" noMove="1" noResize="1" noEditPoints="1" noAdjustHandles="1" noChangeArrowheads="1" noChangeShapeType="1" noTextEdit="1"/>
              </p:cNvSpPr>
              <p:nvPr/>
            </p:nvSpPr>
            <p:spPr>
              <a:xfrm>
                <a:off x="6572340" y="1983822"/>
                <a:ext cx="540533" cy="69711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04DC018-5112-4986-B4A4-55444E6C8EA6}"/>
                  </a:ext>
                </a:extLst>
              </p:cNvPr>
              <p:cNvSpPr/>
              <p:nvPr/>
            </p:nvSpPr>
            <p:spPr>
              <a:xfrm>
                <a:off x="7681618" y="2398032"/>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17" name="Rectangle 16">
                <a:extLst>
                  <a:ext uri="{FF2B5EF4-FFF2-40B4-BE49-F238E27FC236}">
                    <a16:creationId xmlns:a16="http://schemas.microsoft.com/office/drawing/2014/main" id="{104DC018-5112-4986-B4A4-55444E6C8EA6}"/>
                  </a:ext>
                </a:extLst>
              </p:cNvPr>
              <p:cNvSpPr>
                <a:spLocks noRot="1" noChangeAspect="1" noMove="1" noResize="1" noEditPoints="1" noAdjustHandles="1" noChangeArrowheads="1" noChangeShapeType="1" noTextEdit="1"/>
              </p:cNvSpPr>
              <p:nvPr/>
            </p:nvSpPr>
            <p:spPr>
              <a:xfrm>
                <a:off x="7681618" y="2398032"/>
                <a:ext cx="540533" cy="6971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C7CF3AF-B8C5-4766-A2C7-6207DE3C84D7}"/>
                  </a:ext>
                </a:extLst>
              </p:cNvPr>
              <p:cNvSpPr/>
              <p:nvPr/>
            </p:nvSpPr>
            <p:spPr>
              <a:xfrm>
                <a:off x="7187333" y="2911731"/>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8</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18" name="Rectangle 17">
                <a:extLst>
                  <a:ext uri="{FF2B5EF4-FFF2-40B4-BE49-F238E27FC236}">
                    <a16:creationId xmlns:a16="http://schemas.microsoft.com/office/drawing/2014/main" id="{5C7CF3AF-B8C5-4766-A2C7-6207DE3C84D7}"/>
                  </a:ext>
                </a:extLst>
              </p:cNvPr>
              <p:cNvSpPr>
                <a:spLocks noRot="1" noChangeAspect="1" noMove="1" noResize="1" noEditPoints="1" noAdjustHandles="1" noChangeArrowheads="1" noChangeShapeType="1" noTextEdit="1"/>
              </p:cNvSpPr>
              <p:nvPr/>
            </p:nvSpPr>
            <p:spPr>
              <a:xfrm>
                <a:off x="7187333" y="2911731"/>
                <a:ext cx="540533" cy="67056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9B31708-6BF7-419D-8BDC-367BA3AE8352}"/>
                  </a:ext>
                </a:extLst>
              </p:cNvPr>
              <p:cNvSpPr/>
              <p:nvPr/>
            </p:nvSpPr>
            <p:spPr>
              <a:xfrm>
                <a:off x="10698533" y="3040522"/>
                <a:ext cx="540533" cy="67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8</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19" name="Rectangle 18">
                <a:extLst>
                  <a:ext uri="{FF2B5EF4-FFF2-40B4-BE49-F238E27FC236}">
                    <a16:creationId xmlns:a16="http://schemas.microsoft.com/office/drawing/2014/main" id="{19B31708-6BF7-419D-8BDC-367BA3AE8352}"/>
                  </a:ext>
                </a:extLst>
              </p:cNvPr>
              <p:cNvSpPr>
                <a:spLocks noRot="1" noChangeAspect="1" noMove="1" noResize="1" noEditPoints="1" noAdjustHandles="1" noChangeArrowheads="1" noChangeShapeType="1" noTextEdit="1"/>
              </p:cNvSpPr>
              <p:nvPr/>
            </p:nvSpPr>
            <p:spPr>
              <a:xfrm>
                <a:off x="10698533" y="3040522"/>
                <a:ext cx="540533" cy="670568"/>
              </a:xfrm>
              <a:prstGeom prst="rect">
                <a:avLst/>
              </a:prstGeom>
              <a:blipFill>
                <a:blip r:embed="rId9"/>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865A4F4-AADC-48CF-B401-17836FD0B6AE}"/>
              </a:ext>
            </a:extLst>
          </p:cNvPr>
          <p:cNvSpPr/>
          <p:nvPr/>
        </p:nvSpPr>
        <p:spPr>
          <a:xfrm>
            <a:off x="5789845" y="1709146"/>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1" name="Rectangle 20">
            <a:extLst>
              <a:ext uri="{FF2B5EF4-FFF2-40B4-BE49-F238E27FC236}">
                <a16:creationId xmlns:a16="http://schemas.microsoft.com/office/drawing/2014/main" id="{E8900D7B-8056-4278-82F3-F85776A265B1}"/>
              </a:ext>
            </a:extLst>
          </p:cNvPr>
          <p:cNvSpPr/>
          <p:nvPr/>
        </p:nvSpPr>
        <p:spPr>
          <a:xfrm>
            <a:off x="7068108" y="2091546"/>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2" name="Rectangle 21">
            <a:extLst>
              <a:ext uri="{FF2B5EF4-FFF2-40B4-BE49-F238E27FC236}">
                <a16:creationId xmlns:a16="http://schemas.microsoft.com/office/drawing/2014/main" id="{A42DBAA9-C586-450E-9E9A-EC364A4D1402}"/>
              </a:ext>
            </a:extLst>
          </p:cNvPr>
          <p:cNvSpPr/>
          <p:nvPr/>
        </p:nvSpPr>
        <p:spPr>
          <a:xfrm>
            <a:off x="8124142" y="2578857"/>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3" name="Rectangle 22">
            <a:extLst>
              <a:ext uri="{FF2B5EF4-FFF2-40B4-BE49-F238E27FC236}">
                <a16:creationId xmlns:a16="http://schemas.microsoft.com/office/drawing/2014/main" id="{ABE75B69-6DEC-47F1-A488-6A51D7C43D84}"/>
              </a:ext>
            </a:extLst>
          </p:cNvPr>
          <p:cNvSpPr/>
          <p:nvPr/>
        </p:nvSpPr>
        <p:spPr>
          <a:xfrm>
            <a:off x="7661561" y="3050791"/>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4" name="Rectangle 23">
            <a:extLst>
              <a:ext uri="{FF2B5EF4-FFF2-40B4-BE49-F238E27FC236}">
                <a16:creationId xmlns:a16="http://schemas.microsoft.com/office/drawing/2014/main" id="{4AA8C1FE-D7C9-42A6-8084-5EDF2524A36C}"/>
              </a:ext>
            </a:extLst>
          </p:cNvPr>
          <p:cNvSpPr/>
          <p:nvPr/>
        </p:nvSpPr>
        <p:spPr>
          <a:xfrm>
            <a:off x="11134657" y="3158667"/>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5" name="Rectangle 24">
            <a:extLst>
              <a:ext uri="{FF2B5EF4-FFF2-40B4-BE49-F238E27FC236}">
                <a16:creationId xmlns:a16="http://schemas.microsoft.com/office/drawing/2014/main" id="{61CF6D66-EB01-45B0-BE12-161EE430AE29}"/>
              </a:ext>
            </a:extLst>
          </p:cNvPr>
          <p:cNvSpPr/>
          <p:nvPr/>
        </p:nvSpPr>
        <p:spPr>
          <a:xfrm>
            <a:off x="6168005" y="4751630"/>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6" name="Rectangle 25">
            <a:extLst>
              <a:ext uri="{FF2B5EF4-FFF2-40B4-BE49-F238E27FC236}">
                <a16:creationId xmlns:a16="http://schemas.microsoft.com/office/drawing/2014/main" id="{885953D6-E5EB-4799-AB28-5C9CA80DE9CD}"/>
              </a:ext>
            </a:extLst>
          </p:cNvPr>
          <p:cNvSpPr/>
          <p:nvPr/>
        </p:nvSpPr>
        <p:spPr>
          <a:xfrm>
            <a:off x="10280283" y="4725763"/>
            <a:ext cx="364202" cy="461665"/>
          </a:xfrm>
          <a:prstGeom prst="rect">
            <a:avLst/>
          </a:prstGeom>
        </p:spPr>
        <p:txBody>
          <a:bodyPr wrap="none">
            <a:spAutoFit/>
          </a:bodyPr>
          <a:lstStyle/>
          <a:p>
            <a:r>
              <a:rPr lang="en-GB" sz="2400" dirty="0">
                <a:solidFill>
                  <a:srgbClr val="FF0000"/>
                </a:solidFill>
              </a:rPr>
              <a:t>=</a:t>
            </a:r>
            <a:endParaRPr lang="en-GB" sz="2400" dirty="0"/>
          </a:p>
        </p:txBody>
      </p:sp>
      <p:sp>
        <p:nvSpPr>
          <p:cNvPr id="27" name="Rectangle 26">
            <a:extLst>
              <a:ext uri="{FF2B5EF4-FFF2-40B4-BE49-F238E27FC236}">
                <a16:creationId xmlns:a16="http://schemas.microsoft.com/office/drawing/2014/main" id="{16332509-DA1F-48B7-B543-F82723E1E478}"/>
              </a:ext>
            </a:extLst>
          </p:cNvPr>
          <p:cNvSpPr/>
          <p:nvPr/>
        </p:nvSpPr>
        <p:spPr>
          <a:xfrm>
            <a:off x="7865554" y="6185409"/>
            <a:ext cx="1340432" cy="461665"/>
          </a:xfrm>
          <a:prstGeom prst="rect">
            <a:avLst/>
          </a:prstGeom>
        </p:spPr>
        <p:txBody>
          <a:bodyPr wrap="none">
            <a:spAutoFit/>
          </a:bodyPr>
          <a:lstStyle/>
          <a:p>
            <a:r>
              <a:rPr lang="en-GB" sz="2400" dirty="0">
                <a:solidFill>
                  <a:srgbClr val="FF0000"/>
                </a:solidFill>
              </a:rPr>
              <a:t>= 2 balls</a:t>
            </a:r>
            <a:endParaRPr lang="en-GB" sz="2400" dirty="0"/>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8CF02B1-3EB0-4384-B306-4FA69F8B20E6}"/>
                  </a:ext>
                </a:extLst>
              </p:cNvPr>
              <p:cNvSpPr/>
              <p:nvPr/>
            </p:nvSpPr>
            <p:spPr>
              <a:xfrm>
                <a:off x="6100692" y="1548386"/>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28" name="Rectangle 27">
                <a:extLst>
                  <a:ext uri="{FF2B5EF4-FFF2-40B4-BE49-F238E27FC236}">
                    <a16:creationId xmlns:a16="http://schemas.microsoft.com/office/drawing/2014/main" id="{58CF02B1-3EB0-4384-B306-4FA69F8B20E6}"/>
                  </a:ext>
                </a:extLst>
              </p:cNvPr>
              <p:cNvSpPr>
                <a:spLocks noRot="1" noChangeAspect="1" noMove="1" noResize="1" noEditPoints="1" noAdjustHandles="1" noChangeArrowheads="1" noChangeShapeType="1" noTextEdit="1"/>
              </p:cNvSpPr>
              <p:nvPr/>
            </p:nvSpPr>
            <p:spPr>
              <a:xfrm>
                <a:off x="6100692" y="1548386"/>
                <a:ext cx="397866" cy="66851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A0BEF3E1-3E42-4FDC-970D-83B81608BDC7}"/>
                  </a:ext>
                </a:extLst>
              </p:cNvPr>
              <p:cNvSpPr/>
              <p:nvPr/>
            </p:nvSpPr>
            <p:spPr>
              <a:xfrm>
                <a:off x="7495418" y="1962615"/>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29" name="Rectangle 28">
                <a:extLst>
                  <a:ext uri="{FF2B5EF4-FFF2-40B4-BE49-F238E27FC236}">
                    <a16:creationId xmlns:a16="http://schemas.microsoft.com/office/drawing/2014/main" id="{A0BEF3E1-3E42-4FDC-970D-83B81608BDC7}"/>
                  </a:ext>
                </a:extLst>
              </p:cNvPr>
              <p:cNvSpPr>
                <a:spLocks noRot="1" noChangeAspect="1" noMove="1" noResize="1" noEditPoints="1" noAdjustHandles="1" noChangeArrowheads="1" noChangeShapeType="1" noTextEdit="1"/>
              </p:cNvSpPr>
              <p:nvPr/>
            </p:nvSpPr>
            <p:spPr>
              <a:xfrm>
                <a:off x="7495418" y="1962615"/>
                <a:ext cx="397866" cy="6705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85E50C4-37D0-4565-8D5C-37635E8EB22C}"/>
                  </a:ext>
                </a:extLst>
              </p:cNvPr>
              <p:cNvSpPr/>
              <p:nvPr/>
            </p:nvSpPr>
            <p:spPr>
              <a:xfrm>
                <a:off x="8391851" y="2447591"/>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30" name="Rectangle 29">
                <a:extLst>
                  <a:ext uri="{FF2B5EF4-FFF2-40B4-BE49-F238E27FC236}">
                    <a16:creationId xmlns:a16="http://schemas.microsoft.com/office/drawing/2014/main" id="{885E50C4-37D0-4565-8D5C-37635E8EB22C}"/>
                  </a:ext>
                </a:extLst>
              </p:cNvPr>
              <p:cNvSpPr>
                <a:spLocks noRot="1" noChangeAspect="1" noMove="1" noResize="1" noEditPoints="1" noAdjustHandles="1" noChangeArrowheads="1" noChangeShapeType="1" noTextEdit="1"/>
              </p:cNvSpPr>
              <p:nvPr/>
            </p:nvSpPr>
            <p:spPr>
              <a:xfrm>
                <a:off x="8391851" y="2447591"/>
                <a:ext cx="397866" cy="67056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80B4D9F-E229-45C1-BA38-9F8DCCAA6FA1}"/>
                  </a:ext>
                </a:extLst>
              </p:cNvPr>
              <p:cNvSpPr/>
              <p:nvPr/>
            </p:nvSpPr>
            <p:spPr>
              <a:xfrm>
                <a:off x="7967886" y="2980410"/>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31" name="Rectangle 30">
                <a:extLst>
                  <a:ext uri="{FF2B5EF4-FFF2-40B4-BE49-F238E27FC236}">
                    <a16:creationId xmlns:a16="http://schemas.microsoft.com/office/drawing/2014/main" id="{E80B4D9F-E229-45C1-BA38-9F8DCCAA6FA1}"/>
                  </a:ext>
                </a:extLst>
              </p:cNvPr>
              <p:cNvSpPr>
                <a:spLocks noRot="1" noChangeAspect="1" noMove="1" noResize="1" noEditPoints="1" noAdjustHandles="1" noChangeArrowheads="1" noChangeShapeType="1" noTextEdit="1"/>
              </p:cNvSpPr>
              <p:nvPr/>
            </p:nvSpPr>
            <p:spPr>
              <a:xfrm>
                <a:off x="7967886" y="2980410"/>
                <a:ext cx="397866" cy="66851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1542E81D-7A2C-4797-B6CE-AC48CB529AF5}"/>
                  </a:ext>
                </a:extLst>
              </p:cNvPr>
              <p:cNvSpPr/>
              <p:nvPr/>
            </p:nvSpPr>
            <p:spPr>
              <a:xfrm>
                <a:off x="11402350" y="3059977"/>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32" name="Rectangle 31">
                <a:extLst>
                  <a:ext uri="{FF2B5EF4-FFF2-40B4-BE49-F238E27FC236}">
                    <a16:creationId xmlns:a16="http://schemas.microsoft.com/office/drawing/2014/main" id="{1542E81D-7A2C-4797-B6CE-AC48CB529AF5}"/>
                  </a:ext>
                </a:extLst>
              </p:cNvPr>
              <p:cNvSpPr>
                <a:spLocks noRot="1" noChangeAspect="1" noMove="1" noResize="1" noEditPoints="1" noAdjustHandles="1" noChangeArrowheads="1" noChangeShapeType="1" noTextEdit="1"/>
              </p:cNvSpPr>
              <p:nvPr/>
            </p:nvSpPr>
            <p:spPr>
              <a:xfrm>
                <a:off x="11402350" y="3059977"/>
                <a:ext cx="397866" cy="66851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56D045CC-3E55-43CD-A3DE-DB3E91D215D2}"/>
                  </a:ext>
                </a:extLst>
              </p:cNvPr>
              <p:cNvSpPr/>
              <p:nvPr/>
            </p:nvSpPr>
            <p:spPr>
              <a:xfrm>
                <a:off x="5738075" y="4611965"/>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30</m:t>
                          </m:r>
                        </m:den>
                      </m:f>
                    </m:oMath>
                  </m:oMathPara>
                </a14:m>
                <a:endParaRPr lang="en-GB" dirty="0"/>
              </a:p>
            </p:txBody>
          </p:sp>
        </mc:Choice>
        <mc:Fallback xmlns="">
          <p:sp>
            <p:nvSpPr>
              <p:cNvPr id="33" name="Rectangle 32">
                <a:extLst>
                  <a:ext uri="{FF2B5EF4-FFF2-40B4-BE49-F238E27FC236}">
                    <a16:creationId xmlns:a16="http://schemas.microsoft.com/office/drawing/2014/main" id="{56D045CC-3E55-43CD-A3DE-DB3E91D215D2}"/>
                  </a:ext>
                </a:extLst>
              </p:cNvPr>
              <p:cNvSpPr>
                <a:spLocks noRot="1" noChangeAspect="1" noMove="1" noResize="1" noEditPoints="1" noAdjustHandles="1" noChangeArrowheads="1" noChangeShapeType="1" noTextEdit="1"/>
              </p:cNvSpPr>
              <p:nvPr/>
            </p:nvSpPr>
            <p:spPr>
              <a:xfrm>
                <a:off x="5738075" y="4611965"/>
                <a:ext cx="540533" cy="67056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0AA50D0-4DF9-4227-8DD5-04BA69C1189E}"/>
                  </a:ext>
                </a:extLst>
              </p:cNvPr>
              <p:cNvSpPr/>
              <p:nvPr/>
            </p:nvSpPr>
            <p:spPr>
              <a:xfrm>
                <a:off x="6442628" y="4621344"/>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34" name="Rectangle 33">
                <a:extLst>
                  <a:ext uri="{FF2B5EF4-FFF2-40B4-BE49-F238E27FC236}">
                    <a16:creationId xmlns:a16="http://schemas.microsoft.com/office/drawing/2014/main" id="{30AA50D0-4DF9-4227-8DD5-04BA69C1189E}"/>
                  </a:ext>
                </a:extLst>
              </p:cNvPr>
              <p:cNvSpPr>
                <a:spLocks noRot="1" noChangeAspect="1" noMove="1" noResize="1" noEditPoints="1" noAdjustHandles="1" noChangeArrowheads="1" noChangeShapeType="1" noTextEdit="1"/>
              </p:cNvSpPr>
              <p:nvPr/>
            </p:nvSpPr>
            <p:spPr>
              <a:xfrm>
                <a:off x="6442628" y="4621344"/>
                <a:ext cx="397866" cy="670505"/>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2E0C215F-A017-46A2-A917-A332A919C9ED}"/>
                  </a:ext>
                </a:extLst>
              </p:cNvPr>
              <p:cNvSpPr/>
              <p:nvPr/>
            </p:nvSpPr>
            <p:spPr>
              <a:xfrm>
                <a:off x="9889273" y="4592779"/>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18</m:t>
                          </m:r>
                        </m:num>
                        <m:den>
                          <m:r>
                            <a:rPr lang="en-GB" b="0" i="1" smtClean="0">
                              <a:solidFill>
                                <a:srgbClr val="FF0000"/>
                              </a:solidFill>
                              <a:latin typeface="Cambria Math" panose="02040503050406030204" pitchFamily="18" charset="0"/>
                            </a:rPr>
                            <m:t>30</m:t>
                          </m:r>
                        </m:den>
                      </m:f>
                    </m:oMath>
                  </m:oMathPara>
                </a14:m>
                <a:endParaRPr lang="en-GB" dirty="0"/>
              </a:p>
            </p:txBody>
          </p:sp>
        </mc:Choice>
        <mc:Fallback xmlns="">
          <p:sp>
            <p:nvSpPr>
              <p:cNvPr id="35" name="Rectangle 34">
                <a:extLst>
                  <a:ext uri="{FF2B5EF4-FFF2-40B4-BE49-F238E27FC236}">
                    <a16:creationId xmlns:a16="http://schemas.microsoft.com/office/drawing/2014/main" id="{2E0C215F-A017-46A2-A917-A332A919C9ED}"/>
                  </a:ext>
                </a:extLst>
              </p:cNvPr>
              <p:cNvSpPr>
                <a:spLocks noRot="1" noChangeAspect="1" noMove="1" noResize="1" noEditPoints="1" noAdjustHandles="1" noChangeArrowheads="1" noChangeShapeType="1" noTextEdit="1"/>
              </p:cNvSpPr>
              <p:nvPr/>
            </p:nvSpPr>
            <p:spPr>
              <a:xfrm>
                <a:off x="9889273" y="4592779"/>
                <a:ext cx="540533" cy="670568"/>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E42C181-017D-4F60-92D9-6E5F9A53D3F3}"/>
                  </a:ext>
                </a:extLst>
              </p:cNvPr>
              <p:cNvSpPr/>
              <p:nvPr/>
            </p:nvSpPr>
            <p:spPr>
              <a:xfrm>
                <a:off x="10483554" y="4577330"/>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36" name="Rectangle 35">
                <a:extLst>
                  <a:ext uri="{FF2B5EF4-FFF2-40B4-BE49-F238E27FC236}">
                    <a16:creationId xmlns:a16="http://schemas.microsoft.com/office/drawing/2014/main" id="{6E42C181-017D-4F60-92D9-6E5F9A53D3F3}"/>
                  </a:ext>
                </a:extLst>
              </p:cNvPr>
              <p:cNvSpPr>
                <a:spLocks noRot="1" noChangeAspect="1" noMove="1" noResize="1" noEditPoints="1" noAdjustHandles="1" noChangeArrowheads="1" noChangeShapeType="1" noTextEdit="1"/>
              </p:cNvSpPr>
              <p:nvPr/>
            </p:nvSpPr>
            <p:spPr>
              <a:xfrm>
                <a:off x="10483554" y="4577330"/>
                <a:ext cx="397866" cy="670505"/>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DB0BDBCF-F32E-4E40-8934-938CBFCBCC56}"/>
                  </a:ext>
                </a:extLst>
              </p:cNvPr>
              <p:cNvSpPr/>
              <p:nvPr/>
            </p:nvSpPr>
            <p:spPr>
              <a:xfrm>
                <a:off x="7598159" y="6067162"/>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37" name="Rectangle 36">
                <a:extLst>
                  <a:ext uri="{FF2B5EF4-FFF2-40B4-BE49-F238E27FC236}">
                    <a16:creationId xmlns:a16="http://schemas.microsoft.com/office/drawing/2014/main" id="{DB0BDBCF-F32E-4E40-8934-938CBFCBCC56}"/>
                  </a:ext>
                </a:extLst>
              </p:cNvPr>
              <p:cNvSpPr>
                <a:spLocks noRot="1" noChangeAspect="1" noMove="1" noResize="1" noEditPoints="1" noAdjustHandles="1" noChangeArrowheads="1" noChangeShapeType="1" noTextEdit="1"/>
              </p:cNvSpPr>
              <p:nvPr/>
            </p:nvSpPr>
            <p:spPr>
              <a:xfrm>
                <a:off x="7598159" y="6067162"/>
                <a:ext cx="397866" cy="670505"/>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3FAFA45-3BE9-4C5F-9356-AE1AB6190159}"/>
                  </a:ext>
                </a:extLst>
              </p:cNvPr>
              <p:cNvSpPr/>
              <p:nvPr/>
            </p:nvSpPr>
            <p:spPr>
              <a:xfrm>
                <a:off x="9239297" y="6041250"/>
                <a:ext cx="397865"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5</m:t>
                          </m:r>
                        </m:den>
                      </m:f>
                    </m:oMath>
                  </m:oMathPara>
                </a14:m>
                <a:endParaRPr lang="en-GB" dirty="0"/>
              </a:p>
            </p:txBody>
          </p:sp>
        </mc:Choice>
        <mc:Fallback xmlns="">
          <p:sp>
            <p:nvSpPr>
              <p:cNvPr id="38" name="Rectangle 37">
                <a:extLst>
                  <a:ext uri="{FF2B5EF4-FFF2-40B4-BE49-F238E27FC236}">
                    <a16:creationId xmlns:a16="http://schemas.microsoft.com/office/drawing/2014/main" id="{B3FAFA45-3BE9-4C5F-9356-AE1AB6190159}"/>
                  </a:ext>
                </a:extLst>
              </p:cNvPr>
              <p:cNvSpPr>
                <a:spLocks noRot="1" noChangeAspect="1" noMove="1" noResize="1" noEditPoints="1" noAdjustHandles="1" noChangeArrowheads="1" noChangeShapeType="1" noTextEdit="1"/>
              </p:cNvSpPr>
              <p:nvPr/>
            </p:nvSpPr>
            <p:spPr>
              <a:xfrm>
                <a:off x="9239297" y="6041250"/>
                <a:ext cx="397865" cy="670505"/>
              </a:xfrm>
              <a:prstGeom prst="rect">
                <a:avLst/>
              </a:prstGeom>
              <a:blipFill>
                <a:blip r:embed="rId20"/>
                <a:stretch>
                  <a:fillRect/>
                </a:stretch>
              </a:blipFill>
            </p:spPr>
            <p:txBody>
              <a:bodyPr/>
              <a:lstStyle/>
              <a:p>
                <a:r>
                  <a:rPr lang="en-GB">
                    <a:noFill/>
                  </a:rPr>
                  <a:t> </a:t>
                </a:r>
              </a:p>
            </p:txBody>
          </p:sp>
        </mc:Fallback>
      </mc:AlternateContent>
      <p:sp>
        <p:nvSpPr>
          <p:cNvPr id="39" name="Rectangle 38">
            <a:extLst>
              <a:ext uri="{FF2B5EF4-FFF2-40B4-BE49-F238E27FC236}">
                <a16:creationId xmlns:a16="http://schemas.microsoft.com/office/drawing/2014/main" id="{BEA3301A-A8B5-4F80-A7D8-9C57F1EFC897}"/>
              </a:ext>
            </a:extLst>
          </p:cNvPr>
          <p:cNvSpPr/>
          <p:nvPr/>
        </p:nvSpPr>
        <p:spPr>
          <a:xfrm>
            <a:off x="9580210" y="6168027"/>
            <a:ext cx="2145139" cy="461665"/>
          </a:xfrm>
          <a:prstGeom prst="rect">
            <a:avLst/>
          </a:prstGeom>
        </p:spPr>
        <p:txBody>
          <a:bodyPr wrap="none">
            <a:spAutoFit/>
          </a:bodyPr>
          <a:lstStyle/>
          <a:p>
            <a:r>
              <a:rPr lang="en-GB" sz="2400" dirty="0">
                <a:solidFill>
                  <a:srgbClr val="FF0000"/>
                </a:solidFill>
              </a:rPr>
              <a:t>= 4 white balls</a:t>
            </a:r>
            <a:endParaRPr lang="en-GB" sz="2400" dirty="0"/>
          </a:p>
        </p:txBody>
      </p:sp>
    </p:spTree>
    <p:extLst>
      <p:ext uri="{BB962C8B-B14F-4D97-AF65-F5344CB8AC3E}">
        <p14:creationId xmlns:p14="http://schemas.microsoft.com/office/powerpoint/2010/main" val="1394747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2: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second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40694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55C365-2BB3-4AD1-82FF-BCE58EF687BE}"/>
              </a:ext>
            </a:extLst>
          </p:cNvPr>
          <p:cNvSpPr/>
          <p:nvPr/>
        </p:nvSpPr>
        <p:spPr bwMode="auto">
          <a:xfrm>
            <a:off x="4367808" y="2462555"/>
            <a:ext cx="6552728" cy="8390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Calculating Relative Frequency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68EBFB7-CF34-489C-8914-827C530DCAFE}"/>
              </a:ext>
            </a:extLst>
          </p:cNvPr>
          <p:cNvSpPr/>
          <p:nvPr/>
        </p:nvSpPr>
        <p:spPr>
          <a:xfrm>
            <a:off x="2279576" y="764704"/>
            <a:ext cx="8962900" cy="1938992"/>
          </a:xfrm>
          <a:prstGeom prst="rect">
            <a:avLst/>
          </a:prstGeom>
        </p:spPr>
        <p:txBody>
          <a:bodyPr wrap="square">
            <a:spAutoFit/>
          </a:bodyPr>
          <a:lstStyle/>
          <a:p>
            <a:r>
              <a:rPr lang="en-GB" sz="2400" dirty="0"/>
              <a:t>Some probabilities cannot be calculated as in the last section; for example, the probability that it will rain on 20 November cannot be found in this way. Probabilities can, however, be estimated using relative frequencies found from observations or from experiments.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E1CD25A-3017-401D-A6E1-09B0BADFD483}"/>
                  </a:ext>
                </a:extLst>
              </p:cNvPr>
              <p:cNvSpPr/>
              <p:nvPr/>
            </p:nvSpPr>
            <p:spPr>
              <a:xfrm>
                <a:off x="4419526" y="2545939"/>
                <a:ext cx="6399637" cy="669607"/>
              </a:xfrm>
              <a:prstGeom prst="rect">
                <a:avLst/>
              </a:prstGeom>
            </p:spPr>
            <p:txBody>
              <a:bodyPr wrap="none">
                <a:spAutoFit/>
              </a:bodyPr>
              <a:lstStyle/>
              <a:p>
                <a:r>
                  <a:rPr lang="en-GB" sz="2400" dirty="0"/>
                  <a:t>Relative Frequency</a:t>
                </a:r>
                <a:r>
                  <a:rPr lang="en-GB" sz="2400" dirty="0">
                    <a:solidFill>
                      <a:schemeClr val="tx1"/>
                    </a:solidFill>
                  </a:rPr>
                  <a:t> =  </a:t>
                </a:r>
                <a14:m>
                  <m:oMath xmlns:m="http://schemas.openxmlformats.org/officeDocument/2006/math">
                    <m:f>
                      <m:fPr>
                        <m:ctrlPr>
                          <a:rPr lang="en-GB" sz="2400" i="1">
                            <a:solidFill>
                              <a:schemeClr val="tx1"/>
                            </a:solidFill>
                            <a:latin typeface="Cambria Math" panose="02040503050406030204" pitchFamily="18" charset="0"/>
                          </a:rPr>
                        </m:ctrlPr>
                      </m:fPr>
                      <m:num>
                        <m:r>
                          <a:rPr lang="en-GB" sz="2400" i="1">
                            <a:solidFill>
                              <a:schemeClr val="tx1"/>
                            </a:solidFill>
                            <a:latin typeface="Cambria Math" panose="02040503050406030204" pitchFamily="18" charset="0"/>
                          </a:rPr>
                          <m:t>𝑛𝑢𝑚𝑏𝑒𝑟</m:t>
                        </m:r>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𝑜𝑓</m:t>
                        </m:r>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𝑠𝑢𝑐𝑐𝑒𝑠𝑠𝑓𝑢𝑙</m:t>
                        </m:r>
                        <m:r>
                          <a:rPr lang="en-GB" sz="2400" i="1">
                            <a:solidFill>
                              <a:schemeClr val="tx1"/>
                            </a:solidFill>
                            <a:latin typeface="Cambria Math" panose="02040503050406030204" pitchFamily="18" charset="0"/>
                          </a:rPr>
                          <m:t> </m:t>
                        </m:r>
                        <m:r>
                          <a:rPr lang="en-GB" sz="2400" b="0" i="1" smtClean="0">
                            <a:solidFill>
                              <a:schemeClr val="tx1"/>
                            </a:solidFill>
                            <a:latin typeface="Cambria Math" panose="02040503050406030204" pitchFamily="18" charset="0"/>
                          </a:rPr>
                          <m:t>𝑡𝑟𝑖𝑎𝑙𝑠</m:t>
                        </m:r>
                      </m:num>
                      <m:den>
                        <m:r>
                          <a:rPr lang="en-GB" sz="2400" i="1">
                            <a:solidFill>
                              <a:schemeClr val="tx1"/>
                            </a:solidFill>
                            <a:latin typeface="Cambria Math" panose="02040503050406030204" pitchFamily="18" charset="0"/>
                          </a:rPr>
                          <m:t>𝑡𝑜𝑡𝑎𝑙</m:t>
                        </m:r>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𝑛𝑢𝑚𝑏𝑒𝑟</m:t>
                        </m:r>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𝑜𝑓</m:t>
                        </m:r>
                        <m:r>
                          <a:rPr lang="en-GB" sz="2400" i="1">
                            <a:solidFill>
                              <a:schemeClr val="tx1"/>
                            </a:solidFill>
                            <a:latin typeface="Cambria Math" panose="02040503050406030204" pitchFamily="18" charset="0"/>
                          </a:rPr>
                          <m:t> </m:t>
                        </m:r>
                        <m:r>
                          <a:rPr lang="en-GB" sz="2400" b="0" i="1" smtClean="0">
                            <a:solidFill>
                              <a:schemeClr val="tx1"/>
                            </a:solidFill>
                            <a:latin typeface="Cambria Math" panose="02040503050406030204" pitchFamily="18" charset="0"/>
                          </a:rPr>
                          <m:t>𝑡𝑟𝑖𝑎𝑙𝑠</m:t>
                        </m:r>
                      </m:den>
                    </m:f>
                  </m:oMath>
                </a14:m>
                <a:endParaRPr lang="en-GB" sz="2400" dirty="0"/>
              </a:p>
            </p:txBody>
          </p:sp>
        </mc:Choice>
        <mc:Fallback xmlns="">
          <p:sp>
            <p:nvSpPr>
              <p:cNvPr id="3" name="Rectangle 2">
                <a:extLst>
                  <a:ext uri="{FF2B5EF4-FFF2-40B4-BE49-F238E27FC236}">
                    <a16:creationId xmlns:a16="http://schemas.microsoft.com/office/drawing/2014/main" id="{1E1CD25A-3017-401D-A6E1-09B0BADFD483}"/>
                  </a:ext>
                </a:extLst>
              </p:cNvPr>
              <p:cNvSpPr>
                <a:spLocks noRot="1" noChangeAspect="1" noMove="1" noResize="1" noEditPoints="1" noAdjustHandles="1" noChangeArrowheads="1" noChangeShapeType="1" noTextEdit="1"/>
              </p:cNvSpPr>
              <p:nvPr/>
            </p:nvSpPr>
            <p:spPr>
              <a:xfrm>
                <a:off x="4419526" y="2545939"/>
                <a:ext cx="6399637" cy="669607"/>
              </a:xfrm>
              <a:prstGeom prst="rect">
                <a:avLst/>
              </a:prstGeom>
              <a:blipFill>
                <a:blip r:embed="rId4"/>
                <a:stretch>
                  <a:fillRect l="-1524" b="-2752"/>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193A6E37-6D50-4F11-912F-6798FED554B7}"/>
              </a:ext>
            </a:extLst>
          </p:cNvPr>
          <p:cNvSpPr/>
          <p:nvPr/>
        </p:nvSpPr>
        <p:spPr>
          <a:xfrm>
            <a:off x="2279576" y="3216869"/>
            <a:ext cx="8568952" cy="3416320"/>
          </a:xfrm>
          <a:prstGeom prst="rect">
            <a:avLst/>
          </a:prstGeom>
        </p:spPr>
        <p:txBody>
          <a:bodyPr wrap="square">
            <a:spAutoFit/>
          </a:bodyPr>
          <a:lstStyle/>
          <a:p>
            <a:r>
              <a:rPr lang="en-GB" sz="2400" b="1" dirty="0"/>
              <a:t>Example 1</a:t>
            </a:r>
          </a:p>
          <a:p>
            <a:r>
              <a:rPr lang="en-GB" sz="2400" dirty="0"/>
              <a:t>Matthew decides to try to estimate the probability that toast lands butter-side-down when dropped.  He drops a piece of buttered toast 50 times and observes that it lands butter-side-down 30 times.</a:t>
            </a:r>
          </a:p>
          <a:p>
            <a:r>
              <a:rPr lang="en-GB" sz="2400" dirty="0"/>
              <a:t>Estimate the probability that the toast lands butter-side-down.</a:t>
            </a:r>
          </a:p>
          <a:p>
            <a:r>
              <a:rPr lang="en-GB" sz="2400" b="1" dirty="0"/>
              <a:t>Solution</a:t>
            </a:r>
          </a:p>
          <a:p>
            <a:r>
              <a:rPr lang="en-GB" sz="2400" dirty="0">
                <a:solidFill>
                  <a:srgbClr val="FF0000"/>
                </a:solidFill>
              </a:rPr>
              <a:t>An estimate of the probability is given by the relative frequency.  In this case this is:</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A30E2A8-9CFE-4591-BA7E-748FF34DE6EB}"/>
                  </a:ext>
                </a:extLst>
              </p:cNvPr>
              <p:cNvSpPr/>
              <p:nvPr/>
            </p:nvSpPr>
            <p:spPr>
              <a:xfrm>
                <a:off x="9938787" y="5949280"/>
                <a:ext cx="973343"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30</m:t>
                        </m:r>
                      </m:num>
                      <m:den>
                        <m:r>
                          <a:rPr lang="en-GB" sz="2400" i="1">
                            <a:solidFill>
                              <a:srgbClr val="FF0000"/>
                            </a:solidFill>
                            <a:latin typeface="Cambria Math" panose="02040503050406030204" pitchFamily="18" charset="0"/>
                          </a:rPr>
                          <m:t> </m:t>
                        </m:r>
                        <m:r>
                          <a:rPr lang="en-GB" sz="2400" b="0" i="1" smtClean="0">
                            <a:solidFill>
                              <a:srgbClr val="FF0000"/>
                            </a:solidFill>
                            <a:latin typeface="Cambria Math" panose="02040503050406030204" pitchFamily="18" charset="0"/>
                          </a:rPr>
                          <m:t>50</m:t>
                        </m:r>
                      </m:den>
                    </m:f>
                  </m:oMath>
                </a14:m>
                <a:r>
                  <a:rPr lang="en-GB" sz="2400" dirty="0">
                    <a:solidFill>
                      <a:srgbClr val="FF0000"/>
                    </a:solidFill>
                  </a:rPr>
                  <a:t> = </a:t>
                </a:r>
                <a14:m>
                  <m:oMath xmlns:m="http://schemas.openxmlformats.org/officeDocument/2006/math">
                    <m:f>
                      <m:fPr>
                        <m:ctrlPr>
                          <a:rPr lang="en-GB" sz="2400" i="1" dirty="0">
                            <a:solidFill>
                              <a:srgbClr val="FF0000"/>
                            </a:solidFill>
                            <a:latin typeface="Cambria Math" panose="02040503050406030204" pitchFamily="18" charset="0"/>
                          </a:rPr>
                        </m:ctrlPr>
                      </m:fPr>
                      <m:num>
                        <m:r>
                          <a:rPr lang="en-GB" sz="2400" i="1" dirty="0">
                            <a:solidFill>
                              <a:srgbClr val="FF0000"/>
                            </a:solidFill>
                            <a:latin typeface="Cambria Math" panose="02040503050406030204" pitchFamily="18" charset="0"/>
                          </a:rPr>
                          <m:t>3</m:t>
                        </m:r>
                      </m:num>
                      <m:den>
                        <m:r>
                          <a:rPr lang="en-GB" sz="2400" i="1" dirty="0">
                            <a:solidFill>
                              <a:srgbClr val="FF0000"/>
                            </a:solidFill>
                            <a:latin typeface="Cambria Math" panose="02040503050406030204" pitchFamily="18" charset="0"/>
                          </a:rPr>
                          <m:t>5</m:t>
                        </m:r>
                      </m:den>
                    </m:f>
                  </m:oMath>
                </a14:m>
                <a:endParaRPr lang="en-GB" sz="2400" dirty="0"/>
              </a:p>
            </p:txBody>
          </p:sp>
        </mc:Choice>
        <mc:Fallback xmlns="">
          <p:sp>
            <p:nvSpPr>
              <p:cNvPr id="7" name="Rectangle 6">
                <a:extLst>
                  <a:ext uri="{FF2B5EF4-FFF2-40B4-BE49-F238E27FC236}">
                    <a16:creationId xmlns:a16="http://schemas.microsoft.com/office/drawing/2014/main" id="{9A30E2A8-9CFE-4591-BA7E-748FF34DE6EB}"/>
                  </a:ext>
                </a:extLst>
              </p:cNvPr>
              <p:cNvSpPr>
                <a:spLocks noRot="1" noChangeAspect="1" noMove="1" noResize="1" noEditPoints="1" noAdjustHandles="1" noChangeArrowheads="1" noChangeShapeType="1" noTextEdit="1"/>
              </p:cNvSpPr>
              <p:nvPr/>
            </p:nvSpPr>
            <p:spPr>
              <a:xfrm>
                <a:off x="9938787" y="5949280"/>
                <a:ext cx="973343" cy="616964"/>
              </a:xfrm>
              <a:prstGeom prst="rect">
                <a:avLst/>
              </a:prstGeom>
              <a:blipFill>
                <a:blip r:embed="rId5"/>
                <a:stretch>
                  <a:fillRect b="-8911"/>
                </a:stretch>
              </a:blipFill>
            </p:spPr>
            <p:txBody>
              <a:bodyPr/>
              <a:lstStyle/>
              <a:p>
                <a:r>
                  <a:rPr lang="en-GB">
                    <a:noFill/>
                  </a:rPr>
                  <a:t> </a:t>
                </a:r>
              </a:p>
            </p:txBody>
          </p:sp>
        </mc:Fallback>
      </mc:AlternateContent>
    </p:spTree>
    <p:extLst>
      <p:ext uri="{BB962C8B-B14F-4D97-AF65-F5344CB8AC3E}">
        <p14:creationId xmlns:p14="http://schemas.microsoft.com/office/powerpoint/2010/main" val="1942969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Calculating Relative Frequency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8545FCA-4F9F-41D1-968C-FFAF7F405FCC}"/>
              </a:ext>
            </a:extLst>
          </p:cNvPr>
          <p:cNvSpPr/>
          <p:nvPr/>
        </p:nvSpPr>
        <p:spPr>
          <a:xfrm>
            <a:off x="2214136" y="620688"/>
            <a:ext cx="9073008" cy="1200329"/>
          </a:xfrm>
          <a:prstGeom prst="rect">
            <a:avLst/>
          </a:prstGeom>
        </p:spPr>
        <p:txBody>
          <a:bodyPr wrap="square">
            <a:spAutoFit/>
          </a:bodyPr>
          <a:lstStyle/>
          <a:p>
            <a:r>
              <a:rPr lang="en-GB" sz="2400" b="1" dirty="0"/>
              <a:t>Example 2</a:t>
            </a:r>
          </a:p>
          <a:p>
            <a:r>
              <a:rPr lang="en-GB" sz="2400" dirty="0"/>
              <a:t>Sarah tosses a coin 200 times.  She gets 108 heads and 92 tails.  Using her results, estimate the probability of obtaining:</a:t>
            </a:r>
          </a:p>
        </p:txBody>
      </p:sp>
      <p:sp>
        <p:nvSpPr>
          <p:cNvPr id="3" name="Rectangle 2">
            <a:extLst>
              <a:ext uri="{FF2B5EF4-FFF2-40B4-BE49-F238E27FC236}">
                <a16:creationId xmlns:a16="http://schemas.microsoft.com/office/drawing/2014/main" id="{BFDAF461-3B47-46D3-A529-BB8F03CD4CC8}"/>
              </a:ext>
            </a:extLst>
          </p:cNvPr>
          <p:cNvSpPr/>
          <p:nvPr/>
        </p:nvSpPr>
        <p:spPr>
          <a:xfrm>
            <a:off x="2214136" y="1852594"/>
            <a:ext cx="6096000" cy="830997"/>
          </a:xfrm>
          <a:prstGeom prst="rect">
            <a:avLst/>
          </a:prstGeom>
        </p:spPr>
        <p:txBody>
          <a:bodyPr>
            <a:spAutoFit/>
          </a:bodyPr>
          <a:lstStyle/>
          <a:p>
            <a:r>
              <a:rPr lang="en-GB" sz="2400" dirty="0"/>
              <a:t>(a)	a head when the coin is tossed,</a:t>
            </a:r>
          </a:p>
          <a:p>
            <a:r>
              <a:rPr lang="en-GB" sz="2400" dirty="0"/>
              <a:t>(b)	a tail when the coin is tossed.</a:t>
            </a:r>
          </a:p>
        </p:txBody>
      </p:sp>
      <p:sp>
        <p:nvSpPr>
          <p:cNvPr id="4" name="Rectangle 3">
            <a:extLst>
              <a:ext uri="{FF2B5EF4-FFF2-40B4-BE49-F238E27FC236}">
                <a16:creationId xmlns:a16="http://schemas.microsoft.com/office/drawing/2014/main" id="{DCEF2819-A43A-48EF-B690-D38912B78946}"/>
              </a:ext>
            </a:extLst>
          </p:cNvPr>
          <p:cNvSpPr/>
          <p:nvPr/>
        </p:nvSpPr>
        <p:spPr>
          <a:xfrm>
            <a:off x="2306093" y="2662498"/>
            <a:ext cx="9248566" cy="830997"/>
          </a:xfrm>
          <a:prstGeom prst="rect">
            <a:avLst/>
          </a:prstGeom>
        </p:spPr>
        <p:txBody>
          <a:bodyPr wrap="square">
            <a:spAutoFit/>
          </a:bodyPr>
          <a:lstStyle/>
          <a:p>
            <a:r>
              <a:rPr lang="en-GB" sz="2400" b="1" dirty="0"/>
              <a:t>Solution</a:t>
            </a:r>
          </a:p>
          <a:p>
            <a:r>
              <a:rPr lang="en-GB" sz="2400" dirty="0">
                <a:solidFill>
                  <a:srgbClr val="FF0000"/>
                </a:solidFill>
              </a:rPr>
              <a:t>The relative frequency gives an estimate of the probability.</a:t>
            </a:r>
          </a:p>
        </p:txBody>
      </p:sp>
      <p:sp>
        <p:nvSpPr>
          <p:cNvPr id="5" name="Rectangle 4">
            <a:extLst>
              <a:ext uri="{FF2B5EF4-FFF2-40B4-BE49-F238E27FC236}">
                <a16:creationId xmlns:a16="http://schemas.microsoft.com/office/drawing/2014/main" id="{44FC4779-32CD-45A7-A892-D082E81AAEE4}"/>
              </a:ext>
            </a:extLst>
          </p:cNvPr>
          <p:cNvSpPr/>
          <p:nvPr/>
        </p:nvSpPr>
        <p:spPr>
          <a:xfrm>
            <a:off x="2349198" y="3612860"/>
            <a:ext cx="3547766" cy="461665"/>
          </a:xfrm>
          <a:prstGeom prst="rect">
            <a:avLst/>
          </a:prstGeom>
        </p:spPr>
        <p:txBody>
          <a:bodyPr wrap="none">
            <a:spAutoFit/>
          </a:bodyPr>
          <a:lstStyle/>
          <a:p>
            <a:r>
              <a:rPr lang="en-GB" sz="2400" dirty="0">
                <a:solidFill>
                  <a:srgbClr val="FF0000"/>
                </a:solidFill>
              </a:rPr>
              <a:t>(a) Relative frequency = </a:t>
            </a:r>
          </a:p>
        </p:txBody>
      </p:sp>
      <p:sp>
        <p:nvSpPr>
          <p:cNvPr id="6" name="Rectangle 5">
            <a:extLst>
              <a:ext uri="{FF2B5EF4-FFF2-40B4-BE49-F238E27FC236}">
                <a16:creationId xmlns:a16="http://schemas.microsoft.com/office/drawing/2014/main" id="{DEEF6601-62C2-4534-80A7-78C640CFDBDD}"/>
              </a:ext>
            </a:extLst>
          </p:cNvPr>
          <p:cNvSpPr/>
          <p:nvPr/>
        </p:nvSpPr>
        <p:spPr>
          <a:xfrm>
            <a:off x="2349198" y="4421832"/>
            <a:ext cx="3547766" cy="461665"/>
          </a:xfrm>
          <a:prstGeom prst="rect">
            <a:avLst/>
          </a:prstGeom>
        </p:spPr>
        <p:txBody>
          <a:bodyPr wrap="none">
            <a:spAutoFit/>
          </a:bodyPr>
          <a:lstStyle/>
          <a:p>
            <a:r>
              <a:rPr lang="en-GB" sz="2400" dirty="0">
                <a:solidFill>
                  <a:srgbClr val="FF0000"/>
                </a:solidFill>
              </a:rPr>
              <a:t>(b) Relative frequency =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6A1F58B-71BD-4C37-9EAA-1B8AB908AF14}"/>
                  </a:ext>
                </a:extLst>
              </p:cNvPr>
              <p:cNvSpPr/>
              <p:nvPr/>
            </p:nvSpPr>
            <p:spPr>
              <a:xfrm>
                <a:off x="5854484" y="3545290"/>
                <a:ext cx="1317990" cy="616964"/>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108</m:t>
                        </m:r>
                      </m:num>
                      <m:den>
                        <m:r>
                          <a:rPr lang="en-GB" sz="2400" i="1">
                            <a:solidFill>
                              <a:srgbClr val="FF0000"/>
                            </a:solidFill>
                            <a:latin typeface="Cambria Math" panose="02040503050406030204" pitchFamily="18" charset="0"/>
                          </a:rPr>
                          <m:t> </m:t>
                        </m:r>
                        <m:r>
                          <a:rPr lang="en-GB" sz="2400" b="0" i="1" smtClean="0">
                            <a:solidFill>
                              <a:srgbClr val="FF0000"/>
                            </a:solidFill>
                            <a:latin typeface="Cambria Math" panose="02040503050406030204" pitchFamily="18" charset="0"/>
                          </a:rPr>
                          <m:t>200</m:t>
                        </m:r>
                      </m:den>
                    </m:f>
                  </m:oMath>
                </a14:m>
                <a:r>
                  <a:rPr lang="en-GB" sz="2400" dirty="0">
                    <a:solidFill>
                      <a:srgbClr val="FF0000"/>
                    </a:solidFill>
                  </a:rPr>
                  <a:t> = </a:t>
                </a:r>
                <a14:m>
                  <m:oMath xmlns:m="http://schemas.openxmlformats.org/officeDocument/2006/math">
                    <m:f>
                      <m:fPr>
                        <m:ctrlPr>
                          <a:rPr lang="en-GB" sz="2400" i="1" dirty="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27</m:t>
                        </m:r>
                      </m:num>
                      <m:den>
                        <m:r>
                          <a:rPr lang="en-GB" sz="2400" i="1" dirty="0">
                            <a:solidFill>
                              <a:srgbClr val="FF0000"/>
                            </a:solidFill>
                            <a:latin typeface="Cambria Math" panose="02040503050406030204" pitchFamily="18" charset="0"/>
                          </a:rPr>
                          <m:t>5</m:t>
                        </m:r>
                        <m:r>
                          <a:rPr lang="en-GB" sz="2400" b="0" i="1" dirty="0" smtClean="0">
                            <a:solidFill>
                              <a:srgbClr val="FF0000"/>
                            </a:solidFill>
                            <a:latin typeface="Cambria Math" panose="02040503050406030204" pitchFamily="18" charset="0"/>
                          </a:rPr>
                          <m:t>0</m:t>
                        </m:r>
                      </m:den>
                    </m:f>
                  </m:oMath>
                </a14:m>
                <a:endParaRPr lang="en-GB" sz="2400" dirty="0"/>
              </a:p>
            </p:txBody>
          </p:sp>
        </mc:Choice>
        <mc:Fallback xmlns="">
          <p:sp>
            <p:nvSpPr>
              <p:cNvPr id="7" name="Rectangle 6">
                <a:extLst>
                  <a:ext uri="{FF2B5EF4-FFF2-40B4-BE49-F238E27FC236}">
                    <a16:creationId xmlns:a16="http://schemas.microsoft.com/office/drawing/2014/main" id="{F6A1F58B-71BD-4C37-9EAA-1B8AB908AF14}"/>
                  </a:ext>
                </a:extLst>
              </p:cNvPr>
              <p:cNvSpPr>
                <a:spLocks noRot="1" noChangeAspect="1" noMove="1" noResize="1" noEditPoints="1" noAdjustHandles="1" noChangeArrowheads="1" noChangeShapeType="1" noTextEdit="1"/>
              </p:cNvSpPr>
              <p:nvPr/>
            </p:nvSpPr>
            <p:spPr>
              <a:xfrm>
                <a:off x="5854484" y="3545290"/>
                <a:ext cx="1317990" cy="616964"/>
              </a:xfrm>
              <a:prstGeom prst="rect">
                <a:avLst/>
              </a:prstGeom>
              <a:blipFill>
                <a:blip r:embed="rId4"/>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DA0DB30-D848-46AA-87B1-567B0C3387A8}"/>
                  </a:ext>
                </a:extLst>
              </p:cNvPr>
              <p:cNvSpPr/>
              <p:nvPr/>
            </p:nvSpPr>
            <p:spPr>
              <a:xfrm>
                <a:off x="5896964" y="4344182"/>
                <a:ext cx="1233030" cy="616964"/>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92</m:t>
                        </m:r>
                      </m:num>
                      <m:den>
                        <m:r>
                          <a:rPr lang="en-GB" sz="2400" i="1">
                            <a:solidFill>
                              <a:srgbClr val="FF0000"/>
                            </a:solidFill>
                            <a:latin typeface="Cambria Math" panose="02040503050406030204" pitchFamily="18" charset="0"/>
                          </a:rPr>
                          <m:t> </m:t>
                        </m:r>
                        <m:r>
                          <a:rPr lang="en-GB" sz="2400" b="0" i="1" smtClean="0">
                            <a:solidFill>
                              <a:srgbClr val="FF0000"/>
                            </a:solidFill>
                            <a:latin typeface="Cambria Math" panose="02040503050406030204" pitchFamily="18" charset="0"/>
                          </a:rPr>
                          <m:t>200</m:t>
                        </m:r>
                      </m:den>
                    </m:f>
                  </m:oMath>
                </a14:m>
                <a:r>
                  <a:rPr lang="en-GB" sz="2400" dirty="0">
                    <a:solidFill>
                      <a:srgbClr val="FF0000"/>
                    </a:solidFill>
                  </a:rPr>
                  <a:t> = </a:t>
                </a:r>
                <a14:m>
                  <m:oMath xmlns:m="http://schemas.openxmlformats.org/officeDocument/2006/math">
                    <m:f>
                      <m:fPr>
                        <m:ctrlPr>
                          <a:rPr lang="en-GB" sz="2400" i="1" dirty="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2</m:t>
                        </m:r>
                        <m:r>
                          <a:rPr lang="en-GB" sz="2400" i="1" dirty="0">
                            <a:solidFill>
                              <a:srgbClr val="FF0000"/>
                            </a:solidFill>
                            <a:latin typeface="Cambria Math" panose="02040503050406030204" pitchFamily="18" charset="0"/>
                          </a:rPr>
                          <m:t>3</m:t>
                        </m:r>
                      </m:num>
                      <m:den>
                        <m:r>
                          <a:rPr lang="en-GB" sz="2400" i="1" dirty="0">
                            <a:solidFill>
                              <a:srgbClr val="FF0000"/>
                            </a:solidFill>
                            <a:latin typeface="Cambria Math" panose="02040503050406030204" pitchFamily="18" charset="0"/>
                          </a:rPr>
                          <m:t>5</m:t>
                        </m:r>
                        <m:r>
                          <a:rPr lang="en-GB" sz="2400" b="0" i="1" dirty="0" smtClean="0">
                            <a:solidFill>
                              <a:srgbClr val="FF0000"/>
                            </a:solidFill>
                            <a:latin typeface="Cambria Math" panose="02040503050406030204" pitchFamily="18" charset="0"/>
                          </a:rPr>
                          <m:t>0</m:t>
                        </m:r>
                      </m:den>
                    </m:f>
                  </m:oMath>
                </a14:m>
                <a:endParaRPr lang="en-GB" sz="2400" dirty="0"/>
              </a:p>
            </p:txBody>
          </p:sp>
        </mc:Choice>
        <mc:Fallback xmlns="">
          <p:sp>
            <p:nvSpPr>
              <p:cNvPr id="8" name="Rectangle 7">
                <a:extLst>
                  <a:ext uri="{FF2B5EF4-FFF2-40B4-BE49-F238E27FC236}">
                    <a16:creationId xmlns:a16="http://schemas.microsoft.com/office/drawing/2014/main" id="{3DA0DB30-D848-46AA-87B1-567B0C3387A8}"/>
                  </a:ext>
                </a:extLst>
              </p:cNvPr>
              <p:cNvSpPr>
                <a:spLocks noRot="1" noChangeAspect="1" noMove="1" noResize="1" noEditPoints="1" noAdjustHandles="1" noChangeArrowheads="1" noChangeShapeType="1" noTextEdit="1"/>
              </p:cNvSpPr>
              <p:nvPr/>
            </p:nvSpPr>
            <p:spPr>
              <a:xfrm>
                <a:off x="5896964" y="4344182"/>
                <a:ext cx="1233030" cy="616964"/>
              </a:xfrm>
              <a:prstGeom prst="rect">
                <a:avLst/>
              </a:prstGeom>
              <a:blipFill>
                <a:blip r:embed="rId5"/>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494C7BA-4FD1-46BB-9E4F-74D4694594D5}"/>
                  </a:ext>
                </a:extLst>
              </p:cNvPr>
              <p:cNvSpPr/>
              <p:nvPr/>
            </p:nvSpPr>
            <p:spPr>
              <a:xfrm>
                <a:off x="2378683" y="5085184"/>
                <a:ext cx="9103386" cy="1352550"/>
              </a:xfrm>
              <a:prstGeom prst="rect">
                <a:avLst/>
              </a:prstGeom>
            </p:spPr>
            <p:txBody>
              <a:bodyPr wrap="square">
                <a:spAutoFit/>
              </a:bodyPr>
              <a:lstStyle/>
              <a:p>
                <a:r>
                  <a:rPr lang="en-GB" sz="2400" dirty="0">
                    <a:solidFill>
                      <a:srgbClr val="FF0000"/>
                    </a:solidFill>
                  </a:rPr>
                  <a:t>We would expect both these probabilities to be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2</m:t>
                        </m:r>
                      </m:den>
                    </m:f>
                    <m:r>
                      <a:rPr lang="en-GB" sz="2400" i="1">
                        <a:solidFill>
                          <a:srgbClr val="FF0000"/>
                        </a:solidFill>
                        <a:latin typeface="Cambria Math" panose="02040503050406030204" pitchFamily="18" charset="0"/>
                      </a:rPr>
                      <m:t> </m:t>
                    </m:r>
                  </m:oMath>
                </a14:m>
                <a:r>
                  <a:rPr lang="en-GB" sz="2400" dirty="0">
                    <a:solidFill>
                      <a:srgbClr val="FF0000"/>
                    </a:solidFill>
                  </a:rPr>
                  <a:t>and here the estimates are close to that value, indicating that her coin may be a fair one. </a:t>
                </a:r>
              </a:p>
            </p:txBody>
          </p:sp>
        </mc:Choice>
        <mc:Fallback xmlns="">
          <p:sp>
            <p:nvSpPr>
              <p:cNvPr id="9" name="Rectangle 8">
                <a:extLst>
                  <a:ext uri="{FF2B5EF4-FFF2-40B4-BE49-F238E27FC236}">
                    <a16:creationId xmlns:a16="http://schemas.microsoft.com/office/drawing/2014/main" id="{C494C7BA-4FD1-46BB-9E4F-74D4694594D5}"/>
                  </a:ext>
                </a:extLst>
              </p:cNvPr>
              <p:cNvSpPr>
                <a:spLocks noRot="1" noChangeAspect="1" noMove="1" noResize="1" noEditPoints="1" noAdjustHandles="1" noChangeArrowheads="1" noChangeShapeType="1" noTextEdit="1"/>
              </p:cNvSpPr>
              <p:nvPr/>
            </p:nvSpPr>
            <p:spPr>
              <a:xfrm>
                <a:off x="2378683" y="5085184"/>
                <a:ext cx="9103386" cy="1352550"/>
              </a:xfrm>
              <a:prstGeom prst="rect">
                <a:avLst/>
              </a:prstGeom>
              <a:blipFill>
                <a:blip r:embed="rId6"/>
                <a:stretch>
                  <a:fillRect l="-1004" b="-9459"/>
                </a:stretch>
              </a:blipFill>
            </p:spPr>
            <p:txBody>
              <a:bodyPr/>
              <a:lstStyle/>
              <a:p>
                <a:r>
                  <a:rPr lang="en-GB">
                    <a:noFill/>
                  </a:rPr>
                  <a:t> </a:t>
                </a:r>
              </a:p>
            </p:txBody>
          </p:sp>
        </mc:Fallback>
      </mc:AlternateContent>
    </p:spTree>
    <p:extLst>
      <p:ext uri="{BB962C8B-B14F-4D97-AF65-F5344CB8AC3E}">
        <p14:creationId xmlns:p14="http://schemas.microsoft.com/office/powerpoint/2010/main" val="2967918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Calculating Relative Frequency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34F2122-E4FC-498D-9D50-495BBAB0383C}"/>
              </a:ext>
            </a:extLst>
          </p:cNvPr>
          <p:cNvSpPr/>
          <p:nvPr/>
        </p:nvSpPr>
        <p:spPr>
          <a:xfrm>
            <a:off x="2423592" y="701781"/>
            <a:ext cx="9361040" cy="1938992"/>
          </a:xfrm>
          <a:prstGeom prst="rect">
            <a:avLst/>
          </a:prstGeom>
        </p:spPr>
        <p:txBody>
          <a:bodyPr wrap="square">
            <a:spAutoFit/>
          </a:bodyPr>
          <a:lstStyle/>
          <a:p>
            <a:r>
              <a:rPr lang="en-GB" sz="2400" b="1" dirty="0"/>
              <a:t>Example 3</a:t>
            </a:r>
          </a:p>
          <a:p>
            <a:r>
              <a:rPr lang="en-GB" sz="2400" dirty="0"/>
              <a:t>Rachel was testing a coin to see if it was fair.  She tossed the coin 50 times and recorded 36 HEADS.  She tossed it another 50 times and recorded 32 HEADS. She continued in this way, and recorded her results on the following table:</a:t>
            </a:r>
          </a:p>
        </p:txBody>
      </p:sp>
      <p:pic>
        <p:nvPicPr>
          <p:cNvPr id="3" name="Picture 2">
            <a:extLst>
              <a:ext uri="{FF2B5EF4-FFF2-40B4-BE49-F238E27FC236}">
                <a16:creationId xmlns:a16="http://schemas.microsoft.com/office/drawing/2014/main" id="{7CC71565-9E2C-4629-843E-9F5237506470}"/>
              </a:ext>
            </a:extLst>
          </p:cNvPr>
          <p:cNvPicPr>
            <a:picLocks noChangeAspect="1"/>
          </p:cNvPicPr>
          <p:nvPr/>
        </p:nvPicPr>
        <p:blipFill>
          <a:blip r:embed="rId4"/>
          <a:stretch>
            <a:fillRect/>
          </a:stretch>
        </p:blipFill>
        <p:spPr>
          <a:xfrm>
            <a:off x="8832304" y="2276872"/>
            <a:ext cx="3107298" cy="3646070"/>
          </a:xfrm>
          <a:prstGeom prst="rect">
            <a:avLst/>
          </a:prstGeom>
        </p:spPr>
      </p:pic>
      <p:sp>
        <p:nvSpPr>
          <p:cNvPr id="4" name="Rectangle 3">
            <a:extLst>
              <a:ext uri="{FF2B5EF4-FFF2-40B4-BE49-F238E27FC236}">
                <a16:creationId xmlns:a16="http://schemas.microsoft.com/office/drawing/2014/main" id="{60EB7679-FBE8-4FE0-AB91-BF2D9197B02E}"/>
              </a:ext>
            </a:extLst>
          </p:cNvPr>
          <p:cNvSpPr/>
          <p:nvPr/>
        </p:nvSpPr>
        <p:spPr>
          <a:xfrm>
            <a:off x="2567608" y="2924371"/>
            <a:ext cx="6096000" cy="3785652"/>
          </a:xfrm>
          <a:prstGeom prst="rect">
            <a:avLst/>
          </a:prstGeom>
        </p:spPr>
        <p:txBody>
          <a:bodyPr>
            <a:spAutoFit/>
          </a:bodyPr>
          <a:lstStyle/>
          <a:p>
            <a:pPr marL="457200" indent="-457200">
              <a:buAutoNum type="alphaLcParenBoth"/>
            </a:pPr>
            <a:r>
              <a:rPr lang="en-GB" sz="2400" dirty="0"/>
              <a:t>Calculate the total frequency (total number of HEADS) after  50,  100,  150, . . . ,  400  throws and also calculate, at each stage, the relative frequency.</a:t>
            </a:r>
          </a:p>
          <a:p>
            <a:pPr marL="457200" indent="-457200">
              <a:buAutoNum type="alphaLcParenBoth"/>
            </a:pPr>
            <a:endParaRPr lang="en-GB" sz="2400" dirty="0"/>
          </a:p>
          <a:p>
            <a:pPr marL="457200" indent="-457200">
              <a:buAutoNum type="alphaLcParenBoth" startAt="2"/>
            </a:pPr>
            <a:r>
              <a:rPr lang="en-GB" sz="2400" dirty="0"/>
              <a:t>Plot the points on a relative frequency graph, and hence estimate the probability of obtaining a head.  What should be Rachel's conclusion?</a:t>
            </a:r>
          </a:p>
          <a:p>
            <a:pPr marL="457200" indent="-457200">
              <a:buAutoNum type="alphaLcParenBoth" startAt="2"/>
            </a:pPr>
            <a:endParaRPr lang="en-GB" sz="2400" dirty="0"/>
          </a:p>
        </p:txBody>
      </p:sp>
      <p:sp>
        <p:nvSpPr>
          <p:cNvPr id="6" name="TextBox 5">
            <a:extLst>
              <a:ext uri="{FF2B5EF4-FFF2-40B4-BE49-F238E27FC236}">
                <a16:creationId xmlns:a16="http://schemas.microsoft.com/office/drawing/2014/main" id="{256D3B7E-5B3D-4984-A9A9-C880F428BB20}"/>
              </a:ext>
            </a:extLst>
          </p:cNvPr>
          <p:cNvSpPr txBox="1"/>
          <p:nvPr/>
        </p:nvSpPr>
        <p:spPr>
          <a:xfrm>
            <a:off x="2567608" y="2924371"/>
            <a:ext cx="6096000" cy="3502054"/>
          </a:xfrm>
          <a:prstGeom prst="rect">
            <a:avLst/>
          </a:prstGeom>
          <a:noFill/>
          <a:ln w="28575">
            <a:solidFill>
              <a:schemeClr val="tx1"/>
            </a:solidFill>
          </a:ln>
        </p:spPr>
        <p:txBody>
          <a:bodyPr wrap="square" rtlCol="0">
            <a:spAutoFit/>
          </a:bodyPr>
          <a:lstStyle/>
          <a:p>
            <a:endParaRPr lang="en-GB" dirty="0"/>
          </a:p>
        </p:txBody>
      </p:sp>
      <p:sp>
        <p:nvSpPr>
          <p:cNvPr id="9" name="Rectangle 8">
            <a:extLst>
              <a:ext uri="{FF2B5EF4-FFF2-40B4-BE49-F238E27FC236}">
                <a16:creationId xmlns:a16="http://schemas.microsoft.com/office/drawing/2014/main" id="{C9CA922E-63A4-4301-A523-5094D2C823AA}"/>
              </a:ext>
            </a:extLst>
          </p:cNvPr>
          <p:cNvSpPr/>
          <p:nvPr/>
        </p:nvSpPr>
        <p:spPr bwMode="auto">
          <a:xfrm>
            <a:off x="8832304" y="2276872"/>
            <a:ext cx="3107298" cy="3646070"/>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5047196"/>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Calculating Relative Frequency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9B204A9-0DBF-40DB-AF03-7B6D2D17DF3E}"/>
              </a:ext>
            </a:extLst>
          </p:cNvPr>
          <p:cNvSpPr/>
          <p:nvPr/>
        </p:nvSpPr>
        <p:spPr>
          <a:xfrm>
            <a:off x="2214136" y="1161653"/>
            <a:ext cx="2042932" cy="461665"/>
          </a:xfrm>
          <a:prstGeom prst="rect">
            <a:avLst/>
          </a:prstGeom>
        </p:spPr>
        <p:txBody>
          <a:bodyPr wrap="none">
            <a:spAutoFit/>
          </a:bodyPr>
          <a:lstStyle/>
          <a:p>
            <a:r>
              <a:rPr lang="en-GB" sz="2400" dirty="0"/>
              <a:t>No. of Tosses</a:t>
            </a:r>
          </a:p>
        </p:txBody>
      </p:sp>
      <p:sp>
        <p:nvSpPr>
          <p:cNvPr id="4" name="Rectangle 3">
            <a:extLst>
              <a:ext uri="{FF2B5EF4-FFF2-40B4-BE49-F238E27FC236}">
                <a16:creationId xmlns:a16="http://schemas.microsoft.com/office/drawing/2014/main" id="{718B1C08-CF26-4213-A592-604B36885217}"/>
              </a:ext>
            </a:extLst>
          </p:cNvPr>
          <p:cNvSpPr/>
          <p:nvPr/>
        </p:nvSpPr>
        <p:spPr>
          <a:xfrm>
            <a:off x="2173980" y="1743071"/>
            <a:ext cx="2375522" cy="461665"/>
          </a:xfrm>
          <a:prstGeom prst="rect">
            <a:avLst/>
          </a:prstGeom>
        </p:spPr>
        <p:txBody>
          <a:bodyPr wrap="none">
            <a:spAutoFit/>
          </a:bodyPr>
          <a:lstStyle/>
          <a:p>
            <a:r>
              <a:rPr lang="en-GB" sz="2400" dirty="0"/>
              <a:t>Total Frequency</a:t>
            </a:r>
          </a:p>
        </p:txBody>
      </p:sp>
      <p:sp>
        <p:nvSpPr>
          <p:cNvPr id="5" name="Rectangle 4">
            <a:extLst>
              <a:ext uri="{FF2B5EF4-FFF2-40B4-BE49-F238E27FC236}">
                <a16:creationId xmlns:a16="http://schemas.microsoft.com/office/drawing/2014/main" id="{F747E99D-5E73-49D4-88E1-BB40CA9A0E4B}"/>
              </a:ext>
            </a:extLst>
          </p:cNvPr>
          <p:cNvSpPr/>
          <p:nvPr/>
        </p:nvSpPr>
        <p:spPr>
          <a:xfrm>
            <a:off x="2197779" y="2237875"/>
            <a:ext cx="2839239" cy="461665"/>
          </a:xfrm>
          <a:prstGeom prst="rect">
            <a:avLst/>
          </a:prstGeom>
        </p:spPr>
        <p:txBody>
          <a:bodyPr wrap="none">
            <a:spAutoFit/>
          </a:bodyPr>
          <a:lstStyle/>
          <a:p>
            <a:r>
              <a:rPr lang="en-GB" sz="2400" dirty="0"/>
              <a:t>Relative Frequency</a:t>
            </a:r>
          </a:p>
        </p:txBody>
      </p:sp>
      <p:sp>
        <p:nvSpPr>
          <p:cNvPr id="6" name="Rectangle 5">
            <a:extLst>
              <a:ext uri="{FF2B5EF4-FFF2-40B4-BE49-F238E27FC236}">
                <a16:creationId xmlns:a16="http://schemas.microsoft.com/office/drawing/2014/main" id="{750333C9-8625-4E4C-A83B-C8F52E3DE42A}"/>
              </a:ext>
            </a:extLst>
          </p:cNvPr>
          <p:cNvSpPr/>
          <p:nvPr/>
        </p:nvSpPr>
        <p:spPr>
          <a:xfrm>
            <a:off x="2214136" y="687550"/>
            <a:ext cx="1412566" cy="461665"/>
          </a:xfrm>
          <a:prstGeom prst="rect">
            <a:avLst/>
          </a:prstGeom>
        </p:spPr>
        <p:txBody>
          <a:bodyPr wrap="none">
            <a:spAutoFit/>
          </a:bodyPr>
          <a:lstStyle/>
          <a:p>
            <a:r>
              <a:rPr lang="en-GB" sz="2400" b="1" dirty="0"/>
              <a:t>Solution</a:t>
            </a:r>
          </a:p>
        </p:txBody>
      </p:sp>
      <p:sp>
        <p:nvSpPr>
          <p:cNvPr id="7" name="TextBox 6">
            <a:extLst>
              <a:ext uri="{FF2B5EF4-FFF2-40B4-BE49-F238E27FC236}">
                <a16:creationId xmlns:a16="http://schemas.microsoft.com/office/drawing/2014/main" id="{8F768DC4-D311-4C1E-9EC0-2E8E7985A593}"/>
              </a:ext>
            </a:extLst>
          </p:cNvPr>
          <p:cNvSpPr txBox="1"/>
          <p:nvPr/>
        </p:nvSpPr>
        <p:spPr>
          <a:xfrm>
            <a:off x="5175706" y="1169772"/>
            <a:ext cx="6736396" cy="461665"/>
          </a:xfrm>
          <a:prstGeom prst="rect">
            <a:avLst/>
          </a:prstGeom>
          <a:noFill/>
        </p:spPr>
        <p:txBody>
          <a:bodyPr wrap="square" rtlCol="0">
            <a:spAutoFit/>
          </a:bodyPr>
          <a:lstStyle/>
          <a:p>
            <a:r>
              <a:rPr lang="en-GB" sz="2400" dirty="0">
                <a:solidFill>
                  <a:srgbClr val="FF0000"/>
                </a:solidFill>
              </a:rPr>
              <a:t>50      100    150   200   250   300   350   400</a:t>
            </a:r>
          </a:p>
        </p:txBody>
      </p:sp>
      <p:sp>
        <p:nvSpPr>
          <p:cNvPr id="8" name="TextBox 7">
            <a:extLst>
              <a:ext uri="{FF2B5EF4-FFF2-40B4-BE49-F238E27FC236}">
                <a16:creationId xmlns:a16="http://schemas.microsoft.com/office/drawing/2014/main" id="{8680A047-02DF-42E0-9D5C-C36BFDF336BC}"/>
              </a:ext>
            </a:extLst>
          </p:cNvPr>
          <p:cNvSpPr txBox="1"/>
          <p:nvPr/>
        </p:nvSpPr>
        <p:spPr>
          <a:xfrm>
            <a:off x="5162117" y="1704950"/>
            <a:ext cx="6549140" cy="461665"/>
          </a:xfrm>
          <a:prstGeom prst="rect">
            <a:avLst/>
          </a:prstGeom>
          <a:noFill/>
        </p:spPr>
        <p:txBody>
          <a:bodyPr wrap="square" rtlCol="0">
            <a:spAutoFit/>
          </a:bodyPr>
          <a:lstStyle/>
          <a:p>
            <a:r>
              <a:rPr lang="en-GB" sz="2400" dirty="0">
                <a:solidFill>
                  <a:srgbClr val="FF0000"/>
                </a:solidFill>
              </a:rPr>
              <a:t>36       68      98    136   166    202   236   266</a:t>
            </a:r>
          </a:p>
        </p:txBody>
      </p:sp>
      <p:sp>
        <p:nvSpPr>
          <p:cNvPr id="9" name="TextBox 8">
            <a:extLst>
              <a:ext uri="{FF2B5EF4-FFF2-40B4-BE49-F238E27FC236}">
                <a16:creationId xmlns:a16="http://schemas.microsoft.com/office/drawing/2014/main" id="{3A955976-7815-4BD2-B28C-B9A44FCA4B7F}"/>
              </a:ext>
            </a:extLst>
          </p:cNvPr>
          <p:cNvSpPr txBox="1"/>
          <p:nvPr/>
        </p:nvSpPr>
        <p:spPr>
          <a:xfrm>
            <a:off x="5162117" y="2194478"/>
            <a:ext cx="7024428" cy="461665"/>
          </a:xfrm>
          <a:prstGeom prst="rect">
            <a:avLst/>
          </a:prstGeom>
          <a:noFill/>
        </p:spPr>
        <p:txBody>
          <a:bodyPr wrap="square" rtlCol="0">
            <a:spAutoFit/>
          </a:bodyPr>
          <a:lstStyle/>
          <a:p>
            <a:r>
              <a:rPr lang="en-GB" sz="2400" dirty="0">
                <a:solidFill>
                  <a:srgbClr val="FF0000"/>
                </a:solidFill>
              </a:rPr>
              <a:t>0.72  0.68  0.653  0.68  0.664  0.673  0.674  0.665</a:t>
            </a:r>
          </a:p>
        </p:txBody>
      </p:sp>
      <p:cxnSp>
        <p:nvCxnSpPr>
          <p:cNvPr id="11" name="Straight Connector 10">
            <a:extLst>
              <a:ext uri="{FF2B5EF4-FFF2-40B4-BE49-F238E27FC236}">
                <a16:creationId xmlns:a16="http://schemas.microsoft.com/office/drawing/2014/main" id="{0D68922D-91E5-4531-BAA9-2038C9D258DC}"/>
              </a:ext>
            </a:extLst>
          </p:cNvPr>
          <p:cNvCxnSpPr/>
          <p:nvPr/>
        </p:nvCxnSpPr>
        <p:spPr bwMode="auto">
          <a:xfrm>
            <a:off x="5019742" y="1172027"/>
            <a:ext cx="0" cy="1527513"/>
          </a:xfrm>
          <a:prstGeom prst="line">
            <a:avLst/>
          </a:prstGeom>
          <a:solidFill>
            <a:srgbClr val="00B8FF"/>
          </a:solidFill>
          <a:ln w="28575" cap="flat" cmpd="sng" algn="ctr">
            <a:solidFill>
              <a:schemeClr val="tx1"/>
            </a:solidFill>
            <a:prstDash val="solid"/>
            <a:round/>
            <a:headEnd type="none" w="med" len="med"/>
            <a:tailEnd type="none" w="med" len="med"/>
          </a:ln>
          <a:effectLst/>
        </p:spPr>
      </p:cxnSp>
      <p:pic>
        <p:nvPicPr>
          <p:cNvPr id="12" name="Picture 11">
            <a:extLst>
              <a:ext uri="{FF2B5EF4-FFF2-40B4-BE49-F238E27FC236}">
                <a16:creationId xmlns:a16="http://schemas.microsoft.com/office/drawing/2014/main" id="{31F66988-D967-441F-B27C-C1CB56C9593C}"/>
              </a:ext>
            </a:extLst>
          </p:cNvPr>
          <p:cNvPicPr>
            <a:picLocks noChangeAspect="1"/>
          </p:cNvPicPr>
          <p:nvPr/>
        </p:nvPicPr>
        <p:blipFill rotWithShape="1">
          <a:blip r:embed="rId4"/>
          <a:srcRect l="8106" b="3408"/>
          <a:stretch/>
        </p:blipFill>
        <p:spPr>
          <a:xfrm>
            <a:off x="5576599" y="2937470"/>
            <a:ext cx="6195464" cy="3466748"/>
          </a:xfrm>
          <a:prstGeom prst="rect">
            <a:avLst/>
          </a:prstGeom>
        </p:spPr>
      </p:pic>
      <p:sp>
        <p:nvSpPr>
          <p:cNvPr id="13" name="Rectangle 12">
            <a:extLst>
              <a:ext uri="{FF2B5EF4-FFF2-40B4-BE49-F238E27FC236}">
                <a16:creationId xmlns:a16="http://schemas.microsoft.com/office/drawing/2014/main" id="{66863ACC-572E-4D29-943B-4EC84E6BD909}"/>
              </a:ext>
            </a:extLst>
          </p:cNvPr>
          <p:cNvSpPr/>
          <p:nvPr/>
        </p:nvSpPr>
        <p:spPr>
          <a:xfrm>
            <a:off x="2272946" y="2924944"/>
            <a:ext cx="2963219" cy="3785652"/>
          </a:xfrm>
          <a:prstGeom prst="rect">
            <a:avLst/>
          </a:prstGeom>
        </p:spPr>
        <p:txBody>
          <a:bodyPr wrap="square">
            <a:spAutoFit/>
          </a:bodyPr>
          <a:lstStyle/>
          <a:p>
            <a:r>
              <a:rPr lang="en-GB" sz="2400" dirty="0">
                <a:solidFill>
                  <a:srgbClr val="FF0000"/>
                </a:solidFill>
              </a:rPr>
              <a:t>The probability looks</a:t>
            </a:r>
          </a:p>
          <a:p>
            <a:r>
              <a:rPr lang="en-GB" sz="2400" dirty="0">
                <a:solidFill>
                  <a:srgbClr val="FF0000"/>
                </a:solidFill>
              </a:rPr>
              <a:t>to be about </a:t>
            </a:r>
          </a:p>
          <a:p>
            <a:r>
              <a:rPr lang="en-GB" sz="2400" dirty="0">
                <a:solidFill>
                  <a:srgbClr val="FF0000"/>
                </a:solidFill>
              </a:rPr>
              <a:t>0.665. Her coin is</a:t>
            </a:r>
          </a:p>
          <a:p>
            <a:r>
              <a:rPr lang="en-GB" sz="2400" dirty="0">
                <a:solidFill>
                  <a:srgbClr val="FF0000"/>
                </a:solidFill>
              </a:rPr>
              <a:t>biased</a:t>
            </a:r>
          </a:p>
          <a:p>
            <a:r>
              <a:rPr lang="en-GB" sz="2400" dirty="0">
                <a:solidFill>
                  <a:srgbClr val="FF0000"/>
                </a:solidFill>
              </a:rPr>
              <a:t>(since, for a fair coin,</a:t>
            </a:r>
          </a:p>
          <a:p>
            <a:r>
              <a:rPr lang="en-GB" sz="2400" dirty="0">
                <a:solidFill>
                  <a:srgbClr val="FF0000"/>
                </a:solidFill>
              </a:rPr>
              <a:t>we would expect the </a:t>
            </a:r>
          </a:p>
          <a:p>
            <a:r>
              <a:rPr lang="en-GB" sz="2400" dirty="0">
                <a:solidFill>
                  <a:srgbClr val="FF0000"/>
                </a:solidFill>
              </a:rPr>
              <a:t>probability to be  0.5) </a:t>
            </a:r>
          </a:p>
        </p:txBody>
      </p:sp>
      <p:cxnSp>
        <p:nvCxnSpPr>
          <p:cNvPr id="15" name="Straight Connector 14">
            <a:extLst>
              <a:ext uri="{FF2B5EF4-FFF2-40B4-BE49-F238E27FC236}">
                <a16:creationId xmlns:a16="http://schemas.microsoft.com/office/drawing/2014/main" id="{32561FDA-BB07-4A46-85E4-57BF9A0F8314}"/>
              </a:ext>
            </a:extLst>
          </p:cNvPr>
          <p:cNvCxnSpPr/>
          <p:nvPr/>
        </p:nvCxnSpPr>
        <p:spPr bwMode="auto">
          <a:xfrm>
            <a:off x="6229963" y="5445223"/>
            <a:ext cx="5803402" cy="0"/>
          </a:xfrm>
          <a:prstGeom prst="line">
            <a:avLst/>
          </a:prstGeom>
          <a:solidFill>
            <a:srgbClr val="00B8FF"/>
          </a:solidFill>
          <a:ln w="38100" cap="flat" cmpd="sng" algn="ctr">
            <a:solidFill>
              <a:srgbClr val="FF0000"/>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A9381045-9865-4DD7-823B-19F357D0335F}"/>
              </a:ext>
            </a:extLst>
          </p:cNvPr>
          <p:cNvSpPr txBox="1"/>
          <p:nvPr/>
        </p:nvSpPr>
        <p:spPr>
          <a:xfrm>
            <a:off x="5897674" y="2953073"/>
            <a:ext cx="2952328" cy="400110"/>
          </a:xfrm>
          <a:prstGeom prst="rect">
            <a:avLst/>
          </a:prstGeom>
          <a:noFill/>
        </p:spPr>
        <p:txBody>
          <a:bodyPr wrap="square" rtlCol="0">
            <a:spAutoFit/>
          </a:bodyPr>
          <a:lstStyle/>
          <a:p>
            <a:r>
              <a:rPr lang="en-GB" dirty="0"/>
              <a:t>Relative Frequency</a:t>
            </a:r>
          </a:p>
        </p:txBody>
      </p:sp>
      <p:sp>
        <p:nvSpPr>
          <p:cNvPr id="17" name="Rectangle 16">
            <a:extLst>
              <a:ext uri="{FF2B5EF4-FFF2-40B4-BE49-F238E27FC236}">
                <a16:creationId xmlns:a16="http://schemas.microsoft.com/office/drawing/2014/main" id="{F7B6352F-CCEB-45C9-9044-DB0F1C61B4C7}"/>
              </a:ext>
            </a:extLst>
          </p:cNvPr>
          <p:cNvSpPr/>
          <p:nvPr/>
        </p:nvSpPr>
        <p:spPr>
          <a:xfrm>
            <a:off x="7968208" y="6368917"/>
            <a:ext cx="1732205" cy="400110"/>
          </a:xfrm>
          <a:prstGeom prst="rect">
            <a:avLst/>
          </a:prstGeom>
        </p:spPr>
        <p:txBody>
          <a:bodyPr wrap="none">
            <a:spAutoFit/>
          </a:bodyPr>
          <a:lstStyle/>
          <a:p>
            <a:r>
              <a:rPr lang="en-GB" dirty="0"/>
              <a:t>No. of Tosses</a:t>
            </a:r>
          </a:p>
        </p:txBody>
      </p:sp>
      <p:sp>
        <p:nvSpPr>
          <p:cNvPr id="19" name="Oval 18">
            <a:extLst>
              <a:ext uri="{FF2B5EF4-FFF2-40B4-BE49-F238E27FC236}">
                <a16:creationId xmlns:a16="http://schemas.microsoft.com/office/drawing/2014/main" id="{A8D92E59-02D2-4894-B4ED-9DDCEE8EC003}"/>
              </a:ext>
            </a:extLst>
          </p:cNvPr>
          <p:cNvSpPr/>
          <p:nvPr/>
        </p:nvSpPr>
        <p:spPr bwMode="auto">
          <a:xfrm>
            <a:off x="6529484" y="3359446"/>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Oval 22">
            <a:extLst>
              <a:ext uri="{FF2B5EF4-FFF2-40B4-BE49-F238E27FC236}">
                <a16:creationId xmlns:a16="http://schemas.microsoft.com/office/drawing/2014/main" id="{2A8EC881-B3B0-463D-B9CC-196296A2D3FE}"/>
              </a:ext>
            </a:extLst>
          </p:cNvPr>
          <p:cNvSpPr/>
          <p:nvPr/>
        </p:nvSpPr>
        <p:spPr bwMode="auto">
          <a:xfrm>
            <a:off x="7248128" y="4738375"/>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Oval 23">
            <a:extLst>
              <a:ext uri="{FF2B5EF4-FFF2-40B4-BE49-F238E27FC236}">
                <a16:creationId xmlns:a16="http://schemas.microsoft.com/office/drawing/2014/main" id="{564C1D39-3EF3-40B5-8B4B-18F4167A41EC}"/>
              </a:ext>
            </a:extLst>
          </p:cNvPr>
          <p:cNvSpPr/>
          <p:nvPr/>
        </p:nvSpPr>
        <p:spPr bwMode="auto">
          <a:xfrm>
            <a:off x="8665736" y="4815791"/>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5" name="Oval 24">
            <a:extLst>
              <a:ext uri="{FF2B5EF4-FFF2-40B4-BE49-F238E27FC236}">
                <a16:creationId xmlns:a16="http://schemas.microsoft.com/office/drawing/2014/main" id="{DEE03A1D-7367-442F-B12A-CB4FB5D3F3BD}"/>
              </a:ext>
            </a:extLst>
          </p:cNvPr>
          <p:cNvSpPr/>
          <p:nvPr/>
        </p:nvSpPr>
        <p:spPr bwMode="auto">
          <a:xfrm>
            <a:off x="10098127" y="4970785"/>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Oval 25">
            <a:extLst>
              <a:ext uri="{FF2B5EF4-FFF2-40B4-BE49-F238E27FC236}">
                <a16:creationId xmlns:a16="http://schemas.microsoft.com/office/drawing/2014/main" id="{3FD3D1B4-685E-4E99-99CE-671809D6A177}"/>
              </a:ext>
            </a:extLst>
          </p:cNvPr>
          <p:cNvSpPr/>
          <p:nvPr/>
        </p:nvSpPr>
        <p:spPr bwMode="auto">
          <a:xfrm>
            <a:off x="7968208" y="5692928"/>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7" name="Oval 26">
            <a:extLst>
              <a:ext uri="{FF2B5EF4-FFF2-40B4-BE49-F238E27FC236}">
                <a16:creationId xmlns:a16="http://schemas.microsoft.com/office/drawing/2014/main" id="{681BE167-8D67-46D5-A702-50BFAED032AB}"/>
              </a:ext>
            </a:extLst>
          </p:cNvPr>
          <p:cNvSpPr/>
          <p:nvPr/>
        </p:nvSpPr>
        <p:spPr bwMode="auto">
          <a:xfrm>
            <a:off x="9410006" y="5354091"/>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8" name="Oval 27">
            <a:extLst>
              <a:ext uri="{FF2B5EF4-FFF2-40B4-BE49-F238E27FC236}">
                <a16:creationId xmlns:a16="http://schemas.microsoft.com/office/drawing/2014/main" id="{113D4792-1049-49CB-8E39-05583D730752}"/>
              </a:ext>
            </a:extLst>
          </p:cNvPr>
          <p:cNvSpPr/>
          <p:nvPr/>
        </p:nvSpPr>
        <p:spPr bwMode="auto">
          <a:xfrm>
            <a:off x="10848985" y="5009048"/>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9" name="Oval 28">
            <a:extLst>
              <a:ext uri="{FF2B5EF4-FFF2-40B4-BE49-F238E27FC236}">
                <a16:creationId xmlns:a16="http://schemas.microsoft.com/office/drawing/2014/main" id="{3A28AE39-FC10-421B-B254-0A93101E8418}"/>
              </a:ext>
            </a:extLst>
          </p:cNvPr>
          <p:cNvSpPr/>
          <p:nvPr/>
        </p:nvSpPr>
        <p:spPr bwMode="auto">
          <a:xfrm>
            <a:off x="11547633" y="5335144"/>
            <a:ext cx="163624" cy="18226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cxnSp>
        <p:nvCxnSpPr>
          <p:cNvPr id="21" name="Straight Connector 20">
            <a:extLst>
              <a:ext uri="{FF2B5EF4-FFF2-40B4-BE49-F238E27FC236}">
                <a16:creationId xmlns:a16="http://schemas.microsoft.com/office/drawing/2014/main" id="{E4E99843-80FF-495F-A2C6-13D574BDDA0B}"/>
              </a:ext>
            </a:extLst>
          </p:cNvPr>
          <p:cNvCxnSpPr>
            <a:cxnSpLocks/>
          </p:cNvCxnSpPr>
          <p:nvPr/>
        </p:nvCxnSpPr>
        <p:spPr bwMode="auto">
          <a:xfrm>
            <a:off x="11008228" y="5108681"/>
            <a:ext cx="550577" cy="298717"/>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84723756-CFE7-4D62-B437-70A68AEF53C3}"/>
              </a:ext>
            </a:extLst>
          </p:cNvPr>
          <p:cNvCxnSpPr>
            <a:cxnSpLocks/>
          </p:cNvCxnSpPr>
          <p:nvPr/>
        </p:nvCxnSpPr>
        <p:spPr bwMode="auto">
          <a:xfrm flipH="1">
            <a:off x="9568132" y="5102932"/>
            <a:ext cx="592732" cy="288490"/>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1FA0BF3-EA03-4737-93CF-0998D5C9484F}"/>
              </a:ext>
            </a:extLst>
          </p:cNvPr>
          <p:cNvCxnSpPr>
            <a:cxnSpLocks/>
            <a:stCxn id="24" idx="6"/>
            <a:endCxn id="27" idx="1"/>
          </p:cNvCxnSpPr>
          <p:nvPr/>
        </p:nvCxnSpPr>
        <p:spPr bwMode="auto">
          <a:xfrm>
            <a:off x="8829360" y="4906924"/>
            <a:ext cx="604608" cy="473859"/>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47ECE08B-97D7-4738-96F5-02B303FBDAB0}"/>
              </a:ext>
            </a:extLst>
          </p:cNvPr>
          <p:cNvCxnSpPr>
            <a:cxnSpLocks/>
          </p:cNvCxnSpPr>
          <p:nvPr/>
        </p:nvCxnSpPr>
        <p:spPr bwMode="auto">
          <a:xfrm flipH="1">
            <a:off x="8157070" y="4961906"/>
            <a:ext cx="586992" cy="776135"/>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3A65790-D9B2-4308-AAFC-182552981666}"/>
              </a:ext>
            </a:extLst>
          </p:cNvPr>
          <p:cNvCxnSpPr>
            <a:cxnSpLocks/>
          </p:cNvCxnSpPr>
          <p:nvPr/>
        </p:nvCxnSpPr>
        <p:spPr bwMode="auto">
          <a:xfrm>
            <a:off x="7386457" y="4920640"/>
            <a:ext cx="588325" cy="826859"/>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189647A7-AE7B-4580-8892-940F8671B446}"/>
              </a:ext>
            </a:extLst>
          </p:cNvPr>
          <p:cNvCxnSpPr>
            <a:cxnSpLocks/>
          </p:cNvCxnSpPr>
          <p:nvPr/>
        </p:nvCxnSpPr>
        <p:spPr bwMode="auto">
          <a:xfrm>
            <a:off x="6681517" y="3570284"/>
            <a:ext cx="609739" cy="1198121"/>
          </a:xfrm>
          <a:prstGeom prst="line">
            <a:avLst/>
          </a:prstGeom>
          <a:solidFill>
            <a:srgbClr val="00B8FF"/>
          </a:solidFill>
          <a:ln w="28575" cap="flat" cmpd="sng" algn="ctr">
            <a:solidFill>
              <a:srgbClr val="00B05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89A17DE0-6A90-401E-8AA3-911EB795AB9B}"/>
              </a:ext>
            </a:extLst>
          </p:cNvPr>
          <p:cNvCxnSpPr>
            <a:cxnSpLocks/>
          </p:cNvCxnSpPr>
          <p:nvPr/>
        </p:nvCxnSpPr>
        <p:spPr bwMode="auto">
          <a:xfrm flipV="1">
            <a:off x="10222139" y="5105180"/>
            <a:ext cx="666360" cy="1"/>
          </a:xfrm>
          <a:prstGeom prst="line">
            <a:avLst/>
          </a:prstGeom>
          <a:solidFill>
            <a:srgbClr val="00B8FF"/>
          </a:solidFill>
          <a:ln w="28575" cap="flat" cmpd="sng" algn="ctr">
            <a:solidFill>
              <a:srgbClr val="00B050"/>
            </a:solidFill>
            <a:prstDash val="solid"/>
            <a:round/>
            <a:headEnd type="none" w="med" len="med"/>
            <a:tailEnd type="none" w="med" len="med"/>
          </a:ln>
          <a:effectLst/>
        </p:spPr>
      </p:cxnSp>
      <p:sp>
        <p:nvSpPr>
          <p:cNvPr id="55" name="TextBox 54">
            <a:extLst>
              <a:ext uri="{FF2B5EF4-FFF2-40B4-BE49-F238E27FC236}">
                <a16:creationId xmlns:a16="http://schemas.microsoft.com/office/drawing/2014/main" id="{8120A847-853D-4B31-8A03-6CE38A9B394D}"/>
              </a:ext>
            </a:extLst>
          </p:cNvPr>
          <p:cNvSpPr txBox="1"/>
          <p:nvPr/>
        </p:nvSpPr>
        <p:spPr>
          <a:xfrm>
            <a:off x="5985586" y="5061917"/>
            <a:ext cx="1388252" cy="400110"/>
          </a:xfrm>
          <a:prstGeom prst="rect">
            <a:avLst/>
          </a:prstGeom>
          <a:noFill/>
        </p:spPr>
        <p:txBody>
          <a:bodyPr wrap="square" rtlCol="0">
            <a:spAutoFit/>
          </a:bodyPr>
          <a:lstStyle/>
          <a:p>
            <a:r>
              <a:rPr lang="en-GB" dirty="0" err="1">
                <a:solidFill>
                  <a:srgbClr val="FF0000"/>
                </a:solidFill>
              </a:rPr>
              <a:t>Pr</a:t>
            </a:r>
            <a:r>
              <a:rPr lang="en-GB" dirty="0">
                <a:solidFill>
                  <a:srgbClr val="FF0000"/>
                </a:solidFill>
              </a:rPr>
              <a:t>(Head)</a:t>
            </a:r>
          </a:p>
        </p:txBody>
      </p:sp>
      <p:sp>
        <p:nvSpPr>
          <p:cNvPr id="38" name="Rectangle 37">
            <a:extLst>
              <a:ext uri="{FF2B5EF4-FFF2-40B4-BE49-F238E27FC236}">
                <a16:creationId xmlns:a16="http://schemas.microsoft.com/office/drawing/2014/main" id="{C9CA922E-63A4-4301-A523-5094D2C823AA}"/>
              </a:ext>
            </a:extLst>
          </p:cNvPr>
          <p:cNvSpPr/>
          <p:nvPr/>
        </p:nvSpPr>
        <p:spPr bwMode="auto">
          <a:xfrm>
            <a:off x="5562377" y="2924944"/>
            <a:ext cx="6195464" cy="3479274"/>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053495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6" grpId="0"/>
      <p:bldP spid="17" grpId="0"/>
      <p:bldP spid="19" grpId="0" animBg="1"/>
      <p:bldP spid="23" grpId="0" animBg="1"/>
      <p:bldP spid="24" grpId="0" animBg="1"/>
      <p:bldP spid="25" grpId="0" animBg="1"/>
      <p:bldP spid="26" grpId="0" animBg="1"/>
      <p:bldP spid="27" grpId="0" animBg="1"/>
      <p:bldP spid="28" grpId="0" animBg="1"/>
      <p:bldP spid="29" grpId="0" animBg="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Relative Frequency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F5E3D19-ED32-48DD-9F34-77FFACC69AF1}"/>
                  </a:ext>
                </a:extLst>
              </p:cNvPr>
              <p:cNvSpPr/>
              <p:nvPr/>
            </p:nvSpPr>
            <p:spPr>
              <a:xfrm>
                <a:off x="2345812" y="764704"/>
                <a:ext cx="9721080" cy="1723421"/>
              </a:xfrm>
              <a:prstGeom prst="rect">
                <a:avLst/>
              </a:prstGeom>
            </p:spPr>
            <p:txBody>
              <a:bodyPr wrap="square">
                <a:spAutoFit/>
              </a:bodyPr>
              <a:lstStyle/>
              <a:p>
                <a:r>
                  <a:rPr lang="en-GB" sz="2400" dirty="0"/>
                  <a:t>1. Tom estimates that the probability that there will be an empty space in the car park when he arrives at work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a:t>.  His estimate is based on 50 observations.  On how many of these 50 days was he unable to find a space</a:t>
                </a:r>
              </a:p>
            </p:txBody>
          </p:sp>
        </mc:Choice>
        <mc:Fallback xmlns="">
          <p:sp>
            <p:nvSpPr>
              <p:cNvPr id="2" name="Rectangle 1">
                <a:extLst>
                  <a:ext uri="{FF2B5EF4-FFF2-40B4-BE49-F238E27FC236}">
                    <a16:creationId xmlns:a16="http://schemas.microsoft.com/office/drawing/2014/main" id="{BF5E3D19-ED32-48DD-9F34-77FFACC69AF1}"/>
                  </a:ext>
                </a:extLst>
              </p:cNvPr>
              <p:cNvSpPr>
                <a:spLocks noRot="1" noChangeAspect="1" noMove="1" noResize="1" noEditPoints="1" noAdjustHandles="1" noChangeArrowheads="1" noChangeShapeType="1" noTextEdit="1"/>
              </p:cNvSpPr>
              <p:nvPr/>
            </p:nvSpPr>
            <p:spPr>
              <a:xfrm>
                <a:off x="2345812" y="764704"/>
                <a:ext cx="9721080" cy="1723421"/>
              </a:xfrm>
              <a:prstGeom prst="rect">
                <a:avLst/>
              </a:prstGeom>
              <a:blipFill>
                <a:blip r:embed="rId4"/>
                <a:stretch>
                  <a:fillRect l="-1004" t="-2473" r="-565" b="-7420"/>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8B4EF18D-7D3B-4AB4-9CC1-38B44F0CBEDF}"/>
              </a:ext>
            </a:extLst>
          </p:cNvPr>
          <p:cNvSpPr/>
          <p:nvPr/>
        </p:nvSpPr>
        <p:spPr>
          <a:xfrm>
            <a:off x="2345812" y="2488125"/>
            <a:ext cx="4730682" cy="4154984"/>
          </a:xfrm>
          <a:prstGeom prst="rect">
            <a:avLst/>
          </a:prstGeom>
        </p:spPr>
        <p:txBody>
          <a:bodyPr wrap="square">
            <a:spAutoFit/>
          </a:bodyPr>
          <a:lstStyle/>
          <a:p>
            <a:r>
              <a:rPr lang="en-GB" sz="2400" dirty="0"/>
              <a:t>2. Clair draws the bar chart opposite to show the results for his football team so far this season.</a:t>
            </a:r>
          </a:p>
          <a:p>
            <a:r>
              <a:rPr lang="en-GB" sz="2400" dirty="0"/>
              <a:t>(a)	Use the bar chart to estimate the probability that his team will win their next match.</a:t>
            </a:r>
          </a:p>
          <a:p>
            <a:r>
              <a:rPr lang="en-GB" sz="2400" dirty="0"/>
              <a:t>(b)	Give reasons why this estimate of the probability that they will win their next match may not be very reliable.</a:t>
            </a:r>
          </a:p>
        </p:txBody>
      </p:sp>
      <p:pic>
        <p:nvPicPr>
          <p:cNvPr id="4" name="Picture 3">
            <a:extLst>
              <a:ext uri="{FF2B5EF4-FFF2-40B4-BE49-F238E27FC236}">
                <a16:creationId xmlns:a16="http://schemas.microsoft.com/office/drawing/2014/main" id="{D166A2E9-4423-44FA-98ED-C3969E921B1C}"/>
              </a:ext>
            </a:extLst>
          </p:cNvPr>
          <p:cNvPicPr>
            <a:picLocks noChangeAspect="1"/>
          </p:cNvPicPr>
          <p:nvPr/>
        </p:nvPicPr>
        <p:blipFill>
          <a:blip r:embed="rId5"/>
          <a:stretch>
            <a:fillRect/>
          </a:stretch>
        </p:blipFill>
        <p:spPr>
          <a:xfrm>
            <a:off x="7824192" y="2507276"/>
            <a:ext cx="3792150" cy="3725200"/>
          </a:xfrm>
          <a:prstGeom prst="rect">
            <a:avLst/>
          </a:prstGeom>
        </p:spPr>
      </p:pic>
      <p:sp>
        <p:nvSpPr>
          <p:cNvPr id="5" name="Rectangle 4">
            <a:extLst>
              <a:ext uri="{FF2B5EF4-FFF2-40B4-BE49-F238E27FC236}">
                <a16:creationId xmlns:a16="http://schemas.microsoft.com/office/drawing/2014/main" id="{F5F7A8E9-1CF9-4063-A5D7-E9D091008021}"/>
              </a:ext>
            </a:extLst>
          </p:cNvPr>
          <p:cNvSpPr/>
          <p:nvPr/>
        </p:nvSpPr>
        <p:spPr bwMode="auto">
          <a:xfrm>
            <a:off x="9379739" y="4077072"/>
            <a:ext cx="383907" cy="100811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dirty="0">
              <a:ln>
                <a:noFill/>
              </a:ln>
              <a:solidFill>
                <a:schemeClr val="tx1"/>
              </a:solidFill>
              <a:effectLst/>
              <a:latin typeface="Arial" charset="0"/>
              <a:ea typeface="ＭＳ Ｐゴシック" charset="0"/>
            </a:endParaRPr>
          </a:p>
        </p:txBody>
      </p:sp>
      <p:sp>
        <p:nvSpPr>
          <p:cNvPr id="9" name="Rectangle 8">
            <a:extLst>
              <a:ext uri="{FF2B5EF4-FFF2-40B4-BE49-F238E27FC236}">
                <a16:creationId xmlns:a16="http://schemas.microsoft.com/office/drawing/2014/main" id="{77DE658D-296A-46F2-888F-CE8D0E0F5DCF}"/>
              </a:ext>
            </a:extLst>
          </p:cNvPr>
          <p:cNvSpPr/>
          <p:nvPr/>
        </p:nvSpPr>
        <p:spPr bwMode="auto">
          <a:xfrm>
            <a:off x="10038888" y="4437112"/>
            <a:ext cx="383907"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0" name="Rectangle 9">
            <a:extLst>
              <a:ext uri="{FF2B5EF4-FFF2-40B4-BE49-F238E27FC236}">
                <a16:creationId xmlns:a16="http://schemas.microsoft.com/office/drawing/2014/main" id="{AFD505C9-75E2-4962-8E9E-D72A136E22F1}"/>
              </a:ext>
            </a:extLst>
          </p:cNvPr>
          <p:cNvSpPr/>
          <p:nvPr/>
        </p:nvSpPr>
        <p:spPr bwMode="auto">
          <a:xfrm>
            <a:off x="10694184" y="3446881"/>
            <a:ext cx="383907" cy="164472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 name="TextBox 5">
            <a:extLst>
              <a:ext uri="{FF2B5EF4-FFF2-40B4-BE49-F238E27FC236}">
                <a16:creationId xmlns:a16="http://schemas.microsoft.com/office/drawing/2014/main" id="{5B4E2EFC-B5FD-42F9-B52B-976896BB7050}"/>
              </a:ext>
            </a:extLst>
          </p:cNvPr>
          <p:cNvSpPr txBox="1"/>
          <p:nvPr/>
        </p:nvSpPr>
        <p:spPr>
          <a:xfrm>
            <a:off x="4389162" y="2070387"/>
            <a:ext cx="2875511" cy="461665"/>
          </a:xfrm>
          <a:prstGeom prst="rect">
            <a:avLst/>
          </a:prstGeom>
          <a:noFill/>
        </p:spPr>
        <p:txBody>
          <a:bodyPr wrap="square" rtlCol="0">
            <a:spAutoFit/>
          </a:bodyPr>
          <a:lstStyle/>
          <a:p>
            <a:r>
              <a:rPr lang="en-GB" sz="2400" dirty="0">
                <a:solidFill>
                  <a:srgbClr val="FF0000"/>
                </a:solidFill>
              </a:rPr>
              <a:t>50 – 40 = 10 days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70E9A7-F482-4CD5-BDBD-BC41C40F553B}"/>
                  </a:ext>
                </a:extLst>
              </p:cNvPr>
              <p:cNvSpPr txBox="1"/>
              <p:nvPr/>
            </p:nvSpPr>
            <p:spPr>
              <a:xfrm>
                <a:off x="6638513" y="4543510"/>
                <a:ext cx="552601"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7" name="TextBox 6">
                <a:extLst>
                  <a:ext uri="{FF2B5EF4-FFF2-40B4-BE49-F238E27FC236}">
                    <a16:creationId xmlns:a16="http://schemas.microsoft.com/office/drawing/2014/main" id="{8370E9A7-F482-4CD5-BDBD-BC41C40F553B}"/>
                  </a:ext>
                </a:extLst>
              </p:cNvPr>
              <p:cNvSpPr txBox="1">
                <a:spLocks noRot="1" noChangeAspect="1" noMove="1" noResize="1" noEditPoints="1" noAdjustHandles="1" noChangeArrowheads="1" noChangeShapeType="1" noTextEdit="1"/>
              </p:cNvSpPr>
              <p:nvPr/>
            </p:nvSpPr>
            <p:spPr>
              <a:xfrm>
                <a:off x="6638513" y="4543510"/>
                <a:ext cx="552601" cy="670568"/>
              </a:xfrm>
              <a:prstGeom prst="rect">
                <a:avLst/>
              </a:prstGeom>
              <a:blipFill>
                <a:blip r:embed="rId6"/>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ED1EF301-D8E0-488F-9D54-2DC5779BF8BA}"/>
              </a:ext>
            </a:extLst>
          </p:cNvPr>
          <p:cNvSpPr txBox="1"/>
          <p:nvPr/>
        </p:nvSpPr>
        <p:spPr>
          <a:xfrm>
            <a:off x="5384980" y="4647962"/>
            <a:ext cx="1368152" cy="461665"/>
          </a:xfrm>
          <a:prstGeom prst="rect">
            <a:avLst/>
          </a:prstGeom>
          <a:noFill/>
        </p:spPr>
        <p:txBody>
          <a:bodyPr wrap="square" rtlCol="0">
            <a:spAutoFit/>
          </a:bodyPr>
          <a:lstStyle/>
          <a:p>
            <a:r>
              <a:rPr lang="en-GB" sz="2400" dirty="0">
                <a:solidFill>
                  <a:srgbClr val="FF0000"/>
                </a:solidFill>
              </a:rPr>
              <a:t>p(win) =</a:t>
            </a:r>
          </a:p>
        </p:txBody>
      </p:sp>
      <p:sp>
        <p:nvSpPr>
          <p:cNvPr id="11" name="TextBox 10">
            <a:extLst>
              <a:ext uri="{FF2B5EF4-FFF2-40B4-BE49-F238E27FC236}">
                <a16:creationId xmlns:a16="http://schemas.microsoft.com/office/drawing/2014/main" id="{04DCFD40-8412-4C19-B81A-D0E623104048}"/>
              </a:ext>
            </a:extLst>
          </p:cNvPr>
          <p:cNvSpPr txBox="1"/>
          <p:nvPr/>
        </p:nvSpPr>
        <p:spPr>
          <a:xfrm>
            <a:off x="5231904" y="6242801"/>
            <a:ext cx="5976664" cy="461665"/>
          </a:xfrm>
          <a:prstGeom prst="rect">
            <a:avLst/>
          </a:prstGeom>
          <a:noFill/>
        </p:spPr>
        <p:txBody>
          <a:bodyPr wrap="square" rtlCol="0">
            <a:spAutoFit/>
          </a:bodyPr>
          <a:lstStyle/>
          <a:p>
            <a:r>
              <a:rPr lang="en-GB" sz="2400" dirty="0">
                <a:solidFill>
                  <a:srgbClr val="FF0000"/>
                </a:solidFill>
              </a:rPr>
              <a:t>Only played a small number of games</a:t>
            </a:r>
          </a:p>
        </p:txBody>
      </p:sp>
      <p:sp>
        <p:nvSpPr>
          <p:cNvPr id="15" name="Rectangle 14">
            <a:extLst>
              <a:ext uri="{FF2B5EF4-FFF2-40B4-BE49-F238E27FC236}">
                <a16:creationId xmlns:a16="http://schemas.microsoft.com/office/drawing/2014/main" id="{C9CA922E-63A4-4301-A523-5094D2C823AA}"/>
              </a:ext>
            </a:extLst>
          </p:cNvPr>
          <p:cNvSpPr/>
          <p:nvPr/>
        </p:nvSpPr>
        <p:spPr bwMode="auto">
          <a:xfrm>
            <a:off x="7824192" y="2519304"/>
            <a:ext cx="3792150" cy="3713172"/>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308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Calculating Relative Frequency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BACE7EB-971A-4442-BCEC-0E6E9E43293C}"/>
              </a:ext>
            </a:extLst>
          </p:cNvPr>
          <p:cNvSpPr/>
          <p:nvPr/>
        </p:nvSpPr>
        <p:spPr>
          <a:xfrm>
            <a:off x="2495600" y="752510"/>
            <a:ext cx="9178924" cy="1200329"/>
          </a:xfrm>
          <a:prstGeom prst="rect">
            <a:avLst/>
          </a:prstGeom>
        </p:spPr>
        <p:txBody>
          <a:bodyPr wrap="square">
            <a:spAutoFit/>
          </a:bodyPr>
          <a:lstStyle/>
          <a:p>
            <a:r>
              <a:rPr lang="en-GB" sz="2400" dirty="0"/>
              <a:t>3. A calculator can be used to generate random digits.  Halim generates 100 random digits with his calculator.  He lists the results in the following table:</a:t>
            </a:r>
          </a:p>
        </p:txBody>
      </p:sp>
      <p:pic>
        <p:nvPicPr>
          <p:cNvPr id="3" name="Picture 2">
            <a:extLst>
              <a:ext uri="{FF2B5EF4-FFF2-40B4-BE49-F238E27FC236}">
                <a16:creationId xmlns:a16="http://schemas.microsoft.com/office/drawing/2014/main" id="{BC41670C-C2B0-4211-A7E6-C6440D5A904A}"/>
              </a:ext>
            </a:extLst>
          </p:cNvPr>
          <p:cNvPicPr>
            <a:picLocks noChangeAspect="1"/>
          </p:cNvPicPr>
          <p:nvPr/>
        </p:nvPicPr>
        <p:blipFill>
          <a:blip r:embed="rId4"/>
          <a:stretch>
            <a:fillRect/>
          </a:stretch>
        </p:blipFill>
        <p:spPr>
          <a:xfrm>
            <a:off x="7037181" y="1790432"/>
            <a:ext cx="4300762" cy="1897781"/>
          </a:xfrm>
          <a:prstGeom prst="rect">
            <a:avLst/>
          </a:prstGeom>
        </p:spPr>
      </p:pic>
      <p:sp>
        <p:nvSpPr>
          <p:cNvPr id="4" name="Rectangle 3">
            <a:extLst>
              <a:ext uri="{FF2B5EF4-FFF2-40B4-BE49-F238E27FC236}">
                <a16:creationId xmlns:a16="http://schemas.microsoft.com/office/drawing/2014/main" id="{BF0E7D2A-5EFD-44B0-A991-34DF87E671F5}"/>
              </a:ext>
            </a:extLst>
          </p:cNvPr>
          <p:cNvSpPr/>
          <p:nvPr/>
        </p:nvSpPr>
        <p:spPr>
          <a:xfrm>
            <a:off x="2495600" y="2064819"/>
            <a:ext cx="4392488" cy="1200329"/>
          </a:xfrm>
          <a:prstGeom prst="rect">
            <a:avLst/>
          </a:prstGeom>
        </p:spPr>
        <p:txBody>
          <a:bodyPr wrap="square">
            <a:spAutoFit/>
          </a:bodyPr>
          <a:lstStyle/>
          <a:p>
            <a:r>
              <a:rPr lang="en-GB" sz="2400" dirty="0"/>
              <a:t>Based on Halim's results, estimate the probability that the calculator produces:</a:t>
            </a:r>
          </a:p>
        </p:txBody>
      </p:sp>
      <p:sp>
        <p:nvSpPr>
          <p:cNvPr id="5" name="Rectangle 4">
            <a:extLst>
              <a:ext uri="{FF2B5EF4-FFF2-40B4-BE49-F238E27FC236}">
                <a16:creationId xmlns:a16="http://schemas.microsoft.com/office/drawing/2014/main" id="{D81CC2A2-8A1A-4A28-99D9-0964A412DE6F}"/>
              </a:ext>
            </a:extLst>
          </p:cNvPr>
          <p:cNvSpPr/>
          <p:nvPr/>
        </p:nvSpPr>
        <p:spPr>
          <a:xfrm>
            <a:off x="2495600" y="3377128"/>
            <a:ext cx="6096000" cy="1569660"/>
          </a:xfrm>
          <a:prstGeom prst="rect">
            <a:avLst/>
          </a:prstGeom>
        </p:spPr>
        <p:txBody>
          <a:bodyPr>
            <a:spAutoFit/>
          </a:bodyPr>
          <a:lstStyle/>
          <a:p>
            <a:r>
              <a:rPr lang="en-GB" sz="2400" dirty="0"/>
              <a:t>(a)	9,</a:t>
            </a:r>
          </a:p>
          <a:p>
            <a:r>
              <a:rPr lang="en-GB" sz="2400" dirty="0"/>
              <a:t>(b)	2,</a:t>
            </a:r>
          </a:p>
          <a:p>
            <a:r>
              <a:rPr lang="en-GB" sz="2400" dirty="0"/>
              <a:t>(c)	a digit that is an odd number,</a:t>
            </a:r>
          </a:p>
          <a:p>
            <a:r>
              <a:rPr lang="en-GB" sz="2400" dirty="0"/>
              <a:t>(d)	a digit that is a prime number.</a:t>
            </a:r>
          </a:p>
        </p:txBody>
      </p:sp>
      <p:sp>
        <p:nvSpPr>
          <p:cNvPr id="6" name="Rectangle 5">
            <a:extLst>
              <a:ext uri="{FF2B5EF4-FFF2-40B4-BE49-F238E27FC236}">
                <a16:creationId xmlns:a16="http://schemas.microsoft.com/office/drawing/2014/main" id="{08A027CD-A4CF-4452-A0B6-78D686EE3826}"/>
              </a:ext>
            </a:extLst>
          </p:cNvPr>
          <p:cNvSpPr/>
          <p:nvPr/>
        </p:nvSpPr>
        <p:spPr>
          <a:xfrm>
            <a:off x="2495600" y="5085184"/>
            <a:ext cx="8928992" cy="830997"/>
          </a:xfrm>
          <a:prstGeom prst="rect">
            <a:avLst/>
          </a:prstGeom>
        </p:spPr>
        <p:txBody>
          <a:bodyPr wrap="square">
            <a:spAutoFit/>
          </a:bodyPr>
          <a:lstStyle/>
          <a:p>
            <a:r>
              <a:rPr lang="en-GB" sz="2400" dirty="0"/>
              <a:t>4. If it rained on 12 days in November last year, estimate the probability that it will rain on 20 November next year.</a:t>
            </a:r>
          </a:p>
        </p:txBody>
      </p:sp>
      <p:sp>
        <p:nvSpPr>
          <p:cNvPr id="7" name="TextBox 6">
            <a:extLst>
              <a:ext uri="{FF2B5EF4-FFF2-40B4-BE49-F238E27FC236}">
                <a16:creationId xmlns:a16="http://schemas.microsoft.com/office/drawing/2014/main" id="{956B77E7-E3FF-4116-AD37-E2EA927C3E83}"/>
              </a:ext>
            </a:extLst>
          </p:cNvPr>
          <p:cNvSpPr txBox="1"/>
          <p:nvPr/>
        </p:nvSpPr>
        <p:spPr>
          <a:xfrm>
            <a:off x="7037181" y="1772816"/>
            <a:ext cx="4300762" cy="1927477"/>
          </a:xfrm>
          <a:prstGeom prst="rect">
            <a:avLst/>
          </a:prstGeom>
          <a:noFill/>
          <a:ln w="38100">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3BB487BB-5A23-4668-9124-56207AF7ED89}"/>
              </a:ext>
            </a:extLst>
          </p:cNvPr>
          <p:cNvSpPr txBox="1"/>
          <p:nvPr/>
        </p:nvSpPr>
        <p:spPr>
          <a:xfrm>
            <a:off x="11242691" y="3239547"/>
            <a:ext cx="469999" cy="400110"/>
          </a:xfrm>
          <a:prstGeom prst="rect">
            <a:avLst/>
          </a:prstGeom>
          <a:noFill/>
        </p:spPr>
        <p:txBody>
          <a:bodyPr wrap="square" rtlCol="0">
            <a:spAutoFit/>
          </a:bodyPr>
          <a:lstStyle/>
          <a:p>
            <a:r>
              <a:rPr lang="en-GB" dirty="0">
                <a:solidFill>
                  <a:srgbClr val="FF0000"/>
                </a:solidFill>
              </a:rPr>
              <a:t>14</a:t>
            </a:r>
          </a:p>
        </p:txBody>
      </p:sp>
      <p:sp>
        <p:nvSpPr>
          <p:cNvPr id="9" name="Rectangle 8">
            <a:extLst>
              <a:ext uri="{FF2B5EF4-FFF2-40B4-BE49-F238E27FC236}">
                <a16:creationId xmlns:a16="http://schemas.microsoft.com/office/drawing/2014/main" id="{75126C62-3556-4C49-92EA-61B5A25028DA}"/>
              </a:ext>
            </a:extLst>
          </p:cNvPr>
          <p:cNvSpPr/>
          <p:nvPr/>
        </p:nvSpPr>
        <p:spPr>
          <a:xfrm>
            <a:off x="8210371" y="1831405"/>
            <a:ext cx="327334" cy="400110"/>
          </a:xfrm>
          <a:prstGeom prst="rect">
            <a:avLst/>
          </a:prstGeom>
        </p:spPr>
        <p:txBody>
          <a:bodyPr wrap="none">
            <a:spAutoFit/>
          </a:bodyPr>
          <a:lstStyle/>
          <a:p>
            <a:r>
              <a:rPr lang="en-GB" dirty="0">
                <a:solidFill>
                  <a:srgbClr val="FF0000"/>
                </a:solidFill>
              </a:rPr>
              <a:t>7</a:t>
            </a:r>
          </a:p>
        </p:txBody>
      </p:sp>
      <p:sp>
        <p:nvSpPr>
          <p:cNvPr id="10" name="Rectangle 9">
            <a:extLst>
              <a:ext uri="{FF2B5EF4-FFF2-40B4-BE49-F238E27FC236}">
                <a16:creationId xmlns:a16="http://schemas.microsoft.com/office/drawing/2014/main" id="{E17AF8C9-7462-456A-9305-CA3E3F55124F}"/>
              </a:ext>
            </a:extLst>
          </p:cNvPr>
          <p:cNvSpPr/>
          <p:nvPr/>
        </p:nvSpPr>
        <p:spPr>
          <a:xfrm>
            <a:off x="8374316" y="2145566"/>
            <a:ext cx="327334" cy="400110"/>
          </a:xfrm>
          <a:prstGeom prst="rect">
            <a:avLst/>
          </a:prstGeom>
        </p:spPr>
        <p:txBody>
          <a:bodyPr wrap="none">
            <a:spAutoFit/>
          </a:bodyPr>
          <a:lstStyle/>
          <a:p>
            <a:r>
              <a:rPr lang="en-GB" dirty="0">
                <a:solidFill>
                  <a:srgbClr val="FF0000"/>
                </a:solidFill>
              </a:rPr>
              <a:t>8</a:t>
            </a:r>
          </a:p>
        </p:txBody>
      </p:sp>
      <p:sp>
        <p:nvSpPr>
          <p:cNvPr id="11" name="Rectangle 10">
            <a:extLst>
              <a:ext uri="{FF2B5EF4-FFF2-40B4-BE49-F238E27FC236}">
                <a16:creationId xmlns:a16="http://schemas.microsoft.com/office/drawing/2014/main" id="{79B1DE14-58C0-411A-ACF8-5FCC065B77AF}"/>
              </a:ext>
            </a:extLst>
          </p:cNvPr>
          <p:cNvSpPr/>
          <p:nvPr/>
        </p:nvSpPr>
        <p:spPr>
          <a:xfrm>
            <a:off x="8374316" y="2476122"/>
            <a:ext cx="327334" cy="400110"/>
          </a:xfrm>
          <a:prstGeom prst="rect">
            <a:avLst/>
          </a:prstGeom>
        </p:spPr>
        <p:txBody>
          <a:bodyPr wrap="none">
            <a:spAutoFit/>
          </a:bodyPr>
          <a:lstStyle/>
          <a:p>
            <a:r>
              <a:rPr lang="en-GB" dirty="0">
                <a:solidFill>
                  <a:srgbClr val="FF0000"/>
                </a:solidFill>
              </a:rPr>
              <a:t>6</a:t>
            </a:r>
          </a:p>
        </p:txBody>
      </p:sp>
      <p:sp>
        <p:nvSpPr>
          <p:cNvPr id="12" name="Rectangle 11">
            <a:extLst>
              <a:ext uri="{FF2B5EF4-FFF2-40B4-BE49-F238E27FC236}">
                <a16:creationId xmlns:a16="http://schemas.microsoft.com/office/drawing/2014/main" id="{73ECBF7E-3771-497B-BAEB-25D80867340C}"/>
              </a:ext>
            </a:extLst>
          </p:cNvPr>
          <p:cNvSpPr/>
          <p:nvPr/>
        </p:nvSpPr>
        <p:spPr>
          <a:xfrm>
            <a:off x="8593918" y="2904254"/>
            <a:ext cx="470000" cy="400110"/>
          </a:xfrm>
          <a:prstGeom prst="rect">
            <a:avLst/>
          </a:prstGeom>
        </p:spPr>
        <p:txBody>
          <a:bodyPr wrap="none">
            <a:spAutoFit/>
          </a:bodyPr>
          <a:lstStyle/>
          <a:p>
            <a:r>
              <a:rPr lang="en-GB" dirty="0">
                <a:solidFill>
                  <a:srgbClr val="FF0000"/>
                </a:solidFill>
              </a:rPr>
              <a:t>12</a:t>
            </a:r>
          </a:p>
        </p:txBody>
      </p:sp>
      <p:sp>
        <p:nvSpPr>
          <p:cNvPr id="13" name="Rectangle 12">
            <a:extLst>
              <a:ext uri="{FF2B5EF4-FFF2-40B4-BE49-F238E27FC236}">
                <a16:creationId xmlns:a16="http://schemas.microsoft.com/office/drawing/2014/main" id="{07E8A843-3BB2-4BC9-96DE-408E89C2E50C}"/>
              </a:ext>
            </a:extLst>
          </p:cNvPr>
          <p:cNvSpPr/>
          <p:nvPr/>
        </p:nvSpPr>
        <p:spPr>
          <a:xfrm>
            <a:off x="8593919" y="3250431"/>
            <a:ext cx="470000" cy="400110"/>
          </a:xfrm>
          <a:prstGeom prst="rect">
            <a:avLst/>
          </a:prstGeom>
        </p:spPr>
        <p:txBody>
          <a:bodyPr wrap="none">
            <a:spAutoFit/>
          </a:bodyPr>
          <a:lstStyle/>
          <a:p>
            <a:r>
              <a:rPr lang="en-GB" dirty="0">
                <a:solidFill>
                  <a:srgbClr val="FF0000"/>
                </a:solidFill>
              </a:rPr>
              <a:t>12</a:t>
            </a:r>
          </a:p>
        </p:txBody>
      </p:sp>
      <p:sp>
        <p:nvSpPr>
          <p:cNvPr id="14" name="Rectangle 13">
            <a:extLst>
              <a:ext uri="{FF2B5EF4-FFF2-40B4-BE49-F238E27FC236}">
                <a16:creationId xmlns:a16="http://schemas.microsoft.com/office/drawing/2014/main" id="{BA27BF7B-6191-489F-B68C-4C169150E91B}"/>
              </a:ext>
            </a:extLst>
          </p:cNvPr>
          <p:cNvSpPr/>
          <p:nvPr/>
        </p:nvSpPr>
        <p:spPr>
          <a:xfrm>
            <a:off x="10768875" y="1785730"/>
            <a:ext cx="470000" cy="400110"/>
          </a:xfrm>
          <a:prstGeom prst="rect">
            <a:avLst/>
          </a:prstGeom>
        </p:spPr>
        <p:txBody>
          <a:bodyPr wrap="none">
            <a:spAutoFit/>
          </a:bodyPr>
          <a:lstStyle/>
          <a:p>
            <a:r>
              <a:rPr lang="en-GB" dirty="0">
                <a:solidFill>
                  <a:srgbClr val="FF0000"/>
                </a:solidFill>
              </a:rPr>
              <a:t>10</a:t>
            </a:r>
          </a:p>
        </p:txBody>
      </p:sp>
      <p:sp>
        <p:nvSpPr>
          <p:cNvPr id="15" name="Rectangle 14">
            <a:extLst>
              <a:ext uri="{FF2B5EF4-FFF2-40B4-BE49-F238E27FC236}">
                <a16:creationId xmlns:a16="http://schemas.microsoft.com/office/drawing/2014/main" id="{D78A490B-6BB7-424A-9A71-B40D5D03B5A4}"/>
              </a:ext>
            </a:extLst>
          </p:cNvPr>
          <p:cNvSpPr/>
          <p:nvPr/>
        </p:nvSpPr>
        <p:spPr>
          <a:xfrm>
            <a:off x="10917445" y="2194250"/>
            <a:ext cx="327334" cy="400110"/>
          </a:xfrm>
          <a:prstGeom prst="rect">
            <a:avLst/>
          </a:prstGeom>
        </p:spPr>
        <p:txBody>
          <a:bodyPr wrap="none">
            <a:spAutoFit/>
          </a:bodyPr>
          <a:lstStyle/>
          <a:p>
            <a:r>
              <a:rPr lang="en-GB" dirty="0">
                <a:solidFill>
                  <a:srgbClr val="FF0000"/>
                </a:solidFill>
              </a:rPr>
              <a:t>9</a:t>
            </a:r>
          </a:p>
        </p:txBody>
      </p:sp>
      <p:sp>
        <p:nvSpPr>
          <p:cNvPr id="16" name="Rectangle 15">
            <a:extLst>
              <a:ext uri="{FF2B5EF4-FFF2-40B4-BE49-F238E27FC236}">
                <a16:creationId xmlns:a16="http://schemas.microsoft.com/office/drawing/2014/main" id="{C6D637CF-AE69-4EEB-9924-0FC42ED18977}"/>
              </a:ext>
            </a:extLst>
          </p:cNvPr>
          <p:cNvSpPr/>
          <p:nvPr/>
        </p:nvSpPr>
        <p:spPr>
          <a:xfrm>
            <a:off x="11232994" y="2516969"/>
            <a:ext cx="470000" cy="400110"/>
          </a:xfrm>
          <a:prstGeom prst="rect">
            <a:avLst/>
          </a:prstGeom>
        </p:spPr>
        <p:txBody>
          <a:bodyPr wrap="none">
            <a:spAutoFit/>
          </a:bodyPr>
          <a:lstStyle/>
          <a:p>
            <a:r>
              <a:rPr lang="en-GB" dirty="0">
                <a:solidFill>
                  <a:srgbClr val="FF0000"/>
                </a:solidFill>
              </a:rPr>
              <a:t>12</a:t>
            </a:r>
          </a:p>
        </p:txBody>
      </p:sp>
      <p:sp>
        <p:nvSpPr>
          <p:cNvPr id="17" name="Rectangle 16">
            <a:extLst>
              <a:ext uri="{FF2B5EF4-FFF2-40B4-BE49-F238E27FC236}">
                <a16:creationId xmlns:a16="http://schemas.microsoft.com/office/drawing/2014/main" id="{E21A43A8-3AC7-4EA6-BAD3-BE1627D36E88}"/>
              </a:ext>
            </a:extLst>
          </p:cNvPr>
          <p:cNvSpPr/>
          <p:nvPr/>
        </p:nvSpPr>
        <p:spPr>
          <a:xfrm>
            <a:off x="10875282" y="2909352"/>
            <a:ext cx="470000" cy="400110"/>
          </a:xfrm>
          <a:prstGeom prst="rect">
            <a:avLst/>
          </a:prstGeom>
        </p:spPr>
        <p:txBody>
          <a:bodyPr wrap="none">
            <a:spAutoFit/>
          </a:bodyPr>
          <a:lstStyle/>
          <a:p>
            <a:r>
              <a:rPr lang="en-GB" dirty="0">
                <a:solidFill>
                  <a:srgbClr val="FF0000"/>
                </a:solidFill>
              </a:rPr>
              <a:t>10</a:t>
            </a:r>
          </a:p>
        </p:txBody>
      </p:sp>
      <p:sp>
        <p:nvSpPr>
          <p:cNvPr id="18" name="TextBox 17">
            <a:extLst>
              <a:ext uri="{FF2B5EF4-FFF2-40B4-BE49-F238E27FC236}">
                <a16:creationId xmlns:a16="http://schemas.microsoft.com/office/drawing/2014/main" id="{ED1BCD84-BB7E-4EC9-9F92-9198B8B0E082}"/>
              </a:ext>
            </a:extLst>
          </p:cNvPr>
          <p:cNvSpPr txBox="1"/>
          <p:nvPr/>
        </p:nvSpPr>
        <p:spPr>
          <a:xfrm>
            <a:off x="3573438" y="3304364"/>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ea typeface="ＭＳ Ｐゴシック"/>
                <a:cs typeface="Arial"/>
              </a:rPr>
              <a:t>p(9) = 0.1</a:t>
            </a:r>
            <a:endParaRPr lang="en-US" sz="2400" dirty="0">
              <a:solidFill>
                <a:srgbClr val="FF0000"/>
              </a:solidFill>
              <a:cs typeface="Arial"/>
            </a:endParaRPr>
          </a:p>
        </p:txBody>
      </p:sp>
      <p:sp>
        <p:nvSpPr>
          <p:cNvPr id="19" name="TextBox 18">
            <a:extLst>
              <a:ext uri="{FF2B5EF4-FFF2-40B4-BE49-F238E27FC236}">
                <a16:creationId xmlns:a16="http://schemas.microsoft.com/office/drawing/2014/main" id="{A20D372A-D915-4605-9ACA-4185A446456B}"/>
              </a:ext>
            </a:extLst>
          </p:cNvPr>
          <p:cNvSpPr txBox="1"/>
          <p:nvPr/>
        </p:nvSpPr>
        <p:spPr>
          <a:xfrm>
            <a:off x="3568841" y="370029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ea typeface="ＭＳ Ｐゴシック"/>
                <a:cs typeface="Arial"/>
              </a:rPr>
              <a:t>p(2) = 0.06</a:t>
            </a:r>
            <a:endParaRPr lang="en-US" sz="2400" dirty="0">
              <a:latin typeface="Arial"/>
              <a:ea typeface="ＭＳ Ｐゴシック"/>
              <a:cs typeface="Arial"/>
            </a:endParaRPr>
          </a:p>
        </p:txBody>
      </p:sp>
      <p:sp>
        <p:nvSpPr>
          <p:cNvPr id="20" name="TextBox 19">
            <a:extLst>
              <a:ext uri="{FF2B5EF4-FFF2-40B4-BE49-F238E27FC236}">
                <a16:creationId xmlns:a16="http://schemas.microsoft.com/office/drawing/2014/main" id="{F5DA532A-5C44-491C-B942-AA8FEC240ACB}"/>
              </a:ext>
            </a:extLst>
          </p:cNvPr>
          <p:cNvSpPr txBox="1"/>
          <p:nvPr/>
        </p:nvSpPr>
        <p:spPr>
          <a:xfrm>
            <a:off x="7164421" y="406778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ea typeface="ＭＳ Ｐゴシック"/>
                <a:cs typeface="Arial"/>
              </a:rPr>
              <a:t>p(odd digit) =</a:t>
            </a:r>
            <a:r>
              <a:rPr lang="en-US" sz="2400" dirty="0">
                <a:latin typeface="Arial"/>
                <a:ea typeface="ＭＳ Ｐゴシック"/>
                <a:cs typeface="Arial"/>
              </a:rPr>
              <a:t>​ </a:t>
            </a:r>
            <a:r>
              <a:rPr lang="en-US" sz="2400" dirty="0">
                <a:solidFill>
                  <a:srgbClr val="FF0000"/>
                </a:solidFill>
                <a:latin typeface="Arial"/>
                <a:ea typeface="ＭＳ Ｐゴシック"/>
                <a:cs typeface="Arial"/>
              </a:rPr>
              <a:t>0.56</a:t>
            </a:r>
          </a:p>
        </p:txBody>
      </p:sp>
      <p:sp>
        <p:nvSpPr>
          <p:cNvPr id="21" name="TextBox 20">
            <a:extLst>
              <a:ext uri="{FF2B5EF4-FFF2-40B4-BE49-F238E27FC236}">
                <a16:creationId xmlns:a16="http://schemas.microsoft.com/office/drawing/2014/main" id="{E3DD6A20-3DC9-46E4-81D7-EFC1326DA76B}"/>
              </a:ext>
            </a:extLst>
          </p:cNvPr>
          <p:cNvSpPr txBox="1"/>
          <p:nvPr/>
        </p:nvSpPr>
        <p:spPr>
          <a:xfrm>
            <a:off x="7104606" y="4493379"/>
            <a:ext cx="39186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ea typeface="ＭＳ Ｐゴシック"/>
                <a:cs typeface="Arial"/>
              </a:rPr>
              <a:t>p(prime number) =</a:t>
            </a:r>
            <a:r>
              <a:rPr lang="en-US" sz="2400" dirty="0">
                <a:latin typeface="Arial"/>
                <a:ea typeface="ＭＳ Ｐゴシック"/>
                <a:cs typeface="Arial"/>
              </a:rPr>
              <a:t>​ </a:t>
            </a:r>
            <a:r>
              <a:rPr lang="en-US" sz="2400" dirty="0">
                <a:solidFill>
                  <a:srgbClr val="FF0000"/>
                </a:solidFill>
                <a:latin typeface="Arial"/>
                <a:ea typeface="ＭＳ Ｐゴシック"/>
                <a:cs typeface="Arial"/>
              </a:rPr>
              <a:t>0.40</a:t>
            </a:r>
          </a:p>
        </p:txBody>
      </p:sp>
      <p:sp>
        <p:nvSpPr>
          <p:cNvPr id="22" name="TextBox 21">
            <a:extLst>
              <a:ext uri="{FF2B5EF4-FFF2-40B4-BE49-F238E27FC236}">
                <a16:creationId xmlns:a16="http://schemas.microsoft.com/office/drawing/2014/main" id="{C813313D-3959-4A0D-B4D7-D8FF965964CC}"/>
              </a:ext>
            </a:extLst>
          </p:cNvPr>
          <p:cNvSpPr txBox="1"/>
          <p:nvPr/>
        </p:nvSpPr>
        <p:spPr>
          <a:xfrm>
            <a:off x="4092104" y="6029528"/>
            <a:ext cx="41212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a:ea typeface="ＭＳ Ｐゴシック"/>
                <a:cs typeface="Arial"/>
              </a:rPr>
              <a:t>p(rain on 20th November ) =</a:t>
            </a:r>
            <a:r>
              <a:rPr lang="en-US" dirty="0">
                <a:latin typeface="Arial"/>
                <a:ea typeface="ＭＳ Ｐゴシック"/>
                <a:cs typeface="Arial"/>
              </a:rPr>
              <a:t>​</a:t>
            </a:r>
            <a:endParaRPr lang="en-US" dirty="0">
              <a:latin typeface="Arial"/>
              <a:ea typeface="ＭＳ Ｐゴシック"/>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18219BE-E641-4BFC-B5D5-C4943689281A}"/>
                  </a:ext>
                </a:extLst>
              </p:cNvPr>
              <p:cNvSpPr/>
              <p:nvPr/>
            </p:nvSpPr>
            <p:spPr>
              <a:xfrm rot="10800000" flipH="1" flipV="1">
                <a:off x="7775743" y="5916181"/>
                <a:ext cx="1053175" cy="6685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12</m:t>
                          </m:r>
                        </m:num>
                        <m:den>
                          <m:r>
                            <a:rPr lang="en-GB" b="0" i="1" smtClean="0">
                              <a:solidFill>
                                <a:srgbClr val="FF0000"/>
                              </a:solidFill>
                              <a:latin typeface="Cambria Math" panose="02040503050406030204" pitchFamily="18" charset="0"/>
                            </a:rPr>
                            <m:t>31</m:t>
                          </m:r>
                        </m:den>
                      </m:f>
                    </m:oMath>
                  </m:oMathPara>
                </a14:m>
                <a:endParaRPr lang="en-GB" dirty="0"/>
              </a:p>
            </p:txBody>
          </p:sp>
        </mc:Choice>
        <mc:Fallback xmlns="">
          <p:sp>
            <p:nvSpPr>
              <p:cNvPr id="23" name="Rectangle 22">
                <a:extLst>
                  <a:ext uri="{FF2B5EF4-FFF2-40B4-BE49-F238E27FC236}">
                    <a16:creationId xmlns:a16="http://schemas.microsoft.com/office/drawing/2014/main" id="{C18219BE-E641-4BFC-B5D5-C4943689281A}"/>
                  </a:ext>
                </a:extLst>
              </p:cNvPr>
              <p:cNvSpPr>
                <a:spLocks noRot="1" noChangeAspect="1" noMove="1" noResize="1" noEditPoints="1" noAdjustHandles="1" noChangeArrowheads="1" noChangeShapeType="1" noTextEdit="1"/>
              </p:cNvSpPr>
              <p:nvPr/>
            </p:nvSpPr>
            <p:spPr>
              <a:xfrm rot="10800000" flipH="1" flipV="1">
                <a:off x="7775743" y="5916181"/>
                <a:ext cx="1053175" cy="668516"/>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24598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Box 1"/>
          <p:cNvSpPr txBox="1">
            <a:spLocks noChangeArrowheads="1"/>
          </p:cNvSpPr>
          <p:nvPr/>
        </p:nvSpPr>
        <p:spPr bwMode="auto">
          <a:xfrm>
            <a:off x="2345811" y="791742"/>
            <a:ext cx="9721081" cy="1200329"/>
          </a:xfrm>
          <a:prstGeom prst="rect">
            <a:avLst/>
          </a:prstGeom>
          <a:noFill/>
          <a:ln>
            <a:noFill/>
          </a:ln>
        </p:spPr>
        <p:txBody>
          <a:bodyPr wrap="square">
            <a:spAutoFit/>
          </a:bodyPr>
          <a:lstStyle>
            <a:lvl1pPr marL="457200" indent="-457200" eaLnBrk="0" hangingPunct="0">
              <a:tabLst>
                <a:tab pos="269875" algn="l"/>
              </a:tabLst>
              <a:defRPr sz="2000">
                <a:solidFill>
                  <a:schemeClr val="tx1"/>
                </a:solidFill>
                <a:latin typeface="Arial" charset="0"/>
                <a:ea typeface="ＭＳ Ｐゴシック" charset="0"/>
                <a:cs typeface="ＭＳ Ｐゴシック" charset="0"/>
              </a:defRPr>
            </a:lvl1pPr>
            <a:lvl2pPr eaLnBrk="0" hangingPunct="0">
              <a:tabLst>
                <a:tab pos="269875" algn="l"/>
              </a:tabLst>
              <a:defRPr sz="2000">
                <a:solidFill>
                  <a:schemeClr val="tx1"/>
                </a:solidFill>
                <a:latin typeface="Arial" charset="0"/>
                <a:ea typeface="ＭＳ Ｐゴシック" charset="0"/>
              </a:defRPr>
            </a:lvl2pPr>
            <a:lvl3pPr eaLnBrk="0" hangingPunct="0">
              <a:tabLst>
                <a:tab pos="269875" algn="l"/>
              </a:tabLst>
              <a:defRPr sz="2000">
                <a:solidFill>
                  <a:schemeClr val="tx1"/>
                </a:solidFill>
                <a:latin typeface="Arial" charset="0"/>
                <a:ea typeface="ＭＳ Ｐゴシック" charset="0"/>
              </a:defRPr>
            </a:lvl3pPr>
            <a:lvl4pPr eaLnBrk="0" hangingPunct="0">
              <a:tabLst>
                <a:tab pos="269875" algn="l"/>
              </a:tabLst>
              <a:defRPr sz="2000">
                <a:solidFill>
                  <a:schemeClr val="tx1"/>
                </a:solidFill>
                <a:latin typeface="Arial" charset="0"/>
                <a:ea typeface="ＭＳ Ｐゴシック" charset="0"/>
              </a:defRPr>
            </a:lvl4pPr>
            <a:lvl5pPr eaLnBrk="0" hangingPunct="0">
              <a:tabLst>
                <a:tab pos="269875" algn="l"/>
              </a:tabLst>
              <a:defRPr sz="2000">
                <a:solidFill>
                  <a:schemeClr val="tx1"/>
                </a:solidFill>
                <a:latin typeface="Arial"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269875" algn="l"/>
              </a:tabLst>
              <a:defRPr sz="2000">
                <a:solidFill>
                  <a:schemeClr val="tx1"/>
                </a:solidFill>
                <a:latin typeface="Arial" charset="0"/>
                <a:ea typeface="ＭＳ Ｐゴシック" charset="0"/>
              </a:defRPr>
            </a:lvl9pPr>
          </a:lstStyle>
          <a:p>
            <a:pPr marL="0" indent="0" eaLnBrk="1" hangingPunct="1">
              <a:buClr>
                <a:srgbClr val="000000"/>
              </a:buClr>
              <a:buSzPct val="100000"/>
              <a:defRPr/>
            </a:pPr>
            <a:r>
              <a:rPr lang="en-US" sz="2400" dirty="0"/>
              <a:t>The  unit of work is divided into the following seven sections </a:t>
            </a:r>
          </a:p>
          <a:p>
            <a:pPr marL="0" indent="0" eaLnBrk="1" hangingPunct="1">
              <a:buClr>
                <a:srgbClr val="000000"/>
              </a:buClr>
              <a:buSzPct val="100000"/>
              <a:defRPr/>
            </a:pPr>
            <a:endParaRPr lang="en-US" sz="2400" dirty="0"/>
          </a:p>
          <a:p>
            <a:pPr marL="0" indent="0" eaLnBrk="1" hangingPunct="1">
              <a:buClr>
                <a:srgbClr val="000000"/>
              </a:buClr>
              <a:buSzPct val="100000"/>
              <a:defRPr/>
            </a:pPr>
            <a:endParaRPr lang="en-US" sz="2400" dirty="0"/>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of Combined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42DB954-893C-451C-9055-ECB5B24806F4}"/>
              </a:ext>
            </a:extLst>
          </p:cNvPr>
          <p:cNvSpPr txBox="1"/>
          <p:nvPr/>
        </p:nvSpPr>
        <p:spPr>
          <a:xfrm>
            <a:off x="3575720" y="1399394"/>
            <a:ext cx="6912768" cy="5201424"/>
          </a:xfrm>
          <a:prstGeom prst="rect">
            <a:avLst/>
          </a:prstGeom>
          <a:noFill/>
        </p:spPr>
        <p:txBody>
          <a:bodyPr wrap="square" rtlCol="0">
            <a:spAutoFit/>
          </a:bodyPr>
          <a:lstStyle/>
          <a:p>
            <a:pPr marL="457200" indent="-457200">
              <a:buAutoNum type="arabicPeriod"/>
            </a:pPr>
            <a:r>
              <a:rPr lang="en-GB" sz="2400" dirty="0"/>
              <a:t>Introduction to Probability</a:t>
            </a:r>
          </a:p>
          <a:p>
            <a:pPr marL="457200" indent="-457200">
              <a:buAutoNum type="arabicPeriod"/>
            </a:pPr>
            <a:endParaRPr lang="en-GB" sz="2400" dirty="0"/>
          </a:p>
          <a:p>
            <a:pPr marL="457200" indent="-457200">
              <a:buAutoNum type="arabicPeriod"/>
            </a:pPr>
            <a:r>
              <a:rPr lang="en-GB" sz="2400" dirty="0"/>
              <a:t>Calculating the Probability of a Single Event</a:t>
            </a:r>
          </a:p>
          <a:p>
            <a:pPr marL="457200" indent="-457200">
              <a:buAutoNum type="arabicPeriod"/>
            </a:pPr>
            <a:endParaRPr lang="en-GB" sz="2400" dirty="0"/>
          </a:p>
          <a:p>
            <a:pPr marL="457200" indent="-457200">
              <a:buAutoNum type="arabicPeriod"/>
            </a:pPr>
            <a:r>
              <a:rPr lang="en-GB" sz="2400" dirty="0"/>
              <a:t>Relative Frequency</a:t>
            </a:r>
          </a:p>
          <a:p>
            <a:pPr marL="457200" indent="-457200">
              <a:buAutoNum type="arabicPeriod"/>
            </a:pPr>
            <a:endParaRPr lang="en-GB" sz="2400" dirty="0"/>
          </a:p>
          <a:p>
            <a:pPr marL="457200" indent="-457200">
              <a:buAutoNum type="arabicPeriod"/>
            </a:pPr>
            <a:r>
              <a:rPr lang="en-GB" sz="2400" dirty="0"/>
              <a:t>Complementary Events</a:t>
            </a:r>
          </a:p>
          <a:p>
            <a:pPr marL="457200" indent="-457200">
              <a:buAutoNum type="arabicPeriod"/>
            </a:pPr>
            <a:endParaRPr lang="en-GB" sz="2400" dirty="0"/>
          </a:p>
          <a:p>
            <a:pPr marL="457200" indent="-457200">
              <a:buAutoNum type="arabicPeriod"/>
            </a:pPr>
            <a:r>
              <a:rPr lang="en-GB" sz="2400" dirty="0"/>
              <a:t>Estimating the Number of Outcomes</a:t>
            </a:r>
          </a:p>
          <a:p>
            <a:pPr marL="457200" indent="-457200">
              <a:buAutoNum type="arabicPeriod"/>
            </a:pPr>
            <a:endParaRPr lang="en-GB" sz="2400" dirty="0"/>
          </a:p>
          <a:p>
            <a:pPr marL="457200" indent="-457200">
              <a:buAutoNum type="arabicPeriod"/>
            </a:pPr>
            <a:r>
              <a:rPr lang="en-GB" sz="2400" dirty="0"/>
              <a:t>Outcomes with two Events</a:t>
            </a:r>
          </a:p>
          <a:p>
            <a:pPr marL="457200" indent="-457200">
              <a:buAutoNum type="arabicPeriod"/>
            </a:pPr>
            <a:endParaRPr lang="en-GB" sz="2400" dirty="0"/>
          </a:p>
          <a:p>
            <a:pPr marL="457200" indent="-457200">
              <a:buAutoNum type="arabicPeriod"/>
            </a:pPr>
            <a:r>
              <a:rPr lang="en-GB" sz="2400" dirty="0"/>
              <a:t>Probability using Listing</a:t>
            </a:r>
          </a:p>
          <a:p>
            <a:pPr marL="457200" indent="-457200">
              <a:buAutoNum type="arabicPeriod"/>
            </a:pP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3: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third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198277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959623-82F3-4847-8B4C-019D39B1AF4F}"/>
              </a:ext>
            </a:extLst>
          </p:cNvPr>
          <p:cNvSpPr/>
          <p:nvPr/>
        </p:nvSpPr>
        <p:spPr bwMode="auto">
          <a:xfrm>
            <a:off x="6576101" y="3471354"/>
            <a:ext cx="2754547" cy="55771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10" name="Rectangle 9">
            <a:extLst>
              <a:ext uri="{FF2B5EF4-FFF2-40B4-BE49-F238E27FC236}">
                <a16:creationId xmlns:a16="http://schemas.microsoft.com/office/drawing/2014/main" id="{8FB7D6D7-E7D7-4CBB-B41D-2646EF1419DF}"/>
              </a:ext>
            </a:extLst>
          </p:cNvPr>
          <p:cNvSpPr/>
          <p:nvPr/>
        </p:nvSpPr>
        <p:spPr bwMode="auto">
          <a:xfrm>
            <a:off x="3620311" y="3441970"/>
            <a:ext cx="2543782" cy="565825"/>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Complementary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8989A55-3581-4138-990B-124989076C7B}"/>
              </a:ext>
            </a:extLst>
          </p:cNvPr>
          <p:cNvSpPr/>
          <p:nvPr/>
        </p:nvSpPr>
        <p:spPr>
          <a:xfrm>
            <a:off x="2423592" y="715266"/>
            <a:ext cx="8736632" cy="1200329"/>
          </a:xfrm>
          <a:prstGeom prst="rect">
            <a:avLst/>
          </a:prstGeom>
        </p:spPr>
        <p:txBody>
          <a:bodyPr wrap="square">
            <a:spAutoFit/>
          </a:bodyPr>
          <a:lstStyle/>
          <a:p>
            <a:r>
              <a:rPr lang="en-GB" sz="2400" dirty="0"/>
              <a:t>Two events are described as complementary if they are the only two possible outcomes.  For example, the events A and B below are complementary:</a:t>
            </a:r>
          </a:p>
        </p:txBody>
      </p:sp>
      <p:sp>
        <p:nvSpPr>
          <p:cNvPr id="3" name="TextBox 2">
            <a:extLst>
              <a:ext uri="{FF2B5EF4-FFF2-40B4-BE49-F238E27FC236}">
                <a16:creationId xmlns:a16="http://schemas.microsoft.com/office/drawing/2014/main" id="{5A639F78-D987-4EB2-B0C3-7FE8496C0EE1}"/>
              </a:ext>
            </a:extLst>
          </p:cNvPr>
          <p:cNvSpPr txBox="1"/>
          <p:nvPr/>
        </p:nvSpPr>
        <p:spPr>
          <a:xfrm>
            <a:off x="4871864" y="1992071"/>
            <a:ext cx="2808312" cy="830997"/>
          </a:xfrm>
          <a:prstGeom prst="rect">
            <a:avLst/>
          </a:prstGeom>
          <a:noFill/>
        </p:spPr>
        <p:txBody>
          <a:bodyPr wrap="square" rtlCol="0">
            <a:spAutoFit/>
          </a:bodyPr>
          <a:lstStyle/>
          <a:p>
            <a:r>
              <a:rPr lang="en-GB" sz="2400" dirty="0"/>
              <a:t>A: It rains</a:t>
            </a:r>
          </a:p>
          <a:p>
            <a:r>
              <a:rPr lang="en-GB" sz="2400" dirty="0"/>
              <a:t>B: It does not rain</a:t>
            </a:r>
          </a:p>
        </p:txBody>
      </p:sp>
      <p:sp>
        <p:nvSpPr>
          <p:cNvPr id="4" name="TextBox 3">
            <a:extLst>
              <a:ext uri="{FF2B5EF4-FFF2-40B4-BE49-F238E27FC236}">
                <a16:creationId xmlns:a16="http://schemas.microsoft.com/office/drawing/2014/main" id="{EC4E238A-45BE-410F-94CE-E3472AC20DD4}"/>
              </a:ext>
            </a:extLst>
          </p:cNvPr>
          <p:cNvSpPr txBox="1"/>
          <p:nvPr/>
        </p:nvSpPr>
        <p:spPr>
          <a:xfrm>
            <a:off x="4799856" y="1992071"/>
            <a:ext cx="2808312" cy="907473"/>
          </a:xfrm>
          <a:prstGeom prst="rect">
            <a:avLst/>
          </a:prstGeom>
          <a:noFill/>
          <a:ln w="19050">
            <a:solidFill>
              <a:schemeClr val="tx1"/>
            </a:solidFill>
          </a:ln>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3134A50-DA9A-4BC7-99C7-74055E7291DF}"/>
                  </a:ext>
                </a:extLst>
              </p:cNvPr>
              <p:cNvSpPr/>
              <p:nvPr/>
            </p:nvSpPr>
            <p:spPr>
              <a:xfrm>
                <a:off x="2423592" y="3998312"/>
                <a:ext cx="9394948" cy="1724190"/>
              </a:xfrm>
              <a:prstGeom prst="rect">
                <a:avLst/>
              </a:prstGeom>
            </p:spPr>
            <p:txBody>
              <a:bodyPr wrap="square">
                <a:spAutoFit/>
              </a:bodyPr>
              <a:lstStyle/>
              <a:p>
                <a:r>
                  <a:rPr lang="en-GB" sz="2400" b="1" dirty="0"/>
                  <a:t>Example 1</a:t>
                </a:r>
              </a:p>
              <a:p>
                <a:r>
                  <a:rPr lang="en-GB" sz="2400" dirty="0"/>
                  <a:t>If the probability that it will rain tomorrow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oMath>
                </a14:m>
                <a:r>
                  <a:rPr lang="en-GB" sz="2400" dirty="0"/>
                  <a:t> what is the probability it will not rain tomorrow?</a:t>
                </a:r>
              </a:p>
              <a:p>
                <a:r>
                  <a:rPr lang="en-GB" sz="2400" b="1" dirty="0"/>
                  <a:t>Solution</a:t>
                </a:r>
              </a:p>
            </p:txBody>
          </p:sp>
        </mc:Choice>
        <mc:Fallback xmlns="">
          <p:sp>
            <p:nvSpPr>
              <p:cNvPr id="5" name="Rectangle 4">
                <a:extLst>
                  <a:ext uri="{FF2B5EF4-FFF2-40B4-BE49-F238E27FC236}">
                    <a16:creationId xmlns:a16="http://schemas.microsoft.com/office/drawing/2014/main" id="{A3134A50-DA9A-4BC7-99C7-74055E7291DF}"/>
                  </a:ext>
                </a:extLst>
              </p:cNvPr>
              <p:cNvSpPr>
                <a:spLocks noRot="1" noChangeAspect="1" noMove="1" noResize="1" noEditPoints="1" noAdjustHandles="1" noChangeArrowheads="1" noChangeShapeType="1" noTextEdit="1"/>
              </p:cNvSpPr>
              <p:nvPr/>
            </p:nvSpPr>
            <p:spPr>
              <a:xfrm>
                <a:off x="2423592" y="3998312"/>
                <a:ext cx="9394948" cy="1724190"/>
              </a:xfrm>
              <a:prstGeom prst="rect">
                <a:avLst/>
              </a:prstGeom>
              <a:blipFill>
                <a:blip r:embed="rId4"/>
                <a:stretch>
                  <a:fillRect l="-1038" t="-2473" b="-74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A27E7CF-45D0-4DE3-AE27-1A49BB68B563}"/>
                  </a:ext>
                </a:extLst>
              </p:cNvPr>
              <p:cNvSpPr/>
              <p:nvPr/>
            </p:nvSpPr>
            <p:spPr>
              <a:xfrm>
                <a:off x="2423592" y="5683396"/>
                <a:ext cx="9073008" cy="1018997"/>
              </a:xfrm>
              <a:prstGeom prst="rect">
                <a:avLst/>
              </a:prstGeom>
            </p:spPr>
            <p:txBody>
              <a:bodyPr wrap="square">
                <a:spAutoFit/>
              </a:bodyPr>
              <a:lstStyle/>
              <a:p>
                <a:r>
                  <a:rPr lang="en-GB" sz="2400" dirty="0">
                    <a:solidFill>
                      <a:srgbClr val="FF0000"/>
                    </a:solidFill>
                  </a:rPr>
                  <a:t>As these are two complementary events, probability that it will not rain tomorrow = 1 -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5</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num>
                      <m:den>
                        <m:r>
                          <a:rPr lang="en-GB" sz="2400" i="1">
                            <a:solidFill>
                              <a:srgbClr val="FF0000"/>
                            </a:solidFill>
                            <a:latin typeface="Cambria Math" panose="02040503050406030204" pitchFamily="18" charset="0"/>
                          </a:rPr>
                          <m:t>5</m:t>
                        </m:r>
                      </m:den>
                    </m:f>
                  </m:oMath>
                </a14:m>
                <a:r>
                  <a:rPr lang="en-GB" sz="2400" dirty="0">
                    <a:solidFill>
                      <a:srgbClr val="FF0000"/>
                    </a:solidFill>
                  </a:rPr>
                  <a:t> </a:t>
                </a:r>
              </a:p>
            </p:txBody>
          </p:sp>
        </mc:Choice>
        <mc:Fallback xmlns="">
          <p:sp>
            <p:nvSpPr>
              <p:cNvPr id="6" name="Rectangle 5">
                <a:extLst>
                  <a:ext uri="{FF2B5EF4-FFF2-40B4-BE49-F238E27FC236}">
                    <a16:creationId xmlns:a16="http://schemas.microsoft.com/office/drawing/2014/main" id="{3A27E7CF-45D0-4DE3-AE27-1A49BB68B563}"/>
                  </a:ext>
                </a:extLst>
              </p:cNvPr>
              <p:cNvSpPr>
                <a:spLocks noRot="1" noChangeAspect="1" noMove="1" noResize="1" noEditPoints="1" noAdjustHandles="1" noChangeArrowheads="1" noChangeShapeType="1" noTextEdit="1"/>
              </p:cNvSpPr>
              <p:nvPr/>
            </p:nvSpPr>
            <p:spPr>
              <a:xfrm>
                <a:off x="2423592" y="5683396"/>
                <a:ext cx="9073008" cy="1018997"/>
              </a:xfrm>
              <a:prstGeom prst="rect">
                <a:avLst/>
              </a:prstGeom>
              <a:blipFill>
                <a:blip r:embed="rId5"/>
                <a:stretch>
                  <a:fillRect l="-1075" t="-4192" r="-1277" b="-1796"/>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C7748512-1D61-4833-AA31-73C755AFAFCC}"/>
              </a:ext>
            </a:extLst>
          </p:cNvPr>
          <p:cNvSpPr/>
          <p:nvPr/>
        </p:nvSpPr>
        <p:spPr>
          <a:xfrm>
            <a:off x="2544474" y="2946695"/>
            <a:ext cx="7052252" cy="461665"/>
          </a:xfrm>
          <a:prstGeom prst="rect">
            <a:avLst/>
          </a:prstGeom>
        </p:spPr>
        <p:txBody>
          <a:bodyPr wrap="none">
            <a:spAutoFit/>
          </a:bodyPr>
          <a:lstStyle/>
          <a:p>
            <a:r>
              <a:rPr lang="en-GB" sz="2400" dirty="0"/>
              <a:t>If A is an event and A' is the complementary event,</a:t>
            </a:r>
          </a:p>
        </p:txBody>
      </p:sp>
      <p:sp>
        <p:nvSpPr>
          <p:cNvPr id="8" name="Rectangle 7">
            <a:extLst>
              <a:ext uri="{FF2B5EF4-FFF2-40B4-BE49-F238E27FC236}">
                <a16:creationId xmlns:a16="http://schemas.microsoft.com/office/drawing/2014/main" id="{D5674188-0F29-4866-A6A9-C4562D6889E6}"/>
              </a:ext>
            </a:extLst>
          </p:cNvPr>
          <p:cNvSpPr/>
          <p:nvPr/>
        </p:nvSpPr>
        <p:spPr>
          <a:xfrm>
            <a:off x="3757345" y="3441700"/>
            <a:ext cx="2332305" cy="461665"/>
          </a:xfrm>
          <a:prstGeom prst="rect">
            <a:avLst/>
          </a:prstGeom>
        </p:spPr>
        <p:txBody>
          <a:bodyPr wrap="none">
            <a:spAutoFit/>
          </a:bodyPr>
          <a:lstStyle/>
          <a:p>
            <a:r>
              <a:rPr lang="en-GB" sz="2400" dirty="0"/>
              <a:t>P(A’) + P(A) = 1</a:t>
            </a:r>
          </a:p>
        </p:txBody>
      </p:sp>
      <p:sp>
        <p:nvSpPr>
          <p:cNvPr id="9" name="Rectangle 8">
            <a:extLst>
              <a:ext uri="{FF2B5EF4-FFF2-40B4-BE49-F238E27FC236}">
                <a16:creationId xmlns:a16="http://schemas.microsoft.com/office/drawing/2014/main" id="{5ACA0676-A3E0-4F31-92FE-E0BF5A506DF7}"/>
              </a:ext>
            </a:extLst>
          </p:cNvPr>
          <p:cNvSpPr/>
          <p:nvPr/>
        </p:nvSpPr>
        <p:spPr>
          <a:xfrm>
            <a:off x="6672064" y="3468979"/>
            <a:ext cx="2324291" cy="461665"/>
          </a:xfrm>
          <a:prstGeom prst="rect">
            <a:avLst/>
          </a:prstGeom>
        </p:spPr>
        <p:txBody>
          <a:bodyPr wrap="none">
            <a:spAutoFit/>
          </a:bodyPr>
          <a:lstStyle/>
          <a:p>
            <a:r>
              <a:rPr lang="en-GB" sz="2400" dirty="0"/>
              <a:t>P(A’) = 1 – P(A)</a:t>
            </a:r>
          </a:p>
        </p:txBody>
      </p:sp>
    </p:spTree>
    <p:extLst>
      <p:ext uri="{BB962C8B-B14F-4D97-AF65-F5344CB8AC3E}">
        <p14:creationId xmlns:p14="http://schemas.microsoft.com/office/powerpoint/2010/main" val="75517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Complementary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D791FD5-7D8E-4DEA-95BA-C6971E02FB23}"/>
                  </a:ext>
                </a:extLst>
              </p:cNvPr>
              <p:cNvSpPr/>
              <p:nvPr/>
            </p:nvSpPr>
            <p:spPr>
              <a:xfrm>
                <a:off x="2351584" y="764704"/>
                <a:ext cx="9217024" cy="986296"/>
              </a:xfrm>
              <a:prstGeom prst="rect">
                <a:avLst/>
              </a:prstGeom>
            </p:spPr>
            <p:txBody>
              <a:bodyPr wrap="square">
                <a:spAutoFit/>
              </a:bodyPr>
              <a:lstStyle/>
              <a:p>
                <a:r>
                  <a:rPr lang="en-GB" sz="2400" dirty="0"/>
                  <a:t>1. The probability that Scot will win his next tennis match is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3</m:t>
                        </m:r>
                      </m:num>
                      <m:den>
                        <m:r>
                          <a:rPr lang="en-GB" sz="2400" i="1">
                            <a:latin typeface="Cambria Math" panose="02040503050406030204" pitchFamily="18" charset="0"/>
                          </a:rPr>
                          <m:t>5</m:t>
                        </m:r>
                      </m:den>
                    </m:f>
                  </m:oMath>
                </a14:m>
                <a:r>
                  <a:rPr lang="en-GB" sz="2400" dirty="0"/>
                  <a:t>. What is the probability that he will not win? </a:t>
                </a:r>
              </a:p>
            </p:txBody>
          </p:sp>
        </mc:Choice>
        <mc:Fallback xmlns="">
          <p:sp>
            <p:nvSpPr>
              <p:cNvPr id="2" name="Rectangle 1">
                <a:extLst>
                  <a:ext uri="{FF2B5EF4-FFF2-40B4-BE49-F238E27FC236}">
                    <a16:creationId xmlns:a16="http://schemas.microsoft.com/office/drawing/2014/main" id="{0D791FD5-7D8E-4DEA-95BA-C6971E02FB23}"/>
                  </a:ext>
                </a:extLst>
              </p:cNvPr>
              <p:cNvSpPr>
                <a:spLocks noRot="1" noChangeAspect="1" noMove="1" noResize="1" noEditPoints="1" noAdjustHandles="1" noChangeArrowheads="1" noChangeShapeType="1" noTextEdit="1"/>
              </p:cNvSpPr>
              <p:nvPr/>
            </p:nvSpPr>
            <p:spPr>
              <a:xfrm>
                <a:off x="2351584" y="764704"/>
                <a:ext cx="9217024" cy="986296"/>
              </a:xfrm>
              <a:prstGeom prst="rect">
                <a:avLst/>
              </a:prstGeom>
              <a:blipFill>
                <a:blip r:embed="rId4"/>
                <a:stretch>
                  <a:fillRect l="-1058" r="-1720" b="-135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F515E61-AB9C-427A-B623-149370D7B1B8}"/>
                  </a:ext>
                </a:extLst>
              </p:cNvPr>
              <p:cNvSpPr/>
              <p:nvPr/>
            </p:nvSpPr>
            <p:spPr>
              <a:xfrm>
                <a:off x="2351584" y="1791669"/>
                <a:ext cx="9488293" cy="985719"/>
              </a:xfrm>
              <a:prstGeom prst="rect">
                <a:avLst/>
              </a:prstGeom>
            </p:spPr>
            <p:txBody>
              <a:bodyPr wrap="square">
                <a:spAutoFit/>
              </a:bodyPr>
              <a:lstStyle/>
              <a:p>
                <a:r>
                  <a:rPr lang="en-GB" sz="2400" dirty="0"/>
                  <a:t>2. The probability that it will snow on Christmas Day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8</m:t>
                        </m:r>
                      </m:den>
                    </m:f>
                  </m:oMath>
                </a14:m>
                <a:r>
                  <a:rPr lang="en-GB" sz="2400" dirty="0"/>
                  <a:t> . What </a:t>
                </a:r>
              </a:p>
              <a:p>
                <a:r>
                  <a:rPr lang="en-GB" sz="2400" dirty="0"/>
                  <a:t>is the probability that it will not snow on Christmas Day ? </a:t>
                </a:r>
              </a:p>
            </p:txBody>
          </p:sp>
        </mc:Choice>
        <mc:Fallback xmlns="">
          <p:sp>
            <p:nvSpPr>
              <p:cNvPr id="3" name="Rectangle 2">
                <a:extLst>
                  <a:ext uri="{FF2B5EF4-FFF2-40B4-BE49-F238E27FC236}">
                    <a16:creationId xmlns:a16="http://schemas.microsoft.com/office/drawing/2014/main" id="{AF515E61-AB9C-427A-B623-149370D7B1B8}"/>
                  </a:ext>
                </a:extLst>
              </p:cNvPr>
              <p:cNvSpPr>
                <a:spLocks noRot="1" noChangeAspect="1" noMove="1" noResize="1" noEditPoints="1" noAdjustHandles="1" noChangeArrowheads="1" noChangeShapeType="1" noTextEdit="1"/>
              </p:cNvSpPr>
              <p:nvPr/>
            </p:nvSpPr>
            <p:spPr>
              <a:xfrm>
                <a:off x="2351584" y="1791669"/>
                <a:ext cx="9488293" cy="985719"/>
              </a:xfrm>
              <a:prstGeom prst="rect">
                <a:avLst/>
              </a:prstGeom>
              <a:blipFill>
                <a:blip r:embed="rId7"/>
                <a:stretch>
                  <a:fillRect l="-1028" b="-135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015DA51-2003-4113-803B-21D3BD983346}"/>
                  </a:ext>
                </a:extLst>
              </p:cNvPr>
              <p:cNvSpPr/>
              <p:nvPr/>
            </p:nvSpPr>
            <p:spPr>
              <a:xfrm>
                <a:off x="2406894" y="2846910"/>
                <a:ext cx="9106404" cy="985526"/>
              </a:xfrm>
              <a:prstGeom prst="rect">
                <a:avLst/>
              </a:prstGeom>
            </p:spPr>
            <p:txBody>
              <a:bodyPr wrap="square">
                <a:spAutoFit/>
              </a:bodyPr>
              <a:lstStyle/>
              <a:p>
                <a:r>
                  <a:rPr lang="en-GB" sz="2400" dirty="0"/>
                  <a:t>3. The probability that a child is left-handed is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b="0" i="1" smtClean="0">
                            <a:latin typeface="Cambria Math" panose="02040503050406030204" pitchFamily="18" charset="0"/>
                          </a:rPr>
                          <m:t>20</m:t>
                        </m:r>
                      </m:den>
                    </m:f>
                  </m:oMath>
                </a14:m>
                <a:r>
                  <a:rPr lang="en-GB" sz="2400" dirty="0"/>
                  <a:t> . What is the probability that the child is left handed? </a:t>
                </a:r>
              </a:p>
            </p:txBody>
          </p:sp>
        </mc:Choice>
        <mc:Fallback xmlns="">
          <p:sp>
            <p:nvSpPr>
              <p:cNvPr id="4" name="Rectangle 3">
                <a:extLst>
                  <a:ext uri="{FF2B5EF4-FFF2-40B4-BE49-F238E27FC236}">
                    <a16:creationId xmlns:a16="http://schemas.microsoft.com/office/drawing/2014/main" id="{A015DA51-2003-4113-803B-21D3BD983346}"/>
                  </a:ext>
                </a:extLst>
              </p:cNvPr>
              <p:cNvSpPr>
                <a:spLocks noRot="1" noChangeAspect="1" noMove="1" noResize="1" noEditPoints="1" noAdjustHandles="1" noChangeArrowheads="1" noChangeShapeType="1" noTextEdit="1"/>
              </p:cNvSpPr>
              <p:nvPr/>
            </p:nvSpPr>
            <p:spPr>
              <a:xfrm>
                <a:off x="2406894" y="2846910"/>
                <a:ext cx="9106404" cy="985526"/>
              </a:xfrm>
              <a:prstGeom prst="rect">
                <a:avLst/>
              </a:prstGeom>
              <a:blipFill>
                <a:blip r:embed="rId8"/>
                <a:stretch>
                  <a:fillRect l="-1071" b="-13580"/>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F6372C24-A4DA-47EF-B661-DE69811FAD73}"/>
              </a:ext>
            </a:extLst>
          </p:cNvPr>
          <p:cNvSpPr/>
          <p:nvPr/>
        </p:nvSpPr>
        <p:spPr>
          <a:xfrm>
            <a:off x="2368473" y="3907966"/>
            <a:ext cx="9106404" cy="830997"/>
          </a:xfrm>
          <a:prstGeom prst="rect">
            <a:avLst/>
          </a:prstGeom>
        </p:spPr>
        <p:txBody>
          <a:bodyPr wrap="square">
            <a:spAutoFit/>
          </a:bodyPr>
          <a:lstStyle/>
          <a:p>
            <a:r>
              <a:rPr lang="en-GB" sz="2400" dirty="0"/>
              <a:t>4. The probability that Natasha is late for school is 0.1.  What is</a:t>
            </a:r>
          </a:p>
          <a:p>
            <a:pPr marL="457200" indent="-457200">
              <a:buAutoNum type="arabicPeriod" startAt="4"/>
            </a:pPr>
            <a:endParaRPr lang="en-GB" sz="2400" dirty="0"/>
          </a:p>
        </p:txBody>
      </p:sp>
      <p:sp>
        <p:nvSpPr>
          <p:cNvPr id="6" name="Rectangle 5">
            <a:extLst>
              <a:ext uri="{FF2B5EF4-FFF2-40B4-BE49-F238E27FC236}">
                <a16:creationId xmlns:a16="http://schemas.microsoft.com/office/drawing/2014/main" id="{91E883C4-A066-4356-B9B6-F114AA0FB1F3}"/>
              </a:ext>
            </a:extLst>
          </p:cNvPr>
          <p:cNvSpPr/>
          <p:nvPr/>
        </p:nvSpPr>
        <p:spPr>
          <a:xfrm>
            <a:off x="2384901" y="4277298"/>
            <a:ext cx="4857420" cy="461665"/>
          </a:xfrm>
          <a:prstGeom prst="rect">
            <a:avLst/>
          </a:prstGeom>
        </p:spPr>
        <p:txBody>
          <a:bodyPr wrap="none">
            <a:spAutoFit/>
          </a:bodyPr>
          <a:lstStyle/>
          <a:p>
            <a:r>
              <a:rPr lang="en-GB" sz="2400" dirty="0"/>
              <a:t>the probability that she is not late?</a:t>
            </a:r>
          </a:p>
        </p:txBody>
      </p:sp>
      <p:sp>
        <p:nvSpPr>
          <p:cNvPr id="7" name="Rectangle 6">
            <a:extLst>
              <a:ext uri="{FF2B5EF4-FFF2-40B4-BE49-F238E27FC236}">
                <a16:creationId xmlns:a16="http://schemas.microsoft.com/office/drawing/2014/main" id="{183B15A6-6E20-43AB-8FF9-CF3C272A1881}"/>
              </a:ext>
            </a:extLst>
          </p:cNvPr>
          <p:cNvSpPr/>
          <p:nvPr/>
        </p:nvSpPr>
        <p:spPr>
          <a:xfrm>
            <a:off x="2384901" y="4890023"/>
            <a:ext cx="8795808" cy="1200329"/>
          </a:xfrm>
          <a:prstGeom prst="rect">
            <a:avLst/>
          </a:prstGeom>
        </p:spPr>
        <p:txBody>
          <a:bodyPr wrap="square">
            <a:spAutoFit/>
          </a:bodyPr>
          <a:lstStyle/>
          <a:p>
            <a:r>
              <a:rPr lang="en-GB" sz="2400" dirty="0"/>
              <a:t>5. The probability that Sergio gets all his spellings correct in his next test is 0.75.  What is the probability that he does not get them all correct?</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703E2D4-569F-423D-B18E-D311219E2810}"/>
                  </a:ext>
                </a:extLst>
              </p:cNvPr>
              <p:cNvSpPr/>
              <p:nvPr/>
            </p:nvSpPr>
            <p:spPr>
              <a:xfrm>
                <a:off x="7536160" y="1232646"/>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5</m:t>
                          </m:r>
                        </m:den>
                      </m:f>
                    </m:oMath>
                  </m:oMathPara>
                </a14:m>
                <a:endParaRPr lang="en-GB" dirty="0"/>
              </a:p>
            </p:txBody>
          </p:sp>
        </mc:Choice>
        <mc:Fallback xmlns="">
          <p:sp>
            <p:nvSpPr>
              <p:cNvPr id="8" name="Rectangle 7">
                <a:extLst>
                  <a:ext uri="{FF2B5EF4-FFF2-40B4-BE49-F238E27FC236}">
                    <a16:creationId xmlns:a16="http://schemas.microsoft.com/office/drawing/2014/main" id="{E703E2D4-569F-423D-B18E-D311219E2810}"/>
                  </a:ext>
                </a:extLst>
              </p:cNvPr>
              <p:cNvSpPr>
                <a:spLocks noRot="1" noChangeAspect="1" noMove="1" noResize="1" noEditPoints="1" noAdjustHandles="1" noChangeArrowheads="1" noChangeShapeType="1" noTextEdit="1"/>
              </p:cNvSpPr>
              <p:nvPr/>
            </p:nvSpPr>
            <p:spPr>
              <a:xfrm>
                <a:off x="7536160" y="1232646"/>
                <a:ext cx="397866" cy="67050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3B7129C-7C43-4296-962F-8F0FFE3B8082}"/>
                  </a:ext>
                </a:extLst>
              </p:cNvPr>
              <p:cNvSpPr/>
              <p:nvPr/>
            </p:nvSpPr>
            <p:spPr>
              <a:xfrm>
                <a:off x="10128448" y="2212164"/>
                <a:ext cx="397866" cy="668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9" name="Rectangle 8">
                <a:extLst>
                  <a:ext uri="{FF2B5EF4-FFF2-40B4-BE49-F238E27FC236}">
                    <a16:creationId xmlns:a16="http://schemas.microsoft.com/office/drawing/2014/main" id="{C3B7129C-7C43-4296-962F-8F0FFE3B8082}"/>
                  </a:ext>
                </a:extLst>
              </p:cNvPr>
              <p:cNvSpPr>
                <a:spLocks noRot="1" noChangeAspect="1" noMove="1" noResize="1" noEditPoints="1" noAdjustHandles="1" noChangeArrowheads="1" noChangeShapeType="1" noTextEdit="1"/>
              </p:cNvSpPr>
              <p:nvPr/>
            </p:nvSpPr>
            <p:spPr>
              <a:xfrm>
                <a:off x="10128448" y="2212164"/>
                <a:ext cx="397866" cy="66858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BAB546E-727A-4265-A7E1-45D2E0B6B632}"/>
                  </a:ext>
                </a:extLst>
              </p:cNvPr>
              <p:cNvSpPr/>
              <p:nvPr/>
            </p:nvSpPr>
            <p:spPr>
              <a:xfrm>
                <a:off x="7761733" y="3282086"/>
                <a:ext cx="540533"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19</m:t>
                          </m:r>
                        </m:num>
                        <m:den>
                          <m:r>
                            <a:rPr lang="en-GB" b="0" i="1" smtClean="0">
                              <a:solidFill>
                                <a:srgbClr val="FF0000"/>
                              </a:solidFill>
                              <a:latin typeface="Cambria Math" panose="02040503050406030204" pitchFamily="18" charset="0"/>
                            </a:rPr>
                            <m:t>20</m:t>
                          </m:r>
                        </m:den>
                      </m:f>
                    </m:oMath>
                  </m:oMathPara>
                </a14:m>
                <a:endParaRPr lang="en-GB" dirty="0"/>
              </a:p>
            </p:txBody>
          </p:sp>
        </mc:Choice>
        <mc:Fallback xmlns="">
          <p:sp>
            <p:nvSpPr>
              <p:cNvPr id="10" name="Rectangle 9">
                <a:extLst>
                  <a:ext uri="{FF2B5EF4-FFF2-40B4-BE49-F238E27FC236}">
                    <a16:creationId xmlns:a16="http://schemas.microsoft.com/office/drawing/2014/main" id="{FBAB546E-727A-4265-A7E1-45D2E0B6B632}"/>
                  </a:ext>
                </a:extLst>
              </p:cNvPr>
              <p:cNvSpPr>
                <a:spLocks noRot="1" noChangeAspect="1" noMove="1" noResize="1" noEditPoints="1" noAdjustHandles="1" noChangeArrowheads="1" noChangeShapeType="1" noTextEdit="1"/>
              </p:cNvSpPr>
              <p:nvPr/>
            </p:nvSpPr>
            <p:spPr>
              <a:xfrm>
                <a:off x="7761733" y="3282086"/>
                <a:ext cx="540533" cy="67050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5DA38D9-142E-412E-8758-A3B9684EE443}"/>
                  </a:ext>
                </a:extLst>
              </p:cNvPr>
              <p:cNvSpPr/>
              <p:nvPr/>
            </p:nvSpPr>
            <p:spPr>
              <a:xfrm>
                <a:off x="7206352" y="4196261"/>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9</m:t>
                          </m:r>
                        </m:num>
                        <m:den>
                          <m:r>
                            <a:rPr lang="en-GB" b="0" i="1" smtClean="0">
                              <a:solidFill>
                                <a:srgbClr val="FF0000"/>
                              </a:solidFill>
                              <a:latin typeface="Cambria Math" panose="02040503050406030204" pitchFamily="18" charset="0"/>
                            </a:rPr>
                            <m:t>10</m:t>
                          </m:r>
                        </m:den>
                      </m:f>
                    </m:oMath>
                  </m:oMathPara>
                </a14:m>
                <a:endParaRPr lang="en-GB" dirty="0"/>
              </a:p>
            </p:txBody>
          </p:sp>
        </mc:Choice>
        <mc:Fallback xmlns="">
          <p:sp>
            <p:nvSpPr>
              <p:cNvPr id="11" name="Rectangle 10">
                <a:extLst>
                  <a:ext uri="{FF2B5EF4-FFF2-40B4-BE49-F238E27FC236}">
                    <a16:creationId xmlns:a16="http://schemas.microsoft.com/office/drawing/2014/main" id="{45DA38D9-142E-412E-8758-A3B9684EE443}"/>
                  </a:ext>
                </a:extLst>
              </p:cNvPr>
              <p:cNvSpPr>
                <a:spLocks noRot="1" noChangeAspect="1" noMove="1" noResize="1" noEditPoints="1" noAdjustHandles="1" noChangeArrowheads="1" noChangeShapeType="1" noTextEdit="1"/>
              </p:cNvSpPr>
              <p:nvPr/>
            </p:nvSpPr>
            <p:spPr>
              <a:xfrm>
                <a:off x="7206352" y="4196261"/>
                <a:ext cx="540533" cy="670568"/>
              </a:xfrm>
              <a:prstGeom prst="rect">
                <a:avLst/>
              </a:prstGeom>
              <a:blipFill>
                <a:blip r:embed="rId12"/>
                <a:stretch>
                  <a:fillRect/>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0A7BD5C6-DC0D-49F0-A049-221DF116FC34}"/>
              </a:ext>
            </a:extLst>
          </p:cNvPr>
          <p:cNvSpPr/>
          <p:nvPr/>
        </p:nvSpPr>
        <p:spPr>
          <a:xfrm>
            <a:off x="4845774" y="5661248"/>
            <a:ext cx="784189" cy="461665"/>
          </a:xfrm>
          <a:prstGeom prst="rect">
            <a:avLst/>
          </a:prstGeom>
        </p:spPr>
        <p:txBody>
          <a:bodyPr wrap="none">
            <a:spAutoFit/>
          </a:bodyPr>
          <a:lstStyle/>
          <a:p>
            <a:r>
              <a:rPr lang="en-GB" sz="2400" dirty="0">
                <a:solidFill>
                  <a:srgbClr val="FF0000"/>
                </a:solidFill>
              </a:rPr>
              <a:t>0.25</a:t>
            </a:r>
          </a:p>
        </p:txBody>
      </p:sp>
    </p:spTree>
    <p:extLst>
      <p:ext uri="{BB962C8B-B14F-4D97-AF65-F5344CB8AC3E}">
        <p14:creationId xmlns:p14="http://schemas.microsoft.com/office/powerpoint/2010/main" val="4261732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Complementary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A9115-C46B-4ECB-8C51-EB15D67386D5}"/>
              </a:ext>
            </a:extLst>
          </p:cNvPr>
          <p:cNvSpPr/>
          <p:nvPr/>
        </p:nvSpPr>
        <p:spPr>
          <a:xfrm>
            <a:off x="2244134" y="729272"/>
            <a:ext cx="9900538" cy="461665"/>
          </a:xfrm>
          <a:prstGeom prst="rect">
            <a:avLst/>
          </a:prstGeom>
        </p:spPr>
        <p:txBody>
          <a:bodyPr wrap="square">
            <a:spAutoFit/>
          </a:bodyPr>
          <a:lstStyle/>
          <a:p>
            <a:r>
              <a:rPr lang="en-GB" sz="2400" dirty="0"/>
              <a:t>6. One of the numbers in the Venn diagram below is chosen at random.</a:t>
            </a:r>
          </a:p>
        </p:txBody>
      </p:sp>
      <p:pic>
        <p:nvPicPr>
          <p:cNvPr id="3" name="Picture 2">
            <a:extLst>
              <a:ext uri="{FF2B5EF4-FFF2-40B4-BE49-F238E27FC236}">
                <a16:creationId xmlns:a16="http://schemas.microsoft.com/office/drawing/2014/main" id="{AD74CB8A-1328-4D11-90C5-2D2B7B387EA2}"/>
              </a:ext>
            </a:extLst>
          </p:cNvPr>
          <p:cNvPicPr>
            <a:picLocks noChangeAspect="1"/>
          </p:cNvPicPr>
          <p:nvPr/>
        </p:nvPicPr>
        <p:blipFill>
          <a:blip r:embed="rId4"/>
          <a:stretch>
            <a:fillRect/>
          </a:stretch>
        </p:blipFill>
        <p:spPr>
          <a:xfrm>
            <a:off x="4727848" y="1237032"/>
            <a:ext cx="4680079" cy="1924389"/>
          </a:xfrm>
          <a:prstGeom prst="rect">
            <a:avLst/>
          </a:prstGeom>
        </p:spPr>
      </p:pic>
      <p:sp>
        <p:nvSpPr>
          <p:cNvPr id="4" name="Rectangle 3">
            <a:extLst>
              <a:ext uri="{FF2B5EF4-FFF2-40B4-BE49-F238E27FC236}">
                <a16:creationId xmlns:a16="http://schemas.microsoft.com/office/drawing/2014/main" id="{4BE49FDB-426E-48D6-8421-152E68882CB3}"/>
              </a:ext>
            </a:extLst>
          </p:cNvPr>
          <p:cNvSpPr/>
          <p:nvPr/>
        </p:nvSpPr>
        <p:spPr>
          <a:xfrm>
            <a:off x="2244134" y="3198241"/>
            <a:ext cx="8458844" cy="830997"/>
          </a:xfrm>
          <a:prstGeom prst="rect">
            <a:avLst/>
          </a:prstGeom>
        </p:spPr>
        <p:txBody>
          <a:bodyPr wrap="square">
            <a:spAutoFit/>
          </a:bodyPr>
          <a:lstStyle/>
          <a:p>
            <a:r>
              <a:rPr lang="en-GB" sz="2400" dirty="0"/>
              <a:t>(a)	What is the probability that the number is in the set A?</a:t>
            </a:r>
          </a:p>
          <a:p>
            <a:r>
              <a:rPr lang="en-GB" sz="2400" dirty="0"/>
              <a:t>(b)	What is the probability that the number is not in the set A?</a:t>
            </a:r>
          </a:p>
        </p:txBody>
      </p:sp>
      <p:sp>
        <p:nvSpPr>
          <p:cNvPr id="5" name="Rectangle 4">
            <a:extLst>
              <a:ext uri="{FF2B5EF4-FFF2-40B4-BE49-F238E27FC236}">
                <a16:creationId xmlns:a16="http://schemas.microsoft.com/office/drawing/2014/main" id="{8A2A4ACA-97AA-418F-83E4-9F98BB3C06B4}"/>
              </a:ext>
            </a:extLst>
          </p:cNvPr>
          <p:cNvSpPr/>
          <p:nvPr/>
        </p:nvSpPr>
        <p:spPr>
          <a:xfrm>
            <a:off x="2282904" y="4247297"/>
            <a:ext cx="9363307" cy="830997"/>
          </a:xfrm>
          <a:prstGeom prst="rect">
            <a:avLst/>
          </a:prstGeom>
        </p:spPr>
        <p:txBody>
          <a:bodyPr wrap="square">
            <a:spAutoFit/>
          </a:bodyPr>
          <a:lstStyle/>
          <a:p>
            <a:r>
              <a:rPr lang="en-GB" sz="2400" dirty="0"/>
              <a:t>7. (a) What is the probability that you will get a prime number when you roll a fair dice</a:t>
            </a:r>
          </a:p>
        </p:txBody>
      </p:sp>
      <p:sp>
        <p:nvSpPr>
          <p:cNvPr id="6" name="Rectangle 5">
            <a:extLst>
              <a:ext uri="{FF2B5EF4-FFF2-40B4-BE49-F238E27FC236}">
                <a16:creationId xmlns:a16="http://schemas.microsoft.com/office/drawing/2014/main" id="{9A746273-543F-41E1-8B11-866EF7D6160A}"/>
              </a:ext>
            </a:extLst>
          </p:cNvPr>
          <p:cNvSpPr/>
          <p:nvPr/>
        </p:nvSpPr>
        <p:spPr>
          <a:xfrm>
            <a:off x="2282904" y="5167534"/>
            <a:ext cx="9003267" cy="830997"/>
          </a:xfrm>
          <a:prstGeom prst="rect">
            <a:avLst/>
          </a:prstGeom>
        </p:spPr>
        <p:txBody>
          <a:bodyPr wrap="square">
            <a:spAutoFit/>
          </a:bodyPr>
          <a:lstStyle/>
          <a:p>
            <a:r>
              <a:rPr lang="en-GB" sz="2400" dirty="0"/>
              <a:t>(b) What is the probability that you will not get a prime number when you roll a fair dice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C67B617-62A0-4EC7-A756-D434E611DE2E}"/>
                  </a:ext>
                </a:extLst>
              </p:cNvPr>
              <p:cNvSpPr/>
              <p:nvPr/>
            </p:nvSpPr>
            <p:spPr>
              <a:xfrm>
                <a:off x="10306584" y="3012581"/>
                <a:ext cx="540533" cy="667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12</m:t>
                          </m:r>
                        </m:den>
                      </m:f>
                    </m:oMath>
                  </m:oMathPara>
                </a14:m>
                <a:endParaRPr lang="en-GB" dirty="0"/>
              </a:p>
            </p:txBody>
          </p:sp>
        </mc:Choice>
        <mc:Fallback xmlns="">
          <p:sp>
            <p:nvSpPr>
              <p:cNvPr id="7" name="Rectangle 6">
                <a:extLst>
                  <a:ext uri="{FF2B5EF4-FFF2-40B4-BE49-F238E27FC236}">
                    <a16:creationId xmlns:a16="http://schemas.microsoft.com/office/drawing/2014/main" id="{9C67B617-62A0-4EC7-A756-D434E611DE2E}"/>
                  </a:ext>
                </a:extLst>
              </p:cNvPr>
              <p:cNvSpPr>
                <a:spLocks noRot="1" noChangeAspect="1" noMove="1" noResize="1" noEditPoints="1" noAdjustHandles="1" noChangeArrowheads="1" noChangeShapeType="1" noTextEdit="1"/>
              </p:cNvSpPr>
              <p:nvPr/>
            </p:nvSpPr>
            <p:spPr>
              <a:xfrm>
                <a:off x="10306584" y="3012581"/>
                <a:ext cx="540533" cy="66742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A633E9A-5B30-4926-A7C1-E355D61CEA2A}"/>
                  </a:ext>
                </a:extLst>
              </p:cNvPr>
              <p:cNvSpPr/>
              <p:nvPr/>
            </p:nvSpPr>
            <p:spPr>
              <a:xfrm>
                <a:off x="10702978" y="3537485"/>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m:t>
                          </m:r>
                        </m:den>
                      </m:f>
                    </m:oMath>
                  </m:oMathPara>
                </a14:m>
                <a:endParaRPr lang="en-GB" dirty="0"/>
              </a:p>
            </p:txBody>
          </p:sp>
        </mc:Choice>
        <mc:Fallback xmlns="">
          <p:sp>
            <p:nvSpPr>
              <p:cNvPr id="8" name="Rectangle 7">
                <a:extLst>
                  <a:ext uri="{FF2B5EF4-FFF2-40B4-BE49-F238E27FC236}">
                    <a16:creationId xmlns:a16="http://schemas.microsoft.com/office/drawing/2014/main" id="{8A633E9A-5B30-4926-A7C1-E355D61CEA2A}"/>
                  </a:ext>
                </a:extLst>
              </p:cNvPr>
              <p:cNvSpPr>
                <a:spLocks noRot="1" noChangeAspect="1" noMove="1" noResize="1" noEditPoints="1" noAdjustHandles="1" noChangeArrowheads="1" noChangeShapeType="1" noTextEdit="1"/>
              </p:cNvSpPr>
              <p:nvPr/>
            </p:nvSpPr>
            <p:spPr>
              <a:xfrm>
                <a:off x="10702978" y="3537485"/>
                <a:ext cx="397866" cy="6705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D255E0A-1F46-4399-AD61-F2DBFB5CA4FE}"/>
                  </a:ext>
                </a:extLst>
              </p:cNvPr>
              <p:cNvSpPr/>
              <p:nvPr/>
            </p:nvSpPr>
            <p:spPr>
              <a:xfrm>
                <a:off x="4755085" y="4533313"/>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9" name="Rectangle 8">
                <a:extLst>
                  <a:ext uri="{FF2B5EF4-FFF2-40B4-BE49-F238E27FC236}">
                    <a16:creationId xmlns:a16="http://schemas.microsoft.com/office/drawing/2014/main" id="{3D255E0A-1F46-4399-AD61-F2DBFB5CA4FE}"/>
                  </a:ext>
                </a:extLst>
              </p:cNvPr>
              <p:cNvSpPr>
                <a:spLocks noRot="1" noChangeAspect="1" noMove="1" noResize="1" noEditPoints="1" noAdjustHandles="1" noChangeArrowheads="1" noChangeShapeType="1" noTextEdit="1"/>
              </p:cNvSpPr>
              <p:nvPr/>
            </p:nvSpPr>
            <p:spPr>
              <a:xfrm>
                <a:off x="4755085" y="4533313"/>
                <a:ext cx="397866" cy="66851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8A71A75-2CC4-43B9-8952-E173E7A6B918}"/>
                  </a:ext>
                </a:extLst>
              </p:cNvPr>
              <p:cNvSpPr/>
              <p:nvPr/>
            </p:nvSpPr>
            <p:spPr>
              <a:xfrm>
                <a:off x="5591944" y="5539855"/>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10" name="Rectangle 9">
                <a:extLst>
                  <a:ext uri="{FF2B5EF4-FFF2-40B4-BE49-F238E27FC236}">
                    <a16:creationId xmlns:a16="http://schemas.microsoft.com/office/drawing/2014/main" id="{48A71A75-2CC4-43B9-8952-E173E7A6B918}"/>
                  </a:ext>
                </a:extLst>
              </p:cNvPr>
              <p:cNvSpPr>
                <a:spLocks noRot="1" noChangeAspect="1" noMove="1" noResize="1" noEditPoints="1" noAdjustHandles="1" noChangeArrowheads="1" noChangeShapeType="1" noTextEdit="1"/>
              </p:cNvSpPr>
              <p:nvPr/>
            </p:nvSpPr>
            <p:spPr>
              <a:xfrm>
                <a:off x="5591944" y="5539855"/>
                <a:ext cx="397866" cy="66851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6BED930-44D6-4F51-A30E-0009AC1F58A6}"/>
                  </a:ext>
                </a:extLst>
              </p:cNvPr>
              <p:cNvSpPr/>
              <p:nvPr/>
            </p:nvSpPr>
            <p:spPr>
              <a:xfrm>
                <a:off x="11044578" y="2999819"/>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m:t>
                          </m:r>
                        </m:den>
                      </m:f>
                    </m:oMath>
                  </m:oMathPara>
                </a14:m>
                <a:endParaRPr lang="en-GB" dirty="0"/>
              </a:p>
            </p:txBody>
          </p:sp>
        </mc:Choice>
        <mc:Fallback xmlns="">
          <p:sp>
            <p:nvSpPr>
              <p:cNvPr id="11" name="Rectangle 10">
                <a:extLst>
                  <a:ext uri="{FF2B5EF4-FFF2-40B4-BE49-F238E27FC236}">
                    <a16:creationId xmlns:a16="http://schemas.microsoft.com/office/drawing/2014/main" id="{46BED930-44D6-4F51-A30E-0009AC1F58A6}"/>
                  </a:ext>
                </a:extLst>
              </p:cNvPr>
              <p:cNvSpPr>
                <a:spLocks noRot="1" noChangeAspect="1" noMove="1" noResize="1" noEditPoints="1" noAdjustHandles="1" noChangeArrowheads="1" noChangeShapeType="1" noTextEdit="1"/>
              </p:cNvSpPr>
              <p:nvPr/>
            </p:nvSpPr>
            <p:spPr>
              <a:xfrm>
                <a:off x="11044578" y="2999819"/>
                <a:ext cx="397866" cy="670568"/>
              </a:xfrm>
              <a:prstGeom prst="rect">
                <a:avLst/>
              </a:prstGeom>
              <a:blipFill>
                <a:blip r:embed="rId9"/>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EEDFCAEF-3AC3-4250-8D5C-9657FA5F236E}"/>
              </a:ext>
            </a:extLst>
          </p:cNvPr>
          <p:cNvSpPr txBox="1"/>
          <p:nvPr/>
        </p:nvSpPr>
        <p:spPr>
          <a:xfrm>
            <a:off x="10731111" y="3176455"/>
            <a:ext cx="576064" cy="461665"/>
          </a:xfrm>
          <a:prstGeom prst="rect">
            <a:avLst/>
          </a:prstGeom>
          <a:noFill/>
        </p:spPr>
        <p:txBody>
          <a:bodyPr wrap="square" rtlCol="0">
            <a:spAutoFit/>
          </a:bodyPr>
          <a:lstStyle/>
          <a:p>
            <a:r>
              <a:rPr lang="en-GB" sz="2400" dirty="0">
                <a:solidFill>
                  <a:srgbClr val="FF0000"/>
                </a:solidFill>
              </a:rPr>
              <a:t>=</a:t>
            </a:r>
          </a:p>
        </p:txBody>
      </p:sp>
      <p:sp>
        <p:nvSpPr>
          <p:cNvPr id="16" name="Rectangle 15">
            <a:extLst>
              <a:ext uri="{FF2B5EF4-FFF2-40B4-BE49-F238E27FC236}">
                <a16:creationId xmlns:a16="http://schemas.microsoft.com/office/drawing/2014/main" id="{C9CA922E-63A4-4301-A523-5094D2C823AA}"/>
              </a:ext>
            </a:extLst>
          </p:cNvPr>
          <p:cNvSpPr/>
          <p:nvPr/>
        </p:nvSpPr>
        <p:spPr bwMode="auto">
          <a:xfrm>
            <a:off x="4727847" y="1200212"/>
            <a:ext cx="4680079" cy="1976243"/>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651974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Complementary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F41F124-4416-4DFE-A3B4-2EBBE7E797C4}"/>
              </a:ext>
            </a:extLst>
          </p:cNvPr>
          <p:cNvSpPr/>
          <p:nvPr/>
        </p:nvSpPr>
        <p:spPr>
          <a:xfrm>
            <a:off x="2423592" y="980728"/>
            <a:ext cx="8928992" cy="4154984"/>
          </a:xfrm>
          <a:prstGeom prst="rect">
            <a:avLst/>
          </a:prstGeom>
        </p:spPr>
        <p:txBody>
          <a:bodyPr wrap="square">
            <a:spAutoFit/>
          </a:bodyPr>
          <a:lstStyle/>
          <a:p>
            <a:r>
              <a:rPr lang="en-GB" sz="2400" dirty="0"/>
              <a:t>8. In one year it rains on 12 days in the month of September.</a:t>
            </a:r>
          </a:p>
          <a:p>
            <a:r>
              <a:rPr lang="en-GB" sz="2400" dirty="0"/>
              <a:t>(a)	Use this information  to estimate the probability that it will rain on 19 September next year.</a:t>
            </a:r>
          </a:p>
          <a:p>
            <a:pPr marL="457200" indent="-457200">
              <a:buAutoNum type="alphaLcParenBoth" startAt="2"/>
            </a:pPr>
            <a:r>
              <a:rPr lang="en-GB" sz="2400" dirty="0"/>
              <a:t>Use your answer to (a) to make an estimate of the probability</a:t>
            </a:r>
          </a:p>
          <a:p>
            <a:pPr marL="457200" indent="-457200">
              <a:buAutoNum type="alphaLcParenBoth" startAt="2"/>
            </a:pPr>
            <a:endParaRPr lang="en-GB" sz="2400" dirty="0"/>
          </a:p>
          <a:p>
            <a:endParaRPr lang="en-GB" sz="2400" dirty="0"/>
          </a:p>
          <a:p>
            <a:r>
              <a:rPr lang="en-GB" sz="2400" dirty="0"/>
              <a:t>9. A bag contains 100 balls, each marked with a number from 1 to 100.  A ball is taken from the bag at random.</a:t>
            </a:r>
          </a:p>
          <a:p>
            <a:r>
              <a:rPr lang="en-GB" sz="2400" dirty="0"/>
              <a:t>(a)	What is the probability that the number on the ball is a multiple of 3?</a:t>
            </a:r>
          </a:p>
          <a:p>
            <a:pPr marL="457200" indent="-457200">
              <a:buAutoNum type="alphaLcParenBoth" startAt="2"/>
            </a:pPr>
            <a:r>
              <a:rPr lang="en-GB" sz="2400" dirty="0"/>
              <a:t>What is the probability that the number on the ball is not a</a:t>
            </a:r>
            <a:endParaRPr lang="en-GB" dirty="0"/>
          </a:p>
        </p:txBody>
      </p:sp>
      <p:sp>
        <p:nvSpPr>
          <p:cNvPr id="3" name="Rectangle 2">
            <a:extLst>
              <a:ext uri="{FF2B5EF4-FFF2-40B4-BE49-F238E27FC236}">
                <a16:creationId xmlns:a16="http://schemas.microsoft.com/office/drawing/2014/main" id="{8D8B9CC0-3922-44C6-A772-620DDE9789C8}"/>
              </a:ext>
            </a:extLst>
          </p:cNvPr>
          <p:cNvSpPr/>
          <p:nvPr/>
        </p:nvSpPr>
        <p:spPr>
          <a:xfrm>
            <a:off x="2474870" y="5086931"/>
            <a:ext cx="2016899" cy="461665"/>
          </a:xfrm>
          <a:prstGeom prst="rect">
            <a:avLst/>
          </a:prstGeom>
        </p:spPr>
        <p:txBody>
          <a:bodyPr wrap="none">
            <a:spAutoFit/>
          </a:bodyPr>
          <a:lstStyle/>
          <a:p>
            <a:r>
              <a:rPr lang="en-GB" sz="2400" dirty="0"/>
              <a:t>multiple of 3?</a:t>
            </a:r>
          </a:p>
        </p:txBody>
      </p:sp>
      <p:sp>
        <p:nvSpPr>
          <p:cNvPr id="4" name="Rectangle 3">
            <a:extLst>
              <a:ext uri="{FF2B5EF4-FFF2-40B4-BE49-F238E27FC236}">
                <a16:creationId xmlns:a16="http://schemas.microsoft.com/office/drawing/2014/main" id="{35369A14-7E07-4F67-B5AF-81536763BD35}"/>
              </a:ext>
            </a:extLst>
          </p:cNvPr>
          <p:cNvSpPr/>
          <p:nvPr/>
        </p:nvSpPr>
        <p:spPr>
          <a:xfrm>
            <a:off x="2449231" y="2511415"/>
            <a:ext cx="6430607" cy="461665"/>
          </a:xfrm>
          <a:prstGeom prst="rect">
            <a:avLst/>
          </a:prstGeom>
        </p:spPr>
        <p:txBody>
          <a:bodyPr wrap="none">
            <a:spAutoFit/>
          </a:bodyPr>
          <a:lstStyle/>
          <a:p>
            <a:r>
              <a:rPr lang="en-GB" sz="2400" dirty="0"/>
              <a:t>that it will not rain on 19 September next year.</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13D140-FA60-42CB-94D3-8D08F09FCFF5}"/>
                  </a:ext>
                </a:extLst>
              </p:cNvPr>
              <p:cNvSpPr/>
              <p:nvPr/>
            </p:nvSpPr>
            <p:spPr>
              <a:xfrm>
                <a:off x="11208568" y="1268760"/>
                <a:ext cx="540533"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12</m:t>
                          </m:r>
                        </m:num>
                        <m:den>
                          <m:r>
                            <a:rPr lang="en-GB" b="0" i="1" smtClean="0">
                              <a:solidFill>
                                <a:srgbClr val="FF0000"/>
                              </a:solidFill>
                              <a:latin typeface="Cambria Math" panose="02040503050406030204" pitchFamily="18" charset="0"/>
                            </a:rPr>
                            <m:t>30</m:t>
                          </m:r>
                        </m:den>
                      </m:f>
                    </m:oMath>
                  </m:oMathPara>
                </a14:m>
                <a:endParaRPr lang="en-GB" dirty="0"/>
              </a:p>
            </p:txBody>
          </p:sp>
        </mc:Choice>
        <mc:Fallback xmlns="">
          <p:sp>
            <p:nvSpPr>
              <p:cNvPr id="5" name="Rectangle 4">
                <a:extLst>
                  <a:ext uri="{FF2B5EF4-FFF2-40B4-BE49-F238E27FC236}">
                    <a16:creationId xmlns:a16="http://schemas.microsoft.com/office/drawing/2014/main" id="{8B13D140-FA60-42CB-94D3-8D08F09FCFF5}"/>
                  </a:ext>
                </a:extLst>
              </p:cNvPr>
              <p:cNvSpPr>
                <a:spLocks noRot="1" noChangeAspect="1" noMove="1" noResize="1" noEditPoints="1" noAdjustHandles="1" noChangeArrowheads="1" noChangeShapeType="1" noTextEdit="1"/>
              </p:cNvSpPr>
              <p:nvPr/>
            </p:nvSpPr>
            <p:spPr>
              <a:xfrm>
                <a:off x="11208568" y="1268760"/>
                <a:ext cx="540533" cy="67050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214F3C6-22F8-45C5-92FB-A8E79E644F65}"/>
                  </a:ext>
                </a:extLst>
              </p:cNvPr>
              <p:cNvSpPr/>
              <p:nvPr/>
            </p:nvSpPr>
            <p:spPr>
              <a:xfrm>
                <a:off x="8760296" y="2441156"/>
                <a:ext cx="540533"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18</m:t>
                          </m:r>
                        </m:num>
                        <m:den>
                          <m:r>
                            <a:rPr lang="en-GB" b="0" i="1" smtClean="0">
                              <a:solidFill>
                                <a:srgbClr val="FF0000"/>
                              </a:solidFill>
                              <a:latin typeface="Cambria Math" panose="02040503050406030204" pitchFamily="18" charset="0"/>
                            </a:rPr>
                            <m:t>30</m:t>
                          </m:r>
                        </m:den>
                      </m:f>
                    </m:oMath>
                  </m:oMathPara>
                </a14:m>
                <a:endParaRPr lang="en-GB" dirty="0"/>
              </a:p>
            </p:txBody>
          </p:sp>
        </mc:Choice>
        <mc:Fallback xmlns="">
          <p:sp>
            <p:nvSpPr>
              <p:cNvPr id="6" name="Rectangle 5">
                <a:extLst>
                  <a:ext uri="{FF2B5EF4-FFF2-40B4-BE49-F238E27FC236}">
                    <a16:creationId xmlns:a16="http://schemas.microsoft.com/office/drawing/2014/main" id="{4214F3C6-22F8-45C5-92FB-A8E79E644F65}"/>
                  </a:ext>
                </a:extLst>
              </p:cNvPr>
              <p:cNvSpPr>
                <a:spLocks noRot="1" noChangeAspect="1" noMove="1" noResize="1" noEditPoints="1" noAdjustHandles="1" noChangeArrowheads="1" noChangeShapeType="1" noTextEdit="1"/>
              </p:cNvSpPr>
              <p:nvPr/>
            </p:nvSpPr>
            <p:spPr>
              <a:xfrm>
                <a:off x="8760296" y="2441156"/>
                <a:ext cx="540533" cy="67050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DCC05DD-8D0D-4EA7-94EA-0BB5567B353E}"/>
                  </a:ext>
                </a:extLst>
              </p:cNvPr>
              <p:cNvSpPr/>
              <p:nvPr/>
            </p:nvSpPr>
            <p:spPr>
              <a:xfrm>
                <a:off x="10272464" y="3861048"/>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33</m:t>
                          </m:r>
                        </m:num>
                        <m:den>
                          <m:r>
                            <a:rPr lang="en-GB" b="0" i="1" smtClean="0">
                              <a:solidFill>
                                <a:srgbClr val="FF0000"/>
                              </a:solidFill>
                              <a:latin typeface="Cambria Math" panose="02040503050406030204" pitchFamily="18" charset="0"/>
                            </a:rPr>
                            <m:t>100</m:t>
                          </m:r>
                        </m:den>
                      </m:f>
                    </m:oMath>
                  </m:oMathPara>
                </a14:m>
                <a:endParaRPr lang="en-GB" dirty="0"/>
              </a:p>
            </p:txBody>
          </p:sp>
        </mc:Choice>
        <mc:Fallback xmlns="">
          <p:sp>
            <p:nvSpPr>
              <p:cNvPr id="7" name="Rectangle 6">
                <a:extLst>
                  <a:ext uri="{FF2B5EF4-FFF2-40B4-BE49-F238E27FC236}">
                    <a16:creationId xmlns:a16="http://schemas.microsoft.com/office/drawing/2014/main" id="{ADCC05DD-8D0D-4EA7-94EA-0BB5567B353E}"/>
                  </a:ext>
                </a:extLst>
              </p:cNvPr>
              <p:cNvSpPr>
                <a:spLocks noRot="1" noChangeAspect="1" noMove="1" noResize="1" noEditPoints="1" noAdjustHandles="1" noChangeArrowheads="1" noChangeShapeType="1" noTextEdit="1"/>
              </p:cNvSpPr>
              <p:nvPr/>
            </p:nvSpPr>
            <p:spPr>
              <a:xfrm>
                <a:off x="10272464" y="3861048"/>
                <a:ext cx="683200" cy="6705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04B0E82-81BF-49C7-8F50-5EC9B2A6366F}"/>
                  </a:ext>
                </a:extLst>
              </p:cNvPr>
              <p:cNvSpPr/>
              <p:nvPr/>
            </p:nvSpPr>
            <p:spPr>
              <a:xfrm>
                <a:off x="4348428" y="5010682"/>
                <a:ext cx="683200"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67</m:t>
                          </m:r>
                        </m:num>
                        <m:den>
                          <m:r>
                            <a:rPr lang="en-GB" b="0" i="1" smtClean="0">
                              <a:solidFill>
                                <a:srgbClr val="FF0000"/>
                              </a:solidFill>
                              <a:latin typeface="Cambria Math" panose="02040503050406030204" pitchFamily="18" charset="0"/>
                            </a:rPr>
                            <m:t>100</m:t>
                          </m:r>
                        </m:den>
                      </m:f>
                    </m:oMath>
                  </m:oMathPara>
                </a14:m>
                <a:endParaRPr lang="en-GB" dirty="0"/>
              </a:p>
            </p:txBody>
          </p:sp>
        </mc:Choice>
        <mc:Fallback xmlns="">
          <p:sp>
            <p:nvSpPr>
              <p:cNvPr id="8" name="Rectangle 7">
                <a:extLst>
                  <a:ext uri="{FF2B5EF4-FFF2-40B4-BE49-F238E27FC236}">
                    <a16:creationId xmlns:a16="http://schemas.microsoft.com/office/drawing/2014/main" id="{D04B0E82-81BF-49C7-8F50-5EC9B2A6366F}"/>
                  </a:ext>
                </a:extLst>
              </p:cNvPr>
              <p:cNvSpPr>
                <a:spLocks noRot="1" noChangeAspect="1" noMove="1" noResize="1" noEditPoints="1" noAdjustHandles="1" noChangeArrowheads="1" noChangeShapeType="1" noTextEdit="1"/>
              </p:cNvSpPr>
              <p:nvPr/>
            </p:nvSpPr>
            <p:spPr>
              <a:xfrm>
                <a:off x="4348428" y="5010682"/>
                <a:ext cx="683200" cy="670568"/>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34419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4: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fourth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27148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5EC1F9-F405-4174-8CD6-18FFF5E5757A}"/>
              </a:ext>
            </a:extLst>
          </p:cNvPr>
          <p:cNvSpPr/>
          <p:nvPr/>
        </p:nvSpPr>
        <p:spPr bwMode="auto">
          <a:xfrm>
            <a:off x="2859092" y="1627548"/>
            <a:ext cx="8343282" cy="86686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Estimating Number of Outcomes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CB0F8B7-E5BF-4392-965B-3A989D141B15}"/>
              </a:ext>
            </a:extLst>
          </p:cNvPr>
          <p:cNvSpPr/>
          <p:nvPr/>
        </p:nvSpPr>
        <p:spPr>
          <a:xfrm>
            <a:off x="2388637" y="720377"/>
            <a:ext cx="8448600" cy="830997"/>
          </a:xfrm>
          <a:prstGeom prst="rect">
            <a:avLst/>
          </a:prstGeom>
        </p:spPr>
        <p:txBody>
          <a:bodyPr wrap="square">
            <a:spAutoFit/>
          </a:bodyPr>
          <a:lstStyle/>
          <a:p>
            <a:r>
              <a:rPr lang="en-GB" sz="2400" dirty="0"/>
              <a:t>If we know the probability of an event we can estimate the number of times we expect that event to take place.</a:t>
            </a:r>
          </a:p>
        </p:txBody>
      </p:sp>
      <p:sp>
        <p:nvSpPr>
          <p:cNvPr id="3" name="Rectangle 2">
            <a:extLst>
              <a:ext uri="{FF2B5EF4-FFF2-40B4-BE49-F238E27FC236}">
                <a16:creationId xmlns:a16="http://schemas.microsoft.com/office/drawing/2014/main" id="{B8B56A28-E061-403B-A389-3A68F4001876}"/>
              </a:ext>
            </a:extLst>
          </p:cNvPr>
          <p:cNvSpPr/>
          <p:nvPr/>
        </p:nvSpPr>
        <p:spPr>
          <a:xfrm>
            <a:off x="2388637" y="2735916"/>
            <a:ext cx="9301221" cy="1569660"/>
          </a:xfrm>
          <a:prstGeom prst="rect">
            <a:avLst/>
          </a:prstGeom>
        </p:spPr>
        <p:txBody>
          <a:bodyPr wrap="square">
            <a:spAutoFit/>
          </a:bodyPr>
          <a:lstStyle/>
          <a:p>
            <a:r>
              <a:rPr lang="en-GB" sz="2400" b="1" dirty="0"/>
              <a:t>Example 1</a:t>
            </a:r>
          </a:p>
          <a:p>
            <a:r>
              <a:rPr lang="en-GB" sz="2400" dirty="0"/>
              <a:t>You toss an unbiased coin 500 times.  How many heads should you expect to obtain?</a:t>
            </a:r>
          </a:p>
          <a:p>
            <a:r>
              <a:rPr lang="en-GB" sz="2400" b="1" dirty="0"/>
              <a:t>Solution</a:t>
            </a:r>
          </a:p>
        </p:txBody>
      </p:sp>
      <p:sp>
        <p:nvSpPr>
          <p:cNvPr id="4" name="TextBox 3">
            <a:extLst>
              <a:ext uri="{FF2B5EF4-FFF2-40B4-BE49-F238E27FC236}">
                <a16:creationId xmlns:a16="http://schemas.microsoft.com/office/drawing/2014/main" id="{7D73DF14-B653-4FA4-A557-E49ADAC45B8A}"/>
              </a:ext>
            </a:extLst>
          </p:cNvPr>
          <p:cNvSpPr txBox="1"/>
          <p:nvPr/>
        </p:nvSpPr>
        <p:spPr>
          <a:xfrm>
            <a:off x="2859092" y="1691548"/>
            <a:ext cx="3312368" cy="830997"/>
          </a:xfrm>
          <a:prstGeom prst="rect">
            <a:avLst/>
          </a:prstGeom>
          <a:noFill/>
        </p:spPr>
        <p:txBody>
          <a:bodyPr wrap="square" rtlCol="0">
            <a:spAutoFit/>
          </a:bodyPr>
          <a:lstStyle/>
          <a:p>
            <a:r>
              <a:rPr lang="en-GB" sz="2400" dirty="0"/>
              <a:t>Expected number of successful outcomes</a:t>
            </a:r>
          </a:p>
        </p:txBody>
      </p:sp>
      <p:sp>
        <p:nvSpPr>
          <p:cNvPr id="5" name="TextBox 4">
            <a:extLst>
              <a:ext uri="{FF2B5EF4-FFF2-40B4-BE49-F238E27FC236}">
                <a16:creationId xmlns:a16="http://schemas.microsoft.com/office/drawing/2014/main" id="{E791457E-DB64-4415-8A09-D7C30DE02007}"/>
              </a:ext>
            </a:extLst>
          </p:cNvPr>
          <p:cNvSpPr txBox="1"/>
          <p:nvPr/>
        </p:nvSpPr>
        <p:spPr>
          <a:xfrm>
            <a:off x="6627256" y="1677088"/>
            <a:ext cx="2367880" cy="830997"/>
          </a:xfrm>
          <a:prstGeom prst="rect">
            <a:avLst/>
          </a:prstGeom>
          <a:noFill/>
        </p:spPr>
        <p:txBody>
          <a:bodyPr wrap="square" rtlCol="0">
            <a:spAutoFit/>
          </a:bodyPr>
          <a:lstStyle/>
          <a:p>
            <a:r>
              <a:rPr lang="en-GB" sz="2400" dirty="0"/>
              <a:t>probability</a:t>
            </a:r>
          </a:p>
          <a:p>
            <a:r>
              <a:rPr lang="en-GB" sz="2400" dirty="0"/>
              <a:t>of success</a:t>
            </a:r>
          </a:p>
        </p:txBody>
      </p:sp>
      <p:sp>
        <p:nvSpPr>
          <p:cNvPr id="6" name="Rectangle 5">
            <a:extLst>
              <a:ext uri="{FF2B5EF4-FFF2-40B4-BE49-F238E27FC236}">
                <a16:creationId xmlns:a16="http://schemas.microsoft.com/office/drawing/2014/main" id="{EE74FB36-71C0-4B1B-8155-0FC0AD27402B}"/>
              </a:ext>
            </a:extLst>
          </p:cNvPr>
          <p:cNvSpPr/>
          <p:nvPr/>
        </p:nvSpPr>
        <p:spPr>
          <a:xfrm>
            <a:off x="9020796" y="1652112"/>
            <a:ext cx="1946367" cy="830997"/>
          </a:xfrm>
          <a:prstGeom prst="rect">
            <a:avLst/>
          </a:prstGeom>
        </p:spPr>
        <p:txBody>
          <a:bodyPr wrap="none">
            <a:spAutoFit/>
          </a:bodyPr>
          <a:lstStyle/>
          <a:p>
            <a:r>
              <a:rPr lang="en-GB" sz="2400" dirty="0"/>
              <a:t>total number</a:t>
            </a:r>
          </a:p>
          <a:p>
            <a:r>
              <a:rPr lang="en-GB" sz="2400" dirty="0"/>
              <a:t>of outcomes</a:t>
            </a:r>
          </a:p>
        </p:txBody>
      </p:sp>
      <p:sp>
        <p:nvSpPr>
          <p:cNvPr id="7" name="TextBox 6">
            <a:extLst>
              <a:ext uri="{FF2B5EF4-FFF2-40B4-BE49-F238E27FC236}">
                <a16:creationId xmlns:a16="http://schemas.microsoft.com/office/drawing/2014/main" id="{A4FECD3B-75D8-4FA9-860F-A28F63923A54}"/>
              </a:ext>
            </a:extLst>
          </p:cNvPr>
          <p:cNvSpPr txBox="1"/>
          <p:nvPr/>
        </p:nvSpPr>
        <p:spPr>
          <a:xfrm>
            <a:off x="8475127" y="1845423"/>
            <a:ext cx="774384" cy="461665"/>
          </a:xfrm>
          <a:prstGeom prst="rect">
            <a:avLst/>
          </a:prstGeom>
          <a:noFill/>
        </p:spPr>
        <p:txBody>
          <a:bodyPr wrap="square" rtlCol="0">
            <a:spAutoFit/>
          </a:bodyPr>
          <a:lstStyle/>
          <a:p>
            <a:r>
              <a:rPr lang="en-GB" sz="2400" dirty="0"/>
              <a:t>x</a:t>
            </a:r>
          </a:p>
        </p:txBody>
      </p:sp>
      <p:sp>
        <p:nvSpPr>
          <p:cNvPr id="8" name="Rectangle 7">
            <a:extLst>
              <a:ext uri="{FF2B5EF4-FFF2-40B4-BE49-F238E27FC236}">
                <a16:creationId xmlns:a16="http://schemas.microsoft.com/office/drawing/2014/main" id="{C8147E1C-9973-40E9-9196-BC1C9C1DE267}"/>
              </a:ext>
            </a:extLst>
          </p:cNvPr>
          <p:cNvSpPr/>
          <p:nvPr/>
        </p:nvSpPr>
        <p:spPr>
          <a:xfrm>
            <a:off x="6070600" y="1836779"/>
            <a:ext cx="364202" cy="461665"/>
          </a:xfrm>
          <a:prstGeom prst="rect">
            <a:avLst/>
          </a:prstGeom>
        </p:spPr>
        <p:txBody>
          <a:bodyPr wrap="none">
            <a:spAutoFit/>
          </a:bodyPr>
          <a:lstStyle/>
          <a:p>
            <a:r>
              <a:rPr lang="en-GB" sz="24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3F2BA9-E3C2-4E67-88A1-C74557310D43}"/>
                  </a:ext>
                </a:extLst>
              </p:cNvPr>
              <p:cNvSpPr txBox="1"/>
              <p:nvPr/>
            </p:nvSpPr>
            <p:spPr>
              <a:xfrm>
                <a:off x="3993410" y="4181521"/>
                <a:ext cx="3788333" cy="613886"/>
              </a:xfrm>
              <a:prstGeom prst="rect">
                <a:avLst/>
              </a:prstGeom>
              <a:noFill/>
            </p:spPr>
            <p:txBody>
              <a:bodyPr wrap="square" rtlCol="0">
                <a:spAutoFit/>
              </a:bodyPr>
              <a:lstStyle/>
              <a:p>
                <a:r>
                  <a:rPr lang="en-GB" sz="2400" dirty="0">
                    <a:solidFill>
                      <a:srgbClr val="FF0000"/>
                    </a:solidFill>
                  </a:rPr>
                  <a:t>p(head)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p>
            </p:txBody>
          </p:sp>
        </mc:Choice>
        <mc:Fallback xmlns="">
          <p:sp>
            <p:nvSpPr>
              <p:cNvPr id="10" name="TextBox 9">
                <a:extLst>
                  <a:ext uri="{FF2B5EF4-FFF2-40B4-BE49-F238E27FC236}">
                    <a16:creationId xmlns:a16="http://schemas.microsoft.com/office/drawing/2014/main" id="{A73F2BA9-E3C2-4E67-88A1-C74557310D43}"/>
                  </a:ext>
                </a:extLst>
              </p:cNvPr>
              <p:cNvSpPr txBox="1">
                <a:spLocks noRot="1" noChangeAspect="1" noMove="1" noResize="1" noEditPoints="1" noAdjustHandles="1" noChangeArrowheads="1" noChangeShapeType="1" noTextEdit="1"/>
              </p:cNvSpPr>
              <p:nvPr/>
            </p:nvSpPr>
            <p:spPr>
              <a:xfrm>
                <a:off x="3993410" y="4181521"/>
                <a:ext cx="3788333" cy="613886"/>
              </a:xfrm>
              <a:prstGeom prst="rect">
                <a:avLst/>
              </a:prstGeom>
              <a:blipFill>
                <a:blip r:embed="rId4"/>
                <a:stretch>
                  <a:fillRect l="-241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B48949E-1F27-4AEF-883E-56CC550E80D0}"/>
                  </a:ext>
                </a:extLst>
              </p:cNvPr>
              <p:cNvSpPr txBox="1"/>
              <p:nvPr/>
            </p:nvSpPr>
            <p:spPr>
              <a:xfrm>
                <a:off x="5939446" y="4206656"/>
                <a:ext cx="6024463" cy="613886"/>
              </a:xfrm>
              <a:prstGeom prst="rect">
                <a:avLst/>
              </a:prstGeom>
              <a:noFill/>
            </p:spPr>
            <p:txBody>
              <a:bodyPr wrap="square" rtlCol="0">
                <a:spAutoFit/>
              </a:bodyPr>
              <a:lstStyle/>
              <a:p>
                <a:r>
                  <a:rPr lang="en-GB" sz="2400" dirty="0">
                    <a:solidFill>
                      <a:srgbClr val="FF0000"/>
                    </a:solidFill>
                  </a:rPr>
                  <a:t>Expected number of heads = 500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2</m:t>
                        </m:r>
                      </m:den>
                    </m:f>
                  </m:oMath>
                </a14:m>
                <a:r>
                  <a:rPr lang="en-GB" sz="2400" dirty="0">
                    <a:solidFill>
                      <a:srgbClr val="FF0000"/>
                    </a:solidFill>
                  </a:rPr>
                  <a:t> = 250</a:t>
                </a:r>
              </a:p>
            </p:txBody>
          </p:sp>
        </mc:Choice>
        <mc:Fallback xmlns="">
          <p:sp>
            <p:nvSpPr>
              <p:cNvPr id="11" name="TextBox 10">
                <a:extLst>
                  <a:ext uri="{FF2B5EF4-FFF2-40B4-BE49-F238E27FC236}">
                    <a16:creationId xmlns:a16="http://schemas.microsoft.com/office/drawing/2014/main" id="{5B48949E-1F27-4AEF-883E-56CC550E80D0}"/>
                  </a:ext>
                </a:extLst>
              </p:cNvPr>
              <p:cNvSpPr txBox="1">
                <a:spLocks noRot="1" noChangeAspect="1" noMove="1" noResize="1" noEditPoints="1" noAdjustHandles="1" noChangeArrowheads="1" noChangeShapeType="1" noTextEdit="1"/>
              </p:cNvSpPr>
              <p:nvPr/>
            </p:nvSpPr>
            <p:spPr>
              <a:xfrm>
                <a:off x="5939446" y="4206656"/>
                <a:ext cx="6024463" cy="613886"/>
              </a:xfrm>
              <a:prstGeom prst="rect">
                <a:avLst/>
              </a:prstGeom>
              <a:blipFill>
                <a:blip r:embed="rId5"/>
                <a:stretch>
                  <a:fillRect l="-1517" r="-1011" b="-8911"/>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6F13A3EC-9CEB-4179-A1EF-18D670F420F6}"/>
              </a:ext>
            </a:extLst>
          </p:cNvPr>
          <p:cNvSpPr/>
          <p:nvPr/>
        </p:nvSpPr>
        <p:spPr>
          <a:xfrm>
            <a:off x="2380123" y="4647035"/>
            <a:ext cx="9301221" cy="1200329"/>
          </a:xfrm>
          <a:prstGeom prst="rect">
            <a:avLst/>
          </a:prstGeom>
        </p:spPr>
        <p:txBody>
          <a:bodyPr wrap="square">
            <a:spAutoFit/>
          </a:bodyPr>
          <a:lstStyle/>
          <a:p>
            <a:r>
              <a:rPr lang="en-GB" sz="2400" b="1" dirty="0"/>
              <a:t>Example 2</a:t>
            </a:r>
          </a:p>
          <a:p>
            <a:r>
              <a:rPr lang="en-GB" sz="2400" dirty="0"/>
              <a:t>You roll a fair dice 120 times.  How many times would you expect to obtain:</a:t>
            </a:r>
          </a:p>
        </p:txBody>
      </p:sp>
      <p:sp>
        <p:nvSpPr>
          <p:cNvPr id="13" name="Rectangle 12">
            <a:extLst>
              <a:ext uri="{FF2B5EF4-FFF2-40B4-BE49-F238E27FC236}">
                <a16:creationId xmlns:a16="http://schemas.microsoft.com/office/drawing/2014/main" id="{A8E46FD1-170C-4861-94CC-FBDC50A4BA34}"/>
              </a:ext>
            </a:extLst>
          </p:cNvPr>
          <p:cNvSpPr/>
          <p:nvPr/>
        </p:nvSpPr>
        <p:spPr>
          <a:xfrm>
            <a:off x="2379127" y="5718749"/>
            <a:ext cx="2780769" cy="830997"/>
          </a:xfrm>
          <a:prstGeom prst="rect">
            <a:avLst/>
          </a:prstGeom>
        </p:spPr>
        <p:txBody>
          <a:bodyPr wrap="square">
            <a:spAutoFit/>
          </a:bodyPr>
          <a:lstStyle/>
          <a:p>
            <a:r>
              <a:rPr lang="en-GB" sz="2400" dirty="0"/>
              <a:t>(a)	a 6,</a:t>
            </a:r>
          </a:p>
          <a:p>
            <a:r>
              <a:rPr lang="en-GB" sz="2400" dirty="0"/>
              <a:t>(b)	a multiple of 3</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0080DF2-A6B1-47CF-887D-08DF57288BED}"/>
                  </a:ext>
                </a:extLst>
              </p:cNvPr>
              <p:cNvSpPr txBox="1"/>
              <p:nvPr/>
            </p:nvSpPr>
            <p:spPr>
              <a:xfrm>
                <a:off x="4018011" y="5393590"/>
                <a:ext cx="3308531" cy="616194"/>
              </a:xfrm>
              <a:prstGeom prst="rect">
                <a:avLst/>
              </a:prstGeom>
              <a:noFill/>
            </p:spPr>
            <p:txBody>
              <a:bodyPr wrap="square" rtlCol="0">
                <a:spAutoFit/>
              </a:bodyPr>
              <a:lstStyle/>
              <a:p>
                <a:r>
                  <a:rPr lang="en-GB" sz="2400" dirty="0">
                    <a:solidFill>
                      <a:srgbClr val="FF0000"/>
                    </a:solidFill>
                  </a:rPr>
                  <a:t>p(6)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6</m:t>
                        </m:r>
                      </m:den>
                    </m:f>
                  </m:oMath>
                </a14:m>
                <a:endParaRPr lang="en-GB" sz="2400" dirty="0"/>
              </a:p>
            </p:txBody>
          </p:sp>
        </mc:Choice>
        <mc:Fallback xmlns="">
          <p:sp>
            <p:nvSpPr>
              <p:cNvPr id="14" name="TextBox 13">
                <a:extLst>
                  <a:ext uri="{FF2B5EF4-FFF2-40B4-BE49-F238E27FC236}">
                    <a16:creationId xmlns:a16="http://schemas.microsoft.com/office/drawing/2014/main" id="{F0080DF2-A6B1-47CF-887D-08DF57288BED}"/>
                  </a:ext>
                </a:extLst>
              </p:cNvPr>
              <p:cNvSpPr txBox="1">
                <a:spLocks noRot="1" noChangeAspect="1" noMove="1" noResize="1" noEditPoints="1" noAdjustHandles="1" noChangeArrowheads="1" noChangeShapeType="1" noTextEdit="1"/>
              </p:cNvSpPr>
              <p:nvPr/>
            </p:nvSpPr>
            <p:spPr>
              <a:xfrm>
                <a:off x="4018011" y="5393590"/>
                <a:ext cx="3308531" cy="616194"/>
              </a:xfrm>
              <a:prstGeom prst="rect">
                <a:avLst/>
              </a:prstGeom>
              <a:blipFill>
                <a:blip r:embed="rId6"/>
                <a:stretch>
                  <a:fillRect l="-276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49EC738-DFC8-47A7-A873-F0D942388E8F}"/>
                  </a:ext>
                </a:extLst>
              </p:cNvPr>
              <p:cNvSpPr/>
              <p:nvPr/>
            </p:nvSpPr>
            <p:spPr>
              <a:xfrm>
                <a:off x="6318770" y="5427517"/>
                <a:ext cx="5424114" cy="616194"/>
              </a:xfrm>
              <a:prstGeom prst="rect">
                <a:avLst/>
              </a:prstGeom>
            </p:spPr>
            <p:txBody>
              <a:bodyPr wrap="none">
                <a:spAutoFit/>
              </a:bodyPr>
              <a:lstStyle/>
              <a:p>
                <a:r>
                  <a:rPr lang="en-GB" sz="2400" dirty="0">
                    <a:solidFill>
                      <a:srgbClr val="FF0000"/>
                    </a:solidFill>
                  </a:rPr>
                  <a:t>Expected number of 6’s = 120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6</m:t>
                        </m:r>
                      </m:den>
                    </m:f>
                  </m:oMath>
                </a14:m>
                <a:r>
                  <a:rPr lang="en-GB" sz="2400" dirty="0">
                    <a:solidFill>
                      <a:srgbClr val="FF0000"/>
                    </a:solidFill>
                  </a:rPr>
                  <a:t> = 20</a:t>
                </a:r>
              </a:p>
            </p:txBody>
          </p:sp>
        </mc:Choice>
        <mc:Fallback xmlns="">
          <p:sp>
            <p:nvSpPr>
              <p:cNvPr id="15" name="Rectangle 14">
                <a:extLst>
                  <a:ext uri="{FF2B5EF4-FFF2-40B4-BE49-F238E27FC236}">
                    <a16:creationId xmlns:a16="http://schemas.microsoft.com/office/drawing/2014/main" id="{249EC738-DFC8-47A7-A873-F0D942388E8F}"/>
                  </a:ext>
                </a:extLst>
              </p:cNvPr>
              <p:cNvSpPr>
                <a:spLocks noRot="1" noChangeAspect="1" noMove="1" noResize="1" noEditPoints="1" noAdjustHandles="1" noChangeArrowheads="1" noChangeShapeType="1" noTextEdit="1"/>
              </p:cNvSpPr>
              <p:nvPr/>
            </p:nvSpPr>
            <p:spPr>
              <a:xfrm>
                <a:off x="6318770" y="5427517"/>
                <a:ext cx="5424114" cy="616194"/>
              </a:xfrm>
              <a:prstGeom prst="rect">
                <a:avLst/>
              </a:prstGeom>
              <a:blipFill>
                <a:blip r:embed="rId7"/>
                <a:stretch>
                  <a:fillRect l="-1800" r="-787" b="-8911"/>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AC87022-92F6-4E29-B205-8E1A93C794F4}"/>
              </a:ext>
            </a:extLst>
          </p:cNvPr>
          <p:cNvSpPr txBox="1"/>
          <p:nvPr/>
        </p:nvSpPr>
        <p:spPr>
          <a:xfrm>
            <a:off x="4782695" y="6214714"/>
            <a:ext cx="2485905" cy="461665"/>
          </a:xfrm>
          <a:prstGeom prst="rect">
            <a:avLst/>
          </a:prstGeom>
          <a:noFill/>
        </p:spPr>
        <p:txBody>
          <a:bodyPr wrap="square" rtlCol="0">
            <a:spAutoFit/>
          </a:bodyPr>
          <a:lstStyle/>
          <a:p>
            <a:r>
              <a:rPr lang="en-GB" sz="2400" dirty="0">
                <a:solidFill>
                  <a:srgbClr val="FF0000"/>
                </a:solidFill>
              </a:rPr>
              <a:t>p(multiple of 3) =</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986D4C7-58CB-46CE-B606-1E5F865D286B}"/>
                  </a:ext>
                </a:extLst>
              </p:cNvPr>
              <p:cNvSpPr/>
              <p:nvPr/>
            </p:nvSpPr>
            <p:spPr>
              <a:xfrm>
                <a:off x="7127609" y="6119055"/>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6</m:t>
                          </m:r>
                        </m:den>
                      </m:f>
                    </m:oMath>
                  </m:oMathPara>
                </a14:m>
                <a:endParaRPr lang="en-GB" dirty="0"/>
              </a:p>
            </p:txBody>
          </p:sp>
        </mc:Choice>
        <mc:Fallback xmlns="">
          <p:sp>
            <p:nvSpPr>
              <p:cNvPr id="17" name="Rectangle 16">
                <a:extLst>
                  <a:ext uri="{FF2B5EF4-FFF2-40B4-BE49-F238E27FC236}">
                    <a16:creationId xmlns:a16="http://schemas.microsoft.com/office/drawing/2014/main" id="{6986D4C7-58CB-46CE-B606-1E5F865D286B}"/>
                  </a:ext>
                </a:extLst>
              </p:cNvPr>
              <p:cNvSpPr>
                <a:spLocks noRot="1" noChangeAspect="1" noMove="1" noResize="1" noEditPoints="1" noAdjustHandles="1" noChangeArrowheads="1" noChangeShapeType="1" noTextEdit="1"/>
              </p:cNvSpPr>
              <p:nvPr/>
            </p:nvSpPr>
            <p:spPr>
              <a:xfrm>
                <a:off x="7127609" y="6119055"/>
                <a:ext cx="397866" cy="67056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930550F-52D5-4AB6-AD95-691621525FC2}"/>
                  </a:ext>
                </a:extLst>
              </p:cNvPr>
              <p:cNvSpPr txBox="1"/>
              <p:nvPr/>
            </p:nvSpPr>
            <p:spPr>
              <a:xfrm>
                <a:off x="7525475" y="6120922"/>
                <a:ext cx="4217409" cy="616964"/>
              </a:xfrm>
              <a:prstGeom prst="rect">
                <a:avLst/>
              </a:prstGeom>
              <a:noFill/>
            </p:spPr>
            <p:txBody>
              <a:bodyPr wrap="square" rtlCol="0">
                <a:spAutoFit/>
              </a:bodyPr>
              <a:lstStyle/>
              <a:p>
                <a:r>
                  <a:rPr lang="en-GB" sz="2400" dirty="0">
                    <a:solidFill>
                      <a:srgbClr val="FF0000"/>
                    </a:solidFill>
                  </a:rPr>
                  <a:t>Expected number = 120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2</m:t>
                        </m:r>
                      </m:num>
                      <m:den>
                        <m:r>
                          <a:rPr lang="en-GB" sz="2400" i="1">
                            <a:solidFill>
                              <a:srgbClr val="FF0000"/>
                            </a:solidFill>
                            <a:latin typeface="Cambria Math" panose="02040503050406030204" pitchFamily="18" charset="0"/>
                          </a:rPr>
                          <m:t>6</m:t>
                        </m:r>
                      </m:den>
                    </m:f>
                  </m:oMath>
                </a14:m>
                <a:r>
                  <a:rPr lang="en-GB" sz="2400" dirty="0">
                    <a:solidFill>
                      <a:srgbClr val="FF0000"/>
                    </a:solidFill>
                  </a:rPr>
                  <a:t> </a:t>
                </a:r>
              </a:p>
            </p:txBody>
          </p:sp>
        </mc:Choice>
        <mc:Fallback xmlns="">
          <p:sp>
            <p:nvSpPr>
              <p:cNvPr id="18" name="TextBox 17">
                <a:extLst>
                  <a:ext uri="{FF2B5EF4-FFF2-40B4-BE49-F238E27FC236}">
                    <a16:creationId xmlns:a16="http://schemas.microsoft.com/office/drawing/2014/main" id="{4930550F-52D5-4AB6-AD95-691621525FC2}"/>
                  </a:ext>
                </a:extLst>
              </p:cNvPr>
              <p:cNvSpPr txBox="1">
                <a:spLocks noRot="1" noChangeAspect="1" noMove="1" noResize="1" noEditPoints="1" noAdjustHandles="1" noChangeArrowheads="1" noChangeShapeType="1" noTextEdit="1"/>
              </p:cNvSpPr>
              <p:nvPr/>
            </p:nvSpPr>
            <p:spPr>
              <a:xfrm>
                <a:off x="7525475" y="6120922"/>
                <a:ext cx="4217409" cy="616964"/>
              </a:xfrm>
              <a:prstGeom prst="rect">
                <a:avLst/>
              </a:prstGeom>
              <a:blipFill>
                <a:blip r:embed="rId9"/>
                <a:stretch>
                  <a:fillRect l="-2168" b="-8911"/>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94FAF194-CFB7-4C05-BE3D-1E10ADBEA968}"/>
              </a:ext>
            </a:extLst>
          </p:cNvPr>
          <p:cNvSpPr/>
          <p:nvPr/>
        </p:nvSpPr>
        <p:spPr>
          <a:xfrm>
            <a:off x="11293755" y="6189021"/>
            <a:ext cx="792205" cy="461665"/>
          </a:xfrm>
          <a:prstGeom prst="rect">
            <a:avLst/>
          </a:prstGeom>
        </p:spPr>
        <p:txBody>
          <a:bodyPr wrap="none">
            <a:spAutoFit/>
          </a:bodyPr>
          <a:lstStyle/>
          <a:p>
            <a:r>
              <a:rPr lang="en-GB" sz="2400" dirty="0">
                <a:solidFill>
                  <a:srgbClr val="FF0000"/>
                </a:solidFill>
              </a:rPr>
              <a:t>= 40</a:t>
            </a:r>
            <a:endParaRPr lang="en-GB" sz="2400" dirty="0"/>
          </a:p>
        </p:txBody>
      </p:sp>
    </p:spTree>
    <p:extLst>
      <p:ext uri="{BB962C8B-B14F-4D97-AF65-F5344CB8AC3E}">
        <p14:creationId xmlns:p14="http://schemas.microsoft.com/office/powerpoint/2010/main" val="937637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Estimating Number of Outcomes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4E83771-A600-430D-ADA2-53ABA4A7C6FB}"/>
              </a:ext>
            </a:extLst>
          </p:cNvPr>
          <p:cNvSpPr/>
          <p:nvPr/>
        </p:nvSpPr>
        <p:spPr>
          <a:xfrm>
            <a:off x="2423592" y="908720"/>
            <a:ext cx="9145016" cy="5632311"/>
          </a:xfrm>
          <a:prstGeom prst="rect">
            <a:avLst/>
          </a:prstGeom>
        </p:spPr>
        <p:txBody>
          <a:bodyPr wrap="square">
            <a:spAutoFit/>
          </a:bodyPr>
          <a:lstStyle/>
          <a:p>
            <a:r>
              <a:rPr lang="en-GB" sz="2400" dirty="0"/>
              <a:t>1.	If you roll an unbiased dice 600 times, how many times would you expect to obtain:</a:t>
            </a:r>
          </a:p>
          <a:p>
            <a:r>
              <a:rPr lang="en-GB" sz="2400" dirty="0"/>
              <a:t>(a)	a one,</a:t>
            </a:r>
          </a:p>
          <a:p>
            <a:r>
              <a:rPr lang="en-GB" sz="2400" dirty="0"/>
              <a:t>(b)	an even number,</a:t>
            </a:r>
          </a:p>
          <a:p>
            <a:r>
              <a:rPr lang="en-GB" sz="2400" dirty="0"/>
              <a:t>(c)	an odd number,</a:t>
            </a:r>
          </a:p>
          <a:p>
            <a:pPr marL="457200" indent="-457200">
              <a:buAutoNum type="alphaLcParenBoth" startAt="4"/>
            </a:pPr>
            <a:r>
              <a:rPr lang="en-GB" sz="2400" dirty="0"/>
              <a:t>a number less than 3?</a:t>
            </a:r>
          </a:p>
          <a:p>
            <a:pPr marL="457200" indent="-457200">
              <a:buAutoNum type="alphaLcParenBoth" startAt="4"/>
            </a:pPr>
            <a:endParaRPr lang="en-GB" sz="2400" dirty="0"/>
          </a:p>
          <a:p>
            <a:r>
              <a:rPr lang="en-GB" sz="2400" dirty="0"/>
              <a:t>2.	A spinner is marked with the numbers 1 to 5, each of which is equally likely to occur when the spinner is spun.  If it is spun 200 times, how many times would you expect to obtain:</a:t>
            </a:r>
          </a:p>
          <a:p>
            <a:r>
              <a:rPr lang="en-GB" sz="2400" dirty="0"/>
              <a:t>(a)	a five,</a:t>
            </a:r>
          </a:p>
          <a:p>
            <a:r>
              <a:rPr lang="en-GB" sz="2400" dirty="0"/>
              <a:t>(b)	an even number,</a:t>
            </a:r>
          </a:p>
          <a:p>
            <a:r>
              <a:rPr lang="en-GB" sz="2400" dirty="0"/>
              <a:t>(c)	a number less than 3,</a:t>
            </a:r>
          </a:p>
          <a:p>
            <a:pPr marL="457200" indent="-457200">
              <a:buAutoNum type="alphaLcParenBoth" startAt="4"/>
            </a:pPr>
            <a:r>
              <a:rPr lang="en-GB" sz="2400" dirty="0"/>
              <a:t>a prime number?</a:t>
            </a:r>
          </a:p>
          <a:p>
            <a:pPr marL="457200" indent="-457200">
              <a:buAutoNum type="alphaLcParenBoth" startAt="4"/>
            </a:pPr>
            <a:endParaRPr lang="en-GB"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5703C6-9F1A-46E5-8453-A72FEE669233}"/>
                  </a:ext>
                </a:extLst>
              </p:cNvPr>
              <p:cNvSpPr txBox="1"/>
              <p:nvPr/>
            </p:nvSpPr>
            <p:spPr>
              <a:xfrm>
                <a:off x="5194675" y="1546316"/>
                <a:ext cx="2016224" cy="616194"/>
              </a:xfrm>
              <a:prstGeom prst="rect">
                <a:avLst/>
              </a:prstGeom>
              <a:noFill/>
            </p:spPr>
            <p:txBody>
              <a:bodyPr wrap="square" rtlCol="0">
                <a:spAutoFit/>
              </a:bodyPr>
              <a:lstStyle/>
              <a:p>
                <a:r>
                  <a:rPr lang="en-GB" sz="2400" dirty="0">
                    <a:solidFill>
                      <a:srgbClr val="FF0000"/>
                    </a:solidFill>
                  </a:rPr>
                  <a:t>600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6</m:t>
                        </m:r>
                      </m:den>
                    </m:f>
                  </m:oMath>
                </a14:m>
                <a:r>
                  <a:rPr lang="en-GB" sz="2400" dirty="0">
                    <a:solidFill>
                      <a:srgbClr val="FF0000"/>
                    </a:solidFill>
                  </a:rPr>
                  <a:t> = 100</a:t>
                </a:r>
              </a:p>
            </p:txBody>
          </p:sp>
        </mc:Choice>
        <mc:Fallback xmlns="">
          <p:sp>
            <p:nvSpPr>
              <p:cNvPr id="3" name="TextBox 2">
                <a:extLst>
                  <a:ext uri="{FF2B5EF4-FFF2-40B4-BE49-F238E27FC236}">
                    <a16:creationId xmlns:a16="http://schemas.microsoft.com/office/drawing/2014/main" id="{AF5703C6-9F1A-46E5-8453-A72FEE669233}"/>
                  </a:ext>
                </a:extLst>
              </p:cNvPr>
              <p:cNvSpPr txBox="1">
                <a:spLocks noRot="1" noChangeAspect="1" noMove="1" noResize="1" noEditPoints="1" noAdjustHandles="1" noChangeArrowheads="1" noChangeShapeType="1" noTextEdit="1"/>
              </p:cNvSpPr>
              <p:nvPr/>
            </p:nvSpPr>
            <p:spPr>
              <a:xfrm>
                <a:off x="5194675" y="1546316"/>
                <a:ext cx="2016224" cy="616194"/>
              </a:xfrm>
              <a:prstGeom prst="rect">
                <a:avLst/>
              </a:prstGeom>
              <a:blipFill>
                <a:blip r:embed="rId4"/>
                <a:stretch>
                  <a:fillRect l="-4532" r="-392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4FC9160-2899-408B-8038-BBE4AC2304C0}"/>
                  </a:ext>
                </a:extLst>
              </p:cNvPr>
              <p:cNvSpPr/>
              <p:nvPr/>
            </p:nvSpPr>
            <p:spPr>
              <a:xfrm>
                <a:off x="6987165" y="1889500"/>
                <a:ext cx="2016899" cy="613886"/>
              </a:xfrm>
              <a:prstGeom prst="rect">
                <a:avLst/>
              </a:prstGeom>
            </p:spPr>
            <p:txBody>
              <a:bodyPr wrap="none">
                <a:spAutoFit/>
              </a:bodyPr>
              <a:lstStyle/>
              <a:p>
                <a:r>
                  <a:rPr lang="en-GB" sz="2400" dirty="0">
                    <a:solidFill>
                      <a:srgbClr val="FF0000"/>
                    </a:solidFill>
                  </a:rPr>
                  <a:t>600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r>
                  <a:rPr lang="en-GB" sz="2400" dirty="0">
                    <a:solidFill>
                      <a:srgbClr val="FF0000"/>
                    </a:solidFill>
                  </a:rPr>
                  <a:t> = 300</a:t>
                </a:r>
              </a:p>
            </p:txBody>
          </p:sp>
        </mc:Choice>
        <mc:Fallback xmlns="">
          <p:sp>
            <p:nvSpPr>
              <p:cNvPr id="4" name="Rectangle 3">
                <a:extLst>
                  <a:ext uri="{FF2B5EF4-FFF2-40B4-BE49-F238E27FC236}">
                    <a16:creationId xmlns:a16="http://schemas.microsoft.com/office/drawing/2014/main" id="{64FC9160-2899-408B-8038-BBE4AC2304C0}"/>
                  </a:ext>
                </a:extLst>
              </p:cNvPr>
              <p:cNvSpPr>
                <a:spLocks noRot="1" noChangeAspect="1" noMove="1" noResize="1" noEditPoints="1" noAdjustHandles="1" noChangeArrowheads="1" noChangeShapeType="1" noTextEdit="1"/>
              </p:cNvSpPr>
              <p:nvPr/>
            </p:nvSpPr>
            <p:spPr>
              <a:xfrm>
                <a:off x="6987165" y="1889500"/>
                <a:ext cx="2016899" cy="613886"/>
              </a:xfrm>
              <a:prstGeom prst="rect">
                <a:avLst/>
              </a:prstGeom>
              <a:blipFill>
                <a:blip r:embed="rId5"/>
                <a:stretch>
                  <a:fillRect l="-4532" r="-392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572C68-BB80-4E48-8EDB-D7F12867FB16}"/>
                  </a:ext>
                </a:extLst>
              </p:cNvPr>
              <p:cNvSpPr/>
              <p:nvPr/>
            </p:nvSpPr>
            <p:spPr>
              <a:xfrm>
                <a:off x="8472264" y="2279723"/>
                <a:ext cx="2016899" cy="613886"/>
              </a:xfrm>
              <a:prstGeom prst="rect">
                <a:avLst/>
              </a:prstGeom>
            </p:spPr>
            <p:txBody>
              <a:bodyPr wrap="none">
                <a:spAutoFit/>
              </a:bodyPr>
              <a:lstStyle/>
              <a:p>
                <a:r>
                  <a:rPr lang="en-GB" sz="2400" dirty="0">
                    <a:solidFill>
                      <a:srgbClr val="FF0000"/>
                    </a:solidFill>
                  </a:rPr>
                  <a:t>600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r>
                  <a:rPr lang="en-GB" sz="2400" dirty="0">
                    <a:solidFill>
                      <a:srgbClr val="FF0000"/>
                    </a:solidFill>
                  </a:rPr>
                  <a:t> = 300</a:t>
                </a:r>
              </a:p>
            </p:txBody>
          </p:sp>
        </mc:Choice>
        <mc:Fallback xmlns="">
          <p:sp>
            <p:nvSpPr>
              <p:cNvPr id="5" name="Rectangle 4">
                <a:extLst>
                  <a:ext uri="{FF2B5EF4-FFF2-40B4-BE49-F238E27FC236}">
                    <a16:creationId xmlns:a16="http://schemas.microsoft.com/office/drawing/2014/main" id="{E3572C68-BB80-4E48-8EDB-D7F12867FB16}"/>
                  </a:ext>
                </a:extLst>
              </p:cNvPr>
              <p:cNvSpPr>
                <a:spLocks noRot="1" noChangeAspect="1" noMove="1" noResize="1" noEditPoints="1" noAdjustHandles="1" noChangeArrowheads="1" noChangeShapeType="1" noTextEdit="1"/>
              </p:cNvSpPr>
              <p:nvPr/>
            </p:nvSpPr>
            <p:spPr>
              <a:xfrm>
                <a:off x="8472264" y="2279723"/>
                <a:ext cx="2016899" cy="613886"/>
              </a:xfrm>
              <a:prstGeom prst="rect">
                <a:avLst/>
              </a:prstGeom>
              <a:blipFill>
                <a:blip r:embed="rId6"/>
                <a:stretch>
                  <a:fillRect l="-4834" r="-362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91C77E1-A33B-429F-8CC1-E409F321B7CC}"/>
                  </a:ext>
                </a:extLst>
              </p:cNvPr>
              <p:cNvSpPr/>
              <p:nvPr/>
            </p:nvSpPr>
            <p:spPr>
              <a:xfrm>
                <a:off x="9768408" y="2760646"/>
                <a:ext cx="2016899" cy="615746"/>
              </a:xfrm>
              <a:prstGeom prst="rect">
                <a:avLst/>
              </a:prstGeom>
            </p:spPr>
            <p:txBody>
              <a:bodyPr wrap="none">
                <a:spAutoFit/>
              </a:bodyPr>
              <a:lstStyle/>
              <a:p>
                <a:r>
                  <a:rPr lang="en-GB" sz="2400" dirty="0">
                    <a:solidFill>
                      <a:srgbClr val="FF0000"/>
                    </a:solidFill>
                  </a:rPr>
                  <a:t>600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3</m:t>
                        </m:r>
                      </m:den>
                    </m:f>
                  </m:oMath>
                </a14:m>
                <a:r>
                  <a:rPr lang="en-GB" sz="2400" dirty="0">
                    <a:solidFill>
                      <a:srgbClr val="FF0000"/>
                    </a:solidFill>
                  </a:rPr>
                  <a:t> = 200</a:t>
                </a:r>
              </a:p>
            </p:txBody>
          </p:sp>
        </mc:Choice>
        <mc:Fallback xmlns="">
          <p:sp>
            <p:nvSpPr>
              <p:cNvPr id="6" name="Rectangle 5">
                <a:extLst>
                  <a:ext uri="{FF2B5EF4-FFF2-40B4-BE49-F238E27FC236}">
                    <a16:creationId xmlns:a16="http://schemas.microsoft.com/office/drawing/2014/main" id="{791C77E1-A33B-429F-8CC1-E409F321B7CC}"/>
                  </a:ext>
                </a:extLst>
              </p:cNvPr>
              <p:cNvSpPr>
                <a:spLocks noRot="1" noChangeAspect="1" noMove="1" noResize="1" noEditPoints="1" noAdjustHandles="1" noChangeArrowheads="1" noChangeShapeType="1" noTextEdit="1"/>
              </p:cNvSpPr>
              <p:nvPr/>
            </p:nvSpPr>
            <p:spPr>
              <a:xfrm>
                <a:off x="9768408" y="2760646"/>
                <a:ext cx="2016899" cy="615746"/>
              </a:xfrm>
              <a:prstGeom prst="rect">
                <a:avLst/>
              </a:prstGeom>
              <a:blipFill>
                <a:blip r:embed="rId7"/>
                <a:stretch>
                  <a:fillRect l="-4532" r="-3927"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7C113F1-85E8-4C74-AC9B-D824E3B0EBCB}"/>
                  </a:ext>
                </a:extLst>
              </p:cNvPr>
              <p:cNvSpPr/>
              <p:nvPr/>
            </p:nvSpPr>
            <p:spPr>
              <a:xfrm>
                <a:off x="5591944" y="4530119"/>
                <a:ext cx="1845377" cy="616194"/>
              </a:xfrm>
              <a:prstGeom prst="rect">
                <a:avLst/>
              </a:prstGeom>
            </p:spPr>
            <p:txBody>
              <a:bodyPr wrap="none">
                <a:spAutoFit/>
              </a:bodyPr>
              <a:lstStyle/>
              <a:p>
                <a:r>
                  <a:rPr lang="en-GB" sz="2400" dirty="0">
                    <a:solidFill>
                      <a:srgbClr val="FF0000"/>
                    </a:solidFill>
                  </a:rPr>
                  <a:t>200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5</m:t>
                        </m:r>
                      </m:den>
                    </m:f>
                  </m:oMath>
                </a14:m>
                <a:r>
                  <a:rPr lang="en-GB" sz="2400" dirty="0">
                    <a:solidFill>
                      <a:srgbClr val="FF0000"/>
                    </a:solidFill>
                  </a:rPr>
                  <a:t> = 40</a:t>
                </a:r>
              </a:p>
            </p:txBody>
          </p:sp>
        </mc:Choice>
        <mc:Fallback xmlns="">
          <p:sp>
            <p:nvSpPr>
              <p:cNvPr id="7" name="Rectangle 6">
                <a:extLst>
                  <a:ext uri="{FF2B5EF4-FFF2-40B4-BE49-F238E27FC236}">
                    <a16:creationId xmlns:a16="http://schemas.microsoft.com/office/drawing/2014/main" id="{87C113F1-85E8-4C74-AC9B-D824E3B0EBCB}"/>
                  </a:ext>
                </a:extLst>
              </p:cNvPr>
              <p:cNvSpPr>
                <a:spLocks noRot="1" noChangeAspect="1" noMove="1" noResize="1" noEditPoints="1" noAdjustHandles="1" noChangeArrowheads="1" noChangeShapeType="1" noTextEdit="1"/>
              </p:cNvSpPr>
              <p:nvPr/>
            </p:nvSpPr>
            <p:spPr>
              <a:xfrm>
                <a:off x="5591944" y="4530119"/>
                <a:ext cx="1845377" cy="616194"/>
              </a:xfrm>
              <a:prstGeom prst="rect">
                <a:avLst/>
              </a:prstGeom>
              <a:blipFill>
                <a:blip r:embed="rId8"/>
                <a:stretch>
                  <a:fillRect l="-4950" r="-429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AEE2D32-ADD5-4DE9-907C-567A583A74B6}"/>
                  </a:ext>
                </a:extLst>
              </p:cNvPr>
              <p:cNvSpPr/>
              <p:nvPr/>
            </p:nvSpPr>
            <p:spPr>
              <a:xfrm>
                <a:off x="7045996" y="4898382"/>
                <a:ext cx="1845377" cy="616964"/>
              </a:xfrm>
              <a:prstGeom prst="rect">
                <a:avLst/>
              </a:prstGeom>
            </p:spPr>
            <p:txBody>
              <a:bodyPr wrap="none">
                <a:spAutoFit/>
              </a:bodyPr>
              <a:lstStyle/>
              <a:p>
                <a:r>
                  <a:rPr lang="en-GB" sz="2400" dirty="0">
                    <a:solidFill>
                      <a:srgbClr val="FF0000"/>
                    </a:solidFill>
                  </a:rPr>
                  <a:t>200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num>
                      <m:den>
                        <m:r>
                          <a:rPr lang="en-GB" sz="2400" i="1">
                            <a:solidFill>
                              <a:srgbClr val="FF0000"/>
                            </a:solidFill>
                            <a:latin typeface="Cambria Math" panose="02040503050406030204" pitchFamily="18" charset="0"/>
                          </a:rPr>
                          <m:t>5</m:t>
                        </m:r>
                      </m:den>
                    </m:f>
                  </m:oMath>
                </a14:m>
                <a:r>
                  <a:rPr lang="en-GB" sz="2400" dirty="0">
                    <a:solidFill>
                      <a:srgbClr val="FF0000"/>
                    </a:solidFill>
                  </a:rPr>
                  <a:t> = 80</a:t>
                </a:r>
              </a:p>
            </p:txBody>
          </p:sp>
        </mc:Choice>
        <mc:Fallback xmlns="">
          <p:sp>
            <p:nvSpPr>
              <p:cNvPr id="8" name="Rectangle 7">
                <a:extLst>
                  <a:ext uri="{FF2B5EF4-FFF2-40B4-BE49-F238E27FC236}">
                    <a16:creationId xmlns:a16="http://schemas.microsoft.com/office/drawing/2014/main" id="{EAEE2D32-ADD5-4DE9-907C-567A583A74B6}"/>
                  </a:ext>
                </a:extLst>
              </p:cNvPr>
              <p:cNvSpPr>
                <a:spLocks noRot="1" noChangeAspect="1" noMove="1" noResize="1" noEditPoints="1" noAdjustHandles="1" noChangeArrowheads="1" noChangeShapeType="1" noTextEdit="1"/>
              </p:cNvSpPr>
              <p:nvPr/>
            </p:nvSpPr>
            <p:spPr>
              <a:xfrm>
                <a:off x="7045996" y="4898382"/>
                <a:ext cx="1845377" cy="616964"/>
              </a:xfrm>
              <a:prstGeom prst="rect">
                <a:avLst/>
              </a:prstGeom>
              <a:blipFill>
                <a:blip r:embed="rId9"/>
                <a:stretch>
                  <a:fillRect l="-5281" r="-396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449DD49-27AD-4ADB-BDC6-F8D1803756D0}"/>
                  </a:ext>
                </a:extLst>
              </p:cNvPr>
              <p:cNvSpPr/>
              <p:nvPr/>
            </p:nvSpPr>
            <p:spPr>
              <a:xfrm>
                <a:off x="8328248" y="5266645"/>
                <a:ext cx="1845377" cy="616964"/>
              </a:xfrm>
              <a:prstGeom prst="rect">
                <a:avLst/>
              </a:prstGeom>
            </p:spPr>
            <p:txBody>
              <a:bodyPr wrap="none">
                <a:spAutoFit/>
              </a:bodyPr>
              <a:lstStyle/>
              <a:p>
                <a:r>
                  <a:rPr lang="en-GB" sz="2400" dirty="0">
                    <a:solidFill>
                      <a:srgbClr val="FF0000"/>
                    </a:solidFill>
                  </a:rPr>
                  <a:t>200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num>
                      <m:den>
                        <m:r>
                          <a:rPr lang="en-GB" sz="2400" i="1">
                            <a:solidFill>
                              <a:srgbClr val="FF0000"/>
                            </a:solidFill>
                            <a:latin typeface="Cambria Math" panose="02040503050406030204" pitchFamily="18" charset="0"/>
                          </a:rPr>
                          <m:t>5</m:t>
                        </m:r>
                      </m:den>
                    </m:f>
                  </m:oMath>
                </a14:m>
                <a:r>
                  <a:rPr lang="en-GB" sz="2400" dirty="0">
                    <a:solidFill>
                      <a:srgbClr val="FF0000"/>
                    </a:solidFill>
                  </a:rPr>
                  <a:t> = 80</a:t>
                </a:r>
              </a:p>
            </p:txBody>
          </p:sp>
        </mc:Choice>
        <mc:Fallback xmlns="">
          <p:sp>
            <p:nvSpPr>
              <p:cNvPr id="9" name="Rectangle 8">
                <a:extLst>
                  <a:ext uri="{FF2B5EF4-FFF2-40B4-BE49-F238E27FC236}">
                    <a16:creationId xmlns:a16="http://schemas.microsoft.com/office/drawing/2014/main" id="{B449DD49-27AD-4ADB-BDC6-F8D1803756D0}"/>
                  </a:ext>
                </a:extLst>
              </p:cNvPr>
              <p:cNvSpPr>
                <a:spLocks noRot="1" noChangeAspect="1" noMove="1" noResize="1" noEditPoints="1" noAdjustHandles="1" noChangeArrowheads="1" noChangeShapeType="1" noTextEdit="1"/>
              </p:cNvSpPr>
              <p:nvPr/>
            </p:nvSpPr>
            <p:spPr>
              <a:xfrm>
                <a:off x="8328248" y="5266645"/>
                <a:ext cx="1845377" cy="616964"/>
              </a:xfrm>
              <a:prstGeom prst="rect">
                <a:avLst/>
              </a:prstGeom>
              <a:blipFill>
                <a:blip r:embed="rId10"/>
                <a:stretch>
                  <a:fillRect l="-4950" r="-429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2A51F6C-C9F3-4970-8D8C-98CD5A1BA680}"/>
                  </a:ext>
                </a:extLst>
              </p:cNvPr>
              <p:cNvSpPr/>
              <p:nvPr/>
            </p:nvSpPr>
            <p:spPr>
              <a:xfrm>
                <a:off x="9443056" y="5607521"/>
                <a:ext cx="2016899" cy="616964"/>
              </a:xfrm>
              <a:prstGeom prst="rect">
                <a:avLst/>
              </a:prstGeom>
            </p:spPr>
            <p:txBody>
              <a:bodyPr wrap="none">
                <a:spAutoFit/>
              </a:bodyPr>
              <a:lstStyle/>
              <a:p>
                <a:r>
                  <a:rPr lang="en-GB" sz="2400" dirty="0">
                    <a:solidFill>
                      <a:srgbClr val="FF0000"/>
                    </a:solidFill>
                  </a:rPr>
                  <a:t>200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i="1">
                            <a:solidFill>
                              <a:srgbClr val="FF0000"/>
                            </a:solidFill>
                            <a:latin typeface="Cambria Math" panose="02040503050406030204" pitchFamily="18" charset="0"/>
                          </a:rPr>
                          <m:t>5</m:t>
                        </m:r>
                      </m:den>
                    </m:f>
                  </m:oMath>
                </a14:m>
                <a:r>
                  <a:rPr lang="en-GB" sz="2400" dirty="0">
                    <a:solidFill>
                      <a:srgbClr val="FF0000"/>
                    </a:solidFill>
                  </a:rPr>
                  <a:t> = 120</a:t>
                </a:r>
              </a:p>
            </p:txBody>
          </p:sp>
        </mc:Choice>
        <mc:Fallback xmlns="">
          <p:sp>
            <p:nvSpPr>
              <p:cNvPr id="10" name="Rectangle 9">
                <a:extLst>
                  <a:ext uri="{FF2B5EF4-FFF2-40B4-BE49-F238E27FC236}">
                    <a16:creationId xmlns:a16="http://schemas.microsoft.com/office/drawing/2014/main" id="{82A51F6C-C9F3-4970-8D8C-98CD5A1BA680}"/>
                  </a:ext>
                </a:extLst>
              </p:cNvPr>
              <p:cNvSpPr>
                <a:spLocks noRot="1" noChangeAspect="1" noMove="1" noResize="1" noEditPoints="1" noAdjustHandles="1" noChangeArrowheads="1" noChangeShapeType="1" noTextEdit="1"/>
              </p:cNvSpPr>
              <p:nvPr/>
            </p:nvSpPr>
            <p:spPr>
              <a:xfrm>
                <a:off x="9443056" y="5607521"/>
                <a:ext cx="2016899" cy="616964"/>
              </a:xfrm>
              <a:prstGeom prst="rect">
                <a:avLst/>
              </a:prstGeom>
              <a:blipFill>
                <a:blip r:embed="rId11"/>
                <a:stretch>
                  <a:fillRect l="-4532" r="-3927" b="-8911"/>
                </a:stretch>
              </a:blipFill>
            </p:spPr>
            <p:txBody>
              <a:bodyPr/>
              <a:lstStyle/>
              <a:p>
                <a:r>
                  <a:rPr lang="en-GB">
                    <a:noFill/>
                  </a:rPr>
                  <a:t> </a:t>
                </a:r>
              </a:p>
            </p:txBody>
          </p:sp>
        </mc:Fallback>
      </mc:AlternateContent>
    </p:spTree>
    <p:extLst>
      <p:ext uri="{BB962C8B-B14F-4D97-AF65-F5344CB8AC3E}">
        <p14:creationId xmlns:p14="http://schemas.microsoft.com/office/powerpoint/2010/main" val="3422392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Estimating Number of Outcomes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C605F06-A40A-47E9-B87A-2B450E0FDFF9}"/>
                  </a:ext>
                </a:extLst>
              </p:cNvPr>
              <p:cNvSpPr/>
              <p:nvPr/>
            </p:nvSpPr>
            <p:spPr>
              <a:xfrm>
                <a:off x="2394534" y="2276872"/>
                <a:ext cx="9289032" cy="3940951"/>
              </a:xfrm>
              <a:prstGeom prst="rect">
                <a:avLst/>
              </a:prstGeom>
            </p:spPr>
            <p:txBody>
              <a:bodyPr wrap="square">
                <a:spAutoFit/>
              </a:bodyPr>
              <a:lstStyle/>
              <a:p>
                <a:r>
                  <a:rPr lang="en-GB" sz="2400" dirty="0"/>
                  <a:t>4. The probability that a certain type of seed germinates is 0.7.  How many seeds would you expect to germinate if you planted:</a:t>
                </a:r>
              </a:p>
              <a:p>
                <a:r>
                  <a:rPr lang="en-GB" sz="2400" dirty="0"/>
                  <a:t>(a)	20 seeds,</a:t>
                </a:r>
              </a:p>
              <a:p>
                <a:r>
                  <a:rPr lang="en-GB" sz="2400" dirty="0"/>
                  <a:t>(b)	70 seeds,</a:t>
                </a:r>
              </a:p>
              <a:p>
                <a:pPr marL="457200" indent="-457200">
                  <a:buAutoNum type="alphaLcParenBoth" startAt="3"/>
                </a:pPr>
                <a:r>
                  <a:rPr lang="en-GB" sz="2400" dirty="0"/>
                  <a:t>1000 seeds?</a:t>
                </a:r>
              </a:p>
              <a:p>
                <a:pPr marL="457200" indent="-457200">
                  <a:buAutoNum type="alphaLcParenBoth" startAt="3"/>
                </a:pPr>
                <a:endParaRPr lang="en-GB" sz="2400" dirty="0"/>
              </a:p>
              <a:p>
                <a:r>
                  <a:rPr lang="en-GB" sz="2400" dirty="0"/>
                  <a:t>5. The probability that Emma wins a game of 'Free cell' on her computer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oMath>
                </a14:m>
                <a:r>
                  <a:rPr lang="en-GB" sz="2400" dirty="0"/>
                  <a:t> She wants to be able to say that she has won 6 games.  How many games should she expect to play before she wins 6 games?</a:t>
                </a:r>
              </a:p>
            </p:txBody>
          </p:sp>
        </mc:Choice>
        <mc:Fallback xmlns="">
          <p:sp>
            <p:nvSpPr>
              <p:cNvPr id="2" name="Rectangle 1">
                <a:extLst>
                  <a:ext uri="{FF2B5EF4-FFF2-40B4-BE49-F238E27FC236}">
                    <a16:creationId xmlns:a16="http://schemas.microsoft.com/office/drawing/2014/main" id="{DC605F06-A40A-47E9-B87A-2B450E0FDFF9}"/>
                  </a:ext>
                </a:extLst>
              </p:cNvPr>
              <p:cNvSpPr>
                <a:spLocks noRot="1" noChangeAspect="1" noMove="1" noResize="1" noEditPoints="1" noAdjustHandles="1" noChangeArrowheads="1" noChangeShapeType="1" noTextEdit="1"/>
              </p:cNvSpPr>
              <p:nvPr/>
            </p:nvSpPr>
            <p:spPr>
              <a:xfrm>
                <a:off x="2394534" y="2276872"/>
                <a:ext cx="9289032" cy="3940951"/>
              </a:xfrm>
              <a:prstGeom prst="rect">
                <a:avLst/>
              </a:prstGeom>
              <a:blipFill>
                <a:blip r:embed="rId4"/>
                <a:stretch>
                  <a:fillRect l="-1050" t="-1084" b="-2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766F27-282A-482F-BA8C-0831CB655BC0}"/>
                  </a:ext>
                </a:extLst>
              </p:cNvPr>
              <p:cNvSpPr/>
              <p:nvPr/>
            </p:nvSpPr>
            <p:spPr>
              <a:xfrm>
                <a:off x="2394534" y="1021512"/>
                <a:ext cx="9203132" cy="985526"/>
              </a:xfrm>
              <a:prstGeom prst="rect">
                <a:avLst/>
              </a:prstGeom>
            </p:spPr>
            <p:txBody>
              <a:bodyPr wrap="square">
                <a:spAutoFit/>
              </a:bodyPr>
              <a:lstStyle/>
              <a:p>
                <a:r>
                  <a:rPr lang="en-GB" sz="2400" dirty="0"/>
                  <a:t>3. If the probability that it rains on a day in September is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5</m:t>
                        </m:r>
                      </m:den>
                    </m:f>
                  </m:oMath>
                </a14:m>
                <a:r>
                  <a:rPr lang="en-GB" sz="2400" dirty="0"/>
                  <a:t> on how many days in September would you expect it to rain?</a:t>
                </a:r>
              </a:p>
            </p:txBody>
          </p:sp>
        </mc:Choice>
        <mc:Fallback xmlns="">
          <p:sp>
            <p:nvSpPr>
              <p:cNvPr id="3" name="Rectangle 2">
                <a:extLst>
                  <a:ext uri="{FF2B5EF4-FFF2-40B4-BE49-F238E27FC236}">
                    <a16:creationId xmlns:a16="http://schemas.microsoft.com/office/drawing/2014/main" id="{32766F27-282A-482F-BA8C-0831CB655BC0}"/>
                  </a:ext>
                </a:extLst>
              </p:cNvPr>
              <p:cNvSpPr>
                <a:spLocks noRot="1" noChangeAspect="1" noMove="1" noResize="1" noEditPoints="1" noAdjustHandles="1" noChangeArrowheads="1" noChangeShapeType="1" noTextEdit="1"/>
              </p:cNvSpPr>
              <p:nvPr/>
            </p:nvSpPr>
            <p:spPr>
              <a:xfrm>
                <a:off x="2394534" y="1021512"/>
                <a:ext cx="9203132" cy="985526"/>
              </a:xfrm>
              <a:prstGeom prst="rect">
                <a:avLst/>
              </a:prstGeom>
              <a:blipFill>
                <a:blip r:embed="rId5"/>
                <a:stretch>
                  <a:fillRect l="-1060" b="-1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5B724BA-CF78-4118-B2FF-DAD3CD78D60D}"/>
                  </a:ext>
                </a:extLst>
              </p:cNvPr>
              <p:cNvSpPr/>
              <p:nvPr/>
            </p:nvSpPr>
            <p:spPr>
              <a:xfrm>
                <a:off x="9780645" y="1514275"/>
                <a:ext cx="2238113" cy="616194"/>
              </a:xfrm>
              <a:prstGeom prst="rect">
                <a:avLst/>
              </a:prstGeom>
            </p:spPr>
            <p:txBody>
              <a:bodyPr wrap="none">
                <a:spAutoFit/>
              </a:bodyPr>
              <a:lstStyle/>
              <a:p>
                <a:r>
                  <a:rPr lang="en-GB" sz="2400" dirty="0">
                    <a:solidFill>
                      <a:srgbClr val="FF0000"/>
                    </a:solidFill>
                  </a:rPr>
                  <a:t>30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5</m:t>
                        </m:r>
                      </m:den>
                    </m:f>
                  </m:oMath>
                </a14:m>
                <a:r>
                  <a:rPr lang="en-GB" sz="2400" dirty="0">
                    <a:solidFill>
                      <a:srgbClr val="FF0000"/>
                    </a:solidFill>
                  </a:rPr>
                  <a:t> = 6 days</a:t>
                </a:r>
              </a:p>
            </p:txBody>
          </p:sp>
        </mc:Choice>
        <mc:Fallback xmlns="">
          <p:sp>
            <p:nvSpPr>
              <p:cNvPr id="4" name="Rectangle 3">
                <a:extLst>
                  <a:ext uri="{FF2B5EF4-FFF2-40B4-BE49-F238E27FC236}">
                    <a16:creationId xmlns:a16="http://schemas.microsoft.com/office/drawing/2014/main" id="{55B724BA-CF78-4118-B2FF-DAD3CD78D60D}"/>
                  </a:ext>
                </a:extLst>
              </p:cNvPr>
              <p:cNvSpPr>
                <a:spLocks noRot="1" noChangeAspect="1" noMove="1" noResize="1" noEditPoints="1" noAdjustHandles="1" noChangeArrowheads="1" noChangeShapeType="1" noTextEdit="1"/>
              </p:cNvSpPr>
              <p:nvPr/>
            </p:nvSpPr>
            <p:spPr>
              <a:xfrm>
                <a:off x="9780645" y="1514275"/>
                <a:ext cx="2238113" cy="616194"/>
              </a:xfrm>
              <a:prstGeom prst="rect">
                <a:avLst/>
              </a:prstGeom>
              <a:blipFill>
                <a:blip r:embed="rId6"/>
                <a:stretch>
                  <a:fillRect l="-4076" r="-3261" b="-8911"/>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75120B18-0F80-42E0-8497-2E9F0F486611}"/>
              </a:ext>
            </a:extLst>
          </p:cNvPr>
          <p:cNvSpPr/>
          <p:nvPr/>
        </p:nvSpPr>
        <p:spPr>
          <a:xfrm>
            <a:off x="5231904" y="2980035"/>
            <a:ext cx="2879314" cy="461665"/>
          </a:xfrm>
          <a:prstGeom prst="rect">
            <a:avLst/>
          </a:prstGeom>
        </p:spPr>
        <p:txBody>
          <a:bodyPr wrap="none">
            <a:spAutoFit/>
          </a:bodyPr>
          <a:lstStyle/>
          <a:p>
            <a:r>
              <a:rPr lang="en-GB" sz="2400" dirty="0">
                <a:solidFill>
                  <a:srgbClr val="FF0000"/>
                </a:solidFill>
              </a:rPr>
              <a:t>20 x 0.7 = 14 seeds</a:t>
            </a:r>
          </a:p>
        </p:txBody>
      </p:sp>
      <p:sp>
        <p:nvSpPr>
          <p:cNvPr id="6" name="Rectangle 5">
            <a:extLst>
              <a:ext uri="{FF2B5EF4-FFF2-40B4-BE49-F238E27FC236}">
                <a16:creationId xmlns:a16="http://schemas.microsoft.com/office/drawing/2014/main" id="{D0A1E2AE-08A1-45C5-B374-33DEE84C4083}"/>
              </a:ext>
            </a:extLst>
          </p:cNvPr>
          <p:cNvSpPr/>
          <p:nvPr/>
        </p:nvSpPr>
        <p:spPr>
          <a:xfrm>
            <a:off x="5231904" y="3916623"/>
            <a:ext cx="3393878" cy="461665"/>
          </a:xfrm>
          <a:prstGeom prst="rect">
            <a:avLst/>
          </a:prstGeom>
        </p:spPr>
        <p:txBody>
          <a:bodyPr wrap="none">
            <a:spAutoFit/>
          </a:bodyPr>
          <a:lstStyle/>
          <a:p>
            <a:r>
              <a:rPr lang="en-GB" sz="2400" dirty="0">
                <a:solidFill>
                  <a:srgbClr val="FF0000"/>
                </a:solidFill>
              </a:rPr>
              <a:t>1000 x 0.7 = 700 seeds</a:t>
            </a:r>
          </a:p>
        </p:txBody>
      </p:sp>
      <p:sp>
        <p:nvSpPr>
          <p:cNvPr id="7" name="Rectangle 6">
            <a:extLst>
              <a:ext uri="{FF2B5EF4-FFF2-40B4-BE49-F238E27FC236}">
                <a16:creationId xmlns:a16="http://schemas.microsoft.com/office/drawing/2014/main" id="{33C4D7C4-5DD9-4781-8BB9-2DA66D7B24F3}"/>
              </a:ext>
            </a:extLst>
          </p:cNvPr>
          <p:cNvSpPr/>
          <p:nvPr/>
        </p:nvSpPr>
        <p:spPr>
          <a:xfrm>
            <a:off x="5231904" y="3441700"/>
            <a:ext cx="2879314" cy="461665"/>
          </a:xfrm>
          <a:prstGeom prst="rect">
            <a:avLst/>
          </a:prstGeom>
        </p:spPr>
        <p:txBody>
          <a:bodyPr wrap="none">
            <a:spAutoFit/>
          </a:bodyPr>
          <a:lstStyle/>
          <a:p>
            <a:r>
              <a:rPr lang="en-GB" sz="2400" dirty="0">
                <a:solidFill>
                  <a:srgbClr val="FF0000"/>
                </a:solidFill>
              </a:rPr>
              <a:t>70 x 0.7 = 49 seeds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0F63819-3B10-429F-8F04-9ED40F2616F8}"/>
                  </a:ext>
                </a:extLst>
              </p:cNvPr>
              <p:cNvSpPr/>
              <p:nvPr/>
            </p:nvSpPr>
            <p:spPr>
              <a:xfrm>
                <a:off x="5087888" y="5812950"/>
                <a:ext cx="2512226" cy="616964"/>
              </a:xfrm>
              <a:prstGeom prst="rect">
                <a:avLst/>
              </a:prstGeom>
            </p:spPr>
            <p:txBody>
              <a:bodyPr wrap="none">
                <a:spAutoFit/>
              </a:bodyPr>
              <a:lstStyle/>
              <a:p>
                <a:r>
                  <a:rPr lang="en-GB" sz="2400" dirty="0">
                    <a:solidFill>
                      <a:srgbClr val="FF0000"/>
                    </a:solidFill>
                  </a:rPr>
                  <a:t>10 x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i="1">
                            <a:solidFill>
                              <a:srgbClr val="FF0000"/>
                            </a:solidFill>
                            <a:latin typeface="Cambria Math" panose="02040503050406030204" pitchFamily="18" charset="0"/>
                          </a:rPr>
                          <m:t>5</m:t>
                        </m:r>
                      </m:den>
                    </m:f>
                  </m:oMath>
                </a14:m>
                <a:r>
                  <a:rPr lang="en-GB" sz="2400" dirty="0">
                    <a:solidFill>
                      <a:srgbClr val="FF0000"/>
                    </a:solidFill>
                  </a:rPr>
                  <a:t> = 6 games</a:t>
                </a:r>
              </a:p>
            </p:txBody>
          </p:sp>
        </mc:Choice>
        <mc:Fallback xmlns="">
          <p:sp>
            <p:nvSpPr>
              <p:cNvPr id="8" name="Rectangle 7">
                <a:extLst>
                  <a:ext uri="{FF2B5EF4-FFF2-40B4-BE49-F238E27FC236}">
                    <a16:creationId xmlns:a16="http://schemas.microsoft.com/office/drawing/2014/main" id="{90F63819-3B10-429F-8F04-9ED40F2616F8}"/>
                  </a:ext>
                </a:extLst>
              </p:cNvPr>
              <p:cNvSpPr>
                <a:spLocks noRot="1" noChangeAspect="1" noMove="1" noResize="1" noEditPoints="1" noAdjustHandles="1" noChangeArrowheads="1" noChangeShapeType="1" noTextEdit="1"/>
              </p:cNvSpPr>
              <p:nvPr/>
            </p:nvSpPr>
            <p:spPr>
              <a:xfrm>
                <a:off x="5087888" y="5812950"/>
                <a:ext cx="2512226" cy="616964"/>
              </a:xfrm>
              <a:prstGeom prst="rect">
                <a:avLst/>
              </a:prstGeom>
              <a:blipFill>
                <a:blip r:embed="rId7"/>
                <a:stretch>
                  <a:fillRect l="-3883" r="-2427" b="-8911"/>
                </a:stretch>
              </a:blipFill>
            </p:spPr>
            <p:txBody>
              <a:bodyPr/>
              <a:lstStyle/>
              <a:p>
                <a:r>
                  <a:rPr lang="en-GB">
                    <a:noFill/>
                  </a:rPr>
                  <a:t> </a:t>
                </a:r>
              </a:p>
            </p:txBody>
          </p:sp>
        </mc:Fallback>
      </mc:AlternateContent>
    </p:spTree>
    <p:extLst>
      <p:ext uri="{BB962C8B-B14F-4D97-AF65-F5344CB8AC3E}">
        <p14:creationId xmlns:p14="http://schemas.microsoft.com/office/powerpoint/2010/main" val="1553729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5: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fifth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405812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Introduction to Probability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428D524-381D-46CC-B18E-38CF1989C215}"/>
              </a:ext>
            </a:extLst>
          </p:cNvPr>
          <p:cNvSpPr/>
          <p:nvPr/>
        </p:nvSpPr>
        <p:spPr>
          <a:xfrm>
            <a:off x="2423592" y="764704"/>
            <a:ext cx="9505056" cy="3046988"/>
          </a:xfrm>
          <a:prstGeom prst="rect">
            <a:avLst/>
          </a:prstGeom>
        </p:spPr>
        <p:txBody>
          <a:bodyPr wrap="square">
            <a:spAutoFit/>
          </a:bodyPr>
          <a:lstStyle/>
          <a:p>
            <a:r>
              <a:rPr lang="en-GB" sz="2400" dirty="0"/>
              <a:t>A probability describes mathematically how likely it is that something will happen. We can talk about the probability that it will rain tomorrow or the probability that England will win their next football match.</a:t>
            </a:r>
          </a:p>
          <a:p>
            <a:r>
              <a:rPr lang="en-GB" sz="2400" b="1" dirty="0"/>
              <a:t>Example 1</a:t>
            </a:r>
          </a:p>
          <a:p>
            <a:r>
              <a:rPr lang="en-GB" sz="2400" dirty="0"/>
              <a:t>Which of the words,</a:t>
            </a:r>
          </a:p>
          <a:p>
            <a:r>
              <a:rPr lang="en-GB" sz="2400" dirty="0">
                <a:solidFill>
                  <a:srgbClr val="0070C0"/>
                </a:solidFill>
              </a:rPr>
              <a:t>certain,  likely,  unlikely or  impossible,</a:t>
            </a:r>
          </a:p>
          <a:p>
            <a:r>
              <a:rPr lang="en-GB" sz="2400" dirty="0"/>
              <a:t>best describes how likely each of the events below is to take place?</a:t>
            </a:r>
          </a:p>
        </p:txBody>
      </p:sp>
      <p:sp>
        <p:nvSpPr>
          <p:cNvPr id="3" name="Rectangle 2">
            <a:extLst>
              <a:ext uri="{FF2B5EF4-FFF2-40B4-BE49-F238E27FC236}">
                <a16:creationId xmlns:a16="http://schemas.microsoft.com/office/drawing/2014/main" id="{B9D7092A-97F6-4691-B276-7CE274141ACB}"/>
              </a:ext>
            </a:extLst>
          </p:cNvPr>
          <p:cNvSpPr/>
          <p:nvPr/>
        </p:nvSpPr>
        <p:spPr>
          <a:xfrm>
            <a:off x="2423592" y="4008552"/>
            <a:ext cx="6923732" cy="2308324"/>
          </a:xfrm>
          <a:prstGeom prst="rect">
            <a:avLst/>
          </a:prstGeom>
        </p:spPr>
        <p:txBody>
          <a:bodyPr wrap="square">
            <a:spAutoFit/>
          </a:bodyPr>
          <a:lstStyle/>
          <a:p>
            <a:r>
              <a:rPr lang="en-GB" sz="2400" dirty="0"/>
              <a:t>(a)	It will rain tomorrow.</a:t>
            </a:r>
          </a:p>
          <a:p>
            <a:r>
              <a:rPr lang="en-GB" sz="2400" dirty="0"/>
              <a:t>(b)	It will snow tomorrow.</a:t>
            </a:r>
          </a:p>
          <a:p>
            <a:r>
              <a:rPr lang="en-GB" sz="2400" dirty="0"/>
              <a:t>(c)	Manchester United will win the next FA Cup.</a:t>
            </a:r>
          </a:p>
          <a:p>
            <a:r>
              <a:rPr lang="en-GB" sz="2400" dirty="0"/>
              <a:t>(d)	Newcastle United will win the next FA Cup.</a:t>
            </a:r>
          </a:p>
          <a:p>
            <a:r>
              <a:rPr lang="en-GB" sz="2400" dirty="0"/>
              <a:t>(e)	It is your teacher's birthday tomorrow.</a:t>
            </a:r>
          </a:p>
          <a:p>
            <a:r>
              <a:rPr lang="en-GB" sz="2400" dirty="0"/>
              <a:t>(f)	You will obtain a 7 when rolling a dice.</a:t>
            </a:r>
          </a:p>
        </p:txBody>
      </p:sp>
      <p:sp>
        <p:nvSpPr>
          <p:cNvPr id="4" name="Rectangle 3">
            <a:extLst>
              <a:ext uri="{FF2B5EF4-FFF2-40B4-BE49-F238E27FC236}">
                <a16:creationId xmlns:a16="http://schemas.microsoft.com/office/drawing/2014/main" id="{197D3DC8-02DA-4AE3-B1BE-31514328FDC6}"/>
              </a:ext>
            </a:extLst>
          </p:cNvPr>
          <p:cNvSpPr/>
          <p:nvPr/>
        </p:nvSpPr>
        <p:spPr>
          <a:xfrm>
            <a:off x="9749667" y="3710067"/>
            <a:ext cx="1412566" cy="461665"/>
          </a:xfrm>
          <a:prstGeom prst="rect">
            <a:avLst/>
          </a:prstGeom>
        </p:spPr>
        <p:txBody>
          <a:bodyPr wrap="none">
            <a:spAutoFit/>
          </a:bodyPr>
          <a:lstStyle/>
          <a:p>
            <a:r>
              <a:rPr lang="en-GB" sz="2400" b="1" dirty="0"/>
              <a:t>Solution</a:t>
            </a:r>
          </a:p>
        </p:txBody>
      </p:sp>
      <p:sp>
        <p:nvSpPr>
          <p:cNvPr id="5" name="TextBox 4">
            <a:extLst>
              <a:ext uri="{FF2B5EF4-FFF2-40B4-BE49-F238E27FC236}">
                <a16:creationId xmlns:a16="http://schemas.microsoft.com/office/drawing/2014/main" id="{3093AC72-CEB5-4AC5-B5C8-605EFD7751E2}"/>
              </a:ext>
            </a:extLst>
          </p:cNvPr>
          <p:cNvSpPr txBox="1"/>
          <p:nvPr/>
        </p:nvSpPr>
        <p:spPr>
          <a:xfrm>
            <a:off x="9313804" y="4778560"/>
            <a:ext cx="2497800" cy="461665"/>
          </a:xfrm>
          <a:prstGeom prst="rect">
            <a:avLst/>
          </a:prstGeom>
          <a:noFill/>
        </p:spPr>
        <p:txBody>
          <a:bodyPr wrap="square" rtlCol="0">
            <a:spAutoFit/>
          </a:bodyPr>
          <a:lstStyle/>
          <a:p>
            <a:r>
              <a:rPr lang="en-GB" sz="2400" dirty="0">
                <a:solidFill>
                  <a:srgbClr val="FF0000"/>
                </a:solidFill>
              </a:rPr>
              <a:t>Likely or Unlikely</a:t>
            </a:r>
          </a:p>
        </p:txBody>
      </p:sp>
      <p:sp>
        <p:nvSpPr>
          <p:cNvPr id="6" name="Rectangle 5">
            <a:extLst>
              <a:ext uri="{FF2B5EF4-FFF2-40B4-BE49-F238E27FC236}">
                <a16:creationId xmlns:a16="http://schemas.microsoft.com/office/drawing/2014/main" id="{2DB52060-D091-43CE-B447-68C0313A30D1}"/>
              </a:ext>
            </a:extLst>
          </p:cNvPr>
          <p:cNvSpPr/>
          <p:nvPr/>
        </p:nvSpPr>
        <p:spPr>
          <a:xfrm>
            <a:off x="9756093" y="4434226"/>
            <a:ext cx="1265090" cy="461665"/>
          </a:xfrm>
          <a:prstGeom prst="rect">
            <a:avLst/>
          </a:prstGeom>
        </p:spPr>
        <p:txBody>
          <a:bodyPr wrap="none">
            <a:spAutoFit/>
          </a:bodyPr>
          <a:lstStyle/>
          <a:p>
            <a:r>
              <a:rPr lang="en-GB" sz="2400" dirty="0">
                <a:solidFill>
                  <a:srgbClr val="FF0000"/>
                </a:solidFill>
              </a:rPr>
              <a:t>Unlikely</a:t>
            </a:r>
          </a:p>
        </p:txBody>
      </p:sp>
      <p:sp>
        <p:nvSpPr>
          <p:cNvPr id="7" name="Rectangle 6">
            <a:extLst>
              <a:ext uri="{FF2B5EF4-FFF2-40B4-BE49-F238E27FC236}">
                <a16:creationId xmlns:a16="http://schemas.microsoft.com/office/drawing/2014/main" id="{9046817E-C587-4C22-B9D3-4F44A0BF7113}"/>
              </a:ext>
            </a:extLst>
          </p:cNvPr>
          <p:cNvSpPr/>
          <p:nvPr/>
        </p:nvSpPr>
        <p:spPr>
          <a:xfrm>
            <a:off x="9329680" y="4039602"/>
            <a:ext cx="2497800" cy="461665"/>
          </a:xfrm>
          <a:prstGeom prst="rect">
            <a:avLst/>
          </a:prstGeom>
        </p:spPr>
        <p:txBody>
          <a:bodyPr wrap="none">
            <a:spAutoFit/>
          </a:bodyPr>
          <a:lstStyle/>
          <a:p>
            <a:r>
              <a:rPr lang="en-GB" sz="2400" dirty="0">
                <a:solidFill>
                  <a:srgbClr val="FF0000"/>
                </a:solidFill>
              </a:rPr>
              <a:t>Likely or Unlikely</a:t>
            </a:r>
          </a:p>
        </p:txBody>
      </p:sp>
      <p:sp>
        <p:nvSpPr>
          <p:cNvPr id="8" name="Rectangle 7">
            <a:extLst>
              <a:ext uri="{FF2B5EF4-FFF2-40B4-BE49-F238E27FC236}">
                <a16:creationId xmlns:a16="http://schemas.microsoft.com/office/drawing/2014/main" id="{DC4E8688-8761-4CF1-8B19-1C74E381663A}"/>
              </a:ext>
            </a:extLst>
          </p:cNvPr>
          <p:cNvSpPr/>
          <p:nvPr/>
        </p:nvSpPr>
        <p:spPr>
          <a:xfrm>
            <a:off x="9599658" y="5162714"/>
            <a:ext cx="1912703" cy="461665"/>
          </a:xfrm>
          <a:prstGeom prst="rect">
            <a:avLst/>
          </a:prstGeom>
        </p:spPr>
        <p:txBody>
          <a:bodyPr wrap="none">
            <a:spAutoFit/>
          </a:bodyPr>
          <a:lstStyle/>
          <a:p>
            <a:r>
              <a:rPr lang="en-GB" sz="2400" dirty="0">
                <a:solidFill>
                  <a:srgbClr val="FF0000"/>
                </a:solidFill>
              </a:rPr>
              <a:t>Impossible !!</a:t>
            </a:r>
          </a:p>
        </p:txBody>
      </p:sp>
      <p:sp>
        <p:nvSpPr>
          <p:cNvPr id="9" name="Rectangle 8">
            <a:extLst>
              <a:ext uri="{FF2B5EF4-FFF2-40B4-BE49-F238E27FC236}">
                <a16:creationId xmlns:a16="http://schemas.microsoft.com/office/drawing/2014/main" id="{3C2843F9-C36F-4EBC-A917-4EB3752FB1D6}"/>
              </a:ext>
            </a:extLst>
          </p:cNvPr>
          <p:cNvSpPr/>
          <p:nvPr/>
        </p:nvSpPr>
        <p:spPr>
          <a:xfrm>
            <a:off x="10003243" y="5507048"/>
            <a:ext cx="1265090" cy="461665"/>
          </a:xfrm>
          <a:prstGeom prst="rect">
            <a:avLst/>
          </a:prstGeom>
        </p:spPr>
        <p:txBody>
          <a:bodyPr wrap="none">
            <a:spAutoFit/>
          </a:bodyPr>
          <a:lstStyle/>
          <a:p>
            <a:r>
              <a:rPr lang="en-GB" sz="2400" dirty="0">
                <a:solidFill>
                  <a:srgbClr val="FF0000"/>
                </a:solidFill>
              </a:rPr>
              <a:t>Unlikely</a:t>
            </a:r>
          </a:p>
        </p:txBody>
      </p:sp>
      <p:sp>
        <p:nvSpPr>
          <p:cNvPr id="10" name="Rectangle 9">
            <a:extLst>
              <a:ext uri="{FF2B5EF4-FFF2-40B4-BE49-F238E27FC236}">
                <a16:creationId xmlns:a16="http://schemas.microsoft.com/office/drawing/2014/main" id="{8BF44F7C-100A-40DD-94FE-AF41F31C06FC}"/>
              </a:ext>
            </a:extLst>
          </p:cNvPr>
          <p:cNvSpPr/>
          <p:nvPr/>
        </p:nvSpPr>
        <p:spPr>
          <a:xfrm>
            <a:off x="9861457" y="5854479"/>
            <a:ext cx="1657826" cy="461665"/>
          </a:xfrm>
          <a:prstGeom prst="rect">
            <a:avLst/>
          </a:prstGeom>
        </p:spPr>
        <p:txBody>
          <a:bodyPr wrap="none">
            <a:spAutoFit/>
          </a:bodyPr>
          <a:lstStyle/>
          <a:p>
            <a:r>
              <a:rPr lang="en-GB" sz="2400" dirty="0">
                <a:solidFill>
                  <a:srgbClr val="FF0000"/>
                </a:solidFill>
              </a:rPr>
              <a:t>Impossible</a:t>
            </a:r>
          </a:p>
        </p:txBody>
      </p:sp>
    </p:spTree>
    <p:extLst>
      <p:ext uri="{BB962C8B-B14F-4D97-AF65-F5344CB8AC3E}">
        <p14:creationId xmlns:p14="http://schemas.microsoft.com/office/powerpoint/2010/main" val="60928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8FC65-2E3C-4C45-8A66-E01E58013C28}"/>
              </a:ext>
            </a:extLst>
          </p:cNvPr>
          <p:cNvSpPr/>
          <p:nvPr/>
        </p:nvSpPr>
        <p:spPr bwMode="auto">
          <a:xfrm>
            <a:off x="8472264" y="2176118"/>
            <a:ext cx="2880320" cy="110886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Two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C4B04F3-2C39-4458-BC68-A6036E78874F}"/>
              </a:ext>
            </a:extLst>
          </p:cNvPr>
          <p:cNvSpPr/>
          <p:nvPr/>
        </p:nvSpPr>
        <p:spPr>
          <a:xfrm>
            <a:off x="2289068" y="555244"/>
            <a:ext cx="9289032" cy="1569660"/>
          </a:xfrm>
          <a:prstGeom prst="rect">
            <a:avLst/>
          </a:prstGeom>
        </p:spPr>
        <p:txBody>
          <a:bodyPr wrap="square">
            <a:spAutoFit/>
          </a:bodyPr>
          <a:lstStyle/>
          <a:p>
            <a:r>
              <a:rPr lang="en-GB" sz="2400" b="1" dirty="0"/>
              <a:t>Example 1</a:t>
            </a:r>
          </a:p>
          <a:p>
            <a:r>
              <a:rPr lang="en-GB" sz="2400" dirty="0"/>
              <a:t>A tube of sweets contains 10 red sweets, 7 blue sweets, 8 green sweets and 5 orange sweets.  If a sweet is taken at random from the tube, what is the probability that it is:</a:t>
            </a:r>
          </a:p>
        </p:txBody>
      </p:sp>
      <p:sp>
        <p:nvSpPr>
          <p:cNvPr id="3" name="Rectangle 2">
            <a:extLst>
              <a:ext uri="{FF2B5EF4-FFF2-40B4-BE49-F238E27FC236}">
                <a16:creationId xmlns:a16="http://schemas.microsoft.com/office/drawing/2014/main" id="{C43006DD-EAFB-433C-B34D-E4C4063AF825}"/>
              </a:ext>
            </a:extLst>
          </p:cNvPr>
          <p:cNvSpPr/>
          <p:nvPr/>
        </p:nvSpPr>
        <p:spPr>
          <a:xfrm>
            <a:off x="2289068" y="2072189"/>
            <a:ext cx="2520280" cy="1569660"/>
          </a:xfrm>
          <a:prstGeom prst="rect">
            <a:avLst/>
          </a:prstGeom>
        </p:spPr>
        <p:txBody>
          <a:bodyPr wrap="square">
            <a:spAutoFit/>
          </a:bodyPr>
          <a:lstStyle/>
          <a:p>
            <a:r>
              <a:rPr lang="en-GB" sz="2400" dirty="0"/>
              <a:t>(a)	red,</a:t>
            </a:r>
          </a:p>
          <a:p>
            <a:r>
              <a:rPr lang="en-GB" sz="2400" dirty="0"/>
              <a:t>(b)	orange,</a:t>
            </a:r>
          </a:p>
          <a:p>
            <a:r>
              <a:rPr lang="en-GB" sz="2400" dirty="0"/>
              <a:t>(c)	green or red,</a:t>
            </a:r>
          </a:p>
          <a:p>
            <a:r>
              <a:rPr lang="en-GB" sz="2400" dirty="0"/>
              <a:t>(d)	not blue ?</a:t>
            </a:r>
          </a:p>
        </p:txBody>
      </p:sp>
      <p:sp>
        <p:nvSpPr>
          <p:cNvPr id="4" name="Rectangle 3">
            <a:extLst>
              <a:ext uri="{FF2B5EF4-FFF2-40B4-BE49-F238E27FC236}">
                <a16:creationId xmlns:a16="http://schemas.microsoft.com/office/drawing/2014/main" id="{389B7D3E-162B-4EAF-AF14-66709E1E39C6}"/>
              </a:ext>
            </a:extLst>
          </p:cNvPr>
          <p:cNvSpPr/>
          <p:nvPr/>
        </p:nvSpPr>
        <p:spPr>
          <a:xfrm>
            <a:off x="2340974" y="3971769"/>
            <a:ext cx="9462250" cy="2677656"/>
          </a:xfrm>
          <a:prstGeom prst="rect">
            <a:avLst/>
          </a:prstGeom>
        </p:spPr>
        <p:txBody>
          <a:bodyPr wrap="square">
            <a:spAutoFit/>
          </a:bodyPr>
          <a:lstStyle/>
          <a:p>
            <a:r>
              <a:rPr lang="en-GB" sz="2400" dirty="0"/>
              <a:t>In Hannah's purse there are three £1 coins, five 10p coins and eight 2p coins. If she takes a coin at random from her purse, what is the probability that it is:</a:t>
            </a:r>
          </a:p>
          <a:p>
            <a:r>
              <a:rPr lang="en-GB" sz="2400" dirty="0"/>
              <a:t>(a)	a £1 coin,</a:t>
            </a:r>
          </a:p>
          <a:p>
            <a:r>
              <a:rPr lang="en-GB" sz="2400" dirty="0"/>
              <a:t>(b)	a 2p coin,</a:t>
            </a:r>
          </a:p>
          <a:p>
            <a:r>
              <a:rPr lang="en-GB" sz="2400" dirty="0"/>
              <a:t>(c)	not a £1 coin,</a:t>
            </a:r>
          </a:p>
          <a:p>
            <a:r>
              <a:rPr lang="en-GB" sz="2400" dirty="0"/>
              <a:t>(d)	a £1 coin or a 10p coin ?</a:t>
            </a:r>
          </a:p>
        </p:txBody>
      </p:sp>
      <p:sp>
        <p:nvSpPr>
          <p:cNvPr id="5" name="Rectangle 4">
            <a:extLst>
              <a:ext uri="{FF2B5EF4-FFF2-40B4-BE49-F238E27FC236}">
                <a16:creationId xmlns:a16="http://schemas.microsoft.com/office/drawing/2014/main" id="{5AF229AE-FA63-416D-9836-80B6F8470A21}"/>
              </a:ext>
            </a:extLst>
          </p:cNvPr>
          <p:cNvSpPr/>
          <p:nvPr/>
        </p:nvSpPr>
        <p:spPr>
          <a:xfrm>
            <a:off x="2328455" y="3543638"/>
            <a:ext cx="1707519" cy="461665"/>
          </a:xfrm>
          <a:prstGeom prst="rect">
            <a:avLst/>
          </a:prstGeom>
        </p:spPr>
        <p:txBody>
          <a:bodyPr wrap="none">
            <a:spAutoFit/>
          </a:bodyPr>
          <a:lstStyle/>
          <a:p>
            <a:r>
              <a:rPr lang="en-GB" sz="2400" b="1" dirty="0"/>
              <a:t>Example 2</a:t>
            </a:r>
          </a:p>
        </p:txBody>
      </p:sp>
      <p:sp>
        <p:nvSpPr>
          <p:cNvPr id="6" name="Rectangle 5">
            <a:extLst>
              <a:ext uri="{FF2B5EF4-FFF2-40B4-BE49-F238E27FC236}">
                <a16:creationId xmlns:a16="http://schemas.microsoft.com/office/drawing/2014/main" id="{15F6D87F-8E18-4D1D-B6B4-8F55F20B6F7A}"/>
              </a:ext>
            </a:extLst>
          </p:cNvPr>
          <p:cNvSpPr/>
          <p:nvPr/>
        </p:nvSpPr>
        <p:spPr>
          <a:xfrm>
            <a:off x="8562864" y="2214732"/>
            <a:ext cx="3240360" cy="1015663"/>
          </a:xfrm>
          <a:prstGeom prst="rect">
            <a:avLst/>
          </a:prstGeom>
        </p:spPr>
        <p:txBody>
          <a:bodyPr wrap="square">
            <a:spAutoFit/>
          </a:bodyPr>
          <a:lstStyle/>
          <a:p>
            <a:r>
              <a:rPr lang="en-GB" dirty="0"/>
              <a:t>p(A or B)= p(A) + p(B)</a:t>
            </a:r>
          </a:p>
          <a:p>
            <a:r>
              <a:rPr lang="en-GB" dirty="0"/>
              <a:t>p(A) = probability of A </a:t>
            </a:r>
          </a:p>
          <a:p>
            <a:r>
              <a:rPr lang="en-GB" dirty="0"/>
              <a:t>p(B) = probability of B</a:t>
            </a:r>
          </a:p>
        </p:txBody>
      </p:sp>
      <p:sp>
        <p:nvSpPr>
          <p:cNvPr id="8" name="Rectangle 7">
            <a:extLst>
              <a:ext uri="{FF2B5EF4-FFF2-40B4-BE49-F238E27FC236}">
                <a16:creationId xmlns:a16="http://schemas.microsoft.com/office/drawing/2014/main" id="{9BF05F6E-3778-4A38-B955-D55850D57C3A}"/>
              </a:ext>
            </a:extLst>
          </p:cNvPr>
          <p:cNvSpPr/>
          <p:nvPr/>
        </p:nvSpPr>
        <p:spPr>
          <a:xfrm>
            <a:off x="3866229" y="2087452"/>
            <a:ext cx="1271502" cy="461665"/>
          </a:xfrm>
          <a:prstGeom prst="rect">
            <a:avLst/>
          </a:prstGeom>
        </p:spPr>
        <p:txBody>
          <a:bodyPr wrap="none">
            <a:spAutoFit/>
          </a:bodyPr>
          <a:lstStyle/>
          <a:p>
            <a:r>
              <a:rPr lang="en-GB" sz="2400" dirty="0">
                <a:solidFill>
                  <a:srgbClr val="FF0000"/>
                </a:solidFill>
              </a:rPr>
              <a:t>p(red) =</a:t>
            </a:r>
          </a:p>
        </p:txBody>
      </p:sp>
      <p:sp>
        <p:nvSpPr>
          <p:cNvPr id="9" name="Rectangle 8">
            <a:extLst>
              <a:ext uri="{FF2B5EF4-FFF2-40B4-BE49-F238E27FC236}">
                <a16:creationId xmlns:a16="http://schemas.microsoft.com/office/drawing/2014/main" id="{D79CF2D9-05A8-463B-84CE-210DF800170E}"/>
              </a:ext>
            </a:extLst>
          </p:cNvPr>
          <p:cNvSpPr/>
          <p:nvPr/>
        </p:nvSpPr>
        <p:spPr>
          <a:xfrm>
            <a:off x="4527801" y="2524031"/>
            <a:ext cx="1786066" cy="461665"/>
          </a:xfrm>
          <a:prstGeom prst="rect">
            <a:avLst/>
          </a:prstGeom>
        </p:spPr>
        <p:txBody>
          <a:bodyPr wrap="none">
            <a:spAutoFit/>
          </a:bodyPr>
          <a:lstStyle/>
          <a:p>
            <a:r>
              <a:rPr lang="en-GB" sz="2400" dirty="0">
                <a:solidFill>
                  <a:srgbClr val="FF0000"/>
                </a:solidFill>
              </a:rPr>
              <a:t>p(orange) =</a:t>
            </a:r>
          </a:p>
        </p:txBody>
      </p:sp>
      <p:sp>
        <p:nvSpPr>
          <p:cNvPr id="10" name="Rectangle 9">
            <a:extLst>
              <a:ext uri="{FF2B5EF4-FFF2-40B4-BE49-F238E27FC236}">
                <a16:creationId xmlns:a16="http://schemas.microsoft.com/office/drawing/2014/main" id="{6290947E-A8EC-4076-8F88-E5AA3039470B}"/>
              </a:ext>
            </a:extLst>
          </p:cNvPr>
          <p:cNvSpPr/>
          <p:nvPr/>
        </p:nvSpPr>
        <p:spPr>
          <a:xfrm>
            <a:off x="5229643" y="2916992"/>
            <a:ext cx="2504212" cy="461665"/>
          </a:xfrm>
          <a:prstGeom prst="rect">
            <a:avLst/>
          </a:prstGeom>
        </p:spPr>
        <p:txBody>
          <a:bodyPr wrap="none">
            <a:spAutoFit/>
          </a:bodyPr>
          <a:lstStyle/>
          <a:p>
            <a:pPr lvl="0"/>
            <a:r>
              <a:rPr lang="en-GB" sz="2400" dirty="0">
                <a:solidFill>
                  <a:srgbClr val="FF0000"/>
                </a:solidFill>
              </a:rPr>
              <a:t>p(green or red) =</a:t>
            </a:r>
          </a:p>
        </p:txBody>
      </p:sp>
      <p:sp>
        <p:nvSpPr>
          <p:cNvPr id="11" name="Rectangle 10">
            <a:extLst>
              <a:ext uri="{FF2B5EF4-FFF2-40B4-BE49-F238E27FC236}">
                <a16:creationId xmlns:a16="http://schemas.microsoft.com/office/drawing/2014/main" id="{C9984E3B-2C92-41F1-83FF-39CB7A826753}"/>
              </a:ext>
            </a:extLst>
          </p:cNvPr>
          <p:cNvSpPr/>
          <p:nvPr/>
        </p:nvSpPr>
        <p:spPr>
          <a:xfrm>
            <a:off x="4526202" y="3453046"/>
            <a:ext cx="1922321" cy="461665"/>
          </a:xfrm>
          <a:prstGeom prst="rect">
            <a:avLst/>
          </a:prstGeom>
        </p:spPr>
        <p:txBody>
          <a:bodyPr wrap="none">
            <a:spAutoFit/>
          </a:bodyPr>
          <a:lstStyle/>
          <a:p>
            <a:r>
              <a:rPr lang="en-GB" sz="2400" dirty="0">
                <a:solidFill>
                  <a:srgbClr val="FF0000"/>
                </a:solidFill>
              </a:rPr>
              <a:t>p(not blue) =</a:t>
            </a:r>
          </a:p>
        </p:txBody>
      </p:sp>
      <p:sp>
        <p:nvSpPr>
          <p:cNvPr id="12" name="Rectangle 11">
            <a:extLst>
              <a:ext uri="{FF2B5EF4-FFF2-40B4-BE49-F238E27FC236}">
                <a16:creationId xmlns:a16="http://schemas.microsoft.com/office/drawing/2014/main" id="{70DBCCF4-9AED-4D62-BEF6-67171B50CA7B}"/>
              </a:ext>
            </a:extLst>
          </p:cNvPr>
          <p:cNvSpPr/>
          <p:nvPr/>
        </p:nvSpPr>
        <p:spPr>
          <a:xfrm>
            <a:off x="5116146" y="4880436"/>
            <a:ext cx="1819729" cy="461665"/>
          </a:xfrm>
          <a:prstGeom prst="rect">
            <a:avLst/>
          </a:prstGeom>
        </p:spPr>
        <p:txBody>
          <a:bodyPr wrap="none">
            <a:spAutoFit/>
          </a:bodyPr>
          <a:lstStyle/>
          <a:p>
            <a:r>
              <a:rPr lang="en-GB" sz="2400" dirty="0">
                <a:solidFill>
                  <a:srgbClr val="FF0000"/>
                </a:solidFill>
              </a:rPr>
              <a:t>p(£1 coin) =</a:t>
            </a:r>
          </a:p>
        </p:txBody>
      </p:sp>
      <p:sp>
        <p:nvSpPr>
          <p:cNvPr id="13" name="Rectangle 12">
            <a:extLst>
              <a:ext uri="{FF2B5EF4-FFF2-40B4-BE49-F238E27FC236}">
                <a16:creationId xmlns:a16="http://schemas.microsoft.com/office/drawing/2014/main" id="{0D1F6835-09BF-4111-A358-126F8E6AB2BC}"/>
              </a:ext>
            </a:extLst>
          </p:cNvPr>
          <p:cNvSpPr/>
          <p:nvPr/>
        </p:nvSpPr>
        <p:spPr>
          <a:xfrm>
            <a:off x="6203647" y="5317702"/>
            <a:ext cx="1819729" cy="461665"/>
          </a:xfrm>
          <a:prstGeom prst="rect">
            <a:avLst/>
          </a:prstGeom>
        </p:spPr>
        <p:txBody>
          <a:bodyPr wrap="none">
            <a:spAutoFit/>
          </a:bodyPr>
          <a:lstStyle/>
          <a:p>
            <a:r>
              <a:rPr lang="en-GB" sz="2400" dirty="0">
                <a:solidFill>
                  <a:srgbClr val="FF0000"/>
                </a:solidFill>
              </a:rPr>
              <a:t>p(2p coin) =</a:t>
            </a:r>
          </a:p>
        </p:txBody>
      </p:sp>
      <p:sp>
        <p:nvSpPr>
          <p:cNvPr id="14" name="Rectangle 13">
            <a:extLst>
              <a:ext uri="{FF2B5EF4-FFF2-40B4-BE49-F238E27FC236}">
                <a16:creationId xmlns:a16="http://schemas.microsoft.com/office/drawing/2014/main" id="{CB9F4847-01B3-4946-B8F4-FB1EAE449AEA}"/>
              </a:ext>
            </a:extLst>
          </p:cNvPr>
          <p:cNvSpPr/>
          <p:nvPr/>
        </p:nvSpPr>
        <p:spPr>
          <a:xfrm>
            <a:off x="7537852" y="5725284"/>
            <a:ext cx="2589170" cy="461665"/>
          </a:xfrm>
          <a:prstGeom prst="rect">
            <a:avLst/>
          </a:prstGeom>
        </p:spPr>
        <p:txBody>
          <a:bodyPr wrap="none">
            <a:spAutoFit/>
          </a:bodyPr>
          <a:lstStyle/>
          <a:p>
            <a:r>
              <a:rPr lang="en-GB" sz="2400" dirty="0">
                <a:solidFill>
                  <a:srgbClr val="FF0000"/>
                </a:solidFill>
              </a:rPr>
              <a:t>p(not a £1 coin) =</a:t>
            </a:r>
          </a:p>
        </p:txBody>
      </p:sp>
      <p:sp>
        <p:nvSpPr>
          <p:cNvPr id="15" name="Rectangle 14">
            <a:extLst>
              <a:ext uri="{FF2B5EF4-FFF2-40B4-BE49-F238E27FC236}">
                <a16:creationId xmlns:a16="http://schemas.microsoft.com/office/drawing/2014/main" id="{982F65D6-7EF8-4590-93CF-945EE9525243}"/>
              </a:ext>
            </a:extLst>
          </p:cNvPr>
          <p:cNvSpPr/>
          <p:nvPr/>
        </p:nvSpPr>
        <p:spPr>
          <a:xfrm>
            <a:off x="6382109" y="6212761"/>
            <a:ext cx="2778325" cy="461665"/>
          </a:xfrm>
          <a:prstGeom prst="rect">
            <a:avLst/>
          </a:prstGeom>
        </p:spPr>
        <p:txBody>
          <a:bodyPr wrap="none">
            <a:spAutoFit/>
          </a:bodyPr>
          <a:lstStyle/>
          <a:p>
            <a:r>
              <a:rPr lang="en-GB" sz="2400" dirty="0">
                <a:solidFill>
                  <a:srgbClr val="FF0000"/>
                </a:solidFill>
              </a:rPr>
              <a:t>p(£1 or 10p coin) =</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F84A63B-A663-43A5-9FB9-49E65AFBD0E4}"/>
                  </a:ext>
                </a:extLst>
              </p:cNvPr>
              <p:cNvSpPr/>
              <p:nvPr/>
            </p:nvSpPr>
            <p:spPr>
              <a:xfrm>
                <a:off x="5060666" y="1980288"/>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0</m:t>
                          </m:r>
                        </m:num>
                        <m:den>
                          <m:r>
                            <a:rPr lang="en-GB" b="0" i="1" smtClean="0">
                              <a:solidFill>
                                <a:srgbClr val="FF0000"/>
                              </a:solidFill>
                              <a:latin typeface="Cambria Math" panose="02040503050406030204" pitchFamily="18" charset="0"/>
                            </a:rPr>
                            <m:t>30</m:t>
                          </m:r>
                        </m:den>
                      </m:f>
                    </m:oMath>
                  </m:oMathPara>
                </a14:m>
                <a:endParaRPr lang="en-GB" dirty="0"/>
              </a:p>
            </p:txBody>
          </p:sp>
        </mc:Choice>
        <mc:Fallback xmlns="">
          <p:sp>
            <p:nvSpPr>
              <p:cNvPr id="16" name="Rectangle 15">
                <a:extLst>
                  <a:ext uri="{FF2B5EF4-FFF2-40B4-BE49-F238E27FC236}">
                    <a16:creationId xmlns:a16="http://schemas.microsoft.com/office/drawing/2014/main" id="{BF84A63B-A663-43A5-9FB9-49E65AFBD0E4}"/>
                  </a:ext>
                </a:extLst>
              </p:cNvPr>
              <p:cNvSpPr>
                <a:spLocks noRot="1" noChangeAspect="1" noMove="1" noResize="1" noEditPoints="1" noAdjustHandles="1" noChangeArrowheads="1" noChangeShapeType="1" noTextEdit="1"/>
              </p:cNvSpPr>
              <p:nvPr/>
            </p:nvSpPr>
            <p:spPr>
              <a:xfrm>
                <a:off x="5060666" y="1980288"/>
                <a:ext cx="540533" cy="67056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FC4D84D-9F59-40A2-83D4-AB039936BC73}"/>
                  </a:ext>
                </a:extLst>
              </p:cNvPr>
              <p:cNvSpPr/>
              <p:nvPr/>
            </p:nvSpPr>
            <p:spPr>
              <a:xfrm>
                <a:off x="6282708" y="2344375"/>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i="1">
                              <a:solidFill>
                                <a:srgbClr val="FF0000"/>
                              </a:solidFill>
                              <a:latin typeface="Cambria Math" panose="02040503050406030204" pitchFamily="18" charset="0"/>
                            </a:rPr>
                            <m:t>30</m:t>
                          </m:r>
                        </m:den>
                      </m:f>
                    </m:oMath>
                  </m:oMathPara>
                </a14:m>
                <a:endParaRPr lang="en-GB" dirty="0"/>
              </a:p>
            </p:txBody>
          </p:sp>
        </mc:Choice>
        <mc:Fallback xmlns="">
          <p:sp>
            <p:nvSpPr>
              <p:cNvPr id="17" name="Rectangle 16">
                <a:extLst>
                  <a:ext uri="{FF2B5EF4-FFF2-40B4-BE49-F238E27FC236}">
                    <a16:creationId xmlns:a16="http://schemas.microsoft.com/office/drawing/2014/main" id="{1FC4D84D-9F59-40A2-83D4-AB039936BC73}"/>
                  </a:ext>
                </a:extLst>
              </p:cNvPr>
              <p:cNvSpPr>
                <a:spLocks noRot="1" noChangeAspect="1" noMove="1" noResize="1" noEditPoints="1" noAdjustHandles="1" noChangeArrowheads="1" noChangeShapeType="1" noTextEdit="1"/>
              </p:cNvSpPr>
              <p:nvPr/>
            </p:nvSpPr>
            <p:spPr>
              <a:xfrm>
                <a:off x="6282708" y="2344375"/>
                <a:ext cx="540533" cy="69711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7F7ADC5-E89D-4EC9-B192-977DC7B0BA41}"/>
                  </a:ext>
                </a:extLst>
              </p:cNvPr>
              <p:cNvSpPr/>
              <p:nvPr/>
            </p:nvSpPr>
            <p:spPr>
              <a:xfrm>
                <a:off x="7648628" y="2770224"/>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8</m:t>
                          </m:r>
                        </m:num>
                        <m:den>
                          <m:r>
                            <a:rPr lang="en-GB" i="1">
                              <a:solidFill>
                                <a:srgbClr val="FF0000"/>
                              </a:solidFill>
                              <a:latin typeface="Cambria Math" panose="02040503050406030204" pitchFamily="18" charset="0"/>
                            </a:rPr>
                            <m:t>30</m:t>
                          </m:r>
                        </m:den>
                      </m:f>
                    </m:oMath>
                  </m:oMathPara>
                </a14:m>
                <a:endParaRPr lang="en-GB" dirty="0"/>
              </a:p>
            </p:txBody>
          </p:sp>
        </mc:Choice>
        <mc:Fallback xmlns="">
          <p:sp>
            <p:nvSpPr>
              <p:cNvPr id="18" name="Rectangle 17">
                <a:extLst>
                  <a:ext uri="{FF2B5EF4-FFF2-40B4-BE49-F238E27FC236}">
                    <a16:creationId xmlns:a16="http://schemas.microsoft.com/office/drawing/2014/main" id="{A7F7ADC5-E89D-4EC9-B192-977DC7B0BA41}"/>
                  </a:ext>
                </a:extLst>
              </p:cNvPr>
              <p:cNvSpPr>
                <a:spLocks noRot="1" noChangeAspect="1" noMove="1" noResize="1" noEditPoints="1" noAdjustHandles="1" noChangeArrowheads="1" noChangeShapeType="1" noTextEdit="1"/>
              </p:cNvSpPr>
              <p:nvPr/>
            </p:nvSpPr>
            <p:spPr>
              <a:xfrm>
                <a:off x="7648628" y="2770224"/>
                <a:ext cx="540533" cy="6705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357B695-12BE-4508-A56C-2BE094E9FFE9}"/>
                  </a:ext>
                </a:extLst>
              </p:cNvPr>
              <p:cNvSpPr/>
              <p:nvPr/>
            </p:nvSpPr>
            <p:spPr>
              <a:xfrm>
                <a:off x="6393051" y="3313520"/>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23</m:t>
                          </m:r>
                        </m:num>
                        <m:den>
                          <m:r>
                            <a:rPr lang="en-GB" i="1">
                              <a:solidFill>
                                <a:srgbClr val="FF0000"/>
                              </a:solidFill>
                              <a:latin typeface="Cambria Math" panose="02040503050406030204" pitchFamily="18" charset="0"/>
                            </a:rPr>
                            <m:t>30</m:t>
                          </m:r>
                        </m:den>
                      </m:f>
                    </m:oMath>
                  </m:oMathPara>
                </a14:m>
                <a:endParaRPr lang="en-GB" dirty="0"/>
              </a:p>
            </p:txBody>
          </p:sp>
        </mc:Choice>
        <mc:Fallback xmlns="">
          <p:sp>
            <p:nvSpPr>
              <p:cNvPr id="19" name="Rectangle 18">
                <a:extLst>
                  <a:ext uri="{FF2B5EF4-FFF2-40B4-BE49-F238E27FC236}">
                    <a16:creationId xmlns:a16="http://schemas.microsoft.com/office/drawing/2014/main" id="{F357B695-12BE-4508-A56C-2BE094E9FFE9}"/>
                  </a:ext>
                </a:extLst>
              </p:cNvPr>
              <p:cNvSpPr>
                <a:spLocks noRot="1" noChangeAspect="1" noMove="1" noResize="1" noEditPoints="1" noAdjustHandles="1" noChangeArrowheads="1" noChangeShapeType="1" noTextEdit="1"/>
              </p:cNvSpPr>
              <p:nvPr/>
            </p:nvSpPr>
            <p:spPr>
              <a:xfrm>
                <a:off x="6393051" y="3313520"/>
                <a:ext cx="540533" cy="6971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E0F0DD1-21B7-4283-9EC5-D5469FD44E06}"/>
                  </a:ext>
                </a:extLst>
              </p:cNvPr>
              <p:cNvSpPr/>
              <p:nvPr/>
            </p:nvSpPr>
            <p:spPr>
              <a:xfrm>
                <a:off x="6843246" y="4774674"/>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16</m:t>
                          </m:r>
                        </m:den>
                      </m:f>
                    </m:oMath>
                  </m:oMathPara>
                </a14:m>
                <a:endParaRPr lang="en-GB" dirty="0"/>
              </a:p>
            </p:txBody>
          </p:sp>
        </mc:Choice>
        <mc:Fallback xmlns="">
          <p:sp>
            <p:nvSpPr>
              <p:cNvPr id="20" name="Rectangle 19">
                <a:extLst>
                  <a:ext uri="{FF2B5EF4-FFF2-40B4-BE49-F238E27FC236}">
                    <a16:creationId xmlns:a16="http://schemas.microsoft.com/office/drawing/2014/main" id="{BE0F0DD1-21B7-4283-9EC5-D5469FD44E06}"/>
                  </a:ext>
                </a:extLst>
              </p:cNvPr>
              <p:cNvSpPr>
                <a:spLocks noRot="1" noChangeAspect="1" noMove="1" noResize="1" noEditPoints="1" noAdjustHandles="1" noChangeArrowheads="1" noChangeShapeType="1" noTextEdit="1"/>
              </p:cNvSpPr>
              <p:nvPr/>
            </p:nvSpPr>
            <p:spPr>
              <a:xfrm>
                <a:off x="6843246" y="4774674"/>
                <a:ext cx="540533" cy="69711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6388656-F95A-4C9C-9181-986B6A705F22}"/>
                  </a:ext>
                </a:extLst>
              </p:cNvPr>
              <p:cNvSpPr/>
              <p:nvPr/>
            </p:nvSpPr>
            <p:spPr>
              <a:xfrm>
                <a:off x="7986822" y="5171506"/>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b="0" i="1" smtClean="0">
                              <a:solidFill>
                                <a:srgbClr val="FF0000"/>
                              </a:solidFill>
                              <a:latin typeface="Cambria Math" panose="02040503050406030204" pitchFamily="18" charset="0"/>
                            </a:rPr>
                            <m:t>16</m:t>
                          </m:r>
                        </m:den>
                      </m:f>
                    </m:oMath>
                  </m:oMathPara>
                </a14:m>
                <a:endParaRPr lang="en-GB" dirty="0"/>
              </a:p>
            </p:txBody>
          </p:sp>
        </mc:Choice>
        <mc:Fallback xmlns="">
          <p:sp>
            <p:nvSpPr>
              <p:cNvPr id="21" name="Rectangle 20">
                <a:extLst>
                  <a:ext uri="{FF2B5EF4-FFF2-40B4-BE49-F238E27FC236}">
                    <a16:creationId xmlns:a16="http://schemas.microsoft.com/office/drawing/2014/main" id="{B6388656-F95A-4C9C-9181-986B6A705F22}"/>
                  </a:ext>
                </a:extLst>
              </p:cNvPr>
              <p:cNvSpPr>
                <a:spLocks noRot="1" noChangeAspect="1" noMove="1" noResize="1" noEditPoints="1" noAdjustHandles="1" noChangeArrowheads="1" noChangeShapeType="1" noTextEdit="1"/>
              </p:cNvSpPr>
              <p:nvPr/>
            </p:nvSpPr>
            <p:spPr>
              <a:xfrm>
                <a:off x="7986822" y="5171506"/>
                <a:ext cx="540533" cy="67056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F8FF4B6-B774-4A33-A959-4ED2D07F0C0A}"/>
                  </a:ext>
                </a:extLst>
              </p:cNvPr>
              <p:cNvSpPr/>
              <p:nvPr/>
            </p:nvSpPr>
            <p:spPr>
              <a:xfrm>
                <a:off x="10057390" y="5607589"/>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16</m:t>
                          </m:r>
                        </m:den>
                      </m:f>
                    </m:oMath>
                  </m:oMathPara>
                </a14:m>
                <a:endParaRPr lang="en-GB" dirty="0"/>
              </a:p>
            </p:txBody>
          </p:sp>
        </mc:Choice>
        <mc:Fallback xmlns="">
          <p:sp>
            <p:nvSpPr>
              <p:cNvPr id="22" name="Rectangle 21">
                <a:extLst>
                  <a:ext uri="{FF2B5EF4-FFF2-40B4-BE49-F238E27FC236}">
                    <a16:creationId xmlns:a16="http://schemas.microsoft.com/office/drawing/2014/main" id="{5F8FF4B6-B774-4A33-A959-4ED2D07F0C0A}"/>
                  </a:ext>
                </a:extLst>
              </p:cNvPr>
              <p:cNvSpPr>
                <a:spLocks noRot="1" noChangeAspect="1" noMove="1" noResize="1" noEditPoints="1" noAdjustHandles="1" noChangeArrowheads="1" noChangeShapeType="1" noTextEdit="1"/>
              </p:cNvSpPr>
              <p:nvPr/>
            </p:nvSpPr>
            <p:spPr>
              <a:xfrm>
                <a:off x="10057390" y="5607589"/>
                <a:ext cx="540533" cy="6705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B4F8106-764B-4975-9383-2AEC4B0491DA}"/>
                  </a:ext>
                </a:extLst>
              </p:cNvPr>
              <p:cNvSpPr/>
              <p:nvPr/>
            </p:nvSpPr>
            <p:spPr>
              <a:xfrm>
                <a:off x="9059362" y="6103910"/>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b="0" i="1" smtClean="0">
                              <a:solidFill>
                                <a:srgbClr val="FF0000"/>
                              </a:solidFill>
                              <a:latin typeface="Cambria Math" panose="02040503050406030204" pitchFamily="18" charset="0"/>
                            </a:rPr>
                            <m:t>16</m:t>
                          </m:r>
                        </m:den>
                      </m:f>
                    </m:oMath>
                  </m:oMathPara>
                </a14:m>
                <a:endParaRPr lang="en-GB" dirty="0"/>
              </a:p>
            </p:txBody>
          </p:sp>
        </mc:Choice>
        <mc:Fallback xmlns="">
          <p:sp>
            <p:nvSpPr>
              <p:cNvPr id="23" name="Rectangle 22">
                <a:extLst>
                  <a:ext uri="{FF2B5EF4-FFF2-40B4-BE49-F238E27FC236}">
                    <a16:creationId xmlns:a16="http://schemas.microsoft.com/office/drawing/2014/main" id="{3B4F8106-764B-4975-9383-2AEC4B0491DA}"/>
                  </a:ext>
                </a:extLst>
              </p:cNvPr>
              <p:cNvSpPr>
                <a:spLocks noRot="1" noChangeAspect="1" noMove="1" noResize="1" noEditPoints="1" noAdjustHandles="1" noChangeArrowheads="1" noChangeShapeType="1" noTextEdit="1"/>
              </p:cNvSpPr>
              <p:nvPr/>
            </p:nvSpPr>
            <p:spPr>
              <a:xfrm>
                <a:off x="9059362" y="6103910"/>
                <a:ext cx="540533" cy="670568"/>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30081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Two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28A2F92-F990-4715-B753-D25B10C09D89}"/>
              </a:ext>
            </a:extLst>
          </p:cNvPr>
          <p:cNvSpPr/>
          <p:nvPr/>
        </p:nvSpPr>
        <p:spPr>
          <a:xfrm>
            <a:off x="2351584" y="764704"/>
            <a:ext cx="8496944" cy="830997"/>
          </a:xfrm>
          <a:prstGeom prst="rect">
            <a:avLst/>
          </a:prstGeom>
        </p:spPr>
        <p:txBody>
          <a:bodyPr wrap="square">
            <a:spAutoFit/>
          </a:bodyPr>
          <a:lstStyle/>
          <a:p>
            <a:r>
              <a:rPr lang="en-GB" sz="2400" dirty="0"/>
              <a:t>1.Some of the children in a class write down the first letter of their surname on a card; these cards are shown below:</a:t>
            </a:r>
          </a:p>
        </p:txBody>
      </p:sp>
      <p:pic>
        <p:nvPicPr>
          <p:cNvPr id="4" name="Picture 3">
            <a:extLst>
              <a:ext uri="{FF2B5EF4-FFF2-40B4-BE49-F238E27FC236}">
                <a16:creationId xmlns:a16="http://schemas.microsoft.com/office/drawing/2014/main" id="{51DAD3A7-0FBB-48BE-B421-1D49F9B88FCB}"/>
              </a:ext>
            </a:extLst>
          </p:cNvPr>
          <p:cNvPicPr>
            <a:picLocks noChangeAspect="1"/>
          </p:cNvPicPr>
          <p:nvPr/>
        </p:nvPicPr>
        <p:blipFill>
          <a:blip r:embed="rId4"/>
          <a:stretch>
            <a:fillRect/>
          </a:stretch>
        </p:blipFill>
        <p:spPr>
          <a:xfrm>
            <a:off x="3431704" y="1623886"/>
            <a:ext cx="6552728" cy="1919476"/>
          </a:xfrm>
          <a:prstGeom prst="rect">
            <a:avLst/>
          </a:prstGeom>
        </p:spPr>
      </p:pic>
      <p:sp>
        <p:nvSpPr>
          <p:cNvPr id="5" name="Rectangle 4">
            <a:extLst>
              <a:ext uri="{FF2B5EF4-FFF2-40B4-BE49-F238E27FC236}">
                <a16:creationId xmlns:a16="http://schemas.microsoft.com/office/drawing/2014/main" id="{67595BF6-5A93-400B-91D1-85294736CA16}"/>
              </a:ext>
            </a:extLst>
          </p:cNvPr>
          <p:cNvSpPr/>
          <p:nvPr/>
        </p:nvSpPr>
        <p:spPr>
          <a:xfrm>
            <a:off x="2385777" y="3645024"/>
            <a:ext cx="9145016" cy="3046988"/>
          </a:xfrm>
          <a:prstGeom prst="rect">
            <a:avLst/>
          </a:prstGeom>
        </p:spPr>
        <p:txBody>
          <a:bodyPr wrap="square">
            <a:spAutoFit/>
          </a:bodyPr>
          <a:lstStyle/>
          <a:p>
            <a:r>
              <a:rPr lang="en-GB" dirty="0"/>
              <a:t>(</a:t>
            </a:r>
            <a:r>
              <a:rPr lang="en-GB" sz="2400" dirty="0"/>
              <a:t>a)	One of these cards is taken at random.  What is the probability that the letter on it is:</a:t>
            </a:r>
          </a:p>
          <a:p>
            <a:r>
              <a:rPr lang="en-GB" sz="2400" dirty="0"/>
              <a:t>(</a:t>
            </a:r>
            <a:r>
              <a:rPr lang="en-GB" sz="2400" dirty="0" err="1"/>
              <a:t>i</a:t>
            </a:r>
            <a:r>
              <a:rPr lang="en-GB" sz="2400" dirty="0"/>
              <a:t>)	W,</a:t>
            </a:r>
          </a:p>
          <a:p>
            <a:r>
              <a:rPr lang="en-GB" sz="2400" dirty="0"/>
              <a:t>(ii)	S or T,</a:t>
            </a:r>
          </a:p>
          <a:p>
            <a:r>
              <a:rPr lang="en-GB" sz="2400" dirty="0"/>
              <a:t>(iii)	J or M,</a:t>
            </a:r>
          </a:p>
          <a:p>
            <a:r>
              <a:rPr lang="en-GB" sz="2400" dirty="0"/>
              <a:t>(iv)	not H</a:t>
            </a:r>
          </a:p>
          <a:p>
            <a:r>
              <a:rPr lang="en-GB" sz="2400" dirty="0"/>
              <a:t>(v)	a vowel ?</a:t>
            </a:r>
          </a:p>
          <a:p>
            <a:r>
              <a:rPr lang="en-GB" sz="2400" dirty="0"/>
              <a:t>(b)	Which letter is the most likely to be chosen?</a:t>
            </a:r>
          </a:p>
        </p:txBody>
      </p:sp>
      <p:sp>
        <p:nvSpPr>
          <p:cNvPr id="2" name="Rectangle 1">
            <a:extLst>
              <a:ext uri="{FF2B5EF4-FFF2-40B4-BE49-F238E27FC236}">
                <a16:creationId xmlns:a16="http://schemas.microsoft.com/office/drawing/2014/main" id="{06C141AD-8DC6-466C-AA47-4389B8860083}"/>
              </a:ext>
            </a:extLst>
          </p:cNvPr>
          <p:cNvSpPr/>
          <p:nvPr/>
        </p:nvSpPr>
        <p:spPr>
          <a:xfrm>
            <a:off x="4727848" y="4365104"/>
            <a:ext cx="1116011" cy="461665"/>
          </a:xfrm>
          <a:prstGeom prst="rect">
            <a:avLst/>
          </a:prstGeom>
        </p:spPr>
        <p:txBody>
          <a:bodyPr wrap="none">
            <a:spAutoFit/>
          </a:bodyPr>
          <a:lstStyle/>
          <a:p>
            <a:r>
              <a:rPr lang="en-GB" sz="2400" dirty="0">
                <a:solidFill>
                  <a:srgbClr val="FF0000"/>
                </a:solidFill>
              </a:rPr>
              <a:t>p(W) =</a:t>
            </a:r>
          </a:p>
        </p:txBody>
      </p:sp>
      <p:sp>
        <p:nvSpPr>
          <p:cNvPr id="6" name="Rectangle 5">
            <a:extLst>
              <a:ext uri="{FF2B5EF4-FFF2-40B4-BE49-F238E27FC236}">
                <a16:creationId xmlns:a16="http://schemas.microsoft.com/office/drawing/2014/main" id="{45825A25-D6DD-499C-A75A-DBCB5B9ABB5D}"/>
              </a:ext>
            </a:extLst>
          </p:cNvPr>
          <p:cNvSpPr/>
          <p:nvPr/>
        </p:nvSpPr>
        <p:spPr>
          <a:xfrm>
            <a:off x="5816973" y="4672881"/>
            <a:ext cx="1657057" cy="461665"/>
          </a:xfrm>
          <a:prstGeom prst="rect">
            <a:avLst/>
          </a:prstGeom>
        </p:spPr>
        <p:txBody>
          <a:bodyPr wrap="none">
            <a:spAutoFit/>
          </a:bodyPr>
          <a:lstStyle/>
          <a:p>
            <a:r>
              <a:rPr lang="en-GB" sz="2400" dirty="0">
                <a:solidFill>
                  <a:srgbClr val="FF0000"/>
                </a:solidFill>
              </a:rPr>
              <a:t>p(S or T) =</a:t>
            </a:r>
          </a:p>
        </p:txBody>
      </p:sp>
      <p:sp>
        <p:nvSpPr>
          <p:cNvPr id="7" name="Rectangle 6">
            <a:extLst>
              <a:ext uri="{FF2B5EF4-FFF2-40B4-BE49-F238E27FC236}">
                <a16:creationId xmlns:a16="http://schemas.microsoft.com/office/drawing/2014/main" id="{F94995F3-7283-4B66-A11B-F8CA867AABD6}"/>
              </a:ext>
            </a:extLst>
          </p:cNvPr>
          <p:cNvSpPr/>
          <p:nvPr/>
        </p:nvSpPr>
        <p:spPr>
          <a:xfrm>
            <a:off x="7368215" y="5080319"/>
            <a:ext cx="1680268" cy="461665"/>
          </a:xfrm>
          <a:prstGeom prst="rect">
            <a:avLst/>
          </a:prstGeom>
        </p:spPr>
        <p:txBody>
          <a:bodyPr wrap="none">
            <a:spAutoFit/>
          </a:bodyPr>
          <a:lstStyle/>
          <a:p>
            <a:r>
              <a:rPr lang="en-GB" sz="2400" dirty="0">
                <a:solidFill>
                  <a:srgbClr val="FF0000"/>
                </a:solidFill>
              </a:rPr>
              <a:t>p(J or M) =</a:t>
            </a:r>
          </a:p>
        </p:txBody>
      </p:sp>
      <p:sp>
        <p:nvSpPr>
          <p:cNvPr id="8" name="Rectangle 7">
            <a:extLst>
              <a:ext uri="{FF2B5EF4-FFF2-40B4-BE49-F238E27FC236}">
                <a16:creationId xmlns:a16="http://schemas.microsoft.com/office/drawing/2014/main" id="{9B5F0E16-124E-4FE6-A048-2064A2C87786}"/>
              </a:ext>
            </a:extLst>
          </p:cNvPr>
          <p:cNvSpPr/>
          <p:nvPr/>
        </p:nvSpPr>
        <p:spPr>
          <a:xfrm>
            <a:off x="9954118" y="5812924"/>
            <a:ext cx="1648849" cy="461665"/>
          </a:xfrm>
          <a:prstGeom prst="rect">
            <a:avLst/>
          </a:prstGeom>
        </p:spPr>
        <p:txBody>
          <a:bodyPr wrap="none">
            <a:spAutoFit/>
          </a:bodyPr>
          <a:lstStyle/>
          <a:p>
            <a:r>
              <a:rPr lang="en-GB" sz="2400" dirty="0">
                <a:solidFill>
                  <a:srgbClr val="FF0000"/>
                </a:solidFill>
              </a:rPr>
              <a:t>p(Vowel) =</a:t>
            </a:r>
          </a:p>
        </p:txBody>
      </p:sp>
      <p:sp>
        <p:nvSpPr>
          <p:cNvPr id="9" name="Rectangle 8">
            <a:extLst>
              <a:ext uri="{FF2B5EF4-FFF2-40B4-BE49-F238E27FC236}">
                <a16:creationId xmlns:a16="http://schemas.microsoft.com/office/drawing/2014/main" id="{52A9F691-4BB0-47CD-A4CA-741243F2C9DA}"/>
              </a:ext>
            </a:extLst>
          </p:cNvPr>
          <p:cNvSpPr/>
          <p:nvPr/>
        </p:nvSpPr>
        <p:spPr>
          <a:xfrm>
            <a:off x="8832304" y="5412813"/>
            <a:ext cx="1561646" cy="461665"/>
          </a:xfrm>
          <a:prstGeom prst="rect">
            <a:avLst/>
          </a:prstGeom>
        </p:spPr>
        <p:txBody>
          <a:bodyPr wrap="none">
            <a:spAutoFit/>
          </a:bodyPr>
          <a:lstStyle/>
          <a:p>
            <a:r>
              <a:rPr lang="en-GB" sz="2400" dirty="0">
                <a:solidFill>
                  <a:srgbClr val="FF0000"/>
                </a:solidFill>
              </a:rPr>
              <a:t>p(not H)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DB728D7-4B5A-4734-AB1E-3483DFFC110A}"/>
                  </a:ext>
                </a:extLst>
              </p:cNvPr>
              <p:cNvSpPr/>
              <p:nvPr/>
            </p:nvSpPr>
            <p:spPr>
              <a:xfrm>
                <a:off x="5816973" y="4132162"/>
                <a:ext cx="540533" cy="695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17</m:t>
                          </m:r>
                        </m:den>
                      </m:f>
                    </m:oMath>
                  </m:oMathPara>
                </a14:m>
                <a:endParaRPr lang="en-GB" dirty="0"/>
              </a:p>
            </p:txBody>
          </p:sp>
        </mc:Choice>
        <mc:Fallback xmlns="">
          <p:sp>
            <p:nvSpPr>
              <p:cNvPr id="10" name="Rectangle 9">
                <a:extLst>
                  <a:ext uri="{FF2B5EF4-FFF2-40B4-BE49-F238E27FC236}">
                    <a16:creationId xmlns:a16="http://schemas.microsoft.com/office/drawing/2014/main" id="{3DB728D7-4B5A-4734-AB1E-3483DFFC110A}"/>
                  </a:ext>
                </a:extLst>
              </p:cNvPr>
              <p:cNvSpPr>
                <a:spLocks noRot="1" noChangeAspect="1" noMove="1" noResize="1" noEditPoints="1" noAdjustHandles="1" noChangeArrowheads="1" noChangeShapeType="1" noTextEdit="1"/>
              </p:cNvSpPr>
              <p:nvPr/>
            </p:nvSpPr>
            <p:spPr>
              <a:xfrm>
                <a:off x="5816973" y="4132162"/>
                <a:ext cx="540533" cy="69596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F176D3A-749C-4534-9DCF-9A1322FF6077}"/>
                  </a:ext>
                </a:extLst>
              </p:cNvPr>
              <p:cNvSpPr/>
              <p:nvPr/>
            </p:nvSpPr>
            <p:spPr>
              <a:xfrm>
                <a:off x="7491758" y="4491485"/>
                <a:ext cx="540533" cy="695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17</m:t>
                          </m:r>
                        </m:den>
                      </m:f>
                    </m:oMath>
                  </m:oMathPara>
                </a14:m>
                <a:endParaRPr lang="en-GB" dirty="0"/>
              </a:p>
            </p:txBody>
          </p:sp>
        </mc:Choice>
        <mc:Fallback xmlns="">
          <p:sp>
            <p:nvSpPr>
              <p:cNvPr id="11" name="Rectangle 10">
                <a:extLst>
                  <a:ext uri="{FF2B5EF4-FFF2-40B4-BE49-F238E27FC236}">
                    <a16:creationId xmlns:a16="http://schemas.microsoft.com/office/drawing/2014/main" id="{FF176D3A-749C-4534-9DCF-9A1322FF6077}"/>
                  </a:ext>
                </a:extLst>
              </p:cNvPr>
              <p:cNvSpPr>
                <a:spLocks noRot="1" noChangeAspect="1" noMove="1" noResize="1" noEditPoints="1" noAdjustHandles="1" noChangeArrowheads="1" noChangeShapeType="1" noTextEdit="1"/>
              </p:cNvSpPr>
              <p:nvPr/>
            </p:nvSpPr>
            <p:spPr>
              <a:xfrm>
                <a:off x="7491758" y="4491485"/>
                <a:ext cx="540533" cy="69596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A1DCB49-8012-403B-921B-CB3C19A2C469}"/>
                  </a:ext>
                </a:extLst>
              </p:cNvPr>
              <p:cNvSpPr/>
              <p:nvPr/>
            </p:nvSpPr>
            <p:spPr>
              <a:xfrm>
                <a:off x="8982225" y="4871416"/>
                <a:ext cx="540533" cy="695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17</m:t>
                          </m:r>
                        </m:den>
                      </m:f>
                    </m:oMath>
                  </m:oMathPara>
                </a14:m>
                <a:endParaRPr lang="en-GB" dirty="0"/>
              </a:p>
            </p:txBody>
          </p:sp>
        </mc:Choice>
        <mc:Fallback xmlns="">
          <p:sp>
            <p:nvSpPr>
              <p:cNvPr id="12" name="Rectangle 11">
                <a:extLst>
                  <a:ext uri="{FF2B5EF4-FFF2-40B4-BE49-F238E27FC236}">
                    <a16:creationId xmlns:a16="http://schemas.microsoft.com/office/drawing/2014/main" id="{3A1DCB49-8012-403B-921B-CB3C19A2C469}"/>
                  </a:ext>
                </a:extLst>
              </p:cNvPr>
              <p:cNvSpPr>
                <a:spLocks noRot="1" noChangeAspect="1" noMove="1" noResize="1" noEditPoints="1" noAdjustHandles="1" noChangeArrowheads="1" noChangeShapeType="1" noTextEdit="1"/>
              </p:cNvSpPr>
              <p:nvPr/>
            </p:nvSpPr>
            <p:spPr>
              <a:xfrm>
                <a:off x="8982225" y="4871416"/>
                <a:ext cx="540533" cy="69596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6CEA2B4-A489-465F-AFB0-CBB0B1AA5CEC}"/>
                  </a:ext>
                </a:extLst>
              </p:cNvPr>
              <p:cNvSpPr/>
              <p:nvPr/>
            </p:nvSpPr>
            <p:spPr>
              <a:xfrm>
                <a:off x="10393950" y="5231996"/>
                <a:ext cx="540533" cy="695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15</m:t>
                          </m:r>
                        </m:num>
                        <m:den>
                          <m:r>
                            <a:rPr lang="en-GB" b="0" i="1" smtClean="0">
                              <a:solidFill>
                                <a:srgbClr val="FF0000"/>
                              </a:solidFill>
                              <a:latin typeface="Cambria Math" panose="02040503050406030204" pitchFamily="18" charset="0"/>
                            </a:rPr>
                            <m:t>17</m:t>
                          </m:r>
                        </m:den>
                      </m:f>
                    </m:oMath>
                  </m:oMathPara>
                </a14:m>
                <a:endParaRPr lang="en-GB" dirty="0"/>
              </a:p>
            </p:txBody>
          </p:sp>
        </mc:Choice>
        <mc:Fallback xmlns="">
          <p:sp>
            <p:nvSpPr>
              <p:cNvPr id="13" name="Rectangle 12">
                <a:extLst>
                  <a:ext uri="{FF2B5EF4-FFF2-40B4-BE49-F238E27FC236}">
                    <a16:creationId xmlns:a16="http://schemas.microsoft.com/office/drawing/2014/main" id="{66CEA2B4-A489-465F-AFB0-CBB0B1AA5CEC}"/>
                  </a:ext>
                </a:extLst>
              </p:cNvPr>
              <p:cNvSpPr>
                <a:spLocks noRot="1" noChangeAspect="1" noMove="1" noResize="1" noEditPoints="1" noAdjustHandles="1" noChangeArrowheads="1" noChangeShapeType="1" noTextEdit="1"/>
              </p:cNvSpPr>
              <p:nvPr/>
            </p:nvSpPr>
            <p:spPr>
              <a:xfrm>
                <a:off x="10393950" y="5231996"/>
                <a:ext cx="540533" cy="69596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50CEE952-4799-427B-AA5C-7CB2F18467B4}"/>
                  </a:ext>
                </a:extLst>
              </p:cNvPr>
              <p:cNvSpPr/>
              <p:nvPr/>
            </p:nvSpPr>
            <p:spPr>
              <a:xfrm>
                <a:off x="11502266" y="5652066"/>
                <a:ext cx="540533" cy="668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17</m:t>
                          </m:r>
                        </m:den>
                      </m:f>
                    </m:oMath>
                  </m:oMathPara>
                </a14:m>
                <a:endParaRPr lang="en-GB" dirty="0"/>
              </a:p>
            </p:txBody>
          </p:sp>
        </mc:Choice>
        <mc:Fallback xmlns="">
          <p:sp>
            <p:nvSpPr>
              <p:cNvPr id="14" name="Rectangle 13">
                <a:extLst>
                  <a:ext uri="{FF2B5EF4-FFF2-40B4-BE49-F238E27FC236}">
                    <a16:creationId xmlns:a16="http://schemas.microsoft.com/office/drawing/2014/main" id="{50CEE952-4799-427B-AA5C-7CB2F18467B4}"/>
                  </a:ext>
                </a:extLst>
              </p:cNvPr>
              <p:cNvSpPr>
                <a:spLocks noRot="1" noChangeAspect="1" noMove="1" noResize="1" noEditPoints="1" noAdjustHandles="1" noChangeArrowheads="1" noChangeShapeType="1" noTextEdit="1"/>
              </p:cNvSpPr>
              <p:nvPr/>
            </p:nvSpPr>
            <p:spPr>
              <a:xfrm>
                <a:off x="11502266" y="5652066"/>
                <a:ext cx="540533" cy="668324"/>
              </a:xfrm>
              <a:prstGeom prst="rect">
                <a:avLst/>
              </a:prstGeom>
              <a:blipFill>
                <a:blip r:embed="rId9"/>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B06DD7A3-9829-43C2-A498-261A1429A6B3}"/>
              </a:ext>
            </a:extLst>
          </p:cNvPr>
          <p:cNvSpPr txBox="1"/>
          <p:nvPr/>
        </p:nvSpPr>
        <p:spPr>
          <a:xfrm>
            <a:off x="9074432" y="6185042"/>
            <a:ext cx="648072" cy="461665"/>
          </a:xfrm>
          <a:prstGeom prst="rect">
            <a:avLst/>
          </a:prstGeom>
          <a:noFill/>
        </p:spPr>
        <p:txBody>
          <a:bodyPr wrap="square" rtlCol="0">
            <a:spAutoFit/>
          </a:bodyPr>
          <a:lstStyle/>
          <a:p>
            <a:r>
              <a:rPr lang="en-GB" sz="2400" dirty="0">
                <a:solidFill>
                  <a:srgbClr val="FF0000"/>
                </a:solidFill>
              </a:rPr>
              <a:t>s</a:t>
            </a:r>
          </a:p>
        </p:txBody>
      </p:sp>
      <p:sp>
        <p:nvSpPr>
          <p:cNvPr id="19" name="Rectangle 18">
            <a:extLst>
              <a:ext uri="{FF2B5EF4-FFF2-40B4-BE49-F238E27FC236}">
                <a16:creationId xmlns:a16="http://schemas.microsoft.com/office/drawing/2014/main" id="{C9CA922E-63A4-4301-A523-5094D2C823AA}"/>
              </a:ext>
            </a:extLst>
          </p:cNvPr>
          <p:cNvSpPr/>
          <p:nvPr/>
        </p:nvSpPr>
        <p:spPr bwMode="auto">
          <a:xfrm>
            <a:off x="3426788" y="1601023"/>
            <a:ext cx="6552728" cy="1919476"/>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872118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Two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5E0D0BA-81E9-4ED8-AB34-2A8F822E659E}"/>
              </a:ext>
            </a:extLst>
          </p:cNvPr>
          <p:cNvSpPr/>
          <p:nvPr/>
        </p:nvSpPr>
        <p:spPr>
          <a:xfrm>
            <a:off x="2351584" y="745576"/>
            <a:ext cx="8712968" cy="830997"/>
          </a:xfrm>
          <a:prstGeom prst="rect">
            <a:avLst/>
          </a:prstGeom>
        </p:spPr>
        <p:txBody>
          <a:bodyPr wrap="square">
            <a:spAutoFit/>
          </a:bodyPr>
          <a:lstStyle/>
          <a:p>
            <a:r>
              <a:rPr lang="en-GB" sz="2400" dirty="0"/>
              <a:t>1. Ten children were asked to state their favourite sport.  Their responses are listed in this table:</a:t>
            </a:r>
          </a:p>
        </p:txBody>
      </p:sp>
      <p:pic>
        <p:nvPicPr>
          <p:cNvPr id="3" name="Picture 2">
            <a:extLst>
              <a:ext uri="{FF2B5EF4-FFF2-40B4-BE49-F238E27FC236}">
                <a16:creationId xmlns:a16="http://schemas.microsoft.com/office/drawing/2014/main" id="{9E32761E-B165-4912-836A-60A0BA3A5ED5}"/>
              </a:ext>
            </a:extLst>
          </p:cNvPr>
          <p:cNvPicPr>
            <a:picLocks noChangeAspect="1"/>
          </p:cNvPicPr>
          <p:nvPr/>
        </p:nvPicPr>
        <p:blipFill>
          <a:blip r:embed="rId4"/>
          <a:stretch>
            <a:fillRect/>
          </a:stretch>
        </p:blipFill>
        <p:spPr>
          <a:xfrm>
            <a:off x="2559564" y="1542456"/>
            <a:ext cx="3898935" cy="2459238"/>
          </a:xfrm>
          <a:prstGeom prst="rect">
            <a:avLst/>
          </a:prstGeom>
        </p:spPr>
      </p:pic>
      <p:sp>
        <p:nvSpPr>
          <p:cNvPr id="4" name="Rectangle 3">
            <a:extLst>
              <a:ext uri="{FF2B5EF4-FFF2-40B4-BE49-F238E27FC236}">
                <a16:creationId xmlns:a16="http://schemas.microsoft.com/office/drawing/2014/main" id="{712628A7-C51E-483F-944F-CD761F9F40DB}"/>
              </a:ext>
            </a:extLst>
          </p:cNvPr>
          <p:cNvSpPr/>
          <p:nvPr/>
        </p:nvSpPr>
        <p:spPr>
          <a:xfrm>
            <a:off x="6708068" y="1576573"/>
            <a:ext cx="5085874" cy="1200329"/>
          </a:xfrm>
          <a:prstGeom prst="rect">
            <a:avLst/>
          </a:prstGeom>
        </p:spPr>
        <p:txBody>
          <a:bodyPr wrap="square">
            <a:spAutoFit/>
          </a:bodyPr>
          <a:lstStyle/>
          <a:p>
            <a:r>
              <a:rPr lang="en-GB" sz="2400" dirty="0"/>
              <a:t>What is the probability that, if one of the children is chosen at random, their favourite sport will be:</a:t>
            </a:r>
          </a:p>
        </p:txBody>
      </p:sp>
      <p:sp>
        <p:nvSpPr>
          <p:cNvPr id="5" name="Rectangle 4">
            <a:extLst>
              <a:ext uri="{FF2B5EF4-FFF2-40B4-BE49-F238E27FC236}">
                <a16:creationId xmlns:a16="http://schemas.microsoft.com/office/drawing/2014/main" id="{54FB44FE-C192-48F5-91A8-79C3CB0570C3}"/>
              </a:ext>
            </a:extLst>
          </p:cNvPr>
          <p:cNvSpPr/>
          <p:nvPr/>
        </p:nvSpPr>
        <p:spPr>
          <a:xfrm>
            <a:off x="6696554" y="2711561"/>
            <a:ext cx="2000869" cy="461665"/>
          </a:xfrm>
          <a:prstGeom prst="rect">
            <a:avLst/>
          </a:prstGeom>
        </p:spPr>
        <p:txBody>
          <a:bodyPr wrap="none">
            <a:spAutoFit/>
          </a:bodyPr>
          <a:lstStyle/>
          <a:p>
            <a:r>
              <a:rPr lang="en-GB" sz="2400" dirty="0"/>
              <a:t>(a) volleyball,</a:t>
            </a:r>
          </a:p>
        </p:txBody>
      </p:sp>
      <p:sp>
        <p:nvSpPr>
          <p:cNvPr id="6" name="Rectangle 5">
            <a:extLst>
              <a:ext uri="{FF2B5EF4-FFF2-40B4-BE49-F238E27FC236}">
                <a16:creationId xmlns:a16="http://schemas.microsoft.com/office/drawing/2014/main" id="{9047FFD8-AF30-4EA0-AA73-B36B35929967}"/>
              </a:ext>
            </a:extLst>
          </p:cNvPr>
          <p:cNvSpPr/>
          <p:nvPr/>
        </p:nvSpPr>
        <p:spPr>
          <a:xfrm>
            <a:off x="6696589" y="3140351"/>
            <a:ext cx="2101857" cy="461665"/>
          </a:xfrm>
          <a:prstGeom prst="rect">
            <a:avLst/>
          </a:prstGeom>
        </p:spPr>
        <p:txBody>
          <a:bodyPr wrap="none">
            <a:spAutoFit/>
          </a:bodyPr>
          <a:lstStyle/>
          <a:p>
            <a:r>
              <a:rPr lang="en-GB" sz="2400" dirty="0"/>
              <a:t>(b) swimming,</a:t>
            </a:r>
          </a:p>
        </p:txBody>
      </p:sp>
      <p:sp>
        <p:nvSpPr>
          <p:cNvPr id="7" name="Rectangle 6">
            <a:extLst>
              <a:ext uri="{FF2B5EF4-FFF2-40B4-BE49-F238E27FC236}">
                <a16:creationId xmlns:a16="http://schemas.microsoft.com/office/drawing/2014/main" id="{DA51D45B-1876-4F1E-82E2-DA320A8A1A07}"/>
              </a:ext>
            </a:extLst>
          </p:cNvPr>
          <p:cNvSpPr/>
          <p:nvPr/>
        </p:nvSpPr>
        <p:spPr>
          <a:xfrm>
            <a:off x="6696554" y="3536864"/>
            <a:ext cx="3884397" cy="461665"/>
          </a:xfrm>
          <a:prstGeom prst="rect">
            <a:avLst/>
          </a:prstGeom>
        </p:spPr>
        <p:txBody>
          <a:bodyPr wrap="none">
            <a:spAutoFit/>
          </a:bodyPr>
          <a:lstStyle/>
          <a:p>
            <a:r>
              <a:rPr lang="en-GB" sz="2400" dirty="0"/>
              <a:t>(c) volleyball or swimming?</a:t>
            </a:r>
          </a:p>
        </p:txBody>
      </p:sp>
      <p:sp>
        <p:nvSpPr>
          <p:cNvPr id="8" name="Rectangle 7">
            <a:extLst>
              <a:ext uri="{FF2B5EF4-FFF2-40B4-BE49-F238E27FC236}">
                <a16:creationId xmlns:a16="http://schemas.microsoft.com/office/drawing/2014/main" id="{67EB0F1B-80E5-4D85-9425-0AA16D6B28E2}"/>
              </a:ext>
            </a:extLst>
          </p:cNvPr>
          <p:cNvSpPr/>
          <p:nvPr/>
        </p:nvSpPr>
        <p:spPr>
          <a:xfrm>
            <a:off x="2486682" y="4067767"/>
            <a:ext cx="9439339" cy="2677656"/>
          </a:xfrm>
          <a:prstGeom prst="rect">
            <a:avLst/>
          </a:prstGeom>
        </p:spPr>
        <p:txBody>
          <a:bodyPr wrap="square">
            <a:spAutoFit/>
          </a:bodyPr>
          <a:lstStyle/>
          <a:p>
            <a:r>
              <a:rPr lang="en-GB" sz="2400" dirty="0"/>
              <a:t>2. In a packet of sweets there are 20 mints, 10 fudges and 20 toffees.  A sweet is taken at random from the packet.  What is the probability that it is:</a:t>
            </a:r>
          </a:p>
          <a:p>
            <a:r>
              <a:rPr lang="en-GB" sz="2400" dirty="0"/>
              <a:t>(a)	a mint,</a:t>
            </a:r>
          </a:p>
          <a:p>
            <a:r>
              <a:rPr lang="en-GB" sz="2400" dirty="0"/>
              <a:t>(b)	a mint or a toffee,</a:t>
            </a:r>
          </a:p>
          <a:p>
            <a:pPr marL="457200" indent="-457200">
              <a:buAutoNum type="alphaLcParenBoth" startAt="3"/>
            </a:pPr>
            <a:r>
              <a:rPr lang="en-GB" sz="2400" dirty="0"/>
              <a:t>a mint or a fudge,</a:t>
            </a:r>
          </a:p>
          <a:p>
            <a:pPr marL="457200" indent="-457200">
              <a:buAutoNum type="alphaLcParenBoth" startAt="3"/>
            </a:pPr>
            <a:r>
              <a:rPr lang="en-GB" sz="2400" dirty="0"/>
              <a:t>a toffee or a fudge?</a:t>
            </a:r>
          </a:p>
        </p:txBody>
      </p:sp>
      <p:sp>
        <p:nvSpPr>
          <p:cNvPr id="9" name="TextBox 8">
            <a:extLst>
              <a:ext uri="{FF2B5EF4-FFF2-40B4-BE49-F238E27FC236}">
                <a16:creationId xmlns:a16="http://schemas.microsoft.com/office/drawing/2014/main" id="{985272AB-FE28-42FF-9854-387D36768FFB}"/>
              </a:ext>
            </a:extLst>
          </p:cNvPr>
          <p:cNvSpPr txBox="1"/>
          <p:nvPr/>
        </p:nvSpPr>
        <p:spPr>
          <a:xfrm>
            <a:off x="5097839" y="3927762"/>
            <a:ext cx="648072" cy="400110"/>
          </a:xfrm>
          <a:prstGeom prst="rect">
            <a:avLst/>
          </a:prstGeom>
          <a:noFill/>
        </p:spPr>
        <p:txBody>
          <a:bodyPr wrap="square" rtlCol="0">
            <a:spAutoFit/>
          </a:bodyPr>
          <a:lstStyle/>
          <a:p>
            <a:r>
              <a:rPr lang="en-GB" dirty="0">
                <a:solidFill>
                  <a:srgbClr val="FF0000"/>
                </a:solidFill>
              </a:rPr>
              <a:t>10</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7C3B07B-4BDD-460A-97FE-A6B423964A26}"/>
                  </a:ext>
                </a:extLst>
              </p:cNvPr>
              <p:cNvSpPr/>
              <p:nvPr/>
            </p:nvSpPr>
            <p:spPr>
              <a:xfrm>
                <a:off x="8645116" y="2640452"/>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10" name="Rectangle 9">
                <a:extLst>
                  <a:ext uri="{FF2B5EF4-FFF2-40B4-BE49-F238E27FC236}">
                    <a16:creationId xmlns:a16="http://schemas.microsoft.com/office/drawing/2014/main" id="{37C3B07B-4BDD-460A-97FE-A6B423964A26}"/>
                  </a:ext>
                </a:extLst>
              </p:cNvPr>
              <p:cNvSpPr>
                <a:spLocks noRot="1" noChangeAspect="1" noMove="1" noResize="1" noEditPoints="1" noAdjustHandles="1" noChangeArrowheads="1" noChangeShapeType="1" noTextEdit="1"/>
              </p:cNvSpPr>
              <p:nvPr/>
            </p:nvSpPr>
            <p:spPr>
              <a:xfrm>
                <a:off x="8645116" y="2640452"/>
                <a:ext cx="540533" cy="69711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D643C01-5150-4CDF-B4EB-198868F58CEB}"/>
                  </a:ext>
                </a:extLst>
              </p:cNvPr>
              <p:cNvSpPr/>
              <p:nvPr/>
            </p:nvSpPr>
            <p:spPr>
              <a:xfrm>
                <a:off x="9318409" y="2998233"/>
                <a:ext cx="540533" cy="66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11" name="Rectangle 10">
                <a:extLst>
                  <a:ext uri="{FF2B5EF4-FFF2-40B4-BE49-F238E27FC236}">
                    <a16:creationId xmlns:a16="http://schemas.microsoft.com/office/drawing/2014/main" id="{7D643C01-5150-4CDF-B4EB-198868F58CEB}"/>
                  </a:ext>
                </a:extLst>
              </p:cNvPr>
              <p:cNvSpPr>
                <a:spLocks noRot="1" noChangeAspect="1" noMove="1" noResize="1" noEditPoints="1" noAdjustHandles="1" noChangeArrowheads="1" noChangeShapeType="1" noTextEdit="1"/>
              </p:cNvSpPr>
              <p:nvPr/>
            </p:nvSpPr>
            <p:spPr>
              <a:xfrm>
                <a:off x="9318409" y="2998233"/>
                <a:ext cx="540533" cy="66947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8A451C08-F80A-48EB-BE16-D12A1580B38F}"/>
                  </a:ext>
                </a:extLst>
              </p:cNvPr>
              <p:cNvSpPr/>
              <p:nvPr/>
            </p:nvSpPr>
            <p:spPr>
              <a:xfrm>
                <a:off x="10593722" y="3339057"/>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i="1">
                              <a:solidFill>
                                <a:srgbClr val="FF0000"/>
                              </a:solidFill>
                              <a:latin typeface="Cambria Math" panose="02040503050406030204" pitchFamily="18" charset="0"/>
                            </a:rPr>
                            <m:t>1</m:t>
                          </m:r>
                          <m:r>
                            <a:rPr lang="en-GB" b="0" i="1" smtClean="0">
                              <a:solidFill>
                                <a:srgbClr val="FF0000"/>
                              </a:solidFill>
                              <a:latin typeface="Cambria Math" panose="02040503050406030204" pitchFamily="18" charset="0"/>
                            </a:rPr>
                            <m:t>0</m:t>
                          </m:r>
                        </m:den>
                      </m:f>
                    </m:oMath>
                  </m:oMathPara>
                </a14:m>
                <a:endParaRPr lang="en-GB" dirty="0"/>
              </a:p>
            </p:txBody>
          </p:sp>
        </mc:Choice>
        <mc:Fallback xmlns="">
          <p:sp>
            <p:nvSpPr>
              <p:cNvPr id="12" name="Rectangle 11">
                <a:extLst>
                  <a:ext uri="{FF2B5EF4-FFF2-40B4-BE49-F238E27FC236}">
                    <a16:creationId xmlns:a16="http://schemas.microsoft.com/office/drawing/2014/main" id="{8A451C08-F80A-48EB-BE16-D12A1580B38F}"/>
                  </a:ext>
                </a:extLst>
              </p:cNvPr>
              <p:cNvSpPr>
                <a:spLocks noRot="1" noChangeAspect="1" noMove="1" noResize="1" noEditPoints="1" noAdjustHandles="1" noChangeArrowheads="1" noChangeShapeType="1" noTextEdit="1"/>
              </p:cNvSpPr>
              <p:nvPr/>
            </p:nvSpPr>
            <p:spPr>
              <a:xfrm>
                <a:off x="10593722" y="3339057"/>
                <a:ext cx="540533" cy="6971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9192D29-D6AD-42F4-B268-A00615F87953}"/>
                  </a:ext>
                </a:extLst>
              </p:cNvPr>
              <p:cNvSpPr/>
              <p:nvPr/>
            </p:nvSpPr>
            <p:spPr>
              <a:xfrm>
                <a:off x="5527162" y="4811876"/>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0</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13" name="Rectangle 12">
                <a:extLst>
                  <a:ext uri="{FF2B5EF4-FFF2-40B4-BE49-F238E27FC236}">
                    <a16:creationId xmlns:a16="http://schemas.microsoft.com/office/drawing/2014/main" id="{39192D29-D6AD-42F4-B268-A00615F87953}"/>
                  </a:ext>
                </a:extLst>
              </p:cNvPr>
              <p:cNvSpPr>
                <a:spLocks noRot="1" noChangeAspect="1" noMove="1" noResize="1" noEditPoints="1" noAdjustHandles="1" noChangeArrowheads="1" noChangeShapeType="1" noTextEdit="1"/>
              </p:cNvSpPr>
              <p:nvPr/>
            </p:nvSpPr>
            <p:spPr>
              <a:xfrm>
                <a:off x="5527162" y="4811876"/>
                <a:ext cx="540533" cy="67056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284F592-9C8C-4D32-B03F-30B71D0DEDF2}"/>
                  </a:ext>
                </a:extLst>
              </p:cNvPr>
              <p:cNvSpPr/>
              <p:nvPr/>
            </p:nvSpPr>
            <p:spPr>
              <a:xfrm>
                <a:off x="6171708" y="5349668"/>
                <a:ext cx="540533" cy="66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40</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14" name="Rectangle 13">
                <a:extLst>
                  <a:ext uri="{FF2B5EF4-FFF2-40B4-BE49-F238E27FC236}">
                    <a16:creationId xmlns:a16="http://schemas.microsoft.com/office/drawing/2014/main" id="{A284F592-9C8C-4D32-B03F-30B71D0DEDF2}"/>
                  </a:ext>
                </a:extLst>
              </p:cNvPr>
              <p:cNvSpPr>
                <a:spLocks noRot="1" noChangeAspect="1" noMove="1" noResize="1" noEditPoints="1" noAdjustHandles="1" noChangeArrowheads="1" noChangeShapeType="1" noTextEdit="1"/>
              </p:cNvSpPr>
              <p:nvPr/>
            </p:nvSpPr>
            <p:spPr>
              <a:xfrm>
                <a:off x="6171708" y="5349668"/>
                <a:ext cx="540533" cy="66947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E09D940-B0E1-47C1-8E19-321678E7B585}"/>
                  </a:ext>
                </a:extLst>
              </p:cNvPr>
              <p:cNvSpPr/>
              <p:nvPr/>
            </p:nvSpPr>
            <p:spPr>
              <a:xfrm>
                <a:off x="6735069" y="5762375"/>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30</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15" name="Rectangle 14">
                <a:extLst>
                  <a:ext uri="{FF2B5EF4-FFF2-40B4-BE49-F238E27FC236}">
                    <a16:creationId xmlns:a16="http://schemas.microsoft.com/office/drawing/2014/main" id="{4E09D940-B0E1-47C1-8E19-321678E7B585}"/>
                  </a:ext>
                </a:extLst>
              </p:cNvPr>
              <p:cNvSpPr>
                <a:spLocks noRot="1" noChangeAspect="1" noMove="1" noResize="1" noEditPoints="1" noAdjustHandles="1" noChangeArrowheads="1" noChangeShapeType="1" noTextEdit="1"/>
              </p:cNvSpPr>
              <p:nvPr/>
            </p:nvSpPr>
            <p:spPr>
              <a:xfrm>
                <a:off x="6735069" y="5762375"/>
                <a:ext cx="540533" cy="69711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5417CBB-614F-434B-BB14-03CF94B23E6E}"/>
                  </a:ext>
                </a:extLst>
              </p:cNvPr>
              <p:cNvSpPr/>
              <p:nvPr/>
            </p:nvSpPr>
            <p:spPr>
              <a:xfrm>
                <a:off x="7990017" y="6061614"/>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30</m:t>
                          </m:r>
                        </m:num>
                        <m:den>
                          <m:r>
                            <a:rPr lang="en-GB" b="0" i="1" smtClean="0">
                              <a:solidFill>
                                <a:srgbClr val="FF0000"/>
                              </a:solidFill>
                              <a:latin typeface="Cambria Math" panose="02040503050406030204" pitchFamily="18" charset="0"/>
                            </a:rPr>
                            <m:t>50</m:t>
                          </m:r>
                        </m:den>
                      </m:f>
                    </m:oMath>
                  </m:oMathPara>
                </a14:m>
                <a:endParaRPr lang="en-GB" dirty="0"/>
              </a:p>
            </p:txBody>
          </p:sp>
        </mc:Choice>
        <mc:Fallback xmlns="">
          <p:sp>
            <p:nvSpPr>
              <p:cNvPr id="16" name="Rectangle 15">
                <a:extLst>
                  <a:ext uri="{FF2B5EF4-FFF2-40B4-BE49-F238E27FC236}">
                    <a16:creationId xmlns:a16="http://schemas.microsoft.com/office/drawing/2014/main" id="{75417CBB-614F-434B-BB14-03CF94B23E6E}"/>
                  </a:ext>
                </a:extLst>
              </p:cNvPr>
              <p:cNvSpPr>
                <a:spLocks noRot="1" noChangeAspect="1" noMove="1" noResize="1" noEditPoints="1" noAdjustHandles="1" noChangeArrowheads="1" noChangeShapeType="1" noTextEdit="1"/>
              </p:cNvSpPr>
              <p:nvPr/>
            </p:nvSpPr>
            <p:spPr>
              <a:xfrm>
                <a:off x="7990017" y="6061614"/>
                <a:ext cx="540533" cy="697114"/>
              </a:xfrm>
              <a:prstGeom prst="rect">
                <a:avLst/>
              </a:prstGeom>
              <a:blipFill>
                <a:blip r:embed="rId11"/>
                <a:stretch>
                  <a:fillRect/>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2DE4A3D8-95BD-470F-9BA9-AD7AF2A19CD7}"/>
              </a:ext>
            </a:extLst>
          </p:cNvPr>
          <p:cNvSpPr/>
          <p:nvPr/>
        </p:nvSpPr>
        <p:spPr>
          <a:xfrm>
            <a:off x="6067695" y="4972827"/>
            <a:ext cx="333746" cy="400110"/>
          </a:xfrm>
          <a:prstGeom prst="rect">
            <a:avLst/>
          </a:prstGeom>
        </p:spPr>
        <p:txBody>
          <a:bodyPr wrap="none">
            <a:spAutoFit/>
          </a:bodyPr>
          <a:lstStyle/>
          <a:p>
            <a:r>
              <a:rPr lang="en-GB" dirty="0">
                <a:solidFill>
                  <a:srgbClr val="FF0000"/>
                </a:solidFill>
              </a:rPr>
              <a:t>=</a:t>
            </a:r>
          </a:p>
        </p:txBody>
      </p:sp>
      <p:sp>
        <p:nvSpPr>
          <p:cNvPr id="19" name="Rectangle 18">
            <a:extLst>
              <a:ext uri="{FF2B5EF4-FFF2-40B4-BE49-F238E27FC236}">
                <a16:creationId xmlns:a16="http://schemas.microsoft.com/office/drawing/2014/main" id="{F39BD8AD-95D3-4AB9-A5EE-2C565CFA4495}"/>
              </a:ext>
            </a:extLst>
          </p:cNvPr>
          <p:cNvSpPr/>
          <p:nvPr/>
        </p:nvSpPr>
        <p:spPr>
          <a:xfrm>
            <a:off x="6742786" y="5432769"/>
            <a:ext cx="333746" cy="400110"/>
          </a:xfrm>
          <a:prstGeom prst="rect">
            <a:avLst/>
          </a:prstGeom>
        </p:spPr>
        <p:txBody>
          <a:bodyPr wrap="none">
            <a:spAutoFit/>
          </a:bodyPr>
          <a:lstStyle/>
          <a:p>
            <a:r>
              <a:rPr lang="en-GB" dirty="0">
                <a:solidFill>
                  <a:srgbClr val="FF0000"/>
                </a:solidFill>
              </a:rPr>
              <a:t>=</a:t>
            </a:r>
          </a:p>
        </p:txBody>
      </p:sp>
      <p:sp>
        <p:nvSpPr>
          <p:cNvPr id="20" name="Rectangle 19">
            <a:extLst>
              <a:ext uri="{FF2B5EF4-FFF2-40B4-BE49-F238E27FC236}">
                <a16:creationId xmlns:a16="http://schemas.microsoft.com/office/drawing/2014/main" id="{E887B954-2695-4631-BF72-B5AB42DD9897}"/>
              </a:ext>
            </a:extLst>
          </p:cNvPr>
          <p:cNvSpPr/>
          <p:nvPr/>
        </p:nvSpPr>
        <p:spPr>
          <a:xfrm>
            <a:off x="7275602" y="5956549"/>
            <a:ext cx="333746" cy="400110"/>
          </a:xfrm>
          <a:prstGeom prst="rect">
            <a:avLst/>
          </a:prstGeom>
        </p:spPr>
        <p:txBody>
          <a:bodyPr wrap="none">
            <a:spAutoFit/>
          </a:bodyPr>
          <a:lstStyle/>
          <a:p>
            <a:r>
              <a:rPr lang="en-GB" dirty="0">
                <a:solidFill>
                  <a:srgbClr val="FF0000"/>
                </a:solidFill>
              </a:rPr>
              <a:t>=</a:t>
            </a:r>
          </a:p>
        </p:txBody>
      </p:sp>
      <p:sp>
        <p:nvSpPr>
          <p:cNvPr id="21" name="Rectangle 20">
            <a:extLst>
              <a:ext uri="{FF2B5EF4-FFF2-40B4-BE49-F238E27FC236}">
                <a16:creationId xmlns:a16="http://schemas.microsoft.com/office/drawing/2014/main" id="{CDEB6CC9-980D-490A-95A3-4DB24DEFD0B1}"/>
              </a:ext>
            </a:extLst>
          </p:cNvPr>
          <p:cNvSpPr/>
          <p:nvPr/>
        </p:nvSpPr>
        <p:spPr>
          <a:xfrm>
            <a:off x="8530550" y="6245229"/>
            <a:ext cx="333746" cy="400110"/>
          </a:xfrm>
          <a:prstGeom prst="rect">
            <a:avLst/>
          </a:prstGeom>
        </p:spPr>
        <p:txBody>
          <a:bodyPr wrap="none">
            <a:spAutoFit/>
          </a:bodyPr>
          <a:lstStyle/>
          <a:p>
            <a:r>
              <a:rPr lang="en-GB" dirty="0">
                <a:solidFill>
                  <a:srgbClr val="FF0000"/>
                </a:solidFill>
              </a:rPr>
              <a:t>=</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BC81A31-5682-4915-8260-95E74376A406}"/>
                  </a:ext>
                </a:extLst>
              </p:cNvPr>
              <p:cNvSpPr/>
              <p:nvPr/>
            </p:nvSpPr>
            <p:spPr>
              <a:xfrm>
                <a:off x="6409295" y="4769570"/>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num>
                        <m:den>
                          <m:r>
                            <a:rPr lang="en-GB" i="1">
                              <a:solidFill>
                                <a:srgbClr val="FF0000"/>
                              </a:solidFill>
                              <a:latin typeface="Cambria Math" panose="02040503050406030204" pitchFamily="18" charset="0"/>
                            </a:rPr>
                            <m:t>5</m:t>
                          </m:r>
                        </m:den>
                      </m:f>
                    </m:oMath>
                  </m:oMathPara>
                </a14:m>
                <a:endParaRPr lang="en-GB" dirty="0"/>
              </a:p>
            </p:txBody>
          </p:sp>
        </mc:Choice>
        <mc:Fallback xmlns="">
          <p:sp>
            <p:nvSpPr>
              <p:cNvPr id="22" name="Rectangle 21">
                <a:extLst>
                  <a:ext uri="{FF2B5EF4-FFF2-40B4-BE49-F238E27FC236}">
                    <a16:creationId xmlns:a16="http://schemas.microsoft.com/office/drawing/2014/main" id="{7BC81A31-5682-4915-8260-95E74376A406}"/>
                  </a:ext>
                </a:extLst>
              </p:cNvPr>
              <p:cNvSpPr>
                <a:spLocks noRot="1" noChangeAspect="1" noMove="1" noResize="1" noEditPoints="1" noAdjustHandles="1" noChangeArrowheads="1" noChangeShapeType="1" noTextEdit="1"/>
              </p:cNvSpPr>
              <p:nvPr/>
            </p:nvSpPr>
            <p:spPr>
              <a:xfrm>
                <a:off x="6409295" y="4769570"/>
                <a:ext cx="397866" cy="67050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B6E3178-0B0F-465F-9C1E-E8FCD9CC17F7}"/>
                  </a:ext>
                </a:extLst>
              </p:cNvPr>
              <p:cNvSpPr/>
              <p:nvPr/>
            </p:nvSpPr>
            <p:spPr>
              <a:xfrm>
                <a:off x="7126668" y="5287135"/>
                <a:ext cx="397866" cy="669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i="1">
                              <a:solidFill>
                                <a:srgbClr val="FF0000"/>
                              </a:solidFill>
                              <a:latin typeface="Cambria Math" panose="02040503050406030204" pitchFamily="18" charset="0"/>
                            </a:rPr>
                            <m:t>5</m:t>
                          </m:r>
                        </m:den>
                      </m:f>
                    </m:oMath>
                  </m:oMathPara>
                </a14:m>
                <a:endParaRPr lang="en-GB" dirty="0"/>
              </a:p>
            </p:txBody>
          </p:sp>
        </mc:Choice>
        <mc:Fallback xmlns="">
          <p:sp>
            <p:nvSpPr>
              <p:cNvPr id="23" name="Rectangle 22">
                <a:extLst>
                  <a:ext uri="{FF2B5EF4-FFF2-40B4-BE49-F238E27FC236}">
                    <a16:creationId xmlns:a16="http://schemas.microsoft.com/office/drawing/2014/main" id="{3B6E3178-0B0F-465F-9C1E-E8FCD9CC17F7}"/>
                  </a:ext>
                </a:extLst>
              </p:cNvPr>
              <p:cNvSpPr>
                <a:spLocks noRot="1" noChangeAspect="1" noMove="1" noResize="1" noEditPoints="1" noAdjustHandles="1" noChangeArrowheads="1" noChangeShapeType="1" noTextEdit="1"/>
              </p:cNvSpPr>
              <p:nvPr/>
            </p:nvSpPr>
            <p:spPr>
              <a:xfrm>
                <a:off x="7126668" y="5287135"/>
                <a:ext cx="397866" cy="66941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2B78F8F-A35C-41E6-8589-FEB07A723E4C}"/>
                  </a:ext>
                </a:extLst>
              </p:cNvPr>
              <p:cNvSpPr/>
              <p:nvPr/>
            </p:nvSpPr>
            <p:spPr>
              <a:xfrm>
                <a:off x="7520818" y="5762375"/>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5</m:t>
                          </m:r>
                        </m:den>
                      </m:f>
                    </m:oMath>
                  </m:oMathPara>
                </a14:m>
                <a:endParaRPr lang="en-GB" dirty="0"/>
              </a:p>
            </p:txBody>
          </p:sp>
        </mc:Choice>
        <mc:Fallback xmlns="">
          <p:sp>
            <p:nvSpPr>
              <p:cNvPr id="24" name="Rectangle 23">
                <a:extLst>
                  <a:ext uri="{FF2B5EF4-FFF2-40B4-BE49-F238E27FC236}">
                    <a16:creationId xmlns:a16="http://schemas.microsoft.com/office/drawing/2014/main" id="{C2B78F8F-A35C-41E6-8589-FEB07A723E4C}"/>
                  </a:ext>
                </a:extLst>
              </p:cNvPr>
              <p:cNvSpPr>
                <a:spLocks noRot="1" noChangeAspect="1" noMove="1" noResize="1" noEditPoints="1" noAdjustHandles="1" noChangeArrowheads="1" noChangeShapeType="1" noTextEdit="1"/>
              </p:cNvSpPr>
              <p:nvPr/>
            </p:nvSpPr>
            <p:spPr>
              <a:xfrm>
                <a:off x="7520818" y="5762375"/>
                <a:ext cx="397866" cy="67050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1D8C12A-20D3-4475-98B7-EBAFCAE3567D}"/>
                  </a:ext>
                </a:extLst>
              </p:cNvPr>
              <p:cNvSpPr/>
              <p:nvPr/>
            </p:nvSpPr>
            <p:spPr>
              <a:xfrm>
                <a:off x="8787783" y="6074918"/>
                <a:ext cx="397866"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5</m:t>
                          </m:r>
                        </m:den>
                      </m:f>
                    </m:oMath>
                  </m:oMathPara>
                </a14:m>
                <a:endParaRPr lang="en-GB" dirty="0"/>
              </a:p>
            </p:txBody>
          </p:sp>
        </mc:Choice>
        <mc:Fallback xmlns="">
          <p:sp>
            <p:nvSpPr>
              <p:cNvPr id="25" name="Rectangle 24">
                <a:extLst>
                  <a:ext uri="{FF2B5EF4-FFF2-40B4-BE49-F238E27FC236}">
                    <a16:creationId xmlns:a16="http://schemas.microsoft.com/office/drawing/2014/main" id="{71D8C12A-20D3-4475-98B7-EBAFCAE3567D}"/>
                  </a:ext>
                </a:extLst>
              </p:cNvPr>
              <p:cNvSpPr>
                <a:spLocks noRot="1" noChangeAspect="1" noMove="1" noResize="1" noEditPoints="1" noAdjustHandles="1" noChangeArrowheads="1" noChangeShapeType="1" noTextEdit="1"/>
              </p:cNvSpPr>
              <p:nvPr/>
            </p:nvSpPr>
            <p:spPr>
              <a:xfrm>
                <a:off x="8787783" y="6074918"/>
                <a:ext cx="397866" cy="670505"/>
              </a:xfrm>
              <a:prstGeom prst="rect">
                <a:avLst/>
              </a:prstGeom>
              <a:blipFill>
                <a:blip r:embed="rId15"/>
                <a:stretch>
                  <a:fillRect/>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15809589-6581-466E-B734-AA65E843C542}"/>
              </a:ext>
            </a:extLst>
          </p:cNvPr>
          <p:cNvSpPr/>
          <p:nvPr/>
        </p:nvSpPr>
        <p:spPr>
          <a:xfrm>
            <a:off x="3359696" y="3927762"/>
            <a:ext cx="672043" cy="369332"/>
          </a:xfrm>
          <a:prstGeom prst="rect">
            <a:avLst/>
          </a:prstGeom>
        </p:spPr>
        <p:txBody>
          <a:bodyPr wrap="none">
            <a:spAutoFit/>
          </a:bodyPr>
          <a:lstStyle/>
          <a:p>
            <a:r>
              <a:rPr lang="en-GB" sz="1800" dirty="0"/>
              <a:t>Total</a:t>
            </a:r>
          </a:p>
        </p:txBody>
      </p:sp>
      <p:sp>
        <p:nvSpPr>
          <p:cNvPr id="29" name="Rectangle 28">
            <a:extLst>
              <a:ext uri="{FF2B5EF4-FFF2-40B4-BE49-F238E27FC236}">
                <a16:creationId xmlns:a16="http://schemas.microsoft.com/office/drawing/2014/main" id="{C9CA922E-63A4-4301-A523-5094D2C823AA}"/>
              </a:ext>
            </a:extLst>
          </p:cNvPr>
          <p:cNvSpPr/>
          <p:nvPr/>
        </p:nvSpPr>
        <p:spPr bwMode="auto">
          <a:xfrm>
            <a:off x="2553180" y="1517838"/>
            <a:ext cx="3898934" cy="2458891"/>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613900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Two Events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DC79834-AC5A-49C0-BF6A-FCC2C4C35009}"/>
              </a:ext>
            </a:extLst>
          </p:cNvPr>
          <p:cNvSpPr/>
          <p:nvPr/>
        </p:nvSpPr>
        <p:spPr>
          <a:xfrm>
            <a:off x="2237103" y="692696"/>
            <a:ext cx="9437712" cy="1138773"/>
          </a:xfrm>
          <a:prstGeom prst="rect">
            <a:avLst/>
          </a:prstGeom>
        </p:spPr>
        <p:txBody>
          <a:bodyPr wrap="none">
            <a:spAutoFit/>
          </a:bodyPr>
          <a:lstStyle/>
          <a:p>
            <a:r>
              <a:rPr lang="en-GB" sz="2400" dirty="0"/>
              <a:t>3. A group of students were asked their ages. These are recorded in</a:t>
            </a:r>
          </a:p>
          <a:p>
            <a:r>
              <a:rPr lang="en-GB" sz="2400" dirty="0"/>
              <a:t>the table below:</a:t>
            </a:r>
          </a:p>
          <a:p>
            <a:endParaRPr lang="en-GB" dirty="0"/>
          </a:p>
        </p:txBody>
      </p:sp>
      <p:pic>
        <p:nvPicPr>
          <p:cNvPr id="4" name="Picture 3">
            <a:extLst>
              <a:ext uri="{FF2B5EF4-FFF2-40B4-BE49-F238E27FC236}">
                <a16:creationId xmlns:a16="http://schemas.microsoft.com/office/drawing/2014/main" id="{2F697079-794C-4BE4-AB4B-204D4EE29500}"/>
              </a:ext>
            </a:extLst>
          </p:cNvPr>
          <p:cNvPicPr>
            <a:picLocks noChangeAspect="1"/>
          </p:cNvPicPr>
          <p:nvPr/>
        </p:nvPicPr>
        <p:blipFill>
          <a:blip r:embed="rId4"/>
          <a:stretch>
            <a:fillRect/>
          </a:stretch>
        </p:blipFill>
        <p:spPr>
          <a:xfrm>
            <a:off x="2328899" y="1529589"/>
            <a:ext cx="3757116" cy="2268563"/>
          </a:xfrm>
          <a:prstGeom prst="rect">
            <a:avLst/>
          </a:prstGeom>
        </p:spPr>
      </p:pic>
      <p:sp>
        <p:nvSpPr>
          <p:cNvPr id="5" name="Rectangle 4">
            <a:extLst>
              <a:ext uri="{FF2B5EF4-FFF2-40B4-BE49-F238E27FC236}">
                <a16:creationId xmlns:a16="http://schemas.microsoft.com/office/drawing/2014/main" id="{35ED7FEE-238C-45A4-BDB7-FBC28B2A6890}"/>
              </a:ext>
            </a:extLst>
          </p:cNvPr>
          <p:cNvSpPr/>
          <p:nvPr/>
        </p:nvSpPr>
        <p:spPr>
          <a:xfrm>
            <a:off x="6154996" y="1435615"/>
            <a:ext cx="5588800" cy="830997"/>
          </a:xfrm>
          <a:prstGeom prst="rect">
            <a:avLst/>
          </a:prstGeom>
        </p:spPr>
        <p:txBody>
          <a:bodyPr wrap="square">
            <a:spAutoFit/>
          </a:bodyPr>
          <a:lstStyle/>
          <a:p>
            <a:r>
              <a:rPr lang="en-GB" sz="2400" dirty="0"/>
              <a:t>What is the probability that a student selected at random from the group, is:</a:t>
            </a:r>
          </a:p>
        </p:txBody>
      </p:sp>
      <p:sp>
        <p:nvSpPr>
          <p:cNvPr id="6" name="Rectangle 5">
            <a:extLst>
              <a:ext uri="{FF2B5EF4-FFF2-40B4-BE49-F238E27FC236}">
                <a16:creationId xmlns:a16="http://schemas.microsoft.com/office/drawing/2014/main" id="{E49D20BC-F67D-4EC1-A9C9-42C3ABDCAD85}"/>
              </a:ext>
            </a:extLst>
          </p:cNvPr>
          <p:cNvSpPr/>
          <p:nvPr/>
        </p:nvSpPr>
        <p:spPr>
          <a:xfrm>
            <a:off x="6177681" y="2224701"/>
            <a:ext cx="3587700" cy="1569660"/>
          </a:xfrm>
          <a:prstGeom prst="rect">
            <a:avLst/>
          </a:prstGeom>
        </p:spPr>
        <p:txBody>
          <a:bodyPr wrap="square">
            <a:spAutoFit/>
          </a:bodyPr>
          <a:lstStyle/>
          <a:p>
            <a:r>
              <a:rPr lang="en-GB" sz="2400" dirty="0"/>
              <a:t>(a)	age 17,</a:t>
            </a:r>
          </a:p>
          <a:p>
            <a:r>
              <a:rPr lang="en-GB" sz="2400" dirty="0"/>
              <a:t>(b)	age 17 or 18,</a:t>
            </a:r>
          </a:p>
          <a:p>
            <a:r>
              <a:rPr lang="en-GB" sz="2400" dirty="0"/>
              <a:t>(c)	age 17 or 19,</a:t>
            </a:r>
          </a:p>
          <a:p>
            <a:r>
              <a:rPr lang="en-GB" sz="2400" dirty="0"/>
              <a:t>(d)	age 18 or 21?</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7528A759-3E3F-45A3-9C8F-C040C3EC9392}"/>
                  </a:ext>
                </a:extLst>
              </p:cNvPr>
              <p:cNvSpPr/>
              <p:nvPr/>
            </p:nvSpPr>
            <p:spPr>
              <a:xfrm>
                <a:off x="2269830" y="4042466"/>
                <a:ext cx="9424657" cy="1016689"/>
              </a:xfrm>
              <a:prstGeom prst="rect">
                <a:avLst/>
              </a:prstGeom>
            </p:spPr>
            <p:txBody>
              <a:bodyPr wrap="square">
                <a:spAutoFit/>
              </a:bodyPr>
              <a:lstStyle/>
              <a:p>
                <a:r>
                  <a:rPr lang="en-GB" sz="2400" dirty="0"/>
                  <a:t>4. Alex can walk to school, cycle to school or go by bus.  The probability that he walks or cycles to school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endParaRPr lang="en-GB" sz="2400" dirty="0"/>
              </a:p>
            </p:txBody>
          </p:sp>
        </mc:Choice>
        <mc:Fallback>
          <p:sp>
            <p:nvSpPr>
              <p:cNvPr id="7" name="Rectangle 6">
                <a:extLst>
                  <a:ext uri="{FF2B5EF4-FFF2-40B4-BE49-F238E27FC236}">
                    <a16:creationId xmlns:a16="http://schemas.microsoft.com/office/drawing/2014/main" id="{7528A759-3E3F-45A3-9C8F-C040C3EC9392}"/>
                  </a:ext>
                </a:extLst>
              </p:cNvPr>
              <p:cNvSpPr>
                <a:spLocks noRot="1" noChangeAspect="1" noMove="1" noResize="1" noEditPoints="1" noAdjustHandles="1" noChangeArrowheads="1" noChangeShapeType="1" noTextEdit="1"/>
              </p:cNvSpPr>
              <p:nvPr/>
            </p:nvSpPr>
            <p:spPr>
              <a:xfrm>
                <a:off x="2269830" y="4042466"/>
                <a:ext cx="9424657" cy="1016689"/>
              </a:xfrm>
              <a:prstGeom prst="rect">
                <a:avLst/>
              </a:prstGeom>
              <a:blipFill>
                <a:blip r:embed="rId5"/>
                <a:stretch>
                  <a:fillRect l="-970" t="-4192" b="-17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E69F7D3-05AD-4303-81DF-26AEE9BB0CAB}"/>
                  </a:ext>
                </a:extLst>
              </p:cNvPr>
              <p:cNvSpPr/>
              <p:nvPr/>
            </p:nvSpPr>
            <p:spPr>
              <a:xfrm>
                <a:off x="2265863" y="4836802"/>
                <a:ext cx="8852103" cy="983218"/>
              </a:xfrm>
              <a:prstGeom prst="rect">
                <a:avLst/>
              </a:prstGeom>
            </p:spPr>
            <p:txBody>
              <a:bodyPr wrap="none">
                <a:spAutoFit/>
              </a:bodyPr>
              <a:lstStyle/>
              <a:p>
                <a:pPr marL="457200" indent="-457200">
                  <a:buAutoNum type="alphaLcParenBoth"/>
                </a:pPr>
                <a:r>
                  <a:rPr lang="en-GB" sz="2400" dirty="0"/>
                  <a:t>If the probability that he cycles is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4</m:t>
                        </m:r>
                      </m:den>
                    </m:f>
                    <m:r>
                      <a:rPr lang="en-GB" sz="2400" i="1">
                        <a:latin typeface="Cambria Math" panose="02040503050406030204" pitchFamily="18" charset="0"/>
                      </a:rPr>
                      <m:t> </m:t>
                    </m:r>
                  </m:oMath>
                </a14:m>
                <a:r>
                  <a:rPr lang="en-GB" sz="2400" dirty="0"/>
                  <a:t>what is the probability that</a:t>
                </a:r>
              </a:p>
              <a:p>
                <a:r>
                  <a:rPr lang="en-GB" sz="2400" dirty="0"/>
                  <a:t>he walks?</a:t>
                </a:r>
              </a:p>
            </p:txBody>
          </p:sp>
        </mc:Choice>
        <mc:Fallback xmlns="">
          <p:sp>
            <p:nvSpPr>
              <p:cNvPr id="8" name="Rectangle 7">
                <a:extLst>
                  <a:ext uri="{FF2B5EF4-FFF2-40B4-BE49-F238E27FC236}">
                    <a16:creationId xmlns:a16="http://schemas.microsoft.com/office/drawing/2014/main" id="{EE69F7D3-05AD-4303-81DF-26AEE9BB0CAB}"/>
                  </a:ext>
                </a:extLst>
              </p:cNvPr>
              <p:cNvSpPr>
                <a:spLocks noRot="1" noChangeAspect="1" noMove="1" noResize="1" noEditPoints="1" noAdjustHandles="1" noChangeArrowheads="1" noChangeShapeType="1" noTextEdit="1"/>
              </p:cNvSpPr>
              <p:nvPr/>
            </p:nvSpPr>
            <p:spPr>
              <a:xfrm>
                <a:off x="2265863" y="4836802"/>
                <a:ext cx="8852103" cy="983218"/>
              </a:xfrm>
              <a:prstGeom prst="rect">
                <a:avLst/>
              </a:prstGeom>
              <a:blipFill>
                <a:blip r:embed="rId6"/>
                <a:stretch>
                  <a:fillRect l="-1102" r="-1102" b="-12963"/>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FC6C19C-6E63-4665-ADD3-C147212E8E52}"/>
              </a:ext>
            </a:extLst>
          </p:cNvPr>
          <p:cNvSpPr/>
          <p:nvPr/>
        </p:nvSpPr>
        <p:spPr>
          <a:xfrm>
            <a:off x="2265863" y="5749805"/>
            <a:ext cx="8508424" cy="830997"/>
          </a:xfrm>
          <a:prstGeom prst="rect">
            <a:avLst/>
          </a:prstGeom>
        </p:spPr>
        <p:txBody>
          <a:bodyPr wrap="square">
            <a:spAutoFit/>
          </a:bodyPr>
          <a:lstStyle/>
          <a:p>
            <a:r>
              <a:rPr lang="en-GB" sz="2400" dirty="0"/>
              <a:t>(b)	What is the probability that he goes by bus?</a:t>
            </a:r>
          </a:p>
          <a:p>
            <a:r>
              <a:rPr lang="en-GB" sz="2400" dirty="0"/>
              <a:t>(c)	What is the probability that he cycles or goes by bus?</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376CEC2-02FB-44C0-8553-AED460154FB1}"/>
                  </a:ext>
                </a:extLst>
              </p:cNvPr>
              <p:cNvSpPr/>
              <p:nvPr/>
            </p:nvSpPr>
            <p:spPr>
              <a:xfrm>
                <a:off x="8679129" y="2108334"/>
                <a:ext cx="540533" cy="66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40</m:t>
                          </m:r>
                        </m:den>
                      </m:f>
                    </m:oMath>
                  </m:oMathPara>
                </a14:m>
                <a:endParaRPr lang="en-GB" dirty="0"/>
              </a:p>
            </p:txBody>
          </p:sp>
        </mc:Choice>
        <mc:Fallback xmlns="">
          <p:sp>
            <p:nvSpPr>
              <p:cNvPr id="3" name="Rectangle 2">
                <a:extLst>
                  <a:ext uri="{FF2B5EF4-FFF2-40B4-BE49-F238E27FC236}">
                    <a16:creationId xmlns:a16="http://schemas.microsoft.com/office/drawing/2014/main" id="{9376CEC2-02FB-44C0-8553-AED460154FB1}"/>
                  </a:ext>
                </a:extLst>
              </p:cNvPr>
              <p:cNvSpPr>
                <a:spLocks noRot="1" noChangeAspect="1" noMove="1" noResize="1" noEditPoints="1" noAdjustHandles="1" noChangeArrowheads="1" noChangeShapeType="1" noTextEdit="1"/>
              </p:cNvSpPr>
              <p:nvPr/>
            </p:nvSpPr>
            <p:spPr>
              <a:xfrm>
                <a:off x="8679129" y="2108334"/>
                <a:ext cx="540533" cy="66947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D2BD9BF-7010-4E93-87AF-BE998FCCA706}"/>
                  </a:ext>
                </a:extLst>
              </p:cNvPr>
              <p:cNvSpPr/>
              <p:nvPr/>
            </p:nvSpPr>
            <p:spPr>
              <a:xfrm>
                <a:off x="9142300" y="2526949"/>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40</m:t>
                          </m:r>
                        </m:den>
                      </m:f>
                    </m:oMath>
                  </m:oMathPara>
                </a14:m>
                <a:endParaRPr lang="en-GB" dirty="0"/>
              </a:p>
            </p:txBody>
          </p:sp>
        </mc:Choice>
        <mc:Fallback xmlns="">
          <p:sp>
            <p:nvSpPr>
              <p:cNvPr id="10" name="Rectangle 9">
                <a:extLst>
                  <a:ext uri="{FF2B5EF4-FFF2-40B4-BE49-F238E27FC236}">
                    <a16:creationId xmlns:a16="http://schemas.microsoft.com/office/drawing/2014/main" id="{FD2BD9BF-7010-4E93-87AF-BE998FCCA706}"/>
                  </a:ext>
                </a:extLst>
              </p:cNvPr>
              <p:cNvSpPr>
                <a:spLocks noRot="1" noChangeAspect="1" noMove="1" noResize="1" noEditPoints="1" noAdjustHandles="1" noChangeArrowheads="1" noChangeShapeType="1" noTextEdit="1"/>
              </p:cNvSpPr>
              <p:nvPr/>
            </p:nvSpPr>
            <p:spPr>
              <a:xfrm>
                <a:off x="9142300" y="2526949"/>
                <a:ext cx="540533" cy="67056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92ECBAE-3376-40C0-BF77-CBCCCBA03666}"/>
                  </a:ext>
                </a:extLst>
              </p:cNvPr>
              <p:cNvSpPr/>
              <p:nvPr/>
            </p:nvSpPr>
            <p:spPr>
              <a:xfrm>
                <a:off x="9688019" y="2839769"/>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0</m:t>
                          </m:r>
                        </m:num>
                        <m:den>
                          <m:r>
                            <a:rPr lang="en-GB" b="0" i="1" smtClean="0">
                              <a:solidFill>
                                <a:srgbClr val="FF0000"/>
                              </a:solidFill>
                              <a:latin typeface="Cambria Math" panose="02040503050406030204" pitchFamily="18" charset="0"/>
                            </a:rPr>
                            <m:t>40</m:t>
                          </m:r>
                        </m:den>
                      </m:f>
                    </m:oMath>
                  </m:oMathPara>
                </a14:m>
                <a:endParaRPr lang="en-GB" dirty="0"/>
              </a:p>
            </p:txBody>
          </p:sp>
        </mc:Choice>
        <mc:Fallback xmlns="">
          <p:sp>
            <p:nvSpPr>
              <p:cNvPr id="11" name="Rectangle 10">
                <a:extLst>
                  <a:ext uri="{FF2B5EF4-FFF2-40B4-BE49-F238E27FC236}">
                    <a16:creationId xmlns:a16="http://schemas.microsoft.com/office/drawing/2014/main" id="{392ECBAE-3376-40C0-BF77-CBCCCBA03666}"/>
                  </a:ext>
                </a:extLst>
              </p:cNvPr>
              <p:cNvSpPr>
                <a:spLocks noRot="1" noChangeAspect="1" noMove="1" noResize="1" noEditPoints="1" noAdjustHandles="1" noChangeArrowheads="1" noChangeShapeType="1" noTextEdit="1"/>
              </p:cNvSpPr>
              <p:nvPr/>
            </p:nvSpPr>
            <p:spPr>
              <a:xfrm>
                <a:off x="9688019" y="2839769"/>
                <a:ext cx="540533" cy="67056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8332291-6C29-4772-AFA1-AD0BC346C60C}"/>
                  </a:ext>
                </a:extLst>
              </p:cNvPr>
              <p:cNvSpPr/>
              <p:nvPr/>
            </p:nvSpPr>
            <p:spPr>
              <a:xfrm>
                <a:off x="10159669" y="3123793"/>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0</m:t>
                          </m:r>
                        </m:num>
                        <m:den>
                          <m:r>
                            <a:rPr lang="en-GB" b="0" i="1" smtClean="0">
                              <a:solidFill>
                                <a:srgbClr val="FF0000"/>
                              </a:solidFill>
                              <a:latin typeface="Cambria Math" panose="02040503050406030204" pitchFamily="18" charset="0"/>
                            </a:rPr>
                            <m:t>40</m:t>
                          </m:r>
                        </m:den>
                      </m:f>
                    </m:oMath>
                  </m:oMathPara>
                </a14:m>
                <a:endParaRPr lang="en-GB" dirty="0"/>
              </a:p>
            </p:txBody>
          </p:sp>
        </mc:Choice>
        <mc:Fallback xmlns="">
          <p:sp>
            <p:nvSpPr>
              <p:cNvPr id="12" name="Rectangle 11">
                <a:extLst>
                  <a:ext uri="{FF2B5EF4-FFF2-40B4-BE49-F238E27FC236}">
                    <a16:creationId xmlns:a16="http://schemas.microsoft.com/office/drawing/2014/main" id="{F8332291-6C29-4772-AFA1-AD0BC346C60C}"/>
                  </a:ext>
                </a:extLst>
              </p:cNvPr>
              <p:cNvSpPr>
                <a:spLocks noRot="1" noChangeAspect="1" noMove="1" noResize="1" noEditPoints="1" noAdjustHandles="1" noChangeArrowheads="1" noChangeShapeType="1" noTextEdit="1"/>
              </p:cNvSpPr>
              <p:nvPr/>
            </p:nvSpPr>
            <p:spPr>
              <a:xfrm>
                <a:off x="10159669" y="3123793"/>
                <a:ext cx="540533" cy="6705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F20F41F-8490-428B-A0E1-F89A8E20FE20}"/>
                  </a:ext>
                </a:extLst>
              </p:cNvPr>
              <p:cNvSpPr/>
              <p:nvPr/>
            </p:nvSpPr>
            <p:spPr>
              <a:xfrm>
                <a:off x="4079776" y="5237943"/>
                <a:ext cx="878767" cy="614655"/>
              </a:xfrm>
              <a:prstGeom prst="rect">
                <a:avLst/>
              </a:prstGeom>
            </p:spPr>
            <p:txBody>
              <a:bodyPr wrap="none">
                <a:spAutoFit/>
              </a:bodyPr>
              <a:lstStyle/>
              <a:p>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2</m:t>
                        </m:r>
                      </m:num>
                      <m:den>
                        <m:r>
                          <a:rPr lang="en-GB" sz="2400" b="0" i="1" smtClean="0">
                            <a:solidFill>
                              <a:srgbClr val="FF0000"/>
                            </a:solidFill>
                            <a:latin typeface="Cambria Math" panose="02040503050406030204" pitchFamily="18" charset="0"/>
                          </a:rPr>
                          <m:t>4</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r>
                  <a:rPr lang="en-GB" sz="2400" dirty="0">
                    <a:solidFill>
                      <a:srgbClr val="FF0000"/>
                    </a:solidFill>
                  </a:rPr>
                  <a:t> </a:t>
                </a:r>
                <a:endParaRPr lang="en-GB" sz="2400" dirty="0"/>
              </a:p>
            </p:txBody>
          </p:sp>
        </mc:Choice>
        <mc:Fallback xmlns="">
          <p:sp>
            <p:nvSpPr>
              <p:cNvPr id="13" name="Rectangle 12">
                <a:extLst>
                  <a:ext uri="{FF2B5EF4-FFF2-40B4-BE49-F238E27FC236}">
                    <a16:creationId xmlns:a16="http://schemas.microsoft.com/office/drawing/2014/main" id="{DF20F41F-8490-428B-A0E1-F89A8E20FE20}"/>
                  </a:ext>
                </a:extLst>
              </p:cNvPr>
              <p:cNvSpPr>
                <a:spLocks noRot="1" noChangeAspect="1" noMove="1" noResize="1" noEditPoints="1" noAdjustHandles="1" noChangeArrowheads="1" noChangeShapeType="1" noTextEdit="1"/>
              </p:cNvSpPr>
              <p:nvPr/>
            </p:nvSpPr>
            <p:spPr>
              <a:xfrm>
                <a:off x="4079776" y="5237943"/>
                <a:ext cx="878767" cy="614655"/>
              </a:xfrm>
              <a:prstGeom prst="rect">
                <a:avLst/>
              </a:prstGeom>
              <a:blipFill>
                <a:blip r:embed="rId11"/>
                <a:stretch>
                  <a:fillRect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20894FB-317F-43BA-87EB-6D8B28DDE7D1}"/>
                  </a:ext>
                </a:extLst>
              </p:cNvPr>
              <p:cNvSpPr/>
              <p:nvPr/>
            </p:nvSpPr>
            <p:spPr>
              <a:xfrm>
                <a:off x="8839761" y="5485762"/>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14" name="Rectangle 13">
                <a:extLst>
                  <a:ext uri="{FF2B5EF4-FFF2-40B4-BE49-F238E27FC236}">
                    <a16:creationId xmlns:a16="http://schemas.microsoft.com/office/drawing/2014/main" id="{D20894FB-317F-43BA-87EB-6D8B28DDE7D1}"/>
                  </a:ext>
                </a:extLst>
              </p:cNvPr>
              <p:cNvSpPr>
                <a:spLocks noRot="1" noChangeAspect="1" noMove="1" noResize="1" noEditPoints="1" noAdjustHandles="1" noChangeArrowheads="1" noChangeShapeType="1" noTextEdit="1"/>
              </p:cNvSpPr>
              <p:nvPr/>
            </p:nvSpPr>
            <p:spPr>
              <a:xfrm>
                <a:off x="8839761" y="5485762"/>
                <a:ext cx="397866" cy="66851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F543AD8-1AE1-4D2D-82AE-5A02A09C8D95}"/>
                  </a:ext>
                </a:extLst>
              </p:cNvPr>
              <p:cNvSpPr/>
              <p:nvPr/>
            </p:nvSpPr>
            <p:spPr>
              <a:xfrm>
                <a:off x="10032069" y="5988589"/>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oMath>
                  </m:oMathPara>
                </a14:m>
                <a:endParaRPr lang="en-GB" dirty="0"/>
              </a:p>
            </p:txBody>
          </p:sp>
        </mc:Choice>
        <mc:Fallback xmlns="">
          <p:sp>
            <p:nvSpPr>
              <p:cNvPr id="15" name="Rectangle 14">
                <a:extLst>
                  <a:ext uri="{FF2B5EF4-FFF2-40B4-BE49-F238E27FC236}">
                    <a16:creationId xmlns:a16="http://schemas.microsoft.com/office/drawing/2014/main" id="{7F543AD8-1AE1-4D2D-82AE-5A02A09C8D95}"/>
                  </a:ext>
                </a:extLst>
              </p:cNvPr>
              <p:cNvSpPr>
                <a:spLocks noRot="1" noChangeAspect="1" noMove="1" noResize="1" noEditPoints="1" noAdjustHandles="1" noChangeArrowheads="1" noChangeShapeType="1" noTextEdit="1"/>
              </p:cNvSpPr>
              <p:nvPr/>
            </p:nvSpPr>
            <p:spPr>
              <a:xfrm>
                <a:off x="10032069" y="5988589"/>
                <a:ext cx="397866" cy="668516"/>
              </a:xfrm>
              <a:prstGeom prst="rect">
                <a:avLst/>
              </a:prstGeom>
              <a:blipFill>
                <a:blip r:embed="rId13"/>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D2DDC7D4-C068-43A9-8EB5-CF49558D4265}"/>
              </a:ext>
            </a:extLst>
          </p:cNvPr>
          <p:cNvSpPr txBox="1"/>
          <p:nvPr/>
        </p:nvSpPr>
        <p:spPr>
          <a:xfrm>
            <a:off x="4690619" y="3709858"/>
            <a:ext cx="535847" cy="461665"/>
          </a:xfrm>
          <a:prstGeom prst="rect">
            <a:avLst/>
          </a:prstGeom>
          <a:noFill/>
        </p:spPr>
        <p:txBody>
          <a:bodyPr wrap="square" rtlCol="0">
            <a:spAutoFit/>
          </a:bodyPr>
          <a:lstStyle/>
          <a:p>
            <a:r>
              <a:rPr lang="en-GB" sz="2400" dirty="0">
                <a:solidFill>
                  <a:srgbClr val="FF0000"/>
                </a:solidFill>
              </a:rPr>
              <a:t>40</a:t>
            </a:r>
          </a:p>
        </p:txBody>
      </p:sp>
      <p:sp>
        <p:nvSpPr>
          <p:cNvPr id="17" name="TextBox 16">
            <a:extLst>
              <a:ext uri="{FF2B5EF4-FFF2-40B4-BE49-F238E27FC236}">
                <a16:creationId xmlns:a16="http://schemas.microsoft.com/office/drawing/2014/main" id="{AB3C714A-299A-4F59-AD5E-366B82C089EE}"/>
              </a:ext>
            </a:extLst>
          </p:cNvPr>
          <p:cNvSpPr txBox="1"/>
          <p:nvPr/>
        </p:nvSpPr>
        <p:spPr>
          <a:xfrm>
            <a:off x="2999656" y="3756375"/>
            <a:ext cx="936104" cy="369332"/>
          </a:xfrm>
          <a:prstGeom prst="rect">
            <a:avLst/>
          </a:prstGeom>
          <a:noFill/>
        </p:spPr>
        <p:txBody>
          <a:bodyPr wrap="square" rtlCol="0">
            <a:spAutoFit/>
          </a:bodyPr>
          <a:lstStyle/>
          <a:p>
            <a:r>
              <a:rPr lang="en-GB" sz="1800" dirty="0"/>
              <a:t>Total</a:t>
            </a:r>
          </a:p>
        </p:txBody>
      </p:sp>
      <p:sp>
        <p:nvSpPr>
          <p:cNvPr id="21" name="Rectangle 20">
            <a:extLst>
              <a:ext uri="{FF2B5EF4-FFF2-40B4-BE49-F238E27FC236}">
                <a16:creationId xmlns:a16="http://schemas.microsoft.com/office/drawing/2014/main" id="{C9CA922E-63A4-4301-A523-5094D2C823AA}"/>
              </a:ext>
            </a:extLst>
          </p:cNvPr>
          <p:cNvSpPr/>
          <p:nvPr/>
        </p:nvSpPr>
        <p:spPr bwMode="auto">
          <a:xfrm>
            <a:off x="2336569" y="1512505"/>
            <a:ext cx="3749446" cy="2281856"/>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505784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6: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sixth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633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20B8E02-323C-4950-8279-74547558CBBB}"/>
              </a:ext>
            </a:extLst>
          </p:cNvPr>
          <p:cNvSpPr/>
          <p:nvPr/>
        </p:nvSpPr>
        <p:spPr>
          <a:xfrm>
            <a:off x="2367624" y="727761"/>
            <a:ext cx="9577064" cy="1200329"/>
          </a:xfrm>
          <a:prstGeom prst="rect">
            <a:avLst/>
          </a:prstGeom>
        </p:spPr>
        <p:txBody>
          <a:bodyPr wrap="square">
            <a:spAutoFit/>
          </a:bodyPr>
          <a:lstStyle/>
          <a:p>
            <a:r>
              <a:rPr lang="en-GB" sz="2400" dirty="0"/>
              <a:t>When two events take place at the same time, it is important to list all the possible outcomes in some way.  There are three possible approaches: </a:t>
            </a:r>
            <a:r>
              <a:rPr lang="en-GB" sz="2400" i="1" dirty="0"/>
              <a:t>systematic listing, using a table </a:t>
            </a:r>
            <a:r>
              <a:rPr lang="en-GB" sz="2400" dirty="0"/>
              <a:t>or</a:t>
            </a:r>
            <a:r>
              <a:rPr lang="en-GB" sz="2400" i="1" dirty="0"/>
              <a:t> using a tree diagram.</a:t>
            </a:r>
          </a:p>
        </p:txBody>
      </p:sp>
      <p:sp>
        <p:nvSpPr>
          <p:cNvPr id="3" name="Rectangle 2">
            <a:extLst>
              <a:ext uri="{FF2B5EF4-FFF2-40B4-BE49-F238E27FC236}">
                <a16:creationId xmlns:a16="http://schemas.microsoft.com/office/drawing/2014/main" id="{B69F54E0-C895-4DFD-91D3-DA8E78918941}"/>
              </a:ext>
            </a:extLst>
          </p:cNvPr>
          <p:cNvSpPr/>
          <p:nvPr/>
        </p:nvSpPr>
        <p:spPr>
          <a:xfrm>
            <a:off x="2345870" y="1928090"/>
            <a:ext cx="9577064" cy="1569660"/>
          </a:xfrm>
          <a:prstGeom prst="rect">
            <a:avLst/>
          </a:prstGeom>
        </p:spPr>
        <p:txBody>
          <a:bodyPr wrap="square">
            <a:spAutoFit/>
          </a:bodyPr>
          <a:lstStyle/>
          <a:p>
            <a:r>
              <a:rPr lang="en-GB" sz="2400" b="1" dirty="0"/>
              <a:t>Example 1</a:t>
            </a:r>
          </a:p>
          <a:p>
            <a:r>
              <a:rPr lang="en-GB" sz="2400" dirty="0"/>
              <a:t>Caitlin and Dave each buy a chocolate bar from a vending machine that sells Aero, Bounty, and Crunchie</a:t>
            </a:r>
          </a:p>
          <a:p>
            <a:r>
              <a:rPr lang="en-GB" sz="2400" dirty="0"/>
              <a:t>List the possible pairs of bars which Caitlin and Dave can choose.</a:t>
            </a:r>
          </a:p>
        </p:txBody>
      </p:sp>
      <p:pic>
        <p:nvPicPr>
          <p:cNvPr id="6" name="Picture 5">
            <a:extLst>
              <a:ext uri="{FF2B5EF4-FFF2-40B4-BE49-F238E27FC236}">
                <a16:creationId xmlns:a16="http://schemas.microsoft.com/office/drawing/2014/main" id="{02A2354B-C859-42EC-8F2B-13420077B36C}"/>
              </a:ext>
            </a:extLst>
          </p:cNvPr>
          <p:cNvPicPr>
            <a:picLocks noChangeAspect="1"/>
          </p:cNvPicPr>
          <p:nvPr/>
        </p:nvPicPr>
        <p:blipFill rotWithShape="1">
          <a:blip r:embed="rId4"/>
          <a:srcRect b="26722"/>
          <a:stretch/>
        </p:blipFill>
        <p:spPr>
          <a:xfrm>
            <a:off x="4352603" y="4377809"/>
            <a:ext cx="2003400" cy="1296144"/>
          </a:xfrm>
          <a:prstGeom prst="rect">
            <a:avLst/>
          </a:prstGeom>
        </p:spPr>
      </p:pic>
      <p:sp>
        <p:nvSpPr>
          <p:cNvPr id="7" name="TextBox 6">
            <a:extLst>
              <a:ext uri="{FF2B5EF4-FFF2-40B4-BE49-F238E27FC236}">
                <a16:creationId xmlns:a16="http://schemas.microsoft.com/office/drawing/2014/main" id="{3F1E9ED3-52B8-4D30-9766-1B34A2AE5113}"/>
              </a:ext>
            </a:extLst>
          </p:cNvPr>
          <p:cNvSpPr txBox="1"/>
          <p:nvPr/>
        </p:nvSpPr>
        <p:spPr>
          <a:xfrm>
            <a:off x="2698372" y="3880266"/>
            <a:ext cx="432048" cy="1015663"/>
          </a:xfrm>
          <a:prstGeom prst="rect">
            <a:avLst/>
          </a:prstGeom>
          <a:noFill/>
        </p:spPr>
        <p:txBody>
          <a:bodyPr wrap="square" rtlCol="0">
            <a:spAutoFit/>
          </a:bodyPr>
          <a:lstStyle/>
          <a:p>
            <a:r>
              <a:rPr lang="en-GB" dirty="0">
                <a:solidFill>
                  <a:srgbClr val="FF0000"/>
                </a:solidFill>
              </a:rPr>
              <a:t>A</a:t>
            </a:r>
          </a:p>
          <a:p>
            <a:r>
              <a:rPr lang="en-GB" dirty="0">
                <a:solidFill>
                  <a:srgbClr val="FF0000"/>
                </a:solidFill>
              </a:rPr>
              <a:t>A</a:t>
            </a:r>
            <a:br>
              <a:rPr lang="en-GB" dirty="0">
                <a:solidFill>
                  <a:srgbClr val="FF0000"/>
                </a:solidFill>
              </a:rPr>
            </a:br>
            <a:r>
              <a:rPr lang="en-GB" dirty="0" err="1">
                <a:solidFill>
                  <a:srgbClr val="FF0000"/>
                </a:solidFill>
              </a:rPr>
              <a:t>A</a:t>
            </a:r>
            <a:endParaRPr lang="en-GB" dirty="0">
              <a:solidFill>
                <a:srgbClr val="FF0000"/>
              </a:solidFill>
            </a:endParaRPr>
          </a:p>
        </p:txBody>
      </p:sp>
      <p:sp>
        <p:nvSpPr>
          <p:cNvPr id="8" name="Rectangle 7">
            <a:extLst>
              <a:ext uri="{FF2B5EF4-FFF2-40B4-BE49-F238E27FC236}">
                <a16:creationId xmlns:a16="http://schemas.microsoft.com/office/drawing/2014/main" id="{60C39BE9-81BE-4F05-AE00-05EB95D17676}"/>
              </a:ext>
            </a:extLst>
          </p:cNvPr>
          <p:cNvSpPr/>
          <p:nvPr/>
        </p:nvSpPr>
        <p:spPr>
          <a:xfrm>
            <a:off x="2698372" y="4842765"/>
            <a:ext cx="360040" cy="1015663"/>
          </a:xfrm>
          <a:prstGeom prst="rect">
            <a:avLst/>
          </a:prstGeom>
        </p:spPr>
        <p:txBody>
          <a:bodyPr wrap="square">
            <a:spAutoFit/>
          </a:bodyPr>
          <a:lstStyle/>
          <a:p>
            <a:r>
              <a:rPr lang="en-GB" dirty="0">
                <a:solidFill>
                  <a:srgbClr val="FF0000"/>
                </a:solidFill>
              </a:rPr>
              <a:t>B</a:t>
            </a:r>
          </a:p>
          <a:p>
            <a:r>
              <a:rPr lang="en-GB" dirty="0">
                <a:solidFill>
                  <a:srgbClr val="FF0000"/>
                </a:solidFill>
              </a:rPr>
              <a:t>BB</a:t>
            </a:r>
          </a:p>
        </p:txBody>
      </p:sp>
      <p:sp>
        <p:nvSpPr>
          <p:cNvPr id="9" name="TextBox 8">
            <a:extLst>
              <a:ext uri="{FF2B5EF4-FFF2-40B4-BE49-F238E27FC236}">
                <a16:creationId xmlns:a16="http://schemas.microsoft.com/office/drawing/2014/main" id="{F5943D0F-A9F8-414C-841D-BCF3725478DE}"/>
              </a:ext>
            </a:extLst>
          </p:cNvPr>
          <p:cNvSpPr txBox="1"/>
          <p:nvPr/>
        </p:nvSpPr>
        <p:spPr>
          <a:xfrm>
            <a:off x="2696913" y="5805264"/>
            <a:ext cx="360040" cy="1323439"/>
          </a:xfrm>
          <a:prstGeom prst="rect">
            <a:avLst/>
          </a:prstGeom>
          <a:noFill/>
        </p:spPr>
        <p:txBody>
          <a:bodyPr wrap="square" rtlCol="0">
            <a:spAutoFit/>
          </a:bodyPr>
          <a:lstStyle/>
          <a:p>
            <a:r>
              <a:rPr lang="en-GB" dirty="0">
                <a:solidFill>
                  <a:srgbClr val="FF0000"/>
                </a:solidFill>
              </a:rPr>
              <a:t>C</a:t>
            </a:r>
            <a:br>
              <a:rPr lang="en-GB" dirty="0">
                <a:solidFill>
                  <a:srgbClr val="FF0000"/>
                </a:solidFill>
              </a:rPr>
            </a:br>
            <a:r>
              <a:rPr lang="en-GB" dirty="0" err="1">
                <a:solidFill>
                  <a:srgbClr val="FF0000"/>
                </a:solidFill>
              </a:rPr>
              <a:t>C</a:t>
            </a:r>
            <a:br>
              <a:rPr lang="en-GB" dirty="0">
                <a:solidFill>
                  <a:srgbClr val="FF0000"/>
                </a:solidFill>
              </a:rPr>
            </a:br>
            <a:r>
              <a:rPr lang="en-GB" dirty="0" err="1">
                <a:solidFill>
                  <a:srgbClr val="FF0000"/>
                </a:solidFill>
              </a:rPr>
              <a:t>C</a:t>
            </a:r>
            <a:br>
              <a:rPr lang="en-GB" dirty="0"/>
            </a:br>
            <a:endParaRPr lang="en-GB" dirty="0"/>
          </a:p>
        </p:txBody>
      </p:sp>
      <p:sp>
        <p:nvSpPr>
          <p:cNvPr id="10" name="TextBox 9">
            <a:extLst>
              <a:ext uri="{FF2B5EF4-FFF2-40B4-BE49-F238E27FC236}">
                <a16:creationId xmlns:a16="http://schemas.microsoft.com/office/drawing/2014/main" id="{62DB013D-BCCF-4682-B02A-7FF15E14D0ED}"/>
              </a:ext>
            </a:extLst>
          </p:cNvPr>
          <p:cNvSpPr txBox="1"/>
          <p:nvPr/>
        </p:nvSpPr>
        <p:spPr>
          <a:xfrm>
            <a:off x="3665426" y="3869978"/>
            <a:ext cx="432048" cy="1015663"/>
          </a:xfrm>
          <a:prstGeom prst="rect">
            <a:avLst/>
          </a:prstGeom>
          <a:noFill/>
        </p:spPr>
        <p:txBody>
          <a:bodyPr wrap="square" rtlCol="0">
            <a:spAutoFit/>
          </a:bodyPr>
          <a:lstStyle/>
          <a:p>
            <a:r>
              <a:rPr lang="en-GB" dirty="0">
                <a:solidFill>
                  <a:srgbClr val="FF0000"/>
                </a:solidFill>
              </a:rPr>
              <a:t>A</a:t>
            </a:r>
            <a:br>
              <a:rPr lang="en-GB" dirty="0">
                <a:solidFill>
                  <a:srgbClr val="FF0000"/>
                </a:solidFill>
              </a:rPr>
            </a:br>
            <a:r>
              <a:rPr lang="en-GB" dirty="0">
                <a:solidFill>
                  <a:srgbClr val="FF0000"/>
                </a:solidFill>
              </a:rPr>
              <a:t>B</a:t>
            </a:r>
            <a:br>
              <a:rPr lang="en-GB" dirty="0">
                <a:solidFill>
                  <a:srgbClr val="FF0000"/>
                </a:solidFill>
              </a:rPr>
            </a:br>
            <a:r>
              <a:rPr lang="en-GB" dirty="0">
                <a:solidFill>
                  <a:srgbClr val="FF0000"/>
                </a:solidFill>
              </a:rPr>
              <a:t>C</a:t>
            </a:r>
          </a:p>
        </p:txBody>
      </p:sp>
      <p:sp>
        <p:nvSpPr>
          <p:cNvPr id="11" name="Rectangle 10">
            <a:extLst>
              <a:ext uri="{FF2B5EF4-FFF2-40B4-BE49-F238E27FC236}">
                <a16:creationId xmlns:a16="http://schemas.microsoft.com/office/drawing/2014/main" id="{35BEA87B-EB25-438F-BEB1-74E91AE69CBF}"/>
              </a:ext>
            </a:extLst>
          </p:cNvPr>
          <p:cNvSpPr/>
          <p:nvPr/>
        </p:nvSpPr>
        <p:spPr>
          <a:xfrm>
            <a:off x="3665426" y="4885640"/>
            <a:ext cx="515133" cy="1015663"/>
          </a:xfrm>
          <a:prstGeom prst="rect">
            <a:avLst/>
          </a:prstGeom>
        </p:spPr>
        <p:txBody>
          <a:bodyPr wrap="square">
            <a:spAutoFit/>
          </a:bodyPr>
          <a:lstStyle/>
          <a:p>
            <a:r>
              <a:rPr lang="en-GB" dirty="0">
                <a:solidFill>
                  <a:srgbClr val="FF0000"/>
                </a:solidFill>
              </a:rPr>
              <a:t>A</a:t>
            </a:r>
            <a:br>
              <a:rPr lang="en-GB" dirty="0">
                <a:solidFill>
                  <a:srgbClr val="FF0000"/>
                </a:solidFill>
              </a:rPr>
            </a:br>
            <a:r>
              <a:rPr lang="en-GB" dirty="0">
                <a:solidFill>
                  <a:srgbClr val="FF0000"/>
                </a:solidFill>
              </a:rPr>
              <a:t>B</a:t>
            </a:r>
            <a:br>
              <a:rPr lang="en-GB" dirty="0">
                <a:solidFill>
                  <a:srgbClr val="FF0000"/>
                </a:solidFill>
              </a:rPr>
            </a:br>
            <a:r>
              <a:rPr lang="en-GB" dirty="0">
                <a:solidFill>
                  <a:srgbClr val="FF0000"/>
                </a:solidFill>
              </a:rPr>
              <a:t>C</a:t>
            </a:r>
          </a:p>
        </p:txBody>
      </p:sp>
      <p:sp>
        <p:nvSpPr>
          <p:cNvPr id="12" name="Rectangle 11">
            <a:extLst>
              <a:ext uri="{FF2B5EF4-FFF2-40B4-BE49-F238E27FC236}">
                <a16:creationId xmlns:a16="http://schemas.microsoft.com/office/drawing/2014/main" id="{4B62A1F8-DCE2-4BC0-880C-E739B4155D33}"/>
              </a:ext>
            </a:extLst>
          </p:cNvPr>
          <p:cNvSpPr/>
          <p:nvPr/>
        </p:nvSpPr>
        <p:spPr>
          <a:xfrm>
            <a:off x="3691546" y="5797713"/>
            <a:ext cx="429538" cy="1015663"/>
          </a:xfrm>
          <a:prstGeom prst="rect">
            <a:avLst/>
          </a:prstGeom>
        </p:spPr>
        <p:txBody>
          <a:bodyPr wrap="square">
            <a:spAutoFit/>
          </a:bodyPr>
          <a:lstStyle/>
          <a:p>
            <a:r>
              <a:rPr lang="en-GB" dirty="0">
                <a:solidFill>
                  <a:srgbClr val="FF0000"/>
                </a:solidFill>
              </a:rPr>
              <a:t>A</a:t>
            </a:r>
            <a:br>
              <a:rPr lang="en-GB" dirty="0">
                <a:solidFill>
                  <a:srgbClr val="FF0000"/>
                </a:solidFill>
              </a:rPr>
            </a:br>
            <a:r>
              <a:rPr lang="en-GB" dirty="0">
                <a:solidFill>
                  <a:srgbClr val="FF0000"/>
                </a:solidFill>
              </a:rPr>
              <a:t>B</a:t>
            </a:r>
            <a:br>
              <a:rPr lang="en-GB" dirty="0">
                <a:solidFill>
                  <a:srgbClr val="FF0000"/>
                </a:solidFill>
              </a:rPr>
            </a:br>
            <a:r>
              <a:rPr lang="en-GB" dirty="0">
                <a:solidFill>
                  <a:srgbClr val="FF0000"/>
                </a:solidFill>
              </a:rPr>
              <a:t>C</a:t>
            </a:r>
          </a:p>
        </p:txBody>
      </p:sp>
      <p:sp>
        <p:nvSpPr>
          <p:cNvPr id="13" name="TextBox 12">
            <a:extLst>
              <a:ext uri="{FF2B5EF4-FFF2-40B4-BE49-F238E27FC236}">
                <a16:creationId xmlns:a16="http://schemas.microsoft.com/office/drawing/2014/main" id="{5706F866-5C0E-463B-B2E9-A1C570460987}"/>
              </a:ext>
            </a:extLst>
          </p:cNvPr>
          <p:cNvSpPr txBox="1"/>
          <p:nvPr/>
        </p:nvSpPr>
        <p:spPr>
          <a:xfrm>
            <a:off x="2454575" y="3480156"/>
            <a:ext cx="1044116" cy="400110"/>
          </a:xfrm>
          <a:prstGeom prst="rect">
            <a:avLst/>
          </a:prstGeom>
          <a:noFill/>
        </p:spPr>
        <p:txBody>
          <a:bodyPr wrap="square" rtlCol="0">
            <a:spAutoFit/>
          </a:bodyPr>
          <a:lstStyle/>
          <a:p>
            <a:r>
              <a:rPr lang="en-GB" dirty="0"/>
              <a:t>Caitlin</a:t>
            </a:r>
          </a:p>
        </p:txBody>
      </p:sp>
      <p:sp>
        <p:nvSpPr>
          <p:cNvPr id="14" name="TextBox 13">
            <a:extLst>
              <a:ext uri="{FF2B5EF4-FFF2-40B4-BE49-F238E27FC236}">
                <a16:creationId xmlns:a16="http://schemas.microsoft.com/office/drawing/2014/main" id="{51C971BF-6BD4-4539-8246-B05033FE72EA}"/>
              </a:ext>
            </a:extLst>
          </p:cNvPr>
          <p:cNvSpPr txBox="1"/>
          <p:nvPr/>
        </p:nvSpPr>
        <p:spPr>
          <a:xfrm>
            <a:off x="3480507" y="3469868"/>
            <a:ext cx="792088" cy="400110"/>
          </a:xfrm>
          <a:prstGeom prst="rect">
            <a:avLst/>
          </a:prstGeom>
          <a:noFill/>
        </p:spPr>
        <p:txBody>
          <a:bodyPr wrap="square" rtlCol="0">
            <a:spAutoFit/>
          </a:bodyPr>
          <a:lstStyle/>
          <a:p>
            <a:r>
              <a:rPr lang="en-GB" dirty="0"/>
              <a:t>Dave</a:t>
            </a:r>
          </a:p>
        </p:txBody>
      </p:sp>
      <p:cxnSp>
        <p:nvCxnSpPr>
          <p:cNvPr id="16" name="Straight Connector 15">
            <a:extLst>
              <a:ext uri="{FF2B5EF4-FFF2-40B4-BE49-F238E27FC236}">
                <a16:creationId xmlns:a16="http://schemas.microsoft.com/office/drawing/2014/main" id="{16E3E959-E4AB-4147-A53C-E010D91DDDE8}"/>
              </a:ext>
            </a:extLst>
          </p:cNvPr>
          <p:cNvCxnSpPr/>
          <p:nvPr/>
        </p:nvCxnSpPr>
        <p:spPr bwMode="auto">
          <a:xfrm>
            <a:off x="2488465" y="3848336"/>
            <a:ext cx="1865429" cy="0"/>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C11DAF40-0364-474C-A084-0F588C4AD515}"/>
              </a:ext>
            </a:extLst>
          </p:cNvPr>
          <p:cNvSpPr txBox="1"/>
          <p:nvPr/>
        </p:nvSpPr>
        <p:spPr>
          <a:xfrm>
            <a:off x="6520081" y="3815362"/>
            <a:ext cx="4896544" cy="830997"/>
          </a:xfrm>
          <a:prstGeom prst="rect">
            <a:avLst/>
          </a:prstGeom>
          <a:noFill/>
        </p:spPr>
        <p:txBody>
          <a:bodyPr wrap="square" rtlCol="0">
            <a:spAutoFit/>
          </a:bodyPr>
          <a:lstStyle/>
          <a:p>
            <a:r>
              <a:rPr lang="en-GB" sz="2400" dirty="0"/>
              <a:t>(a) Probability of choosing an Aero and a Bounty bar</a:t>
            </a:r>
          </a:p>
        </p:txBody>
      </p:sp>
      <p:sp>
        <p:nvSpPr>
          <p:cNvPr id="18" name="Rectangle 17">
            <a:extLst>
              <a:ext uri="{FF2B5EF4-FFF2-40B4-BE49-F238E27FC236}">
                <a16:creationId xmlns:a16="http://schemas.microsoft.com/office/drawing/2014/main" id="{1DDAD4CC-7FDF-4D92-8489-E652DF164CCE}"/>
              </a:ext>
            </a:extLst>
          </p:cNvPr>
          <p:cNvSpPr/>
          <p:nvPr/>
        </p:nvSpPr>
        <p:spPr>
          <a:xfrm>
            <a:off x="6536999" y="5013175"/>
            <a:ext cx="3831498" cy="830997"/>
          </a:xfrm>
          <a:prstGeom prst="rect">
            <a:avLst/>
          </a:prstGeom>
        </p:spPr>
        <p:txBody>
          <a:bodyPr wrap="none">
            <a:spAutoFit/>
          </a:bodyPr>
          <a:lstStyle/>
          <a:p>
            <a:r>
              <a:rPr lang="en-GB" sz="2400" dirty="0"/>
              <a:t>(b) Probability of choosing </a:t>
            </a:r>
          </a:p>
          <a:p>
            <a:r>
              <a:rPr lang="en-GB" sz="2400" dirty="0"/>
              <a:t>the same chocolate Bars</a:t>
            </a:r>
          </a:p>
        </p:txBody>
      </p:sp>
      <p:sp>
        <p:nvSpPr>
          <p:cNvPr id="19" name="TextBox 18">
            <a:extLst>
              <a:ext uri="{FF2B5EF4-FFF2-40B4-BE49-F238E27FC236}">
                <a16:creationId xmlns:a16="http://schemas.microsoft.com/office/drawing/2014/main" id="{101FCF67-3E98-41D7-BD0A-05EFB167CAC8}"/>
              </a:ext>
            </a:extLst>
          </p:cNvPr>
          <p:cNvSpPr txBox="1"/>
          <p:nvPr/>
        </p:nvSpPr>
        <p:spPr>
          <a:xfrm>
            <a:off x="4272595" y="4293096"/>
            <a:ext cx="2172368" cy="1440158"/>
          </a:xfrm>
          <a:prstGeom prst="rect">
            <a:avLst/>
          </a:prstGeom>
          <a:noFill/>
          <a:ln w="19050">
            <a:solidFill>
              <a:schemeClr val="tx1"/>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7B046357-1726-4585-8564-16AA22057B79}"/>
              </a:ext>
            </a:extLst>
          </p:cNvPr>
          <p:cNvSpPr txBox="1"/>
          <p:nvPr/>
        </p:nvSpPr>
        <p:spPr>
          <a:xfrm>
            <a:off x="7980396" y="4560436"/>
            <a:ext cx="2172368" cy="461665"/>
          </a:xfrm>
          <a:prstGeom prst="rect">
            <a:avLst/>
          </a:prstGeom>
          <a:noFill/>
        </p:spPr>
        <p:txBody>
          <a:bodyPr wrap="square" rtlCol="0">
            <a:spAutoFit/>
          </a:bodyPr>
          <a:lstStyle/>
          <a:p>
            <a:r>
              <a:rPr lang="en-GB" sz="2400" dirty="0">
                <a:solidFill>
                  <a:srgbClr val="FF0000"/>
                </a:solidFill>
              </a:rPr>
              <a:t>p(AB or BA)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FC9147F-1407-4209-A13B-6B13E4AA522F}"/>
                  </a:ext>
                </a:extLst>
              </p:cNvPr>
              <p:cNvSpPr txBox="1"/>
              <p:nvPr/>
            </p:nvSpPr>
            <p:spPr>
              <a:xfrm>
                <a:off x="9720425" y="4422710"/>
                <a:ext cx="129614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num>
                        <m:den>
                          <m:r>
                            <a:rPr lang="en-GB" sz="2400" b="0" i="1" smtClean="0">
                              <a:solidFill>
                                <a:srgbClr val="FF0000"/>
                              </a:solidFill>
                              <a:latin typeface="Cambria Math" panose="02040503050406030204" pitchFamily="18" charset="0"/>
                            </a:rPr>
                            <m:t>9</m:t>
                          </m:r>
                        </m:den>
                      </m:f>
                    </m:oMath>
                  </m:oMathPara>
                </a14:m>
                <a:endParaRPr lang="en-GB" sz="2400" dirty="0">
                  <a:latin typeface="+mj-lt"/>
                </a:endParaRPr>
              </a:p>
            </p:txBody>
          </p:sp>
        </mc:Choice>
        <mc:Fallback xmlns="">
          <p:sp>
            <p:nvSpPr>
              <p:cNvPr id="21" name="TextBox 20">
                <a:extLst>
                  <a:ext uri="{FF2B5EF4-FFF2-40B4-BE49-F238E27FC236}">
                    <a16:creationId xmlns:a16="http://schemas.microsoft.com/office/drawing/2014/main" id="{CFC9147F-1407-4209-A13B-6B13E4AA522F}"/>
                  </a:ext>
                </a:extLst>
              </p:cNvPr>
              <p:cNvSpPr txBox="1">
                <a:spLocks noRot="1" noChangeAspect="1" noMove="1" noResize="1" noEditPoints="1" noAdjustHandles="1" noChangeArrowheads="1" noChangeShapeType="1" noTextEdit="1"/>
              </p:cNvSpPr>
              <p:nvPr/>
            </p:nvSpPr>
            <p:spPr>
              <a:xfrm>
                <a:off x="9720425" y="4422710"/>
                <a:ext cx="1296144" cy="786177"/>
              </a:xfrm>
              <a:prstGeom prst="rect">
                <a:avLst/>
              </a:prstGeom>
              <a:blipFill>
                <a:blip r:embed="rId5"/>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2CBC35D3-15B2-4D04-9EBB-0126E7489AEA}"/>
              </a:ext>
            </a:extLst>
          </p:cNvPr>
          <p:cNvSpPr/>
          <p:nvPr/>
        </p:nvSpPr>
        <p:spPr>
          <a:xfrm>
            <a:off x="7080149" y="5930184"/>
            <a:ext cx="2963312" cy="461665"/>
          </a:xfrm>
          <a:prstGeom prst="rect">
            <a:avLst/>
          </a:prstGeom>
        </p:spPr>
        <p:txBody>
          <a:bodyPr wrap="none">
            <a:spAutoFit/>
          </a:bodyPr>
          <a:lstStyle/>
          <a:p>
            <a:r>
              <a:rPr lang="en-GB" sz="2400" dirty="0">
                <a:solidFill>
                  <a:srgbClr val="FF0000"/>
                </a:solidFill>
              </a:rPr>
              <a:t>p(AA or BB or CC) =</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62F47F2-D64D-4E83-AE80-3C5B355C23F4}"/>
                  </a:ext>
                </a:extLst>
              </p:cNvPr>
              <p:cNvSpPr/>
              <p:nvPr/>
            </p:nvSpPr>
            <p:spPr>
              <a:xfrm>
                <a:off x="9970631" y="5793460"/>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9</m:t>
                          </m:r>
                        </m:den>
                      </m:f>
                    </m:oMath>
                  </m:oMathPara>
                </a14:m>
                <a:endParaRPr lang="en-GB" dirty="0"/>
              </a:p>
            </p:txBody>
          </p:sp>
        </mc:Choice>
        <mc:Fallback xmlns="">
          <p:sp>
            <p:nvSpPr>
              <p:cNvPr id="23" name="Rectangle 22">
                <a:extLst>
                  <a:ext uri="{FF2B5EF4-FFF2-40B4-BE49-F238E27FC236}">
                    <a16:creationId xmlns:a16="http://schemas.microsoft.com/office/drawing/2014/main" id="{962F47F2-D64D-4E83-AE80-3C5B355C23F4}"/>
                  </a:ext>
                </a:extLst>
              </p:cNvPr>
              <p:cNvSpPr>
                <a:spLocks noRot="1" noChangeAspect="1" noMove="1" noResize="1" noEditPoints="1" noAdjustHandles="1" noChangeArrowheads="1" noChangeShapeType="1" noTextEdit="1"/>
              </p:cNvSpPr>
              <p:nvPr/>
            </p:nvSpPr>
            <p:spPr>
              <a:xfrm>
                <a:off x="9970631" y="5793460"/>
                <a:ext cx="397866" cy="6705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4328E3B-71FA-459F-A993-61B8DE99E9A7}"/>
                  </a:ext>
                </a:extLst>
              </p:cNvPr>
              <p:cNvSpPr/>
              <p:nvPr/>
            </p:nvSpPr>
            <p:spPr>
              <a:xfrm>
                <a:off x="10675021" y="5787735"/>
                <a:ext cx="309745" cy="6705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3</m:t>
                          </m:r>
                        </m:den>
                      </m:f>
                    </m:oMath>
                  </m:oMathPara>
                </a14:m>
                <a:endParaRPr lang="en-GB" dirty="0"/>
              </a:p>
            </p:txBody>
          </p:sp>
        </mc:Choice>
        <mc:Fallback xmlns="">
          <p:sp>
            <p:nvSpPr>
              <p:cNvPr id="24" name="Rectangle 23">
                <a:extLst>
                  <a:ext uri="{FF2B5EF4-FFF2-40B4-BE49-F238E27FC236}">
                    <a16:creationId xmlns:a16="http://schemas.microsoft.com/office/drawing/2014/main" id="{94328E3B-71FA-459F-A993-61B8DE99E9A7}"/>
                  </a:ext>
                </a:extLst>
              </p:cNvPr>
              <p:cNvSpPr>
                <a:spLocks noRot="1" noChangeAspect="1" noMove="1" noResize="1" noEditPoints="1" noAdjustHandles="1" noChangeArrowheads="1" noChangeShapeType="1" noTextEdit="1"/>
              </p:cNvSpPr>
              <p:nvPr/>
            </p:nvSpPr>
            <p:spPr>
              <a:xfrm>
                <a:off x="10675021" y="5787735"/>
                <a:ext cx="309745" cy="670568"/>
              </a:xfrm>
              <a:prstGeom prst="rect">
                <a:avLst/>
              </a:prstGeom>
              <a:blipFill>
                <a:blip r:embed="rId7"/>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27761F73-2F95-49AF-82C7-7F92FCFC8A8A}"/>
              </a:ext>
            </a:extLst>
          </p:cNvPr>
          <p:cNvSpPr txBox="1"/>
          <p:nvPr/>
        </p:nvSpPr>
        <p:spPr>
          <a:xfrm>
            <a:off x="10293668" y="5915914"/>
            <a:ext cx="311744" cy="461665"/>
          </a:xfrm>
          <a:prstGeom prst="rect">
            <a:avLst/>
          </a:prstGeom>
          <a:noFill/>
        </p:spPr>
        <p:txBody>
          <a:bodyPr wrap="square" rtlCol="0">
            <a:spAutoFit/>
          </a:bodyPr>
          <a:lstStyle/>
          <a:p>
            <a:r>
              <a:rPr lang="en-GB" sz="2400" dirty="0">
                <a:solidFill>
                  <a:srgbClr val="FF0000"/>
                </a:solidFill>
              </a:rPr>
              <a:t>=</a:t>
            </a:r>
          </a:p>
        </p:txBody>
      </p:sp>
    </p:spTree>
    <p:extLst>
      <p:ext uri="{BB962C8B-B14F-4D97-AF65-F5344CB8AC3E}">
        <p14:creationId xmlns:p14="http://schemas.microsoft.com/office/powerpoint/2010/main" val="4091343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0" grpId="0"/>
      <p:bldP spid="21" grpId="0"/>
      <p:bldP spid="22" grpId="0"/>
      <p:bldP spid="23"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3FEB576-2D9F-4E7A-BF6F-1153FFD06315}"/>
              </a:ext>
            </a:extLst>
          </p:cNvPr>
          <p:cNvSpPr/>
          <p:nvPr/>
        </p:nvSpPr>
        <p:spPr>
          <a:xfrm>
            <a:off x="2351584" y="692696"/>
            <a:ext cx="9505056" cy="1569660"/>
          </a:xfrm>
          <a:prstGeom prst="rect">
            <a:avLst/>
          </a:prstGeom>
        </p:spPr>
        <p:txBody>
          <a:bodyPr wrap="square">
            <a:spAutoFit/>
          </a:bodyPr>
          <a:lstStyle/>
          <a:p>
            <a:r>
              <a:rPr lang="en-GB" sz="2400" b="1" dirty="0"/>
              <a:t>Example 2</a:t>
            </a:r>
          </a:p>
          <a:p>
            <a:r>
              <a:rPr lang="en-GB" sz="2400" dirty="0"/>
              <a:t>A fair dice is rolled and an unbiased coin is tossed.  Draw a table to show the possible outcomes.</a:t>
            </a:r>
          </a:p>
          <a:p>
            <a:r>
              <a:rPr lang="en-GB" sz="2400" b="1" dirty="0"/>
              <a:t>Solution</a:t>
            </a:r>
          </a:p>
        </p:txBody>
      </p:sp>
      <p:pic>
        <p:nvPicPr>
          <p:cNvPr id="3" name="Picture 2">
            <a:extLst>
              <a:ext uri="{FF2B5EF4-FFF2-40B4-BE49-F238E27FC236}">
                <a16:creationId xmlns:a16="http://schemas.microsoft.com/office/drawing/2014/main" id="{208143D3-549E-497C-A242-F4BD7028BB36}"/>
              </a:ext>
            </a:extLst>
          </p:cNvPr>
          <p:cNvPicPr>
            <a:picLocks noChangeAspect="1"/>
          </p:cNvPicPr>
          <p:nvPr/>
        </p:nvPicPr>
        <p:blipFill>
          <a:blip r:embed="rId4"/>
          <a:stretch>
            <a:fillRect/>
          </a:stretch>
        </p:blipFill>
        <p:spPr>
          <a:xfrm>
            <a:off x="2423592" y="2235778"/>
            <a:ext cx="5760640" cy="1935455"/>
          </a:xfrm>
          <a:prstGeom prst="rect">
            <a:avLst/>
          </a:prstGeom>
        </p:spPr>
      </p:pic>
      <p:sp>
        <p:nvSpPr>
          <p:cNvPr id="4" name="TextBox 3">
            <a:extLst>
              <a:ext uri="{FF2B5EF4-FFF2-40B4-BE49-F238E27FC236}">
                <a16:creationId xmlns:a16="http://schemas.microsoft.com/office/drawing/2014/main" id="{481303AE-75CB-4837-90E4-C94BA94A8D0E}"/>
              </a:ext>
            </a:extLst>
          </p:cNvPr>
          <p:cNvSpPr txBox="1"/>
          <p:nvPr/>
        </p:nvSpPr>
        <p:spPr>
          <a:xfrm>
            <a:off x="3733078" y="3236518"/>
            <a:ext cx="648072" cy="400110"/>
          </a:xfrm>
          <a:prstGeom prst="rect">
            <a:avLst/>
          </a:prstGeom>
          <a:noFill/>
        </p:spPr>
        <p:txBody>
          <a:bodyPr wrap="square" rtlCol="0">
            <a:spAutoFit/>
          </a:bodyPr>
          <a:lstStyle/>
          <a:p>
            <a:r>
              <a:rPr lang="en-GB" dirty="0">
                <a:solidFill>
                  <a:srgbClr val="FF0000"/>
                </a:solidFill>
              </a:rPr>
              <a:t>H1</a:t>
            </a:r>
          </a:p>
        </p:txBody>
      </p:sp>
      <p:sp>
        <p:nvSpPr>
          <p:cNvPr id="5" name="Rectangle 4">
            <a:extLst>
              <a:ext uri="{FF2B5EF4-FFF2-40B4-BE49-F238E27FC236}">
                <a16:creationId xmlns:a16="http://schemas.microsoft.com/office/drawing/2014/main" id="{94DBFC57-602C-4848-BA52-8603554AC0BE}"/>
              </a:ext>
            </a:extLst>
          </p:cNvPr>
          <p:cNvSpPr/>
          <p:nvPr/>
        </p:nvSpPr>
        <p:spPr>
          <a:xfrm>
            <a:off x="5923700" y="3228945"/>
            <a:ext cx="513282" cy="400110"/>
          </a:xfrm>
          <a:prstGeom prst="rect">
            <a:avLst/>
          </a:prstGeom>
        </p:spPr>
        <p:txBody>
          <a:bodyPr wrap="none">
            <a:spAutoFit/>
          </a:bodyPr>
          <a:lstStyle/>
          <a:p>
            <a:r>
              <a:rPr lang="en-GB" dirty="0">
                <a:solidFill>
                  <a:srgbClr val="FF0000"/>
                </a:solidFill>
              </a:rPr>
              <a:t>H6</a:t>
            </a:r>
          </a:p>
        </p:txBody>
      </p:sp>
      <p:sp>
        <p:nvSpPr>
          <p:cNvPr id="6" name="Rectangle 5">
            <a:extLst>
              <a:ext uri="{FF2B5EF4-FFF2-40B4-BE49-F238E27FC236}">
                <a16:creationId xmlns:a16="http://schemas.microsoft.com/office/drawing/2014/main" id="{281F306B-F5B0-479F-A3CB-E0ECCF5BA5E4}"/>
              </a:ext>
            </a:extLst>
          </p:cNvPr>
          <p:cNvSpPr/>
          <p:nvPr/>
        </p:nvSpPr>
        <p:spPr>
          <a:xfrm>
            <a:off x="4144531" y="3236518"/>
            <a:ext cx="513282" cy="400110"/>
          </a:xfrm>
          <a:prstGeom prst="rect">
            <a:avLst/>
          </a:prstGeom>
        </p:spPr>
        <p:txBody>
          <a:bodyPr wrap="none">
            <a:spAutoFit/>
          </a:bodyPr>
          <a:lstStyle/>
          <a:p>
            <a:r>
              <a:rPr lang="en-GB" dirty="0">
                <a:solidFill>
                  <a:srgbClr val="FF0000"/>
                </a:solidFill>
              </a:rPr>
              <a:t>H2</a:t>
            </a:r>
          </a:p>
        </p:txBody>
      </p:sp>
      <p:sp>
        <p:nvSpPr>
          <p:cNvPr id="7" name="Rectangle 6">
            <a:extLst>
              <a:ext uri="{FF2B5EF4-FFF2-40B4-BE49-F238E27FC236}">
                <a16:creationId xmlns:a16="http://schemas.microsoft.com/office/drawing/2014/main" id="{AE409721-6363-46A7-A6B0-2551C8EE0EDF}"/>
              </a:ext>
            </a:extLst>
          </p:cNvPr>
          <p:cNvSpPr/>
          <p:nvPr/>
        </p:nvSpPr>
        <p:spPr>
          <a:xfrm>
            <a:off x="4582584" y="3236518"/>
            <a:ext cx="513282" cy="400110"/>
          </a:xfrm>
          <a:prstGeom prst="rect">
            <a:avLst/>
          </a:prstGeom>
        </p:spPr>
        <p:txBody>
          <a:bodyPr wrap="none">
            <a:spAutoFit/>
          </a:bodyPr>
          <a:lstStyle/>
          <a:p>
            <a:r>
              <a:rPr lang="en-GB" dirty="0">
                <a:solidFill>
                  <a:srgbClr val="FF0000"/>
                </a:solidFill>
              </a:rPr>
              <a:t>H3</a:t>
            </a:r>
          </a:p>
        </p:txBody>
      </p:sp>
      <p:sp>
        <p:nvSpPr>
          <p:cNvPr id="8" name="Rectangle 7">
            <a:extLst>
              <a:ext uri="{FF2B5EF4-FFF2-40B4-BE49-F238E27FC236}">
                <a16:creationId xmlns:a16="http://schemas.microsoft.com/office/drawing/2014/main" id="{94BDAEE9-A538-408F-AF0F-FA43BF51B226}"/>
              </a:ext>
            </a:extLst>
          </p:cNvPr>
          <p:cNvSpPr/>
          <p:nvPr/>
        </p:nvSpPr>
        <p:spPr>
          <a:xfrm>
            <a:off x="5018294" y="3236518"/>
            <a:ext cx="513282" cy="400110"/>
          </a:xfrm>
          <a:prstGeom prst="rect">
            <a:avLst/>
          </a:prstGeom>
        </p:spPr>
        <p:txBody>
          <a:bodyPr wrap="none">
            <a:spAutoFit/>
          </a:bodyPr>
          <a:lstStyle/>
          <a:p>
            <a:r>
              <a:rPr lang="en-GB" dirty="0">
                <a:solidFill>
                  <a:srgbClr val="FF0000"/>
                </a:solidFill>
              </a:rPr>
              <a:t>H4</a:t>
            </a:r>
          </a:p>
        </p:txBody>
      </p:sp>
      <p:sp>
        <p:nvSpPr>
          <p:cNvPr id="9" name="Rectangle 8">
            <a:extLst>
              <a:ext uri="{FF2B5EF4-FFF2-40B4-BE49-F238E27FC236}">
                <a16:creationId xmlns:a16="http://schemas.microsoft.com/office/drawing/2014/main" id="{E66F1522-EC31-4613-A804-0990013AC325}"/>
              </a:ext>
            </a:extLst>
          </p:cNvPr>
          <p:cNvSpPr/>
          <p:nvPr/>
        </p:nvSpPr>
        <p:spPr>
          <a:xfrm>
            <a:off x="5498379" y="3236518"/>
            <a:ext cx="513282" cy="400110"/>
          </a:xfrm>
          <a:prstGeom prst="rect">
            <a:avLst/>
          </a:prstGeom>
        </p:spPr>
        <p:txBody>
          <a:bodyPr wrap="none">
            <a:spAutoFit/>
          </a:bodyPr>
          <a:lstStyle/>
          <a:p>
            <a:r>
              <a:rPr lang="en-GB" dirty="0">
                <a:solidFill>
                  <a:srgbClr val="FF0000"/>
                </a:solidFill>
              </a:rPr>
              <a:t>H5</a:t>
            </a:r>
          </a:p>
        </p:txBody>
      </p:sp>
      <p:sp>
        <p:nvSpPr>
          <p:cNvPr id="10" name="Rectangle 9">
            <a:extLst>
              <a:ext uri="{FF2B5EF4-FFF2-40B4-BE49-F238E27FC236}">
                <a16:creationId xmlns:a16="http://schemas.microsoft.com/office/drawing/2014/main" id="{C4D819E8-7B49-42C2-BD08-63A9B8E05FD0}"/>
              </a:ext>
            </a:extLst>
          </p:cNvPr>
          <p:cNvSpPr/>
          <p:nvPr/>
        </p:nvSpPr>
        <p:spPr>
          <a:xfrm>
            <a:off x="3719210" y="3636628"/>
            <a:ext cx="484428" cy="400110"/>
          </a:xfrm>
          <a:prstGeom prst="rect">
            <a:avLst/>
          </a:prstGeom>
        </p:spPr>
        <p:txBody>
          <a:bodyPr wrap="none">
            <a:spAutoFit/>
          </a:bodyPr>
          <a:lstStyle/>
          <a:p>
            <a:r>
              <a:rPr lang="en-GB" dirty="0">
                <a:solidFill>
                  <a:srgbClr val="FF0000"/>
                </a:solidFill>
              </a:rPr>
              <a:t>T1</a:t>
            </a:r>
          </a:p>
        </p:txBody>
      </p:sp>
      <p:sp>
        <p:nvSpPr>
          <p:cNvPr id="11" name="Rectangle 10">
            <a:extLst>
              <a:ext uri="{FF2B5EF4-FFF2-40B4-BE49-F238E27FC236}">
                <a16:creationId xmlns:a16="http://schemas.microsoft.com/office/drawing/2014/main" id="{5156EEBE-9400-41D1-BE9E-309EEADEA3CB}"/>
              </a:ext>
            </a:extLst>
          </p:cNvPr>
          <p:cNvSpPr/>
          <p:nvPr/>
        </p:nvSpPr>
        <p:spPr>
          <a:xfrm>
            <a:off x="4609711" y="3629055"/>
            <a:ext cx="484428" cy="400110"/>
          </a:xfrm>
          <a:prstGeom prst="rect">
            <a:avLst/>
          </a:prstGeom>
        </p:spPr>
        <p:txBody>
          <a:bodyPr wrap="none">
            <a:spAutoFit/>
          </a:bodyPr>
          <a:lstStyle/>
          <a:p>
            <a:r>
              <a:rPr lang="en-GB" dirty="0">
                <a:solidFill>
                  <a:srgbClr val="FF0000"/>
                </a:solidFill>
              </a:rPr>
              <a:t>T3</a:t>
            </a:r>
          </a:p>
        </p:txBody>
      </p:sp>
      <p:sp>
        <p:nvSpPr>
          <p:cNvPr id="12" name="Rectangle 11">
            <a:extLst>
              <a:ext uri="{FF2B5EF4-FFF2-40B4-BE49-F238E27FC236}">
                <a16:creationId xmlns:a16="http://schemas.microsoft.com/office/drawing/2014/main" id="{37DB4E0A-9627-4890-9CF7-C56150594734}"/>
              </a:ext>
            </a:extLst>
          </p:cNvPr>
          <p:cNvSpPr/>
          <p:nvPr/>
        </p:nvSpPr>
        <p:spPr>
          <a:xfrm>
            <a:off x="4161228" y="3629055"/>
            <a:ext cx="484428" cy="400110"/>
          </a:xfrm>
          <a:prstGeom prst="rect">
            <a:avLst/>
          </a:prstGeom>
        </p:spPr>
        <p:txBody>
          <a:bodyPr wrap="none">
            <a:spAutoFit/>
          </a:bodyPr>
          <a:lstStyle/>
          <a:p>
            <a:r>
              <a:rPr lang="en-GB" dirty="0">
                <a:solidFill>
                  <a:srgbClr val="FF0000"/>
                </a:solidFill>
              </a:rPr>
              <a:t>T2</a:t>
            </a:r>
          </a:p>
        </p:txBody>
      </p:sp>
      <p:sp>
        <p:nvSpPr>
          <p:cNvPr id="13" name="Rectangle 12">
            <a:extLst>
              <a:ext uri="{FF2B5EF4-FFF2-40B4-BE49-F238E27FC236}">
                <a16:creationId xmlns:a16="http://schemas.microsoft.com/office/drawing/2014/main" id="{E5D43739-48D4-47D8-B0D9-F08AB5A01E48}"/>
              </a:ext>
            </a:extLst>
          </p:cNvPr>
          <p:cNvSpPr/>
          <p:nvPr/>
        </p:nvSpPr>
        <p:spPr>
          <a:xfrm>
            <a:off x="5067483" y="3629055"/>
            <a:ext cx="484428" cy="400110"/>
          </a:xfrm>
          <a:prstGeom prst="rect">
            <a:avLst/>
          </a:prstGeom>
        </p:spPr>
        <p:txBody>
          <a:bodyPr wrap="none">
            <a:spAutoFit/>
          </a:bodyPr>
          <a:lstStyle/>
          <a:p>
            <a:r>
              <a:rPr lang="en-GB" dirty="0">
                <a:solidFill>
                  <a:srgbClr val="FF0000"/>
                </a:solidFill>
              </a:rPr>
              <a:t>T4</a:t>
            </a:r>
          </a:p>
        </p:txBody>
      </p:sp>
      <p:sp>
        <p:nvSpPr>
          <p:cNvPr id="14" name="Rectangle 13">
            <a:extLst>
              <a:ext uri="{FF2B5EF4-FFF2-40B4-BE49-F238E27FC236}">
                <a16:creationId xmlns:a16="http://schemas.microsoft.com/office/drawing/2014/main" id="{BF8F03B5-2253-481A-8BF2-CCDFD727C38E}"/>
              </a:ext>
            </a:extLst>
          </p:cNvPr>
          <p:cNvSpPr/>
          <p:nvPr/>
        </p:nvSpPr>
        <p:spPr>
          <a:xfrm>
            <a:off x="5508412" y="3617696"/>
            <a:ext cx="484428" cy="400110"/>
          </a:xfrm>
          <a:prstGeom prst="rect">
            <a:avLst/>
          </a:prstGeom>
        </p:spPr>
        <p:txBody>
          <a:bodyPr wrap="none">
            <a:spAutoFit/>
          </a:bodyPr>
          <a:lstStyle/>
          <a:p>
            <a:r>
              <a:rPr lang="en-GB" dirty="0">
                <a:solidFill>
                  <a:srgbClr val="FF0000"/>
                </a:solidFill>
              </a:rPr>
              <a:t>T5</a:t>
            </a:r>
          </a:p>
        </p:txBody>
      </p:sp>
      <p:sp>
        <p:nvSpPr>
          <p:cNvPr id="15" name="Rectangle 14">
            <a:extLst>
              <a:ext uri="{FF2B5EF4-FFF2-40B4-BE49-F238E27FC236}">
                <a16:creationId xmlns:a16="http://schemas.microsoft.com/office/drawing/2014/main" id="{87AE68E7-0C6A-4590-B24C-C07910336252}"/>
              </a:ext>
            </a:extLst>
          </p:cNvPr>
          <p:cNvSpPr/>
          <p:nvPr/>
        </p:nvSpPr>
        <p:spPr>
          <a:xfrm>
            <a:off x="5934089" y="3625269"/>
            <a:ext cx="484428" cy="400110"/>
          </a:xfrm>
          <a:prstGeom prst="rect">
            <a:avLst/>
          </a:prstGeom>
        </p:spPr>
        <p:txBody>
          <a:bodyPr wrap="none">
            <a:spAutoFit/>
          </a:bodyPr>
          <a:lstStyle/>
          <a:p>
            <a:r>
              <a:rPr lang="en-GB" dirty="0">
                <a:solidFill>
                  <a:srgbClr val="FF0000"/>
                </a:solidFill>
              </a:rPr>
              <a:t>T6</a:t>
            </a:r>
          </a:p>
        </p:txBody>
      </p:sp>
      <p:sp>
        <p:nvSpPr>
          <p:cNvPr id="16" name="TextBox 15">
            <a:extLst>
              <a:ext uri="{FF2B5EF4-FFF2-40B4-BE49-F238E27FC236}">
                <a16:creationId xmlns:a16="http://schemas.microsoft.com/office/drawing/2014/main" id="{4ED682BC-EF2F-4304-8207-FE95319063BE}"/>
              </a:ext>
            </a:extLst>
          </p:cNvPr>
          <p:cNvSpPr txBox="1"/>
          <p:nvPr/>
        </p:nvSpPr>
        <p:spPr>
          <a:xfrm>
            <a:off x="8328248" y="2153410"/>
            <a:ext cx="4104456" cy="1200329"/>
          </a:xfrm>
          <a:prstGeom prst="rect">
            <a:avLst/>
          </a:prstGeom>
          <a:noFill/>
        </p:spPr>
        <p:txBody>
          <a:bodyPr wrap="square" rtlCol="0">
            <a:spAutoFit/>
          </a:bodyPr>
          <a:lstStyle/>
          <a:p>
            <a:r>
              <a:rPr lang="en-GB" sz="2400" dirty="0"/>
              <a:t>(a) The probability of throwing a Head and an Even number</a:t>
            </a:r>
          </a:p>
        </p:txBody>
      </p:sp>
      <p:sp>
        <p:nvSpPr>
          <p:cNvPr id="17" name="Rectangle 16">
            <a:extLst>
              <a:ext uri="{FF2B5EF4-FFF2-40B4-BE49-F238E27FC236}">
                <a16:creationId xmlns:a16="http://schemas.microsoft.com/office/drawing/2014/main" id="{28F0754D-9092-45F5-983F-B26184E89E39}"/>
              </a:ext>
            </a:extLst>
          </p:cNvPr>
          <p:cNvSpPr/>
          <p:nvPr/>
        </p:nvSpPr>
        <p:spPr>
          <a:xfrm>
            <a:off x="2351584" y="4617112"/>
            <a:ext cx="4240161" cy="830997"/>
          </a:xfrm>
          <a:prstGeom prst="rect">
            <a:avLst/>
          </a:prstGeom>
        </p:spPr>
        <p:txBody>
          <a:bodyPr wrap="square">
            <a:spAutoFit/>
          </a:bodyPr>
          <a:lstStyle/>
          <a:p>
            <a:r>
              <a:rPr lang="en-GB" sz="2400" dirty="0"/>
              <a:t>(b) The probability of throwing a Tail and a Prime number</a:t>
            </a:r>
          </a:p>
        </p:txBody>
      </p:sp>
      <p:sp>
        <p:nvSpPr>
          <p:cNvPr id="18" name="Rectangle 17">
            <a:extLst>
              <a:ext uri="{FF2B5EF4-FFF2-40B4-BE49-F238E27FC236}">
                <a16:creationId xmlns:a16="http://schemas.microsoft.com/office/drawing/2014/main" id="{49F4D49D-0AA3-4340-A9A0-68D505E0CB5C}"/>
              </a:ext>
            </a:extLst>
          </p:cNvPr>
          <p:cNvSpPr/>
          <p:nvPr/>
        </p:nvSpPr>
        <p:spPr>
          <a:xfrm>
            <a:off x="8522948" y="3537028"/>
            <a:ext cx="2178802" cy="461665"/>
          </a:xfrm>
          <a:prstGeom prst="rect">
            <a:avLst/>
          </a:prstGeom>
        </p:spPr>
        <p:txBody>
          <a:bodyPr wrap="none">
            <a:spAutoFit/>
          </a:bodyPr>
          <a:lstStyle/>
          <a:p>
            <a:r>
              <a:rPr lang="en-GB" sz="2400" dirty="0">
                <a:solidFill>
                  <a:srgbClr val="FF0000"/>
                </a:solidFill>
              </a:rPr>
              <a:t>p(H2,H4,H6) =</a:t>
            </a:r>
          </a:p>
        </p:txBody>
      </p:sp>
      <p:sp>
        <p:nvSpPr>
          <p:cNvPr id="19" name="Rectangle 18">
            <a:extLst>
              <a:ext uri="{FF2B5EF4-FFF2-40B4-BE49-F238E27FC236}">
                <a16:creationId xmlns:a16="http://schemas.microsoft.com/office/drawing/2014/main" id="{6EBC5F82-DF1B-4DA8-A8EB-0A55C2734573}"/>
              </a:ext>
            </a:extLst>
          </p:cNvPr>
          <p:cNvSpPr/>
          <p:nvPr/>
        </p:nvSpPr>
        <p:spPr>
          <a:xfrm>
            <a:off x="6938252" y="4785214"/>
            <a:ext cx="2073003" cy="461665"/>
          </a:xfrm>
          <a:prstGeom prst="rect">
            <a:avLst/>
          </a:prstGeom>
        </p:spPr>
        <p:txBody>
          <a:bodyPr wrap="none">
            <a:spAutoFit/>
          </a:bodyPr>
          <a:lstStyle/>
          <a:p>
            <a:r>
              <a:rPr lang="en-GB" sz="2400" dirty="0">
                <a:solidFill>
                  <a:srgbClr val="FF0000"/>
                </a:solidFill>
              </a:rPr>
              <a:t>p(T2,T3,T5) =</a:t>
            </a:r>
          </a:p>
        </p:txBody>
      </p:sp>
      <p:sp>
        <p:nvSpPr>
          <p:cNvPr id="20" name="TextBox 19">
            <a:extLst>
              <a:ext uri="{FF2B5EF4-FFF2-40B4-BE49-F238E27FC236}">
                <a16:creationId xmlns:a16="http://schemas.microsoft.com/office/drawing/2014/main" id="{A821A826-D490-40CA-9CA2-E4DC166F7CF0}"/>
              </a:ext>
            </a:extLst>
          </p:cNvPr>
          <p:cNvSpPr txBox="1"/>
          <p:nvPr/>
        </p:nvSpPr>
        <p:spPr>
          <a:xfrm>
            <a:off x="2317103" y="4171233"/>
            <a:ext cx="5069644" cy="461665"/>
          </a:xfrm>
          <a:prstGeom prst="rect">
            <a:avLst/>
          </a:prstGeom>
          <a:noFill/>
        </p:spPr>
        <p:txBody>
          <a:bodyPr wrap="square" rtlCol="0">
            <a:spAutoFit/>
          </a:bodyPr>
          <a:lstStyle/>
          <a:p>
            <a:r>
              <a:rPr lang="en-GB" sz="2400" dirty="0">
                <a:solidFill>
                  <a:srgbClr val="FF0000"/>
                </a:solidFill>
              </a:rPr>
              <a:t>“There are 12 possible outcomes”</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B21C01AC-DCAE-4A37-92D6-810F04BC7655}"/>
                  </a:ext>
                </a:extLst>
              </p:cNvPr>
              <p:cNvSpPr/>
              <p:nvPr/>
            </p:nvSpPr>
            <p:spPr>
              <a:xfrm>
                <a:off x="10701750" y="3388812"/>
                <a:ext cx="540533"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12</m:t>
                          </m:r>
                        </m:den>
                      </m:f>
                    </m:oMath>
                  </m:oMathPara>
                </a14:m>
                <a:endParaRPr lang="en-GB" dirty="0"/>
              </a:p>
            </p:txBody>
          </p:sp>
        </mc:Choice>
        <mc:Fallback xmlns="">
          <p:sp>
            <p:nvSpPr>
              <p:cNvPr id="21" name="Rectangle 20">
                <a:extLst>
                  <a:ext uri="{FF2B5EF4-FFF2-40B4-BE49-F238E27FC236}">
                    <a16:creationId xmlns:a16="http://schemas.microsoft.com/office/drawing/2014/main" id="{B21C01AC-DCAE-4A37-92D6-810F04BC7655}"/>
                  </a:ext>
                </a:extLst>
              </p:cNvPr>
              <p:cNvSpPr>
                <a:spLocks noRot="1" noChangeAspect="1" noMove="1" noResize="1" noEditPoints="1" noAdjustHandles="1" noChangeArrowheads="1" noChangeShapeType="1" noTextEdit="1"/>
              </p:cNvSpPr>
              <p:nvPr/>
            </p:nvSpPr>
            <p:spPr>
              <a:xfrm>
                <a:off x="10701750" y="3388812"/>
                <a:ext cx="540533" cy="66851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09C7DB3-4BCD-4C2F-B248-83FA702EE746}"/>
                  </a:ext>
                </a:extLst>
              </p:cNvPr>
              <p:cNvSpPr txBox="1"/>
              <p:nvPr/>
            </p:nvSpPr>
            <p:spPr>
              <a:xfrm>
                <a:off x="9352703" y="4720569"/>
                <a:ext cx="576064" cy="624082"/>
              </a:xfrm>
              <a:prstGeom prst="rect">
                <a:avLst/>
              </a:prstGeom>
              <a:noFill/>
            </p:spPr>
            <p:txBody>
              <a:bodyPr wrap="square" rtlCol="0">
                <a:spAutoFit/>
              </a:bodyPr>
              <a:lstStyle/>
              <a:p>
                <a:r>
                  <a:rPr lang="en-GB" sz="2400" dirty="0">
                    <a:solidFill>
                      <a:srgbClr val="FF0000"/>
                    </a:solidFill>
                    <a:latin typeface="+mj-lt"/>
                  </a:rPr>
                  <a:t>=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4</m:t>
                        </m:r>
                      </m:den>
                    </m:f>
                  </m:oMath>
                </a14:m>
                <a:endParaRPr lang="en-GB" sz="2400" dirty="0">
                  <a:latin typeface="+mj-lt"/>
                </a:endParaRPr>
              </a:p>
            </p:txBody>
          </p:sp>
        </mc:Choice>
        <mc:Fallback xmlns="">
          <p:sp>
            <p:nvSpPr>
              <p:cNvPr id="23" name="TextBox 22">
                <a:extLst>
                  <a:ext uri="{FF2B5EF4-FFF2-40B4-BE49-F238E27FC236}">
                    <a16:creationId xmlns:a16="http://schemas.microsoft.com/office/drawing/2014/main" id="{609C7DB3-4BCD-4C2F-B248-83FA702EE746}"/>
                  </a:ext>
                </a:extLst>
              </p:cNvPr>
              <p:cNvSpPr txBox="1">
                <a:spLocks noRot="1" noChangeAspect="1" noMove="1" noResize="1" noEditPoints="1" noAdjustHandles="1" noChangeArrowheads="1" noChangeShapeType="1" noTextEdit="1"/>
              </p:cNvSpPr>
              <p:nvPr/>
            </p:nvSpPr>
            <p:spPr>
              <a:xfrm>
                <a:off x="9352703" y="4720569"/>
                <a:ext cx="576064" cy="624082"/>
              </a:xfrm>
              <a:prstGeom prst="rect">
                <a:avLst/>
              </a:prstGeom>
              <a:blipFill>
                <a:blip r:embed="rId6"/>
                <a:stretch>
                  <a:fillRect l="-15789" b="-67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5BCC697-6945-4D05-8484-FC74A61D08AE}"/>
                  </a:ext>
                </a:extLst>
              </p:cNvPr>
              <p:cNvSpPr/>
              <p:nvPr/>
            </p:nvSpPr>
            <p:spPr>
              <a:xfrm>
                <a:off x="11236592" y="3464128"/>
                <a:ext cx="579005" cy="613886"/>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4</m:t>
                        </m:r>
                      </m:den>
                    </m:f>
                  </m:oMath>
                </a14:m>
                <a:endParaRPr lang="en-GB" sz="2400" dirty="0"/>
              </a:p>
            </p:txBody>
          </p:sp>
        </mc:Choice>
        <mc:Fallback xmlns="">
          <p:sp>
            <p:nvSpPr>
              <p:cNvPr id="24" name="Rectangle 23">
                <a:extLst>
                  <a:ext uri="{FF2B5EF4-FFF2-40B4-BE49-F238E27FC236}">
                    <a16:creationId xmlns:a16="http://schemas.microsoft.com/office/drawing/2014/main" id="{35BCC697-6945-4D05-8484-FC74A61D08AE}"/>
                  </a:ext>
                </a:extLst>
              </p:cNvPr>
              <p:cNvSpPr>
                <a:spLocks noRot="1" noChangeAspect="1" noMove="1" noResize="1" noEditPoints="1" noAdjustHandles="1" noChangeArrowheads="1" noChangeShapeType="1" noTextEdit="1"/>
              </p:cNvSpPr>
              <p:nvPr/>
            </p:nvSpPr>
            <p:spPr>
              <a:xfrm>
                <a:off x="11236592" y="3464128"/>
                <a:ext cx="579005" cy="613886"/>
              </a:xfrm>
              <a:prstGeom prst="rect">
                <a:avLst/>
              </a:prstGeom>
              <a:blipFill>
                <a:blip r:embed="rId7"/>
                <a:stretch>
                  <a:fillRect l="-1578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79F6596-3D13-456B-88CF-FF704F266B35}"/>
                  </a:ext>
                </a:extLst>
              </p:cNvPr>
              <p:cNvSpPr/>
              <p:nvPr/>
            </p:nvSpPr>
            <p:spPr>
              <a:xfrm>
                <a:off x="8836531" y="4707358"/>
                <a:ext cx="529312" cy="614655"/>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12</m:t>
                        </m:r>
                      </m:den>
                    </m:f>
                  </m:oMath>
                </a14:m>
                <a:endParaRPr lang="en-GB" sz="2400" dirty="0"/>
              </a:p>
            </p:txBody>
          </p:sp>
        </mc:Choice>
        <mc:Fallback xmlns="">
          <p:sp>
            <p:nvSpPr>
              <p:cNvPr id="25" name="Rectangle 24">
                <a:extLst>
                  <a:ext uri="{FF2B5EF4-FFF2-40B4-BE49-F238E27FC236}">
                    <a16:creationId xmlns:a16="http://schemas.microsoft.com/office/drawing/2014/main" id="{A79F6596-3D13-456B-88CF-FF704F266B35}"/>
                  </a:ext>
                </a:extLst>
              </p:cNvPr>
              <p:cNvSpPr>
                <a:spLocks noRot="1" noChangeAspect="1" noMove="1" noResize="1" noEditPoints="1" noAdjustHandles="1" noChangeArrowheads="1" noChangeShapeType="1" noTextEdit="1"/>
              </p:cNvSpPr>
              <p:nvPr/>
            </p:nvSpPr>
            <p:spPr>
              <a:xfrm>
                <a:off x="8836531" y="4707358"/>
                <a:ext cx="529312" cy="614655"/>
              </a:xfrm>
              <a:prstGeom prst="rect">
                <a:avLst/>
              </a:prstGeom>
              <a:blipFill>
                <a:blip r:embed="rId8"/>
                <a:stretch>
                  <a:fillRect/>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50EBB659-32E1-4C11-ACAB-04AB39D389F4}"/>
              </a:ext>
            </a:extLst>
          </p:cNvPr>
          <p:cNvSpPr/>
          <p:nvPr/>
        </p:nvSpPr>
        <p:spPr>
          <a:xfrm>
            <a:off x="2375268" y="5442509"/>
            <a:ext cx="6096000" cy="830997"/>
          </a:xfrm>
          <a:prstGeom prst="rect">
            <a:avLst/>
          </a:prstGeom>
        </p:spPr>
        <p:txBody>
          <a:bodyPr>
            <a:spAutoFit/>
          </a:bodyPr>
          <a:lstStyle/>
          <a:p>
            <a:r>
              <a:rPr lang="en-GB" sz="2400" dirty="0"/>
              <a:t>(c) The probability of throwing a coin with an Even number</a:t>
            </a:r>
          </a:p>
        </p:txBody>
      </p:sp>
      <p:sp>
        <p:nvSpPr>
          <p:cNvPr id="27" name="Rectangle 26">
            <a:extLst>
              <a:ext uri="{FF2B5EF4-FFF2-40B4-BE49-F238E27FC236}">
                <a16:creationId xmlns:a16="http://schemas.microsoft.com/office/drawing/2014/main" id="{664E5C1A-6EDE-4AB5-9065-C653D32BC561}"/>
              </a:ext>
            </a:extLst>
          </p:cNvPr>
          <p:cNvSpPr/>
          <p:nvPr/>
        </p:nvSpPr>
        <p:spPr>
          <a:xfrm>
            <a:off x="4856942" y="5981127"/>
            <a:ext cx="3510898" cy="461665"/>
          </a:xfrm>
          <a:prstGeom prst="rect">
            <a:avLst/>
          </a:prstGeom>
        </p:spPr>
        <p:txBody>
          <a:bodyPr wrap="none">
            <a:spAutoFit/>
          </a:bodyPr>
          <a:lstStyle/>
          <a:p>
            <a:r>
              <a:rPr lang="en-GB" sz="2400" dirty="0">
                <a:solidFill>
                  <a:srgbClr val="FF0000"/>
                </a:solidFill>
              </a:rPr>
              <a:t>p(T2,T4,T6,H2,H4,H6) =</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4A80D72-A2E2-4968-908E-FBA75F29A8A0}"/>
                  </a:ext>
                </a:extLst>
              </p:cNvPr>
              <p:cNvSpPr/>
              <p:nvPr/>
            </p:nvSpPr>
            <p:spPr>
              <a:xfrm>
                <a:off x="8276535" y="5848335"/>
                <a:ext cx="540533" cy="6950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i="1">
                              <a:solidFill>
                                <a:srgbClr val="FF0000"/>
                              </a:solidFill>
                              <a:latin typeface="Cambria Math" panose="02040503050406030204" pitchFamily="18" charset="0"/>
                            </a:rPr>
                            <m:t>12</m:t>
                          </m:r>
                        </m:den>
                      </m:f>
                    </m:oMath>
                  </m:oMathPara>
                </a14:m>
                <a:endParaRPr lang="en-GB" dirty="0"/>
              </a:p>
            </p:txBody>
          </p:sp>
        </mc:Choice>
        <mc:Fallback xmlns="">
          <p:sp>
            <p:nvSpPr>
              <p:cNvPr id="28" name="Rectangle 27">
                <a:extLst>
                  <a:ext uri="{FF2B5EF4-FFF2-40B4-BE49-F238E27FC236}">
                    <a16:creationId xmlns:a16="http://schemas.microsoft.com/office/drawing/2014/main" id="{C4A80D72-A2E2-4968-908E-FBA75F29A8A0}"/>
                  </a:ext>
                </a:extLst>
              </p:cNvPr>
              <p:cNvSpPr>
                <a:spLocks noRot="1" noChangeAspect="1" noMove="1" noResize="1" noEditPoints="1" noAdjustHandles="1" noChangeArrowheads="1" noChangeShapeType="1" noTextEdit="1"/>
              </p:cNvSpPr>
              <p:nvPr/>
            </p:nvSpPr>
            <p:spPr>
              <a:xfrm>
                <a:off x="8276535" y="5848335"/>
                <a:ext cx="540533" cy="6950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F6416AC-9A84-4573-88AC-9C75ACAB1A4F}"/>
                  </a:ext>
                </a:extLst>
              </p:cNvPr>
              <p:cNvSpPr/>
              <p:nvPr/>
            </p:nvSpPr>
            <p:spPr>
              <a:xfrm>
                <a:off x="9011255" y="5831046"/>
                <a:ext cx="3978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2</m:t>
                          </m:r>
                        </m:den>
                      </m:f>
                    </m:oMath>
                  </m:oMathPara>
                </a14:m>
                <a:endParaRPr lang="en-GB" dirty="0"/>
              </a:p>
            </p:txBody>
          </p:sp>
        </mc:Choice>
        <mc:Fallback xmlns="">
          <p:sp>
            <p:nvSpPr>
              <p:cNvPr id="29" name="Rectangle 28">
                <a:extLst>
                  <a:ext uri="{FF2B5EF4-FFF2-40B4-BE49-F238E27FC236}">
                    <a16:creationId xmlns:a16="http://schemas.microsoft.com/office/drawing/2014/main" id="{DF6416AC-9A84-4573-88AC-9C75ACAB1A4F}"/>
                  </a:ext>
                </a:extLst>
              </p:cNvPr>
              <p:cNvSpPr>
                <a:spLocks noRot="1" noChangeAspect="1" noMove="1" noResize="1" noEditPoints="1" noAdjustHandles="1" noChangeArrowheads="1" noChangeShapeType="1" noTextEdit="1"/>
              </p:cNvSpPr>
              <p:nvPr/>
            </p:nvSpPr>
            <p:spPr>
              <a:xfrm>
                <a:off x="9011255" y="5831046"/>
                <a:ext cx="397866" cy="668516"/>
              </a:xfrm>
              <a:prstGeom prst="rect">
                <a:avLst/>
              </a:prstGeom>
              <a:blipFill>
                <a:blip r:embed="rId10"/>
                <a:stretch>
                  <a:fillRect/>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8D9CBDCC-7E10-449A-A30F-AAE1B7C286F5}"/>
              </a:ext>
            </a:extLst>
          </p:cNvPr>
          <p:cNvSpPr/>
          <p:nvPr/>
        </p:nvSpPr>
        <p:spPr>
          <a:xfrm>
            <a:off x="8740954" y="5995811"/>
            <a:ext cx="333746" cy="400110"/>
          </a:xfrm>
          <a:prstGeom prst="rect">
            <a:avLst/>
          </a:prstGeom>
        </p:spPr>
        <p:txBody>
          <a:bodyPr wrap="none">
            <a:spAutoFit/>
          </a:bodyPr>
          <a:lstStyle/>
          <a:p>
            <a:r>
              <a:rPr lang="en-GB" dirty="0">
                <a:solidFill>
                  <a:srgbClr val="FF0000"/>
                </a:solidFill>
              </a:rPr>
              <a:t>=</a:t>
            </a:r>
            <a:endParaRPr lang="en-GB" dirty="0"/>
          </a:p>
        </p:txBody>
      </p:sp>
      <p:sp>
        <p:nvSpPr>
          <p:cNvPr id="33" name="Rectangle 32">
            <a:extLst>
              <a:ext uri="{FF2B5EF4-FFF2-40B4-BE49-F238E27FC236}">
                <a16:creationId xmlns:a16="http://schemas.microsoft.com/office/drawing/2014/main" id="{C9CA922E-63A4-4301-A523-5094D2C823AA}"/>
              </a:ext>
            </a:extLst>
          </p:cNvPr>
          <p:cNvSpPr/>
          <p:nvPr/>
        </p:nvSpPr>
        <p:spPr bwMode="auto">
          <a:xfrm>
            <a:off x="2404012" y="2211558"/>
            <a:ext cx="5780220" cy="1959675"/>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958547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8" grpId="0"/>
      <p:bldP spid="19" grpId="0"/>
      <p:bldP spid="20" grpId="0"/>
      <p:bldP spid="21" grpId="0"/>
      <p:bldP spid="23" grpId="0"/>
      <p:bldP spid="24" grpId="0"/>
      <p:bldP spid="25" grpId="0"/>
      <p:bldP spid="27" grpId="0"/>
      <p:bldP spid="28" grpId="0"/>
      <p:bldP spid="29"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4B86AA-CDF8-416A-8CB7-352B8D28D192}"/>
              </a:ext>
            </a:extLst>
          </p:cNvPr>
          <p:cNvSpPr/>
          <p:nvPr/>
        </p:nvSpPr>
        <p:spPr>
          <a:xfrm>
            <a:off x="2214136" y="646478"/>
            <a:ext cx="9858528" cy="1569660"/>
          </a:xfrm>
          <a:prstGeom prst="rect">
            <a:avLst/>
          </a:prstGeom>
        </p:spPr>
        <p:txBody>
          <a:bodyPr wrap="square">
            <a:spAutoFit/>
          </a:bodyPr>
          <a:lstStyle/>
          <a:p>
            <a:r>
              <a:rPr lang="en-GB" sz="2400" b="1" dirty="0"/>
              <a:t>Example 3</a:t>
            </a:r>
          </a:p>
          <a:p>
            <a:r>
              <a:rPr lang="en-GB" sz="2400" dirty="0"/>
              <a:t>Draw a table to show all the possible total scores when two fair dice are thrown at the same time.</a:t>
            </a:r>
          </a:p>
          <a:p>
            <a:r>
              <a:rPr lang="en-GB" sz="2400" b="1" dirty="0"/>
              <a:t>Solution</a:t>
            </a:r>
          </a:p>
        </p:txBody>
      </p:sp>
      <p:sp>
        <p:nvSpPr>
          <p:cNvPr id="3" name="Rectangle 2">
            <a:extLst>
              <a:ext uri="{FF2B5EF4-FFF2-40B4-BE49-F238E27FC236}">
                <a16:creationId xmlns:a16="http://schemas.microsoft.com/office/drawing/2014/main" id="{A262A5DC-F757-4A23-9829-1C05FB02E48F}"/>
              </a:ext>
            </a:extLst>
          </p:cNvPr>
          <p:cNvSpPr/>
          <p:nvPr/>
        </p:nvSpPr>
        <p:spPr>
          <a:xfrm>
            <a:off x="6531104" y="3199354"/>
            <a:ext cx="4752528" cy="830997"/>
          </a:xfrm>
          <a:prstGeom prst="rect">
            <a:avLst/>
          </a:prstGeom>
        </p:spPr>
        <p:txBody>
          <a:bodyPr wrap="square">
            <a:spAutoFit/>
          </a:bodyPr>
          <a:lstStyle/>
          <a:p>
            <a:r>
              <a:rPr lang="en-GB" sz="2400" dirty="0">
                <a:solidFill>
                  <a:srgbClr val="FF0000"/>
                </a:solidFill>
              </a:rPr>
              <a:t>There are 6 outcomes that give a score of 7.</a:t>
            </a:r>
          </a:p>
        </p:txBody>
      </p:sp>
      <p:pic>
        <p:nvPicPr>
          <p:cNvPr id="4" name="Picture 3">
            <a:extLst>
              <a:ext uri="{FF2B5EF4-FFF2-40B4-BE49-F238E27FC236}">
                <a16:creationId xmlns:a16="http://schemas.microsoft.com/office/drawing/2014/main" id="{4A8850A2-1224-4DBE-9708-C64A19F76B96}"/>
              </a:ext>
            </a:extLst>
          </p:cNvPr>
          <p:cNvPicPr>
            <a:picLocks noChangeAspect="1"/>
          </p:cNvPicPr>
          <p:nvPr/>
        </p:nvPicPr>
        <p:blipFill>
          <a:blip r:embed="rId4"/>
          <a:stretch>
            <a:fillRect/>
          </a:stretch>
        </p:blipFill>
        <p:spPr>
          <a:xfrm>
            <a:off x="2296701" y="2335448"/>
            <a:ext cx="4033749" cy="3345803"/>
          </a:xfrm>
          <a:prstGeom prst="rect">
            <a:avLst/>
          </a:prstGeom>
        </p:spPr>
      </p:pic>
      <p:sp>
        <p:nvSpPr>
          <p:cNvPr id="7" name="Rectangle 6">
            <a:extLst>
              <a:ext uri="{FF2B5EF4-FFF2-40B4-BE49-F238E27FC236}">
                <a16:creationId xmlns:a16="http://schemas.microsoft.com/office/drawing/2014/main" id="{EE93670A-8E4D-4266-B251-7F928CBEC966}"/>
              </a:ext>
            </a:extLst>
          </p:cNvPr>
          <p:cNvSpPr/>
          <p:nvPr/>
        </p:nvSpPr>
        <p:spPr>
          <a:xfrm>
            <a:off x="3359696" y="3241645"/>
            <a:ext cx="327334" cy="400110"/>
          </a:xfrm>
          <a:prstGeom prst="rect">
            <a:avLst/>
          </a:prstGeom>
        </p:spPr>
        <p:txBody>
          <a:bodyPr wrap="none">
            <a:spAutoFit/>
          </a:bodyPr>
          <a:lstStyle/>
          <a:p>
            <a:r>
              <a:rPr lang="en-GB" dirty="0">
                <a:solidFill>
                  <a:srgbClr val="FF0000"/>
                </a:solidFill>
              </a:rPr>
              <a:t>2</a:t>
            </a:r>
          </a:p>
        </p:txBody>
      </p:sp>
      <p:sp>
        <p:nvSpPr>
          <p:cNvPr id="8" name="Rectangle 7">
            <a:extLst>
              <a:ext uri="{FF2B5EF4-FFF2-40B4-BE49-F238E27FC236}">
                <a16:creationId xmlns:a16="http://schemas.microsoft.com/office/drawing/2014/main" id="{1E312B47-48BD-4E25-8065-4BA6ACA4E07F}"/>
              </a:ext>
            </a:extLst>
          </p:cNvPr>
          <p:cNvSpPr/>
          <p:nvPr/>
        </p:nvSpPr>
        <p:spPr>
          <a:xfrm>
            <a:off x="3833492" y="3236518"/>
            <a:ext cx="327334" cy="400110"/>
          </a:xfrm>
          <a:prstGeom prst="rect">
            <a:avLst/>
          </a:prstGeom>
        </p:spPr>
        <p:txBody>
          <a:bodyPr wrap="none">
            <a:spAutoFit/>
          </a:bodyPr>
          <a:lstStyle/>
          <a:p>
            <a:r>
              <a:rPr lang="en-GB" dirty="0">
                <a:solidFill>
                  <a:srgbClr val="FF0000"/>
                </a:solidFill>
              </a:rPr>
              <a:t>3</a:t>
            </a:r>
          </a:p>
        </p:txBody>
      </p:sp>
      <p:sp>
        <p:nvSpPr>
          <p:cNvPr id="9" name="Rectangle 8">
            <a:extLst>
              <a:ext uri="{FF2B5EF4-FFF2-40B4-BE49-F238E27FC236}">
                <a16:creationId xmlns:a16="http://schemas.microsoft.com/office/drawing/2014/main" id="{0FBBCCE9-0F53-449E-8F63-0E7135E00DEF}"/>
              </a:ext>
            </a:extLst>
          </p:cNvPr>
          <p:cNvSpPr/>
          <p:nvPr/>
        </p:nvSpPr>
        <p:spPr>
          <a:xfrm>
            <a:off x="4288173" y="3236518"/>
            <a:ext cx="327334" cy="400110"/>
          </a:xfrm>
          <a:prstGeom prst="rect">
            <a:avLst/>
          </a:prstGeom>
        </p:spPr>
        <p:txBody>
          <a:bodyPr wrap="none">
            <a:spAutoFit/>
          </a:bodyPr>
          <a:lstStyle/>
          <a:p>
            <a:r>
              <a:rPr lang="en-GB" dirty="0">
                <a:solidFill>
                  <a:srgbClr val="FF0000"/>
                </a:solidFill>
              </a:rPr>
              <a:t>4</a:t>
            </a:r>
          </a:p>
        </p:txBody>
      </p:sp>
      <p:sp>
        <p:nvSpPr>
          <p:cNvPr id="10" name="Rectangle 9">
            <a:extLst>
              <a:ext uri="{FF2B5EF4-FFF2-40B4-BE49-F238E27FC236}">
                <a16:creationId xmlns:a16="http://schemas.microsoft.com/office/drawing/2014/main" id="{3A1F95DA-B584-4631-9064-E34E6813D99F}"/>
              </a:ext>
            </a:extLst>
          </p:cNvPr>
          <p:cNvSpPr/>
          <p:nvPr/>
        </p:nvSpPr>
        <p:spPr>
          <a:xfrm>
            <a:off x="4739222" y="3228945"/>
            <a:ext cx="327334" cy="400110"/>
          </a:xfrm>
          <a:prstGeom prst="rect">
            <a:avLst/>
          </a:prstGeom>
        </p:spPr>
        <p:txBody>
          <a:bodyPr wrap="none">
            <a:spAutoFit/>
          </a:bodyPr>
          <a:lstStyle/>
          <a:p>
            <a:r>
              <a:rPr lang="en-GB" dirty="0">
                <a:solidFill>
                  <a:srgbClr val="FF0000"/>
                </a:solidFill>
              </a:rPr>
              <a:t>5</a:t>
            </a:r>
          </a:p>
        </p:txBody>
      </p:sp>
      <p:sp>
        <p:nvSpPr>
          <p:cNvPr id="11" name="Rectangle 10">
            <a:extLst>
              <a:ext uri="{FF2B5EF4-FFF2-40B4-BE49-F238E27FC236}">
                <a16:creationId xmlns:a16="http://schemas.microsoft.com/office/drawing/2014/main" id="{DE778A33-A296-4C07-8E6B-D3BF9FC1F80B}"/>
              </a:ext>
            </a:extLst>
          </p:cNvPr>
          <p:cNvSpPr/>
          <p:nvPr/>
        </p:nvSpPr>
        <p:spPr>
          <a:xfrm>
            <a:off x="5235651" y="3228945"/>
            <a:ext cx="327334" cy="400110"/>
          </a:xfrm>
          <a:prstGeom prst="rect">
            <a:avLst/>
          </a:prstGeom>
        </p:spPr>
        <p:txBody>
          <a:bodyPr wrap="none">
            <a:spAutoFit/>
          </a:bodyPr>
          <a:lstStyle/>
          <a:p>
            <a:r>
              <a:rPr lang="en-GB" dirty="0">
                <a:solidFill>
                  <a:srgbClr val="FF0000"/>
                </a:solidFill>
              </a:rPr>
              <a:t>6</a:t>
            </a:r>
          </a:p>
        </p:txBody>
      </p:sp>
      <p:sp>
        <p:nvSpPr>
          <p:cNvPr id="12" name="Rectangle 11">
            <a:extLst>
              <a:ext uri="{FF2B5EF4-FFF2-40B4-BE49-F238E27FC236}">
                <a16:creationId xmlns:a16="http://schemas.microsoft.com/office/drawing/2014/main" id="{867D1D81-6A9F-4D8D-B241-DD721821319D}"/>
              </a:ext>
            </a:extLst>
          </p:cNvPr>
          <p:cNvSpPr/>
          <p:nvPr/>
        </p:nvSpPr>
        <p:spPr>
          <a:xfrm>
            <a:off x="5655788" y="3236518"/>
            <a:ext cx="327334" cy="400110"/>
          </a:xfrm>
          <a:prstGeom prst="rect">
            <a:avLst/>
          </a:prstGeom>
        </p:spPr>
        <p:txBody>
          <a:bodyPr wrap="none">
            <a:spAutoFit/>
          </a:bodyPr>
          <a:lstStyle/>
          <a:p>
            <a:r>
              <a:rPr lang="en-GB" dirty="0">
                <a:solidFill>
                  <a:srgbClr val="FF0000"/>
                </a:solidFill>
              </a:rPr>
              <a:t>7</a:t>
            </a:r>
          </a:p>
        </p:txBody>
      </p:sp>
      <p:sp>
        <p:nvSpPr>
          <p:cNvPr id="13" name="TextBox 12">
            <a:extLst>
              <a:ext uri="{FF2B5EF4-FFF2-40B4-BE49-F238E27FC236}">
                <a16:creationId xmlns:a16="http://schemas.microsoft.com/office/drawing/2014/main" id="{B476AF3E-48EC-479E-BAF3-5F403E85C057}"/>
              </a:ext>
            </a:extLst>
          </p:cNvPr>
          <p:cNvSpPr txBox="1"/>
          <p:nvPr/>
        </p:nvSpPr>
        <p:spPr>
          <a:xfrm>
            <a:off x="3352653" y="3593624"/>
            <a:ext cx="2710904" cy="400110"/>
          </a:xfrm>
          <a:prstGeom prst="rect">
            <a:avLst/>
          </a:prstGeom>
          <a:noFill/>
        </p:spPr>
        <p:txBody>
          <a:bodyPr wrap="square" rtlCol="0">
            <a:spAutoFit/>
          </a:bodyPr>
          <a:lstStyle/>
          <a:p>
            <a:r>
              <a:rPr lang="en-GB" dirty="0">
                <a:solidFill>
                  <a:srgbClr val="FF0000"/>
                </a:solidFill>
              </a:rPr>
              <a:t>3    4     5     6     7    8  </a:t>
            </a:r>
          </a:p>
        </p:txBody>
      </p:sp>
      <p:sp>
        <p:nvSpPr>
          <p:cNvPr id="14" name="Rectangle 13">
            <a:extLst>
              <a:ext uri="{FF2B5EF4-FFF2-40B4-BE49-F238E27FC236}">
                <a16:creationId xmlns:a16="http://schemas.microsoft.com/office/drawing/2014/main" id="{3F27A0EB-F2EF-4974-96C0-25F6A720540B}"/>
              </a:ext>
            </a:extLst>
          </p:cNvPr>
          <p:cNvSpPr/>
          <p:nvPr/>
        </p:nvSpPr>
        <p:spPr>
          <a:xfrm>
            <a:off x="3371115" y="3952571"/>
            <a:ext cx="2803973" cy="400110"/>
          </a:xfrm>
          <a:prstGeom prst="rect">
            <a:avLst/>
          </a:prstGeom>
        </p:spPr>
        <p:txBody>
          <a:bodyPr wrap="none">
            <a:spAutoFit/>
          </a:bodyPr>
          <a:lstStyle/>
          <a:p>
            <a:r>
              <a:rPr lang="en-GB" dirty="0">
                <a:solidFill>
                  <a:srgbClr val="FF0000"/>
                </a:solidFill>
              </a:rPr>
              <a:t>4    5     6     7     8    9  </a:t>
            </a:r>
          </a:p>
        </p:txBody>
      </p:sp>
      <p:sp>
        <p:nvSpPr>
          <p:cNvPr id="15" name="Rectangle 14">
            <a:extLst>
              <a:ext uri="{FF2B5EF4-FFF2-40B4-BE49-F238E27FC236}">
                <a16:creationId xmlns:a16="http://schemas.microsoft.com/office/drawing/2014/main" id="{68ABE49E-0336-41E7-8037-62AED389C817}"/>
              </a:ext>
            </a:extLst>
          </p:cNvPr>
          <p:cNvSpPr/>
          <p:nvPr/>
        </p:nvSpPr>
        <p:spPr>
          <a:xfrm>
            <a:off x="3333486" y="4292966"/>
            <a:ext cx="2946640" cy="400110"/>
          </a:xfrm>
          <a:prstGeom prst="rect">
            <a:avLst/>
          </a:prstGeom>
        </p:spPr>
        <p:txBody>
          <a:bodyPr wrap="none">
            <a:spAutoFit/>
          </a:bodyPr>
          <a:lstStyle/>
          <a:p>
            <a:r>
              <a:rPr lang="en-GB" dirty="0">
                <a:solidFill>
                  <a:srgbClr val="FF0000"/>
                </a:solidFill>
              </a:rPr>
              <a:t>5    6     7     8     9    10  </a:t>
            </a:r>
          </a:p>
        </p:txBody>
      </p:sp>
      <p:sp>
        <p:nvSpPr>
          <p:cNvPr id="16" name="Rectangle 15">
            <a:extLst>
              <a:ext uri="{FF2B5EF4-FFF2-40B4-BE49-F238E27FC236}">
                <a16:creationId xmlns:a16="http://schemas.microsoft.com/office/drawing/2014/main" id="{7E2E9AE6-2954-44EF-A456-092F9E3F48F5}"/>
              </a:ext>
            </a:extLst>
          </p:cNvPr>
          <p:cNvSpPr/>
          <p:nvPr/>
        </p:nvSpPr>
        <p:spPr>
          <a:xfrm>
            <a:off x="3352653" y="4670465"/>
            <a:ext cx="2929200" cy="400110"/>
          </a:xfrm>
          <a:prstGeom prst="rect">
            <a:avLst/>
          </a:prstGeom>
        </p:spPr>
        <p:txBody>
          <a:bodyPr wrap="none">
            <a:spAutoFit/>
          </a:bodyPr>
          <a:lstStyle/>
          <a:p>
            <a:r>
              <a:rPr lang="en-GB" dirty="0">
                <a:solidFill>
                  <a:srgbClr val="FF0000"/>
                </a:solidFill>
              </a:rPr>
              <a:t>6    7     8     9   10    11  </a:t>
            </a:r>
          </a:p>
        </p:txBody>
      </p:sp>
      <p:sp>
        <p:nvSpPr>
          <p:cNvPr id="17" name="Rectangle 16">
            <a:extLst>
              <a:ext uri="{FF2B5EF4-FFF2-40B4-BE49-F238E27FC236}">
                <a16:creationId xmlns:a16="http://schemas.microsoft.com/office/drawing/2014/main" id="{AA7BEEEA-06AD-420A-A314-4EFE9DC298E6}"/>
              </a:ext>
            </a:extLst>
          </p:cNvPr>
          <p:cNvSpPr/>
          <p:nvPr/>
        </p:nvSpPr>
        <p:spPr>
          <a:xfrm>
            <a:off x="3359923" y="5010400"/>
            <a:ext cx="3001334" cy="400110"/>
          </a:xfrm>
          <a:prstGeom prst="rect">
            <a:avLst/>
          </a:prstGeom>
        </p:spPr>
        <p:txBody>
          <a:bodyPr wrap="none">
            <a:spAutoFit/>
          </a:bodyPr>
          <a:lstStyle/>
          <a:p>
            <a:r>
              <a:rPr lang="en-GB" dirty="0">
                <a:solidFill>
                  <a:srgbClr val="FF0000"/>
                </a:solidFill>
              </a:rPr>
              <a:t>7    8     9     10  11   12  </a:t>
            </a:r>
          </a:p>
        </p:txBody>
      </p:sp>
      <p:sp>
        <p:nvSpPr>
          <p:cNvPr id="18" name="Rectangle 17">
            <a:extLst>
              <a:ext uri="{FF2B5EF4-FFF2-40B4-BE49-F238E27FC236}">
                <a16:creationId xmlns:a16="http://schemas.microsoft.com/office/drawing/2014/main" id="{20B6150D-21E4-414E-A472-BEFF5FA639E5}"/>
              </a:ext>
            </a:extLst>
          </p:cNvPr>
          <p:cNvSpPr/>
          <p:nvPr/>
        </p:nvSpPr>
        <p:spPr bwMode="auto">
          <a:xfrm>
            <a:off x="4793181" y="4012746"/>
            <a:ext cx="288032" cy="31157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2" name="Rectangle 21">
            <a:extLst>
              <a:ext uri="{FF2B5EF4-FFF2-40B4-BE49-F238E27FC236}">
                <a16:creationId xmlns:a16="http://schemas.microsoft.com/office/drawing/2014/main" id="{AB32FEDC-2DC8-4B69-920A-5C53F7A18D6C}"/>
              </a:ext>
            </a:extLst>
          </p:cNvPr>
          <p:cNvSpPr/>
          <p:nvPr/>
        </p:nvSpPr>
        <p:spPr bwMode="auto">
          <a:xfrm>
            <a:off x="3796558" y="4720439"/>
            <a:ext cx="288032" cy="31157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3" name="Rectangle 22">
            <a:extLst>
              <a:ext uri="{FF2B5EF4-FFF2-40B4-BE49-F238E27FC236}">
                <a16:creationId xmlns:a16="http://schemas.microsoft.com/office/drawing/2014/main" id="{D5E01845-9FC7-4349-BE1C-5E0CBCCEAF65}"/>
              </a:ext>
            </a:extLst>
          </p:cNvPr>
          <p:cNvSpPr/>
          <p:nvPr/>
        </p:nvSpPr>
        <p:spPr bwMode="auto">
          <a:xfrm>
            <a:off x="4257153" y="4358413"/>
            <a:ext cx="288032" cy="31157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4" name="Rectangle 23">
            <a:extLst>
              <a:ext uri="{FF2B5EF4-FFF2-40B4-BE49-F238E27FC236}">
                <a16:creationId xmlns:a16="http://schemas.microsoft.com/office/drawing/2014/main" id="{7FDA963D-7DCF-4EA2-950E-F513DE063353}"/>
              </a:ext>
            </a:extLst>
          </p:cNvPr>
          <p:cNvSpPr/>
          <p:nvPr/>
        </p:nvSpPr>
        <p:spPr bwMode="auto">
          <a:xfrm>
            <a:off x="5274470" y="3631676"/>
            <a:ext cx="288032" cy="31157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6" name="Rectangle 25">
            <a:extLst>
              <a:ext uri="{FF2B5EF4-FFF2-40B4-BE49-F238E27FC236}">
                <a16:creationId xmlns:a16="http://schemas.microsoft.com/office/drawing/2014/main" id="{B25C1202-E9EE-426B-A346-73A063852071}"/>
              </a:ext>
            </a:extLst>
          </p:cNvPr>
          <p:cNvSpPr/>
          <p:nvPr/>
        </p:nvSpPr>
        <p:spPr bwMode="auto">
          <a:xfrm>
            <a:off x="3371115" y="5050159"/>
            <a:ext cx="288032" cy="31157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5" name="Rectangle 24">
            <a:extLst>
              <a:ext uri="{FF2B5EF4-FFF2-40B4-BE49-F238E27FC236}">
                <a16:creationId xmlns:a16="http://schemas.microsoft.com/office/drawing/2014/main" id="{951AE2D4-EB3D-4706-B7D0-776436D542AF}"/>
              </a:ext>
            </a:extLst>
          </p:cNvPr>
          <p:cNvSpPr/>
          <p:nvPr/>
        </p:nvSpPr>
        <p:spPr bwMode="auto">
          <a:xfrm>
            <a:off x="5675248" y="3302871"/>
            <a:ext cx="288032" cy="31157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9" name="TextBox 18">
            <a:extLst>
              <a:ext uri="{FF2B5EF4-FFF2-40B4-BE49-F238E27FC236}">
                <a16:creationId xmlns:a16="http://schemas.microsoft.com/office/drawing/2014/main" id="{897B44A0-6C0F-4E93-9FCD-D6EA888687C8}"/>
              </a:ext>
            </a:extLst>
          </p:cNvPr>
          <p:cNvSpPr txBox="1"/>
          <p:nvPr/>
        </p:nvSpPr>
        <p:spPr>
          <a:xfrm>
            <a:off x="6566788" y="4192616"/>
            <a:ext cx="4104456" cy="830997"/>
          </a:xfrm>
          <a:prstGeom prst="rect">
            <a:avLst/>
          </a:prstGeom>
          <a:noFill/>
        </p:spPr>
        <p:txBody>
          <a:bodyPr wrap="square" rtlCol="0">
            <a:spAutoFit/>
          </a:bodyPr>
          <a:lstStyle/>
          <a:p>
            <a:r>
              <a:rPr lang="en-GB" sz="2400" dirty="0"/>
              <a:t>(a) The probability of getting an even score with two dice</a:t>
            </a:r>
          </a:p>
        </p:txBody>
      </p:sp>
      <p:sp>
        <p:nvSpPr>
          <p:cNvPr id="20" name="Rectangle 19">
            <a:extLst>
              <a:ext uri="{FF2B5EF4-FFF2-40B4-BE49-F238E27FC236}">
                <a16:creationId xmlns:a16="http://schemas.microsoft.com/office/drawing/2014/main" id="{3612C947-DD7A-4B12-BCA2-6E00EC7087C6}"/>
              </a:ext>
            </a:extLst>
          </p:cNvPr>
          <p:cNvSpPr/>
          <p:nvPr/>
        </p:nvSpPr>
        <p:spPr>
          <a:xfrm>
            <a:off x="2427693" y="5604419"/>
            <a:ext cx="3426926" cy="1200329"/>
          </a:xfrm>
          <a:prstGeom prst="rect">
            <a:avLst/>
          </a:prstGeom>
        </p:spPr>
        <p:txBody>
          <a:bodyPr wrap="square">
            <a:spAutoFit/>
          </a:bodyPr>
          <a:lstStyle/>
          <a:p>
            <a:r>
              <a:rPr lang="en-GB" sz="2400" dirty="0"/>
              <a:t>(b) The probability of getting a score of more than 9 with two dice</a:t>
            </a:r>
          </a:p>
        </p:txBody>
      </p:sp>
      <p:sp>
        <p:nvSpPr>
          <p:cNvPr id="21" name="Rectangle 20">
            <a:extLst>
              <a:ext uri="{FF2B5EF4-FFF2-40B4-BE49-F238E27FC236}">
                <a16:creationId xmlns:a16="http://schemas.microsoft.com/office/drawing/2014/main" id="{D197F6DF-D251-4F1F-B5DD-725B909EBBD8}"/>
              </a:ext>
            </a:extLst>
          </p:cNvPr>
          <p:cNvSpPr/>
          <p:nvPr/>
        </p:nvSpPr>
        <p:spPr>
          <a:xfrm>
            <a:off x="6566788" y="5493131"/>
            <a:ext cx="2845341" cy="1200329"/>
          </a:xfrm>
          <a:prstGeom prst="rect">
            <a:avLst/>
          </a:prstGeom>
        </p:spPr>
        <p:txBody>
          <a:bodyPr wrap="square">
            <a:spAutoFit/>
          </a:bodyPr>
          <a:lstStyle/>
          <a:p>
            <a:r>
              <a:rPr lang="en-GB" sz="2400" dirty="0"/>
              <a:t>(c) The probability of getting a multiple of 3 with two dice</a:t>
            </a:r>
          </a:p>
        </p:txBody>
      </p:sp>
      <p:sp>
        <p:nvSpPr>
          <p:cNvPr id="28" name="Rectangle 27">
            <a:extLst>
              <a:ext uri="{FF2B5EF4-FFF2-40B4-BE49-F238E27FC236}">
                <a16:creationId xmlns:a16="http://schemas.microsoft.com/office/drawing/2014/main" id="{952FAC2F-6FA4-4195-B032-EA350ADA62BF}"/>
              </a:ext>
            </a:extLst>
          </p:cNvPr>
          <p:cNvSpPr/>
          <p:nvPr/>
        </p:nvSpPr>
        <p:spPr>
          <a:xfrm>
            <a:off x="4800385" y="3988649"/>
            <a:ext cx="327334" cy="400110"/>
          </a:xfrm>
          <a:prstGeom prst="rect">
            <a:avLst/>
          </a:prstGeom>
        </p:spPr>
        <p:txBody>
          <a:bodyPr wrap="none">
            <a:spAutoFit/>
          </a:bodyPr>
          <a:lstStyle/>
          <a:p>
            <a:r>
              <a:rPr lang="en-GB" dirty="0"/>
              <a:t>7</a:t>
            </a:r>
          </a:p>
        </p:txBody>
      </p:sp>
      <p:sp>
        <p:nvSpPr>
          <p:cNvPr id="29" name="Rectangle 28">
            <a:extLst>
              <a:ext uri="{FF2B5EF4-FFF2-40B4-BE49-F238E27FC236}">
                <a16:creationId xmlns:a16="http://schemas.microsoft.com/office/drawing/2014/main" id="{3E242B0E-90F6-4C52-8BB3-F253486C537F}"/>
              </a:ext>
            </a:extLst>
          </p:cNvPr>
          <p:cNvSpPr/>
          <p:nvPr/>
        </p:nvSpPr>
        <p:spPr>
          <a:xfrm>
            <a:off x="5254030" y="3612636"/>
            <a:ext cx="327334" cy="400110"/>
          </a:xfrm>
          <a:prstGeom prst="rect">
            <a:avLst/>
          </a:prstGeom>
        </p:spPr>
        <p:txBody>
          <a:bodyPr wrap="none">
            <a:spAutoFit/>
          </a:bodyPr>
          <a:lstStyle/>
          <a:p>
            <a:r>
              <a:rPr lang="en-GB" dirty="0"/>
              <a:t>7</a:t>
            </a:r>
          </a:p>
        </p:txBody>
      </p:sp>
      <p:sp>
        <p:nvSpPr>
          <p:cNvPr id="30" name="Rectangle 29">
            <a:extLst>
              <a:ext uri="{FF2B5EF4-FFF2-40B4-BE49-F238E27FC236}">
                <a16:creationId xmlns:a16="http://schemas.microsoft.com/office/drawing/2014/main" id="{CF092D44-6A11-4D12-894B-930A43D4A224}"/>
              </a:ext>
            </a:extLst>
          </p:cNvPr>
          <p:cNvSpPr/>
          <p:nvPr/>
        </p:nvSpPr>
        <p:spPr>
          <a:xfrm>
            <a:off x="4263618" y="4339549"/>
            <a:ext cx="327334" cy="400110"/>
          </a:xfrm>
          <a:prstGeom prst="rect">
            <a:avLst/>
          </a:prstGeom>
        </p:spPr>
        <p:txBody>
          <a:bodyPr wrap="none">
            <a:spAutoFit/>
          </a:bodyPr>
          <a:lstStyle/>
          <a:p>
            <a:r>
              <a:rPr lang="en-GB" dirty="0"/>
              <a:t>7</a:t>
            </a:r>
          </a:p>
        </p:txBody>
      </p:sp>
      <p:sp>
        <p:nvSpPr>
          <p:cNvPr id="31" name="Rectangle 30">
            <a:extLst>
              <a:ext uri="{FF2B5EF4-FFF2-40B4-BE49-F238E27FC236}">
                <a16:creationId xmlns:a16="http://schemas.microsoft.com/office/drawing/2014/main" id="{BAE2EBC6-F4C9-4C00-9677-987CB955D1E2}"/>
              </a:ext>
            </a:extLst>
          </p:cNvPr>
          <p:cNvSpPr/>
          <p:nvPr/>
        </p:nvSpPr>
        <p:spPr>
          <a:xfrm>
            <a:off x="3351125" y="5023613"/>
            <a:ext cx="327334" cy="400110"/>
          </a:xfrm>
          <a:prstGeom prst="rect">
            <a:avLst/>
          </a:prstGeom>
        </p:spPr>
        <p:txBody>
          <a:bodyPr wrap="none">
            <a:spAutoFit/>
          </a:bodyPr>
          <a:lstStyle/>
          <a:p>
            <a:r>
              <a:rPr lang="en-GB" dirty="0"/>
              <a:t>7</a:t>
            </a:r>
          </a:p>
        </p:txBody>
      </p:sp>
      <p:sp>
        <p:nvSpPr>
          <p:cNvPr id="32" name="Rectangle 31">
            <a:extLst>
              <a:ext uri="{FF2B5EF4-FFF2-40B4-BE49-F238E27FC236}">
                <a16:creationId xmlns:a16="http://schemas.microsoft.com/office/drawing/2014/main" id="{888CB949-E03B-4428-ACC1-EADCBCAB7E38}"/>
              </a:ext>
            </a:extLst>
          </p:cNvPr>
          <p:cNvSpPr/>
          <p:nvPr/>
        </p:nvSpPr>
        <p:spPr>
          <a:xfrm>
            <a:off x="5654035" y="3302871"/>
            <a:ext cx="327334" cy="400110"/>
          </a:xfrm>
          <a:prstGeom prst="rect">
            <a:avLst/>
          </a:prstGeom>
        </p:spPr>
        <p:txBody>
          <a:bodyPr wrap="none">
            <a:spAutoFit/>
          </a:bodyPr>
          <a:lstStyle/>
          <a:p>
            <a:r>
              <a:rPr lang="en-GB" dirty="0"/>
              <a:t>7</a:t>
            </a:r>
          </a:p>
        </p:txBody>
      </p:sp>
      <p:sp>
        <p:nvSpPr>
          <p:cNvPr id="33" name="Rectangle 32">
            <a:extLst>
              <a:ext uri="{FF2B5EF4-FFF2-40B4-BE49-F238E27FC236}">
                <a16:creationId xmlns:a16="http://schemas.microsoft.com/office/drawing/2014/main" id="{C76BAE4C-BFBE-400A-8A62-A2552451F0FD}"/>
              </a:ext>
            </a:extLst>
          </p:cNvPr>
          <p:cNvSpPr/>
          <p:nvPr/>
        </p:nvSpPr>
        <p:spPr>
          <a:xfrm>
            <a:off x="3779400" y="4717156"/>
            <a:ext cx="327334" cy="400110"/>
          </a:xfrm>
          <a:prstGeom prst="rect">
            <a:avLst/>
          </a:prstGeom>
        </p:spPr>
        <p:txBody>
          <a:bodyPr wrap="none">
            <a:spAutoFit/>
          </a:bodyPr>
          <a:lstStyle/>
          <a:p>
            <a:r>
              <a:rPr lang="en-GB" dirty="0"/>
              <a:t>7</a:t>
            </a:r>
          </a:p>
        </p:txBody>
      </p:sp>
      <p:sp>
        <p:nvSpPr>
          <p:cNvPr id="34" name="TextBox 33">
            <a:extLst>
              <a:ext uri="{FF2B5EF4-FFF2-40B4-BE49-F238E27FC236}">
                <a16:creationId xmlns:a16="http://schemas.microsoft.com/office/drawing/2014/main" id="{05EADC84-B7D0-48E9-ACE2-3E2CD461C2A0}"/>
              </a:ext>
            </a:extLst>
          </p:cNvPr>
          <p:cNvSpPr txBox="1"/>
          <p:nvPr/>
        </p:nvSpPr>
        <p:spPr>
          <a:xfrm>
            <a:off x="3373683" y="4730910"/>
            <a:ext cx="275528" cy="288032"/>
          </a:xfrm>
          <a:prstGeom prst="rect">
            <a:avLst/>
          </a:prstGeom>
          <a:noFill/>
          <a:ln w="12700">
            <a:solidFill>
              <a:schemeClr val="tx1"/>
            </a:solidFill>
          </a:ln>
        </p:spPr>
        <p:txBody>
          <a:bodyPr wrap="square" rtlCol="0">
            <a:spAutoFit/>
          </a:bodyPr>
          <a:lstStyle/>
          <a:p>
            <a:endParaRPr lang="en-GB" dirty="0"/>
          </a:p>
        </p:txBody>
      </p:sp>
      <p:sp>
        <p:nvSpPr>
          <p:cNvPr id="38" name="TextBox 37">
            <a:extLst>
              <a:ext uri="{FF2B5EF4-FFF2-40B4-BE49-F238E27FC236}">
                <a16:creationId xmlns:a16="http://schemas.microsoft.com/office/drawing/2014/main" id="{BB752DA1-FFB4-4630-945D-65CD4CC3D767}"/>
              </a:ext>
            </a:extLst>
          </p:cNvPr>
          <p:cNvSpPr txBox="1"/>
          <p:nvPr/>
        </p:nvSpPr>
        <p:spPr>
          <a:xfrm>
            <a:off x="4329579" y="4014986"/>
            <a:ext cx="275528" cy="288032"/>
          </a:xfrm>
          <a:prstGeom prst="rect">
            <a:avLst/>
          </a:prstGeom>
          <a:noFill/>
          <a:ln w="12700">
            <a:solidFill>
              <a:schemeClr val="tx1"/>
            </a:solidFill>
          </a:ln>
        </p:spPr>
        <p:txBody>
          <a:bodyPr wrap="square" rtlCol="0">
            <a:spAutoFit/>
          </a:bodyPr>
          <a:lstStyle/>
          <a:p>
            <a:endParaRPr lang="en-GB" dirty="0"/>
          </a:p>
        </p:txBody>
      </p:sp>
      <p:sp>
        <p:nvSpPr>
          <p:cNvPr id="39" name="TextBox 38">
            <a:extLst>
              <a:ext uri="{FF2B5EF4-FFF2-40B4-BE49-F238E27FC236}">
                <a16:creationId xmlns:a16="http://schemas.microsoft.com/office/drawing/2014/main" id="{7F218A32-C56A-4597-A45C-74B7E81B72EE}"/>
              </a:ext>
            </a:extLst>
          </p:cNvPr>
          <p:cNvSpPr txBox="1"/>
          <p:nvPr/>
        </p:nvSpPr>
        <p:spPr>
          <a:xfrm>
            <a:off x="5240088" y="4726504"/>
            <a:ext cx="275528" cy="288032"/>
          </a:xfrm>
          <a:prstGeom prst="rect">
            <a:avLst/>
          </a:prstGeom>
          <a:noFill/>
          <a:ln w="12700">
            <a:solidFill>
              <a:schemeClr val="tx1"/>
            </a:solidFill>
          </a:ln>
        </p:spPr>
        <p:txBody>
          <a:bodyPr wrap="square" rtlCol="0">
            <a:spAutoFit/>
          </a:bodyPr>
          <a:lstStyle/>
          <a:p>
            <a:endParaRPr lang="en-GB" dirty="0"/>
          </a:p>
        </p:txBody>
      </p:sp>
      <p:sp>
        <p:nvSpPr>
          <p:cNvPr id="40" name="TextBox 39">
            <a:extLst>
              <a:ext uri="{FF2B5EF4-FFF2-40B4-BE49-F238E27FC236}">
                <a16:creationId xmlns:a16="http://schemas.microsoft.com/office/drawing/2014/main" id="{A0A818BC-4149-43C0-AEEB-2105EA42DC33}"/>
              </a:ext>
            </a:extLst>
          </p:cNvPr>
          <p:cNvSpPr txBox="1"/>
          <p:nvPr/>
        </p:nvSpPr>
        <p:spPr>
          <a:xfrm>
            <a:off x="5687129" y="3639349"/>
            <a:ext cx="275528" cy="288032"/>
          </a:xfrm>
          <a:prstGeom prst="rect">
            <a:avLst/>
          </a:prstGeom>
          <a:noFill/>
          <a:ln w="12700">
            <a:solidFill>
              <a:schemeClr val="tx1"/>
            </a:solidFill>
          </a:ln>
        </p:spPr>
        <p:txBody>
          <a:bodyPr wrap="square" rtlCol="0">
            <a:spAutoFit/>
          </a:bodyPr>
          <a:lstStyle/>
          <a:p>
            <a:endParaRPr lang="en-GB" dirty="0"/>
          </a:p>
        </p:txBody>
      </p:sp>
      <p:sp>
        <p:nvSpPr>
          <p:cNvPr id="41" name="TextBox 40">
            <a:extLst>
              <a:ext uri="{FF2B5EF4-FFF2-40B4-BE49-F238E27FC236}">
                <a16:creationId xmlns:a16="http://schemas.microsoft.com/office/drawing/2014/main" id="{26CD512A-D89C-470B-8E7B-897BCDDDA5FF}"/>
              </a:ext>
            </a:extLst>
          </p:cNvPr>
          <p:cNvSpPr txBox="1"/>
          <p:nvPr/>
        </p:nvSpPr>
        <p:spPr>
          <a:xfrm>
            <a:off x="3816762" y="3632566"/>
            <a:ext cx="275528" cy="288032"/>
          </a:xfrm>
          <a:prstGeom prst="rect">
            <a:avLst/>
          </a:prstGeom>
          <a:noFill/>
          <a:ln w="12700">
            <a:solidFill>
              <a:schemeClr val="tx1"/>
            </a:solidFill>
          </a:ln>
        </p:spPr>
        <p:txBody>
          <a:bodyPr wrap="square" rtlCol="0">
            <a:spAutoFit/>
          </a:bodyPr>
          <a:lstStyle/>
          <a:p>
            <a:endParaRPr lang="en-GB" dirty="0"/>
          </a:p>
        </p:txBody>
      </p:sp>
      <p:sp>
        <p:nvSpPr>
          <p:cNvPr id="42" name="TextBox 41">
            <a:extLst>
              <a:ext uri="{FF2B5EF4-FFF2-40B4-BE49-F238E27FC236}">
                <a16:creationId xmlns:a16="http://schemas.microsoft.com/office/drawing/2014/main" id="{5CBF43D8-F12C-4B6C-936C-E6442EEBAAB5}"/>
              </a:ext>
            </a:extLst>
          </p:cNvPr>
          <p:cNvSpPr txBox="1"/>
          <p:nvPr/>
        </p:nvSpPr>
        <p:spPr>
          <a:xfrm>
            <a:off x="4783512" y="3624019"/>
            <a:ext cx="275528" cy="288032"/>
          </a:xfrm>
          <a:prstGeom prst="rect">
            <a:avLst/>
          </a:prstGeom>
          <a:noFill/>
          <a:ln w="12700">
            <a:solidFill>
              <a:schemeClr val="tx1"/>
            </a:solidFill>
          </a:ln>
        </p:spPr>
        <p:txBody>
          <a:bodyPr wrap="square" rtlCol="0">
            <a:spAutoFit/>
          </a:bodyPr>
          <a:lstStyle/>
          <a:p>
            <a:endParaRPr lang="en-GB" dirty="0"/>
          </a:p>
        </p:txBody>
      </p:sp>
      <p:sp>
        <p:nvSpPr>
          <p:cNvPr id="43" name="TextBox 42">
            <a:extLst>
              <a:ext uri="{FF2B5EF4-FFF2-40B4-BE49-F238E27FC236}">
                <a16:creationId xmlns:a16="http://schemas.microsoft.com/office/drawing/2014/main" id="{EACC3AFE-23E5-4BAA-AB49-2D2785D8DE7D}"/>
              </a:ext>
            </a:extLst>
          </p:cNvPr>
          <p:cNvSpPr txBox="1"/>
          <p:nvPr/>
        </p:nvSpPr>
        <p:spPr>
          <a:xfrm>
            <a:off x="4340856" y="3299860"/>
            <a:ext cx="275528" cy="288032"/>
          </a:xfrm>
          <a:prstGeom prst="rect">
            <a:avLst/>
          </a:prstGeom>
          <a:noFill/>
          <a:ln w="12700">
            <a:solidFill>
              <a:schemeClr val="tx1"/>
            </a:solidFill>
          </a:ln>
        </p:spPr>
        <p:txBody>
          <a:bodyPr wrap="square" rtlCol="0">
            <a:spAutoFit/>
          </a:bodyPr>
          <a:lstStyle/>
          <a:p>
            <a:endParaRPr lang="en-GB" dirty="0"/>
          </a:p>
        </p:txBody>
      </p:sp>
      <p:sp>
        <p:nvSpPr>
          <p:cNvPr id="44" name="TextBox 43">
            <a:extLst>
              <a:ext uri="{FF2B5EF4-FFF2-40B4-BE49-F238E27FC236}">
                <a16:creationId xmlns:a16="http://schemas.microsoft.com/office/drawing/2014/main" id="{12268ED6-87F2-4291-ACD3-742697BA012C}"/>
              </a:ext>
            </a:extLst>
          </p:cNvPr>
          <p:cNvSpPr txBox="1"/>
          <p:nvPr/>
        </p:nvSpPr>
        <p:spPr>
          <a:xfrm>
            <a:off x="3802810" y="4350328"/>
            <a:ext cx="275528" cy="288032"/>
          </a:xfrm>
          <a:prstGeom prst="rect">
            <a:avLst/>
          </a:prstGeom>
          <a:noFill/>
          <a:ln w="12700">
            <a:solidFill>
              <a:schemeClr val="tx1"/>
            </a:solidFill>
          </a:ln>
        </p:spPr>
        <p:txBody>
          <a:bodyPr wrap="square" rtlCol="0">
            <a:spAutoFit/>
          </a:bodyPr>
          <a:lstStyle/>
          <a:p>
            <a:endParaRPr lang="en-GB" dirty="0"/>
          </a:p>
        </p:txBody>
      </p:sp>
      <p:sp>
        <p:nvSpPr>
          <p:cNvPr id="45" name="TextBox 44">
            <a:extLst>
              <a:ext uri="{FF2B5EF4-FFF2-40B4-BE49-F238E27FC236}">
                <a16:creationId xmlns:a16="http://schemas.microsoft.com/office/drawing/2014/main" id="{2079330A-6F23-4450-A8DE-3D426EA8C0F8}"/>
              </a:ext>
            </a:extLst>
          </p:cNvPr>
          <p:cNvSpPr txBox="1"/>
          <p:nvPr/>
        </p:nvSpPr>
        <p:spPr>
          <a:xfrm>
            <a:off x="3810366" y="5068693"/>
            <a:ext cx="275528" cy="288032"/>
          </a:xfrm>
          <a:prstGeom prst="rect">
            <a:avLst/>
          </a:prstGeom>
          <a:noFill/>
          <a:ln w="12700">
            <a:solidFill>
              <a:schemeClr val="tx1"/>
            </a:solidFill>
          </a:ln>
        </p:spPr>
        <p:txBody>
          <a:bodyPr wrap="square" rtlCol="0">
            <a:spAutoFit/>
          </a:bodyPr>
          <a:lstStyle/>
          <a:p>
            <a:endParaRPr lang="en-GB" dirty="0"/>
          </a:p>
        </p:txBody>
      </p:sp>
      <p:sp>
        <p:nvSpPr>
          <p:cNvPr id="46" name="TextBox 45">
            <a:extLst>
              <a:ext uri="{FF2B5EF4-FFF2-40B4-BE49-F238E27FC236}">
                <a16:creationId xmlns:a16="http://schemas.microsoft.com/office/drawing/2014/main" id="{6F0C1E7A-C7CD-48BE-82A0-AD65C16E3711}"/>
              </a:ext>
            </a:extLst>
          </p:cNvPr>
          <p:cNvSpPr txBox="1"/>
          <p:nvPr/>
        </p:nvSpPr>
        <p:spPr>
          <a:xfrm>
            <a:off x="3400558" y="3302167"/>
            <a:ext cx="275528" cy="288032"/>
          </a:xfrm>
          <a:prstGeom prst="rect">
            <a:avLst/>
          </a:prstGeom>
          <a:noFill/>
          <a:ln w="12700">
            <a:solidFill>
              <a:schemeClr val="tx1"/>
            </a:solidFill>
          </a:ln>
        </p:spPr>
        <p:txBody>
          <a:bodyPr wrap="square" rtlCol="0">
            <a:spAutoFit/>
          </a:bodyPr>
          <a:lstStyle/>
          <a:p>
            <a:endParaRPr lang="en-GB" dirty="0"/>
          </a:p>
        </p:txBody>
      </p:sp>
      <p:sp>
        <p:nvSpPr>
          <p:cNvPr id="47" name="TextBox 46">
            <a:extLst>
              <a:ext uri="{FF2B5EF4-FFF2-40B4-BE49-F238E27FC236}">
                <a16:creationId xmlns:a16="http://schemas.microsoft.com/office/drawing/2014/main" id="{7DE89959-1C4A-4B45-A13D-299BC1A0D947}"/>
              </a:ext>
            </a:extLst>
          </p:cNvPr>
          <p:cNvSpPr txBox="1"/>
          <p:nvPr/>
        </p:nvSpPr>
        <p:spPr>
          <a:xfrm>
            <a:off x="5259703" y="3293962"/>
            <a:ext cx="275528" cy="288032"/>
          </a:xfrm>
          <a:prstGeom prst="rect">
            <a:avLst/>
          </a:prstGeom>
          <a:noFill/>
          <a:ln w="12700">
            <a:solidFill>
              <a:schemeClr val="tx1"/>
            </a:solidFill>
          </a:ln>
        </p:spPr>
        <p:txBody>
          <a:bodyPr wrap="square" rtlCol="0">
            <a:spAutoFit/>
          </a:bodyPr>
          <a:lstStyle/>
          <a:p>
            <a:endParaRPr lang="en-GB" dirty="0"/>
          </a:p>
        </p:txBody>
      </p:sp>
      <p:sp>
        <p:nvSpPr>
          <p:cNvPr id="48" name="TextBox 47">
            <a:extLst>
              <a:ext uri="{FF2B5EF4-FFF2-40B4-BE49-F238E27FC236}">
                <a16:creationId xmlns:a16="http://schemas.microsoft.com/office/drawing/2014/main" id="{92CB7CD1-F454-44EF-97EA-001EC5C8B6E8}"/>
              </a:ext>
            </a:extLst>
          </p:cNvPr>
          <p:cNvSpPr txBox="1"/>
          <p:nvPr/>
        </p:nvSpPr>
        <p:spPr>
          <a:xfrm>
            <a:off x="4788368" y="4356252"/>
            <a:ext cx="275528" cy="288032"/>
          </a:xfrm>
          <a:prstGeom prst="rect">
            <a:avLst/>
          </a:prstGeom>
          <a:noFill/>
          <a:ln w="12700">
            <a:solidFill>
              <a:schemeClr val="tx1"/>
            </a:solidFill>
          </a:ln>
        </p:spPr>
        <p:txBody>
          <a:bodyPr wrap="square" rtlCol="0">
            <a:spAutoFit/>
          </a:bodyPr>
          <a:lstStyle/>
          <a:p>
            <a:endParaRPr lang="en-GB" dirty="0"/>
          </a:p>
        </p:txBody>
      </p:sp>
      <p:sp>
        <p:nvSpPr>
          <p:cNvPr id="49" name="TextBox 48">
            <a:extLst>
              <a:ext uri="{FF2B5EF4-FFF2-40B4-BE49-F238E27FC236}">
                <a16:creationId xmlns:a16="http://schemas.microsoft.com/office/drawing/2014/main" id="{639A4FF3-A918-4874-9D29-7225EE3D1111}"/>
              </a:ext>
            </a:extLst>
          </p:cNvPr>
          <p:cNvSpPr txBox="1"/>
          <p:nvPr/>
        </p:nvSpPr>
        <p:spPr>
          <a:xfrm>
            <a:off x="4861356" y="5079652"/>
            <a:ext cx="275528" cy="288032"/>
          </a:xfrm>
          <a:prstGeom prst="rect">
            <a:avLst/>
          </a:prstGeom>
          <a:noFill/>
          <a:ln w="12700">
            <a:solidFill>
              <a:schemeClr val="tx1"/>
            </a:solidFill>
          </a:ln>
        </p:spPr>
        <p:txBody>
          <a:bodyPr wrap="square" rtlCol="0">
            <a:spAutoFit/>
          </a:bodyPr>
          <a:lstStyle/>
          <a:p>
            <a:endParaRPr lang="en-GB" dirty="0"/>
          </a:p>
        </p:txBody>
      </p:sp>
      <p:sp>
        <p:nvSpPr>
          <p:cNvPr id="50" name="TextBox 49">
            <a:extLst>
              <a:ext uri="{FF2B5EF4-FFF2-40B4-BE49-F238E27FC236}">
                <a16:creationId xmlns:a16="http://schemas.microsoft.com/office/drawing/2014/main" id="{20C5758C-0CE7-4D92-A988-D0DD9A0419BE}"/>
              </a:ext>
            </a:extLst>
          </p:cNvPr>
          <p:cNvSpPr txBox="1"/>
          <p:nvPr/>
        </p:nvSpPr>
        <p:spPr>
          <a:xfrm>
            <a:off x="3411502" y="4011760"/>
            <a:ext cx="275528" cy="288032"/>
          </a:xfrm>
          <a:prstGeom prst="rect">
            <a:avLst/>
          </a:prstGeom>
          <a:noFill/>
          <a:ln w="12700">
            <a:solidFill>
              <a:schemeClr val="tx1"/>
            </a:solidFill>
          </a:ln>
        </p:spPr>
        <p:txBody>
          <a:bodyPr wrap="square" rtlCol="0">
            <a:spAutoFit/>
          </a:bodyPr>
          <a:lstStyle/>
          <a:p>
            <a:endParaRPr lang="en-GB" dirty="0"/>
          </a:p>
        </p:txBody>
      </p:sp>
      <p:pic>
        <p:nvPicPr>
          <p:cNvPr id="35" name="Picture 34">
            <a:extLst>
              <a:ext uri="{FF2B5EF4-FFF2-40B4-BE49-F238E27FC236}">
                <a16:creationId xmlns:a16="http://schemas.microsoft.com/office/drawing/2014/main" id="{E49CA726-76F3-45A1-8B23-5D6703992F13}"/>
              </a:ext>
            </a:extLst>
          </p:cNvPr>
          <p:cNvPicPr>
            <a:picLocks noChangeAspect="1"/>
          </p:cNvPicPr>
          <p:nvPr/>
        </p:nvPicPr>
        <p:blipFill>
          <a:blip r:embed="rId5"/>
          <a:stretch>
            <a:fillRect/>
          </a:stretch>
        </p:blipFill>
        <p:spPr>
          <a:xfrm>
            <a:off x="5294827" y="4025590"/>
            <a:ext cx="286537" cy="298730"/>
          </a:xfrm>
          <a:prstGeom prst="rect">
            <a:avLst/>
          </a:prstGeom>
        </p:spPr>
      </p:pic>
      <p:sp>
        <p:nvSpPr>
          <p:cNvPr id="52" name="TextBox 51">
            <a:extLst>
              <a:ext uri="{FF2B5EF4-FFF2-40B4-BE49-F238E27FC236}">
                <a16:creationId xmlns:a16="http://schemas.microsoft.com/office/drawing/2014/main" id="{D107E6D4-D34A-4685-AA14-88354F7D2BB7}"/>
              </a:ext>
            </a:extLst>
          </p:cNvPr>
          <p:cNvSpPr txBox="1"/>
          <p:nvPr/>
        </p:nvSpPr>
        <p:spPr>
          <a:xfrm>
            <a:off x="5762660" y="4344036"/>
            <a:ext cx="275528" cy="288032"/>
          </a:xfrm>
          <a:prstGeom prst="rect">
            <a:avLst/>
          </a:prstGeom>
          <a:noFill/>
          <a:ln w="12700">
            <a:solidFill>
              <a:schemeClr val="tx1"/>
            </a:solidFill>
          </a:ln>
        </p:spPr>
        <p:txBody>
          <a:bodyPr wrap="square" rtlCol="0">
            <a:spAutoFit/>
          </a:bodyPr>
          <a:lstStyle/>
          <a:p>
            <a:endParaRPr lang="en-GB" dirty="0"/>
          </a:p>
        </p:txBody>
      </p:sp>
      <p:sp>
        <p:nvSpPr>
          <p:cNvPr id="53" name="TextBox 52">
            <a:extLst>
              <a:ext uri="{FF2B5EF4-FFF2-40B4-BE49-F238E27FC236}">
                <a16:creationId xmlns:a16="http://schemas.microsoft.com/office/drawing/2014/main" id="{D589109C-E42F-4E6C-8CCC-8AC5B6F9B902}"/>
              </a:ext>
            </a:extLst>
          </p:cNvPr>
          <p:cNvSpPr txBox="1"/>
          <p:nvPr/>
        </p:nvSpPr>
        <p:spPr>
          <a:xfrm>
            <a:off x="5788029" y="5068693"/>
            <a:ext cx="275528" cy="288032"/>
          </a:xfrm>
          <a:prstGeom prst="rect">
            <a:avLst/>
          </a:prstGeom>
          <a:noFill/>
          <a:ln w="12700">
            <a:solidFill>
              <a:schemeClr val="tx1"/>
            </a:solidFill>
          </a:ln>
        </p:spPr>
        <p:txBody>
          <a:bodyPr wrap="square" rtlCol="0">
            <a:spAutoFit/>
          </a:bodyPr>
          <a:lstStyle/>
          <a:p>
            <a:endParaRPr lang="en-GB" dirty="0"/>
          </a:p>
        </p:txBody>
      </p:sp>
      <p:sp>
        <p:nvSpPr>
          <p:cNvPr id="54" name="TextBox 53">
            <a:extLst>
              <a:ext uri="{FF2B5EF4-FFF2-40B4-BE49-F238E27FC236}">
                <a16:creationId xmlns:a16="http://schemas.microsoft.com/office/drawing/2014/main" id="{87200621-EFDD-4E82-9FB6-7594F052C752}"/>
              </a:ext>
            </a:extLst>
          </p:cNvPr>
          <p:cNvSpPr txBox="1"/>
          <p:nvPr/>
        </p:nvSpPr>
        <p:spPr>
          <a:xfrm>
            <a:off x="4308531" y="4741588"/>
            <a:ext cx="275528" cy="288032"/>
          </a:xfrm>
          <a:prstGeom prst="rect">
            <a:avLst/>
          </a:prstGeom>
          <a:noFill/>
          <a:ln w="12700">
            <a:solidFill>
              <a:schemeClr val="tx1"/>
            </a:solidFill>
          </a:ln>
        </p:spPr>
        <p:txBody>
          <a:bodyPr wrap="square" rtlCol="0">
            <a:spAutoFit/>
          </a:bodyPr>
          <a:lstStyle/>
          <a:p>
            <a:endParaRPr lang="en-GB" dirty="0"/>
          </a:p>
        </p:txBody>
      </p:sp>
      <p:sp>
        <p:nvSpPr>
          <p:cNvPr id="36" name="TextBox 35">
            <a:extLst>
              <a:ext uri="{FF2B5EF4-FFF2-40B4-BE49-F238E27FC236}">
                <a16:creationId xmlns:a16="http://schemas.microsoft.com/office/drawing/2014/main" id="{638E6AED-5AE8-43AD-A8C4-B705367AAE2F}"/>
              </a:ext>
            </a:extLst>
          </p:cNvPr>
          <p:cNvSpPr txBox="1"/>
          <p:nvPr/>
        </p:nvSpPr>
        <p:spPr>
          <a:xfrm>
            <a:off x="6532312" y="2277135"/>
            <a:ext cx="4445358" cy="830997"/>
          </a:xfrm>
          <a:prstGeom prst="rect">
            <a:avLst/>
          </a:prstGeom>
          <a:noFill/>
        </p:spPr>
        <p:txBody>
          <a:bodyPr wrap="square" rtlCol="0">
            <a:spAutoFit/>
          </a:bodyPr>
          <a:lstStyle/>
          <a:p>
            <a:r>
              <a:rPr lang="en-GB" sz="2400" dirty="0">
                <a:solidFill>
                  <a:srgbClr val="FF0000"/>
                </a:solidFill>
              </a:rPr>
              <a:t>There are 36 possible ways of throwing two dice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EFEF569-A554-4042-AE3D-CB7F0A885DD2}"/>
                  </a:ext>
                </a:extLst>
              </p:cNvPr>
              <p:cNvSpPr txBox="1"/>
              <p:nvPr/>
            </p:nvSpPr>
            <p:spPr>
              <a:xfrm>
                <a:off x="10408723" y="4314120"/>
                <a:ext cx="936104"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18</m:t>
                          </m:r>
                        </m:num>
                        <m:den>
                          <m:r>
                            <a:rPr lang="en-GB" b="0" i="1" smtClean="0">
                              <a:solidFill>
                                <a:srgbClr val="FF0000"/>
                              </a:solidFill>
                              <a:latin typeface="Cambria Math" panose="02040503050406030204" pitchFamily="18" charset="0"/>
                            </a:rPr>
                            <m:t>36</m:t>
                          </m:r>
                        </m:den>
                      </m:f>
                    </m:oMath>
                  </m:oMathPara>
                </a14:m>
                <a:endParaRPr lang="en-GB" dirty="0"/>
              </a:p>
            </p:txBody>
          </p:sp>
        </mc:Choice>
        <mc:Fallback xmlns="">
          <p:sp>
            <p:nvSpPr>
              <p:cNvPr id="5" name="TextBox 4">
                <a:extLst>
                  <a:ext uri="{FF2B5EF4-FFF2-40B4-BE49-F238E27FC236}">
                    <a16:creationId xmlns:a16="http://schemas.microsoft.com/office/drawing/2014/main" id="{AEFEF569-A554-4042-AE3D-CB7F0A885DD2}"/>
                  </a:ext>
                </a:extLst>
              </p:cNvPr>
              <p:cNvSpPr txBox="1">
                <a:spLocks noRot="1" noChangeAspect="1" noMove="1" noResize="1" noEditPoints="1" noAdjustHandles="1" noChangeArrowheads="1" noChangeShapeType="1" noTextEdit="1"/>
              </p:cNvSpPr>
              <p:nvPr/>
            </p:nvSpPr>
            <p:spPr>
              <a:xfrm>
                <a:off x="10408723" y="4314120"/>
                <a:ext cx="936104" cy="69506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228BE0E-D940-4A51-86A0-83116F2916F8}"/>
                  </a:ext>
                </a:extLst>
              </p:cNvPr>
              <p:cNvSpPr txBox="1"/>
              <p:nvPr/>
            </p:nvSpPr>
            <p:spPr>
              <a:xfrm>
                <a:off x="10977670" y="4386133"/>
                <a:ext cx="792088" cy="613886"/>
              </a:xfrm>
              <a:prstGeom prst="rect">
                <a:avLst/>
              </a:prstGeom>
              <a:noFill/>
            </p:spPr>
            <p:txBody>
              <a:bodyPr wrap="square" rtlCol="0">
                <a:spAutoFit/>
              </a:bodyPr>
              <a:lstStyle/>
              <a:p>
                <a:r>
                  <a:rPr lang="en-GB" sz="2400" dirty="0">
                    <a:solidFill>
                      <a:srgbClr val="FF0000"/>
                    </a:solidFill>
                  </a:rPr>
                  <a:t>=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solidFill>
                    <a:srgbClr val="FF0000"/>
                  </a:solidFill>
                </a:endParaRPr>
              </a:p>
            </p:txBody>
          </p:sp>
        </mc:Choice>
        <mc:Fallback xmlns="">
          <p:sp>
            <p:nvSpPr>
              <p:cNvPr id="6" name="TextBox 5">
                <a:extLst>
                  <a:ext uri="{FF2B5EF4-FFF2-40B4-BE49-F238E27FC236}">
                    <a16:creationId xmlns:a16="http://schemas.microsoft.com/office/drawing/2014/main" id="{C228BE0E-D940-4A51-86A0-83116F2916F8}"/>
                  </a:ext>
                </a:extLst>
              </p:cNvPr>
              <p:cNvSpPr txBox="1">
                <a:spLocks noRot="1" noChangeAspect="1" noMove="1" noResize="1" noEditPoints="1" noAdjustHandles="1" noChangeArrowheads="1" noChangeShapeType="1" noTextEdit="1"/>
              </p:cNvSpPr>
              <p:nvPr/>
            </p:nvSpPr>
            <p:spPr>
              <a:xfrm>
                <a:off x="10977670" y="4386133"/>
                <a:ext cx="792088" cy="613886"/>
              </a:xfrm>
              <a:prstGeom prst="rect">
                <a:avLst/>
              </a:prstGeom>
              <a:blipFill>
                <a:blip r:embed="rId7"/>
                <a:stretch>
                  <a:fillRect l="-12308"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9F08C81-B797-4E94-A60F-840E920B0E05}"/>
                  </a:ext>
                </a:extLst>
              </p:cNvPr>
              <p:cNvSpPr txBox="1"/>
              <p:nvPr/>
            </p:nvSpPr>
            <p:spPr>
              <a:xfrm>
                <a:off x="5515616" y="5879686"/>
                <a:ext cx="935569"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b="0" i="1" smtClean="0">
                              <a:solidFill>
                                <a:srgbClr val="FF0000"/>
                              </a:solidFill>
                              <a:latin typeface="Cambria Math" panose="02040503050406030204" pitchFamily="18" charset="0"/>
                            </a:rPr>
                            <m:t>36</m:t>
                          </m:r>
                        </m:den>
                      </m:f>
                    </m:oMath>
                  </m:oMathPara>
                </a14:m>
                <a:endParaRPr lang="en-GB" dirty="0"/>
              </a:p>
            </p:txBody>
          </p:sp>
        </mc:Choice>
        <mc:Fallback xmlns="">
          <p:sp>
            <p:nvSpPr>
              <p:cNvPr id="27" name="TextBox 26">
                <a:extLst>
                  <a:ext uri="{FF2B5EF4-FFF2-40B4-BE49-F238E27FC236}">
                    <a16:creationId xmlns:a16="http://schemas.microsoft.com/office/drawing/2014/main" id="{59F08C81-B797-4E94-A60F-840E920B0E05}"/>
                  </a:ext>
                </a:extLst>
              </p:cNvPr>
              <p:cNvSpPr txBox="1">
                <a:spLocks noRot="1" noChangeAspect="1" noMove="1" noResize="1" noEditPoints="1" noAdjustHandles="1" noChangeArrowheads="1" noChangeShapeType="1" noTextEdit="1"/>
              </p:cNvSpPr>
              <p:nvPr/>
            </p:nvSpPr>
            <p:spPr>
              <a:xfrm>
                <a:off x="5515616" y="5879686"/>
                <a:ext cx="935569" cy="69506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8CD2482A-4B23-4FF2-8B79-73C8D3420B72}"/>
                  </a:ext>
                </a:extLst>
              </p:cNvPr>
              <p:cNvSpPr/>
              <p:nvPr/>
            </p:nvSpPr>
            <p:spPr>
              <a:xfrm>
                <a:off x="9648467" y="5869299"/>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12</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37" name="Rectangle 36">
                <a:extLst>
                  <a:ext uri="{FF2B5EF4-FFF2-40B4-BE49-F238E27FC236}">
                    <a16:creationId xmlns:a16="http://schemas.microsoft.com/office/drawing/2014/main" id="{8CD2482A-4B23-4FF2-8B79-73C8D3420B72}"/>
                  </a:ext>
                </a:extLst>
              </p:cNvPr>
              <p:cNvSpPr>
                <a:spLocks noRot="1" noChangeAspect="1" noMove="1" noResize="1" noEditPoints="1" noAdjustHandles="1" noChangeArrowheads="1" noChangeShapeType="1" noTextEdit="1"/>
              </p:cNvSpPr>
              <p:nvPr/>
            </p:nvSpPr>
            <p:spPr>
              <a:xfrm>
                <a:off x="9648467" y="5869299"/>
                <a:ext cx="540533" cy="69711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1AB4CD5-2729-4260-BF4E-3800F34039B5}"/>
                  </a:ext>
                </a:extLst>
              </p:cNvPr>
              <p:cNvSpPr txBox="1"/>
              <p:nvPr/>
            </p:nvSpPr>
            <p:spPr>
              <a:xfrm>
                <a:off x="10138070" y="5896710"/>
                <a:ext cx="1008112" cy="615746"/>
              </a:xfrm>
              <a:prstGeom prst="rect">
                <a:avLst/>
              </a:prstGeom>
              <a:noFill/>
            </p:spPr>
            <p:txBody>
              <a:bodyPr wrap="square" rtlCol="0">
                <a:spAutoFit/>
              </a:bodyPr>
              <a:lstStyle/>
              <a:p>
                <a:r>
                  <a:rPr lang="en-GB" sz="2400" dirty="0">
                    <a:solidFill>
                      <a:srgbClr val="FF0000"/>
                    </a:solidFill>
                  </a:rPr>
                  <a:t>=</a:t>
                </a:r>
                <a14:m>
                  <m:oMath xmlns:m="http://schemas.openxmlformats.org/officeDocument/2006/math">
                    <m:r>
                      <a:rPr lang="en-GB" sz="2400" b="0" i="0" smtClean="0">
                        <a:solidFill>
                          <a:srgbClr val="FF0000"/>
                        </a:solidFill>
                        <a:latin typeface="Cambria Math" panose="02040503050406030204" pitchFamily="18" charset="0"/>
                      </a:rPr>
                      <m:t> </m:t>
                    </m:r>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3</m:t>
                        </m:r>
                      </m:den>
                    </m:f>
                  </m:oMath>
                </a14:m>
                <a:endParaRPr lang="en-GB" sz="2400" dirty="0">
                  <a:solidFill>
                    <a:srgbClr val="FF0000"/>
                  </a:solidFill>
                </a:endParaRPr>
              </a:p>
            </p:txBody>
          </p:sp>
        </mc:Choice>
        <mc:Fallback xmlns="">
          <p:sp>
            <p:nvSpPr>
              <p:cNvPr id="51" name="TextBox 50">
                <a:extLst>
                  <a:ext uri="{FF2B5EF4-FFF2-40B4-BE49-F238E27FC236}">
                    <a16:creationId xmlns:a16="http://schemas.microsoft.com/office/drawing/2014/main" id="{71AB4CD5-2729-4260-BF4E-3800F34039B5}"/>
                  </a:ext>
                </a:extLst>
              </p:cNvPr>
              <p:cNvSpPr txBox="1">
                <a:spLocks noRot="1" noChangeAspect="1" noMove="1" noResize="1" noEditPoints="1" noAdjustHandles="1" noChangeArrowheads="1" noChangeShapeType="1" noTextEdit="1"/>
              </p:cNvSpPr>
              <p:nvPr/>
            </p:nvSpPr>
            <p:spPr>
              <a:xfrm>
                <a:off x="10138070" y="5896710"/>
                <a:ext cx="1008112" cy="615746"/>
              </a:xfrm>
              <a:prstGeom prst="rect">
                <a:avLst/>
              </a:prstGeom>
              <a:blipFill>
                <a:blip r:embed="rId10"/>
                <a:stretch>
                  <a:fillRect l="-9091" b="-8911"/>
                </a:stretch>
              </a:blipFill>
            </p:spPr>
            <p:txBody>
              <a:bodyPr/>
              <a:lstStyle/>
              <a:p>
                <a:r>
                  <a:rPr lang="en-GB">
                    <a:noFill/>
                  </a:rPr>
                  <a:t> </a:t>
                </a:r>
              </a:p>
            </p:txBody>
          </p:sp>
        </mc:Fallback>
      </mc:AlternateContent>
      <p:sp>
        <p:nvSpPr>
          <p:cNvPr id="58" name="Rectangle 57">
            <a:extLst>
              <a:ext uri="{FF2B5EF4-FFF2-40B4-BE49-F238E27FC236}">
                <a16:creationId xmlns:a16="http://schemas.microsoft.com/office/drawing/2014/main" id="{C9CA922E-63A4-4301-A523-5094D2C823AA}"/>
              </a:ext>
            </a:extLst>
          </p:cNvPr>
          <p:cNvSpPr/>
          <p:nvPr/>
        </p:nvSpPr>
        <p:spPr bwMode="auto">
          <a:xfrm>
            <a:off x="2288434" y="2324926"/>
            <a:ext cx="4033748" cy="3345803"/>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128217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49"/>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6"/>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P spid="16" grpId="0"/>
      <p:bldP spid="17" grpId="0"/>
      <p:bldP spid="18" grpId="0" animBg="1"/>
      <p:bldP spid="22" grpId="0" animBg="1"/>
      <p:bldP spid="23" grpId="0" animBg="1"/>
      <p:bldP spid="24" grpId="0" animBg="1"/>
      <p:bldP spid="26" grpId="0" animBg="1"/>
      <p:bldP spid="25" grpId="0" animBg="1"/>
      <p:bldP spid="28" grpId="0"/>
      <p:bldP spid="29" grpId="0"/>
      <p:bldP spid="30" grpId="0"/>
      <p:bldP spid="31" grpId="0"/>
      <p:bldP spid="32" grpId="0"/>
      <p:bldP spid="33" grpId="0"/>
      <p:bldP spid="34"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2" grpId="0" animBg="1"/>
      <p:bldP spid="53" grpId="0" animBg="1"/>
      <p:bldP spid="54" grpId="0" animBg="1"/>
      <p:bldP spid="36" grpId="0"/>
      <p:bldP spid="6" grpId="0"/>
      <p:bldP spid="27" grpId="0"/>
      <p:bldP spid="37" grpId="0"/>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8CEF727-7C76-4429-B08B-BE83E36F7CE5}"/>
              </a:ext>
            </a:extLst>
          </p:cNvPr>
          <p:cNvSpPr/>
          <p:nvPr/>
        </p:nvSpPr>
        <p:spPr>
          <a:xfrm>
            <a:off x="2279576" y="692696"/>
            <a:ext cx="9433048" cy="1200329"/>
          </a:xfrm>
          <a:prstGeom prst="rect">
            <a:avLst/>
          </a:prstGeom>
        </p:spPr>
        <p:txBody>
          <a:bodyPr wrap="square">
            <a:spAutoFit/>
          </a:bodyPr>
          <a:lstStyle/>
          <a:p>
            <a:r>
              <a:rPr lang="en-GB" sz="2400" b="1" dirty="0"/>
              <a:t>Example 4</a:t>
            </a:r>
          </a:p>
          <a:p>
            <a:r>
              <a:rPr lang="en-GB" sz="2400" dirty="0"/>
              <a:t>Use a tree diagram to show the possible outcomes when two unbiased coins A and B are tossed.</a:t>
            </a:r>
          </a:p>
        </p:txBody>
      </p:sp>
      <p:sp>
        <p:nvSpPr>
          <p:cNvPr id="3" name="Rectangle 2">
            <a:extLst>
              <a:ext uri="{FF2B5EF4-FFF2-40B4-BE49-F238E27FC236}">
                <a16:creationId xmlns:a16="http://schemas.microsoft.com/office/drawing/2014/main" id="{EDF9C92F-4AF8-4FCF-B082-45264757E2A5}"/>
              </a:ext>
            </a:extLst>
          </p:cNvPr>
          <p:cNvSpPr/>
          <p:nvPr/>
        </p:nvSpPr>
        <p:spPr>
          <a:xfrm>
            <a:off x="2279576" y="1823665"/>
            <a:ext cx="8746876" cy="830997"/>
          </a:xfrm>
          <a:prstGeom prst="rect">
            <a:avLst/>
          </a:prstGeom>
        </p:spPr>
        <p:txBody>
          <a:bodyPr wrap="square">
            <a:spAutoFit/>
          </a:bodyPr>
          <a:lstStyle/>
          <a:p>
            <a:r>
              <a:rPr lang="en-GB" sz="2400" b="1" dirty="0"/>
              <a:t>Solution</a:t>
            </a:r>
          </a:p>
          <a:p>
            <a:r>
              <a:rPr lang="en-GB" sz="2400" dirty="0"/>
              <a:t>The diagram shows that there are 4 possible outcomes.</a:t>
            </a:r>
          </a:p>
        </p:txBody>
      </p:sp>
      <p:pic>
        <p:nvPicPr>
          <p:cNvPr id="4" name="Picture 3">
            <a:extLst>
              <a:ext uri="{FF2B5EF4-FFF2-40B4-BE49-F238E27FC236}">
                <a16:creationId xmlns:a16="http://schemas.microsoft.com/office/drawing/2014/main" id="{12F85AC1-AA4C-44F3-AC71-B19211D99AAD}"/>
              </a:ext>
            </a:extLst>
          </p:cNvPr>
          <p:cNvPicPr>
            <a:picLocks noChangeAspect="1"/>
          </p:cNvPicPr>
          <p:nvPr/>
        </p:nvPicPr>
        <p:blipFill>
          <a:blip r:embed="rId4"/>
          <a:stretch>
            <a:fillRect/>
          </a:stretch>
        </p:blipFill>
        <p:spPr>
          <a:xfrm>
            <a:off x="2570059" y="2848326"/>
            <a:ext cx="5347668" cy="3334147"/>
          </a:xfrm>
          <a:prstGeom prst="rect">
            <a:avLst/>
          </a:prstGeom>
        </p:spPr>
      </p:pic>
      <p:sp>
        <p:nvSpPr>
          <p:cNvPr id="5" name="TextBox 4">
            <a:extLst>
              <a:ext uri="{FF2B5EF4-FFF2-40B4-BE49-F238E27FC236}">
                <a16:creationId xmlns:a16="http://schemas.microsoft.com/office/drawing/2014/main" id="{3AD4060D-3498-456C-93B3-ABB56D3D4FE1}"/>
              </a:ext>
            </a:extLst>
          </p:cNvPr>
          <p:cNvSpPr txBox="1"/>
          <p:nvPr/>
        </p:nvSpPr>
        <p:spPr>
          <a:xfrm>
            <a:off x="6709475" y="4643478"/>
            <a:ext cx="614164" cy="400110"/>
          </a:xfrm>
          <a:prstGeom prst="rect">
            <a:avLst/>
          </a:prstGeom>
          <a:noFill/>
        </p:spPr>
        <p:txBody>
          <a:bodyPr wrap="square" rtlCol="0">
            <a:spAutoFit/>
          </a:bodyPr>
          <a:lstStyle/>
          <a:p>
            <a:r>
              <a:rPr lang="en-GB" dirty="0">
                <a:solidFill>
                  <a:srgbClr val="FF0000"/>
                </a:solidFill>
              </a:rPr>
              <a:t>TH</a:t>
            </a:r>
          </a:p>
        </p:txBody>
      </p:sp>
      <p:sp>
        <p:nvSpPr>
          <p:cNvPr id="6" name="Rectangle 5">
            <a:extLst>
              <a:ext uri="{FF2B5EF4-FFF2-40B4-BE49-F238E27FC236}">
                <a16:creationId xmlns:a16="http://schemas.microsoft.com/office/drawing/2014/main" id="{A2389DBF-0BEA-408A-9A74-B08246EDE8C2}"/>
              </a:ext>
            </a:extLst>
          </p:cNvPr>
          <p:cNvSpPr/>
          <p:nvPr/>
        </p:nvSpPr>
        <p:spPr>
          <a:xfrm>
            <a:off x="4007768" y="3717032"/>
            <a:ext cx="370614" cy="400110"/>
          </a:xfrm>
          <a:prstGeom prst="rect">
            <a:avLst/>
          </a:prstGeom>
        </p:spPr>
        <p:txBody>
          <a:bodyPr wrap="none">
            <a:spAutoFit/>
          </a:bodyPr>
          <a:lstStyle/>
          <a:p>
            <a:r>
              <a:rPr lang="en-GB" dirty="0">
                <a:solidFill>
                  <a:srgbClr val="FF0000"/>
                </a:solidFill>
              </a:rPr>
              <a:t>H</a:t>
            </a:r>
          </a:p>
        </p:txBody>
      </p:sp>
      <p:sp>
        <p:nvSpPr>
          <p:cNvPr id="7" name="Rectangle 6">
            <a:extLst>
              <a:ext uri="{FF2B5EF4-FFF2-40B4-BE49-F238E27FC236}">
                <a16:creationId xmlns:a16="http://schemas.microsoft.com/office/drawing/2014/main" id="{FBBC05E3-7CF5-4D8E-B2B1-B30153AC0177}"/>
              </a:ext>
            </a:extLst>
          </p:cNvPr>
          <p:cNvSpPr/>
          <p:nvPr/>
        </p:nvSpPr>
        <p:spPr>
          <a:xfrm>
            <a:off x="5606152" y="3140968"/>
            <a:ext cx="370614" cy="400110"/>
          </a:xfrm>
          <a:prstGeom prst="rect">
            <a:avLst/>
          </a:prstGeom>
        </p:spPr>
        <p:txBody>
          <a:bodyPr wrap="none">
            <a:spAutoFit/>
          </a:bodyPr>
          <a:lstStyle/>
          <a:p>
            <a:r>
              <a:rPr lang="en-GB" dirty="0">
                <a:solidFill>
                  <a:srgbClr val="FF0000"/>
                </a:solidFill>
              </a:rPr>
              <a:t>H</a:t>
            </a:r>
          </a:p>
        </p:txBody>
      </p:sp>
      <p:sp>
        <p:nvSpPr>
          <p:cNvPr id="8" name="Rectangle 7">
            <a:extLst>
              <a:ext uri="{FF2B5EF4-FFF2-40B4-BE49-F238E27FC236}">
                <a16:creationId xmlns:a16="http://schemas.microsoft.com/office/drawing/2014/main" id="{F7FE61C2-6CC7-4D6E-B655-382BF46D81B4}"/>
              </a:ext>
            </a:extLst>
          </p:cNvPr>
          <p:cNvSpPr/>
          <p:nvPr/>
        </p:nvSpPr>
        <p:spPr>
          <a:xfrm>
            <a:off x="5603291" y="4643478"/>
            <a:ext cx="370614" cy="400110"/>
          </a:xfrm>
          <a:prstGeom prst="rect">
            <a:avLst/>
          </a:prstGeom>
        </p:spPr>
        <p:txBody>
          <a:bodyPr wrap="none">
            <a:spAutoFit/>
          </a:bodyPr>
          <a:lstStyle/>
          <a:p>
            <a:r>
              <a:rPr lang="en-GB" dirty="0">
                <a:solidFill>
                  <a:srgbClr val="FF0000"/>
                </a:solidFill>
              </a:rPr>
              <a:t>H</a:t>
            </a:r>
          </a:p>
        </p:txBody>
      </p:sp>
      <p:sp>
        <p:nvSpPr>
          <p:cNvPr id="9" name="Rectangle 8">
            <a:extLst>
              <a:ext uri="{FF2B5EF4-FFF2-40B4-BE49-F238E27FC236}">
                <a16:creationId xmlns:a16="http://schemas.microsoft.com/office/drawing/2014/main" id="{F06EA4A6-CBCE-4E15-91CC-7D5104542F96}"/>
              </a:ext>
            </a:extLst>
          </p:cNvPr>
          <p:cNvSpPr/>
          <p:nvPr/>
        </p:nvSpPr>
        <p:spPr>
          <a:xfrm>
            <a:off x="5606152" y="4141615"/>
            <a:ext cx="341760" cy="400110"/>
          </a:xfrm>
          <a:prstGeom prst="rect">
            <a:avLst/>
          </a:prstGeom>
        </p:spPr>
        <p:txBody>
          <a:bodyPr wrap="none">
            <a:spAutoFit/>
          </a:bodyPr>
          <a:lstStyle/>
          <a:p>
            <a:r>
              <a:rPr lang="en-GB" dirty="0">
                <a:solidFill>
                  <a:srgbClr val="FF0000"/>
                </a:solidFill>
              </a:rPr>
              <a:t>T</a:t>
            </a:r>
          </a:p>
        </p:txBody>
      </p:sp>
      <p:sp>
        <p:nvSpPr>
          <p:cNvPr id="10" name="Rectangle 9">
            <a:extLst>
              <a:ext uri="{FF2B5EF4-FFF2-40B4-BE49-F238E27FC236}">
                <a16:creationId xmlns:a16="http://schemas.microsoft.com/office/drawing/2014/main" id="{02E3E2B6-56FA-4027-9FA1-0A266593FEFF}"/>
              </a:ext>
            </a:extLst>
          </p:cNvPr>
          <p:cNvSpPr/>
          <p:nvPr/>
        </p:nvSpPr>
        <p:spPr>
          <a:xfrm>
            <a:off x="4036622" y="5157192"/>
            <a:ext cx="341760" cy="400110"/>
          </a:xfrm>
          <a:prstGeom prst="rect">
            <a:avLst/>
          </a:prstGeom>
        </p:spPr>
        <p:txBody>
          <a:bodyPr wrap="none">
            <a:spAutoFit/>
          </a:bodyPr>
          <a:lstStyle/>
          <a:p>
            <a:r>
              <a:rPr lang="en-GB" dirty="0">
                <a:solidFill>
                  <a:srgbClr val="FF0000"/>
                </a:solidFill>
              </a:rPr>
              <a:t>T</a:t>
            </a:r>
          </a:p>
        </p:txBody>
      </p:sp>
      <p:sp>
        <p:nvSpPr>
          <p:cNvPr id="11" name="Rectangle 10">
            <a:extLst>
              <a:ext uri="{FF2B5EF4-FFF2-40B4-BE49-F238E27FC236}">
                <a16:creationId xmlns:a16="http://schemas.microsoft.com/office/drawing/2014/main" id="{E0D404D4-D3AA-4D83-960C-111DEBCFF417}"/>
              </a:ext>
            </a:extLst>
          </p:cNvPr>
          <p:cNvSpPr/>
          <p:nvPr/>
        </p:nvSpPr>
        <p:spPr>
          <a:xfrm>
            <a:off x="6732245" y="4115290"/>
            <a:ext cx="527709" cy="400110"/>
          </a:xfrm>
          <a:prstGeom prst="rect">
            <a:avLst/>
          </a:prstGeom>
        </p:spPr>
        <p:txBody>
          <a:bodyPr wrap="none">
            <a:spAutoFit/>
          </a:bodyPr>
          <a:lstStyle/>
          <a:p>
            <a:r>
              <a:rPr lang="en-GB" dirty="0">
                <a:solidFill>
                  <a:srgbClr val="FF0000"/>
                </a:solidFill>
              </a:rPr>
              <a:t>HT</a:t>
            </a:r>
          </a:p>
        </p:txBody>
      </p:sp>
      <p:sp>
        <p:nvSpPr>
          <p:cNvPr id="12" name="Rectangle 11">
            <a:extLst>
              <a:ext uri="{FF2B5EF4-FFF2-40B4-BE49-F238E27FC236}">
                <a16:creationId xmlns:a16="http://schemas.microsoft.com/office/drawing/2014/main" id="{E6C0C0A3-DBAB-475A-9753-F528BD0CEDB7}"/>
              </a:ext>
            </a:extLst>
          </p:cNvPr>
          <p:cNvSpPr/>
          <p:nvPr/>
        </p:nvSpPr>
        <p:spPr>
          <a:xfrm>
            <a:off x="6702321" y="3120878"/>
            <a:ext cx="556563" cy="400110"/>
          </a:xfrm>
          <a:prstGeom prst="rect">
            <a:avLst/>
          </a:prstGeom>
        </p:spPr>
        <p:txBody>
          <a:bodyPr wrap="none">
            <a:spAutoFit/>
          </a:bodyPr>
          <a:lstStyle/>
          <a:p>
            <a:r>
              <a:rPr lang="en-GB" dirty="0">
                <a:solidFill>
                  <a:srgbClr val="FF0000"/>
                </a:solidFill>
              </a:rPr>
              <a:t>HH</a:t>
            </a:r>
          </a:p>
        </p:txBody>
      </p:sp>
      <p:sp>
        <p:nvSpPr>
          <p:cNvPr id="13" name="Rectangle 12">
            <a:extLst>
              <a:ext uri="{FF2B5EF4-FFF2-40B4-BE49-F238E27FC236}">
                <a16:creationId xmlns:a16="http://schemas.microsoft.com/office/drawing/2014/main" id="{4EAB484B-2254-434B-B847-6A2DA0723594}"/>
              </a:ext>
            </a:extLst>
          </p:cNvPr>
          <p:cNvSpPr/>
          <p:nvPr/>
        </p:nvSpPr>
        <p:spPr>
          <a:xfrm>
            <a:off x="6767129" y="5604822"/>
            <a:ext cx="498855" cy="400110"/>
          </a:xfrm>
          <a:prstGeom prst="rect">
            <a:avLst/>
          </a:prstGeom>
        </p:spPr>
        <p:txBody>
          <a:bodyPr wrap="none">
            <a:spAutoFit/>
          </a:bodyPr>
          <a:lstStyle/>
          <a:p>
            <a:r>
              <a:rPr lang="en-GB" dirty="0">
                <a:solidFill>
                  <a:srgbClr val="FF0000"/>
                </a:solidFill>
              </a:rPr>
              <a:t>TT</a:t>
            </a:r>
          </a:p>
        </p:txBody>
      </p:sp>
      <p:sp>
        <p:nvSpPr>
          <p:cNvPr id="14" name="Rectangle 13">
            <a:extLst>
              <a:ext uri="{FF2B5EF4-FFF2-40B4-BE49-F238E27FC236}">
                <a16:creationId xmlns:a16="http://schemas.microsoft.com/office/drawing/2014/main" id="{35A19840-D07E-4113-940F-63AA223B089A}"/>
              </a:ext>
            </a:extLst>
          </p:cNvPr>
          <p:cNvSpPr/>
          <p:nvPr/>
        </p:nvSpPr>
        <p:spPr>
          <a:xfrm>
            <a:off x="5632145" y="5644125"/>
            <a:ext cx="341760" cy="400110"/>
          </a:xfrm>
          <a:prstGeom prst="rect">
            <a:avLst/>
          </a:prstGeom>
        </p:spPr>
        <p:txBody>
          <a:bodyPr wrap="none">
            <a:spAutoFit/>
          </a:bodyPr>
          <a:lstStyle/>
          <a:p>
            <a:r>
              <a:rPr lang="en-GB" dirty="0">
                <a:solidFill>
                  <a:srgbClr val="FF0000"/>
                </a:solidFill>
              </a:rPr>
              <a:t>T</a:t>
            </a:r>
          </a:p>
        </p:txBody>
      </p:sp>
      <p:cxnSp>
        <p:nvCxnSpPr>
          <p:cNvPr id="16" name="Straight Arrow Connector 15">
            <a:extLst>
              <a:ext uri="{FF2B5EF4-FFF2-40B4-BE49-F238E27FC236}">
                <a16:creationId xmlns:a16="http://schemas.microsoft.com/office/drawing/2014/main" id="{7CF15E97-3A02-483F-B37E-899CB8160371}"/>
              </a:ext>
            </a:extLst>
          </p:cNvPr>
          <p:cNvCxnSpPr>
            <a:cxnSpLocks/>
          </p:cNvCxnSpPr>
          <p:nvPr/>
        </p:nvCxnSpPr>
        <p:spPr bwMode="auto">
          <a:xfrm flipV="1">
            <a:off x="5798687" y="5954870"/>
            <a:ext cx="0" cy="489896"/>
          </a:xfrm>
          <a:prstGeom prst="straightConnector1">
            <a:avLst/>
          </a:prstGeom>
          <a:solidFill>
            <a:srgbClr val="00B8FF"/>
          </a:solidFill>
          <a:ln w="19050" cap="flat" cmpd="sng" algn="ctr">
            <a:solidFill>
              <a:srgbClr val="00B05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FA09CC84-3B49-4645-8B4D-ACB3C9373374}"/>
              </a:ext>
            </a:extLst>
          </p:cNvPr>
          <p:cNvCxnSpPr>
            <a:cxnSpLocks/>
          </p:cNvCxnSpPr>
          <p:nvPr/>
        </p:nvCxnSpPr>
        <p:spPr bwMode="auto">
          <a:xfrm flipV="1">
            <a:off x="4224023" y="5533262"/>
            <a:ext cx="1" cy="574195"/>
          </a:xfrm>
          <a:prstGeom prst="straightConnector1">
            <a:avLst/>
          </a:prstGeom>
          <a:solidFill>
            <a:srgbClr val="00B8FF"/>
          </a:solidFill>
          <a:ln w="19050" cap="flat" cmpd="sng" algn="ctr">
            <a:solidFill>
              <a:srgbClr val="00B05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30A3DF6A-9817-458B-A553-AFCC928B682F}"/>
              </a:ext>
            </a:extLst>
          </p:cNvPr>
          <p:cNvCxnSpPr/>
          <p:nvPr/>
        </p:nvCxnSpPr>
        <p:spPr bwMode="auto">
          <a:xfrm>
            <a:off x="6119057" y="5844180"/>
            <a:ext cx="64807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533032E-B86A-4509-9DDA-05F1B3D5A137}"/>
              </a:ext>
            </a:extLst>
          </p:cNvPr>
          <p:cNvCxnSpPr/>
          <p:nvPr/>
        </p:nvCxnSpPr>
        <p:spPr bwMode="auto">
          <a:xfrm>
            <a:off x="6070600" y="4852867"/>
            <a:ext cx="64807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ECCBEF1C-5251-42EA-BE76-B6F7C9479BD4}"/>
              </a:ext>
            </a:extLst>
          </p:cNvPr>
          <p:cNvCxnSpPr/>
          <p:nvPr/>
        </p:nvCxnSpPr>
        <p:spPr bwMode="auto">
          <a:xfrm>
            <a:off x="6004942" y="4315345"/>
            <a:ext cx="64807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CA2C8613-1DA0-49BA-9604-D9E896B54375}"/>
              </a:ext>
            </a:extLst>
          </p:cNvPr>
          <p:cNvCxnSpPr/>
          <p:nvPr/>
        </p:nvCxnSpPr>
        <p:spPr bwMode="auto">
          <a:xfrm>
            <a:off x="6054249" y="3341023"/>
            <a:ext cx="64807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27" name="TextBox 26">
            <a:extLst>
              <a:ext uri="{FF2B5EF4-FFF2-40B4-BE49-F238E27FC236}">
                <a16:creationId xmlns:a16="http://schemas.microsoft.com/office/drawing/2014/main" id="{EE7E92C3-C194-42F2-A45B-25EF94E2B227}"/>
              </a:ext>
            </a:extLst>
          </p:cNvPr>
          <p:cNvSpPr txBox="1"/>
          <p:nvPr/>
        </p:nvSpPr>
        <p:spPr>
          <a:xfrm>
            <a:off x="3791744" y="6107522"/>
            <a:ext cx="991637" cy="400110"/>
          </a:xfrm>
          <a:prstGeom prst="rect">
            <a:avLst/>
          </a:prstGeom>
          <a:noFill/>
        </p:spPr>
        <p:txBody>
          <a:bodyPr wrap="square" rtlCol="0">
            <a:spAutoFit/>
          </a:bodyPr>
          <a:lstStyle/>
          <a:p>
            <a:r>
              <a:rPr lang="en-GB" dirty="0"/>
              <a:t>Coin A</a:t>
            </a:r>
          </a:p>
        </p:txBody>
      </p:sp>
      <p:sp>
        <p:nvSpPr>
          <p:cNvPr id="28" name="Rectangle 27">
            <a:extLst>
              <a:ext uri="{FF2B5EF4-FFF2-40B4-BE49-F238E27FC236}">
                <a16:creationId xmlns:a16="http://schemas.microsoft.com/office/drawing/2014/main" id="{A3B57158-32DD-41EB-8796-E0BA1CA74145}"/>
              </a:ext>
            </a:extLst>
          </p:cNvPr>
          <p:cNvSpPr/>
          <p:nvPr/>
        </p:nvSpPr>
        <p:spPr>
          <a:xfrm>
            <a:off x="5373267" y="6426635"/>
            <a:ext cx="955711" cy="400110"/>
          </a:xfrm>
          <a:prstGeom prst="rect">
            <a:avLst/>
          </a:prstGeom>
        </p:spPr>
        <p:txBody>
          <a:bodyPr wrap="none">
            <a:spAutoFit/>
          </a:bodyPr>
          <a:lstStyle/>
          <a:p>
            <a:r>
              <a:rPr lang="en-GB" dirty="0"/>
              <a:t>Coin B</a:t>
            </a:r>
          </a:p>
        </p:txBody>
      </p:sp>
      <p:sp>
        <p:nvSpPr>
          <p:cNvPr id="29" name="TextBox 28">
            <a:extLst>
              <a:ext uri="{FF2B5EF4-FFF2-40B4-BE49-F238E27FC236}">
                <a16:creationId xmlns:a16="http://schemas.microsoft.com/office/drawing/2014/main" id="{22513656-44AC-4750-90E4-CB853FD7B1B4}"/>
              </a:ext>
            </a:extLst>
          </p:cNvPr>
          <p:cNvSpPr txBox="1"/>
          <p:nvPr/>
        </p:nvSpPr>
        <p:spPr>
          <a:xfrm>
            <a:off x="8059435" y="2955625"/>
            <a:ext cx="3715110" cy="461665"/>
          </a:xfrm>
          <a:prstGeom prst="rect">
            <a:avLst/>
          </a:prstGeom>
          <a:noFill/>
        </p:spPr>
        <p:txBody>
          <a:bodyPr wrap="square" rtlCol="0">
            <a:spAutoFit/>
          </a:bodyPr>
          <a:lstStyle/>
          <a:p>
            <a:r>
              <a:rPr lang="en-GB" sz="2400" dirty="0"/>
              <a:t>(a) p(Getting two Heads)</a:t>
            </a:r>
          </a:p>
        </p:txBody>
      </p:sp>
      <p:sp>
        <p:nvSpPr>
          <p:cNvPr id="30" name="Rectangle 29">
            <a:extLst>
              <a:ext uri="{FF2B5EF4-FFF2-40B4-BE49-F238E27FC236}">
                <a16:creationId xmlns:a16="http://schemas.microsoft.com/office/drawing/2014/main" id="{130A4BD7-1212-4189-8105-6105BE21171F}"/>
              </a:ext>
            </a:extLst>
          </p:cNvPr>
          <p:cNvSpPr/>
          <p:nvPr/>
        </p:nvSpPr>
        <p:spPr>
          <a:xfrm>
            <a:off x="8101100" y="3978718"/>
            <a:ext cx="3538789" cy="461665"/>
          </a:xfrm>
          <a:prstGeom prst="rect">
            <a:avLst/>
          </a:prstGeom>
        </p:spPr>
        <p:txBody>
          <a:bodyPr wrap="none">
            <a:spAutoFit/>
          </a:bodyPr>
          <a:lstStyle/>
          <a:p>
            <a:r>
              <a:rPr lang="en-GB" sz="2400" dirty="0"/>
              <a:t>(b) p( At least one Head)</a:t>
            </a:r>
          </a:p>
        </p:txBody>
      </p:sp>
      <p:sp>
        <p:nvSpPr>
          <p:cNvPr id="31" name="Rectangle 30">
            <a:extLst>
              <a:ext uri="{FF2B5EF4-FFF2-40B4-BE49-F238E27FC236}">
                <a16:creationId xmlns:a16="http://schemas.microsoft.com/office/drawing/2014/main" id="{C4DF6CD7-04D6-4861-8431-37CF6CB82A3E}"/>
              </a:ext>
            </a:extLst>
          </p:cNvPr>
          <p:cNvSpPr/>
          <p:nvPr/>
        </p:nvSpPr>
        <p:spPr>
          <a:xfrm>
            <a:off x="8101100" y="5065573"/>
            <a:ext cx="3573414" cy="830997"/>
          </a:xfrm>
          <a:prstGeom prst="rect">
            <a:avLst/>
          </a:prstGeom>
        </p:spPr>
        <p:txBody>
          <a:bodyPr wrap="none">
            <a:spAutoFit/>
          </a:bodyPr>
          <a:lstStyle/>
          <a:p>
            <a:r>
              <a:rPr lang="en-GB" sz="2400" dirty="0"/>
              <a:t>(c) p(Getting a Head and</a:t>
            </a:r>
          </a:p>
          <a:p>
            <a:r>
              <a:rPr lang="en-GB" sz="2400" dirty="0"/>
              <a:t> a Tail in any order)</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5E78FF7-4EB8-4A62-BDB2-D66240AF0D27}"/>
                  </a:ext>
                </a:extLst>
              </p:cNvPr>
              <p:cNvSpPr txBox="1"/>
              <p:nvPr/>
            </p:nvSpPr>
            <p:spPr>
              <a:xfrm>
                <a:off x="8590596" y="3372553"/>
                <a:ext cx="1614376" cy="613886"/>
              </a:xfrm>
              <a:prstGeom prst="rect">
                <a:avLst/>
              </a:prstGeom>
              <a:noFill/>
            </p:spPr>
            <p:txBody>
              <a:bodyPr wrap="square" rtlCol="0">
                <a:spAutoFit/>
              </a:bodyPr>
              <a:lstStyle/>
              <a:p>
                <a:r>
                  <a:rPr lang="en-GB" sz="2400" dirty="0">
                    <a:solidFill>
                      <a:srgbClr val="FF0000"/>
                    </a:solidFill>
                  </a:rPr>
                  <a:t>p(HH)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4</m:t>
                        </m:r>
                      </m:den>
                    </m:f>
                  </m:oMath>
                </a14:m>
                <a:endParaRPr lang="en-GB" sz="2400" dirty="0">
                  <a:solidFill>
                    <a:srgbClr val="FF0000"/>
                  </a:solidFill>
                </a:endParaRPr>
              </a:p>
            </p:txBody>
          </p:sp>
        </mc:Choice>
        <mc:Fallback xmlns="">
          <p:sp>
            <p:nvSpPr>
              <p:cNvPr id="32" name="TextBox 31">
                <a:extLst>
                  <a:ext uri="{FF2B5EF4-FFF2-40B4-BE49-F238E27FC236}">
                    <a16:creationId xmlns:a16="http://schemas.microsoft.com/office/drawing/2014/main" id="{45E78FF7-4EB8-4A62-BDB2-D66240AF0D27}"/>
                  </a:ext>
                </a:extLst>
              </p:cNvPr>
              <p:cNvSpPr txBox="1">
                <a:spLocks noRot="1" noChangeAspect="1" noMove="1" noResize="1" noEditPoints="1" noAdjustHandles="1" noChangeArrowheads="1" noChangeShapeType="1" noTextEdit="1"/>
              </p:cNvSpPr>
              <p:nvPr/>
            </p:nvSpPr>
            <p:spPr>
              <a:xfrm>
                <a:off x="8590596" y="3372553"/>
                <a:ext cx="1614376" cy="613886"/>
              </a:xfrm>
              <a:prstGeom prst="rect">
                <a:avLst/>
              </a:prstGeom>
              <a:blipFill>
                <a:blip r:embed="rId5"/>
                <a:stretch>
                  <a:fillRect l="-5660"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39E3F60F-B3FC-4AB2-A64E-D5617A863117}"/>
                  </a:ext>
                </a:extLst>
              </p:cNvPr>
              <p:cNvSpPr/>
              <p:nvPr/>
            </p:nvSpPr>
            <p:spPr>
              <a:xfrm>
                <a:off x="8590596" y="4427788"/>
                <a:ext cx="3183949" cy="614655"/>
              </a:xfrm>
              <a:prstGeom prst="rect">
                <a:avLst/>
              </a:prstGeom>
            </p:spPr>
            <p:txBody>
              <a:bodyPr wrap="none">
                <a:spAutoFit/>
              </a:bodyPr>
              <a:lstStyle/>
              <a:p>
                <a:r>
                  <a:rPr lang="en-GB" sz="2400" dirty="0">
                    <a:solidFill>
                      <a:srgbClr val="FF0000"/>
                    </a:solidFill>
                  </a:rPr>
                  <a:t>p(HT or TH or HH)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i="1">
                            <a:solidFill>
                              <a:srgbClr val="FF0000"/>
                            </a:solidFill>
                            <a:latin typeface="Cambria Math" panose="02040503050406030204" pitchFamily="18" charset="0"/>
                          </a:rPr>
                          <m:t>4</m:t>
                        </m:r>
                      </m:den>
                    </m:f>
                  </m:oMath>
                </a14:m>
                <a:endParaRPr lang="en-GB" sz="2400" dirty="0">
                  <a:solidFill>
                    <a:srgbClr val="FF0000"/>
                  </a:solidFill>
                </a:endParaRPr>
              </a:p>
            </p:txBody>
          </p:sp>
        </mc:Choice>
        <mc:Fallback xmlns="">
          <p:sp>
            <p:nvSpPr>
              <p:cNvPr id="33" name="Rectangle 32">
                <a:extLst>
                  <a:ext uri="{FF2B5EF4-FFF2-40B4-BE49-F238E27FC236}">
                    <a16:creationId xmlns:a16="http://schemas.microsoft.com/office/drawing/2014/main" id="{39E3F60F-B3FC-4AB2-A64E-D5617A863117}"/>
                  </a:ext>
                </a:extLst>
              </p:cNvPr>
              <p:cNvSpPr>
                <a:spLocks noRot="1" noChangeAspect="1" noMove="1" noResize="1" noEditPoints="1" noAdjustHandles="1" noChangeArrowheads="1" noChangeShapeType="1" noTextEdit="1"/>
              </p:cNvSpPr>
              <p:nvPr/>
            </p:nvSpPr>
            <p:spPr>
              <a:xfrm>
                <a:off x="8590596" y="4427788"/>
                <a:ext cx="3183949" cy="614655"/>
              </a:xfrm>
              <a:prstGeom prst="rect">
                <a:avLst/>
              </a:prstGeom>
              <a:blipFill>
                <a:blip r:embed="rId6"/>
                <a:stretch>
                  <a:fillRect l="-286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EC6586B-820E-41E5-AADD-027F7E6F0C49}"/>
                  </a:ext>
                </a:extLst>
              </p:cNvPr>
              <p:cNvSpPr/>
              <p:nvPr/>
            </p:nvSpPr>
            <p:spPr>
              <a:xfrm>
                <a:off x="8611722" y="5857976"/>
                <a:ext cx="2294282" cy="614655"/>
              </a:xfrm>
              <a:prstGeom prst="rect">
                <a:avLst/>
              </a:prstGeom>
            </p:spPr>
            <p:txBody>
              <a:bodyPr wrap="none">
                <a:spAutoFit/>
              </a:bodyPr>
              <a:lstStyle/>
              <a:p>
                <a:r>
                  <a:rPr lang="en-GB" sz="2400" dirty="0">
                    <a:solidFill>
                      <a:srgbClr val="FF0000"/>
                    </a:solidFill>
                  </a:rPr>
                  <a:t>p(HT or TH)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num>
                      <m:den>
                        <m:r>
                          <a:rPr lang="en-GB" sz="2400" i="1">
                            <a:solidFill>
                              <a:srgbClr val="FF0000"/>
                            </a:solidFill>
                            <a:latin typeface="Cambria Math" panose="02040503050406030204" pitchFamily="18" charset="0"/>
                          </a:rPr>
                          <m:t>4</m:t>
                        </m:r>
                      </m:den>
                    </m:f>
                  </m:oMath>
                </a14:m>
                <a:endParaRPr lang="en-GB" sz="2400" dirty="0">
                  <a:solidFill>
                    <a:srgbClr val="FF0000"/>
                  </a:solidFill>
                </a:endParaRPr>
              </a:p>
            </p:txBody>
          </p:sp>
        </mc:Choice>
        <mc:Fallback xmlns="">
          <p:sp>
            <p:nvSpPr>
              <p:cNvPr id="34" name="Rectangle 33">
                <a:extLst>
                  <a:ext uri="{FF2B5EF4-FFF2-40B4-BE49-F238E27FC236}">
                    <a16:creationId xmlns:a16="http://schemas.microsoft.com/office/drawing/2014/main" id="{8EC6586B-820E-41E5-AADD-027F7E6F0C49}"/>
                  </a:ext>
                </a:extLst>
              </p:cNvPr>
              <p:cNvSpPr>
                <a:spLocks noRot="1" noChangeAspect="1" noMove="1" noResize="1" noEditPoints="1" noAdjustHandles="1" noChangeArrowheads="1" noChangeShapeType="1" noTextEdit="1"/>
              </p:cNvSpPr>
              <p:nvPr/>
            </p:nvSpPr>
            <p:spPr>
              <a:xfrm>
                <a:off x="8611722" y="5857976"/>
                <a:ext cx="2294282" cy="614655"/>
              </a:xfrm>
              <a:prstGeom prst="rect">
                <a:avLst/>
              </a:prstGeom>
              <a:blipFill>
                <a:blip r:embed="rId7"/>
                <a:stretch>
                  <a:fillRect l="-425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36924A6-5ECB-4FFD-B6DB-643F70CD178B}"/>
                  </a:ext>
                </a:extLst>
              </p:cNvPr>
              <p:cNvSpPr/>
              <p:nvPr/>
            </p:nvSpPr>
            <p:spPr>
              <a:xfrm>
                <a:off x="10800318" y="5857976"/>
                <a:ext cx="579005" cy="613886"/>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p>
            </p:txBody>
          </p:sp>
        </mc:Choice>
        <mc:Fallback xmlns="">
          <p:sp>
            <p:nvSpPr>
              <p:cNvPr id="35" name="Rectangle 34">
                <a:extLst>
                  <a:ext uri="{FF2B5EF4-FFF2-40B4-BE49-F238E27FC236}">
                    <a16:creationId xmlns:a16="http://schemas.microsoft.com/office/drawing/2014/main" id="{936924A6-5ECB-4FFD-B6DB-643F70CD178B}"/>
                  </a:ext>
                </a:extLst>
              </p:cNvPr>
              <p:cNvSpPr>
                <a:spLocks noRot="1" noChangeAspect="1" noMove="1" noResize="1" noEditPoints="1" noAdjustHandles="1" noChangeArrowheads="1" noChangeShapeType="1" noTextEdit="1"/>
              </p:cNvSpPr>
              <p:nvPr/>
            </p:nvSpPr>
            <p:spPr>
              <a:xfrm>
                <a:off x="10800318" y="5857976"/>
                <a:ext cx="579005" cy="613886"/>
              </a:xfrm>
              <a:prstGeom prst="rect">
                <a:avLst/>
              </a:prstGeom>
              <a:blipFill>
                <a:blip r:embed="rId8"/>
                <a:stretch>
                  <a:fillRect l="-16842" b="-8911"/>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C9CA922E-63A4-4301-A523-5094D2C823AA}"/>
              </a:ext>
            </a:extLst>
          </p:cNvPr>
          <p:cNvSpPr/>
          <p:nvPr/>
        </p:nvSpPr>
        <p:spPr bwMode="auto">
          <a:xfrm>
            <a:off x="2530693" y="2835487"/>
            <a:ext cx="5394085" cy="3329817"/>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6823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32" grpId="0"/>
      <p:bldP spid="33" grpId="0"/>
      <p:bldP spid="34" grpId="0"/>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EAEFDDB-2B81-4D26-87D3-13C6833EB7D8}"/>
              </a:ext>
            </a:extLst>
          </p:cNvPr>
          <p:cNvSpPr/>
          <p:nvPr/>
        </p:nvSpPr>
        <p:spPr>
          <a:xfrm>
            <a:off x="2214136" y="690648"/>
            <a:ext cx="9618339" cy="830997"/>
          </a:xfrm>
          <a:prstGeom prst="rect">
            <a:avLst/>
          </a:prstGeom>
        </p:spPr>
        <p:txBody>
          <a:bodyPr wrap="none">
            <a:spAutoFit/>
          </a:bodyPr>
          <a:lstStyle/>
          <a:p>
            <a:r>
              <a:rPr lang="en-GB" sz="2400" dirty="0"/>
              <a:t>1. Copy and complete the table to show all possible outcomes when 2</a:t>
            </a:r>
          </a:p>
          <a:p>
            <a:r>
              <a:rPr lang="en-GB" sz="2400" dirty="0"/>
              <a:t> fair coins are tossed.</a:t>
            </a:r>
          </a:p>
        </p:txBody>
      </p:sp>
      <p:pic>
        <p:nvPicPr>
          <p:cNvPr id="4" name="Picture 3">
            <a:extLst>
              <a:ext uri="{FF2B5EF4-FFF2-40B4-BE49-F238E27FC236}">
                <a16:creationId xmlns:a16="http://schemas.microsoft.com/office/drawing/2014/main" id="{FB4B3E4C-CD87-496E-9E76-D17CDAC15589}"/>
              </a:ext>
            </a:extLst>
          </p:cNvPr>
          <p:cNvPicPr>
            <a:picLocks noChangeAspect="1"/>
          </p:cNvPicPr>
          <p:nvPr/>
        </p:nvPicPr>
        <p:blipFill>
          <a:blip r:embed="rId4"/>
          <a:stretch>
            <a:fillRect/>
          </a:stretch>
        </p:blipFill>
        <p:spPr>
          <a:xfrm>
            <a:off x="2351584" y="1590627"/>
            <a:ext cx="2880320" cy="1843056"/>
          </a:xfrm>
          <a:prstGeom prst="rect">
            <a:avLst/>
          </a:prstGeom>
        </p:spPr>
      </p:pic>
      <p:sp>
        <p:nvSpPr>
          <p:cNvPr id="5" name="Rectangle 4">
            <a:extLst>
              <a:ext uri="{FF2B5EF4-FFF2-40B4-BE49-F238E27FC236}">
                <a16:creationId xmlns:a16="http://schemas.microsoft.com/office/drawing/2014/main" id="{AB49DF9E-CA65-4105-8302-13D29DE19973}"/>
              </a:ext>
            </a:extLst>
          </p:cNvPr>
          <p:cNvSpPr/>
          <p:nvPr/>
        </p:nvSpPr>
        <p:spPr>
          <a:xfrm>
            <a:off x="2285562" y="3520769"/>
            <a:ext cx="9178288" cy="461665"/>
          </a:xfrm>
          <a:prstGeom prst="rect">
            <a:avLst/>
          </a:prstGeom>
        </p:spPr>
        <p:txBody>
          <a:bodyPr wrap="square">
            <a:spAutoFit/>
          </a:bodyPr>
          <a:lstStyle/>
          <a:p>
            <a:r>
              <a:rPr lang="en-GB" sz="2400" dirty="0"/>
              <a:t>2. Two spinners are numbered 1 to 4 as shown in the diagram:</a:t>
            </a:r>
          </a:p>
        </p:txBody>
      </p:sp>
      <p:pic>
        <p:nvPicPr>
          <p:cNvPr id="6" name="Picture 5">
            <a:extLst>
              <a:ext uri="{FF2B5EF4-FFF2-40B4-BE49-F238E27FC236}">
                <a16:creationId xmlns:a16="http://schemas.microsoft.com/office/drawing/2014/main" id="{20ED6DDE-E5B4-488B-BFB3-86B0FB22C0BC}"/>
              </a:ext>
            </a:extLst>
          </p:cNvPr>
          <p:cNvPicPr>
            <a:picLocks noChangeAspect="1"/>
          </p:cNvPicPr>
          <p:nvPr/>
        </p:nvPicPr>
        <p:blipFill>
          <a:blip r:embed="rId5"/>
          <a:stretch>
            <a:fillRect/>
          </a:stretch>
        </p:blipFill>
        <p:spPr>
          <a:xfrm>
            <a:off x="8040216" y="4003104"/>
            <a:ext cx="3672408" cy="2522240"/>
          </a:xfrm>
          <a:prstGeom prst="rect">
            <a:avLst/>
          </a:prstGeom>
        </p:spPr>
      </p:pic>
      <p:pic>
        <p:nvPicPr>
          <p:cNvPr id="7" name="Picture 6">
            <a:extLst>
              <a:ext uri="{FF2B5EF4-FFF2-40B4-BE49-F238E27FC236}">
                <a16:creationId xmlns:a16="http://schemas.microsoft.com/office/drawing/2014/main" id="{7B843204-DA45-46FF-B8B9-6716C653668C}"/>
              </a:ext>
            </a:extLst>
          </p:cNvPr>
          <p:cNvPicPr>
            <a:picLocks noChangeAspect="1"/>
          </p:cNvPicPr>
          <p:nvPr/>
        </p:nvPicPr>
        <p:blipFill rotWithShape="1">
          <a:blip r:embed="rId6"/>
          <a:srcRect r="52509"/>
          <a:stretch/>
        </p:blipFill>
        <p:spPr>
          <a:xfrm>
            <a:off x="2495600" y="4042770"/>
            <a:ext cx="1440161" cy="1252087"/>
          </a:xfrm>
          <a:prstGeom prst="rect">
            <a:avLst/>
          </a:prstGeom>
        </p:spPr>
      </p:pic>
      <p:pic>
        <p:nvPicPr>
          <p:cNvPr id="11" name="Picture 10">
            <a:extLst>
              <a:ext uri="{FF2B5EF4-FFF2-40B4-BE49-F238E27FC236}">
                <a16:creationId xmlns:a16="http://schemas.microsoft.com/office/drawing/2014/main" id="{AD85E136-5AFA-42F3-B864-62D848FF3D8E}"/>
              </a:ext>
            </a:extLst>
          </p:cNvPr>
          <p:cNvPicPr>
            <a:picLocks noChangeAspect="1"/>
          </p:cNvPicPr>
          <p:nvPr/>
        </p:nvPicPr>
        <p:blipFill rotWithShape="1">
          <a:blip r:embed="rId6"/>
          <a:srcRect r="52509"/>
          <a:stretch/>
        </p:blipFill>
        <p:spPr>
          <a:xfrm>
            <a:off x="4223792" y="4033030"/>
            <a:ext cx="1440161" cy="1252087"/>
          </a:xfrm>
          <a:prstGeom prst="rect">
            <a:avLst/>
          </a:prstGeom>
        </p:spPr>
      </p:pic>
      <p:sp>
        <p:nvSpPr>
          <p:cNvPr id="8" name="TextBox 7">
            <a:extLst>
              <a:ext uri="{FF2B5EF4-FFF2-40B4-BE49-F238E27FC236}">
                <a16:creationId xmlns:a16="http://schemas.microsoft.com/office/drawing/2014/main" id="{0A85537F-359F-403B-B2B7-1DE009907B05}"/>
              </a:ext>
            </a:extLst>
          </p:cNvPr>
          <p:cNvSpPr txBox="1"/>
          <p:nvPr/>
        </p:nvSpPr>
        <p:spPr>
          <a:xfrm>
            <a:off x="5879976" y="4030563"/>
            <a:ext cx="2016224" cy="1200329"/>
          </a:xfrm>
          <a:prstGeom prst="rect">
            <a:avLst/>
          </a:prstGeom>
          <a:noFill/>
        </p:spPr>
        <p:txBody>
          <a:bodyPr wrap="square" rtlCol="0">
            <a:spAutoFit/>
          </a:bodyPr>
          <a:lstStyle/>
          <a:p>
            <a:r>
              <a:rPr lang="en-GB" sz="2400" dirty="0"/>
              <a:t>Complete the table of outcomes</a:t>
            </a:r>
          </a:p>
        </p:txBody>
      </p:sp>
      <p:sp>
        <p:nvSpPr>
          <p:cNvPr id="9" name="TextBox 8">
            <a:extLst>
              <a:ext uri="{FF2B5EF4-FFF2-40B4-BE49-F238E27FC236}">
                <a16:creationId xmlns:a16="http://schemas.microsoft.com/office/drawing/2014/main" id="{0249B202-EE8E-43AE-B56F-DF2534997E09}"/>
              </a:ext>
            </a:extLst>
          </p:cNvPr>
          <p:cNvSpPr txBox="1"/>
          <p:nvPr/>
        </p:nvSpPr>
        <p:spPr>
          <a:xfrm>
            <a:off x="5447928" y="1572883"/>
            <a:ext cx="4608512" cy="461665"/>
          </a:xfrm>
          <a:prstGeom prst="rect">
            <a:avLst/>
          </a:prstGeom>
          <a:noFill/>
        </p:spPr>
        <p:txBody>
          <a:bodyPr wrap="square" rtlCol="0">
            <a:spAutoFit/>
          </a:bodyPr>
          <a:lstStyle/>
          <a:p>
            <a:r>
              <a:rPr lang="en-GB" sz="2400" dirty="0"/>
              <a:t>Find the probability of getting:</a:t>
            </a:r>
          </a:p>
        </p:txBody>
      </p:sp>
      <p:sp>
        <p:nvSpPr>
          <p:cNvPr id="10" name="TextBox 9">
            <a:extLst>
              <a:ext uri="{FF2B5EF4-FFF2-40B4-BE49-F238E27FC236}">
                <a16:creationId xmlns:a16="http://schemas.microsoft.com/office/drawing/2014/main" id="{FD0B93E7-3F18-4A94-8522-6AF4179943EB}"/>
              </a:ext>
            </a:extLst>
          </p:cNvPr>
          <p:cNvSpPr txBox="1"/>
          <p:nvPr/>
        </p:nvSpPr>
        <p:spPr>
          <a:xfrm>
            <a:off x="5447928" y="2046375"/>
            <a:ext cx="1008111" cy="461665"/>
          </a:xfrm>
          <a:prstGeom prst="rect">
            <a:avLst/>
          </a:prstGeom>
          <a:noFill/>
        </p:spPr>
        <p:txBody>
          <a:bodyPr wrap="square" rtlCol="0">
            <a:spAutoFit/>
          </a:bodyPr>
          <a:lstStyle/>
          <a:p>
            <a:r>
              <a:rPr lang="en-GB" sz="2400" dirty="0"/>
              <a:t>(a) TT</a:t>
            </a:r>
          </a:p>
        </p:txBody>
      </p:sp>
      <p:sp>
        <p:nvSpPr>
          <p:cNvPr id="12" name="TextBox 11">
            <a:extLst>
              <a:ext uri="{FF2B5EF4-FFF2-40B4-BE49-F238E27FC236}">
                <a16:creationId xmlns:a16="http://schemas.microsoft.com/office/drawing/2014/main" id="{E8EB7D94-B580-475A-A0C3-C7843358D943}"/>
              </a:ext>
            </a:extLst>
          </p:cNvPr>
          <p:cNvSpPr txBox="1"/>
          <p:nvPr/>
        </p:nvSpPr>
        <p:spPr>
          <a:xfrm>
            <a:off x="5481483" y="2583003"/>
            <a:ext cx="3083644" cy="461665"/>
          </a:xfrm>
          <a:prstGeom prst="rect">
            <a:avLst/>
          </a:prstGeom>
          <a:noFill/>
        </p:spPr>
        <p:txBody>
          <a:bodyPr wrap="square" rtlCol="0">
            <a:spAutoFit/>
          </a:bodyPr>
          <a:lstStyle/>
          <a:p>
            <a:r>
              <a:rPr lang="en-GB" sz="2400" dirty="0"/>
              <a:t>(b) At least one Tail</a:t>
            </a:r>
          </a:p>
        </p:txBody>
      </p:sp>
      <p:sp>
        <p:nvSpPr>
          <p:cNvPr id="13" name="Rectangle 12">
            <a:extLst>
              <a:ext uri="{FF2B5EF4-FFF2-40B4-BE49-F238E27FC236}">
                <a16:creationId xmlns:a16="http://schemas.microsoft.com/office/drawing/2014/main" id="{6E76CC13-CABE-4EAC-972D-9AC1079FFE64}"/>
              </a:ext>
            </a:extLst>
          </p:cNvPr>
          <p:cNvSpPr/>
          <p:nvPr/>
        </p:nvSpPr>
        <p:spPr>
          <a:xfrm>
            <a:off x="2417669" y="5346263"/>
            <a:ext cx="4224233" cy="461665"/>
          </a:xfrm>
          <a:prstGeom prst="rect">
            <a:avLst/>
          </a:prstGeom>
        </p:spPr>
        <p:txBody>
          <a:bodyPr wrap="none">
            <a:spAutoFit/>
          </a:bodyPr>
          <a:lstStyle/>
          <a:p>
            <a:r>
              <a:rPr lang="en-GB" sz="2400" dirty="0"/>
              <a:t>Find the probability of getting:</a:t>
            </a:r>
          </a:p>
        </p:txBody>
      </p:sp>
      <p:sp>
        <p:nvSpPr>
          <p:cNvPr id="14" name="Rectangle 13">
            <a:extLst>
              <a:ext uri="{FF2B5EF4-FFF2-40B4-BE49-F238E27FC236}">
                <a16:creationId xmlns:a16="http://schemas.microsoft.com/office/drawing/2014/main" id="{39E9491D-FBCD-4E3A-94A0-511FBB3C8AF4}"/>
              </a:ext>
            </a:extLst>
          </p:cNvPr>
          <p:cNvSpPr/>
          <p:nvPr/>
        </p:nvSpPr>
        <p:spPr>
          <a:xfrm>
            <a:off x="2394853" y="5760203"/>
            <a:ext cx="3293274" cy="461665"/>
          </a:xfrm>
          <a:prstGeom prst="rect">
            <a:avLst/>
          </a:prstGeom>
        </p:spPr>
        <p:txBody>
          <a:bodyPr wrap="none">
            <a:spAutoFit/>
          </a:bodyPr>
          <a:lstStyle/>
          <a:p>
            <a:r>
              <a:rPr lang="en-GB" sz="2400" dirty="0"/>
              <a:t>(a) Total greater than 5</a:t>
            </a:r>
          </a:p>
        </p:txBody>
      </p:sp>
      <p:sp>
        <p:nvSpPr>
          <p:cNvPr id="15" name="Rectangle 14">
            <a:extLst>
              <a:ext uri="{FF2B5EF4-FFF2-40B4-BE49-F238E27FC236}">
                <a16:creationId xmlns:a16="http://schemas.microsoft.com/office/drawing/2014/main" id="{33797172-CEF8-492E-8153-4511E63EA0A3}"/>
              </a:ext>
            </a:extLst>
          </p:cNvPr>
          <p:cNvSpPr/>
          <p:nvPr/>
        </p:nvSpPr>
        <p:spPr>
          <a:xfrm>
            <a:off x="2417669" y="6174143"/>
            <a:ext cx="2272417" cy="461665"/>
          </a:xfrm>
          <a:prstGeom prst="rect">
            <a:avLst/>
          </a:prstGeom>
        </p:spPr>
        <p:txBody>
          <a:bodyPr wrap="none">
            <a:spAutoFit/>
          </a:bodyPr>
          <a:lstStyle/>
          <a:p>
            <a:r>
              <a:rPr lang="en-GB" sz="2400" dirty="0"/>
              <a:t>(b) An odd total</a:t>
            </a:r>
          </a:p>
        </p:txBody>
      </p:sp>
      <p:sp>
        <p:nvSpPr>
          <p:cNvPr id="16" name="TextBox 15">
            <a:extLst>
              <a:ext uri="{FF2B5EF4-FFF2-40B4-BE49-F238E27FC236}">
                <a16:creationId xmlns:a16="http://schemas.microsoft.com/office/drawing/2014/main" id="{0336D123-F919-4FD4-9FA3-4683F7D1AAF9}"/>
              </a:ext>
            </a:extLst>
          </p:cNvPr>
          <p:cNvSpPr txBox="1"/>
          <p:nvPr/>
        </p:nvSpPr>
        <p:spPr>
          <a:xfrm>
            <a:off x="9153461" y="4516007"/>
            <a:ext cx="216024" cy="461665"/>
          </a:xfrm>
          <a:prstGeom prst="rect">
            <a:avLst/>
          </a:prstGeom>
          <a:noFill/>
        </p:spPr>
        <p:txBody>
          <a:bodyPr wrap="square" rtlCol="0">
            <a:spAutoFit/>
          </a:bodyPr>
          <a:lstStyle/>
          <a:p>
            <a:r>
              <a:rPr lang="en-GB" sz="2400" dirty="0"/>
              <a:t>+</a:t>
            </a:r>
          </a:p>
        </p:txBody>
      </p:sp>
      <p:sp>
        <p:nvSpPr>
          <p:cNvPr id="2" name="TextBox 1">
            <a:extLst>
              <a:ext uri="{FF2B5EF4-FFF2-40B4-BE49-F238E27FC236}">
                <a16:creationId xmlns:a16="http://schemas.microsoft.com/office/drawing/2014/main" id="{7F735B98-8350-4CD4-B1B8-BFC48EE85ABA}"/>
              </a:ext>
            </a:extLst>
          </p:cNvPr>
          <p:cNvSpPr txBox="1"/>
          <p:nvPr/>
        </p:nvSpPr>
        <p:spPr>
          <a:xfrm>
            <a:off x="6609992" y="2053586"/>
            <a:ext cx="1406744" cy="461665"/>
          </a:xfrm>
          <a:prstGeom prst="rect">
            <a:avLst/>
          </a:prstGeom>
          <a:noFill/>
        </p:spPr>
        <p:txBody>
          <a:bodyPr wrap="square" rtlCol="0">
            <a:spAutoFit/>
          </a:bodyPr>
          <a:lstStyle/>
          <a:p>
            <a:r>
              <a:rPr lang="en-GB" sz="2400" dirty="0">
                <a:solidFill>
                  <a:srgbClr val="FF0000"/>
                </a:solidFill>
              </a:rPr>
              <a:t>p(TT) =</a:t>
            </a:r>
          </a:p>
        </p:txBody>
      </p:sp>
      <p:sp>
        <p:nvSpPr>
          <p:cNvPr id="17" name="Rectangle 16">
            <a:extLst>
              <a:ext uri="{FF2B5EF4-FFF2-40B4-BE49-F238E27FC236}">
                <a16:creationId xmlns:a16="http://schemas.microsoft.com/office/drawing/2014/main" id="{709309C8-8FC4-438D-92AB-A02ABCC87C97}"/>
              </a:ext>
            </a:extLst>
          </p:cNvPr>
          <p:cNvSpPr/>
          <p:nvPr/>
        </p:nvSpPr>
        <p:spPr>
          <a:xfrm>
            <a:off x="3912694" y="2592410"/>
            <a:ext cx="556563" cy="400110"/>
          </a:xfrm>
          <a:prstGeom prst="rect">
            <a:avLst/>
          </a:prstGeom>
        </p:spPr>
        <p:txBody>
          <a:bodyPr wrap="none">
            <a:spAutoFit/>
          </a:bodyPr>
          <a:lstStyle/>
          <a:p>
            <a:r>
              <a:rPr lang="en-GB" dirty="0">
                <a:solidFill>
                  <a:srgbClr val="FF0000"/>
                </a:solidFill>
              </a:rPr>
              <a:t>HH</a:t>
            </a:r>
          </a:p>
        </p:txBody>
      </p:sp>
      <p:sp>
        <p:nvSpPr>
          <p:cNvPr id="18" name="Rectangle 17">
            <a:extLst>
              <a:ext uri="{FF2B5EF4-FFF2-40B4-BE49-F238E27FC236}">
                <a16:creationId xmlns:a16="http://schemas.microsoft.com/office/drawing/2014/main" id="{75AC1807-28F5-472D-AF83-DCF09B8878EC}"/>
              </a:ext>
            </a:extLst>
          </p:cNvPr>
          <p:cNvSpPr/>
          <p:nvPr/>
        </p:nvSpPr>
        <p:spPr>
          <a:xfrm>
            <a:off x="4548353" y="2592410"/>
            <a:ext cx="527709" cy="400110"/>
          </a:xfrm>
          <a:prstGeom prst="rect">
            <a:avLst/>
          </a:prstGeom>
        </p:spPr>
        <p:txBody>
          <a:bodyPr wrap="none">
            <a:spAutoFit/>
          </a:bodyPr>
          <a:lstStyle/>
          <a:p>
            <a:r>
              <a:rPr lang="en-GB" dirty="0">
                <a:solidFill>
                  <a:srgbClr val="FF0000"/>
                </a:solidFill>
              </a:rPr>
              <a:t>HT</a:t>
            </a:r>
          </a:p>
        </p:txBody>
      </p:sp>
      <p:sp>
        <p:nvSpPr>
          <p:cNvPr id="19" name="Rectangle 18">
            <a:extLst>
              <a:ext uri="{FF2B5EF4-FFF2-40B4-BE49-F238E27FC236}">
                <a16:creationId xmlns:a16="http://schemas.microsoft.com/office/drawing/2014/main" id="{449D6CA7-7911-470E-93E6-632CA231EF0E}"/>
              </a:ext>
            </a:extLst>
          </p:cNvPr>
          <p:cNvSpPr/>
          <p:nvPr/>
        </p:nvSpPr>
        <p:spPr>
          <a:xfrm>
            <a:off x="3959937" y="2910470"/>
            <a:ext cx="527709" cy="400110"/>
          </a:xfrm>
          <a:prstGeom prst="rect">
            <a:avLst/>
          </a:prstGeom>
        </p:spPr>
        <p:txBody>
          <a:bodyPr wrap="none">
            <a:spAutoFit/>
          </a:bodyPr>
          <a:lstStyle/>
          <a:p>
            <a:r>
              <a:rPr lang="en-GB" dirty="0">
                <a:solidFill>
                  <a:srgbClr val="FF0000"/>
                </a:solidFill>
              </a:rPr>
              <a:t>TH</a:t>
            </a:r>
          </a:p>
        </p:txBody>
      </p:sp>
      <p:sp>
        <p:nvSpPr>
          <p:cNvPr id="20" name="Rectangle 19">
            <a:extLst>
              <a:ext uri="{FF2B5EF4-FFF2-40B4-BE49-F238E27FC236}">
                <a16:creationId xmlns:a16="http://schemas.microsoft.com/office/drawing/2014/main" id="{FFBBB9FA-379C-4415-8BBB-287E1FC9AB29}"/>
              </a:ext>
            </a:extLst>
          </p:cNvPr>
          <p:cNvSpPr/>
          <p:nvPr/>
        </p:nvSpPr>
        <p:spPr>
          <a:xfrm>
            <a:off x="4572127" y="2935579"/>
            <a:ext cx="498855" cy="400110"/>
          </a:xfrm>
          <a:prstGeom prst="rect">
            <a:avLst/>
          </a:prstGeom>
        </p:spPr>
        <p:txBody>
          <a:bodyPr wrap="none">
            <a:spAutoFit/>
          </a:bodyPr>
          <a:lstStyle/>
          <a:p>
            <a:r>
              <a:rPr lang="en-GB" dirty="0">
                <a:solidFill>
                  <a:srgbClr val="FF0000"/>
                </a:solidFill>
              </a:rPr>
              <a:t>TT</a:t>
            </a:r>
          </a:p>
        </p:txBody>
      </p:sp>
      <p:sp>
        <p:nvSpPr>
          <p:cNvPr id="21" name="Rectangle 20">
            <a:extLst>
              <a:ext uri="{FF2B5EF4-FFF2-40B4-BE49-F238E27FC236}">
                <a16:creationId xmlns:a16="http://schemas.microsoft.com/office/drawing/2014/main" id="{4BA004A5-A869-4E62-811F-6B6D3EA41742}"/>
              </a:ext>
            </a:extLst>
          </p:cNvPr>
          <p:cNvSpPr/>
          <p:nvPr/>
        </p:nvSpPr>
        <p:spPr>
          <a:xfrm>
            <a:off x="8256240" y="2585812"/>
            <a:ext cx="2809938" cy="461665"/>
          </a:xfrm>
          <a:prstGeom prst="rect">
            <a:avLst/>
          </a:prstGeom>
        </p:spPr>
        <p:txBody>
          <a:bodyPr wrap="square">
            <a:spAutoFit/>
          </a:bodyPr>
          <a:lstStyle/>
          <a:p>
            <a:r>
              <a:rPr lang="en-GB" sz="2400" dirty="0">
                <a:solidFill>
                  <a:srgbClr val="FF0000"/>
                </a:solidFill>
              </a:rPr>
              <a:t>p(TT,TH,HT)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260CCD-60EB-4738-916B-41CFA029D0E2}"/>
                  </a:ext>
                </a:extLst>
              </p:cNvPr>
              <p:cNvSpPr txBox="1"/>
              <p:nvPr/>
            </p:nvSpPr>
            <p:spPr>
              <a:xfrm>
                <a:off x="7690251" y="1910213"/>
                <a:ext cx="576064"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22" name="TextBox 21">
                <a:extLst>
                  <a:ext uri="{FF2B5EF4-FFF2-40B4-BE49-F238E27FC236}">
                    <a16:creationId xmlns:a16="http://schemas.microsoft.com/office/drawing/2014/main" id="{C8260CCD-60EB-4738-916B-41CFA029D0E2}"/>
                  </a:ext>
                </a:extLst>
              </p:cNvPr>
              <p:cNvSpPr txBox="1">
                <a:spLocks noRot="1" noChangeAspect="1" noMove="1" noResize="1" noEditPoints="1" noAdjustHandles="1" noChangeArrowheads="1" noChangeShapeType="1" noTextEdit="1"/>
              </p:cNvSpPr>
              <p:nvPr/>
            </p:nvSpPr>
            <p:spPr>
              <a:xfrm>
                <a:off x="7690251" y="1910213"/>
                <a:ext cx="576064" cy="69506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DA82EA-B4CF-461D-A0BB-CD3EF54AA91E}"/>
                  </a:ext>
                </a:extLst>
              </p:cNvPr>
              <p:cNvSpPr txBox="1"/>
              <p:nvPr/>
            </p:nvSpPr>
            <p:spPr>
              <a:xfrm>
                <a:off x="10277983" y="2415463"/>
                <a:ext cx="576064"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26" name="TextBox 25">
                <a:extLst>
                  <a:ext uri="{FF2B5EF4-FFF2-40B4-BE49-F238E27FC236}">
                    <a16:creationId xmlns:a16="http://schemas.microsoft.com/office/drawing/2014/main" id="{CCDA82EA-B4CF-461D-A0BB-CD3EF54AA91E}"/>
                  </a:ext>
                </a:extLst>
              </p:cNvPr>
              <p:cNvSpPr txBox="1">
                <a:spLocks noRot="1" noChangeAspect="1" noMove="1" noResize="1" noEditPoints="1" noAdjustHandles="1" noChangeArrowheads="1" noChangeShapeType="1" noTextEdit="1"/>
              </p:cNvSpPr>
              <p:nvPr/>
            </p:nvSpPr>
            <p:spPr>
              <a:xfrm>
                <a:off x="10277983" y="2415463"/>
                <a:ext cx="576064" cy="695062"/>
              </a:xfrm>
              <a:prstGeom prst="rect">
                <a:avLst/>
              </a:prstGeom>
              <a:blipFill>
                <a:blip r:embed="rId8"/>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C466D7B8-B4F1-473A-BB34-CBE70CE81B16}"/>
              </a:ext>
            </a:extLst>
          </p:cNvPr>
          <p:cNvSpPr txBox="1"/>
          <p:nvPr/>
        </p:nvSpPr>
        <p:spPr>
          <a:xfrm>
            <a:off x="5658206" y="5733897"/>
            <a:ext cx="1520320" cy="461665"/>
          </a:xfrm>
          <a:prstGeom prst="rect">
            <a:avLst/>
          </a:prstGeom>
          <a:noFill/>
        </p:spPr>
        <p:txBody>
          <a:bodyPr wrap="square" rtlCol="0">
            <a:spAutoFit/>
          </a:bodyPr>
          <a:lstStyle/>
          <a:p>
            <a:r>
              <a:rPr lang="en-GB" sz="2400" dirty="0">
                <a:solidFill>
                  <a:srgbClr val="FF0000"/>
                </a:solidFill>
              </a:rPr>
              <a:t>p(&gt;5) =</a:t>
            </a:r>
          </a:p>
        </p:txBody>
      </p:sp>
      <p:sp>
        <p:nvSpPr>
          <p:cNvPr id="24" name="Rectangle 23">
            <a:extLst>
              <a:ext uri="{FF2B5EF4-FFF2-40B4-BE49-F238E27FC236}">
                <a16:creationId xmlns:a16="http://schemas.microsoft.com/office/drawing/2014/main" id="{F012F693-ECB1-4EEE-8433-F9A88F02D12F}"/>
              </a:ext>
            </a:extLst>
          </p:cNvPr>
          <p:cNvSpPr/>
          <p:nvPr/>
        </p:nvSpPr>
        <p:spPr>
          <a:xfrm>
            <a:off x="9604001" y="4933245"/>
            <a:ext cx="327334" cy="400110"/>
          </a:xfrm>
          <a:prstGeom prst="rect">
            <a:avLst/>
          </a:prstGeom>
        </p:spPr>
        <p:txBody>
          <a:bodyPr wrap="none">
            <a:spAutoFit/>
          </a:bodyPr>
          <a:lstStyle/>
          <a:p>
            <a:r>
              <a:rPr lang="en-GB" dirty="0">
                <a:solidFill>
                  <a:srgbClr val="FF0000"/>
                </a:solidFill>
              </a:rPr>
              <a:t>2</a:t>
            </a:r>
          </a:p>
        </p:txBody>
      </p:sp>
      <p:sp>
        <p:nvSpPr>
          <p:cNvPr id="25" name="Rectangle 24">
            <a:extLst>
              <a:ext uri="{FF2B5EF4-FFF2-40B4-BE49-F238E27FC236}">
                <a16:creationId xmlns:a16="http://schemas.microsoft.com/office/drawing/2014/main" id="{D8232933-CB00-48A5-90B8-4DBC52EF5FB7}"/>
              </a:ext>
            </a:extLst>
          </p:cNvPr>
          <p:cNvSpPr/>
          <p:nvPr/>
        </p:nvSpPr>
        <p:spPr>
          <a:xfrm>
            <a:off x="10108796" y="4933245"/>
            <a:ext cx="327334" cy="400110"/>
          </a:xfrm>
          <a:prstGeom prst="rect">
            <a:avLst/>
          </a:prstGeom>
        </p:spPr>
        <p:txBody>
          <a:bodyPr wrap="none">
            <a:spAutoFit/>
          </a:bodyPr>
          <a:lstStyle/>
          <a:p>
            <a:r>
              <a:rPr lang="en-GB" dirty="0">
                <a:solidFill>
                  <a:srgbClr val="FF0000"/>
                </a:solidFill>
              </a:rPr>
              <a:t>3</a:t>
            </a:r>
          </a:p>
        </p:txBody>
      </p:sp>
      <p:sp>
        <p:nvSpPr>
          <p:cNvPr id="27" name="Rectangle 26">
            <a:extLst>
              <a:ext uri="{FF2B5EF4-FFF2-40B4-BE49-F238E27FC236}">
                <a16:creationId xmlns:a16="http://schemas.microsoft.com/office/drawing/2014/main" id="{01EFDB83-18E8-42C0-87C5-F0DCB49A5AFC}"/>
              </a:ext>
            </a:extLst>
          </p:cNvPr>
          <p:cNvSpPr/>
          <p:nvPr/>
        </p:nvSpPr>
        <p:spPr>
          <a:xfrm>
            <a:off x="10613591" y="4933245"/>
            <a:ext cx="327334" cy="400110"/>
          </a:xfrm>
          <a:prstGeom prst="rect">
            <a:avLst/>
          </a:prstGeom>
        </p:spPr>
        <p:txBody>
          <a:bodyPr wrap="none">
            <a:spAutoFit/>
          </a:bodyPr>
          <a:lstStyle/>
          <a:p>
            <a:r>
              <a:rPr lang="en-GB" dirty="0">
                <a:solidFill>
                  <a:srgbClr val="FF0000"/>
                </a:solidFill>
              </a:rPr>
              <a:t>4</a:t>
            </a:r>
          </a:p>
        </p:txBody>
      </p:sp>
      <p:sp>
        <p:nvSpPr>
          <p:cNvPr id="28" name="Rectangle 27">
            <a:extLst>
              <a:ext uri="{FF2B5EF4-FFF2-40B4-BE49-F238E27FC236}">
                <a16:creationId xmlns:a16="http://schemas.microsoft.com/office/drawing/2014/main" id="{ED71ADAE-6B6D-49B7-84C1-A1950DC0BF64}"/>
              </a:ext>
            </a:extLst>
          </p:cNvPr>
          <p:cNvSpPr/>
          <p:nvPr/>
        </p:nvSpPr>
        <p:spPr>
          <a:xfrm>
            <a:off x="11118386" y="4933245"/>
            <a:ext cx="327334" cy="400110"/>
          </a:xfrm>
          <a:prstGeom prst="rect">
            <a:avLst/>
          </a:prstGeom>
        </p:spPr>
        <p:txBody>
          <a:bodyPr wrap="none">
            <a:spAutoFit/>
          </a:bodyPr>
          <a:lstStyle/>
          <a:p>
            <a:r>
              <a:rPr lang="en-GB" dirty="0">
                <a:solidFill>
                  <a:srgbClr val="FF0000"/>
                </a:solidFill>
              </a:rPr>
              <a:t>5</a:t>
            </a:r>
          </a:p>
        </p:txBody>
      </p:sp>
      <p:sp>
        <p:nvSpPr>
          <p:cNvPr id="29" name="Rectangle 28">
            <a:extLst>
              <a:ext uri="{FF2B5EF4-FFF2-40B4-BE49-F238E27FC236}">
                <a16:creationId xmlns:a16="http://schemas.microsoft.com/office/drawing/2014/main" id="{536FB324-681D-4B78-9194-003C39AD91EF}"/>
              </a:ext>
            </a:extLst>
          </p:cNvPr>
          <p:cNvSpPr/>
          <p:nvPr/>
        </p:nvSpPr>
        <p:spPr>
          <a:xfrm>
            <a:off x="9589323" y="5294857"/>
            <a:ext cx="327334" cy="400110"/>
          </a:xfrm>
          <a:prstGeom prst="rect">
            <a:avLst/>
          </a:prstGeom>
        </p:spPr>
        <p:txBody>
          <a:bodyPr wrap="none">
            <a:spAutoFit/>
          </a:bodyPr>
          <a:lstStyle/>
          <a:p>
            <a:r>
              <a:rPr lang="en-GB" dirty="0">
                <a:solidFill>
                  <a:srgbClr val="FF0000"/>
                </a:solidFill>
              </a:rPr>
              <a:t>3</a:t>
            </a:r>
          </a:p>
        </p:txBody>
      </p:sp>
      <p:sp>
        <p:nvSpPr>
          <p:cNvPr id="30" name="Rectangle 29">
            <a:extLst>
              <a:ext uri="{FF2B5EF4-FFF2-40B4-BE49-F238E27FC236}">
                <a16:creationId xmlns:a16="http://schemas.microsoft.com/office/drawing/2014/main" id="{C9015029-858B-428C-B560-E0766F60CE6A}"/>
              </a:ext>
            </a:extLst>
          </p:cNvPr>
          <p:cNvSpPr/>
          <p:nvPr/>
        </p:nvSpPr>
        <p:spPr>
          <a:xfrm>
            <a:off x="9589323" y="5657198"/>
            <a:ext cx="327334" cy="400110"/>
          </a:xfrm>
          <a:prstGeom prst="rect">
            <a:avLst/>
          </a:prstGeom>
        </p:spPr>
        <p:txBody>
          <a:bodyPr wrap="none">
            <a:spAutoFit/>
          </a:bodyPr>
          <a:lstStyle/>
          <a:p>
            <a:r>
              <a:rPr lang="en-GB" dirty="0">
                <a:solidFill>
                  <a:srgbClr val="FF0000"/>
                </a:solidFill>
              </a:rPr>
              <a:t>4</a:t>
            </a:r>
          </a:p>
        </p:txBody>
      </p:sp>
      <p:sp>
        <p:nvSpPr>
          <p:cNvPr id="31" name="Rectangle 30">
            <a:extLst>
              <a:ext uri="{FF2B5EF4-FFF2-40B4-BE49-F238E27FC236}">
                <a16:creationId xmlns:a16="http://schemas.microsoft.com/office/drawing/2014/main" id="{6A67DEA7-9FEE-4174-844D-D369948FFE3C}"/>
              </a:ext>
            </a:extLst>
          </p:cNvPr>
          <p:cNvSpPr/>
          <p:nvPr/>
        </p:nvSpPr>
        <p:spPr>
          <a:xfrm>
            <a:off x="9628915" y="6021813"/>
            <a:ext cx="327334" cy="400110"/>
          </a:xfrm>
          <a:prstGeom prst="rect">
            <a:avLst/>
          </a:prstGeom>
        </p:spPr>
        <p:txBody>
          <a:bodyPr wrap="none">
            <a:spAutoFit/>
          </a:bodyPr>
          <a:lstStyle/>
          <a:p>
            <a:r>
              <a:rPr lang="en-GB" dirty="0">
                <a:solidFill>
                  <a:srgbClr val="FF0000"/>
                </a:solidFill>
              </a:rPr>
              <a:t>5</a:t>
            </a:r>
          </a:p>
        </p:txBody>
      </p:sp>
      <p:sp>
        <p:nvSpPr>
          <p:cNvPr id="32" name="Rectangle 31">
            <a:extLst>
              <a:ext uri="{FF2B5EF4-FFF2-40B4-BE49-F238E27FC236}">
                <a16:creationId xmlns:a16="http://schemas.microsoft.com/office/drawing/2014/main" id="{063A0BCE-86A4-4331-97DC-60555BDC97A5}"/>
              </a:ext>
            </a:extLst>
          </p:cNvPr>
          <p:cNvSpPr/>
          <p:nvPr/>
        </p:nvSpPr>
        <p:spPr>
          <a:xfrm>
            <a:off x="10119717" y="5285117"/>
            <a:ext cx="327334" cy="400110"/>
          </a:xfrm>
          <a:prstGeom prst="rect">
            <a:avLst/>
          </a:prstGeom>
        </p:spPr>
        <p:txBody>
          <a:bodyPr wrap="none">
            <a:spAutoFit/>
          </a:bodyPr>
          <a:lstStyle/>
          <a:p>
            <a:r>
              <a:rPr lang="en-GB" dirty="0">
                <a:solidFill>
                  <a:srgbClr val="FF0000"/>
                </a:solidFill>
              </a:rPr>
              <a:t>4</a:t>
            </a:r>
          </a:p>
        </p:txBody>
      </p:sp>
      <p:sp>
        <p:nvSpPr>
          <p:cNvPr id="33" name="Rectangle 32">
            <a:extLst>
              <a:ext uri="{FF2B5EF4-FFF2-40B4-BE49-F238E27FC236}">
                <a16:creationId xmlns:a16="http://schemas.microsoft.com/office/drawing/2014/main" id="{12DB2AA8-DF35-41F5-A675-1656AB3033BA}"/>
              </a:ext>
            </a:extLst>
          </p:cNvPr>
          <p:cNvSpPr/>
          <p:nvPr/>
        </p:nvSpPr>
        <p:spPr>
          <a:xfrm>
            <a:off x="10119717" y="5647019"/>
            <a:ext cx="327334" cy="400110"/>
          </a:xfrm>
          <a:prstGeom prst="rect">
            <a:avLst/>
          </a:prstGeom>
        </p:spPr>
        <p:txBody>
          <a:bodyPr wrap="none">
            <a:spAutoFit/>
          </a:bodyPr>
          <a:lstStyle/>
          <a:p>
            <a:r>
              <a:rPr lang="en-GB" dirty="0">
                <a:solidFill>
                  <a:srgbClr val="FF0000"/>
                </a:solidFill>
              </a:rPr>
              <a:t>5</a:t>
            </a:r>
          </a:p>
        </p:txBody>
      </p:sp>
      <p:sp>
        <p:nvSpPr>
          <p:cNvPr id="34" name="Rectangle 33">
            <a:extLst>
              <a:ext uri="{FF2B5EF4-FFF2-40B4-BE49-F238E27FC236}">
                <a16:creationId xmlns:a16="http://schemas.microsoft.com/office/drawing/2014/main" id="{1B5063E1-1F9C-4E13-8258-9BA6E9951ED4}"/>
              </a:ext>
            </a:extLst>
          </p:cNvPr>
          <p:cNvSpPr/>
          <p:nvPr/>
        </p:nvSpPr>
        <p:spPr>
          <a:xfrm>
            <a:off x="10145288" y="6004865"/>
            <a:ext cx="327334" cy="400110"/>
          </a:xfrm>
          <a:prstGeom prst="rect">
            <a:avLst/>
          </a:prstGeom>
        </p:spPr>
        <p:txBody>
          <a:bodyPr wrap="none">
            <a:spAutoFit/>
          </a:bodyPr>
          <a:lstStyle/>
          <a:p>
            <a:r>
              <a:rPr lang="en-GB" dirty="0">
                <a:solidFill>
                  <a:srgbClr val="FF0000"/>
                </a:solidFill>
              </a:rPr>
              <a:t>6</a:t>
            </a:r>
          </a:p>
        </p:txBody>
      </p:sp>
      <p:sp>
        <p:nvSpPr>
          <p:cNvPr id="35" name="Rectangle 34">
            <a:extLst>
              <a:ext uri="{FF2B5EF4-FFF2-40B4-BE49-F238E27FC236}">
                <a16:creationId xmlns:a16="http://schemas.microsoft.com/office/drawing/2014/main" id="{42657C28-CB76-4A8A-8B5C-3BD5FC8EE844}"/>
              </a:ext>
            </a:extLst>
          </p:cNvPr>
          <p:cNvSpPr/>
          <p:nvPr/>
        </p:nvSpPr>
        <p:spPr>
          <a:xfrm>
            <a:off x="10619051" y="5282128"/>
            <a:ext cx="327334" cy="400110"/>
          </a:xfrm>
          <a:prstGeom prst="rect">
            <a:avLst/>
          </a:prstGeom>
        </p:spPr>
        <p:txBody>
          <a:bodyPr wrap="none">
            <a:spAutoFit/>
          </a:bodyPr>
          <a:lstStyle/>
          <a:p>
            <a:r>
              <a:rPr lang="en-GB" dirty="0">
                <a:solidFill>
                  <a:srgbClr val="FF0000"/>
                </a:solidFill>
              </a:rPr>
              <a:t>5</a:t>
            </a:r>
          </a:p>
        </p:txBody>
      </p:sp>
      <p:sp>
        <p:nvSpPr>
          <p:cNvPr id="36" name="Rectangle 35">
            <a:extLst>
              <a:ext uri="{FF2B5EF4-FFF2-40B4-BE49-F238E27FC236}">
                <a16:creationId xmlns:a16="http://schemas.microsoft.com/office/drawing/2014/main" id="{013106A2-3482-4973-8136-38FC7345529B}"/>
              </a:ext>
            </a:extLst>
          </p:cNvPr>
          <p:cNvSpPr/>
          <p:nvPr/>
        </p:nvSpPr>
        <p:spPr>
          <a:xfrm>
            <a:off x="11118385" y="5282857"/>
            <a:ext cx="327334" cy="400110"/>
          </a:xfrm>
          <a:prstGeom prst="rect">
            <a:avLst/>
          </a:prstGeom>
        </p:spPr>
        <p:txBody>
          <a:bodyPr wrap="none">
            <a:spAutoFit/>
          </a:bodyPr>
          <a:lstStyle/>
          <a:p>
            <a:r>
              <a:rPr lang="en-GB" dirty="0">
                <a:solidFill>
                  <a:srgbClr val="FF0000"/>
                </a:solidFill>
              </a:rPr>
              <a:t>6</a:t>
            </a:r>
          </a:p>
        </p:txBody>
      </p:sp>
      <p:sp>
        <p:nvSpPr>
          <p:cNvPr id="37" name="Rectangle 36">
            <a:extLst>
              <a:ext uri="{FF2B5EF4-FFF2-40B4-BE49-F238E27FC236}">
                <a16:creationId xmlns:a16="http://schemas.microsoft.com/office/drawing/2014/main" id="{DFEFD283-7972-4228-A020-6641D7C5043F}"/>
              </a:ext>
            </a:extLst>
          </p:cNvPr>
          <p:cNvSpPr/>
          <p:nvPr/>
        </p:nvSpPr>
        <p:spPr>
          <a:xfrm>
            <a:off x="10627583" y="5657198"/>
            <a:ext cx="327334" cy="400110"/>
          </a:xfrm>
          <a:prstGeom prst="rect">
            <a:avLst/>
          </a:prstGeom>
        </p:spPr>
        <p:txBody>
          <a:bodyPr wrap="none">
            <a:spAutoFit/>
          </a:bodyPr>
          <a:lstStyle/>
          <a:p>
            <a:r>
              <a:rPr lang="en-GB" dirty="0">
                <a:solidFill>
                  <a:srgbClr val="FF0000"/>
                </a:solidFill>
              </a:rPr>
              <a:t>6</a:t>
            </a:r>
          </a:p>
        </p:txBody>
      </p:sp>
      <p:sp>
        <p:nvSpPr>
          <p:cNvPr id="38" name="Rectangle 37">
            <a:extLst>
              <a:ext uri="{FF2B5EF4-FFF2-40B4-BE49-F238E27FC236}">
                <a16:creationId xmlns:a16="http://schemas.microsoft.com/office/drawing/2014/main" id="{BE287E24-30FA-43B5-914A-1FBFAC1AA1D6}"/>
              </a:ext>
            </a:extLst>
          </p:cNvPr>
          <p:cNvSpPr/>
          <p:nvPr/>
        </p:nvSpPr>
        <p:spPr>
          <a:xfrm>
            <a:off x="11151304" y="5657198"/>
            <a:ext cx="327334" cy="400110"/>
          </a:xfrm>
          <a:prstGeom prst="rect">
            <a:avLst/>
          </a:prstGeom>
        </p:spPr>
        <p:txBody>
          <a:bodyPr wrap="none">
            <a:spAutoFit/>
          </a:bodyPr>
          <a:lstStyle/>
          <a:p>
            <a:r>
              <a:rPr lang="en-GB" dirty="0">
                <a:solidFill>
                  <a:srgbClr val="FF0000"/>
                </a:solidFill>
              </a:rPr>
              <a:t>7</a:t>
            </a:r>
          </a:p>
        </p:txBody>
      </p:sp>
      <p:sp>
        <p:nvSpPr>
          <p:cNvPr id="39" name="Rectangle 38">
            <a:extLst>
              <a:ext uri="{FF2B5EF4-FFF2-40B4-BE49-F238E27FC236}">
                <a16:creationId xmlns:a16="http://schemas.microsoft.com/office/drawing/2014/main" id="{D6070937-0E92-4A73-B14A-8CFED6BE20E0}"/>
              </a:ext>
            </a:extLst>
          </p:cNvPr>
          <p:cNvSpPr/>
          <p:nvPr/>
        </p:nvSpPr>
        <p:spPr>
          <a:xfrm>
            <a:off x="10660502" y="6014781"/>
            <a:ext cx="327334" cy="400110"/>
          </a:xfrm>
          <a:prstGeom prst="rect">
            <a:avLst/>
          </a:prstGeom>
        </p:spPr>
        <p:txBody>
          <a:bodyPr wrap="none">
            <a:spAutoFit/>
          </a:bodyPr>
          <a:lstStyle/>
          <a:p>
            <a:r>
              <a:rPr lang="en-GB" dirty="0">
                <a:solidFill>
                  <a:srgbClr val="FF0000"/>
                </a:solidFill>
              </a:rPr>
              <a:t>7</a:t>
            </a:r>
          </a:p>
        </p:txBody>
      </p:sp>
      <p:sp>
        <p:nvSpPr>
          <p:cNvPr id="40" name="Rectangle 39">
            <a:extLst>
              <a:ext uri="{FF2B5EF4-FFF2-40B4-BE49-F238E27FC236}">
                <a16:creationId xmlns:a16="http://schemas.microsoft.com/office/drawing/2014/main" id="{49158DA2-9B98-4F5E-9840-BD7D5C2AFFBF}"/>
              </a:ext>
            </a:extLst>
          </p:cNvPr>
          <p:cNvSpPr/>
          <p:nvPr/>
        </p:nvSpPr>
        <p:spPr>
          <a:xfrm>
            <a:off x="11151304" y="6021813"/>
            <a:ext cx="327334" cy="400110"/>
          </a:xfrm>
          <a:prstGeom prst="rect">
            <a:avLst/>
          </a:prstGeom>
        </p:spPr>
        <p:txBody>
          <a:bodyPr wrap="none">
            <a:spAutoFit/>
          </a:bodyPr>
          <a:lstStyle/>
          <a:p>
            <a:r>
              <a:rPr lang="en-GB" dirty="0">
                <a:solidFill>
                  <a:srgbClr val="FF0000"/>
                </a:solidFill>
              </a:rPr>
              <a:t>8</a:t>
            </a:r>
          </a:p>
        </p:txBody>
      </p:sp>
      <p:sp>
        <p:nvSpPr>
          <p:cNvPr id="41" name="Rectangle 40">
            <a:extLst>
              <a:ext uri="{FF2B5EF4-FFF2-40B4-BE49-F238E27FC236}">
                <a16:creationId xmlns:a16="http://schemas.microsoft.com/office/drawing/2014/main" id="{2BA0DCE3-C878-41B1-9C64-540CBDD71979}"/>
              </a:ext>
            </a:extLst>
          </p:cNvPr>
          <p:cNvSpPr/>
          <p:nvPr/>
        </p:nvSpPr>
        <p:spPr>
          <a:xfrm>
            <a:off x="4614798" y="6294511"/>
            <a:ext cx="2007281" cy="461665"/>
          </a:xfrm>
          <a:prstGeom prst="rect">
            <a:avLst/>
          </a:prstGeom>
        </p:spPr>
        <p:txBody>
          <a:bodyPr wrap="none">
            <a:spAutoFit/>
          </a:bodyPr>
          <a:lstStyle/>
          <a:p>
            <a:r>
              <a:rPr lang="en-GB" sz="2400" dirty="0">
                <a:solidFill>
                  <a:srgbClr val="FF0000"/>
                </a:solidFill>
              </a:rPr>
              <a:t>p(odd total) =</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AC55724-35D6-411B-BB05-8173B0FFBC99}"/>
                  </a:ext>
                </a:extLst>
              </p:cNvPr>
              <p:cNvSpPr txBox="1"/>
              <p:nvPr/>
            </p:nvSpPr>
            <p:spPr>
              <a:xfrm>
                <a:off x="6418366" y="6177812"/>
                <a:ext cx="648072"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b="0" i="1" smtClean="0">
                              <a:solidFill>
                                <a:srgbClr val="FF0000"/>
                              </a:solidFill>
                              <a:latin typeface="Cambria Math" panose="02040503050406030204" pitchFamily="18" charset="0"/>
                            </a:rPr>
                            <m:t>16</m:t>
                          </m:r>
                        </m:den>
                      </m:f>
                    </m:oMath>
                  </m:oMathPara>
                </a14:m>
                <a:endParaRPr lang="en-GB" dirty="0"/>
              </a:p>
            </p:txBody>
          </p:sp>
        </mc:Choice>
        <mc:Fallback xmlns="">
          <p:sp>
            <p:nvSpPr>
              <p:cNvPr id="42" name="TextBox 41">
                <a:extLst>
                  <a:ext uri="{FF2B5EF4-FFF2-40B4-BE49-F238E27FC236}">
                    <a16:creationId xmlns:a16="http://schemas.microsoft.com/office/drawing/2014/main" id="{FAC55724-35D6-411B-BB05-8173B0FFBC99}"/>
                  </a:ext>
                </a:extLst>
              </p:cNvPr>
              <p:cNvSpPr txBox="1">
                <a:spLocks noRot="1" noChangeAspect="1" noMove="1" noResize="1" noEditPoints="1" noAdjustHandles="1" noChangeArrowheads="1" noChangeShapeType="1" noTextEdit="1"/>
              </p:cNvSpPr>
              <p:nvPr/>
            </p:nvSpPr>
            <p:spPr>
              <a:xfrm>
                <a:off x="6418366" y="6177812"/>
                <a:ext cx="648072" cy="6950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A540C2D2-EE91-40F7-969C-64B4F0D27FB3}"/>
                  </a:ext>
                </a:extLst>
              </p:cNvPr>
              <p:cNvSpPr/>
              <p:nvPr/>
            </p:nvSpPr>
            <p:spPr>
              <a:xfrm>
                <a:off x="6790594" y="5577487"/>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6</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43" name="Rectangle 42">
                <a:extLst>
                  <a:ext uri="{FF2B5EF4-FFF2-40B4-BE49-F238E27FC236}">
                    <a16:creationId xmlns:a16="http://schemas.microsoft.com/office/drawing/2014/main" id="{A540C2D2-EE91-40F7-969C-64B4F0D27FB3}"/>
                  </a:ext>
                </a:extLst>
              </p:cNvPr>
              <p:cNvSpPr>
                <a:spLocks noRot="1" noChangeAspect="1" noMove="1" noResize="1" noEditPoints="1" noAdjustHandles="1" noChangeArrowheads="1" noChangeShapeType="1" noTextEdit="1"/>
              </p:cNvSpPr>
              <p:nvPr/>
            </p:nvSpPr>
            <p:spPr>
              <a:xfrm>
                <a:off x="6790594" y="5577487"/>
                <a:ext cx="540533" cy="6705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883919B7-6C81-44C4-B1AC-82D5D010A705}"/>
                  </a:ext>
                </a:extLst>
              </p:cNvPr>
              <p:cNvSpPr/>
              <p:nvPr/>
            </p:nvSpPr>
            <p:spPr>
              <a:xfrm>
                <a:off x="6923378" y="6216861"/>
                <a:ext cx="579005" cy="613886"/>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p>
            </p:txBody>
          </p:sp>
        </mc:Choice>
        <mc:Fallback xmlns="">
          <p:sp>
            <p:nvSpPr>
              <p:cNvPr id="44" name="Rectangle 43">
                <a:extLst>
                  <a:ext uri="{FF2B5EF4-FFF2-40B4-BE49-F238E27FC236}">
                    <a16:creationId xmlns:a16="http://schemas.microsoft.com/office/drawing/2014/main" id="{883919B7-6C81-44C4-B1AC-82D5D010A705}"/>
                  </a:ext>
                </a:extLst>
              </p:cNvPr>
              <p:cNvSpPr>
                <a:spLocks noRot="1" noChangeAspect="1" noMove="1" noResize="1" noEditPoints="1" noAdjustHandles="1" noChangeArrowheads="1" noChangeShapeType="1" noTextEdit="1"/>
              </p:cNvSpPr>
              <p:nvPr/>
            </p:nvSpPr>
            <p:spPr>
              <a:xfrm>
                <a:off x="6923378" y="6216861"/>
                <a:ext cx="579005" cy="613886"/>
              </a:xfrm>
              <a:prstGeom prst="rect">
                <a:avLst/>
              </a:prstGeom>
              <a:blipFill>
                <a:blip r:embed="rId11"/>
                <a:stretch>
                  <a:fillRect l="-1684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06D54B1-7535-458B-8C31-B4D5C7437673}"/>
                  </a:ext>
                </a:extLst>
              </p:cNvPr>
              <p:cNvSpPr/>
              <p:nvPr/>
            </p:nvSpPr>
            <p:spPr>
              <a:xfrm>
                <a:off x="7290652" y="5642111"/>
                <a:ext cx="579005" cy="617157"/>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8</m:t>
                        </m:r>
                      </m:den>
                    </m:f>
                  </m:oMath>
                </a14:m>
                <a:endParaRPr lang="en-GB" sz="2400" dirty="0"/>
              </a:p>
            </p:txBody>
          </p:sp>
        </mc:Choice>
        <mc:Fallback xmlns="">
          <p:sp>
            <p:nvSpPr>
              <p:cNvPr id="45" name="Rectangle 44">
                <a:extLst>
                  <a:ext uri="{FF2B5EF4-FFF2-40B4-BE49-F238E27FC236}">
                    <a16:creationId xmlns:a16="http://schemas.microsoft.com/office/drawing/2014/main" id="{906D54B1-7535-458B-8C31-B4D5C7437673}"/>
                  </a:ext>
                </a:extLst>
              </p:cNvPr>
              <p:cNvSpPr>
                <a:spLocks noRot="1" noChangeAspect="1" noMove="1" noResize="1" noEditPoints="1" noAdjustHandles="1" noChangeArrowheads="1" noChangeShapeType="1" noTextEdit="1"/>
              </p:cNvSpPr>
              <p:nvPr/>
            </p:nvSpPr>
            <p:spPr>
              <a:xfrm>
                <a:off x="7290652" y="5642111"/>
                <a:ext cx="579005" cy="617157"/>
              </a:xfrm>
              <a:prstGeom prst="rect">
                <a:avLst/>
              </a:prstGeom>
              <a:blipFill>
                <a:blip r:embed="rId12"/>
                <a:stretch>
                  <a:fillRect l="-16842" b="-8911"/>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C9CA922E-63A4-4301-A523-5094D2C823AA}"/>
              </a:ext>
            </a:extLst>
          </p:cNvPr>
          <p:cNvSpPr/>
          <p:nvPr/>
        </p:nvSpPr>
        <p:spPr bwMode="auto">
          <a:xfrm>
            <a:off x="2324929" y="1576972"/>
            <a:ext cx="2906322" cy="1852028"/>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0" name="Rectangle 49">
            <a:extLst>
              <a:ext uri="{FF2B5EF4-FFF2-40B4-BE49-F238E27FC236}">
                <a16:creationId xmlns:a16="http://schemas.microsoft.com/office/drawing/2014/main" id="{C9CA922E-63A4-4301-A523-5094D2C823AA}"/>
              </a:ext>
            </a:extLst>
          </p:cNvPr>
          <p:cNvSpPr/>
          <p:nvPr/>
        </p:nvSpPr>
        <p:spPr bwMode="auto">
          <a:xfrm>
            <a:off x="2495600" y="4042770"/>
            <a:ext cx="1461287" cy="1252087"/>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1" name="Rectangle 50">
            <a:extLst>
              <a:ext uri="{FF2B5EF4-FFF2-40B4-BE49-F238E27FC236}">
                <a16:creationId xmlns:a16="http://schemas.microsoft.com/office/drawing/2014/main" id="{C9CA922E-63A4-4301-A523-5094D2C823AA}"/>
              </a:ext>
            </a:extLst>
          </p:cNvPr>
          <p:cNvSpPr/>
          <p:nvPr/>
        </p:nvSpPr>
        <p:spPr bwMode="auto">
          <a:xfrm>
            <a:off x="4205306" y="4021496"/>
            <a:ext cx="1452900" cy="1252515"/>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2" name="Rectangle 51">
            <a:extLst>
              <a:ext uri="{FF2B5EF4-FFF2-40B4-BE49-F238E27FC236}">
                <a16:creationId xmlns:a16="http://schemas.microsoft.com/office/drawing/2014/main" id="{C9CA922E-63A4-4301-A523-5094D2C823AA}"/>
              </a:ext>
            </a:extLst>
          </p:cNvPr>
          <p:cNvSpPr/>
          <p:nvPr/>
        </p:nvSpPr>
        <p:spPr bwMode="auto">
          <a:xfrm>
            <a:off x="8009283" y="3984342"/>
            <a:ext cx="3721471" cy="2522240"/>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995212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1" grpId="0"/>
      <p:bldP spid="22" grpId="0"/>
      <p:bldP spid="26" grpId="0"/>
      <p:bldP spid="23" grpId="0"/>
      <p:bldP spid="24" grpId="0"/>
      <p:bldP spid="25"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83BC4A-473E-4A04-8542-4609A3A1CB78}"/>
              </a:ext>
            </a:extLst>
          </p:cNvPr>
          <p:cNvSpPr/>
          <p:nvPr/>
        </p:nvSpPr>
        <p:spPr bwMode="auto">
          <a:xfrm>
            <a:off x="2456147" y="701624"/>
            <a:ext cx="2415717" cy="52322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Introduction to Probability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840D135-5BBC-4358-927F-75F1328F74AB}"/>
              </a:ext>
            </a:extLst>
          </p:cNvPr>
          <p:cNvSpPr/>
          <p:nvPr/>
        </p:nvSpPr>
        <p:spPr>
          <a:xfrm>
            <a:off x="2495600" y="751014"/>
            <a:ext cx="2292615" cy="461665"/>
          </a:xfrm>
          <a:prstGeom prst="rect">
            <a:avLst/>
          </a:prstGeom>
        </p:spPr>
        <p:txBody>
          <a:bodyPr wrap="none">
            <a:spAutoFit/>
          </a:bodyPr>
          <a:lstStyle/>
          <a:p>
            <a:r>
              <a:rPr lang="en-GB" sz="2400" dirty="0"/>
              <a:t>Probability Line</a:t>
            </a:r>
          </a:p>
        </p:txBody>
      </p:sp>
      <p:sp>
        <p:nvSpPr>
          <p:cNvPr id="3" name="Rectangle 2">
            <a:extLst>
              <a:ext uri="{FF2B5EF4-FFF2-40B4-BE49-F238E27FC236}">
                <a16:creationId xmlns:a16="http://schemas.microsoft.com/office/drawing/2014/main" id="{613CE7E5-779B-4727-9CA1-F1DF07E4E95C}"/>
              </a:ext>
            </a:extLst>
          </p:cNvPr>
          <p:cNvSpPr/>
          <p:nvPr/>
        </p:nvSpPr>
        <p:spPr>
          <a:xfrm>
            <a:off x="2428590" y="1805613"/>
            <a:ext cx="5610831" cy="461665"/>
          </a:xfrm>
          <a:prstGeom prst="rect">
            <a:avLst/>
          </a:prstGeom>
        </p:spPr>
        <p:txBody>
          <a:bodyPr wrap="none">
            <a:spAutoFit/>
          </a:bodyPr>
          <a:lstStyle/>
          <a:p>
            <a:r>
              <a:rPr lang="en-GB" sz="2400" dirty="0"/>
              <a:t>Probability is  0  for an </a:t>
            </a:r>
            <a:r>
              <a:rPr lang="en-GB" sz="2400" i="1" dirty="0"/>
              <a:t>impossible</a:t>
            </a:r>
            <a:r>
              <a:rPr lang="en-GB" sz="2400" dirty="0"/>
              <a:t> event</a:t>
            </a:r>
          </a:p>
        </p:txBody>
      </p:sp>
      <p:sp>
        <p:nvSpPr>
          <p:cNvPr id="4" name="Rectangle 3">
            <a:extLst>
              <a:ext uri="{FF2B5EF4-FFF2-40B4-BE49-F238E27FC236}">
                <a16:creationId xmlns:a16="http://schemas.microsoft.com/office/drawing/2014/main" id="{C2DAD4E4-985A-4267-80A4-EBDB8C794506}"/>
              </a:ext>
            </a:extLst>
          </p:cNvPr>
          <p:cNvSpPr/>
          <p:nvPr/>
        </p:nvSpPr>
        <p:spPr>
          <a:xfrm>
            <a:off x="2428590" y="2224074"/>
            <a:ext cx="4907113" cy="461665"/>
          </a:xfrm>
          <a:prstGeom prst="rect">
            <a:avLst/>
          </a:prstGeom>
        </p:spPr>
        <p:txBody>
          <a:bodyPr wrap="none">
            <a:spAutoFit/>
          </a:bodyPr>
          <a:lstStyle/>
          <a:p>
            <a:r>
              <a:rPr lang="en-GB" sz="2400" dirty="0"/>
              <a:t>Probability is  1  for a </a:t>
            </a:r>
            <a:r>
              <a:rPr lang="en-GB" sz="2400" i="1" dirty="0"/>
              <a:t>certain</a:t>
            </a:r>
            <a:r>
              <a:rPr lang="en-GB" sz="2400" dirty="0"/>
              <a:t> event</a:t>
            </a:r>
          </a:p>
        </p:txBody>
      </p:sp>
      <p:sp>
        <p:nvSpPr>
          <p:cNvPr id="5" name="Rectangle 4">
            <a:extLst>
              <a:ext uri="{FF2B5EF4-FFF2-40B4-BE49-F238E27FC236}">
                <a16:creationId xmlns:a16="http://schemas.microsoft.com/office/drawing/2014/main" id="{B50B888F-3389-43AB-B773-3AEE7F989749}"/>
              </a:ext>
            </a:extLst>
          </p:cNvPr>
          <p:cNvSpPr/>
          <p:nvPr/>
        </p:nvSpPr>
        <p:spPr>
          <a:xfrm>
            <a:off x="2430633" y="3073358"/>
            <a:ext cx="9006822" cy="461665"/>
          </a:xfrm>
          <a:prstGeom prst="rect">
            <a:avLst/>
          </a:prstGeom>
        </p:spPr>
        <p:txBody>
          <a:bodyPr wrap="square">
            <a:spAutoFit/>
          </a:bodyPr>
          <a:lstStyle/>
          <a:p>
            <a:r>
              <a:rPr lang="en-GB" sz="2400" dirty="0"/>
              <a:t>(for example, getting a head when you toss an unbiased coin)</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E8B3A8F-5C89-41A5-809E-E9FD4795BE26}"/>
                  </a:ext>
                </a:extLst>
              </p:cNvPr>
              <p:cNvSpPr/>
              <p:nvPr/>
            </p:nvSpPr>
            <p:spPr>
              <a:xfrm>
                <a:off x="2456147" y="2597418"/>
                <a:ext cx="5020926" cy="613886"/>
              </a:xfrm>
              <a:prstGeom prst="rect">
                <a:avLst/>
              </a:prstGeom>
            </p:spPr>
            <p:txBody>
              <a:bodyPr wrap="none">
                <a:spAutoFit/>
              </a:bodyPr>
              <a:lstStyle/>
              <a:p>
                <a:r>
                  <a:rPr lang="en-GB" sz="2400" dirty="0"/>
                  <a:t>Probability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  for an </a:t>
                </a:r>
                <a:r>
                  <a:rPr lang="en-GB" sz="2400" i="1" dirty="0"/>
                  <a:t>even</a:t>
                </a:r>
                <a:r>
                  <a:rPr lang="en-GB" sz="2400" dirty="0"/>
                  <a:t> chance</a:t>
                </a:r>
              </a:p>
            </p:txBody>
          </p:sp>
        </mc:Choice>
        <mc:Fallback xmlns="">
          <p:sp>
            <p:nvSpPr>
              <p:cNvPr id="9" name="Rectangle 8">
                <a:extLst>
                  <a:ext uri="{FF2B5EF4-FFF2-40B4-BE49-F238E27FC236}">
                    <a16:creationId xmlns:a16="http://schemas.microsoft.com/office/drawing/2014/main" id="{EE8B3A8F-5C89-41A5-809E-E9FD4795BE26}"/>
                  </a:ext>
                </a:extLst>
              </p:cNvPr>
              <p:cNvSpPr>
                <a:spLocks noRot="1" noChangeAspect="1" noMove="1" noResize="1" noEditPoints="1" noAdjustHandles="1" noChangeArrowheads="1" noChangeShapeType="1" noTextEdit="1"/>
              </p:cNvSpPr>
              <p:nvPr/>
            </p:nvSpPr>
            <p:spPr>
              <a:xfrm>
                <a:off x="2456147" y="2597418"/>
                <a:ext cx="5020926" cy="613886"/>
              </a:xfrm>
              <a:prstGeom prst="rect">
                <a:avLst/>
              </a:prstGeom>
              <a:blipFill>
                <a:blip r:embed="rId4"/>
                <a:stretch>
                  <a:fillRect l="-1942" r="-850" b="-8911"/>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AA11A05A-8512-45C1-B6AE-967F3C4DC174}"/>
              </a:ext>
            </a:extLst>
          </p:cNvPr>
          <p:cNvPicPr>
            <a:picLocks noChangeAspect="1"/>
          </p:cNvPicPr>
          <p:nvPr/>
        </p:nvPicPr>
        <p:blipFill>
          <a:blip r:embed="rId5"/>
          <a:stretch>
            <a:fillRect/>
          </a:stretch>
        </p:blipFill>
        <p:spPr>
          <a:xfrm>
            <a:off x="5180885" y="719609"/>
            <a:ext cx="5616676" cy="1009467"/>
          </a:xfrm>
          <a:prstGeom prst="rect">
            <a:avLst/>
          </a:prstGeom>
        </p:spPr>
      </p:pic>
      <p:sp>
        <p:nvSpPr>
          <p:cNvPr id="7" name="Rectangle 6">
            <a:extLst>
              <a:ext uri="{FF2B5EF4-FFF2-40B4-BE49-F238E27FC236}">
                <a16:creationId xmlns:a16="http://schemas.microsoft.com/office/drawing/2014/main" id="{C8CDD6B0-F3BA-4450-8589-99F2D202A38E}"/>
              </a:ext>
            </a:extLst>
          </p:cNvPr>
          <p:cNvSpPr/>
          <p:nvPr/>
        </p:nvSpPr>
        <p:spPr>
          <a:xfrm>
            <a:off x="2495600" y="3514600"/>
            <a:ext cx="9793088" cy="1200329"/>
          </a:xfrm>
          <a:prstGeom prst="rect">
            <a:avLst/>
          </a:prstGeom>
        </p:spPr>
        <p:txBody>
          <a:bodyPr wrap="square">
            <a:spAutoFit/>
          </a:bodyPr>
          <a:lstStyle/>
          <a:p>
            <a:r>
              <a:rPr lang="en-GB" sz="2400" b="1" dirty="0"/>
              <a:t>Example 2</a:t>
            </a:r>
          </a:p>
          <a:p>
            <a:r>
              <a:rPr lang="en-GB" sz="2400" dirty="0"/>
              <a:t>For each event below, mark an estimate of the probability that it will happen on a probability scale.</a:t>
            </a:r>
          </a:p>
        </p:txBody>
      </p:sp>
      <p:sp>
        <p:nvSpPr>
          <p:cNvPr id="8" name="Rectangle 7">
            <a:extLst>
              <a:ext uri="{FF2B5EF4-FFF2-40B4-BE49-F238E27FC236}">
                <a16:creationId xmlns:a16="http://schemas.microsoft.com/office/drawing/2014/main" id="{4335A8FE-465B-4EEF-B3E8-B300B117CB6B}"/>
              </a:ext>
            </a:extLst>
          </p:cNvPr>
          <p:cNvSpPr/>
          <p:nvPr/>
        </p:nvSpPr>
        <p:spPr>
          <a:xfrm>
            <a:off x="2495600" y="4683221"/>
            <a:ext cx="9001000" cy="1938992"/>
          </a:xfrm>
          <a:prstGeom prst="rect">
            <a:avLst/>
          </a:prstGeom>
        </p:spPr>
        <p:txBody>
          <a:bodyPr wrap="square">
            <a:spAutoFit/>
          </a:bodyPr>
          <a:lstStyle/>
          <a:p>
            <a:r>
              <a:rPr lang="en-GB" sz="2400" dirty="0"/>
              <a:t>(a)	It will snow on 19 August next year in London.</a:t>
            </a:r>
          </a:p>
          <a:p>
            <a:r>
              <a:rPr lang="en-GB" sz="2400" dirty="0"/>
              <a:t>(b)	Your maths teacher will give you homework this week.</a:t>
            </a:r>
          </a:p>
          <a:p>
            <a:r>
              <a:rPr lang="en-GB" sz="2400" dirty="0"/>
              <a:t>(c)	You will go to school tomorrow if it is Friday today.</a:t>
            </a:r>
          </a:p>
          <a:p>
            <a:r>
              <a:rPr lang="en-GB" sz="2400" dirty="0"/>
              <a:t>(d)	You will go to bed before midnight tonight.</a:t>
            </a:r>
          </a:p>
          <a:p>
            <a:r>
              <a:rPr lang="en-GB" sz="2400" dirty="0"/>
              <a:t>(e)	You throw an unbiased dice and get an even number.</a:t>
            </a:r>
          </a:p>
        </p:txBody>
      </p:sp>
      <p:sp>
        <p:nvSpPr>
          <p:cNvPr id="10" name="TextBox 9">
            <a:extLst>
              <a:ext uri="{FF2B5EF4-FFF2-40B4-BE49-F238E27FC236}">
                <a16:creationId xmlns:a16="http://schemas.microsoft.com/office/drawing/2014/main" id="{0833350D-FC9A-4C1B-8FD6-0B446A1E05E8}"/>
              </a:ext>
            </a:extLst>
          </p:cNvPr>
          <p:cNvSpPr txBox="1"/>
          <p:nvPr/>
        </p:nvSpPr>
        <p:spPr>
          <a:xfrm>
            <a:off x="9820817" y="5437738"/>
            <a:ext cx="432048" cy="461665"/>
          </a:xfrm>
          <a:prstGeom prst="rect">
            <a:avLst/>
          </a:prstGeom>
          <a:noFill/>
        </p:spPr>
        <p:txBody>
          <a:bodyPr wrap="square" rtlCol="0">
            <a:spAutoFit/>
          </a:bodyPr>
          <a:lstStyle/>
          <a:p>
            <a:r>
              <a:rPr lang="en-GB" sz="2400" dirty="0">
                <a:solidFill>
                  <a:srgbClr val="FF0000"/>
                </a:solidFill>
              </a:rPr>
              <a:t>C</a:t>
            </a:r>
          </a:p>
        </p:txBody>
      </p:sp>
      <p:sp>
        <p:nvSpPr>
          <p:cNvPr id="11" name="Rectangle 10">
            <a:extLst>
              <a:ext uri="{FF2B5EF4-FFF2-40B4-BE49-F238E27FC236}">
                <a16:creationId xmlns:a16="http://schemas.microsoft.com/office/drawing/2014/main" id="{4D646072-35C6-40FF-B25A-2DF02B05577E}"/>
              </a:ext>
            </a:extLst>
          </p:cNvPr>
          <p:cNvSpPr/>
          <p:nvPr/>
        </p:nvSpPr>
        <p:spPr>
          <a:xfrm>
            <a:off x="9696400" y="4703989"/>
            <a:ext cx="389850" cy="461665"/>
          </a:xfrm>
          <a:prstGeom prst="rect">
            <a:avLst/>
          </a:prstGeom>
        </p:spPr>
        <p:txBody>
          <a:bodyPr wrap="none">
            <a:spAutoFit/>
          </a:bodyPr>
          <a:lstStyle/>
          <a:p>
            <a:r>
              <a:rPr lang="en-GB" sz="2400" dirty="0">
                <a:solidFill>
                  <a:srgbClr val="FF0000"/>
                </a:solidFill>
              </a:rPr>
              <a:t>A</a:t>
            </a:r>
          </a:p>
        </p:txBody>
      </p:sp>
      <p:sp>
        <p:nvSpPr>
          <p:cNvPr id="12" name="Rectangle 11">
            <a:extLst>
              <a:ext uri="{FF2B5EF4-FFF2-40B4-BE49-F238E27FC236}">
                <a16:creationId xmlns:a16="http://schemas.microsoft.com/office/drawing/2014/main" id="{615968E2-A905-4658-9867-D0834B644AB8}"/>
              </a:ext>
            </a:extLst>
          </p:cNvPr>
          <p:cNvSpPr/>
          <p:nvPr/>
        </p:nvSpPr>
        <p:spPr>
          <a:xfrm>
            <a:off x="10621722" y="5065501"/>
            <a:ext cx="389850" cy="461665"/>
          </a:xfrm>
          <a:prstGeom prst="rect">
            <a:avLst/>
          </a:prstGeom>
        </p:spPr>
        <p:txBody>
          <a:bodyPr wrap="none">
            <a:spAutoFit/>
          </a:bodyPr>
          <a:lstStyle/>
          <a:p>
            <a:r>
              <a:rPr lang="en-GB" sz="2400" dirty="0">
                <a:solidFill>
                  <a:srgbClr val="FF0000"/>
                </a:solidFill>
              </a:rPr>
              <a:t>B</a:t>
            </a:r>
          </a:p>
        </p:txBody>
      </p:sp>
      <p:sp>
        <p:nvSpPr>
          <p:cNvPr id="13" name="Rectangle 12">
            <a:extLst>
              <a:ext uri="{FF2B5EF4-FFF2-40B4-BE49-F238E27FC236}">
                <a16:creationId xmlns:a16="http://schemas.microsoft.com/office/drawing/2014/main" id="{7165B0D8-6BA3-4F3F-9E88-4F8EF419F4E1}"/>
              </a:ext>
            </a:extLst>
          </p:cNvPr>
          <p:cNvSpPr/>
          <p:nvPr/>
        </p:nvSpPr>
        <p:spPr>
          <a:xfrm>
            <a:off x="10612905" y="5800114"/>
            <a:ext cx="407484" cy="461665"/>
          </a:xfrm>
          <a:prstGeom prst="rect">
            <a:avLst/>
          </a:prstGeom>
        </p:spPr>
        <p:txBody>
          <a:bodyPr wrap="none">
            <a:spAutoFit/>
          </a:bodyPr>
          <a:lstStyle/>
          <a:p>
            <a:r>
              <a:rPr lang="en-GB" sz="2400" dirty="0">
                <a:solidFill>
                  <a:srgbClr val="FF0000"/>
                </a:solidFill>
              </a:rPr>
              <a:t>D</a:t>
            </a:r>
          </a:p>
        </p:txBody>
      </p:sp>
      <p:sp>
        <p:nvSpPr>
          <p:cNvPr id="14" name="Rectangle 13">
            <a:extLst>
              <a:ext uri="{FF2B5EF4-FFF2-40B4-BE49-F238E27FC236}">
                <a16:creationId xmlns:a16="http://schemas.microsoft.com/office/drawing/2014/main" id="{2D88D5AE-F50B-4DB8-91D2-932E36979464}"/>
              </a:ext>
            </a:extLst>
          </p:cNvPr>
          <p:cNvSpPr/>
          <p:nvPr/>
        </p:nvSpPr>
        <p:spPr>
          <a:xfrm>
            <a:off x="11054752" y="6197600"/>
            <a:ext cx="389850" cy="461665"/>
          </a:xfrm>
          <a:prstGeom prst="rect">
            <a:avLst/>
          </a:prstGeom>
        </p:spPr>
        <p:txBody>
          <a:bodyPr wrap="none">
            <a:spAutoFit/>
          </a:bodyPr>
          <a:lstStyle/>
          <a:p>
            <a:r>
              <a:rPr lang="en-GB" sz="2400" dirty="0">
                <a:solidFill>
                  <a:srgbClr val="FF0000"/>
                </a:solidFill>
              </a:rPr>
              <a:t>E</a:t>
            </a:r>
          </a:p>
        </p:txBody>
      </p:sp>
      <p:sp>
        <p:nvSpPr>
          <p:cNvPr id="16" name="Rectangle 15">
            <a:extLst>
              <a:ext uri="{FF2B5EF4-FFF2-40B4-BE49-F238E27FC236}">
                <a16:creationId xmlns:a16="http://schemas.microsoft.com/office/drawing/2014/main" id="{707A1372-6F98-4D79-A083-9DF7F055EAC6}"/>
              </a:ext>
            </a:extLst>
          </p:cNvPr>
          <p:cNvSpPr/>
          <p:nvPr/>
        </p:nvSpPr>
        <p:spPr>
          <a:xfrm>
            <a:off x="5434566" y="1312178"/>
            <a:ext cx="356188" cy="400110"/>
          </a:xfrm>
          <a:prstGeom prst="rect">
            <a:avLst/>
          </a:prstGeom>
        </p:spPr>
        <p:txBody>
          <a:bodyPr wrap="none">
            <a:spAutoFit/>
          </a:bodyPr>
          <a:lstStyle/>
          <a:p>
            <a:r>
              <a:rPr lang="en-GB" dirty="0">
                <a:solidFill>
                  <a:srgbClr val="FF0000"/>
                </a:solidFill>
              </a:rPr>
              <a:t>A</a:t>
            </a:r>
          </a:p>
        </p:txBody>
      </p:sp>
      <p:sp>
        <p:nvSpPr>
          <p:cNvPr id="17" name="Rectangle 16">
            <a:extLst>
              <a:ext uri="{FF2B5EF4-FFF2-40B4-BE49-F238E27FC236}">
                <a16:creationId xmlns:a16="http://schemas.microsoft.com/office/drawing/2014/main" id="{2C839FBF-B386-457A-9A0C-3B1B11FEBF7B}"/>
              </a:ext>
            </a:extLst>
          </p:cNvPr>
          <p:cNvSpPr/>
          <p:nvPr/>
        </p:nvSpPr>
        <p:spPr>
          <a:xfrm>
            <a:off x="10086250" y="1318292"/>
            <a:ext cx="356188" cy="400110"/>
          </a:xfrm>
          <a:prstGeom prst="rect">
            <a:avLst/>
          </a:prstGeom>
        </p:spPr>
        <p:txBody>
          <a:bodyPr wrap="none">
            <a:spAutoFit/>
          </a:bodyPr>
          <a:lstStyle/>
          <a:p>
            <a:r>
              <a:rPr lang="en-GB" dirty="0">
                <a:solidFill>
                  <a:srgbClr val="FF0000"/>
                </a:solidFill>
              </a:rPr>
              <a:t>B</a:t>
            </a:r>
          </a:p>
        </p:txBody>
      </p:sp>
      <p:sp>
        <p:nvSpPr>
          <p:cNvPr id="18" name="Rectangle 17">
            <a:extLst>
              <a:ext uri="{FF2B5EF4-FFF2-40B4-BE49-F238E27FC236}">
                <a16:creationId xmlns:a16="http://schemas.microsoft.com/office/drawing/2014/main" id="{13C99A2C-66A3-48DA-ADF5-8CE2E26F9111}"/>
              </a:ext>
            </a:extLst>
          </p:cNvPr>
          <p:cNvSpPr/>
          <p:nvPr/>
        </p:nvSpPr>
        <p:spPr>
          <a:xfrm>
            <a:off x="5659119" y="1300880"/>
            <a:ext cx="370614" cy="400110"/>
          </a:xfrm>
          <a:prstGeom prst="rect">
            <a:avLst/>
          </a:prstGeom>
        </p:spPr>
        <p:txBody>
          <a:bodyPr wrap="none">
            <a:spAutoFit/>
          </a:bodyPr>
          <a:lstStyle/>
          <a:p>
            <a:r>
              <a:rPr lang="en-GB" dirty="0">
                <a:solidFill>
                  <a:srgbClr val="FF0000"/>
                </a:solidFill>
              </a:rPr>
              <a:t>C</a:t>
            </a:r>
          </a:p>
        </p:txBody>
      </p:sp>
      <p:sp>
        <p:nvSpPr>
          <p:cNvPr id="19" name="Rectangle 18">
            <a:extLst>
              <a:ext uri="{FF2B5EF4-FFF2-40B4-BE49-F238E27FC236}">
                <a16:creationId xmlns:a16="http://schemas.microsoft.com/office/drawing/2014/main" id="{88CF0B0C-E2EF-48E0-871C-7ACC466EA604}"/>
              </a:ext>
            </a:extLst>
          </p:cNvPr>
          <p:cNvSpPr/>
          <p:nvPr/>
        </p:nvSpPr>
        <p:spPr>
          <a:xfrm>
            <a:off x="8976491" y="1303606"/>
            <a:ext cx="370614" cy="400110"/>
          </a:xfrm>
          <a:prstGeom prst="rect">
            <a:avLst/>
          </a:prstGeom>
        </p:spPr>
        <p:txBody>
          <a:bodyPr wrap="none">
            <a:spAutoFit/>
          </a:bodyPr>
          <a:lstStyle/>
          <a:p>
            <a:r>
              <a:rPr lang="en-GB" dirty="0">
                <a:solidFill>
                  <a:srgbClr val="FF0000"/>
                </a:solidFill>
              </a:rPr>
              <a:t>D</a:t>
            </a:r>
          </a:p>
        </p:txBody>
      </p:sp>
      <p:sp>
        <p:nvSpPr>
          <p:cNvPr id="20" name="Rectangle 19">
            <a:extLst>
              <a:ext uri="{FF2B5EF4-FFF2-40B4-BE49-F238E27FC236}">
                <a16:creationId xmlns:a16="http://schemas.microsoft.com/office/drawing/2014/main" id="{0CFBE5BE-264D-453B-B24D-D378B7D0FF1B}"/>
              </a:ext>
            </a:extLst>
          </p:cNvPr>
          <p:cNvSpPr/>
          <p:nvPr/>
        </p:nvSpPr>
        <p:spPr>
          <a:xfrm>
            <a:off x="7811129" y="657415"/>
            <a:ext cx="356188" cy="400110"/>
          </a:xfrm>
          <a:prstGeom prst="rect">
            <a:avLst/>
          </a:prstGeom>
        </p:spPr>
        <p:txBody>
          <a:bodyPr wrap="none">
            <a:spAutoFit/>
          </a:bodyPr>
          <a:lstStyle/>
          <a:p>
            <a:r>
              <a:rPr lang="en-GB" dirty="0">
                <a:solidFill>
                  <a:srgbClr val="FF0000"/>
                </a:solidFill>
              </a:rPr>
              <a:t>E</a:t>
            </a:r>
          </a:p>
        </p:txBody>
      </p:sp>
      <p:cxnSp>
        <p:nvCxnSpPr>
          <p:cNvPr id="26" name="Straight Arrow Connector 25">
            <a:extLst>
              <a:ext uri="{FF2B5EF4-FFF2-40B4-BE49-F238E27FC236}">
                <a16:creationId xmlns:a16="http://schemas.microsoft.com/office/drawing/2014/main" id="{E9C55091-BA54-4507-9E9D-216E649918D4}"/>
              </a:ext>
            </a:extLst>
          </p:cNvPr>
          <p:cNvCxnSpPr>
            <a:cxnSpLocks/>
          </p:cNvCxnSpPr>
          <p:nvPr/>
        </p:nvCxnSpPr>
        <p:spPr bwMode="auto">
          <a:xfrm flipV="1">
            <a:off x="5612660" y="1083418"/>
            <a:ext cx="0" cy="25953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3B292815-F281-4BFA-978F-6914AE263BC6}"/>
              </a:ext>
            </a:extLst>
          </p:cNvPr>
          <p:cNvCxnSpPr>
            <a:cxnSpLocks/>
          </p:cNvCxnSpPr>
          <p:nvPr/>
        </p:nvCxnSpPr>
        <p:spPr bwMode="auto">
          <a:xfrm flipV="1">
            <a:off x="5841514" y="1092602"/>
            <a:ext cx="0" cy="25953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9A36FBC4-34E0-4BB4-9F34-E1EF6FEDF2B9}"/>
              </a:ext>
            </a:extLst>
          </p:cNvPr>
          <p:cNvCxnSpPr>
            <a:cxnSpLocks/>
          </p:cNvCxnSpPr>
          <p:nvPr/>
        </p:nvCxnSpPr>
        <p:spPr bwMode="auto">
          <a:xfrm flipV="1">
            <a:off x="9153057" y="1092602"/>
            <a:ext cx="0" cy="25953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2BDC90A5-3D68-4CFF-B6DE-0B51BBB1DAD2}"/>
              </a:ext>
            </a:extLst>
          </p:cNvPr>
          <p:cNvCxnSpPr>
            <a:cxnSpLocks/>
          </p:cNvCxnSpPr>
          <p:nvPr/>
        </p:nvCxnSpPr>
        <p:spPr bwMode="auto">
          <a:xfrm flipV="1">
            <a:off x="10252865" y="1092602"/>
            <a:ext cx="0" cy="259530"/>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F4780E4C-BB6E-4D4B-9989-A0D1EDFCEBB4}"/>
              </a:ext>
            </a:extLst>
          </p:cNvPr>
          <p:cNvCxnSpPr>
            <a:cxnSpLocks/>
          </p:cNvCxnSpPr>
          <p:nvPr/>
        </p:nvCxnSpPr>
        <p:spPr bwMode="auto">
          <a:xfrm>
            <a:off x="7989223" y="963234"/>
            <a:ext cx="0" cy="298431"/>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C9CA922E-63A4-4301-A523-5094D2C823AA}"/>
              </a:ext>
            </a:extLst>
          </p:cNvPr>
          <p:cNvSpPr/>
          <p:nvPr/>
        </p:nvSpPr>
        <p:spPr bwMode="auto">
          <a:xfrm>
            <a:off x="5173342" y="710877"/>
            <a:ext cx="5610830" cy="1001411"/>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892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C5C6055-83C3-4BA3-B957-C74F70E97099}"/>
              </a:ext>
            </a:extLst>
          </p:cNvPr>
          <p:cNvSpPr/>
          <p:nvPr/>
        </p:nvSpPr>
        <p:spPr>
          <a:xfrm>
            <a:off x="2351584" y="764704"/>
            <a:ext cx="9289032" cy="2308324"/>
          </a:xfrm>
          <a:prstGeom prst="rect">
            <a:avLst/>
          </a:prstGeom>
        </p:spPr>
        <p:txBody>
          <a:bodyPr wrap="square">
            <a:spAutoFit/>
          </a:bodyPr>
          <a:lstStyle/>
          <a:p>
            <a:r>
              <a:rPr lang="en-GB" sz="2400" dirty="0"/>
              <a:t>3. The two spinners shown in the diagram opposite, are spun at the same time:</a:t>
            </a:r>
          </a:p>
          <a:p>
            <a:r>
              <a:rPr lang="en-GB" sz="2400" dirty="0"/>
              <a:t>(a)	Draw a table to show all possible outcomes, and the total score for each outcome.</a:t>
            </a:r>
          </a:p>
          <a:p>
            <a:r>
              <a:rPr lang="en-GB" sz="2400" dirty="0"/>
              <a:t>(b)	How many different outcomes are there?</a:t>
            </a:r>
          </a:p>
          <a:p>
            <a:r>
              <a:rPr lang="en-GB" sz="2400" dirty="0"/>
              <a:t>(c)	How many outcomes give a score of 6 ?</a:t>
            </a:r>
          </a:p>
        </p:txBody>
      </p:sp>
      <p:pic>
        <p:nvPicPr>
          <p:cNvPr id="3" name="Picture 2">
            <a:extLst>
              <a:ext uri="{FF2B5EF4-FFF2-40B4-BE49-F238E27FC236}">
                <a16:creationId xmlns:a16="http://schemas.microsoft.com/office/drawing/2014/main" id="{95E592C2-1629-4FCC-B0DE-A26545131736}"/>
              </a:ext>
            </a:extLst>
          </p:cNvPr>
          <p:cNvPicPr>
            <a:picLocks noChangeAspect="1"/>
          </p:cNvPicPr>
          <p:nvPr/>
        </p:nvPicPr>
        <p:blipFill>
          <a:blip r:embed="rId4"/>
          <a:stretch>
            <a:fillRect/>
          </a:stretch>
        </p:blipFill>
        <p:spPr>
          <a:xfrm>
            <a:off x="8688288" y="2001355"/>
            <a:ext cx="1287900" cy="1268533"/>
          </a:xfrm>
          <a:prstGeom prst="rect">
            <a:avLst/>
          </a:prstGeom>
        </p:spPr>
      </p:pic>
      <p:pic>
        <p:nvPicPr>
          <p:cNvPr id="4" name="Picture 3">
            <a:extLst>
              <a:ext uri="{FF2B5EF4-FFF2-40B4-BE49-F238E27FC236}">
                <a16:creationId xmlns:a16="http://schemas.microsoft.com/office/drawing/2014/main" id="{7735E8C6-331E-45C5-B034-7DA94574E703}"/>
              </a:ext>
            </a:extLst>
          </p:cNvPr>
          <p:cNvPicPr>
            <a:picLocks noChangeAspect="1"/>
          </p:cNvPicPr>
          <p:nvPr/>
        </p:nvPicPr>
        <p:blipFill>
          <a:blip r:embed="rId5"/>
          <a:stretch>
            <a:fillRect/>
          </a:stretch>
        </p:blipFill>
        <p:spPr>
          <a:xfrm>
            <a:off x="10222061" y="2001355"/>
            <a:ext cx="1418555" cy="1296144"/>
          </a:xfrm>
          <a:prstGeom prst="rect">
            <a:avLst/>
          </a:prstGeom>
        </p:spPr>
      </p:pic>
      <p:sp>
        <p:nvSpPr>
          <p:cNvPr id="5" name="TextBox 4">
            <a:extLst>
              <a:ext uri="{FF2B5EF4-FFF2-40B4-BE49-F238E27FC236}">
                <a16:creationId xmlns:a16="http://schemas.microsoft.com/office/drawing/2014/main" id="{A39E9511-26BB-4D29-825B-863A9479DBAC}"/>
              </a:ext>
            </a:extLst>
          </p:cNvPr>
          <p:cNvSpPr txBox="1"/>
          <p:nvPr/>
        </p:nvSpPr>
        <p:spPr>
          <a:xfrm>
            <a:off x="2423592" y="5401928"/>
            <a:ext cx="5866556" cy="1200329"/>
          </a:xfrm>
          <a:prstGeom prst="rect">
            <a:avLst/>
          </a:prstGeom>
          <a:noFill/>
        </p:spPr>
        <p:txBody>
          <a:bodyPr wrap="square" rtlCol="0">
            <a:spAutoFit/>
          </a:bodyPr>
          <a:lstStyle/>
          <a:p>
            <a:pPr marL="457200" indent="-457200">
              <a:buAutoNum type="alphaLcParenBoth"/>
            </a:pPr>
            <a:r>
              <a:rPr lang="en-GB" sz="2400" dirty="0"/>
              <a:t>Total score greater than 5</a:t>
            </a:r>
          </a:p>
          <a:p>
            <a:pPr marL="457200" indent="-457200">
              <a:buAutoNum type="alphaLcParenBoth"/>
            </a:pPr>
            <a:r>
              <a:rPr lang="en-GB" sz="2400" dirty="0"/>
              <a:t>Total score which is a multiple of 3</a:t>
            </a:r>
          </a:p>
          <a:p>
            <a:pPr marL="457200" indent="-457200">
              <a:buAutoNum type="alphaLcParenBoth"/>
            </a:pPr>
            <a:r>
              <a:rPr lang="en-GB" sz="2400" dirty="0"/>
              <a:t>Total score which is a Prime number</a:t>
            </a:r>
          </a:p>
        </p:txBody>
      </p:sp>
      <p:sp>
        <p:nvSpPr>
          <p:cNvPr id="6" name="Rectangle 5">
            <a:extLst>
              <a:ext uri="{FF2B5EF4-FFF2-40B4-BE49-F238E27FC236}">
                <a16:creationId xmlns:a16="http://schemas.microsoft.com/office/drawing/2014/main" id="{6A2281AD-3214-4839-95A9-9AFF5791BFCE}"/>
              </a:ext>
            </a:extLst>
          </p:cNvPr>
          <p:cNvSpPr/>
          <p:nvPr/>
        </p:nvSpPr>
        <p:spPr>
          <a:xfrm>
            <a:off x="2423592" y="4940263"/>
            <a:ext cx="4139275" cy="461665"/>
          </a:xfrm>
          <a:prstGeom prst="rect">
            <a:avLst/>
          </a:prstGeom>
        </p:spPr>
        <p:txBody>
          <a:bodyPr wrap="none">
            <a:spAutoFit/>
          </a:bodyPr>
          <a:lstStyle/>
          <a:p>
            <a:r>
              <a:rPr lang="en-GB" sz="2400" dirty="0"/>
              <a:t>Find the probability of getting</a:t>
            </a:r>
          </a:p>
        </p:txBody>
      </p:sp>
      <p:pic>
        <p:nvPicPr>
          <p:cNvPr id="7" name="Picture 6">
            <a:extLst>
              <a:ext uri="{FF2B5EF4-FFF2-40B4-BE49-F238E27FC236}">
                <a16:creationId xmlns:a16="http://schemas.microsoft.com/office/drawing/2014/main" id="{1368A0B8-7E68-47F3-9A90-04365254EB3B}"/>
              </a:ext>
            </a:extLst>
          </p:cNvPr>
          <p:cNvPicPr>
            <a:picLocks noChangeAspect="1"/>
          </p:cNvPicPr>
          <p:nvPr/>
        </p:nvPicPr>
        <p:blipFill>
          <a:blip r:embed="rId6"/>
          <a:stretch>
            <a:fillRect/>
          </a:stretch>
        </p:blipFill>
        <p:spPr>
          <a:xfrm>
            <a:off x="3980756" y="3092563"/>
            <a:ext cx="2683125" cy="1893867"/>
          </a:xfrm>
          <a:prstGeom prst="rect">
            <a:avLst/>
          </a:prstGeom>
        </p:spPr>
      </p:pic>
      <p:sp>
        <p:nvSpPr>
          <p:cNvPr id="8" name="Rectangle 7">
            <a:extLst>
              <a:ext uri="{FF2B5EF4-FFF2-40B4-BE49-F238E27FC236}">
                <a16:creationId xmlns:a16="http://schemas.microsoft.com/office/drawing/2014/main" id="{F3B547E5-C421-4FA5-937E-519C80E798DD}"/>
              </a:ext>
            </a:extLst>
          </p:cNvPr>
          <p:cNvSpPr/>
          <p:nvPr/>
        </p:nvSpPr>
        <p:spPr>
          <a:xfrm>
            <a:off x="4583953" y="3693741"/>
            <a:ext cx="327334" cy="400110"/>
          </a:xfrm>
          <a:prstGeom prst="rect">
            <a:avLst/>
          </a:prstGeom>
        </p:spPr>
        <p:txBody>
          <a:bodyPr wrap="none">
            <a:spAutoFit/>
          </a:bodyPr>
          <a:lstStyle/>
          <a:p>
            <a:r>
              <a:rPr lang="en-GB" dirty="0">
                <a:solidFill>
                  <a:srgbClr val="FF0000"/>
                </a:solidFill>
              </a:rPr>
              <a:t>2</a:t>
            </a:r>
          </a:p>
        </p:txBody>
      </p:sp>
      <p:sp>
        <p:nvSpPr>
          <p:cNvPr id="9" name="Rectangle 8">
            <a:extLst>
              <a:ext uri="{FF2B5EF4-FFF2-40B4-BE49-F238E27FC236}">
                <a16:creationId xmlns:a16="http://schemas.microsoft.com/office/drawing/2014/main" id="{B8E94336-7A4B-44D7-815B-463C74D4CA25}"/>
              </a:ext>
            </a:extLst>
          </p:cNvPr>
          <p:cNvSpPr/>
          <p:nvPr/>
        </p:nvSpPr>
        <p:spPr>
          <a:xfrm>
            <a:off x="4995500" y="3701435"/>
            <a:ext cx="327334" cy="400110"/>
          </a:xfrm>
          <a:prstGeom prst="rect">
            <a:avLst/>
          </a:prstGeom>
        </p:spPr>
        <p:txBody>
          <a:bodyPr wrap="none">
            <a:spAutoFit/>
          </a:bodyPr>
          <a:lstStyle/>
          <a:p>
            <a:r>
              <a:rPr lang="en-GB" dirty="0">
                <a:solidFill>
                  <a:srgbClr val="FF0000"/>
                </a:solidFill>
              </a:rPr>
              <a:t>3</a:t>
            </a:r>
          </a:p>
        </p:txBody>
      </p:sp>
      <p:sp>
        <p:nvSpPr>
          <p:cNvPr id="10" name="Rectangle 9">
            <a:extLst>
              <a:ext uri="{FF2B5EF4-FFF2-40B4-BE49-F238E27FC236}">
                <a16:creationId xmlns:a16="http://schemas.microsoft.com/office/drawing/2014/main" id="{BAE4DDF2-4EBC-4152-8BF8-D1379C12E159}"/>
              </a:ext>
            </a:extLst>
          </p:cNvPr>
          <p:cNvSpPr/>
          <p:nvPr/>
        </p:nvSpPr>
        <p:spPr>
          <a:xfrm>
            <a:off x="5391682" y="3701435"/>
            <a:ext cx="327334" cy="400110"/>
          </a:xfrm>
          <a:prstGeom prst="rect">
            <a:avLst/>
          </a:prstGeom>
        </p:spPr>
        <p:txBody>
          <a:bodyPr wrap="none">
            <a:spAutoFit/>
          </a:bodyPr>
          <a:lstStyle/>
          <a:p>
            <a:r>
              <a:rPr lang="en-GB" dirty="0">
                <a:solidFill>
                  <a:srgbClr val="FF0000"/>
                </a:solidFill>
              </a:rPr>
              <a:t>4</a:t>
            </a:r>
          </a:p>
        </p:txBody>
      </p:sp>
      <p:sp>
        <p:nvSpPr>
          <p:cNvPr id="11" name="Rectangle 10">
            <a:extLst>
              <a:ext uri="{FF2B5EF4-FFF2-40B4-BE49-F238E27FC236}">
                <a16:creationId xmlns:a16="http://schemas.microsoft.com/office/drawing/2014/main" id="{4039A25D-3147-40E9-AE15-18A4BB59DE76}"/>
              </a:ext>
            </a:extLst>
          </p:cNvPr>
          <p:cNvSpPr/>
          <p:nvPr/>
        </p:nvSpPr>
        <p:spPr>
          <a:xfrm>
            <a:off x="5806982" y="3711691"/>
            <a:ext cx="327334" cy="400110"/>
          </a:xfrm>
          <a:prstGeom prst="rect">
            <a:avLst/>
          </a:prstGeom>
        </p:spPr>
        <p:txBody>
          <a:bodyPr wrap="none">
            <a:spAutoFit/>
          </a:bodyPr>
          <a:lstStyle/>
          <a:p>
            <a:r>
              <a:rPr lang="en-GB" dirty="0">
                <a:solidFill>
                  <a:srgbClr val="FF0000"/>
                </a:solidFill>
              </a:rPr>
              <a:t>5</a:t>
            </a:r>
          </a:p>
        </p:txBody>
      </p:sp>
      <p:sp>
        <p:nvSpPr>
          <p:cNvPr id="12" name="Rectangle 11">
            <a:extLst>
              <a:ext uri="{FF2B5EF4-FFF2-40B4-BE49-F238E27FC236}">
                <a16:creationId xmlns:a16="http://schemas.microsoft.com/office/drawing/2014/main" id="{4C49234B-5FBC-48FD-B33B-2ABC0BC838A4}"/>
              </a:ext>
            </a:extLst>
          </p:cNvPr>
          <p:cNvSpPr/>
          <p:nvPr/>
        </p:nvSpPr>
        <p:spPr>
          <a:xfrm>
            <a:off x="6203396" y="3693741"/>
            <a:ext cx="327334" cy="400110"/>
          </a:xfrm>
          <a:prstGeom prst="rect">
            <a:avLst/>
          </a:prstGeom>
        </p:spPr>
        <p:txBody>
          <a:bodyPr wrap="none">
            <a:spAutoFit/>
          </a:bodyPr>
          <a:lstStyle/>
          <a:p>
            <a:r>
              <a:rPr lang="en-GB" dirty="0">
                <a:solidFill>
                  <a:srgbClr val="FF0000"/>
                </a:solidFill>
              </a:rPr>
              <a:t>6</a:t>
            </a:r>
          </a:p>
        </p:txBody>
      </p:sp>
      <p:sp>
        <p:nvSpPr>
          <p:cNvPr id="13" name="Rectangle 12">
            <a:extLst>
              <a:ext uri="{FF2B5EF4-FFF2-40B4-BE49-F238E27FC236}">
                <a16:creationId xmlns:a16="http://schemas.microsoft.com/office/drawing/2014/main" id="{96F0AABB-C21A-40AE-99B2-0851B1511678}"/>
              </a:ext>
            </a:extLst>
          </p:cNvPr>
          <p:cNvSpPr/>
          <p:nvPr/>
        </p:nvSpPr>
        <p:spPr>
          <a:xfrm>
            <a:off x="4577758" y="4135183"/>
            <a:ext cx="327334" cy="400110"/>
          </a:xfrm>
          <a:prstGeom prst="rect">
            <a:avLst/>
          </a:prstGeom>
        </p:spPr>
        <p:txBody>
          <a:bodyPr wrap="none">
            <a:spAutoFit/>
          </a:bodyPr>
          <a:lstStyle/>
          <a:p>
            <a:r>
              <a:rPr lang="en-GB" dirty="0">
                <a:solidFill>
                  <a:srgbClr val="FF0000"/>
                </a:solidFill>
              </a:rPr>
              <a:t>3</a:t>
            </a:r>
          </a:p>
        </p:txBody>
      </p:sp>
      <p:sp>
        <p:nvSpPr>
          <p:cNvPr id="14" name="Rectangle 13">
            <a:extLst>
              <a:ext uri="{FF2B5EF4-FFF2-40B4-BE49-F238E27FC236}">
                <a16:creationId xmlns:a16="http://schemas.microsoft.com/office/drawing/2014/main" id="{1B365154-6948-4450-846F-BEBCD9D9A664}"/>
              </a:ext>
            </a:extLst>
          </p:cNvPr>
          <p:cNvSpPr/>
          <p:nvPr/>
        </p:nvSpPr>
        <p:spPr>
          <a:xfrm>
            <a:off x="4983755" y="4134802"/>
            <a:ext cx="376911" cy="410567"/>
          </a:xfrm>
          <a:prstGeom prst="rect">
            <a:avLst/>
          </a:prstGeom>
        </p:spPr>
        <p:txBody>
          <a:bodyPr wrap="square">
            <a:spAutoFit/>
          </a:bodyPr>
          <a:lstStyle/>
          <a:p>
            <a:r>
              <a:rPr lang="en-GB" dirty="0">
                <a:solidFill>
                  <a:srgbClr val="FF0000"/>
                </a:solidFill>
              </a:rPr>
              <a:t>4</a:t>
            </a:r>
          </a:p>
        </p:txBody>
      </p:sp>
      <p:sp>
        <p:nvSpPr>
          <p:cNvPr id="15" name="Rectangle 14">
            <a:extLst>
              <a:ext uri="{FF2B5EF4-FFF2-40B4-BE49-F238E27FC236}">
                <a16:creationId xmlns:a16="http://schemas.microsoft.com/office/drawing/2014/main" id="{702BBA06-2DC7-4358-8861-44D33CFDAAFC}"/>
              </a:ext>
            </a:extLst>
          </p:cNvPr>
          <p:cNvSpPr/>
          <p:nvPr/>
        </p:nvSpPr>
        <p:spPr>
          <a:xfrm>
            <a:off x="5423694" y="4151572"/>
            <a:ext cx="327334" cy="400110"/>
          </a:xfrm>
          <a:prstGeom prst="rect">
            <a:avLst/>
          </a:prstGeom>
        </p:spPr>
        <p:txBody>
          <a:bodyPr wrap="none">
            <a:spAutoFit/>
          </a:bodyPr>
          <a:lstStyle/>
          <a:p>
            <a:r>
              <a:rPr lang="en-GB" dirty="0">
                <a:solidFill>
                  <a:srgbClr val="FF0000"/>
                </a:solidFill>
              </a:rPr>
              <a:t>5</a:t>
            </a:r>
          </a:p>
        </p:txBody>
      </p:sp>
      <p:sp>
        <p:nvSpPr>
          <p:cNvPr id="16" name="Rectangle 15">
            <a:extLst>
              <a:ext uri="{FF2B5EF4-FFF2-40B4-BE49-F238E27FC236}">
                <a16:creationId xmlns:a16="http://schemas.microsoft.com/office/drawing/2014/main" id="{0F7CCD52-B4C3-4FDB-A093-1C8934E763D2}"/>
              </a:ext>
            </a:extLst>
          </p:cNvPr>
          <p:cNvSpPr/>
          <p:nvPr/>
        </p:nvSpPr>
        <p:spPr>
          <a:xfrm>
            <a:off x="5870907" y="4132336"/>
            <a:ext cx="327334" cy="400110"/>
          </a:xfrm>
          <a:prstGeom prst="rect">
            <a:avLst/>
          </a:prstGeom>
        </p:spPr>
        <p:txBody>
          <a:bodyPr wrap="none">
            <a:spAutoFit/>
          </a:bodyPr>
          <a:lstStyle/>
          <a:p>
            <a:r>
              <a:rPr lang="en-GB" dirty="0">
                <a:solidFill>
                  <a:srgbClr val="FF0000"/>
                </a:solidFill>
              </a:rPr>
              <a:t>6</a:t>
            </a:r>
          </a:p>
        </p:txBody>
      </p:sp>
      <p:sp>
        <p:nvSpPr>
          <p:cNvPr id="17" name="Rectangle 16">
            <a:extLst>
              <a:ext uri="{FF2B5EF4-FFF2-40B4-BE49-F238E27FC236}">
                <a16:creationId xmlns:a16="http://schemas.microsoft.com/office/drawing/2014/main" id="{56DBE433-F931-4E85-BEF8-E762DEC4BD29}"/>
              </a:ext>
            </a:extLst>
          </p:cNvPr>
          <p:cNvSpPr/>
          <p:nvPr/>
        </p:nvSpPr>
        <p:spPr>
          <a:xfrm>
            <a:off x="6209202" y="4151572"/>
            <a:ext cx="327334" cy="400110"/>
          </a:xfrm>
          <a:prstGeom prst="rect">
            <a:avLst/>
          </a:prstGeom>
        </p:spPr>
        <p:txBody>
          <a:bodyPr wrap="none">
            <a:spAutoFit/>
          </a:bodyPr>
          <a:lstStyle/>
          <a:p>
            <a:r>
              <a:rPr lang="en-GB" dirty="0">
                <a:solidFill>
                  <a:srgbClr val="FF0000"/>
                </a:solidFill>
              </a:rPr>
              <a:t>7</a:t>
            </a:r>
          </a:p>
        </p:txBody>
      </p:sp>
      <p:sp>
        <p:nvSpPr>
          <p:cNvPr id="18" name="Rectangle 17">
            <a:extLst>
              <a:ext uri="{FF2B5EF4-FFF2-40B4-BE49-F238E27FC236}">
                <a16:creationId xmlns:a16="http://schemas.microsoft.com/office/drawing/2014/main" id="{B1DF3788-18A5-44AA-B6BA-075A65E84E74}"/>
              </a:ext>
            </a:extLst>
          </p:cNvPr>
          <p:cNvSpPr/>
          <p:nvPr/>
        </p:nvSpPr>
        <p:spPr>
          <a:xfrm>
            <a:off x="4558206" y="4570931"/>
            <a:ext cx="327334" cy="400110"/>
          </a:xfrm>
          <a:prstGeom prst="rect">
            <a:avLst/>
          </a:prstGeom>
        </p:spPr>
        <p:txBody>
          <a:bodyPr wrap="none">
            <a:spAutoFit/>
          </a:bodyPr>
          <a:lstStyle/>
          <a:p>
            <a:r>
              <a:rPr lang="en-GB" dirty="0">
                <a:solidFill>
                  <a:srgbClr val="FF0000"/>
                </a:solidFill>
              </a:rPr>
              <a:t>4</a:t>
            </a:r>
          </a:p>
        </p:txBody>
      </p:sp>
      <p:sp>
        <p:nvSpPr>
          <p:cNvPr id="19" name="Rectangle 18">
            <a:extLst>
              <a:ext uri="{FF2B5EF4-FFF2-40B4-BE49-F238E27FC236}">
                <a16:creationId xmlns:a16="http://schemas.microsoft.com/office/drawing/2014/main" id="{F1E2DB24-22BB-46FB-954A-FD9741598A7F}"/>
              </a:ext>
            </a:extLst>
          </p:cNvPr>
          <p:cNvSpPr/>
          <p:nvPr/>
        </p:nvSpPr>
        <p:spPr>
          <a:xfrm>
            <a:off x="4980755" y="4569862"/>
            <a:ext cx="327334" cy="400110"/>
          </a:xfrm>
          <a:prstGeom prst="rect">
            <a:avLst/>
          </a:prstGeom>
        </p:spPr>
        <p:txBody>
          <a:bodyPr wrap="none">
            <a:spAutoFit/>
          </a:bodyPr>
          <a:lstStyle/>
          <a:p>
            <a:r>
              <a:rPr lang="en-GB" dirty="0">
                <a:solidFill>
                  <a:srgbClr val="FF0000"/>
                </a:solidFill>
              </a:rPr>
              <a:t>5</a:t>
            </a:r>
          </a:p>
        </p:txBody>
      </p:sp>
      <p:sp>
        <p:nvSpPr>
          <p:cNvPr id="20" name="Rectangle 19">
            <a:extLst>
              <a:ext uri="{FF2B5EF4-FFF2-40B4-BE49-F238E27FC236}">
                <a16:creationId xmlns:a16="http://schemas.microsoft.com/office/drawing/2014/main" id="{5DCC7A5E-B717-42E9-9ECF-CF82434457E7}"/>
              </a:ext>
            </a:extLst>
          </p:cNvPr>
          <p:cNvSpPr/>
          <p:nvPr/>
        </p:nvSpPr>
        <p:spPr>
          <a:xfrm>
            <a:off x="5410964" y="4559376"/>
            <a:ext cx="327334" cy="400110"/>
          </a:xfrm>
          <a:prstGeom prst="rect">
            <a:avLst/>
          </a:prstGeom>
        </p:spPr>
        <p:txBody>
          <a:bodyPr wrap="none">
            <a:spAutoFit/>
          </a:bodyPr>
          <a:lstStyle/>
          <a:p>
            <a:r>
              <a:rPr lang="en-GB" dirty="0">
                <a:solidFill>
                  <a:srgbClr val="FF0000"/>
                </a:solidFill>
              </a:rPr>
              <a:t>6</a:t>
            </a:r>
          </a:p>
        </p:txBody>
      </p:sp>
      <p:sp>
        <p:nvSpPr>
          <p:cNvPr id="21" name="Rectangle 20">
            <a:extLst>
              <a:ext uri="{FF2B5EF4-FFF2-40B4-BE49-F238E27FC236}">
                <a16:creationId xmlns:a16="http://schemas.microsoft.com/office/drawing/2014/main" id="{470E4FBF-EF9D-41D6-9FF2-2683EB1049AE}"/>
              </a:ext>
            </a:extLst>
          </p:cNvPr>
          <p:cNvSpPr/>
          <p:nvPr/>
        </p:nvSpPr>
        <p:spPr>
          <a:xfrm>
            <a:off x="5818783" y="4570931"/>
            <a:ext cx="327334" cy="400110"/>
          </a:xfrm>
          <a:prstGeom prst="rect">
            <a:avLst/>
          </a:prstGeom>
        </p:spPr>
        <p:txBody>
          <a:bodyPr wrap="none">
            <a:spAutoFit/>
          </a:bodyPr>
          <a:lstStyle/>
          <a:p>
            <a:r>
              <a:rPr lang="en-GB" dirty="0">
                <a:solidFill>
                  <a:srgbClr val="FF0000"/>
                </a:solidFill>
              </a:rPr>
              <a:t>7</a:t>
            </a:r>
          </a:p>
        </p:txBody>
      </p:sp>
      <p:sp>
        <p:nvSpPr>
          <p:cNvPr id="22" name="Rectangle 21">
            <a:extLst>
              <a:ext uri="{FF2B5EF4-FFF2-40B4-BE49-F238E27FC236}">
                <a16:creationId xmlns:a16="http://schemas.microsoft.com/office/drawing/2014/main" id="{00B2B099-7C40-4886-B97F-31777DC7F06B}"/>
              </a:ext>
            </a:extLst>
          </p:cNvPr>
          <p:cNvSpPr/>
          <p:nvPr/>
        </p:nvSpPr>
        <p:spPr>
          <a:xfrm>
            <a:off x="6222218" y="4578612"/>
            <a:ext cx="327334" cy="400110"/>
          </a:xfrm>
          <a:prstGeom prst="rect">
            <a:avLst/>
          </a:prstGeom>
        </p:spPr>
        <p:txBody>
          <a:bodyPr wrap="none">
            <a:spAutoFit/>
          </a:bodyPr>
          <a:lstStyle/>
          <a:p>
            <a:r>
              <a:rPr lang="en-GB" dirty="0">
                <a:solidFill>
                  <a:srgbClr val="FF0000"/>
                </a:solidFill>
              </a:rPr>
              <a:t>8</a:t>
            </a:r>
          </a:p>
        </p:txBody>
      </p:sp>
      <p:sp>
        <p:nvSpPr>
          <p:cNvPr id="23" name="TextBox 22">
            <a:extLst>
              <a:ext uri="{FF2B5EF4-FFF2-40B4-BE49-F238E27FC236}">
                <a16:creationId xmlns:a16="http://schemas.microsoft.com/office/drawing/2014/main" id="{171CEA60-1730-4C3D-BF1D-F1B228A3A193}"/>
              </a:ext>
            </a:extLst>
          </p:cNvPr>
          <p:cNvSpPr txBox="1"/>
          <p:nvPr/>
        </p:nvSpPr>
        <p:spPr>
          <a:xfrm>
            <a:off x="6996100" y="3220821"/>
            <a:ext cx="1854028" cy="461665"/>
          </a:xfrm>
          <a:prstGeom prst="rect">
            <a:avLst/>
          </a:prstGeom>
          <a:noFill/>
        </p:spPr>
        <p:txBody>
          <a:bodyPr wrap="square" rtlCol="0">
            <a:spAutoFit/>
          </a:bodyPr>
          <a:lstStyle/>
          <a:p>
            <a:r>
              <a:rPr lang="en-GB" sz="2400" b="1" dirty="0"/>
              <a:t>Solution</a:t>
            </a:r>
          </a:p>
        </p:txBody>
      </p:sp>
      <p:sp>
        <p:nvSpPr>
          <p:cNvPr id="24" name="TextBox 23">
            <a:extLst>
              <a:ext uri="{FF2B5EF4-FFF2-40B4-BE49-F238E27FC236}">
                <a16:creationId xmlns:a16="http://schemas.microsoft.com/office/drawing/2014/main" id="{01A41B5C-05DD-4401-92C3-5BACA91AD88A}"/>
              </a:ext>
            </a:extLst>
          </p:cNvPr>
          <p:cNvSpPr txBox="1"/>
          <p:nvPr/>
        </p:nvSpPr>
        <p:spPr>
          <a:xfrm>
            <a:off x="6960096" y="3720976"/>
            <a:ext cx="4250568" cy="461665"/>
          </a:xfrm>
          <a:prstGeom prst="rect">
            <a:avLst/>
          </a:prstGeom>
          <a:noFill/>
        </p:spPr>
        <p:txBody>
          <a:bodyPr wrap="square" rtlCol="0">
            <a:spAutoFit/>
          </a:bodyPr>
          <a:lstStyle/>
          <a:p>
            <a:r>
              <a:rPr lang="en-GB" sz="2400" dirty="0">
                <a:solidFill>
                  <a:srgbClr val="FF0000"/>
                </a:solidFill>
              </a:rPr>
              <a:t>(a) There are 15 outcomes</a:t>
            </a:r>
          </a:p>
        </p:txBody>
      </p:sp>
      <p:sp>
        <p:nvSpPr>
          <p:cNvPr id="25" name="Rectangle 24">
            <a:extLst>
              <a:ext uri="{FF2B5EF4-FFF2-40B4-BE49-F238E27FC236}">
                <a16:creationId xmlns:a16="http://schemas.microsoft.com/office/drawing/2014/main" id="{7B31E399-8187-4181-A659-A763164F92AF}"/>
              </a:ext>
            </a:extLst>
          </p:cNvPr>
          <p:cNvSpPr/>
          <p:nvPr/>
        </p:nvSpPr>
        <p:spPr>
          <a:xfrm>
            <a:off x="6977931" y="4166568"/>
            <a:ext cx="3652795" cy="830997"/>
          </a:xfrm>
          <a:prstGeom prst="rect">
            <a:avLst/>
          </a:prstGeom>
        </p:spPr>
        <p:txBody>
          <a:bodyPr wrap="none">
            <a:spAutoFit/>
          </a:bodyPr>
          <a:lstStyle/>
          <a:p>
            <a:r>
              <a:rPr lang="en-GB" sz="2400" dirty="0">
                <a:solidFill>
                  <a:srgbClr val="FF0000"/>
                </a:solidFill>
              </a:rPr>
              <a:t>(b) There are 3 outcomes</a:t>
            </a:r>
          </a:p>
          <a:p>
            <a:r>
              <a:rPr lang="en-GB" sz="2400" dirty="0">
                <a:solidFill>
                  <a:srgbClr val="FF0000"/>
                </a:solidFill>
              </a:rPr>
              <a:t> of a score of 6</a:t>
            </a:r>
          </a:p>
        </p:txBody>
      </p:sp>
      <p:sp>
        <p:nvSpPr>
          <p:cNvPr id="26" name="TextBox 25">
            <a:extLst>
              <a:ext uri="{FF2B5EF4-FFF2-40B4-BE49-F238E27FC236}">
                <a16:creationId xmlns:a16="http://schemas.microsoft.com/office/drawing/2014/main" id="{4300C186-6268-41F1-A14F-3627AF27565D}"/>
              </a:ext>
            </a:extLst>
          </p:cNvPr>
          <p:cNvSpPr txBox="1"/>
          <p:nvPr/>
        </p:nvSpPr>
        <p:spPr>
          <a:xfrm>
            <a:off x="6855070" y="5214026"/>
            <a:ext cx="1224136" cy="461665"/>
          </a:xfrm>
          <a:prstGeom prst="rect">
            <a:avLst/>
          </a:prstGeom>
          <a:noFill/>
        </p:spPr>
        <p:txBody>
          <a:bodyPr wrap="square" rtlCol="0">
            <a:spAutoFit/>
          </a:bodyPr>
          <a:lstStyle/>
          <a:p>
            <a:r>
              <a:rPr lang="en-GB" sz="2400" dirty="0">
                <a:solidFill>
                  <a:srgbClr val="FF0000"/>
                </a:solidFill>
              </a:rPr>
              <a:t>p(&gt;5) =</a:t>
            </a:r>
          </a:p>
        </p:txBody>
      </p:sp>
      <p:sp>
        <p:nvSpPr>
          <p:cNvPr id="27" name="Rectangle 26">
            <a:extLst>
              <a:ext uri="{FF2B5EF4-FFF2-40B4-BE49-F238E27FC236}">
                <a16:creationId xmlns:a16="http://schemas.microsoft.com/office/drawing/2014/main" id="{D0E665DF-BE9C-47EA-B8CB-E5D00A00B6E6}"/>
              </a:ext>
            </a:extLst>
          </p:cNvPr>
          <p:cNvSpPr/>
          <p:nvPr/>
        </p:nvSpPr>
        <p:spPr>
          <a:xfrm>
            <a:off x="7735483" y="5723475"/>
            <a:ext cx="2486578" cy="461665"/>
          </a:xfrm>
          <a:prstGeom prst="rect">
            <a:avLst/>
          </a:prstGeom>
        </p:spPr>
        <p:txBody>
          <a:bodyPr wrap="none">
            <a:spAutoFit/>
          </a:bodyPr>
          <a:lstStyle/>
          <a:p>
            <a:r>
              <a:rPr lang="en-GB" sz="2400" dirty="0">
                <a:solidFill>
                  <a:srgbClr val="FF0000"/>
                </a:solidFill>
              </a:rPr>
              <a:t>p(multiple of 3) =</a:t>
            </a:r>
          </a:p>
        </p:txBody>
      </p:sp>
      <p:sp>
        <p:nvSpPr>
          <p:cNvPr id="28" name="Rectangle 27">
            <a:extLst>
              <a:ext uri="{FF2B5EF4-FFF2-40B4-BE49-F238E27FC236}">
                <a16:creationId xmlns:a16="http://schemas.microsoft.com/office/drawing/2014/main" id="{C0185F1F-FB80-44A9-8CA1-89E8DADC491D}"/>
              </a:ext>
            </a:extLst>
          </p:cNvPr>
          <p:cNvSpPr/>
          <p:nvPr/>
        </p:nvSpPr>
        <p:spPr>
          <a:xfrm>
            <a:off x="7995324" y="6275854"/>
            <a:ext cx="1596912" cy="461665"/>
          </a:xfrm>
          <a:prstGeom prst="rect">
            <a:avLst/>
          </a:prstGeom>
        </p:spPr>
        <p:txBody>
          <a:bodyPr wrap="none">
            <a:spAutoFit/>
          </a:bodyPr>
          <a:lstStyle/>
          <a:p>
            <a:r>
              <a:rPr lang="en-GB" sz="2400" dirty="0">
                <a:solidFill>
                  <a:srgbClr val="FF0000"/>
                </a:solidFill>
              </a:rPr>
              <a:t>p(prime)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484C369-16E1-4866-97B1-AF051AC554FB}"/>
                  </a:ext>
                </a:extLst>
              </p:cNvPr>
              <p:cNvSpPr txBox="1"/>
              <p:nvPr/>
            </p:nvSpPr>
            <p:spPr>
              <a:xfrm>
                <a:off x="9588873" y="6150124"/>
                <a:ext cx="288032"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8</m:t>
                          </m:r>
                        </m:num>
                        <m:den>
                          <m:r>
                            <a:rPr lang="en-GB" b="0" i="1" smtClean="0">
                              <a:solidFill>
                                <a:srgbClr val="FF0000"/>
                              </a:solidFill>
                              <a:latin typeface="Cambria Math" panose="02040503050406030204" pitchFamily="18" charset="0"/>
                            </a:rPr>
                            <m:t>15</m:t>
                          </m:r>
                        </m:den>
                      </m:f>
                    </m:oMath>
                  </m:oMathPara>
                </a14:m>
                <a:endParaRPr lang="en-GB" dirty="0"/>
              </a:p>
            </p:txBody>
          </p:sp>
        </mc:Choice>
        <mc:Fallback xmlns="">
          <p:sp>
            <p:nvSpPr>
              <p:cNvPr id="29" name="TextBox 28">
                <a:extLst>
                  <a:ext uri="{FF2B5EF4-FFF2-40B4-BE49-F238E27FC236}">
                    <a16:creationId xmlns:a16="http://schemas.microsoft.com/office/drawing/2014/main" id="{7484C369-16E1-4866-97B1-AF051AC554FB}"/>
                  </a:ext>
                </a:extLst>
              </p:cNvPr>
              <p:cNvSpPr txBox="1">
                <a:spLocks noRot="1" noChangeAspect="1" noMove="1" noResize="1" noEditPoints="1" noAdjustHandles="1" noChangeArrowheads="1" noChangeShapeType="1" noTextEdit="1"/>
              </p:cNvSpPr>
              <p:nvPr/>
            </p:nvSpPr>
            <p:spPr>
              <a:xfrm>
                <a:off x="9588873" y="6150124"/>
                <a:ext cx="288032" cy="695062"/>
              </a:xfrm>
              <a:prstGeom prst="rect">
                <a:avLst/>
              </a:prstGeom>
              <a:blipFill>
                <a:blip r:embed="rId7"/>
                <a:stretch>
                  <a:fillRect r="-297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77C19D78-001F-4F03-9657-7A48504204A4}"/>
                  </a:ext>
                </a:extLst>
              </p:cNvPr>
              <p:cNvSpPr/>
              <p:nvPr/>
            </p:nvSpPr>
            <p:spPr>
              <a:xfrm>
                <a:off x="7953007" y="5105232"/>
                <a:ext cx="540533" cy="697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i="1">
                              <a:solidFill>
                                <a:srgbClr val="FF0000"/>
                              </a:solidFill>
                              <a:latin typeface="Cambria Math" panose="02040503050406030204" pitchFamily="18" charset="0"/>
                            </a:rPr>
                            <m:t>15</m:t>
                          </m:r>
                        </m:den>
                      </m:f>
                    </m:oMath>
                  </m:oMathPara>
                </a14:m>
                <a:endParaRPr lang="en-GB" dirty="0"/>
              </a:p>
            </p:txBody>
          </p:sp>
        </mc:Choice>
        <mc:Fallback xmlns="">
          <p:sp>
            <p:nvSpPr>
              <p:cNvPr id="30" name="Rectangle 29">
                <a:extLst>
                  <a:ext uri="{FF2B5EF4-FFF2-40B4-BE49-F238E27FC236}">
                    <a16:creationId xmlns:a16="http://schemas.microsoft.com/office/drawing/2014/main" id="{77C19D78-001F-4F03-9657-7A48504204A4}"/>
                  </a:ext>
                </a:extLst>
              </p:cNvPr>
              <p:cNvSpPr>
                <a:spLocks noRot="1" noChangeAspect="1" noMove="1" noResize="1" noEditPoints="1" noAdjustHandles="1" noChangeArrowheads="1" noChangeShapeType="1" noTextEdit="1"/>
              </p:cNvSpPr>
              <p:nvPr/>
            </p:nvSpPr>
            <p:spPr>
              <a:xfrm>
                <a:off x="7953007" y="5105232"/>
                <a:ext cx="540533" cy="69705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0762EA71-7E5B-4193-809B-891516CBA023}"/>
                  </a:ext>
                </a:extLst>
              </p:cNvPr>
              <p:cNvSpPr/>
              <p:nvPr/>
            </p:nvSpPr>
            <p:spPr>
              <a:xfrm>
                <a:off x="10190380" y="5578804"/>
                <a:ext cx="540533" cy="6970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i="1">
                              <a:solidFill>
                                <a:srgbClr val="FF0000"/>
                              </a:solidFill>
                              <a:latin typeface="Cambria Math" panose="02040503050406030204" pitchFamily="18" charset="0"/>
                            </a:rPr>
                            <m:t>15</m:t>
                          </m:r>
                        </m:den>
                      </m:f>
                    </m:oMath>
                  </m:oMathPara>
                </a14:m>
                <a:endParaRPr lang="en-GB" dirty="0"/>
              </a:p>
            </p:txBody>
          </p:sp>
        </mc:Choice>
        <mc:Fallback xmlns="">
          <p:sp>
            <p:nvSpPr>
              <p:cNvPr id="31" name="Rectangle 30">
                <a:extLst>
                  <a:ext uri="{FF2B5EF4-FFF2-40B4-BE49-F238E27FC236}">
                    <a16:creationId xmlns:a16="http://schemas.microsoft.com/office/drawing/2014/main" id="{0762EA71-7E5B-4193-809B-891516CBA023}"/>
                  </a:ext>
                </a:extLst>
              </p:cNvPr>
              <p:cNvSpPr>
                <a:spLocks noRot="1" noChangeAspect="1" noMove="1" noResize="1" noEditPoints="1" noAdjustHandles="1" noChangeArrowheads="1" noChangeShapeType="1" noTextEdit="1"/>
              </p:cNvSpPr>
              <p:nvPr/>
            </p:nvSpPr>
            <p:spPr>
              <a:xfrm>
                <a:off x="10190380" y="5578804"/>
                <a:ext cx="540533" cy="69705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4D39569-FB97-44CB-8F86-B9940D77C225}"/>
                  </a:ext>
                </a:extLst>
              </p:cNvPr>
              <p:cNvSpPr txBox="1"/>
              <p:nvPr/>
            </p:nvSpPr>
            <p:spPr>
              <a:xfrm>
                <a:off x="8511551" y="5155336"/>
                <a:ext cx="648072" cy="616964"/>
              </a:xfrm>
              <a:prstGeom prst="rect">
                <a:avLst/>
              </a:prstGeom>
              <a:noFill/>
            </p:spPr>
            <p:txBody>
              <a:bodyPr wrap="square" rtlCol="0">
                <a:spAutoFit/>
              </a:bodyPr>
              <a:lstStyle/>
              <a:p>
                <a:r>
                  <a:rPr lang="en-GB" sz="2400" dirty="0">
                    <a:solidFill>
                      <a:srgbClr val="FF0000"/>
                    </a:solidFill>
                  </a:rPr>
                  <a:t>=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2</m:t>
                        </m:r>
                      </m:num>
                      <m:den>
                        <m:r>
                          <a:rPr lang="en-GB" sz="2400" b="0" i="1" smtClean="0">
                            <a:solidFill>
                              <a:srgbClr val="FF0000"/>
                            </a:solidFill>
                            <a:latin typeface="Cambria Math" panose="02040503050406030204" pitchFamily="18" charset="0"/>
                          </a:rPr>
                          <m:t>5</m:t>
                        </m:r>
                      </m:den>
                    </m:f>
                  </m:oMath>
                </a14:m>
                <a:endParaRPr lang="en-GB" sz="2400" dirty="0"/>
              </a:p>
            </p:txBody>
          </p:sp>
        </mc:Choice>
        <mc:Fallback xmlns="">
          <p:sp>
            <p:nvSpPr>
              <p:cNvPr id="32" name="TextBox 31">
                <a:extLst>
                  <a:ext uri="{FF2B5EF4-FFF2-40B4-BE49-F238E27FC236}">
                    <a16:creationId xmlns:a16="http://schemas.microsoft.com/office/drawing/2014/main" id="{E4D39569-FB97-44CB-8F86-B9940D77C225}"/>
                  </a:ext>
                </a:extLst>
              </p:cNvPr>
              <p:cNvSpPr txBox="1">
                <a:spLocks noRot="1" noChangeAspect="1" noMove="1" noResize="1" noEditPoints="1" noAdjustHandles="1" noChangeArrowheads="1" noChangeShapeType="1" noTextEdit="1"/>
              </p:cNvSpPr>
              <p:nvPr/>
            </p:nvSpPr>
            <p:spPr>
              <a:xfrm>
                <a:off x="8511551" y="5155336"/>
                <a:ext cx="648072" cy="616964"/>
              </a:xfrm>
              <a:prstGeom prst="rect">
                <a:avLst/>
              </a:prstGeom>
              <a:blipFill>
                <a:blip r:embed="rId10"/>
                <a:stretch>
                  <a:fillRect l="-1401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64E2004-9F33-4E81-AF22-6197446B0228}"/>
                  </a:ext>
                </a:extLst>
              </p:cNvPr>
              <p:cNvSpPr/>
              <p:nvPr/>
            </p:nvSpPr>
            <p:spPr>
              <a:xfrm>
                <a:off x="10730913" y="5619456"/>
                <a:ext cx="579005" cy="615746"/>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3</m:t>
                        </m:r>
                      </m:den>
                    </m:f>
                  </m:oMath>
                </a14:m>
                <a:endParaRPr lang="en-GB" sz="2400" dirty="0"/>
              </a:p>
            </p:txBody>
          </p:sp>
        </mc:Choice>
        <mc:Fallback xmlns="">
          <p:sp>
            <p:nvSpPr>
              <p:cNvPr id="33" name="Rectangle 32">
                <a:extLst>
                  <a:ext uri="{FF2B5EF4-FFF2-40B4-BE49-F238E27FC236}">
                    <a16:creationId xmlns:a16="http://schemas.microsoft.com/office/drawing/2014/main" id="{C64E2004-9F33-4E81-AF22-6197446B0228}"/>
                  </a:ext>
                </a:extLst>
              </p:cNvPr>
              <p:cNvSpPr>
                <a:spLocks noRot="1" noChangeAspect="1" noMove="1" noResize="1" noEditPoints="1" noAdjustHandles="1" noChangeArrowheads="1" noChangeShapeType="1" noTextEdit="1"/>
              </p:cNvSpPr>
              <p:nvPr/>
            </p:nvSpPr>
            <p:spPr>
              <a:xfrm>
                <a:off x="10730913" y="5619456"/>
                <a:ext cx="579005" cy="615746"/>
              </a:xfrm>
              <a:prstGeom prst="rect">
                <a:avLst/>
              </a:prstGeom>
              <a:blipFill>
                <a:blip r:embed="rId11"/>
                <a:stretch>
                  <a:fillRect l="-15789" b="-8911"/>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D59F2878-3956-4D7F-9052-E098C2A01BB6}"/>
              </a:ext>
            </a:extLst>
          </p:cNvPr>
          <p:cNvSpPr txBox="1"/>
          <p:nvPr/>
        </p:nvSpPr>
        <p:spPr>
          <a:xfrm>
            <a:off x="4115477" y="3220821"/>
            <a:ext cx="432048" cy="461665"/>
          </a:xfrm>
          <a:prstGeom prst="rect">
            <a:avLst/>
          </a:prstGeom>
          <a:noFill/>
        </p:spPr>
        <p:txBody>
          <a:bodyPr wrap="square" rtlCol="0">
            <a:spAutoFit/>
          </a:bodyPr>
          <a:lstStyle/>
          <a:p>
            <a:r>
              <a:rPr lang="en-GB" sz="2400" dirty="0"/>
              <a:t>+</a:t>
            </a:r>
          </a:p>
        </p:txBody>
      </p:sp>
      <p:sp>
        <p:nvSpPr>
          <p:cNvPr id="38" name="Rectangle 37">
            <a:extLst>
              <a:ext uri="{FF2B5EF4-FFF2-40B4-BE49-F238E27FC236}">
                <a16:creationId xmlns:a16="http://schemas.microsoft.com/office/drawing/2014/main" id="{C9CA922E-63A4-4301-A523-5094D2C823AA}"/>
              </a:ext>
            </a:extLst>
          </p:cNvPr>
          <p:cNvSpPr/>
          <p:nvPr/>
        </p:nvSpPr>
        <p:spPr bwMode="auto">
          <a:xfrm>
            <a:off x="8688288" y="2014610"/>
            <a:ext cx="1287900" cy="1255278"/>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39" name="Rectangle 38">
            <a:extLst>
              <a:ext uri="{FF2B5EF4-FFF2-40B4-BE49-F238E27FC236}">
                <a16:creationId xmlns:a16="http://schemas.microsoft.com/office/drawing/2014/main" id="{C9CA922E-63A4-4301-A523-5094D2C823AA}"/>
              </a:ext>
            </a:extLst>
          </p:cNvPr>
          <p:cNvSpPr/>
          <p:nvPr/>
        </p:nvSpPr>
        <p:spPr bwMode="auto">
          <a:xfrm>
            <a:off x="10222061" y="1996659"/>
            <a:ext cx="1418555" cy="1296144"/>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869066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P spid="25" grpId="0"/>
      <p:bldP spid="26" grpId="0"/>
      <p:bldP spid="27" grpId="0"/>
      <p:bldP spid="28" grpId="0"/>
      <p:bldP spid="29" grpId="0"/>
      <p:bldP spid="30" grpId="0"/>
      <p:bldP spid="31"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F9D1A65-95E3-4EA0-85B5-37353BDBE83A}"/>
              </a:ext>
            </a:extLst>
          </p:cNvPr>
          <p:cNvSpPr/>
          <p:nvPr/>
        </p:nvSpPr>
        <p:spPr>
          <a:xfrm>
            <a:off x="2351584" y="692696"/>
            <a:ext cx="9538964" cy="1200329"/>
          </a:xfrm>
          <a:prstGeom prst="rect">
            <a:avLst/>
          </a:prstGeom>
        </p:spPr>
        <p:txBody>
          <a:bodyPr wrap="square">
            <a:spAutoFit/>
          </a:bodyPr>
          <a:lstStyle/>
          <a:p>
            <a:r>
              <a:rPr lang="en-GB" sz="2400" dirty="0"/>
              <a:t>4. In a bag there are red and blue counters.  Two counters are taken out of the bag at random.</a:t>
            </a:r>
          </a:p>
          <a:p>
            <a:r>
              <a:rPr lang="en-GB" sz="2400" dirty="0"/>
              <a:t>Copy and complete the tree diagram below, to show all outcomes:</a:t>
            </a:r>
          </a:p>
        </p:txBody>
      </p:sp>
      <p:pic>
        <p:nvPicPr>
          <p:cNvPr id="3" name="Picture 2">
            <a:extLst>
              <a:ext uri="{FF2B5EF4-FFF2-40B4-BE49-F238E27FC236}">
                <a16:creationId xmlns:a16="http://schemas.microsoft.com/office/drawing/2014/main" id="{54708BF4-129F-48BF-8126-9DC643E02D91}"/>
              </a:ext>
            </a:extLst>
          </p:cNvPr>
          <p:cNvPicPr>
            <a:picLocks noChangeAspect="1"/>
          </p:cNvPicPr>
          <p:nvPr/>
        </p:nvPicPr>
        <p:blipFill>
          <a:blip r:embed="rId4"/>
          <a:stretch>
            <a:fillRect/>
          </a:stretch>
        </p:blipFill>
        <p:spPr>
          <a:xfrm>
            <a:off x="2668714" y="1888121"/>
            <a:ext cx="4537638" cy="2822031"/>
          </a:xfrm>
          <a:prstGeom prst="rect">
            <a:avLst/>
          </a:prstGeom>
        </p:spPr>
      </p:pic>
      <p:sp>
        <p:nvSpPr>
          <p:cNvPr id="4" name="TextBox 3">
            <a:extLst>
              <a:ext uri="{FF2B5EF4-FFF2-40B4-BE49-F238E27FC236}">
                <a16:creationId xmlns:a16="http://schemas.microsoft.com/office/drawing/2014/main" id="{5AA418BF-0312-4B2C-A298-0BD48ADF9651}"/>
              </a:ext>
            </a:extLst>
          </p:cNvPr>
          <p:cNvSpPr txBox="1"/>
          <p:nvPr/>
        </p:nvSpPr>
        <p:spPr>
          <a:xfrm>
            <a:off x="2542208" y="5168926"/>
            <a:ext cx="7776864" cy="461665"/>
          </a:xfrm>
          <a:prstGeom prst="rect">
            <a:avLst/>
          </a:prstGeom>
          <a:noFill/>
        </p:spPr>
        <p:txBody>
          <a:bodyPr wrap="square" rtlCol="0">
            <a:spAutoFit/>
          </a:bodyPr>
          <a:lstStyle/>
          <a:p>
            <a:r>
              <a:rPr lang="en-GB" sz="2400" dirty="0"/>
              <a:t>(d) List the 8 different of ways of removing 3 counters</a:t>
            </a:r>
          </a:p>
        </p:txBody>
      </p:sp>
      <p:sp>
        <p:nvSpPr>
          <p:cNvPr id="5" name="TextBox 4">
            <a:extLst>
              <a:ext uri="{FF2B5EF4-FFF2-40B4-BE49-F238E27FC236}">
                <a16:creationId xmlns:a16="http://schemas.microsoft.com/office/drawing/2014/main" id="{DF2ED3B3-4ADB-4C45-812A-B56851E3A8A7}"/>
              </a:ext>
            </a:extLst>
          </p:cNvPr>
          <p:cNvSpPr txBox="1"/>
          <p:nvPr/>
        </p:nvSpPr>
        <p:spPr>
          <a:xfrm>
            <a:off x="2484484" y="5914377"/>
            <a:ext cx="7632848" cy="461665"/>
          </a:xfrm>
          <a:prstGeom prst="rect">
            <a:avLst/>
          </a:prstGeom>
          <a:noFill/>
        </p:spPr>
        <p:txBody>
          <a:bodyPr wrap="square" rtlCol="0">
            <a:spAutoFit/>
          </a:bodyPr>
          <a:lstStyle/>
          <a:p>
            <a:r>
              <a:rPr lang="en-GB" sz="2400" dirty="0"/>
              <a:t>(e) What is the probability of at least one red counter</a:t>
            </a:r>
          </a:p>
        </p:txBody>
      </p:sp>
      <p:sp>
        <p:nvSpPr>
          <p:cNvPr id="6" name="TextBox 5">
            <a:extLst>
              <a:ext uri="{FF2B5EF4-FFF2-40B4-BE49-F238E27FC236}">
                <a16:creationId xmlns:a16="http://schemas.microsoft.com/office/drawing/2014/main" id="{BE443E07-9146-4F3B-8407-E4DCE9BF8FF9}"/>
              </a:ext>
            </a:extLst>
          </p:cNvPr>
          <p:cNvSpPr txBox="1"/>
          <p:nvPr/>
        </p:nvSpPr>
        <p:spPr>
          <a:xfrm>
            <a:off x="7464152" y="1991660"/>
            <a:ext cx="3672408" cy="461665"/>
          </a:xfrm>
          <a:prstGeom prst="rect">
            <a:avLst/>
          </a:prstGeom>
          <a:noFill/>
        </p:spPr>
        <p:txBody>
          <a:bodyPr wrap="square" rtlCol="0">
            <a:spAutoFit/>
          </a:bodyPr>
          <a:lstStyle/>
          <a:p>
            <a:r>
              <a:rPr lang="en-GB" sz="2400" dirty="0"/>
              <a:t>Find the probability of</a:t>
            </a:r>
          </a:p>
        </p:txBody>
      </p:sp>
      <p:sp>
        <p:nvSpPr>
          <p:cNvPr id="7" name="TextBox 6">
            <a:extLst>
              <a:ext uri="{FF2B5EF4-FFF2-40B4-BE49-F238E27FC236}">
                <a16:creationId xmlns:a16="http://schemas.microsoft.com/office/drawing/2014/main" id="{E6975807-8785-4B17-B0DC-F797F2F9D107}"/>
              </a:ext>
            </a:extLst>
          </p:cNvPr>
          <p:cNvSpPr txBox="1"/>
          <p:nvPr/>
        </p:nvSpPr>
        <p:spPr>
          <a:xfrm>
            <a:off x="7464152" y="2472816"/>
            <a:ext cx="4013564" cy="1938992"/>
          </a:xfrm>
          <a:prstGeom prst="rect">
            <a:avLst/>
          </a:prstGeom>
          <a:noFill/>
        </p:spPr>
        <p:txBody>
          <a:bodyPr wrap="square" rtlCol="0">
            <a:spAutoFit/>
          </a:bodyPr>
          <a:lstStyle/>
          <a:p>
            <a:pPr marL="457200" indent="-457200">
              <a:buAutoNum type="alphaLcParenBoth"/>
            </a:pPr>
            <a:r>
              <a:rPr lang="en-GB" sz="2400" dirty="0"/>
              <a:t>Two red counters</a:t>
            </a:r>
          </a:p>
          <a:p>
            <a:pPr marL="457200" indent="-457200">
              <a:buAutoNum type="alphaLcParenBoth"/>
            </a:pPr>
            <a:endParaRPr lang="en-GB" sz="2400" dirty="0"/>
          </a:p>
          <a:p>
            <a:pPr marL="457200" indent="-457200">
              <a:buAutoNum type="alphaLcParenBoth"/>
            </a:pPr>
            <a:r>
              <a:rPr lang="en-GB" sz="2400" dirty="0"/>
              <a:t>No red counters</a:t>
            </a:r>
          </a:p>
          <a:p>
            <a:pPr marL="457200" indent="-457200">
              <a:buAutoNum type="alphaLcParenBoth"/>
            </a:pPr>
            <a:endParaRPr lang="en-GB" sz="2400" dirty="0"/>
          </a:p>
          <a:p>
            <a:pPr marL="457200" indent="-457200">
              <a:buAutoNum type="alphaLcParenBoth"/>
            </a:pPr>
            <a:r>
              <a:rPr lang="en-GB" sz="2400" dirty="0"/>
              <a:t>At least one red counter</a:t>
            </a:r>
          </a:p>
        </p:txBody>
      </p:sp>
      <p:sp>
        <p:nvSpPr>
          <p:cNvPr id="8" name="TextBox 7">
            <a:extLst>
              <a:ext uri="{FF2B5EF4-FFF2-40B4-BE49-F238E27FC236}">
                <a16:creationId xmlns:a16="http://schemas.microsoft.com/office/drawing/2014/main" id="{5777CBF0-6892-437F-8FF7-5403AD3E672E}"/>
              </a:ext>
            </a:extLst>
          </p:cNvPr>
          <p:cNvSpPr txBox="1"/>
          <p:nvPr/>
        </p:nvSpPr>
        <p:spPr>
          <a:xfrm>
            <a:off x="5173011" y="3513638"/>
            <a:ext cx="288032" cy="400110"/>
          </a:xfrm>
          <a:prstGeom prst="rect">
            <a:avLst/>
          </a:prstGeom>
          <a:noFill/>
        </p:spPr>
        <p:txBody>
          <a:bodyPr wrap="square" rtlCol="0">
            <a:spAutoFit/>
          </a:bodyPr>
          <a:lstStyle/>
          <a:p>
            <a:r>
              <a:rPr lang="en-GB" dirty="0">
                <a:solidFill>
                  <a:srgbClr val="FF0000"/>
                </a:solidFill>
              </a:rPr>
              <a:t>R</a:t>
            </a:r>
          </a:p>
        </p:txBody>
      </p:sp>
      <p:sp>
        <p:nvSpPr>
          <p:cNvPr id="9" name="Rectangle 8">
            <a:extLst>
              <a:ext uri="{FF2B5EF4-FFF2-40B4-BE49-F238E27FC236}">
                <a16:creationId xmlns:a16="http://schemas.microsoft.com/office/drawing/2014/main" id="{CC616427-C87A-4B30-A0B5-B47815E5A011}"/>
              </a:ext>
            </a:extLst>
          </p:cNvPr>
          <p:cNvSpPr/>
          <p:nvPr/>
        </p:nvSpPr>
        <p:spPr>
          <a:xfrm>
            <a:off x="3863752" y="2712270"/>
            <a:ext cx="370614" cy="400110"/>
          </a:xfrm>
          <a:prstGeom prst="rect">
            <a:avLst/>
          </a:prstGeom>
        </p:spPr>
        <p:txBody>
          <a:bodyPr wrap="none">
            <a:spAutoFit/>
          </a:bodyPr>
          <a:lstStyle/>
          <a:p>
            <a:r>
              <a:rPr lang="en-GB" dirty="0">
                <a:solidFill>
                  <a:srgbClr val="FF0000"/>
                </a:solidFill>
              </a:rPr>
              <a:t>R</a:t>
            </a:r>
          </a:p>
        </p:txBody>
      </p:sp>
      <p:sp>
        <p:nvSpPr>
          <p:cNvPr id="10" name="Rectangle 9">
            <a:extLst>
              <a:ext uri="{FF2B5EF4-FFF2-40B4-BE49-F238E27FC236}">
                <a16:creationId xmlns:a16="http://schemas.microsoft.com/office/drawing/2014/main" id="{07476E40-6E42-488E-A879-44765C9FEAE0}"/>
              </a:ext>
            </a:extLst>
          </p:cNvPr>
          <p:cNvSpPr/>
          <p:nvPr/>
        </p:nvSpPr>
        <p:spPr>
          <a:xfrm>
            <a:off x="5159896" y="2267367"/>
            <a:ext cx="370614" cy="400110"/>
          </a:xfrm>
          <a:prstGeom prst="rect">
            <a:avLst/>
          </a:prstGeom>
        </p:spPr>
        <p:txBody>
          <a:bodyPr wrap="none">
            <a:spAutoFit/>
          </a:bodyPr>
          <a:lstStyle/>
          <a:p>
            <a:r>
              <a:rPr lang="en-GB" dirty="0">
                <a:solidFill>
                  <a:srgbClr val="FF0000"/>
                </a:solidFill>
              </a:rPr>
              <a:t>R</a:t>
            </a:r>
          </a:p>
        </p:txBody>
      </p:sp>
      <p:sp>
        <p:nvSpPr>
          <p:cNvPr id="11" name="Rectangle 10">
            <a:extLst>
              <a:ext uri="{FF2B5EF4-FFF2-40B4-BE49-F238E27FC236}">
                <a16:creationId xmlns:a16="http://schemas.microsoft.com/office/drawing/2014/main" id="{B813C98E-C42F-4B16-BD9B-A255164EF43C}"/>
              </a:ext>
            </a:extLst>
          </p:cNvPr>
          <p:cNvSpPr/>
          <p:nvPr/>
        </p:nvSpPr>
        <p:spPr>
          <a:xfrm>
            <a:off x="3863752" y="3907695"/>
            <a:ext cx="356188" cy="400110"/>
          </a:xfrm>
          <a:prstGeom prst="rect">
            <a:avLst/>
          </a:prstGeom>
        </p:spPr>
        <p:txBody>
          <a:bodyPr wrap="none">
            <a:spAutoFit/>
          </a:bodyPr>
          <a:lstStyle/>
          <a:p>
            <a:r>
              <a:rPr lang="en-GB" dirty="0">
                <a:solidFill>
                  <a:srgbClr val="FF0000"/>
                </a:solidFill>
              </a:rPr>
              <a:t>B</a:t>
            </a:r>
          </a:p>
        </p:txBody>
      </p:sp>
      <p:sp>
        <p:nvSpPr>
          <p:cNvPr id="12" name="Rectangle 11">
            <a:extLst>
              <a:ext uri="{FF2B5EF4-FFF2-40B4-BE49-F238E27FC236}">
                <a16:creationId xmlns:a16="http://schemas.microsoft.com/office/drawing/2014/main" id="{89E360B8-5CE7-470D-A5A1-067A67133269}"/>
              </a:ext>
            </a:extLst>
          </p:cNvPr>
          <p:cNvSpPr/>
          <p:nvPr/>
        </p:nvSpPr>
        <p:spPr>
          <a:xfrm>
            <a:off x="5187437" y="3112380"/>
            <a:ext cx="356188" cy="400110"/>
          </a:xfrm>
          <a:prstGeom prst="rect">
            <a:avLst/>
          </a:prstGeom>
        </p:spPr>
        <p:txBody>
          <a:bodyPr wrap="none">
            <a:spAutoFit/>
          </a:bodyPr>
          <a:lstStyle/>
          <a:p>
            <a:r>
              <a:rPr lang="en-GB" dirty="0">
                <a:solidFill>
                  <a:srgbClr val="FF0000"/>
                </a:solidFill>
              </a:rPr>
              <a:t>B</a:t>
            </a:r>
          </a:p>
        </p:txBody>
      </p:sp>
      <p:sp>
        <p:nvSpPr>
          <p:cNvPr id="13" name="Rectangle 12">
            <a:extLst>
              <a:ext uri="{FF2B5EF4-FFF2-40B4-BE49-F238E27FC236}">
                <a16:creationId xmlns:a16="http://schemas.microsoft.com/office/drawing/2014/main" id="{D5422239-FB43-4958-B3B2-FB7EBF9BE7CB}"/>
              </a:ext>
            </a:extLst>
          </p:cNvPr>
          <p:cNvSpPr/>
          <p:nvPr/>
        </p:nvSpPr>
        <p:spPr>
          <a:xfrm>
            <a:off x="5187437" y="4307805"/>
            <a:ext cx="356188" cy="400110"/>
          </a:xfrm>
          <a:prstGeom prst="rect">
            <a:avLst/>
          </a:prstGeom>
        </p:spPr>
        <p:txBody>
          <a:bodyPr wrap="none">
            <a:spAutoFit/>
          </a:bodyPr>
          <a:lstStyle/>
          <a:p>
            <a:r>
              <a:rPr lang="en-GB" dirty="0">
                <a:solidFill>
                  <a:srgbClr val="FF0000"/>
                </a:solidFill>
              </a:rPr>
              <a:t>B</a:t>
            </a:r>
          </a:p>
        </p:txBody>
      </p:sp>
      <p:cxnSp>
        <p:nvCxnSpPr>
          <p:cNvPr id="15" name="Straight Arrow Connector 14">
            <a:extLst>
              <a:ext uri="{FF2B5EF4-FFF2-40B4-BE49-F238E27FC236}">
                <a16:creationId xmlns:a16="http://schemas.microsoft.com/office/drawing/2014/main" id="{956D1490-167C-45B0-9920-5AD5B3B7AF6A}"/>
              </a:ext>
            </a:extLst>
          </p:cNvPr>
          <p:cNvCxnSpPr/>
          <p:nvPr/>
        </p:nvCxnSpPr>
        <p:spPr bwMode="auto">
          <a:xfrm>
            <a:off x="5516000" y="4507860"/>
            <a:ext cx="360040"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FB64FFD-4895-49AA-A771-A8C961FA17EF}"/>
              </a:ext>
            </a:extLst>
          </p:cNvPr>
          <p:cNvCxnSpPr/>
          <p:nvPr/>
        </p:nvCxnSpPr>
        <p:spPr bwMode="auto">
          <a:xfrm>
            <a:off x="5516000" y="3713693"/>
            <a:ext cx="360040"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162D2628-99CB-4188-A695-6CBCDF2CC010}"/>
              </a:ext>
            </a:extLst>
          </p:cNvPr>
          <p:cNvCxnSpPr/>
          <p:nvPr/>
        </p:nvCxnSpPr>
        <p:spPr bwMode="auto">
          <a:xfrm>
            <a:off x="5516000" y="3299136"/>
            <a:ext cx="360040"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FC8C7C69-B4A7-4B94-AFB0-BF537AF7A158}"/>
              </a:ext>
            </a:extLst>
          </p:cNvPr>
          <p:cNvCxnSpPr/>
          <p:nvPr/>
        </p:nvCxnSpPr>
        <p:spPr bwMode="auto">
          <a:xfrm>
            <a:off x="5530510" y="2453325"/>
            <a:ext cx="360040" cy="0"/>
          </a:xfrm>
          <a:prstGeom prst="straightConnector1">
            <a:avLst/>
          </a:prstGeom>
          <a:solidFill>
            <a:srgbClr val="00B8FF"/>
          </a:solidFill>
          <a:ln w="28575" cap="flat" cmpd="sng" algn="ctr">
            <a:solidFill>
              <a:srgbClr val="FF0000"/>
            </a:solidFill>
            <a:prstDash val="solid"/>
            <a:round/>
            <a:headEnd type="none" w="med" len="med"/>
            <a:tailEnd type="triangle"/>
          </a:ln>
          <a:effectLst/>
        </p:spPr>
      </p:cxnSp>
      <p:sp>
        <p:nvSpPr>
          <p:cNvPr id="16" name="TextBox 15">
            <a:extLst>
              <a:ext uri="{FF2B5EF4-FFF2-40B4-BE49-F238E27FC236}">
                <a16:creationId xmlns:a16="http://schemas.microsoft.com/office/drawing/2014/main" id="{4DCE82B4-A2B6-41BF-8EF4-37E2C0F3E249}"/>
              </a:ext>
            </a:extLst>
          </p:cNvPr>
          <p:cNvSpPr txBox="1"/>
          <p:nvPr/>
        </p:nvSpPr>
        <p:spPr>
          <a:xfrm>
            <a:off x="6070600" y="2253270"/>
            <a:ext cx="720080" cy="400110"/>
          </a:xfrm>
          <a:prstGeom prst="rect">
            <a:avLst/>
          </a:prstGeom>
          <a:noFill/>
        </p:spPr>
        <p:txBody>
          <a:bodyPr wrap="square" rtlCol="0">
            <a:spAutoFit/>
          </a:bodyPr>
          <a:lstStyle/>
          <a:p>
            <a:r>
              <a:rPr lang="en-GB" dirty="0">
                <a:solidFill>
                  <a:srgbClr val="FF0000"/>
                </a:solidFill>
              </a:rPr>
              <a:t>RR</a:t>
            </a:r>
          </a:p>
        </p:txBody>
      </p:sp>
      <p:sp>
        <p:nvSpPr>
          <p:cNvPr id="17" name="Rectangle 16">
            <a:extLst>
              <a:ext uri="{FF2B5EF4-FFF2-40B4-BE49-F238E27FC236}">
                <a16:creationId xmlns:a16="http://schemas.microsoft.com/office/drawing/2014/main" id="{EBCAA5A4-A6CB-4468-A47D-02D5973AE3AA}"/>
              </a:ext>
            </a:extLst>
          </p:cNvPr>
          <p:cNvSpPr/>
          <p:nvPr/>
        </p:nvSpPr>
        <p:spPr>
          <a:xfrm>
            <a:off x="6085189" y="3070209"/>
            <a:ext cx="542136" cy="400110"/>
          </a:xfrm>
          <a:prstGeom prst="rect">
            <a:avLst/>
          </a:prstGeom>
        </p:spPr>
        <p:txBody>
          <a:bodyPr wrap="none">
            <a:spAutoFit/>
          </a:bodyPr>
          <a:lstStyle/>
          <a:p>
            <a:r>
              <a:rPr lang="en-GB" dirty="0">
                <a:solidFill>
                  <a:srgbClr val="FF0000"/>
                </a:solidFill>
              </a:rPr>
              <a:t>RB</a:t>
            </a:r>
          </a:p>
        </p:txBody>
      </p:sp>
      <p:sp>
        <p:nvSpPr>
          <p:cNvPr id="18" name="Rectangle 17">
            <a:extLst>
              <a:ext uri="{FF2B5EF4-FFF2-40B4-BE49-F238E27FC236}">
                <a16:creationId xmlns:a16="http://schemas.microsoft.com/office/drawing/2014/main" id="{BD601CCB-717E-49D8-A711-CC5906796E9C}"/>
              </a:ext>
            </a:extLst>
          </p:cNvPr>
          <p:cNvSpPr/>
          <p:nvPr/>
        </p:nvSpPr>
        <p:spPr>
          <a:xfrm>
            <a:off x="6096000" y="3532559"/>
            <a:ext cx="542136" cy="400110"/>
          </a:xfrm>
          <a:prstGeom prst="rect">
            <a:avLst/>
          </a:prstGeom>
        </p:spPr>
        <p:txBody>
          <a:bodyPr wrap="none">
            <a:spAutoFit/>
          </a:bodyPr>
          <a:lstStyle/>
          <a:p>
            <a:r>
              <a:rPr lang="en-GB" dirty="0">
                <a:solidFill>
                  <a:srgbClr val="FF0000"/>
                </a:solidFill>
              </a:rPr>
              <a:t>BR</a:t>
            </a:r>
          </a:p>
        </p:txBody>
      </p:sp>
      <p:sp>
        <p:nvSpPr>
          <p:cNvPr id="22" name="Rectangle 21">
            <a:extLst>
              <a:ext uri="{FF2B5EF4-FFF2-40B4-BE49-F238E27FC236}">
                <a16:creationId xmlns:a16="http://schemas.microsoft.com/office/drawing/2014/main" id="{FA7389A6-2310-4B6C-B4F1-353886587921}"/>
              </a:ext>
            </a:extLst>
          </p:cNvPr>
          <p:cNvSpPr/>
          <p:nvPr/>
        </p:nvSpPr>
        <p:spPr>
          <a:xfrm>
            <a:off x="6095999" y="4300113"/>
            <a:ext cx="527709" cy="400110"/>
          </a:xfrm>
          <a:prstGeom prst="rect">
            <a:avLst/>
          </a:prstGeom>
        </p:spPr>
        <p:txBody>
          <a:bodyPr wrap="none">
            <a:spAutoFit/>
          </a:bodyPr>
          <a:lstStyle/>
          <a:p>
            <a:r>
              <a:rPr lang="en-GB" dirty="0">
                <a:solidFill>
                  <a:srgbClr val="FF0000"/>
                </a:solidFill>
              </a:rPr>
              <a:t>BB</a:t>
            </a:r>
          </a:p>
        </p:txBody>
      </p:sp>
      <p:sp>
        <p:nvSpPr>
          <p:cNvPr id="23" name="TextBox 22">
            <a:extLst>
              <a:ext uri="{FF2B5EF4-FFF2-40B4-BE49-F238E27FC236}">
                <a16:creationId xmlns:a16="http://schemas.microsoft.com/office/drawing/2014/main" id="{441F9055-DF77-4C87-9373-1CD0E1074C85}"/>
              </a:ext>
            </a:extLst>
          </p:cNvPr>
          <p:cNvSpPr txBox="1"/>
          <p:nvPr/>
        </p:nvSpPr>
        <p:spPr>
          <a:xfrm>
            <a:off x="8029724" y="2822077"/>
            <a:ext cx="1325242" cy="461665"/>
          </a:xfrm>
          <a:prstGeom prst="rect">
            <a:avLst/>
          </a:prstGeom>
          <a:noFill/>
        </p:spPr>
        <p:txBody>
          <a:bodyPr wrap="square" rtlCol="0">
            <a:spAutoFit/>
          </a:bodyPr>
          <a:lstStyle/>
          <a:p>
            <a:r>
              <a:rPr lang="en-GB" sz="2400" dirty="0">
                <a:solidFill>
                  <a:srgbClr val="FF0000"/>
                </a:solidFill>
              </a:rPr>
              <a:t>p(RR) =</a:t>
            </a:r>
          </a:p>
        </p:txBody>
      </p:sp>
      <p:sp>
        <p:nvSpPr>
          <p:cNvPr id="24" name="Rectangle 23">
            <a:extLst>
              <a:ext uri="{FF2B5EF4-FFF2-40B4-BE49-F238E27FC236}">
                <a16:creationId xmlns:a16="http://schemas.microsoft.com/office/drawing/2014/main" id="{DBD17ACF-F656-46B1-B0FE-65BCE6599B4D}"/>
              </a:ext>
            </a:extLst>
          </p:cNvPr>
          <p:cNvSpPr/>
          <p:nvPr/>
        </p:nvSpPr>
        <p:spPr>
          <a:xfrm>
            <a:off x="8064120" y="3570967"/>
            <a:ext cx="1236236" cy="461665"/>
          </a:xfrm>
          <a:prstGeom prst="rect">
            <a:avLst/>
          </a:prstGeom>
        </p:spPr>
        <p:txBody>
          <a:bodyPr wrap="none">
            <a:spAutoFit/>
          </a:bodyPr>
          <a:lstStyle/>
          <a:p>
            <a:r>
              <a:rPr lang="en-GB" sz="2400" dirty="0">
                <a:solidFill>
                  <a:srgbClr val="FF0000"/>
                </a:solidFill>
              </a:rPr>
              <a:t>p(BB) =</a:t>
            </a:r>
          </a:p>
        </p:txBody>
      </p:sp>
      <p:sp>
        <p:nvSpPr>
          <p:cNvPr id="25" name="Rectangle 24">
            <a:extLst>
              <a:ext uri="{FF2B5EF4-FFF2-40B4-BE49-F238E27FC236}">
                <a16:creationId xmlns:a16="http://schemas.microsoft.com/office/drawing/2014/main" id="{56AE8AA8-3F2B-4D06-8F1D-5ED846335B41}"/>
              </a:ext>
            </a:extLst>
          </p:cNvPr>
          <p:cNvSpPr/>
          <p:nvPr/>
        </p:nvSpPr>
        <p:spPr>
          <a:xfrm>
            <a:off x="8064129" y="4327882"/>
            <a:ext cx="3015569" cy="461665"/>
          </a:xfrm>
          <a:prstGeom prst="rect">
            <a:avLst/>
          </a:prstGeom>
        </p:spPr>
        <p:txBody>
          <a:bodyPr wrap="none">
            <a:spAutoFit/>
          </a:bodyPr>
          <a:lstStyle/>
          <a:p>
            <a:r>
              <a:rPr lang="en-GB" sz="2400" dirty="0">
                <a:solidFill>
                  <a:srgbClr val="FF0000"/>
                </a:solidFill>
              </a:rPr>
              <a:t>p(RB or BR or RR) =</a:t>
            </a:r>
          </a:p>
        </p:txBody>
      </p:sp>
      <p:sp>
        <p:nvSpPr>
          <p:cNvPr id="26" name="TextBox 25">
            <a:extLst>
              <a:ext uri="{FF2B5EF4-FFF2-40B4-BE49-F238E27FC236}">
                <a16:creationId xmlns:a16="http://schemas.microsoft.com/office/drawing/2014/main" id="{F0BFB688-58DD-4F55-8BF8-70A230846E45}"/>
              </a:ext>
            </a:extLst>
          </p:cNvPr>
          <p:cNvSpPr txBox="1"/>
          <p:nvPr/>
        </p:nvSpPr>
        <p:spPr>
          <a:xfrm>
            <a:off x="3030894" y="5562732"/>
            <a:ext cx="6540028" cy="461665"/>
          </a:xfrm>
          <a:prstGeom prst="rect">
            <a:avLst/>
          </a:prstGeom>
          <a:noFill/>
        </p:spPr>
        <p:txBody>
          <a:bodyPr wrap="square" rtlCol="0">
            <a:spAutoFit/>
          </a:bodyPr>
          <a:lstStyle/>
          <a:p>
            <a:r>
              <a:rPr lang="en-GB" sz="2400" dirty="0">
                <a:solidFill>
                  <a:srgbClr val="FF0000"/>
                </a:solidFill>
              </a:rPr>
              <a:t>RRR, RRB, RBR, BRR, BBB, BBR, BRB, RBB</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8CE5F9C-5CF7-432B-9341-97AAA0637297}"/>
                  </a:ext>
                </a:extLst>
              </p:cNvPr>
              <p:cNvSpPr txBox="1"/>
              <p:nvPr/>
            </p:nvSpPr>
            <p:spPr>
              <a:xfrm>
                <a:off x="8170056" y="6228069"/>
                <a:ext cx="3720492" cy="616387"/>
              </a:xfrm>
              <a:prstGeom prst="rect">
                <a:avLst/>
              </a:prstGeom>
              <a:noFill/>
            </p:spPr>
            <p:txBody>
              <a:bodyPr wrap="square" rtlCol="0">
                <a:spAutoFit/>
              </a:bodyPr>
              <a:lstStyle/>
              <a:p>
                <a:r>
                  <a:rPr lang="en-GB" sz="2400" dirty="0">
                    <a:solidFill>
                      <a:srgbClr val="FF0000"/>
                    </a:solidFill>
                  </a:rPr>
                  <a:t>1 – p(BBB) = 1 -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8</m:t>
                        </m:r>
                      </m:den>
                    </m:f>
                  </m:oMath>
                </a14:m>
                <a:r>
                  <a:rPr lang="en-GB" sz="2400" dirty="0">
                    <a:solidFill>
                      <a:srgbClr val="FF0000"/>
                    </a:solidFill>
                  </a:rPr>
                  <a:t>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m:t>
                        </m:r>
                      </m:num>
                      <m:den>
                        <m:r>
                          <a:rPr lang="en-GB" sz="2400" b="0" i="1" smtClean="0">
                            <a:solidFill>
                              <a:srgbClr val="FF0000"/>
                            </a:solidFill>
                            <a:latin typeface="Cambria Math" panose="02040503050406030204" pitchFamily="18" charset="0"/>
                          </a:rPr>
                          <m:t>8</m:t>
                        </m:r>
                      </m:den>
                    </m:f>
                  </m:oMath>
                </a14:m>
                <a:r>
                  <a:rPr lang="en-GB" sz="2400" dirty="0">
                    <a:solidFill>
                      <a:srgbClr val="FF0000"/>
                    </a:solidFill>
                  </a:rPr>
                  <a:t> </a:t>
                </a:r>
              </a:p>
            </p:txBody>
          </p:sp>
        </mc:Choice>
        <mc:Fallback xmlns="">
          <p:sp>
            <p:nvSpPr>
              <p:cNvPr id="27" name="TextBox 26">
                <a:extLst>
                  <a:ext uri="{FF2B5EF4-FFF2-40B4-BE49-F238E27FC236}">
                    <a16:creationId xmlns:a16="http://schemas.microsoft.com/office/drawing/2014/main" id="{68CE5F9C-5CF7-432B-9341-97AAA0637297}"/>
                  </a:ext>
                </a:extLst>
              </p:cNvPr>
              <p:cNvSpPr txBox="1">
                <a:spLocks noRot="1" noChangeAspect="1" noMove="1" noResize="1" noEditPoints="1" noAdjustHandles="1" noChangeArrowheads="1" noChangeShapeType="1" noTextEdit="1"/>
              </p:cNvSpPr>
              <p:nvPr/>
            </p:nvSpPr>
            <p:spPr>
              <a:xfrm>
                <a:off x="8170056" y="6228069"/>
                <a:ext cx="3720492" cy="616387"/>
              </a:xfrm>
              <a:prstGeom prst="rect">
                <a:avLst/>
              </a:prstGeom>
              <a:blipFill>
                <a:blip r:embed="rId5"/>
                <a:stretch>
                  <a:fillRect l="-2455"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90A9F5E-5AEF-4B45-82CD-526B6208A197}"/>
                  </a:ext>
                </a:extLst>
              </p:cNvPr>
              <p:cNvSpPr txBox="1"/>
              <p:nvPr/>
            </p:nvSpPr>
            <p:spPr>
              <a:xfrm>
                <a:off x="10920641" y="4269586"/>
                <a:ext cx="504056"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4</m:t>
                          </m:r>
                        </m:den>
                      </m:f>
                    </m:oMath>
                  </m:oMathPara>
                </a14:m>
                <a:endParaRPr lang="en-GB" dirty="0"/>
              </a:p>
            </p:txBody>
          </p:sp>
        </mc:Choice>
        <mc:Fallback xmlns="">
          <p:sp>
            <p:nvSpPr>
              <p:cNvPr id="14" name="TextBox 13">
                <a:extLst>
                  <a:ext uri="{FF2B5EF4-FFF2-40B4-BE49-F238E27FC236}">
                    <a16:creationId xmlns:a16="http://schemas.microsoft.com/office/drawing/2014/main" id="{590A9F5E-5AEF-4B45-82CD-526B6208A197}"/>
                  </a:ext>
                </a:extLst>
              </p:cNvPr>
              <p:cNvSpPr txBox="1">
                <a:spLocks noRot="1" noChangeAspect="1" noMove="1" noResize="1" noEditPoints="1" noAdjustHandles="1" noChangeArrowheads="1" noChangeShapeType="1" noTextEdit="1"/>
              </p:cNvSpPr>
              <p:nvPr/>
            </p:nvSpPr>
            <p:spPr>
              <a:xfrm>
                <a:off x="10920641" y="4269586"/>
                <a:ext cx="504056" cy="69506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06203BBF-818C-45BF-B43A-4DA40BA1DE6A}"/>
                  </a:ext>
                </a:extLst>
              </p:cNvPr>
              <p:cNvSpPr/>
              <p:nvPr/>
            </p:nvSpPr>
            <p:spPr>
              <a:xfrm>
                <a:off x="9214900" y="2748575"/>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4</m:t>
                          </m:r>
                        </m:den>
                      </m:f>
                    </m:oMath>
                  </m:oMathPara>
                </a14:m>
                <a:endParaRPr lang="en-GB" dirty="0"/>
              </a:p>
            </p:txBody>
          </p:sp>
        </mc:Choice>
        <mc:Fallback xmlns="">
          <p:sp>
            <p:nvSpPr>
              <p:cNvPr id="28" name="Rectangle 27">
                <a:extLst>
                  <a:ext uri="{FF2B5EF4-FFF2-40B4-BE49-F238E27FC236}">
                    <a16:creationId xmlns:a16="http://schemas.microsoft.com/office/drawing/2014/main" id="{06203BBF-818C-45BF-B43A-4DA40BA1DE6A}"/>
                  </a:ext>
                </a:extLst>
              </p:cNvPr>
              <p:cNvSpPr>
                <a:spLocks noRot="1" noChangeAspect="1" noMove="1" noResize="1" noEditPoints="1" noAdjustHandles="1" noChangeArrowheads="1" noChangeShapeType="1" noTextEdit="1"/>
              </p:cNvSpPr>
              <p:nvPr/>
            </p:nvSpPr>
            <p:spPr>
              <a:xfrm>
                <a:off x="9214900" y="2748575"/>
                <a:ext cx="397865" cy="66851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7674E66-D46A-43A1-9193-206419923843}"/>
                  </a:ext>
                </a:extLst>
              </p:cNvPr>
              <p:cNvSpPr/>
              <p:nvPr/>
            </p:nvSpPr>
            <p:spPr>
              <a:xfrm>
                <a:off x="9214900" y="3487414"/>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4</m:t>
                          </m:r>
                        </m:den>
                      </m:f>
                    </m:oMath>
                  </m:oMathPara>
                </a14:m>
                <a:endParaRPr lang="en-GB" dirty="0"/>
              </a:p>
            </p:txBody>
          </p:sp>
        </mc:Choice>
        <mc:Fallback xmlns="">
          <p:sp>
            <p:nvSpPr>
              <p:cNvPr id="29" name="Rectangle 28">
                <a:extLst>
                  <a:ext uri="{FF2B5EF4-FFF2-40B4-BE49-F238E27FC236}">
                    <a16:creationId xmlns:a16="http://schemas.microsoft.com/office/drawing/2014/main" id="{67674E66-D46A-43A1-9193-206419923843}"/>
                  </a:ext>
                </a:extLst>
              </p:cNvPr>
              <p:cNvSpPr>
                <a:spLocks noRot="1" noChangeAspect="1" noMove="1" noResize="1" noEditPoints="1" noAdjustHandles="1" noChangeArrowheads="1" noChangeShapeType="1" noTextEdit="1"/>
              </p:cNvSpPr>
              <p:nvPr/>
            </p:nvSpPr>
            <p:spPr>
              <a:xfrm>
                <a:off x="9214900" y="3487414"/>
                <a:ext cx="397865" cy="668516"/>
              </a:xfrm>
              <a:prstGeom prst="rect">
                <a:avLst/>
              </a:prstGeom>
              <a:blipFill>
                <a:blip r:embed="rId8"/>
                <a:stretch>
                  <a:fillRect/>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304D44BF-20F3-4A88-86C6-96D0FD43E3CC}"/>
              </a:ext>
            </a:extLst>
          </p:cNvPr>
          <p:cNvSpPr txBox="1"/>
          <p:nvPr/>
        </p:nvSpPr>
        <p:spPr>
          <a:xfrm>
            <a:off x="3536333" y="4654795"/>
            <a:ext cx="1111880" cy="400110"/>
          </a:xfrm>
          <a:prstGeom prst="rect">
            <a:avLst/>
          </a:prstGeom>
          <a:noFill/>
        </p:spPr>
        <p:txBody>
          <a:bodyPr wrap="square" rtlCol="0">
            <a:spAutoFit/>
          </a:bodyPr>
          <a:lstStyle/>
          <a:p>
            <a:r>
              <a:rPr lang="en-GB" dirty="0"/>
              <a:t> </a:t>
            </a:r>
            <a:r>
              <a:rPr lang="en-GB" sz="1800" dirty="0"/>
              <a:t>1</a:t>
            </a:r>
            <a:r>
              <a:rPr lang="en-GB" sz="1800" baseline="30000" dirty="0"/>
              <a:t>st</a:t>
            </a:r>
            <a:r>
              <a:rPr lang="en-GB" sz="1800" dirty="0"/>
              <a:t> Pick </a:t>
            </a:r>
          </a:p>
        </p:txBody>
      </p:sp>
      <p:sp>
        <p:nvSpPr>
          <p:cNvPr id="31" name="TextBox 30">
            <a:extLst>
              <a:ext uri="{FF2B5EF4-FFF2-40B4-BE49-F238E27FC236}">
                <a16:creationId xmlns:a16="http://schemas.microsoft.com/office/drawing/2014/main" id="{1B414148-CE43-4233-AAB8-BB51BF8BC1E7}"/>
              </a:ext>
            </a:extLst>
          </p:cNvPr>
          <p:cNvSpPr txBox="1"/>
          <p:nvPr/>
        </p:nvSpPr>
        <p:spPr>
          <a:xfrm>
            <a:off x="4993212" y="4891828"/>
            <a:ext cx="1307696" cy="369332"/>
          </a:xfrm>
          <a:prstGeom prst="rect">
            <a:avLst/>
          </a:prstGeom>
          <a:noFill/>
        </p:spPr>
        <p:txBody>
          <a:bodyPr wrap="square" rtlCol="0">
            <a:spAutoFit/>
          </a:bodyPr>
          <a:lstStyle/>
          <a:p>
            <a:r>
              <a:rPr lang="en-GB" sz="1800" dirty="0"/>
              <a:t>2</a:t>
            </a:r>
            <a:r>
              <a:rPr lang="en-GB" sz="1800" baseline="30000" dirty="0"/>
              <a:t>nd</a:t>
            </a:r>
            <a:r>
              <a:rPr lang="en-GB" sz="1800" dirty="0"/>
              <a:t> Pick</a:t>
            </a:r>
          </a:p>
        </p:txBody>
      </p:sp>
      <p:cxnSp>
        <p:nvCxnSpPr>
          <p:cNvPr id="33" name="Straight Arrow Connector 32">
            <a:extLst>
              <a:ext uri="{FF2B5EF4-FFF2-40B4-BE49-F238E27FC236}">
                <a16:creationId xmlns:a16="http://schemas.microsoft.com/office/drawing/2014/main" id="{A5139008-4348-4DB1-BD3E-CB52E83F569C}"/>
              </a:ext>
            </a:extLst>
          </p:cNvPr>
          <p:cNvCxnSpPr>
            <a:cxnSpLocks/>
          </p:cNvCxnSpPr>
          <p:nvPr/>
        </p:nvCxnSpPr>
        <p:spPr bwMode="auto">
          <a:xfrm flipV="1">
            <a:off x="4024806" y="4260472"/>
            <a:ext cx="0" cy="30267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F9F93A20-5E01-499C-9707-2F787B42C167}"/>
              </a:ext>
            </a:extLst>
          </p:cNvPr>
          <p:cNvCxnSpPr>
            <a:cxnSpLocks/>
          </p:cNvCxnSpPr>
          <p:nvPr/>
        </p:nvCxnSpPr>
        <p:spPr bwMode="auto">
          <a:xfrm flipV="1">
            <a:off x="5380736" y="4638211"/>
            <a:ext cx="0" cy="30267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7" name="Rectangle 36">
            <a:extLst>
              <a:ext uri="{FF2B5EF4-FFF2-40B4-BE49-F238E27FC236}">
                <a16:creationId xmlns:a16="http://schemas.microsoft.com/office/drawing/2014/main" id="{C9CA922E-63A4-4301-A523-5094D2C823AA}"/>
              </a:ext>
            </a:extLst>
          </p:cNvPr>
          <p:cNvSpPr/>
          <p:nvPr/>
        </p:nvSpPr>
        <p:spPr bwMode="auto">
          <a:xfrm>
            <a:off x="2648236" y="1888121"/>
            <a:ext cx="4558115" cy="2800035"/>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870373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6" grpId="0"/>
      <p:bldP spid="17" grpId="0"/>
      <p:bldP spid="18" grpId="0"/>
      <p:bldP spid="22" grpId="0"/>
      <p:bldP spid="23" grpId="0"/>
      <p:bldP spid="24" grpId="0"/>
      <p:bldP spid="25" grpId="0"/>
      <p:bldP spid="26" grpId="0"/>
      <p:bldP spid="27" grpId="0"/>
      <p:bldP spid="14" grpId="0"/>
      <p:bldP spid="28"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2DAEE59-8699-416F-A445-5E864663E9C7}"/>
              </a:ext>
            </a:extLst>
          </p:cNvPr>
          <p:cNvSpPr/>
          <p:nvPr/>
        </p:nvSpPr>
        <p:spPr>
          <a:xfrm>
            <a:off x="2423592" y="745576"/>
            <a:ext cx="9433048" cy="461665"/>
          </a:xfrm>
          <a:prstGeom prst="rect">
            <a:avLst/>
          </a:prstGeom>
        </p:spPr>
        <p:txBody>
          <a:bodyPr wrap="square">
            <a:spAutoFit/>
          </a:bodyPr>
          <a:lstStyle/>
          <a:p>
            <a:r>
              <a:rPr lang="en-GB" sz="2400" dirty="0"/>
              <a:t>5. The diagram shows two spinners that are spun at the same time:</a:t>
            </a:r>
          </a:p>
        </p:txBody>
      </p:sp>
      <p:pic>
        <p:nvPicPr>
          <p:cNvPr id="3" name="Picture 2">
            <a:extLst>
              <a:ext uri="{FF2B5EF4-FFF2-40B4-BE49-F238E27FC236}">
                <a16:creationId xmlns:a16="http://schemas.microsoft.com/office/drawing/2014/main" id="{D1F38026-CAAC-41D3-837E-77A53EBF22A4}"/>
              </a:ext>
            </a:extLst>
          </p:cNvPr>
          <p:cNvPicPr>
            <a:picLocks noChangeAspect="1"/>
          </p:cNvPicPr>
          <p:nvPr/>
        </p:nvPicPr>
        <p:blipFill>
          <a:blip r:embed="rId4"/>
          <a:stretch>
            <a:fillRect/>
          </a:stretch>
        </p:blipFill>
        <p:spPr>
          <a:xfrm>
            <a:off x="8666089" y="1294533"/>
            <a:ext cx="1341946" cy="1242647"/>
          </a:xfrm>
          <a:prstGeom prst="rect">
            <a:avLst/>
          </a:prstGeom>
        </p:spPr>
      </p:pic>
      <p:pic>
        <p:nvPicPr>
          <p:cNvPr id="5" name="Picture 4">
            <a:extLst>
              <a:ext uri="{FF2B5EF4-FFF2-40B4-BE49-F238E27FC236}">
                <a16:creationId xmlns:a16="http://schemas.microsoft.com/office/drawing/2014/main" id="{19C4BCFE-2DBA-4158-9427-1A2550E2FBAE}"/>
              </a:ext>
            </a:extLst>
          </p:cNvPr>
          <p:cNvPicPr>
            <a:picLocks noChangeAspect="1"/>
          </p:cNvPicPr>
          <p:nvPr/>
        </p:nvPicPr>
        <p:blipFill>
          <a:blip r:embed="rId5"/>
          <a:stretch>
            <a:fillRect/>
          </a:stretch>
        </p:blipFill>
        <p:spPr>
          <a:xfrm>
            <a:off x="10432375" y="1260198"/>
            <a:ext cx="1220831" cy="1261946"/>
          </a:xfrm>
          <a:prstGeom prst="rect">
            <a:avLst/>
          </a:prstGeom>
        </p:spPr>
      </p:pic>
      <p:sp>
        <p:nvSpPr>
          <p:cNvPr id="6" name="Rectangle 5">
            <a:extLst>
              <a:ext uri="{FF2B5EF4-FFF2-40B4-BE49-F238E27FC236}">
                <a16:creationId xmlns:a16="http://schemas.microsoft.com/office/drawing/2014/main" id="{2B517A4E-2ED3-4ECF-8794-F70778D93ADC}"/>
              </a:ext>
            </a:extLst>
          </p:cNvPr>
          <p:cNvSpPr/>
          <p:nvPr/>
        </p:nvSpPr>
        <p:spPr>
          <a:xfrm>
            <a:off x="2495600" y="1138256"/>
            <a:ext cx="5582242" cy="830997"/>
          </a:xfrm>
          <a:prstGeom prst="rect">
            <a:avLst/>
          </a:prstGeom>
        </p:spPr>
        <p:txBody>
          <a:bodyPr wrap="square">
            <a:spAutoFit/>
          </a:bodyPr>
          <a:lstStyle/>
          <a:p>
            <a:r>
              <a:rPr lang="en-GB" sz="2400" dirty="0"/>
              <a:t>Use a table to determine the probability of obtaining a total score of:</a:t>
            </a:r>
          </a:p>
        </p:txBody>
      </p:sp>
      <p:sp>
        <p:nvSpPr>
          <p:cNvPr id="7" name="Rectangle 6">
            <a:extLst>
              <a:ext uri="{FF2B5EF4-FFF2-40B4-BE49-F238E27FC236}">
                <a16:creationId xmlns:a16="http://schemas.microsoft.com/office/drawing/2014/main" id="{D7A7C958-5856-4D0B-942B-DB16C2D4A796}"/>
              </a:ext>
            </a:extLst>
          </p:cNvPr>
          <p:cNvSpPr/>
          <p:nvPr/>
        </p:nvSpPr>
        <p:spPr>
          <a:xfrm>
            <a:off x="4829895" y="2114029"/>
            <a:ext cx="817853" cy="461665"/>
          </a:xfrm>
          <a:prstGeom prst="rect">
            <a:avLst/>
          </a:prstGeom>
        </p:spPr>
        <p:txBody>
          <a:bodyPr wrap="none">
            <a:spAutoFit/>
          </a:bodyPr>
          <a:lstStyle/>
          <a:p>
            <a:r>
              <a:rPr lang="en-GB" sz="2400" dirty="0"/>
              <a:t>(a) 6</a:t>
            </a:r>
          </a:p>
        </p:txBody>
      </p:sp>
      <p:sp>
        <p:nvSpPr>
          <p:cNvPr id="8" name="Rectangle 7">
            <a:extLst>
              <a:ext uri="{FF2B5EF4-FFF2-40B4-BE49-F238E27FC236}">
                <a16:creationId xmlns:a16="http://schemas.microsoft.com/office/drawing/2014/main" id="{BAFC80AA-9865-4472-9C94-4D76EF2F28F0}"/>
              </a:ext>
            </a:extLst>
          </p:cNvPr>
          <p:cNvSpPr/>
          <p:nvPr/>
        </p:nvSpPr>
        <p:spPr>
          <a:xfrm>
            <a:off x="4869052" y="2654057"/>
            <a:ext cx="817853" cy="461665"/>
          </a:xfrm>
          <a:prstGeom prst="rect">
            <a:avLst/>
          </a:prstGeom>
        </p:spPr>
        <p:txBody>
          <a:bodyPr wrap="none">
            <a:spAutoFit/>
          </a:bodyPr>
          <a:lstStyle/>
          <a:p>
            <a:r>
              <a:rPr lang="en-GB" sz="2400" dirty="0"/>
              <a:t>(b) 0</a:t>
            </a:r>
          </a:p>
        </p:txBody>
      </p:sp>
      <p:sp>
        <p:nvSpPr>
          <p:cNvPr id="9" name="Rectangle 8">
            <a:extLst>
              <a:ext uri="{FF2B5EF4-FFF2-40B4-BE49-F238E27FC236}">
                <a16:creationId xmlns:a16="http://schemas.microsoft.com/office/drawing/2014/main" id="{385993EA-743D-469A-8033-1BDB28FC85FD}"/>
              </a:ext>
            </a:extLst>
          </p:cNvPr>
          <p:cNvSpPr/>
          <p:nvPr/>
        </p:nvSpPr>
        <p:spPr>
          <a:xfrm>
            <a:off x="4877542" y="3199630"/>
            <a:ext cx="800219" cy="461665"/>
          </a:xfrm>
          <a:prstGeom prst="rect">
            <a:avLst/>
          </a:prstGeom>
        </p:spPr>
        <p:txBody>
          <a:bodyPr wrap="none">
            <a:spAutoFit/>
          </a:bodyPr>
          <a:lstStyle/>
          <a:p>
            <a:r>
              <a:rPr lang="en-GB" sz="2400" dirty="0"/>
              <a:t>(c) 1</a:t>
            </a:r>
          </a:p>
        </p:txBody>
      </p:sp>
      <p:sp>
        <p:nvSpPr>
          <p:cNvPr id="10" name="Rectangle 9">
            <a:extLst>
              <a:ext uri="{FF2B5EF4-FFF2-40B4-BE49-F238E27FC236}">
                <a16:creationId xmlns:a16="http://schemas.microsoft.com/office/drawing/2014/main" id="{E90F06E0-7A19-4460-B62B-C911ED2D1B22}"/>
              </a:ext>
            </a:extLst>
          </p:cNvPr>
          <p:cNvSpPr/>
          <p:nvPr/>
        </p:nvSpPr>
        <p:spPr>
          <a:xfrm>
            <a:off x="4902703" y="3743433"/>
            <a:ext cx="817853" cy="461665"/>
          </a:xfrm>
          <a:prstGeom prst="rect">
            <a:avLst/>
          </a:prstGeom>
        </p:spPr>
        <p:txBody>
          <a:bodyPr wrap="none">
            <a:spAutoFit/>
          </a:bodyPr>
          <a:lstStyle/>
          <a:p>
            <a:r>
              <a:rPr lang="en-GB" sz="2400" dirty="0"/>
              <a:t>(d) 3</a:t>
            </a:r>
          </a:p>
        </p:txBody>
      </p:sp>
      <p:sp>
        <p:nvSpPr>
          <p:cNvPr id="11" name="Rectangle 10">
            <a:extLst>
              <a:ext uri="{FF2B5EF4-FFF2-40B4-BE49-F238E27FC236}">
                <a16:creationId xmlns:a16="http://schemas.microsoft.com/office/drawing/2014/main" id="{951C3D5B-7DF9-4336-87BA-B59DD2771C31}"/>
              </a:ext>
            </a:extLst>
          </p:cNvPr>
          <p:cNvSpPr/>
          <p:nvPr/>
        </p:nvSpPr>
        <p:spPr>
          <a:xfrm>
            <a:off x="2423592" y="4203712"/>
            <a:ext cx="6096000" cy="830997"/>
          </a:xfrm>
          <a:prstGeom prst="rect">
            <a:avLst/>
          </a:prstGeom>
        </p:spPr>
        <p:txBody>
          <a:bodyPr>
            <a:spAutoFit/>
          </a:bodyPr>
          <a:lstStyle/>
          <a:p>
            <a:r>
              <a:rPr lang="en-GB" sz="2400" dirty="0"/>
              <a:t>6. The two spinners shown in the diagram are both spun:</a:t>
            </a:r>
          </a:p>
        </p:txBody>
      </p:sp>
      <p:pic>
        <p:nvPicPr>
          <p:cNvPr id="12" name="Picture 11">
            <a:extLst>
              <a:ext uri="{FF2B5EF4-FFF2-40B4-BE49-F238E27FC236}">
                <a16:creationId xmlns:a16="http://schemas.microsoft.com/office/drawing/2014/main" id="{9B920B80-8FEA-46BF-8FAE-9EC4B9959F16}"/>
              </a:ext>
            </a:extLst>
          </p:cNvPr>
          <p:cNvPicPr>
            <a:picLocks noChangeAspect="1"/>
          </p:cNvPicPr>
          <p:nvPr/>
        </p:nvPicPr>
        <p:blipFill>
          <a:blip r:embed="rId6"/>
          <a:stretch>
            <a:fillRect/>
          </a:stretch>
        </p:blipFill>
        <p:spPr>
          <a:xfrm>
            <a:off x="8534580" y="3258994"/>
            <a:ext cx="1224136" cy="1208816"/>
          </a:xfrm>
          <a:prstGeom prst="rect">
            <a:avLst/>
          </a:prstGeom>
        </p:spPr>
      </p:pic>
      <p:pic>
        <p:nvPicPr>
          <p:cNvPr id="13" name="Picture 12">
            <a:extLst>
              <a:ext uri="{FF2B5EF4-FFF2-40B4-BE49-F238E27FC236}">
                <a16:creationId xmlns:a16="http://schemas.microsoft.com/office/drawing/2014/main" id="{9E4F1ED4-0FD0-4435-ACC2-6202EAFB9175}"/>
              </a:ext>
            </a:extLst>
          </p:cNvPr>
          <p:cNvPicPr>
            <a:picLocks noChangeAspect="1"/>
          </p:cNvPicPr>
          <p:nvPr/>
        </p:nvPicPr>
        <p:blipFill>
          <a:blip r:embed="rId7"/>
          <a:stretch>
            <a:fillRect/>
          </a:stretch>
        </p:blipFill>
        <p:spPr>
          <a:xfrm>
            <a:off x="10297400" y="3258994"/>
            <a:ext cx="1296144" cy="1196096"/>
          </a:xfrm>
          <a:prstGeom prst="rect">
            <a:avLst/>
          </a:prstGeom>
        </p:spPr>
      </p:pic>
      <p:sp>
        <p:nvSpPr>
          <p:cNvPr id="14" name="Rectangle 13">
            <a:extLst>
              <a:ext uri="{FF2B5EF4-FFF2-40B4-BE49-F238E27FC236}">
                <a16:creationId xmlns:a16="http://schemas.microsoft.com/office/drawing/2014/main" id="{E4B5671B-760C-472F-9054-E621F10276E7}"/>
              </a:ext>
            </a:extLst>
          </p:cNvPr>
          <p:cNvSpPr/>
          <p:nvPr/>
        </p:nvSpPr>
        <p:spPr>
          <a:xfrm>
            <a:off x="2385577" y="4997470"/>
            <a:ext cx="6096000" cy="830997"/>
          </a:xfrm>
          <a:prstGeom prst="rect">
            <a:avLst/>
          </a:prstGeom>
        </p:spPr>
        <p:txBody>
          <a:bodyPr>
            <a:spAutoFit/>
          </a:bodyPr>
          <a:lstStyle/>
          <a:p>
            <a:r>
              <a:rPr lang="en-GB" sz="2400" dirty="0"/>
              <a:t>(a) What is the probability that both spinners show the same colour?</a:t>
            </a:r>
          </a:p>
        </p:txBody>
      </p:sp>
      <p:sp>
        <p:nvSpPr>
          <p:cNvPr id="15" name="Rectangle 14">
            <a:extLst>
              <a:ext uri="{FF2B5EF4-FFF2-40B4-BE49-F238E27FC236}">
                <a16:creationId xmlns:a16="http://schemas.microsoft.com/office/drawing/2014/main" id="{AF1DCBB6-9679-46A1-A047-BB1963E6884C}"/>
              </a:ext>
            </a:extLst>
          </p:cNvPr>
          <p:cNvSpPr/>
          <p:nvPr/>
        </p:nvSpPr>
        <p:spPr>
          <a:xfrm>
            <a:off x="2347562" y="5759482"/>
            <a:ext cx="6096000" cy="830997"/>
          </a:xfrm>
          <a:prstGeom prst="rect">
            <a:avLst/>
          </a:prstGeom>
        </p:spPr>
        <p:txBody>
          <a:bodyPr>
            <a:spAutoFit/>
          </a:bodyPr>
          <a:lstStyle/>
          <a:p>
            <a:r>
              <a:rPr lang="en-GB" sz="2400" dirty="0"/>
              <a:t>(b)	What is the probability of obtaining a yellow and a red?</a:t>
            </a:r>
          </a:p>
        </p:txBody>
      </p:sp>
      <p:pic>
        <p:nvPicPr>
          <p:cNvPr id="17" name="Picture 16">
            <a:extLst>
              <a:ext uri="{FF2B5EF4-FFF2-40B4-BE49-F238E27FC236}">
                <a16:creationId xmlns:a16="http://schemas.microsoft.com/office/drawing/2014/main" id="{36748DB7-D0E8-4081-8D04-6651F7706218}"/>
              </a:ext>
            </a:extLst>
          </p:cNvPr>
          <p:cNvPicPr>
            <a:picLocks noChangeAspect="1"/>
          </p:cNvPicPr>
          <p:nvPr/>
        </p:nvPicPr>
        <p:blipFill>
          <a:blip r:embed="rId8"/>
          <a:stretch>
            <a:fillRect/>
          </a:stretch>
        </p:blipFill>
        <p:spPr>
          <a:xfrm>
            <a:off x="2523261" y="1969253"/>
            <a:ext cx="2093394" cy="2107819"/>
          </a:xfrm>
          <a:prstGeom prst="rect">
            <a:avLst/>
          </a:prstGeom>
        </p:spPr>
      </p:pic>
      <p:pic>
        <p:nvPicPr>
          <p:cNvPr id="18" name="Picture 17">
            <a:extLst>
              <a:ext uri="{FF2B5EF4-FFF2-40B4-BE49-F238E27FC236}">
                <a16:creationId xmlns:a16="http://schemas.microsoft.com/office/drawing/2014/main" id="{F75A3FCF-D8AE-4FB7-A2B2-8C7F41A9096A}"/>
              </a:ext>
            </a:extLst>
          </p:cNvPr>
          <p:cNvPicPr>
            <a:picLocks noChangeAspect="1"/>
          </p:cNvPicPr>
          <p:nvPr/>
        </p:nvPicPr>
        <p:blipFill rotWithShape="1">
          <a:blip r:embed="rId9"/>
          <a:srcRect r="5113" b="4246"/>
          <a:stretch/>
        </p:blipFill>
        <p:spPr>
          <a:xfrm>
            <a:off x="9696400" y="4682408"/>
            <a:ext cx="1799131" cy="1762118"/>
          </a:xfrm>
          <a:prstGeom prst="rect">
            <a:avLst/>
          </a:prstGeom>
        </p:spPr>
      </p:pic>
      <p:cxnSp>
        <p:nvCxnSpPr>
          <p:cNvPr id="21" name="Straight Connector 20">
            <a:extLst>
              <a:ext uri="{FF2B5EF4-FFF2-40B4-BE49-F238E27FC236}">
                <a16:creationId xmlns:a16="http://schemas.microsoft.com/office/drawing/2014/main" id="{FD464B76-5019-4D8A-8CE4-89BC815C3A36}"/>
              </a:ext>
            </a:extLst>
          </p:cNvPr>
          <p:cNvCxnSpPr>
            <a:cxnSpLocks/>
          </p:cNvCxnSpPr>
          <p:nvPr/>
        </p:nvCxnSpPr>
        <p:spPr bwMode="auto">
          <a:xfrm flipV="1">
            <a:off x="9758716" y="6437918"/>
            <a:ext cx="1736815" cy="660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493D39D2-5D58-4201-96CC-AA8548884479}"/>
              </a:ext>
            </a:extLst>
          </p:cNvPr>
          <p:cNvSpPr txBox="1"/>
          <p:nvPr/>
        </p:nvSpPr>
        <p:spPr>
          <a:xfrm>
            <a:off x="5773233" y="3739552"/>
            <a:ext cx="1117040" cy="461665"/>
          </a:xfrm>
          <a:prstGeom prst="rect">
            <a:avLst/>
          </a:prstGeom>
          <a:noFill/>
        </p:spPr>
        <p:txBody>
          <a:bodyPr wrap="square" rtlCol="0">
            <a:spAutoFit/>
          </a:bodyPr>
          <a:lstStyle/>
          <a:p>
            <a:r>
              <a:rPr lang="en-GB" sz="2400" dirty="0">
                <a:solidFill>
                  <a:srgbClr val="FF0000"/>
                </a:solidFill>
              </a:rPr>
              <a:t>p(3) =</a:t>
            </a:r>
          </a:p>
        </p:txBody>
      </p:sp>
      <p:sp>
        <p:nvSpPr>
          <p:cNvPr id="16" name="Rectangle 15">
            <a:extLst>
              <a:ext uri="{FF2B5EF4-FFF2-40B4-BE49-F238E27FC236}">
                <a16:creationId xmlns:a16="http://schemas.microsoft.com/office/drawing/2014/main" id="{0B32BAB8-0B8F-467A-9899-99F7AE182353}"/>
              </a:ext>
            </a:extLst>
          </p:cNvPr>
          <p:cNvSpPr/>
          <p:nvPr/>
        </p:nvSpPr>
        <p:spPr>
          <a:xfrm>
            <a:off x="3009714" y="2436092"/>
            <a:ext cx="327334" cy="400110"/>
          </a:xfrm>
          <a:prstGeom prst="rect">
            <a:avLst/>
          </a:prstGeom>
        </p:spPr>
        <p:txBody>
          <a:bodyPr wrap="none">
            <a:spAutoFit/>
          </a:bodyPr>
          <a:lstStyle/>
          <a:p>
            <a:r>
              <a:rPr lang="en-GB" dirty="0">
                <a:solidFill>
                  <a:srgbClr val="FF0000"/>
                </a:solidFill>
              </a:rPr>
              <a:t>0</a:t>
            </a:r>
          </a:p>
        </p:txBody>
      </p:sp>
      <p:sp>
        <p:nvSpPr>
          <p:cNvPr id="19" name="Rectangle 18">
            <a:extLst>
              <a:ext uri="{FF2B5EF4-FFF2-40B4-BE49-F238E27FC236}">
                <a16:creationId xmlns:a16="http://schemas.microsoft.com/office/drawing/2014/main" id="{1BD6BE05-D394-4F27-BF1D-B156503EABE2}"/>
              </a:ext>
            </a:extLst>
          </p:cNvPr>
          <p:cNvSpPr/>
          <p:nvPr/>
        </p:nvSpPr>
        <p:spPr>
          <a:xfrm>
            <a:off x="3412109" y="2430988"/>
            <a:ext cx="327334" cy="400110"/>
          </a:xfrm>
          <a:prstGeom prst="rect">
            <a:avLst/>
          </a:prstGeom>
        </p:spPr>
        <p:txBody>
          <a:bodyPr wrap="square">
            <a:spAutoFit/>
          </a:bodyPr>
          <a:lstStyle/>
          <a:p>
            <a:r>
              <a:rPr lang="en-GB" dirty="0">
                <a:solidFill>
                  <a:srgbClr val="FF0000"/>
                </a:solidFill>
              </a:rPr>
              <a:t>1</a:t>
            </a:r>
          </a:p>
        </p:txBody>
      </p:sp>
      <p:sp>
        <p:nvSpPr>
          <p:cNvPr id="20" name="Rectangle 19">
            <a:extLst>
              <a:ext uri="{FF2B5EF4-FFF2-40B4-BE49-F238E27FC236}">
                <a16:creationId xmlns:a16="http://schemas.microsoft.com/office/drawing/2014/main" id="{1A485078-0D16-430E-BDCE-5F853757B62F}"/>
              </a:ext>
            </a:extLst>
          </p:cNvPr>
          <p:cNvSpPr/>
          <p:nvPr/>
        </p:nvSpPr>
        <p:spPr>
          <a:xfrm>
            <a:off x="3843412" y="2438106"/>
            <a:ext cx="327334" cy="400110"/>
          </a:xfrm>
          <a:prstGeom prst="rect">
            <a:avLst/>
          </a:prstGeom>
        </p:spPr>
        <p:txBody>
          <a:bodyPr wrap="none">
            <a:spAutoFit/>
          </a:bodyPr>
          <a:lstStyle/>
          <a:p>
            <a:r>
              <a:rPr lang="en-GB" dirty="0">
                <a:solidFill>
                  <a:srgbClr val="FF0000"/>
                </a:solidFill>
              </a:rPr>
              <a:t>2</a:t>
            </a:r>
          </a:p>
        </p:txBody>
      </p:sp>
      <p:sp>
        <p:nvSpPr>
          <p:cNvPr id="22" name="Rectangle 21">
            <a:extLst>
              <a:ext uri="{FF2B5EF4-FFF2-40B4-BE49-F238E27FC236}">
                <a16:creationId xmlns:a16="http://schemas.microsoft.com/office/drawing/2014/main" id="{2C9B3A3E-750A-42DC-BF6E-EFD277C85E29}"/>
              </a:ext>
            </a:extLst>
          </p:cNvPr>
          <p:cNvSpPr/>
          <p:nvPr/>
        </p:nvSpPr>
        <p:spPr>
          <a:xfrm>
            <a:off x="4228963" y="2448547"/>
            <a:ext cx="327334" cy="400110"/>
          </a:xfrm>
          <a:prstGeom prst="rect">
            <a:avLst/>
          </a:prstGeom>
        </p:spPr>
        <p:txBody>
          <a:bodyPr wrap="none">
            <a:spAutoFit/>
          </a:bodyPr>
          <a:lstStyle/>
          <a:p>
            <a:r>
              <a:rPr lang="en-GB" dirty="0">
                <a:solidFill>
                  <a:srgbClr val="FF0000"/>
                </a:solidFill>
              </a:rPr>
              <a:t>3</a:t>
            </a:r>
          </a:p>
        </p:txBody>
      </p:sp>
      <p:sp>
        <p:nvSpPr>
          <p:cNvPr id="23" name="Rectangle 22">
            <a:extLst>
              <a:ext uri="{FF2B5EF4-FFF2-40B4-BE49-F238E27FC236}">
                <a16:creationId xmlns:a16="http://schemas.microsoft.com/office/drawing/2014/main" id="{D47208F2-24A1-406B-9694-56B377B5F77C}"/>
              </a:ext>
            </a:extLst>
          </p:cNvPr>
          <p:cNvSpPr/>
          <p:nvPr/>
        </p:nvSpPr>
        <p:spPr>
          <a:xfrm>
            <a:off x="3025175" y="2876154"/>
            <a:ext cx="327334" cy="400110"/>
          </a:xfrm>
          <a:prstGeom prst="rect">
            <a:avLst/>
          </a:prstGeom>
        </p:spPr>
        <p:txBody>
          <a:bodyPr wrap="none">
            <a:spAutoFit/>
          </a:bodyPr>
          <a:lstStyle/>
          <a:p>
            <a:r>
              <a:rPr lang="en-GB" dirty="0">
                <a:solidFill>
                  <a:srgbClr val="FF0000"/>
                </a:solidFill>
              </a:rPr>
              <a:t>1</a:t>
            </a:r>
          </a:p>
        </p:txBody>
      </p:sp>
      <p:sp>
        <p:nvSpPr>
          <p:cNvPr id="24" name="Rectangle 23">
            <a:extLst>
              <a:ext uri="{FF2B5EF4-FFF2-40B4-BE49-F238E27FC236}">
                <a16:creationId xmlns:a16="http://schemas.microsoft.com/office/drawing/2014/main" id="{1316FCA6-A997-4A1C-8A1A-F7BF72E5DDB4}"/>
              </a:ext>
            </a:extLst>
          </p:cNvPr>
          <p:cNvSpPr/>
          <p:nvPr/>
        </p:nvSpPr>
        <p:spPr>
          <a:xfrm>
            <a:off x="3027387" y="3298211"/>
            <a:ext cx="327334" cy="400110"/>
          </a:xfrm>
          <a:prstGeom prst="rect">
            <a:avLst/>
          </a:prstGeom>
        </p:spPr>
        <p:txBody>
          <a:bodyPr wrap="none">
            <a:spAutoFit/>
          </a:bodyPr>
          <a:lstStyle/>
          <a:p>
            <a:r>
              <a:rPr lang="en-GB" dirty="0">
                <a:solidFill>
                  <a:srgbClr val="FF0000"/>
                </a:solidFill>
              </a:rPr>
              <a:t>1</a:t>
            </a:r>
          </a:p>
        </p:txBody>
      </p:sp>
      <p:sp>
        <p:nvSpPr>
          <p:cNvPr id="25" name="Rectangle 24">
            <a:extLst>
              <a:ext uri="{FF2B5EF4-FFF2-40B4-BE49-F238E27FC236}">
                <a16:creationId xmlns:a16="http://schemas.microsoft.com/office/drawing/2014/main" id="{BCE38959-3D26-4D2D-B2A8-8913BE391F8A}"/>
              </a:ext>
            </a:extLst>
          </p:cNvPr>
          <p:cNvSpPr/>
          <p:nvPr/>
        </p:nvSpPr>
        <p:spPr>
          <a:xfrm>
            <a:off x="3042375" y="3679217"/>
            <a:ext cx="327334" cy="400110"/>
          </a:xfrm>
          <a:prstGeom prst="rect">
            <a:avLst/>
          </a:prstGeom>
        </p:spPr>
        <p:txBody>
          <a:bodyPr wrap="none">
            <a:spAutoFit/>
          </a:bodyPr>
          <a:lstStyle/>
          <a:p>
            <a:r>
              <a:rPr lang="en-GB" dirty="0">
                <a:solidFill>
                  <a:srgbClr val="FF0000"/>
                </a:solidFill>
              </a:rPr>
              <a:t>3</a:t>
            </a:r>
          </a:p>
        </p:txBody>
      </p:sp>
      <p:sp>
        <p:nvSpPr>
          <p:cNvPr id="26" name="Rectangle 25">
            <a:extLst>
              <a:ext uri="{FF2B5EF4-FFF2-40B4-BE49-F238E27FC236}">
                <a16:creationId xmlns:a16="http://schemas.microsoft.com/office/drawing/2014/main" id="{85CBFDCB-6548-460F-B899-456072BDADAD}"/>
              </a:ext>
            </a:extLst>
          </p:cNvPr>
          <p:cNvSpPr/>
          <p:nvPr/>
        </p:nvSpPr>
        <p:spPr>
          <a:xfrm>
            <a:off x="3449981" y="2892723"/>
            <a:ext cx="327334" cy="400110"/>
          </a:xfrm>
          <a:prstGeom prst="rect">
            <a:avLst/>
          </a:prstGeom>
        </p:spPr>
        <p:txBody>
          <a:bodyPr wrap="none">
            <a:spAutoFit/>
          </a:bodyPr>
          <a:lstStyle/>
          <a:p>
            <a:r>
              <a:rPr lang="en-GB" dirty="0">
                <a:solidFill>
                  <a:srgbClr val="FF0000"/>
                </a:solidFill>
              </a:rPr>
              <a:t>2</a:t>
            </a:r>
          </a:p>
        </p:txBody>
      </p:sp>
      <p:sp>
        <p:nvSpPr>
          <p:cNvPr id="27" name="Rectangle 26">
            <a:extLst>
              <a:ext uri="{FF2B5EF4-FFF2-40B4-BE49-F238E27FC236}">
                <a16:creationId xmlns:a16="http://schemas.microsoft.com/office/drawing/2014/main" id="{D8F8B7EB-278B-46F7-9059-AD7AC37126B9}"/>
              </a:ext>
            </a:extLst>
          </p:cNvPr>
          <p:cNvSpPr/>
          <p:nvPr/>
        </p:nvSpPr>
        <p:spPr>
          <a:xfrm>
            <a:off x="3827186" y="2876154"/>
            <a:ext cx="327334" cy="400110"/>
          </a:xfrm>
          <a:prstGeom prst="rect">
            <a:avLst/>
          </a:prstGeom>
        </p:spPr>
        <p:txBody>
          <a:bodyPr wrap="none">
            <a:spAutoFit/>
          </a:bodyPr>
          <a:lstStyle/>
          <a:p>
            <a:r>
              <a:rPr lang="en-GB" dirty="0">
                <a:solidFill>
                  <a:srgbClr val="FF0000"/>
                </a:solidFill>
              </a:rPr>
              <a:t>3</a:t>
            </a:r>
          </a:p>
        </p:txBody>
      </p:sp>
      <p:sp>
        <p:nvSpPr>
          <p:cNvPr id="28" name="Rectangle 27">
            <a:extLst>
              <a:ext uri="{FF2B5EF4-FFF2-40B4-BE49-F238E27FC236}">
                <a16:creationId xmlns:a16="http://schemas.microsoft.com/office/drawing/2014/main" id="{1F385C66-FEEF-4F53-A456-E6AA504A44D1}"/>
              </a:ext>
            </a:extLst>
          </p:cNvPr>
          <p:cNvSpPr/>
          <p:nvPr/>
        </p:nvSpPr>
        <p:spPr>
          <a:xfrm>
            <a:off x="4213675" y="2892723"/>
            <a:ext cx="327334" cy="400110"/>
          </a:xfrm>
          <a:prstGeom prst="rect">
            <a:avLst/>
          </a:prstGeom>
        </p:spPr>
        <p:txBody>
          <a:bodyPr wrap="none">
            <a:spAutoFit/>
          </a:bodyPr>
          <a:lstStyle/>
          <a:p>
            <a:r>
              <a:rPr lang="en-GB" dirty="0">
                <a:solidFill>
                  <a:srgbClr val="FF0000"/>
                </a:solidFill>
              </a:rPr>
              <a:t>4</a:t>
            </a:r>
          </a:p>
        </p:txBody>
      </p:sp>
      <p:sp>
        <p:nvSpPr>
          <p:cNvPr id="29" name="Rectangle 28">
            <a:extLst>
              <a:ext uri="{FF2B5EF4-FFF2-40B4-BE49-F238E27FC236}">
                <a16:creationId xmlns:a16="http://schemas.microsoft.com/office/drawing/2014/main" id="{C2F05871-CB81-4E89-9966-1719123904C1}"/>
              </a:ext>
            </a:extLst>
          </p:cNvPr>
          <p:cNvSpPr/>
          <p:nvPr/>
        </p:nvSpPr>
        <p:spPr>
          <a:xfrm>
            <a:off x="3418518" y="3297937"/>
            <a:ext cx="327334" cy="400110"/>
          </a:xfrm>
          <a:prstGeom prst="rect">
            <a:avLst/>
          </a:prstGeom>
        </p:spPr>
        <p:txBody>
          <a:bodyPr wrap="none">
            <a:spAutoFit/>
          </a:bodyPr>
          <a:lstStyle/>
          <a:p>
            <a:r>
              <a:rPr lang="en-GB" dirty="0">
                <a:solidFill>
                  <a:srgbClr val="FF0000"/>
                </a:solidFill>
              </a:rPr>
              <a:t>3</a:t>
            </a:r>
          </a:p>
        </p:txBody>
      </p:sp>
      <p:sp>
        <p:nvSpPr>
          <p:cNvPr id="30" name="Rectangle 29">
            <a:extLst>
              <a:ext uri="{FF2B5EF4-FFF2-40B4-BE49-F238E27FC236}">
                <a16:creationId xmlns:a16="http://schemas.microsoft.com/office/drawing/2014/main" id="{6555A813-B4F8-4DCC-A3DB-02441FC3D16F}"/>
              </a:ext>
            </a:extLst>
          </p:cNvPr>
          <p:cNvSpPr/>
          <p:nvPr/>
        </p:nvSpPr>
        <p:spPr>
          <a:xfrm>
            <a:off x="3843412" y="3292833"/>
            <a:ext cx="327334" cy="400110"/>
          </a:xfrm>
          <a:prstGeom prst="rect">
            <a:avLst/>
          </a:prstGeom>
        </p:spPr>
        <p:txBody>
          <a:bodyPr wrap="none">
            <a:spAutoFit/>
          </a:bodyPr>
          <a:lstStyle/>
          <a:p>
            <a:r>
              <a:rPr lang="en-GB" dirty="0">
                <a:solidFill>
                  <a:srgbClr val="FF0000"/>
                </a:solidFill>
              </a:rPr>
              <a:t>4</a:t>
            </a:r>
          </a:p>
        </p:txBody>
      </p:sp>
      <p:sp>
        <p:nvSpPr>
          <p:cNvPr id="31" name="Rectangle 30">
            <a:extLst>
              <a:ext uri="{FF2B5EF4-FFF2-40B4-BE49-F238E27FC236}">
                <a16:creationId xmlns:a16="http://schemas.microsoft.com/office/drawing/2014/main" id="{0C3718F0-2090-4C14-9CB1-C1E7D28A2AEF}"/>
              </a:ext>
            </a:extLst>
          </p:cNvPr>
          <p:cNvSpPr/>
          <p:nvPr/>
        </p:nvSpPr>
        <p:spPr>
          <a:xfrm>
            <a:off x="4213675" y="3305985"/>
            <a:ext cx="327334" cy="400110"/>
          </a:xfrm>
          <a:prstGeom prst="rect">
            <a:avLst/>
          </a:prstGeom>
        </p:spPr>
        <p:txBody>
          <a:bodyPr wrap="none">
            <a:spAutoFit/>
          </a:bodyPr>
          <a:lstStyle/>
          <a:p>
            <a:r>
              <a:rPr lang="en-GB" dirty="0">
                <a:solidFill>
                  <a:srgbClr val="FF0000"/>
                </a:solidFill>
              </a:rPr>
              <a:t>5</a:t>
            </a:r>
          </a:p>
        </p:txBody>
      </p:sp>
      <p:sp>
        <p:nvSpPr>
          <p:cNvPr id="32" name="Rectangle 31">
            <a:extLst>
              <a:ext uri="{FF2B5EF4-FFF2-40B4-BE49-F238E27FC236}">
                <a16:creationId xmlns:a16="http://schemas.microsoft.com/office/drawing/2014/main" id="{6EBDCDA6-AB99-4AFD-98AD-D62AEC5E130B}"/>
              </a:ext>
            </a:extLst>
          </p:cNvPr>
          <p:cNvSpPr/>
          <p:nvPr/>
        </p:nvSpPr>
        <p:spPr>
          <a:xfrm>
            <a:off x="3440432" y="3691054"/>
            <a:ext cx="327334" cy="400110"/>
          </a:xfrm>
          <a:prstGeom prst="rect">
            <a:avLst/>
          </a:prstGeom>
        </p:spPr>
        <p:txBody>
          <a:bodyPr wrap="none">
            <a:spAutoFit/>
          </a:bodyPr>
          <a:lstStyle/>
          <a:p>
            <a:r>
              <a:rPr lang="en-GB" dirty="0">
                <a:solidFill>
                  <a:srgbClr val="FF0000"/>
                </a:solidFill>
              </a:rPr>
              <a:t>4</a:t>
            </a:r>
          </a:p>
        </p:txBody>
      </p:sp>
      <p:sp>
        <p:nvSpPr>
          <p:cNvPr id="33" name="Rectangle 32">
            <a:extLst>
              <a:ext uri="{FF2B5EF4-FFF2-40B4-BE49-F238E27FC236}">
                <a16:creationId xmlns:a16="http://schemas.microsoft.com/office/drawing/2014/main" id="{86D3D746-3582-4B3B-8DCE-9C28A1F4AB6E}"/>
              </a:ext>
            </a:extLst>
          </p:cNvPr>
          <p:cNvSpPr/>
          <p:nvPr/>
        </p:nvSpPr>
        <p:spPr>
          <a:xfrm>
            <a:off x="3833010" y="3684008"/>
            <a:ext cx="327334" cy="400110"/>
          </a:xfrm>
          <a:prstGeom prst="rect">
            <a:avLst/>
          </a:prstGeom>
        </p:spPr>
        <p:txBody>
          <a:bodyPr wrap="none">
            <a:spAutoFit/>
          </a:bodyPr>
          <a:lstStyle/>
          <a:p>
            <a:r>
              <a:rPr lang="en-GB" dirty="0">
                <a:solidFill>
                  <a:srgbClr val="FF0000"/>
                </a:solidFill>
              </a:rPr>
              <a:t>5</a:t>
            </a:r>
          </a:p>
        </p:txBody>
      </p:sp>
      <p:sp>
        <p:nvSpPr>
          <p:cNvPr id="34" name="Rectangle 33">
            <a:extLst>
              <a:ext uri="{FF2B5EF4-FFF2-40B4-BE49-F238E27FC236}">
                <a16:creationId xmlns:a16="http://schemas.microsoft.com/office/drawing/2014/main" id="{F20C0E60-D7F2-4B92-B044-6C54C028E918}"/>
              </a:ext>
            </a:extLst>
          </p:cNvPr>
          <p:cNvSpPr/>
          <p:nvPr/>
        </p:nvSpPr>
        <p:spPr>
          <a:xfrm>
            <a:off x="4237715" y="3655245"/>
            <a:ext cx="327334" cy="400110"/>
          </a:xfrm>
          <a:prstGeom prst="rect">
            <a:avLst/>
          </a:prstGeom>
        </p:spPr>
        <p:txBody>
          <a:bodyPr wrap="none">
            <a:spAutoFit/>
          </a:bodyPr>
          <a:lstStyle/>
          <a:p>
            <a:r>
              <a:rPr lang="en-GB" dirty="0">
                <a:solidFill>
                  <a:srgbClr val="FF0000"/>
                </a:solidFill>
              </a:rPr>
              <a:t>6</a:t>
            </a:r>
          </a:p>
        </p:txBody>
      </p:sp>
      <p:sp>
        <p:nvSpPr>
          <p:cNvPr id="35" name="Rectangle 34">
            <a:extLst>
              <a:ext uri="{FF2B5EF4-FFF2-40B4-BE49-F238E27FC236}">
                <a16:creationId xmlns:a16="http://schemas.microsoft.com/office/drawing/2014/main" id="{FD06D852-6867-45E8-A1C9-65E93C689B60}"/>
              </a:ext>
            </a:extLst>
          </p:cNvPr>
          <p:cNvSpPr/>
          <p:nvPr/>
        </p:nvSpPr>
        <p:spPr>
          <a:xfrm>
            <a:off x="10134289" y="5201422"/>
            <a:ext cx="556563" cy="400110"/>
          </a:xfrm>
          <a:prstGeom prst="rect">
            <a:avLst/>
          </a:prstGeom>
        </p:spPr>
        <p:txBody>
          <a:bodyPr wrap="none">
            <a:spAutoFit/>
          </a:bodyPr>
          <a:lstStyle/>
          <a:p>
            <a:r>
              <a:rPr lang="en-GB" dirty="0">
                <a:solidFill>
                  <a:srgbClr val="FF0000"/>
                </a:solidFill>
              </a:rPr>
              <a:t>RR</a:t>
            </a:r>
          </a:p>
        </p:txBody>
      </p:sp>
      <p:sp>
        <p:nvSpPr>
          <p:cNvPr id="36" name="Rectangle 35">
            <a:extLst>
              <a:ext uri="{FF2B5EF4-FFF2-40B4-BE49-F238E27FC236}">
                <a16:creationId xmlns:a16="http://schemas.microsoft.com/office/drawing/2014/main" id="{A81B57A2-4B10-4621-B3C8-82F13CEE52E7}"/>
              </a:ext>
            </a:extLst>
          </p:cNvPr>
          <p:cNvSpPr/>
          <p:nvPr/>
        </p:nvSpPr>
        <p:spPr>
          <a:xfrm>
            <a:off x="10585974" y="5208299"/>
            <a:ext cx="542136" cy="400110"/>
          </a:xfrm>
          <a:prstGeom prst="rect">
            <a:avLst/>
          </a:prstGeom>
        </p:spPr>
        <p:txBody>
          <a:bodyPr wrap="none">
            <a:spAutoFit/>
          </a:bodyPr>
          <a:lstStyle/>
          <a:p>
            <a:r>
              <a:rPr lang="en-GB" dirty="0">
                <a:solidFill>
                  <a:srgbClr val="FF0000"/>
                </a:solidFill>
              </a:rPr>
              <a:t>RB</a:t>
            </a:r>
          </a:p>
        </p:txBody>
      </p:sp>
      <p:sp>
        <p:nvSpPr>
          <p:cNvPr id="37" name="Rectangle 36">
            <a:extLst>
              <a:ext uri="{FF2B5EF4-FFF2-40B4-BE49-F238E27FC236}">
                <a16:creationId xmlns:a16="http://schemas.microsoft.com/office/drawing/2014/main" id="{040ED1D1-FAA6-4425-8480-DFB06BCCF63A}"/>
              </a:ext>
            </a:extLst>
          </p:cNvPr>
          <p:cNvSpPr/>
          <p:nvPr/>
        </p:nvSpPr>
        <p:spPr>
          <a:xfrm>
            <a:off x="10989767" y="5208299"/>
            <a:ext cx="569387" cy="400110"/>
          </a:xfrm>
          <a:prstGeom prst="rect">
            <a:avLst/>
          </a:prstGeom>
        </p:spPr>
        <p:txBody>
          <a:bodyPr wrap="none">
            <a:spAutoFit/>
          </a:bodyPr>
          <a:lstStyle/>
          <a:p>
            <a:r>
              <a:rPr lang="en-GB" dirty="0">
                <a:solidFill>
                  <a:srgbClr val="FF0000"/>
                </a:solidFill>
              </a:rPr>
              <a:t>RG</a:t>
            </a:r>
          </a:p>
        </p:txBody>
      </p:sp>
      <p:sp>
        <p:nvSpPr>
          <p:cNvPr id="38" name="Rectangle 37">
            <a:extLst>
              <a:ext uri="{FF2B5EF4-FFF2-40B4-BE49-F238E27FC236}">
                <a16:creationId xmlns:a16="http://schemas.microsoft.com/office/drawing/2014/main" id="{5C04928A-7684-403C-A1D6-88F4A20DC142}"/>
              </a:ext>
            </a:extLst>
          </p:cNvPr>
          <p:cNvSpPr/>
          <p:nvPr/>
        </p:nvSpPr>
        <p:spPr>
          <a:xfrm>
            <a:off x="10149021" y="5647013"/>
            <a:ext cx="542136" cy="400110"/>
          </a:xfrm>
          <a:prstGeom prst="rect">
            <a:avLst/>
          </a:prstGeom>
        </p:spPr>
        <p:txBody>
          <a:bodyPr wrap="none">
            <a:spAutoFit/>
          </a:bodyPr>
          <a:lstStyle/>
          <a:p>
            <a:r>
              <a:rPr lang="en-GB" dirty="0">
                <a:solidFill>
                  <a:srgbClr val="FF0000"/>
                </a:solidFill>
              </a:rPr>
              <a:t>BR</a:t>
            </a:r>
          </a:p>
        </p:txBody>
      </p:sp>
      <p:sp>
        <p:nvSpPr>
          <p:cNvPr id="39" name="Rectangle 38">
            <a:extLst>
              <a:ext uri="{FF2B5EF4-FFF2-40B4-BE49-F238E27FC236}">
                <a16:creationId xmlns:a16="http://schemas.microsoft.com/office/drawing/2014/main" id="{02408A75-1CEA-4E80-B5BC-9EB38451C61C}"/>
              </a:ext>
            </a:extLst>
          </p:cNvPr>
          <p:cNvSpPr/>
          <p:nvPr/>
        </p:nvSpPr>
        <p:spPr>
          <a:xfrm>
            <a:off x="10585974" y="5656328"/>
            <a:ext cx="527709" cy="400110"/>
          </a:xfrm>
          <a:prstGeom prst="rect">
            <a:avLst/>
          </a:prstGeom>
        </p:spPr>
        <p:txBody>
          <a:bodyPr wrap="none">
            <a:spAutoFit/>
          </a:bodyPr>
          <a:lstStyle/>
          <a:p>
            <a:r>
              <a:rPr lang="en-GB" dirty="0">
                <a:solidFill>
                  <a:srgbClr val="FF0000"/>
                </a:solidFill>
              </a:rPr>
              <a:t>BB</a:t>
            </a:r>
          </a:p>
        </p:txBody>
      </p:sp>
      <p:sp>
        <p:nvSpPr>
          <p:cNvPr id="40" name="Rectangle 39">
            <a:extLst>
              <a:ext uri="{FF2B5EF4-FFF2-40B4-BE49-F238E27FC236}">
                <a16:creationId xmlns:a16="http://schemas.microsoft.com/office/drawing/2014/main" id="{7F31F4B6-AEED-491B-A1C0-AE05DC184851}"/>
              </a:ext>
            </a:extLst>
          </p:cNvPr>
          <p:cNvSpPr/>
          <p:nvPr/>
        </p:nvSpPr>
        <p:spPr>
          <a:xfrm>
            <a:off x="11020709" y="5656328"/>
            <a:ext cx="554960" cy="400110"/>
          </a:xfrm>
          <a:prstGeom prst="rect">
            <a:avLst/>
          </a:prstGeom>
        </p:spPr>
        <p:txBody>
          <a:bodyPr wrap="none">
            <a:spAutoFit/>
          </a:bodyPr>
          <a:lstStyle/>
          <a:p>
            <a:r>
              <a:rPr lang="en-GB" dirty="0">
                <a:solidFill>
                  <a:srgbClr val="FF0000"/>
                </a:solidFill>
              </a:rPr>
              <a:t>BG</a:t>
            </a:r>
          </a:p>
        </p:txBody>
      </p:sp>
      <p:sp>
        <p:nvSpPr>
          <p:cNvPr id="41" name="Rectangle 40">
            <a:extLst>
              <a:ext uri="{FF2B5EF4-FFF2-40B4-BE49-F238E27FC236}">
                <a16:creationId xmlns:a16="http://schemas.microsoft.com/office/drawing/2014/main" id="{219A20C9-DA54-4337-A2FF-A5269482D757}"/>
              </a:ext>
            </a:extLst>
          </p:cNvPr>
          <p:cNvSpPr/>
          <p:nvPr/>
        </p:nvSpPr>
        <p:spPr>
          <a:xfrm>
            <a:off x="10168843" y="6044562"/>
            <a:ext cx="542136" cy="400110"/>
          </a:xfrm>
          <a:prstGeom prst="rect">
            <a:avLst/>
          </a:prstGeom>
        </p:spPr>
        <p:txBody>
          <a:bodyPr wrap="none">
            <a:spAutoFit/>
          </a:bodyPr>
          <a:lstStyle/>
          <a:p>
            <a:r>
              <a:rPr lang="en-GB" dirty="0">
                <a:solidFill>
                  <a:srgbClr val="FF0000"/>
                </a:solidFill>
              </a:rPr>
              <a:t>YR</a:t>
            </a:r>
          </a:p>
        </p:txBody>
      </p:sp>
      <p:sp>
        <p:nvSpPr>
          <p:cNvPr id="42" name="Rectangle 41">
            <a:extLst>
              <a:ext uri="{FF2B5EF4-FFF2-40B4-BE49-F238E27FC236}">
                <a16:creationId xmlns:a16="http://schemas.microsoft.com/office/drawing/2014/main" id="{B8406C2E-890E-47B8-9A5E-0555F4602E8E}"/>
              </a:ext>
            </a:extLst>
          </p:cNvPr>
          <p:cNvSpPr/>
          <p:nvPr/>
        </p:nvSpPr>
        <p:spPr>
          <a:xfrm>
            <a:off x="10590006" y="6051316"/>
            <a:ext cx="527709" cy="400110"/>
          </a:xfrm>
          <a:prstGeom prst="rect">
            <a:avLst/>
          </a:prstGeom>
        </p:spPr>
        <p:txBody>
          <a:bodyPr wrap="none">
            <a:spAutoFit/>
          </a:bodyPr>
          <a:lstStyle/>
          <a:p>
            <a:r>
              <a:rPr lang="en-GB" dirty="0">
                <a:solidFill>
                  <a:srgbClr val="FF0000"/>
                </a:solidFill>
              </a:rPr>
              <a:t>YB</a:t>
            </a:r>
          </a:p>
        </p:txBody>
      </p:sp>
      <p:sp>
        <p:nvSpPr>
          <p:cNvPr id="43" name="Rectangle 42">
            <a:extLst>
              <a:ext uri="{FF2B5EF4-FFF2-40B4-BE49-F238E27FC236}">
                <a16:creationId xmlns:a16="http://schemas.microsoft.com/office/drawing/2014/main" id="{58FB19D5-3788-4E1B-927C-AB51049B5850}"/>
              </a:ext>
            </a:extLst>
          </p:cNvPr>
          <p:cNvSpPr/>
          <p:nvPr/>
        </p:nvSpPr>
        <p:spPr>
          <a:xfrm>
            <a:off x="10983918" y="6065753"/>
            <a:ext cx="554960" cy="400110"/>
          </a:xfrm>
          <a:prstGeom prst="rect">
            <a:avLst/>
          </a:prstGeom>
        </p:spPr>
        <p:txBody>
          <a:bodyPr wrap="none">
            <a:spAutoFit/>
          </a:bodyPr>
          <a:lstStyle/>
          <a:p>
            <a:r>
              <a:rPr lang="en-GB" dirty="0">
                <a:solidFill>
                  <a:srgbClr val="FF0000"/>
                </a:solidFill>
              </a:rPr>
              <a:t>YG</a:t>
            </a:r>
          </a:p>
        </p:txBody>
      </p:sp>
      <p:sp>
        <p:nvSpPr>
          <p:cNvPr id="44" name="Rectangle 43">
            <a:extLst>
              <a:ext uri="{FF2B5EF4-FFF2-40B4-BE49-F238E27FC236}">
                <a16:creationId xmlns:a16="http://schemas.microsoft.com/office/drawing/2014/main" id="{98369346-CFE3-4E00-85B7-CC6590D931A0}"/>
              </a:ext>
            </a:extLst>
          </p:cNvPr>
          <p:cNvSpPr/>
          <p:nvPr/>
        </p:nvSpPr>
        <p:spPr>
          <a:xfrm>
            <a:off x="5767268" y="2095893"/>
            <a:ext cx="997389" cy="461665"/>
          </a:xfrm>
          <a:prstGeom prst="rect">
            <a:avLst/>
          </a:prstGeom>
        </p:spPr>
        <p:txBody>
          <a:bodyPr wrap="none">
            <a:spAutoFit/>
          </a:bodyPr>
          <a:lstStyle/>
          <a:p>
            <a:r>
              <a:rPr lang="en-GB" sz="2400" dirty="0">
                <a:solidFill>
                  <a:srgbClr val="FF0000"/>
                </a:solidFill>
              </a:rPr>
              <a:t>p(6) =</a:t>
            </a:r>
          </a:p>
        </p:txBody>
      </p:sp>
      <p:sp>
        <p:nvSpPr>
          <p:cNvPr id="45" name="Rectangle 44">
            <a:extLst>
              <a:ext uri="{FF2B5EF4-FFF2-40B4-BE49-F238E27FC236}">
                <a16:creationId xmlns:a16="http://schemas.microsoft.com/office/drawing/2014/main" id="{5DE2628F-FDC4-4BFE-8102-FFBA6E963F37}"/>
              </a:ext>
            </a:extLst>
          </p:cNvPr>
          <p:cNvSpPr/>
          <p:nvPr/>
        </p:nvSpPr>
        <p:spPr>
          <a:xfrm>
            <a:off x="5759548" y="2664785"/>
            <a:ext cx="997389" cy="461665"/>
          </a:xfrm>
          <a:prstGeom prst="rect">
            <a:avLst/>
          </a:prstGeom>
        </p:spPr>
        <p:txBody>
          <a:bodyPr wrap="none">
            <a:spAutoFit/>
          </a:bodyPr>
          <a:lstStyle/>
          <a:p>
            <a:r>
              <a:rPr lang="en-GB" sz="2400" dirty="0">
                <a:solidFill>
                  <a:srgbClr val="FF0000"/>
                </a:solidFill>
              </a:rPr>
              <a:t>p(0) =</a:t>
            </a:r>
          </a:p>
        </p:txBody>
      </p:sp>
      <p:sp>
        <p:nvSpPr>
          <p:cNvPr id="46" name="Rectangle 45">
            <a:extLst>
              <a:ext uri="{FF2B5EF4-FFF2-40B4-BE49-F238E27FC236}">
                <a16:creationId xmlns:a16="http://schemas.microsoft.com/office/drawing/2014/main" id="{3AF3B775-8C84-447C-93E0-6B47F7B374A2}"/>
              </a:ext>
            </a:extLst>
          </p:cNvPr>
          <p:cNvSpPr/>
          <p:nvPr/>
        </p:nvSpPr>
        <p:spPr>
          <a:xfrm>
            <a:off x="5759548" y="3167210"/>
            <a:ext cx="997389" cy="461665"/>
          </a:xfrm>
          <a:prstGeom prst="rect">
            <a:avLst/>
          </a:prstGeom>
        </p:spPr>
        <p:txBody>
          <a:bodyPr wrap="none">
            <a:spAutoFit/>
          </a:bodyPr>
          <a:lstStyle/>
          <a:p>
            <a:r>
              <a:rPr lang="en-GB" sz="2400" dirty="0">
                <a:solidFill>
                  <a:srgbClr val="FF0000"/>
                </a:solidFill>
              </a:rPr>
              <a:t>p(1) =</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F2623D5-A1D0-423A-8EC9-F5A55504AF9C}"/>
                  </a:ext>
                </a:extLst>
              </p:cNvPr>
              <p:cNvSpPr txBox="1"/>
              <p:nvPr/>
            </p:nvSpPr>
            <p:spPr>
              <a:xfrm>
                <a:off x="8504177" y="5185815"/>
                <a:ext cx="785848" cy="6685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9</m:t>
                          </m:r>
                        </m:den>
                      </m:f>
                    </m:oMath>
                  </m:oMathPara>
                </a14:m>
                <a:endParaRPr lang="en-GB" dirty="0"/>
              </a:p>
            </p:txBody>
          </p:sp>
        </mc:Choice>
        <mc:Fallback xmlns="">
          <p:sp>
            <p:nvSpPr>
              <p:cNvPr id="47" name="TextBox 46">
                <a:extLst>
                  <a:ext uri="{FF2B5EF4-FFF2-40B4-BE49-F238E27FC236}">
                    <a16:creationId xmlns:a16="http://schemas.microsoft.com/office/drawing/2014/main" id="{9F2623D5-A1D0-423A-8EC9-F5A55504AF9C}"/>
                  </a:ext>
                </a:extLst>
              </p:cNvPr>
              <p:cNvSpPr txBox="1">
                <a:spLocks noRot="1" noChangeAspect="1" noMove="1" noResize="1" noEditPoints="1" noAdjustHandles="1" noChangeArrowheads="1" noChangeShapeType="1" noTextEdit="1"/>
              </p:cNvSpPr>
              <p:nvPr/>
            </p:nvSpPr>
            <p:spPr>
              <a:xfrm>
                <a:off x="8504177" y="5185815"/>
                <a:ext cx="785848" cy="66851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14B9333-BCAB-4437-BF8C-CB0EBA34FF93}"/>
                  </a:ext>
                </a:extLst>
              </p:cNvPr>
              <p:cNvSpPr/>
              <p:nvPr/>
            </p:nvSpPr>
            <p:spPr>
              <a:xfrm>
                <a:off x="6751915" y="1924043"/>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48" name="Rectangle 47">
                <a:extLst>
                  <a:ext uri="{FF2B5EF4-FFF2-40B4-BE49-F238E27FC236}">
                    <a16:creationId xmlns:a16="http://schemas.microsoft.com/office/drawing/2014/main" id="{214B9333-BCAB-4437-BF8C-CB0EBA34FF93}"/>
                  </a:ext>
                </a:extLst>
              </p:cNvPr>
              <p:cNvSpPr>
                <a:spLocks noRot="1" noChangeAspect="1" noMove="1" noResize="1" noEditPoints="1" noAdjustHandles="1" noChangeArrowheads="1" noChangeShapeType="1" noTextEdit="1"/>
              </p:cNvSpPr>
              <p:nvPr/>
            </p:nvSpPr>
            <p:spPr>
              <a:xfrm>
                <a:off x="6751915" y="1924043"/>
                <a:ext cx="540533" cy="6705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80EA6B1-9C98-48ED-A96D-B79E1D530D62}"/>
                  </a:ext>
                </a:extLst>
              </p:cNvPr>
              <p:cNvSpPr/>
              <p:nvPr/>
            </p:nvSpPr>
            <p:spPr>
              <a:xfrm>
                <a:off x="6812273" y="2491238"/>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49" name="Rectangle 48">
                <a:extLst>
                  <a:ext uri="{FF2B5EF4-FFF2-40B4-BE49-F238E27FC236}">
                    <a16:creationId xmlns:a16="http://schemas.microsoft.com/office/drawing/2014/main" id="{480EA6B1-9C98-48ED-A96D-B79E1D530D62}"/>
                  </a:ext>
                </a:extLst>
              </p:cNvPr>
              <p:cNvSpPr>
                <a:spLocks noRot="1" noChangeAspect="1" noMove="1" noResize="1" noEditPoints="1" noAdjustHandles="1" noChangeArrowheads="1" noChangeShapeType="1" noTextEdit="1"/>
              </p:cNvSpPr>
              <p:nvPr/>
            </p:nvSpPr>
            <p:spPr>
              <a:xfrm>
                <a:off x="6812273" y="2491238"/>
                <a:ext cx="540533" cy="67056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0A2CA4E-ADE5-40B7-AE1C-6DBB0E34D5B2}"/>
                  </a:ext>
                </a:extLst>
              </p:cNvPr>
              <p:cNvSpPr/>
              <p:nvPr/>
            </p:nvSpPr>
            <p:spPr>
              <a:xfrm>
                <a:off x="6822518" y="3078436"/>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16</m:t>
                          </m:r>
                        </m:den>
                      </m:f>
                    </m:oMath>
                  </m:oMathPara>
                </a14:m>
                <a:endParaRPr lang="en-GB" dirty="0"/>
              </a:p>
            </p:txBody>
          </p:sp>
        </mc:Choice>
        <mc:Fallback xmlns="">
          <p:sp>
            <p:nvSpPr>
              <p:cNvPr id="50" name="Rectangle 49">
                <a:extLst>
                  <a:ext uri="{FF2B5EF4-FFF2-40B4-BE49-F238E27FC236}">
                    <a16:creationId xmlns:a16="http://schemas.microsoft.com/office/drawing/2014/main" id="{A0A2CA4E-ADE5-40B7-AE1C-6DBB0E34D5B2}"/>
                  </a:ext>
                </a:extLst>
              </p:cNvPr>
              <p:cNvSpPr>
                <a:spLocks noRot="1" noChangeAspect="1" noMove="1" noResize="1" noEditPoints="1" noAdjustHandles="1" noChangeArrowheads="1" noChangeShapeType="1" noTextEdit="1"/>
              </p:cNvSpPr>
              <p:nvPr/>
            </p:nvSpPr>
            <p:spPr>
              <a:xfrm>
                <a:off x="6822518" y="3078436"/>
                <a:ext cx="540533" cy="69711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1" name="Rectangle 50">
                <a:extLst>
                  <a:ext uri="{FF2B5EF4-FFF2-40B4-BE49-F238E27FC236}">
                    <a16:creationId xmlns:a16="http://schemas.microsoft.com/office/drawing/2014/main" id="{D8362746-B96C-457B-A6BC-19561FD3AA58}"/>
                  </a:ext>
                </a:extLst>
              </p:cNvPr>
              <p:cNvSpPr/>
              <p:nvPr/>
            </p:nvSpPr>
            <p:spPr>
              <a:xfrm>
                <a:off x="6837232" y="3657188"/>
                <a:ext cx="540533" cy="669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i="1">
                              <a:solidFill>
                                <a:srgbClr val="FF0000"/>
                              </a:solidFill>
                              <a:latin typeface="Cambria Math" panose="02040503050406030204" pitchFamily="18" charset="0"/>
                            </a:rPr>
                            <m:t>16</m:t>
                          </m:r>
                        </m:den>
                      </m:f>
                    </m:oMath>
                  </m:oMathPara>
                </a14:m>
                <a:endParaRPr lang="en-GB" dirty="0"/>
              </a:p>
            </p:txBody>
          </p:sp>
        </mc:Choice>
        <mc:Fallback>
          <p:sp>
            <p:nvSpPr>
              <p:cNvPr id="51" name="Rectangle 50">
                <a:extLst>
                  <a:ext uri="{FF2B5EF4-FFF2-40B4-BE49-F238E27FC236}">
                    <a16:creationId xmlns:a16="http://schemas.microsoft.com/office/drawing/2014/main" id="{D8362746-B96C-457B-A6BC-19561FD3AA58}"/>
                  </a:ext>
                </a:extLst>
              </p:cNvPr>
              <p:cNvSpPr>
                <a:spLocks noRot="1" noChangeAspect="1" noMove="1" noResize="1" noEditPoints="1" noAdjustHandles="1" noChangeArrowheads="1" noChangeShapeType="1" noTextEdit="1"/>
              </p:cNvSpPr>
              <p:nvPr/>
            </p:nvSpPr>
            <p:spPr>
              <a:xfrm>
                <a:off x="6837232" y="3657188"/>
                <a:ext cx="540533" cy="669479"/>
              </a:xfrm>
              <a:prstGeom prst="rect">
                <a:avLst/>
              </a:prstGeom>
              <a:blipFill>
                <a:blip r:embed="rId14"/>
                <a:stretch>
                  <a:fillRect/>
                </a:stretch>
              </a:blipFill>
            </p:spPr>
            <p:txBody>
              <a:bodyPr/>
              <a:lstStyle/>
              <a:p>
                <a:r>
                  <a:rPr lang="en-GB">
                    <a:noFill/>
                  </a:rPr>
                  <a:t> </a:t>
                </a:r>
              </a:p>
            </p:txBody>
          </p:sp>
        </mc:Fallback>
      </mc:AlternateContent>
      <p:sp>
        <p:nvSpPr>
          <p:cNvPr id="52" name="TextBox 51">
            <a:extLst>
              <a:ext uri="{FF2B5EF4-FFF2-40B4-BE49-F238E27FC236}">
                <a16:creationId xmlns:a16="http://schemas.microsoft.com/office/drawing/2014/main" id="{5B2CD693-1334-454D-9344-3C6C0D2C68CE}"/>
              </a:ext>
            </a:extLst>
          </p:cNvPr>
          <p:cNvSpPr txBox="1"/>
          <p:nvPr/>
        </p:nvSpPr>
        <p:spPr>
          <a:xfrm>
            <a:off x="6944719" y="5314239"/>
            <a:ext cx="1854407" cy="461665"/>
          </a:xfrm>
          <a:prstGeom prst="rect">
            <a:avLst/>
          </a:prstGeom>
          <a:noFill/>
        </p:spPr>
        <p:txBody>
          <a:bodyPr wrap="square" rtlCol="0">
            <a:spAutoFit/>
          </a:bodyPr>
          <a:lstStyle/>
          <a:p>
            <a:r>
              <a:rPr lang="en-GB" sz="2400" dirty="0">
                <a:solidFill>
                  <a:srgbClr val="FF0000"/>
                </a:solidFill>
              </a:rPr>
              <a:t>p(RR,BB) =</a:t>
            </a:r>
          </a:p>
        </p:txBody>
      </p:sp>
      <p:sp>
        <p:nvSpPr>
          <p:cNvPr id="53" name="Rectangle 52">
            <a:extLst>
              <a:ext uri="{FF2B5EF4-FFF2-40B4-BE49-F238E27FC236}">
                <a16:creationId xmlns:a16="http://schemas.microsoft.com/office/drawing/2014/main" id="{E91A450C-048A-4310-BC68-B4FCD3E35940}"/>
              </a:ext>
            </a:extLst>
          </p:cNvPr>
          <p:cNvSpPr/>
          <p:nvPr/>
        </p:nvSpPr>
        <p:spPr>
          <a:xfrm>
            <a:off x="5121050" y="6174980"/>
            <a:ext cx="1293559" cy="461665"/>
          </a:xfrm>
          <a:prstGeom prst="rect">
            <a:avLst/>
          </a:prstGeom>
        </p:spPr>
        <p:txBody>
          <a:bodyPr wrap="none">
            <a:spAutoFit/>
          </a:bodyPr>
          <a:lstStyle/>
          <a:p>
            <a:r>
              <a:rPr lang="en-GB" sz="2400" dirty="0">
                <a:solidFill>
                  <a:srgbClr val="FF0000"/>
                </a:solidFill>
              </a:rPr>
              <a:t>p(RY) =</a:t>
            </a: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B7D7EAD-9CED-4891-98C8-5F8E3FDC6E4F}"/>
                  </a:ext>
                </a:extLst>
              </p:cNvPr>
              <p:cNvSpPr/>
              <p:nvPr/>
            </p:nvSpPr>
            <p:spPr>
              <a:xfrm>
                <a:off x="6289682" y="6057877"/>
                <a:ext cx="397866"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9</m:t>
                          </m:r>
                        </m:den>
                      </m:f>
                    </m:oMath>
                  </m:oMathPara>
                </a14:m>
                <a:endParaRPr lang="en-GB" dirty="0"/>
              </a:p>
            </p:txBody>
          </p:sp>
        </mc:Choice>
        <mc:Fallback xmlns="">
          <p:sp>
            <p:nvSpPr>
              <p:cNvPr id="54" name="Rectangle 53">
                <a:extLst>
                  <a:ext uri="{FF2B5EF4-FFF2-40B4-BE49-F238E27FC236}">
                    <a16:creationId xmlns:a16="http://schemas.microsoft.com/office/drawing/2014/main" id="{3B7D7EAD-9CED-4891-98C8-5F8E3FDC6E4F}"/>
                  </a:ext>
                </a:extLst>
              </p:cNvPr>
              <p:cNvSpPr>
                <a:spLocks noRot="1" noChangeAspect="1" noMove="1" noResize="1" noEditPoints="1" noAdjustHandles="1" noChangeArrowheads="1" noChangeShapeType="1" noTextEdit="1"/>
              </p:cNvSpPr>
              <p:nvPr/>
            </p:nvSpPr>
            <p:spPr>
              <a:xfrm>
                <a:off x="6289682" y="6057877"/>
                <a:ext cx="397866" cy="670568"/>
              </a:xfrm>
              <a:prstGeom prst="rect">
                <a:avLst/>
              </a:prstGeom>
              <a:blipFill>
                <a:blip r:embed="rId15"/>
                <a:stretch>
                  <a:fillRect/>
                </a:stretch>
              </a:blipFill>
            </p:spPr>
            <p:txBody>
              <a:bodyPr/>
              <a:lstStyle/>
              <a:p>
                <a:r>
                  <a:rPr lang="en-GB">
                    <a:noFill/>
                  </a:rPr>
                  <a:t> </a:t>
                </a:r>
              </a:p>
            </p:txBody>
          </p:sp>
        </mc:Fallback>
      </mc:AlternateContent>
      <p:sp>
        <p:nvSpPr>
          <p:cNvPr id="58" name="Rectangle 57">
            <a:extLst>
              <a:ext uri="{FF2B5EF4-FFF2-40B4-BE49-F238E27FC236}">
                <a16:creationId xmlns:a16="http://schemas.microsoft.com/office/drawing/2014/main" id="{C9CA922E-63A4-4301-A523-5094D2C823AA}"/>
              </a:ext>
            </a:extLst>
          </p:cNvPr>
          <p:cNvSpPr/>
          <p:nvPr/>
        </p:nvSpPr>
        <p:spPr bwMode="auto">
          <a:xfrm>
            <a:off x="8666089" y="1285218"/>
            <a:ext cx="1341946" cy="1236926"/>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9" name="Rectangle 58">
            <a:extLst>
              <a:ext uri="{FF2B5EF4-FFF2-40B4-BE49-F238E27FC236}">
                <a16:creationId xmlns:a16="http://schemas.microsoft.com/office/drawing/2014/main" id="{C9CA922E-63A4-4301-A523-5094D2C823AA}"/>
              </a:ext>
            </a:extLst>
          </p:cNvPr>
          <p:cNvSpPr/>
          <p:nvPr/>
        </p:nvSpPr>
        <p:spPr bwMode="auto">
          <a:xfrm>
            <a:off x="8519592" y="3239875"/>
            <a:ext cx="1224136" cy="1215215"/>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0" name="Rectangle 59">
            <a:extLst>
              <a:ext uri="{FF2B5EF4-FFF2-40B4-BE49-F238E27FC236}">
                <a16:creationId xmlns:a16="http://schemas.microsoft.com/office/drawing/2014/main" id="{C9CA922E-63A4-4301-A523-5094D2C823AA}"/>
              </a:ext>
            </a:extLst>
          </p:cNvPr>
          <p:cNvSpPr/>
          <p:nvPr/>
        </p:nvSpPr>
        <p:spPr bwMode="auto">
          <a:xfrm>
            <a:off x="10432375" y="1221594"/>
            <a:ext cx="1222930" cy="1300550"/>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61" name="Rectangle 60">
            <a:extLst>
              <a:ext uri="{FF2B5EF4-FFF2-40B4-BE49-F238E27FC236}">
                <a16:creationId xmlns:a16="http://schemas.microsoft.com/office/drawing/2014/main" id="{C9CA922E-63A4-4301-A523-5094D2C823AA}"/>
              </a:ext>
            </a:extLst>
          </p:cNvPr>
          <p:cNvSpPr/>
          <p:nvPr/>
        </p:nvSpPr>
        <p:spPr bwMode="auto">
          <a:xfrm>
            <a:off x="10297400" y="3262359"/>
            <a:ext cx="1296144" cy="1192731"/>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5" name="TextBox 54">
            <a:extLst>
              <a:ext uri="{FF2B5EF4-FFF2-40B4-BE49-F238E27FC236}">
                <a16:creationId xmlns:a16="http://schemas.microsoft.com/office/drawing/2014/main" id="{3CCA7287-CC1C-41F8-9FEF-7AE58E790715}"/>
              </a:ext>
            </a:extLst>
          </p:cNvPr>
          <p:cNvSpPr txBox="1"/>
          <p:nvPr/>
        </p:nvSpPr>
        <p:spPr>
          <a:xfrm>
            <a:off x="2602526" y="1999413"/>
            <a:ext cx="292601" cy="461665"/>
          </a:xfrm>
          <a:prstGeom prst="rect">
            <a:avLst/>
          </a:prstGeom>
          <a:noFill/>
        </p:spPr>
        <p:txBody>
          <a:bodyPr wrap="square" rtlCol="0">
            <a:spAutoFit/>
          </a:bodyPr>
          <a:lstStyle/>
          <a:p>
            <a:r>
              <a:rPr lang="en-GB" sz="2400" dirty="0"/>
              <a:t>+</a:t>
            </a:r>
          </a:p>
        </p:txBody>
      </p:sp>
    </p:spTree>
    <p:extLst>
      <p:ext uri="{BB962C8B-B14F-4D97-AF65-F5344CB8AC3E}">
        <p14:creationId xmlns:p14="http://schemas.microsoft.com/office/powerpoint/2010/main" val="4133586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9" grpId="0"/>
      <p:bldP spid="20"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AE335DE-FFCB-4061-A348-EE523FE433F4}"/>
              </a:ext>
            </a:extLst>
          </p:cNvPr>
          <p:cNvSpPr/>
          <p:nvPr/>
        </p:nvSpPr>
        <p:spPr>
          <a:xfrm>
            <a:off x="2328427" y="692696"/>
            <a:ext cx="8928992" cy="3416320"/>
          </a:xfrm>
          <a:prstGeom prst="rect">
            <a:avLst/>
          </a:prstGeom>
        </p:spPr>
        <p:txBody>
          <a:bodyPr wrap="square">
            <a:spAutoFit/>
          </a:bodyPr>
          <a:lstStyle/>
          <a:p>
            <a:r>
              <a:rPr lang="en-GB" sz="2400" dirty="0"/>
              <a:t>7. Two fair dice are rolled and the scores on each dice are multiplied together to give a total score.  What is the probability of  a total score:</a:t>
            </a:r>
          </a:p>
          <a:p>
            <a:r>
              <a:rPr lang="en-GB" sz="2400" dirty="0"/>
              <a:t>(a)	of 12,</a:t>
            </a:r>
          </a:p>
          <a:p>
            <a:r>
              <a:rPr lang="en-GB" sz="2400" dirty="0"/>
              <a:t>(b)	of 20,</a:t>
            </a:r>
          </a:p>
          <a:p>
            <a:r>
              <a:rPr lang="en-GB" sz="2400" dirty="0"/>
              <a:t>(c)	greater than 25,</a:t>
            </a:r>
          </a:p>
          <a:p>
            <a:r>
              <a:rPr lang="en-GB" sz="2400" dirty="0"/>
              <a:t>(d)	less than 30,</a:t>
            </a:r>
          </a:p>
          <a:p>
            <a:pPr marL="457200" indent="-457200">
              <a:buAutoNum type="alphaLcParenBoth" startAt="5"/>
            </a:pPr>
            <a:r>
              <a:rPr lang="en-GB" sz="2400" dirty="0"/>
              <a:t>that is an even number </a:t>
            </a:r>
          </a:p>
          <a:p>
            <a:pPr marL="457200" indent="-457200">
              <a:buAutoNum type="alphaLcParenBoth" startAt="5"/>
            </a:pPr>
            <a:endParaRPr lang="en-GB" sz="2400" dirty="0"/>
          </a:p>
        </p:txBody>
      </p:sp>
      <p:sp>
        <p:nvSpPr>
          <p:cNvPr id="6" name="TextBox 5">
            <a:extLst>
              <a:ext uri="{FF2B5EF4-FFF2-40B4-BE49-F238E27FC236}">
                <a16:creationId xmlns:a16="http://schemas.microsoft.com/office/drawing/2014/main" id="{56357D3C-EE3D-4984-8FA2-C22937471CF2}"/>
              </a:ext>
            </a:extLst>
          </p:cNvPr>
          <p:cNvSpPr txBox="1"/>
          <p:nvPr/>
        </p:nvSpPr>
        <p:spPr>
          <a:xfrm>
            <a:off x="2375278" y="4524514"/>
            <a:ext cx="4296786" cy="461665"/>
          </a:xfrm>
          <a:prstGeom prst="rect">
            <a:avLst/>
          </a:prstGeom>
          <a:noFill/>
        </p:spPr>
        <p:txBody>
          <a:bodyPr wrap="square" rtlCol="0">
            <a:spAutoFit/>
          </a:bodyPr>
          <a:lstStyle/>
          <a:p>
            <a:r>
              <a:rPr lang="en-GB" sz="2400" dirty="0"/>
              <a:t>What is the probability of :  </a:t>
            </a:r>
          </a:p>
        </p:txBody>
      </p:sp>
      <p:sp>
        <p:nvSpPr>
          <p:cNvPr id="7" name="Rectangle 6">
            <a:extLst>
              <a:ext uri="{FF2B5EF4-FFF2-40B4-BE49-F238E27FC236}">
                <a16:creationId xmlns:a16="http://schemas.microsoft.com/office/drawing/2014/main" id="{79025239-1348-42D1-B3F5-1BF08F27FD55}"/>
              </a:ext>
            </a:extLst>
          </p:cNvPr>
          <p:cNvSpPr/>
          <p:nvPr/>
        </p:nvSpPr>
        <p:spPr>
          <a:xfrm>
            <a:off x="2380299" y="3871077"/>
            <a:ext cx="8552194" cy="830997"/>
          </a:xfrm>
          <a:prstGeom prst="rect">
            <a:avLst/>
          </a:prstGeom>
        </p:spPr>
        <p:txBody>
          <a:bodyPr wrap="square">
            <a:spAutoFit/>
          </a:bodyPr>
          <a:lstStyle/>
          <a:p>
            <a:r>
              <a:rPr lang="en-GB" sz="2400" dirty="0"/>
              <a:t>Repeat the experiment but find the difference between the dice scores. Complete the table</a:t>
            </a:r>
          </a:p>
        </p:txBody>
      </p:sp>
      <p:sp>
        <p:nvSpPr>
          <p:cNvPr id="8" name="TextBox 7">
            <a:extLst>
              <a:ext uri="{FF2B5EF4-FFF2-40B4-BE49-F238E27FC236}">
                <a16:creationId xmlns:a16="http://schemas.microsoft.com/office/drawing/2014/main" id="{05A1FA92-F8B6-47CC-9F52-9FDC065E6039}"/>
              </a:ext>
            </a:extLst>
          </p:cNvPr>
          <p:cNvSpPr txBox="1"/>
          <p:nvPr/>
        </p:nvSpPr>
        <p:spPr>
          <a:xfrm>
            <a:off x="2372822" y="5047036"/>
            <a:ext cx="4752528" cy="1200329"/>
          </a:xfrm>
          <a:prstGeom prst="rect">
            <a:avLst/>
          </a:prstGeom>
          <a:noFill/>
        </p:spPr>
        <p:txBody>
          <a:bodyPr wrap="square" rtlCol="0">
            <a:spAutoFit/>
          </a:bodyPr>
          <a:lstStyle/>
          <a:p>
            <a:pPr marL="457200" indent="-457200">
              <a:buAutoNum type="alphaLcParenBoth"/>
            </a:pPr>
            <a:r>
              <a:rPr lang="en-GB" sz="2400" dirty="0"/>
              <a:t>difference of 0</a:t>
            </a:r>
          </a:p>
          <a:p>
            <a:pPr marL="457200" indent="-457200">
              <a:buAutoNum type="alphaLcParenBoth"/>
            </a:pPr>
            <a:r>
              <a:rPr lang="en-GB" sz="2400" dirty="0"/>
              <a:t>difference greater than 1,</a:t>
            </a:r>
          </a:p>
          <a:p>
            <a:pPr marL="457200" indent="-457200">
              <a:buAutoNum type="alphaLcParenBoth"/>
            </a:pPr>
            <a:r>
              <a:rPr lang="en-GB" sz="2400" dirty="0"/>
              <a:t>difference of an odd number?</a:t>
            </a:r>
          </a:p>
        </p:txBody>
      </p:sp>
      <p:pic>
        <p:nvPicPr>
          <p:cNvPr id="9" name="Picture 8">
            <a:extLst>
              <a:ext uri="{FF2B5EF4-FFF2-40B4-BE49-F238E27FC236}">
                <a16:creationId xmlns:a16="http://schemas.microsoft.com/office/drawing/2014/main" id="{2C49D24D-D12E-4C43-8B57-195B0C471C65}"/>
              </a:ext>
            </a:extLst>
          </p:cNvPr>
          <p:cNvPicPr>
            <a:picLocks noChangeAspect="1"/>
          </p:cNvPicPr>
          <p:nvPr/>
        </p:nvPicPr>
        <p:blipFill>
          <a:blip r:embed="rId4"/>
          <a:stretch>
            <a:fillRect/>
          </a:stretch>
        </p:blipFill>
        <p:spPr>
          <a:xfrm>
            <a:off x="8096270" y="4253533"/>
            <a:ext cx="2403712" cy="2324288"/>
          </a:xfrm>
          <a:prstGeom prst="rect">
            <a:avLst/>
          </a:prstGeom>
        </p:spPr>
      </p:pic>
      <p:pic>
        <p:nvPicPr>
          <p:cNvPr id="10" name="Picture 9">
            <a:extLst>
              <a:ext uri="{FF2B5EF4-FFF2-40B4-BE49-F238E27FC236}">
                <a16:creationId xmlns:a16="http://schemas.microsoft.com/office/drawing/2014/main" id="{BD80672F-BD23-41EF-90F1-225E55F09300}"/>
              </a:ext>
            </a:extLst>
          </p:cNvPr>
          <p:cNvPicPr>
            <a:picLocks noChangeAspect="1"/>
          </p:cNvPicPr>
          <p:nvPr/>
        </p:nvPicPr>
        <p:blipFill>
          <a:blip r:embed="rId4"/>
          <a:stretch>
            <a:fillRect/>
          </a:stretch>
        </p:blipFill>
        <p:spPr>
          <a:xfrm>
            <a:off x="8112224" y="1511169"/>
            <a:ext cx="2403712" cy="2324288"/>
          </a:xfrm>
          <a:prstGeom prst="rect">
            <a:avLst/>
          </a:prstGeom>
        </p:spPr>
      </p:pic>
      <p:sp>
        <p:nvSpPr>
          <p:cNvPr id="11" name="TextBox 10">
            <a:extLst>
              <a:ext uri="{FF2B5EF4-FFF2-40B4-BE49-F238E27FC236}">
                <a16:creationId xmlns:a16="http://schemas.microsoft.com/office/drawing/2014/main" id="{BFAADA0C-FA35-48B2-99C0-26D10CC5097E}"/>
              </a:ext>
            </a:extLst>
          </p:cNvPr>
          <p:cNvSpPr txBox="1"/>
          <p:nvPr/>
        </p:nvSpPr>
        <p:spPr>
          <a:xfrm>
            <a:off x="8243557" y="1511169"/>
            <a:ext cx="491356" cy="400110"/>
          </a:xfrm>
          <a:prstGeom prst="rect">
            <a:avLst/>
          </a:prstGeom>
          <a:noFill/>
        </p:spPr>
        <p:txBody>
          <a:bodyPr wrap="square" rtlCol="0">
            <a:spAutoFit/>
          </a:bodyPr>
          <a:lstStyle/>
          <a:p>
            <a:r>
              <a:rPr lang="en-GB" dirty="0"/>
              <a:t>x</a:t>
            </a:r>
          </a:p>
        </p:txBody>
      </p:sp>
      <p:sp>
        <p:nvSpPr>
          <p:cNvPr id="12" name="Rectangle 11">
            <a:extLst>
              <a:ext uri="{FF2B5EF4-FFF2-40B4-BE49-F238E27FC236}">
                <a16:creationId xmlns:a16="http://schemas.microsoft.com/office/drawing/2014/main" id="{002DC20E-A0EA-4723-BE17-1077BA5DE630}"/>
              </a:ext>
            </a:extLst>
          </p:cNvPr>
          <p:cNvSpPr/>
          <p:nvPr/>
        </p:nvSpPr>
        <p:spPr>
          <a:xfrm>
            <a:off x="8243557" y="4192006"/>
            <a:ext cx="269626" cy="400110"/>
          </a:xfrm>
          <a:prstGeom prst="rect">
            <a:avLst/>
          </a:prstGeom>
        </p:spPr>
        <p:txBody>
          <a:bodyPr wrap="none">
            <a:spAutoFit/>
          </a:bodyPr>
          <a:lstStyle/>
          <a:p>
            <a:r>
              <a:rPr lang="en-GB" dirty="0"/>
              <a:t>-</a:t>
            </a:r>
          </a:p>
        </p:txBody>
      </p:sp>
      <p:sp>
        <p:nvSpPr>
          <p:cNvPr id="2" name="TextBox 1">
            <a:extLst>
              <a:ext uri="{FF2B5EF4-FFF2-40B4-BE49-F238E27FC236}">
                <a16:creationId xmlns:a16="http://schemas.microsoft.com/office/drawing/2014/main" id="{49688953-BA36-436B-8C1A-E8BD100FF845}"/>
              </a:ext>
            </a:extLst>
          </p:cNvPr>
          <p:cNvSpPr txBox="1"/>
          <p:nvPr/>
        </p:nvSpPr>
        <p:spPr>
          <a:xfrm>
            <a:off x="8522043" y="1849412"/>
            <a:ext cx="2016224" cy="400110"/>
          </a:xfrm>
          <a:prstGeom prst="rect">
            <a:avLst/>
          </a:prstGeom>
          <a:noFill/>
        </p:spPr>
        <p:txBody>
          <a:bodyPr wrap="square" rtlCol="0">
            <a:spAutoFit/>
          </a:bodyPr>
          <a:lstStyle/>
          <a:p>
            <a:r>
              <a:rPr lang="en-GB" dirty="0">
                <a:solidFill>
                  <a:srgbClr val="FF0000"/>
                </a:solidFill>
              </a:rPr>
              <a:t>1   2  3   4  5  6 </a:t>
            </a:r>
          </a:p>
        </p:txBody>
      </p:sp>
      <p:sp>
        <p:nvSpPr>
          <p:cNvPr id="3" name="Rectangle 2">
            <a:extLst>
              <a:ext uri="{FF2B5EF4-FFF2-40B4-BE49-F238E27FC236}">
                <a16:creationId xmlns:a16="http://schemas.microsoft.com/office/drawing/2014/main" id="{5048E790-CFB4-4876-9B1D-42901A392638}"/>
              </a:ext>
            </a:extLst>
          </p:cNvPr>
          <p:cNvSpPr/>
          <p:nvPr/>
        </p:nvSpPr>
        <p:spPr>
          <a:xfrm>
            <a:off x="8533872" y="4581783"/>
            <a:ext cx="1957587" cy="400110"/>
          </a:xfrm>
          <a:prstGeom prst="rect">
            <a:avLst/>
          </a:prstGeom>
        </p:spPr>
        <p:txBody>
          <a:bodyPr wrap="none">
            <a:spAutoFit/>
          </a:bodyPr>
          <a:lstStyle/>
          <a:p>
            <a:r>
              <a:rPr lang="en-GB" dirty="0">
                <a:solidFill>
                  <a:srgbClr val="FF0000"/>
                </a:solidFill>
              </a:rPr>
              <a:t>0   1  2   3  4  5 </a:t>
            </a:r>
          </a:p>
        </p:txBody>
      </p:sp>
      <p:sp>
        <p:nvSpPr>
          <p:cNvPr id="4" name="Rectangle 3">
            <a:extLst>
              <a:ext uri="{FF2B5EF4-FFF2-40B4-BE49-F238E27FC236}">
                <a16:creationId xmlns:a16="http://schemas.microsoft.com/office/drawing/2014/main" id="{D94A844D-11D0-4DE7-ABE3-CCC24A969A3F}"/>
              </a:ext>
            </a:extLst>
          </p:cNvPr>
          <p:cNvSpPr/>
          <p:nvPr/>
        </p:nvSpPr>
        <p:spPr>
          <a:xfrm>
            <a:off x="8533869" y="2172966"/>
            <a:ext cx="2101857" cy="400110"/>
          </a:xfrm>
          <a:prstGeom prst="rect">
            <a:avLst/>
          </a:prstGeom>
        </p:spPr>
        <p:txBody>
          <a:bodyPr wrap="none">
            <a:spAutoFit/>
          </a:bodyPr>
          <a:lstStyle/>
          <a:p>
            <a:r>
              <a:rPr lang="en-GB" dirty="0">
                <a:solidFill>
                  <a:srgbClr val="FF0000"/>
                </a:solidFill>
              </a:rPr>
              <a:t>2   4  6  8 10 12 </a:t>
            </a:r>
          </a:p>
        </p:txBody>
      </p:sp>
      <p:sp>
        <p:nvSpPr>
          <p:cNvPr id="13" name="Rectangle 12">
            <a:extLst>
              <a:ext uri="{FF2B5EF4-FFF2-40B4-BE49-F238E27FC236}">
                <a16:creationId xmlns:a16="http://schemas.microsoft.com/office/drawing/2014/main" id="{5C4FE6C8-6F89-49D2-A712-F5F35782BE21}"/>
              </a:ext>
            </a:extLst>
          </p:cNvPr>
          <p:cNvSpPr/>
          <p:nvPr/>
        </p:nvSpPr>
        <p:spPr>
          <a:xfrm>
            <a:off x="8469915" y="2765680"/>
            <a:ext cx="468398" cy="400110"/>
          </a:xfrm>
          <a:prstGeom prst="rect">
            <a:avLst/>
          </a:prstGeom>
        </p:spPr>
        <p:txBody>
          <a:bodyPr wrap="none">
            <a:spAutoFit/>
          </a:bodyPr>
          <a:lstStyle/>
          <a:p>
            <a:r>
              <a:rPr lang="en-GB" dirty="0">
                <a:solidFill>
                  <a:srgbClr val="FF0000"/>
                </a:solidFill>
              </a:rPr>
              <a:t> 4 </a:t>
            </a:r>
          </a:p>
        </p:txBody>
      </p:sp>
      <p:sp>
        <p:nvSpPr>
          <p:cNvPr id="14" name="Rectangle 13">
            <a:extLst>
              <a:ext uri="{FF2B5EF4-FFF2-40B4-BE49-F238E27FC236}">
                <a16:creationId xmlns:a16="http://schemas.microsoft.com/office/drawing/2014/main" id="{4F64876D-683B-4825-BD81-F692DC5F7BC7}"/>
              </a:ext>
            </a:extLst>
          </p:cNvPr>
          <p:cNvSpPr/>
          <p:nvPr/>
        </p:nvSpPr>
        <p:spPr>
          <a:xfrm>
            <a:off x="8766394" y="3090587"/>
            <a:ext cx="611065" cy="400110"/>
          </a:xfrm>
          <a:prstGeom prst="rect">
            <a:avLst/>
          </a:prstGeom>
        </p:spPr>
        <p:txBody>
          <a:bodyPr wrap="none">
            <a:spAutoFit/>
          </a:bodyPr>
          <a:lstStyle/>
          <a:p>
            <a:r>
              <a:rPr lang="en-GB" dirty="0">
                <a:solidFill>
                  <a:srgbClr val="FF0000"/>
                </a:solidFill>
              </a:rPr>
              <a:t>10  </a:t>
            </a:r>
          </a:p>
        </p:txBody>
      </p:sp>
      <p:sp>
        <p:nvSpPr>
          <p:cNvPr id="15" name="Rectangle 14">
            <a:extLst>
              <a:ext uri="{FF2B5EF4-FFF2-40B4-BE49-F238E27FC236}">
                <a16:creationId xmlns:a16="http://schemas.microsoft.com/office/drawing/2014/main" id="{2D9CD5CC-D444-4402-997D-676A5710F0D9}"/>
              </a:ext>
            </a:extLst>
          </p:cNvPr>
          <p:cNvSpPr/>
          <p:nvPr/>
        </p:nvSpPr>
        <p:spPr>
          <a:xfrm>
            <a:off x="6446037" y="3154418"/>
            <a:ext cx="255198" cy="400110"/>
          </a:xfrm>
          <a:prstGeom prst="rect">
            <a:avLst/>
          </a:prstGeom>
        </p:spPr>
        <p:txBody>
          <a:bodyPr wrap="none">
            <a:spAutoFit/>
          </a:bodyPr>
          <a:lstStyle/>
          <a:p>
            <a:r>
              <a:rPr lang="en-GB" dirty="0">
                <a:solidFill>
                  <a:srgbClr val="FF0000"/>
                </a:solidFill>
              </a:rPr>
              <a:t> </a:t>
            </a:r>
          </a:p>
        </p:txBody>
      </p:sp>
      <p:sp>
        <p:nvSpPr>
          <p:cNvPr id="16" name="Rectangle 15">
            <a:extLst>
              <a:ext uri="{FF2B5EF4-FFF2-40B4-BE49-F238E27FC236}">
                <a16:creationId xmlns:a16="http://schemas.microsoft.com/office/drawing/2014/main" id="{89CC22A2-5315-43F1-9812-02AA69297C12}"/>
              </a:ext>
            </a:extLst>
          </p:cNvPr>
          <p:cNvSpPr/>
          <p:nvPr/>
        </p:nvSpPr>
        <p:spPr>
          <a:xfrm>
            <a:off x="8515287" y="3366048"/>
            <a:ext cx="255198" cy="400110"/>
          </a:xfrm>
          <a:prstGeom prst="rect">
            <a:avLst/>
          </a:prstGeom>
        </p:spPr>
        <p:txBody>
          <a:bodyPr wrap="none">
            <a:spAutoFit/>
          </a:bodyPr>
          <a:lstStyle/>
          <a:p>
            <a:r>
              <a:rPr lang="en-GB" dirty="0">
                <a:solidFill>
                  <a:srgbClr val="FF0000"/>
                </a:solidFill>
              </a:rPr>
              <a:t> </a:t>
            </a:r>
          </a:p>
        </p:txBody>
      </p:sp>
      <p:sp>
        <p:nvSpPr>
          <p:cNvPr id="17" name="Rectangle 16">
            <a:extLst>
              <a:ext uri="{FF2B5EF4-FFF2-40B4-BE49-F238E27FC236}">
                <a16:creationId xmlns:a16="http://schemas.microsoft.com/office/drawing/2014/main" id="{FE0728D4-F0BF-4B34-93A1-DE404405C2FE}"/>
              </a:ext>
            </a:extLst>
          </p:cNvPr>
          <p:cNvSpPr/>
          <p:nvPr/>
        </p:nvSpPr>
        <p:spPr>
          <a:xfrm>
            <a:off x="8515287" y="4883062"/>
            <a:ext cx="1957587" cy="400110"/>
          </a:xfrm>
          <a:prstGeom prst="rect">
            <a:avLst/>
          </a:prstGeom>
        </p:spPr>
        <p:txBody>
          <a:bodyPr wrap="none">
            <a:spAutoFit/>
          </a:bodyPr>
          <a:lstStyle/>
          <a:p>
            <a:r>
              <a:rPr lang="en-GB" dirty="0">
                <a:solidFill>
                  <a:srgbClr val="FF0000"/>
                </a:solidFill>
              </a:rPr>
              <a:t>1   0  1   2  3  4 </a:t>
            </a:r>
          </a:p>
        </p:txBody>
      </p:sp>
      <p:sp>
        <p:nvSpPr>
          <p:cNvPr id="18" name="Rectangle 17">
            <a:extLst>
              <a:ext uri="{FF2B5EF4-FFF2-40B4-BE49-F238E27FC236}">
                <a16:creationId xmlns:a16="http://schemas.microsoft.com/office/drawing/2014/main" id="{D0C8C0B1-BA00-45DF-AB40-421F3C79F013}"/>
              </a:ext>
            </a:extLst>
          </p:cNvPr>
          <p:cNvSpPr/>
          <p:nvPr/>
        </p:nvSpPr>
        <p:spPr>
          <a:xfrm>
            <a:off x="8525031" y="5183013"/>
            <a:ext cx="1957587" cy="400110"/>
          </a:xfrm>
          <a:prstGeom prst="rect">
            <a:avLst/>
          </a:prstGeom>
        </p:spPr>
        <p:txBody>
          <a:bodyPr wrap="none">
            <a:spAutoFit/>
          </a:bodyPr>
          <a:lstStyle/>
          <a:p>
            <a:r>
              <a:rPr lang="en-GB" dirty="0">
                <a:solidFill>
                  <a:srgbClr val="FF0000"/>
                </a:solidFill>
              </a:rPr>
              <a:t>2   1  0   1  2  3 </a:t>
            </a:r>
          </a:p>
        </p:txBody>
      </p:sp>
      <p:sp>
        <p:nvSpPr>
          <p:cNvPr id="19" name="Rectangle 18">
            <a:extLst>
              <a:ext uri="{FF2B5EF4-FFF2-40B4-BE49-F238E27FC236}">
                <a16:creationId xmlns:a16="http://schemas.microsoft.com/office/drawing/2014/main" id="{9AABE636-364E-44D7-A26C-B589B9474088}"/>
              </a:ext>
            </a:extLst>
          </p:cNvPr>
          <p:cNvSpPr/>
          <p:nvPr/>
        </p:nvSpPr>
        <p:spPr>
          <a:xfrm>
            <a:off x="8522043" y="5497686"/>
            <a:ext cx="1957587" cy="400110"/>
          </a:xfrm>
          <a:prstGeom prst="rect">
            <a:avLst/>
          </a:prstGeom>
        </p:spPr>
        <p:txBody>
          <a:bodyPr wrap="none">
            <a:spAutoFit/>
          </a:bodyPr>
          <a:lstStyle/>
          <a:p>
            <a:r>
              <a:rPr lang="en-GB" dirty="0">
                <a:solidFill>
                  <a:srgbClr val="FF0000"/>
                </a:solidFill>
              </a:rPr>
              <a:t>3   2  1   0  1  2 </a:t>
            </a:r>
          </a:p>
        </p:txBody>
      </p:sp>
      <p:sp>
        <p:nvSpPr>
          <p:cNvPr id="20" name="Rectangle 19">
            <a:extLst>
              <a:ext uri="{FF2B5EF4-FFF2-40B4-BE49-F238E27FC236}">
                <a16:creationId xmlns:a16="http://schemas.microsoft.com/office/drawing/2014/main" id="{4A029686-955F-4228-8B37-B53DBEBD8E31}"/>
              </a:ext>
            </a:extLst>
          </p:cNvPr>
          <p:cNvSpPr/>
          <p:nvPr/>
        </p:nvSpPr>
        <p:spPr>
          <a:xfrm>
            <a:off x="8542135" y="5755297"/>
            <a:ext cx="1957587" cy="400110"/>
          </a:xfrm>
          <a:prstGeom prst="rect">
            <a:avLst/>
          </a:prstGeom>
        </p:spPr>
        <p:txBody>
          <a:bodyPr wrap="none">
            <a:spAutoFit/>
          </a:bodyPr>
          <a:lstStyle/>
          <a:p>
            <a:r>
              <a:rPr lang="en-GB" dirty="0">
                <a:solidFill>
                  <a:srgbClr val="FF0000"/>
                </a:solidFill>
              </a:rPr>
              <a:t>4   3  2   1  0  1 </a:t>
            </a:r>
          </a:p>
        </p:txBody>
      </p:sp>
      <p:sp>
        <p:nvSpPr>
          <p:cNvPr id="21" name="Rectangle 20">
            <a:extLst>
              <a:ext uri="{FF2B5EF4-FFF2-40B4-BE49-F238E27FC236}">
                <a16:creationId xmlns:a16="http://schemas.microsoft.com/office/drawing/2014/main" id="{F8CFED88-BA28-4454-B9CA-183D000144A8}"/>
              </a:ext>
            </a:extLst>
          </p:cNvPr>
          <p:cNvSpPr/>
          <p:nvPr/>
        </p:nvSpPr>
        <p:spPr>
          <a:xfrm>
            <a:off x="8538002" y="6104783"/>
            <a:ext cx="1957587" cy="400110"/>
          </a:xfrm>
          <a:prstGeom prst="rect">
            <a:avLst/>
          </a:prstGeom>
        </p:spPr>
        <p:txBody>
          <a:bodyPr wrap="none">
            <a:spAutoFit/>
          </a:bodyPr>
          <a:lstStyle/>
          <a:p>
            <a:r>
              <a:rPr lang="en-GB" dirty="0">
                <a:solidFill>
                  <a:srgbClr val="FF0000"/>
                </a:solidFill>
              </a:rPr>
              <a:t>5   4  3   2  1  0 </a:t>
            </a:r>
          </a:p>
        </p:txBody>
      </p:sp>
      <p:sp>
        <p:nvSpPr>
          <p:cNvPr id="22" name="Rectangle 21">
            <a:extLst>
              <a:ext uri="{FF2B5EF4-FFF2-40B4-BE49-F238E27FC236}">
                <a16:creationId xmlns:a16="http://schemas.microsoft.com/office/drawing/2014/main" id="{A6681841-E668-409E-A028-BDE6B4EFFFF4}"/>
              </a:ext>
            </a:extLst>
          </p:cNvPr>
          <p:cNvSpPr/>
          <p:nvPr/>
        </p:nvSpPr>
        <p:spPr>
          <a:xfrm>
            <a:off x="8566032" y="2465820"/>
            <a:ext cx="397866" cy="400110"/>
          </a:xfrm>
          <a:prstGeom prst="rect">
            <a:avLst/>
          </a:prstGeom>
        </p:spPr>
        <p:txBody>
          <a:bodyPr wrap="none">
            <a:spAutoFit/>
          </a:bodyPr>
          <a:lstStyle/>
          <a:p>
            <a:r>
              <a:rPr lang="en-GB" dirty="0">
                <a:solidFill>
                  <a:srgbClr val="FF0000"/>
                </a:solidFill>
              </a:rPr>
              <a:t>3 </a:t>
            </a:r>
            <a:endParaRPr lang="en-GB" dirty="0"/>
          </a:p>
        </p:txBody>
      </p:sp>
      <p:sp>
        <p:nvSpPr>
          <p:cNvPr id="23" name="Rectangle 22">
            <a:extLst>
              <a:ext uri="{FF2B5EF4-FFF2-40B4-BE49-F238E27FC236}">
                <a16:creationId xmlns:a16="http://schemas.microsoft.com/office/drawing/2014/main" id="{E0DD3264-4D8F-4EE6-9BFF-0AE3C8785B6E}"/>
              </a:ext>
            </a:extLst>
          </p:cNvPr>
          <p:cNvSpPr/>
          <p:nvPr/>
        </p:nvSpPr>
        <p:spPr>
          <a:xfrm>
            <a:off x="8876878" y="2482551"/>
            <a:ext cx="397866" cy="400110"/>
          </a:xfrm>
          <a:prstGeom prst="rect">
            <a:avLst/>
          </a:prstGeom>
        </p:spPr>
        <p:txBody>
          <a:bodyPr wrap="none">
            <a:spAutoFit/>
          </a:bodyPr>
          <a:lstStyle/>
          <a:p>
            <a:r>
              <a:rPr lang="en-GB" dirty="0">
                <a:solidFill>
                  <a:srgbClr val="FF0000"/>
                </a:solidFill>
              </a:rPr>
              <a:t>6 </a:t>
            </a:r>
            <a:endParaRPr lang="en-GB" dirty="0"/>
          </a:p>
        </p:txBody>
      </p:sp>
      <p:sp>
        <p:nvSpPr>
          <p:cNvPr id="24" name="Rectangle 23">
            <a:extLst>
              <a:ext uri="{FF2B5EF4-FFF2-40B4-BE49-F238E27FC236}">
                <a16:creationId xmlns:a16="http://schemas.microsoft.com/office/drawing/2014/main" id="{AE71F777-6653-4429-8C27-B423CB532059}"/>
              </a:ext>
            </a:extLst>
          </p:cNvPr>
          <p:cNvSpPr/>
          <p:nvPr/>
        </p:nvSpPr>
        <p:spPr>
          <a:xfrm>
            <a:off x="9139276" y="2473258"/>
            <a:ext cx="397866" cy="400110"/>
          </a:xfrm>
          <a:prstGeom prst="rect">
            <a:avLst/>
          </a:prstGeom>
        </p:spPr>
        <p:txBody>
          <a:bodyPr wrap="none">
            <a:spAutoFit/>
          </a:bodyPr>
          <a:lstStyle/>
          <a:p>
            <a:r>
              <a:rPr lang="en-GB" dirty="0">
                <a:solidFill>
                  <a:srgbClr val="FF0000"/>
                </a:solidFill>
              </a:rPr>
              <a:t>9 </a:t>
            </a:r>
            <a:endParaRPr lang="en-GB" dirty="0"/>
          </a:p>
        </p:txBody>
      </p:sp>
      <p:sp>
        <p:nvSpPr>
          <p:cNvPr id="25" name="Rectangle 24">
            <a:extLst>
              <a:ext uri="{FF2B5EF4-FFF2-40B4-BE49-F238E27FC236}">
                <a16:creationId xmlns:a16="http://schemas.microsoft.com/office/drawing/2014/main" id="{EEADC5BA-E70E-4627-A82F-4AC2CD8D6CCD}"/>
              </a:ext>
            </a:extLst>
          </p:cNvPr>
          <p:cNvSpPr/>
          <p:nvPr/>
        </p:nvSpPr>
        <p:spPr>
          <a:xfrm>
            <a:off x="9367350" y="2473258"/>
            <a:ext cx="540533" cy="400110"/>
          </a:xfrm>
          <a:prstGeom prst="rect">
            <a:avLst/>
          </a:prstGeom>
        </p:spPr>
        <p:txBody>
          <a:bodyPr wrap="none">
            <a:spAutoFit/>
          </a:bodyPr>
          <a:lstStyle/>
          <a:p>
            <a:r>
              <a:rPr lang="en-GB" dirty="0">
                <a:solidFill>
                  <a:srgbClr val="FF0000"/>
                </a:solidFill>
              </a:rPr>
              <a:t>12 </a:t>
            </a:r>
            <a:endParaRPr lang="en-GB" dirty="0"/>
          </a:p>
        </p:txBody>
      </p:sp>
      <p:sp>
        <p:nvSpPr>
          <p:cNvPr id="26" name="Rectangle 25">
            <a:extLst>
              <a:ext uri="{FF2B5EF4-FFF2-40B4-BE49-F238E27FC236}">
                <a16:creationId xmlns:a16="http://schemas.microsoft.com/office/drawing/2014/main" id="{28B728A0-C4D6-40B8-B5DA-32C7601D69FE}"/>
              </a:ext>
            </a:extLst>
          </p:cNvPr>
          <p:cNvSpPr/>
          <p:nvPr/>
        </p:nvSpPr>
        <p:spPr>
          <a:xfrm>
            <a:off x="9680897" y="2473258"/>
            <a:ext cx="540533" cy="400110"/>
          </a:xfrm>
          <a:prstGeom prst="rect">
            <a:avLst/>
          </a:prstGeom>
        </p:spPr>
        <p:txBody>
          <a:bodyPr wrap="none">
            <a:spAutoFit/>
          </a:bodyPr>
          <a:lstStyle/>
          <a:p>
            <a:r>
              <a:rPr lang="en-GB" dirty="0">
                <a:solidFill>
                  <a:srgbClr val="FF0000"/>
                </a:solidFill>
              </a:rPr>
              <a:t>15 </a:t>
            </a:r>
            <a:endParaRPr lang="en-GB" dirty="0"/>
          </a:p>
        </p:txBody>
      </p:sp>
      <p:sp>
        <p:nvSpPr>
          <p:cNvPr id="27" name="Rectangle 26">
            <a:extLst>
              <a:ext uri="{FF2B5EF4-FFF2-40B4-BE49-F238E27FC236}">
                <a16:creationId xmlns:a16="http://schemas.microsoft.com/office/drawing/2014/main" id="{2A39268E-0996-4A10-8E59-EDDB19612977}"/>
              </a:ext>
            </a:extLst>
          </p:cNvPr>
          <p:cNvSpPr/>
          <p:nvPr/>
        </p:nvSpPr>
        <p:spPr>
          <a:xfrm>
            <a:off x="9973487" y="2473258"/>
            <a:ext cx="540533" cy="400110"/>
          </a:xfrm>
          <a:prstGeom prst="rect">
            <a:avLst/>
          </a:prstGeom>
        </p:spPr>
        <p:txBody>
          <a:bodyPr wrap="none">
            <a:spAutoFit/>
          </a:bodyPr>
          <a:lstStyle/>
          <a:p>
            <a:r>
              <a:rPr lang="en-GB" dirty="0">
                <a:solidFill>
                  <a:srgbClr val="FF0000"/>
                </a:solidFill>
              </a:rPr>
              <a:t>18 </a:t>
            </a:r>
            <a:endParaRPr lang="en-GB" dirty="0"/>
          </a:p>
        </p:txBody>
      </p:sp>
      <p:sp>
        <p:nvSpPr>
          <p:cNvPr id="28" name="Rectangle 27">
            <a:extLst>
              <a:ext uri="{FF2B5EF4-FFF2-40B4-BE49-F238E27FC236}">
                <a16:creationId xmlns:a16="http://schemas.microsoft.com/office/drawing/2014/main" id="{BFEBF377-D7C1-4713-9A57-DDD4577DA1C6}"/>
              </a:ext>
            </a:extLst>
          </p:cNvPr>
          <p:cNvSpPr/>
          <p:nvPr/>
        </p:nvSpPr>
        <p:spPr>
          <a:xfrm>
            <a:off x="8549254" y="3076111"/>
            <a:ext cx="397866" cy="400110"/>
          </a:xfrm>
          <a:prstGeom prst="rect">
            <a:avLst/>
          </a:prstGeom>
        </p:spPr>
        <p:txBody>
          <a:bodyPr wrap="none">
            <a:spAutoFit/>
          </a:bodyPr>
          <a:lstStyle/>
          <a:p>
            <a:r>
              <a:rPr lang="en-GB" dirty="0">
                <a:solidFill>
                  <a:srgbClr val="FF0000"/>
                </a:solidFill>
              </a:rPr>
              <a:t>5 </a:t>
            </a:r>
            <a:endParaRPr lang="en-GB" dirty="0"/>
          </a:p>
        </p:txBody>
      </p:sp>
      <p:sp>
        <p:nvSpPr>
          <p:cNvPr id="29" name="Rectangle 28">
            <a:extLst>
              <a:ext uri="{FF2B5EF4-FFF2-40B4-BE49-F238E27FC236}">
                <a16:creationId xmlns:a16="http://schemas.microsoft.com/office/drawing/2014/main" id="{960A38A3-F8D1-45F4-9958-5DABD5C707B5}"/>
              </a:ext>
            </a:extLst>
          </p:cNvPr>
          <p:cNvSpPr/>
          <p:nvPr/>
        </p:nvSpPr>
        <p:spPr>
          <a:xfrm>
            <a:off x="8533869" y="3379843"/>
            <a:ext cx="397866" cy="400110"/>
          </a:xfrm>
          <a:prstGeom prst="rect">
            <a:avLst/>
          </a:prstGeom>
        </p:spPr>
        <p:txBody>
          <a:bodyPr wrap="none">
            <a:spAutoFit/>
          </a:bodyPr>
          <a:lstStyle/>
          <a:p>
            <a:r>
              <a:rPr lang="en-GB" dirty="0">
                <a:solidFill>
                  <a:srgbClr val="FF0000"/>
                </a:solidFill>
              </a:rPr>
              <a:t>6 </a:t>
            </a:r>
            <a:endParaRPr lang="en-GB" dirty="0"/>
          </a:p>
        </p:txBody>
      </p:sp>
      <p:sp>
        <p:nvSpPr>
          <p:cNvPr id="30" name="Rectangle 29">
            <a:extLst>
              <a:ext uri="{FF2B5EF4-FFF2-40B4-BE49-F238E27FC236}">
                <a16:creationId xmlns:a16="http://schemas.microsoft.com/office/drawing/2014/main" id="{50C7986A-3175-4A95-88EA-87F0AF4D52C6}"/>
              </a:ext>
            </a:extLst>
          </p:cNvPr>
          <p:cNvSpPr/>
          <p:nvPr/>
        </p:nvSpPr>
        <p:spPr>
          <a:xfrm>
            <a:off x="8848989" y="2776251"/>
            <a:ext cx="397866" cy="400110"/>
          </a:xfrm>
          <a:prstGeom prst="rect">
            <a:avLst/>
          </a:prstGeom>
        </p:spPr>
        <p:txBody>
          <a:bodyPr wrap="none">
            <a:spAutoFit/>
          </a:bodyPr>
          <a:lstStyle/>
          <a:p>
            <a:r>
              <a:rPr lang="en-GB" dirty="0">
                <a:solidFill>
                  <a:srgbClr val="FF0000"/>
                </a:solidFill>
              </a:rPr>
              <a:t>8 </a:t>
            </a:r>
            <a:endParaRPr lang="en-GB" dirty="0"/>
          </a:p>
        </p:txBody>
      </p:sp>
      <p:sp>
        <p:nvSpPr>
          <p:cNvPr id="31" name="Rectangle 30">
            <a:extLst>
              <a:ext uri="{FF2B5EF4-FFF2-40B4-BE49-F238E27FC236}">
                <a16:creationId xmlns:a16="http://schemas.microsoft.com/office/drawing/2014/main" id="{66B87953-C0FA-4234-A9C7-5A180B66DA25}"/>
              </a:ext>
            </a:extLst>
          </p:cNvPr>
          <p:cNvSpPr/>
          <p:nvPr/>
        </p:nvSpPr>
        <p:spPr>
          <a:xfrm>
            <a:off x="8755815" y="3386542"/>
            <a:ext cx="540533" cy="400110"/>
          </a:xfrm>
          <a:prstGeom prst="rect">
            <a:avLst/>
          </a:prstGeom>
        </p:spPr>
        <p:txBody>
          <a:bodyPr wrap="none">
            <a:spAutoFit/>
          </a:bodyPr>
          <a:lstStyle/>
          <a:p>
            <a:r>
              <a:rPr lang="en-GB" dirty="0">
                <a:solidFill>
                  <a:srgbClr val="FF0000"/>
                </a:solidFill>
              </a:rPr>
              <a:t>12 </a:t>
            </a:r>
            <a:endParaRPr lang="en-GB" dirty="0"/>
          </a:p>
        </p:txBody>
      </p:sp>
      <p:sp>
        <p:nvSpPr>
          <p:cNvPr id="32" name="Rectangle 31">
            <a:extLst>
              <a:ext uri="{FF2B5EF4-FFF2-40B4-BE49-F238E27FC236}">
                <a16:creationId xmlns:a16="http://schemas.microsoft.com/office/drawing/2014/main" id="{A24BBB00-6931-445A-AAA4-B6F98F234F6A}"/>
              </a:ext>
            </a:extLst>
          </p:cNvPr>
          <p:cNvSpPr/>
          <p:nvPr/>
        </p:nvSpPr>
        <p:spPr>
          <a:xfrm>
            <a:off x="9076265" y="2768255"/>
            <a:ext cx="540533" cy="400110"/>
          </a:xfrm>
          <a:prstGeom prst="rect">
            <a:avLst/>
          </a:prstGeom>
        </p:spPr>
        <p:txBody>
          <a:bodyPr wrap="none">
            <a:spAutoFit/>
          </a:bodyPr>
          <a:lstStyle/>
          <a:p>
            <a:r>
              <a:rPr lang="en-GB" dirty="0">
                <a:solidFill>
                  <a:srgbClr val="FF0000"/>
                </a:solidFill>
              </a:rPr>
              <a:t>12 </a:t>
            </a:r>
            <a:endParaRPr lang="en-GB" dirty="0"/>
          </a:p>
        </p:txBody>
      </p:sp>
      <p:sp>
        <p:nvSpPr>
          <p:cNvPr id="33" name="Rectangle 32">
            <a:extLst>
              <a:ext uri="{FF2B5EF4-FFF2-40B4-BE49-F238E27FC236}">
                <a16:creationId xmlns:a16="http://schemas.microsoft.com/office/drawing/2014/main" id="{51D578C2-489B-4569-BE74-A3651A60172D}"/>
              </a:ext>
            </a:extLst>
          </p:cNvPr>
          <p:cNvSpPr/>
          <p:nvPr/>
        </p:nvSpPr>
        <p:spPr>
          <a:xfrm>
            <a:off x="9068999" y="3094564"/>
            <a:ext cx="540533" cy="400110"/>
          </a:xfrm>
          <a:prstGeom prst="rect">
            <a:avLst/>
          </a:prstGeom>
        </p:spPr>
        <p:txBody>
          <a:bodyPr wrap="none">
            <a:spAutoFit/>
          </a:bodyPr>
          <a:lstStyle/>
          <a:p>
            <a:r>
              <a:rPr lang="en-GB" dirty="0">
                <a:solidFill>
                  <a:srgbClr val="FF0000"/>
                </a:solidFill>
              </a:rPr>
              <a:t>15 </a:t>
            </a:r>
            <a:endParaRPr lang="en-GB" dirty="0"/>
          </a:p>
        </p:txBody>
      </p:sp>
      <p:sp>
        <p:nvSpPr>
          <p:cNvPr id="34" name="Rectangle 33">
            <a:extLst>
              <a:ext uri="{FF2B5EF4-FFF2-40B4-BE49-F238E27FC236}">
                <a16:creationId xmlns:a16="http://schemas.microsoft.com/office/drawing/2014/main" id="{B0565854-700B-4685-B909-34A4F0511A80}"/>
              </a:ext>
            </a:extLst>
          </p:cNvPr>
          <p:cNvSpPr/>
          <p:nvPr/>
        </p:nvSpPr>
        <p:spPr>
          <a:xfrm>
            <a:off x="9067266" y="3379536"/>
            <a:ext cx="540533" cy="400110"/>
          </a:xfrm>
          <a:prstGeom prst="rect">
            <a:avLst/>
          </a:prstGeom>
        </p:spPr>
        <p:txBody>
          <a:bodyPr wrap="none">
            <a:spAutoFit/>
          </a:bodyPr>
          <a:lstStyle/>
          <a:p>
            <a:r>
              <a:rPr lang="en-GB" dirty="0">
                <a:solidFill>
                  <a:srgbClr val="FF0000"/>
                </a:solidFill>
              </a:rPr>
              <a:t>18 </a:t>
            </a:r>
            <a:endParaRPr lang="en-GB" dirty="0"/>
          </a:p>
        </p:txBody>
      </p:sp>
      <p:sp>
        <p:nvSpPr>
          <p:cNvPr id="35" name="Rectangle 34">
            <a:extLst>
              <a:ext uri="{FF2B5EF4-FFF2-40B4-BE49-F238E27FC236}">
                <a16:creationId xmlns:a16="http://schemas.microsoft.com/office/drawing/2014/main" id="{677F0F64-DF44-42EC-A978-6ADCB1F9DB3E}"/>
              </a:ext>
            </a:extLst>
          </p:cNvPr>
          <p:cNvSpPr/>
          <p:nvPr/>
        </p:nvSpPr>
        <p:spPr>
          <a:xfrm>
            <a:off x="9380671" y="3379844"/>
            <a:ext cx="540533" cy="400110"/>
          </a:xfrm>
          <a:prstGeom prst="rect">
            <a:avLst/>
          </a:prstGeom>
        </p:spPr>
        <p:txBody>
          <a:bodyPr wrap="none">
            <a:spAutoFit/>
          </a:bodyPr>
          <a:lstStyle/>
          <a:p>
            <a:r>
              <a:rPr lang="en-GB" dirty="0">
                <a:solidFill>
                  <a:srgbClr val="FF0000"/>
                </a:solidFill>
              </a:rPr>
              <a:t>24 </a:t>
            </a:r>
            <a:endParaRPr lang="en-GB" dirty="0"/>
          </a:p>
        </p:txBody>
      </p:sp>
      <p:sp>
        <p:nvSpPr>
          <p:cNvPr id="36" name="Rectangle 35">
            <a:extLst>
              <a:ext uri="{FF2B5EF4-FFF2-40B4-BE49-F238E27FC236}">
                <a16:creationId xmlns:a16="http://schemas.microsoft.com/office/drawing/2014/main" id="{CBC053A9-0D6B-4A05-BBA9-843C3E77A656}"/>
              </a:ext>
            </a:extLst>
          </p:cNvPr>
          <p:cNvSpPr/>
          <p:nvPr/>
        </p:nvSpPr>
        <p:spPr>
          <a:xfrm>
            <a:off x="9710562" y="3376997"/>
            <a:ext cx="540533" cy="400110"/>
          </a:xfrm>
          <a:prstGeom prst="rect">
            <a:avLst/>
          </a:prstGeom>
        </p:spPr>
        <p:txBody>
          <a:bodyPr wrap="none">
            <a:spAutoFit/>
          </a:bodyPr>
          <a:lstStyle/>
          <a:p>
            <a:r>
              <a:rPr lang="en-GB" dirty="0">
                <a:solidFill>
                  <a:srgbClr val="FF0000"/>
                </a:solidFill>
              </a:rPr>
              <a:t>30 </a:t>
            </a:r>
            <a:endParaRPr lang="en-GB" dirty="0"/>
          </a:p>
        </p:txBody>
      </p:sp>
      <p:sp>
        <p:nvSpPr>
          <p:cNvPr id="37" name="Rectangle 36">
            <a:extLst>
              <a:ext uri="{FF2B5EF4-FFF2-40B4-BE49-F238E27FC236}">
                <a16:creationId xmlns:a16="http://schemas.microsoft.com/office/drawing/2014/main" id="{E2F26D57-6478-45A7-8458-B71DD57DDA46}"/>
              </a:ext>
            </a:extLst>
          </p:cNvPr>
          <p:cNvSpPr/>
          <p:nvPr/>
        </p:nvSpPr>
        <p:spPr>
          <a:xfrm>
            <a:off x="10015958" y="3367611"/>
            <a:ext cx="540533" cy="400110"/>
          </a:xfrm>
          <a:prstGeom prst="rect">
            <a:avLst/>
          </a:prstGeom>
        </p:spPr>
        <p:txBody>
          <a:bodyPr wrap="none">
            <a:spAutoFit/>
          </a:bodyPr>
          <a:lstStyle/>
          <a:p>
            <a:r>
              <a:rPr lang="en-GB" dirty="0">
                <a:solidFill>
                  <a:srgbClr val="FF0000"/>
                </a:solidFill>
              </a:rPr>
              <a:t>36 </a:t>
            </a:r>
            <a:endParaRPr lang="en-GB" dirty="0"/>
          </a:p>
        </p:txBody>
      </p:sp>
      <p:sp>
        <p:nvSpPr>
          <p:cNvPr id="38" name="Rectangle 37">
            <a:extLst>
              <a:ext uri="{FF2B5EF4-FFF2-40B4-BE49-F238E27FC236}">
                <a16:creationId xmlns:a16="http://schemas.microsoft.com/office/drawing/2014/main" id="{A24B7F47-A61B-45DE-81BB-57CCBA1568AF}"/>
              </a:ext>
            </a:extLst>
          </p:cNvPr>
          <p:cNvSpPr/>
          <p:nvPr/>
        </p:nvSpPr>
        <p:spPr>
          <a:xfrm>
            <a:off x="9403002" y="3086115"/>
            <a:ext cx="540533" cy="400110"/>
          </a:xfrm>
          <a:prstGeom prst="rect">
            <a:avLst/>
          </a:prstGeom>
        </p:spPr>
        <p:txBody>
          <a:bodyPr wrap="none">
            <a:spAutoFit/>
          </a:bodyPr>
          <a:lstStyle/>
          <a:p>
            <a:r>
              <a:rPr lang="en-GB" dirty="0">
                <a:solidFill>
                  <a:srgbClr val="FF0000"/>
                </a:solidFill>
              </a:rPr>
              <a:t>20 </a:t>
            </a:r>
            <a:endParaRPr lang="en-GB" dirty="0"/>
          </a:p>
        </p:txBody>
      </p:sp>
      <p:sp>
        <p:nvSpPr>
          <p:cNvPr id="39" name="Rectangle 38">
            <a:extLst>
              <a:ext uri="{FF2B5EF4-FFF2-40B4-BE49-F238E27FC236}">
                <a16:creationId xmlns:a16="http://schemas.microsoft.com/office/drawing/2014/main" id="{542F9A14-326F-4E2C-B2DF-545B2402D0B7}"/>
              </a:ext>
            </a:extLst>
          </p:cNvPr>
          <p:cNvSpPr/>
          <p:nvPr/>
        </p:nvSpPr>
        <p:spPr>
          <a:xfrm>
            <a:off x="9704934" y="3076419"/>
            <a:ext cx="540533" cy="400110"/>
          </a:xfrm>
          <a:prstGeom prst="rect">
            <a:avLst/>
          </a:prstGeom>
        </p:spPr>
        <p:txBody>
          <a:bodyPr wrap="none">
            <a:spAutoFit/>
          </a:bodyPr>
          <a:lstStyle/>
          <a:p>
            <a:r>
              <a:rPr lang="en-GB" dirty="0">
                <a:solidFill>
                  <a:srgbClr val="FF0000"/>
                </a:solidFill>
              </a:rPr>
              <a:t>25 </a:t>
            </a:r>
            <a:endParaRPr lang="en-GB" dirty="0"/>
          </a:p>
        </p:txBody>
      </p:sp>
      <p:sp>
        <p:nvSpPr>
          <p:cNvPr id="40" name="Rectangle 39">
            <a:extLst>
              <a:ext uri="{FF2B5EF4-FFF2-40B4-BE49-F238E27FC236}">
                <a16:creationId xmlns:a16="http://schemas.microsoft.com/office/drawing/2014/main" id="{45655F1C-5B1C-4D3B-9B62-CC7688796116}"/>
              </a:ext>
            </a:extLst>
          </p:cNvPr>
          <p:cNvSpPr/>
          <p:nvPr/>
        </p:nvSpPr>
        <p:spPr>
          <a:xfrm>
            <a:off x="10007255" y="3080025"/>
            <a:ext cx="540533" cy="400110"/>
          </a:xfrm>
          <a:prstGeom prst="rect">
            <a:avLst/>
          </a:prstGeom>
        </p:spPr>
        <p:txBody>
          <a:bodyPr wrap="none">
            <a:spAutoFit/>
          </a:bodyPr>
          <a:lstStyle/>
          <a:p>
            <a:r>
              <a:rPr lang="en-GB" dirty="0">
                <a:solidFill>
                  <a:srgbClr val="FF0000"/>
                </a:solidFill>
              </a:rPr>
              <a:t>30 </a:t>
            </a:r>
            <a:endParaRPr lang="en-GB" dirty="0"/>
          </a:p>
        </p:txBody>
      </p:sp>
      <p:sp>
        <p:nvSpPr>
          <p:cNvPr id="41" name="Rectangle 40">
            <a:extLst>
              <a:ext uri="{FF2B5EF4-FFF2-40B4-BE49-F238E27FC236}">
                <a16:creationId xmlns:a16="http://schemas.microsoft.com/office/drawing/2014/main" id="{4E9A275A-686C-4D2F-A87A-5A35CF91C386}"/>
              </a:ext>
            </a:extLst>
          </p:cNvPr>
          <p:cNvSpPr/>
          <p:nvPr/>
        </p:nvSpPr>
        <p:spPr>
          <a:xfrm>
            <a:off x="9378806" y="2773379"/>
            <a:ext cx="540533" cy="400110"/>
          </a:xfrm>
          <a:prstGeom prst="rect">
            <a:avLst/>
          </a:prstGeom>
        </p:spPr>
        <p:txBody>
          <a:bodyPr wrap="none">
            <a:spAutoFit/>
          </a:bodyPr>
          <a:lstStyle/>
          <a:p>
            <a:r>
              <a:rPr lang="en-GB" dirty="0">
                <a:solidFill>
                  <a:srgbClr val="FF0000"/>
                </a:solidFill>
              </a:rPr>
              <a:t>16 </a:t>
            </a:r>
            <a:endParaRPr lang="en-GB" dirty="0"/>
          </a:p>
        </p:txBody>
      </p:sp>
      <p:sp>
        <p:nvSpPr>
          <p:cNvPr id="42" name="Rectangle 41">
            <a:extLst>
              <a:ext uri="{FF2B5EF4-FFF2-40B4-BE49-F238E27FC236}">
                <a16:creationId xmlns:a16="http://schemas.microsoft.com/office/drawing/2014/main" id="{7284EEDA-690C-4F40-9D05-4B49A80475D6}"/>
              </a:ext>
            </a:extLst>
          </p:cNvPr>
          <p:cNvSpPr/>
          <p:nvPr/>
        </p:nvSpPr>
        <p:spPr>
          <a:xfrm>
            <a:off x="9706187" y="2768255"/>
            <a:ext cx="540533" cy="400110"/>
          </a:xfrm>
          <a:prstGeom prst="rect">
            <a:avLst/>
          </a:prstGeom>
        </p:spPr>
        <p:txBody>
          <a:bodyPr wrap="none">
            <a:spAutoFit/>
          </a:bodyPr>
          <a:lstStyle/>
          <a:p>
            <a:r>
              <a:rPr lang="en-GB" dirty="0">
                <a:solidFill>
                  <a:srgbClr val="FF0000"/>
                </a:solidFill>
              </a:rPr>
              <a:t>20 </a:t>
            </a:r>
            <a:endParaRPr lang="en-GB" dirty="0"/>
          </a:p>
        </p:txBody>
      </p:sp>
      <p:sp>
        <p:nvSpPr>
          <p:cNvPr id="43" name="Rectangle 42">
            <a:extLst>
              <a:ext uri="{FF2B5EF4-FFF2-40B4-BE49-F238E27FC236}">
                <a16:creationId xmlns:a16="http://schemas.microsoft.com/office/drawing/2014/main" id="{34FE27ED-6DCB-48C3-ABEF-EC02FB1CAD44}"/>
              </a:ext>
            </a:extLst>
          </p:cNvPr>
          <p:cNvSpPr/>
          <p:nvPr/>
        </p:nvSpPr>
        <p:spPr>
          <a:xfrm>
            <a:off x="10014741" y="2785498"/>
            <a:ext cx="540533" cy="400110"/>
          </a:xfrm>
          <a:prstGeom prst="rect">
            <a:avLst/>
          </a:prstGeom>
        </p:spPr>
        <p:txBody>
          <a:bodyPr wrap="none">
            <a:spAutoFit/>
          </a:bodyPr>
          <a:lstStyle/>
          <a:p>
            <a:r>
              <a:rPr lang="en-GB" dirty="0">
                <a:solidFill>
                  <a:srgbClr val="FF0000"/>
                </a:solidFill>
              </a:rPr>
              <a:t>24 </a:t>
            </a:r>
            <a:endParaRPr lang="en-GB" dirty="0"/>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09F27B7-73FE-4CBA-B9E6-52A154F44806}"/>
                  </a:ext>
                </a:extLst>
              </p:cNvPr>
              <p:cNvSpPr txBox="1"/>
              <p:nvPr/>
            </p:nvSpPr>
            <p:spPr>
              <a:xfrm>
                <a:off x="4991848" y="1527587"/>
                <a:ext cx="523233"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36</m:t>
                          </m:r>
                        </m:den>
                      </m:f>
                    </m:oMath>
                  </m:oMathPara>
                </a14:m>
                <a:endParaRPr lang="en-GB" dirty="0"/>
              </a:p>
            </p:txBody>
          </p:sp>
        </mc:Choice>
        <mc:Fallback xmlns="">
          <p:sp>
            <p:nvSpPr>
              <p:cNvPr id="44" name="TextBox 43">
                <a:extLst>
                  <a:ext uri="{FF2B5EF4-FFF2-40B4-BE49-F238E27FC236}">
                    <a16:creationId xmlns:a16="http://schemas.microsoft.com/office/drawing/2014/main" id="{009F27B7-73FE-4CBA-B9E6-52A154F44806}"/>
                  </a:ext>
                </a:extLst>
              </p:cNvPr>
              <p:cNvSpPr txBox="1">
                <a:spLocks noRot="1" noChangeAspect="1" noMove="1" noResize="1" noEditPoints="1" noAdjustHandles="1" noChangeArrowheads="1" noChangeShapeType="1" noTextEdit="1"/>
              </p:cNvSpPr>
              <p:nvPr/>
            </p:nvSpPr>
            <p:spPr>
              <a:xfrm>
                <a:off x="4991848" y="1527587"/>
                <a:ext cx="523233" cy="695062"/>
              </a:xfrm>
              <a:prstGeom prst="rect">
                <a:avLst/>
              </a:prstGeom>
              <a:blipFill>
                <a:blip r:embed="rId5"/>
                <a:stretch>
                  <a:fillRect/>
                </a:stretch>
              </a:blipFill>
            </p:spPr>
            <p:txBody>
              <a:bodyPr/>
              <a:lstStyle/>
              <a:p>
                <a:r>
                  <a:rPr lang="en-GB">
                    <a:noFill/>
                  </a:rPr>
                  <a:t> </a:t>
                </a:r>
              </a:p>
            </p:txBody>
          </p:sp>
        </mc:Fallback>
      </mc:AlternateContent>
      <p:sp>
        <p:nvSpPr>
          <p:cNvPr id="45" name="TextBox 44">
            <a:extLst>
              <a:ext uri="{FF2B5EF4-FFF2-40B4-BE49-F238E27FC236}">
                <a16:creationId xmlns:a16="http://schemas.microsoft.com/office/drawing/2014/main" id="{3C39C39D-8E33-4B71-AF00-285BD2E8177D}"/>
              </a:ext>
            </a:extLst>
          </p:cNvPr>
          <p:cNvSpPr txBox="1"/>
          <p:nvPr/>
        </p:nvSpPr>
        <p:spPr>
          <a:xfrm>
            <a:off x="3849635" y="1741439"/>
            <a:ext cx="1214133" cy="461665"/>
          </a:xfrm>
          <a:prstGeom prst="rect">
            <a:avLst/>
          </a:prstGeom>
          <a:noFill/>
        </p:spPr>
        <p:txBody>
          <a:bodyPr wrap="square" rtlCol="0">
            <a:spAutoFit/>
          </a:bodyPr>
          <a:lstStyle/>
          <a:p>
            <a:r>
              <a:rPr lang="en-GB" sz="2400" dirty="0">
                <a:solidFill>
                  <a:srgbClr val="FF0000"/>
                </a:solidFill>
              </a:rPr>
              <a:t>p(12) =</a:t>
            </a:r>
          </a:p>
        </p:txBody>
      </p:sp>
      <p:sp>
        <p:nvSpPr>
          <p:cNvPr id="46" name="Rectangle 45">
            <a:extLst>
              <a:ext uri="{FF2B5EF4-FFF2-40B4-BE49-F238E27FC236}">
                <a16:creationId xmlns:a16="http://schemas.microsoft.com/office/drawing/2014/main" id="{FFFDED6A-7564-4CA8-95AB-58990731459D}"/>
              </a:ext>
            </a:extLst>
          </p:cNvPr>
          <p:cNvSpPr/>
          <p:nvPr/>
        </p:nvSpPr>
        <p:spPr>
          <a:xfrm>
            <a:off x="3789368" y="2203104"/>
            <a:ext cx="1168910" cy="461665"/>
          </a:xfrm>
          <a:prstGeom prst="rect">
            <a:avLst/>
          </a:prstGeom>
        </p:spPr>
        <p:txBody>
          <a:bodyPr wrap="none">
            <a:spAutoFit/>
          </a:bodyPr>
          <a:lstStyle/>
          <a:p>
            <a:r>
              <a:rPr lang="en-GB" sz="2400" dirty="0">
                <a:solidFill>
                  <a:srgbClr val="FF0000"/>
                </a:solidFill>
              </a:rPr>
              <a:t>p(20) =</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290714E-44BF-4CF0-BBD9-F74E3F749424}"/>
                  </a:ext>
                </a:extLst>
              </p:cNvPr>
              <p:cNvSpPr txBox="1"/>
              <p:nvPr/>
            </p:nvSpPr>
            <p:spPr>
              <a:xfrm>
                <a:off x="4954165" y="2104309"/>
                <a:ext cx="432048"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num>
                        <m:den>
                          <m:r>
                            <a:rPr lang="en-GB" b="0" i="1" smtClean="0">
                              <a:solidFill>
                                <a:srgbClr val="FF0000"/>
                              </a:solidFill>
                              <a:latin typeface="Cambria Math" panose="02040503050406030204" pitchFamily="18" charset="0"/>
                            </a:rPr>
                            <m:t>36</m:t>
                          </m:r>
                        </m:den>
                      </m:f>
                    </m:oMath>
                  </m:oMathPara>
                </a14:m>
                <a:endParaRPr lang="en-GB" dirty="0"/>
              </a:p>
            </p:txBody>
          </p:sp>
        </mc:Choice>
        <mc:Fallback xmlns="">
          <p:sp>
            <p:nvSpPr>
              <p:cNvPr id="47" name="TextBox 46">
                <a:extLst>
                  <a:ext uri="{FF2B5EF4-FFF2-40B4-BE49-F238E27FC236}">
                    <a16:creationId xmlns:a16="http://schemas.microsoft.com/office/drawing/2014/main" id="{9290714E-44BF-4CF0-BBD9-F74E3F749424}"/>
                  </a:ext>
                </a:extLst>
              </p:cNvPr>
              <p:cNvSpPr txBox="1">
                <a:spLocks noRot="1" noChangeAspect="1" noMove="1" noResize="1" noEditPoints="1" noAdjustHandles="1" noChangeArrowheads="1" noChangeShapeType="1" noTextEdit="1"/>
              </p:cNvSpPr>
              <p:nvPr/>
            </p:nvSpPr>
            <p:spPr>
              <a:xfrm>
                <a:off x="4954165" y="2104309"/>
                <a:ext cx="432048" cy="69506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544840C-D7E6-4BEA-BFA9-A2050FDD9FE4}"/>
                  </a:ext>
                </a:extLst>
              </p:cNvPr>
              <p:cNvSpPr txBox="1"/>
              <p:nvPr/>
            </p:nvSpPr>
            <p:spPr>
              <a:xfrm>
                <a:off x="5315117" y="2098065"/>
                <a:ext cx="1168910" cy="616387"/>
              </a:xfrm>
              <a:prstGeom prst="rect">
                <a:avLst/>
              </a:prstGeom>
              <a:noFill/>
            </p:spPr>
            <p:txBody>
              <a:bodyPr wrap="square" rtlCol="0">
                <a:spAutoFit/>
              </a:bodyPr>
              <a:lstStyle/>
              <a:p>
                <a:r>
                  <a:rPr lang="en-GB" sz="2400" dirty="0">
                    <a:solidFill>
                      <a:srgbClr val="FF0000"/>
                    </a:solidFill>
                  </a:rPr>
                  <a:t>=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18</m:t>
                        </m:r>
                      </m:den>
                    </m:f>
                  </m:oMath>
                </a14:m>
                <a:endParaRPr lang="en-GB" sz="2400" dirty="0">
                  <a:solidFill>
                    <a:srgbClr val="FF0000"/>
                  </a:solidFill>
                </a:endParaRPr>
              </a:p>
            </p:txBody>
          </p:sp>
        </mc:Choice>
        <mc:Fallback xmlns="">
          <p:sp>
            <p:nvSpPr>
              <p:cNvPr id="48" name="TextBox 47">
                <a:extLst>
                  <a:ext uri="{FF2B5EF4-FFF2-40B4-BE49-F238E27FC236}">
                    <a16:creationId xmlns:a16="http://schemas.microsoft.com/office/drawing/2014/main" id="{1544840C-D7E6-4BEA-BFA9-A2050FDD9FE4}"/>
                  </a:ext>
                </a:extLst>
              </p:cNvPr>
              <p:cNvSpPr txBox="1">
                <a:spLocks noRot="1" noChangeAspect="1" noMove="1" noResize="1" noEditPoints="1" noAdjustHandles="1" noChangeArrowheads="1" noChangeShapeType="1" noTextEdit="1"/>
              </p:cNvSpPr>
              <p:nvPr/>
            </p:nvSpPr>
            <p:spPr>
              <a:xfrm>
                <a:off x="5315117" y="2098065"/>
                <a:ext cx="1168910" cy="616387"/>
              </a:xfrm>
              <a:prstGeom prst="rect">
                <a:avLst/>
              </a:prstGeom>
              <a:blipFill>
                <a:blip r:embed="rId7"/>
                <a:stretch>
                  <a:fillRect l="-8333"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7739A6B-546F-4749-9262-01B9D3E16C52}"/>
                  </a:ext>
                </a:extLst>
              </p:cNvPr>
              <p:cNvSpPr/>
              <p:nvPr/>
            </p:nvSpPr>
            <p:spPr>
              <a:xfrm>
                <a:off x="5532217" y="1630716"/>
                <a:ext cx="708848" cy="616387"/>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18</m:t>
                        </m:r>
                      </m:den>
                    </m:f>
                  </m:oMath>
                </a14:m>
                <a:endParaRPr lang="en-GB" sz="2400" dirty="0">
                  <a:solidFill>
                    <a:srgbClr val="FF0000"/>
                  </a:solidFill>
                </a:endParaRPr>
              </a:p>
            </p:txBody>
          </p:sp>
        </mc:Choice>
        <mc:Fallback xmlns="">
          <p:sp>
            <p:nvSpPr>
              <p:cNvPr id="49" name="Rectangle 48">
                <a:extLst>
                  <a:ext uri="{FF2B5EF4-FFF2-40B4-BE49-F238E27FC236}">
                    <a16:creationId xmlns:a16="http://schemas.microsoft.com/office/drawing/2014/main" id="{D7739A6B-546F-4749-9262-01B9D3E16C52}"/>
                  </a:ext>
                </a:extLst>
              </p:cNvPr>
              <p:cNvSpPr>
                <a:spLocks noRot="1" noChangeAspect="1" noMove="1" noResize="1" noEditPoints="1" noAdjustHandles="1" noChangeArrowheads="1" noChangeShapeType="1" noTextEdit="1"/>
              </p:cNvSpPr>
              <p:nvPr/>
            </p:nvSpPr>
            <p:spPr>
              <a:xfrm>
                <a:off x="5532217" y="1630716"/>
                <a:ext cx="708848" cy="616387"/>
              </a:xfrm>
              <a:prstGeom prst="rect">
                <a:avLst/>
              </a:prstGeom>
              <a:blipFill>
                <a:blip r:embed="rId8"/>
                <a:stretch>
                  <a:fillRect l="-13793" b="-8911"/>
                </a:stretch>
              </a:blipFill>
            </p:spPr>
            <p:txBody>
              <a:bodyPr/>
              <a:lstStyle/>
              <a:p>
                <a:r>
                  <a:rPr lang="en-GB">
                    <a:noFill/>
                  </a:rPr>
                  <a:t> </a:t>
                </a:r>
              </a:p>
            </p:txBody>
          </p:sp>
        </mc:Fallback>
      </mc:AlternateContent>
      <p:sp>
        <p:nvSpPr>
          <p:cNvPr id="50" name="Rectangle 49">
            <a:extLst>
              <a:ext uri="{FF2B5EF4-FFF2-40B4-BE49-F238E27FC236}">
                <a16:creationId xmlns:a16="http://schemas.microsoft.com/office/drawing/2014/main" id="{F6218E80-C7BF-4303-95E2-C06BAD049056}"/>
              </a:ext>
            </a:extLst>
          </p:cNvPr>
          <p:cNvSpPr/>
          <p:nvPr/>
        </p:nvSpPr>
        <p:spPr>
          <a:xfrm>
            <a:off x="5853762" y="2466334"/>
            <a:ext cx="1348446" cy="461665"/>
          </a:xfrm>
          <a:prstGeom prst="rect">
            <a:avLst/>
          </a:prstGeom>
        </p:spPr>
        <p:txBody>
          <a:bodyPr wrap="none">
            <a:spAutoFit/>
          </a:bodyPr>
          <a:lstStyle/>
          <a:p>
            <a:r>
              <a:rPr lang="en-GB" sz="2400" dirty="0">
                <a:solidFill>
                  <a:srgbClr val="FF0000"/>
                </a:solidFill>
              </a:rPr>
              <a:t>p(&gt;25) =</a:t>
            </a: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3F8EB3F-6E38-475A-B6E9-1A4A0DEF87E9}"/>
                  </a:ext>
                </a:extLst>
              </p:cNvPr>
              <p:cNvSpPr/>
              <p:nvPr/>
            </p:nvSpPr>
            <p:spPr>
              <a:xfrm>
                <a:off x="7057822" y="2334049"/>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51" name="Rectangle 50">
                <a:extLst>
                  <a:ext uri="{FF2B5EF4-FFF2-40B4-BE49-F238E27FC236}">
                    <a16:creationId xmlns:a16="http://schemas.microsoft.com/office/drawing/2014/main" id="{83F8EB3F-6E38-475A-B6E9-1A4A0DEF87E9}"/>
                  </a:ext>
                </a:extLst>
              </p:cNvPr>
              <p:cNvSpPr>
                <a:spLocks noRot="1" noChangeAspect="1" noMove="1" noResize="1" noEditPoints="1" noAdjustHandles="1" noChangeArrowheads="1" noChangeShapeType="1" noTextEdit="1"/>
              </p:cNvSpPr>
              <p:nvPr/>
            </p:nvSpPr>
            <p:spPr>
              <a:xfrm>
                <a:off x="7057822" y="2334049"/>
                <a:ext cx="540533" cy="69711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08F1736-B9ED-410A-9903-471F5EF94FC9}"/>
                  </a:ext>
                </a:extLst>
              </p:cNvPr>
              <p:cNvSpPr/>
              <p:nvPr/>
            </p:nvSpPr>
            <p:spPr>
              <a:xfrm>
                <a:off x="7457403" y="2366370"/>
                <a:ext cx="663964" cy="613886"/>
              </a:xfrm>
              <a:prstGeom prst="rect">
                <a:avLst/>
              </a:prstGeom>
            </p:spPr>
            <p:txBody>
              <a:bodyPr wrap="none">
                <a:spAutoFit/>
              </a:bodyPr>
              <a:lstStyle/>
              <a:p>
                <a:r>
                  <a:rPr lang="en-GB"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12</m:t>
                        </m:r>
                      </m:den>
                    </m:f>
                  </m:oMath>
                </a14:m>
                <a:endParaRPr lang="en-GB" sz="2400" dirty="0">
                  <a:solidFill>
                    <a:srgbClr val="FF0000"/>
                  </a:solidFill>
                </a:endParaRPr>
              </a:p>
            </p:txBody>
          </p:sp>
        </mc:Choice>
        <mc:Fallback xmlns="">
          <p:sp>
            <p:nvSpPr>
              <p:cNvPr id="52" name="Rectangle 51">
                <a:extLst>
                  <a:ext uri="{FF2B5EF4-FFF2-40B4-BE49-F238E27FC236}">
                    <a16:creationId xmlns:a16="http://schemas.microsoft.com/office/drawing/2014/main" id="{A08F1736-B9ED-410A-9903-471F5EF94FC9}"/>
                  </a:ext>
                </a:extLst>
              </p:cNvPr>
              <p:cNvSpPr>
                <a:spLocks noRot="1" noChangeAspect="1" noMove="1" noResize="1" noEditPoints="1" noAdjustHandles="1" noChangeArrowheads="1" noChangeShapeType="1" noTextEdit="1"/>
              </p:cNvSpPr>
              <p:nvPr/>
            </p:nvSpPr>
            <p:spPr>
              <a:xfrm>
                <a:off x="7457403" y="2366370"/>
                <a:ext cx="663964" cy="613886"/>
              </a:xfrm>
              <a:prstGeom prst="rect">
                <a:avLst/>
              </a:prstGeom>
              <a:blipFill>
                <a:blip r:embed="rId10"/>
                <a:stretch>
                  <a:fillRect l="-9174" b="-1980"/>
                </a:stretch>
              </a:blipFill>
            </p:spPr>
            <p:txBody>
              <a:bodyPr/>
              <a:lstStyle/>
              <a:p>
                <a:r>
                  <a:rPr lang="en-GB">
                    <a:noFill/>
                  </a:rPr>
                  <a:t> </a:t>
                </a:r>
              </a:p>
            </p:txBody>
          </p:sp>
        </mc:Fallback>
      </mc:AlternateContent>
      <p:sp>
        <p:nvSpPr>
          <p:cNvPr id="53" name="Rectangle 52">
            <a:extLst>
              <a:ext uri="{FF2B5EF4-FFF2-40B4-BE49-F238E27FC236}">
                <a16:creationId xmlns:a16="http://schemas.microsoft.com/office/drawing/2014/main" id="{FFB2C5F9-F580-47A7-97CD-F9177A2C71E9}"/>
              </a:ext>
            </a:extLst>
          </p:cNvPr>
          <p:cNvSpPr/>
          <p:nvPr/>
        </p:nvSpPr>
        <p:spPr>
          <a:xfrm>
            <a:off x="4620636" y="2938102"/>
            <a:ext cx="1348446" cy="461665"/>
          </a:xfrm>
          <a:prstGeom prst="rect">
            <a:avLst/>
          </a:prstGeom>
        </p:spPr>
        <p:txBody>
          <a:bodyPr wrap="none">
            <a:spAutoFit/>
          </a:bodyPr>
          <a:lstStyle/>
          <a:p>
            <a:r>
              <a:rPr lang="en-GB" sz="2400" dirty="0">
                <a:solidFill>
                  <a:srgbClr val="FF0000"/>
                </a:solidFill>
              </a:rPr>
              <a:t>p(&lt;30) =</a:t>
            </a: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DF3D3CD3-AB40-43EC-94D0-E7D17D1F7C2A}"/>
                  </a:ext>
                </a:extLst>
              </p:cNvPr>
              <p:cNvSpPr/>
              <p:nvPr/>
            </p:nvSpPr>
            <p:spPr>
              <a:xfrm>
                <a:off x="5920359" y="2865351"/>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3</m:t>
                          </m:r>
                          <m:r>
                            <a:rPr lang="en-GB" b="0" i="1" smtClean="0">
                              <a:solidFill>
                                <a:srgbClr val="FF0000"/>
                              </a:solidFill>
                              <a:latin typeface="Cambria Math" panose="02040503050406030204" pitchFamily="18" charset="0"/>
                            </a:rPr>
                            <m:t>3</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54" name="Rectangle 53">
                <a:extLst>
                  <a:ext uri="{FF2B5EF4-FFF2-40B4-BE49-F238E27FC236}">
                    <a16:creationId xmlns:a16="http://schemas.microsoft.com/office/drawing/2014/main" id="{DF3D3CD3-AB40-43EC-94D0-E7D17D1F7C2A}"/>
                  </a:ext>
                </a:extLst>
              </p:cNvPr>
              <p:cNvSpPr>
                <a:spLocks noRot="1" noChangeAspect="1" noMove="1" noResize="1" noEditPoints="1" noAdjustHandles="1" noChangeArrowheads="1" noChangeShapeType="1" noTextEdit="1"/>
              </p:cNvSpPr>
              <p:nvPr/>
            </p:nvSpPr>
            <p:spPr>
              <a:xfrm>
                <a:off x="5920359" y="2865351"/>
                <a:ext cx="540533" cy="670568"/>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CF020F5-3846-46CA-A337-14B80CB9AA56}"/>
                  </a:ext>
                </a:extLst>
              </p:cNvPr>
              <p:cNvSpPr/>
              <p:nvPr/>
            </p:nvSpPr>
            <p:spPr>
              <a:xfrm>
                <a:off x="6348156" y="2890812"/>
                <a:ext cx="708848" cy="613886"/>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r>
                          <a:rPr lang="en-GB" sz="2400" b="0" i="1" smtClean="0">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12</m:t>
                        </m:r>
                      </m:den>
                    </m:f>
                  </m:oMath>
                </a14:m>
                <a:endParaRPr lang="en-GB" sz="2400" dirty="0">
                  <a:solidFill>
                    <a:srgbClr val="FF0000"/>
                  </a:solidFill>
                </a:endParaRPr>
              </a:p>
            </p:txBody>
          </p:sp>
        </mc:Choice>
        <mc:Fallback xmlns="">
          <p:sp>
            <p:nvSpPr>
              <p:cNvPr id="55" name="Rectangle 54">
                <a:extLst>
                  <a:ext uri="{FF2B5EF4-FFF2-40B4-BE49-F238E27FC236}">
                    <a16:creationId xmlns:a16="http://schemas.microsoft.com/office/drawing/2014/main" id="{1CF020F5-3846-46CA-A337-14B80CB9AA56}"/>
                  </a:ext>
                </a:extLst>
              </p:cNvPr>
              <p:cNvSpPr>
                <a:spLocks noRot="1" noChangeAspect="1" noMove="1" noResize="1" noEditPoints="1" noAdjustHandles="1" noChangeArrowheads="1" noChangeShapeType="1" noTextEdit="1"/>
              </p:cNvSpPr>
              <p:nvPr/>
            </p:nvSpPr>
            <p:spPr>
              <a:xfrm>
                <a:off x="6348156" y="2890812"/>
                <a:ext cx="708848" cy="613886"/>
              </a:xfrm>
              <a:prstGeom prst="rect">
                <a:avLst/>
              </a:prstGeom>
              <a:blipFill>
                <a:blip r:embed="rId12"/>
                <a:stretch>
                  <a:fillRect l="-12821" b="-8911"/>
                </a:stretch>
              </a:blipFill>
            </p:spPr>
            <p:txBody>
              <a:bodyPr/>
              <a:lstStyle/>
              <a:p>
                <a:r>
                  <a:rPr lang="en-GB">
                    <a:noFill/>
                  </a:rPr>
                  <a:t> </a:t>
                </a:r>
              </a:p>
            </p:txBody>
          </p:sp>
        </mc:Fallback>
      </mc:AlternateContent>
      <p:sp>
        <p:nvSpPr>
          <p:cNvPr id="56" name="Rectangle 55">
            <a:extLst>
              <a:ext uri="{FF2B5EF4-FFF2-40B4-BE49-F238E27FC236}">
                <a16:creationId xmlns:a16="http://schemas.microsoft.com/office/drawing/2014/main" id="{ECF556B6-088E-4EF9-9CE9-2B0847CCCD79}"/>
              </a:ext>
            </a:extLst>
          </p:cNvPr>
          <p:cNvSpPr/>
          <p:nvPr/>
        </p:nvSpPr>
        <p:spPr>
          <a:xfrm>
            <a:off x="5745964" y="3513047"/>
            <a:ext cx="1494320" cy="461665"/>
          </a:xfrm>
          <a:prstGeom prst="rect">
            <a:avLst/>
          </a:prstGeom>
        </p:spPr>
        <p:txBody>
          <a:bodyPr wrap="none">
            <a:spAutoFit/>
          </a:bodyPr>
          <a:lstStyle/>
          <a:p>
            <a:r>
              <a:rPr lang="en-GB" sz="2400" dirty="0">
                <a:solidFill>
                  <a:srgbClr val="FF0000"/>
                </a:solidFill>
              </a:rPr>
              <a:t>p(even) =</a:t>
            </a:r>
          </a:p>
        </p:txBody>
      </p: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8E29A0BE-0026-4F5A-A1B9-7460CB95681A}"/>
                  </a:ext>
                </a:extLst>
              </p:cNvPr>
              <p:cNvSpPr/>
              <p:nvPr/>
            </p:nvSpPr>
            <p:spPr>
              <a:xfrm>
                <a:off x="7091727" y="3356355"/>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27</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57" name="Rectangle 56">
                <a:extLst>
                  <a:ext uri="{FF2B5EF4-FFF2-40B4-BE49-F238E27FC236}">
                    <a16:creationId xmlns:a16="http://schemas.microsoft.com/office/drawing/2014/main" id="{8E29A0BE-0026-4F5A-A1B9-7460CB95681A}"/>
                  </a:ext>
                </a:extLst>
              </p:cNvPr>
              <p:cNvSpPr>
                <a:spLocks noRot="1" noChangeAspect="1" noMove="1" noResize="1" noEditPoints="1" noAdjustHandles="1" noChangeArrowheads="1" noChangeShapeType="1" noTextEdit="1"/>
              </p:cNvSpPr>
              <p:nvPr/>
            </p:nvSpPr>
            <p:spPr>
              <a:xfrm>
                <a:off x="7091727" y="3356355"/>
                <a:ext cx="540533" cy="69711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F30F9DB8-FC75-4D40-8AD8-C77974CFDE9D}"/>
                  </a:ext>
                </a:extLst>
              </p:cNvPr>
              <p:cNvSpPr/>
              <p:nvPr/>
            </p:nvSpPr>
            <p:spPr>
              <a:xfrm>
                <a:off x="7538492" y="3442496"/>
                <a:ext cx="579005" cy="614655"/>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4</m:t>
                        </m:r>
                      </m:den>
                    </m:f>
                  </m:oMath>
                </a14:m>
                <a:endParaRPr lang="en-GB" sz="2400" dirty="0">
                  <a:solidFill>
                    <a:srgbClr val="FF0000"/>
                  </a:solidFill>
                </a:endParaRPr>
              </a:p>
            </p:txBody>
          </p:sp>
        </mc:Choice>
        <mc:Fallback xmlns="">
          <p:sp>
            <p:nvSpPr>
              <p:cNvPr id="58" name="Rectangle 57">
                <a:extLst>
                  <a:ext uri="{FF2B5EF4-FFF2-40B4-BE49-F238E27FC236}">
                    <a16:creationId xmlns:a16="http://schemas.microsoft.com/office/drawing/2014/main" id="{F30F9DB8-FC75-4D40-8AD8-C77974CFDE9D}"/>
                  </a:ext>
                </a:extLst>
              </p:cNvPr>
              <p:cNvSpPr>
                <a:spLocks noRot="1" noChangeAspect="1" noMove="1" noResize="1" noEditPoints="1" noAdjustHandles="1" noChangeArrowheads="1" noChangeShapeType="1" noTextEdit="1"/>
              </p:cNvSpPr>
              <p:nvPr/>
            </p:nvSpPr>
            <p:spPr>
              <a:xfrm>
                <a:off x="7538492" y="3442496"/>
                <a:ext cx="579005" cy="614655"/>
              </a:xfrm>
              <a:prstGeom prst="rect">
                <a:avLst/>
              </a:prstGeom>
              <a:blipFill>
                <a:blip r:embed="rId14"/>
                <a:stretch>
                  <a:fillRect l="-16842" b="-8911"/>
                </a:stretch>
              </a:blipFill>
            </p:spPr>
            <p:txBody>
              <a:bodyPr/>
              <a:lstStyle/>
              <a:p>
                <a:r>
                  <a:rPr lang="en-GB">
                    <a:noFill/>
                  </a:rPr>
                  <a:t> </a:t>
                </a:r>
              </a:p>
            </p:txBody>
          </p:sp>
        </mc:Fallback>
      </mc:AlternateContent>
      <p:sp>
        <p:nvSpPr>
          <p:cNvPr id="59" name="Rectangle 58">
            <a:extLst>
              <a:ext uri="{FF2B5EF4-FFF2-40B4-BE49-F238E27FC236}">
                <a16:creationId xmlns:a16="http://schemas.microsoft.com/office/drawing/2014/main" id="{34CA0F81-46FA-4811-B77B-6B6A36B9B88E}"/>
              </a:ext>
            </a:extLst>
          </p:cNvPr>
          <p:cNvSpPr/>
          <p:nvPr/>
        </p:nvSpPr>
        <p:spPr>
          <a:xfrm>
            <a:off x="5000276" y="4970247"/>
            <a:ext cx="997389" cy="461665"/>
          </a:xfrm>
          <a:prstGeom prst="rect">
            <a:avLst/>
          </a:prstGeom>
        </p:spPr>
        <p:txBody>
          <a:bodyPr wrap="none">
            <a:spAutoFit/>
          </a:bodyPr>
          <a:lstStyle/>
          <a:p>
            <a:r>
              <a:rPr lang="en-GB" sz="2400" dirty="0">
                <a:solidFill>
                  <a:srgbClr val="FF0000"/>
                </a:solidFill>
              </a:rPr>
              <a:t>p(0) =</a:t>
            </a:r>
          </a:p>
        </p:txBody>
      </p:sp>
      <p:sp>
        <p:nvSpPr>
          <p:cNvPr id="60" name="Rectangle 59">
            <a:extLst>
              <a:ext uri="{FF2B5EF4-FFF2-40B4-BE49-F238E27FC236}">
                <a16:creationId xmlns:a16="http://schemas.microsoft.com/office/drawing/2014/main" id="{BBA2A524-6C41-4DE6-B64F-633EAEA2356F}"/>
              </a:ext>
            </a:extLst>
          </p:cNvPr>
          <p:cNvSpPr/>
          <p:nvPr/>
        </p:nvSpPr>
        <p:spPr>
          <a:xfrm>
            <a:off x="6493709" y="5407402"/>
            <a:ext cx="1176925" cy="461665"/>
          </a:xfrm>
          <a:prstGeom prst="rect">
            <a:avLst/>
          </a:prstGeom>
        </p:spPr>
        <p:txBody>
          <a:bodyPr wrap="none">
            <a:spAutoFit/>
          </a:bodyPr>
          <a:lstStyle/>
          <a:p>
            <a:r>
              <a:rPr lang="en-GB" sz="2400" dirty="0">
                <a:solidFill>
                  <a:srgbClr val="FF0000"/>
                </a:solidFill>
              </a:rPr>
              <a:t>p(&gt;1) =</a:t>
            </a:r>
          </a:p>
        </p:txBody>
      </p:sp>
      <p:sp>
        <p:nvSpPr>
          <p:cNvPr id="61" name="Rectangle 60">
            <a:extLst>
              <a:ext uri="{FF2B5EF4-FFF2-40B4-BE49-F238E27FC236}">
                <a16:creationId xmlns:a16="http://schemas.microsoft.com/office/drawing/2014/main" id="{F0144FF5-C8FF-4FEE-93D0-88CF9E0D4F27}"/>
              </a:ext>
            </a:extLst>
          </p:cNvPr>
          <p:cNvSpPr/>
          <p:nvPr/>
        </p:nvSpPr>
        <p:spPr>
          <a:xfrm>
            <a:off x="4435328" y="6239107"/>
            <a:ext cx="1340432" cy="461665"/>
          </a:xfrm>
          <a:prstGeom prst="rect">
            <a:avLst/>
          </a:prstGeom>
        </p:spPr>
        <p:txBody>
          <a:bodyPr wrap="none">
            <a:spAutoFit/>
          </a:bodyPr>
          <a:lstStyle/>
          <a:p>
            <a:r>
              <a:rPr lang="en-GB" sz="2400" dirty="0">
                <a:solidFill>
                  <a:srgbClr val="FF0000"/>
                </a:solidFill>
              </a:rPr>
              <a:t>p(odd) =</a:t>
            </a: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A6F68A00-F144-4E6B-A073-48EF5B2BC323}"/>
                  </a:ext>
                </a:extLst>
              </p:cNvPr>
              <p:cNvSpPr/>
              <p:nvPr/>
            </p:nvSpPr>
            <p:spPr>
              <a:xfrm>
                <a:off x="5990579" y="4841666"/>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6</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62" name="Rectangle 61">
                <a:extLst>
                  <a:ext uri="{FF2B5EF4-FFF2-40B4-BE49-F238E27FC236}">
                    <a16:creationId xmlns:a16="http://schemas.microsoft.com/office/drawing/2014/main" id="{A6F68A00-F144-4E6B-A073-48EF5B2BC323}"/>
                  </a:ext>
                </a:extLst>
              </p:cNvPr>
              <p:cNvSpPr>
                <a:spLocks noRot="1" noChangeAspect="1" noMove="1" noResize="1" noEditPoints="1" noAdjustHandles="1" noChangeArrowheads="1" noChangeShapeType="1" noTextEdit="1"/>
              </p:cNvSpPr>
              <p:nvPr/>
            </p:nvSpPr>
            <p:spPr>
              <a:xfrm>
                <a:off x="5990579" y="4841666"/>
                <a:ext cx="540533" cy="69711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1B7AEE6-14FE-4298-9D08-BF4A36BA53FB}"/>
                  </a:ext>
                </a:extLst>
              </p:cNvPr>
              <p:cNvSpPr/>
              <p:nvPr/>
            </p:nvSpPr>
            <p:spPr>
              <a:xfrm>
                <a:off x="7516164" y="5276116"/>
                <a:ext cx="540533"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0</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63" name="Rectangle 62">
                <a:extLst>
                  <a:ext uri="{FF2B5EF4-FFF2-40B4-BE49-F238E27FC236}">
                    <a16:creationId xmlns:a16="http://schemas.microsoft.com/office/drawing/2014/main" id="{91B7AEE6-14FE-4298-9D08-BF4A36BA53FB}"/>
                  </a:ext>
                </a:extLst>
              </p:cNvPr>
              <p:cNvSpPr>
                <a:spLocks noRot="1" noChangeAspect="1" noMove="1" noResize="1" noEditPoints="1" noAdjustHandles="1" noChangeArrowheads="1" noChangeShapeType="1" noTextEdit="1"/>
              </p:cNvSpPr>
              <p:nvPr/>
            </p:nvSpPr>
            <p:spPr>
              <a:xfrm>
                <a:off x="7516164" y="5276116"/>
                <a:ext cx="540533" cy="670568"/>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60" name="Rectangle 15359">
                <a:extLst>
                  <a:ext uri="{FF2B5EF4-FFF2-40B4-BE49-F238E27FC236}">
                    <a16:creationId xmlns:a16="http://schemas.microsoft.com/office/drawing/2014/main" id="{BCB204AB-E6BF-4A36-BC17-78115D04E249}"/>
                  </a:ext>
                </a:extLst>
              </p:cNvPr>
              <p:cNvSpPr/>
              <p:nvPr/>
            </p:nvSpPr>
            <p:spPr>
              <a:xfrm>
                <a:off x="5676615" y="6104783"/>
                <a:ext cx="540533" cy="6971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18</m:t>
                          </m:r>
                        </m:num>
                        <m:den>
                          <m:r>
                            <a:rPr lang="en-GB" i="1">
                              <a:solidFill>
                                <a:srgbClr val="FF0000"/>
                              </a:solidFill>
                              <a:latin typeface="Cambria Math" panose="02040503050406030204" pitchFamily="18" charset="0"/>
                            </a:rPr>
                            <m:t>36</m:t>
                          </m:r>
                        </m:den>
                      </m:f>
                    </m:oMath>
                  </m:oMathPara>
                </a14:m>
                <a:endParaRPr lang="en-GB" dirty="0"/>
              </a:p>
            </p:txBody>
          </p:sp>
        </mc:Choice>
        <mc:Fallback xmlns="">
          <p:sp>
            <p:nvSpPr>
              <p:cNvPr id="15360" name="Rectangle 15359">
                <a:extLst>
                  <a:ext uri="{FF2B5EF4-FFF2-40B4-BE49-F238E27FC236}">
                    <a16:creationId xmlns:a16="http://schemas.microsoft.com/office/drawing/2014/main" id="{BCB204AB-E6BF-4A36-BC17-78115D04E249}"/>
                  </a:ext>
                </a:extLst>
              </p:cNvPr>
              <p:cNvSpPr>
                <a:spLocks noRot="1" noChangeAspect="1" noMove="1" noResize="1" noEditPoints="1" noAdjustHandles="1" noChangeArrowheads="1" noChangeShapeType="1" noTextEdit="1"/>
              </p:cNvSpPr>
              <p:nvPr/>
            </p:nvSpPr>
            <p:spPr>
              <a:xfrm>
                <a:off x="5676615" y="6104783"/>
                <a:ext cx="540533" cy="69711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61" name="Rectangle 15360">
                <a:extLst>
                  <a:ext uri="{FF2B5EF4-FFF2-40B4-BE49-F238E27FC236}">
                    <a16:creationId xmlns:a16="http://schemas.microsoft.com/office/drawing/2014/main" id="{EC1867E6-04D2-4F51-8D38-7DD0EF45244E}"/>
                  </a:ext>
                </a:extLst>
              </p:cNvPr>
              <p:cNvSpPr/>
              <p:nvPr/>
            </p:nvSpPr>
            <p:spPr>
              <a:xfrm>
                <a:off x="6556163" y="4868565"/>
                <a:ext cx="579005" cy="616194"/>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6</m:t>
                        </m:r>
                      </m:den>
                    </m:f>
                  </m:oMath>
                </a14:m>
                <a:endParaRPr lang="en-GB" sz="2400" dirty="0">
                  <a:solidFill>
                    <a:srgbClr val="FF0000"/>
                  </a:solidFill>
                </a:endParaRPr>
              </a:p>
            </p:txBody>
          </p:sp>
        </mc:Choice>
        <mc:Fallback xmlns="">
          <p:sp>
            <p:nvSpPr>
              <p:cNvPr id="15361" name="Rectangle 15360">
                <a:extLst>
                  <a:ext uri="{FF2B5EF4-FFF2-40B4-BE49-F238E27FC236}">
                    <a16:creationId xmlns:a16="http://schemas.microsoft.com/office/drawing/2014/main" id="{EC1867E6-04D2-4F51-8D38-7DD0EF45244E}"/>
                  </a:ext>
                </a:extLst>
              </p:cNvPr>
              <p:cNvSpPr>
                <a:spLocks noRot="1" noChangeAspect="1" noMove="1" noResize="1" noEditPoints="1" noAdjustHandles="1" noChangeArrowheads="1" noChangeShapeType="1" noTextEdit="1"/>
              </p:cNvSpPr>
              <p:nvPr/>
            </p:nvSpPr>
            <p:spPr>
              <a:xfrm>
                <a:off x="6556163" y="4868565"/>
                <a:ext cx="579005" cy="616194"/>
              </a:xfrm>
              <a:prstGeom prst="rect">
                <a:avLst/>
              </a:prstGeom>
              <a:blipFill>
                <a:blip r:embed="rId18"/>
                <a:stretch>
                  <a:fillRect l="-1578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62" name="Rectangle 15361">
                <a:extLst>
                  <a:ext uri="{FF2B5EF4-FFF2-40B4-BE49-F238E27FC236}">
                    <a16:creationId xmlns:a16="http://schemas.microsoft.com/office/drawing/2014/main" id="{51E1F399-32E1-4D2A-913D-B83CB8F2B6A8}"/>
                  </a:ext>
                </a:extLst>
              </p:cNvPr>
              <p:cNvSpPr/>
              <p:nvPr/>
            </p:nvSpPr>
            <p:spPr>
              <a:xfrm>
                <a:off x="6220084" y="6145243"/>
                <a:ext cx="579005" cy="613886"/>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solidFill>
                    <a:srgbClr val="FF0000"/>
                  </a:solidFill>
                </a:endParaRPr>
              </a:p>
            </p:txBody>
          </p:sp>
        </mc:Choice>
        <mc:Fallback xmlns="">
          <p:sp>
            <p:nvSpPr>
              <p:cNvPr id="15362" name="Rectangle 15361">
                <a:extLst>
                  <a:ext uri="{FF2B5EF4-FFF2-40B4-BE49-F238E27FC236}">
                    <a16:creationId xmlns:a16="http://schemas.microsoft.com/office/drawing/2014/main" id="{51E1F399-32E1-4D2A-913D-B83CB8F2B6A8}"/>
                  </a:ext>
                </a:extLst>
              </p:cNvPr>
              <p:cNvSpPr>
                <a:spLocks noRot="1" noChangeAspect="1" noMove="1" noResize="1" noEditPoints="1" noAdjustHandles="1" noChangeArrowheads="1" noChangeShapeType="1" noTextEdit="1"/>
              </p:cNvSpPr>
              <p:nvPr/>
            </p:nvSpPr>
            <p:spPr>
              <a:xfrm>
                <a:off x="6220084" y="6145243"/>
                <a:ext cx="579005" cy="613886"/>
              </a:xfrm>
              <a:prstGeom prst="rect">
                <a:avLst/>
              </a:prstGeom>
              <a:blipFill>
                <a:blip r:embed="rId19"/>
                <a:stretch>
                  <a:fillRect l="-15789"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63" name="Rectangle 15362">
                <a:extLst>
                  <a:ext uri="{FF2B5EF4-FFF2-40B4-BE49-F238E27FC236}">
                    <a16:creationId xmlns:a16="http://schemas.microsoft.com/office/drawing/2014/main" id="{DDFF0FE2-3E72-498A-AA24-33E4400EF718}"/>
                  </a:ext>
                </a:extLst>
              </p:cNvPr>
              <p:cNvSpPr/>
              <p:nvPr/>
            </p:nvSpPr>
            <p:spPr>
              <a:xfrm>
                <a:off x="7323151" y="5883056"/>
                <a:ext cx="579005" cy="621837"/>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num>
                      <m:den>
                        <m:r>
                          <a:rPr lang="en-GB" sz="2400" b="0" i="1" smtClean="0">
                            <a:solidFill>
                              <a:srgbClr val="FF0000"/>
                            </a:solidFill>
                            <a:latin typeface="Cambria Math" panose="02040503050406030204" pitchFamily="18" charset="0"/>
                          </a:rPr>
                          <m:t>9</m:t>
                        </m:r>
                      </m:den>
                    </m:f>
                  </m:oMath>
                </a14:m>
                <a:endParaRPr lang="en-GB" sz="2400" dirty="0">
                  <a:solidFill>
                    <a:srgbClr val="FF0000"/>
                  </a:solidFill>
                </a:endParaRPr>
              </a:p>
            </p:txBody>
          </p:sp>
        </mc:Choice>
        <mc:Fallback xmlns="">
          <p:sp>
            <p:nvSpPr>
              <p:cNvPr id="15363" name="Rectangle 15362">
                <a:extLst>
                  <a:ext uri="{FF2B5EF4-FFF2-40B4-BE49-F238E27FC236}">
                    <a16:creationId xmlns:a16="http://schemas.microsoft.com/office/drawing/2014/main" id="{DDFF0FE2-3E72-498A-AA24-33E4400EF718}"/>
                  </a:ext>
                </a:extLst>
              </p:cNvPr>
              <p:cNvSpPr>
                <a:spLocks noRot="1" noChangeAspect="1" noMove="1" noResize="1" noEditPoints="1" noAdjustHandles="1" noChangeArrowheads="1" noChangeShapeType="1" noTextEdit="1"/>
              </p:cNvSpPr>
              <p:nvPr/>
            </p:nvSpPr>
            <p:spPr>
              <a:xfrm>
                <a:off x="7323151" y="5883056"/>
                <a:ext cx="579005" cy="621837"/>
              </a:xfrm>
              <a:prstGeom prst="rect">
                <a:avLst/>
              </a:prstGeom>
              <a:blipFill>
                <a:blip r:embed="rId20"/>
                <a:stretch>
                  <a:fillRect l="-15789" b="-8824"/>
                </a:stretch>
              </a:blipFill>
            </p:spPr>
            <p:txBody>
              <a:bodyPr/>
              <a:lstStyle/>
              <a:p>
                <a:r>
                  <a:rPr lang="en-GB">
                    <a:noFill/>
                  </a:rPr>
                  <a:t> </a:t>
                </a:r>
              </a:p>
            </p:txBody>
          </p:sp>
        </mc:Fallback>
      </mc:AlternateContent>
    </p:spTree>
    <p:extLst>
      <p:ext uri="{BB962C8B-B14F-4D97-AF65-F5344CB8AC3E}">
        <p14:creationId xmlns:p14="http://schemas.microsoft.com/office/powerpoint/2010/main" val="1030290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8"/>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9"/>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2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59"/>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62"/>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5361"/>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0"/>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6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5363"/>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6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5360"/>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p:bldP spid="14"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15360" grpId="0"/>
      <p:bldP spid="15361" grpId="0"/>
      <p:bldP spid="15362" grpId="0"/>
      <p:bldP spid="1536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Probability with Listings</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2822282-E1D4-4D60-8EA5-8A1E3304E00A}"/>
              </a:ext>
            </a:extLst>
          </p:cNvPr>
          <p:cNvSpPr/>
          <p:nvPr/>
        </p:nvSpPr>
        <p:spPr>
          <a:xfrm>
            <a:off x="2282860" y="595706"/>
            <a:ext cx="9846984" cy="1938992"/>
          </a:xfrm>
          <a:prstGeom prst="rect">
            <a:avLst/>
          </a:prstGeom>
        </p:spPr>
        <p:txBody>
          <a:bodyPr wrap="square">
            <a:spAutoFit/>
          </a:bodyPr>
          <a:lstStyle/>
          <a:p>
            <a:r>
              <a:rPr lang="en-GB" sz="2400" dirty="0"/>
              <a:t>8. Three unbiased coins are tossed at the same time.  Use a tree diagram to show the outcomes and determine the probability of</a:t>
            </a:r>
          </a:p>
          <a:p>
            <a:pPr marL="457200" indent="-457200">
              <a:buAutoNum type="alphaLcParenBoth"/>
            </a:pPr>
            <a:r>
              <a:rPr lang="en-GB" sz="2400" dirty="0"/>
              <a:t>3 heads</a:t>
            </a:r>
          </a:p>
          <a:p>
            <a:pPr marL="457200" indent="-457200">
              <a:buAutoNum type="alphaLcParenBoth"/>
            </a:pPr>
            <a:endParaRPr lang="en-GB" sz="2400" dirty="0"/>
          </a:p>
          <a:p>
            <a:endParaRPr lang="en-GB" sz="2400" dirty="0"/>
          </a:p>
        </p:txBody>
      </p:sp>
      <p:cxnSp>
        <p:nvCxnSpPr>
          <p:cNvPr id="4" name="Straight Connector 3">
            <a:extLst>
              <a:ext uri="{FF2B5EF4-FFF2-40B4-BE49-F238E27FC236}">
                <a16:creationId xmlns:a16="http://schemas.microsoft.com/office/drawing/2014/main" id="{51CE6F83-48E2-4CB7-AC55-AC7A0543DEF1}"/>
              </a:ext>
            </a:extLst>
          </p:cNvPr>
          <p:cNvCxnSpPr>
            <a:cxnSpLocks/>
          </p:cNvCxnSpPr>
          <p:nvPr/>
        </p:nvCxnSpPr>
        <p:spPr bwMode="auto">
          <a:xfrm flipV="1">
            <a:off x="3314815" y="3645024"/>
            <a:ext cx="818967" cy="511795"/>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EC54083-A329-4203-901E-2ED110DD368C}"/>
              </a:ext>
            </a:extLst>
          </p:cNvPr>
          <p:cNvCxnSpPr>
            <a:cxnSpLocks/>
          </p:cNvCxnSpPr>
          <p:nvPr/>
        </p:nvCxnSpPr>
        <p:spPr bwMode="auto">
          <a:xfrm>
            <a:off x="3332816" y="4156819"/>
            <a:ext cx="800966" cy="505873"/>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F3E6A2E-3159-4CBD-8430-8D925DA256D3}"/>
              </a:ext>
            </a:extLst>
          </p:cNvPr>
          <p:cNvCxnSpPr>
            <a:cxnSpLocks/>
          </p:cNvCxnSpPr>
          <p:nvPr/>
        </p:nvCxnSpPr>
        <p:spPr bwMode="auto">
          <a:xfrm flipV="1">
            <a:off x="4442737" y="3019661"/>
            <a:ext cx="818967" cy="511795"/>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64ACD5C-056D-40FA-9A0E-20065871380C}"/>
              </a:ext>
            </a:extLst>
          </p:cNvPr>
          <p:cNvCxnSpPr>
            <a:cxnSpLocks/>
          </p:cNvCxnSpPr>
          <p:nvPr/>
        </p:nvCxnSpPr>
        <p:spPr bwMode="auto">
          <a:xfrm flipV="1">
            <a:off x="4322274" y="4596344"/>
            <a:ext cx="947299" cy="191576"/>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568DFF2-8936-4591-84BC-20B65B0F6B84}"/>
              </a:ext>
            </a:extLst>
          </p:cNvPr>
          <p:cNvCxnSpPr>
            <a:cxnSpLocks/>
          </p:cNvCxnSpPr>
          <p:nvPr/>
        </p:nvCxnSpPr>
        <p:spPr bwMode="auto">
          <a:xfrm>
            <a:off x="4300889" y="4797572"/>
            <a:ext cx="998114" cy="456547"/>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AE5772F-D09B-4C1F-ABDC-2892964BA2ED}"/>
              </a:ext>
            </a:extLst>
          </p:cNvPr>
          <p:cNvCxnSpPr>
            <a:cxnSpLocks/>
          </p:cNvCxnSpPr>
          <p:nvPr/>
        </p:nvCxnSpPr>
        <p:spPr bwMode="auto">
          <a:xfrm>
            <a:off x="4446311" y="3517322"/>
            <a:ext cx="886685" cy="313408"/>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8D47162-C7AA-4CC1-8EDD-E3BBE935741F}"/>
              </a:ext>
            </a:extLst>
          </p:cNvPr>
          <p:cNvCxnSpPr>
            <a:cxnSpLocks/>
          </p:cNvCxnSpPr>
          <p:nvPr/>
        </p:nvCxnSpPr>
        <p:spPr bwMode="auto">
          <a:xfrm flipV="1">
            <a:off x="5619793" y="2530465"/>
            <a:ext cx="802233" cy="243304"/>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A55EB70-80C7-4079-A1A5-3F6FFBB74BFE}"/>
              </a:ext>
            </a:extLst>
          </p:cNvPr>
          <p:cNvCxnSpPr>
            <a:cxnSpLocks/>
            <a:endCxn id="44" idx="1"/>
          </p:cNvCxnSpPr>
          <p:nvPr/>
        </p:nvCxnSpPr>
        <p:spPr bwMode="auto">
          <a:xfrm flipV="1">
            <a:off x="5700302" y="3558601"/>
            <a:ext cx="673156" cy="275190"/>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EC4AE76-B474-427D-9BCA-0A1812E9682A}"/>
              </a:ext>
            </a:extLst>
          </p:cNvPr>
          <p:cNvCxnSpPr>
            <a:cxnSpLocks/>
          </p:cNvCxnSpPr>
          <p:nvPr/>
        </p:nvCxnSpPr>
        <p:spPr bwMode="auto">
          <a:xfrm flipV="1">
            <a:off x="5567484" y="5177142"/>
            <a:ext cx="844252" cy="135886"/>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DD63B2F-05FD-49FD-80DF-EA2368ADCBDB}"/>
              </a:ext>
            </a:extLst>
          </p:cNvPr>
          <p:cNvCxnSpPr>
            <a:cxnSpLocks/>
          </p:cNvCxnSpPr>
          <p:nvPr/>
        </p:nvCxnSpPr>
        <p:spPr bwMode="auto">
          <a:xfrm>
            <a:off x="5619218" y="2792958"/>
            <a:ext cx="754240" cy="291150"/>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AC16AF6-B595-4BEF-B3A3-0E779A8B4443}"/>
              </a:ext>
            </a:extLst>
          </p:cNvPr>
          <p:cNvCxnSpPr>
            <a:cxnSpLocks/>
          </p:cNvCxnSpPr>
          <p:nvPr/>
        </p:nvCxnSpPr>
        <p:spPr bwMode="auto">
          <a:xfrm>
            <a:off x="5588381" y="5320468"/>
            <a:ext cx="804791" cy="376849"/>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C03E0E3-67E5-471D-BE03-C2B29338A726}"/>
              </a:ext>
            </a:extLst>
          </p:cNvPr>
          <p:cNvCxnSpPr>
            <a:cxnSpLocks/>
          </p:cNvCxnSpPr>
          <p:nvPr/>
        </p:nvCxnSpPr>
        <p:spPr bwMode="auto">
          <a:xfrm>
            <a:off x="5691038" y="3840675"/>
            <a:ext cx="682420" cy="281508"/>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F8DA41FA-9360-4898-BAE9-0CA1E99285DD}"/>
              </a:ext>
            </a:extLst>
          </p:cNvPr>
          <p:cNvSpPr txBox="1"/>
          <p:nvPr/>
        </p:nvSpPr>
        <p:spPr>
          <a:xfrm>
            <a:off x="4101460" y="3369699"/>
            <a:ext cx="504056" cy="400110"/>
          </a:xfrm>
          <a:prstGeom prst="rect">
            <a:avLst/>
          </a:prstGeom>
          <a:noFill/>
        </p:spPr>
        <p:txBody>
          <a:bodyPr wrap="square" rtlCol="0">
            <a:spAutoFit/>
          </a:bodyPr>
          <a:lstStyle/>
          <a:p>
            <a:r>
              <a:rPr lang="en-GB" dirty="0">
                <a:solidFill>
                  <a:srgbClr val="FF0000"/>
                </a:solidFill>
              </a:rPr>
              <a:t>H</a:t>
            </a:r>
          </a:p>
        </p:txBody>
      </p:sp>
      <p:sp>
        <p:nvSpPr>
          <p:cNvPr id="41" name="Rectangle 40">
            <a:extLst>
              <a:ext uri="{FF2B5EF4-FFF2-40B4-BE49-F238E27FC236}">
                <a16:creationId xmlns:a16="http://schemas.microsoft.com/office/drawing/2014/main" id="{2778DC9D-28EC-489E-95DC-3BC3DCB4BC4F}"/>
              </a:ext>
            </a:extLst>
          </p:cNvPr>
          <p:cNvSpPr/>
          <p:nvPr/>
        </p:nvSpPr>
        <p:spPr>
          <a:xfrm>
            <a:off x="4071373" y="4543829"/>
            <a:ext cx="341760" cy="400110"/>
          </a:xfrm>
          <a:prstGeom prst="rect">
            <a:avLst/>
          </a:prstGeom>
        </p:spPr>
        <p:txBody>
          <a:bodyPr wrap="none">
            <a:spAutoFit/>
          </a:bodyPr>
          <a:lstStyle/>
          <a:p>
            <a:r>
              <a:rPr lang="en-GB" dirty="0">
                <a:solidFill>
                  <a:srgbClr val="FF0000"/>
                </a:solidFill>
              </a:rPr>
              <a:t>T</a:t>
            </a:r>
          </a:p>
        </p:txBody>
      </p:sp>
      <p:sp>
        <p:nvSpPr>
          <p:cNvPr id="42" name="Rectangle 41">
            <a:extLst>
              <a:ext uri="{FF2B5EF4-FFF2-40B4-BE49-F238E27FC236}">
                <a16:creationId xmlns:a16="http://schemas.microsoft.com/office/drawing/2014/main" id="{47F29994-CD45-4046-9682-94B31D2E7EA6}"/>
              </a:ext>
            </a:extLst>
          </p:cNvPr>
          <p:cNvSpPr/>
          <p:nvPr/>
        </p:nvSpPr>
        <p:spPr>
          <a:xfrm>
            <a:off x="5242073" y="2673907"/>
            <a:ext cx="370614" cy="400110"/>
          </a:xfrm>
          <a:prstGeom prst="rect">
            <a:avLst/>
          </a:prstGeom>
        </p:spPr>
        <p:txBody>
          <a:bodyPr wrap="none">
            <a:spAutoFit/>
          </a:bodyPr>
          <a:lstStyle/>
          <a:p>
            <a:r>
              <a:rPr lang="en-GB" dirty="0">
                <a:solidFill>
                  <a:srgbClr val="FF0000"/>
                </a:solidFill>
              </a:rPr>
              <a:t>H</a:t>
            </a:r>
          </a:p>
        </p:txBody>
      </p:sp>
      <p:sp>
        <p:nvSpPr>
          <p:cNvPr id="43" name="Rectangle 42">
            <a:extLst>
              <a:ext uri="{FF2B5EF4-FFF2-40B4-BE49-F238E27FC236}">
                <a16:creationId xmlns:a16="http://schemas.microsoft.com/office/drawing/2014/main" id="{DC5A2608-DEC3-45D3-BE08-FA8F477BC816}"/>
              </a:ext>
            </a:extLst>
          </p:cNvPr>
          <p:cNvSpPr/>
          <p:nvPr/>
        </p:nvSpPr>
        <p:spPr>
          <a:xfrm>
            <a:off x="6422026" y="2328742"/>
            <a:ext cx="370614" cy="400110"/>
          </a:xfrm>
          <a:prstGeom prst="rect">
            <a:avLst/>
          </a:prstGeom>
        </p:spPr>
        <p:txBody>
          <a:bodyPr wrap="none">
            <a:spAutoFit/>
          </a:bodyPr>
          <a:lstStyle/>
          <a:p>
            <a:r>
              <a:rPr lang="en-GB" dirty="0">
                <a:solidFill>
                  <a:srgbClr val="FF0000"/>
                </a:solidFill>
              </a:rPr>
              <a:t>H</a:t>
            </a:r>
          </a:p>
        </p:txBody>
      </p:sp>
      <p:sp>
        <p:nvSpPr>
          <p:cNvPr id="44" name="Rectangle 43">
            <a:extLst>
              <a:ext uri="{FF2B5EF4-FFF2-40B4-BE49-F238E27FC236}">
                <a16:creationId xmlns:a16="http://schemas.microsoft.com/office/drawing/2014/main" id="{B159C303-45EA-4A31-9A94-72E5D18D88A1}"/>
              </a:ext>
            </a:extLst>
          </p:cNvPr>
          <p:cNvSpPr/>
          <p:nvPr/>
        </p:nvSpPr>
        <p:spPr>
          <a:xfrm>
            <a:off x="6373458" y="3358546"/>
            <a:ext cx="370614" cy="400110"/>
          </a:xfrm>
          <a:prstGeom prst="rect">
            <a:avLst/>
          </a:prstGeom>
        </p:spPr>
        <p:txBody>
          <a:bodyPr wrap="square">
            <a:spAutoFit/>
          </a:bodyPr>
          <a:lstStyle/>
          <a:p>
            <a:r>
              <a:rPr lang="en-GB" dirty="0">
                <a:solidFill>
                  <a:srgbClr val="FF0000"/>
                </a:solidFill>
              </a:rPr>
              <a:t>H</a:t>
            </a:r>
          </a:p>
        </p:txBody>
      </p:sp>
      <p:sp>
        <p:nvSpPr>
          <p:cNvPr id="45" name="Rectangle 44">
            <a:extLst>
              <a:ext uri="{FF2B5EF4-FFF2-40B4-BE49-F238E27FC236}">
                <a16:creationId xmlns:a16="http://schemas.microsoft.com/office/drawing/2014/main" id="{F1CB44FA-2A6C-45C4-9102-F05C8645E82B}"/>
              </a:ext>
            </a:extLst>
          </p:cNvPr>
          <p:cNvSpPr/>
          <p:nvPr/>
        </p:nvSpPr>
        <p:spPr>
          <a:xfrm>
            <a:off x="6485812" y="4986847"/>
            <a:ext cx="370614" cy="400110"/>
          </a:xfrm>
          <a:prstGeom prst="rect">
            <a:avLst/>
          </a:prstGeom>
        </p:spPr>
        <p:txBody>
          <a:bodyPr wrap="none">
            <a:spAutoFit/>
          </a:bodyPr>
          <a:lstStyle/>
          <a:p>
            <a:r>
              <a:rPr lang="en-GB" dirty="0">
                <a:solidFill>
                  <a:srgbClr val="FF0000"/>
                </a:solidFill>
              </a:rPr>
              <a:t>H</a:t>
            </a:r>
          </a:p>
        </p:txBody>
      </p:sp>
      <p:sp>
        <p:nvSpPr>
          <p:cNvPr id="46" name="Rectangle 45">
            <a:extLst>
              <a:ext uri="{FF2B5EF4-FFF2-40B4-BE49-F238E27FC236}">
                <a16:creationId xmlns:a16="http://schemas.microsoft.com/office/drawing/2014/main" id="{9BF0F138-AA4E-449B-80DF-4580759C776A}"/>
              </a:ext>
            </a:extLst>
          </p:cNvPr>
          <p:cNvSpPr/>
          <p:nvPr/>
        </p:nvSpPr>
        <p:spPr>
          <a:xfrm>
            <a:off x="6434312" y="2861394"/>
            <a:ext cx="341760" cy="400110"/>
          </a:xfrm>
          <a:prstGeom prst="rect">
            <a:avLst/>
          </a:prstGeom>
        </p:spPr>
        <p:txBody>
          <a:bodyPr wrap="none">
            <a:spAutoFit/>
          </a:bodyPr>
          <a:lstStyle/>
          <a:p>
            <a:r>
              <a:rPr lang="en-GB" dirty="0">
                <a:solidFill>
                  <a:srgbClr val="FF0000"/>
                </a:solidFill>
              </a:rPr>
              <a:t>T</a:t>
            </a:r>
          </a:p>
        </p:txBody>
      </p:sp>
      <p:sp>
        <p:nvSpPr>
          <p:cNvPr id="47" name="Rectangle 46">
            <a:extLst>
              <a:ext uri="{FF2B5EF4-FFF2-40B4-BE49-F238E27FC236}">
                <a16:creationId xmlns:a16="http://schemas.microsoft.com/office/drawing/2014/main" id="{FA3B5437-FFEF-448B-BDF0-65E3E909BFF8}"/>
              </a:ext>
            </a:extLst>
          </p:cNvPr>
          <p:cNvSpPr/>
          <p:nvPr/>
        </p:nvSpPr>
        <p:spPr>
          <a:xfrm>
            <a:off x="5287136" y="3649922"/>
            <a:ext cx="341760" cy="400110"/>
          </a:xfrm>
          <a:prstGeom prst="rect">
            <a:avLst/>
          </a:prstGeom>
        </p:spPr>
        <p:txBody>
          <a:bodyPr wrap="none">
            <a:spAutoFit/>
          </a:bodyPr>
          <a:lstStyle/>
          <a:p>
            <a:r>
              <a:rPr lang="en-GB" dirty="0">
                <a:solidFill>
                  <a:srgbClr val="FF0000"/>
                </a:solidFill>
              </a:rPr>
              <a:t>T</a:t>
            </a:r>
          </a:p>
        </p:txBody>
      </p:sp>
      <p:sp>
        <p:nvSpPr>
          <p:cNvPr id="48" name="Rectangle 47">
            <a:extLst>
              <a:ext uri="{FF2B5EF4-FFF2-40B4-BE49-F238E27FC236}">
                <a16:creationId xmlns:a16="http://schemas.microsoft.com/office/drawing/2014/main" id="{10DAEBC9-A589-40FD-8D11-FBF20464D52E}"/>
              </a:ext>
            </a:extLst>
          </p:cNvPr>
          <p:cNvSpPr/>
          <p:nvPr/>
        </p:nvSpPr>
        <p:spPr>
          <a:xfrm>
            <a:off x="5242160" y="5054064"/>
            <a:ext cx="341760" cy="400110"/>
          </a:xfrm>
          <a:prstGeom prst="rect">
            <a:avLst/>
          </a:prstGeom>
        </p:spPr>
        <p:txBody>
          <a:bodyPr wrap="none">
            <a:spAutoFit/>
          </a:bodyPr>
          <a:lstStyle/>
          <a:p>
            <a:r>
              <a:rPr lang="en-GB" dirty="0">
                <a:solidFill>
                  <a:srgbClr val="FF0000"/>
                </a:solidFill>
              </a:rPr>
              <a:t>T</a:t>
            </a:r>
          </a:p>
        </p:txBody>
      </p:sp>
      <p:sp>
        <p:nvSpPr>
          <p:cNvPr id="49" name="Rectangle 48">
            <a:extLst>
              <a:ext uri="{FF2B5EF4-FFF2-40B4-BE49-F238E27FC236}">
                <a16:creationId xmlns:a16="http://schemas.microsoft.com/office/drawing/2014/main" id="{BAAA60D9-7527-4C48-AEBF-F0B4F004FF6F}"/>
              </a:ext>
            </a:extLst>
          </p:cNvPr>
          <p:cNvSpPr/>
          <p:nvPr/>
        </p:nvSpPr>
        <p:spPr>
          <a:xfrm>
            <a:off x="6494578" y="5561030"/>
            <a:ext cx="341760" cy="400110"/>
          </a:xfrm>
          <a:prstGeom prst="rect">
            <a:avLst/>
          </a:prstGeom>
        </p:spPr>
        <p:txBody>
          <a:bodyPr wrap="none">
            <a:spAutoFit/>
          </a:bodyPr>
          <a:lstStyle/>
          <a:p>
            <a:r>
              <a:rPr lang="en-GB" dirty="0">
                <a:solidFill>
                  <a:srgbClr val="FF0000"/>
                </a:solidFill>
              </a:rPr>
              <a:t>T</a:t>
            </a:r>
          </a:p>
        </p:txBody>
      </p:sp>
      <p:cxnSp>
        <p:nvCxnSpPr>
          <p:cNvPr id="51" name="Straight Arrow Connector 50">
            <a:extLst>
              <a:ext uri="{FF2B5EF4-FFF2-40B4-BE49-F238E27FC236}">
                <a16:creationId xmlns:a16="http://schemas.microsoft.com/office/drawing/2014/main" id="{9324A92C-F9A0-47B9-8002-C8CA1ED6966C}"/>
              </a:ext>
            </a:extLst>
          </p:cNvPr>
          <p:cNvCxnSpPr>
            <a:cxnSpLocks/>
          </p:cNvCxnSpPr>
          <p:nvPr/>
        </p:nvCxnSpPr>
        <p:spPr bwMode="auto">
          <a:xfrm flipV="1">
            <a:off x="4265150" y="4980360"/>
            <a:ext cx="0" cy="471739"/>
          </a:xfrm>
          <a:prstGeom prst="straightConnector1">
            <a:avLst/>
          </a:prstGeom>
          <a:solidFill>
            <a:srgbClr val="00B8FF"/>
          </a:solidFill>
          <a:ln w="19050" cap="flat" cmpd="sng" algn="ctr">
            <a:solidFill>
              <a:srgbClr val="00B050"/>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F0B1291C-2ACE-4847-A99D-9F47F76811D0}"/>
              </a:ext>
            </a:extLst>
          </p:cNvPr>
          <p:cNvCxnSpPr>
            <a:cxnSpLocks/>
          </p:cNvCxnSpPr>
          <p:nvPr/>
        </p:nvCxnSpPr>
        <p:spPr bwMode="auto">
          <a:xfrm flipV="1">
            <a:off x="5404941" y="5452099"/>
            <a:ext cx="0" cy="403258"/>
          </a:xfrm>
          <a:prstGeom prst="straightConnector1">
            <a:avLst/>
          </a:prstGeom>
          <a:solidFill>
            <a:srgbClr val="00B8FF"/>
          </a:solidFill>
          <a:ln w="19050" cap="flat" cmpd="sng" algn="ctr">
            <a:solidFill>
              <a:srgbClr val="00B050"/>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A71BB60D-58E9-4FA8-85FD-C6C0D46586CC}"/>
              </a:ext>
            </a:extLst>
          </p:cNvPr>
          <p:cNvCxnSpPr>
            <a:cxnSpLocks/>
          </p:cNvCxnSpPr>
          <p:nvPr/>
        </p:nvCxnSpPr>
        <p:spPr bwMode="auto">
          <a:xfrm flipV="1">
            <a:off x="6622799" y="6008073"/>
            <a:ext cx="0" cy="363178"/>
          </a:xfrm>
          <a:prstGeom prst="straightConnector1">
            <a:avLst/>
          </a:prstGeom>
          <a:solidFill>
            <a:srgbClr val="00B8FF"/>
          </a:solidFill>
          <a:ln w="19050" cap="flat" cmpd="sng" algn="ctr">
            <a:solidFill>
              <a:srgbClr val="00B050"/>
            </a:solidFill>
            <a:prstDash val="solid"/>
            <a:round/>
            <a:headEnd type="none" w="med" len="med"/>
            <a:tailEnd type="triangle"/>
          </a:ln>
          <a:effectLst/>
        </p:spPr>
      </p:cxnSp>
      <p:sp>
        <p:nvSpPr>
          <p:cNvPr id="59" name="TextBox 58">
            <a:extLst>
              <a:ext uri="{FF2B5EF4-FFF2-40B4-BE49-F238E27FC236}">
                <a16:creationId xmlns:a16="http://schemas.microsoft.com/office/drawing/2014/main" id="{DAD5CFC3-4DC6-48D7-857A-B8CF457AC37E}"/>
              </a:ext>
            </a:extLst>
          </p:cNvPr>
          <p:cNvSpPr txBox="1"/>
          <p:nvPr/>
        </p:nvSpPr>
        <p:spPr>
          <a:xfrm>
            <a:off x="3837288" y="5497262"/>
            <a:ext cx="1115693" cy="400110"/>
          </a:xfrm>
          <a:prstGeom prst="rect">
            <a:avLst/>
          </a:prstGeom>
          <a:noFill/>
        </p:spPr>
        <p:txBody>
          <a:bodyPr wrap="square" rtlCol="0">
            <a:spAutoFit/>
          </a:bodyPr>
          <a:lstStyle/>
          <a:p>
            <a:r>
              <a:rPr lang="en-GB" dirty="0"/>
              <a:t>Coin A</a:t>
            </a:r>
          </a:p>
        </p:txBody>
      </p:sp>
      <p:sp>
        <p:nvSpPr>
          <p:cNvPr id="60" name="Rectangle 59">
            <a:extLst>
              <a:ext uri="{FF2B5EF4-FFF2-40B4-BE49-F238E27FC236}">
                <a16:creationId xmlns:a16="http://schemas.microsoft.com/office/drawing/2014/main" id="{943E4642-7B72-4264-9B35-618A5BA4079E}"/>
              </a:ext>
            </a:extLst>
          </p:cNvPr>
          <p:cNvSpPr/>
          <p:nvPr/>
        </p:nvSpPr>
        <p:spPr>
          <a:xfrm>
            <a:off x="5042003" y="5971141"/>
            <a:ext cx="955711" cy="400110"/>
          </a:xfrm>
          <a:prstGeom prst="rect">
            <a:avLst/>
          </a:prstGeom>
        </p:spPr>
        <p:txBody>
          <a:bodyPr wrap="none">
            <a:spAutoFit/>
          </a:bodyPr>
          <a:lstStyle/>
          <a:p>
            <a:r>
              <a:rPr lang="en-GB" dirty="0"/>
              <a:t>Coin B</a:t>
            </a:r>
          </a:p>
        </p:txBody>
      </p:sp>
      <p:sp>
        <p:nvSpPr>
          <p:cNvPr id="61" name="Rectangle 60">
            <a:extLst>
              <a:ext uri="{FF2B5EF4-FFF2-40B4-BE49-F238E27FC236}">
                <a16:creationId xmlns:a16="http://schemas.microsoft.com/office/drawing/2014/main" id="{BE361C2C-808E-49DC-8FFC-07936AD7DD1A}"/>
              </a:ext>
            </a:extLst>
          </p:cNvPr>
          <p:cNvSpPr/>
          <p:nvPr/>
        </p:nvSpPr>
        <p:spPr>
          <a:xfrm>
            <a:off x="6111385" y="6317059"/>
            <a:ext cx="970137" cy="400110"/>
          </a:xfrm>
          <a:prstGeom prst="rect">
            <a:avLst/>
          </a:prstGeom>
        </p:spPr>
        <p:txBody>
          <a:bodyPr wrap="none">
            <a:spAutoFit/>
          </a:bodyPr>
          <a:lstStyle/>
          <a:p>
            <a:r>
              <a:rPr lang="en-GB" dirty="0"/>
              <a:t>Coin C</a:t>
            </a:r>
          </a:p>
        </p:txBody>
      </p:sp>
      <p:sp>
        <p:nvSpPr>
          <p:cNvPr id="15362" name="TextBox 15361">
            <a:extLst>
              <a:ext uri="{FF2B5EF4-FFF2-40B4-BE49-F238E27FC236}">
                <a16:creationId xmlns:a16="http://schemas.microsoft.com/office/drawing/2014/main" id="{A8511733-66FB-4256-A874-AA0EDA318808}"/>
              </a:ext>
            </a:extLst>
          </p:cNvPr>
          <p:cNvSpPr txBox="1"/>
          <p:nvPr/>
        </p:nvSpPr>
        <p:spPr>
          <a:xfrm>
            <a:off x="8246019" y="5940458"/>
            <a:ext cx="1872208" cy="400110"/>
          </a:xfrm>
          <a:prstGeom prst="rect">
            <a:avLst/>
          </a:prstGeom>
          <a:noFill/>
        </p:spPr>
        <p:txBody>
          <a:bodyPr wrap="square" rtlCol="0">
            <a:spAutoFit/>
          </a:bodyPr>
          <a:lstStyle/>
          <a:p>
            <a:r>
              <a:rPr lang="en-GB" dirty="0"/>
              <a:t>Outcomes</a:t>
            </a:r>
          </a:p>
        </p:txBody>
      </p:sp>
      <p:cxnSp>
        <p:nvCxnSpPr>
          <p:cNvPr id="70" name="Straight Arrow Connector 69">
            <a:extLst>
              <a:ext uri="{FF2B5EF4-FFF2-40B4-BE49-F238E27FC236}">
                <a16:creationId xmlns:a16="http://schemas.microsoft.com/office/drawing/2014/main" id="{24B79222-A4AD-4FD0-9618-3548D8591313}"/>
              </a:ext>
            </a:extLst>
          </p:cNvPr>
          <p:cNvCxnSpPr>
            <a:cxnSpLocks/>
          </p:cNvCxnSpPr>
          <p:nvPr/>
        </p:nvCxnSpPr>
        <p:spPr bwMode="auto">
          <a:xfrm>
            <a:off x="7032104" y="2486804"/>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EC132E2E-B2EB-45AC-810A-F5EBC6264A8D}"/>
              </a:ext>
            </a:extLst>
          </p:cNvPr>
          <p:cNvCxnSpPr>
            <a:cxnSpLocks/>
          </p:cNvCxnSpPr>
          <p:nvPr/>
        </p:nvCxnSpPr>
        <p:spPr bwMode="auto">
          <a:xfrm>
            <a:off x="6986477" y="3019661"/>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558D102A-545E-4C5F-AC96-D86FAAC79F94}"/>
              </a:ext>
            </a:extLst>
          </p:cNvPr>
          <p:cNvCxnSpPr>
            <a:cxnSpLocks/>
          </p:cNvCxnSpPr>
          <p:nvPr/>
        </p:nvCxnSpPr>
        <p:spPr bwMode="auto">
          <a:xfrm>
            <a:off x="6960096" y="3526930"/>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31C4ADA-D4E9-4F54-A1E8-EBE9E08E6E7C}"/>
              </a:ext>
            </a:extLst>
          </p:cNvPr>
          <p:cNvCxnSpPr>
            <a:cxnSpLocks/>
          </p:cNvCxnSpPr>
          <p:nvPr/>
        </p:nvCxnSpPr>
        <p:spPr bwMode="auto">
          <a:xfrm>
            <a:off x="6960096" y="3995782"/>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325938D1-C404-4DC5-94A8-FBB65BB9BB59}"/>
              </a:ext>
            </a:extLst>
          </p:cNvPr>
          <p:cNvCxnSpPr>
            <a:cxnSpLocks/>
          </p:cNvCxnSpPr>
          <p:nvPr/>
        </p:nvCxnSpPr>
        <p:spPr bwMode="auto">
          <a:xfrm>
            <a:off x="7032104" y="5255254"/>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C5C5A607-A56C-4E12-9922-CBFCB8675431}"/>
              </a:ext>
            </a:extLst>
          </p:cNvPr>
          <p:cNvCxnSpPr>
            <a:cxnSpLocks/>
          </p:cNvCxnSpPr>
          <p:nvPr/>
        </p:nvCxnSpPr>
        <p:spPr bwMode="auto">
          <a:xfrm>
            <a:off x="7032104" y="5697317"/>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15365" name="Rectangle 15364">
            <a:extLst>
              <a:ext uri="{FF2B5EF4-FFF2-40B4-BE49-F238E27FC236}">
                <a16:creationId xmlns:a16="http://schemas.microsoft.com/office/drawing/2014/main" id="{B49AA960-16CC-4B24-899B-8B4FC3F5FB5B}"/>
              </a:ext>
            </a:extLst>
          </p:cNvPr>
          <p:cNvSpPr/>
          <p:nvPr/>
        </p:nvSpPr>
        <p:spPr>
          <a:xfrm>
            <a:off x="6428171" y="3899737"/>
            <a:ext cx="341760" cy="400110"/>
          </a:xfrm>
          <a:prstGeom prst="rect">
            <a:avLst/>
          </a:prstGeom>
        </p:spPr>
        <p:txBody>
          <a:bodyPr wrap="none">
            <a:spAutoFit/>
          </a:bodyPr>
          <a:lstStyle/>
          <a:p>
            <a:r>
              <a:rPr lang="en-GB" dirty="0">
                <a:solidFill>
                  <a:srgbClr val="FF0000"/>
                </a:solidFill>
              </a:rPr>
              <a:t>T</a:t>
            </a:r>
          </a:p>
        </p:txBody>
      </p:sp>
      <p:sp>
        <p:nvSpPr>
          <p:cNvPr id="15366" name="TextBox 15365">
            <a:extLst>
              <a:ext uri="{FF2B5EF4-FFF2-40B4-BE49-F238E27FC236}">
                <a16:creationId xmlns:a16="http://schemas.microsoft.com/office/drawing/2014/main" id="{098D7DC6-E4C2-49D1-A575-27795B97AF1F}"/>
              </a:ext>
            </a:extLst>
          </p:cNvPr>
          <p:cNvSpPr txBox="1"/>
          <p:nvPr/>
        </p:nvSpPr>
        <p:spPr>
          <a:xfrm>
            <a:off x="8465421" y="2311808"/>
            <a:ext cx="1368152" cy="400110"/>
          </a:xfrm>
          <a:prstGeom prst="rect">
            <a:avLst/>
          </a:prstGeom>
          <a:noFill/>
        </p:spPr>
        <p:txBody>
          <a:bodyPr wrap="square" rtlCol="0">
            <a:spAutoFit/>
          </a:bodyPr>
          <a:lstStyle/>
          <a:p>
            <a:r>
              <a:rPr lang="en-GB" dirty="0">
                <a:solidFill>
                  <a:srgbClr val="FF0000"/>
                </a:solidFill>
              </a:rPr>
              <a:t>HHH</a:t>
            </a:r>
          </a:p>
        </p:txBody>
      </p:sp>
      <p:sp>
        <p:nvSpPr>
          <p:cNvPr id="15367" name="Rectangle 15366">
            <a:extLst>
              <a:ext uri="{FF2B5EF4-FFF2-40B4-BE49-F238E27FC236}">
                <a16:creationId xmlns:a16="http://schemas.microsoft.com/office/drawing/2014/main" id="{0903CDE3-E318-4523-9B36-C4ADE8CCAD4D}"/>
              </a:ext>
            </a:extLst>
          </p:cNvPr>
          <p:cNvSpPr/>
          <p:nvPr/>
        </p:nvSpPr>
        <p:spPr>
          <a:xfrm>
            <a:off x="8468466" y="2820734"/>
            <a:ext cx="713657" cy="400110"/>
          </a:xfrm>
          <a:prstGeom prst="rect">
            <a:avLst/>
          </a:prstGeom>
        </p:spPr>
        <p:txBody>
          <a:bodyPr wrap="none">
            <a:spAutoFit/>
          </a:bodyPr>
          <a:lstStyle/>
          <a:p>
            <a:r>
              <a:rPr lang="en-GB" dirty="0">
                <a:solidFill>
                  <a:srgbClr val="FF0000"/>
                </a:solidFill>
              </a:rPr>
              <a:t>HHT</a:t>
            </a:r>
          </a:p>
        </p:txBody>
      </p:sp>
      <p:sp>
        <p:nvSpPr>
          <p:cNvPr id="15368" name="Rectangle 15367">
            <a:extLst>
              <a:ext uri="{FF2B5EF4-FFF2-40B4-BE49-F238E27FC236}">
                <a16:creationId xmlns:a16="http://schemas.microsoft.com/office/drawing/2014/main" id="{D1FACF1A-E552-4A75-834F-6EF53A75B6AE}"/>
              </a:ext>
            </a:extLst>
          </p:cNvPr>
          <p:cNvSpPr/>
          <p:nvPr/>
        </p:nvSpPr>
        <p:spPr>
          <a:xfrm>
            <a:off x="8472264" y="3319130"/>
            <a:ext cx="713657" cy="400110"/>
          </a:xfrm>
          <a:prstGeom prst="rect">
            <a:avLst/>
          </a:prstGeom>
        </p:spPr>
        <p:txBody>
          <a:bodyPr wrap="none">
            <a:spAutoFit/>
          </a:bodyPr>
          <a:lstStyle/>
          <a:p>
            <a:r>
              <a:rPr lang="en-GB" dirty="0">
                <a:solidFill>
                  <a:srgbClr val="FF0000"/>
                </a:solidFill>
              </a:rPr>
              <a:t>HTH</a:t>
            </a:r>
          </a:p>
        </p:txBody>
      </p:sp>
      <p:sp>
        <p:nvSpPr>
          <p:cNvPr id="15369" name="Rectangle 15368">
            <a:extLst>
              <a:ext uri="{FF2B5EF4-FFF2-40B4-BE49-F238E27FC236}">
                <a16:creationId xmlns:a16="http://schemas.microsoft.com/office/drawing/2014/main" id="{B11AFFDE-637B-470D-B74B-F7FDB219F6EB}"/>
              </a:ext>
            </a:extLst>
          </p:cNvPr>
          <p:cNvSpPr/>
          <p:nvPr/>
        </p:nvSpPr>
        <p:spPr>
          <a:xfrm>
            <a:off x="8482892" y="3786592"/>
            <a:ext cx="684803" cy="400110"/>
          </a:xfrm>
          <a:prstGeom prst="rect">
            <a:avLst/>
          </a:prstGeom>
        </p:spPr>
        <p:txBody>
          <a:bodyPr wrap="none">
            <a:spAutoFit/>
          </a:bodyPr>
          <a:lstStyle/>
          <a:p>
            <a:r>
              <a:rPr lang="en-GB" dirty="0">
                <a:solidFill>
                  <a:srgbClr val="FF0000"/>
                </a:solidFill>
              </a:rPr>
              <a:t>HTT</a:t>
            </a:r>
          </a:p>
        </p:txBody>
      </p:sp>
      <p:sp>
        <p:nvSpPr>
          <p:cNvPr id="15370" name="Rectangle 15369">
            <a:extLst>
              <a:ext uri="{FF2B5EF4-FFF2-40B4-BE49-F238E27FC236}">
                <a16:creationId xmlns:a16="http://schemas.microsoft.com/office/drawing/2014/main" id="{49B95BC7-DF74-4776-8053-F062A91FD97C}"/>
              </a:ext>
            </a:extLst>
          </p:cNvPr>
          <p:cNvSpPr/>
          <p:nvPr/>
        </p:nvSpPr>
        <p:spPr>
          <a:xfrm>
            <a:off x="8464693" y="5040526"/>
            <a:ext cx="684803" cy="400110"/>
          </a:xfrm>
          <a:prstGeom prst="rect">
            <a:avLst/>
          </a:prstGeom>
        </p:spPr>
        <p:txBody>
          <a:bodyPr wrap="none">
            <a:spAutoFit/>
          </a:bodyPr>
          <a:lstStyle/>
          <a:p>
            <a:r>
              <a:rPr lang="en-GB" dirty="0">
                <a:solidFill>
                  <a:srgbClr val="FF0000"/>
                </a:solidFill>
              </a:rPr>
              <a:t>TTH</a:t>
            </a:r>
          </a:p>
        </p:txBody>
      </p:sp>
      <p:sp>
        <p:nvSpPr>
          <p:cNvPr id="15371" name="Rectangle 15370">
            <a:extLst>
              <a:ext uri="{FF2B5EF4-FFF2-40B4-BE49-F238E27FC236}">
                <a16:creationId xmlns:a16="http://schemas.microsoft.com/office/drawing/2014/main" id="{B336B657-4185-4861-A865-6862F2B8F2F9}"/>
              </a:ext>
            </a:extLst>
          </p:cNvPr>
          <p:cNvSpPr/>
          <p:nvPr/>
        </p:nvSpPr>
        <p:spPr>
          <a:xfrm>
            <a:off x="8482890" y="5484871"/>
            <a:ext cx="655949" cy="400110"/>
          </a:xfrm>
          <a:prstGeom prst="rect">
            <a:avLst/>
          </a:prstGeom>
        </p:spPr>
        <p:txBody>
          <a:bodyPr wrap="none">
            <a:spAutoFit/>
          </a:bodyPr>
          <a:lstStyle/>
          <a:p>
            <a:r>
              <a:rPr lang="en-GB" dirty="0">
                <a:solidFill>
                  <a:srgbClr val="FF0000"/>
                </a:solidFill>
              </a:rPr>
              <a:t>TTT</a:t>
            </a:r>
          </a:p>
        </p:txBody>
      </p:sp>
      <p:sp>
        <p:nvSpPr>
          <p:cNvPr id="15376" name="Rectangle 15375">
            <a:extLst>
              <a:ext uri="{FF2B5EF4-FFF2-40B4-BE49-F238E27FC236}">
                <a16:creationId xmlns:a16="http://schemas.microsoft.com/office/drawing/2014/main" id="{D9E19FEF-7BB0-43E7-B8C6-FF82DE45DA28}"/>
              </a:ext>
            </a:extLst>
          </p:cNvPr>
          <p:cNvSpPr/>
          <p:nvPr/>
        </p:nvSpPr>
        <p:spPr>
          <a:xfrm>
            <a:off x="5272493" y="4396007"/>
            <a:ext cx="445222" cy="400110"/>
          </a:xfrm>
          <a:prstGeom prst="rect">
            <a:avLst/>
          </a:prstGeom>
        </p:spPr>
        <p:txBody>
          <a:bodyPr wrap="square">
            <a:spAutoFit/>
          </a:bodyPr>
          <a:lstStyle/>
          <a:p>
            <a:r>
              <a:rPr lang="en-GB" dirty="0">
                <a:solidFill>
                  <a:srgbClr val="FF0000"/>
                </a:solidFill>
              </a:rPr>
              <a:t>H</a:t>
            </a:r>
          </a:p>
        </p:txBody>
      </p:sp>
      <p:cxnSp>
        <p:nvCxnSpPr>
          <p:cNvPr id="94" name="Straight Connector 93">
            <a:extLst>
              <a:ext uri="{FF2B5EF4-FFF2-40B4-BE49-F238E27FC236}">
                <a16:creationId xmlns:a16="http://schemas.microsoft.com/office/drawing/2014/main" id="{84384BC9-F64C-44BE-ABA6-D800153439B3}"/>
              </a:ext>
            </a:extLst>
          </p:cNvPr>
          <p:cNvCxnSpPr>
            <a:cxnSpLocks/>
          </p:cNvCxnSpPr>
          <p:nvPr/>
        </p:nvCxnSpPr>
        <p:spPr bwMode="auto">
          <a:xfrm>
            <a:off x="5733458" y="4596344"/>
            <a:ext cx="722002" cy="315503"/>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9AE5FFE7-D0FF-4543-B186-246766E72BE3}"/>
              </a:ext>
            </a:extLst>
          </p:cNvPr>
          <p:cNvCxnSpPr>
            <a:cxnSpLocks/>
          </p:cNvCxnSpPr>
          <p:nvPr/>
        </p:nvCxnSpPr>
        <p:spPr bwMode="auto">
          <a:xfrm flipV="1">
            <a:off x="5737274" y="4353029"/>
            <a:ext cx="684752" cy="239808"/>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393" name="Rectangle 15392">
            <a:extLst>
              <a:ext uri="{FF2B5EF4-FFF2-40B4-BE49-F238E27FC236}">
                <a16:creationId xmlns:a16="http://schemas.microsoft.com/office/drawing/2014/main" id="{3648D1CD-8B40-4E9F-8DD8-4D9827D00AC6}"/>
              </a:ext>
            </a:extLst>
          </p:cNvPr>
          <p:cNvSpPr/>
          <p:nvPr/>
        </p:nvSpPr>
        <p:spPr>
          <a:xfrm>
            <a:off x="6494578" y="4210664"/>
            <a:ext cx="370614" cy="400110"/>
          </a:xfrm>
          <a:prstGeom prst="rect">
            <a:avLst/>
          </a:prstGeom>
        </p:spPr>
        <p:txBody>
          <a:bodyPr wrap="none">
            <a:spAutoFit/>
          </a:bodyPr>
          <a:lstStyle/>
          <a:p>
            <a:r>
              <a:rPr lang="en-GB" dirty="0">
                <a:solidFill>
                  <a:srgbClr val="FF0000"/>
                </a:solidFill>
              </a:rPr>
              <a:t>H</a:t>
            </a:r>
          </a:p>
        </p:txBody>
      </p:sp>
      <p:sp>
        <p:nvSpPr>
          <p:cNvPr id="15394" name="Rectangle 15393">
            <a:extLst>
              <a:ext uri="{FF2B5EF4-FFF2-40B4-BE49-F238E27FC236}">
                <a16:creationId xmlns:a16="http://schemas.microsoft.com/office/drawing/2014/main" id="{DC99FF57-0C90-4C65-B6A4-38AF5D86A232}"/>
              </a:ext>
            </a:extLst>
          </p:cNvPr>
          <p:cNvSpPr/>
          <p:nvPr/>
        </p:nvSpPr>
        <p:spPr>
          <a:xfrm>
            <a:off x="6514666" y="4677861"/>
            <a:ext cx="341760" cy="400110"/>
          </a:xfrm>
          <a:prstGeom prst="rect">
            <a:avLst/>
          </a:prstGeom>
        </p:spPr>
        <p:txBody>
          <a:bodyPr wrap="none">
            <a:spAutoFit/>
          </a:bodyPr>
          <a:lstStyle/>
          <a:p>
            <a:r>
              <a:rPr lang="en-GB" dirty="0">
                <a:solidFill>
                  <a:srgbClr val="FF0000"/>
                </a:solidFill>
              </a:rPr>
              <a:t>T</a:t>
            </a:r>
          </a:p>
        </p:txBody>
      </p:sp>
      <p:cxnSp>
        <p:nvCxnSpPr>
          <p:cNvPr id="112" name="Straight Arrow Connector 111">
            <a:extLst>
              <a:ext uri="{FF2B5EF4-FFF2-40B4-BE49-F238E27FC236}">
                <a16:creationId xmlns:a16="http://schemas.microsoft.com/office/drawing/2014/main" id="{466C56E2-C67E-4CC8-9B81-3735699EC86A}"/>
              </a:ext>
            </a:extLst>
          </p:cNvPr>
          <p:cNvCxnSpPr>
            <a:cxnSpLocks/>
          </p:cNvCxnSpPr>
          <p:nvPr/>
        </p:nvCxnSpPr>
        <p:spPr bwMode="auto">
          <a:xfrm>
            <a:off x="6986477" y="4353029"/>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E6736CA-0784-417A-A208-96631EAF66E4}"/>
              </a:ext>
            </a:extLst>
          </p:cNvPr>
          <p:cNvCxnSpPr>
            <a:cxnSpLocks/>
          </p:cNvCxnSpPr>
          <p:nvPr/>
        </p:nvCxnSpPr>
        <p:spPr bwMode="auto">
          <a:xfrm>
            <a:off x="7032104" y="4847855"/>
            <a:ext cx="1089812" cy="0"/>
          </a:xfrm>
          <a:prstGeom prst="straightConnector1">
            <a:avLst/>
          </a:prstGeom>
          <a:solidFill>
            <a:srgbClr val="00B8FF"/>
          </a:solidFill>
          <a:ln w="19050" cap="flat" cmpd="sng" algn="ctr">
            <a:solidFill>
              <a:srgbClr val="FF0000"/>
            </a:solidFill>
            <a:prstDash val="solid"/>
            <a:round/>
            <a:headEnd type="none" w="med" len="med"/>
            <a:tailEnd type="triangle"/>
          </a:ln>
          <a:effectLst/>
        </p:spPr>
      </p:cxnSp>
      <p:sp>
        <p:nvSpPr>
          <p:cNvPr id="15405" name="Rectangle 15404">
            <a:extLst>
              <a:ext uri="{FF2B5EF4-FFF2-40B4-BE49-F238E27FC236}">
                <a16:creationId xmlns:a16="http://schemas.microsoft.com/office/drawing/2014/main" id="{EABA9A0B-86F4-4BAF-9B31-EAE6ED816140}"/>
              </a:ext>
            </a:extLst>
          </p:cNvPr>
          <p:cNvSpPr/>
          <p:nvPr/>
        </p:nvSpPr>
        <p:spPr>
          <a:xfrm>
            <a:off x="8482890" y="4235685"/>
            <a:ext cx="684803" cy="400110"/>
          </a:xfrm>
          <a:prstGeom prst="rect">
            <a:avLst/>
          </a:prstGeom>
        </p:spPr>
        <p:txBody>
          <a:bodyPr wrap="none">
            <a:spAutoFit/>
          </a:bodyPr>
          <a:lstStyle/>
          <a:p>
            <a:r>
              <a:rPr lang="en-GB" dirty="0">
                <a:solidFill>
                  <a:srgbClr val="FF0000"/>
                </a:solidFill>
              </a:rPr>
              <a:t>TTH</a:t>
            </a:r>
          </a:p>
        </p:txBody>
      </p:sp>
      <p:sp>
        <p:nvSpPr>
          <p:cNvPr id="15406" name="Rectangle 15405">
            <a:extLst>
              <a:ext uri="{FF2B5EF4-FFF2-40B4-BE49-F238E27FC236}">
                <a16:creationId xmlns:a16="http://schemas.microsoft.com/office/drawing/2014/main" id="{E61A486B-D266-421C-9758-E8D4B3BF7E9E}"/>
              </a:ext>
            </a:extLst>
          </p:cNvPr>
          <p:cNvSpPr/>
          <p:nvPr/>
        </p:nvSpPr>
        <p:spPr>
          <a:xfrm>
            <a:off x="8464693" y="4663470"/>
            <a:ext cx="684803" cy="400110"/>
          </a:xfrm>
          <a:prstGeom prst="rect">
            <a:avLst/>
          </a:prstGeom>
        </p:spPr>
        <p:txBody>
          <a:bodyPr wrap="none">
            <a:spAutoFit/>
          </a:bodyPr>
          <a:lstStyle/>
          <a:p>
            <a:r>
              <a:rPr lang="en-GB" dirty="0">
                <a:solidFill>
                  <a:srgbClr val="FF0000"/>
                </a:solidFill>
              </a:rPr>
              <a:t>THT</a:t>
            </a:r>
          </a:p>
        </p:txBody>
      </p:sp>
      <p:sp>
        <p:nvSpPr>
          <p:cNvPr id="15412" name="Rectangle 15411">
            <a:extLst>
              <a:ext uri="{FF2B5EF4-FFF2-40B4-BE49-F238E27FC236}">
                <a16:creationId xmlns:a16="http://schemas.microsoft.com/office/drawing/2014/main" id="{7E3F54D0-25C2-4523-B963-93EA00450E05}"/>
              </a:ext>
            </a:extLst>
          </p:cNvPr>
          <p:cNvSpPr/>
          <p:nvPr/>
        </p:nvSpPr>
        <p:spPr>
          <a:xfrm>
            <a:off x="9399220" y="2774443"/>
            <a:ext cx="3026177" cy="1200329"/>
          </a:xfrm>
          <a:prstGeom prst="rect">
            <a:avLst/>
          </a:prstGeom>
        </p:spPr>
        <p:txBody>
          <a:bodyPr wrap="square">
            <a:spAutoFit/>
          </a:bodyPr>
          <a:lstStyle/>
          <a:p>
            <a:pPr marL="457200" indent="-457200">
              <a:buAutoNum type="alphaLcParenBoth"/>
            </a:pPr>
            <a:endParaRPr lang="en-GB" sz="2400" dirty="0">
              <a:solidFill>
                <a:srgbClr val="FF0000"/>
              </a:solidFill>
            </a:endParaRPr>
          </a:p>
          <a:p>
            <a:endParaRPr lang="en-GB" sz="2400" dirty="0">
              <a:solidFill>
                <a:srgbClr val="FF0000"/>
              </a:solidFill>
            </a:endParaRPr>
          </a:p>
          <a:p>
            <a:endParaRPr lang="en-GB" sz="2400" dirty="0">
              <a:solidFill>
                <a:srgbClr val="FF0000"/>
              </a:solidFill>
            </a:endParaRPr>
          </a:p>
        </p:txBody>
      </p:sp>
      <p:sp>
        <p:nvSpPr>
          <p:cNvPr id="15413" name="Rectangle 15412">
            <a:extLst>
              <a:ext uri="{FF2B5EF4-FFF2-40B4-BE49-F238E27FC236}">
                <a16:creationId xmlns:a16="http://schemas.microsoft.com/office/drawing/2014/main" id="{50E3C2A5-6352-45BF-9DE6-4DFAC3F55D79}"/>
              </a:ext>
            </a:extLst>
          </p:cNvPr>
          <p:cNvSpPr/>
          <p:nvPr/>
        </p:nvSpPr>
        <p:spPr>
          <a:xfrm>
            <a:off x="8509915" y="1799306"/>
            <a:ext cx="3084499" cy="461665"/>
          </a:xfrm>
          <a:prstGeom prst="rect">
            <a:avLst/>
          </a:prstGeom>
        </p:spPr>
        <p:txBody>
          <a:bodyPr wrap="none">
            <a:spAutoFit/>
          </a:bodyPr>
          <a:lstStyle/>
          <a:p>
            <a:r>
              <a:rPr lang="en-GB" sz="2400" dirty="0">
                <a:solidFill>
                  <a:srgbClr val="FF0000"/>
                </a:solidFill>
              </a:rPr>
              <a:t>p(at least 2 heads) = </a:t>
            </a:r>
            <a:endParaRPr lang="en-GB" sz="2400" dirty="0"/>
          </a:p>
        </p:txBody>
      </p:sp>
      <p:sp>
        <p:nvSpPr>
          <p:cNvPr id="15414" name="Rectangle 15413">
            <a:extLst>
              <a:ext uri="{FF2B5EF4-FFF2-40B4-BE49-F238E27FC236}">
                <a16:creationId xmlns:a16="http://schemas.microsoft.com/office/drawing/2014/main" id="{6323F2E4-A9F5-4F19-8CFE-EAF7681369C8}"/>
              </a:ext>
            </a:extLst>
          </p:cNvPr>
          <p:cNvSpPr/>
          <p:nvPr/>
        </p:nvSpPr>
        <p:spPr>
          <a:xfrm>
            <a:off x="2505530" y="1766527"/>
            <a:ext cx="1922321" cy="461665"/>
          </a:xfrm>
          <a:prstGeom prst="rect">
            <a:avLst/>
          </a:prstGeom>
        </p:spPr>
        <p:txBody>
          <a:bodyPr wrap="none">
            <a:spAutoFit/>
          </a:bodyPr>
          <a:lstStyle/>
          <a:p>
            <a:r>
              <a:rPr lang="en-GB" sz="2400" dirty="0">
                <a:solidFill>
                  <a:srgbClr val="FF0000"/>
                </a:solidFill>
              </a:rPr>
              <a:t>p(3 heads) =</a:t>
            </a:r>
          </a:p>
        </p:txBody>
      </p:sp>
      <p:sp>
        <p:nvSpPr>
          <p:cNvPr id="15415" name="Rectangle 15414">
            <a:extLst>
              <a:ext uri="{FF2B5EF4-FFF2-40B4-BE49-F238E27FC236}">
                <a16:creationId xmlns:a16="http://schemas.microsoft.com/office/drawing/2014/main" id="{4323B9CF-B8FF-47EB-B1A8-971E33F10BB3}"/>
              </a:ext>
            </a:extLst>
          </p:cNvPr>
          <p:cNvSpPr/>
          <p:nvPr/>
        </p:nvSpPr>
        <p:spPr>
          <a:xfrm>
            <a:off x="4971912" y="1777419"/>
            <a:ext cx="2845651" cy="461665"/>
          </a:xfrm>
          <a:prstGeom prst="rect">
            <a:avLst/>
          </a:prstGeom>
        </p:spPr>
        <p:txBody>
          <a:bodyPr wrap="none">
            <a:spAutoFit/>
          </a:bodyPr>
          <a:lstStyle/>
          <a:p>
            <a:r>
              <a:rPr lang="en-GB" sz="2400" dirty="0">
                <a:solidFill>
                  <a:srgbClr val="FF0000"/>
                </a:solidFill>
              </a:rPr>
              <a:t>p(at least 1 head) =</a:t>
            </a:r>
          </a:p>
        </p:txBody>
      </p:sp>
      <p:sp>
        <p:nvSpPr>
          <p:cNvPr id="15416" name="Rectangle 15415">
            <a:extLst>
              <a:ext uri="{FF2B5EF4-FFF2-40B4-BE49-F238E27FC236}">
                <a16:creationId xmlns:a16="http://schemas.microsoft.com/office/drawing/2014/main" id="{9296080D-56CE-4912-9912-7F3A4F3E0B2D}"/>
              </a:ext>
            </a:extLst>
          </p:cNvPr>
          <p:cNvSpPr/>
          <p:nvPr/>
        </p:nvSpPr>
        <p:spPr>
          <a:xfrm>
            <a:off x="4895656" y="1366194"/>
            <a:ext cx="2743380" cy="461665"/>
          </a:xfrm>
          <a:prstGeom prst="rect">
            <a:avLst/>
          </a:prstGeom>
        </p:spPr>
        <p:txBody>
          <a:bodyPr wrap="none">
            <a:spAutoFit/>
          </a:bodyPr>
          <a:lstStyle/>
          <a:p>
            <a:r>
              <a:rPr lang="en-GB" sz="2400" dirty="0"/>
              <a:t>(b)	at least 1 head</a:t>
            </a:r>
          </a:p>
        </p:txBody>
      </p:sp>
      <p:sp>
        <p:nvSpPr>
          <p:cNvPr id="15417" name="Rectangle 15416">
            <a:extLst>
              <a:ext uri="{FF2B5EF4-FFF2-40B4-BE49-F238E27FC236}">
                <a16:creationId xmlns:a16="http://schemas.microsoft.com/office/drawing/2014/main" id="{CBEC3ECD-7BF3-4B18-B018-24CC9F6CA35C}"/>
              </a:ext>
            </a:extLst>
          </p:cNvPr>
          <p:cNvSpPr/>
          <p:nvPr/>
        </p:nvSpPr>
        <p:spPr>
          <a:xfrm>
            <a:off x="8509915" y="1367695"/>
            <a:ext cx="2982227" cy="461665"/>
          </a:xfrm>
          <a:prstGeom prst="rect">
            <a:avLst/>
          </a:prstGeom>
        </p:spPr>
        <p:txBody>
          <a:bodyPr wrap="none">
            <a:spAutoFit/>
          </a:bodyPr>
          <a:lstStyle/>
          <a:p>
            <a:r>
              <a:rPr lang="en-GB" sz="2400" dirty="0"/>
              <a:t>(c)	at least 2 heads.</a:t>
            </a:r>
            <a:r>
              <a:rPr lang="en-GB" sz="2400" dirty="0">
                <a:solidFill>
                  <a:srgbClr val="FF0000"/>
                </a:solidFill>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74CABC-B669-4537-BB7C-57C657DE736E}"/>
                  </a:ext>
                </a:extLst>
              </p:cNvPr>
              <p:cNvSpPr txBox="1"/>
              <p:nvPr/>
            </p:nvSpPr>
            <p:spPr>
              <a:xfrm>
                <a:off x="4144075" y="1634124"/>
                <a:ext cx="792088"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3" name="TextBox 2">
                <a:extLst>
                  <a:ext uri="{FF2B5EF4-FFF2-40B4-BE49-F238E27FC236}">
                    <a16:creationId xmlns:a16="http://schemas.microsoft.com/office/drawing/2014/main" id="{E774CABC-B669-4537-BB7C-57C657DE736E}"/>
                  </a:ext>
                </a:extLst>
              </p:cNvPr>
              <p:cNvSpPr txBox="1">
                <a:spLocks noRot="1" noChangeAspect="1" noMove="1" noResize="1" noEditPoints="1" noAdjustHandles="1" noChangeArrowheads="1" noChangeShapeType="1" noTextEdit="1"/>
              </p:cNvSpPr>
              <p:nvPr/>
            </p:nvSpPr>
            <p:spPr>
              <a:xfrm>
                <a:off x="4144075" y="1634124"/>
                <a:ext cx="792088" cy="6950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931E1A-7C63-42C0-B69F-963660FF2A21}"/>
                  </a:ext>
                </a:extLst>
              </p:cNvPr>
              <p:cNvSpPr txBox="1"/>
              <p:nvPr/>
            </p:nvSpPr>
            <p:spPr>
              <a:xfrm>
                <a:off x="7399486" y="1651803"/>
                <a:ext cx="1083404" cy="666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7</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5" name="TextBox 4">
                <a:extLst>
                  <a:ext uri="{FF2B5EF4-FFF2-40B4-BE49-F238E27FC236}">
                    <a16:creationId xmlns:a16="http://schemas.microsoft.com/office/drawing/2014/main" id="{F2931E1A-7C63-42C0-B69F-963660FF2A21}"/>
                  </a:ext>
                </a:extLst>
              </p:cNvPr>
              <p:cNvSpPr txBox="1">
                <a:spLocks noRot="1" noChangeAspect="1" noMove="1" noResize="1" noEditPoints="1" noAdjustHandles="1" noChangeArrowheads="1" noChangeShapeType="1" noTextEdit="1"/>
              </p:cNvSpPr>
              <p:nvPr/>
            </p:nvSpPr>
            <p:spPr>
              <a:xfrm>
                <a:off x="7399486" y="1651803"/>
                <a:ext cx="1083404" cy="66652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B88812-99CE-4BD3-BA16-3D2CE2E74979}"/>
                  </a:ext>
                </a:extLst>
              </p:cNvPr>
              <p:cNvSpPr txBox="1"/>
              <p:nvPr/>
            </p:nvSpPr>
            <p:spPr>
              <a:xfrm>
                <a:off x="11096294" y="1660720"/>
                <a:ext cx="985352" cy="6950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8</m:t>
                          </m:r>
                        </m:den>
                      </m:f>
                    </m:oMath>
                  </m:oMathPara>
                </a14:m>
                <a:endParaRPr lang="en-GB" dirty="0"/>
              </a:p>
            </p:txBody>
          </p:sp>
        </mc:Choice>
        <mc:Fallback xmlns="">
          <p:sp>
            <p:nvSpPr>
              <p:cNvPr id="6" name="TextBox 5">
                <a:extLst>
                  <a:ext uri="{FF2B5EF4-FFF2-40B4-BE49-F238E27FC236}">
                    <a16:creationId xmlns:a16="http://schemas.microsoft.com/office/drawing/2014/main" id="{E5B88812-99CE-4BD3-BA16-3D2CE2E74979}"/>
                  </a:ext>
                </a:extLst>
              </p:cNvPr>
              <p:cNvSpPr txBox="1">
                <a:spLocks noRot="1" noChangeAspect="1" noMove="1" noResize="1" noEditPoints="1" noAdjustHandles="1" noChangeArrowheads="1" noChangeShapeType="1" noTextEdit="1"/>
              </p:cNvSpPr>
              <p:nvPr/>
            </p:nvSpPr>
            <p:spPr>
              <a:xfrm>
                <a:off x="11096294" y="1660720"/>
                <a:ext cx="985352" cy="69506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65805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3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3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36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3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40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40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37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537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541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541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541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15365" grpId="0"/>
      <p:bldP spid="15366" grpId="0"/>
      <p:bldP spid="15367" grpId="0"/>
      <p:bldP spid="15368" grpId="0"/>
      <p:bldP spid="15369" grpId="0"/>
      <p:bldP spid="15370" grpId="0"/>
      <p:bldP spid="15371" grpId="0"/>
      <p:bldP spid="15376" grpId="0"/>
      <p:bldP spid="15393" grpId="0"/>
      <p:bldP spid="15394" grpId="0"/>
      <p:bldP spid="15405" grpId="0"/>
      <p:bldP spid="15406" grpId="0"/>
      <p:bldP spid="15413" grpId="0"/>
      <p:bldP spid="15414" grpId="0"/>
      <p:bldP spid="15415" grpId="0"/>
      <p:bldP spid="3"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7: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seventh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161062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Introduction to Probability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C5EB1F1-52FD-433C-966F-81F2EA83DD1A}"/>
              </a:ext>
            </a:extLst>
          </p:cNvPr>
          <p:cNvSpPr/>
          <p:nvPr/>
        </p:nvSpPr>
        <p:spPr>
          <a:xfrm>
            <a:off x="2231888" y="751344"/>
            <a:ext cx="9577064" cy="2677656"/>
          </a:xfrm>
          <a:prstGeom prst="rect">
            <a:avLst/>
          </a:prstGeom>
        </p:spPr>
        <p:txBody>
          <a:bodyPr wrap="square">
            <a:spAutoFit/>
          </a:bodyPr>
          <a:lstStyle/>
          <a:p>
            <a:r>
              <a:rPr lang="en-GB" sz="2400" dirty="0"/>
              <a:t>1.	Use one of the words, </a:t>
            </a:r>
            <a:r>
              <a:rPr lang="en-GB" sz="2400" i="1" dirty="0"/>
              <a:t>certain,  likely,  unlikely </a:t>
            </a:r>
            <a:r>
              <a:rPr lang="en-GB" sz="2400" dirty="0"/>
              <a:t>or </a:t>
            </a:r>
            <a:r>
              <a:rPr lang="en-GB" sz="2400" i="1" dirty="0"/>
              <a:t>impossible</a:t>
            </a:r>
            <a:r>
              <a:rPr lang="en-GB" sz="2400" dirty="0"/>
              <a:t>, to describe each event below.  Give a reason for each of your answers.</a:t>
            </a:r>
          </a:p>
          <a:p>
            <a:r>
              <a:rPr lang="en-GB" sz="2400" dirty="0"/>
              <a:t>(a)	You are more than 17 years old.</a:t>
            </a:r>
          </a:p>
          <a:p>
            <a:r>
              <a:rPr lang="en-GB" sz="2400" dirty="0"/>
              <a:t>(b)	You will miss the school bus tomorrow.</a:t>
            </a:r>
          </a:p>
          <a:p>
            <a:r>
              <a:rPr lang="en-GB" sz="2400" dirty="0"/>
              <a:t>(c)	Your favourite football team will win their next match.</a:t>
            </a:r>
          </a:p>
          <a:p>
            <a:pPr marL="457200" indent="-457200">
              <a:buAutoNum type="alphaLcParenBoth" startAt="4"/>
            </a:pPr>
            <a:r>
              <a:rPr lang="en-GB" sz="2400" dirty="0"/>
              <a:t>You will arrive at school on time tomorrow.</a:t>
            </a:r>
          </a:p>
          <a:p>
            <a:pPr marL="457200" indent="-457200">
              <a:buAutoNum type="alphaLcParenBoth" startAt="4"/>
            </a:pPr>
            <a:endParaRPr lang="en-GB" sz="2400" dirty="0"/>
          </a:p>
        </p:txBody>
      </p:sp>
      <p:sp>
        <p:nvSpPr>
          <p:cNvPr id="3" name="Rectangle 2">
            <a:extLst>
              <a:ext uri="{FF2B5EF4-FFF2-40B4-BE49-F238E27FC236}">
                <a16:creationId xmlns:a16="http://schemas.microsoft.com/office/drawing/2014/main" id="{0DD56945-7D24-4D30-A0F5-9D4431C4ABEB}"/>
              </a:ext>
            </a:extLst>
          </p:cNvPr>
          <p:cNvSpPr/>
          <p:nvPr/>
        </p:nvSpPr>
        <p:spPr>
          <a:xfrm>
            <a:off x="2288470" y="3027033"/>
            <a:ext cx="9577064" cy="461665"/>
          </a:xfrm>
          <a:prstGeom prst="rect">
            <a:avLst/>
          </a:prstGeom>
        </p:spPr>
        <p:txBody>
          <a:bodyPr wrap="square">
            <a:spAutoFit/>
          </a:bodyPr>
          <a:lstStyle/>
          <a:p>
            <a:r>
              <a:rPr lang="en-GB" sz="2400" dirty="0"/>
              <a:t>2. The probability line shows the probability of A,  B,  C,  D and E.</a:t>
            </a:r>
          </a:p>
        </p:txBody>
      </p:sp>
      <p:pic>
        <p:nvPicPr>
          <p:cNvPr id="4" name="Picture 3">
            <a:extLst>
              <a:ext uri="{FF2B5EF4-FFF2-40B4-BE49-F238E27FC236}">
                <a16:creationId xmlns:a16="http://schemas.microsoft.com/office/drawing/2014/main" id="{A96AE295-CF3D-4222-A2EE-CE5FD5628288}"/>
              </a:ext>
            </a:extLst>
          </p:cNvPr>
          <p:cNvPicPr>
            <a:picLocks noChangeAspect="1"/>
          </p:cNvPicPr>
          <p:nvPr/>
        </p:nvPicPr>
        <p:blipFill>
          <a:blip r:embed="rId4"/>
          <a:stretch>
            <a:fillRect/>
          </a:stretch>
        </p:blipFill>
        <p:spPr>
          <a:xfrm>
            <a:off x="4439816" y="3516342"/>
            <a:ext cx="4608512" cy="1390828"/>
          </a:xfrm>
          <a:prstGeom prst="rect">
            <a:avLst/>
          </a:prstGeom>
        </p:spPr>
      </p:pic>
      <p:sp>
        <p:nvSpPr>
          <p:cNvPr id="5" name="Rectangle 4">
            <a:extLst>
              <a:ext uri="{FF2B5EF4-FFF2-40B4-BE49-F238E27FC236}">
                <a16:creationId xmlns:a16="http://schemas.microsoft.com/office/drawing/2014/main" id="{282B9081-6244-48C7-BA54-A946E9E829F4}"/>
              </a:ext>
            </a:extLst>
          </p:cNvPr>
          <p:cNvSpPr/>
          <p:nvPr/>
        </p:nvSpPr>
        <p:spPr>
          <a:xfrm>
            <a:off x="2321012" y="4961786"/>
            <a:ext cx="8471301" cy="1569660"/>
          </a:xfrm>
          <a:prstGeom prst="rect">
            <a:avLst/>
          </a:prstGeom>
        </p:spPr>
        <p:txBody>
          <a:bodyPr wrap="square">
            <a:spAutoFit/>
          </a:bodyPr>
          <a:lstStyle/>
          <a:p>
            <a:r>
              <a:rPr lang="en-GB" sz="2400" dirty="0"/>
              <a:t>(a)	Which event is certain?</a:t>
            </a:r>
          </a:p>
          <a:p>
            <a:r>
              <a:rPr lang="en-GB" sz="2400" dirty="0"/>
              <a:t>(b)	Which event is impossible?</a:t>
            </a:r>
          </a:p>
          <a:p>
            <a:r>
              <a:rPr lang="en-GB" sz="2400" dirty="0"/>
              <a:t>(c)	Which event is unlikely but possible?</a:t>
            </a:r>
          </a:p>
          <a:p>
            <a:r>
              <a:rPr lang="en-GB" sz="2400" dirty="0"/>
              <a:t>(d)	Which event is most likely, but not certain to occur?</a:t>
            </a:r>
          </a:p>
        </p:txBody>
      </p:sp>
      <p:sp>
        <p:nvSpPr>
          <p:cNvPr id="6" name="Rectangle 5">
            <a:extLst>
              <a:ext uri="{FF2B5EF4-FFF2-40B4-BE49-F238E27FC236}">
                <a16:creationId xmlns:a16="http://schemas.microsoft.com/office/drawing/2014/main" id="{621C012A-57AE-4493-B077-6F42828FB1EB}"/>
              </a:ext>
            </a:extLst>
          </p:cNvPr>
          <p:cNvSpPr/>
          <p:nvPr/>
        </p:nvSpPr>
        <p:spPr>
          <a:xfrm>
            <a:off x="6923550" y="4978801"/>
            <a:ext cx="389850" cy="461665"/>
          </a:xfrm>
          <a:prstGeom prst="rect">
            <a:avLst/>
          </a:prstGeom>
        </p:spPr>
        <p:txBody>
          <a:bodyPr wrap="none">
            <a:spAutoFit/>
          </a:bodyPr>
          <a:lstStyle/>
          <a:p>
            <a:r>
              <a:rPr lang="en-GB" sz="2400" dirty="0">
                <a:solidFill>
                  <a:srgbClr val="FF0000"/>
                </a:solidFill>
              </a:rPr>
              <a:t>E</a:t>
            </a:r>
          </a:p>
        </p:txBody>
      </p:sp>
      <p:sp>
        <p:nvSpPr>
          <p:cNvPr id="7" name="Rectangle 6">
            <a:extLst>
              <a:ext uri="{FF2B5EF4-FFF2-40B4-BE49-F238E27FC236}">
                <a16:creationId xmlns:a16="http://schemas.microsoft.com/office/drawing/2014/main" id="{637927CC-E9FE-4350-8486-FC55E0E1652B}"/>
              </a:ext>
            </a:extLst>
          </p:cNvPr>
          <p:cNvSpPr/>
          <p:nvPr/>
        </p:nvSpPr>
        <p:spPr>
          <a:xfrm>
            <a:off x="7279738" y="5302736"/>
            <a:ext cx="389850" cy="461665"/>
          </a:xfrm>
          <a:prstGeom prst="rect">
            <a:avLst/>
          </a:prstGeom>
        </p:spPr>
        <p:txBody>
          <a:bodyPr wrap="none">
            <a:spAutoFit/>
          </a:bodyPr>
          <a:lstStyle/>
          <a:p>
            <a:r>
              <a:rPr lang="en-GB" sz="2400" dirty="0">
                <a:solidFill>
                  <a:srgbClr val="FF0000"/>
                </a:solidFill>
              </a:rPr>
              <a:t>A</a:t>
            </a:r>
          </a:p>
        </p:txBody>
      </p:sp>
      <p:sp>
        <p:nvSpPr>
          <p:cNvPr id="8" name="Rectangle 7">
            <a:extLst>
              <a:ext uri="{FF2B5EF4-FFF2-40B4-BE49-F238E27FC236}">
                <a16:creationId xmlns:a16="http://schemas.microsoft.com/office/drawing/2014/main" id="{629CE9F6-6F4F-405F-8365-63149C84E272}"/>
              </a:ext>
            </a:extLst>
          </p:cNvPr>
          <p:cNvSpPr/>
          <p:nvPr/>
        </p:nvSpPr>
        <p:spPr>
          <a:xfrm>
            <a:off x="8400256" y="5723277"/>
            <a:ext cx="389850" cy="461665"/>
          </a:xfrm>
          <a:prstGeom prst="rect">
            <a:avLst/>
          </a:prstGeom>
        </p:spPr>
        <p:txBody>
          <a:bodyPr wrap="none">
            <a:spAutoFit/>
          </a:bodyPr>
          <a:lstStyle/>
          <a:p>
            <a:r>
              <a:rPr lang="en-GB" sz="2400" dirty="0">
                <a:solidFill>
                  <a:srgbClr val="FF0000"/>
                </a:solidFill>
              </a:rPr>
              <a:t>B</a:t>
            </a:r>
          </a:p>
        </p:txBody>
      </p:sp>
      <p:sp>
        <p:nvSpPr>
          <p:cNvPr id="9" name="Rectangle 8">
            <a:extLst>
              <a:ext uri="{FF2B5EF4-FFF2-40B4-BE49-F238E27FC236}">
                <a16:creationId xmlns:a16="http://schemas.microsoft.com/office/drawing/2014/main" id="{E9B2B2AF-730D-4F2C-854E-C1C37972DB34}"/>
              </a:ext>
            </a:extLst>
          </p:cNvPr>
          <p:cNvSpPr/>
          <p:nvPr/>
        </p:nvSpPr>
        <p:spPr>
          <a:xfrm>
            <a:off x="10128448" y="6106656"/>
            <a:ext cx="407484" cy="461665"/>
          </a:xfrm>
          <a:prstGeom prst="rect">
            <a:avLst/>
          </a:prstGeom>
        </p:spPr>
        <p:txBody>
          <a:bodyPr wrap="none">
            <a:spAutoFit/>
          </a:bodyPr>
          <a:lstStyle/>
          <a:p>
            <a:r>
              <a:rPr lang="en-GB" sz="2400" dirty="0">
                <a:solidFill>
                  <a:srgbClr val="FF0000"/>
                </a:solidFill>
              </a:rPr>
              <a:t>D</a:t>
            </a:r>
          </a:p>
        </p:txBody>
      </p:sp>
      <p:sp>
        <p:nvSpPr>
          <p:cNvPr id="13" name="Rectangle 12">
            <a:extLst>
              <a:ext uri="{FF2B5EF4-FFF2-40B4-BE49-F238E27FC236}">
                <a16:creationId xmlns:a16="http://schemas.microsoft.com/office/drawing/2014/main" id="{C9CA922E-63A4-4301-A523-5094D2C823AA}"/>
              </a:ext>
            </a:extLst>
          </p:cNvPr>
          <p:cNvSpPr/>
          <p:nvPr/>
        </p:nvSpPr>
        <p:spPr bwMode="auto">
          <a:xfrm>
            <a:off x="4439816" y="3508377"/>
            <a:ext cx="4608512" cy="1406411"/>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334981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Skill Check: Introduction to Probability</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EA78F43-B4CC-490D-A943-4382252F3A6B}"/>
                  </a:ext>
                </a:extLst>
              </p:cNvPr>
              <p:cNvSpPr/>
              <p:nvPr/>
            </p:nvSpPr>
            <p:spPr>
              <a:xfrm>
                <a:off x="2284514" y="718553"/>
                <a:ext cx="9001000" cy="1846018"/>
              </a:xfrm>
              <a:prstGeom prst="rect">
                <a:avLst/>
              </a:prstGeom>
            </p:spPr>
            <p:txBody>
              <a:bodyPr wrap="square">
                <a:spAutoFit/>
              </a:bodyPr>
              <a:lstStyle/>
              <a:p>
                <a:r>
                  <a:rPr lang="en-GB" sz="2400" dirty="0"/>
                  <a:t>3. When you toss an unbiased coin, the probability of getting a head is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  because you have an equal (or even) chance of getting a head or a tail. What other events have a probability of a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dirty="0"/>
              </a:p>
              <a:p>
                <a:endParaRPr lang="en-GB" dirty="0"/>
              </a:p>
            </p:txBody>
          </p:sp>
        </mc:Choice>
        <mc:Fallback xmlns="">
          <p:sp>
            <p:nvSpPr>
              <p:cNvPr id="2" name="Rectangle 1">
                <a:extLst>
                  <a:ext uri="{FF2B5EF4-FFF2-40B4-BE49-F238E27FC236}">
                    <a16:creationId xmlns:a16="http://schemas.microsoft.com/office/drawing/2014/main" id="{8EA78F43-B4CC-490D-A943-4382252F3A6B}"/>
                  </a:ext>
                </a:extLst>
              </p:cNvPr>
              <p:cNvSpPr>
                <a:spLocks noRot="1" noChangeAspect="1" noMove="1" noResize="1" noEditPoints="1" noAdjustHandles="1" noChangeArrowheads="1" noChangeShapeType="1" noTextEdit="1"/>
              </p:cNvSpPr>
              <p:nvPr/>
            </p:nvSpPr>
            <p:spPr>
              <a:xfrm>
                <a:off x="2284514" y="718553"/>
                <a:ext cx="9001000" cy="1846018"/>
              </a:xfrm>
              <a:prstGeom prst="rect">
                <a:avLst/>
              </a:prstGeom>
              <a:blipFill>
                <a:blip r:embed="rId4"/>
                <a:stretch>
                  <a:fillRect l="-1084" t="-2310" r="-1829"/>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B1C2A05D-0380-4F1D-A3C2-DB877B92E893}"/>
              </a:ext>
            </a:extLst>
          </p:cNvPr>
          <p:cNvSpPr/>
          <p:nvPr/>
        </p:nvSpPr>
        <p:spPr>
          <a:xfrm>
            <a:off x="2351584" y="2634919"/>
            <a:ext cx="8928992" cy="830997"/>
          </a:xfrm>
          <a:prstGeom prst="rect">
            <a:avLst/>
          </a:prstGeom>
        </p:spPr>
        <p:txBody>
          <a:bodyPr wrap="square">
            <a:spAutoFit/>
          </a:bodyPr>
          <a:lstStyle/>
          <a:p>
            <a:r>
              <a:rPr lang="en-GB" sz="2400" dirty="0"/>
              <a:t>4. The events  A, B, C and D have probabilities as shown on this probability line</a:t>
            </a:r>
          </a:p>
        </p:txBody>
      </p:sp>
      <p:pic>
        <p:nvPicPr>
          <p:cNvPr id="4" name="Picture 3">
            <a:extLst>
              <a:ext uri="{FF2B5EF4-FFF2-40B4-BE49-F238E27FC236}">
                <a16:creationId xmlns:a16="http://schemas.microsoft.com/office/drawing/2014/main" id="{18FB8AD8-5399-493E-84F9-A2EEA0A9DA7E}"/>
              </a:ext>
            </a:extLst>
          </p:cNvPr>
          <p:cNvPicPr>
            <a:picLocks noChangeAspect="1"/>
          </p:cNvPicPr>
          <p:nvPr/>
        </p:nvPicPr>
        <p:blipFill>
          <a:blip r:embed="rId5"/>
          <a:stretch>
            <a:fillRect/>
          </a:stretch>
        </p:blipFill>
        <p:spPr>
          <a:xfrm>
            <a:off x="5015880" y="3229340"/>
            <a:ext cx="5184576" cy="1558508"/>
          </a:xfrm>
          <a:prstGeom prst="rect">
            <a:avLst/>
          </a:prstGeom>
        </p:spPr>
      </p:pic>
      <p:sp>
        <p:nvSpPr>
          <p:cNvPr id="5" name="Rectangle 4">
            <a:extLst>
              <a:ext uri="{FF2B5EF4-FFF2-40B4-BE49-F238E27FC236}">
                <a16:creationId xmlns:a16="http://schemas.microsoft.com/office/drawing/2014/main" id="{49F58E82-C25E-426C-96DC-3B705C3B7F9D}"/>
              </a:ext>
            </a:extLst>
          </p:cNvPr>
          <p:cNvSpPr/>
          <p:nvPr/>
        </p:nvSpPr>
        <p:spPr>
          <a:xfrm>
            <a:off x="2365398" y="4941168"/>
            <a:ext cx="9168320" cy="1569660"/>
          </a:xfrm>
          <a:prstGeom prst="rect">
            <a:avLst/>
          </a:prstGeom>
        </p:spPr>
        <p:txBody>
          <a:bodyPr wrap="square">
            <a:spAutoFit/>
          </a:bodyPr>
          <a:lstStyle/>
          <a:p>
            <a:r>
              <a:rPr lang="en-GB" sz="2400" dirty="0"/>
              <a:t>(a)	Which event is most likely to take place?</a:t>
            </a:r>
          </a:p>
          <a:p>
            <a:r>
              <a:rPr lang="en-GB" sz="2400" dirty="0"/>
              <a:t>(b)	Which event is most unlikely to take place?</a:t>
            </a:r>
          </a:p>
          <a:p>
            <a:r>
              <a:rPr lang="en-GB" sz="2400" dirty="0"/>
              <a:t>(c)	Which events are more likely to take place than event B?</a:t>
            </a:r>
          </a:p>
          <a:p>
            <a:r>
              <a:rPr lang="en-GB" sz="2400" dirty="0"/>
              <a:t>(d)	Which events are less likely to take place than event A?</a:t>
            </a:r>
          </a:p>
        </p:txBody>
      </p:sp>
      <p:sp>
        <p:nvSpPr>
          <p:cNvPr id="6" name="TextBox 5">
            <a:extLst>
              <a:ext uri="{FF2B5EF4-FFF2-40B4-BE49-F238E27FC236}">
                <a16:creationId xmlns:a16="http://schemas.microsoft.com/office/drawing/2014/main" id="{610C58E0-A190-40D6-8B50-CED8ECBF757C}"/>
              </a:ext>
            </a:extLst>
          </p:cNvPr>
          <p:cNvSpPr txBox="1"/>
          <p:nvPr/>
        </p:nvSpPr>
        <p:spPr>
          <a:xfrm>
            <a:off x="4686072" y="2132741"/>
            <a:ext cx="5040560" cy="461665"/>
          </a:xfrm>
          <a:prstGeom prst="rect">
            <a:avLst/>
          </a:prstGeom>
          <a:noFill/>
        </p:spPr>
        <p:txBody>
          <a:bodyPr wrap="square" rtlCol="0">
            <a:spAutoFit/>
          </a:bodyPr>
          <a:lstStyle/>
          <a:p>
            <a:r>
              <a:rPr lang="en-GB" sz="2400" dirty="0">
                <a:solidFill>
                  <a:srgbClr val="FF0000"/>
                </a:solidFill>
              </a:rPr>
              <a:t>Throwing an even number on a die</a:t>
            </a:r>
          </a:p>
        </p:txBody>
      </p:sp>
      <p:sp>
        <p:nvSpPr>
          <p:cNvPr id="7" name="Rectangle 6">
            <a:extLst>
              <a:ext uri="{FF2B5EF4-FFF2-40B4-BE49-F238E27FC236}">
                <a16:creationId xmlns:a16="http://schemas.microsoft.com/office/drawing/2014/main" id="{958F3D84-30D5-4C4C-8221-6D87ED36457B}"/>
              </a:ext>
            </a:extLst>
          </p:cNvPr>
          <p:cNvSpPr/>
          <p:nvPr/>
        </p:nvSpPr>
        <p:spPr>
          <a:xfrm>
            <a:off x="8904312" y="4941168"/>
            <a:ext cx="389850" cy="461665"/>
          </a:xfrm>
          <a:prstGeom prst="rect">
            <a:avLst/>
          </a:prstGeom>
        </p:spPr>
        <p:txBody>
          <a:bodyPr wrap="none">
            <a:spAutoFit/>
          </a:bodyPr>
          <a:lstStyle/>
          <a:p>
            <a:r>
              <a:rPr lang="en-GB" sz="2400" dirty="0">
                <a:solidFill>
                  <a:srgbClr val="FF0000"/>
                </a:solidFill>
              </a:rPr>
              <a:t>A</a:t>
            </a:r>
          </a:p>
        </p:txBody>
      </p:sp>
      <p:sp>
        <p:nvSpPr>
          <p:cNvPr id="8" name="Rectangle 7">
            <a:extLst>
              <a:ext uri="{FF2B5EF4-FFF2-40B4-BE49-F238E27FC236}">
                <a16:creationId xmlns:a16="http://schemas.microsoft.com/office/drawing/2014/main" id="{B4131B55-A160-486D-AD79-B84569BC474B}"/>
              </a:ext>
            </a:extLst>
          </p:cNvPr>
          <p:cNvSpPr/>
          <p:nvPr/>
        </p:nvSpPr>
        <p:spPr>
          <a:xfrm>
            <a:off x="8929959" y="5325888"/>
            <a:ext cx="407484" cy="461665"/>
          </a:xfrm>
          <a:prstGeom prst="rect">
            <a:avLst/>
          </a:prstGeom>
        </p:spPr>
        <p:txBody>
          <a:bodyPr wrap="none">
            <a:spAutoFit/>
          </a:bodyPr>
          <a:lstStyle/>
          <a:p>
            <a:r>
              <a:rPr lang="en-GB" sz="2400" dirty="0">
                <a:solidFill>
                  <a:srgbClr val="FF0000"/>
                </a:solidFill>
              </a:rPr>
              <a:t>D</a:t>
            </a:r>
          </a:p>
        </p:txBody>
      </p:sp>
      <p:sp>
        <p:nvSpPr>
          <p:cNvPr id="9" name="Rectangle 8">
            <a:extLst>
              <a:ext uri="{FF2B5EF4-FFF2-40B4-BE49-F238E27FC236}">
                <a16:creationId xmlns:a16="http://schemas.microsoft.com/office/drawing/2014/main" id="{C1F1E634-E381-4CE1-B0E8-09EBD7A8C443}"/>
              </a:ext>
            </a:extLst>
          </p:cNvPr>
          <p:cNvSpPr/>
          <p:nvPr/>
        </p:nvSpPr>
        <p:spPr>
          <a:xfrm>
            <a:off x="10640496" y="5677782"/>
            <a:ext cx="1280159" cy="461665"/>
          </a:xfrm>
          <a:prstGeom prst="rect">
            <a:avLst/>
          </a:prstGeom>
        </p:spPr>
        <p:txBody>
          <a:bodyPr wrap="none">
            <a:spAutoFit/>
          </a:bodyPr>
          <a:lstStyle/>
          <a:p>
            <a:r>
              <a:rPr lang="en-GB" sz="2400" dirty="0">
                <a:solidFill>
                  <a:srgbClr val="FF0000"/>
                </a:solidFill>
              </a:rPr>
              <a:t>A and C</a:t>
            </a:r>
          </a:p>
        </p:txBody>
      </p:sp>
      <p:sp>
        <p:nvSpPr>
          <p:cNvPr id="10" name="Rectangle 9">
            <a:extLst>
              <a:ext uri="{FF2B5EF4-FFF2-40B4-BE49-F238E27FC236}">
                <a16:creationId xmlns:a16="http://schemas.microsoft.com/office/drawing/2014/main" id="{20A312CF-5C02-4D63-95A8-5FCEBA0D9929}"/>
              </a:ext>
            </a:extLst>
          </p:cNvPr>
          <p:cNvSpPr/>
          <p:nvPr/>
        </p:nvSpPr>
        <p:spPr>
          <a:xfrm>
            <a:off x="10640496" y="6042513"/>
            <a:ext cx="1005403" cy="461665"/>
          </a:xfrm>
          <a:prstGeom prst="rect">
            <a:avLst/>
          </a:prstGeom>
        </p:spPr>
        <p:txBody>
          <a:bodyPr wrap="none">
            <a:spAutoFit/>
          </a:bodyPr>
          <a:lstStyle/>
          <a:p>
            <a:r>
              <a:rPr lang="en-GB" sz="2400" dirty="0">
                <a:solidFill>
                  <a:srgbClr val="FF0000"/>
                </a:solidFill>
              </a:rPr>
              <a:t>B,C,D</a:t>
            </a:r>
          </a:p>
        </p:txBody>
      </p:sp>
      <p:sp>
        <p:nvSpPr>
          <p:cNvPr id="14" name="Rectangle 13">
            <a:extLst>
              <a:ext uri="{FF2B5EF4-FFF2-40B4-BE49-F238E27FC236}">
                <a16:creationId xmlns:a16="http://schemas.microsoft.com/office/drawing/2014/main" id="{C9CA922E-63A4-4301-A523-5094D2C823AA}"/>
              </a:ext>
            </a:extLst>
          </p:cNvPr>
          <p:cNvSpPr/>
          <p:nvPr/>
        </p:nvSpPr>
        <p:spPr bwMode="auto">
          <a:xfrm>
            <a:off x="5027054" y="3229340"/>
            <a:ext cx="5173401" cy="1558508"/>
          </a:xfrm>
          <a:prstGeom prst="rect">
            <a:avLst/>
          </a:prstGeom>
          <a:noFill/>
          <a:ln w="38100" cap="flat" cmpd="sng" algn="ctr">
            <a:solidFill>
              <a:schemeClr val="tx1"/>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330887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F46CCE3-72A7-FF4E-B2E5-8376CDB8391C}"/>
              </a:ext>
            </a:extLst>
          </p:cNvPr>
          <p:cNvSpPr txBox="1">
            <a:spLocks noChangeArrowheads="1"/>
          </p:cNvSpPr>
          <p:nvPr/>
        </p:nvSpPr>
        <p:spPr bwMode="auto">
          <a:xfrm>
            <a:off x="2197315" y="0"/>
            <a:ext cx="99844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pPr>
            <a:r>
              <a:rPr lang="en-US" altLang="en-US" sz="3000" b="1" dirty="0"/>
              <a:t> Section 1: Review</a:t>
            </a:r>
          </a:p>
        </p:txBody>
      </p:sp>
      <p:sp>
        <p:nvSpPr>
          <p:cNvPr id="11" name="TextBox 1">
            <a:extLst>
              <a:ext uri="{FF2B5EF4-FFF2-40B4-BE49-F238E27FC236}">
                <a16:creationId xmlns:a16="http://schemas.microsoft.com/office/drawing/2014/main" id="{E7CC74F8-45F4-7F42-8935-A4038D39D35A}"/>
              </a:ext>
            </a:extLst>
          </p:cNvPr>
          <p:cNvSpPr txBox="1">
            <a:spLocks noChangeArrowheads="1"/>
          </p:cNvSpPr>
          <p:nvPr/>
        </p:nvSpPr>
        <p:spPr bwMode="auto">
          <a:xfrm>
            <a:off x="2204051" y="1118699"/>
            <a:ext cx="9967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have completed the </a:t>
            </a:r>
            <a:r>
              <a:rPr lang="en-US" altLang="en-US" sz="2400" b="1" dirty="0"/>
              <a:t>first section.</a:t>
            </a:r>
          </a:p>
        </p:txBody>
      </p:sp>
      <p:sp>
        <p:nvSpPr>
          <p:cNvPr id="12" name="TextBox 11">
            <a:extLst>
              <a:ext uri="{FF2B5EF4-FFF2-40B4-BE49-F238E27FC236}">
                <a16:creationId xmlns:a16="http://schemas.microsoft.com/office/drawing/2014/main" id="{680F8782-DF76-DB40-940C-99195A385260}"/>
              </a:ext>
            </a:extLst>
          </p:cNvPr>
          <p:cNvSpPr txBox="1">
            <a:spLocks noChangeArrowheads="1"/>
          </p:cNvSpPr>
          <p:nvPr/>
        </p:nvSpPr>
        <p:spPr bwMode="auto">
          <a:xfrm>
            <a:off x="2204051" y="1949593"/>
            <a:ext cx="9987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00B050"/>
                </a:solidFill>
              </a:rPr>
              <a:t>If you have completed and mastered this section,</a:t>
            </a:r>
            <a:br>
              <a:rPr lang="en-US" altLang="en-US" sz="2400" dirty="0">
                <a:solidFill>
                  <a:srgbClr val="00B050"/>
                </a:solidFill>
              </a:rPr>
            </a:br>
            <a:r>
              <a:rPr lang="en-US" altLang="en-US" sz="2400" b="1" dirty="0">
                <a:solidFill>
                  <a:srgbClr val="00B050"/>
                </a:solidFill>
              </a:rPr>
              <a:t>click</a:t>
            </a:r>
            <a:r>
              <a:rPr lang="en-US" altLang="en-US" sz="2400" dirty="0">
                <a:solidFill>
                  <a:srgbClr val="00B050"/>
                </a:solidFill>
              </a:rPr>
              <a:t> to start the </a:t>
            </a:r>
            <a:r>
              <a:rPr lang="en-US" altLang="en-US" sz="2400" b="1" dirty="0">
                <a:solidFill>
                  <a:srgbClr val="00B050"/>
                </a:solidFill>
              </a:rPr>
              <a:t>next Section</a:t>
            </a:r>
          </a:p>
        </p:txBody>
      </p:sp>
      <p:sp>
        <p:nvSpPr>
          <p:cNvPr id="13" name="TextBox 2">
            <a:extLst>
              <a:ext uri="{FF2B5EF4-FFF2-40B4-BE49-F238E27FC236}">
                <a16:creationId xmlns:a16="http://schemas.microsoft.com/office/drawing/2014/main" id="{FAF980D4-9FE7-4A48-9CE0-B03EBFC370D8}"/>
              </a:ext>
            </a:extLst>
          </p:cNvPr>
          <p:cNvSpPr txBox="1">
            <a:spLocks noChangeArrowheads="1"/>
          </p:cNvSpPr>
          <p:nvPr/>
        </p:nvSpPr>
        <p:spPr bwMode="auto">
          <a:xfrm>
            <a:off x="2204052" y="3116980"/>
            <a:ext cx="9987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solidFill>
                  <a:srgbClr val="FFC000"/>
                </a:solidFill>
              </a:rPr>
              <a:t>If you need more examples and interactive practice,</a:t>
            </a:r>
            <a:br>
              <a:rPr lang="en-US" altLang="en-US" sz="2400" dirty="0">
                <a:solidFill>
                  <a:srgbClr val="FFC000"/>
                </a:solidFill>
              </a:rPr>
            </a:br>
            <a:r>
              <a:rPr lang="en-US" altLang="en-US" sz="2400" dirty="0">
                <a:solidFill>
                  <a:srgbClr val="FFC000"/>
                </a:solidFill>
              </a:rPr>
              <a:t>press </a:t>
            </a:r>
            <a:r>
              <a:rPr lang="en-US" altLang="en-US" sz="2400" b="1" dirty="0">
                <a:solidFill>
                  <a:srgbClr val="FFC000"/>
                </a:solidFill>
              </a:rPr>
              <a:t>here</a:t>
            </a:r>
          </a:p>
        </p:txBody>
      </p:sp>
      <p:sp>
        <p:nvSpPr>
          <p:cNvPr id="14" name="TextBox 13">
            <a:extLst>
              <a:ext uri="{FF2B5EF4-FFF2-40B4-BE49-F238E27FC236}">
                <a16:creationId xmlns:a16="http://schemas.microsoft.com/office/drawing/2014/main" id="{61145AA3-138E-F040-BCA6-F2E25BC3753E}"/>
              </a:ext>
            </a:extLst>
          </p:cNvPr>
          <p:cNvSpPr txBox="1">
            <a:spLocks noChangeArrowheads="1"/>
          </p:cNvSpPr>
          <p:nvPr/>
        </p:nvSpPr>
        <p:spPr bwMode="auto">
          <a:xfrm>
            <a:off x="2204051" y="4205548"/>
            <a:ext cx="99879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dirty="0"/>
              <a:t>You might also find it helpful to look at:</a:t>
            </a:r>
            <a:endParaRPr lang="en-US" altLang="en-US" sz="2400" b="1" dirty="0">
              <a:solidFill>
                <a:srgbClr val="FF0000"/>
              </a:solidFill>
            </a:endParaRPr>
          </a:p>
          <a:p>
            <a:endParaRPr lang="en-US" altLang="en-US" sz="2400" dirty="0">
              <a:solidFill>
                <a:srgbClr val="FF0000"/>
              </a:solidFill>
            </a:endParaRPr>
          </a:p>
          <a:p>
            <a:pPr algn="ctr"/>
            <a:r>
              <a:rPr lang="en-US" altLang="en-US" sz="2400" b="1" dirty="0">
                <a:solidFill>
                  <a:srgbClr val="FF0000"/>
                </a:solidFill>
              </a:rPr>
              <a:t>Essential Information:</a:t>
            </a:r>
            <a:r>
              <a:rPr lang="en-US" altLang="en-US" sz="2400" dirty="0">
                <a:solidFill>
                  <a:srgbClr val="FF0000"/>
                </a:solidFill>
              </a:rPr>
              <a:t> press </a:t>
            </a:r>
            <a:r>
              <a:rPr lang="en-US" altLang="en-US" sz="2400" b="1" dirty="0">
                <a:solidFill>
                  <a:srgbClr val="FF0000"/>
                </a:solidFill>
              </a:rPr>
              <a:t>here</a:t>
            </a:r>
          </a:p>
          <a:p>
            <a:endParaRPr lang="en-US" altLang="en-US" sz="2400" b="1" dirty="0">
              <a:solidFill>
                <a:srgbClr val="FF0000"/>
              </a:solidFill>
            </a:endParaRPr>
          </a:p>
        </p:txBody>
      </p:sp>
    </p:spTree>
    <p:extLst>
      <p:ext uri="{BB962C8B-B14F-4D97-AF65-F5344CB8AC3E}">
        <p14:creationId xmlns:p14="http://schemas.microsoft.com/office/powerpoint/2010/main" val="40014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94F2996-D218-4560-B530-2CFAD6DD2FCB}"/>
              </a:ext>
            </a:extLst>
          </p:cNvPr>
          <p:cNvSpPr/>
          <p:nvPr/>
        </p:nvSpPr>
        <p:spPr bwMode="auto">
          <a:xfrm>
            <a:off x="6600056" y="6337222"/>
            <a:ext cx="288032" cy="298615"/>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8" name="Rectangle 17">
            <a:extLst>
              <a:ext uri="{FF2B5EF4-FFF2-40B4-BE49-F238E27FC236}">
                <a16:creationId xmlns:a16="http://schemas.microsoft.com/office/drawing/2014/main" id="{BE0EB315-A955-4554-B08B-C3FCCF53A430}"/>
              </a:ext>
            </a:extLst>
          </p:cNvPr>
          <p:cNvSpPr/>
          <p:nvPr/>
        </p:nvSpPr>
        <p:spPr bwMode="auto">
          <a:xfrm>
            <a:off x="5747520" y="6318343"/>
            <a:ext cx="288032" cy="298615"/>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7" name="Rectangle 16">
            <a:extLst>
              <a:ext uri="{FF2B5EF4-FFF2-40B4-BE49-F238E27FC236}">
                <a16:creationId xmlns:a16="http://schemas.microsoft.com/office/drawing/2014/main" id="{FDA38B54-3969-4C79-AED2-FC5E3087331C}"/>
              </a:ext>
            </a:extLst>
          </p:cNvPr>
          <p:cNvSpPr/>
          <p:nvPr/>
        </p:nvSpPr>
        <p:spPr bwMode="auto">
          <a:xfrm>
            <a:off x="7449294" y="6337221"/>
            <a:ext cx="288032" cy="298615"/>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20" name="Rectangle 19">
            <a:extLst>
              <a:ext uri="{FF2B5EF4-FFF2-40B4-BE49-F238E27FC236}">
                <a16:creationId xmlns:a16="http://schemas.microsoft.com/office/drawing/2014/main" id="{FF94D338-E5AD-4948-87C8-F970C23996B1}"/>
              </a:ext>
            </a:extLst>
          </p:cNvPr>
          <p:cNvSpPr/>
          <p:nvPr/>
        </p:nvSpPr>
        <p:spPr bwMode="auto">
          <a:xfrm>
            <a:off x="6600056" y="6338693"/>
            <a:ext cx="288032" cy="29861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3" name="Rectangle 12">
            <a:extLst>
              <a:ext uri="{FF2B5EF4-FFF2-40B4-BE49-F238E27FC236}">
                <a16:creationId xmlns:a16="http://schemas.microsoft.com/office/drawing/2014/main" id="{28B843DB-4A8E-47B0-86E3-EBA418924A28}"/>
              </a:ext>
            </a:extLst>
          </p:cNvPr>
          <p:cNvSpPr/>
          <p:nvPr/>
        </p:nvSpPr>
        <p:spPr bwMode="auto">
          <a:xfrm>
            <a:off x="7066846" y="6337222"/>
            <a:ext cx="288032" cy="29861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5" name="Rectangle 4">
            <a:extLst>
              <a:ext uri="{FF2B5EF4-FFF2-40B4-BE49-F238E27FC236}">
                <a16:creationId xmlns:a16="http://schemas.microsoft.com/office/drawing/2014/main" id="{F965AF1D-C9A9-4454-A11E-BBC5B858DB5E}"/>
              </a:ext>
            </a:extLst>
          </p:cNvPr>
          <p:cNvSpPr/>
          <p:nvPr/>
        </p:nvSpPr>
        <p:spPr bwMode="auto">
          <a:xfrm>
            <a:off x="3317920" y="2602022"/>
            <a:ext cx="7560840" cy="101750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2000" b="0" i="0" u="none" strike="noStrike" cap="none" normalizeH="0" baseline="0">
              <a:ln>
                <a:noFill/>
              </a:ln>
              <a:solidFill>
                <a:schemeClr val="tx1"/>
              </a:solidFill>
              <a:effectLst/>
              <a:latin typeface="Arial" charset="0"/>
              <a:ea typeface="ＭＳ Ｐゴシック" charset="0"/>
            </a:endParaRPr>
          </a:p>
        </p:txBody>
      </p:sp>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of a Single Event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002017B-5B97-4B11-A078-2FF05BBB2B4D}"/>
              </a:ext>
            </a:extLst>
          </p:cNvPr>
          <p:cNvSpPr/>
          <p:nvPr/>
        </p:nvSpPr>
        <p:spPr>
          <a:xfrm>
            <a:off x="2351584" y="663030"/>
            <a:ext cx="9361040" cy="1938992"/>
          </a:xfrm>
          <a:prstGeom prst="rect">
            <a:avLst/>
          </a:prstGeom>
        </p:spPr>
        <p:txBody>
          <a:bodyPr wrap="square">
            <a:spAutoFit/>
          </a:bodyPr>
          <a:lstStyle/>
          <a:p>
            <a:r>
              <a:rPr lang="en-GB" sz="2400" dirty="0"/>
              <a:t>In this section we calculate the probabilities of single events.  We consider cases where all the possible outcomes are equally likely.  For example, when you roll a fair dice you are equally likely to get any of the six numbers.  (The words 'fair' or 'unbiased' mean that all outcomes are equally likely.)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39BE96-BB2C-40AD-8D3E-4EFEC797F8A5}"/>
                  </a:ext>
                </a:extLst>
              </p:cNvPr>
              <p:cNvSpPr txBox="1"/>
              <p:nvPr/>
            </p:nvSpPr>
            <p:spPr>
              <a:xfrm>
                <a:off x="3533944" y="2807776"/>
                <a:ext cx="7344816" cy="669607"/>
              </a:xfrm>
              <a:prstGeom prst="rect">
                <a:avLst/>
              </a:prstGeom>
              <a:noFill/>
            </p:spPr>
            <p:txBody>
              <a:bodyPr wrap="square" rtlCol="0">
                <a:spAutoFit/>
              </a:bodyPr>
              <a:lstStyle/>
              <a:p>
                <a:r>
                  <a:rPr lang="en-GB" sz="2400" dirty="0"/>
                  <a:t>Probability of an event =  </a:t>
                </a: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𝑛𝑢𝑚𝑏𝑒𝑟</m:t>
                        </m:r>
                        <m:r>
                          <a:rPr lang="en-GB" sz="2400" b="0" i="1" smtClean="0">
                            <a:latin typeface="Cambria Math" panose="02040503050406030204" pitchFamily="18" charset="0"/>
                          </a:rPr>
                          <m:t> </m:t>
                        </m:r>
                        <m:r>
                          <a:rPr lang="en-GB" sz="2400" b="0" i="1" smtClean="0">
                            <a:latin typeface="Cambria Math" panose="02040503050406030204" pitchFamily="18" charset="0"/>
                          </a:rPr>
                          <m:t>𝑜𝑓</m:t>
                        </m:r>
                        <m:r>
                          <a:rPr lang="en-GB" sz="2400" b="0" i="1" smtClean="0">
                            <a:latin typeface="Cambria Math" panose="02040503050406030204" pitchFamily="18" charset="0"/>
                          </a:rPr>
                          <m:t> </m:t>
                        </m:r>
                        <m:r>
                          <a:rPr lang="en-GB" sz="2400" b="0" i="1" smtClean="0">
                            <a:latin typeface="Cambria Math" panose="02040503050406030204" pitchFamily="18" charset="0"/>
                          </a:rPr>
                          <m:t>𝑠𝑢𝑐𝑐𝑒𝑠𝑠𝑓𝑢𝑙</m:t>
                        </m:r>
                        <m:r>
                          <a:rPr lang="en-GB" sz="2400" b="0" i="1" smtClean="0">
                            <a:latin typeface="Cambria Math" panose="02040503050406030204" pitchFamily="18" charset="0"/>
                          </a:rPr>
                          <m:t> </m:t>
                        </m:r>
                        <m:r>
                          <a:rPr lang="en-GB" sz="2400" b="0" i="1" smtClean="0">
                            <a:latin typeface="Cambria Math" panose="02040503050406030204" pitchFamily="18" charset="0"/>
                          </a:rPr>
                          <m:t>𝑜𝑢𝑡𝑐𝑜𝑚𝑒𝑠</m:t>
                        </m:r>
                      </m:num>
                      <m:den>
                        <m:r>
                          <a:rPr lang="en-GB" sz="2400" b="0" i="1" smtClean="0">
                            <a:latin typeface="Cambria Math" panose="02040503050406030204" pitchFamily="18" charset="0"/>
                          </a:rPr>
                          <m:t>𝑡𝑜𝑡𝑎𝑙</m:t>
                        </m:r>
                        <m:r>
                          <a:rPr lang="en-GB" sz="2400" b="0" i="1" smtClean="0">
                            <a:latin typeface="Cambria Math" panose="02040503050406030204" pitchFamily="18" charset="0"/>
                          </a:rPr>
                          <m:t> </m:t>
                        </m:r>
                        <m:r>
                          <a:rPr lang="en-GB" sz="2400" b="0" i="1" smtClean="0">
                            <a:latin typeface="Cambria Math" panose="02040503050406030204" pitchFamily="18" charset="0"/>
                          </a:rPr>
                          <m:t>𝑛𝑢𝑚𝑏𝑒𝑟</m:t>
                        </m:r>
                        <m:r>
                          <a:rPr lang="en-GB" sz="2400" b="0" i="1" smtClean="0">
                            <a:latin typeface="Cambria Math" panose="02040503050406030204" pitchFamily="18" charset="0"/>
                          </a:rPr>
                          <m:t> </m:t>
                        </m:r>
                        <m:r>
                          <a:rPr lang="en-GB" sz="2400" b="0" i="1" smtClean="0">
                            <a:latin typeface="Cambria Math" panose="02040503050406030204" pitchFamily="18" charset="0"/>
                          </a:rPr>
                          <m:t>𝑜𝑓</m:t>
                        </m:r>
                        <m:r>
                          <a:rPr lang="en-GB" sz="2400" b="0" i="1" smtClean="0">
                            <a:latin typeface="Cambria Math" panose="02040503050406030204" pitchFamily="18" charset="0"/>
                          </a:rPr>
                          <m:t> </m:t>
                        </m:r>
                        <m:r>
                          <a:rPr lang="en-GB" sz="2400" b="0" i="1" smtClean="0">
                            <a:latin typeface="Cambria Math" panose="02040503050406030204" pitchFamily="18" charset="0"/>
                          </a:rPr>
                          <m:t>𝑜𝑢𝑡𝑐𝑜𝑚𝑒𝑠</m:t>
                        </m:r>
                      </m:den>
                    </m:f>
                  </m:oMath>
                </a14:m>
                <a:endParaRPr lang="en-GB" sz="2400" dirty="0"/>
              </a:p>
            </p:txBody>
          </p:sp>
        </mc:Choice>
        <mc:Fallback xmlns="">
          <p:sp>
            <p:nvSpPr>
              <p:cNvPr id="4" name="TextBox 3">
                <a:extLst>
                  <a:ext uri="{FF2B5EF4-FFF2-40B4-BE49-F238E27FC236}">
                    <a16:creationId xmlns:a16="http://schemas.microsoft.com/office/drawing/2014/main" id="{2039BE96-BB2C-40AD-8D3E-4EFEC797F8A5}"/>
                  </a:ext>
                </a:extLst>
              </p:cNvPr>
              <p:cNvSpPr txBox="1">
                <a:spLocks noRot="1" noChangeAspect="1" noMove="1" noResize="1" noEditPoints="1" noAdjustHandles="1" noChangeArrowheads="1" noChangeShapeType="1" noTextEdit="1"/>
              </p:cNvSpPr>
              <p:nvPr/>
            </p:nvSpPr>
            <p:spPr>
              <a:xfrm>
                <a:off x="3533944" y="2807776"/>
                <a:ext cx="7344816" cy="669607"/>
              </a:xfrm>
              <a:prstGeom prst="rect">
                <a:avLst/>
              </a:prstGeom>
              <a:blipFill>
                <a:blip r:embed="rId4"/>
                <a:stretch>
                  <a:fillRect l="-1328" b="-2752"/>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86B5657F-F0C3-4B57-95D0-E5DCFB7E2C2F}"/>
              </a:ext>
            </a:extLst>
          </p:cNvPr>
          <p:cNvSpPr/>
          <p:nvPr/>
        </p:nvSpPr>
        <p:spPr>
          <a:xfrm>
            <a:off x="2423592" y="3678123"/>
            <a:ext cx="9217024" cy="830997"/>
          </a:xfrm>
          <a:prstGeom prst="rect">
            <a:avLst/>
          </a:prstGeom>
        </p:spPr>
        <p:txBody>
          <a:bodyPr wrap="square">
            <a:spAutoFit/>
          </a:bodyPr>
          <a:lstStyle/>
          <a:p>
            <a:r>
              <a:rPr lang="en-GB" sz="2400" b="1" dirty="0"/>
              <a:t>Example 1</a:t>
            </a:r>
          </a:p>
          <a:p>
            <a:r>
              <a:rPr lang="en-GB" sz="2400" dirty="0"/>
              <a:t>When you roll a fair dice, what is the probability of getting:</a:t>
            </a:r>
          </a:p>
        </p:txBody>
      </p:sp>
      <p:sp>
        <p:nvSpPr>
          <p:cNvPr id="7" name="Rectangle 6">
            <a:extLst>
              <a:ext uri="{FF2B5EF4-FFF2-40B4-BE49-F238E27FC236}">
                <a16:creationId xmlns:a16="http://schemas.microsoft.com/office/drawing/2014/main" id="{8235BBE4-5C12-4CE6-83FA-6C3D0BD8B268}"/>
              </a:ext>
            </a:extLst>
          </p:cNvPr>
          <p:cNvSpPr/>
          <p:nvPr/>
        </p:nvSpPr>
        <p:spPr>
          <a:xfrm>
            <a:off x="2428510" y="4509120"/>
            <a:ext cx="3490918" cy="1200329"/>
          </a:xfrm>
          <a:prstGeom prst="rect">
            <a:avLst/>
          </a:prstGeom>
        </p:spPr>
        <p:txBody>
          <a:bodyPr wrap="square">
            <a:spAutoFit/>
          </a:bodyPr>
          <a:lstStyle/>
          <a:p>
            <a:r>
              <a:rPr lang="en-GB" sz="2400" dirty="0"/>
              <a:t>(a)	a five,</a:t>
            </a:r>
          </a:p>
          <a:p>
            <a:r>
              <a:rPr lang="en-GB" sz="2400" dirty="0"/>
              <a:t>(b)	an even number,</a:t>
            </a:r>
          </a:p>
          <a:p>
            <a:r>
              <a:rPr lang="en-GB" sz="2400" dirty="0"/>
              <a:t>(c)	a four or a five?</a:t>
            </a:r>
          </a:p>
        </p:txBody>
      </p:sp>
      <p:sp>
        <p:nvSpPr>
          <p:cNvPr id="8" name="Rectangle 7">
            <a:extLst>
              <a:ext uri="{FF2B5EF4-FFF2-40B4-BE49-F238E27FC236}">
                <a16:creationId xmlns:a16="http://schemas.microsoft.com/office/drawing/2014/main" id="{F18632FC-5720-47FC-9CD1-01E614F96A48}"/>
              </a:ext>
            </a:extLst>
          </p:cNvPr>
          <p:cNvSpPr/>
          <p:nvPr/>
        </p:nvSpPr>
        <p:spPr>
          <a:xfrm>
            <a:off x="2423592" y="5709449"/>
            <a:ext cx="8928992" cy="461665"/>
          </a:xfrm>
          <a:prstGeom prst="rect">
            <a:avLst/>
          </a:prstGeom>
        </p:spPr>
        <p:txBody>
          <a:bodyPr wrap="square">
            <a:spAutoFit/>
          </a:bodyPr>
          <a:lstStyle/>
          <a:p>
            <a:r>
              <a:rPr lang="en-GB" sz="2400" dirty="0">
                <a:solidFill>
                  <a:srgbClr val="FF0000"/>
                </a:solidFill>
              </a:rPr>
              <a:t>The possible  six outcomes when you roll a dice are the scores</a:t>
            </a:r>
          </a:p>
        </p:txBody>
      </p:sp>
      <p:sp>
        <p:nvSpPr>
          <p:cNvPr id="9" name="TextBox 8">
            <a:extLst>
              <a:ext uri="{FF2B5EF4-FFF2-40B4-BE49-F238E27FC236}">
                <a16:creationId xmlns:a16="http://schemas.microsoft.com/office/drawing/2014/main" id="{6122A6C8-9121-47F1-93BF-54826B5CBDB9}"/>
              </a:ext>
            </a:extLst>
          </p:cNvPr>
          <p:cNvSpPr txBox="1"/>
          <p:nvPr/>
        </p:nvSpPr>
        <p:spPr>
          <a:xfrm>
            <a:off x="5303912" y="6255698"/>
            <a:ext cx="2736304" cy="461665"/>
          </a:xfrm>
          <a:prstGeom prst="rect">
            <a:avLst/>
          </a:prstGeom>
          <a:noFill/>
        </p:spPr>
        <p:txBody>
          <a:bodyPr wrap="square" rtlCol="0">
            <a:spAutoFit/>
          </a:bodyPr>
          <a:lstStyle/>
          <a:p>
            <a:r>
              <a:rPr lang="en-GB" sz="2400" dirty="0"/>
              <a:t>1,  2,  3,  4,  5,  6</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8C7E73-B4F1-452F-8E0A-BD88389B15CB}"/>
                  </a:ext>
                </a:extLst>
              </p:cNvPr>
              <p:cNvSpPr txBox="1"/>
              <p:nvPr/>
            </p:nvSpPr>
            <p:spPr>
              <a:xfrm>
                <a:off x="5465692" y="4375824"/>
                <a:ext cx="2088232" cy="616194"/>
              </a:xfrm>
              <a:prstGeom prst="rect">
                <a:avLst/>
              </a:prstGeom>
              <a:noFill/>
            </p:spPr>
            <p:txBody>
              <a:bodyPr wrap="square" rtlCol="0">
                <a:spAutoFit/>
              </a:bodyPr>
              <a:lstStyle/>
              <a:p>
                <a:r>
                  <a:rPr lang="en-GB" sz="2400" dirty="0" err="1">
                    <a:solidFill>
                      <a:srgbClr val="FF0000"/>
                    </a:solidFill>
                  </a:rPr>
                  <a:t>pr</a:t>
                </a:r>
                <a:r>
                  <a:rPr lang="en-GB" sz="2400" dirty="0">
                    <a:solidFill>
                      <a:srgbClr val="FF0000"/>
                    </a:solidFill>
                  </a:rPr>
                  <a:t> (five) =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6</m:t>
                        </m:r>
                      </m:den>
                    </m:f>
                  </m:oMath>
                </a14:m>
                <a:endParaRPr lang="en-GB" sz="2400" dirty="0">
                  <a:solidFill>
                    <a:srgbClr val="FF0000"/>
                  </a:solidFill>
                </a:endParaRPr>
              </a:p>
            </p:txBody>
          </p:sp>
        </mc:Choice>
        <mc:Fallback xmlns="">
          <p:sp>
            <p:nvSpPr>
              <p:cNvPr id="10" name="TextBox 9">
                <a:extLst>
                  <a:ext uri="{FF2B5EF4-FFF2-40B4-BE49-F238E27FC236}">
                    <a16:creationId xmlns:a16="http://schemas.microsoft.com/office/drawing/2014/main" id="{978C7E73-B4F1-452F-8E0A-BD88389B15CB}"/>
                  </a:ext>
                </a:extLst>
              </p:cNvPr>
              <p:cNvSpPr txBox="1">
                <a:spLocks noRot="1" noChangeAspect="1" noMove="1" noResize="1" noEditPoints="1" noAdjustHandles="1" noChangeArrowheads="1" noChangeShapeType="1" noTextEdit="1"/>
              </p:cNvSpPr>
              <p:nvPr/>
            </p:nvSpPr>
            <p:spPr>
              <a:xfrm>
                <a:off x="5465692" y="4375824"/>
                <a:ext cx="2088232" cy="616194"/>
              </a:xfrm>
              <a:prstGeom prst="rect">
                <a:avLst/>
              </a:prstGeom>
              <a:blipFill>
                <a:blip r:embed="rId5"/>
                <a:stretch>
                  <a:fillRect l="-467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2E8C726-A0AE-4115-B4B2-53967EE19CEF}"/>
                  </a:ext>
                </a:extLst>
              </p:cNvPr>
              <p:cNvSpPr/>
              <p:nvPr/>
            </p:nvSpPr>
            <p:spPr>
              <a:xfrm>
                <a:off x="7392144" y="4560104"/>
                <a:ext cx="3666636" cy="616964"/>
              </a:xfrm>
              <a:prstGeom prst="rect">
                <a:avLst/>
              </a:prstGeom>
            </p:spPr>
            <p:txBody>
              <a:bodyPr wrap="square">
                <a:spAutoFit/>
              </a:bodyPr>
              <a:lstStyle/>
              <a:p>
                <a:r>
                  <a:rPr lang="en-GB" sz="2400" dirty="0">
                    <a:solidFill>
                      <a:srgbClr val="FF0000"/>
                    </a:solidFill>
                  </a:rPr>
                  <a:t>p</a:t>
                </a:r>
                <a:r>
                  <a:rPr lang="en-GB" sz="2400" dirty="0" err="1">
                    <a:solidFill>
                      <a:srgbClr val="FF0000"/>
                    </a:solidFill>
                  </a:rPr>
                  <a:t>r</a:t>
                </a:r>
                <a:r>
                  <a:rPr lang="en-GB" sz="2400" dirty="0">
                    <a:solidFill>
                      <a:srgbClr val="FF0000"/>
                    </a:solidFill>
                  </a:rPr>
                  <a:t> (even number)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m:t>
                        </m:r>
                      </m:num>
                      <m:den>
                        <m:r>
                          <a:rPr lang="en-GB" sz="2400" i="1">
                            <a:solidFill>
                              <a:srgbClr val="FF0000"/>
                            </a:solidFill>
                            <a:latin typeface="Cambria Math" panose="02040503050406030204" pitchFamily="18" charset="0"/>
                          </a:rPr>
                          <m:t>6</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oMath>
                </a14:m>
                <a:endParaRPr lang="en-GB" sz="2400" dirty="0">
                  <a:solidFill>
                    <a:srgbClr val="FF0000"/>
                  </a:solidFill>
                </a:endParaRPr>
              </a:p>
            </p:txBody>
          </p:sp>
        </mc:Choice>
        <mc:Fallback xmlns="">
          <p:sp>
            <p:nvSpPr>
              <p:cNvPr id="11" name="Rectangle 10">
                <a:extLst>
                  <a:ext uri="{FF2B5EF4-FFF2-40B4-BE49-F238E27FC236}">
                    <a16:creationId xmlns:a16="http://schemas.microsoft.com/office/drawing/2014/main" id="{52E8C726-A0AE-4115-B4B2-53967EE19CEF}"/>
                  </a:ext>
                </a:extLst>
              </p:cNvPr>
              <p:cNvSpPr>
                <a:spLocks noRot="1" noChangeAspect="1" noMove="1" noResize="1" noEditPoints="1" noAdjustHandles="1" noChangeArrowheads="1" noChangeShapeType="1" noTextEdit="1"/>
              </p:cNvSpPr>
              <p:nvPr/>
            </p:nvSpPr>
            <p:spPr>
              <a:xfrm>
                <a:off x="7392144" y="4560104"/>
                <a:ext cx="3666636" cy="616964"/>
              </a:xfrm>
              <a:prstGeom prst="rect">
                <a:avLst/>
              </a:prstGeom>
              <a:blipFill>
                <a:blip r:embed="rId6"/>
                <a:stretch>
                  <a:fillRect l="-2662"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893538E-B08A-4F12-90B8-753B5093F987}"/>
                  </a:ext>
                </a:extLst>
              </p:cNvPr>
              <p:cNvSpPr/>
              <p:nvPr/>
            </p:nvSpPr>
            <p:spPr>
              <a:xfrm>
                <a:off x="5465692" y="5099419"/>
                <a:ext cx="3220753" cy="616964"/>
              </a:xfrm>
              <a:prstGeom prst="rect">
                <a:avLst/>
              </a:prstGeom>
            </p:spPr>
            <p:txBody>
              <a:bodyPr wrap="none">
                <a:spAutoFit/>
              </a:bodyPr>
              <a:lstStyle/>
              <a:p>
                <a:r>
                  <a:rPr lang="en-GB" sz="2400" dirty="0">
                    <a:solidFill>
                      <a:srgbClr val="FF0000"/>
                    </a:solidFill>
                  </a:rPr>
                  <a:t>p</a:t>
                </a:r>
                <a:r>
                  <a:rPr lang="en-GB" sz="2400" dirty="0" err="1">
                    <a:solidFill>
                      <a:srgbClr val="FF0000"/>
                    </a:solidFill>
                  </a:rPr>
                  <a:t>r</a:t>
                </a:r>
                <a:r>
                  <a:rPr lang="en-GB" sz="2400" dirty="0">
                    <a:solidFill>
                      <a:srgbClr val="FF0000"/>
                    </a:solidFill>
                  </a:rPr>
                  <a:t> (four or five)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2</m:t>
                        </m:r>
                      </m:num>
                      <m:den>
                        <m:r>
                          <a:rPr lang="en-GB" sz="2400" i="1">
                            <a:solidFill>
                              <a:srgbClr val="FF0000"/>
                            </a:solidFill>
                            <a:latin typeface="Cambria Math" panose="02040503050406030204" pitchFamily="18" charset="0"/>
                          </a:rPr>
                          <m:t>6</m:t>
                        </m:r>
                      </m:den>
                    </m:f>
                    <m:r>
                      <a:rPr lang="en-GB" sz="2400" i="1">
                        <a:solidFill>
                          <a:srgbClr val="FF0000"/>
                        </a:solidFill>
                        <a:latin typeface="Cambria Math" panose="02040503050406030204" pitchFamily="18" charset="0"/>
                      </a:rPr>
                      <m:t> </m:t>
                    </m:r>
                  </m:oMath>
                </a14:m>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3</m:t>
                        </m:r>
                      </m:den>
                    </m:f>
                  </m:oMath>
                </a14:m>
                <a:endParaRPr lang="en-GB" sz="2400" dirty="0">
                  <a:solidFill>
                    <a:srgbClr val="FF0000"/>
                  </a:solidFill>
                </a:endParaRPr>
              </a:p>
            </p:txBody>
          </p:sp>
        </mc:Choice>
        <mc:Fallback xmlns="">
          <p:sp>
            <p:nvSpPr>
              <p:cNvPr id="12" name="Rectangle 11">
                <a:extLst>
                  <a:ext uri="{FF2B5EF4-FFF2-40B4-BE49-F238E27FC236}">
                    <a16:creationId xmlns:a16="http://schemas.microsoft.com/office/drawing/2014/main" id="{D893538E-B08A-4F12-90B8-753B5093F987}"/>
                  </a:ext>
                </a:extLst>
              </p:cNvPr>
              <p:cNvSpPr>
                <a:spLocks noRot="1" noChangeAspect="1" noMove="1" noResize="1" noEditPoints="1" noAdjustHandles="1" noChangeArrowheads="1" noChangeShapeType="1" noTextEdit="1"/>
              </p:cNvSpPr>
              <p:nvPr/>
            </p:nvSpPr>
            <p:spPr>
              <a:xfrm>
                <a:off x="5465692" y="5099419"/>
                <a:ext cx="3220753" cy="616964"/>
              </a:xfrm>
              <a:prstGeom prst="rect">
                <a:avLst/>
              </a:prstGeom>
              <a:blipFill>
                <a:blip r:embed="rId7"/>
                <a:stretch>
                  <a:fillRect l="-3030" b="-8911"/>
                </a:stretch>
              </a:blipFill>
            </p:spPr>
            <p:txBody>
              <a:bodyPr/>
              <a:lstStyle/>
              <a:p>
                <a:r>
                  <a:rPr lang="en-GB">
                    <a:noFill/>
                  </a:rPr>
                  <a:t> </a:t>
                </a:r>
              </a:p>
            </p:txBody>
          </p:sp>
        </mc:Fallback>
      </mc:AlternateContent>
    </p:spTree>
    <p:extLst>
      <p:ext uri="{BB962C8B-B14F-4D97-AF65-F5344CB8AC3E}">
        <p14:creationId xmlns:p14="http://schemas.microsoft.com/office/powerpoint/2010/main" val="558829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20" grpId="0" animBg="1"/>
      <p:bldP spid="13" grpId="0" animBg="1"/>
      <p:bldP spid="5" grpId="0" animBg="1"/>
      <p:bldP spid="4"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Box 2"/>
          <p:cNvSpPr txBox="1">
            <a:spLocks noChangeArrowheads="1"/>
          </p:cNvSpPr>
          <p:nvPr/>
        </p:nvSpPr>
        <p:spPr bwMode="auto">
          <a:xfrm>
            <a:off x="2214136" y="44624"/>
            <a:ext cx="99844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000000"/>
              </a:buClr>
              <a:buSzPct val="100000"/>
              <a:buFont typeface="Times New Roman" panose="02020603050405020304" pitchFamily="18" charset="0"/>
              <a:buNone/>
            </a:pPr>
            <a:r>
              <a:rPr lang="en-US" altLang="en-US" sz="2800" b="1" dirty="0"/>
              <a:t>Probability of a Single Event</a:t>
            </a:r>
          </a:p>
        </p:txBody>
      </p:sp>
      <p:pic>
        <p:nvPicPr>
          <p:cNvPr id="153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416300"/>
            <a:ext cx="381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624774C-30BF-4FC2-AAA7-BC58DB1EFAB3}"/>
              </a:ext>
            </a:extLst>
          </p:cNvPr>
          <p:cNvSpPr/>
          <p:nvPr/>
        </p:nvSpPr>
        <p:spPr>
          <a:xfrm>
            <a:off x="2351584" y="791742"/>
            <a:ext cx="8818884" cy="1200329"/>
          </a:xfrm>
          <a:prstGeom prst="rect">
            <a:avLst/>
          </a:prstGeom>
        </p:spPr>
        <p:txBody>
          <a:bodyPr wrap="square">
            <a:spAutoFit/>
          </a:bodyPr>
          <a:lstStyle/>
          <a:p>
            <a:r>
              <a:rPr lang="en-GB" sz="2400" b="1" dirty="0"/>
              <a:t>Example 2</a:t>
            </a:r>
          </a:p>
          <a:p>
            <a:r>
              <a:rPr lang="en-GB" sz="2400" dirty="0"/>
              <a:t>A bag of sweets contains 6 mints and 4 eclairs.  One sweet is taken at random from the bag.  What is the probability that it is:</a:t>
            </a:r>
          </a:p>
        </p:txBody>
      </p:sp>
      <p:sp>
        <p:nvSpPr>
          <p:cNvPr id="4" name="Rectangle 3">
            <a:extLst>
              <a:ext uri="{FF2B5EF4-FFF2-40B4-BE49-F238E27FC236}">
                <a16:creationId xmlns:a16="http://schemas.microsoft.com/office/drawing/2014/main" id="{33277336-C0EC-4A7E-B97B-F82868743536}"/>
              </a:ext>
            </a:extLst>
          </p:cNvPr>
          <p:cNvSpPr/>
          <p:nvPr/>
        </p:nvSpPr>
        <p:spPr>
          <a:xfrm>
            <a:off x="2319958" y="1983113"/>
            <a:ext cx="1569660" cy="461665"/>
          </a:xfrm>
          <a:prstGeom prst="rect">
            <a:avLst/>
          </a:prstGeom>
        </p:spPr>
        <p:txBody>
          <a:bodyPr wrap="none">
            <a:spAutoFit/>
          </a:bodyPr>
          <a:lstStyle/>
          <a:p>
            <a:r>
              <a:rPr lang="en-GB" sz="2400" dirty="0"/>
              <a:t>(a) a mint,</a:t>
            </a:r>
          </a:p>
        </p:txBody>
      </p:sp>
      <p:sp>
        <p:nvSpPr>
          <p:cNvPr id="5" name="Rectangle 4">
            <a:extLst>
              <a:ext uri="{FF2B5EF4-FFF2-40B4-BE49-F238E27FC236}">
                <a16:creationId xmlns:a16="http://schemas.microsoft.com/office/drawing/2014/main" id="{D53C5F2F-98EF-4DF2-BC9E-3ADA25D6702C}"/>
              </a:ext>
            </a:extLst>
          </p:cNvPr>
          <p:cNvSpPr/>
          <p:nvPr/>
        </p:nvSpPr>
        <p:spPr>
          <a:xfrm>
            <a:off x="5765676" y="2002163"/>
            <a:ext cx="1983235" cy="461665"/>
          </a:xfrm>
          <a:prstGeom prst="rect">
            <a:avLst/>
          </a:prstGeom>
        </p:spPr>
        <p:txBody>
          <a:bodyPr wrap="none">
            <a:spAutoFit/>
          </a:bodyPr>
          <a:lstStyle/>
          <a:p>
            <a:r>
              <a:rPr lang="en-GB" sz="2400" dirty="0"/>
              <a:t>(b) an eclair?</a:t>
            </a:r>
          </a:p>
        </p:txBody>
      </p:sp>
      <p:sp>
        <p:nvSpPr>
          <p:cNvPr id="6" name="Rectangle 5">
            <a:extLst>
              <a:ext uri="{FF2B5EF4-FFF2-40B4-BE49-F238E27FC236}">
                <a16:creationId xmlns:a16="http://schemas.microsoft.com/office/drawing/2014/main" id="{B84FCD46-D08B-4F02-9426-1D88D929D76C}"/>
              </a:ext>
            </a:extLst>
          </p:cNvPr>
          <p:cNvSpPr/>
          <p:nvPr/>
        </p:nvSpPr>
        <p:spPr>
          <a:xfrm>
            <a:off x="2351584" y="2432018"/>
            <a:ext cx="9494365" cy="1200329"/>
          </a:xfrm>
          <a:prstGeom prst="rect">
            <a:avLst/>
          </a:prstGeom>
        </p:spPr>
        <p:txBody>
          <a:bodyPr wrap="square">
            <a:spAutoFit/>
          </a:bodyPr>
          <a:lstStyle/>
          <a:p>
            <a:r>
              <a:rPr lang="en-GB" sz="2400" b="1" dirty="0"/>
              <a:t>Solution</a:t>
            </a:r>
          </a:p>
          <a:p>
            <a:r>
              <a:rPr lang="en-GB" sz="2400" dirty="0">
                <a:solidFill>
                  <a:srgbClr val="FF0000"/>
                </a:solidFill>
              </a:rPr>
              <a:t>The total number of possible outcomes is 10 as there are 10 sweets in the bag.</a:t>
            </a:r>
          </a:p>
        </p:txBody>
      </p:sp>
      <p:sp>
        <p:nvSpPr>
          <p:cNvPr id="7" name="Rectangle 6">
            <a:extLst>
              <a:ext uri="{FF2B5EF4-FFF2-40B4-BE49-F238E27FC236}">
                <a16:creationId xmlns:a16="http://schemas.microsoft.com/office/drawing/2014/main" id="{8E7DC20D-4BFC-4010-953F-A288A82341AB}"/>
              </a:ext>
            </a:extLst>
          </p:cNvPr>
          <p:cNvSpPr/>
          <p:nvPr/>
        </p:nvSpPr>
        <p:spPr>
          <a:xfrm>
            <a:off x="2366044" y="3681898"/>
            <a:ext cx="9494365" cy="461665"/>
          </a:xfrm>
          <a:prstGeom prst="rect">
            <a:avLst/>
          </a:prstGeom>
        </p:spPr>
        <p:txBody>
          <a:bodyPr wrap="square">
            <a:spAutoFit/>
          </a:bodyPr>
          <a:lstStyle/>
          <a:p>
            <a:r>
              <a:rPr lang="en-GB" sz="2400" dirty="0">
                <a:solidFill>
                  <a:srgbClr val="FF0000"/>
                </a:solidFill>
              </a:rPr>
              <a:t>(a) As there are 6 mints in the bag, there are 6 successful outcomes.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5624690-253C-4CAE-BAA8-BAD63F7CCE37}"/>
                  </a:ext>
                </a:extLst>
              </p:cNvPr>
              <p:cNvSpPr/>
              <p:nvPr/>
            </p:nvSpPr>
            <p:spPr>
              <a:xfrm>
                <a:off x="2927648" y="4248140"/>
                <a:ext cx="7232877" cy="669607"/>
              </a:xfrm>
              <a:prstGeom prst="rect">
                <a:avLst/>
              </a:prstGeom>
            </p:spPr>
            <p:txBody>
              <a:bodyPr wrap="none">
                <a:spAutoFit/>
              </a:bodyPr>
              <a:lstStyle/>
              <a:p>
                <a:r>
                  <a:rPr lang="en-GB" sz="2400" dirty="0">
                    <a:solidFill>
                      <a:srgbClr val="FF0000"/>
                    </a:solidFill>
                  </a:rPr>
                  <a:t>Probability of an event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𝑛𝑢𝑚𝑏𝑒𝑟</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𝑜𝑓</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𝑠𝑢𝑐𝑐𝑒𝑠𝑠𝑓𝑢𝑙</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𝑜𝑢𝑡𝑐𝑜𝑚𝑒𝑠</m:t>
                        </m:r>
                      </m:num>
                      <m:den>
                        <m:r>
                          <a:rPr lang="en-GB" sz="2400" i="1">
                            <a:solidFill>
                              <a:srgbClr val="FF0000"/>
                            </a:solidFill>
                            <a:latin typeface="Cambria Math" panose="02040503050406030204" pitchFamily="18" charset="0"/>
                          </a:rPr>
                          <m:t>𝑡𝑜𝑡𝑎𝑙</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𝑛𝑢𝑚𝑏𝑒𝑟</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𝑜𝑓</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𝑜𝑢𝑡𝑐𝑜𝑚𝑒𝑠</m:t>
                        </m:r>
                      </m:den>
                    </m:f>
                  </m:oMath>
                </a14:m>
                <a:endParaRPr lang="en-GB" sz="2400" dirty="0"/>
              </a:p>
            </p:txBody>
          </p:sp>
        </mc:Choice>
        <mc:Fallback xmlns="">
          <p:sp>
            <p:nvSpPr>
              <p:cNvPr id="8" name="Rectangle 7">
                <a:extLst>
                  <a:ext uri="{FF2B5EF4-FFF2-40B4-BE49-F238E27FC236}">
                    <a16:creationId xmlns:a16="http://schemas.microsoft.com/office/drawing/2014/main" id="{D5624690-253C-4CAE-BAA8-BAD63F7CCE37}"/>
                  </a:ext>
                </a:extLst>
              </p:cNvPr>
              <p:cNvSpPr>
                <a:spLocks noRot="1" noChangeAspect="1" noMove="1" noResize="1" noEditPoints="1" noAdjustHandles="1" noChangeArrowheads="1" noChangeShapeType="1" noTextEdit="1"/>
              </p:cNvSpPr>
              <p:nvPr/>
            </p:nvSpPr>
            <p:spPr>
              <a:xfrm>
                <a:off x="2927648" y="4248140"/>
                <a:ext cx="7232877" cy="669607"/>
              </a:xfrm>
              <a:prstGeom prst="rect">
                <a:avLst/>
              </a:prstGeom>
              <a:blipFill>
                <a:blip r:embed="rId4"/>
                <a:stretch>
                  <a:fillRect l="-1264"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7C0493-BECF-4854-9617-7CB8AF145C52}"/>
                  </a:ext>
                </a:extLst>
              </p:cNvPr>
              <p:cNvSpPr txBox="1"/>
              <p:nvPr/>
            </p:nvSpPr>
            <p:spPr>
              <a:xfrm>
                <a:off x="10177217" y="4238803"/>
                <a:ext cx="1446510" cy="616964"/>
              </a:xfrm>
              <a:prstGeom prst="rect">
                <a:avLst/>
              </a:prstGeom>
              <a:noFill/>
            </p:spPr>
            <p:txBody>
              <a:bodyPr wrap="square" rtlCol="0">
                <a:spAutoFit/>
              </a:bodyPr>
              <a:lstStyle/>
              <a:p>
                <a:r>
                  <a:rPr lang="en-GB" sz="2400" dirty="0">
                    <a:solidFill>
                      <a:srgbClr val="FF0000"/>
                    </a:solidFill>
                  </a:rPr>
                  <a:t>= </a:t>
                </a:r>
                <a14:m>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6</m:t>
                        </m:r>
                      </m:num>
                      <m:den>
                        <m:r>
                          <a:rPr lang="en-GB" sz="2400" b="0" i="1" smtClean="0">
                            <a:solidFill>
                              <a:srgbClr val="FF0000"/>
                            </a:solidFill>
                            <a:latin typeface="Cambria Math" panose="02040503050406030204" pitchFamily="18" charset="0"/>
                          </a:rPr>
                          <m:t> 10</m:t>
                        </m:r>
                      </m:den>
                    </m:f>
                  </m:oMath>
                </a14:m>
                <a:r>
                  <a:rPr lang="en-GB" sz="2400" dirty="0">
                    <a:solidFill>
                      <a:srgbClr val="FF0000"/>
                    </a:solidFill>
                  </a:rPr>
                  <a:t> = </a:t>
                </a:r>
                <a14:m>
                  <m:oMath xmlns:m="http://schemas.openxmlformats.org/officeDocument/2006/math">
                    <m:f>
                      <m:fPr>
                        <m:ctrlPr>
                          <a:rPr lang="en-GB" sz="2400" i="1" dirty="0" smtClean="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3</m:t>
                        </m:r>
                      </m:num>
                      <m:den>
                        <m:r>
                          <a:rPr lang="en-GB" sz="2400" b="0" i="1" dirty="0" smtClean="0">
                            <a:solidFill>
                              <a:srgbClr val="FF0000"/>
                            </a:solidFill>
                            <a:latin typeface="Cambria Math" panose="02040503050406030204" pitchFamily="18" charset="0"/>
                          </a:rPr>
                          <m:t>5</m:t>
                        </m:r>
                      </m:den>
                    </m:f>
                  </m:oMath>
                </a14:m>
                <a:endParaRPr lang="en-GB" sz="2400" dirty="0">
                  <a:solidFill>
                    <a:srgbClr val="FF0000"/>
                  </a:solidFill>
                </a:endParaRPr>
              </a:p>
            </p:txBody>
          </p:sp>
        </mc:Choice>
        <mc:Fallback xmlns="">
          <p:sp>
            <p:nvSpPr>
              <p:cNvPr id="9" name="TextBox 8">
                <a:extLst>
                  <a:ext uri="{FF2B5EF4-FFF2-40B4-BE49-F238E27FC236}">
                    <a16:creationId xmlns:a16="http://schemas.microsoft.com/office/drawing/2014/main" id="{D87C0493-BECF-4854-9617-7CB8AF145C52}"/>
                  </a:ext>
                </a:extLst>
              </p:cNvPr>
              <p:cNvSpPr txBox="1">
                <a:spLocks noRot="1" noChangeAspect="1" noMove="1" noResize="1" noEditPoints="1" noAdjustHandles="1" noChangeArrowheads="1" noChangeShapeType="1" noTextEdit="1"/>
              </p:cNvSpPr>
              <p:nvPr/>
            </p:nvSpPr>
            <p:spPr>
              <a:xfrm>
                <a:off x="10177217" y="4238803"/>
                <a:ext cx="1446510" cy="616964"/>
              </a:xfrm>
              <a:prstGeom prst="rect">
                <a:avLst/>
              </a:prstGeom>
              <a:blipFill>
                <a:blip r:embed="rId5"/>
                <a:stretch>
                  <a:fillRect l="-6303" b="-7843"/>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9246D3E4-974A-4E31-8F1A-D46C5309D6F3}"/>
              </a:ext>
            </a:extLst>
          </p:cNvPr>
          <p:cNvSpPr/>
          <p:nvPr/>
        </p:nvSpPr>
        <p:spPr>
          <a:xfrm>
            <a:off x="2366044" y="5131416"/>
            <a:ext cx="8208912" cy="461665"/>
          </a:xfrm>
          <a:prstGeom prst="rect">
            <a:avLst/>
          </a:prstGeom>
        </p:spPr>
        <p:txBody>
          <a:bodyPr wrap="square">
            <a:spAutoFit/>
          </a:bodyPr>
          <a:lstStyle/>
          <a:p>
            <a:r>
              <a:rPr lang="en-GB" sz="2400" dirty="0">
                <a:solidFill>
                  <a:srgbClr val="FF0000"/>
                </a:solidFill>
              </a:rPr>
              <a:t>(b) As there are 4 eclairs, there are 4 successful outcomes.</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40DC07D-9E5F-473B-82A4-314EABA584FE}"/>
                  </a:ext>
                </a:extLst>
              </p:cNvPr>
              <p:cNvSpPr/>
              <p:nvPr/>
            </p:nvSpPr>
            <p:spPr>
              <a:xfrm>
                <a:off x="2927647" y="5806750"/>
                <a:ext cx="7232877" cy="669607"/>
              </a:xfrm>
              <a:prstGeom prst="rect">
                <a:avLst/>
              </a:prstGeom>
            </p:spPr>
            <p:txBody>
              <a:bodyPr wrap="none">
                <a:spAutoFit/>
              </a:bodyPr>
              <a:lstStyle/>
              <a:p>
                <a:r>
                  <a:rPr lang="en-GB" sz="2400" dirty="0">
                    <a:solidFill>
                      <a:srgbClr val="FF0000"/>
                    </a:solidFill>
                  </a:rPr>
                  <a:t>Probability of an event =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𝑛𝑢𝑚𝑏𝑒𝑟</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𝑜𝑓</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𝑠𝑢𝑐𝑐𝑒𝑠𝑠𝑓𝑢𝑙</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𝑜𝑢𝑡𝑐𝑜𝑚𝑒𝑠</m:t>
                        </m:r>
                      </m:num>
                      <m:den>
                        <m:r>
                          <a:rPr lang="en-GB" sz="2400" i="1">
                            <a:solidFill>
                              <a:srgbClr val="FF0000"/>
                            </a:solidFill>
                            <a:latin typeface="Cambria Math" panose="02040503050406030204" pitchFamily="18" charset="0"/>
                          </a:rPr>
                          <m:t>𝑡𝑜𝑡𝑎𝑙</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𝑛𝑢𝑚𝑏𝑒𝑟</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𝑜𝑓</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𝑜𝑢𝑡𝑐𝑜𝑚𝑒𝑠</m:t>
                        </m:r>
                      </m:den>
                    </m:f>
                  </m:oMath>
                </a14:m>
                <a:endParaRPr lang="en-GB" sz="2400" dirty="0"/>
              </a:p>
            </p:txBody>
          </p:sp>
        </mc:Choice>
        <mc:Fallback xmlns="">
          <p:sp>
            <p:nvSpPr>
              <p:cNvPr id="11" name="Rectangle 10">
                <a:extLst>
                  <a:ext uri="{FF2B5EF4-FFF2-40B4-BE49-F238E27FC236}">
                    <a16:creationId xmlns:a16="http://schemas.microsoft.com/office/drawing/2014/main" id="{940DC07D-9E5F-473B-82A4-314EABA584FE}"/>
                  </a:ext>
                </a:extLst>
              </p:cNvPr>
              <p:cNvSpPr>
                <a:spLocks noRot="1" noChangeAspect="1" noMove="1" noResize="1" noEditPoints="1" noAdjustHandles="1" noChangeArrowheads="1" noChangeShapeType="1" noTextEdit="1"/>
              </p:cNvSpPr>
              <p:nvPr/>
            </p:nvSpPr>
            <p:spPr>
              <a:xfrm>
                <a:off x="2927647" y="5806750"/>
                <a:ext cx="7232877" cy="669607"/>
              </a:xfrm>
              <a:prstGeom prst="rect">
                <a:avLst/>
              </a:prstGeom>
              <a:blipFill>
                <a:blip r:embed="rId6"/>
                <a:stretch>
                  <a:fillRect l="-1264" b="-27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A4CDC85-8A45-43EC-AC60-66D252EF8A6B}"/>
                  </a:ext>
                </a:extLst>
              </p:cNvPr>
              <p:cNvSpPr/>
              <p:nvPr/>
            </p:nvSpPr>
            <p:spPr>
              <a:xfrm>
                <a:off x="10192769" y="5806750"/>
                <a:ext cx="1237839" cy="616964"/>
              </a:xfrm>
              <a:prstGeom prst="rect">
                <a:avLst/>
              </a:prstGeom>
            </p:spPr>
            <p:txBody>
              <a:bodyPr wrap="none">
                <a:spAutoFit/>
              </a:bodyPr>
              <a:lstStyle/>
              <a:p>
                <a:r>
                  <a:rPr lang="en-GB" sz="2400" dirty="0">
                    <a:solidFill>
                      <a:srgbClr val="FF0000"/>
                    </a:solidFill>
                  </a:rPr>
                  <a:t>= </a:t>
                </a:r>
                <a14:m>
                  <m:oMath xmlns:m="http://schemas.openxmlformats.org/officeDocument/2006/math">
                    <m:f>
                      <m:fPr>
                        <m:ctrlPr>
                          <a:rPr lang="en-GB" sz="2400" i="1">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num>
                      <m:den>
                        <m:r>
                          <a:rPr lang="en-GB" sz="2400" i="1">
                            <a:solidFill>
                              <a:srgbClr val="FF0000"/>
                            </a:solidFill>
                            <a:latin typeface="Cambria Math" panose="02040503050406030204" pitchFamily="18" charset="0"/>
                          </a:rPr>
                          <m:t> 10</m:t>
                        </m:r>
                      </m:den>
                    </m:f>
                  </m:oMath>
                </a14:m>
                <a:r>
                  <a:rPr lang="en-GB" sz="2400" dirty="0">
                    <a:solidFill>
                      <a:srgbClr val="FF0000"/>
                    </a:solidFill>
                  </a:rPr>
                  <a:t> = </a:t>
                </a:r>
                <a14:m>
                  <m:oMath xmlns:m="http://schemas.openxmlformats.org/officeDocument/2006/math">
                    <m:f>
                      <m:fPr>
                        <m:ctrlPr>
                          <a:rPr lang="en-GB" sz="2400" i="1" dirty="0">
                            <a:solidFill>
                              <a:srgbClr val="FF0000"/>
                            </a:solidFill>
                            <a:latin typeface="Cambria Math" panose="02040503050406030204" pitchFamily="18" charset="0"/>
                          </a:rPr>
                        </m:ctrlPr>
                      </m:fPr>
                      <m:num>
                        <m:r>
                          <a:rPr lang="en-GB" sz="2400" b="0" i="1" dirty="0" smtClean="0">
                            <a:solidFill>
                              <a:srgbClr val="FF0000"/>
                            </a:solidFill>
                            <a:latin typeface="Cambria Math" panose="02040503050406030204" pitchFamily="18" charset="0"/>
                          </a:rPr>
                          <m:t>2</m:t>
                        </m:r>
                      </m:num>
                      <m:den>
                        <m:r>
                          <a:rPr lang="en-GB" sz="2400" i="1" dirty="0">
                            <a:solidFill>
                              <a:srgbClr val="FF0000"/>
                            </a:solidFill>
                            <a:latin typeface="Cambria Math" panose="02040503050406030204" pitchFamily="18" charset="0"/>
                          </a:rPr>
                          <m:t>5</m:t>
                        </m:r>
                      </m:den>
                    </m:f>
                  </m:oMath>
                </a14:m>
                <a:endParaRPr lang="en-GB" sz="2400" dirty="0"/>
              </a:p>
            </p:txBody>
          </p:sp>
        </mc:Choice>
        <mc:Fallback xmlns="">
          <p:sp>
            <p:nvSpPr>
              <p:cNvPr id="12" name="Rectangle 11">
                <a:extLst>
                  <a:ext uri="{FF2B5EF4-FFF2-40B4-BE49-F238E27FC236}">
                    <a16:creationId xmlns:a16="http://schemas.microsoft.com/office/drawing/2014/main" id="{AA4CDC85-8A45-43EC-AC60-66D252EF8A6B}"/>
                  </a:ext>
                </a:extLst>
              </p:cNvPr>
              <p:cNvSpPr>
                <a:spLocks noRot="1" noChangeAspect="1" noMove="1" noResize="1" noEditPoints="1" noAdjustHandles="1" noChangeArrowheads="1" noChangeShapeType="1" noTextEdit="1"/>
              </p:cNvSpPr>
              <p:nvPr/>
            </p:nvSpPr>
            <p:spPr>
              <a:xfrm>
                <a:off x="10192769" y="5806750"/>
                <a:ext cx="1237839" cy="616964"/>
              </a:xfrm>
              <a:prstGeom prst="rect">
                <a:avLst/>
              </a:prstGeom>
              <a:blipFill>
                <a:blip r:embed="rId7"/>
                <a:stretch>
                  <a:fillRect l="-7389" b="-8911"/>
                </a:stretch>
              </a:blipFill>
            </p:spPr>
            <p:txBody>
              <a:bodyPr/>
              <a:lstStyle/>
              <a:p>
                <a:r>
                  <a:rPr lang="en-GB">
                    <a:noFill/>
                  </a:rPr>
                  <a:t> </a:t>
                </a:r>
              </a:p>
            </p:txBody>
          </p:sp>
        </mc:Fallback>
      </mc:AlternateContent>
    </p:spTree>
    <p:extLst>
      <p:ext uri="{BB962C8B-B14F-4D97-AF65-F5344CB8AC3E}">
        <p14:creationId xmlns:p14="http://schemas.microsoft.com/office/powerpoint/2010/main" val="2324820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theme/theme1.xml><?xml version="1.0" encoding="utf-8"?>
<a:theme xmlns:a="http://schemas.openxmlformats.org/drawingml/2006/main" name="Alapértelmezett terv">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242D3088D216458E0212DCF115C968" ma:contentTypeVersion="13" ma:contentTypeDescription="Create a new document." ma:contentTypeScope="" ma:versionID="dec315d4ad1de463c9cd8d1883a63030">
  <xsd:schema xmlns:xsd="http://www.w3.org/2001/XMLSchema" xmlns:xs="http://www.w3.org/2001/XMLSchema" xmlns:p="http://schemas.microsoft.com/office/2006/metadata/properties" xmlns:ns3="9ee75292-5076-4fcc-bc52-dcc754448144" xmlns:ns4="f7b00057-f5aa-46f4-8410-da255f325540" targetNamespace="http://schemas.microsoft.com/office/2006/metadata/properties" ma:root="true" ma:fieldsID="dd1e531ce6b01eaefd4a7de6ab057d9e" ns3:_="" ns4:_="">
    <xsd:import namespace="9ee75292-5076-4fcc-bc52-dcc754448144"/>
    <xsd:import namespace="f7b00057-f5aa-46f4-8410-da255f3255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75292-5076-4fcc-bc52-dcc7544481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b00057-f5aa-46f4-8410-da255f3255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26DF9-5106-4408-AEB8-21B8AFA51FB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ee75292-5076-4fcc-bc52-dcc754448144"/>
    <ds:schemaRef ds:uri="http://purl.org/dc/terms/"/>
    <ds:schemaRef ds:uri="f7b00057-f5aa-46f4-8410-da255f32554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243552F-E41D-424C-8547-11ECC67B9BE1}">
  <ds:schemaRefs>
    <ds:schemaRef ds:uri="http://schemas.microsoft.com/sharepoint/v3/contenttype/forms"/>
  </ds:schemaRefs>
</ds:datastoreItem>
</file>

<file path=customXml/itemProps3.xml><?xml version="1.0" encoding="utf-8"?>
<ds:datastoreItem xmlns:ds="http://schemas.openxmlformats.org/officeDocument/2006/customXml" ds:itemID="{F6BE0993-3E8D-4AAE-A529-3CB4C627C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75292-5076-4fcc-bc52-dcc754448144"/>
    <ds:schemaRef ds:uri="f7b00057-f5aa-46f4-8410-da255f325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8161</TotalTime>
  <Words>5759</Words>
  <Application>Microsoft Office PowerPoint</Application>
  <PresentationFormat>Widescreen</PresentationFormat>
  <Paragraphs>928</Paragraphs>
  <Slides>45</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Arial</vt:lpstr>
      <vt:lpstr>Cambria Math</vt:lpstr>
      <vt:lpstr>Times New Roman</vt:lpstr>
      <vt:lpstr>Alapértelmezett terv</vt:lpstr>
      <vt:lpstr>Supporting and Enhancing Mathematics and Statistics Unit: Probability of Combined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dc:title>
  <dc:creator>a</dc:creator>
  <cp:lastModifiedBy>Andrew Russell</cp:lastModifiedBy>
  <cp:revision>457</cp:revision>
  <cp:lastPrinted>2016-10-17T08:47:54Z</cp:lastPrinted>
  <dcterms:created xsi:type="dcterms:W3CDTF">2012-10-10T19:07:13Z</dcterms:created>
  <dcterms:modified xsi:type="dcterms:W3CDTF">2021-08-24T08:48:22Z</dcterms:modified>
</cp:coreProperties>
</file>