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33"/>
  </p:notesMasterIdLst>
  <p:handoutMasterIdLst>
    <p:handoutMasterId r:id="rId34"/>
  </p:handoutMasterIdLst>
  <p:sldIdLst>
    <p:sldId id="355" r:id="rId5"/>
    <p:sldId id="283" r:id="rId6"/>
    <p:sldId id="466" r:id="rId7"/>
    <p:sldId id="467" r:id="rId8"/>
    <p:sldId id="468" r:id="rId9"/>
    <p:sldId id="480" r:id="rId10"/>
    <p:sldId id="481" r:id="rId11"/>
    <p:sldId id="482" r:id="rId12"/>
    <p:sldId id="483" r:id="rId13"/>
    <p:sldId id="484" r:id="rId14"/>
    <p:sldId id="462" r:id="rId15"/>
    <p:sldId id="469" r:id="rId16"/>
    <p:sldId id="487" r:id="rId17"/>
    <p:sldId id="485" r:id="rId18"/>
    <p:sldId id="486" r:id="rId19"/>
    <p:sldId id="463" r:id="rId20"/>
    <p:sldId id="472" r:id="rId21"/>
    <p:sldId id="474" r:id="rId22"/>
    <p:sldId id="488" r:id="rId23"/>
    <p:sldId id="489" r:id="rId24"/>
    <p:sldId id="490" r:id="rId25"/>
    <p:sldId id="491" r:id="rId26"/>
    <p:sldId id="464" r:id="rId27"/>
    <p:sldId id="475" r:id="rId28"/>
    <p:sldId id="479" r:id="rId29"/>
    <p:sldId id="492" r:id="rId30"/>
    <p:sldId id="493" r:id="rId31"/>
    <p:sldId id="465" r:id="rId32"/>
  </p:sldIdLst>
  <p:sldSz cx="12192000" cy="6858000"/>
  <p:notesSz cx="6858000" cy="9144000"/>
  <p:defaultTextStyle>
    <a:defPPr>
      <a:defRPr lang="en-GB"/>
    </a:defPPr>
    <a:lvl1pPr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714623-03C5-486C-E4B0-E2E58E1450FD}" v="10" dt="2020-09-18T14:06:16.9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6"/>
  </p:normalViewPr>
  <p:slideViewPr>
    <p:cSldViewPr>
      <p:cViewPr varScale="1">
        <p:scale>
          <a:sx n="80" d="100"/>
          <a:sy n="80" d="100"/>
        </p:scale>
        <p:origin x="132" y="55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0" hangingPunct="0">
              <a:buClr>
                <a:srgbClr val="000000"/>
              </a:buClr>
              <a:buSzPct val="100000"/>
              <a:buFont typeface="Times New Roman" charset="0"/>
              <a:buNone/>
              <a:defRPr sz="1200">
                <a:latin typeface="Arial" charset="0"/>
                <a:ea typeface="ＭＳ Ｐゴシック" charset="0"/>
                <a:cs typeface="ＭＳ Ｐゴシック" charset="0"/>
              </a:defRPr>
            </a:lvl1pPr>
          </a:lstStyle>
          <a:p>
            <a:pPr>
              <a:defRPr/>
            </a:pPr>
            <a:endParaRPr lang="en-US"/>
          </a:p>
        </p:txBody>
      </p:sp>
      <p:sp>
        <p:nvSpPr>
          <p:cNvPr id="44035" name="Rectangle 3"/>
          <p:cNvSpPr>
            <a:spLocks noGrp="1" noChangeArrowheads="1"/>
          </p:cNvSpPr>
          <p:nvPr>
            <p:ph type="dt" sz="quarter"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0" hangingPunct="0">
              <a:buClr>
                <a:srgbClr val="000000"/>
              </a:buClr>
              <a:buSzPct val="100000"/>
              <a:buFont typeface="Times New Roman" panose="02020603050405020304" pitchFamily="18" charset="0"/>
              <a:buNone/>
              <a:defRPr sz="1200"/>
            </a:lvl1pPr>
          </a:lstStyle>
          <a:p>
            <a:pPr>
              <a:defRPr/>
            </a:pPr>
            <a:fld id="{68FCC49C-92F4-486F-8D45-77C86ABB1FF0}" type="datetime1">
              <a:rPr lang="en-US" altLang="en-US"/>
              <a:pPr>
                <a:defRPr/>
              </a:pPr>
              <a:t>8/13/2021</a:t>
            </a:fld>
            <a:endParaRPr lang="en-US" altLang="en-US"/>
          </a:p>
        </p:txBody>
      </p:sp>
      <p:sp>
        <p:nvSpPr>
          <p:cNvPr id="44036" name="Rectangle 4"/>
          <p:cNvSpPr>
            <a:spLocks noGrp="1" noChangeArrowheads="1"/>
          </p:cNvSpPr>
          <p:nvPr>
            <p:ph type="ftr" sz="quarter" idx="2"/>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0" hangingPunct="0">
              <a:buClr>
                <a:srgbClr val="000000"/>
              </a:buClr>
              <a:buSzPct val="100000"/>
              <a:buFont typeface="Times New Roman" charset="0"/>
              <a:buNone/>
              <a:defRPr sz="1200">
                <a:latin typeface="Arial" charset="0"/>
                <a:ea typeface="ＭＳ Ｐゴシック" charset="0"/>
                <a:cs typeface="ＭＳ Ｐゴシック" charset="0"/>
              </a:defRPr>
            </a:lvl1pPr>
          </a:lstStyle>
          <a:p>
            <a:pPr>
              <a:defRPr/>
            </a:pPr>
            <a:endParaRPr lang="en-US"/>
          </a:p>
        </p:txBody>
      </p:sp>
      <p:sp>
        <p:nvSpPr>
          <p:cNvPr id="44037" name="Rectangle 5"/>
          <p:cNvSpPr>
            <a:spLocks noGrp="1" noChangeArrowheads="1"/>
          </p:cNvSpPr>
          <p:nvPr>
            <p:ph type="sldNum" sz="quarter" idx="3"/>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0" hangingPunct="0">
              <a:buClr>
                <a:srgbClr val="000000"/>
              </a:buClr>
              <a:buSzPct val="100000"/>
              <a:buFont typeface="Times New Roman" panose="02020603050405020304" pitchFamily="18" charset="0"/>
              <a:buNone/>
              <a:defRPr sz="1200"/>
            </a:lvl1pPr>
          </a:lstStyle>
          <a:p>
            <a:pPr>
              <a:defRPr/>
            </a:pPr>
            <a:fld id="{97D64321-B5A8-47E5-A609-99FAF3D09F81}"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AutoShape 1"/>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13315" name="Rectangle 2"/>
          <p:cNvSpPr>
            <a:spLocks noGrp="1" noRot="1" noChangeAspect="1" noChangeArrowheads="1"/>
          </p:cNvSpPr>
          <p:nvPr>
            <p:ph type="sldImg"/>
          </p:nvPr>
        </p:nvSpPr>
        <p:spPr bwMode="auto">
          <a:xfrm>
            <a:off x="-17002125" y="-11796713"/>
            <a:ext cx="22204363" cy="12490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3075" name="Rectangle 3"/>
          <p:cNvSpPr>
            <a:spLocks noGrp="1" noChangeArrowheads="1"/>
          </p:cNvSpPr>
          <p:nvPr>
            <p:ph type="body"/>
          </p:nvPr>
        </p:nvSpPr>
        <p:spPr bwMode="auto">
          <a:xfrm>
            <a:off x="685800" y="4343400"/>
            <a:ext cx="5483225" cy="4111625"/>
          </a:xfrm>
          <a:prstGeom prst="rect">
            <a:avLst/>
          </a:prstGeom>
          <a:noFill/>
          <a:ln>
            <a:noFill/>
          </a:ln>
          <a:effectLst/>
        </p:spPr>
        <p:txBody>
          <a:bodyPr vert="horz" wrap="square" lIns="0" tIns="0" rIns="0" bIns="0" numCol="1" anchor="t" anchorCtr="0" compatLnSpc="1">
            <a:prstTxWarp prst="textNoShape">
              <a:avLst/>
            </a:prstTxWarp>
          </a:bodyPr>
          <a:lstStyle/>
          <a:p>
            <a:pPr lvl="0"/>
            <a:endParaRPr lang="hu-HU" noProof="0"/>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0748676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2745822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7400271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41376840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3481835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770348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1785526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9446563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3689196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938875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2853780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6993051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8736285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7028550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278920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4085231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85644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265558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189946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848827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4372518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0340420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5301208"/>
            <a:ext cx="10515600" cy="1325563"/>
          </a:xfrm>
          <a:prstGeom prst="rect">
            <a:avLst/>
          </a:prstGeom>
        </p:spPr>
        <p:txBody>
          <a:bodyPr/>
          <a:lstStyle>
            <a:lvl1pPr>
              <a:defRPr/>
            </a:lvl1pPr>
          </a:lstStyle>
          <a:p>
            <a:r>
              <a:rPr lang="en-US" dirty="0"/>
              <a:t>Enhancing and Supporting Mathematics and Data Science</a:t>
            </a:r>
            <a:endParaRPr lang="en-GB"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95600" y="0"/>
            <a:ext cx="7200800" cy="5503293"/>
          </a:xfrm>
          <a:prstGeom prst="rect">
            <a:avLst/>
          </a:prstGeom>
        </p:spPr>
      </p:pic>
    </p:spTree>
    <p:extLst>
      <p:ext uri="{BB962C8B-B14F-4D97-AF65-F5344CB8AC3E}">
        <p14:creationId xmlns:p14="http://schemas.microsoft.com/office/powerpoint/2010/main" val="342601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4116747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695700" y="2276475"/>
            <a:ext cx="7865533" cy="3092450"/>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609601" y="1604963"/>
            <a:ext cx="10725151" cy="3975100"/>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301244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24385" y="1604963"/>
            <a:ext cx="2736849" cy="3975100"/>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1604963"/>
            <a:ext cx="8011584" cy="3975100"/>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910865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91544" y="3379"/>
            <a:ext cx="10363200" cy="792088"/>
          </a:xfrm>
          <a:prstGeom prst="rect">
            <a:avLst/>
          </a:prstGeom>
        </p:spPr>
        <p:txBody>
          <a:bodyPr/>
          <a:lstStyle>
            <a:lvl1pPr>
              <a:defRPr sz="3200">
                <a:solidFill>
                  <a:schemeClr val="tx1"/>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3215680" y="3068960"/>
            <a:ext cx="8534400" cy="1752600"/>
          </a:xfrm>
          <a:prstGeom prst="rect">
            <a:avLst/>
          </a:prstGeom>
        </p:spPr>
        <p:txBody>
          <a:bodyPr/>
          <a:lstStyle>
            <a:lvl1pPr marL="0" indent="0" algn="ctr">
              <a:buNone/>
              <a:defRPr sz="2800">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dirty="0"/>
              <a:t>Click to edit Master subtitle style</a:t>
            </a:r>
            <a:endParaRPr lang="en-US" dirty="0"/>
          </a:p>
        </p:txBody>
      </p:sp>
    </p:spTree>
    <p:extLst>
      <p:ext uri="{BB962C8B-B14F-4D97-AF65-F5344CB8AC3E}">
        <p14:creationId xmlns:p14="http://schemas.microsoft.com/office/powerpoint/2010/main" val="2238633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95700" y="2276475"/>
            <a:ext cx="7865533" cy="3092450"/>
          </a:xfrm>
          <a:prstGeom prst="rect">
            <a:avLst/>
          </a:prstGeom>
        </p:spPr>
        <p:txBody>
          <a:bodyPr/>
          <a:lstStyle/>
          <a:p>
            <a:r>
              <a:rPr lang="en-GB"/>
              <a:t>Click to edit Master title style</a:t>
            </a:r>
            <a:endParaRPr lang="en-US"/>
          </a:p>
        </p:txBody>
      </p:sp>
      <p:sp>
        <p:nvSpPr>
          <p:cNvPr id="3" name="Content Placeholder 2"/>
          <p:cNvSpPr>
            <a:spLocks noGrp="1"/>
          </p:cNvSpPr>
          <p:nvPr>
            <p:ph idx="1"/>
          </p:nvPr>
        </p:nvSpPr>
        <p:spPr>
          <a:xfrm>
            <a:off x="609601" y="1604963"/>
            <a:ext cx="10725151" cy="3975100"/>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766941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Date Placeholder 3"/>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1079522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95700" y="2276475"/>
            <a:ext cx="7865533" cy="3092450"/>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609600" y="1604963"/>
            <a:ext cx="5259917" cy="3975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72718" y="1604963"/>
            <a:ext cx="5262033" cy="3975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999571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2072438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95700" y="2276475"/>
            <a:ext cx="7865533" cy="3092450"/>
          </a:xfrm>
          <a:prstGeom prst="rect">
            <a:avLst/>
          </a:prstGeom>
        </p:spPr>
        <p:txBody>
          <a:bodyPr/>
          <a:lstStyle/>
          <a:p>
            <a:r>
              <a:rPr lang="en-GB"/>
              <a:t>Click to edit Master title style</a:t>
            </a:r>
            <a:endParaRPr lang="en-US"/>
          </a:p>
        </p:txBody>
      </p:sp>
      <p:sp>
        <p:nvSpPr>
          <p:cNvPr id="3" name="Date Placeholder 2"/>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372605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61412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45341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Rectangle 3"/>
          <p:cNvSpPr/>
          <p:nvPr userDrawn="1"/>
        </p:nvSpPr>
        <p:spPr bwMode="auto">
          <a:xfrm>
            <a:off x="0" y="0"/>
            <a:ext cx="2207568" cy="6858000"/>
          </a:xfrm>
          <a:prstGeom prst="rect">
            <a:avLst/>
          </a:prstGeom>
          <a:solidFill>
            <a:schemeClr val="accent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 name="AutoShape 6" descr="https://liveplymouthac.sharepoint.com/sites/u212/Logo%20files/UoP%20Logo_Centred_Colour.jpg"/>
          <p:cNvSpPr>
            <a:spLocks noChangeAspect="1" noChangeArrowheads="1"/>
          </p:cNvSpPr>
          <p:nvPr userDrawn="1"/>
        </p:nvSpPr>
        <p:spPr bwMode="auto">
          <a:xfrm>
            <a:off x="335360" y="620688"/>
            <a:ext cx="2736304" cy="273630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 name="Picture 2"/>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91085" y="5031616"/>
            <a:ext cx="2389738" cy="1826384"/>
          </a:xfrm>
          <a:prstGeom prst="rect">
            <a:avLst/>
          </a:prstGeom>
        </p:spPr>
      </p:pic>
      <p:sp>
        <p:nvSpPr>
          <p:cNvPr id="5" name="Rectangle 4"/>
          <p:cNvSpPr/>
          <p:nvPr userDrawn="1"/>
        </p:nvSpPr>
        <p:spPr bwMode="auto">
          <a:xfrm>
            <a:off x="2207568" y="0"/>
            <a:ext cx="9984432" cy="620688"/>
          </a:xfrm>
          <a:prstGeom prst="rect">
            <a:avLst/>
          </a:prstGeom>
          <a:solidFill>
            <a:schemeClr val="accent2">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4915" r:id="rId1"/>
    <p:sldLayoutId id="2147484904" r:id="rId2"/>
    <p:sldLayoutId id="2147484905" r:id="rId3"/>
    <p:sldLayoutId id="2147484906" r:id="rId4"/>
    <p:sldLayoutId id="2147484907" r:id="rId5"/>
    <p:sldLayoutId id="2147484908" r:id="rId6"/>
    <p:sldLayoutId id="2147484909" r:id="rId7"/>
    <p:sldLayoutId id="2147484910" r:id="rId8"/>
    <p:sldLayoutId id="2147484911" r:id="rId9"/>
    <p:sldLayoutId id="2147484912" r:id="rId10"/>
    <p:sldLayoutId id="2147484913" r:id="rId11"/>
    <p:sldLayoutId id="2147484914" r:id="rId12"/>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mj-lt"/>
          <a:ea typeface="+mj-ea"/>
          <a:cs typeface="ＭＳ Ｐゴシック" charset="0"/>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Arial" charset="0"/>
          <a:ea typeface="ＭＳ Ｐゴシック" charset="0"/>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Arial" charset="0"/>
          <a:ea typeface="ＭＳ Ｐゴシック" charset="0"/>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Arial" charset="0"/>
          <a:ea typeface="ＭＳ Ｐゴシック" charset="0"/>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Arial" charset="0"/>
          <a:ea typeface="ＭＳ Ｐゴシック" charset="0"/>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400">
          <a:solidFill>
            <a:srgbClr val="004B8D"/>
          </a:solidFill>
          <a:latin typeface="Arial" charset="0"/>
          <a:ea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400">
          <a:solidFill>
            <a:srgbClr val="004B8D"/>
          </a:solidFill>
          <a:latin typeface="Arial" charset="0"/>
          <a:ea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400">
          <a:solidFill>
            <a:srgbClr val="004B8D"/>
          </a:solidFill>
          <a:latin typeface="Arial" charset="0"/>
          <a:ea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400">
          <a:solidFill>
            <a:srgbClr val="004B8D"/>
          </a:solidFill>
          <a:latin typeface="Arial" charset="0"/>
          <a:ea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4B8D"/>
          </a:solidFill>
          <a:latin typeface="+mn-lt"/>
          <a:ea typeface="+mn-ea"/>
          <a:cs typeface="ＭＳ Ｐゴシック" charset="0"/>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4B8D"/>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4B8D"/>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4B8D"/>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4B8D"/>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4B8D"/>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4B8D"/>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4B8D"/>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4B8D"/>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5.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6.emf"/></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7.emf"/></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8.emf"/></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4.emf"/><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44" y="5301208"/>
            <a:ext cx="11737304" cy="1325563"/>
          </a:xfrm>
        </p:spPr>
        <p:txBody>
          <a:bodyPr/>
          <a:lstStyle/>
          <a:p>
            <a:r>
              <a:rPr lang="en-GB" sz="3600" dirty="0"/>
              <a:t>Supporting and Enhancing Mathematics and Statistics</a:t>
            </a:r>
            <a:br>
              <a:rPr lang="en-GB" sz="3600" dirty="0"/>
            </a:br>
            <a:r>
              <a:rPr lang="en-GB" sz="3600" b="1" dirty="0"/>
              <a:t>Unit: Arithmetic</a:t>
            </a:r>
            <a:endParaRPr lang="en-GB" sz="3600" dirty="0"/>
          </a:p>
        </p:txBody>
      </p:sp>
    </p:spTree>
    <p:extLst>
      <p:ext uri="{BB962C8B-B14F-4D97-AF65-F5344CB8AC3E}">
        <p14:creationId xmlns:p14="http://schemas.microsoft.com/office/powerpoint/2010/main" val="3689271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Section 1: Skills Check</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12F7BCA2-09C6-4FEC-92B0-F3D74831DFD2}"/>
              </a:ext>
            </a:extLst>
          </p:cNvPr>
          <p:cNvSpPr/>
          <p:nvPr/>
        </p:nvSpPr>
        <p:spPr>
          <a:xfrm>
            <a:off x="2562678" y="728461"/>
            <a:ext cx="8602860" cy="830997"/>
          </a:xfrm>
          <a:prstGeom prst="rect">
            <a:avLst/>
          </a:prstGeom>
        </p:spPr>
        <p:txBody>
          <a:bodyPr wrap="square">
            <a:spAutoFit/>
          </a:bodyPr>
          <a:lstStyle/>
          <a:p>
            <a:r>
              <a:rPr lang="en-GB" sz="2400" dirty="0"/>
              <a:t>14.The table gives the results and attendances for some football matches. Answer these questions using the table.</a:t>
            </a:r>
          </a:p>
        </p:txBody>
      </p:sp>
      <p:sp>
        <p:nvSpPr>
          <p:cNvPr id="3" name="Rectangle 2">
            <a:extLst>
              <a:ext uri="{FF2B5EF4-FFF2-40B4-BE49-F238E27FC236}">
                <a16:creationId xmlns:a16="http://schemas.microsoft.com/office/drawing/2014/main" id="{9CBC9D76-AF80-471A-B39A-30420CFEBC70}"/>
              </a:ext>
            </a:extLst>
          </p:cNvPr>
          <p:cNvSpPr/>
          <p:nvPr/>
        </p:nvSpPr>
        <p:spPr>
          <a:xfrm>
            <a:off x="7464152" y="1862821"/>
            <a:ext cx="4392488" cy="4154984"/>
          </a:xfrm>
          <a:prstGeom prst="rect">
            <a:avLst/>
          </a:prstGeom>
        </p:spPr>
        <p:txBody>
          <a:bodyPr wrap="square">
            <a:spAutoFit/>
          </a:bodyPr>
          <a:lstStyle/>
          <a:p>
            <a:pPr marL="457200" indent="-457200">
              <a:buAutoNum type="alphaLcParenBoth"/>
            </a:pPr>
            <a:r>
              <a:rPr lang="en-GB" sz="2400" dirty="0"/>
              <a:t>Which match had the largest attendance?</a:t>
            </a:r>
          </a:p>
          <a:p>
            <a:pPr marL="457200" indent="-457200">
              <a:buAutoNum type="alphaLcParenBoth"/>
            </a:pPr>
            <a:endParaRPr lang="en-GB" sz="2400" dirty="0"/>
          </a:p>
          <a:p>
            <a:pPr marL="457200" indent="-457200">
              <a:buAutoNum type="alphaLcParenBoth" startAt="2"/>
            </a:pPr>
            <a:r>
              <a:rPr lang="en-GB" sz="2400" dirty="0"/>
              <a:t>Find the total attendance at all the matches to the nearest 1000.</a:t>
            </a:r>
          </a:p>
          <a:p>
            <a:r>
              <a:rPr lang="en-GB" sz="2400" dirty="0">
                <a:solidFill>
                  <a:srgbClr val="FF0000"/>
                </a:solidFill>
              </a:rPr>
              <a:t>(b) 213 509 ≈ 214 000</a:t>
            </a:r>
            <a:endParaRPr lang="en-GB" sz="2400" dirty="0"/>
          </a:p>
          <a:p>
            <a:r>
              <a:rPr lang="en-GB" sz="2400" dirty="0"/>
              <a:t>(c)	How many more people watched Newcastle than watched Wimbledon, to the nearest 100?</a:t>
            </a:r>
          </a:p>
        </p:txBody>
      </p:sp>
      <p:pic>
        <p:nvPicPr>
          <p:cNvPr id="4" name="Picture 3">
            <a:extLst>
              <a:ext uri="{FF2B5EF4-FFF2-40B4-BE49-F238E27FC236}">
                <a16:creationId xmlns:a16="http://schemas.microsoft.com/office/drawing/2014/main" id="{FCF9EC8C-87FA-427C-B28B-C5FB1B11B80F}"/>
              </a:ext>
            </a:extLst>
          </p:cNvPr>
          <p:cNvPicPr>
            <a:picLocks noChangeAspect="1"/>
          </p:cNvPicPr>
          <p:nvPr/>
        </p:nvPicPr>
        <p:blipFill>
          <a:blip r:embed="rId4"/>
          <a:stretch>
            <a:fillRect/>
          </a:stretch>
        </p:blipFill>
        <p:spPr>
          <a:xfrm>
            <a:off x="2376727" y="1988840"/>
            <a:ext cx="4829625" cy="3725200"/>
          </a:xfrm>
          <a:prstGeom prst="rect">
            <a:avLst/>
          </a:prstGeom>
        </p:spPr>
      </p:pic>
      <p:sp>
        <p:nvSpPr>
          <p:cNvPr id="5" name="TextBox 4">
            <a:extLst>
              <a:ext uri="{FF2B5EF4-FFF2-40B4-BE49-F238E27FC236}">
                <a16:creationId xmlns:a16="http://schemas.microsoft.com/office/drawing/2014/main" id="{89AEC6D5-C55B-400E-8B5C-4DF5071EF5D1}"/>
              </a:ext>
            </a:extLst>
          </p:cNvPr>
          <p:cNvSpPr txBox="1"/>
          <p:nvPr/>
        </p:nvSpPr>
        <p:spPr>
          <a:xfrm>
            <a:off x="7464152" y="2564904"/>
            <a:ext cx="4180248" cy="461665"/>
          </a:xfrm>
          <a:prstGeom prst="rect">
            <a:avLst/>
          </a:prstGeom>
          <a:noFill/>
        </p:spPr>
        <p:txBody>
          <a:bodyPr wrap="square" rtlCol="0">
            <a:spAutoFit/>
          </a:bodyPr>
          <a:lstStyle/>
          <a:p>
            <a:r>
              <a:rPr lang="en-GB" sz="2400" dirty="0">
                <a:solidFill>
                  <a:srgbClr val="FF0000"/>
                </a:solidFill>
              </a:rPr>
              <a:t>(a) Liverpool v Crystal Palace</a:t>
            </a:r>
          </a:p>
        </p:txBody>
      </p:sp>
      <p:sp>
        <p:nvSpPr>
          <p:cNvPr id="6" name="Rectangle 5">
            <a:extLst>
              <a:ext uri="{FF2B5EF4-FFF2-40B4-BE49-F238E27FC236}">
                <a16:creationId xmlns:a16="http://schemas.microsoft.com/office/drawing/2014/main" id="{56D31242-DF4B-4D8D-868D-402FFA8F6863}"/>
              </a:ext>
            </a:extLst>
          </p:cNvPr>
          <p:cNvSpPr/>
          <p:nvPr/>
        </p:nvSpPr>
        <p:spPr>
          <a:xfrm>
            <a:off x="7480928" y="5898706"/>
            <a:ext cx="2834430" cy="461665"/>
          </a:xfrm>
          <a:prstGeom prst="rect">
            <a:avLst/>
          </a:prstGeom>
        </p:spPr>
        <p:txBody>
          <a:bodyPr wrap="none">
            <a:spAutoFit/>
          </a:bodyPr>
          <a:lstStyle/>
          <a:p>
            <a:r>
              <a:rPr lang="en-GB" dirty="0">
                <a:solidFill>
                  <a:srgbClr val="FF0000"/>
                </a:solidFill>
              </a:rPr>
              <a:t>(</a:t>
            </a:r>
            <a:r>
              <a:rPr lang="en-GB" sz="2400" dirty="0">
                <a:solidFill>
                  <a:srgbClr val="FF0000"/>
                </a:solidFill>
              </a:rPr>
              <a:t>c) 21 403 ≈ 21 400</a:t>
            </a:r>
            <a:endParaRPr lang="en-GB" sz="2400" dirty="0"/>
          </a:p>
        </p:txBody>
      </p:sp>
      <p:sp>
        <p:nvSpPr>
          <p:cNvPr id="10" name="Rectangle 9">
            <a:extLst>
              <a:ext uri="{FF2B5EF4-FFF2-40B4-BE49-F238E27FC236}">
                <a16:creationId xmlns:a16="http://schemas.microsoft.com/office/drawing/2014/main" id="{BA4850E2-B110-4D84-A011-DE7B8A645D67}"/>
              </a:ext>
            </a:extLst>
          </p:cNvPr>
          <p:cNvSpPr/>
          <p:nvPr/>
        </p:nvSpPr>
        <p:spPr bwMode="auto">
          <a:xfrm>
            <a:off x="2376727" y="1959963"/>
            <a:ext cx="4829625" cy="3754077"/>
          </a:xfrm>
          <a:prstGeom prst="rect">
            <a:avLst/>
          </a:prstGeom>
          <a:noFill/>
          <a:ln w="28575" cap="flat" cmpd="sng" algn="ctr">
            <a:solidFill>
              <a:schemeClr val="bg2">
                <a:lumMod val="1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18388184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dirty="0"/>
              <a:t> Section 1: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have completed the </a:t>
            </a:r>
            <a:r>
              <a:rPr lang="en-US" altLang="en-US" sz="2400" b="1" dirty="0"/>
              <a:t>first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00B050"/>
                </a:solidFill>
              </a:rPr>
              <a:t>If you have completed and mastered this section,</a:t>
            </a:r>
            <a:br>
              <a:rPr lang="en-US" altLang="en-US" sz="2400" dirty="0">
                <a:solidFill>
                  <a:srgbClr val="00B050"/>
                </a:solidFill>
              </a:rPr>
            </a:br>
            <a:r>
              <a:rPr lang="en-US" altLang="en-US" sz="2400" b="1" dirty="0">
                <a:solidFill>
                  <a:srgbClr val="00B050"/>
                </a:solidFill>
              </a:rPr>
              <a:t>click</a:t>
            </a:r>
            <a:r>
              <a:rPr lang="en-US" altLang="en-US" sz="2400" dirty="0">
                <a:solidFill>
                  <a:srgbClr val="00B050"/>
                </a:solidFill>
              </a:rPr>
              <a:t> to start the </a:t>
            </a:r>
            <a:r>
              <a:rPr lang="en-US" altLang="en-US" sz="2400" b="1" dirty="0">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FFC000"/>
                </a:solidFill>
              </a:rPr>
              <a:t>If you need more examples and interactive practice,</a:t>
            </a:r>
            <a:br>
              <a:rPr lang="en-US" altLang="en-US" sz="2400" dirty="0">
                <a:solidFill>
                  <a:srgbClr val="FFC000"/>
                </a:solidFill>
              </a:rPr>
            </a:br>
            <a:r>
              <a:rPr lang="en-US" altLang="en-US" sz="2400" dirty="0">
                <a:solidFill>
                  <a:srgbClr val="FFC000"/>
                </a:solidFill>
              </a:rPr>
              <a:t>press </a:t>
            </a:r>
            <a:r>
              <a:rPr lang="en-US" altLang="en-US" sz="2400" b="1" dirty="0">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might also find it helpful to look at:</a:t>
            </a:r>
            <a:endParaRPr lang="en-US" altLang="en-US" sz="2400" b="1" dirty="0">
              <a:solidFill>
                <a:srgbClr val="FF0000"/>
              </a:solidFill>
            </a:endParaRPr>
          </a:p>
          <a:p>
            <a:endParaRPr lang="en-US" altLang="en-US" sz="2400" dirty="0">
              <a:solidFill>
                <a:srgbClr val="FF0000"/>
              </a:solidFill>
            </a:endParaRPr>
          </a:p>
          <a:p>
            <a:pPr algn="ctr"/>
            <a:r>
              <a:rPr lang="en-US" altLang="en-US" sz="2400" b="1" dirty="0">
                <a:solidFill>
                  <a:srgbClr val="FF0000"/>
                </a:solidFill>
              </a:rPr>
              <a:t>Essential Information:</a:t>
            </a:r>
            <a:r>
              <a:rPr lang="en-US" altLang="en-US" sz="2400" dirty="0">
                <a:solidFill>
                  <a:srgbClr val="FF0000"/>
                </a:solidFill>
              </a:rPr>
              <a:t> press </a:t>
            </a:r>
            <a:r>
              <a:rPr lang="en-US" altLang="en-US" sz="2400" b="1" dirty="0">
                <a:solidFill>
                  <a:srgbClr val="FF0000"/>
                </a:solidFill>
              </a:rPr>
              <a:t>here</a:t>
            </a:r>
          </a:p>
          <a:p>
            <a:endParaRPr lang="en-US" altLang="en-US" sz="2400" b="1" dirty="0">
              <a:solidFill>
                <a:srgbClr val="FF0000"/>
              </a:solidFill>
            </a:endParaRPr>
          </a:p>
        </p:txBody>
      </p:sp>
    </p:spTree>
    <p:extLst>
      <p:ext uri="{BB962C8B-B14F-4D97-AF65-F5344CB8AC3E}">
        <p14:creationId xmlns:p14="http://schemas.microsoft.com/office/powerpoint/2010/main" val="3553137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Arithmetic: Decimals and Place Value</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6BBC095C-D0FF-4932-B50B-59D816CA2589}"/>
              </a:ext>
            </a:extLst>
          </p:cNvPr>
          <p:cNvSpPr txBox="1"/>
          <p:nvPr/>
        </p:nvSpPr>
        <p:spPr>
          <a:xfrm>
            <a:off x="2373721" y="663886"/>
            <a:ext cx="5218484" cy="461665"/>
          </a:xfrm>
          <a:prstGeom prst="rect">
            <a:avLst/>
          </a:prstGeom>
          <a:noFill/>
        </p:spPr>
        <p:txBody>
          <a:bodyPr wrap="square" rtlCol="0">
            <a:spAutoFit/>
          </a:bodyPr>
          <a:lstStyle/>
          <a:p>
            <a:r>
              <a:rPr lang="en-GB" sz="2400" dirty="0"/>
              <a:t>Note the number 1.743 means</a:t>
            </a:r>
          </a:p>
        </p:txBody>
      </p:sp>
      <p:pic>
        <p:nvPicPr>
          <p:cNvPr id="3" name="Picture 2">
            <a:extLst>
              <a:ext uri="{FF2B5EF4-FFF2-40B4-BE49-F238E27FC236}">
                <a16:creationId xmlns:a16="http://schemas.microsoft.com/office/drawing/2014/main" id="{CC412AD8-4410-4FD1-9F76-CBEFFA33B818}"/>
              </a:ext>
            </a:extLst>
          </p:cNvPr>
          <p:cNvPicPr>
            <a:picLocks noChangeAspect="1"/>
          </p:cNvPicPr>
          <p:nvPr/>
        </p:nvPicPr>
        <p:blipFill>
          <a:blip r:embed="rId4"/>
          <a:stretch>
            <a:fillRect/>
          </a:stretch>
        </p:blipFill>
        <p:spPr>
          <a:xfrm>
            <a:off x="4223792" y="1156805"/>
            <a:ext cx="5652451" cy="1670533"/>
          </a:xfrm>
          <a:prstGeom prst="rect">
            <a:avLst/>
          </a:prstGeom>
        </p:spPr>
      </p:pic>
      <p:sp>
        <p:nvSpPr>
          <p:cNvPr id="4" name="TextBox 3">
            <a:extLst>
              <a:ext uri="{FF2B5EF4-FFF2-40B4-BE49-F238E27FC236}">
                <a16:creationId xmlns:a16="http://schemas.microsoft.com/office/drawing/2014/main" id="{05C49353-1BC8-49D9-90A3-A560C38FEC2F}"/>
              </a:ext>
            </a:extLst>
          </p:cNvPr>
          <p:cNvSpPr txBox="1"/>
          <p:nvPr/>
        </p:nvSpPr>
        <p:spPr>
          <a:xfrm>
            <a:off x="2430389" y="2625698"/>
            <a:ext cx="2160240" cy="461665"/>
          </a:xfrm>
          <a:prstGeom prst="rect">
            <a:avLst/>
          </a:prstGeom>
          <a:noFill/>
        </p:spPr>
        <p:txBody>
          <a:bodyPr wrap="square" rtlCol="0">
            <a:spAutoFit/>
          </a:bodyPr>
          <a:lstStyle/>
          <a:p>
            <a:r>
              <a:rPr lang="en-GB" sz="2400" b="1" dirty="0"/>
              <a:t>Example</a:t>
            </a:r>
          </a:p>
        </p:txBody>
      </p:sp>
      <p:sp>
        <p:nvSpPr>
          <p:cNvPr id="5" name="TextBox 4">
            <a:extLst>
              <a:ext uri="{FF2B5EF4-FFF2-40B4-BE49-F238E27FC236}">
                <a16:creationId xmlns:a16="http://schemas.microsoft.com/office/drawing/2014/main" id="{239084BD-712B-4438-9DD2-960E40394026}"/>
              </a:ext>
            </a:extLst>
          </p:cNvPr>
          <p:cNvSpPr txBox="1"/>
          <p:nvPr/>
        </p:nvSpPr>
        <p:spPr>
          <a:xfrm>
            <a:off x="2410670" y="3035948"/>
            <a:ext cx="6645834" cy="830997"/>
          </a:xfrm>
          <a:prstGeom prst="rect">
            <a:avLst/>
          </a:prstGeom>
          <a:noFill/>
        </p:spPr>
        <p:txBody>
          <a:bodyPr wrap="square" rtlCol="0">
            <a:spAutoFit/>
          </a:bodyPr>
          <a:lstStyle/>
          <a:p>
            <a:r>
              <a:rPr lang="en-GB" sz="2400" dirty="0"/>
              <a:t>1.Write these numbers in order , smallest first</a:t>
            </a:r>
          </a:p>
          <a:p>
            <a:r>
              <a:rPr lang="en-GB" sz="2400" dirty="0"/>
              <a:t>    0.5, 0.95, 0.905, 0.59, 0.509, 0.6, 0.9</a:t>
            </a:r>
          </a:p>
        </p:txBody>
      </p:sp>
      <p:sp>
        <p:nvSpPr>
          <p:cNvPr id="6" name="TextBox 5">
            <a:extLst>
              <a:ext uri="{FF2B5EF4-FFF2-40B4-BE49-F238E27FC236}">
                <a16:creationId xmlns:a16="http://schemas.microsoft.com/office/drawing/2014/main" id="{2D9BC9CC-4907-4EE6-B5DD-C8643ACB4E1C}"/>
              </a:ext>
            </a:extLst>
          </p:cNvPr>
          <p:cNvSpPr txBox="1"/>
          <p:nvPr/>
        </p:nvSpPr>
        <p:spPr>
          <a:xfrm>
            <a:off x="2750715" y="3760419"/>
            <a:ext cx="4464496" cy="461665"/>
          </a:xfrm>
          <a:prstGeom prst="rect">
            <a:avLst/>
          </a:prstGeom>
          <a:noFill/>
        </p:spPr>
        <p:txBody>
          <a:bodyPr wrap="square" rtlCol="0">
            <a:spAutoFit/>
          </a:bodyPr>
          <a:lstStyle/>
          <a:p>
            <a:r>
              <a:rPr lang="en-GB" sz="2400" dirty="0">
                <a:solidFill>
                  <a:srgbClr val="FF0000"/>
                </a:solidFill>
              </a:rPr>
              <a:t>0.5, 0.509, 0.59, 0.6, 0.9, 0.905</a:t>
            </a:r>
          </a:p>
        </p:txBody>
      </p:sp>
      <p:sp>
        <p:nvSpPr>
          <p:cNvPr id="7" name="Rectangle 6">
            <a:extLst>
              <a:ext uri="{FF2B5EF4-FFF2-40B4-BE49-F238E27FC236}">
                <a16:creationId xmlns:a16="http://schemas.microsoft.com/office/drawing/2014/main" id="{D054463A-2DDB-439D-B95A-93A3F1F770F8}"/>
              </a:ext>
            </a:extLst>
          </p:cNvPr>
          <p:cNvSpPr/>
          <p:nvPr/>
        </p:nvSpPr>
        <p:spPr>
          <a:xfrm>
            <a:off x="2430389" y="4203418"/>
            <a:ext cx="3718518" cy="461665"/>
          </a:xfrm>
          <a:prstGeom prst="rect">
            <a:avLst/>
          </a:prstGeom>
        </p:spPr>
        <p:txBody>
          <a:bodyPr wrap="none">
            <a:spAutoFit/>
          </a:bodyPr>
          <a:lstStyle/>
          <a:p>
            <a:r>
              <a:rPr lang="en-GB" sz="2400" dirty="0"/>
              <a:t>2. Write 8.4751  correct to</a:t>
            </a:r>
          </a:p>
        </p:txBody>
      </p:sp>
      <p:sp>
        <p:nvSpPr>
          <p:cNvPr id="8" name="Rectangle 7">
            <a:extLst>
              <a:ext uri="{FF2B5EF4-FFF2-40B4-BE49-F238E27FC236}">
                <a16:creationId xmlns:a16="http://schemas.microsoft.com/office/drawing/2014/main" id="{E8B9E0EE-CD17-448F-9BBC-6CC5A903BB9F}"/>
              </a:ext>
            </a:extLst>
          </p:cNvPr>
          <p:cNvSpPr/>
          <p:nvPr/>
        </p:nvSpPr>
        <p:spPr>
          <a:xfrm>
            <a:off x="2430389" y="4655810"/>
            <a:ext cx="3109459" cy="1200329"/>
          </a:xfrm>
          <a:prstGeom prst="rect">
            <a:avLst/>
          </a:prstGeom>
        </p:spPr>
        <p:txBody>
          <a:bodyPr wrap="square">
            <a:spAutoFit/>
          </a:bodyPr>
          <a:lstStyle/>
          <a:p>
            <a:r>
              <a:rPr lang="en-GB" sz="2400" dirty="0"/>
              <a:t>(a)	3 decimal places,</a:t>
            </a:r>
          </a:p>
          <a:p>
            <a:r>
              <a:rPr lang="en-GB" sz="2400" dirty="0"/>
              <a:t>(b)	2 decimal places,</a:t>
            </a:r>
          </a:p>
          <a:p>
            <a:r>
              <a:rPr lang="en-GB" sz="2400" dirty="0"/>
              <a:t>(c)	1 decimal place</a:t>
            </a:r>
          </a:p>
        </p:txBody>
      </p:sp>
      <p:sp>
        <p:nvSpPr>
          <p:cNvPr id="9" name="Rectangle 8">
            <a:extLst>
              <a:ext uri="{FF2B5EF4-FFF2-40B4-BE49-F238E27FC236}">
                <a16:creationId xmlns:a16="http://schemas.microsoft.com/office/drawing/2014/main" id="{BBDFD6A9-871C-431C-8B52-6CE2F97C1FBB}"/>
              </a:ext>
            </a:extLst>
          </p:cNvPr>
          <p:cNvSpPr/>
          <p:nvPr/>
        </p:nvSpPr>
        <p:spPr>
          <a:xfrm>
            <a:off x="5371385" y="4651163"/>
            <a:ext cx="6768752" cy="1938992"/>
          </a:xfrm>
          <a:prstGeom prst="rect">
            <a:avLst/>
          </a:prstGeom>
        </p:spPr>
        <p:txBody>
          <a:bodyPr wrap="square">
            <a:spAutoFit/>
          </a:bodyPr>
          <a:lstStyle/>
          <a:p>
            <a:r>
              <a:rPr lang="en-GB" sz="2400" dirty="0">
                <a:solidFill>
                  <a:srgbClr val="FF0000"/>
                </a:solidFill>
              </a:rPr>
              <a:t>(a)	8.475,  since 8.4751 is nearer to 8.475 than to 8.476.</a:t>
            </a:r>
          </a:p>
          <a:p>
            <a:r>
              <a:rPr lang="en-GB" sz="2400" dirty="0">
                <a:solidFill>
                  <a:srgbClr val="FF0000"/>
                </a:solidFill>
              </a:rPr>
              <a:t>(b)	8.48,  since 8.4751 is nearer to 8.48 than to 8.47.</a:t>
            </a:r>
          </a:p>
          <a:p>
            <a:r>
              <a:rPr lang="en-GB" sz="2400" dirty="0">
                <a:solidFill>
                  <a:srgbClr val="FF0000"/>
                </a:solidFill>
              </a:rPr>
              <a:t>(c)	8.5,  since 8.4751 is nearer to 8.5 than to 8.4.</a:t>
            </a:r>
          </a:p>
        </p:txBody>
      </p:sp>
      <p:sp>
        <p:nvSpPr>
          <p:cNvPr id="14" name="Rectangle 13">
            <a:extLst>
              <a:ext uri="{FF2B5EF4-FFF2-40B4-BE49-F238E27FC236}">
                <a16:creationId xmlns:a16="http://schemas.microsoft.com/office/drawing/2014/main" id="{9649050C-FB00-4AEB-8D8B-769A6631EB26}"/>
              </a:ext>
            </a:extLst>
          </p:cNvPr>
          <p:cNvSpPr/>
          <p:nvPr/>
        </p:nvSpPr>
        <p:spPr bwMode="auto">
          <a:xfrm>
            <a:off x="4223792" y="1155793"/>
            <a:ext cx="5652451" cy="1671545"/>
          </a:xfrm>
          <a:prstGeom prst="rect">
            <a:avLst/>
          </a:prstGeom>
          <a:noFill/>
          <a:ln w="28575" cap="flat" cmpd="sng" algn="ctr">
            <a:solidFill>
              <a:schemeClr val="bg2">
                <a:lumMod val="1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405808197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Section 2: Skills Check</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5D00C972-F406-4BC3-80B7-A28A1809F798}"/>
              </a:ext>
            </a:extLst>
          </p:cNvPr>
          <p:cNvSpPr/>
          <p:nvPr/>
        </p:nvSpPr>
        <p:spPr>
          <a:xfrm>
            <a:off x="2423592" y="836712"/>
            <a:ext cx="8170812" cy="461665"/>
          </a:xfrm>
          <a:prstGeom prst="rect">
            <a:avLst/>
          </a:prstGeom>
        </p:spPr>
        <p:txBody>
          <a:bodyPr wrap="square">
            <a:spAutoFit/>
          </a:bodyPr>
          <a:lstStyle/>
          <a:p>
            <a:r>
              <a:rPr lang="en-GB" sz="2400" dirty="0"/>
              <a:t>1. What is the value of the '5' in each of these numbers?</a:t>
            </a:r>
          </a:p>
        </p:txBody>
      </p:sp>
      <p:sp>
        <p:nvSpPr>
          <p:cNvPr id="3" name="Rectangle 2">
            <a:extLst>
              <a:ext uri="{FF2B5EF4-FFF2-40B4-BE49-F238E27FC236}">
                <a16:creationId xmlns:a16="http://schemas.microsoft.com/office/drawing/2014/main" id="{5904B95B-253E-43D9-A7CA-ADF72AA10275}"/>
              </a:ext>
            </a:extLst>
          </p:cNvPr>
          <p:cNvSpPr/>
          <p:nvPr/>
        </p:nvSpPr>
        <p:spPr>
          <a:xfrm>
            <a:off x="2484741" y="2039885"/>
            <a:ext cx="6114046" cy="461665"/>
          </a:xfrm>
          <a:prstGeom prst="rect">
            <a:avLst/>
          </a:prstGeom>
        </p:spPr>
        <p:txBody>
          <a:bodyPr wrap="none">
            <a:spAutoFit/>
          </a:bodyPr>
          <a:lstStyle/>
          <a:p>
            <a:r>
              <a:rPr lang="en-GB" sz="2400" dirty="0"/>
              <a:t>2. Write the numbers in order, smallest first.</a:t>
            </a:r>
          </a:p>
        </p:txBody>
      </p:sp>
      <p:sp>
        <p:nvSpPr>
          <p:cNvPr id="4" name="Rectangle 3">
            <a:extLst>
              <a:ext uri="{FF2B5EF4-FFF2-40B4-BE49-F238E27FC236}">
                <a16:creationId xmlns:a16="http://schemas.microsoft.com/office/drawing/2014/main" id="{860EA4CC-EC34-427C-A932-E3A313040932}"/>
              </a:ext>
            </a:extLst>
          </p:cNvPr>
          <p:cNvSpPr/>
          <p:nvPr/>
        </p:nvSpPr>
        <p:spPr>
          <a:xfrm>
            <a:off x="2464853" y="3282053"/>
            <a:ext cx="8834012" cy="461665"/>
          </a:xfrm>
          <a:prstGeom prst="rect">
            <a:avLst/>
          </a:prstGeom>
        </p:spPr>
        <p:txBody>
          <a:bodyPr wrap="square">
            <a:spAutoFit/>
          </a:bodyPr>
          <a:lstStyle/>
          <a:p>
            <a:r>
              <a:rPr lang="en-GB" sz="2400" dirty="0"/>
              <a:t>3. Write each of these numbers correct to 1 decimal place.</a:t>
            </a:r>
          </a:p>
        </p:txBody>
      </p:sp>
      <p:sp>
        <p:nvSpPr>
          <p:cNvPr id="5" name="Rectangle 4">
            <a:extLst>
              <a:ext uri="{FF2B5EF4-FFF2-40B4-BE49-F238E27FC236}">
                <a16:creationId xmlns:a16="http://schemas.microsoft.com/office/drawing/2014/main" id="{FE55C7BD-A3AF-4B5B-A2BB-9630D3F2566D}"/>
              </a:ext>
            </a:extLst>
          </p:cNvPr>
          <p:cNvSpPr/>
          <p:nvPr/>
        </p:nvSpPr>
        <p:spPr>
          <a:xfrm>
            <a:off x="2569911" y="4655889"/>
            <a:ext cx="8977710" cy="461665"/>
          </a:xfrm>
          <a:prstGeom prst="rect">
            <a:avLst/>
          </a:prstGeom>
        </p:spPr>
        <p:txBody>
          <a:bodyPr wrap="square">
            <a:spAutoFit/>
          </a:bodyPr>
          <a:lstStyle/>
          <a:p>
            <a:r>
              <a:rPr lang="en-GB" sz="2400"/>
              <a:t>4. Write each of these numbers correct to 2 decimal places.</a:t>
            </a:r>
            <a:endParaRPr lang="en-GB" sz="2400" dirty="0"/>
          </a:p>
        </p:txBody>
      </p:sp>
      <p:sp>
        <p:nvSpPr>
          <p:cNvPr id="7" name="TextBox 6">
            <a:extLst>
              <a:ext uri="{FF2B5EF4-FFF2-40B4-BE49-F238E27FC236}">
                <a16:creationId xmlns:a16="http://schemas.microsoft.com/office/drawing/2014/main" id="{CAB523A5-5CE0-4612-9227-19248C72299B}"/>
              </a:ext>
            </a:extLst>
          </p:cNvPr>
          <p:cNvSpPr txBox="1"/>
          <p:nvPr/>
        </p:nvSpPr>
        <p:spPr>
          <a:xfrm>
            <a:off x="2569911" y="1298377"/>
            <a:ext cx="8767917" cy="461665"/>
          </a:xfrm>
          <a:prstGeom prst="rect">
            <a:avLst/>
          </a:prstGeom>
          <a:noFill/>
        </p:spPr>
        <p:txBody>
          <a:bodyPr wrap="square" rtlCol="0">
            <a:spAutoFit/>
          </a:bodyPr>
          <a:lstStyle/>
          <a:p>
            <a:r>
              <a:rPr lang="en-GB" sz="2400" dirty="0"/>
              <a:t>(a) 0.45     (b) 0.54    (c) 5.74   (d) 3.415    (e) 4.258    (f) 3.502</a:t>
            </a:r>
          </a:p>
        </p:txBody>
      </p:sp>
      <p:sp>
        <p:nvSpPr>
          <p:cNvPr id="8" name="TextBox 7">
            <a:extLst>
              <a:ext uri="{FF2B5EF4-FFF2-40B4-BE49-F238E27FC236}">
                <a16:creationId xmlns:a16="http://schemas.microsoft.com/office/drawing/2014/main" id="{C9F041EA-D6A1-492D-BE87-D95749B7AA3E}"/>
              </a:ext>
            </a:extLst>
          </p:cNvPr>
          <p:cNvSpPr txBox="1"/>
          <p:nvPr/>
        </p:nvSpPr>
        <p:spPr>
          <a:xfrm>
            <a:off x="2927648" y="2501794"/>
            <a:ext cx="7234708" cy="461665"/>
          </a:xfrm>
          <a:prstGeom prst="rect">
            <a:avLst/>
          </a:prstGeom>
          <a:noFill/>
        </p:spPr>
        <p:txBody>
          <a:bodyPr wrap="square" rtlCol="0">
            <a:spAutoFit/>
          </a:bodyPr>
          <a:lstStyle/>
          <a:p>
            <a:r>
              <a:rPr lang="en-GB" sz="2400" dirty="0"/>
              <a:t>0.85, 0.9, 0.8, 0.58, 0.6, 0.5, 0.87</a:t>
            </a:r>
          </a:p>
        </p:txBody>
      </p:sp>
      <p:sp>
        <p:nvSpPr>
          <p:cNvPr id="10" name="Rectangle 9">
            <a:extLst>
              <a:ext uri="{FF2B5EF4-FFF2-40B4-BE49-F238E27FC236}">
                <a16:creationId xmlns:a16="http://schemas.microsoft.com/office/drawing/2014/main" id="{695FA4AE-6289-45BF-8E31-3B29BC5B7769}"/>
              </a:ext>
            </a:extLst>
          </p:cNvPr>
          <p:cNvSpPr/>
          <p:nvPr/>
        </p:nvSpPr>
        <p:spPr>
          <a:xfrm>
            <a:off x="2489006" y="3824346"/>
            <a:ext cx="8607154" cy="461665"/>
          </a:xfrm>
          <a:prstGeom prst="rect">
            <a:avLst/>
          </a:prstGeom>
        </p:spPr>
        <p:txBody>
          <a:bodyPr wrap="square">
            <a:spAutoFit/>
          </a:bodyPr>
          <a:lstStyle/>
          <a:p>
            <a:r>
              <a:rPr lang="en-GB" dirty="0"/>
              <a:t>(</a:t>
            </a:r>
            <a:r>
              <a:rPr lang="en-GB" sz="2400" dirty="0"/>
              <a:t>a) 1.47     (b) 3.68    (c) 0.45   (d) 3.751    (e) 4.08    (f) 5.005</a:t>
            </a:r>
          </a:p>
        </p:txBody>
      </p:sp>
      <p:sp>
        <p:nvSpPr>
          <p:cNvPr id="11" name="Rectangle 10">
            <a:extLst>
              <a:ext uri="{FF2B5EF4-FFF2-40B4-BE49-F238E27FC236}">
                <a16:creationId xmlns:a16="http://schemas.microsoft.com/office/drawing/2014/main" id="{0B411DF6-77E7-4132-A666-CB930FD2E334}"/>
              </a:ext>
            </a:extLst>
          </p:cNvPr>
          <p:cNvSpPr/>
          <p:nvPr/>
        </p:nvSpPr>
        <p:spPr>
          <a:xfrm>
            <a:off x="2552150" y="5173118"/>
            <a:ext cx="9713827" cy="461665"/>
          </a:xfrm>
          <a:prstGeom prst="rect">
            <a:avLst/>
          </a:prstGeom>
        </p:spPr>
        <p:txBody>
          <a:bodyPr wrap="square">
            <a:spAutoFit/>
          </a:bodyPr>
          <a:lstStyle/>
          <a:p>
            <a:r>
              <a:rPr lang="en-GB" dirty="0"/>
              <a:t>(</a:t>
            </a:r>
            <a:r>
              <a:rPr lang="en-GB" sz="2400" dirty="0"/>
              <a:t>a) 3.444     (b) 8.555    (c) 0.321   (d) 4.7612    (e) 0.3002   (f) 4.1050</a:t>
            </a:r>
          </a:p>
        </p:txBody>
      </p:sp>
      <p:sp>
        <p:nvSpPr>
          <p:cNvPr id="12" name="TextBox 11">
            <a:extLst>
              <a:ext uri="{FF2B5EF4-FFF2-40B4-BE49-F238E27FC236}">
                <a16:creationId xmlns:a16="http://schemas.microsoft.com/office/drawing/2014/main" id="{2A20CCB9-6E64-4937-9F70-550C9EB9F897}"/>
              </a:ext>
            </a:extLst>
          </p:cNvPr>
          <p:cNvSpPr txBox="1"/>
          <p:nvPr/>
        </p:nvSpPr>
        <p:spPr>
          <a:xfrm>
            <a:off x="8748754" y="1641781"/>
            <a:ext cx="1328086" cy="461665"/>
          </a:xfrm>
          <a:prstGeom prst="rect">
            <a:avLst/>
          </a:prstGeom>
          <a:noFill/>
        </p:spPr>
        <p:txBody>
          <a:bodyPr wrap="square" rtlCol="0">
            <a:spAutoFit/>
          </a:bodyPr>
          <a:lstStyle/>
          <a:p>
            <a:r>
              <a:rPr lang="en-GB" sz="2400" dirty="0">
                <a:solidFill>
                  <a:srgbClr val="FF0000"/>
                </a:solidFill>
              </a:rPr>
              <a:t>0.050</a:t>
            </a:r>
          </a:p>
        </p:txBody>
      </p:sp>
      <p:sp>
        <p:nvSpPr>
          <p:cNvPr id="16" name="TextBox 15">
            <a:extLst>
              <a:ext uri="{FF2B5EF4-FFF2-40B4-BE49-F238E27FC236}">
                <a16:creationId xmlns:a16="http://schemas.microsoft.com/office/drawing/2014/main" id="{0EF0CA61-570D-4364-BF8D-1CFDC9DC7583}"/>
              </a:ext>
            </a:extLst>
          </p:cNvPr>
          <p:cNvSpPr txBox="1"/>
          <p:nvPr/>
        </p:nvSpPr>
        <p:spPr>
          <a:xfrm>
            <a:off x="4517597" y="1641781"/>
            <a:ext cx="936104" cy="461665"/>
          </a:xfrm>
          <a:prstGeom prst="rect">
            <a:avLst/>
          </a:prstGeom>
          <a:noFill/>
        </p:spPr>
        <p:txBody>
          <a:bodyPr wrap="square" rtlCol="0">
            <a:spAutoFit/>
          </a:bodyPr>
          <a:lstStyle/>
          <a:p>
            <a:r>
              <a:rPr lang="en-GB" sz="2400" dirty="0">
                <a:solidFill>
                  <a:srgbClr val="FF0000"/>
                </a:solidFill>
              </a:rPr>
              <a:t>0.5</a:t>
            </a:r>
          </a:p>
        </p:txBody>
      </p:sp>
      <p:sp>
        <p:nvSpPr>
          <p:cNvPr id="17" name="TextBox 16">
            <a:extLst>
              <a:ext uri="{FF2B5EF4-FFF2-40B4-BE49-F238E27FC236}">
                <a16:creationId xmlns:a16="http://schemas.microsoft.com/office/drawing/2014/main" id="{78C7B27F-C780-4322-BF40-5E1BBAC98376}"/>
              </a:ext>
            </a:extLst>
          </p:cNvPr>
          <p:cNvSpPr txBox="1"/>
          <p:nvPr/>
        </p:nvSpPr>
        <p:spPr>
          <a:xfrm>
            <a:off x="5856479" y="1613605"/>
            <a:ext cx="936104" cy="461665"/>
          </a:xfrm>
          <a:prstGeom prst="rect">
            <a:avLst/>
          </a:prstGeom>
          <a:noFill/>
        </p:spPr>
        <p:txBody>
          <a:bodyPr wrap="square" rtlCol="0">
            <a:spAutoFit/>
          </a:bodyPr>
          <a:lstStyle/>
          <a:p>
            <a:r>
              <a:rPr lang="en-GB" sz="2400" dirty="0">
                <a:solidFill>
                  <a:srgbClr val="FF0000"/>
                </a:solidFill>
              </a:rPr>
              <a:t>5.0</a:t>
            </a:r>
          </a:p>
        </p:txBody>
      </p:sp>
      <p:sp>
        <p:nvSpPr>
          <p:cNvPr id="18" name="TextBox 17">
            <a:extLst>
              <a:ext uri="{FF2B5EF4-FFF2-40B4-BE49-F238E27FC236}">
                <a16:creationId xmlns:a16="http://schemas.microsoft.com/office/drawing/2014/main" id="{8FD8374C-5476-44D6-958C-6A36FA932917}"/>
              </a:ext>
            </a:extLst>
          </p:cNvPr>
          <p:cNvSpPr txBox="1"/>
          <p:nvPr/>
        </p:nvSpPr>
        <p:spPr>
          <a:xfrm>
            <a:off x="7206352" y="1628190"/>
            <a:ext cx="1625952" cy="461665"/>
          </a:xfrm>
          <a:prstGeom prst="rect">
            <a:avLst/>
          </a:prstGeom>
          <a:noFill/>
        </p:spPr>
        <p:txBody>
          <a:bodyPr wrap="square" rtlCol="0">
            <a:spAutoFit/>
          </a:bodyPr>
          <a:lstStyle/>
          <a:p>
            <a:r>
              <a:rPr lang="en-GB" sz="2400" dirty="0">
                <a:solidFill>
                  <a:srgbClr val="FF0000"/>
                </a:solidFill>
              </a:rPr>
              <a:t>0.005</a:t>
            </a:r>
          </a:p>
        </p:txBody>
      </p:sp>
      <p:sp>
        <p:nvSpPr>
          <p:cNvPr id="19" name="TextBox 18">
            <a:extLst>
              <a:ext uri="{FF2B5EF4-FFF2-40B4-BE49-F238E27FC236}">
                <a16:creationId xmlns:a16="http://schemas.microsoft.com/office/drawing/2014/main" id="{84E211C3-3661-429B-B4C7-FB7C6BF58609}"/>
              </a:ext>
            </a:extLst>
          </p:cNvPr>
          <p:cNvSpPr txBox="1"/>
          <p:nvPr/>
        </p:nvSpPr>
        <p:spPr>
          <a:xfrm>
            <a:off x="3045714" y="1641782"/>
            <a:ext cx="936104" cy="461665"/>
          </a:xfrm>
          <a:prstGeom prst="rect">
            <a:avLst/>
          </a:prstGeom>
          <a:noFill/>
        </p:spPr>
        <p:txBody>
          <a:bodyPr wrap="square" rtlCol="0">
            <a:spAutoFit/>
          </a:bodyPr>
          <a:lstStyle/>
          <a:p>
            <a:r>
              <a:rPr lang="en-GB" sz="2400" dirty="0">
                <a:solidFill>
                  <a:srgbClr val="FF0000"/>
                </a:solidFill>
              </a:rPr>
              <a:t>0.05</a:t>
            </a:r>
          </a:p>
        </p:txBody>
      </p:sp>
      <p:sp>
        <p:nvSpPr>
          <p:cNvPr id="20" name="TextBox 19">
            <a:extLst>
              <a:ext uri="{FF2B5EF4-FFF2-40B4-BE49-F238E27FC236}">
                <a16:creationId xmlns:a16="http://schemas.microsoft.com/office/drawing/2014/main" id="{3233C526-50D3-45E7-85D4-A67D2DF1FDCB}"/>
              </a:ext>
            </a:extLst>
          </p:cNvPr>
          <p:cNvSpPr txBox="1"/>
          <p:nvPr/>
        </p:nvSpPr>
        <p:spPr>
          <a:xfrm>
            <a:off x="10219511" y="1649999"/>
            <a:ext cx="1242940" cy="461665"/>
          </a:xfrm>
          <a:prstGeom prst="rect">
            <a:avLst/>
          </a:prstGeom>
          <a:noFill/>
        </p:spPr>
        <p:txBody>
          <a:bodyPr wrap="square" rtlCol="0">
            <a:spAutoFit/>
          </a:bodyPr>
          <a:lstStyle/>
          <a:p>
            <a:r>
              <a:rPr lang="en-GB" sz="2400" dirty="0">
                <a:solidFill>
                  <a:srgbClr val="FF0000"/>
                </a:solidFill>
              </a:rPr>
              <a:t>0.500</a:t>
            </a:r>
          </a:p>
        </p:txBody>
      </p:sp>
      <p:sp>
        <p:nvSpPr>
          <p:cNvPr id="13" name="TextBox 12">
            <a:extLst>
              <a:ext uri="{FF2B5EF4-FFF2-40B4-BE49-F238E27FC236}">
                <a16:creationId xmlns:a16="http://schemas.microsoft.com/office/drawing/2014/main" id="{7D1D7B54-40E0-4570-8EA9-9B86F8113505}"/>
              </a:ext>
            </a:extLst>
          </p:cNvPr>
          <p:cNvSpPr txBox="1"/>
          <p:nvPr/>
        </p:nvSpPr>
        <p:spPr>
          <a:xfrm>
            <a:off x="2927648" y="2891924"/>
            <a:ext cx="5783006" cy="461665"/>
          </a:xfrm>
          <a:prstGeom prst="rect">
            <a:avLst/>
          </a:prstGeom>
          <a:noFill/>
        </p:spPr>
        <p:txBody>
          <a:bodyPr wrap="square" rtlCol="0">
            <a:spAutoFit/>
          </a:bodyPr>
          <a:lstStyle/>
          <a:p>
            <a:r>
              <a:rPr lang="en-GB" sz="2400" dirty="0">
                <a:solidFill>
                  <a:srgbClr val="FF0000"/>
                </a:solidFill>
              </a:rPr>
              <a:t>0.5, 0.58, 0.6, 0.8, 0.85, 0.87</a:t>
            </a:r>
          </a:p>
        </p:txBody>
      </p:sp>
      <p:sp>
        <p:nvSpPr>
          <p:cNvPr id="14" name="Rectangle 13">
            <a:extLst>
              <a:ext uri="{FF2B5EF4-FFF2-40B4-BE49-F238E27FC236}">
                <a16:creationId xmlns:a16="http://schemas.microsoft.com/office/drawing/2014/main" id="{57517E9C-2787-4073-B3A0-198CE76C849C}"/>
              </a:ext>
            </a:extLst>
          </p:cNvPr>
          <p:cNvSpPr/>
          <p:nvPr/>
        </p:nvSpPr>
        <p:spPr>
          <a:xfrm>
            <a:off x="2923429" y="4173707"/>
            <a:ext cx="612668" cy="461665"/>
          </a:xfrm>
          <a:prstGeom prst="rect">
            <a:avLst/>
          </a:prstGeom>
        </p:spPr>
        <p:txBody>
          <a:bodyPr wrap="none">
            <a:spAutoFit/>
          </a:bodyPr>
          <a:lstStyle/>
          <a:p>
            <a:r>
              <a:rPr lang="en-GB" sz="2400" dirty="0">
                <a:solidFill>
                  <a:srgbClr val="FF0000"/>
                </a:solidFill>
              </a:rPr>
              <a:t>1.5</a:t>
            </a:r>
          </a:p>
        </p:txBody>
      </p:sp>
      <p:sp>
        <p:nvSpPr>
          <p:cNvPr id="15" name="Rectangle 14">
            <a:extLst>
              <a:ext uri="{FF2B5EF4-FFF2-40B4-BE49-F238E27FC236}">
                <a16:creationId xmlns:a16="http://schemas.microsoft.com/office/drawing/2014/main" id="{58A767AC-70E1-4AB2-9B23-BF09E1F19387}"/>
              </a:ext>
            </a:extLst>
          </p:cNvPr>
          <p:cNvSpPr/>
          <p:nvPr/>
        </p:nvSpPr>
        <p:spPr>
          <a:xfrm>
            <a:off x="4413982" y="4195089"/>
            <a:ext cx="612668" cy="461665"/>
          </a:xfrm>
          <a:prstGeom prst="rect">
            <a:avLst/>
          </a:prstGeom>
        </p:spPr>
        <p:txBody>
          <a:bodyPr wrap="none">
            <a:spAutoFit/>
          </a:bodyPr>
          <a:lstStyle/>
          <a:p>
            <a:r>
              <a:rPr lang="en-GB" sz="2400" dirty="0">
                <a:solidFill>
                  <a:srgbClr val="FF0000"/>
                </a:solidFill>
              </a:rPr>
              <a:t>3.7</a:t>
            </a:r>
          </a:p>
        </p:txBody>
      </p:sp>
      <p:sp>
        <p:nvSpPr>
          <p:cNvPr id="21" name="Rectangle 20">
            <a:extLst>
              <a:ext uri="{FF2B5EF4-FFF2-40B4-BE49-F238E27FC236}">
                <a16:creationId xmlns:a16="http://schemas.microsoft.com/office/drawing/2014/main" id="{80FE5214-D35D-4A1C-A71E-D45244296D03}"/>
              </a:ext>
            </a:extLst>
          </p:cNvPr>
          <p:cNvSpPr/>
          <p:nvPr/>
        </p:nvSpPr>
        <p:spPr>
          <a:xfrm>
            <a:off x="5847260" y="4207690"/>
            <a:ext cx="612668" cy="461665"/>
          </a:xfrm>
          <a:prstGeom prst="rect">
            <a:avLst/>
          </a:prstGeom>
        </p:spPr>
        <p:txBody>
          <a:bodyPr wrap="none">
            <a:spAutoFit/>
          </a:bodyPr>
          <a:lstStyle/>
          <a:p>
            <a:r>
              <a:rPr lang="en-GB" sz="2400" dirty="0">
                <a:solidFill>
                  <a:srgbClr val="FF0000"/>
                </a:solidFill>
              </a:rPr>
              <a:t>0.5</a:t>
            </a:r>
          </a:p>
        </p:txBody>
      </p:sp>
      <p:sp>
        <p:nvSpPr>
          <p:cNvPr id="22" name="Rectangle 21">
            <a:extLst>
              <a:ext uri="{FF2B5EF4-FFF2-40B4-BE49-F238E27FC236}">
                <a16:creationId xmlns:a16="http://schemas.microsoft.com/office/drawing/2014/main" id="{AB844600-AEAC-4A8D-A896-F2656DCBDA72}"/>
              </a:ext>
            </a:extLst>
          </p:cNvPr>
          <p:cNvSpPr/>
          <p:nvPr/>
        </p:nvSpPr>
        <p:spPr>
          <a:xfrm>
            <a:off x="7173015" y="4208767"/>
            <a:ext cx="612668" cy="461665"/>
          </a:xfrm>
          <a:prstGeom prst="rect">
            <a:avLst/>
          </a:prstGeom>
        </p:spPr>
        <p:txBody>
          <a:bodyPr wrap="none">
            <a:spAutoFit/>
          </a:bodyPr>
          <a:lstStyle/>
          <a:p>
            <a:r>
              <a:rPr lang="en-GB" sz="2400" dirty="0">
                <a:solidFill>
                  <a:srgbClr val="FF0000"/>
                </a:solidFill>
              </a:rPr>
              <a:t>3.8</a:t>
            </a:r>
          </a:p>
        </p:txBody>
      </p:sp>
      <p:sp>
        <p:nvSpPr>
          <p:cNvPr id="23" name="Rectangle 22">
            <a:extLst>
              <a:ext uri="{FF2B5EF4-FFF2-40B4-BE49-F238E27FC236}">
                <a16:creationId xmlns:a16="http://schemas.microsoft.com/office/drawing/2014/main" id="{B814B1A3-C580-48ED-9552-F7614A14A0E0}"/>
              </a:ext>
            </a:extLst>
          </p:cNvPr>
          <p:cNvSpPr/>
          <p:nvPr/>
        </p:nvSpPr>
        <p:spPr>
          <a:xfrm>
            <a:off x="8710654" y="4138660"/>
            <a:ext cx="612668" cy="461665"/>
          </a:xfrm>
          <a:prstGeom prst="rect">
            <a:avLst/>
          </a:prstGeom>
        </p:spPr>
        <p:txBody>
          <a:bodyPr wrap="none">
            <a:spAutoFit/>
          </a:bodyPr>
          <a:lstStyle/>
          <a:p>
            <a:r>
              <a:rPr lang="en-GB" sz="2400" dirty="0">
                <a:solidFill>
                  <a:srgbClr val="FF0000"/>
                </a:solidFill>
              </a:rPr>
              <a:t>4.1</a:t>
            </a:r>
          </a:p>
        </p:txBody>
      </p:sp>
      <p:sp>
        <p:nvSpPr>
          <p:cNvPr id="24" name="Rectangle 23">
            <a:extLst>
              <a:ext uri="{FF2B5EF4-FFF2-40B4-BE49-F238E27FC236}">
                <a16:creationId xmlns:a16="http://schemas.microsoft.com/office/drawing/2014/main" id="{BCBDAC2E-F59B-4BE9-B0D6-91E2EF6B28F4}"/>
              </a:ext>
            </a:extLst>
          </p:cNvPr>
          <p:cNvSpPr/>
          <p:nvPr/>
        </p:nvSpPr>
        <p:spPr>
          <a:xfrm>
            <a:off x="10080184" y="4153007"/>
            <a:ext cx="612668" cy="461665"/>
          </a:xfrm>
          <a:prstGeom prst="rect">
            <a:avLst/>
          </a:prstGeom>
        </p:spPr>
        <p:txBody>
          <a:bodyPr wrap="none">
            <a:spAutoFit/>
          </a:bodyPr>
          <a:lstStyle/>
          <a:p>
            <a:r>
              <a:rPr lang="en-GB" sz="2400" dirty="0">
                <a:solidFill>
                  <a:srgbClr val="FF0000"/>
                </a:solidFill>
              </a:rPr>
              <a:t>5.0</a:t>
            </a:r>
          </a:p>
        </p:txBody>
      </p:sp>
      <p:sp>
        <p:nvSpPr>
          <p:cNvPr id="25" name="TextBox 24">
            <a:extLst>
              <a:ext uri="{FF2B5EF4-FFF2-40B4-BE49-F238E27FC236}">
                <a16:creationId xmlns:a16="http://schemas.microsoft.com/office/drawing/2014/main" id="{A0BEC72B-37A0-4E07-8FA6-8CFBF72DA659}"/>
              </a:ext>
            </a:extLst>
          </p:cNvPr>
          <p:cNvSpPr txBox="1"/>
          <p:nvPr/>
        </p:nvSpPr>
        <p:spPr>
          <a:xfrm>
            <a:off x="3045714" y="5586477"/>
            <a:ext cx="1368152" cy="461665"/>
          </a:xfrm>
          <a:prstGeom prst="rect">
            <a:avLst/>
          </a:prstGeom>
          <a:noFill/>
        </p:spPr>
        <p:txBody>
          <a:bodyPr wrap="square" rtlCol="0">
            <a:spAutoFit/>
          </a:bodyPr>
          <a:lstStyle/>
          <a:p>
            <a:r>
              <a:rPr lang="en-GB" sz="2400" dirty="0">
                <a:solidFill>
                  <a:srgbClr val="FF0000"/>
                </a:solidFill>
              </a:rPr>
              <a:t>3.44</a:t>
            </a:r>
          </a:p>
        </p:txBody>
      </p:sp>
      <p:sp>
        <p:nvSpPr>
          <p:cNvPr id="26" name="Rectangle 25">
            <a:extLst>
              <a:ext uri="{FF2B5EF4-FFF2-40B4-BE49-F238E27FC236}">
                <a16:creationId xmlns:a16="http://schemas.microsoft.com/office/drawing/2014/main" id="{B756DB17-8BA6-43FA-8B50-1306D2404F33}"/>
              </a:ext>
            </a:extLst>
          </p:cNvPr>
          <p:cNvSpPr/>
          <p:nvPr/>
        </p:nvSpPr>
        <p:spPr>
          <a:xfrm>
            <a:off x="4644686" y="5617254"/>
            <a:ext cx="784189" cy="461665"/>
          </a:xfrm>
          <a:prstGeom prst="rect">
            <a:avLst/>
          </a:prstGeom>
        </p:spPr>
        <p:txBody>
          <a:bodyPr wrap="none">
            <a:spAutoFit/>
          </a:bodyPr>
          <a:lstStyle/>
          <a:p>
            <a:r>
              <a:rPr lang="en-GB" sz="2400" dirty="0">
                <a:solidFill>
                  <a:srgbClr val="FF0000"/>
                </a:solidFill>
              </a:rPr>
              <a:t>8.56</a:t>
            </a:r>
          </a:p>
        </p:txBody>
      </p:sp>
      <p:sp>
        <p:nvSpPr>
          <p:cNvPr id="27" name="Rectangle 26">
            <a:extLst>
              <a:ext uri="{FF2B5EF4-FFF2-40B4-BE49-F238E27FC236}">
                <a16:creationId xmlns:a16="http://schemas.microsoft.com/office/drawing/2014/main" id="{0EEA7957-CCA7-44F7-B2CD-C4B0728A184F}"/>
              </a:ext>
            </a:extLst>
          </p:cNvPr>
          <p:cNvSpPr/>
          <p:nvPr/>
        </p:nvSpPr>
        <p:spPr>
          <a:xfrm>
            <a:off x="6195269" y="5600046"/>
            <a:ext cx="784189" cy="461665"/>
          </a:xfrm>
          <a:prstGeom prst="rect">
            <a:avLst/>
          </a:prstGeom>
        </p:spPr>
        <p:txBody>
          <a:bodyPr wrap="none">
            <a:spAutoFit/>
          </a:bodyPr>
          <a:lstStyle/>
          <a:p>
            <a:r>
              <a:rPr lang="en-GB" sz="2400" dirty="0">
                <a:solidFill>
                  <a:srgbClr val="FF0000"/>
                </a:solidFill>
              </a:rPr>
              <a:t>0.32</a:t>
            </a:r>
          </a:p>
        </p:txBody>
      </p:sp>
      <p:sp>
        <p:nvSpPr>
          <p:cNvPr id="28" name="Rectangle 27">
            <a:extLst>
              <a:ext uri="{FF2B5EF4-FFF2-40B4-BE49-F238E27FC236}">
                <a16:creationId xmlns:a16="http://schemas.microsoft.com/office/drawing/2014/main" id="{E42FAB1C-3A32-4BF7-AB19-6CB802BCAC5A}"/>
              </a:ext>
            </a:extLst>
          </p:cNvPr>
          <p:cNvSpPr/>
          <p:nvPr/>
        </p:nvSpPr>
        <p:spPr>
          <a:xfrm>
            <a:off x="7669725" y="5575055"/>
            <a:ext cx="784189" cy="461665"/>
          </a:xfrm>
          <a:prstGeom prst="rect">
            <a:avLst/>
          </a:prstGeom>
        </p:spPr>
        <p:txBody>
          <a:bodyPr wrap="none">
            <a:spAutoFit/>
          </a:bodyPr>
          <a:lstStyle/>
          <a:p>
            <a:r>
              <a:rPr lang="en-GB" sz="2400" dirty="0">
                <a:solidFill>
                  <a:srgbClr val="FF0000"/>
                </a:solidFill>
              </a:rPr>
              <a:t>4.76</a:t>
            </a:r>
          </a:p>
        </p:txBody>
      </p:sp>
      <p:sp>
        <p:nvSpPr>
          <p:cNvPr id="29" name="Rectangle 28">
            <a:extLst>
              <a:ext uri="{FF2B5EF4-FFF2-40B4-BE49-F238E27FC236}">
                <a16:creationId xmlns:a16="http://schemas.microsoft.com/office/drawing/2014/main" id="{60AF0CC7-E106-4113-A9B3-6CE03F559FE3}"/>
              </a:ext>
            </a:extLst>
          </p:cNvPr>
          <p:cNvSpPr/>
          <p:nvPr/>
        </p:nvSpPr>
        <p:spPr>
          <a:xfrm>
            <a:off x="9378167" y="5568060"/>
            <a:ext cx="784189" cy="461665"/>
          </a:xfrm>
          <a:prstGeom prst="rect">
            <a:avLst/>
          </a:prstGeom>
        </p:spPr>
        <p:txBody>
          <a:bodyPr wrap="none">
            <a:spAutoFit/>
          </a:bodyPr>
          <a:lstStyle/>
          <a:p>
            <a:r>
              <a:rPr lang="en-GB" sz="2400" dirty="0">
                <a:solidFill>
                  <a:srgbClr val="FF0000"/>
                </a:solidFill>
              </a:rPr>
              <a:t>0.30</a:t>
            </a:r>
          </a:p>
        </p:txBody>
      </p:sp>
      <p:sp>
        <p:nvSpPr>
          <p:cNvPr id="30" name="Rectangle 29">
            <a:extLst>
              <a:ext uri="{FF2B5EF4-FFF2-40B4-BE49-F238E27FC236}">
                <a16:creationId xmlns:a16="http://schemas.microsoft.com/office/drawing/2014/main" id="{ED3AB7F1-D85C-4162-9CB3-77DE764BA179}"/>
              </a:ext>
            </a:extLst>
          </p:cNvPr>
          <p:cNvSpPr/>
          <p:nvPr/>
        </p:nvSpPr>
        <p:spPr>
          <a:xfrm>
            <a:off x="10957147" y="5559623"/>
            <a:ext cx="761362" cy="461665"/>
          </a:xfrm>
          <a:prstGeom prst="rect">
            <a:avLst/>
          </a:prstGeom>
        </p:spPr>
        <p:txBody>
          <a:bodyPr wrap="none">
            <a:spAutoFit/>
          </a:bodyPr>
          <a:lstStyle/>
          <a:p>
            <a:r>
              <a:rPr lang="en-GB" sz="2400" dirty="0">
                <a:solidFill>
                  <a:srgbClr val="FF0000"/>
                </a:solidFill>
              </a:rPr>
              <a:t>4.11</a:t>
            </a:r>
          </a:p>
        </p:txBody>
      </p:sp>
    </p:spTree>
    <p:extLst>
      <p:ext uri="{BB962C8B-B14F-4D97-AF65-F5344CB8AC3E}">
        <p14:creationId xmlns:p14="http://schemas.microsoft.com/office/powerpoint/2010/main" val="54737470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9"/>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6" grpId="0"/>
      <p:bldP spid="17" grpId="0"/>
      <p:bldP spid="18" grpId="0"/>
      <p:bldP spid="19" grpId="0"/>
      <p:bldP spid="20" grpId="0"/>
      <p:bldP spid="13" grpId="0"/>
      <p:bldP spid="14" grpId="0"/>
      <p:bldP spid="15" grpId="0"/>
      <p:bldP spid="21" grpId="0"/>
      <p:bldP spid="22" grpId="0"/>
      <p:bldP spid="23" grpId="0"/>
      <p:bldP spid="24" grpId="0"/>
      <p:bldP spid="25" grpId="0"/>
      <p:bldP spid="26" grpId="0"/>
      <p:bldP spid="27" grpId="0"/>
      <p:bldP spid="28" grpId="0"/>
      <p:bldP spid="29" grpId="0"/>
      <p:bldP spid="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Section 2: Skills Check</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1351716D-7D40-49FB-877E-BFF9862D770A}"/>
              </a:ext>
            </a:extLst>
          </p:cNvPr>
          <p:cNvSpPr/>
          <p:nvPr/>
        </p:nvSpPr>
        <p:spPr>
          <a:xfrm>
            <a:off x="2366722" y="2596552"/>
            <a:ext cx="7467208" cy="2308324"/>
          </a:xfrm>
          <a:prstGeom prst="rect">
            <a:avLst/>
          </a:prstGeom>
        </p:spPr>
        <p:txBody>
          <a:bodyPr wrap="square">
            <a:spAutoFit/>
          </a:bodyPr>
          <a:lstStyle/>
          <a:p>
            <a:r>
              <a:rPr lang="en-GB" sz="2400" dirty="0"/>
              <a:t>6.	Write these numbers in figures.</a:t>
            </a:r>
          </a:p>
          <a:p>
            <a:r>
              <a:rPr lang="en-GB" sz="2400" dirty="0"/>
              <a:t>(a)	Four and six tenths</a:t>
            </a:r>
          </a:p>
          <a:p>
            <a:r>
              <a:rPr lang="en-GB" sz="2400" dirty="0"/>
              <a:t>(b)	Five and four hundredths</a:t>
            </a:r>
          </a:p>
          <a:p>
            <a:r>
              <a:rPr lang="en-GB" sz="2400" dirty="0"/>
              <a:t>(c)	Sixteen, three tenths and four hundredths</a:t>
            </a:r>
          </a:p>
          <a:p>
            <a:r>
              <a:rPr lang="en-GB" sz="2400" dirty="0"/>
              <a:t>(d)	One hundred and five hundredths</a:t>
            </a:r>
          </a:p>
          <a:p>
            <a:r>
              <a:rPr lang="en-GB" sz="2400" dirty="0"/>
              <a:t>(e)	One thousand and twenty six and five thousandths</a:t>
            </a:r>
          </a:p>
        </p:txBody>
      </p:sp>
      <p:sp>
        <p:nvSpPr>
          <p:cNvPr id="3" name="Rectangle 2">
            <a:extLst>
              <a:ext uri="{FF2B5EF4-FFF2-40B4-BE49-F238E27FC236}">
                <a16:creationId xmlns:a16="http://schemas.microsoft.com/office/drawing/2014/main" id="{C9FE748E-B55D-4CAF-8033-5822DA36A7DD}"/>
              </a:ext>
            </a:extLst>
          </p:cNvPr>
          <p:cNvSpPr/>
          <p:nvPr/>
        </p:nvSpPr>
        <p:spPr>
          <a:xfrm>
            <a:off x="2375096" y="4943966"/>
            <a:ext cx="4139275" cy="461665"/>
          </a:xfrm>
          <a:prstGeom prst="rect">
            <a:avLst/>
          </a:prstGeom>
        </p:spPr>
        <p:txBody>
          <a:bodyPr wrap="none">
            <a:spAutoFit/>
          </a:bodyPr>
          <a:lstStyle/>
          <a:p>
            <a:r>
              <a:rPr lang="en-GB" sz="2400" dirty="0"/>
              <a:t>7. Read out  these numbers </a:t>
            </a:r>
            <a:r>
              <a:rPr lang="en-GB" dirty="0"/>
              <a:t>.</a:t>
            </a:r>
          </a:p>
        </p:txBody>
      </p:sp>
      <p:sp>
        <p:nvSpPr>
          <p:cNvPr id="4" name="Rectangle 3">
            <a:extLst>
              <a:ext uri="{FF2B5EF4-FFF2-40B4-BE49-F238E27FC236}">
                <a16:creationId xmlns:a16="http://schemas.microsoft.com/office/drawing/2014/main" id="{3C673CE7-55E5-4A92-8200-55F8BC442EC5}"/>
              </a:ext>
            </a:extLst>
          </p:cNvPr>
          <p:cNvSpPr/>
          <p:nvPr/>
        </p:nvSpPr>
        <p:spPr>
          <a:xfrm>
            <a:off x="2375096" y="5829428"/>
            <a:ext cx="9696400" cy="830997"/>
          </a:xfrm>
          <a:prstGeom prst="rect">
            <a:avLst/>
          </a:prstGeom>
        </p:spPr>
        <p:txBody>
          <a:bodyPr wrap="square">
            <a:spAutoFit/>
          </a:bodyPr>
          <a:lstStyle/>
          <a:p>
            <a:r>
              <a:rPr lang="en-GB" sz="2400" dirty="0"/>
              <a:t>8.	What is the difference between four tenths and forty hundredths?  Explain your answer.</a:t>
            </a:r>
          </a:p>
        </p:txBody>
      </p:sp>
      <p:sp>
        <p:nvSpPr>
          <p:cNvPr id="5" name="Rectangle 4">
            <a:extLst>
              <a:ext uri="{FF2B5EF4-FFF2-40B4-BE49-F238E27FC236}">
                <a16:creationId xmlns:a16="http://schemas.microsoft.com/office/drawing/2014/main" id="{1771AAF4-98D0-4318-A431-61E84A7E181E}"/>
              </a:ext>
            </a:extLst>
          </p:cNvPr>
          <p:cNvSpPr/>
          <p:nvPr/>
        </p:nvSpPr>
        <p:spPr>
          <a:xfrm>
            <a:off x="2375096" y="879413"/>
            <a:ext cx="9433048" cy="1200329"/>
          </a:xfrm>
          <a:prstGeom prst="rect">
            <a:avLst/>
          </a:prstGeom>
        </p:spPr>
        <p:txBody>
          <a:bodyPr wrap="square">
            <a:spAutoFit/>
          </a:bodyPr>
          <a:lstStyle/>
          <a:p>
            <a:r>
              <a:rPr lang="en-GB" sz="2400" dirty="0"/>
              <a:t>5.	Sally is given a number correct to 3 decimal places.  She writes it to 2 decimal places as 4.71.Write down a list of the numbers she could have been given.</a:t>
            </a:r>
          </a:p>
        </p:txBody>
      </p:sp>
      <p:sp>
        <p:nvSpPr>
          <p:cNvPr id="6" name="TextBox 5">
            <a:extLst>
              <a:ext uri="{FF2B5EF4-FFF2-40B4-BE49-F238E27FC236}">
                <a16:creationId xmlns:a16="http://schemas.microsoft.com/office/drawing/2014/main" id="{78754B85-B598-4ACF-89C2-3E8E271047E8}"/>
              </a:ext>
            </a:extLst>
          </p:cNvPr>
          <p:cNvSpPr txBox="1"/>
          <p:nvPr/>
        </p:nvSpPr>
        <p:spPr>
          <a:xfrm>
            <a:off x="2375096" y="2088721"/>
            <a:ext cx="9696400" cy="461665"/>
          </a:xfrm>
          <a:prstGeom prst="rect">
            <a:avLst/>
          </a:prstGeom>
          <a:noFill/>
        </p:spPr>
        <p:txBody>
          <a:bodyPr wrap="square" rtlCol="0">
            <a:spAutoFit/>
          </a:bodyPr>
          <a:lstStyle/>
          <a:p>
            <a:r>
              <a:rPr lang="en-GB" sz="2400" dirty="0">
                <a:solidFill>
                  <a:srgbClr val="FF0000"/>
                </a:solidFill>
              </a:rPr>
              <a:t>4.705, 4.706, 4.707, 4.708, 4.709, 4.710, 4.711, 4.712, 4.713, 4.714</a:t>
            </a:r>
          </a:p>
        </p:txBody>
      </p:sp>
      <p:sp>
        <p:nvSpPr>
          <p:cNvPr id="7" name="TextBox 6">
            <a:extLst>
              <a:ext uri="{FF2B5EF4-FFF2-40B4-BE49-F238E27FC236}">
                <a16:creationId xmlns:a16="http://schemas.microsoft.com/office/drawing/2014/main" id="{88507CB5-9479-4AF7-AB21-A7C5DAD56EDB}"/>
              </a:ext>
            </a:extLst>
          </p:cNvPr>
          <p:cNvSpPr txBox="1"/>
          <p:nvPr/>
        </p:nvSpPr>
        <p:spPr>
          <a:xfrm>
            <a:off x="7223296" y="2937839"/>
            <a:ext cx="744912" cy="461665"/>
          </a:xfrm>
          <a:prstGeom prst="rect">
            <a:avLst/>
          </a:prstGeom>
          <a:noFill/>
        </p:spPr>
        <p:txBody>
          <a:bodyPr wrap="square" rtlCol="0">
            <a:spAutoFit/>
          </a:bodyPr>
          <a:lstStyle/>
          <a:p>
            <a:r>
              <a:rPr lang="en-GB" sz="2400" dirty="0">
                <a:solidFill>
                  <a:srgbClr val="FF0000"/>
                </a:solidFill>
              </a:rPr>
              <a:t>4.6</a:t>
            </a:r>
          </a:p>
        </p:txBody>
      </p:sp>
      <p:sp>
        <p:nvSpPr>
          <p:cNvPr id="11" name="TextBox 10">
            <a:extLst>
              <a:ext uri="{FF2B5EF4-FFF2-40B4-BE49-F238E27FC236}">
                <a16:creationId xmlns:a16="http://schemas.microsoft.com/office/drawing/2014/main" id="{117597E3-4DCF-4EED-80EB-74A580E15110}"/>
              </a:ext>
            </a:extLst>
          </p:cNvPr>
          <p:cNvSpPr txBox="1"/>
          <p:nvPr/>
        </p:nvSpPr>
        <p:spPr>
          <a:xfrm>
            <a:off x="7987631" y="3291690"/>
            <a:ext cx="1224136" cy="461665"/>
          </a:xfrm>
          <a:prstGeom prst="rect">
            <a:avLst/>
          </a:prstGeom>
          <a:noFill/>
        </p:spPr>
        <p:txBody>
          <a:bodyPr wrap="square" rtlCol="0">
            <a:spAutoFit/>
          </a:bodyPr>
          <a:lstStyle/>
          <a:p>
            <a:r>
              <a:rPr lang="en-GB" sz="2400" dirty="0">
                <a:solidFill>
                  <a:srgbClr val="FF0000"/>
                </a:solidFill>
              </a:rPr>
              <a:t>5.04</a:t>
            </a:r>
          </a:p>
        </p:txBody>
      </p:sp>
      <p:sp>
        <p:nvSpPr>
          <p:cNvPr id="12" name="TextBox 11">
            <a:extLst>
              <a:ext uri="{FF2B5EF4-FFF2-40B4-BE49-F238E27FC236}">
                <a16:creationId xmlns:a16="http://schemas.microsoft.com/office/drawing/2014/main" id="{E5E1CDBE-D600-4F06-A0CE-5CCAF733F0CD}"/>
              </a:ext>
            </a:extLst>
          </p:cNvPr>
          <p:cNvSpPr txBox="1"/>
          <p:nvPr/>
        </p:nvSpPr>
        <p:spPr>
          <a:xfrm>
            <a:off x="8976320" y="3705879"/>
            <a:ext cx="1484614" cy="461665"/>
          </a:xfrm>
          <a:prstGeom prst="rect">
            <a:avLst/>
          </a:prstGeom>
          <a:noFill/>
        </p:spPr>
        <p:txBody>
          <a:bodyPr wrap="square" rtlCol="0">
            <a:spAutoFit/>
          </a:bodyPr>
          <a:lstStyle/>
          <a:p>
            <a:r>
              <a:rPr lang="en-GB" sz="2400" dirty="0">
                <a:solidFill>
                  <a:srgbClr val="FF0000"/>
                </a:solidFill>
              </a:rPr>
              <a:t>16.34</a:t>
            </a:r>
          </a:p>
        </p:txBody>
      </p:sp>
      <p:sp>
        <p:nvSpPr>
          <p:cNvPr id="13" name="TextBox 12">
            <a:extLst>
              <a:ext uri="{FF2B5EF4-FFF2-40B4-BE49-F238E27FC236}">
                <a16:creationId xmlns:a16="http://schemas.microsoft.com/office/drawing/2014/main" id="{CD4647DA-B5FE-40FB-92E0-C6F636E47311}"/>
              </a:ext>
            </a:extLst>
          </p:cNvPr>
          <p:cNvSpPr txBox="1"/>
          <p:nvPr/>
        </p:nvSpPr>
        <p:spPr>
          <a:xfrm>
            <a:off x="9646156" y="4081631"/>
            <a:ext cx="1629555" cy="461665"/>
          </a:xfrm>
          <a:prstGeom prst="rect">
            <a:avLst/>
          </a:prstGeom>
          <a:noFill/>
        </p:spPr>
        <p:txBody>
          <a:bodyPr wrap="square" rtlCol="0">
            <a:spAutoFit/>
          </a:bodyPr>
          <a:lstStyle/>
          <a:p>
            <a:r>
              <a:rPr lang="en-GB" sz="2400" dirty="0">
                <a:solidFill>
                  <a:srgbClr val="FF0000"/>
                </a:solidFill>
              </a:rPr>
              <a:t>100.05</a:t>
            </a:r>
          </a:p>
        </p:txBody>
      </p:sp>
      <p:sp>
        <p:nvSpPr>
          <p:cNvPr id="14" name="TextBox 13">
            <a:extLst>
              <a:ext uri="{FF2B5EF4-FFF2-40B4-BE49-F238E27FC236}">
                <a16:creationId xmlns:a16="http://schemas.microsoft.com/office/drawing/2014/main" id="{6F72C060-F162-4490-8044-5A37484C33CC}"/>
              </a:ext>
            </a:extLst>
          </p:cNvPr>
          <p:cNvSpPr txBox="1"/>
          <p:nvPr/>
        </p:nvSpPr>
        <p:spPr>
          <a:xfrm>
            <a:off x="10433379" y="4478225"/>
            <a:ext cx="1512168" cy="461665"/>
          </a:xfrm>
          <a:prstGeom prst="rect">
            <a:avLst/>
          </a:prstGeom>
          <a:noFill/>
        </p:spPr>
        <p:txBody>
          <a:bodyPr wrap="square" rtlCol="0">
            <a:spAutoFit/>
          </a:bodyPr>
          <a:lstStyle/>
          <a:p>
            <a:r>
              <a:rPr lang="en-GB" sz="2400" dirty="0">
                <a:solidFill>
                  <a:srgbClr val="FF0000"/>
                </a:solidFill>
              </a:rPr>
              <a:t>1026.005</a:t>
            </a:r>
          </a:p>
        </p:txBody>
      </p:sp>
      <p:sp>
        <p:nvSpPr>
          <p:cNvPr id="8" name="TextBox 7">
            <a:extLst>
              <a:ext uri="{FF2B5EF4-FFF2-40B4-BE49-F238E27FC236}">
                <a16:creationId xmlns:a16="http://schemas.microsoft.com/office/drawing/2014/main" id="{33B172D8-ED60-4E2E-AA86-46E03AFF0D9B}"/>
              </a:ext>
            </a:extLst>
          </p:cNvPr>
          <p:cNvSpPr txBox="1"/>
          <p:nvPr/>
        </p:nvSpPr>
        <p:spPr>
          <a:xfrm>
            <a:off x="2642810" y="5324514"/>
            <a:ext cx="4968552" cy="461665"/>
          </a:xfrm>
          <a:prstGeom prst="rect">
            <a:avLst/>
          </a:prstGeom>
          <a:noFill/>
        </p:spPr>
        <p:txBody>
          <a:bodyPr wrap="square" rtlCol="0">
            <a:spAutoFit/>
          </a:bodyPr>
          <a:lstStyle/>
          <a:p>
            <a:r>
              <a:rPr lang="en-GB" sz="2400" dirty="0"/>
              <a:t>(a) 5.7      (b) 5.006      (c) 3.02</a:t>
            </a:r>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6A50A523-9955-4657-9D9E-8876849E9C86}"/>
                  </a:ext>
                </a:extLst>
              </p:cNvPr>
              <p:cNvSpPr txBox="1"/>
              <p:nvPr/>
            </p:nvSpPr>
            <p:spPr>
              <a:xfrm>
                <a:off x="6108700" y="6250765"/>
                <a:ext cx="4752528" cy="616964"/>
              </a:xfrm>
              <a:prstGeom prst="rect">
                <a:avLst/>
              </a:prstGeom>
              <a:noFill/>
            </p:spPr>
            <p:txBody>
              <a:bodyPr wrap="square" rtlCol="0">
                <a:spAutoFit/>
              </a:bodyPr>
              <a:lstStyle/>
              <a:p>
                <a:r>
                  <a:rPr lang="en-GB" sz="2400" dirty="0">
                    <a:solidFill>
                      <a:srgbClr val="FF0000"/>
                    </a:solidFill>
                  </a:rPr>
                  <a:t>No difference as  </a:t>
                </a:r>
                <a14:m>
                  <m:oMath xmlns:m="http://schemas.openxmlformats.org/officeDocument/2006/math">
                    <m:f>
                      <m:fPr>
                        <m:ctrlPr>
                          <a:rPr lang="en-GB" sz="2400" i="1" smtClean="0">
                            <a:solidFill>
                              <a:srgbClr val="FF0000"/>
                            </a:solidFill>
                            <a:latin typeface="Cambria Math" panose="02040503050406030204" pitchFamily="18" charset="0"/>
                          </a:rPr>
                        </m:ctrlPr>
                      </m:fPr>
                      <m:num>
                        <m:r>
                          <a:rPr lang="en-GB" sz="2400" b="0" i="1" smtClean="0">
                            <a:solidFill>
                              <a:srgbClr val="FF0000"/>
                            </a:solidFill>
                            <a:latin typeface="Cambria Math" panose="02040503050406030204" pitchFamily="18" charset="0"/>
                          </a:rPr>
                          <m:t>40</m:t>
                        </m:r>
                      </m:num>
                      <m:den>
                        <m:r>
                          <a:rPr lang="en-GB" sz="2400" b="0" i="1" smtClean="0">
                            <a:solidFill>
                              <a:srgbClr val="FF0000"/>
                            </a:solidFill>
                            <a:latin typeface="Cambria Math" panose="02040503050406030204" pitchFamily="18" charset="0"/>
                          </a:rPr>
                          <m:t>100</m:t>
                        </m:r>
                      </m:den>
                    </m:f>
                    <m:r>
                      <a:rPr lang="en-GB" sz="2400" b="0" i="1" smtClean="0">
                        <a:solidFill>
                          <a:srgbClr val="FF0000"/>
                        </a:solidFill>
                        <a:latin typeface="Cambria Math" panose="02040503050406030204" pitchFamily="18" charset="0"/>
                      </a:rPr>
                      <m:t>=</m:t>
                    </m:r>
                    <m:f>
                      <m:fPr>
                        <m:ctrlPr>
                          <a:rPr lang="en-GB" sz="2400" b="0" i="1" smtClean="0">
                            <a:solidFill>
                              <a:srgbClr val="FF0000"/>
                            </a:solidFill>
                            <a:latin typeface="Cambria Math" panose="02040503050406030204" pitchFamily="18" charset="0"/>
                          </a:rPr>
                        </m:ctrlPr>
                      </m:fPr>
                      <m:num>
                        <m:r>
                          <a:rPr lang="en-GB" sz="2400" b="0" i="1" smtClean="0">
                            <a:solidFill>
                              <a:srgbClr val="FF0000"/>
                            </a:solidFill>
                            <a:latin typeface="Cambria Math" panose="02040503050406030204" pitchFamily="18" charset="0"/>
                          </a:rPr>
                          <m:t>4</m:t>
                        </m:r>
                      </m:num>
                      <m:den>
                        <m:r>
                          <a:rPr lang="en-GB" sz="2400" b="0" i="1" smtClean="0">
                            <a:solidFill>
                              <a:srgbClr val="FF0000"/>
                            </a:solidFill>
                            <a:latin typeface="Cambria Math" panose="02040503050406030204" pitchFamily="18" charset="0"/>
                          </a:rPr>
                          <m:t>10</m:t>
                        </m:r>
                      </m:den>
                    </m:f>
                  </m:oMath>
                </a14:m>
                <a:r>
                  <a:rPr lang="en-GB" sz="2400" dirty="0">
                    <a:solidFill>
                      <a:srgbClr val="FF0000"/>
                    </a:solidFill>
                  </a:rPr>
                  <a:t> = 0.4</a:t>
                </a:r>
              </a:p>
            </p:txBody>
          </p:sp>
        </mc:Choice>
        <mc:Fallback xmlns="">
          <p:sp>
            <p:nvSpPr>
              <p:cNvPr id="9" name="TextBox 8">
                <a:extLst>
                  <a:ext uri="{FF2B5EF4-FFF2-40B4-BE49-F238E27FC236}">
                    <a16:creationId xmlns:a16="http://schemas.microsoft.com/office/drawing/2014/main" id="{6A50A523-9955-4657-9D9E-8876849E9C86}"/>
                  </a:ext>
                </a:extLst>
              </p:cNvPr>
              <p:cNvSpPr txBox="1">
                <a:spLocks noRot="1" noChangeAspect="1" noMove="1" noResize="1" noEditPoints="1" noAdjustHandles="1" noChangeArrowheads="1" noChangeShapeType="1" noTextEdit="1"/>
              </p:cNvSpPr>
              <p:nvPr/>
            </p:nvSpPr>
            <p:spPr>
              <a:xfrm>
                <a:off x="6108700" y="6250765"/>
                <a:ext cx="4752528" cy="616964"/>
              </a:xfrm>
              <a:prstGeom prst="rect">
                <a:avLst/>
              </a:prstGeom>
              <a:blipFill>
                <a:blip r:embed="rId4"/>
                <a:stretch>
                  <a:fillRect l="-1923" b="-7843"/>
                </a:stretch>
              </a:blipFill>
            </p:spPr>
            <p:txBody>
              <a:bodyPr/>
              <a:lstStyle/>
              <a:p>
                <a:r>
                  <a:rPr lang="en-GB">
                    <a:noFill/>
                  </a:rPr>
                  <a:t> </a:t>
                </a:r>
              </a:p>
            </p:txBody>
          </p:sp>
        </mc:Fallback>
      </mc:AlternateContent>
    </p:spTree>
    <p:extLst>
      <p:ext uri="{BB962C8B-B14F-4D97-AF65-F5344CB8AC3E}">
        <p14:creationId xmlns:p14="http://schemas.microsoft.com/office/powerpoint/2010/main" val="26532340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1" grpId="0"/>
      <p:bldP spid="12" grpId="0"/>
      <p:bldP spid="13" grpId="0"/>
      <p:bldP spid="14"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Section 2: Skills Check</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C9B0B059-C16B-4771-AE32-C1BC225D9515}"/>
              </a:ext>
            </a:extLst>
          </p:cNvPr>
          <p:cNvSpPr/>
          <p:nvPr/>
        </p:nvSpPr>
        <p:spPr>
          <a:xfrm>
            <a:off x="2474808" y="850147"/>
            <a:ext cx="6234271" cy="461665"/>
          </a:xfrm>
          <a:prstGeom prst="rect">
            <a:avLst/>
          </a:prstGeom>
        </p:spPr>
        <p:txBody>
          <a:bodyPr wrap="none">
            <a:spAutoFit/>
          </a:bodyPr>
          <a:lstStyle/>
          <a:p>
            <a:r>
              <a:rPr lang="en-GB" sz="2400" dirty="0"/>
              <a:t>9. Write these numbers in order, largest first.</a:t>
            </a:r>
          </a:p>
        </p:txBody>
      </p:sp>
      <p:sp>
        <p:nvSpPr>
          <p:cNvPr id="3" name="Rectangle 2">
            <a:extLst>
              <a:ext uri="{FF2B5EF4-FFF2-40B4-BE49-F238E27FC236}">
                <a16:creationId xmlns:a16="http://schemas.microsoft.com/office/drawing/2014/main" id="{2E59BE4C-A56E-4C19-AF68-6C27241C2D3F}"/>
              </a:ext>
            </a:extLst>
          </p:cNvPr>
          <p:cNvSpPr/>
          <p:nvPr/>
        </p:nvSpPr>
        <p:spPr>
          <a:xfrm>
            <a:off x="2464936" y="2344101"/>
            <a:ext cx="9480376" cy="1569660"/>
          </a:xfrm>
          <a:prstGeom prst="rect">
            <a:avLst/>
          </a:prstGeom>
        </p:spPr>
        <p:txBody>
          <a:bodyPr wrap="square">
            <a:spAutoFit/>
          </a:bodyPr>
          <a:lstStyle/>
          <a:p>
            <a:pPr marL="457200" indent="-457200">
              <a:buAutoNum type="arabicPeriod" startAt="10"/>
            </a:pPr>
            <a:r>
              <a:rPr lang="en-GB" sz="2400" dirty="0"/>
              <a:t>You are given the digits  3,  4,  0,  7  and a decimal point.  </a:t>
            </a:r>
          </a:p>
          <a:p>
            <a:r>
              <a:rPr lang="en-GB" sz="2400" dirty="0"/>
              <a:t>Using each number only once, what is</a:t>
            </a:r>
          </a:p>
          <a:p>
            <a:r>
              <a:rPr lang="en-GB" sz="2400" dirty="0"/>
              <a:t>(a)	the largest number you can make,</a:t>
            </a:r>
          </a:p>
          <a:p>
            <a:r>
              <a:rPr lang="en-GB" sz="2400" dirty="0"/>
              <a:t>(b)	the smallest number you can make?</a:t>
            </a:r>
          </a:p>
        </p:txBody>
      </p:sp>
      <p:sp>
        <p:nvSpPr>
          <p:cNvPr id="4" name="TextBox 3">
            <a:extLst>
              <a:ext uri="{FF2B5EF4-FFF2-40B4-BE49-F238E27FC236}">
                <a16:creationId xmlns:a16="http://schemas.microsoft.com/office/drawing/2014/main" id="{FEB77F45-126A-4167-9D98-0A773C6E168A}"/>
              </a:ext>
            </a:extLst>
          </p:cNvPr>
          <p:cNvSpPr txBox="1"/>
          <p:nvPr/>
        </p:nvSpPr>
        <p:spPr>
          <a:xfrm>
            <a:off x="3071664" y="1348809"/>
            <a:ext cx="5040560" cy="461665"/>
          </a:xfrm>
          <a:prstGeom prst="rect">
            <a:avLst/>
          </a:prstGeom>
          <a:noFill/>
        </p:spPr>
        <p:txBody>
          <a:bodyPr wrap="square" rtlCol="0">
            <a:spAutoFit/>
          </a:bodyPr>
          <a:lstStyle/>
          <a:p>
            <a:r>
              <a:rPr lang="en-GB" sz="2400" dirty="0"/>
              <a:t>0.7, 0.2991, 1.05, 1.508, 0.58, 2.4</a:t>
            </a:r>
          </a:p>
        </p:txBody>
      </p:sp>
      <p:sp>
        <p:nvSpPr>
          <p:cNvPr id="5" name="Rectangle 4">
            <a:extLst>
              <a:ext uri="{FF2B5EF4-FFF2-40B4-BE49-F238E27FC236}">
                <a16:creationId xmlns:a16="http://schemas.microsoft.com/office/drawing/2014/main" id="{41078107-FAF5-4461-A243-C304D78960A6}"/>
              </a:ext>
            </a:extLst>
          </p:cNvPr>
          <p:cNvSpPr/>
          <p:nvPr/>
        </p:nvSpPr>
        <p:spPr>
          <a:xfrm>
            <a:off x="2999656" y="1816511"/>
            <a:ext cx="4935387" cy="461665"/>
          </a:xfrm>
          <a:prstGeom prst="rect">
            <a:avLst/>
          </a:prstGeom>
        </p:spPr>
        <p:txBody>
          <a:bodyPr wrap="square">
            <a:spAutoFit/>
          </a:bodyPr>
          <a:lstStyle/>
          <a:p>
            <a:r>
              <a:rPr lang="en-GB" dirty="0">
                <a:solidFill>
                  <a:srgbClr val="FF0000"/>
                </a:solidFill>
              </a:rPr>
              <a:t> </a:t>
            </a:r>
            <a:r>
              <a:rPr lang="en-GB" sz="2400" dirty="0">
                <a:solidFill>
                  <a:srgbClr val="FF0000"/>
                </a:solidFill>
              </a:rPr>
              <a:t>0.2991, 0.58, 0.7, 1.05, 1.508, 2.4</a:t>
            </a:r>
          </a:p>
        </p:txBody>
      </p:sp>
      <p:sp>
        <p:nvSpPr>
          <p:cNvPr id="6" name="TextBox 5">
            <a:extLst>
              <a:ext uri="{FF2B5EF4-FFF2-40B4-BE49-F238E27FC236}">
                <a16:creationId xmlns:a16="http://schemas.microsoft.com/office/drawing/2014/main" id="{4285F3E1-71C1-43F9-9B95-4F3BE8A8492F}"/>
              </a:ext>
            </a:extLst>
          </p:cNvPr>
          <p:cNvSpPr txBox="1"/>
          <p:nvPr/>
        </p:nvSpPr>
        <p:spPr>
          <a:xfrm>
            <a:off x="2474808" y="3952039"/>
            <a:ext cx="5112568" cy="461665"/>
          </a:xfrm>
          <a:prstGeom prst="rect">
            <a:avLst/>
          </a:prstGeom>
          <a:noFill/>
        </p:spPr>
        <p:txBody>
          <a:bodyPr wrap="square" rtlCol="0">
            <a:spAutoFit/>
          </a:bodyPr>
          <a:lstStyle/>
          <a:p>
            <a:r>
              <a:rPr lang="en-GB" sz="2400" dirty="0">
                <a:solidFill>
                  <a:srgbClr val="FF0000"/>
                </a:solidFill>
              </a:rPr>
              <a:t>(a) The largest number is 7.430</a:t>
            </a:r>
          </a:p>
        </p:txBody>
      </p:sp>
      <p:sp>
        <p:nvSpPr>
          <p:cNvPr id="7" name="Rectangle 6">
            <a:extLst>
              <a:ext uri="{FF2B5EF4-FFF2-40B4-BE49-F238E27FC236}">
                <a16:creationId xmlns:a16="http://schemas.microsoft.com/office/drawing/2014/main" id="{9E7820A1-567C-4163-96EA-8642ED058453}"/>
              </a:ext>
            </a:extLst>
          </p:cNvPr>
          <p:cNvSpPr/>
          <p:nvPr/>
        </p:nvSpPr>
        <p:spPr>
          <a:xfrm>
            <a:off x="2474808" y="4435913"/>
            <a:ext cx="4680320" cy="461665"/>
          </a:xfrm>
          <a:prstGeom prst="rect">
            <a:avLst/>
          </a:prstGeom>
        </p:spPr>
        <p:txBody>
          <a:bodyPr wrap="none">
            <a:spAutoFit/>
          </a:bodyPr>
          <a:lstStyle/>
          <a:p>
            <a:r>
              <a:rPr lang="en-GB" sz="2400" dirty="0">
                <a:solidFill>
                  <a:srgbClr val="FF0000"/>
                </a:solidFill>
              </a:rPr>
              <a:t>(b) The smallest number is 0.347</a:t>
            </a:r>
          </a:p>
        </p:txBody>
      </p:sp>
      <p:sp>
        <p:nvSpPr>
          <p:cNvPr id="8" name="TextBox 7">
            <a:extLst>
              <a:ext uri="{FF2B5EF4-FFF2-40B4-BE49-F238E27FC236}">
                <a16:creationId xmlns:a16="http://schemas.microsoft.com/office/drawing/2014/main" id="{3FF4C618-90DC-4D01-9CA8-4FA5927BB873}"/>
              </a:ext>
            </a:extLst>
          </p:cNvPr>
          <p:cNvSpPr txBox="1"/>
          <p:nvPr/>
        </p:nvSpPr>
        <p:spPr>
          <a:xfrm>
            <a:off x="2474808" y="4897578"/>
            <a:ext cx="9175262" cy="461665"/>
          </a:xfrm>
          <a:prstGeom prst="rect">
            <a:avLst/>
          </a:prstGeom>
          <a:noFill/>
        </p:spPr>
        <p:txBody>
          <a:bodyPr wrap="square" rtlCol="0">
            <a:spAutoFit/>
          </a:bodyPr>
          <a:lstStyle/>
          <a:p>
            <a:r>
              <a:rPr lang="en-GB" sz="2400" dirty="0">
                <a:solidFill>
                  <a:srgbClr val="FF0000"/>
                </a:solidFill>
              </a:rPr>
              <a:t>The smallest number again is the reverse of the largest number.</a:t>
            </a:r>
          </a:p>
        </p:txBody>
      </p:sp>
    </p:spTree>
    <p:extLst>
      <p:ext uri="{BB962C8B-B14F-4D97-AF65-F5344CB8AC3E}">
        <p14:creationId xmlns:p14="http://schemas.microsoft.com/office/powerpoint/2010/main" val="30797757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dirty="0"/>
              <a:t> Section 2: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have completed the </a:t>
            </a:r>
            <a:r>
              <a:rPr lang="en-US" altLang="en-US" sz="2400" b="1" dirty="0"/>
              <a:t>second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00B050"/>
                </a:solidFill>
              </a:rPr>
              <a:t>If you have completed and mastered this section,</a:t>
            </a:r>
            <a:br>
              <a:rPr lang="en-US" altLang="en-US" sz="2400" dirty="0">
                <a:solidFill>
                  <a:srgbClr val="00B050"/>
                </a:solidFill>
              </a:rPr>
            </a:br>
            <a:r>
              <a:rPr lang="en-US" altLang="en-US" sz="2400" b="1" dirty="0">
                <a:solidFill>
                  <a:srgbClr val="00B050"/>
                </a:solidFill>
              </a:rPr>
              <a:t>click</a:t>
            </a:r>
            <a:r>
              <a:rPr lang="en-US" altLang="en-US" sz="2400" dirty="0">
                <a:solidFill>
                  <a:srgbClr val="00B050"/>
                </a:solidFill>
              </a:rPr>
              <a:t> to start the </a:t>
            </a:r>
            <a:r>
              <a:rPr lang="en-US" altLang="en-US" sz="2400" b="1" dirty="0">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FFC000"/>
                </a:solidFill>
              </a:rPr>
              <a:t>If you need more examples and interactive practice,</a:t>
            </a:r>
            <a:br>
              <a:rPr lang="en-US" altLang="en-US" sz="2400" dirty="0">
                <a:solidFill>
                  <a:srgbClr val="FFC000"/>
                </a:solidFill>
              </a:rPr>
            </a:br>
            <a:r>
              <a:rPr lang="en-US" altLang="en-US" sz="2400" dirty="0">
                <a:solidFill>
                  <a:srgbClr val="FFC000"/>
                </a:solidFill>
              </a:rPr>
              <a:t>press </a:t>
            </a:r>
            <a:r>
              <a:rPr lang="en-US" altLang="en-US" sz="2400" b="1" dirty="0">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might also find it helpful to look at:</a:t>
            </a:r>
            <a:endParaRPr lang="en-US" altLang="en-US" sz="2400" b="1" dirty="0">
              <a:solidFill>
                <a:srgbClr val="FF0000"/>
              </a:solidFill>
            </a:endParaRPr>
          </a:p>
          <a:p>
            <a:endParaRPr lang="en-US" altLang="en-US" sz="2400" dirty="0">
              <a:solidFill>
                <a:srgbClr val="FF0000"/>
              </a:solidFill>
            </a:endParaRPr>
          </a:p>
          <a:p>
            <a:pPr algn="ctr"/>
            <a:r>
              <a:rPr lang="en-US" altLang="en-US" sz="2400" b="1" dirty="0">
                <a:solidFill>
                  <a:srgbClr val="FF0000"/>
                </a:solidFill>
              </a:rPr>
              <a:t>Essential Information:</a:t>
            </a:r>
            <a:r>
              <a:rPr lang="en-US" altLang="en-US" sz="2400" dirty="0">
                <a:solidFill>
                  <a:srgbClr val="FF0000"/>
                </a:solidFill>
              </a:rPr>
              <a:t> press </a:t>
            </a:r>
            <a:r>
              <a:rPr lang="en-US" altLang="en-US" sz="2400" b="1" dirty="0">
                <a:solidFill>
                  <a:srgbClr val="FF0000"/>
                </a:solidFill>
              </a:rPr>
              <a:t>here</a:t>
            </a:r>
          </a:p>
          <a:p>
            <a:endParaRPr lang="en-US" altLang="en-US" sz="2400" b="1" dirty="0">
              <a:solidFill>
                <a:srgbClr val="FF0000"/>
              </a:solidFill>
            </a:endParaRPr>
          </a:p>
        </p:txBody>
      </p:sp>
    </p:spTree>
    <p:extLst>
      <p:ext uri="{BB962C8B-B14F-4D97-AF65-F5344CB8AC3E}">
        <p14:creationId xmlns:p14="http://schemas.microsoft.com/office/powerpoint/2010/main" val="1831876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Arithmetic: Addition and Subtraction of Decimals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D6B21A8D-2990-492A-B033-6C608E911E3F}"/>
              </a:ext>
            </a:extLst>
          </p:cNvPr>
          <p:cNvSpPr txBox="1"/>
          <p:nvPr/>
        </p:nvSpPr>
        <p:spPr>
          <a:xfrm>
            <a:off x="2519879" y="1026568"/>
            <a:ext cx="9284840" cy="830997"/>
          </a:xfrm>
          <a:prstGeom prst="rect">
            <a:avLst/>
          </a:prstGeom>
          <a:noFill/>
        </p:spPr>
        <p:txBody>
          <a:bodyPr wrap="square" rtlCol="0">
            <a:spAutoFit/>
          </a:bodyPr>
          <a:lstStyle/>
          <a:p>
            <a:r>
              <a:rPr lang="en-GB" sz="2400" dirty="0"/>
              <a:t>Here we will first revise addition and subtraction of whole numbers</a:t>
            </a:r>
          </a:p>
          <a:p>
            <a:endParaRPr lang="en-GB" sz="2400" dirty="0"/>
          </a:p>
        </p:txBody>
      </p:sp>
      <p:sp>
        <p:nvSpPr>
          <p:cNvPr id="3" name="Rectangle 2">
            <a:extLst>
              <a:ext uri="{FF2B5EF4-FFF2-40B4-BE49-F238E27FC236}">
                <a16:creationId xmlns:a16="http://schemas.microsoft.com/office/drawing/2014/main" id="{3E550AC4-7603-4D58-BD53-DB2C252389CE}"/>
              </a:ext>
            </a:extLst>
          </p:cNvPr>
          <p:cNvSpPr/>
          <p:nvPr/>
        </p:nvSpPr>
        <p:spPr>
          <a:xfrm>
            <a:off x="5268068" y="1859473"/>
            <a:ext cx="7358628" cy="2677656"/>
          </a:xfrm>
          <a:prstGeom prst="rect">
            <a:avLst/>
          </a:prstGeom>
        </p:spPr>
        <p:txBody>
          <a:bodyPr wrap="square">
            <a:spAutoFit/>
          </a:bodyPr>
          <a:lstStyle/>
          <a:p>
            <a:r>
              <a:rPr lang="en-GB" sz="2400" dirty="0">
                <a:solidFill>
                  <a:srgbClr val="FF0000"/>
                </a:solidFill>
              </a:rPr>
              <a:t>3 + 8 = 11       since 6 + 2 = 8</a:t>
            </a:r>
          </a:p>
          <a:p>
            <a:r>
              <a:rPr lang="en-GB" sz="2400" dirty="0"/>
              <a:t>                 </a:t>
            </a:r>
          </a:p>
          <a:p>
            <a:r>
              <a:rPr lang="en-GB" sz="2400" dirty="0">
                <a:solidFill>
                  <a:srgbClr val="FF0000"/>
                </a:solidFill>
              </a:rPr>
              <a:t>18 −11 = 7      since  4 + 7 = 11</a:t>
            </a:r>
          </a:p>
          <a:p>
            <a:pPr marL="457200" indent="-457200">
              <a:buAutoNum type="alphaLcParenBoth" startAt="2"/>
            </a:pPr>
            <a:endParaRPr lang="en-GB" sz="2400" dirty="0"/>
          </a:p>
          <a:p>
            <a:r>
              <a:rPr lang="en-GB" sz="2400" dirty="0">
                <a:solidFill>
                  <a:srgbClr val="FF0000"/>
                </a:solidFill>
              </a:rPr>
              <a:t>12 − 2 = 10     since 4 – 2 = 2</a:t>
            </a:r>
          </a:p>
          <a:p>
            <a:endParaRPr lang="en-GB" sz="2400" dirty="0"/>
          </a:p>
          <a:p>
            <a:r>
              <a:rPr lang="en-GB" sz="2400" dirty="0">
                <a:solidFill>
                  <a:srgbClr val="FF0000"/>
                </a:solidFill>
              </a:rPr>
              <a:t>8 – 2 = 6           since 12 – 4 = 8</a:t>
            </a:r>
          </a:p>
        </p:txBody>
      </p:sp>
      <p:sp>
        <p:nvSpPr>
          <p:cNvPr id="4" name="TextBox 3">
            <a:extLst>
              <a:ext uri="{FF2B5EF4-FFF2-40B4-BE49-F238E27FC236}">
                <a16:creationId xmlns:a16="http://schemas.microsoft.com/office/drawing/2014/main" id="{89385E0C-C497-4579-82E1-620F9A61EB3A}"/>
              </a:ext>
            </a:extLst>
          </p:cNvPr>
          <p:cNvSpPr txBox="1"/>
          <p:nvPr/>
        </p:nvSpPr>
        <p:spPr>
          <a:xfrm>
            <a:off x="2566595" y="1581723"/>
            <a:ext cx="1944216" cy="461665"/>
          </a:xfrm>
          <a:prstGeom prst="rect">
            <a:avLst/>
          </a:prstGeom>
          <a:noFill/>
        </p:spPr>
        <p:txBody>
          <a:bodyPr wrap="square" rtlCol="0">
            <a:spAutoFit/>
          </a:bodyPr>
          <a:lstStyle/>
          <a:p>
            <a:r>
              <a:rPr lang="en-GB" sz="2400" b="1" dirty="0"/>
              <a:t>Example</a:t>
            </a:r>
          </a:p>
        </p:txBody>
      </p:sp>
      <p:sp>
        <p:nvSpPr>
          <p:cNvPr id="5" name="Rectangle 4">
            <a:extLst>
              <a:ext uri="{FF2B5EF4-FFF2-40B4-BE49-F238E27FC236}">
                <a16:creationId xmlns:a16="http://schemas.microsoft.com/office/drawing/2014/main" id="{8A74B604-BE07-4ABE-89DB-6D569D0CA3B6}"/>
              </a:ext>
            </a:extLst>
          </p:cNvPr>
          <p:cNvSpPr/>
          <p:nvPr/>
        </p:nvSpPr>
        <p:spPr>
          <a:xfrm>
            <a:off x="2552807" y="2023646"/>
            <a:ext cx="2491708" cy="461665"/>
          </a:xfrm>
          <a:prstGeom prst="rect">
            <a:avLst/>
          </a:prstGeom>
        </p:spPr>
        <p:txBody>
          <a:bodyPr wrap="none">
            <a:spAutoFit/>
          </a:bodyPr>
          <a:lstStyle/>
          <a:p>
            <a:r>
              <a:rPr lang="en-GB" sz="2400" dirty="0"/>
              <a:t>(a)	3 + ( 6 + 2 ) =</a:t>
            </a:r>
          </a:p>
        </p:txBody>
      </p:sp>
      <p:sp>
        <p:nvSpPr>
          <p:cNvPr id="6" name="Rectangle 5">
            <a:extLst>
              <a:ext uri="{FF2B5EF4-FFF2-40B4-BE49-F238E27FC236}">
                <a16:creationId xmlns:a16="http://schemas.microsoft.com/office/drawing/2014/main" id="{2E5E71C5-765D-4FF5-B98F-606F8165173F}"/>
              </a:ext>
            </a:extLst>
          </p:cNvPr>
          <p:cNvSpPr/>
          <p:nvPr/>
        </p:nvSpPr>
        <p:spPr>
          <a:xfrm>
            <a:off x="2561418" y="2670917"/>
            <a:ext cx="2678938" cy="461665"/>
          </a:xfrm>
          <a:prstGeom prst="rect">
            <a:avLst/>
          </a:prstGeom>
        </p:spPr>
        <p:txBody>
          <a:bodyPr wrap="none">
            <a:spAutoFit/>
          </a:bodyPr>
          <a:lstStyle/>
          <a:p>
            <a:r>
              <a:rPr lang="en-GB" sz="2400" dirty="0"/>
              <a:t>(b) 18 - ( 4 + 7 ) = </a:t>
            </a:r>
          </a:p>
        </p:txBody>
      </p:sp>
      <p:sp>
        <p:nvSpPr>
          <p:cNvPr id="7" name="Rectangle 6">
            <a:extLst>
              <a:ext uri="{FF2B5EF4-FFF2-40B4-BE49-F238E27FC236}">
                <a16:creationId xmlns:a16="http://schemas.microsoft.com/office/drawing/2014/main" id="{4FA885CA-8BE8-4E79-8900-785A9EFE7A11}"/>
              </a:ext>
            </a:extLst>
          </p:cNvPr>
          <p:cNvSpPr/>
          <p:nvPr/>
        </p:nvSpPr>
        <p:spPr>
          <a:xfrm>
            <a:off x="2552807" y="3286754"/>
            <a:ext cx="2740174" cy="461665"/>
          </a:xfrm>
          <a:prstGeom prst="rect">
            <a:avLst/>
          </a:prstGeom>
        </p:spPr>
        <p:txBody>
          <a:bodyPr wrap="none">
            <a:spAutoFit/>
          </a:bodyPr>
          <a:lstStyle/>
          <a:p>
            <a:r>
              <a:rPr lang="en-GB" sz="2400" dirty="0"/>
              <a:t>(c)	12 – ( 4 − 2 ) = </a:t>
            </a:r>
          </a:p>
        </p:txBody>
      </p:sp>
      <p:sp>
        <p:nvSpPr>
          <p:cNvPr id="9" name="Rectangle 8">
            <a:extLst>
              <a:ext uri="{FF2B5EF4-FFF2-40B4-BE49-F238E27FC236}">
                <a16:creationId xmlns:a16="http://schemas.microsoft.com/office/drawing/2014/main" id="{C26D4FC1-2EAC-400D-B5EA-954FC648D9CD}"/>
              </a:ext>
            </a:extLst>
          </p:cNvPr>
          <p:cNvSpPr/>
          <p:nvPr/>
        </p:nvSpPr>
        <p:spPr>
          <a:xfrm>
            <a:off x="2588484" y="3990944"/>
            <a:ext cx="2570255" cy="461665"/>
          </a:xfrm>
          <a:prstGeom prst="rect">
            <a:avLst/>
          </a:prstGeom>
        </p:spPr>
        <p:txBody>
          <a:bodyPr wrap="none">
            <a:spAutoFit/>
          </a:bodyPr>
          <a:lstStyle/>
          <a:p>
            <a:r>
              <a:rPr lang="en-GB" dirty="0"/>
              <a:t>(</a:t>
            </a:r>
            <a:r>
              <a:rPr lang="en-GB" sz="2400" dirty="0"/>
              <a:t>d)	(12 − 4) – 2 = </a:t>
            </a:r>
          </a:p>
        </p:txBody>
      </p:sp>
      <p:sp>
        <p:nvSpPr>
          <p:cNvPr id="10" name="Rectangle 9">
            <a:extLst>
              <a:ext uri="{FF2B5EF4-FFF2-40B4-BE49-F238E27FC236}">
                <a16:creationId xmlns:a16="http://schemas.microsoft.com/office/drawing/2014/main" id="{5ED7FAB4-8794-4ADF-9642-73A92D0F5B8D}"/>
              </a:ext>
            </a:extLst>
          </p:cNvPr>
          <p:cNvSpPr/>
          <p:nvPr/>
        </p:nvSpPr>
        <p:spPr>
          <a:xfrm>
            <a:off x="2561418" y="4537129"/>
            <a:ext cx="1451038" cy="461665"/>
          </a:xfrm>
          <a:prstGeom prst="rect">
            <a:avLst/>
          </a:prstGeom>
        </p:spPr>
        <p:txBody>
          <a:bodyPr wrap="none">
            <a:spAutoFit/>
          </a:bodyPr>
          <a:lstStyle/>
          <a:p>
            <a:r>
              <a:rPr lang="en-GB" sz="2400" b="1" dirty="0"/>
              <a:t>Example</a:t>
            </a:r>
          </a:p>
        </p:txBody>
      </p:sp>
      <p:sp>
        <p:nvSpPr>
          <p:cNvPr id="11" name="Rectangle 10">
            <a:extLst>
              <a:ext uri="{FF2B5EF4-FFF2-40B4-BE49-F238E27FC236}">
                <a16:creationId xmlns:a16="http://schemas.microsoft.com/office/drawing/2014/main" id="{ABFD17B9-15BD-415D-9283-74AD003A4658}"/>
              </a:ext>
            </a:extLst>
          </p:cNvPr>
          <p:cNvSpPr/>
          <p:nvPr/>
        </p:nvSpPr>
        <p:spPr>
          <a:xfrm>
            <a:off x="2575482" y="4917504"/>
            <a:ext cx="4095294" cy="1938992"/>
          </a:xfrm>
          <a:prstGeom prst="rect">
            <a:avLst/>
          </a:prstGeom>
        </p:spPr>
        <p:txBody>
          <a:bodyPr wrap="square">
            <a:spAutoFit/>
          </a:bodyPr>
          <a:lstStyle/>
          <a:p>
            <a:r>
              <a:rPr lang="en-GB" sz="2400" dirty="0"/>
              <a:t>To find  102.80 + 15.21,  </a:t>
            </a:r>
          </a:p>
          <a:p>
            <a:r>
              <a:rPr lang="en-GB" sz="2400" dirty="0"/>
              <a:t>line up the decimal points:</a:t>
            </a:r>
          </a:p>
          <a:p>
            <a:r>
              <a:rPr lang="en-GB" sz="2400" dirty="0"/>
              <a:t>            </a:t>
            </a:r>
            <a:r>
              <a:rPr lang="en-GB" sz="2400" dirty="0">
                <a:solidFill>
                  <a:srgbClr val="FF0000"/>
                </a:solidFill>
              </a:rPr>
              <a:t>102.80</a:t>
            </a:r>
          </a:p>
          <a:p>
            <a:r>
              <a:rPr lang="en-GB" sz="2400" dirty="0">
                <a:solidFill>
                  <a:srgbClr val="FF0000"/>
                </a:solidFill>
              </a:rPr>
              <a:t>            +</a:t>
            </a:r>
            <a:r>
              <a:rPr lang="en-GB" sz="2400" u="sng" dirty="0">
                <a:solidFill>
                  <a:srgbClr val="FF0000"/>
                </a:solidFill>
              </a:rPr>
              <a:t>15.21</a:t>
            </a:r>
          </a:p>
          <a:p>
            <a:r>
              <a:rPr lang="en-GB" dirty="0"/>
              <a:t>               </a:t>
            </a:r>
            <a:r>
              <a:rPr lang="en-GB" sz="2400" u="sng" dirty="0">
                <a:solidFill>
                  <a:srgbClr val="FF0000"/>
                </a:solidFill>
              </a:rPr>
              <a:t>118.01</a:t>
            </a:r>
          </a:p>
        </p:txBody>
      </p:sp>
      <p:sp>
        <p:nvSpPr>
          <p:cNvPr id="12" name="Rectangle 11">
            <a:extLst>
              <a:ext uri="{FF2B5EF4-FFF2-40B4-BE49-F238E27FC236}">
                <a16:creationId xmlns:a16="http://schemas.microsoft.com/office/drawing/2014/main" id="{4DEA3EC9-2543-4056-8405-9B802739BCEC}"/>
              </a:ext>
            </a:extLst>
          </p:cNvPr>
          <p:cNvSpPr/>
          <p:nvPr/>
        </p:nvSpPr>
        <p:spPr>
          <a:xfrm>
            <a:off x="7392144" y="4919008"/>
            <a:ext cx="3831498" cy="1938992"/>
          </a:xfrm>
          <a:prstGeom prst="rect">
            <a:avLst/>
          </a:prstGeom>
        </p:spPr>
        <p:txBody>
          <a:bodyPr wrap="none">
            <a:spAutoFit/>
          </a:bodyPr>
          <a:lstStyle/>
          <a:p>
            <a:r>
              <a:rPr lang="en-GB" sz="2400" dirty="0"/>
              <a:t>To find  92.69 – 10.4,</a:t>
            </a:r>
          </a:p>
          <a:p>
            <a:r>
              <a:rPr lang="en-GB" sz="2400" dirty="0"/>
              <a:t>line up the decimal points:</a:t>
            </a:r>
            <a:r>
              <a:rPr lang="en-GB" sz="2400" dirty="0">
                <a:solidFill>
                  <a:srgbClr val="FF0000"/>
                </a:solidFill>
              </a:rPr>
              <a:t> </a:t>
            </a:r>
          </a:p>
          <a:p>
            <a:r>
              <a:rPr lang="en-GB" sz="2400" dirty="0">
                <a:solidFill>
                  <a:srgbClr val="FF0000"/>
                </a:solidFill>
              </a:rPr>
              <a:t>            92.69</a:t>
            </a:r>
          </a:p>
          <a:p>
            <a:r>
              <a:rPr lang="en-GB" sz="2400" dirty="0">
                <a:solidFill>
                  <a:srgbClr val="FF0000"/>
                </a:solidFill>
              </a:rPr>
              <a:t>           -</a:t>
            </a:r>
            <a:r>
              <a:rPr lang="en-GB" sz="2400" u="sng" dirty="0">
                <a:solidFill>
                  <a:srgbClr val="FF0000"/>
                </a:solidFill>
              </a:rPr>
              <a:t>10.40</a:t>
            </a:r>
          </a:p>
          <a:p>
            <a:r>
              <a:rPr lang="en-GB" sz="2400" dirty="0"/>
              <a:t>            </a:t>
            </a:r>
            <a:r>
              <a:rPr lang="en-GB" sz="2400" u="sng" dirty="0">
                <a:solidFill>
                  <a:srgbClr val="FF0000"/>
                </a:solidFill>
              </a:rPr>
              <a:t>82.29</a:t>
            </a:r>
            <a:endParaRPr lang="en-GB" sz="2400" dirty="0"/>
          </a:p>
        </p:txBody>
      </p:sp>
    </p:spTree>
    <p:extLst>
      <p:ext uri="{BB962C8B-B14F-4D97-AF65-F5344CB8AC3E}">
        <p14:creationId xmlns:p14="http://schemas.microsoft.com/office/powerpoint/2010/main" val="277224446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xEl>
                                              <p:pRg st="2" end="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2">
                                            <p:txEl>
                                              <p:pRg st="3" end="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Section 3: Skills Check</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2AE616BE-FF23-4F5B-940C-EF7ABD73A5F7}"/>
              </a:ext>
            </a:extLst>
          </p:cNvPr>
          <p:cNvSpPr/>
          <p:nvPr/>
        </p:nvSpPr>
        <p:spPr>
          <a:xfrm>
            <a:off x="2511365" y="834696"/>
            <a:ext cx="7632848" cy="3416320"/>
          </a:xfrm>
          <a:prstGeom prst="rect">
            <a:avLst/>
          </a:prstGeom>
        </p:spPr>
        <p:txBody>
          <a:bodyPr wrap="square">
            <a:spAutoFit/>
          </a:bodyPr>
          <a:lstStyle/>
          <a:p>
            <a:r>
              <a:rPr lang="en-GB" sz="2400" dirty="0"/>
              <a:t>1.	Is each of these statements true or false?</a:t>
            </a:r>
          </a:p>
          <a:p>
            <a:pPr marL="457200" indent="-457200">
              <a:buAutoNum type="alphaLcParenBoth"/>
            </a:pPr>
            <a:r>
              <a:rPr lang="en-GB" sz="2400" dirty="0"/>
              <a:t>3 + 9 = 9 + 3</a:t>
            </a:r>
          </a:p>
          <a:p>
            <a:pPr marL="457200" indent="-457200">
              <a:buAutoNum type="alphaLcParenBoth"/>
            </a:pPr>
            <a:r>
              <a:rPr lang="en-GB" sz="2400" dirty="0"/>
              <a:t>3 -1 = 1 – 3</a:t>
            </a:r>
          </a:p>
          <a:p>
            <a:pPr marL="457200" indent="-457200">
              <a:buAutoNum type="alphaLcParenBoth"/>
            </a:pPr>
            <a:r>
              <a:rPr lang="en-GB" sz="2400" dirty="0"/>
              <a:t>8 + 2 + 9 = 9 + 8 + 2</a:t>
            </a:r>
          </a:p>
          <a:p>
            <a:pPr marL="457200" indent="-457200">
              <a:buFontTx/>
              <a:buAutoNum type="alphaLcParenBoth"/>
            </a:pPr>
            <a:r>
              <a:rPr lang="en-GB" sz="2400" dirty="0"/>
              <a:t>14 + 7 + 6 = 7 + 20</a:t>
            </a:r>
          </a:p>
          <a:p>
            <a:pPr marL="457200" indent="-457200">
              <a:buAutoNum type="alphaLcParenBoth"/>
            </a:pPr>
            <a:r>
              <a:rPr lang="en-GB" sz="2400" dirty="0"/>
              <a:t>3 + 16 – 3 = 16</a:t>
            </a:r>
          </a:p>
          <a:p>
            <a:pPr marL="457200" indent="-457200">
              <a:buAutoNum type="alphaLcParenBoth"/>
            </a:pPr>
            <a:r>
              <a:rPr lang="en-GB" sz="2400" dirty="0"/>
              <a:t>17 – 10 = 10 – 17</a:t>
            </a:r>
          </a:p>
          <a:p>
            <a:pPr marL="457200" indent="-457200">
              <a:buAutoNum type="alphaLcParenBoth"/>
            </a:pPr>
            <a:r>
              <a:rPr lang="en-GB" sz="2400" dirty="0"/>
              <a:t>4 + 16 + 9 = 13 + 16</a:t>
            </a:r>
          </a:p>
          <a:p>
            <a:pPr marL="457200" indent="-457200">
              <a:buAutoNum type="alphaLcParenBoth"/>
            </a:pPr>
            <a:r>
              <a:rPr lang="en-GB" sz="2400" dirty="0"/>
              <a:t>14 + 8 = 8 + 14</a:t>
            </a:r>
          </a:p>
        </p:txBody>
      </p:sp>
      <p:sp>
        <p:nvSpPr>
          <p:cNvPr id="9" name="TextBox 8">
            <a:extLst>
              <a:ext uri="{FF2B5EF4-FFF2-40B4-BE49-F238E27FC236}">
                <a16:creationId xmlns:a16="http://schemas.microsoft.com/office/drawing/2014/main" id="{BD641DB5-4149-401B-B14A-7B68C8AD4A0A}"/>
              </a:ext>
            </a:extLst>
          </p:cNvPr>
          <p:cNvSpPr txBox="1"/>
          <p:nvPr/>
        </p:nvSpPr>
        <p:spPr>
          <a:xfrm>
            <a:off x="2511365" y="4228580"/>
            <a:ext cx="3456384" cy="2985433"/>
          </a:xfrm>
          <a:prstGeom prst="rect">
            <a:avLst/>
          </a:prstGeom>
          <a:noFill/>
        </p:spPr>
        <p:txBody>
          <a:bodyPr wrap="square" rtlCol="0">
            <a:spAutoFit/>
          </a:bodyPr>
          <a:lstStyle/>
          <a:p>
            <a:r>
              <a:rPr lang="en-GB" sz="2400"/>
              <a:t>2. Find</a:t>
            </a:r>
          </a:p>
          <a:p>
            <a:pPr marL="457200" indent="-457200">
              <a:buAutoNum type="alphaLcParenBoth"/>
            </a:pPr>
            <a:r>
              <a:rPr lang="en-GB" sz="2400"/>
              <a:t>3 + (6 – 2) =</a:t>
            </a:r>
          </a:p>
          <a:p>
            <a:pPr marL="457200" indent="-457200">
              <a:buAutoNum type="alphaLcParenBoth"/>
            </a:pPr>
            <a:r>
              <a:rPr lang="en-GB" sz="2400"/>
              <a:t>5 – (8 – 7) =</a:t>
            </a:r>
          </a:p>
          <a:p>
            <a:pPr marL="457200" indent="-457200">
              <a:buAutoNum type="alphaLcParenBoth"/>
            </a:pPr>
            <a:r>
              <a:rPr lang="en-GB" sz="2400"/>
              <a:t>(3 + 6) – 8 =</a:t>
            </a:r>
          </a:p>
          <a:p>
            <a:pPr marL="457200" indent="-457200">
              <a:buAutoNum type="alphaLcParenBoth"/>
            </a:pPr>
            <a:r>
              <a:rPr lang="en-GB" sz="2400"/>
              <a:t>15 – ( 4 + 2) =</a:t>
            </a:r>
          </a:p>
          <a:p>
            <a:pPr marL="457200" indent="-457200">
              <a:buAutoNum type="alphaLcParenBoth"/>
            </a:pPr>
            <a:r>
              <a:rPr lang="en-GB" sz="2400"/>
              <a:t>( 17 – 1) – 4 =</a:t>
            </a:r>
          </a:p>
          <a:p>
            <a:endParaRPr lang="en-GB" sz="2400"/>
          </a:p>
          <a:p>
            <a:endParaRPr lang="en-GB" dirty="0"/>
          </a:p>
        </p:txBody>
      </p:sp>
      <p:sp>
        <p:nvSpPr>
          <p:cNvPr id="10" name="TextBox 9">
            <a:extLst>
              <a:ext uri="{FF2B5EF4-FFF2-40B4-BE49-F238E27FC236}">
                <a16:creationId xmlns:a16="http://schemas.microsoft.com/office/drawing/2014/main" id="{C1B3E6DF-91A7-4623-9332-0FC4B9858141}"/>
              </a:ext>
            </a:extLst>
          </p:cNvPr>
          <p:cNvSpPr txBox="1"/>
          <p:nvPr/>
        </p:nvSpPr>
        <p:spPr>
          <a:xfrm>
            <a:off x="6306092" y="4653136"/>
            <a:ext cx="3096344" cy="1938992"/>
          </a:xfrm>
          <a:prstGeom prst="rect">
            <a:avLst/>
          </a:prstGeom>
          <a:noFill/>
        </p:spPr>
        <p:txBody>
          <a:bodyPr wrap="square" rtlCol="0">
            <a:spAutoFit/>
          </a:bodyPr>
          <a:lstStyle/>
          <a:p>
            <a:r>
              <a:rPr lang="en-GB" sz="2400" dirty="0"/>
              <a:t>(f) 23 – ( 4 – 2 ) =</a:t>
            </a:r>
          </a:p>
          <a:p>
            <a:r>
              <a:rPr lang="en-GB" sz="2400" dirty="0"/>
              <a:t>(g) 5 + ( 14 - 7) - 3 =</a:t>
            </a:r>
          </a:p>
          <a:p>
            <a:r>
              <a:rPr lang="en-GB" sz="2400" dirty="0"/>
              <a:t>(h) 4 + ( 71 -1 ) + 1 =</a:t>
            </a:r>
          </a:p>
          <a:p>
            <a:pPr marL="514350" indent="-514350">
              <a:buAutoNum type="romanLcParenBoth"/>
            </a:pPr>
            <a:r>
              <a:rPr lang="en-GB" sz="2400" dirty="0"/>
              <a:t>8 – ( 3 – 2) + 5 = </a:t>
            </a:r>
          </a:p>
          <a:p>
            <a:r>
              <a:rPr lang="en-GB" sz="2400" dirty="0"/>
              <a:t>(j) 16 – ( 8 – 7 ) – 5 =</a:t>
            </a:r>
          </a:p>
        </p:txBody>
      </p:sp>
      <p:sp>
        <p:nvSpPr>
          <p:cNvPr id="3" name="TextBox 2">
            <a:extLst>
              <a:ext uri="{FF2B5EF4-FFF2-40B4-BE49-F238E27FC236}">
                <a16:creationId xmlns:a16="http://schemas.microsoft.com/office/drawing/2014/main" id="{939B0073-DE3F-4BEA-880F-E34D5EFC2708}"/>
              </a:ext>
            </a:extLst>
          </p:cNvPr>
          <p:cNvSpPr txBox="1"/>
          <p:nvPr/>
        </p:nvSpPr>
        <p:spPr>
          <a:xfrm>
            <a:off x="6774304" y="1239143"/>
            <a:ext cx="864096" cy="461665"/>
          </a:xfrm>
          <a:prstGeom prst="rect">
            <a:avLst/>
          </a:prstGeom>
          <a:noFill/>
        </p:spPr>
        <p:txBody>
          <a:bodyPr wrap="square" rtlCol="0">
            <a:spAutoFit/>
          </a:bodyPr>
          <a:lstStyle/>
          <a:p>
            <a:r>
              <a:rPr lang="en-GB" sz="2400" dirty="0">
                <a:solidFill>
                  <a:srgbClr val="FF0000"/>
                </a:solidFill>
              </a:rPr>
              <a:t>True</a:t>
            </a:r>
          </a:p>
        </p:txBody>
      </p:sp>
      <p:sp>
        <p:nvSpPr>
          <p:cNvPr id="11" name="TextBox 10">
            <a:extLst>
              <a:ext uri="{FF2B5EF4-FFF2-40B4-BE49-F238E27FC236}">
                <a16:creationId xmlns:a16="http://schemas.microsoft.com/office/drawing/2014/main" id="{ED38EA5C-A04C-41F0-BF83-AE3883747644}"/>
              </a:ext>
            </a:extLst>
          </p:cNvPr>
          <p:cNvSpPr txBox="1"/>
          <p:nvPr/>
        </p:nvSpPr>
        <p:spPr>
          <a:xfrm>
            <a:off x="6816080" y="1700808"/>
            <a:ext cx="1944216" cy="400110"/>
          </a:xfrm>
          <a:prstGeom prst="rect">
            <a:avLst/>
          </a:prstGeom>
          <a:noFill/>
        </p:spPr>
        <p:txBody>
          <a:bodyPr wrap="square" rtlCol="0">
            <a:spAutoFit/>
          </a:bodyPr>
          <a:lstStyle/>
          <a:p>
            <a:endParaRPr lang="en-GB" dirty="0"/>
          </a:p>
        </p:txBody>
      </p:sp>
      <p:sp>
        <p:nvSpPr>
          <p:cNvPr id="5" name="Rectangle 4">
            <a:extLst>
              <a:ext uri="{FF2B5EF4-FFF2-40B4-BE49-F238E27FC236}">
                <a16:creationId xmlns:a16="http://schemas.microsoft.com/office/drawing/2014/main" id="{17161C7F-BF59-46CD-A8AF-C4124BBB1D23}"/>
              </a:ext>
            </a:extLst>
          </p:cNvPr>
          <p:cNvSpPr/>
          <p:nvPr/>
        </p:nvSpPr>
        <p:spPr>
          <a:xfrm>
            <a:off x="6816080" y="2265463"/>
            <a:ext cx="806439" cy="461665"/>
          </a:xfrm>
          <a:prstGeom prst="rect">
            <a:avLst/>
          </a:prstGeom>
        </p:spPr>
        <p:txBody>
          <a:bodyPr wrap="none">
            <a:spAutoFit/>
          </a:bodyPr>
          <a:lstStyle/>
          <a:p>
            <a:r>
              <a:rPr lang="en-GB" sz="2400" dirty="0">
                <a:solidFill>
                  <a:srgbClr val="FF0000"/>
                </a:solidFill>
              </a:rPr>
              <a:t>True</a:t>
            </a:r>
          </a:p>
        </p:txBody>
      </p:sp>
      <p:sp>
        <p:nvSpPr>
          <p:cNvPr id="6" name="Rectangle 5">
            <a:extLst>
              <a:ext uri="{FF2B5EF4-FFF2-40B4-BE49-F238E27FC236}">
                <a16:creationId xmlns:a16="http://schemas.microsoft.com/office/drawing/2014/main" id="{841A6AC2-BD89-400B-B72E-7696455C88AF}"/>
              </a:ext>
            </a:extLst>
          </p:cNvPr>
          <p:cNvSpPr/>
          <p:nvPr/>
        </p:nvSpPr>
        <p:spPr>
          <a:xfrm>
            <a:off x="6803132" y="1946247"/>
            <a:ext cx="806439" cy="461665"/>
          </a:xfrm>
          <a:prstGeom prst="rect">
            <a:avLst/>
          </a:prstGeom>
        </p:spPr>
        <p:txBody>
          <a:bodyPr wrap="none">
            <a:spAutoFit/>
          </a:bodyPr>
          <a:lstStyle/>
          <a:p>
            <a:r>
              <a:rPr lang="en-GB" sz="2400" dirty="0">
                <a:solidFill>
                  <a:srgbClr val="FF0000"/>
                </a:solidFill>
              </a:rPr>
              <a:t>True</a:t>
            </a:r>
          </a:p>
        </p:txBody>
      </p:sp>
      <p:sp>
        <p:nvSpPr>
          <p:cNvPr id="7" name="Rectangle 6">
            <a:extLst>
              <a:ext uri="{FF2B5EF4-FFF2-40B4-BE49-F238E27FC236}">
                <a16:creationId xmlns:a16="http://schemas.microsoft.com/office/drawing/2014/main" id="{B3F358B0-D9CF-4DC3-BD6C-737D0A8EB75E}"/>
              </a:ext>
            </a:extLst>
          </p:cNvPr>
          <p:cNvSpPr/>
          <p:nvPr/>
        </p:nvSpPr>
        <p:spPr>
          <a:xfrm>
            <a:off x="6803132" y="1580970"/>
            <a:ext cx="938077" cy="461665"/>
          </a:xfrm>
          <a:prstGeom prst="rect">
            <a:avLst/>
          </a:prstGeom>
        </p:spPr>
        <p:txBody>
          <a:bodyPr wrap="none">
            <a:spAutoFit/>
          </a:bodyPr>
          <a:lstStyle/>
          <a:p>
            <a:r>
              <a:rPr lang="en-GB" sz="2400" dirty="0">
                <a:solidFill>
                  <a:srgbClr val="FF0000"/>
                </a:solidFill>
              </a:rPr>
              <a:t>False</a:t>
            </a:r>
          </a:p>
        </p:txBody>
      </p:sp>
      <p:sp>
        <p:nvSpPr>
          <p:cNvPr id="8" name="Rectangle 7">
            <a:extLst>
              <a:ext uri="{FF2B5EF4-FFF2-40B4-BE49-F238E27FC236}">
                <a16:creationId xmlns:a16="http://schemas.microsoft.com/office/drawing/2014/main" id="{981C60CC-A1FD-48E0-A5BA-19F570FD588C}"/>
              </a:ext>
            </a:extLst>
          </p:cNvPr>
          <p:cNvSpPr/>
          <p:nvPr/>
        </p:nvSpPr>
        <p:spPr>
          <a:xfrm>
            <a:off x="6832849" y="2635433"/>
            <a:ext cx="806439" cy="461665"/>
          </a:xfrm>
          <a:prstGeom prst="rect">
            <a:avLst/>
          </a:prstGeom>
        </p:spPr>
        <p:txBody>
          <a:bodyPr wrap="none">
            <a:spAutoFit/>
          </a:bodyPr>
          <a:lstStyle/>
          <a:p>
            <a:r>
              <a:rPr lang="en-GB" sz="2400" dirty="0">
                <a:solidFill>
                  <a:srgbClr val="FF0000"/>
                </a:solidFill>
              </a:rPr>
              <a:t>True</a:t>
            </a:r>
          </a:p>
        </p:txBody>
      </p:sp>
      <p:sp>
        <p:nvSpPr>
          <p:cNvPr id="12" name="Rectangle 11">
            <a:extLst>
              <a:ext uri="{FF2B5EF4-FFF2-40B4-BE49-F238E27FC236}">
                <a16:creationId xmlns:a16="http://schemas.microsoft.com/office/drawing/2014/main" id="{C7AFF900-68F1-4D2B-B143-779DC46E0BD9}"/>
              </a:ext>
            </a:extLst>
          </p:cNvPr>
          <p:cNvSpPr/>
          <p:nvPr/>
        </p:nvSpPr>
        <p:spPr>
          <a:xfrm>
            <a:off x="6858496" y="3031972"/>
            <a:ext cx="938077" cy="461665"/>
          </a:xfrm>
          <a:prstGeom prst="rect">
            <a:avLst/>
          </a:prstGeom>
        </p:spPr>
        <p:txBody>
          <a:bodyPr wrap="none">
            <a:spAutoFit/>
          </a:bodyPr>
          <a:lstStyle/>
          <a:p>
            <a:r>
              <a:rPr lang="en-GB" sz="2400" dirty="0">
                <a:solidFill>
                  <a:srgbClr val="FF0000"/>
                </a:solidFill>
              </a:rPr>
              <a:t>False</a:t>
            </a:r>
          </a:p>
        </p:txBody>
      </p:sp>
      <p:sp>
        <p:nvSpPr>
          <p:cNvPr id="14" name="Rectangle 13">
            <a:extLst>
              <a:ext uri="{FF2B5EF4-FFF2-40B4-BE49-F238E27FC236}">
                <a16:creationId xmlns:a16="http://schemas.microsoft.com/office/drawing/2014/main" id="{ADA454DC-D4D1-4C6A-82B1-9097C76017DB}"/>
              </a:ext>
            </a:extLst>
          </p:cNvPr>
          <p:cNvSpPr/>
          <p:nvPr/>
        </p:nvSpPr>
        <p:spPr>
          <a:xfrm>
            <a:off x="6855068" y="3424911"/>
            <a:ext cx="806439" cy="461665"/>
          </a:xfrm>
          <a:prstGeom prst="rect">
            <a:avLst/>
          </a:prstGeom>
        </p:spPr>
        <p:txBody>
          <a:bodyPr wrap="none">
            <a:spAutoFit/>
          </a:bodyPr>
          <a:lstStyle/>
          <a:p>
            <a:r>
              <a:rPr lang="en-GB" sz="2400" dirty="0">
                <a:solidFill>
                  <a:srgbClr val="FF0000"/>
                </a:solidFill>
              </a:rPr>
              <a:t>True</a:t>
            </a:r>
          </a:p>
        </p:txBody>
      </p:sp>
      <p:sp>
        <p:nvSpPr>
          <p:cNvPr id="15" name="Rectangle 14">
            <a:extLst>
              <a:ext uri="{FF2B5EF4-FFF2-40B4-BE49-F238E27FC236}">
                <a16:creationId xmlns:a16="http://schemas.microsoft.com/office/drawing/2014/main" id="{C0F40D35-8EEE-4FB7-B7DD-1DEF67876FED}"/>
              </a:ext>
            </a:extLst>
          </p:cNvPr>
          <p:cNvSpPr/>
          <p:nvPr/>
        </p:nvSpPr>
        <p:spPr>
          <a:xfrm>
            <a:off x="6845659" y="3779280"/>
            <a:ext cx="806439" cy="461665"/>
          </a:xfrm>
          <a:prstGeom prst="rect">
            <a:avLst/>
          </a:prstGeom>
        </p:spPr>
        <p:txBody>
          <a:bodyPr wrap="none">
            <a:spAutoFit/>
          </a:bodyPr>
          <a:lstStyle/>
          <a:p>
            <a:r>
              <a:rPr lang="en-GB" sz="2400" dirty="0">
                <a:solidFill>
                  <a:srgbClr val="FF0000"/>
                </a:solidFill>
              </a:rPr>
              <a:t>True</a:t>
            </a:r>
          </a:p>
        </p:txBody>
      </p:sp>
      <p:sp>
        <p:nvSpPr>
          <p:cNvPr id="16" name="Rectangle 15">
            <a:extLst>
              <a:ext uri="{FF2B5EF4-FFF2-40B4-BE49-F238E27FC236}">
                <a16:creationId xmlns:a16="http://schemas.microsoft.com/office/drawing/2014/main" id="{8FE3F7EC-6802-4A55-B689-6360063157E8}"/>
              </a:ext>
            </a:extLst>
          </p:cNvPr>
          <p:cNvSpPr/>
          <p:nvPr/>
        </p:nvSpPr>
        <p:spPr>
          <a:xfrm>
            <a:off x="4871864" y="4581128"/>
            <a:ext cx="356188" cy="461665"/>
          </a:xfrm>
          <a:prstGeom prst="rect">
            <a:avLst/>
          </a:prstGeom>
        </p:spPr>
        <p:txBody>
          <a:bodyPr wrap="none">
            <a:spAutoFit/>
          </a:bodyPr>
          <a:lstStyle/>
          <a:p>
            <a:r>
              <a:rPr lang="en-GB" sz="2400" dirty="0">
                <a:solidFill>
                  <a:srgbClr val="FF0000"/>
                </a:solidFill>
              </a:rPr>
              <a:t>7</a:t>
            </a:r>
          </a:p>
        </p:txBody>
      </p:sp>
      <p:sp>
        <p:nvSpPr>
          <p:cNvPr id="17" name="Rectangle 16">
            <a:extLst>
              <a:ext uri="{FF2B5EF4-FFF2-40B4-BE49-F238E27FC236}">
                <a16:creationId xmlns:a16="http://schemas.microsoft.com/office/drawing/2014/main" id="{D802317F-0A48-4A2D-97F5-107374D1771D}"/>
              </a:ext>
            </a:extLst>
          </p:cNvPr>
          <p:cNvSpPr/>
          <p:nvPr/>
        </p:nvSpPr>
        <p:spPr>
          <a:xfrm>
            <a:off x="4893505" y="5321186"/>
            <a:ext cx="356188" cy="461665"/>
          </a:xfrm>
          <a:prstGeom prst="rect">
            <a:avLst/>
          </a:prstGeom>
        </p:spPr>
        <p:txBody>
          <a:bodyPr wrap="none">
            <a:spAutoFit/>
          </a:bodyPr>
          <a:lstStyle/>
          <a:p>
            <a:r>
              <a:rPr lang="en-GB" sz="2400" dirty="0">
                <a:solidFill>
                  <a:srgbClr val="FF0000"/>
                </a:solidFill>
              </a:rPr>
              <a:t>1</a:t>
            </a:r>
          </a:p>
        </p:txBody>
      </p:sp>
      <p:sp>
        <p:nvSpPr>
          <p:cNvPr id="18" name="Rectangle 17">
            <a:extLst>
              <a:ext uri="{FF2B5EF4-FFF2-40B4-BE49-F238E27FC236}">
                <a16:creationId xmlns:a16="http://schemas.microsoft.com/office/drawing/2014/main" id="{D24330D8-C182-4A20-A4C2-26443926AD1A}"/>
              </a:ext>
            </a:extLst>
          </p:cNvPr>
          <p:cNvSpPr/>
          <p:nvPr/>
        </p:nvSpPr>
        <p:spPr>
          <a:xfrm>
            <a:off x="4893505" y="4972795"/>
            <a:ext cx="356188" cy="461665"/>
          </a:xfrm>
          <a:prstGeom prst="rect">
            <a:avLst/>
          </a:prstGeom>
        </p:spPr>
        <p:txBody>
          <a:bodyPr wrap="none">
            <a:spAutoFit/>
          </a:bodyPr>
          <a:lstStyle/>
          <a:p>
            <a:r>
              <a:rPr lang="en-GB" sz="2400" dirty="0">
                <a:solidFill>
                  <a:srgbClr val="FF0000"/>
                </a:solidFill>
              </a:rPr>
              <a:t>4</a:t>
            </a:r>
          </a:p>
        </p:txBody>
      </p:sp>
      <p:sp>
        <p:nvSpPr>
          <p:cNvPr id="19" name="Rectangle 18">
            <a:extLst>
              <a:ext uri="{FF2B5EF4-FFF2-40B4-BE49-F238E27FC236}">
                <a16:creationId xmlns:a16="http://schemas.microsoft.com/office/drawing/2014/main" id="{1A06FE38-1331-4947-8123-BDDCA8E5D9B5}"/>
              </a:ext>
            </a:extLst>
          </p:cNvPr>
          <p:cNvSpPr/>
          <p:nvPr/>
        </p:nvSpPr>
        <p:spPr>
          <a:xfrm>
            <a:off x="5049958" y="5673654"/>
            <a:ext cx="356188" cy="461665"/>
          </a:xfrm>
          <a:prstGeom prst="rect">
            <a:avLst/>
          </a:prstGeom>
        </p:spPr>
        <p:txBody>
          <a:bodyPr wrap="none">
            <a:spAutoFit/>
          </a:bodyPr>
          <a:lstStyle/>
          <a:p>
            <a:r>
              <a:rPr lang="en-GB" sz="2400" dirty="0">
                <a:solidFill>
                  <a:srgbClr val="FF0000"/>
                </a:solidFill>
              </a:rPr>
              <a:t>9</a:t>
            </a:r>
          </a:p>
        </p:txBody>
      </p:sp>
      <p:sp>
        <p:nvSpPr>
          <p:cNvPr id="20" name="Rectangle 19">
            <a:extLst>
              <a:ext uri="{FF2B5EF4-FFF2-40B4-BE49-F238E27FC236}">
                <a16:creationId xmlns:a16="http://schemas.microsoft.com/office/drawing/2014/main" id="{E3F87630-D3C1-4245-B54E-4BC21D6827FD}"/>
              </a:ext>
            </a:extLst>
          </p:cNvPr>
          <p:cNvSpPr/>
          <p:nvPr/>
        </p:nvSpPr>
        <p:spPr>
          <a:xfrm>
            <a:off x="5039108" y="6105531"/>
            <a:ext cx="527709" cy="461665"/>
          </a:xfrm>
          <a:prstGeom prst="rect">
            <a:avLst/>
          </a:prstGeom>
        </p:spPr>
        <p:txBody>
          <a:bodyPr wrap="none">
            <a:spAutoFit/>
          </a:bodyPr>
          <a:lstStyle/>
          <a:p>
            <a:r>
              <a:rPr lang="en-GB" sz="2400" dirty="0">
                <a:solidFill>
                  <a:srgbClr val="FF0000"/>
                </a:solidFill>
              </a:rPr>
              <a:t>12</a:t>
            </a:r>
          </a:p>
        </p:txBody>
      </p:sp>
      <p:sp>
        <p:nvSpPr>
          <p:cNvPr id="21" name="Rectangle 20">
            <a:extLst>
              <a:ext uri="{FF2B5EF4-FFF2-40B4-BE49-F238E27FC236}">
                <a16:creationId xmlns:a16="http://schemas.microsoft.com/office/drawing/2014/main" id="{7650911F-D78B-4484-952E-87B965A5BF65}"/>
              </a:ext>
            </a:extLst>
          </p:cNvPr>
          <p:cNvSpPr/>
          <p:nvPr/>
        </p:nvSpPr>
        <p:spPr>
          <a:xfrm>
            <a:off x="8976320" y="4612460"/>
            <a:ext cx="527709" cy="461665"/>
          </a:xfrm>
          <a:prstGeom prst="rect">
            <a:avLst/>
          </a:prstGeom>
        </p:spPr>
        <p:txBody>
          <a:bodyPr wrap="none" lIns="91440" tIns="45720" rIns="91440" bIns="45720" anchor="t">
            <a:spAutoFit/>
          </a:bodyPr>
          <a:lstStyle/>
          <a:p>
            <a:r>
              <a:rPr lang="en-GB" sz="2400" dirty="0">
                <a:solidFill>
                  <a:srgbClr val="FF0000"/>
                </a:solidFill>
                <a:cs typeface="Arial"/>
              </a:rPr>
              <a:t>21</a:t>
            </a:r>
          </a:p>
        </p:txBody>
      </p:sp>
      <p:sp>
        <p:nvSpPr>
          <p:cNvPr id="22" name="Rectangle 21">
            <a:extLst>
              <a:ext uri="{FF2B5EF4-FFF2-40B4-BE49-F238E27FC236}">
                <a16:creationId xmlns:a16="http://schemas.microsoft.com/office/drawing/2014/main" id="{B90775F3-B69E-44E5-8EFA-03206355E2B4}"/>
              </a:ext>
            </a:extLst>
          </p:cNvPr>
          <p:cNvSpPr/>
          <p:nvPr/>
        </p:nvSpPr>
        <p:spPr>
          <a:xfrm>
            <a:off x="9240174" y="4972795"/>
            <a:ext cx="356188" cy="461665"/>
          </a:xfrm>
          <a:prstGeom prst="rect">
            <a:avLst/>
          </a:prstGeom>
        </p:spPr>
        <p:txBody>
          <a:bodyPr wrap="none">
            <a:spAutoFit/>
          </a:bodyPr>
          <a:lstStyle/>
          <a:p>
            <a:r>
              <a:rPr lang="en-GB" sz="2400" dirty="0">
                <a:solidFill>
                  <a:srgbClr val="FF0000"/>
                </a:solidFill>
              </a:rPr>
              <a:t>9</a:t>
            </a:r>
          </a:p>
        </p:txBody>
      </p:sp>
      <p:sp>
        <p:nvSpPr>
          <p:cNvPr id="23" name="Rectangle 22">
            <a:extLst>
              <a:ext uri="{FF2B5EF4-FFF2-40B4-BE49-F238E27FC236}">
                <a16:creationId xmlns:a16="http://schemas.microsoft.com/office/drawing/2014/main" id="{823327F3-F410-4B0C-A13F-C6DB268A518A}"/>
              </a:ext>
            </a:extLst>
          </p:cNvPr>
          <p:cNvSpPr/>
          <p:nvPr/>
        </p:nvSpPr>
        <p:spPr>
          <a:xfrm>
            <a:off x="9248397" y="5398822"/>
            <a:ext cx="527709" cy="461665"/>
          </a:xfrm>
          <a:prstGeom prst="rect">
            <a:avLst/>
          </a:prstGeom>
        </p:spPr>
        <p:txBody>
          <a:bodyPr wrap="none">
            <a:spAutoFit/>
          </a:bodyPr>
          <a:lstStyle/>
          <a:p>
            <a:r>
              <a:rPr lang="en-GB" sz="2400" dirty="0">
                <a:solidFill>
                  <a:srgbClr val="FF0000"/>
                </a:solidFill>
              </a:rPr>
              <a:t>75</a:t>
            </a:r>
          </a:p>
        </p:txBody>
      </p:sp>
      <p:sp>
        <p:nvSpPr>
          <p:cNvPr id="24" name="Rectangle 23">
            <a:extLst>
              <a:ext uri="{FF2B5EF4-FFF2-40B4-BE49-F238E27FC236}">
                <a16:creationId xmlns:a16="http://schemas.microsoft.com/office/drawing/2014/main" id="{B6C6DD57-FDA7-4C83-A021-23264AE1D55D}"/>
              </a:ext>
            </a:extLst>
          </p:cNvPr>
          <p:cNvSpPr/>
          <p:nvPr/>
        </p:nvSpPr>
        <p:spPr>
          <a:xfrm>
            <a:off x="9240174" y="5733272"/>
            <a:ext cx="527709" cy="461665"/>
          </a:xfrm>
          <a:prstGeom prst="rect">
            <a:avLst/>
          </a:prstGeom>
        </p:spPr>
        <p:txBody>
          <a:bodyPr wrap="none">
            <a:spAutoFit/>
          </a:bodyPr>
          <a:lstStyle/>
          <a:p>
            <a:r>
              <a:rPr lang="en-GB" sz="2400" dirty="0">
                <a:solidFill>
                  <a:srgbClr val="FF0000"/>
                </a:solidFill>
              </a:rPr>
              <a:t>12</a:t>
            </a:r>
          </a:p>
        </p:txBody>
      </p:sp>
      <p:sp>
        <p:nvSpPr>
          <p:cNvPr id="25" name="Rectangle 24">
            <a:extLst>
              <a:ext uri="{FF2B5EF4-FFF2-40B4-BE49-F238E27FC236}">
                <a16:creationId xmlns:a16="http://schemas.microsoft.com/office/drawing/2014/main" id="{89E6156D-6E1C-43D4-890D-0F59A1570DD2}"/>
              </a:ext>
            </a:extLst>
          </p:cNvPr>
          <p:cNvSpPr/>
          <p:nvPr/>
        </p:nvSpPr>
        <p:spPr>
          <a:xfrm>
            <a:off x="9356987" y="6141369"/>
            <a:ext cx="527709" cy="461665"/>
          </a:xfrm>
          <a:prstGeom prst="rect">
            <a:avLst/>
          </a:prstGeom>
        </p:spPr>
        <p:txBody>
          <a:bodyPr wrap="none">
            <a:spAutoFit/>
          </a:bodyPr>
          <a:lstStyle/>
          <a:p>
            <a:r>
              <a:rPr lang="en-GB" sz="2400" dirty="0">
                <a:solidFill>
                  <a:srgbClr val="FF0000"/>
                </a:solidFill>
              </a:rPr>
              <a:t>10</a:t>
            </a:r>
          </a:p>
        </p:txBody>
      </p:sp>
    </p:spTree>
    <p:extLst>
      <p:ext uri="{BB962C8B-B14F-4D97-AF65-F5344CB8AC3E}">
        <p14:creationId xmlns:p14="http://schemas.microsoft.com/office/powerpoint/2010/main" val="156453923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12" grpId="0"/>
      <p:bldP spid="14" grpId="0"/>
      <p:bldP spid="15" grpId="0"/>
      <p:bldP spid="16" grpId="0"/>
      <p:bldP spid="17" grpId="0"/>
      <p:bldP spid="18" grpId="0"/>
      <p:bldP spid="19" grpId="0"/>
      <p:bldP spid="20" grpId="0"/>
      <p:bldP spid="21" grpId="0"/>
      <p:bldP spid="22" grpId="0"/>
      <p:bldP spid="23" grpId="0"/>
      <p:bldP spid="24" grpId="0"/>
      <p:bldP spid="2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Section 3: Skills Check</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C556F193-1D9B-4F53-97C2-927B1CD34C40}"/>
              </a:ext>
            </a:extLst>
          </p:cNvPr>
          <p:cNvSpPr/>
          <p:nvPr/>
        </p:nvSpPr>
        <p:spPr>
          <a:xfrm>
            <a:off x="2351584" y="908720"/>
            <a:ext cx="9486944" cy="830997"/>
          </a:xfrm>
          <a:prstGeom prst="rect">
            <a:avLst/>
          </a:prstGeom>
        </p:spPr>
        <p:txBody>
          <a:bodyPr wrap="square">
            <a:spAutoFit/>
          </a:bodyPr>
          <a:lstStyle/>
          <a:p>
            <a:r>
              <a:rPr lang="en-GB" sz="2400" dirty="0"/>
              <a:t>3. Copy these sums and put brackets into each one, so that they are correct.</a:t>
            </a:r>
          </a:p>
        </p:txBody>
      </p:sp>
      <p:sp>
        <p:nvSpPr>
          <p:cNvPr id="3" name="TextBox 2">
            <a:extLst>
              <a:ext uri="{FF2B5EF4-FFF2-40B4-BE49-F238E27FC236}">
                <a16:creationId xmlns:a16="http://schemas.microsoft.com/office/drawing/2014/main" id="{002DD23D-BCD3-4C28-A6E4-7DEF2EECCB12}"/>
              </a:ext>
            </a:extLst>
          </p:cNvPr>
          <p:cNvSpPr txBox="1"/>
          <p:nvPr/>
        </p:nvSpPr>
        <p:spPr>
          <a:xfrm>
            <a:off x="2351584" y="1739717"/>
            <a:ext cx="4570412" cy="1569660"/>
          </a:xfrm>
          <a:prstGeom prst="rect">
            <a:avLst/>
          </a:prstGeom>
          <a:noFill/>
        </p:spPr>
        <p:txBody>
          <a:bodyPr wrap="square" rtlCol="0">
            <a:spAutoFit/>
          </a:bodyPr>
          <a:lstStyle/>
          <a:p>
            <a:pPr marL="457200" indent="-457200">
              <a:buAutoNum type="alphaLcParenBoth"/>
            </a:pPr>
            <a:r>
              <a:rPr lang="en-GB" sz="2400" dirty="0"/>
              <a:t>5 – 8 – 7 = 4</a:t>
            </a:r>
          </a:p>
          <a:p>
            <a:pPr marL="457200" indent="-457200">
              <a:buAutoNum type="alphaLcParenBoth"/>
            </a:pPr>
            <a:r>
              <a:rPr lang="en-GB" sz="2400" dirty="0"/>
              <a:t>6 – 3 + 2 = 1</a:t>
            </a:r>
          </a:p>
          <a:p>
            <a:pPr marL="457200" indent="-457200">
              <a:buAutoNum type="alphaLcParenBoth"/>
            </a:pPr>
            <a:r>
              <a:rPr lang="en-GB" sz="2400" dirty="0"/>
              <a:t>5 + 7 – 2 -1 = 11</a:t>
            </a:r>
          </a:p>
          <a:p>
            <a:pPr marL="457200" indent="-457200">
              <a:buAutoNum type="alphaLcParenBoth"/>
            </a:pPr>
            <a:r>
              <a:rPr lang="en-GB" sz="2400" dirty="0"/>
              <a:t>14 – 7 - 3 - 2 = 8</a:t>
            </a:r>
          </a:p>
        </p:txBody>
      </p:sp>
      <p:sp>
        <p:nvSpPr>
          <p:cNvPr id="5" name="Rectangle 4">
            <a:extLst>
              <a:ext uri="{FF2B5EF4-FFF2-40B4-BE49-F238E27FC236}">
                <a16:creationId xmlns:a16="http://schemas.microsoft.com/office/drawing/2014/main" id="{2BDAB295-2713-4C56-804D-9E9DD463F788}"/>
              </a:ext>
            </a:extLst>
          </p:cNvPr>
          <p:cNvSpPr/>
          <p:nvPr/>
        </p:nvSpPr>
        <p:spPr>
          <a:xfrm>
            <a:off x="2299564" y="3473401"/>
            <a:ext cx="9538964" cy="1938992"/>
          </a:xfrm>
          <a:prstGeom prst="rect">
            <a:avLst/>
          </a:prstGeom>
        </p:spPr>
        <p:txBody>
          <a:bodyPr wrap="square">
            <a:spAutoFit/>
          </a:bodyPr>
          <a:lstStyle/>
          <a:p>
            <a:r>
              <a:rPr lang="en-US" sz="2400" dirty="0"/>
              <a:t>4.	Miss Sharp teaches 2 classes in one morning.  There are 32 children in the first class and 28 in the second.</a:t>
            </a:r>
          </a:p>
          <a:p>
            <a:r>
              <a:rPr lang="en-US" sz="2400" dirty="0"/>
              <a:t>(a)	How many children does she teach altogether?</a:t>
            </a:r>
          </a:p>
          <a:p>
            <a:r>
              <a:rPr lang="en-US" sz="2400" dirty="0"/>
              <a:t>(b)	How many more children are there in the first class than in the second?</a:t>
            </a:r>
          </a:p>
        </p:txBody>
      </p:sp>
      <p:sp>
        <p:nvSpPr>
          <p:cNvPr id="4" name="Rectangle 3">
            <a:extLst>
              <a:ext uri="{FF2B5EF4-FFF2-40B4-BE49-F238E27FC236}">
                <a16:creationId xmlns:a16="http://schemas.microsoft.com/office/drawing/2014/main" id="{FE0E9625-9ABA-4385-90DB-5ABF3CCA9192}"/>
              </a:ext>
            </a:extLst>
          </p:cNvPr>
          <p:cNvSpPr/>
          <p:nvPr/>
        </p:nvSpPr>
        <p:spPr>
          <a:xfrm>
            <a:off x="6169048" y="1752922"/>
            <a:ext cx="2108269" cy="461665"/>
          </a:xfrm>
          <a:prstGeom prst="rect">
            <a:avLst/>
          </a:prstGeom>
        </p:spPr>
        <p:txBody>
          <a:bodyPr wrap="none">
            <a:spAutoFit/>
          </a:bodyPr>
          <a:lstStyle/>
          <a:p>
            <a:r>
              <a:rPr lang="en-GB" sz="2400" dirty="0">
                <a:solidFill>
                  <a:srgbClr val="FF0000"/>
                </a:solidFill>
              </a:rPr>
              <a:t>5 – (8 – 7) = 4</a:t>
            </a:r>
          </a:p>
        </p:txBody>
      </p:sp>
      <p:sp>
        <p:nvSpPr>
          <p:cNvPr id="6" name="Rectangle 5">
            <a:extLst>
              <a:ext uri="{FF2B5EF4-FFF2-40B4-BE49-F238E27FC236}">
                <a16:creationId xmlns:a16="http://schemas.microsoft.com/office/drawing/2014/main" id="{464BE104-58CE-4655-8B83-949834F5DDFA}"/>
              </a:ext>
            </a:extLst>
          </p:cNvPr>
          <p:cNvSpPr/>
          <p:nvPr/>
        </p:nvSpPr>
        <p:spPr>
          <a:xfrm>
            <a:off x="6169048" y="2153032"/>
            <a:ext cx="2116285" cy="461665"/>
          </a:xfrm>
          <a:prstGeom prst="rect">
            <a:avLst/>
          </a:prstGeom>
        </p:spPr>
        <p:txBody>
          <a:bodyPr wrap="none">
            <a:spAutoFit/>
          </a:bodyPr>
          <a:lstStyle/>
          <a:p>
            <a:r>
              <a:rPr lang="en-GB" sz="2400" dirty="0">
                <a:solidFill>
                  <a:srgbClr val="FF0000"/>
                </a:solidFill>
              </a:rPr>
              <a:t>6 – (3 + 2) = 1</a:t>
            </a:r>
          </a:p>
        </p:txBody>
      </p:sp>
      <p:sp>
        <p:nvSpPr>
          <p:cNvPr id="7" name="Rectangle 6">
            <a:extLst>
              <a:ext uri="{FF2B5EF4-FFF2-40B4-BE49-F238E27FC236}">
                <a16:creationId xmlns:a16="http://schemas.microsoft.com/office/drawing/2014/main" id="{6FE634B7-A20E-46BD-BE2A-6E15FE07075A}"/>
              </a:ext>
            </a:extLst>
          </p:cNvPr>
          <p:cNvSpPr/>
          <p:nvPr/>
        </p:nvSpPr>
        <p:spPr>
          <a:xfrm>
            <a:off x="6169048" y="2531149"/>
            <a:ext cx="2709011" cy="461665"/>
          </a:xfrm>
          <a:prstGeom prst="rect">
            <a:avLst/>
          </a:prstGeom>
        </p:spPr>
        <p:txBody>
          <a:bodyPr wrap="none">
            <a:spAutoFit/>
          </a:bodyPr>
          <a:lstStyle/>
          <a:p>
            <a:r>
              <a:rPr lang="en-GB" sz="2400" dirty="0">
                <a:solidFill>
                  <a:srgbClr val="FF0000"/>
                </a:solidFill>
              </a:rPr>
              <a:t>5 + 7 – (2 - 1) = 11</a:t>
            </a:r>
          </a:p>
        </p:txBody>
      </p:sp>
      <p:sp>
        <p:nvSpPr>
          <p:cNvPr id="8" name="Rectangle 7">
            <a:extLst>
              <a:ext uri="{FF2B5EF4-FFF2-40B4-BE49-F238E27FC236}">
                <a16:creationId xmlns:a16="http://schemas.microsoft.com/office/drawing/2014/main" id="{FED8F7EC-F5AD-4553-BC6B-9E7DF39DDFCC}"/>
              </a:ext>
            </a:extLst>
          </p:cNvPr>
          <p:cNvSpPr/>
          <p:nvPr/>
        </p:nvSpPr>
        <p:spPr>
          <a:xfrm>
            <a:off x="6133363" y="2918585"/>
            <a:ext cx="2723823" cy="461665"/>
          </a:xfrm>
          <a:prstGeom prst="rect">
            <a:avLst/>
          </a:prstGeom>
        </p:spPr>
        <p:txBody>
          <a:bodyPr wrap="none">
            <a:spAutoFit/>
          </a:bodyPr>
          <a:lstStyle/>
          <a:p>
            <a:r>
              <a:rPr lang="en-GB" sz="2400" dirty="0">
                <a:solidFill>
                  <a:srgbClr val="FF0000"/>
                </a:solidFill>
              </a:rPr>
              <a:t>14 – (7 – 3) - 2 = 8</a:t>
            </a:r>
          </a:p>
        </p:txBody>
      </p:sp>
      <p:sp>
        <p:nvSpPr>
          <p:cNvPr id="9" name="TextBox 8">
            <a:extLst>
              <a:ext uri="{FF2B5EF4-FFF2-40B4-BE49-F238E27FC236}">
                <a16:creationId xmlns:a16="http://schemas.microsoft.com/office/drawing/2014/main" id="{F62C5494-D3E8-4618-AA8A-6C64C7028FDA}"/>
              </a:ext>
            </a:extLst>
          </p:cNvPr>
          <p:cNvSpPr txBox="1"/>
          <p:nvPr/>
        </p:nvSpPr>
        <p:spPr>
          <a:xfrm>
            <a:off x="2317038" y="5382119"/>
            <a:ext cx="3744416" cy="461665"/>
          </a:xfrm>
          <a:prstGeom prst="rect">
            <a:avLst/>
          </a:prstGeom>
          <a:noFill/>
        </p:spPr>
        <p:txBody>
          <a:bodyPr wrap="square" rtlCol="0">
            <a:spAutoFit/>
          </a:bodyPr>
          <a:lstStyle/>
          <a:p>
            <a:r>
              <a:rPr lang="en-GB" sz="2400" dirty="0">
                <a:solidFill>
                  <a:srgbClr val="FF0000"/>
                </a:solidFill>
              </a:rPr>
              <a:t>(a) 32 + 28 = 60 children</a:t>
            </a:r>
          </a:p>
        </p:txBody>
      </p:sp>
      <p:sp>
        <p:nvSpPr>
          <p:cNvPr id="10" name="Rectangle 9">
            <a:extLst>
              <a:ext uri="{FF2B5EF4-FFF2-40B4-BE49-F238E27FC236}">
                <a16:creationId xmlns:a16="http://schemas.microsoft.com/office/drawing/2014/main" id="{D5B1541B-D1BB-4E32-9E47-233EFFDB7025}"/>
              </a:ext>
            </a:extLst>
          </p:cNvPr>
          <p:cNvSpPr/>
          <p:nvPr/>
        </p:nvSpPr>
        <p:spPr>
          <a:xfrm>
            <a:off x="6078928" y="5397256"/>
            <a:ext cx="3291286" cy="461665"/>
          </a:xfrm>
          <a:prstGeom prst="rect">
            <a:avLst/>
          </a:prstGeom>
        </p:spPr>
        <p:txBody>
          <a:bodyPr wrap="none">
            <a:spAutoFit/>
          </a:bodyPr>
          <a:lstStyle/>
          <a:p>
            <a:r>
              <a:rPr lang="en-GB" sz="2400" dirty="0">
                <a:solidFill>
                  <a:srgbClr val="FF0000"/>
                </a:solidFill>
              </a:rPr>
              <a:t>(b) 32 - 28 = 4 children</a:t>
            </a:r>
          </a:p>
        </p:txBody>
      </p:sp>
    </p:spTree>
    <p:extLst>
      <p:ext uri="{BB962C8B-B14F-4D97-AF65-F5344CB8AC3E}">
        <p14:creationId xmlns:p14="http://schemas.microsoft.com/office/powerpoint/2010/main" val="30928494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Arithmetic</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114E738E-F782-44DD-AC2D-1D82FE3A44D9}"/>
              </a:ext>
            </a:extLst>
          </p:cNvPr>
          <p:cNvSpPr/>
          <p:nvPr/>
        </p:nvSpPr>
        <p:spPr>
          <a:xfrm>
            <a:off x="3143672" y="2240965"/>
            <a:ext cx="6096000" cy="2677656"/>
          </a:xfrm>
          <a:prstGeom prst="rect">
            <a:avLst/>
          </a:prstGeom>
        </p:spPr>
        <p:txBody>
          <a:bodyPr>
            <a:spAutoFit/>
          </a:bodyPr>
          <a:lstStyle/>
          <a:p>
            <a:pPr marL="457200" indent="-457200">
              <a:buAutoNum type="arabicParenR"/>
            </a:pPr>
            <a:r>
              <a:rPr lang="en-US" sz="2400" dirty="0"/>
              <a:t>Place Value and Rounding</a:t>
            </a:r>
          </a:p>
          <a:p>
            <a:pPr marL="457200" indent="-457200">
              <a:buAutoNum type="arabicParenR"/>
            </a:pPr>
            <a:endParaRPr lang="en-US" sz="2400" dirty="0"/>
          </a:p>
          <a:p>
            <a:pPr marL="457200" indent="-457200">
              <a:buAutoNum type="arabicParenR"/>
            </a:pPr>
            <a:r>
              <a:rPr lang="en-US" sz="2400" dirty="0"/>
              <a:t>Decimals and Place Value </a:t>
            </a:r>
          </a:p>
          <a:p>
            <a:pPr marL="457200" indent="-457200">
              <a:buAutoNum type="arabicParenR"/>
            </a:pPr>
            <a:endParaRPr lang="en-US" sz="2400" dirty="0"/>
          </a:p>
          <a:p>
            <a:pPr marL="457200" indent="-457200">
              <a:buAutoNum type="arabicParenR"/>
            </a:pPr>
            <a:r>
              <a:rPr lang="en-US" sz="2400" dirty="0"/>
              <a:t>Addition and Subtraction of Decimals</a:t>
            </a:r>
          </a:p>
          <a:p>
            <a:pPr marL="457200" indent="-457200">
              <a:buAutoNum type="arabicParenR"/>
            </a:pPr>
            <a:endParaRPr lang="en-US" sz="2400" dirty="0"/>
          </a:p>
          <a:p>
            <a:pPr marL="457200" indent="-457200">
              <a:buAutoNum type="arabicParenR"/>
            </a:pPr>
            <a:r>
              <a:rPr lang="en-US" sz="2400" dirty="0"/>
              <a:t>Problems involving Money</a:t>
            </a:r>
            <a:endParaRPr lang="en-GB" sz="2400" dirty="0"/>
          </a:p>
        </p:txBody>
      </p:sp>
      <p:sp>
        <p:nvSpPr>
          <p:cNvPr id="9" name="TextBox 8">
            <a:extLst>
              <a:ext uri="{FF2B5EF4-FFF2-40B4-BE49-F238E27FC236}">
                <a16:creationId xmlns:a16="http://schemas.microsoft.com/office/drawing/2014/main" id="{293C68E7-4D65-4C45-8C48-483C74DE70E1}"/>
              </a:ext>
            </a:extLst>
          </p:cNvPr>
          <p:cNvSpPr txBox="1"/>
          <p:nvPr/>
        </p:nvSpPr>
        <p:spPr>
          <a:xfrm>
            <a:off x="2351584" y="804240"/>
            <a:ext cx="9188152" cy="1200329"/>
          </a:xfrm>
          <a:prstGeom prst="rect">
            <a:avLst/>
          </a:prstGeom>
          <a:noFill/>
        </p:spPr>
        <p:txBody>
          <a:bodyPr wrap="square" rtlCol="0">
            <a:spAutoFit/>
          </a:bodyPr>
          <a:lstStyle/>
          <a:p>
            <a:r>
              <a:rPr lang="en-GB" sz="2400" dirty="0"/>
              <a:t>This unit concentrates on place value, both for whole numbers and for decimals, and revises the important techniques of rounding numbers to a given accuracy</a:t>
            </a:r>
          </a:p>
        </p:txBody>
      </p:sp>
    </p:spTree>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Section 3: Skills Check</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BD0CAB30-CF6D-4900-9272-E0E2BB8E38CF}"/>
              </a:ext>
            </a:extLst>
          </p:cNvPr>
          <p:cNvSpPr/>
          <p:nvPr/>
        </p:nvSpPr>
        <p:spPr>
          <a:xfrm>
            <a:off x="2423592" y="1009753"/>
            <a:ext cx="8808640" cy="1938992"/>
          </a:xfrm>
          <a:prstGeom prst="rect">
            <a:avLst/>
          </a:prstGeom>
        </p:spPr>
        <p:txBody>
          <a:bodyPr wrap="square">
            <a:spAutoFit/>
          </a:bodyPr>
          <a:lstStyle/>
          <a:p>
            <a:r>
              <a:rPr lang="en-US" sz="2400" dirty="0"/>
              <a:t>5.	There are 22 people on a bus.</a:t>
            </a:r>
          </a:p>
          <a:p>
            <a:r>
              <a:rPr lang="en-US" sz="2400" dirty="0"/>
              <a:t>(a)	At the next stop 5 people get off and 12 people get on.  How many are now on the bus?</a:t>
            </a:r>
          </a:p>
          <a:p>
            <a:r>
              <a:rPr lang="en-US" sz="2400" dirty="0"/>
              <a:t>(b)	At the next stop nobody gets off and the bus leaves with 35 people on board.  How many people got on at this stop?</a:t>
            </a:r>
          </a:p>
        </p:txBody>
      </p:sp>
      <p:sp>
        <p:nvSpPr>
          <p:cNvPr id="3" name="Rectangle 2">
            <a:extLst>
              <a:ext uri="{FF2B5EF4-FFF2-40B4-BE49-F238E27FC236}">
                <a16:creationId xmlns:a16="http://schemas.microsoft.com/office/drawing/2014/main" id="{665602AD-D5F6-4B01-97F0-543F9019082B}"/>
              </a:ext>
            </a:extLst>
          </p:cNvPr>
          <p:cNvSpPr/>
          <p:nvPr/>
        </p:nvSpPr>
        <p:spPr>
          <a:xfrm>
            <a:off x="2443307" y="3819378"/>
            <a:ext cx="9433048" cy="1938992"/>
          </a:xfrm>
          <a:prstGeom prst="rect">
            <a:avLst/>
          </a:prstGeom>
        </p:spPr>
        <p:txBody>
          <a:bodyPr wrap="square">
            <a:spAutoFit/>
          </a:bodyPr>
          <a:lstStyle/>
          <a:p>
            <a:r>
              <a:rPr lang="en-US" sz="2400" dirty="0"/>
              <a:t>6.	This season Ali has scored 12 goals for his team.  Last season he scored 18 goals for his team.</a:t>
            </a:r>
          </a:p>
          <a:p>
            <a:r>
              <a:rPr lang="en-US" sz="2400" dirty="0"/>
              <a:t>(a)	How many goals did he score in total in the two seasons?</a:t>
            </a:r>
          </a:p>
          <a:p>
            <a:r>
              <a:rPr lang="en-US" sz="2400" dirty="0"/>
              <a:t>(b)	What is the difference between the number of goals scored in each season?</a:t>
            </a:r>
          </a:p>
        </p:txBody>
      </p:sp>
      <p:sp>
        <p:nvSpPr>
          <p:cNvPr id="4" name="TextBox 3">
            <a:extLst>
              <a:ext uri="{FF2B5EF4-FFF2-40B4-BE49-F238E27FC236}">
                <a16:creationId xmlns:a16="http://schemas.microsoft.com/office/drawing/2014/main" id="{8059B594-3F5D-4706-AEDB-2E258D8EE343}"/>
              </a:ext>
            </a:extLst>
          </p:cNvPr>
          <p:cNvSpPr txBox="1"/>
          <p:nvPr/>
        </p:nvSpPr>
        <p:spPr>
          <a:xfrm>
            <a:off x="6799318" y="5788586"/>
            <a:ext cx="4084742" cy="461665"/>
          </a:xfrm>
          <a:prstGeom prst="rect">
            <a:avLst/>
          </a:prstGeom>
          <a:noFill/>
        </p:spPr>
        <p:txBody>
          <a:bodyPr wrap="square" rtlCol="0">
            <a:spAutoFit/>
          </a:bodyPr>
          <a:lstStyle/>
          <a:p>
            <a:r>
              <a:rPr lang="en-GB" sz="2400" dirty="0">
                <a:solidFill>
                  <a:srgbClr val="FF0000"/>
                </a:solidFill>
              </a:rPr>
              <a:t>(b) 18 – 12 = 6 goals </a:t>
            </a:r>
          </a:p>
        </p:txBody>
      </p:sp>
      <p:sp>
        <p:nvSpPr>
          <p:cNvPr id="5" name="Rectangle 4">
            <a:extLst>
              <a:ext uri="{FF2B5EF4-FFF2-40B4-BE49-F238E27FC236}">
                <a16:creationId xmlns:a16="http://schemas.microsoft.com/office/drawing/2014/main" id="{D886C550-FA91-46EC-828B-FC164B0C0079}"/>
              </a:ext>
            </a:extLst>
          </p:cNvPr>
          <p:cNvSpPr/>
          <p:nvPr/>
        </p:nvSpPr>
        <p:spPr>
          <a:xfrm>
            <a:off x="6822986" y="2982228"/>
            <a:ext cx="3376245" cy="461665"/>
          </a:xfrm>
          <a:prstGeom prst="rect">
            <a:avLst/>
          </a:prstGeom>
        </p:spPr>
        <p:txBody>
          <a:bodyPr wrap="none">
            <a:spAutoFit/>
          </a:bodyPr>
          <a:lstStyle/>
          <a:p>
            <a:r>
              <a:rPr lang="en-GB" sz="2400" dirty="0">
                <a:solidFill>
                  <a:srgbClr val="FF0000"/>
                </a:solidFill>
              </a:rPr>
              <a:t>(b) 35 – 29  = 6 people </a:t>
            </a:r>
          </a:p>
        </p:txBody>
      </p:sp>
      <p:sp>
        <p:nvSpPr>
          <p:cNvPr id="6" name="Rectangle 5">
            <a:extLst>
              <a:ext uri="{FF2B5EF4-FFF2-40B4-BE49-F238E27FC236}">
                <a16:creationId xmlns:a16="http://schemas.microsoft.com/office/drawing/2014/main" id="{4BFB9FBA-090F-4227-A555-FB47CE7A15D0}"/>
              </a:ext>
            </a:extLst>
          </p:cNvPr>
          <p:cNvSpPr/>
          <p:nvPr/>
        </p:nvSpPr>
        <p:spPr>
          <a:xfrm>
            <a:off x="2567608" y="5800169"/>
            <a:ext cx="3366627" cy="461665"/>
          </a:xfrm>
          <a:prstGeom prst="rect">
            <a:avLst/>
          </a:prstGeom>
        </p:spPr>
        <p:txBody>
          <a:bodyPr wrap="none">
            <a:spAutoFit/>
          </a:bodyPr>
          <a:lstStyle/>
          <a:p>
            <a:r>
              <a:rPr lang="en-GB" sz="2400" dirty="0">
                <a:solidFill>
                  <a:srgbClr val="FF0000"/>
                </a:solidFill>
              </a:rPr>
              <a:t>(a) 12  + 18 = 30 goals </a:t>
            </a:r>
            <a:endParaRPr lang="en-GB" sz="2400" dirty="0"/>
          </a:p>
        </p:txBody>
      </p:sp>
      <p:sp>
        <p:nvSpPr>
          <p:cNvPr id="7" name="Rectangle 6">
            <a:extLst>
              <a:ext uri="{FF2B5EF4-FFF2-40B4-BE49-F238E27FC236}">
                <a16:creationId xmlns:a16="http://schemas.microsoft.com/office/drawing/2014/main" id="{99B6D9E1-3FA7-4192-B03E-723690CDA79D}"/>
              </a:ext>
            </a:extLst>
          </p:cNvPr>
          <p:cNvSpPr/>
          <p:nvPr/>
        </p:nvSpPr>
        <p:spPr>
          <a:xfrm>
            <a:off x="2495090" y="2958256"/>
            <a:ext cx="3999813" cy="461665"/>
          </a:xfrm>
          <a:prstGeom prst="rect">
            <a:avLst/>
          </a:prstGeom>
        </p:spPr>
        <p:txBody>
          <a:bodyPr wrap="none">
            <a:spAutoFit/>
          </a:bodyPr>
          <a:lstStyle/>
          <a:p>
            <a:r>
              <a:rPr lang="en-GB" sz="2400" dirty="0">
                <a:solidFill>
                  <a:srgbClr val="FF0000"/>
                </a:solidFill>
              </a:rPr>
              <a:t>(a) 22  - 5 + 12 = 29 people </a:t>
            </a:r>
            <a:endParaRPr lang="en-GB" sz="2400" dirty="0"/>
          </a:p>
        </p:txBody>
      </p:sp>
    </p:spTree>
    <p:extLst>
      <p:ext uri="{BB962C8B-B14F-4D97-AF65-F5344CB8AC3E}">
        <p14:creationId xmlns:p14="http://schemas.microsoft.com/office/powerpoint/2010/main" val="87534671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Section 3: Skills Check</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12CE59C8-146A-44E6-A593-BD98725FA37D}"/>
              </a:ext>
            </a:extLst>
          </p:cNvPr>
          <p:cNvSpPr/>
          <p:nvPr/>
        </p:nvSpPr>
        <p:spPr>
          <a:xfrm>
            <a:off x="2351584" y="908720"/>
            <a:ext cx="9024664" cy="1938992"/>
          </a:xfrm>
          <a:prstGeom prst="rect">
            <a:avLst/>
          </a:prstGeom>
        </p:spPr>
        <p:txBody>
          <a:bodyPr wrap="square">
            <a:spAutoFit/>
          </a:bodyPr>
          <a:lstStyle/>
          <a:p>
            <a:pPr marL="457200" indent="-457200">
              <a:buAutoNum type="arabicPeriod" startAt="7"/>
            </a:pPr>
            <a:r>
              <a:rPr lang="en-US" sz="2400" dirty="0"/>
              <a:t>Adam has 126 football stickers and Ben has 192.  They need 250 stickers each to fill their albums.</a:t>
            </a:r>
          </a:p>
          <a:p>
            <a:r>
              <a:rPr lang="en-US" sz="2400" dirty="0"/>
              <a:t>     (a)	How many more stickers does Ben need?</a:t>
            </a:r>
          </a:p>
          <a:p>
            <a:r>
              <a:rPr lang="en-US" sz="2400" dirty="0"/>
              <a:t>     (b)	How many more stickers does Adam need?</a:t>
            </a:r>
          </a:p>
          <a:p>
            <a:r>
              <a:rPr lang="en-US" sz="2400" dirty="0"/>
              <a:t>     (c)	How many stickers have the boys got in total?</a:t>
            </a:r>
            <a:endParaRPr lang="en-GB" sz="2400" dirty="0"/>
          </a:p>
        </p:txBody>
      </p:sp>
      <p:sp>
        <p:nvSpPr>
          <p:cNvPr id="3" name="Rectangle 2">
            <a:extLst>
              <a:ext uri="{FF2B5EF4-FFF2-40B4-BE49-F238E27FC236}">
                <a16:creationId xmlns:a16="http://schemas.microsoft.com/office/drawing/2014/main" id="{9C743577-CC22-4F0E-B9E8-D73C2AAE4F55}"/>
              </a:ext>
            </a:extLst>
          </p:cNvPr>
          <p:cNvSpPr/>
          <p:nvPr/>
        </p:nvSpPr>
        <p:spPr>
          <a:xfrm>
            <a:off x="2351584" y="3479446"/>
            <a:ext cx="9829295" cy="2616101"/>
          </a:xfrm>
          <a:prstGeom prst="rect">
            <a:avLst/>
          </a:prstGeom>
        </p:spPr>
        <p:txBody>
          <a:bodyPr wrap="square">
            <a:spAutoFit/>
          </a:bodyPr>
          <a:lstStyle/>
          <a:p>
            <a:pPr marL="457200" indent="-457200">
              <a:buAutoNum type="arabicPeriod" startAt="8"/>
            </a:pPr>
            <a:r>
              <a:rPr lang="en-US" sz="2400" dirty="0"/>
              <a:t>There are 216 cars in a car park.  In the next hour, 82 cars arrive and 73 cars leave.  How many cars are in the car park at the end of the hour?</a:t>
            </a:r>
          </a:p>
          <a:p>
            <a:pPr marL="457200" indent="-457200">
              <a:buAutoNum type="arabicPeriod" startAt="8"/>
            </a:pPr>
            <a:endParaRPr lang="en-US" sz="2400" dirty="0"/>
          </a:p>
          <a:p>
            <a:pPr marL="457200" indent="-457200">
              <a:buAutoNum type="arabicPeriod" startAt="9"/>
            </a:pPr>
            <a:r>
              <a:rPr lang="en-US" sz="2400" dirty="0"/>
              <a:t>David buys 3 train tickets that cost £18, £46 and £78.  How much does he spend altogether?</a:t>
            </a:r>
          </a:p>
          <a:p>
            <a:pPr marL="457200" indent="-457200">
              <a:buAutoNum type="arabicPeriod" startAt="9"/>
            </a:pPr>
            <a:endParaRPr lang="en-US" dirty="0"/>
          </a:p>
        </p:txBody>
      </p:sp>
      <p:sp>
        <p:nvSpPr>
          <p:cNvPr id="4" name="TextBox 3">
            <a:extLst>
              <a:ext uri="{FF2B5EF4-FFF2-40B4-BE49-F238E27FC236}">
                <a16:creationId xmlns:a16="http://schemas.microsoft.com/office/drawing/2014/main" id="{A9BB914D-977C-4868-B5CC-8474549F749C}"/>
              </a:ext>
            </a:extLst>
          </p:cNvPr>
          <p:cNvSpPr txBox="1"/>
          <p:nvPr/>
        </p:nvSpPr>
        <p:spPr>
          <a:xfrm>
            <a:off x="9552384" y="1580051"/>
            <a:ext cx="2256420" cy="461665"/>
          </a:xfrm>
          <a:prstGeom prst="rect">
            <a:avLst/>
          </a:prstGeom>
          <a:noFill/>
        </p:spPr>
        <p:txBody>
          <a:bodyPr wrap="square" rtlCol="0">
            <a:spAutoFit/>
          </a:bodyPr>
          <a:lstStyle/>
          <a:p>
            <a:r>
              <a:rPr lang="en-GB" sz="2400" dirty="0">
                <a:solidFill>
                  <a:srgbClr val="FF0000"/>
                </a:solidFill>
              </a:rPr>
              <a:t>250 – 192 = 58</a:t>
            </a:r>
          </a:p>
        </p:txBody>
      </p:sp>
      <p:sp>
        <p:nvSpPr>
          <p:cNvPr id="5" name="Rectangle 4">
            <a:extLst>
              <a:ext uri="{FF2B5EF4-FFF2-40B4-BE49-F238E27FC236}">
                <a16:creationId xmlns:a16="http://schemas.microsoft.com/office/drawing/2014/main" id="{82274E0E-087A-4375-B0FF-8DA7D2533EDA}"/>
              </a:ext>
            </a:extLst>
          </p:cNvPr>
          <p:cNvSpPr/>
          <p:nvPr/>
        </p:nvSpPr>
        <p:spPr>
          <a:xfrm>
            <a:off x="9557098" y="1991866"/>
            <a:ext cx="2504212" cy="461665"/>
          </a:xfrm>
          <a:prstGeom prst="rect">
            <a:avLst/>
          </a:prstGeom>
        </p:spPr>
        <p:txBody>
          <a:bodyPr wrap="none">
            <a:spAutoFit/>
          </a:bodyPr>
          <a:lstStyle/>
          <a:p>
            <a:r>
              <a:rPr lang="en-GB" sz="2400" dirty="0">
                <a:solidFill>
                  <a:srgbClr val="FF0000"/>
                </a:solidFill>
              </a:rPr>
              <a:t>250 – 126 = 124 </a:t>
            </a:r>
            <a:endParaRPr lang="en-GB" sz="2400" dirty="0"/>
          </a:p>
        </p:txBody>
      </p:sp>
      <p:sp>
        <p:nvSpPr>
          <p:cNvPr id="6" name="Rectangle 5">
            <a:extLst>
              <a:ext uri="{FF2B5EF4-FFF2-40B4-BE49-F238E27FC236}">
                <a16:creationId xmlns:a16="http://schemas.microsoft.com/office/drawing/2014/main" id="{904F1E81-2A22-49C9-8716-C425D924115E}"/>
              </a:ext>
            </a:extLst>
          </p:cNvPr>
          <p:cNvSpPr/>
          <p:nvPr/>
        </p:nvSpPr>
        <p:spPr>
          <a:xfrm>
            <a:off x="9563739" y="2403681"/>
            <a:ext cx="2597186" cy="461665"/>
          </a:xfrm>
          <a:prstGeom prst="rect">
            <a:avLst/>
          </a:prstGeom>
        </p:spPr>
        <p:txBody>
          <a:bodyPr wrap="none">
            <a:spAutoFit/>
          </a:bodyPr>
          <a:lstStyle/>
          <a:p>
            <a:r>
              <a:rPr lang="en-GB" sz="2400" dirty="0">
                <a:solidFill>
                  <a:srgbClr val="FF0000"/>
                </a:solidFill>
              </a:rPr>
              <a:t>126 + 192 = 318  </a:t>
            </a:r>
            <a:endParaRPr lang="en-GB" sz="2400" dirty="0"/>
          </a:p>
        </p:txBody>
      </p:sp>
      <p:sp>
        <p:nvSpPr>
          <p:cNvPr id="7" name="TextBox 6">
            <a:extLst>
              <a:ext uri="{FF2B5EF4-FFF2-40B4-BE49-F238E27FC236}">
                <a16:creationId xmlns:a16="http://schemas.microsoft.com/office/drawing/2014/main" id="{346659DC-77F9-4687-8114-2934EB4A5A8A}"/>
              </a:ext>
            </a:extLst>
          </p:cNvPr>
          <p:cNvSpPr txBox="1"/>
          <p:nvPr/>
        </p:nvSpPr>
        <p:spPr>
          <a:xfrm>
            <a:off x="4799856" y="4341863"/>
            <a:ext cx="5256584" cy="461665"/>
          </a:xfrm>
          <a:prstGeom prst="rect">
            <a:avLst/>
          </a:prstGeom>
          <a:noFill/>
        </p:spPr>
        <p:txBody>
          <a:bodyPr wrap="square" rtlCol="0">
            <a:spAutoFit/>
          </a:bodyPr>
          <a:lstStyle/>
          <a:p>
            <a:r>
              <a:rPr lang="en-GB" sz="2400" dirty="0">
                <a:solidFill>
                  <a:srgbClr val="FF0000"/>
                </a:solidFill>
              </a:rPr>
              <a:t>216 + 82 - 73 = 216 + 9 = 225 cars</a:t>
            </a:r>
          </a:p>
        </p:txBody>
      </p:sp>
      <p:sp>
        <p:nvSpPr>
          <p:cNvPr id="8" name="TextBox 7">
            <a:extLst>
              <a:ext uri="{FF2B5EF4-FFF2-40B4-BE49-F238E27FC236}">
                <a16:creationId xmlns:a16="http://schemas.microsoft.com/office/drawing/2014/main" id="{EE1148F0-61A8-4A87-890C-ED5AC0BAD146}"/>
              </a:ext>
            </a:extLst>
          </p:cNvPr>
          <p:cNvSpPr txBox="1"/>
          <p:nvPr/>
        </p:nvSpPr>
        <p:spPr>
          <a:xfrm>
            <a:off x="4799856" y="5864714"/>
            <a:ext cx="4968552" cy="461665"/>
          </a:xfrm>
          <a:prstGeom prst="rect">
            <a:avLst/>
          </a:prstGeom>
          <a:noFill/>
        </p:spPr>
        <p:txBody>
          <a:bodyPr wrap="square" rtlCol="0">
            <a:spAutoFit/>
          </a:bodyPr>
          <a:lstStyle/>
          <a:p>
            <a:r>
              <a:rPr lang="en-GB" sz="2400" dirty="0">
                <a:solidFill>
                  <a:srgbClr val="FF0000"/>
                </a:solidFill>
              </a:rPr>
              <a:t>£18 + £46 + £78 = £142</a:t>
            </a:r>
          </a:p>
        </p:txBody>
      </p:sp>
    </p:spTree>
    <p:extLst>
      <p:ext uri="{BB962C8B-B14F-4D97-AF65-F5344CB8AC3E}">
        <p14:creationId xmlns:p14="http://schemas.microsoft.com/office/powerpoint/2010/main" val="19003578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Section 3: Skills Check</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7EF268C5-F995-43BE-8553-130C506920C6}"/>
              </a:ext>
            </a:extLst>
          </p:cNvPr>
          <p:cNvSpPr/>
          <p:nvPr/>
        </p:nvSpPr>
        <p:spPr>
          <a:xfrm>
            <a:off x="2639616" y="1052736"/>
            <a:ext cx="3022600" cy="2985433"/>
          </a:xfrm>
          <a:prstGeom prst="rect">
            <a:avLst/>
          </a:prstGeom>
        </p:spPr>
        <p:txBody>
          <a:bodyPr wrap="square">
            <a:spAutoFit/>
          </a:bodyPr>
          <a:lstStyle/>
          <a:p>
            <a:r>
              <a:rPr lang="en-GB" sz="2400" dirty="0"/>
              <a:t>10. (a) 0.3 + 0.6</a:t>
            </a:r>
          </a:p>
          <a:p>
            <a:r>
              <a:rPr lang="en-GB" sz="2400" dirty="0"/>
              <a:t>      (c) 0.42 + 0.11</a:t>
            </a:r>
          </a:p>
          <a:p>
            <a:r>
              <a:rPr lang="en-GB" sz="2400" dirty="0"/>
              <a:t>      (e) 1.46 + 3.42</a:t>
            </a:r>
          </a:p>
          <a:p>
            <a:r>
              <a:rPr lang="en-GB" sz="2400" dirty="0"/>
              <a:t>      (g) 6.7 + 3.6</a:t>
            </a:r>
          </a:p>
          <a:p>
            <a:r>
              <a:rPr lang="en-GB" sz="2400" dirty="0"/>
              <a:t>       (</a:t>
            </a:r>
            <a:r>
              <a:rPr lang="en-GB" sz="2400" dirty="0" err="1"/>
              <a:t>i</a:t>
            </a:r>
            <a:r>
              <a:rPr lang="en-GB" sz="2400" dirty="0"/>
              <a:t>) 17.2 + 0.42</a:t>
            </a:r>
          </a:p>
          <a:p>
            <a:r>
              <a:rPr lang="en-GB" sz="2400" dirty="0"/>
              <a:t>      (k) 0.04 + 1.521</a:t>
            </a:r>
          </a:p>
          <a:p>
            <a:r>
              <a:rPr lang="en-GB" sz="2400" dirty="0"/>
              <a:t>     (m) 18.14 + 3.2</a:t>
            </a:r>
          </a:p>
          <a:p>
            <a:endParaRPr lang="en-GB" dirty="0"/>
          </a:p>
        </p:txBody>
      </p:sp>
      <p:sp>
        <p:nvSpPr>
          <p:cNvPr id="3" name="Rectangle 2">
            <a:extLst>
              <a:ext uri="{FF2B5EF4-FFF2-40B4-BE49-F238E27FC236}">
                <a16:creationId xmlns:a16="http://schemas.microsoft.com/office/drawing/2014/main" id="{86995F2A-3243-4E31-AC35-72BB74CD5A8B}"/>
              </a:ext>
            </a:extLst>
          </p:cNvPr>
          <p:cNvSpPr/>
          <p:nvPr/>
        </p:nvSpPr>
        <p:spPr>
          <a:xfrm>
            <a:off x="6960096" y="1052736"/>
            <a:ext cx="3657972" cy="2677656"/>
          </a:xfrm>
          <a:prstGeom prst="rect">
            <a:avLst/>
          </a:prstGeom>
        </p:spPr>
        <p:txBody>
          <a:bodyPr wrap="square">
            <a:spAutoFit/>
          </a:bodyPr>
          <a:lstStyle/>
          <a:p>
            <a:r>
              <a:rPr lang="pt-BR" sz="2400" dirty="0"/>
              <a:t>(b) 0.8 + 0.1</a:t>
            </a:r>
          </a:p>
          <a:p>
            <a:r>
              <a:rPr lang="pt-BR" sz="2400" dirty="0"/>
              <a:t>(d) 1.2 + 3.7 </a:t>
            </a:r>
          </a:p>
          <a:p>
            <a:r>
              <a:rPr lang="pt-BR" sz="2400" dirty="0"/>
              <a:t>(f) 5.7 + 2.4 </a:t>
            </a:r>
          </a:p>
          <a:p>
            <a:r>
              <a:rPr lang="pt-BR" sz="2400" dirty="0"/>
              <a:t>(h) 5.12 + 8.99</a:t>
            </a:r>
          </a:p>
          <a:p>
            <a:r>
              <a:rPr lang="pt-BR" sz="2400" dirty="0"/>
              <a:t>(j) 5.6 + 3.21</a:t>
            </a:r>
          </a:p>
          <a:p>
            <a:r>
              <a:rPr lang="pt-BR" sz="2400" dirty="0"/>
              <a:t>(l) 6.3 + 4.72 </a:t>
            </a:r>
          </a:p>
          <a:p>
            <a:r>
              <a:rPr lang="pt-BR" sz="2400" dirty="0"/>
              <a:t>(n) 16.5 + 3.218</a:t>
            </a:r>
            <a:endParaRPr lang="en-GB" sz="2400" dirty="0"/>
          </a:p>
        </p:txBody>
      </p:sp>
      <p:sp>
        <p:nvSpPr>
          <p:cNvPr id="4" name="Rectangle 3">
            <a:extLst>
              <a:ext uri="{FF2B5EF4-FFF2-40B4-BE49-F238E27FC236}">
                <a16:creationId xmlns:a16="http://schemas.microsoft.com/office/drawing/2014/main" id="{52FE1575-D738-401A-9647-77015FE18449}"/>
              </a:ext>
            </a:extLst>
          </p:cNvPr>
          <p:cNvSpPr/>
          <p:nvPr/>
        </p:nvSpPr>
        <p:spPr>
          <a:xfrm>
            <a:off x="2808318" y="4031433"/>
            <a:ext cx="6096000" cy="2677656"/>
          </a:xfrm>
          <a:prstGeom prst="rect">
            <a:avLst/>
          </a:prstGeom>
        </p:spPr>
        <p:txBody>
          <a:bodyPr>
            <a:spAutoFit/>
          </a:bodyPr>
          <a:lstStyle/>
          <a:p>
            <a:r>
              <a:rPr lang="nn-NO" sz="2400" dirty="0"/>
              <a:t>11.(a) 0.7 – 0.2 </a:t>
            </a:r>
          </a:p>
          <a:p>
            <a:r>
              <a:rPr lang="nn-NO" sz="2400" dirty="0"/>
              <a:t>     (c) 1.3 – 0.1</a:t>
            </a:r>
          </a:p>
          <a:p>
            <a:r>
              <a:rPr lang="nn-NO" sz="2400" dirty="0"/>
              <a:t>     (e) 6.9 – 3.5</a:t>
            </a:r>
          </a:p>
          <a:p>
            <a:r>
              <a:rPr lang="nn-NO" sz="2400" dirty="0"/>
              <a:t>     (g) 7.2 − 5.3</a:t>
            </a:r>
          </a:p>
          <a:p>
            <a:r>
              <a:rPr lang="nn-NO" sz="2400" dirty="0"/>
              <a:t>     (i) 19.24 − 8.3 </a:t>
            </a:r>
          </a:p>
          <a:p>
            <a:r>
              <a:rPr lang="nn-NO" sz="2400" dirty="0"/>
              <a:t>    (k) 15.2 − 3.46</a:t>
            </a:r>
          </a:p>
          <a:p>
            <a:r>
              <a:rPr lang="nn-NO" sz="2400" dirty="0"/>
              <a:t>    (m) 0.7 − 0.04</a:t>
            </a:r>
            <a:endParaRPr lang="en-GB" sz="2400" dirty="0"/>
          </a:p>
        </p:txBody>
      </p:sp>
      <p:sp>
        <p:nvSpPr>
          <p:cNvPr id="5" name="Rectangle 4">
            <a:extLst>
              <a:ext uri="{FF2B5EF4-FFF2-40B4-BE49-F238E27FC236}">
                <a16:creationId xmlns:a16="http://schemas.microsoft.com/office/drawing/2014/main" id="{0335F446-4133-40F0-AA70-B86E96B89E63}"/>
              </a:ext>
            </a:extLst>
          </p:cNvPr>
          <p:cNvSpPr/>
          <p:nvPr/>
        </p:nvSpPr>
        <p:spPr>
          <a:xfrm>
            <a:off x="6960096" y="4046339"/>
            <a:ext cx="3242102" cy="2677656"/>
          </a:xfrm>
          <a:prstGeom prst="rect">
            <a:avLst/>
          </a:prstGeom>
        </p:spPr>
        <p:txBody>
          <a:bodyPr wrap="square">
            <a:spAutoFit/>
          </a:bodyPr>
          <a:lstStyle/>
          <a:p>
            <a:r>
              <a:rPr lang="pt-BR" sz="2400" dirty="0"/>
              <a:t>(b) 0.9 – 0.6</a:t>
            </a:r>
          </a:p>
          <a:p>
            <a:r>
              <a:rPr lang="pt-BR" sz="2400" dirty="0"/>
              <a:t>(d) 4.2 – 3.1</a:t>
            </a:r>
          </a:p>
          <a:p>
            <a:r>
              <a:rPr lang="pt-BR" sz="2400" dirty="0"/>
              <a:t>(f) 8.9 – 7.3</a:t>
            </a:r>
          </a:p>
          <a:p>
            <a:r>
              <a:rPr lang="pt-BR" sz="2400" dirty="0"/>
              <a:t>(h) 6.6 − 4.8</a:t>
            </a:r>
          </a:p>
          <a:p>
            <a:r>
              <a:rPr lang="pt-BR" sz="2400" dirty="0"/>
              <a:t> (j) 18.62 − 1.7</a:t>
            </a:r>
          </a:p>
          <a:p>
            <a:r>
              <a:rPr lang="pt-BR" sz="2400" dirty="0"/>
              <a:t> (l) 11.4 − 3.12</a:t>
            </a:r>
          </a:p>
          <a:p>
            <a:r>
              <a:rPr lang="pt-BR" sz="2400" dirty="0"/>
              <a:t> (n) 0.88 − 0.49</a:t>
            </a:r>
            <a:endParaRPr lang="en-GB" sz="2400" dirty="0"/>
          </a:p>
        </p:txBody>
      </p:sp>
      <p:sp>
        <p:nvSpPr>
          <p:cNvPr id="6" name="TextBox 5">
            <a:extLst>
              <a:ext uri="{FF2B5EF4-FFF2-40B4-BE49-F238E27FC236}">
                <a16:creationId xmlns:a16="http://schemas.microsoft.com/office/drawing/2014/main" id="{77DEFB40-2758-41A5-958A-E8010928440B}"/>
              </a:ext>
            </a:extLst>
          </p:cNvPr>
          <p:cNvSpPr txBox="1"/>
          <p:nvPr/>
        </p:nvSpPr>
        <p:spPr>
          <a:xfrm>
            <a:off x="9325361" y="3283699"/>
            <a:ext cx="1435672" cy="461665"/>
          </a:xfrm>
          <a:prstGeom prst="rect">
            <a:avLst/>
          </a:prstGeom>
          <a:noFill/>
        </p:spPr>
        <p:txBody>
          <a:bodyPr wrap="square" rtlCol="0">
            <a:spAutoFit/>
          </a:bodyPr>
          <a:lstStyle/>
          <a:p>
            <a:r>
              <a:rPr lang="en-GB" sz="2400" dirty="0">
                <a:solidFill>
                  <a:srgbClr val="FF0000"/>
                </a:solidFill>
              </a:rPr>
              <a:t>19.718</a:t>
            </a:r>
          </a:p>
        </p:txBody>
      </p:sp>
      <p:sp>
        <p:nvSpPr>
          <p:cNvPr id="7" name="Rectangle 6">
            <a:extLst>
              <a:ext uri="{FF2B5EF4-FFF2-40B4-BE49-F238E27FC236}">
                <a16:creationId xmlns:a16="http://schemas.microsoft.com/office/drawing/2014/main" id="{65C89E19-93FB-4DA5-97AB-863486F60C8D}"/>
              </a:ext>
            </a:extLst>
          </p:cNvPr>
          <p:cNvSpPr/>
          <p:nvPr/>
        </p:nvSpPr>
        <p:spPr>
          <a:xfrm>
            <a:off x="5553837" y="1787558"/>
            <a:ext cx="784189" cy="461665"/>
          </a:xfrm>
          <a:prstGeom prst="rect">
            <a:avLst/>
          </a:prstGeom>
        </p:spPr>
        <p:txBody>
          <a:bodyPr wrap="none">
            <a:spAutoFit/>
          </a:bodyPr>
          <a:lstStyle/>
          <a:p>
            <a:r>
              <a:rPr lang="en-GB" sz="2400" dirty="0">
                <a:solidFill>
                  <a:srgbClr val="FF0000"/>
                </a:solidFill>
              </a:rPr>
              <a:t>4.88</a:t>
            </a:r>
          </a:p>
        </p:txBody>
      </p:sp>
      <p:sp>
        <p:nvSpPr>
          <p:cNvPr id="8" name="Rectangle 7">
            <a:extLst>
              <a:ext uri="{FF2B5EF4-FFF2-40B4-BE49-F238E27FC236}">
                <a16:creationId xmlns:a16="http://schemas.microsoft.com/office/drawing/2014/main" id="{E1A4AB1F-E12B-4384-B124-64CFC0BF07BF}"/>
              </a:ext>
            </a:extLst>
          </p:cNvPr>
          <p:cNvSpPr/>
          <p:nvPr/>
        </p:nvSpPr>
        <p:spPr>
          <a:xfrm>
            <a:off x="5526966" y="1423017"/>
            <a:ext cx="784189" cy="461665"/>
          </a:xfrm>
          <a:prstGeom prst="rect">
            <a:avLst/>
          </a:prstGeom>
        </p:spPr>
        <p:txBody>
          <a:bodyPr wrap="none">
            <a:spAutoFit/>
          </a:bodyPr>
          <a:lstStyle/>
          <a:p>
            <a:r>
              <a:rPr lang="en-GB" sz="2400" dirty="0">
                <a:solidFill>
                  <a:srgbClr val="FF0000"/>
                </a:solidFill>
              </a:rPr>
              <a:t>0.53</a:t>
            </a:r>
          </a:p>
        </p:txBody>
      </p:sp>
      <p:sp>
        <p:nvSpPr>
          <p:cNvPr id="9" name="Rectangle 8">
            <a:extLst>
              <a:ext uri="{FF2B5EF4-FFF2-40B4-BE49-F238E27FC236}">
                <a16:creationId xmlns:a16="http://schemas.microsoft.com/office/drawing/2014/main" id="{969CCD3C-4B8D-46D6-9434-88F76F42D5FE}"/>
              </a:ext>
            </a:extLst>
          </p:cNvPr>
          <p:cNvSpPr/>
          <p:nvPr/>
        </p:nvSpPr>
        <p:spPr>
          <a:xfrm>
            <a:off x="5514079" y="1058313"/>
            <a:ext cx="612668" cy="461665"/>
          </a:xfrm>
          <a:prstGeom prst="rect">
            <a:avLst/>
          </a:prstGeom>
        </p:spPr>
        <p:txBody>
          <a:bodyPr wrap="none">
            <a:spAutoFit/>
          </a:bodyPr>
          <a:lstStyle/>
          <a:p>
            <a:r>
              <a:rPr lang="en-GB" sz="2400" dirty="0">
                <a:solidFill>
                  <a:srgbClr val="FF0000"/>
                </a:solidFill>
              </a:rPr>
              <a:t>0.9</a:t>
            </a:r>
          </a:p>
        </p:txBody>
      </p:sp>
      <p:sp>
        <p:nvSpPr>
          <p:cNvPr id="10" name="Rectangle 9">
            <a:extLst>
              <a:ext uri="{FF2B5EF4-FFF2-40B4-BE49-F238E27FC236}">
                <a16:creationId xmlns:a16="http://schemas.microsoft.com/office/drawing/2014/main" id="{C84E1CC4-9CEB-44AF-BADC-F35EA103E480}"/>
              </a:ext>
            </a:extLst>
          </p:cNvPr>
          <p:cNvSpPr/>
          <p:nvPr/>
        </p:nvSpPr>
        <p:spPr>
          <a:xfrm>
            <a:off x="5536998" y="2131032"/>
            <a:ext cx="784189" cy="461665"/>
          </a:xfrm>
          <a:prstGeom prst="rect">
            <a:avLst/>
          </a:prstGeom>
        </p:spPr>
        <p:txBody>
          <a:bodyPr wrap="none">
            <a:spAutoFit/>
          </a:bodyPr>
          <a:lstStyle/>
          <a:p>
            <a:r>
              <a:rPr lang="en-GB" sz="2400" dirty="0">
                <a:solidFill>
                  <a:srgbClr val="FF0000"/>
                </a:solidFill>
              </a:rPr>
              <a:t>10.3</a:t>
            </a:r>
          </a:p>
        </p:txBody>
      </p:sp>
      <p:sp>
        <p:nvSpPr>
          <p:cNvPr id="11" name="Rectangle 10">
            <a:extLst>
              <a:ext uri="{FF2B5EF4-FFF2-40B4-BE49-F238E27FC236}">
                <a16:creationId xmlns:a16="http://schemas.microsoft.com/office/drawing/2014/main" id="{6633A57A-6648-4E1B-B555-D91C3355945F}"/>
              </a:ext>
            </a:extLst>
          </p:cNvPr>
          <p:cNvSpPr/>
          <p:nvPr/>
        </p:nvSpPr>
        <p:spPr>
          <a:xfrm>
            <a:off x="5536998" y="2481357"/>
            <a:ext cx="955711" cy="461665"/>
          </a:xfrm>
          <a:prstGeom prst="rect">
            <a:avLst/>
          </a:prstGeom>
        </p:spPr>
        <p:txBody>
          <a:bodyPr wrap="none">
            <a:spAutoFit/>
          </a:bodyPr>
          <a:lstStyle/>
          <a:p>
            <a:r>
              <a:rPr lang="en-GB" sz="2400" dirty="0">
                <a:solidFill>
                  <a:srgbClr val="FF0000"/>
                </a:solidFill>
              </a:rPr>
              <a:t>17.62</a:t>
            </a:r>
          </a:p>
        </p:txBody>
      </p:sp>
      <p:sp>
        <p:nvSpPr>
          <p:cNvPr id="12" name="Rectangle 11">
            <a:extLst>
              <a:ext uri="{FF2B5EF4-FFF2-40B4-BE49-F238E27FC236}">
                <a16:creationId xmlns:a16="http://schemas.microsoft.com/office/drawing/2014/main" id="{000C45A4-5385-4B9A-A93C-15E0DB828A4F}"/>
              </a:ext>
            </a:extLst>
          </p:cNvPr>
          <p:cNvSpPr/>
          <p:nvPr/>
        </p:nvSpPr>
        <p:spPr>
          <a:xfrm>
            <a:off x="5525532" y="2853897"/>
            <a:ext cx="955711" cy="461665"/>
          </a:xfrm>
          <a:prstGeom prst="rect">
            <a:avLst/>
          </a:prstGeom>
        </p:spPr>
        <p:txBody>
          <a:bodyPr wrap="none">
            <a:spAutoFit/>
          </a:bodyPr>
          <a:lstStyle/>
          <a:p>
            <a:r>
              <a:rPr lang="en-GB" sz="2400" dirty="0">
                <a:solidFill>
                  <a:srgbClr val="FF0000"/>
                </a:solidFill>
              </a:rPr>
              <a:t>1.561</a:t>
            </a:r>
          </a:p>
        </p:txBody>
      </p:sp>
      <p:sp>
        <p:nvSpPr>
          <p:cNvPr id="13" name="Rectangle 12">
            <a:extLst>
              <a:ext uri="{FF2B5EF4-FFF2-40B4-BE49-F238E27FC236}">
                <a16:creationId xmlns:a16="http://schemas.microsoft.com/office/drawing/2014/main" id="{5DA1CFE5-309B-4505-ADF0-576C0A8F6A48}"/>
              </a:ext>
            </a:extLst>
          </p:cNvPr>
          <p:cNvSpPr/>
          <p:nvPr/>
        </p:nvSpPr>
        <p:spPr>
          <a:xfrm>
            <a:off x="5553837" y="3283379"/>
            <a:ext cx="955711" cy="461665"/>
          </a:xfrm>
          <a:prstGeom prst="rect">
            <a:avLst/>
          </a:prstGeom>
        </p:spPr>
        <p:txBody>
          <a:bodyPr wrap="none">
            <a:spAutoFit/>
          </a:bodyPr>
          <a:lstStyle/>
          <a:p>
            <a:r>
              <a:rPr lang="en-GB" sz="2400" dirty="0">
                <a:solidFill>
                  <a:srgbClr val="FF0000"/>
                </a:solidFill>
              </a:rPr>
              <a:t>21.34</a:t>
            </a:r>
          </a:p>
        </p:txBody>
      </p:sp>
      <p:sp>
        <p:nvSpPr>
          <p:cNvPr id="14" name="Rectangle 13">
            <a:extLst>
              <a:ext uri="{FF2B5EF4-FFF2-40B4-BE49-F238E27FC236}">
                <a16:creationId xmlns:a16="http://schemas.microsoft.com/office/drawing/2014/main" id="{EE6DB3CE-CE73-46AD-BCDC-A362D99C4123}"/>
              </a:ext>
            </a:extLst>
          </p:cNvPr>
          <p:cNvSpPr/>
          <p:nvPr/>
        </p:nvSpPr>
        <p:spPr>
          <a:xfrm>
            <a:off x="9120336" y="1068705"/>
            <a:ext cx="612668" cy="461665"/>
          </a:xfrm>
          <a:prstGeom prst="rect">
            <a:avLst/>
          </a:prstGeom>
        </p:spPr>
        <p:txBody>
          <a:bodyPr wrap="none">
            <a:spAutoFit/>
          </a:bodyPr>
          <a:lstStyle/>
          <a:p>
            <a:r>
              <a:rPr lang="en-GB" sz="2400" dirty="0">
                <a:solidFill>
                  <a:srgbClr val="FF0000"/>
                </a:solidFill>
              </a:rPr>
              <a:t>0.9</a:t>
            </a:r>
          </a:p>
        </p:txBody>
      </p:sp>
      <p:sp>
        <p:nvSpPr>
          <p:cNvPr id="15" name="Rectangle 14">
            <a:extLst>
              <a:ext uri="{FF2B5EF4-FFF2-40B4-BE49-F238E27FC236}">
                <a16:creationId xmlns:a16="http://schemas.microsoft.com/office/drawing/2014/main" id="{23EDCF6F-7B71-408E-A290-0BE9EFC18660}"/>
              </a:ext>
            </a:extLst>
          </p:cNvPr>
          <p:cNvSpPr/>
          <p:nvPr/>
        </p:nvSpPr>
        <p:spPr>
          <a:xfrm>
            <a:off x="9122332" y="1468815"/>
            <a:ext cx="612668" cy="461665"/>
          </a:xfrm>
          <a:prstGeom prst="rect">
            <a:avLst/>
          </a:prstGeom>
        </p:spPr>
        <p:txBody>
          <a:bodyPr wrap="none">
            <a:spAutoFit/>
          </a:bodyPr>
          <a:lstStyle/>
          <a:p>
            <a:r>
              <a:rPr lang="en-GB" sz="2400" dirty="0">
                <a:solidFill>
                  <a:srgbClr val="FF0000"/>
                </a:solidFill>
              </a:rPr>
              <a:t>4.9</a:t>
            </a:r>
          </a:p>
        </p:txBody>
      </p:sp>
      <p:sp>
        <p:nvSpPr>
          <p:cNvPr id="16" name="Rectangle 15">
            <a:extLst>
              <a:ext uri="{FF2B5EF4-FFF2-40B4-BE49-F238E27FC236}">
                <a16:creationId xmlns:a16="http://schemas.microsoft.com/office/drawing/2014/main" id="{50B1FE2B-96D8-4AEC-8A2E-9D4159DE9A58}"/>
              </a:ext>
            </a:extLst>
          </p:cNvPr>
          <p:cNvSpPr/>
          <p:nvPr/>
        </p:nvSpPr>
        <p:spPr>
          <a:xfrm>
            <a:off x="9120336" y="1826844"/>
            <a:ext cx="612668" cy="461665"/>
          </a:xfrm>
          <a:prstGeom prst="rect">
            <a:avLst/>
          </a:prstGeom>
        </p:spPr>
        <p:txBody>
          <a:bodyPr wrap="none">
            <a:spAutoFit/>
          </a:bodyPr>
          <a:lstStyle/>
          <a:p>
            <a:r>
              <a:rPr lang="en-GB" sz="2400" dirty="0">
                <a:solidFill>
                  <a:srgbClr val="FF0000"/>
                </a:solidFill>
              </a:rPr>
              <a:t>8.1</a:t>
            </a:r>
          </a:p>
        </p:txBody>
      </p:sp>
      <p:sp>
        <p:nvSpPr>
          <p:cNvPr id="17" name="Rectangle 16">
            <a:extLst>
              <a:ext uri="{FF2B5EF4-FFF2-40B4-BE49-F238E27FC236}">
                <a16:creationId xmlns:a16="http://schemas.microsoft.com/office/drawing/2014/main" id="{4849211C-897B-418A-B927-71B0E5CCC290}"/>
              </a:ext>
            </a:extLst>
          </p:cNvPr>
          <p:cNvSpPr/>
          <p:nvPr/>
        </p:nvSpPr>
        <p:spPr>
          <a:xfrm>
            <a:off x="9120335" y="2180115"/>
            <a:ext cx="932884" cy="461665"/>
          </a:xfrm>
          <a:prstGeom prst="rect">
            <a:avLst/>
          </a:prstGeom>
        </p:spPr>
        <p:txBody>
          <a:bodyPr wrap="none">
            <a:spAutoFit/>
          </a:bodyPr>
          <a:lstStyle/>
          <a:p>
            <a:r>
              <a:rPr lang="en-GB" sz="2400" dirty="0">
                <a:solidFill>
                  <a:srgbClr val="FF0000"/>
                </a:solidFill>
              </a:rPr>
              <a:t>14.11</a:t>
            </a:r>
          </a:p>
        </p:txBody>
      </p:sp>
      <p:sp>
        <p:nvSpPr>
          <p:cNvPr id="18" name="Rectangle 17">
            <a:extLst>
              <a:ext uri="{FF2B5EF4-FFF2-40B4-BE49-F238E27FC236}">
                <a16:creationId xmlns:a16="http://schemas.microsoft.com/office/drawing/2014/main" id="{D47655D6-9AAB-4B3B-A08F-7EEFD1B212D7}"/>
              </a:ext>
            </a:extLst>
          </p:cNvPr>
          <p:cNvSpPr/>
          <p:nvPr/>
        </p:nvSpPr>
        <p:spPr>
          <a:xfrm>
            <a:off x="9122331" y="2538077"/>
            <a:ext cx="784189" cy="461665"/>
          </a:xfrm>
          <a:prstGeom prst="rect">
            <a:avLst/>
          </a:prstGeom>
        </p:spPr>
        <p:txBody>
          <a:bodyPr wrap="none">
            <a:spAutoFit/>
          </a:bodyPr>
          <a:lstStyle/>
          <a:p>
            <a:r>
              <a:rPr lang="en-GB" sz="2400" dirty="0">
                <a:solidFill>
                  <a:srgbClr val="FF0000"/>
                </a:solidFill>
              </a:rPr>
              <a:t>8.81</a:t>
            </a:r>
          </a:p>
        </p:txBody>
      </p:sp>
      <p:sp>
        <p:nvSpPr>
          <p:cNvPr id="19" name="Rectangle 18">
            <a:extLst>
              <a:ext uri="{FF2B5EF4-FFF2-40B4-BE49-F238E27FC236}">
                <a16:creationId xmlns:a16="http://schemas.microsoft.com/office/drawing/2014/main" id="{A6E3D355-907F-4E21-9D77-9D8765444487}"/>
              </a:ext>
            </a:extLst>
          </p:cNvPr>
          <p:cNvSpPr/>
          <p:nvPr/>
        </p:nvSpPr>
        <p:spPr>
          <a:xfrm>
            <a:off x="9290225" y="2937266"/>
            <a:ext cx="932884" cy="461665"/>
          </a:xfrm>
          <a:prstGeom prst="rect">
            <a:avLst/>
          </a:prstGeom>
        </p:spPr>
        <p:txBody>
          <a:bodyPr wrap="none">
            <a:spAutoFit/>
          </a:bodyPr>
          <a:lstStyle/>
          <a:p>
            <a:r>
              <a:rPr lang="en-GB" sz="2400" dirty="0">
                <a:solidFill>
                  <a:srgbClr val="FF0000"/>
                </a:solidFill>
              </a:rPr>
              <a:t>11.02</a:t>
            </a:r>
          </a:p>
        </p:txBody>
      </p:sp>
      <p:sp>
        <p:nvSpPr>
          <p:cNvPr id="20" name="Rectangle 19">
            <a:extLst>
              <a:ext uri="{FF2B5EF4-FFF2-40B4-BE49-F238E27FC236}">
                <a16:creationId xmlns:a16="http://schemas.microsoft.com/office/drawing/2014/main" id="{760C3D93-E9A1-421B-8A99-3451F59FFFAD}"/>
              </a:ext>
            </a:extLst>
          </p:cNvPr>
          <p:cNvSpPr/>
          <p:nvPr/>
        </p:nvSpPr>
        <p:spPr>
          <a:xfrm>
            <a:off x="5405398" y="4065385"/>
            <a:ext cx="612668" cy="461665"/>
          </a:xfrm>
          <a:prstGeom prst="rect">
            <a:avLst/>
          </a:prstGeom>
        </p:spPr>
        <p:txBody>
          <a:bodyPr wrap="none">
            <a:spAutoFit/>
          </a:bodyPr>
          <a:lstStyle/>
          <a:p>
            <a:r>
              <a:rPr lang="en-GB" sz="2400" dirty="0">
                <a:solidFill>
                  <a:srgbClr val="FF0000"/>
                </a:solidFill>
              </a:rPr>
              <a:t>0.5</a:t>
            </a:r>
          </a:p>
        </p:txBody>
      </p:sp>
      <p:sp>
        <p:nvSpPr>
          <p:cNvPr id="21" name="Rectangle 20">
            <a:extLst>
              <a:ext uri="{FF2B5EF4-FFF2-40B4-BE49-F238E27FC236}">
                <a16:creationId xmlns:a16="http://schemas.microsoft.com/office/drawing/2014/main" id="{BC849C0A-C84A-4528-8C98-7B7573FCD7F5}"/>
              </a:ext>
            </a:extLst>
          </p:cNvPr>
          <p:cNvSpPr/>
          <p:nvPr/>
        </p:nvSpPr>
        <p:spPr>
          <a:xfrm>
            <a:off x="5394443" y="4410158"/>
            <a:ext cx="612668" cy="461665"/>
          </a:xfrm>
          <a:prstGeom prst="rect">
            <a:avLst/>
          </a:prstGeom>
        </p:spPr>
        <p:txBody>
          <a:bodyPr wrap="none">
            <a:spAutoFit/>
          </a:bodyPr>
          <a:lstStyle/>
          <a:p>
            <a:r>
              <a:rPr lang="en-GB" sz="2400" dirty="0">
                <a:solidFill>
                  <a:srgbClr val="FF0000"/>
                </a:solidFill>
              </a:rPr>
              <a:t>1.2</a:t>
            </a:r>
          </a:p>
        </p:txBody>
      </p:sp>
      <p:sp>
        <p:nvSpPr>
          <p:cNvPr id="22" name="Rectangle 21">
            <a:extLst>
              <a:ext uri="{FF2B5EF4-FFF2-40B4-BE49-F238E27FC236}">
                <a16:creationId xmlns:a16="http://schemas.microsoft.com/office/drawing/2014/main" id="{709C8678-1F2F-45BD-B82D-BD7DAEE48CE3}"/>
              </a:ext>
            </a:extLst>
          </p:cNvPr>
          <p:cNvSpPr/>
          <p:nvPr/>
        </p:nvSpPr>
        <p:spPr>
          <a:xfrm>
            <a:off x="5446167" y="4762522"/>
            <a:ext cx="612668" cy="461665"/>
          </a:xfrm>
          <a:prstGeom prst="rect">
            <a:avLst/>
          </a:prstGeom>
        </p:spPr>
        <p:txBody>
          <a:bodyPr wrap="none">
            <a:spAutoFit/>
          </a:bodyPr>
          <a:lstStyle/>
          <a:p>
            <a:r>
              <a:rPr lang="en-GB" sz="2400" dirty="0">
                <a:solidFill>
                  <a:srgbClr val="FF0000"/>
                </a:solidFill>
              </a:rPr>
              <a:t>3.4</a:t>
            </a:r>
          </a:p>
        </p:txBody>
      </p:sp>
      <p:sp>
        <p:nvSpPr>
          <p:cNvPr id="23" name="Rectangle 22">
            <a:extLst>
              <a:ext uri="{FF2B5EF4-FFF2-40B4-BE49-F238E27FC236}">
                <a16:creationId xmlns:a16="http://schemas.microsoft.com/office/drawing/2014/main" id="{E802999F-FD9A-4E87-97E3-2108130AD8CE}"/>
              </a:ext>
            </a:extLst>
          </p:cNvPr>
          <p:cNvSpPr/>
          <p:nvPr/>
        </p:nvSpPr>
        <p:spPr>
          <a:xfrm>
            <a:off x="5446167" y="5141247"/>
            <a:ext cx="612668" cy="461665"/>
          </a:xfrm>
          <a:prstGeom prst="rect">
            <a:avLst/>
          </a:prstGeom>
        </p:spPr>
        <p:txBody>
          <a:bodyPr wrap="none">
            <a:spAutoFit/>
          </a:bodyPr>
          <a:lstStyle/>
          <a:p>
            <a:r>
              <a:rPr lang="en-GB" sz="2400" dirty="0">
                <a:solidFill>
                  <a:srgbClr val="FF0000"/>
                </a:solidFill>
              </a:rPr>
              <a:t>1.9</a:t>
            </a:r>
          </a:p>
        </p:txBody>
      </p:sp>
      <p:sp>
        <p:nvSpPr>
          <p:cNvPr id="24" name="Rectangle 23">
            <a:extLst>
              <a:ext uri="{FF2B5EF4-FFF2-40B4-BE49-F238E27FC236}">
                <a16:creationId xmlns:a16="http://schemas.microsoft.com/office/drawing/2014/main" id="{30D7E1F8-28FA-499F-8A94-BC81DB7108DB}"/>
              </a:ext>
            </a:extLst>
          </p:cNvPr>
          <p:cNvSpPr/>
          <p:nvPr/>
        </p:nvSpPr>
        <p:spPr>
          <a:xfrm>
            <a:off x="5456696" y="5477859"/>
            <a:ext cx="955711" cy="461665"/>
          </a:xfrm>
          <a:prstGeom prst="rect">
            <a:avLst/>
          </a:prstGeom>
        </p:spPr>
        <p:txBody>
          <a:bodyPr wrap="none">
            <a:spAutoFit/>
          </a:bodyPr>
          <a:lstStyle/>
          <a:p>
            <a:r>
              <a:rPr lang="en-GB" sz="2400" dirty="0">
                <a:solidFill>
                  <a:srgbClr val="FF0000"/>
                </a:solidFill>
              </a:rPr>
              <a:t>10.94</a:t>
            </a:r>
          </a:p>
        </p:txBody>
      </p:sp>
      <p:sp>
        <p:nvSpPr>
          <p:cNvPr id="25" name="Rectangle 24">
            <a:extLst>
              <a:ext uri="{FF2B5EF4-FFF2-40B4-BE49-F238E27FC236}">
                <a16:creationId xmlns:a16="http://schemas.microsoft.com/office/drawing/2014/main" id="{6AC471BD-CBFA-4FEC-A729-3117AB6B6C4E}"/>
              </a:ext>
            </a:extLst>
          </p:cNvPr>
          <p:cNvSpPr/>
          <p:nvPr/>
        </p:nvSpPr>
        <p:spPr>
          <a:xfrm>
            <a:off x="5481857" y="5830423"/>
            <a:ext cx="932884" cy="461665"/>
          </a:xfrm>
          <a:prstGeom prst="rect">
            <a:avLst/>
          </a:prstGeom>
        </p:spPr>
        <p:txBody>
          <a:bodyPr wrap="none">
            <a:spAutoFit/>
          </a:bodyPr>
          <a:lstStyle/>
          <a:p>
            <a:r>
              <a:rPr lang="en-GB" sz="2400" dirty="0">
                <a:solidFill>
                  <a:srgbClr val="FF0000"/>
                </a:solidFill>
              </a:rPr>
              <a:t>11.74</a:t>
            </a:r>
          </a:p>
        </p:txBody>
      </p:sp>
      <p:sp>
        <p:nvSpPr>
          <p:cNvPr id="26" name="Rectangle 25">
            <a:extLst>
              <a:ext uri="{FF2B5EF4-FFF2-40B4-BE49-F238E27FC236}">
                <a16:creationId xmlns:a16="http://schemas.microsoft.com/office/drawing/2014/main" id="{0456FEFC-1E0A-4B25-B5BB-62E3B5497DB5}"/>
              </a:ext>
            </a:extLst>
          </p:cNvPr>
          <p:cNvSpPr/>
          <p:nvPr/>
        </p:nvSpPr>
        <p:spPr>
          <a:xfrm>
            <a:off x="5509968" y="6212652"/>
            <a:ext cx="784189" cy="461665"/>
          </a:xfrm>
          <a:prstGeom prst="rect">
            <a:avLst/>
          </a:prstGeom>
        </p:spPr>
        <p:txBody>
          <a:bodyPr wrap="none">
            <a:spAutoFit/>
          </a:bodyPr>
          <a:lstStyle/>
          <a:p>
            <a:r>
              <a:rPr lang="en-GB" sz="2400" dirty="0">
                <a:solidFill>
                  <a:srgbClr val="FF0000"/>
                </a:solidFill>
              </a:rPr>
              <a:t>0.66</a:t>
            </a:r>
          </a:p>
        </p:txBody>
      </p:sp>
      <p:sp>
        <p:nvSpPr>
          <p:cNvPr id="27" name="Rectangle 26">
            <a:extLst>
              <a:ext uri="{FF2B5EF4-FFF2-40B4-BE49-F238E27FC236}">
                <a16:creationId xmlns:a16="http://schemas.microsoft.com/office/drawing/2014/main" id="{9A36D825-D9FC-4C0E-A997-2E9F662310EA}"/>
              </a:ext>
            </a:extLst>
          </p:cNvPr>
          <p:cNvSpPr/>
          <p:nvPr/>
        </p:nvSpPr>
        <p:spPr>
          <a:xfrm>
            <a:off x="9248724" y="4048314"/>
            <a:ext cx="612668" cy="461665"/>
          </a:xfrm>
          <a:prstGeom prst="rect">
            <a:avLst/>
          </a:prstGeom>
        </p:spPr>
        <p:txBody>
          <a:bodyPr wrap="none">
            <a:spAutoFit/>
          </a:bodyPr>
          <a:lstStyle/>
          <a:p>
            <a:r>
              <a:rPr lang="en-GB" sz="2400" dirty="0">
                <a:solidFill>
                  <a:srgbClr val="FF0000"/>
                </a:solidFill>
              </a:rPr>
              <a:t>0.3</a:t>
            </a:r>
          </a:p>
        </p:txBody>
      </p:sp>
      <p:sp>
        <p:nvSpPr>
          <p:cNvPr id="28" name="Rectangle 27">
            <a:extLst>
              <a:ext uri="{FF2B5EF4-FFF2-40B4-BE49-F238E27FC236}">
                <a16:creationId xmlns:a16="http://schemas.microsoft.com/office/drawing/2014/main" id="{322563C7-BA21-46F4-ABDB-180298B152A1}"/>
              </a:ext>
            </a:extLst>
          </p:cNvPr>
          <p:cNvSpPr/>
          <p:nvPr/>
        </p:nvSpPr>
        <p:spPr>
          <a:xfrm>
            <a:off x="9264746" y="4390640"/>
            <a:ext cx="612668" cy="461665"/>
          </a:xfrm>
          <a:prstGeom prst="rect">
            <a:avLst/>
          </a:prstGeom>
        </p:spPr>
        <p:txBody>
          <a:bodyPr wrap="none">
            <a:spAutoFit/>
          </a:bodyPr>
          <a:lstStyle/>
          <a:p>
            <a:r>
              <a:rPr lang="en-GB" sz="2400" dirty="0">
                <a:solidFill>
                  <a:srgbClr val="FF0000"/>
                </a:solidFill>
              </a:rPr>
              <a:t>1.1</a:t>
            </a:r>
          </a:p>
        </p:txBody>
      </p:sp>
      <p:sp>
        <p:nvSpPr>
          <p:cNvPr id="29" name="Rectangle 28">
            <a:extLst>
              <a:ext uri="{FF2B5EF4-FFF2-40B4-BE49-F238E27FC236}">
                <a16:creationId xmlns:a16="http://schemas.microsoft.com/office/drawing/2014/main" id="{9FD3AA18-1D5E-4D97-A85F-F938201382BE}"/>
              </a:ext>
            </a:extLst>
          </p:cNvPr>
          <p:cNvSpPr/>
          <p:nvPr/>
        </p:nvSpPr>
        <p:spPr>
          <a:xfrm>
            <a:off x="9248724" y="4778826"/>
            <a:ext cx="612668" cy="461665"/>
          </a:xfrm>
          <a:prstGeom prst="rect">
            <a:avLst/>
          </a:prstGeom>
        </p:spPr>
        <p:txBody>
          <a:bodyPr wrap="none">
            <a:spAutoFit/>
          </a:bodyPr>
          <a:lstStyle/>
          <a:p>
            <a:r>
              <a:rPr lang="en-GB" sz="2400" dirty="0">
                <a:solidFill>
                  <a:srgbClr val="FF0000"/>
                </a:solidFill>
              </a:rPr>
              <a:t>1.6</a:t>
            </a:r>
          </a:p>
        </p:txBody>
      </p:sp>
      <p:sp>
        <p:nvSpPr>
          <p:cNvPr id="30" name="Rectangle 29">
            <a:extLst>
              <a:ext uri="{FF2B5EF4-FFF2-40B4-BE49-F238E27FC236}">
                <a16:creationId xmlns:a16="http://schemas.microsoft.com/office/drawing/2014/main" id="{BA2883EA-07D2-4BFE-9307-6F3B2C47105D}"/>
              </a:ext>
            </a:extLst>
          </p:cNvPr>
          <p:cNvSpPr/>
          <p:nvPr/>
        </p:nvSpPr>
        <p:spPr>
          <a:xfrm>
            <a:off x="9256735" y="5157839"/>
            <a:ext cx="612668" cy="461665"/>
          </a:xfrm>
          <a:prstGeom prst="rect">
            <a:avLst/>
          </a:prstGeom>
        </p:spPr>
        <p:txBody>
          <a:bodyPr wrap="none">
            <a:spAutoFit/>
          </a:bodyPr>
          <a:lstStyle/>
          <a:p>
            <a:r>
              <a:rPr lang="en-GB" sz="2400" dirty="0">
                <a:solidFill>
                  <a:srgbClr val="FF0000"/>
                </a:solidFill>
              </a:rPr>
              <a:t>1.8</a:t>
            </a:r>
          </a:p>
        </p:txBody>
      </p:sp>
      <p:sp>
        <p:nvSpPr>
          <p:cNvPr id="31" name="Rectangle 30">
            <a:extLst>
              <a:ext uri="{FF2B5EF4-FFF2-40B4-BE49-F238E27FC236}">
                <a16:creationId xmlns:a16="http://schemas.microsoft.com/office/drawing/2014/main" id="{025449ED-1AAB-40D5-9F80-A5FC647A0D72}"/>
              </a:ext>
            </a:extLst>
          </p:cNvPr>
          <p:cNvSpPr/>
          <p:nvPr/>
        </p:nvSpPr>
        <p:spPr>
          <a:xfrm>
            <a:off x="9264746" y="5526951"/>
            <a:ext cx="955711" cy="461665"/>
          </a:xfrm>
          <a:prstGeom prst="rect">
            <a:avLst/>
          </a:prstGeom>
        </p:spPr>
        <p:txBody>
          <a:bodyPr wrap="none">
            <a:spAutoFit/>
          </a:bodyPr>
          <a:lstStyle/>
          <a:p>
            <a:r>
              <a:rPr lang="en-GB" sz="2400" dirty="0">
                <a:solidFill>
                  <a:srgbClr val="FF0000"/>
                </a:solidFill>
              </a:rPr>
              <a:t>16.92</a:t>
            </a:r>
          </a:p>
        </p:txBody>
      </p:sp>
      <p:sp>
        <p:nvSpPr>
          <p:cNvPr id="32" name="Rectangle 31">
            <a:extLst>
              <a:ext uri="{FF2B5EF4-FFF2-40B4-BE49-F238E27FC236}">
                <a16:creationId xmlns:a16="http://schemas.microsoft.com/office/drawing/2014/main" id="{2DB01E90-AB57-40F7-B9C2-6776CFE3EDB3}"/>
              </a:ext>
            </a:extLst>
          </p:cNvPr>
          <p:cNvSpPr/>
          <p:nvPr/>
        </p:nvSpPr>
        <p:spPr>
          <a:xfrm>
            <a:off x="9290225" y="5892222"/>
            <a:ext cx="784189" cy="461665"/>
          </a:xfrm>
          <a:prstGeom prst="rect">
            <a:avLst/>
          </a:prstGeom>
        </p:spPr>
        <p:txBody>
          <a:bodyPr wrap="none">
            <a:spAutoFit/>
          </a:bodyPr>
          <a:lstStyle/>
          <a:p>
            <a:r>
              <a:rPr lang="en-GB" sz="2400" dirty="0">
                <a:solidFill>
                  <a:srgbClr val="FF0000"/>
                </a:solidFill>
              </a:rPr>
              <a:t>8.28</a:t>
            </a:r>
          </a:p>
        </p:txBody>
      </p:sp>
      <p:sp>
        <p:nvSpPr>
          <p:cNvPr id="33" name="Rectangle 32">
            <a:extLst>
              <a:ext uri="{FF2B5EF4-FFF2-40B4-BE49-F238E27FC236}">
                <a16:creationId xmlns:a16="http://schemas.microsoft.com/office/drawing/2014/main" id="{02C37A39-90D7-4386-AC53-83E919685DB4}"/>
              </a:ext>
            </a:extLst>
          </p:cNvPr>
          <p:cNvSpPr/>
          <p:nvPr/>
        </p:nvSpPr>
        <p:spPr>
          <a:xfrm>
            <a:off x="9316510" y="6247100"/>
            <a:ext cx="784189" cy="461665"/>
          </a:xfrm>
          <a:prstGeom prst="rect">
            <a:avLst/>
          </a:prstGeom>
        </p:spPr>
        <p:txBody>
          <a:bodyPr wrap="none">
            <a:spAutoFit/>
          </a:bodyPr>
          <a:lstStyle/>
          <a:p>
            <a:r>
              <a:rPr lang="en-GB" sz="2400" dirty="0">
                <a:solidFill>
                  <a:srgbClr val="FF0000"/>
                </a:solidFill>
              </a:rPr>
              <a:t>0.39</a:t>
            </a:r>
          </a:p>
        </p:txBody>
      </p:sp>
    </p:spTree>
    <p:extLst>
      <p:ext uri="{BB962C8B-B14F-4D97-AF65-F5344CB8AC3E}">
        <p14:creationId xmlns:p14="http://schemas.microsoft.com/office/powerpoint/2010/main" val="23345378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5"/>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6"/>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7"/>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8"/>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29"/>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30"/>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31"/>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32"/>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dirty="0"/>
              <a:t> Section 3: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have completed the </a:t>
            </a:r>
            <a:r>
              <a:rPr lang="en-US" altLang="en-US" sz="2400" b="1" dirty="0"/>
              <a:t>third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00B050"/>
                </a:solidFill>
              </a:rPr>
              <a:t>If you have completed and mastered this section,</a:t>
            </a:r>
            <a:br>
              <a:rPr lang="en-US" altLang="en-US" sz="2400" dirty="0">
                <a:solidFill>
                  <a:srgbClr val="00B050"/>
                </a:solidFill>
              </a:rPr>
            </a:br>
            <a:r>
              <a:rPr lang="en-US" altLang="en-US" sz="2400" b="1" dirty="0">
                <a:solidFill>
                  <a:srgbClr val="00B050"/>
                </a:solidFill>
              </a:rPr>
              <a:t>click</a:t>
            </a:r>
            <a:r>
              <a:rPr lang="en-US" altLang="en-US" sz="2400" dirty="0">
                <a:solidFill>
                  <a:srgbClr val="00B050"/>
                </a:solidFill>
              </a:rPr>
              <a:t> to start the </a:t>
            </a:r>
            <a:r>
              <a:rPr lang="en-US" altLang="en-US" sz="2400" b="1" dirty="0">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FFC000"/>
                </a:solidFill>
              </a:rPr>
              <a:t>If you need more examples and interactive practice,</a:t>
            </a:r>
            <a:br>
              <a:rPr lang="en-US" altLang="en-US" sz="2400" dirty="0">
                <a:solidFill>
                  <a:srgbClr val="FFC000"/>
                </a:solidFill>
              </a:rPr>
            </a:br>
            <a:r>
              <a:rPr lang="en-US" altLang="en-US" sz="2400" dirty="0">
                <a:solidFill>
                  <a:srgbClr val="FFC000"/>
                </a:solidFill>
              </a:rPr>
              <a:t>press </a:t>
            </a:r>
            <a:r>
              <a:rPr lang="en-US" altLang="en-US" sz="2400" b="1" dirty="0">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might also find it helpful to look at:</a:t>
            </a:r>
            <a:endParaRPr lang="en-US" altLang="en-US" sz="2400" b="1" dirty="0">
              <a:solidFill>
                <a:srgbClr val="FF0000"/>
              </a:solidFill>
            </a:endParaRPr>
          </a:p>
          <a:p>
            <a:endParaRPr lang="en-US" altLang="en-US" sz="2400" dirty="0">
              <a:solidFill>
                <a:srgbClr val="FF0000"/>
              </a:solidFill>
            </a:endParaRPr>
          </a:p>
          <a:p>
            <a:pPr algn="ctr"/>
            <a:r>
              <a:rPr lang="en-US" altLang="en-US" sz="2400" b="1" dirty="0">
                <a:solidFill>
                  <a:srgbClr val="FF0000"/>
                </a:solidFill>
              </a:rPr>
              <a:t>Essential Information:</a:t>
            </a:r>
            <a:r>
              <a:rPr lang="en-US" altLang="en-US" sz="2400" dirty="0">
                <a:solidFill>
                  <a:srgbClr val="FF0000"/>
                </a:solidFill>
              </a:rPr>
              <a:t> press </a:t>
            </a:r>
            <a:r>
              <a:rPr lang="en-US" altLang="en-US" sz="2400" b="1" dirty="0">
                <a:solidFill>
                  <a:srgbClr val="FF0000"/>
                </a:solidFill>
              </a:rPr>
              <a:t>here</a:t>
            </a:r>
          </a:p>
          <a:p>
            <a:endParaRPr lang="en-US" altLang="en-US" sz="2400" b="1" dirty="0">
              <a:solidFill>
                <a:srgbClr val="FF0000"/>
              </a:solidFill>
            </a:endParaRPr>
          </a:p>
        </p:txBody>
      </p:sp>
    </p:spTree>
    <p:extLst>
      <p:ext uri="{BB962C8B-B14F-4D97-AF65-F5344CB8AC3E}">
        <p14:creationId xmlns:p14="http://schemas.microsoft.com/office/powerpoint/2010/main" val="385074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Arithmetic: Money Problems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95E493D0-E34F-440B-927F-45A73F4A3F1F}"/>
              </a:ext>
            </a:extLst>
          </p:cNvPr>
          <p:cNvSpPr txBox="1"/>
          <p:nvPr/>
        </p:nvSpPr>
        <p:spPr>
          <a:xfrm>
            <a:off x="2423592" y="764704"/>
            <a:ext cx="3240360" cy="461665"/>
          </a:xfrm>
          <a:prstGeom prst="rect">
            <a:avLst/>
          </a:prstGeom>
          <a:noFill/>
        </p:spPr>
        <p:txBody>
          <a:bodyPr wrap="square" rtlCol="0">
            <a:spAutoFit/>
          </a:bodyPr>
          <a:lstStyle/>
          <a:p>
            <a:r>
              <a:rPr lang="en-US" sz="2400" b="1" dirty="0"/>
              <a:t>Money problems</a:t>
            </a:r>
            <a:endParaRPr lang="en-GB" sz="2400" b="1" dirty="0"/>
          </a:p>
        </p:txBody>
      </p:sp>
      <p:sp>
        <p:nvSpPr>
          <p:cNvPr id="3" name="TextBox 2">
            <a:extLst>
              <a:ext uri="{FF2B5EF4-FFF2-40B4-BE49-F238E27FC236}">
                <a16:creationId xmlns:a16="http://schemas.microsoft.com/office/drawing/2014/main" id="{BB387B1F-7683-4923-8EA4-605F702BE85A}"/>
              </a:ext>
            </a:extLst>
          </p:cNvPr>
          <p:cNvSpPr txBox="1"/>
          <p:nvPr/>
        </p:nvSpPr>
        <p:spPr>
          <a:xfrm>
            <a:off x="2423592" y="1299575"/>
            <a:ext cx="2221839" cy="461665"/>
          </a:xfrm>
          <a:prstGeom prst="rect">
            <a:avLst/>
          </a:prstGeom>
          <a:noFill/>
        </p:spPr>
        <p:txBody>
          <a:bodyPr wrap="square" rtlCol="0">
            <a:spAutoFit/>
          </a:bodyPr>
          <a:lstStyle/>
          <a:p>
            <a:r>
              <a:rPr lang="en-US" sz="2400" b="1" dirty="0"/>
              <a:t>Example</a:t>
            </a:r>
            <a:endParaRPr lang="en-GB" sz="2400" b="1" dirty="0"/>
          </a:p>
        </p:txBody>
      </p:sp>
      <p:sp>
        <p:nvSpPr>
          <p:cNvPr id="4" name="Rectangle 3">
            <a:extLst>
              <a:ext uri="{FF2B5EF4-FFF2-40B4-BE49-F238E27FC236}">
                <a16:creationId xmlns:a16="http://schemas.microsoft.com/office/drawing/2014/main" id="{952FD9B4-B80F-4EFE-98AB-4CD5EDC3ED7F}"/>
              </a:ext>
            </a:extLst>
          </p:cNvPr>
          <p:cNvSpPr/>
          <p:nvPr/>
        </p:nvSpPr>
        <p:spPr>
          <a:xfrm>
            <a:off x="2388953" y="1792254"/>
            <a:ext cx="9744744" cy="1200329"/>
          </a:xfrm>
          <a:prstGeom prst="rect">
            <a:avLst/>
          </a:prstGeom>
        </p:spPr>
        <p:txBody>
          <a:bodyPr wrap="square">
            <a:spAutoFit/>
          </a:bodyPr>
          <a:lstStyle/>
          <a:p>
            <a:r>
              <a:rPr lang="en-US" sz="2400" dirty="0"/>
              <a:t>Jason has a £5 note when he leaves home.  He spends 27p on sweets in one shop and £3.50 on a book in another shop.  How much money does he have left?</a:t>
            </a:r>
            <a:endParaRPr lang="en-GB" sz="2400" dirty="0"/>
          </a:p>
        </p:txBody>
      </p:sp>
      <p:sp>
        <p:nvSpPr>
          <p:cNvPr id="5" name="Rectangle 4">
            <a:extLst>
              <a:ext uri="{FF2B5EF4-FFF2-40B4-BE49-F238E27FC236}">
                <a16:creationId xmlns:a16="http://schemas.microsoft.com/office/drawing/2014/main" id="{70F20136-3AB7-4C31-8466-485FE1C93A19}"/>
              </a:ext>
            </a:extLst>
          </p:cNvPr>
          <p:cNvSpPr/>
          <p:nvPr/>
        </p:nvSpPr>
        <p:spPr>
          <a:xfrm>
            <a:off x="2423592" y="2996910"/>
            <a:ext cx="4272323" cy="1569660"/>
          </a:xfrm>
          <a:prstGeom prst="rect">
            <a:avLst/>
          </a:prstGeom>
        </p:spPr>
        <p:txBody>
          <a:bodyPr wrap="none">
            <a:spAutoFit/>
          </a:bodyPr>
          <a:lstStyle/>
          <a:p>
            <a:r>
              <a:rPr lang="en-US" sz="2400" dirty="0">
                <a:solidFill>
                  <a:srgbClr val="FF0000"/>
                </a:solidFill>
              </a:rPr>
              <a:t>In total, Jason has spent, in £,</a:t>
            </a:r>
          </a:p>
          <a:p>
            <a:r>
              <a:rPr lang="en-US" sz="2400" dirty="0">
                <a:solidFill>
                  <a:srgbClr val="FF0000"/>
                </a:solidFill>
              </a:rPr>
              <a:t>    £0.27</a:t>
            </a:r>
          </a:p>
          <a:p>
            <a:r>
              <a:rPr lang="en-US" sz="2400" dirty="0">
                <a:solidFill>
                  <a:srgbClr val="FF0000"/>
                </a:solidFill>
              </a:rPr>
              <a:t> + £</a:t>
            </a:r>
            <a:r>
              <a:rPr lang="en-US" sz="2400" u="sng" dirty="0">
                <a:solidFill>
                  <a:srgbClr val="FF0000"/>
                </a:solidFill>
              </a:rPr>
              <a:t>3.50</a:t>
            </a:r>
          </a:p>
          <a:p>
            <a:r>
              <a:rPr lang="en-US" sz="2400" dirty="0">
                <a:solidFill>
                  <a:srgbClr val="FF0000"/>
                </a:solidFill>
              </a:rPr>
              <a:t>    </a:t>
            </a:r>
            <a:r>
              <a:rPr lang="en-US" sz="2400" u="sng" dirty="0">
                <a:solidFill>
                  <a:srgbClr val="FF0000"/>
                </a:solidFill>
              </a:rPr>
              <a:t>£3.77</a:t>
            </a:r>
            <a:endParaRPr lang="en-GB" sz="2400" u="sng" dirty="0">
              <a:solidFill>
                <a:srgbClr val="FF0000"/>
              </a:solidFill>
            </a:endParaRPr>
          </a:p>
        </p:txBody>
      </p:sp>
      <p:sp>
        <p:nvSpPr>
          <p:cNvPr id="6" name="Rectangle 5">
            <a:extLst>
              <a:ext uri="{FF2B5EF4-FFF2-40B4-BE49-F238E27FC236}">
                <a16:creationId xmlns:a16="http://schemas.microsoft.com/office/drawing/2014/main" id="{46ACE77A-DC71-4B1A-873F-5C24DC6764F9}"/>
              </a:ext>
            </a:extLst>
          </p:cNvPr>
          <p:cNvSpPr/>
          <p:nvPr/>
        </p:nvSpPr>
        <p:spPr>
          <a:xfrm>
            <a:off x="7466195" y="3052788"/>
            <a:ext cx="3897221" cy="1569660"/>
          </a:xfrm>
          <a:prstGeom prst="rect">
            <a:avLst/>
          </a:prstGeom>
        </p:spPr>
        <p:txBody>
          <a:bodyPr wrap="none">
            <a:spAutoFit/>
          </a:bodyPr>
          <a:lstStyle/>
          <a:p>
            <a:r>
              <a:rPr lang="en-US" sz="2400" dirty="0">
                <a:solidFill>
                  <a:srgbClr val="FF0000"/>
                </a:solidFill>
              </a:rPr>
              <a:t>So the money he has left is</a:t>
            </a:r>
          </a:p>
          <a:p>
            <a:r>
              <a:rPr lang="en-US" sz="2400" dirty="0">
                <a:solidFill>
                  <a:srgbClr val="FF0000"/>
                </a:solidFill>
              </a:rPr>
              <a:t>     £5.00</a:t>
            </a:r>
          </a:p>
          <a:p>
            <a:r>
              <a:rPr lang="en-US" sz="2400" dirty="0">
                <a:solidFill>
                  <a:srgbClr val="FF0000"/>
                </a:solidFill>
              </a:rPr>
              <a:t>   - £</a:t>
            </a:r>
            <a:r>
              <a:rPr lang="en-US" sz="2400" u="sng" dirty="0">
                <a:solidFill>
                  <a:srgbClr val="FF0000"/>
                </a:solidFill>
              </a:rPr>
              <a:t>3.77</a:t>
            </a:r>
          </a:p>
          <a:p>
            <a:r>
              <a:rPr lang="en-GB" sz="2400" dirty="0">
                <a:solidFill>
                  <a:srgbClr val="FF0000"/>
                </a:solidFill>
              </a:rPr>
              <a:t>     </a:t>
            </a:r>
            <a:r>
              <a:rPr lang="en-GB" sz="2400" u="sng" dirty="0">
                <a:solidFill>
                  <a:srgbClr val="FF0000"/>
                </a:solidFill>
              </a:rPr>
              <a:t>£1.23</a:t>
            </a:r>
          </a:p>
        </p:txBody>
      </p:sp>
      <p:sp>
        <p:nvSpPr>
          <p:cNvPr id="7" name="Rectangle 6">
            <a:extLst>
              <a:ext uri="{FF2B5EF4-FFF2-40B4-BE49-F238E27FC236}">
                <a16:creationId xmlns:a16="http://schemas.microsoft.com/office/drawing/2014/main" id="{16C5F13D-D4F3-49F4-9C9C-8C77709D65F7}"/>
              </a:ext>
            </a:extLst>
          </p:cNvPr>
          <p:cNvSpPr/>
          <p:nvPr/>
        </p:nvSpPr>
        <p:spPr>
          <a:xfrm>
            <a:off x="2424942" y="4657795"/>
            <a:ext cx="1451038" cy="461665"/>
          </a:xfrm>
          <a:prstGeom prst="rect">
            <a:avLst/>
          </a:prstGeom>
        </p:spPr>
        <p:txBody>
          <a:bodyPr wrap="none">
            <a:spAutoFit/>
          </a:bodyPr>
          <a:lstStyle/>
          <a:p>
            <a:r>
              <a:rPr lang="en-US" sz="2400" b="1" dirty="0"/>
              <a:t>Example</a:t>
            </a:r>
            <a:endParaRPr lang="en-GB" sz="2400" b="1" dirty="0"/>
          </a:p>
        </p:txBody>
      </p:sp>
      <p:sp>
        <p:nvSpPr>
          <p:cNvPr id="8" name="TextBox 7">
            <a:extLst>
              <a:ext uri="{FF2B5EF4-FFF2-40B4-BE49-F238E27FC236}">
                <a16:creationId xmlns:a16="http://schemas.microsoft.com/office/drawing/2014/main" id="{5B265585-9ABA-4B7B-B8A9-CF761B1F69C7}"/>
              </a:ext>
            </a:extLst>
          </p:cNvPr>
          <p:cNvSpPr txBox="1"/>
          <p:nvPr/>
        </p:nvSpPr>
        <p:spPr>
          <a:xfrm flipH="1">
            <a:off x="2423592" y="5149130"/>
            <a:ext cx="9361040" cy="830997"/>
          </a:xfrm>
          <a:prstGeom prst="rect">
            <a:avLst/>
          </a:prstGeom>
          <a:noFill/>
        </p:spPr>
        <p:txBody>
          <a:bodyPr wrap="square" rtlCol="0">
            <a:spAutoFit/>
          </a:bodyPr>
          <a:lstStyle/>
          <a:p>
            <a:r>
              <a:rPr lang="en-US" sz="2400" dirty="0"/>
              <a:t>A magazine costs £2.35. How much change would you get from a £5 note if you bought the magazine ? </a:t>
            </a:r>
            <a:endParaRPr lang="en-GB" sz="2400" dirty="0"/>
          </a:p>
        </p:txBody>
      </p:sp>
      <p:sp>
        <p:nvSpPr>
          <p:cNvPr id="9" name="TextBox 8">
            <a:extLst>
              <a:ext uri="{FF2B5EF4-FFF2-40B4-BE49-F238E27FC236}">
                <a16:creationId xmlns:a16="http://schemas.microsoft.com/office/drawing/2014/main" id="{9F6A1388-E487-4367-9A21-25C2DBF0E3D5}"/>
              </a:ext>
            </a:extLst>
          </p:cNvPr>
          <p:cNvSpPr txBox="1"/>
          <p:nvPr/>
        </p:nvSpPr>
        <p:spPr>
          <a:xfrm>
            <a:off x="7968208" y="5607603"/>
            <a:ext cx="3312368" cy="1200329"/>
          </a:xfrm>
          <a:prstGeom prst="rect">
            <a:avLst/>
          </a:prstGeom>
          <a:noFill/>
        </p:spPr>
        <p:txBody>
          <a:bodyPr wrap="square" rtlCol="0">
            <a:spAutoFit/>
          </a:bodyPr>
          <a:lstStyle/>
          <a:p>
            <a:r>
              <a:rPr lang="en-GB" dirty="0"/>
              <a:t>     </a:t>
            </a:r>
            <a:r>
              <a:rPr lang="en-GB" sz="2400" dirty="0">
                <a:solidFill>
                  <a:srgbClr val="FF0000"/>
                </a:solidFill>
              </a:rPr>
              <a:t>£5.00</a:t>
            </a:r>
          </a:p>
          <a:p>
            <a:pPr marL="342900" indent="-342900">
              <a:buFontTx/>
              <a:buChar char="-"/>
            </a:pPr>
            <a:r>
              <a:rPr lang="en-GB" sz="2400" u="sng" dirty="0">
                <a:solidFill>
                  <a:srgbClr val="FF0000"/>
                </a:solidFill>
              </a:rPr>
              <a:t>£2.35</a:t>
            </a:r>
          </a:p>
          <a:p>
            <a:r>
              <a:rPr lang="en-GB" sz="2400" dirty="0">
                <a:solidFill>
                  <a:srgbClr val="FF0000"/>
                </a:solidFill>
              </a:rPr>
              <a:t>    </a:t>
            </a:r>
            <a:r>
              <a:rPr lang="en-GB" sz="2400" u="sng" dirty="0">
                <a:solidFill>
                  <a:srgbClr val="FF0000"/>
                </a:solidFill>
              </a:rPr>
              <a:t>£2.65</a:t>
            </a:r>
          </a:p>
        </p:txBody>
      </p:sp>
    </p:spTree>
    <p:extLst>
      <p:ext uri="{BB962C8B-B14F-4D97-AF65-F5344CB8AC3E}">
        <p14:creationId xmlns:p14="http://schemas.microsoft.com/office/powerpoint/2010/main" val="376576025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xEl>
                                              <p:pRg st="1" end="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Section 4: Skills Check</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87563D91-0E16-4EE9-B7C4-581B3E6297C9}"/>
              </a:ext>
            </a:extLst>
          </p:cNvPr>
          <p:cNvSpPr/>
          <p:nvPr/>
        </p:nvSpPr>
        <p:spPr>
          <a:xfrm>
            <a:off x="2423592" y="955892"/>
            <a:ext cx="6556796" cy="1938992"/>
          </a:xfrm>
          <a:prstGeom prst="rect">
            <a:avLst/>
          </a:prstGeom>
        </p:spPr>
        <p:txBody>
          <a:bodyPr wrap="square">
            <a:spAutoFit/>
          </a:bodyPr>
          <a:lstStyle/>
          <a:p>
            <a:r>
              <a:rPr lang="en-US" sz="2400" dirty="0"/>
              <a:t>1.	Find the cost of:</a:t>
            </a:r>
          </a:p>
          <a:p>
            <a:r>
              <a:rPr lang="en-US" sz="2400" dirty="0"/>
              <a:t>(</a:t>
            </a:r>
            <a:r>
              <a:rPr lang="en-US" sz="2400" dirty="0" err="1"/>
              <a:t>i</a:t>
            </a:r>
            <a:r>
              <a:rPr lang="en-US" sz="2400" dirty="0"/>
              <a:t>)	Choc-Bar and a can of drink,</a:t>
            </a:r>
          </a:p>
          <a:p>
            <a:r>
              <a:rPr lang="en-US" sz="2400" dirty="0"/>
              <a:t>(ii)	Packet of crisps and a Bubble-Choc,</a:t>
            </a:r>
          </a:p>
          <a:p>
            <a:r>
              <a:rPr lang="en-US" sz="2400" dirty="0"/>
              <a:t>(iii)	Pasty and a can of drink.</a:t>
            </a:r>
          </a:p>
          <a:p>
            <a:r>
              <a:rPr lang="en-US" sz="2400" dirty="0"/>
              <a:t>(iv)	Sarah spent exactly 67p.What did she buy?</a:t>
            </a:r>
            <a:endParaRPr lang="en-GB" sz="2400" dirty="0"/>
          </a:p>
        </p:txBody>
      </p:sp>
      <p:pic>
        <p:nvPicPr>
          <p:cNvPr id="4" name="Picture 3">
            <a:extLst>
              <a:ext uri="{FF2B5EF4-FFF2-40B4-BE49-F238E27FC236}">
                <a16:creationId xmlns:a16="http://schemas.microsoft.com/office/drawing/2014/main" id="{4EB2E865-B009-4469-A62F-92DEFB95F232}"/>
              </a:ext>
            </a:extLst>
          </p:cNvPr>
          <p:cNvPicPr>
            <a:picLocks noChangeAspect="1"/>
          </p:cNvPicPr>
          <p:nvPr/>
        </p:nvPicPr>
        <p:blipFill>
          <a:blip r:embed="rId4"/>
          <a:stretch>
            <a:fillRect/>
          </a:stretch>
        </p:blipFill>
        <p:spPr>
          <a:xfrm>
            <a:off x="9665593" y="764704"/>
            <a:ext cx="2155371" cy="2362874"/>
          </a:xfrm>
          <a:prstGeom prst="rect">
            <a:avLst/>
          </a:prstGeom>
        </p:spPr>
      </p:pic>
      <p:sp>
        <p:nvSpPr>
          <p:cNvPr id="5" name="Rectangle 4">
            <a:extLst>
              <a:ext uri="{FF2B5EF4-FFF2-40B4-BE49-F238E27FC236}">
                <a16:creationId xmlns:a16="http://schemas.microsoft.com/office/drawing/2014/main" id="{D3BCABF3-C777-4667-A02D-49AEF341936C}"/>
              </a:ext>
            </a:extLst>
          </p:cNvPr>
          <p:cNvSpPr/>
          <p:nvPr/>
        </p:nvSpPr>
        <p:spPr>
          <a:xfrm>
            <a:off x="2459306" y="3494766"/>
            <a:ext cx="8996808" cy="830997"/>
          </a:xfrm>
          <a:prstGeom prst="rect">
            <a:avLst/>
          </a:prstGeom>
        </p:spPr>
        <p:txBody>
          <a:bodyPr wrap="square">
            <a:spAutoFit/>
          </a:bodyPr>
          <a:lstStyle/>
          <a:p>
            <a:pPr marL="457200" indent="-457200">
              <a:buAutoNum type="arabicPeriod" startAt="2"/>
            </a:pPr>
            <a:r>
              <a:rPr lang="en-US" sz="2400" dirty="0"/>
              <a:t>Vijay paid for a 36p packet of sweets with a 50p coin.</a:t>
            </a:r>
          </a:p>
          <a:p>
            <a:r>
              <a:rPr lang="en-US" sz="2400" dirty="0"/>
              <a:t>How much  change did he get?</a:t>
            </a:r>
          </a:p>
        </p:txBody>
      </p:sp>
      <p:sp>
        <p:nvSpPr>
          <p:cNvPr id="6" name="Rectangle 5">
            <a:extLst>
              <a:ext uri="{FF2B5EF4-FFF2-40B4-BE49-F238E27FC236}">
                <a16:creationId xmlns:a16="http://schemas.microsoft.com/office/drawing/2014/main" id="{E42FD95B-BAC5-479D-B76B-90400CBD87D4}"/>
              </a:ext>
            </a:extLst>
          </p:cNvPr>
          <p:cNvSpPr/>
          <p:nvPr/>
        </p:nvSpPr>
        <p:spPr>
          <a:xfrm>
            <a:off x="2459306" y="4459914"/>
            <a:ext cx="9483671" cy="1938992"/>
          </a:xfrm>
          <a:prstGeom prst="rect">
            <a:avLst/>
          </a:prstGeom>
        </p:spPr>
        <p:txBody>
          <a:bodyPr wrap="square">
            <a:spAutoFit/>
          </a:bodyPr>
          <a:lstStyle/>
          <a:p>
            <a:pPr marL="457200" indent="-457200">
              <a:buAutoNum type="arabicPeriod" startAt="3"/>
            </a:pPr>
            <a:r>
              <a:rPr lang="en-US" sz="2400" dirty="0"/>
              <a:t>Ben wants to buy a bike that costs £114.99.  He has saved £98.  How much more money does he need?</a:t>
            </a:r>
          </a:p>
          <a:p>
            <a:pPr marL="457200" indent="-457200">
              <a:buAutoNum type="arabicPeriod" startAt="3"/>
            </a:pPr>
            <a:endParaRPr lang="en-US" sz="2400" dirty="0"/>
          </a:p>
          <a:p>
            <a:pPr marL="457200" indent="-457200">
              <a:buAutoNum type="arabicPeriod" startAt="4"/>
            </a:pPr>
            <a:r>
              <a:rPr lang="en-US" sz="2400" dirty="0"/>
              <a:t>Sally buys a train ticket that costs £14.86. </a:t>
            </a:r>
          </a:p>
          <a:p>
            <a:r>
              <a:rPr lang="en-US" sz="2400" dirty="0"/>
              <a:t>How much change does she get from a £20 note?</a:t>
            </a:r>
          </a:p>
        </p:txBody>
      </p:sp>
      <p:sp>
        <p:nvSpPr>
          <p:cNvPr id="3" name="TextBox 2">
            <a:extLst>
              <a:ext uri="{FF2B5EF4-FFF2-40B4-BE49-F238E27FC236}">
                <a16:creationId xmlns:a16="http://schemas.microsoft.com/office/drawing/2014/main" id="{2390D93E-392B-4313-8AC9-F986101FF254}"/>
              </a:ext>
            </a:extLst>
          </p:cNvPr>
          <p:cNvSpPr txBox="1"/>
          <p:nvPr/>
        </p:nvSpPr>
        <p:spPr>
          <a:xfrm>
            <a:off x="7389266" y="1287009"/>
            <a:ext cx="888776" cy="461665"/>
          </a:xfrm>
          <a:prstGeom prst="rect">
            <a:avLst/>
          </a:prstGeom>
          <a:noFill/>
        </p:spPr>
        <p:txBody>
          <a:bodyPr wrap="square" rtlCol="0">
            <a:spAutoFit/>
          </a:bodyPr>
          <a:lstStyle/>
          <a:p>
            <a:r>
              <a:rPr lang="en-GB" sz="2400" dirty="0">
                <a:solidFill>
                  <a:srgbClr val="FF0000"/>
                </a:solidFill>
              </a:rPr>
              <a:t>75 p</a:t>
            </a:r>
          </a:p>
        </p:txBody>
      </p:sp>
      <p:sp>
        <p:nvSpPr>
          <p:cNvPr id="7" name="Rectangle 6">
            <a:extLst>
              <a:ext uri="{FF2B5EF4-FFF2-40B4-BE49-F238E27FC236}">
                <a16:creationId xmlns:a16="http://schemas.microsoft.com/office/drawing/2014/main" id="{808C8874-55E1-44C7-9EAA-8495E2A48025}"/>
              </a:ext>
            </a:extLst>
          </p:cNvPr>
          <p:cNvSpPr/>
          <p:nvPr/>
        </p:nvSpPr>
        <p:spPr>
          <a:xfrm>
            <a:off x="8056980" y="1705685"/>
            <a:ext cx="755335" cy="461665"/>
          </a:xfrm>
          <a:prstGeom prst="rect">
            <a:avLst/>
          </a:prstGeom>
        </p:spPr>
        <p:txBody>
          <a:bodyPr wrap="none">
            <a:spAutoFit/>
          </a:bodyPr>
          <a:lstStyle/>
          <a:p>
            <a:r>
              <a:rPr lang="en-GB" sz="2400" dirty="0">
                <a:solidFill>
                  <a:srgbClr val="FF0000"/>
                </a:solidFill>
              </a:rPr>
              <a:t>57 </a:t>
            </a:r>
            <a:r>
              <a:rPr lang="en-GB" dirty="0">
                <a:solidFill>
                  <a:srgbClr val="FF0000"/>
                </a:solidFill>
              </a:rPr>
              <a:t>p</a:t>
            </a:r>
          </a:p>
        </p:txBody>
      </p:sp>
      <p:sp>
        <p:nvSpPr>
          <p:cNvPr id="8" name="Rectangle 7">
            <a:extLst>
              <a:ext uri="{FF2B5EF4-FFF2-40B4-BE49-F238E27FC236}">
                <a16:creationId xmlns:a16="http://schemas.microsoft.com/office/drawing/2014/main" id="{9A35B947-F4CB-4F0A-A78F-5F013F1EA2D5}"/>
              </a:ext>
            </a:extLst>
          </p:cNvPr>
          <p:cNvSpPr/>
          <p:nvPr/>
        </p:nvSpPr>
        <p:spPr>
          <a:xfrm>
            <a:off x="7800186" y="2093733"/>
            <a:ext cx="955711" cy="461665"/>
          </a:xfrm>
          <a:prstGeom prst="rect">
            <a:avLst/>
          </a:prstGeom>
        </p:spPr>
        <p:txBody>
          <a:bodyPr wrap="none">
            <a:spAutoFit/>
          </a:bodyPr>
          <a:lstStyle/>
          <a:p>
            <a:r>
              <a:rPr lang="en-GB" sz="2400" dirty="0">
                <a:solidFill>
                  <a:srgbClr val="FF0000"/>
                </a:solidFill>
              </a:rPr>
              <a:t>£1.40</a:t>
            </a:r>
          </a:p>
        </p:txBody>
      </p:sp>
      <p:sp>
        <p:nvSpPr>
          <p:cNvPr id="9" name="TextBox 8">
            <a:extLst>
              <a:ext uri="{FF2B5EF4-FFF2-40B4-BE49-F238E27FC236}">
                <a16:creationId xmlns:a16="http://schemas.microsoft.com/office/drawing/2014/main" id="{D0DCF622-7C87-4060-AC83-894A7B678BFF}"/>
              </a:ext>
            </a:extLst>
          </p:cNvPr>
          <p:cNvSpPr txBox="1"/>
          <p:nvPr/>
        </p:nvSpPr>
        <p:spPr>
          <a:xfrm>
            <a:off x="2459306" y="2840604"/>
            <a:ext cx="3058244" cy="461665"/>
          </a:xfrm>
          <a:prstGeom prst="rect">
            <a:avLst/>
          </a:prstGeom>
          <a:noFill/>
        </p:spPr>
        <p:txBody>
          <a:bodyPr wrap="square" rtlCol="0">
            <a:spAutoFit/>
          </a:bodyPr>
          <a:lstStyle/>
          <a:p>
            <a:r>
              <a:rPr lang="en-GB" sz="2400" dirty="0">
                <a:solidFill>
                  <a:srgbClr val="FF0000"/>
                </a:solidFill>
              </a:rPr>
              <a:t>A can and crisps</a:t>
            </a:r>
          </a:p>
        </p:txBody>
      </p:sp>
      <p:sp>
        <p:nvSpPr>
          <p:cNvPr id="10" name="Rectangle 9">
            <a:extLst>
              <a:ext uri="{FF2B5EF4-FFF2-40B4-BE49-F238E27FC236}">
                <a16:creationId xmlns:a16="http://schemas.microsoft.com/office/drawing/2014/main" id="{3F17B510-450A-4CE5-BF18-B65CB44FA3CB}"/>
              </a:ext>
            </a:extLst>
          </p:cNvPr>
          <p:cNvSpPr/>
          <p:nvPr/>
        </p:nvSpPr>
        <p:spPr>
          <a:xfrm>
            <a:off x="7160868" y="3864098"/>
            <a:ext cx="784189" cy="461665"/>
          </a:xfrm>
          <a:prstGeom prst="rect">
            <a:avLst/>
          </a:prstGeom>
        </p:spPr>
        <p:txBody>
          <a:bodyPr wrap="none">
            <a:spAutoFit/>
          </a:bodyPr>
          <a:lstStyle/>
          <a:p>
            <a:r>
              <a:rPr lang="en-GB" sz="2400" dirty="0">
                <a:solidFill>
                  <a:srgbClr val="FF0000"/>
                </a:solidFill>
              </a:rPr>
              <a:t>14 p</a:t>
            </a:r>
          </a:p>
        </p:txBody>
      </p:sp>
      <p:sp>
        <p:nvSpPr>
          <p:cNvPr id="11" name="Rectangle 10">
            <a:extLst>
              <a:ext uri="{FF2B5EF4-FFF2-40B4-BE49-F238E27FC236}">
                <a16:creationId xmlns:a16="http://schemas.microsoft.com/office/drawing/2014/main" id="{3B974F29-639D-4F21-9574-D41DA103A90D}"/>
              </a:ext>
            </a:extLst>
          </p:cNvPr>
          <p:cNvSpPr/>
          <p:nvPr/>
        </p:nvSpPr>
        <p:spPr>
          <a:xfrm>
            <a:off x="8627657" y="4863845"/>
            <a:ext cx="1212191" cy="461665"/>
          </a:xfrm>
          <a:prstGeom prst="rect">
            <a:avLst/>
          </a:prstGeom>
        </p:spPr>
        <p:txBody>
          <a:bodyPr wrap="none">
            <a:spAutoFit/>
          </a:bodyPr>
          <a:lstStyle/>
          <a:p>
            <a:r>
              <a:rPr lang="en-GB" sz="2400" dirty="0">
                <a:solidFill>
                  <a:srgbClr val="FF0000"/>
                </a:solidFill>
              </a:rPr>
              <a:t>£16.99 </a:t>
            </a:r>
          </a:p>
        </p:txBody>
      </p:sp>
      <p:sp>
        <p:nvSpPr>
          <p:cNvPr id="12" name="Rectangle 11">
            <a:extLst>
              <a:ext uri="{FF2B5EF4-FFF2-40B4-BE49-F238E27FC236}">
                <a16:creationId xmlns:a16="http://schemas.microsoft.com/office/drawing/2014/main" id="{27116FE6-2FEB-4070-8A8F-C2F9266E35DA}"/>
              </a:ext>
            </a:extLst>
          </p:cNvPr>
          <p:cNvSpPr/>
          <p:nvPr/>
        </p:nvSpPr>
        <p:spPr>
          <a:xfrm>
            <a:off x="9552384" y="5953124"/>
            <a:ext cx="955711" cy="461665"/>
          </a:xfrm>
          <a:prstGeom prst="rect">
            <a:avLst/>
          </a:prstGeom>
        </p:spPr>
        <p:txBody>
          <a:bodyPr wrap="none">
            <a:spAutoFit/>
          </a:bodyPr>
          <a:lstStyle/>
          <a:p>
            <a:r>
              <a:rPr lang="en-GB" sz="2400" dirty="0">
                <a:solidFill>
                  <a:srgbClr val="FF0000"/>
                </a:solidFill>
              </a:rPr>
              <a:t>£5.14</a:t>
            </a:r>
          </a:p>
        </p:txBody>
      </p:sp>
      <p:sp>
        <p:nvSpPr>
          <p:cNvPr id="16" name="Rectangle 15">
            <a:extLst>
              <a:ext uri="{FF2B5EF4-FFF2-40B4-BE49-F238E27FC236}">
                <a16:creationId xmlns:a16="http://schemas.microsoft.com/office/drawing/2014/main" id="{3239CC3D-36DF-4668-9ACF-2A3DDEC425EE}"/>
              </a:ext>
            </a:extLst>
          </p:cNvPr>
          <p:cNvSpPr/>
          <p:nvPr/>
        </p:nvSpPr>
        <p:spPr bwMode="auto">
          <a:xfrm>
            <a:off x="9665593" y="785090"/>
            <a:ext cx="2155371" cy="2362874"/>
          </a:xfrm>
          <a:prstGeom prst="rect">
            <a:avLst/>
          </a:prstGeom>
          <a:noFill/>
          <a:ln w="28575" cap="flat" cmpd="sng" algn="ctr">
            <a:solidFill>
              <a:schemeClr val="bg2">
                <a:lumMod val="1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248831717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P spid="9" grpId="0"/>
      <p:bldP spid="10" grpId="0"/>
      <p:bldP spid="11" grpId="0"/>
      <p:bldP spid="1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Section 4: Skills Check</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6603E798-9351-4899-96A2-D7D4ECA65792}"/>
              </a:ext>
            </a:extLst>
          </p:cNvPr>
          <p:cNvSpPr/>
          <p:nvPr/>
        </p:nvSpPr>
        <p:spPr>
          <a:xfrm>
            <a:off x="2476909" y="846995"/>
            <a:ext cx="9144000" cy="830997"/>
          </a:xfrm>
          <a:prstGeom prst="rect">
            <a:avLst/>
          </a:prstGeom>
        </p:spPr>
        <p:txBody>
          <a:bodyPr wrap="square">
            <a:spAutoFit/>
          </a:bodyPr>
          <a:lstStyle/>
          <a:p>
            <a:pPr marL="457200" indent="-457200">
              <a:buAutoNum type="arabicPeriod" startAt="5"/>
            </a:pPr>
            <a:r>
              <a:rPr lang="en-US" sz="2400" dirty="0"/>
              <a:t>Halim buys a bus ticket that costs £2.80.</a:t>
            </a:r>
          </a:p>
          <a:p>
            <a:r>
              <a:rPr lang="en-US" sz="2400" dirty="0"/>
              <a:t>How much change does he get from a £10 note?</a:t>
            </a:r>
          </a:p>
        </p:txBody>
      </p:sp>
      <p:sp>
        <p:nvSpPr>
          <p:cNvPr id="3" name="Rectangle 2">
            <a:extLst>
              <a:ext uri="{FF2B5EF4-FFF2-40B4-BE49-F238E27FC236}">
                <a16:creationId xmlns:a16="http://schemas.microsoft.com/office/drawing/2014/main" id="{E18A368A-1A43-4740-AEBC-EA78925DE892}"/>
              </a:ext>
            </a:extLst>
          </p:cNvPr>
          <p:cNvSpPr/>
          <p:nvPr/>
        </p:nvSpPr>
        <p:spPr>
          <a:xfrm>
            <a:off x="2493858" y="3505383"/>
            <a:ext cx="6840760" cy="3046988"/>
          </a:xfrm>
          <a:prstGeom prst="rect">
            <a:avLst/>
          </a:prstGeom>
        </p:spPr>
        <p:txBody>
          <a:bodyPr wrap="square">
            <a:spAutoFit/>
          </a:bodyPr>
          <a:lstStyle/>
          <a:p>
            <a:r>
              <a:rPr lang="en-US" sz="2400" dirty="0"/>
              <a:t>7.	Keith runs a take-away.  This is his price list.</a:t>
            </a:r>
          </a:p>
          <a:p>
            <a:r>
              <a:rPr lang="en-US" sz="2400" dirty="0"/>
              <a:t>(a)	His first customer buys chips, a pasty and a drink.  How much does this cost?</a:t>
            </a:r>
          </a:p>
          <a:p>
            <a:r>
              <a:rPr lang="en-US" sz="2400" dirty="0"/>
              <a:t>(b)	His next customer buys 2 sausages, chips and a drink.  He gives Keith a £5 note. </a:t>
            </a:r>
          </a:p>
          <a:p>
            <a:r>
              <a:rPr lang="en-US" sz="2400" dirty="0"/>
              <a:t>How much change does he get?</a:t>
            </a:r>
          </a:p>
          <a:p>
            <a:r>
              <a:rPr lang="en-US" sz="2400" dirty="0"/>
              <a:t>(c)	John has £1.20.  He buys a pasty.  How much money does he have left?</a:t>
            </a:r>
            <a:endParaRPr lang="en-GB" sz="2400" dirty="0"/>
          </a:p>
        </p:txBody>
      </p:sp>
      <p:sp>
        <p:nvSpPr>
          <p:cNvPr id="4" name="Rectangle 3">
            <a:extLst>
              <a:ext uri="{FF2B5EF4-FFF2-40B4-BE49-F238E27FC236}">
                <a16:creationId xmlns:a16="http://schemas.microsoft.com/office/drawing/2014/main" id="{DB859BF1-AD97-47F5-A934-07D082C876E4}"/>
              </a:ext>
            </a:extLst>
          </p:cNvPr>
          <p:cNvSpPr/>
          <p:nvPr/>
        </p:nvSpPr>
        <p:spPr>
          <a:xfrm>
            <a:off x="2486200" y="1726984"/>
            <a:ext cx="9505056" cy="1569660"/>
          </a:xfrm>
          <a:prstGeom prst="rect">
            <a:avLst/>
          </a:prstGeom>
        </p:spPr>
        <p:txBody>
          <a:bodyPr wrap="square">
            <a:spAutoFit/>
          </a:bodyPr>
          <a:lstStyle/>
          <a:p>
            <a:pPr marL="457200" indent="-457200">
              <a:buAutoNum type="arabicPeriod" startAt="6"/>
            </a:pPr>
            <a:r>
              <a:rPr lang="en-US" sz="2400" dirty="0" err="1"/>
              <a:t>Prakest</a:t>
            </a:r>
            <a:r>
              <a:rPr lang="en-US" sz="2400" dirty="0"/>
              <a:t>, spends £3.62 on Monday, £5.21 on Tuesday and</a:t>
            </a:r>
          </a:p>
          <a:p>
            <a:r>
              <a:rPr lang="en-US" sz="2400" dirty="0"/>
              <a:t> £8.33 on Wednesday.</a:t>
            </a:r>
          </a:p>
          <a:p>
            <a:r>
              <a:rPr lang="en-US" sz="2400" dirty="0"/>
              <a:t>(a)	How much has he spent altogether?</a:t>
            </a:r>
          </a:p>
          <a:p>
            <a:r>
              <a:rPr lang="en-US" sz="2400" dirty="0"/>
              <a:t>(b)	If he had £20 to start with, how much has he got left?</a:t>
            </a:r>
            <a:endParaRPr lang="en-GB" sz="2400" dirty="0"/>
          </a:p>
        </p:txBody>
      </p:sp>
      <p:pic>
        <p:nvPicPr>
          <p:cNvPr id="6" name="Picture 5">
            <a:extLst>
              <a:ext uri="{FF2B5EF4-FFF2-40B4-BE49-F238E27FC236}">
                <a16:creationId xmlns:a16="http://schemas.microsoft.com/office/drawing/2014/main" id="{B69409C0-38C8-4204-8D63-BB5A15E52D8F}"/>
              </a:ext>
            </a:extLst>
          </p:cNvPr>
          <p:cNvPicPr>
            <a:picLocks noChangeAspect="1"/>
          </p:cNvPicPr>
          <p:nvPr/>
        </p:nvPicPr>
        <p:blipFill>
          <a:blip r:embed="rId4"/>
          <a:stretch>
            <a:fillRect/>
          </a:stretch>
        </p:blipFill>
        <p:spPr>
          <a:xfrm>
            <a:off x="10046963" y="3505383"/>
            <a:ext cx="2024743" cy="2435703"/>
          </a:xfrm>
          <a:prstGeom prst="rect">
            <a:avLst/>
          </a:prstGeom>
        </p:spPr>
      </p:pic>
      <p:sp>
        <p:nvSpPr>
          <p:cNvPr id="5" name="TextBox 4">
            <a:extLst>
              <a:ext uri="{FF2B5EF4-FFF2-40B4-BE49-F238E27FC236}">
                <a16:creationId xmlns:a16="http://schemas.microsoft.com/office/drawing/2014/main" id="{CD01731E-484A-498F-BC2C-EB6BD0AD4E58}"/>
              </a:ext>
            </a:extLst>
          </p:cNvPr>
          <p:cNvSpPr txBox="1"/>
          <p:nvPr/>
        </p:nvSpPr>
        <p:spPr>
          <a:xfrm>
            <a:off x="9290161" y="1215750"/>
            <a:ext cx="1080120" cy="461665"/>
          </a:xfrm>
          <a:prstGeom prst="rect">
            <a:avLst/>
          </a:prstGeom>
          <a:noFill/>
        </p:spPr>
        <p:txBody>
          <a:bodyPr wrap="square" rtlCol="0">
            <a:spAutoFit/>
          </a:bodyPr>
          <a:lstStyle/>
          <a:p>
            <a:r>
              <a:rPr lang="en-GB" sz="2400" dirty="0">
                <a:solidFill>
                  <a:srgbClr val="FF0000"/>
                </a:solidFill>
              </a:rPr>
              <a:t>£ 7.20</a:t>
            </a:r>
          </a:p>
        </p:txBody>
      </p:sp>
      <p:sp>
        <p:nvSpPr>
          <p:cNvPr id="7" name="Rectangle 6">
            <a:extLst>
              <a:ext uri="{FF2B5EF4-FFF2-40B4-BE49-F238E27FC236}">
                <a16:creationId xmlns:a16="http://schemas.microsoft.com/office/drawing/2014/main" id="{7B29394C-A06A-46CD-87B9-81F058F151FD}"/>
              </a:ext>
            </a:extLst>
          </p:cNvPr>
          <p:cNvSpPr/>
          <p:nvPr/>
        </p:nvSpPr>
        <p:spPr>
          <a:xfrm>
            <a:off x="10370281" y="2803677"/>
            <a:ext cx="1040670" cy="461665"/>
          </a:xfrm>
          <a:prstGeom prst="rect">
            <a:avLst/>
          </a:prstGeom>
        </p:spPr>
        <p:txBody>
          <a:bodyPr wrap="none">
            <a:spAutoFit/>
          </a:bodyPr>
          <a:lstStyle/>
          <a:p>
            <a:r>
              <a:rPr lang="en-GB" sz="2400" dirty="0">
                <a:solidFill>
                  <a:srgbClr val="FF0000"/>
                </a:solidFill>
              </a:rPr>
              <a:t>£ 2.84</a:t>
            </a:r>
          </a:p>
        </p:txBody>
      </p:sp>
      <p:sp>
        <p:nvSpPr>
          <p:cNvPr id="8" name="Rectangle 7">
            <a:extLst>
              <a:ext uri="{FF2B5EF4-FFF2-40B4-BE49-F238E27FC236}">
                <a16:creationId xmlns:a16="http://schemas.microsoft.com/office/drawing/2014/main" id="{C6AF5515-3336-49CB-AF5E-84908668A124}"/>
              </a:ext>
            </a:extLst>
          </p:cNvPr>
          <p:cNvSpPr/>
          <p:nvPr/>
        </p:nvSpPr>
        <p:spPr>
          <a:xfrm>
            <a:off x="8224800" y="2445986"/>
            <a:ext cx="1212191" cy="461665"/>
          </a:xfrm>
          <a:prstGeom prst="rect">
            <a:avLst/>
          </a:prstGeom>
        </p:spPr>
        <p:txBody>
          <a:bodyPr wrap="none">
            <a:spAutoFit/>
          </a:bodyPr>
          <a:lstStyle/>
          <a:p>
            <a:r>
              <a:rPr lang="en-GB" sz="2400" dirty="0">
                <a:solidFill>
                  <a:srgbClr val="FF0000"/>
                </a:solidFill>
              </a:rPr>
              <a:t>£ 17.16</a:t>
            </a:r>
          </a:p>
        </p:txBody>
      </p:sp>
      <p:sp>
        <p:nvSpPr>
          <p:cNvPr id="9" name="Rectangle 8">
            <a:extLst>
              <a:ext uri="{FF2B5EF4-FFF2-40B4-BE49-F238E27FC236}">
                <a16:creationId xmlns:a16="http://schemas.microsoft.com/office/drawing/2014/main" id="{FAEF0BDC-404D-463F-AE65-AD0621522E62}"/>
              </a:ext>
            </a:extLst>
          </p:cNvPr>
          <p:cNvSpPr/>
          <p:nvPr/>
        </p:nvSpPr>
        <p:spPr>
          <a:xfrm>
            <a:off x="7677655" y="4252360"/>
            <a:ext cx="1040670" cy="461665"/>
          </a:xfrm>
          <a:prstGeom prst="rect">
            <a:avLst/>
          </a:prstGeom>
        </p:spPr>
        <p:txBody>
          <a:bodyPr wrap="none">
            <a:spAutoFit/>
          </a:bodyPr>
          <a:lstStyle/>
          <a:p>
            <a:r>
              <a:rPr lang="en-GB" sz="2400" dirty="0">
                <a:solidFill>
                  <a:srgbClr val="FF0000"/>
                </a:solidFill>
              </a:rPr>
              <a:t>£ 1.96</a:t>
            </a:r>
          </a:p>
        </p:txBody>
      </p:sp>
      <p:sp>
        <p:nvSpPr>
          <p:cNvPr id="10" name="Rectangle 9">
            <a:extLst>
              <a:ext uri="{FF2B5EF4-FFF2-40B4-BE49-F238E27FC236}">
                <a16:creationId xmlns:a16="http://schemas.microsoft.com/office/drawing/2014/main" id="{96244A7F-B797-4401-8D32-A8B641B93413}"/>
              </a:ext>
            </a:extLst>
          </p:cNvPr>
          <p:cNvSpPr/>
          <p:nvPr/>
        </p:nvSpPr>
        <p:spPr>
          <a:xfrm>
            <a:off x="7608168" y="5320011"/>
            <a:ext cx="1040670" cy="461665"/>
          </a:xfrm>
          <a:prstGeom prst="rect">
            <a:avLst/>
          </a:prstGeom>
        </p:spPr>
        <p:txBody>
          <a:bodyPr wrap="none">
            <a:spAutoFit/>
          </a:bodyPr>
          <a:lstStyle/>
          <a:p>
            <a:r>
              <a:rPr lang="en-GB" sz="2400" dirty="0">
                <a:solidFill>
                  <a:srgbClr val="FF0000"/>
                </a:solidFill>
              </a:rPr>
              <a:t>£ 3.13</a:t>
            </a:r>
          </a:p>
        </p:txBody>
      </p:sp>
      <p:sp>
        <p:nvSpPr>
          <p:cNvPr id="11" name="Rectangle 10">
            <a:extLst>
              <a:ext uri="{FF2B5EF4-FFF2-40B4-BE49-F238E27FC236}">
                <a16:creationId xmlns:a16="http://schemas.microsoft.com/office/drawing/2014/main" id="{DC3C7BFB-2DF3-43C1-8276-2AF029960F7A}"/>
              </a:ext>
            </a:extLst>
          </p:cNvPr>
          <p:cNvSpPr/>
          <p:nvPr/>
        </p:nvSpPr>
        <p:spPr>
          <a:xfrm>
            <a:off x="7608168" y="6062204"/>
            <a:ext cx="1040670" cy="461665"/>
          </a:xfrm>
          <a:prstGeom prst="rect">
            <a:avLst/>
          </a:prstGeom>
        </p:spPr>
        <p:txBody>
          <a:bodyPr wrap="none">
            <a:spAutoFit/>
          </a:bodyPr>
          <a:lstStyle/>
          <a:p>
            <a:r>
              <a:rPr lang="en-GB" sz="2400" dirty="0">
                <a:solidFill>
                  <a:srgbClr val="FF0000"/>
                </a:solidFill>
              </a:rPr>
              <a:t>£ 0.41</a:t>
            </a:r>
          </a:p>
        </p:txBody>
      </p:sp>
      <p:sp>
        <p:nvSpPr>
          <p:cNvPr id="15" name="Rectangle 14">
            <a:extLst>
              <a:ext uri="{FF2B5EF4-FFF2-40B4-BE49-F238E27FC236}">
                <a16:creationId xmlns:a16="http://schemas.microsoft.com/office/drawing/2014/main" id="{C90F3E0E-91B6-4BF4-90F9-B689BDAA2563}"/>
              </a:ext>
            </a:extLst>
          </p:cNvPr>
          <p:cNvSpPr/>
          <p:nvPr/>
        </p:nvSpPr>
        <p:spPr bwMode="auto">
          <a:xfrm>
            <a:off x="10046963" y="3486965"/>
            <a:ext cx="2024743" cy="2454121"/>
          </a:xfrm>
          <a:prstGeom prst="rect">
            <a:avLst/>
          </a:prstGeom>
          <a:noFill/>
          <a:ln w="28575" cap="flat" cmpd="sng" algn="ctr">
            <a:solidFill>
              <a:schemeClr val="bg2">
                <a:lumMod val="1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251267693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Section 4: Skills Check</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A8D1169B-1699-489C-9087-62935CB8C30D}"/>
              </a:ext>
            </a:extLst>
          </p:cNvPr>
          <p:cNvSpPr/>
          <p:nvPr/>
        </p:nvSpPr>
        <p:spPr>
          <a:xfrm>
            <a:off x="2235384" y="764704"/>
            <a:ext cx="9984432" cy="1569660"/>
          </a:xfrm>
          <a:prstGeom prst="rect">
            <a:avLst/>
          </a:prstGeom>
        </p:spPr>
        <p:txBody>
          <a:bodyPr wrap="square">
            <a:spAutoFit/>
          </a:bodyPr>
          <a:lstStyle/>
          <a:p>
            <a:pPr marL="457200" indent="-457200">
              <a:buAutoNum type="arabicPeriod" startAt="8"/>
            </a:pPr>
            <a:r>
              <a:rPr lang="en-US" sz="2400" dirty="0"/>
              <a:t>Gemma goes on a diet.  Her mass drops from 64.82 kg to 52.36 kg.  How much mass has she lost?</a:t>
            </a:r>
          </a:p>
          <a:p>
            <a:endParaRPr lang="en-US" sz="2400" dirty="0"/>
          </a:p>
          <a:p>
            <a:pPr marL="457200" indent="-457200">
              <a:buAutoNum type="arabicPeriod" startAt="10"/>
            </a:pPr>
            <a:endParaRPr lang="en-US" sz="2400" dirty="0"/>
          </a:p>
        </p:txBody>
      </p:sp>
      <p:sp>
        <p:nvSpPr>
          <p:cNvPr id="4" name="TextBox 3">
            <a:extLst>
              <a:ext uri="{FF2B5EF4-FFF2-40B4-BE49-F238E27FC236}">
                <a16:creationId xmlns:a16="http://schemas.microsoft.com/office/drawing/2014/main" id="{5F548D6E-23B2-44E3-9F6C-7EDFD67584D8}"/>
              </a:ext>
            </a:extLst>
          </p:cNvPr>
          <p:cNvSpPr txBox="1"/>
          <p:nvPr/>
        </p:nvSpPr>
        <p:spPr>
          <a:xfrm>
            <a:off x="8040216" y="1179659"/>
            <a:ext cx="1368152" cy="461665"/>
          </a:xfrm>
          <a:prstGeom prst="rect">
            <a:avLst/>
          </a:prstGeom>
          <a:noFill/>
        </p:spPr>
        <p:txBody>
          <a:bodyPr wrap="square" rtlCol="0">
            <a:spAutoFit/>
          </a:bodyPr>
          <a:lstStyle/>
          <a:p>
            <a:r>
              <a:rPr lang="en-GB" sz="2400" dirty="0">
                <a:solidFill>
                  <a:srgbClr val="FF0000"/>
                </a:solidFill>
              </a:rPr>
              <a:t>12.46 kg</a:t>
            </a:r>
          </a:p>
        </p:txBody>
      </p:sp>
      <p:sp>
        <p:nvSpPr>
          <p:cNvPr id="7" name="TextBox 6">
            <a:extLst>
              <a:ext uri="{FF2B5EF4-FFF2-40B4-BE49-F238E27FC236}">
                <a16:creationId xmlns:a16="http://schemas.microsoft.com/office/drawing/2014/main" id="{2A8D0FDA-104F-40F4-A03F-A6B8FC56A22F}"/>
              </a:ext>
            </a:extLst>
          </p:cNvPr>
          <p:cNvSpPr txBox="1"/>
          <p:nvPr/>
        </p:nvSpPr>
        <p:spPr>
          <a:xfrm>
            <a:off x="2267129" y="1798273"/>
            <a:ext cx="7645042" cy="1877437"/>
          </a:xfrm>
          <a:prstGeom prst="rect">
            <a:avLst/>
          </a:prstGeom>
          <a:noFill/>
        </p:spPr>
        <p:txBody>
          <a:bodyPr wrap="none" rtlCol="0">
            <a:spAutoFit/>
          </a:bodyPr>
          <a:lstStyle/>
          <a:p>
            <a:pPr marL="457200" indent="-457200">
              <a:buAutoNum type="arabicPeriod" startAt="9"/>
            </a:pPr>
            <a:r>
              <a:rPr lang="en-US" sz="2400" dirty="0"/>
              <a:t>Rachel grows sunflowers.  One plant is 1.32 m tall. </a:t>
            </a:r>
          </a:p>
          <a:p>
            <a:r>
              <a:rPr lang="en-US" sz="2400" dirty="0"/>
              <a:t>     In the next week it grows another 19 cm.</a:t>
            </a:r>
          </a:p>
          <a:p>
            <a:r>
              <a:rPr lang="en-US" sz="2400" dirty="0"/>
              <a:t>     (a)	How tall is the plant now?</a:t>
            </a:r>
          </a:p>
          <a:p>
            <a:r>
              <a:rPr lang="en-US" sz="2400" dirty="0"/>
              <a:t>     (b) How much more must it grow to be 2 m tall?</a:t>
            </a:r>
          </a:p>
          <a:p>
            <a:endParaRPr lang="en-US" dirty="0"/>
          </a:p>
        </p:txBody>
      </p:sp>
      <p:sp>
        <p:nvSpPr>
          <p:cNvPr id="8" name="Rectangle 7">
            <a:extLst>
              <a:ext uri="{FF2B5EF4-FFF2-40B4-BE49-F238E27FC236}">
                <a16:creationId xmlns:a16="http://schemas.microsoft.com/office/drawing/2014/main" id="{538B12B4-5E69-471D-A878-A58C72BD42A7}"/>
              </a:ext>
            </a:extLst>
          </p:cNvPr>
          <p:cNvSpPr/>
          <p:nvPr/>
        </p:nvSpPr>
        <p:spPr>
          <a:xfrm>
            <a:off x="2201723" y="3557317"/>
            <a:ext cx="9821815" cy="1200329"/>
          </a:xfrm>
          <a:prstGeom prst="rect">
            <a:avLst/>
          </a:prstGeom>
        </p:spPr>
        <p:txBody>
          <a:bodyPr wrap="square">
            <a:spAutoFit/>
          </a:bodyPr>
          <a:lstStyle/>
          <a:p>
            <a:pPr marL="457200" indent="-457200">
              <a:buAutoNum type="arabicPeriod" startAt="10"/>
            </a:pPr>
            <a:r>
              <a:rPr lang="en-US" sz="2400" dirty="0"/>
              <a:t>To go on a fairground ride you must be 140 cm tall.  Emma's height is 1.24 m.  How much does she need to grow before she can go on this ride?</a:t>
            </a:r>
          </a:p>
        </p:txBody>
      </p:sp>
      <p:sp>
        <p:nvSpPr>
          <p:cNvPr id="9" name="Rectangle 8">
            <a:extLst>
              <a:ext uri="{FF2B5EF4-FFF2-40B4-BE49-F238E27FC236}">
                <a16:creationId xmlns:a16="http://schemas.microsoft.com/office/drawing/2014/main" id="{4116B7C4-79E4-4A5E-A85B-ADDDCD0A3D3E}"/>
              </a:ext>
            </a:extLst>
          </p:cNvPr>
          <p:cNvSpPr/>
          <p:nvPr/>
        </p:nvSpPr>
        <p:spPr>
          <a:xfrm>
            <a:off x="2235384" y="4880654"/>
            <a:ext cx="9505056" cy="461665"/>
          </a:xfrm>
          <a:prstGeom prst="rect">
            <a:avLst/>
          </a:prstGeom>
        </p:spPr>
        <p:txBody>
          <a:bodyPr wrap="square">
            <a:spAutoFit/>
          </a:bodyPr>
          <a:lstStyle/>
          <a:p>
            <a:r>
              <a:rPr lang="en-US" sz="2400" dirty="0"/>
              <a:t>11.	Karen goes to the shops twice.  The first time she takes a £10?</a:t>
            </a:r>
            <a:endParaRPr lang="en-GB" sz="2400" dirty="0"/>
          </a:p>
        </p:txBody>
      </p:sp>
      <p:sp>
        <p:nvSpPr>
          <p:cNvPr id="10" name="TextBox 9">
            <a:extLst>
              <a:ext uri="{FF2B5EF4-FFF2-40B4-BE49-F238E27FC236}">
                <a16:creationId xmlns:a16="http://schemas.microsoft.com/office/drawing/2014/main" id="{78FB28F6-BA94-4FF9-A7CF-FCE87AC8EC37}"/>
              </a:ext>
            </a:extLst>
          </p:cNvPr>
          <p:cNvSpPr txBox="1"/>
          <p:nvPr/>
        </p:nvSpPr>
        <p:spPr>
          <a:xfrm>
            <a:off x="4583832" y="4311038"/>
            <a:ext cx="1944216" cy="461665"/>
          </a:xfrm>
          <a:prstGeom prst="rect">
            <a:avLst/>
          </a:prstGeom>
          <a:noFill/>
        </p:spPr>
        <p:txBody>
          <a:bodyPr wrap="square" rtlCol="0">
            <a:spAutoFit/>
          </a:bodyPr>
          <a:lstStyle/>
          <a:p>
            <a:r>
              <a:rPr lang="en-GB" sz="2400" dirty="0">
                <a:solidFill>
                  <a:srgbClr val="FF0000"/>
                </a:solidFill>
              </a:rPr>
              <a:t>0.16 cm</a:t>
            </a:r>
          </a:p>
        </p:txBody>
      </p:sp>
      <p:sp>
        <p:nvSpPr>
          <p:cNvPr id="11" name="TextBox 10">
            <a:extLst>
              <a:ext uri="{FF2B5EF4-FFF2-40B4-BE49-F238E27FC236}">
                <a16:creationId xmlns:a16="http://schemas.microsoft.com/office/drawing/2014/main" id="{A9DB7CA2-58C5-4655-BDF1-D19B320189C9}"/>
              </a:ext>
            </a:extLst>
          </p:cNvPr>
          <p:cNvSpPr txBox="1"/>
          <p:nvPr/>
        </p:nvSpPr>
        <p:spPr>
          <a:xfrm>
            <a:off x="3719483" y="6078588"/>
            <a:ext cx="6192688" cy="461665"/>
          </a:xfrm>
          <a:prstGeom prst="rect">
            <a:avLst/>
          </a:prstGeom>
          <a:noFill/>
        </p:spPr>
        <p:txBody>
          <a:bodyPr wrap="square" rtlCol="0">
            <a:spAutoFit/>
          </a:bodyPr>
          <a:lstStyle/>
          <a:p>
            <a:r>
              <a:rPr lang="en-GB" sz="2400" dirty="0">
                <a:solidFill>
                  <a:srgbClr val="FF0000"/>
                </a:solidFill>
              </a:rPr>
              <a:t>(£10 – £2.48) + (£5 – £1.39) = £11.13 </a:t>
            </a:r>
          </a:p>
        </p:txBody>
      </p:sp>
      <p:sp>
        <p:nvSpPr>
          <p:cNvPr id="12" name="TextBox 11">
            <a:extLst>
              <a:ext uri="{FF2B5EF4-FFF2-40B4-BE49-F238E27FC236}">
                <a16:creationId xmlns:a16="http://schemas.microsoft.com/office/drawing/2014/main" id="{8B4EBA07-E4C8-4AC2-866B-8A97FB3EC073}"/>
              </a:ext>
            </a:extLst>
          </p:cNvPr>
          <p:cNvSpPr txBox="1"/>
          <p:nvPr/>
        </p:nvSpPr>
        <p:spPr>
          <a:xfrm>
            <a:off x="8182628" y="2443620"/>
            <a:ext cx="1575164" cy="461665"/>
          </a:xfrm>
          <a:prstGeom prst="rect">
            <a:avLst/>
          </a:prstGeom>
          <a:noFill/>
        </p:spPr>
        <p:txBody>
          <a:bodyPr wrap="square" rtlCol="0">
            <a:spAutoFit/>
          </a:bodyPr>
          <a:lstStyle/>
          <a:p>
            <a:r>
              <a:rPr lang="en-GB" sz="2400" dirty="0">
                <a:solidFill>
                  <a:srgbClr val="FF0000"/>
                </a:solidFill>
              </a:rPr>
              <a:t>1.51 cm</a:t>
            </a:r>
          </a:p>
        </p:txBody>
      </p:sp>
      <p:sp>
        <p:nvSpPr>
          <p:cNvPr id="13" name="TextBox 12">
            <a:extLst>
              <a:ext uri="{FF2B5EF4-FFF2-40B4-BE49-F238E27FC236}">
                <a16:creationId xmlns:a16="http://schemas.microsoft.com/office/drawing/2014/main" id="{282C30A7-DF26-4D19-9735-D198F7FB53C3}"/>
              </a:ext>
            </a:extLst>
          </p:cNvPr>
          <p:cNvSpPr txBox="1"/>
          <p:nvPr/>
        </p:nvSpPr>
        <p:spPr>
          <a:xfrm>
            <a:off x="9374845" y="2906268"/>
            <a:ext cx="1841600" cy="461665"/>
          </a:xfrm>
          <a:prstGeom prst="rect">
            <a:avLst/>
          </a:prstGeom>
          <a:noFill/>
        </p:spPr>
        <p:txBody>
          <a:bodyPr wrap="square" rtlCol="0">
            <a:spAutoFit/>
          </a:bodyPr>
          <a:lstStyle/>
          <a:p>
            <a:r>
              <a:rPr lang="en-GB" sz="2400" dirty="0">
                <a:solidFill>
                  <a:srgbClr val="FF0000"/>
                </a:solidFill>
              </a:rPr>
              <a:t>0.49 cm</a:t>
            </a:r>
          </a:p>
        </p:txBody>
      </p:sp>
      <p:sp>
        <p:nvSpPr>
          <p:cNvPr id="3" name="Rectangle 2">
            <a:extLst>
              <a:ext uri="{FF2B5EF4-FFF2-40B4-BE49-F238E27FC236}">
                <a16:creationId xmlns:a16="http://schemas.microsoft.com/office/drawing/2014/main" id="{C3797523-B08D-41CA-A961-FAC1FD278D4D}"/>
              </a:ext>
            </a:extLst>
          </p:cNvPr>
          <p:cNvSpPr/>
          <p:nvPr/>
        </p:nvSpPr>
        <p:spPr>
          <a:xfrm>
            <a:off x="2684138" y="5206179"/>
            <a:ext cx="9339400" cy="830997"/>
          </a:xfrm>
          <a:prstGeom prst="rect">
            <a:avLst/>
          </a:prstGeom>
        </p:spPr>
        <p:txBody>
          <a:bodyPr wrap="square">
            <a:spAutoFit/>
          </a:bodyPr>
          <a:lstStyle/>
          <a:p>
            <a:r>
              <a:rPr lang="en-US" sz="2400" dirty="0"/>
              <a:t>note and brings back £2.48.  The second time she takes a £5 note and brings back £1.39.  How much has she spent altogether ?</a:t>
            </a:r>
            <a:endParaRPr lang="en-GB" sz="2400" dirty="0"/>
          </a:p>
        </p:txBody>
      </p:sp>
    </p:spTree>
    <p:extLst>
      <p:ext uri="{BB962C8B-B14F-4D97-AF65-F5344CB8AC3E}">
        <p14:creationId xmlns:p14="http://schemas.microsoft.com/office/powerpoint/2010/main" val="38239242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1" grpId="0"/>
      <p:bldP spid="12" grpId="0"/>
      <p:bldP spid="1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dirty="0"/>
              <a:t> Section 4: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have completed the </a:t>
            </a:r>
            <a:r>
              <a:rPr lang="en-US" altLang="en-US" sz="2400" b="1" dirty="0"/>
              <a:t>fourth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00B050"/>
                </a:solidFill>
              </a:rPr>
              <a:t>If you have completed and mastered this section,</a:t>
            </a:r>
            <a:br>
              <a:rPr lang="en-US" altLang="en-US" sz="2400" dirty="0">
                <a:solidFill>
                  <a:srgbClr val="00B050"/>
                </a:solidFill>
              </a:rPr>
            </a:br>
            <a:r>
              <a:rPr lang="en-US" altLang="en-US" sz="2400" b="1" dirty="0">
                <a:solidFill>
                  <a:srgbClr val="00B050"/>
                </a:solidFill>
              </a:rPr>
              <a:t>click</a:t>
            </a:r>
            <a:r>
              <a:rPr lang="en-US" altLang="en-US" sz="2400" dirty="0">
                <a:solidFill>
                  <a:srgbClr val="00B050"/>
                </a:solidFill>
              </a:rPr>
              <a:t> to start the </a:t>
            </a:r>
            <a:r>
              <a:rPr lang="en-US" altLang="en-US" sz="2400" b="1" dirty="0">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FFC000"/>
                </a:solidFill>
              </a:rPr>
              <a:t>If you need more examples and interactive practice,</a:t>
            </a:r>
            <a:br>
              <a:rPr lang="en-US" altLang="en-US" sz="2400" dirty="0">
                <a:solidFill>
                  <a:srgbClr val="FFC000"/>
                </a:solidFill>
              </a:rPr>
            </a:br>
            <a:r>
              <a:rPr lang="en-US" altLang="en-US" sz="2400" dirty="0">
                <a:solidFill>
                  <a:srgbClr val="FFC000"/>
                </a:solidFill>
              </a:rPr>
              <a:t>press </a:t>
            </a:r>
            <a:r>
              <a:rPr lang="en-US" altLang="en-US" sz="2400" b="1" dirty="0">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might also find it helpful to look at:</a:t>
            </a:r>
            <a:endParaRPr lang="en-US" altLang="en-US" sz="2400" b="1" dirty="0">
              <a:solidFill>
                <a:srgbClr val="FF0000"/>
              </a:solidFill>
            </a:endParaRPr>
          </a:p>
          <a:p>
            <a:endParaRPr lang="en-US" altLang="en-US" sz="2400" dirty="0">
              <a:solidFill>
                <a:srgbClr val="FF0000"/>
              </a:solidFill>
            </a:endParaRPr>
          </a:p>
          <a:p>
            <a:pPr algn="ctr"/>
            <a:r>
              <a:rPr lang="en-US" altLang="en-US" sz="2400" b="1" dirty="0">
                <a:solidFill>
                  <a:srgbClr val="FF0000"/>
                </a:solidFill>
              </a:rPr>
              <a:t>Essential Information:</a:t>
            </a:r>
            <a:r>
              <a:rPr lang="en-US" altLang="en-US" sz="2400" dirty="0">
                <a:solidFill>
                  <a:srgbClr val="FF0000"/>
                </a:solidFill>
              </a:rPr>
              <a:t> press </a:t>
            </a:r>
            <a:r>
              <a:rPr lang="en-US" altLang="en-US" sz="2400" b="1" dirty="0">
                <a:solidFill>
                  <a:srgbClr val="FF0000"/>
                </a:solidFill>
              </a:rPr>
              <a:t>here</a:t>
            </a:r>
          </a:p>
          <a:p>
            <a:endParaRPr lang="en-US" altLang="en-US" sz="2400" b="1" dirty="0">
              <a:solidFill>
                <a:srgbClr val="FF0000"/>
              </a:solidFill>
            </a:endParaRPr>
          </a:p>
        </p:txBody>
      </p:sp>
    </p:spTree>
    <p:extLst>
      <p:ext uri="{BB962C8B-B14F-4D97-AF65-F5344CB8AC3E}">
        <p14:creationId xmlns:p14="http://schemas.microsoft.com/office/powerpoint/2010/main" val="159483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Arithmetic: Place Value and Rounding</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62C1DF76-10D5-40F4-8312-A5B9A8A4AF8C}"/>
              </a:ext>
            </a:extLst>
          </p:cNvPr>
          <p:cNvSpPr txBox="1"/>
          <p:nvPr/>
        </p:nvSpPr>
        <p:spPr>
          <a:xfrm>
            <a:off x="2303532" y="560939"/>
            <a:ext cx="8021640" cy="461665"/>
          </a:xfrm>
          <a:prstGeom prst="rect">
            <a:avLst/>
          </a:prstGeom>
          <a:noFill/>
        </p:spPr>
        <p:txBody>
          <a:bodyPr wrap="square" rtlCol="0">
            <a:spAutoFit/>
          </a:bodyPr>
          <a:lstStyle/>
          <a:p>
            <a:r>
              <a:rPr lang="en-GB" sz="2400" dirty="0"/>
              <a:t>How would you say the number in the place value table ?</a:t>
            </a:r>
          </a:p>
        </p:txBody>
      </p:sp>
      <p:pic>
        <p:nvPicPr>
          <p:cNvPr id="6" name="Picture 5">
            <a:extLst>
              <a:ext uri="{FF2B5EF4-FFF2-40B4-BE49-F238E27FC236}">
                <a16:creationId xmlns:a16="http://schemas.microsoft.com/office/drawing/2014/main" id="{D5C70242-8CB0-46E3-B892-68F7948686F8}"/>
              </a:ext>
            </a:extLst>
          </p:cNvPr>
          <p:cNvPicPr>
            <a:picLocks noChangeAspect="1"/>
          </p:cNvPicPr>
          <p:nvPr/>
        </p:nvPicPr>
        <p:blipFill>
          <a:blip r:embed="rId4"/>
          <a:stretch>
            <a:fillRect/>
          </a:stretch>
        </p:blipFill>
        <p:spPr>
          <a:xfrm>
            <a:off x="2431327" y="1034714"/>
            <a:ext cx="8501598" cy="1301519"/>
          </a:xfrm>
          <a:prstGeom prst="rect">
            <a:avLst/>
          </a:prstGeom>
        </p:spPr>
      </p:pic>
      <p:sp>
        <p:nvSpPr>
          <p:cNvPr id="7" name="Rectangle 6">
            <a:extLst>
              <a:ext uri="{FF2B5EF4-FFF2-40B4-BE49-F238E27FC236}">
                <a16:creationId xmlns:a16="http://schemas.microsoft.com/office/drawing/2014/main" id="{6350EE67-8C3A-45CD-92AB-959BBD2CCD82}"/>
              </a:ext>
            </a:extLst>
          </p:cNvPr>
          <p:cNvSpPr/>
          <p:nvPr/>
        </p:nvSpPr>
        <p:spPr>
          <a:xfrm>
            <a:off x="2360687" y="2389735"/>
            <a:ext cx="9488285" cy="830997"/>
          </a:xfrm>
          <a:prstGeom prst="rect">
            <a:avLst/>
          </a:prstGeom>
        </p:spPr>
        <p:txBody>
          <a:bodyPr wrap="square">
            <a:spAutoFit/>
          </a:bodyPr>
          <a:lstStyle/>
          <a:p>
            <a:r>
              <a:rPr lang="en-GB" sz="2400" dirty="0">
                <a:solidFill>
                  <a:srgbClr val="FF0000"/>
                </a:solidFill>
              </a:rPr>
              <a:t>“ Five hundred and seventy two million, six hundred and forty one thousand, eight hundred and thirty nine.”</a:t>
            </a:r>
          </a:p>
        </p:txBody>
      </p:sp>
      <p:sp>
        <p:nvSpPr>
          <p:cNvPr id="8" name="Rectangle 7">
            <a:extLst>
              <a:ext uri="{FF2B5EF4-FFF2-40B4-BE49-F238E27FC236}">
                <a16:creationId xmlns:a16="http://schemas.microsoft.com/office/drawing/2014/main" id="{ACFB9279-CB9D-4425-9A88-D03515410822}"/>
              </a:ext>
            </a:extLst>
          </p:cNvPr>
          <p:cNvSpPr/>
          <p:nvPr/>
        </p:nvSpPr>
        <p:spPr>
          <a:xfrm>
            <a:off x="2277672" y="4898138"/>
            <a:ext cx="9984431" cy="461665"/>
          </a:xfrm>
          <a:prstGeom prst="rect">
            <a:avLst/>
          </a:prstGeom>
        </p:spPr>
        <p:txBody>
          <a:bodyPr wrap="square">
            <a:spAutoFit/>
          </a:bodyPr>
          <a:lstStyle/>
          <a:p>
            <a:r>
              <a:rPr lang="en-GB" sz="2400" dirty="0">
                <a:solidFill>
                  <a:srgbClr val="FF0000"/>
                </a:solidFill>
              </a:rPr>
              <a:t>7451 is 7450 to the nearest 10, since it is nearer to 7450 than to 7460</a:t>
            </a:r>
          </a:p>
        </p:txBody>
      </p:sp>
      <p:pic>
        <p:nvPicPr>
          <p:cNvPr id="9" name="Picture 8">
            <a:extLst>
              <a:ext uri="{FF2B5EF4-FFF2-40B4-BE49-F238E27FC236}">
                <a16:creationId xmlns:a16="http://schemas.microsoft.com/office/drawing/2014/main" id="{A3D1D483-A53C-4684-A044-245E79D0082D}"/>
              </a:ext>
            </a:extLst>
          </p:cNvPr>
          <p:cNvPicPr>
            <a:picLocks noChangeAspect="1"/>
          </p:cNvPicPr>
          <p:nvPr/>
        </p:nvPicPr>
        <p:blipFill>
          <a:blip r:embed="rId5"/>
          <a:stretch>
            <a:fillRect/>
          </a:stretch>
        </p:blipFill>
        <p:spPr>
          <a:xfrm>
            <a:off x="2394841" y="3628299"/>
            <a:ext cx="7010301" cy="1253988"/>
          </a:xfrm>
          <a:prstGeom prst="rect">
            <a:avLst/>
          </a:prstGeom>
        </p:spPr>
      </p:pic>
      <p:sp>
        <p:nvSpPr>
          <p:cNvPr id="10" name="Rectangle 9">
            <a:extLst>
              <a:ext uri="{FF2B5EF4-FFF2-40B4-BE49-F238E27FC236}">
                <a16:creationId xmlns:a16="http://schemas.microsoft.com/office/drawing/2014/main" id="{4049DE56-9966-4AD4-BEEB-3C87BBB21FE4}"/>
              </a:ext>
            </a:extLst>
          </p:cNvPr>
          <p:cNvSpPr/>
          <p:nvPr/>
        </p:nvSpPr>
        <p:spPr>
          <a:xfrm>
            <a:off x="2262877" y="5452193"/>
            <a:ext cx="10225136" cy="461665"/>
          </a:xfrm>
          <a:prstGeom prst="rect">
            <a:avLst/>
          </a:prstGeom>
        </p:spPr>
        <p:txBody>
          <a:bodyPr wrap="square">
            <a:spAutoFit/>
          </a:bodyPr>
          <a:lstStyle/>
          <a:p>
            <a:r>
              <a:rPr lang="en-GB" sz="2400" dirty="0">
                <a:solidFill>
                  <a:srgbClr val="FF0000"/>
                </a:solidFill>
              </a:rPr>
              <a:t>7451 is 7500 to the nearest 100, since it is nearer to 7500 than to 7400</a:t>
            </a:r>
          </a:p>
        </p:txBody>
      </p:sp>
      <p:sp>
        <p:nvSpPr>
          <p:cNvPr id="11" name="Rectangle 10">
            <a:extLst>
              <a:ext uri="{FF2B5EF4-FFF2-40B4-BE49-F238E27FC236}">
                <a16:creationId xmlns:a16="http://schemas.microsoft.com/office/drawing/2014/main" id="{2271B48E-A41C-47BE-B999-3965C6BFE4E1}"/>
              </a:ext>
            </a:extLst>
          </p:cNvPr>
          <p:cNvSpPr/>
          <p:nvPr/>
        </p:nvSpPr>
        <p:spPr>
          <a:xfrm>
            <a:off x="2248083" y="5938077"/>
            <a:ext cx="9916538" cy="461665"/>
          </a:xfrm>
          <a:prstGeom prst="rect">
            <a:avLst/>
          </a:prstGeom>
        </p:spPr>
        <p:txBody>
          <a:bodyPr wrap="square">
            <a:spAutoFit/>
          </a:bodyPr>
          <a:lstStyle/>
          <a:p>
            <a:r>
              <a:rPr lang="en-GB" sz="2400" dirty="0">
                <a:solidFill>
                  <a:srgbClr val="FF0000"/>
                </a:solidFill>
              </a:rPr>
              <a:t>7451 is 7000 to the nearest 1000, since it is nearer to 7000 than to 8000</a:t>
            </a:r>
          </a:p>
        </p:txBody>
      </p:sp>
      <p:sp>
        <p:nvSpPr>
          <p:cNvPr id="12" name="TextBox 11">
            <a:extLst>
              <a:ext uri="{FF2B5EF4-FFF2-40B4-BE49-F238E27FC236}">
                <a16:creationId xmlns:a16="http://schemas.microsoft.com/office/drawing/2014/main" id="{A13949CD-5067-4846-AED9-EE777C5633F5}"/>
              </a:ext>
            </a:extLst>
          </p:cNvPr>
          <p:cNvSpPr txBox="1"/>
          <p:nvPr/>
        </p:nvSpPr>
        <p:spPr>
          <a:xfrm>
            <a:off x="2277672" y="3156931"/>
            <a:ext cx="6797503" cy="461665"/>
          </a:xfrm>
          <a:prstGeom prst="rect">
            <a:avLst/>
          </a:prstGeom>
          <a:noFill/>
        </p:spPr>
        <p:txBody>
          <a:bodyPr wrap="square" rtlCol="0">
            <a:spAutoFit/>
          </a:bodyPr>
          <a:lstStyle/>
          <a:p>
            <a:r>
              <a:rPr lang="en-GB" sz="2400" dirty="0"/>
              <a:t>What is 7451 to the nearest 10,100 or 1000 ?</a:t>
            </a:r>
          </a:p>
        </p:txBody>
      </p:sp>
      <p:sp>
        <p:nvSpPr>
          <p:cNvPr id="13" name="Rectangle 12">
            <a:extLst>
              <a:ext uri="{FF2B5EF4-FFF2-40B4-BE49-F238E27FC236}">
                <a16:creationId xmlns:a16="http://schemas.microsoft.com/office/drawing/2014/main" id="{3CD7D626-1564-48CE-9006-DDA30C84FB9D}"/>
              </a:ext>
            </a:extLst>
          </p:cNvPr>
          <p:cNvSpPr/>
          <p:nvPr/>
        </p:nvSpPr>
        <p:spPr bwMode="auto">
          <a:xfrm>
            <a:off x="2438622" y="1036011"/>
            <a:ext cx="8501598" cy="1281252"/>
          </a:xfrm>
          <a:prstGeom prst="rect">
            <a:avLst/>
          </a:prstGeom>
          <a:noFill/>
          <a:ln w="28575" cap="flat" cmpd="sng" algn="ctr">
            <a:solidFill>
              <a:schemeClr val="bg2">
                <a:lumMod val="1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4" name="Rectangle 13">
            <a:extLst>
              <a:ext uri="{FF2B5EF4-FFF2-40B4-BE49-F238E27FC236}">
                <a16:creationId xmlns:a16="http://schemas.microsoft.com/office/drawing/2014/main" id="{FB9767DA-8FF5-4651-B803-308CE550A44D}"/>
              </a:ext>
            </a:extLst>
          </p:cNvPr>
          <p:cNvSpPr/>
          <p:nvPr/>
        </p:nvSpPr>
        <p:spPr bwMode="auto">
          <a:xfrm>
            <a:off x="2394841" y="3616691"/>
            <a:ext cx="7010301" cy="1281447"/>
          </a:xfrm>
          <a:prstGeom prst="rect">
            <a:avLst/>
          </a:prstGeom>
          <a:noFill/>
          <a:ln w="28575" cap="flat" cmpd="sng" algn="ctr">
            <a:solidFill>
              <a:schemeClr val="bg2">
                <a:lumMod val="1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107916629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Arithmetic: Place Value and Rounding</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C241E38B-CA71-416E-AF20-BCB8C48DCAF2}"/>
              </a:ext>
            </a:extLst>
          </p:cNvPr>
          <p:cNvSpPr txBox="1"/>
          <p:nvPr/>
        </p:nvSpPr>
        <p:spPr>
          <a:xfrm>
            <a:off x="2397314" y="848974"/>
            <a:ext cx="1728192" cy="461665"/>
          </a:xfrm>
          <a:prstGeom prst="rect">
            <a:avLst/>
          </a:prstGeom>
          <a:noFill/>
        </p:spPr>
        <p:txBody>
          <a:bodyPr wrap="square" rtlCol="0">
            <a:spAutoFit/>
          </a:bodyPr>
          <a:lstStyle/>
          <a:p>
            <a:r>
              <a:rPr lang="en-GB" sz="2400" b="1" dirty="0"/>
              <a:t>Example</a:t>
            </a:r>
          </a:p>
        </p:txBody>
      </p:sp>
      <p:sp>
        <p:nvSpPr>
          <p:cNvPr id="3" name="Rectangle 2">
            <a:extLst>
              <a:ext uri="{FF2B5EF4-FFF2-40B4-BE49-F238E27FC236}">
                <a16:creationId xmlns:a16="http://schemas.microsoft.com/office/drawing/2014/main" id="{B45FFD2D-8B9A-4404-88D5-0063DA2453FA}"/>
              </a:ext>
            </a:extLst>
          </p:cNvPr>
          <p:cNvSpPr/>
          <p:nvPr/>
        </p:nvSpPr>
        <p:spPr>
          <a:xfrm>
            <a:off x="2424937" y="1323658"/>
            <a:ext cx="3974999" cy="1569660"/>
          </a:xfrm>
          <a:prstGeom prst="rect">
            <a:avLst/>
          </a:prstGeom>
        </p:spPr>
        <p:txBody>
          <a:bodyPr wrap="none">
            <a:spAutoFit/>
          </a:bodyPr>
          <a:lstStyle/>
          <a:p>
            <a:r>
              <a:rPr lang="en-GB" sz="2400" dirty="0"/>
              <a:t>Write  2716  to the nearest  </a:t>
            </a:r>
          </a:p>
          <a:p>
            <a:r>
              <a:rPr lang="en-GB" sz="2400" dirty="0"/>
              <a:t> (a) 10 </a:t>
            </a:r>
          </a:p>
          <a:p>
            <a:r>
              <a:rPr lang="en-GB" sz="2400" dirty="0"/>
              <a:t> (b) 100  </a:t>
            </a:r>
          </a:p>
          <a:p>
            <a:r>
              <a:rPr lang="en-GB" sz="2400" dirty="0"/>
              <a:t> (c) 1000</a:t>
            </a:r>
          </a:p>
        </p:txBody>
      </p:sp>
      <p:sp>
        <p:nvSpPr>
          <p:cNvPr id="4" name="TextBox 3">
            <a:extLst>
              <a:ext uri="{FF2B5EF4-FFF2-40B4-BE49-F238E27FC236}">
                <a16:creationId xmlns:a16="http://schemas.microsoft.com/office/drawing/2014/main" id="{C82F753B-7E8E-4C4B-8845-CD7893A3D6BC}"/>
              </a:ext>
            </a:extLst>
          </p:cNvPr>
          <p:cNvSpPr txBox="1"/>
          <p:nvPr/>
        </p:nvSpPr>
        <p:spPr>
          <a:xfrm>
            <a:off x="6281324" y="1653986"/>
            <a:ext cx="1830900" cy="461665"/>
          </a:xfrm>
          <a:prstGeom prst="rect">
            <a:avLst/>
          </a:prstGeom>
          <a:noFill/>
        </p:spPr>
        <p:txBody>
          <a:bodyPr wrap="square" rtlCol="0">
            <a:spAutoFit/>
          </a:bodyPr>
          <a:lstStyle/>
          <a:p>
            <a:r>
              <a:rPr lang="en-GB" sz="2400" dirty="0">
                <a:solidFill>
                  <a:srgbClr val="FF0000"/>
                </a:solidFill>
              </a:rPr>
              <a:t>(a) 2720</a:t>
            </a:r>
          </a:p>
        </p:txBody>
      </p:sp>
      <p:sp>
        <p:nvSpPr>
          <p:cNvPr id="5" name="Rectangle 4">
            <a:extLst>
              <a:ext uri="{FF2B5EF4-FFF2-40B4-BE49-F238E27FC236}">
                <a16:creationId xmlns:a16="http://schemas.microsoft.com/office/drawing/2014/main" id="{8EAB620A-2008-4352-B81E-EF5FD8AE95F5}"/>
              </a:ext>
            </a:extLst>
          </p:cNvPr>
          <p:cNvSpPr/>
          <p:nvPr/>
        </p:nvSpPr>
        <p:spPr>
          <a:xfrm>
            <a:off x="6281324" y="2042819"/>
            <a:ext cx="1332416" cy="461665"/>
          </a:xfrm>
          <a:prstGeom prst="rect">
            <a:avLst/>
          </a:prstGeom>
        </p:spPr>
        <p:txBody>
          <a:bodyPr wrap="none">
            <a:spAutoFit/>
          </a:bodyPr>
          <a:lstStyle/>
          <a:p>
            <a:r>
              <a:rPr lang="en-GB" sz="2400" dirty="0">
                <a:solidFill>
                  <a:srgbClr val="FF0000"/>
                </a:solidFill>
              </a:rPr>
              <a:t>(b) 2700</a:t>
            </a:r>
          </a:p>
        </p:txBody>
      </p:sp>
      <p:sp>
        <p:nvSpPr>
          <p:cNvPr id="6" name="Rectangle 5">
            <a:extLst>
              <a:ext uri="{FF2B5EF4-FFF2-40B4-BE49-F238E27FC236}">
                <a16:creationId xmlns:a16="http://schemas.microsoft.com/office/drawing/2014/main" id="{783BDC71-E0EE-43ED-9209-CF4F97B66DA1}"/>
              </a:ext>
            </a:extLst>
          </p:cNvPr>
          <p:cNvSpPr/>
          <p:nvPr/>
        </p:nvSpPr>
        <p:spPr>
          <a:xfrm>
            <a:off x="6281323" y="2444748"/>
            <a:ext cx="1314784" cy="461665"/>
          </a:xfrm>
          <a:prstGeom prst="rect">
            <a:avLst/>
          </a:prstGeom>
        </p:spPr>
        <p:txBody>
          <a:bodyPr wrap="none">
            <a:spAutoFit/>
          </a:bodyPr>
          <a:lstStyle/>
          <a:p>
            <a:r>
              <a:rPr lang="en-GB" sz="2400" dirty="0">
                <a:solidFill>
                  <a:srgbClr val="FF0000"/>
                </a:solidFill>
              </a:rPr>
              <a:t>(c) 3000</a:t>
            </a:r>
          </a:p>
        </p:txBody>
      </p:sp>
      <p:sp>
        <p:nvSpPr>
          <p:cNvPr id="7" name="Rectangle 6">
            <a:extLst>
              <a:ext uri="{FF2B5EF4-FFF2-40B4-BE49-F238E27FC236}">
                <a16:creationId xmlns:a16="http://schemas.microsoft.com/office/drawing/2014/main" id="{892CC2FB-5C27-4DCC-9A8F-8999308AC26E}"/>
              </a:ext>
            </a:extLst>
          </p:cNvPr>
          <p:cNvSpPr/>
          <p:nvPr/>
        </p:nvSpPr>
        <p:spPr>
          <a:xfrm>
            <a:off x="2424937" y="3216245"/>
            <a:ext cx="1451038" cy="461665"/>
          </a:xfrm>
          <a:prstGeom prst="rect">
            <a:avLst/>
          </a:prstGeom>
        </p:spPr>
        <p:txBody>
          <a:bodyPr wrap="none">
            <a:spAutoFit/>
          </a:bodyPr>
          <a:lstStyle/>
          <a:p>
            <a:r>
              <a:rPr lang="en-GB" sz="2400" b="1" dirty="0"/>
              <a:t>Example</a:t>
            </a:r>
          </a:p>
        </p:txBody>
      </p:sp>
      <p:sp>
        <p:nvSpPr>
          <p:cNvPr id="8" name="Rectangle 7">
            <a:extLst>
              <a:ext uri="{FF2B5EF4-FFF2-40B4-BE49-F238E27FC236}">
                <a16:creationId xmlns:a16="http://schemas.microsoft.com/office/drawing/2014/main" id="{42304131-C929-4A0D-A0CA-BAA895EA2DEA}"/>
              </a:ext>
            </a:extLst>
          </p:cNvPr>
          <p:cNvSpPr/>
          <p:nvPr/>
        </p:nvSpPr>
        <p:spPr>
          <a:xfrm>
            <a:off x="2429864" y="3772854"/>
            <a:ext cx="7770591" cy="1569660"/>
          </a:xfrm>
          <a:prstGeom prst="rect">
            <a:avLst/>
          </a:prstGeom>
        </p:spPr>
        <p:txBody>
          <a:bodyPr wrap="square">
            <a:spAutoFit/>
          </a:bodyPr>
          <a:lstStyle/>
          <a:p>
            <a:r>
              <a:rPr lang="en-GB" sz="2400" dirty="0"/>
              <a:t>What is the value of the 6 in each of these numbers ? </a:t>
            </a:r>
          </a:p>
          <a:p>
            <a:r>
              <a:rPr lang="en-GB" sz="2400" dirty="0"/>
              <a:t> (a) 167 </a:t>
            </a:r>
          </a:p>
          <a:p>
            <a:r>
              <a:rPr lang="en-GB" sz="2400" dirty="0"/>
              <a:t> (b) 2006  </a:t>
            </a:r>
          </a:p>
          <a:p>
            <a:r>
              <a:rPr lang="en-GB" sz="2400" dirty="0"/>
              <a:t> (c) 6423</a:t>
            </a:r>
          </a:p>
        </p:txBody>
      </p:sp>
      <p:sp>
        <p:nvSpPr>
          <p:cNvPr id="9" name="Rectangle 8">
            <a:extLst>
              <a:ext uri="{FF2B5EF4-FFF2-40B4-BE49-F238E27FC236}">
                <a16:creationId xmlns:a16="http://schemas.microsoft.com/office/drawing/2014/main" id="{DE610D92-F641-479D-9288-9A3826993AF6}"/>
              </a:ext>
            </a:extLst>
          </p:cNvPr>
          <p:cNvSpPr/>
          <p:nvPr/>
        </p:nvSpPr>
        <p:spPr>
          <a:xfrm>
            <a:off x="6233009" y="4179352"/>
            <a:ext cx="3648756" cy="461665"/>
          </a:xfrm>
          <a:prstGeom prst="rect">
            <a:avLst/>
          </a:prstGeom>
        </p:spPr>
        <p:txBody>
          <a:bodyPr wrap="none">
            <a:spAutoFit/>
          </a:bodyPr>
          <a:lstStyle/>
          <a:p>
            <a:r>
              <a:rPr lang="en-GB" sz="2400" dirty="0">
                <a:solidFill>
                  <a:srgbClr val="FF0000"/>
                </a:solidFill>
              </a:rPr>
              <a:t>(a) “6” means 6 tens = 60</a:t>
            </a:r>
          </a:p>
        </p:txBody>
      </p:sp>
      <p:sp>
        <p:nvSpPr>
          <p:cNvPr id="10" name="Rectangle 9">
            <a:extLst>
              <a:ext uri="{FF2B5EF4-FFF2-40B4-BE49-F238E27FC236}">
                <a16:creationId xmlns:a16="http://schemas.microsoft.com/office/drawing/2014/main" id="{EA87F534-C2E5-46E4-809A-9086234A296D}"/>
              </a:ext>
            </a:extLst>
          </p:cNvPr>
          <p:cNvSpPr/>
          <p:nvPr/>
        </p:nvSpPr>
        <p:spPr>
          <a:xfrm>
            <a:off x="6228451" y="4530100"/>
            <a:ext cx="3546164" cy="461665"/>
          </a:xfrm>
          <a:prstGeom prst="rect">
            <a:avLst/>
          </a:prstGeom>
        </p:spPr>
        <p:txBody>
          <a:bodyPr wrap="none">
            <a:spAutoFit/>
          </a:bodyPr>
          <a:lstStyle/>
          <a:p>
            <a:r>
              <a:rPr lang="en-GB" sz="2400" dirty="0">
                <a:solidFill>
                  <a:srgbClr val="FF0000"/>
                </a:solidFill>
              </a:rPr>
              <a:t>(b) “6” means 6 units = 6</a:t>
            </a:r>
          </a:p>
        </p:txBody>
      </p:sp>
      <p:sp>
        <p:nvSpPr>
          <p:cNvPr id="11" name="Rectangle 10">
            <a:extLst>
              <a:ext uri="{FF2B5EF4-FFF2-40B4-BE49-F238E27FC236}">
                <a16:creationId xmlns:a16="http://schemas.microsoft.com/office/drawing/2014/main" id="{99230BF1-5E6D-4660-B7CE-908586A5ADB9}"/>
              </a:ext>
            </a:extLst>
          </p:cNvPr>
          <p:cNvSpPr/>
          <p:nvPr/>
        </p:nvSpPr>
        <p:spPr>
          <a:xfrm>
            <a:off x="6228451" y="4877219"/>
            <a:ext cx="4814138" cy="461665"/>
          </a:xfrm>
          <a:prstGeom prst="rect">
            <a:avLst/>
          </a:prstGeom>
        </p:spPr>
        <p:txBody>
          <a:bodyPr wrap="none">
            <a:spAutoFit/>
          </a:bodyPr>
          <a:lstStyle/>
          <a:p>
            <a:r>
              <a:rPr lang="en-GB" sz="2400" dirty="0">
                <a:solidFill>
                  <a:srgbClr val="FF0000"/>
                </a:solidFill>
              </a:rPr>
              <a:t>(c) “6” means 6 thousands = 6000</a:t>
            </a:r>
          </a:p>
        </p:txBody>
      </p:sp>
    </p:spTree>
    <p:extLst>
      <p:ext uri="{BB962C8B-B14F-4D97-AF65-F5344CB8AC3E}">
        <p14:creationId xmlns:p14="http://schemas.microsoft.com/office/powerpoint/2010/main" val="223333257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Section 1 : Skills Check</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283F2F4A-7C61-409C-A792-431CD0099EC4}"/>
              </a:ext>
            </a:extLst>
          </p:cNvPr>
          <p:cNvSpPr txBox="1"/>
          <p:nvPr/>
        </p:nvSpPr>
        <p:spPr>
          <a:xfrm>
            <a:off x="2351584" y="764704"/>
            <a:ext cx="2088232" cy="461665"/>
          </a:xfrm>
          <a:prstGeom prst="rect">
            <a:avLst/>
          </a:prstGeom>
          <a:noFill/>
        </p:spPr>
        <p:txBody>
          <a:bodyPr wrap="square" rtlCol="0">
            <a:spAutoFit/>
          </a:bodyPr>
          <a:lstStyle/>
          <a:p>
            <a:r>
              <a:rPr lang="en-GB" sz="2400" b="1" dirty="0"/>
              <a:t>Exercise</a:t>
            </a:r>
          </a:p>
        </p:txBody>
      </p:sp>
      <p:sp>
        <p:nvSpPr>
          <p:cNvPr id="3" name="Rectangle 2">
            <a:extLst>
              <a:ext uri="{FF2B5EF4-FFF2-40B4-BE49-F238E27FC236}">
                <a16:creationId xmlns:a16="http://schemas.microsoft.com/office/drawing/2014/main" id="{0FEA94B3-87E4-4D9B-B555-41A7C370D193}"/>
              </a:ext>
            </a:extLst>
          </p:cNvPr>
          <p:cNvSpPr/>
          <p:nvPr/>
        </p:nvSpPr>
        <p:spPr>
          <a:xfrm>
            <a:off x="2317027" y="1126516"/>
            <a:ext cx="6935745" cy="461665"/>
          </a:xfrm>
          <a:prstGeom prst="rect">
            <a:avLst/>
          </a:prstGeom>
        </p:spPr>
        <p:txBody>
          <a:bodyPr wrap="none">
            <a:spAutoFit/>
          </a:bodyPr>
          <a:lstStyle/>
          <a:p>
            <a:r>
              <a:rPr lang="en-GB" sz="2400" dirty="0"/>
              <a:t>1. Write each of these numbers to the nearest 10.</a:t>
            </a:r>
          </a:p>
        </p:txBody>
      </p:sp>
      <p:sp>
        <p:nvSpPr>
          <p:cNvPr id="4" name="Rectangle 3">
            <a:extLst>
              <a:ext uri="{FF2B5EF4-FFF2-40B4-BE49-F238E27FC236}">
                <a16:creationId xmlns:a16="http://schemas.microsoft.com/office/drawing/2014/main" id="{7FD4A3F8-EE4A-4391-BE38-9F95CF12FE7A}"/>
              </a:ext>
            </a:extLst>
          </p:cNvPr>
          <p:cNvSpPr/>
          <p:nvPr/>
        </p:nvSpPr>
        <p:spPr>
          <a:xfrm>
            <a:off x="2337403" y="1995456"/>
            <a:ext cx="7049559" cy="461665"/>
          </a:xfrm>
          <a:prstGeom prst="rect">
            <a:avLst/>
          </a:prstGeom>
        </p:spPr>
        <p:txBody>
          <a:bodyPr wrap="none">
            <a:spAutoFit/>
          </a:bodyPr>
          <a:lstStyle/>
          <a:p>
            <a:r>
              <a:rPr lang="en-GB" sz="2400" dirty="0"/>
              <a:t>2. Write each of these numbers to the nearest 100.</a:t>
            </a:r>
          </a:p>
        </p:txBody>
      </p:sp>
      <p:sp>
        <p:nvSpPr>
          <p:cNvPr id="5" name="Rectangle 4">
            <a:extLst>
              <a:ext uri="{FF2B5EF4-FFF2-40B4-BE49-F238E27FC236}">
                <a16:creationId xmlns:a16="http://schemas.microsoft.com/office/drawing/2014/main" id="{71F67EBB-6188-4B84-B9B5-DC38CA98BCAF}"/>
              </a:ext>
            </a:extLst>
          </p:cNvPr>
          <p:cNvSpPr/>
          <p:nvPr/>
        </p:nvSpPr>
        <p:spPr>
          <a:xfrm>
            <a:off x="2385736" y="2865289"/>
            <a:ext cx="7264361" cy="461665"/>
          </a:xfrm>
          <a:prstGeom prst="rect">
            <a:avLst/>
          </a:prstGeom>
        </p:spPr>
        <p:txBody>
          <a:bodyPr wrap="none">
            <a:spAutoFit/>
          </a:bodyPr>
          <a:lstStyle/>
          <a:p>
            <a:r>
              <a:rPr lang="en-GB" sz="2400" dirty="0"/>
              <a:t>3. Write each of these numbers to the nearest 1000</a:t>
            </a:r>
            <a:r>
              <a:rPr lang="en-GB" dirty="0"/>
              <a:t>.</a:t>
            </a:r>
          </a:p>
        </p:txBody>
      </p:sp>
      <p:sp>
        <p:nvSpPr>
          <p:cNvPr id="6" name="Rectangle 5">
            <a:extLst>
              <a:ext uri="{FF2B5EF4-FFF2-40B4-BE49-F238E27FC236}">
                <a16:creationId xmlns:a16="http://schemas.microsoft.com/office/drawing/2014/main" id="{44E50D3A-336F-4192-B62B-36755F1900EE}"/>
              </a:ext>
            </a:extLst>
          </p:cNvPr>
          <p:cNvSpPr/>
          <p:nvPr/>
        </p:nvSpPr>
        <p:spPr>
          <a:xfrm>
            <a:off x="2364192" y="4138012"/>
            <a:ext cx="6096000" cy="2677656"/>
          </a:xfrm>
          <a:prstGeom prst="rect">
            <a:avLst/>
          </a:prstGeom>
        </p:spPr>
        <p:txBody>
          <a:bodyPr>
            <a:spAutoFit/>
          </a:bodyPr>
          <a:lstStyle/>
          <a:p>
            <a:r>
              <a:rPr lang="en-GB" dirty="0"/>
              <a:t>4</a:t>
            </a:r>
            <a:r>
              <a:rPr lang="en-GB" sz="2400" dirty="0"/>
              <a:t>.	A milkman delivered 109 865 bottles of milk in one year. Write the number of bottles to:</a:t>
            </a:r>
          </a:p>
          <a:p>
            <a:r>
              <a:rPr lang="en-GB" sz="2400" dirty="0"/>
              <a:t>(a)	the nearest 100,</a:t>
            </a:r>
          </a:p>
          <a:p>
            <a:r>
              <a:rPr lang="en-GB" sz="2400" dirty="0"/>
              <a:t>(b)	the nearest 1000,</a:t>
            </a:r>
          </a:p>
          <a:p>
            <a:r>
              <a:rPr lang="en-GB" sz="2400" dirty="0"/>
              <a:t>(c)	the nearest 10,</a:t>
            </a:r>
          </a:p>
          <a:p>
            <a:r>
              <a:rPr lang="en-GB" sz="2400" dirty="0"/>
              <a:t>(d)	the nearest 10 000.</a:t>
            </a:r>
          </a:p>
        </p:txBody>
      </p:sp>
      <p:sp>
        <p:nvSpPr>
          <p:cNvPr id="7" name="TextBox 6">
            <a:extLst>
              <a:ext uri="{FF2B5EF4-FFF2-40B4-BE49-F238E27FC236}">
                <a16:creationId xmlns:a16="http://schemas.microsoft.com/office/drawing/2014/main" id="{EE478056-6B4B-4FAB-844A-6BDD882EE4C1}"/>
              </a:ext>
            </a:extLst>
          </p:cNvPr>
          <p:cNvSpPr txBox="1"/>
          <p:nvPr/>
        </p:nvSpPr>
        <p:spPr>
          <a:xfrm>
            <a:off x="2373908" y="1526626"/>
            <a:ext cx="1296144" cy="461665"/>
          </a:xfrm>
          <a:prstGeom prst="rect">
            <a:avLst/>
          </a:prstGeom>
          <a:noFill/>
        </p:spPr>
        <p:txBody>
          <a:bodyPr wrap="square" rtlCol="0">
            <a:spAutoFit/>
          </a:bodyPr>
          <a:lstStyle/>
          <a:p>
            <a:r>
              <a:rPr lang="en-GB" sz="2400" dirty="0"/>
              <a:t>(a) 89</a:t>
            </a:r>
          </a:p>
        </p:txBody>
      </p:sp>
      <p:sp>
        <p:nvSpPr>
          <p:cNvPr id="8" name="Rectangle 7">
            <a:extLst>
              <a:ext uri="{FF2B5EF4-FFF2-40B4-BE49-F238E27FC236}">
                <a16:creationId xmlns:a16="http://schemas.microsoft.com/office/drawing/2014/main" id="{BE6DDBA1-9CF9-4C14-ABAB-D2EF1A1466C7}"/>
              </a:ext>
            </a:extLst>
          </p:cNvPr>
          <p:cNvSpPr/>
          <p:nvPr/>
        </p:nvSpPr>
        <p:spPr>
          <a:xfrm>
            <a:off x="3953102" y="1526625"/>
            <a:ext cx="817853" cy="461665"/>
          </a:xfrm>
          <a:prstGeom prst="rect">
            <a:avLst/>
          </a:prstGeom>
        </p:spPr>
        <p:txBody>
          <a:bodyPr wrap="none">
            <a:spAutoFit/>
          </a:bodyPr>
          <a:lstStyle/>
          <a:p>
            <a:r>
              <a:rPr lang="en-GB" sz="2400" dirty="0"/>
              <a:t>(b) 2</a:t>
            </a:r>
          </a:p>
        </p:txBody>
      </p:sp>
      <p:sp>
        <p:nvSpPr>
          <p:cNvPr id="9" name="Rectangle 8">
            <a:extLst>
              <a:ext uri="{FF2B5EF4-FFF2-40B4-BE49-F238E27FC236}">
                <a16:creationId xmlns:a16="http://schemas.microsoft.com/office/drawing/2014/main" id="{E1B620B6-CCD2-4368-B99E-CCE44AA2DEFD}"/>
              </a:ext>
            </a:extLst>
          </p:cNvPr>
          <p:cNvSpPr/>
          <p:nvPr/>
        </p:nvSpPr>
        <p:spPr>
          <a:xfrm>
            <a:off x="5384294" y="1507251"/>
            <a:ext cx="1314784" cy="461665"/>
          </a:xfrm>
          <a:prstGeom prst="rect">
            <a:avLst/>
          </a:prstGeom>
        </p:spPr>
        <p:txBody>
          <a:bodyPr wrap="none">
            <a:spAutoFit/>
          </a:bodyPr>
          <a:lstStyle/>
          <a:p>
            <a:r>
              <a:rPr lang="en-GB" sz="2400" dirty="0"/>
              <a:t>(c) 4713</a:t>
            </a:r>
          </a:p>
        </p:txBody>
      </p:sp>
      <p:sp>
        <p:nvSpPr>
          <p:cNvPr id="10" name="Rectangle 9">
            <a:extLst>
              <a:ext uri="{FF2B5EF4-FFF2-40B4-BE49-F238E27FC236}">
                <a16:creationId xmlns:a16="http://schemas.microsoft.com/office/drawing/2014/main" id="{FD38CB9A-8658-44B4-9B71-6116B90D6762}"/>
              </a:ext>
            </a:extLst>
          </p:cNvPr>
          <p:cNvSpPr/>
          <p:nvPr/>
        </p:nvSpPr>
        <p:spPr>
          <a:xfrm>
            <a:off x="7538136" y="1488328"/>
            <a:ext cx="1332416" cy="461665"/>
          </a:xfrm>
          <a:prstGeom prst="rect">
            <a:avLst/>
          </a:prstGeom>
        </p:spPr>
        <p:txBody>
          <a:bodyPr wrap="none">
            <a:spAutoFit/>
          </a:bodyPr>
          <a:lstStyle/>
          <a:p>
            <a:r>
              <a:rPr lang="en-GB" sz="2400" dirty="0"/>
              <a:t>(d) 8755</a:t>
            </a:r>
          </a:p>
        </p:txBody>
      </p:sp>
      <p:sp>
        <p:nvSpPr>
          <p:cNvPr id="11" name="Rectangle 10">
            <a:extLst>
              <a:ext uri="{FF2B5EF4-FFF2-40B4-BE49-F238E27FC236}">
                <a16:creationId xmlns:a16="http://schemas.microsoft.com/office/drawing/2014/main" id="{E2966D5C-2622-4712-8752-495AFDF1E664}"/>
              </a:ext>
            </a:extLst>
          </p:cNvPr>
          <p:cNvSpPr/>
          <p:nvPr/>
        </p:nvSpPr>
        <p:spPr>
          <a:xfrm>
            <a:off x="9650097" y="1449917"/>
            <a:ext cx="1160895" cy="461665"/>
          </a:xfrm>
          <a:prstGeom prst="rect">
            <a:avLst/>
          </a:prstGeom>
        </p:spPr>
        <p:txBody>
          <a:bodyPr wrap="none">
            <a:spAutoFit/>
          </a:bodyPr>
          <a:lstStyle/>
          <a:p>
            <a:r>
              <a:rPr lang="en-GB" sz="2400" dirty="0"/>
              <a:t>(e) 251</a:t>
            </a:r>
          </a:p>
        </p:txBody>
      </p:sp>
      <p:sp>
        <p:nvSpPr>
          <p:cNvPr id="12" name="Rectangle 11">
            <a:extLst>
              <a:ext uri="{FF2B5EF4-FFF2-40B4-BE49-F238E27FC236}">
                <a16:creationId xmlns:a16="http://schemas.microsoft.com/office/drawing/2014/main" id="{7E6EDDC9-A20A-4850-96F3-E6D256518822}"/>
              </a:ext>
            </a:extLst>
          </p:cNvPr>
          <p:cNvSpPr/>
          <p:nvPr/>
        </p:nvSpPr>
        <p:spPr>
          <a:xfrm>
            <a:off x="2317027" y="2388679"/>
            <a:ext cx="1143262" cy="461665"/>
          </a:xfrm>
          <a:prstGeom prst="rect">
            <a:avLst/>
          </a:prstGeom>
        </p:spPr>
        <p:txBody>
          <a:bodyPr wrap="none">
            <a:spAutoFit/>
          </a:bodyPr>
          <a:lstStyle/>
          <a:p>
            <a:r>
              <a:rPr lang="en-GB" dirty="0"/>
              <a:t>(</a:t>
            </a:r>
            <a:r>
              <a:rPr lang="en-GB" sz="2400" dirty="0"/>
              <a:t>a) 376</a:t>
            </a:r>
          </a:p>
        </p:txBody>
      </p:sp>
      <p:sp>
        <p:nvSpPr>
          <p:cNvPr id="13" name="Rectangle 12">
            <a:extLst>
              <a:ext uri="{FF2B5EF4-FFF2-40B4-BE49-F238E27FC236}">
                <a16:creationId xmlns:a16="http://schemas.microsoft.com/office/drawing/2014/main" id="{98440819-B5BA-45AE-AB7D-FF2C48617F67}"/>
              </a:ext>
            </a:extLst>
          </p:cNvPr>
          <p:cNvSpPr/>
          <p:nvPr/>
        </p:nvSpPr>
        <p:spPr>
          <a:xfrm>
            <a:off x="4049497" y="2351174"/>
            <a:ext cx="1332416" cy="461665"/>
          </a:xfrm>
          <a:prstGeom prst="rect">
            <a:avLst/>
          </a:prstGeom>
        </p:spPr>
        <p:txBody>
          <a:bodyPr wrap="none">
            <a:spAutoFit/>
          </a:bodyPr>
          <a:lstStyle/>
          <a:p>
            <a:r>
              <a:rPr lang="en-GB" sz="2400" dirty="0"/>
              <a:t>(b) 1417</a:t>
            </a:r>
          </a:p>
        </p:txBody>
      </p:sp>
      <p:sp>
        <p:nvSpPr>
          <p:cNvPr id="14" name="Rectangle 13">
            <a:extLst>
              <a:ext uri="{FF2B5EF4-FFF2-40B4-BE49-F238E27FC236}">
                <a16:creationId xmlns:a16="http://schemas.microsoft.com/office/drawing/2014/main" id="{38A0C21A-3EA8-4F52-8540-943117816E57}"/>
              </a:ext>
            </a:extLst>
          </p:cNvPr>
          <p:cNvSpPr/>
          <p:nvPr/>
        </p:nvSpPr>
        <p:spPr>
          <a:xfrm>
            <a:off x="5997058" y="2333799"/>
            <a:ext cx="1143262" cy="461665"/>
          </a:xfrm>
          <a:prstGeom prst="rect">
            <a:avLst/>
          </a:prstGeom>
        </p:spPr>
        <p:txBody>
          <a:bodyPr wrap="none">
            <a:spAutoFit/>
          </a:bodyPr>
          <a:lstStyle/>
          <a:p>
            <a:r>
              <a:rPr lang="en-GB" sz="2400" dirty="0"/>
              <a:t>(c) 101</a:t>
            </a:r>
          </a:p>
        </p:txBody>
      </p:sp>
      <p:sp>
        <p:nvSpPr>
          <p:cNvPr id="15" name="Rectangle 14">
            <a:extLst>
              <a:ext uri="{FF2B5EF4-FFF2-40B4-BE49-F238E27FC236}">
                <a16:creationId xmlns:a16="http://schemas.microsoft.com/office/drawing/2014/main" id="{10EF0877-8175-41F1-B19D-9C1351153B8F}"/>
              </a:ext>
            </a:extLst>
          </p:cNvPr>
          <p:cNvSpPr/>
          <p:nvPr/>
        </p:nvSpPr>
        <p:spPr>
          <a:xfrm>
            <a:off x="7692804" y="2307204"/>
            <a:ext cx="1160895" cy="461665"/>
          </a:xfrm>
          <a:prstGeom prst="rect">
            <a:avLst/>
          </a:prstGeom>
        </p:spPr>
        <p:txBody>
          <a:bodyPr wrap="none">
            <a:spAutoFit/>
          </a:bodyPr>
          <a:lstStyle/>
          <a:p>
            <a:r>
              <a:rPr lang="en-GB" sz="2400" dirty="0"/>
              <a:t>(d) 251</a:t>
            </a:r>
          </a:p>
        </p:txBody>
      </p:sp>
      <p:sp>
        <p:nvSpPr>
          <p:cNvPr id="16" name="Rectangle 15">
            <a:extLst>
              <a:ext uri="{FF2B5EF4-FFF2-40B4-BE49-F238E27FC236}">
                <a16:creationId xmlns:a16="http://schemas.microsoft.com/office/drawing/2014/main" id="{964A2B11-F51F-4825-A6E7-423FF9B701D1}"/>
              </a:ext>
            </a:extLst>
          </p:cNvPr>
          <p:cNvSpPr/>
          <p:nvPr/>
        </p:nvSpPr>
        <p:spPr>
          <a:xfrm>
            <a:off x="9535822" y="2268072"/>
            <a:ext cx="1503938" cy="461665"/>
          </a:xfrm>
          <a:prstGeom prst="rect">
            <a:avLst/>
          </a:prstGeom>
        </p:spPr>
        <p:txBody>
          <a:bodyPr wrap="none">
            <a:spAutoFit/>
          </a:bodyPr>
          <a:lstStyle/>
          <a:p>
            <a:r>
              <a:rPr lang="en-GB" sz="2400" dirty="0"/>
              <a:t>(e) 24699</a:t>
            </a:r>
          </a:p>
        </p:txBody>
      </p:sp>
      <p:sp>
        <p:nvSpPr>
          <p:cNvPr id="17" name="Rectangle 16">
            <a:extLst>
              <a:ext uri="{FF2B5EF4-FFF2-40B4-BE49-F238E27FC236}">
                <a16:creationId xmlns:a16="http://schemas.microsoft.com/office/drawing/2014/main" id="{46E665CA-A73E-4036-B8D5-4FEE638D7BCF}"/>
              </a:ext>
            </a:extLst>
          </p:cNvPr>
          <p:cNvSpPr/>
          <p:nvPr/>
        </p:nvSpPr>
        <p:spPr>
          <a:xfrm>
            <a:off x="2399860" y="3270817"/>
            <a:ext cx="1332416" cy="461665"/>
          </a:xfrm>
          <a:prstGeom prst="rect">
            <a:avLst/>
          </a:prstGeom>
        </p:spPr>
        <p:txBody>
          <a:bodyPr wrap="none">
            <a:spAutoFit/>
          </a:bodyPr>
          <a:lstStyle/>
          <a:p>
            <a:r>
              <a:rPr lang="en-GB" sz="2400" dirty="0"/>
              <a:t>(a) 1001</a:t>
            </a:r>
          </a:p>
        </p:txBody>
      </p:sp>
      <p:sp>
        <p:nvSpPr>
          <p:cNvPr id="18" name="Rectangle 17">
            <a:extLst>
              <a:ext uri="{FF2B5EF4-FFF2-40B4-BE49-F238E27FC236}">
                <a16:creationId xmlns:a16="http://schemas.microsoft.com/office/drawing/2014/main" id="{94BDE527-54BF-421F-B694-BBAFA5C09465}"/>
              </a:ext>
            </a:extLst>
          </p:cNvPr>
          <p:cNvSpPr/>
          <p:nvPr/>
        </p:nvSpPr>
        <p:spPr>
          <a:xfrm>
            <a:off x="2399860" y="3657886"/>
            <a:ext cx="1332416" cy="461665"/>
          </a:xfrm>
          <a:prstGeom prst="rect">
            <a:avLst/>
          </a:prstGeom>
        </p:spPr>
        <p:txBody>
          <a:bodyPr wrap="none">
            <a:spAutoFit/>
          </a:bodyPr>
          <a:lstStyle/>
          <a:p>
            <a:r>
              <a:rPr lang="en-GB" sz="2400" dirty="0"/>
              <a:t>(b) 2500</a:t>
            </a:r>
          </a:p>
        </p:txBody>
      </p:sp>
      <p:sp>
        <p:nvSpPr>
          <p:cNvPr id="19" name="Rectangle 18">
            <a:extLst>
              <a:ext uri="{FF2B5EF4-FFF2-40B4-BE49-F238E27FC236}">
                <a16:creationId xmlns:a16="http://schemas.microsoft.com/office/drawing/2014/main" id="{D936F515-CB93-435A-A98C-C11F1B924CE1}"/>
              </a:ext>
            </a:extLst>
          </p:cNvPr>
          <p:cNvSpPr/>
          <p:nvPr/>
        </p:nvSpPr>
        <p:spPr>
          <a:xfrm>
            <a:off x="5881515" y="3263346"/>
            <a:ext cx="1314784" cy="461665"/>
          </a:xfrm>
          <a:prstGeom prst="rect">
            <a:avLst/>
          </a:prstGeom>
        </p:spPr>
        <p:txBody>
          <a:bodyPr wrap="none">
            <a:spAutoFit/>
          </a:bodyPr>
          <a:lstStyle/>
          <a:p>
            <a:r>
              <a:rPr lang="en-GB" sz="2400" dirty="0"/>
              <a:t>(c) 3999</a:t>
            </a:r>
          </a:p>
        </p:txBody>
      </p:sp>
      <p:sp>
        <p:nvSpPr>
          <p:cNvPr id="20" name="Rectangle 19">
            <a:extLst>
              <a:ext uri="{FF2B5EF4-FFF2-40B4-BE49-F238E27FC236}">
                <a16:creationId xmlns:a16="http://schemas.microsoft.com/office/drawing/2014/main" id="{2CE9ACF2-763D-45EF-9898-9212706ED551}"/>
              </a:ext>
            </a:extLst>
          </p:cNvPr>
          <p:cNvSpPr/>
          <p:nvPr/>
        </p:nvSpPr>
        <p:spPr>
          <a:xfrm>
            <a:off x="5862182" y="3676347"/>
            <a:ext cx="1503938" cy="461665"/>
          </a:xfrm>
          <a:prstGeom prst="rect">
            <a:avLst/>
          </a:prstGeom>
        </p:spPr>
        <p:txBody>
          <a:bodyPr wrap="none">
            <a:spAutoFit/>
          </a:bodyPr>
          <a:lstStyle/>
          <a:p>
            <a:r>
              <a:rPr lang="en-GB" sz="2400" dirty="0"/>
              <a:t>(d) 56471</a:t>
            </a:r>
          </a:p>
        </p:txBody>
      </p:sp>
      <p:sp>
        <p:nvSpPr>
          <p:cNvPr id="21" name="Rectangle 20">
            <a:extLst>
              <a:ext uri="{FF2B5EF4-FFF2-40B4-BE49-F238E27FC236}">
                <a16:creationId xmlns:a16="http://schemas.microsoft.com/office/drawing/2014/main" id="{3D01F3C3-AD4C-4FB3-AD09-3715D5F8E283}"/>
              </a:ext>
            </a:extLst>
          </p:cNvPr>
          <p:cNvSpPr/>
          <p:nvPr/>
        </p:nvSpPr>
        <p:spPr>
          <a:xfrm>
            <a:off x="8635806" y="3231673"/>
            <a:ext cx="1675459" cy="461665"/>
          </a:xfrm>
          <a:prstGeom prst="rect">
            <a:avLst/>
          </a:prstGeom>
        </p:spPr>
        <p:txBody>
          <a:bodyPr wrap="none">
            <a:spAutoFit/>
          </a:bodyPr>
          <a:lstStyle/>
          <a:p>
            <a:r>
              <a:rPr lang="en-GB" sz="2400" dirty="0"/>
              <a:t>(e) 132400</a:t>
            </a:r>
          </a:p>
        </p:txBody>
      </p:sp>
      <p:sp>
        <p:nvSpPr>
          <p:cNvPr id="22" name="TextBox 21">
            <a:extLst>
              <a:ext uri="{FF2B5EF4-FFF2-40B4-BE49-F238E27FC236}">
                <a16:creationId xmlns:a16="http://schemas.microsoft.com/office/drawing/2014/main" id="{7C4DAC21-8DA6-4CC9-9BB7-BEF8E18CA1F0}"/>
              </a:ext>
            </a:extLst>
          </p:cNvPr>
          <p:cNvSpPr txBox="1"/>
          <p:nvPr/>
        </p:nvSpPr>
        <p:spPr>
          <a:xfrm>
            <a:off x="3395700" y="1542716"/>
            <a:ext cx="665270" cy="461665"/>
          </a:xfrm>
          <a:prstGeom prst="rect">
            <a:avLst/>
          </a:prstGeom>
          <a:noFill/>
        </p:spPr>
        <p:txBody>
          <a:bodyPr wrap="square" rtlCol="0">
            <a:spAutoFit/>
          </a:bodyPr>
          <a:lstStyle/>
          <a:p>
            <a:r>
              <a:rPr lang="en-GB" sz="2400" dirty="0">
                <a:solidFill>
                  <a:srgbClr val="FF0000"/>
                </a:solidFill>
              </a:rPr>
              <a:t>90</a:t>
            </a:r>
          </a:p>
        </p:txBody>
      </p:sp>
      <p:sp>
        <p:nvSpPr>
          <p:cNvPr id="23" name="Rectangle 22">
            <a:extLst>
              <a:ext uri="{FF2B5EF4-FFF2-40B4-BE49-F238E27FC236}">
                <a16:creationId xmlns:a16="http://schemas.microsoft.com/office/drawing/2014/main" id="{C0345AEE-B5ED-4D0D-93B3-7776D474658D}"/>
              </a:ext>
            </a:extLst>
          </p:cNvPr>
          <p:cNvSpPr/>
          <p:nvPr/>
        </p:nvSpPr>
        <p:spPr>
          <a:xfrm>
            <a:off x="4788374" y="1524626"/>
            <a:ext cx="356188" cy="461665"/>
          </a:xfrm>
          <a:prstGeom prst="rect">
            <a:avLst/>
          </a:prstGeom>
        </p:spPr>
        <p:txBody>
          <a:bodyPr wrap="none">
            <a:spAutoFit/>
          </a:bodyPr>
          <a:lstStyle/>
          <a:p>
            <a:r>
              <a:rPr lang="en-GB" sz="2400" dirty="0">
                <a:solidFill>
                  <a:srgbClr val="FF0000"/>
                </a:solidFill>
              </a:rPr>
              <a:t>0</a:t>
            </a:r>
          </a:p>
        </p:txBody>
      </p:sp>
      <p:sp>
        <p:nvSpPr>
          <p:cNvPr id="24" name="Rectangle 23">
            <a:extLst>
              <a:ext uri="{FF2B5EF4-FFF2-40B4-BE49-F238E27FC236}">
                <a16:creationId xmlns:a16="http://schemas.microsoft.com/office/drawing/2014/main" id="{11CA2F1E-327C-495D-B6B6-E4989F6B3078}"/>
              </a:ext>
            </a:extLst>
          </p:cNvPr>
          <p:cNvSpPr/>
          <p:nvPr/>
        </p:nvSpPr>
        <p:spPr>
          <a:xfrm>
            <a:off x="6681210" y="1496435"/>
            <a:ext cx="870751" cy="461665"/>
          </a:xfrm>
          <a:prstGeom prst="rect">
            <a:avLst/>
          </a:prstGeom>
        </p:spPr>
        <p:txBody>
          <a:bodyPr wrap="none">
            <a:spAutoFit/>
          </a:bodyPr>
          <a:lstStyle/>
          <a:p>
            <a:r>
              <a:rPr lang="en-GB" sz="2400" dirty="0">
                <a:solidFill>
                  <a:srgbClr val="FF0000"/>
                </a:solidFill>
              </a:rPr>
              <a:t>4710</a:t>
            </a:r>
          </a:p>
        </p:txBody>
      </p:sp>
      <p:sp>
        <p:nvSpPr>
          <p:cNvPr id="25" name="Rectangle 24">
            <a:extLst>
              <a:ext uri="{FF2B5EF4-FFF2-40B4-BE49-F238E27FC236}">
                <a16:creationId xmlns:a16="http://schemas.microsoft.com/office/drawing/2014/main" id="{F429685F-E6CF-43B4-8A5D-8F7D08C15D1F}"/>
              </a:ext>
            </a:extLst>
          </p:cNvPr>
          <p:cNvSpPr/>
          <p:nvPr/>
        </p:nvSpPr>
        <p:spPr>
          <a:xfrm>
            <a:off x="8834815" y="1496435"/>
            <a:ext cx="870751" cy="461665"/>
          </a:xfrm>
          <a:prstGeom prst="rect">
            <a:avLst/>
          </a:prstGeom>
        </p:spPr>
        <p:txBody>
          <a:bodyPr wrap="none">
            <a:spAutoFit/>
          </a:bodyPr>
          <a:lstStyle/>
          <a:p>
            <a:r>
              <a:rPr lang="en-GB" sz="2400" dirty="0">
                <a:solidFill>
                  <a:srgbClr val="FF0000"/>
                </a:solidFill>
              </a:rPr>
              <a:t>8760</a:t>
            </a:r>
          </a:p>
        </p:txBody>
      </p:sp>
      <p:sp>
        <p:nvSpPr>
          <p:cNvPr id="26" name="Rectangle 25">
            <a:extLst>
              <a:ext uri="{FF2B5EF4-FFF2-40B4-BE49-F238E27FC236}">
                <a16:creationId xmlns:a16="http://schemas.microsoft.com/office/drawing/2014/main" id="{285F4470-2243-4789-A200-DBC80C11C51D}"/>
              </a:ext>
            </a:extLst>
          </p:cNvPr>
          <p:cNvSpPr/>
          <p:nvPr/>
        </p:nvSpPr>
        <p:spPr>
          <a:xfrm>
            <a:off x="10810992" y="1459522"/>
            <a:ext cx="699230" cy="461665"/>
          </a:xfrm>
          <a:prstGeom prst="rect">
            <a:avLst/>
          </a:prstGeom>
        </p:spPr>
        <p:txBody>
          <a:bodyPr wrap="none">
            <a:spAutoFit/>
          </a:bodyPr>
          <a:lstStyle/>
          <a:p>
            <a:r>
              <a:rPr lang="en-GB" sz="2400" dirty="0">
                <a:solidFill>
                  <a:srgbClr val="FF0000"/>
                </a:solidFill>
              </a:rPr>
              <a:t>250</a:t>
            </a:r>
          </a:p>
        </p:txBody>
      </p:sp>
      <p:sp>
        <p:nvSpPr>
          <p:cNvPr id="27" name="Rectangle 26">
            <a:extLst>
              <a:ext uri="{FF2B5EF4-FFF2-40B4-BE49-F238E27FC236}">
                <a16:creationId xmlns:a16="http://schemas.microsoft.com/office/drawing/2014/main" id="{E19ED898-D8A9-4481-BFAC-EBDBF948394B}"/>
              </a:ext>
            </a:extLst>
          </p:cNvPr>
          <p:cNvSpPr/>
          <p:nvPr/>
        </p:nvSpPr>
        <p:spPr>
          <a:xfrm>
            <a:off x="3395700" y="2384948"/>
            <a:ext cx="699230" cy="461665"/>
          </a:xfrm>
          <a:prstGeom prst="rect">
            <a:avLst/>
          </a:prstGeom>
        </p:spPr>
        <p:txBody>
          <a:bodyPr wrap="none">
            <a:spAutoFit/>
          </a:bodyPr>
          <a:lstStyle/>
          <a:p>
            <a:r>
              <a:rPr lang="en-GB" sz="2400" dirty="0">
                <a:solidFill>
                  <a:srgbClr val="FF0000"/>
                </a:solidFill>
              </a:rPr>
              <a:t>400</a:t>
            </a:r>
          </a:p>
        </p:txBody>
      </p:sp>
      <p:sp>
        <p:nvSpPr>
          <p:cNvPr id="28" name="Rectangle 27">
            <a:extLst>
              <a:ext uri="{FF2B5EF4-FFF2-40B4-BE49-F238E27FC236}">
                <a16:creationId xmlns:a16="http://schemas.microsoft.com/office/drawing/2014/main" id="{782C7E45-208F-4F15-960B-B8ADA520D4C4}"/>
              </a:ext>
            </a:extLst>
          </p:cNvPr>
          <p:cNvSpPr/>
          <p:nvPr/>
        </p:nvSpPr>
        <p:spPr>
          <a:xfrm>
            <a:off x="5263048" y="2341939"/>
            <a:ext cx="870751" cy="461665"/>
          </a:xfrm>
          <a:prstGeom prst="rect">
            <a:avLst/>
          </a:prstGeom>
        </p:spPr>
        <p:txBody>
          <a:bodyPr wrap="none">
            <a:spAutoFit/>
          </a:bodyPr>
          <a:lstStyle/>
          <a:p>
            <a:r>
              <a:rPr lang="en-GB" sz="2400" dirty="0">
                <a:solidFill>
                  <a:srgbClr val="FF0000"/>
                </a:solidFill>
              </a:rPr>
              <a:t>1400</a:t>
            </a:r>
          </a:p>
        </p:txBody>
      </p:sp>
      <p:sp>
        <p:nvSpPr>
          <p:cNvPr id="29" name="Rectangle 28">
            <a:extLst>
              <a:ext uri="{FF2B5EF4-FFF2-40B4-BE49-F238E27FC236}">
                <a16:creationId xmlns:a16="http://schemas.microsoft.com/office/drawing/2014/main" id="{5496B6CE-3946-43F8-ACC2-256CC1545FC5}"/>
              </a:ext>
            </a:extLst>
          </p:cNvPr>
          <p:cNvSpPr/>
          <p:nvPr/>
        </p:nvSpPr>
        <p:spPr>
          <a:xfrm>
            <a:off x="6993574" y="2330862"/>
            <a:ext cx="699230" cy="461665"/>
          </a:xfrm>
          <a:prstGeom prst="rect">
            <a:avLst/>
          </a:prstGeom>
        </p:spPr>
        <p:txBody>
          <a:bodyPr wrap="none">
            <a:spAutoFit/>
          </a:bodyPr>
          <a:lstStyle/>
          <a:p>
            <a:r>
              <a:rPr lang="en-GB" sz="2400" dirty="0">
                <a:solidFill>
                  <a:srgbClr val="FF0000"/>
                </a:solidFill>
              </a:rPr>
              <a:t>100</a:t>
            </a:r>
          </a:p>
        </p:txBody>
      </p:sp>
      <p:sp>
        <p:nvSpPr>
          <p:cNvPr id="30" name="Rectangle 29">
            <a:extLst>
              <a:ext uri="{FF2B5EF4-FFF2-40B4-BE49-F238E27FC236}">
                <a16:creationId xmlns:a16="http://schemas.microsoft.com/office/drawing/2014/main" id="{F42A7FA6-A28F-494C-966C-AE96D854EDE0}"/>
              </a:ext>
            </a:extLst>
          </p:cNvPr>
          <p:cNvSpPr/>
          <p:nvPr/>
        </p:nvSpPr>
        <p:spPr>
          <a:xfrm>
            <a:off x="8774306" y="2314876"/>
            <a:ext cx="699230" cy="461665"/>
          </a:xfrm>
          <a:prstGeom prst="rect">
            <a:avLst/>
          </a:prstGeom>
        </p:spPr>
        <p:txBody>
          <a:bodyPr wrap="none">
            <a:spAutoFit/>
          </a:bodyPr>
          <a:lstStyle/>
          <a:p>
            <a:r>
              <a:rPr lang="en-GB" sz="2400" dirty="0">
                <a:solidFill>
                  <a:srgbClr val="FF0000"/>
                </a:solidFill>
              </a:rPr>
              <a:t>300</a:t>
            </a:r>
          </a:p>
        </p:txBody>
      </p:sp>
      <p:sp>
        <p:nvSpPr>
          <p:cNvPr id="31" name="Rectangle 30">
            <a:extLst>
              <a:ext uri="{FF2B5EF4-FFF2-40B4-BE49-F238E27FC236}">
                <a16:creationId xmlns:a16="http://schemas.microsoft.com/office/drawing/2014/main" id="{BB84B708-86FE-4174-835A-4CBC7894B660}"/>
              </a:ext>
            </a:extLst>
          </p:cNvPr>
          <p:cNvSpPr/>
          <p:nvPr/>
        </p:nvSpPr>
        <p:spPr>
          <a:xfrm>
            <a:off x="10968063" y="2268072"/>
            <a:ext cx="1042273" cy="461665"/>
          </a:xfrm>
          <a:prstGeom prst="rect">
            <a:avLst/>
          </a:prstGeom>
        </p:spPr>
        <p:txBody>
          <a:bodyPr wrap="none">
            <a:spAutoFit/>
          </a:bodyPr>
          <a:lstStyle/>
          <a:p>
            <a:r>
              <a:rPr lang="en-GB" sz="2400" dirty="0">
                <a:solidFill>
                  <a:srgbClr val="FF0000"/>
                </a:solidFill>
              </a:rPr>
              <a:t>24700</a:t>
            </a:r>
          </a:p>
        </p:txBody>
      </p:sp>
      <p:sp>
        <p:nvSpPr>
          <p:cNvPr id="32" name="Rectangle 31">
            <a:extLst>
              <a:ext uri="{FF2B5EF4-FFF2-40B4-BE49-F238E27FC236}">
                <a16:creationId xmlns:a16="http://schemas.microsoft.com/office/drawing/2014/main" id="{7BD9C824-C75A-4AAB-AD80-CBB5C87DFD9F}"/>
              </a:ext>
            </a:extLst>
          </p:cNvPr>
          <p:cNvSpPr/>
          <p:nvPr/>
        </p:nvSpPr>
        <p:spPr>
          <a:xfrm>
            <a:off x="3855635" y="3239014"/>
            <a:ext cx="870751" cy="461665"/>
          </a:xfrm>
          <a:prstGeom prst="rect">
            <a:avLst/>
          </a:prstGeom>
        </p:spPr>
        <p:txBody>
          <a:bodyPr wrap="none">
            <a:spAutoFit/>
          </a:bodyPr>
          <a:lstStyle/>
          <a:p>
            <a:r>
              <a:rPr lang="en-GB" sz="2400" dirty="0">
                <a:solidFill>
                  <a:srgbClr val="FF0000"/>
                </a:solidFill>
              </a:rPr>
              <a:t>1000</a:t>
            </a:r>
          </a:p>
        </p:txBody>
      </p:sp>
      <p:sp>
        <p:nvSpPr>
          <p:cNvPr id="33" name="Rectangle 32">
            <a:extLst>
              <a:ext uri="{FF2B5EF4-FFF2-40B4-BE49-F238E27FC236}">
                <a16:creationId xmlns:a16="http://schemas.microsoft.com/office/drawing/2014/main" id="{78C8D167-126F-4CF1-9F7C-6871D94DC099}"/>
              </a:ext>
            </a:extLst>
          </p:cNvPr>
          <p:cNvSpPr/>
          <p:nvPr/>
        </p:nvSpPr>
        <p:spPr>
          <a:xfrm>
            <a:off x="3864798" y="3647116"/>
            <a:ext cx="870751" cy="461665"/>
          </a:xfrm>
          <a:prstGeom prst="rect">
            <a:avLst/>
          </a:prstGeom>
        </p:spPr>
        <p:txBody>
          <a:bodyPr wrap="none">
            <a:spAutoFit/>
          </a:bodyPr>
          <a:lstStyle/>
          <a:p>
            <a:r>
              <a:rPr lang="en-GB" sz="2400" dirty="0">
                <a:solidFill>
                  <a:srgbClr val="FF0000"/>
                </a:solidFill>
              </a:rPr>
              <a:t>3000</a:t>
            </a:r>
          </a:p>
        </p:txBody>
      </p:sp>
      <p:sp>
        <p:nvSpPr>
          <p:cNvPr id="34" name="Rectangle 33">
            <a:extLst>
              <a:ext uri="{FF2B5EF4-FFF2-40B4-BE49-F238E27FC236}">
                <a16:creationId xmlns:a16="http://schemas.microsoft.com/office/drawing/2014/main" id="{50B8A43A-F539-421C-89C7-6137EDD9DBA9}"/>
              </a:ext>
            </a:extLst>
          </p:cNvPr>
          <p:cNvSpPr/>
          <p:nvPr/>
        </p:nvSpPr>
        <p:spPr>
          <a:xfrm>
            <a:off x="7343189" y="3274443"/>
            <a:ext cx="870751" cy="461665"/>
          </a:xfrm>
          <a:prstGeom prst="rect">
            <a:avLst/>
          </a:prstGeom>
        </p:spPr>
        <p:txBody>
          <a:bodyPr wrap="none">
            <a:spAutoFit/>
          </a:bodyPr>
          <a:lstStyle/>
          <a:p>
            <a:r>
              <a:rPr lang="en-GB" sz="2400" dirty="0">
                <a:solidFill>
                  <a:srgbClr val="FF0000"/>
                </a:solidFill>
              </a:rPr>
              <a:t>4000</a:t>
            </a:r>
          </a:p>
        </p:txBody>
      </p:sp>
      <p:sp>
        <p:nvSpPr>
          <p:cNvPr id="35" name="Rectangle 34">
            <a:extLst>
              <a:ext uri="{FF2B5EF4-FFF2-40B4-BE49-F238E27FC236}">
                <a16:creationId xmlns:a16="http://schemas.microsoft.com/office/drawing/2014/main" id="{6E6ADD31-043E-4881-B3A5-593FDFB596D0}"/>
              </a:ext>
            </a:extLst>
          </p:cNvPr>
          <p:cNvSpPr/>
          <p:nvPr/>
        </p:nvSpPr>
        <p:spPr>
          <a:xfrm>
            <a:off x="7382600" y="3683597"/>
            <a:ext cx="1042273" cy="461665"/>
          </a:xfrm>
          <a:prstGeom prst="rect">
            <a:avLst/>
          </a:prstGeom>
        </p:spPr>
        <p:txBody>
          <a:bodyPr wrap="none">
            <a:spAutoFit/>
          </a:bodyPr>
          <a:lstStyle/>
          <a:p>
            <a:r>
              <a:rPr lang="en-GB" sz="2400" dirty="0">
                <a:solidFill>
                  <a:srgbClr val="FF0000"/>
                </a:solidFill>
              </a:rPr>
              <a:t>56000</a:t>
            </a:r>
          </a:p>
        </p:txBody>
      </p:sp>
      <p:sp>
        <p:nvSpPr>
          <p:cNvPr id="36" name="Rectangle 35">
            <a:extLst>
              <a:ext uri="{FF2B5EF4-FFF2-40B4-BE49-F238E27FC236}">
                <a16:creationId xmlns:a16="http://schemas.microsoft.com/office/drawing/2014/main" id="{20547C6D-92AF-4745-9FC1-D5252AC8DB10}"/>
              </a:ext>
            </a:extLst>
          </p:cNvPr>
          <p:cNvSpPr/>
          <p:nvPr/>
        </p:nvSpPr>
        <p:spPr>
          <a:xfrm>
            <a:off x="10257213" y="3231673"/>
            <a:ext cx="1213794" cy="461665"/>
          </a:xfrm>
          <a:prstGeom prst="rect">
            <a:avLst/>
          </a:prstGeom>
        </p:spPr>
        <p:txBody>
          <a:bodyPr wrap="none">
            <a:spAutoFit/>
          </a:bodyPr>
          <a:lstStyle/>
          <a:p>
            <a:r>
              <a:rPr lang="en-GB" sz="2400" dirty="0">
                <a:solidFill>
                  <a:srgbClr val="FF0000"/>
                </a:solidFill>
              </a:rPr>
              <a:t>132000</a:t>
            </a:r>
          </a:p>
        </p:txBody>
      </p:sp>
      <p:sp>
        <p:nvSpPr>
          <p:cNvPr id="37" name="Rectangle 36">
            <a:extLst>
              <a:ext uri="{FF2B5EF4-FFF2-40B4-BE49-F238E27FC236}">
                <a16:creationId xmlns:a16="http://schemas.microsoft.com/office/drawing/2014/main" id="{4CA9EBA0-75BB-4FC4-9802-001A050EF62D}"/>
              </a:ext>
            </a:extLst>
          </p:cNvPr>
          <p:cNvSpPr/>
          <p:nvPr/>
        </p:nvSpPr>
        <p:spPr>
          <a:xfrm>
            <a:off x="5517036" y="5225625"/>
            <a:ext cx="1298753" cy="461665"/>
          </a:xfrm>
          <a:prstGeom prst="rect">
            <a:avLst/>
          </a:prstGeom>
        </p:spPr>
        <p:txBody>
          <a:bodyPr wrap="none">
            <a:spAutoFit/>
          </a:bodyPr>
          <a:lstStyle/>
          <a:p>
            <a:r>
              <a:rPr lang="en-GB" sz="2400" dirty="0">
                <a:solidFill>
                  <a:srgbClr val="FF0000"/>
                </a:solidFill>
              </a:rPr>
              <a:t>109 900</a:t>
            </a:r>
          </a:p>
        </p:txBody>
      </p:sp>
      <p:sp>
        <p:nvSpPr>
          <p:cNvPr id="38" name="Rectangle 37">
            <a:extLst>
              <a:ext uri="{FF2B5EF4-FFF2-40B4-BE49-F238E27FC236}">
                <a16:creationId xmlns:a16="http://schemas.microsoft.com/office/drawing/2014/main" id="{3170C9B7-E74A-4306-B6F0-EC16897F99EF}"/>
              </a:ext>
            </a:extLst>
          </p:cNvPr>
          <p:cNvSpPr/>
          <p:nvPr/>
        </p:nvSpPr>
        <p:spPr>
          <a:xfrm>
            <a:off x="5539862" y="5591195"/>
            <a:ext cx="1275927" cy="461665"/>
          </a:xfrm>
          <a:prstGeom prst="rect">
            <a:avLst/>
          </a:prstGeom>
        </p:spPr>
        <p:txBody>
          <a:bodyPr wrap="none">
            <a:spAutoFit/>
          </a:bodyPr>
          <a:lstStyle/>
          <a:p>
            <a:r>
              <a:rPr lang="en-GB" sz="2400" dirty="0">
                <a:solidFill>
                  <a:srgbClr val="FF0000"/>
                </a:solidFill>
              </a:rPr>
              <a:t>110 000</a:t>
            </a:r>
          </a:p>
        </p:txBody>
      </p:sp>
      <p:sp>
        <p:nvSpPr>
          <p:cNvPr id="39" name="Rectangle 38">
            <a:extLst>
              <a:ext uri="{FF2B5EF4-FFF2-40B4-BE49-F238E27FC236}">
                <a16:creationId xmlns:a16="http://schemas.microsoft.com/office/drawing/2014/main" id="{DC1FE548-74B0-4D8C-8617-7FB22C72C180}"/>
              </a:ext>
            </a:extLst>
          </p:cNvPr>
          <p:cNvSpPr/>
          <p:nvPr/>
        </p:nvSpPr>
        <p:spPr>
          <a:xfrm>
            <a:off x="5539862" y="5918122"/>
            <a:ext cx="1298753" cy="461665"/>
          </a:xfrm>
          <a:prstGeom prst="rect">
            <a:avLst/>
          </a:prstGeom>
        </p:spPr>
        <p:txBody>
          <a:bodyPr wrap="none">
            <a:spAutoFit/>
          </a:bodyPr>
          <a:lstStyle/>
          <a:p>
            <a:r>
              <a:rPr lang="en-GB" sz="2400" dirty="0">
                <a:solidFill>
                  <a:srgbClr val="FF0000"/>
                </a:solidFill>
              </a:rPr>
              <a:t>109 870</a:t>
            </a:r>
          </a:p>
        </p:txBody>
      </p:sp>
      <p:sp>
        <p:nvSpPr>
          <p:cNvPr id="40" name="Rectangle 39">
            <a:extLst>
              <a:ext uri="{FF2B5EF4-FFF2-40B4-BE49-F238E27FC236}">
                <a16:creationId xmlns:a16="http://schemas.microsoft.com/office/drawing/2014/main" id="{64ACB714-2F93-4E5C-94F1-50115B4D8FB3}"/>
              </a:ext>
            </a:extLst>
          </p:cNvPr>
          <p:cNvSpPr/>
          <p:nvPr/>
        </p:nvSpPr>
        <p:spPr>
          <a:xfrm>
            <a:off x="5551274" y="6322749"/>
            <a:ext cx="1275927" cy="461665"/>
          </a:xfrm>
          <a:prstGeom prst="rect">
            <a:avLst/>
          </a:prstGeom>
        </p:spPr>
        <p:txBody>
          <a:bodyPr wrap="none">
            <a:spAutoFit/>
          </a:bodyPr>
          <a:lstStyle/>
          <a:p>
            <a:r>
              <a:rPr lang="en-GB" sz="2400" dirty="0">
                <a:solidFill>
                  <a:srgbClr val="FF0000"/>
                </a:solidFill>
              </a:rPr>
              <a:t>110 000</a:t>
            </a:r>
          </a:p>
        </p:txBody>
      </p:sp>
    </p:spTree>
    <p:extLst>
      <p:ext uri="{BB962C8B-B14F-4D97-AF65-F5344CB8AC3E}">
        <p14:creationId xmlns:p14="http://schemas.microsoft.com/office/powerpoint/2010/main" val="8576475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9"/>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38" grpId="0"/>
      <p:bldP spid="39" grpId="0"/>
      <p:bldP spid="4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Section 1 : Skills Check</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28A5340C-5AEC-49C0-905F-F4AD29CC978F}"/>
              </a:ext>
            </a:extLst>
          </p:cNvPr>
          <p:cNvSpPr/>
          <p:nvPr/>
        </p:nvSpPr>
        <p:spPr>
          <a:xfrm>
            <a:off x="2495600" y="908720"/>
            <a:ext cx="7738764" cy="1569660"/>
          </a:xfrm>
          <a:prstGeom prst="rect">
            <a:avLst/>
          </a:prstGeom>
        </p:spPr>
        <p:txBody>
          <a:bodyPr wrap="square">
            <a:spAutoFit/>
          </a:bodyPr>
          <a:lstStyle/>
          <a:p>
            <a:r>
              <a:rPr lang="en-GB" sz="2400" dirty="0"/>
              <a:t>5.	A school has 1256 pupils.  Write this number to:</a:t>
            </a:r>
          </a:p>
          <a:p>
            <a:r>
              <a:rPr lang="en-GB" sz="2400" dirty="0"/>
              <a:t>(a)	the nearest 10,</a:t>
            </a:r>
          </a:p>
          <a:p>
            <a:r>
              <a:rPr lang="en-GB" sz="2400" dirty="0"/>
              <a:t>(b)	the nearest 100,</a:t>
            </a:r>
          </a:p>
          <a:p>
            <a:r>
              <a:rPr lang="en-GB" sz="2400" dirty="0"/>
              <a:t>(c)	the nearest 1000.</a:t>
            </a:r>
          </a:p>
        </p:txBody>
      </p:sp>
      <p:sp>
        <p:nvSpPr>
          <p:cNvPr id="3" name="Rectangle 2">
            <a:extLst>
              <a:ext uri="{FF2B5EF4-FFF2-40B4-BE49-F238E27FC236}">
                <a16:creationId xmlns:a16="http://schemas.microsoft.com/office/drawing/2014/main" id="{8B47AB9F-5BCB-4945-931B-3C14FEE81F56}"/>
              </a:ext>
            </a:extLst>
          </p:cNvPr>
          <p:cNvSpPr/>
          <p:nvPr/>
        </p:nvSpPr>
        <p:spPr>
          <a:xfrm>
            <a:off x="2495603" y="2588423"/>
            <a:ext cx="8568952" cy="461665"/>
          </a:xfrm>
          <a:prstGeom prst="rect">
            <a:avLst/>
          </a:prstGeom>
        </p:spPr>
        <p:txBody>
          <a:bodyPr wrap="square">
            <a:spAutoFit/>
          </a:bodyPr>
          <a:lstStyle/>
          <a:p>
            <a:r>
              <a:rPr lang="en-GB" sz="2400" dirty="0"/>
              <a:t>6. Explain what the '9' represents in each of these numbers.</a:t>
            </a:r>
          </a:p>
        </p:txBody>
      </p:sp>
      <p:sp>
        <p:nvSpPr>
          <p:cNvPr id="5" name="Rectangle 4">
            <a:extLst>
              <a:ext uri="{FF2B5EF4-FFF2-40B4-BE49-F238E27FC236}">
                <a16:creationId xmlns:a16="http://schemas.microsoft.com/office/drawing/2014/main" id="{5057068E-8788-40D4-BAD4-EA5C36B726F8}"/>
              </a:ext>
            </a:extLst>
          </p:cNvPr>
          <p:cNvSpPr/>
          <p:nvPr/>
        </p:nvSpPr>
        <p:spPr>
          <a:xfrm>
            <a:off x="2495600" y="3050088"/>
            <a:ext cx="2101857" cy="1200329"/>
          </a:xfrm>
          <a:prstGeom prst="rect">
            <a:avLst/>
          </a:prstGeom>
        </p:spPr>
        <p:txBody>
          <a:bodyPr wrap="none">
            <a:spAutoFit/>
          </a:bodyPr>
          <a:lstStyle/>
          <a:p>
            <a:r>
              <a:rPr lang="pt-BR" sz="2400" dirty="0"/>
              <a:t>(a) 19</a:t>
            </a:r>
          </a:p>
          <a:p>
            <a:r>
              <a:rPr lang="pt-BR" sz="2400" dirty="0"/>
              <a:t>(d) 1971 </a:t>
            </a:r>
          </a:p>
          <a:p>
            <a:r>
              <a:rPr lang="pt-BR" sz="2400" dirty="0"/>
              <a:t>(g)  9 100 001</a:t>
            </a:r>
            <a:endParaRPr lang="en-GB" sz="2400" dirty="0"/>
          </a:p>
        </p:txBody>
      </p:sp>
      <p:sp>
        <p:nvSpPr>
          <p:cNvPr id="6" name="Rectangle 5">
            <a:extLst>
              <a:ext uri="{FF2B5EF4-FFF2-40B4-BE49-F238E27FC236}">
                <a16:creationId xmlns:a16="http://schemas.microsoft.com/office/drawing/2014/main" id="{C4542E72-13A4-4DD6-BB89-DE54764CA44F}"/>
              </a:ext>
            </a:extLst>
          </p:cNvPr>
          <p:cNvSpPr/>
          <p:nvPr/>
        </p:nvSpPr>
        <p:spPr>
          <a:xfrm>
            <a:off x="5794456" y="3050088"/>
            <a:ext cx="2142766" cy="1200329"/>
          </a:xfrm>
          <a:prstGeom prst="rect">
            <a:avLst/>
          </a:prstGeom>
        </p:spPr>
        <p:txBody>
          <a:bodyPr wrap="none">
            <a:spAutoFit/>
          </a:bodyPr>
          <a:lstStyle/>
          <a:p>
            <a:r>
              <a:rPr lang="pt-BR" sz="2400" dirty="0"/>
              <a:t>(b) 91</a:t>
            </a:r>
          </a:p>
          <a:p>
            <a:r>
              <a:rPr lang="pt-BR" sz="2400" dirty="0"/>
              <a:t>(e) 19 800 </a:t>
            </a:r>
          </a:p>
          <a:p>
            <a:r>
              <a:rPr lang="pt-BR" sz="2400" dirty="0"/>
              <a:t>(h) 90 001 111</a:t>
            </a:r>
            <a:endParaRPr lang="en-GB" sz="2400" dirty="0"/>
          </a:p>
        </p:txBody>
      </p:sp>
      <p:sp>
        <p:nvSpPr>
          <p:cNvPr id="7" name="Rectangle 6">
            <a:extLst>
              <a:ext uri="{FF2B5EF4-FFF2-40B4-BE49-F238E27FC236}">
                <a16:creationId xmlns:a16="http://schemas.microsoft.com/office/drawing/2014/main" id="{8E777F7C-219A-478D-B51F-8745139B0928}"/>
              </a:ext>
            </a:extLst>
          </p:cNvPr>
          <p:cNvSpPr/>
          <p:nvPr/>
        </p:nvSpPr>
        <p:spPr>
          <a:xfrm>
            <a:off x="8796366" y="3046258"/>
            <a:ext cx="2257349" cy="1200329"/>
          </a:xfrm>
          <a:prstGeom prst="rect">
            <a:avLst/>
          </a:prstGeom>
        </p:spPr>
        <p:txBody>
          <a:bodyPr wrap="none">
            <a:spAutoFit/>
          </a:bodyPr>
          <a:lstStyle/>
          <a:p>
            <a:r>
              <a:rPr lang="nn-NO" sz="2400" dirty="0"/>
              <a:t>(c) 90251</a:t>
            </a:r>
          </a:p>
          <a:p>
            <a:r>
              <a:rPr lang="nn-NO" sz="2400" dirty="0"/>
              <a:t>(f) 2190</a:t>
            </a:r>
          </a:p>
          <a:p>
            <a:r>
              <a:rPr lang="nn-NO" sz="2400" dirty="0"/>
              <a:t>(i) 900 371 423</a:t>
            </a:r>
            <a:endParaRPr lang="en-GB" sz="2400" dirty="0"/>
          </a:p>
        </p:txBody>
      </p:sp>
      <p:sp>
        <p:nvSpPr>
          <p:cNvPr id="8" name="Rectangle 7">
            <a:extLst>
              <a:ext uri="{FF2B5EF4-FFF2-40B4-BE49-F238E27FC236}">
                <a16:creationId xmlns:a16="http://schemas.microsoft.com/office/drawing/2014/main" id="{203225F1-6148-4881-A118-020368BD4D53}"/>
              </a:ext>
            </a:extLst>
          </p:cNvPr>
          <p:cNvSpPr/>
          <p:nvPr/>
        </p:nvSpPr>
        <p:spPr>
          <a:xfrm>
            <a:off x="2495600" y="4591292"/>
            <a:ext cx="3983783" cy="461665"/>
          </a:xfrm>
          <a:prstGeom prst="rect">
            <a:avLst/>
          </a:prstGeom>
        </p:spPr>
        <p:txBody>
          <a:bodyPr wrap="none">
            <a:spAutoFit/>
          </a:bodyPr>
          <a:lstStyle/>
          <a:p>
            <a:r>
              <a:rPr lang="en-GB" sz="2400" dirty="0"/>
              <a:t>7. Read out these numbers.</a:t>
            </a:r>
          </a:p>
        </p:txBody>
      </p:sp>
      <p:sp>
        <p:nvSpPr>
          <p:cNvPr id="9" name="Rectangle 8">
            <a:extLst>
              <a:ext uri="{FF2B5EF4-FFF2-40B4-BE49-F238E27FC236}">
                <a16:creationId xmlns:a16="http://schemas.microsoft.com/office/drawing/2014/main" id="{D6F68B76-625B-4270-8066-1C339114BFE7}"/>
              </a:ext>
            </a:extLst>
          </p:cNvPr>
          <p:cNvSpPr/>
          <p:nvPr/>
        </p:nvSpPr>
        <p:spPr>
          <a:xfrm>
            <a:off x="2525183" y="5070667"/>
            <a:ext cx="1760418" cy="1200329"/>
          </a:xfrm>
          <a:prstGeom prst="rect">
            <a:avLst/>
          </a:prstGeom>
        </p:spPr>
        <p:txBody>
          <a:bodyPr wrap="none">
            <a:spAutoFit/>
          </a:bodyPr>
          <a:lstStyle/>
          <a:p>
            <a:pPr marL="457200" indent="-457200">
              <a:buAutoNum type="alphaLcParenBoth"/>
            </a:pPr>
            <a:r>
              <a:rPr lang="pt-BR" sz="2400" dirty="0"/>
              <a:t>32</a:t>
            </a:r>
          </a:p>
          <a:p>
            <a:pPr marL="457200" indent="-457200">
              <a:buAutoNum type="alphaLcParenBoth"/>
            </a:pPr>
            <a:r>
              <a:rPr lang="pt-BR" sz="2400" dirty="0"/>
              <a:t>124</a:t>
            </a:r>
          </a:p>
          <a:p>
            <a:pPr marL="457200" indent="-457200">
              <a:buAutoNum type="alphaLcParenBoth"/>
            </a:pPr>
            <a:r>
              <a:rPr lang="pt-BR" sz="2400" dirty="0"/>
              <a:t>300 000</a:t>
            </a:r>
            <a:endParaRPr lang="en-GB" sz="2400" dirty="0"/>
          </a:p>
        </p:txBody>
      </p:sp>
      <p:sp>
        <p:nvSpPr>
          <p:cNvPr id="10" name="Rectangle 9">
            <a:extLst>
              <a:ext uri="{FF2B5EF4-FFF2-40B4-BE49-F238E27FC236}">
                <a16:creationId xmlns:a16="http://schemas.microsoft.com/office/drawing/2014/main" id="{F922E60B-442B-4FB0-8C49-09E7C9E9E765}"/>
              </a:ext>
            </a:extLst>
          </p:cNvPr>
          <p:cNvSpPr/>
          <p:nvPr/>
        </p:nvSpPr>
        <p:spPr>
          <a:xfrm>
            <a:off x="5777285" y="5022531"/>
            <a:ext cx="2016899" cy="1200329"/>
          </a:xfrm>
          <a:prstGeom prst="rect">
            <a:avLst/>
          </a:prstGeom>
        </p:spPr>
        <p:txBody>
          <a:bodyPr wrap="none">
            <a:spAutoFit/>
          </a:bodyPr>
          <a:lstStyle/>
          <a:p>
            <a:r>
              <a:rPr lang="pt-BR" sz="2400" dirty="0"/>
              <a:t>(b) 104</a:t>
            </a:r>
          </a:p>
          <a:p>
            <a:r>
              <a:rPr lang="pt-BR" sz="2400" dirty="0"/>
              <a:t>(e) 328</a:t>
            </a:r>
          </a:p>
          <a:p>
            <a:r>
              <a:rPr lang="pt-BR" sz="2400" dirty="0"/>
              <a:t>(h) 4 713 000</a:t>
            </a:r>
            <a:endParaRPr lang="en-GB" sz="2400" dirty="0"/>
          </a:p>
        </p:txBody>
      </p:sp>
      <p:sp>
        <p:nvSpPr>
          <p:cNvPr id="11" name="Rectangle 10">
            <a:extLst>
              <a:ext uri="{FF2B5EF4-FFF2-40B4-BE49-F238E27FC236}">
                <a16:creationId xmlns:a16="http://schemas.microsoft.com/office/drawing/2014/main" id="{CD2B0DE8-06D2-4E52-8CBF-4B0F0DF5BADA}"/>
              </a:ext>
            </a:extLst>
          </p:cNvPr>
          <p:cNvSpPr/>
          <p:nvPr/>
        </p:nvSpPr>
        <p:spPr>
          <a:xfrm>
            <a:off x="8567722" y="5052957"/>
            <a:ext cx="2085827" cy="1200329"/>
          </a:xfrm>
          <a:prstGeom prst="rect">
            <a:avLst/>
          </a:prstGeom>
        </p:spPr>
        <p:txBody>
          <a:bodyPr wrap="none">
            <a:spAutoFit/>
          </a:bodyPr>
          <a:lstStyle/>
          <a:p>
            <a:r>
              <a:rPr lang="nn-NO" sz="2400" dirty="0"/>
              <a:t>(c) 86</a:t>
            </a:r>
          </a:p>
          <a:p>
            <a:r>
              <a:rPr lang="nn-NO" sz="2400" dirty="0"/>
              <a:t>(f) 1463</a:t>
            </a:r>
          </a:p>
          <a:p>
            <a:r>
              <a:rPr lang="nn-NO" sz="2400" dirty="0"/>
              <a:t>(i) 32 991 001</a:t>
            </a:r>
            <a:endParaRPr lang="en-GB" sz="2400" dirty="0"/>
          </a:p>
        </p:txBody>
      </p:sp>
      <p:sp>
        <p:nvSpPr>
          <p:cNvPr id="12" name="TextBox 11">
            <a:extLst>
              <a:ext uri="{FF2B5EF4-FFF2-40B4-BE49-F238E27FC236}">
                <a16:creationId xmlns:a16="http://schemas.microsoft.com/office/drawing/2014/main" id="{5D2BF89C-ED74-4DC8-8A3F-6F51171D7FCC}"/>
              </a:ext>
            </a:extLst>
          </p:cNvPr>
          <p:cNvSpPr txBox="1"/>
          <p:nvPr/>
        </p:nvSpPr>
        <p:spPr>
          <a:xfrm>
            <a:off x="7308136" y="1250971"/>
            <a:ext cx="915129" cy="461665"/>
          </a:xfrm>
          <a:prstGeom prst="rect">
            <a:avLst/>
          </a:prstGeom>
          <a:noFill/>
        </p:spPr>
        <p:txBody>
          <a:bodyPr wrap="square" rtlCol="0">
            <a:spAutoFit/>
          </a:bodyPr>
          <a:lstStyle/>
          <a:p>
            <a:r>
              <a:rPr lang="en-GB" sz="2400" dirty="0">
                <a:solidFill>
                  <a:srgbClr val="FF0000"/>
                </a:solidFill>
              </a:rPr>
              <a:t>1260</a:t>
            </a:r>
          </a:p>
        </p:txBody>
      </p:sp>
      <p:sp>
        <p:nvSpPr>
          <p:cNvPr id="13" name="Rectangle 12">
            <a:extLst>
              <a:ext uri="{FF2B5EF4-FFF2-40B4-BE49-F238E27FC236}">
                <a16:creationId xmlns:a16="http://schemas.microsoft.com/office/drawing/2014/main" id="{490DA156-0516-4DA1-93FE-E6DF48B95ECD}"/>
              </a:ext>
            </a:extLst>
          </p:cNvPr>
          <p:cNvSpPr/>
          <p:nvPr/>
        </p:nvSpPr>
        <p:spPr>
          <a:xfrm>
            <a:off x="7308136" y="1627233"/>
            <a:ext cx="870751" cy="461665"/>
          </a:xfrm>
          <a:prstGeom prst="rect">
            <a:avLst/>
          </a:prstGeom>
        </p:spPr>
        <p:txBody>
          <a:bodyPr wrap="none">
            <a:spAutoFit/>
          </a:bodyPr>
          <a:lstStyle/>
          <a:p>
            <a:r>
              <a:rPr lang="en-GB" sz="2400" dirty="0">
                <a:solidFill>
                  <a:srgbClr val="FF0000"/>
                </a:solidFill>
              </a:rPr>
              <a:t>1300</a:t>
            </a:r>
          </a:p>
        </p:txBody>
      </p:sp>
      <p:sp>
        <p:nvSpPr>
          <p:cNvPr id="14" name="Rectangle 13">
            <a:extLst>
              <a:ext uri="{FF2B5EF4-FFF2-40B4-BE49-F238E27FC236}">
                <a16:creationId xmlns:a16="http://schemas.microsoft.com/office/drawing/2014/main" id="{29FFAD77-3CEB-4A15-9970-A2DC328536B8}"/>
              </a:ext>
            </a:extLst>
          </p:cNvPr>
          <p:cNvSpPr/>
          <p:nvPr/>
        </p:nvSpPr>
        <p:spPr>
          <a:xfrm>
            <a:off x="7308136" y="2003494"/>
            <a:ext cx="870751" cy="461665"/>
          </a:xfrm>
          <a:prstGeom prst="rect">
            <a:avLst/>
          </a:prstGeom>
        </p:spPr>
        <p:txBody>
          <a:bodyPr wrap="none">
            <a:spAutoFit/>
          </a:bodyPr>
          <a:lstStyle/>
          <a:p>
            <a:r>
              <a:rPr lang="en-GB" sz="2400" dirty="0">
                <a:solidFill>
                  <a:srgbClr val="FF0000"/>
                </a:solidFill>
              </a:rPr>
              <a:t>1000</a:t>
            </a:r>
          </a:p>
        </p:txBody>
      </p:sp>
      <p:sp>
        <p:nvSpPr>
          <p:cNvPr id="15" name="TextBox 14">
            <a:extLst>
              <a:ext uri="{FF2B5EF4-FFF2-40B4-BE49-F238E27FC236}">
                <a16:creationId xmlns:a16="http://schemas.microsoft.com/office/drawing/2014/main" id="{02CE5534-0DF4-4B36-A3FA-A88C9F179057}"/>
              </a:ext>
            </a:extLst>
          </p:cNvPr>
          <p:cNvSpPr txBox="1"/>
          <p:nvPr/>
        </p:nvSpPr>
        <p:spPr>
          <a:xfrm>
            <a:off x="4242383" y="3023477"/>
            <a:ext cx="504056" cy="461665"/>
          </a:xfrm>
          <a:prstGeom prst="rect">
            <a:avLst/>
          </a:prstGeom>
          <a:noFill/>
        </p:spPr>
        <p:txBody>
          <a:bodyPr wrap="square" rtlCol="0">
            <a:spAutoFit/>
          </a:bodyPr>
          <a:lstStyle/>
          <a:p>
            <a:r>
              <a:rPr lang="en-GB" sz="2400" dirty="0">
                <a:solidFill>
                  <a:srgbClr val="FF0000"/>
                </a:solidFill>
              </a:rPr>
              <a:t>9</a:t>
            </a:r>
          </a:p>
        </p:txBody>
      </p:sp>
      <p:sp>
        <p:nvSpPr>
          <p:cNvPr id="16" name="Rectangle 15">
            <a:extLst>
              <a:ext uri="{FF2B5EF4-FFF2-40B4-BE49-F238E27FC236}">
                <a16:creationId xmlns:a16="http://schemas.microsoft.com/office/drawing/2014/main" id="{5EF24CEC-4710-4455-A17D-C9519478D714}"/>
              </a:ext>
            </a:extLst>
          </p:cNvPr>
          <p:cNvSpPr/>
          <p:nvPr/>
        </p:nvSpPr>
        <p:spPr>
          <a:xfrm>
            <a:off x="4219789" y="3431555"/>
            <a:ext cx="699230" cy="461665"/>
          </a:xfrm>
          <a:prstGeom prst="rect">
            <a:avLst/>
          </a:prstGeom>
        </p:spPr>
        <p:txBody>
          <a:bodyPr wrap="none">
            <a:spAutoFit/>
          </a:bodyPr>
          <a:lstStyle/>
          <a:p>
            <a:r>
              <a:rPr lang="en-GB" sz="2400" dirty="0">
                <a:solidFill>
                  <a:srgbClr val="FF0000"/>
                </a:solidFill>
              </a:rPr>
              <a:t>900</a:t>
            </a:r>
          </a:p>
        </p:txBody>
      </p:sp>
      <p:sp>
        <p:nvSpPr>
          <p:cNvPr id="17" name="Rectangle 16">
            <a:extLst>
              <a:ext uri="{FF2B5EF4-FFF2-40B4-BE49-F238E27FC236}">
                <a16:creationId xmlns:a16="http://schemas.microsoft.com/office/drawing/2014/main" id="{D4023D6D-ACF9-4093-8651-04D6314EBA93}"/>
              </a:ext>
            </a:extLst>
          </p:cNvPr>
          <p:cNvSpPr/>
          <p:nvPr/>
        </p:nvSpPr>
        <p:spPr>
          <a:xfrm>
            <a:off x="3031840" y="4183214"/>
            <a:ext cx="1555234" cy="461665"/>
          </a:xfrm>
          <a:prstGeom prst="rect">
            <a:avLst/>
          </a:prstGeom>
        </p:spPr>
        <p:txBody>
          <a:bodyPr wrap="none">
            <a:spAutoFit/>
          </a:bodyPr>
          <a:lstStyle/>
          <a:p>
            <a:r>
              <a:rPr lang="en-GB" sz="2400" dirty="0">
                <a:solidFill>
                  <a:srgbClr val="FF0000"/>
                </a:solidFill>
              </a:rPr>
              <a:t>9 000 000</a:t>
            </a:r>
          </a:p>
        </p:txBody>
      </p:sp>
      <p:sp>
        <p:nvSpPr>
          <p:cNvPr id="18" name="Rectangle 17">
            <a:extLst>
              <a:ext uri="{FF2B5EF4-FFF2-40B4-BE49-F238E27FC236}">
                <a16:creationId xmlns:a16="http://schemas.microsoft.com/office/drawing/2014/main" id="{B54ED582-7B61-487F-9B2C-6775B9E05CA9}"/>
              </a:ext>
            </a:extLst>
          </p:cNvPr>
          <p:cNvSpPr/>
          <p:nvPr/>
        </p:nvSpPr>
        <p:spPr>
          <a:xfrm>
            <a:off x="6988176" y="3066483"/>
            <a:ext cx="527709" cy="461665"/>
          </a:xfrm>
          <a:prstGeom prst="rect">
            <a:avLst/>
          </a:prstGeom>
        </p:spPr>
        <p:txBody>
          <a:bodyPr wrap="none">
            <a:spAutoFit/>
          </a:bodyPr>
          <a:lstStyle/>
          <a:p>
            <a:r>
              <a:rPr lang="en-GB" sz="2400" dirty="0">
                <a:solidFill>
                  <a:srgbClr val="FF0000"/>
                </a:solidFill>
              </a:rPr>
              <a:t>90</a:t>
            </a:r>
          </a:p>
        </p:txBody>
      </p:sp>
      <p:sp>
        <p:nvSpPr>
          <p:cNvPr id="19" name="Rectangle 18">
            <a:extLst>
              <a:ext uri="{FF2B5EF4-FFF2-40B4-BE49-F238E27FC236}">
                <a16:creationId xmlns:a16="http://schemas.microsoft.com/office/drawing/2014/main" id="{C0CC6D13-C332-46D7-B5B0-E823480C2459}"/>
              </a:ext>
            </a:extLst>
          </p:cNvPr>
          <p:cNvSpPr/>
          <p:nvPr/>
        </p:nvSpPr>
        <p:spPr>
          <a:xfrm>
            <a:off x="7464944" y="3404642"/>
            <a:ext cx="870751" cy="461665"/>
          </a:xfrm>
          <a:prstGeom prst="rect">
            <a:avLst/>
          </a:prstGeom>
        </p:spPr>
        <p:txBody>
          <a:bodyPr wrap="none">
            <a:spAutoFit/>
          </a:bodyPr>
          <a:lstStyle/>
          <a:p>
            <a:r>
              <a:rPr lang="en-GB" sz="2400" dirty="0">
                <a:solidFill>
                  <a:srgbClr val="FF0000"/>
                </a:solidFill>
              </a:rPr>
              <a:t>9000</a:t>
            </a:r>
          </a:p>
        </p:txBody>
      </p:sp>
      <p:sp>
        <p:nvSpPr>
          <p:cNvPr id="20" name="Rectangle 19">
            <a:extLst>
              <a:ext uri="{FF2B5EF4-FFF2-40B4-BE49-F238E27FC236}">
                <a16:creationId xmlns:a16="http://schemas.microsoft.com/office/drawing/2014/main" id="{0DD44A75-C6E6-4416-AB80-575BCC910A4C}"/>
              </a:ext>
            </a:extLst>
          </p:cNvPr>
          <p:cNvSpPr/>
          <p:nvPr/>
        </p:nvSpPr>
        <p:spPr>
          <a:xfrm>
            <a:off x="6273406" y="4159596"/>
            <a:ext cx="1726755" cy="461665"/>
          </a:xfrm>
          <a:prstGeom prst="rect">
            <a:avLst/>
          </a:prstGeom>
        </p:spPr>
        <p:txBody>
          <a:bodyPr wrap="none">
            <a:spAutoFit/>
          </a:bodyPr>
          <a:lstStyle/>
          <a:p>
            <a:r>
              <a:rPr lang="en-GB" sz="2400" dirty="0">
                <a:solidFill>
                  <a:srgbClr val="FF0000"/>
                </a:solidFill>
              </a:rPr>
              <a:t>90 000 000</a:t>
            </a:r>
          </a:p>
        </p:txBody>
      </p:sp>
      <p:sp>
        <p:nvSpPr>
          <p:cNvPr id="21" name="Rectangle 20">
            <a:extLst>
              <a:ext uri="{FF2B5EF4-FFF2-40B4-BE49-F238E27FC236}">
                <a16:creationId xmlns:a16="http://schemas.microsoft.com/office/drawing/2014/main" id="{ED9C7043-12DE-4EF1-91A6-3C79A051126C}"/>
              </a:ext>
            </a:extLst>
          </p:cNvPr>
          <p:cNvSpPr/>
          <p:nvPr/>
        </p:nvSpPr>
        <p:spPr>
          <a:xfrm>
            <a:off x="10283195" y="3008777"/>
            <a:ext cx="1127232" cy="461665"/>
          </a:xfrm>
          <a:prstGeom prst="rect">
            <a:avLst/>
          </a:prstGeom>
        </p:spPr>
        <p:txBody>
          <a:bodyPr wrap="none">
            <a:spAutoFit/>
          </a:bodyPr>
          <a:lstStyle/>
          <a:p>
            <a:r>
              <a:rPr lang="en-GB" sz="2400" dirty="0">
                <a:solidFill>
                  <a:srgbClr val="FF0000"/>
                </a:solidFill>
              </a:rPr>
              <a:t>90 000</a:t>
            </a:r>
          </a:p>
        </p:txBody>
      </p:sp>
      <p:sp>
        <p:nvSpPr>
          <p:cNvPr id="22" name="Rectangle 21">
            <a:extLst>
              <a:ext uri="{FF2B5EF4-FFF2-40B4-BE49-F238E27FC236}">
                <a16:creationId xmlns:a16="http://schemas.microsoft.com/office/drawing/2014/main" id="{4E3CF4FA-D583-48F6-B4EA-29D69DE06A3D}"/>
              </a:ext>
            </a:extLst>
          </p:cNvPr>
          <p:cNvSpPr/>
          <p:nvPr/>
        </p:nvSpPr>
        <p:spPr>
          <a:xfrm>
            <a:off x="10264424" y="3392012"/>
            <a:ext cx="527709" cy="461665"/>
          </a:xfrm>
          <a:prstGeom prst="rect">
            <a:avLst/>
          </a:prstGeom>
        </p:spPr>
        <p:txBody>
          <a:bodyPr wrap="none">
            <a:spAutoFit/>
          </a:bodyPr>
          <a:lstStyle/>
          <a:p>
            <a:r>
              <a:rPr lang="en-GB" sz="2400" dirty="0">
                <a:solidFill>
                  <a:srgbClr val="FF0000"/>
                </a:solidFill>
              </a:rPr>
              <a:t>90</a:t>
            </a:r>
          </a:p>
        </p:txBody>
      </p:sp>
      <p:sp>
        <p:nvSpPr>
          <p:cNvPr id="23" name="Rectangle 22">
            <a:extLst>
              <a:ext uri="{FF2B5EF4-FFF2-40B4-BE49-F238E27FC236}">
                <a16:creationId xmlns:a16="http://schemas.microsoft.com/office/drawing/2014/main" id="{3AB8B721-93CB-43B3-BD6E-F475777BE30E}"/>
              </a:ext>
            </a:extLst>
          </p:cNvPr>
          <p:cNvSpPr/>
          <p:nvPr/>
        </p:nvSpPr>
        <p:spPr>
          <a:xfrm>
            <a:off x="9122898" y="4164442"/>
            <a:ext cx="1898277" cy="461665"/>
          </a:xfrm>
          <a:prstGeom prst="rect">
            <a:avLst/>
          </a:prstGeom>
        </p:spPr>
        <p:txBody>
          <a:bodyPr wrap="none">
            <a:spAutoFit/>
          </a:bodyPr>
          <a:lstStyle/>
          <a:p>
            <a:r>
              <a:rPr lang="en-GB" sz="2400" dirty="0">
                <a:solidFill>
                  <a:srgbClr val="FF0000"/>
                </a:solidFill>
              </a:rPr>
              <a:t>900 000 000</a:t>
            </a:r>
          </a:p>
        </p:txBody>
      </p:sp>
    </p:spTree>
    <p:extLst>
      <p:ext uri="{BB962C8B-B14F-4D97-AF65-F5344CB8AC3E}">
        <p14:creationId xmlns:p14="http://schemas.microsoft.com/office/powerpoint/2010/main" val="408764222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P spid="18" grpId="0"/>
      <p:bldP spid="19" grpId="0"/>
      <p:bldP spid="20" grpId="0"/>
      <p:bldP spid="21" grpId="0"/>
      <p:bldP spid="22" grpId="0"/>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79576" y="23911"/>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Section 1: Skills Check</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4D866945-3078-48AB-B6E4-123FFECFA0CB}"/>
              </a:ext>
            </a:extLst>
          </p:cNvPr>
          <p:cNvSpPr/>
          <p:nvPr/>
        </p:nvSpPr>
        <p:spPr>
          <a:xfrm>
            <a:off x="2279576" y="745938"/>
            <a:ext cx="6235111" cy="3046988"/>
          </a:xfrm>
          <a:prstGeom prst="rect">
            <a:avLst/>
          </a:prstGeom>
        </p:spPr>
        <p:txBody>
          <a:bodyPr wrap="square">
            <a:spAutoFit/>
          </a:bodyPr>
          <a:lstStyle/>
          <a:p>
            <a:r>
              <a:rPr lang="en-GB" sz="2400" dirty="0"/>
              <a:t>8.	Write each of the following in figures.</a:t>
            </a:r>
          </a:p>
          <a:p>
            <a:r>
              <a:rPr lang="en-GB" sz="2400" dirty="0"/>
              <a:t>(a)	Twenty four</a:t>
            </a:r>
          </a:p>
          <a:p>
            <a:r>
              <a:rPr lang="en-GB" sz="2400" dirty="0"/>
              <a:t>(b)	Eighty six</a:t>
            </a:r>
          </a:p>
          <a:p>
            <a:r>
              <a:rPr lang="en-GB" sz="2400" dirty="0"/>
              <a:t>(c)	Nineteen</a:t>
            </a:r>
          </a:p>
          <a:p>
            <a:r>
              <a:rPr lang="en-GB" sz="2400" dirty="0"/>
              <a:t>(d)	One hundred and twenty</a:t>
            </a:r>
          </a:p>
          <a:p>
            <a:r>
              <a:rPr lang="en-GB" sz="2400" dirty="0"/>
              <a:t>(e)	Three hundred and four</a:t>
            </a:r>
          </a:p>
          <a:p>
            <a:r>
              <a:rPr lang="en-GB" sz="2400" dirty="0"/>
              <a:t>(f)	One thousand and twenty six</a:t>
            </a:r>
          </a:p>
          <a:p>
            <a:r>
              <a:rPr lang="en-GB" sz="2400" dirty="0"/>
              <a:t>(g)	Three million, four hundred thousand</a:t>
            </a:r>
          </a:p>
        </p:txBody>
      </p:sp>
      <p:sp>
        <p:nvSpPr>
          <p:cNvPr id="3" name="Rectangle 2">
            <a:extLst>
              <a:ext uri="{FF2B5EF4-FFF2-40B4-BE49-F238E27FC236}">
                <a16:creationId xmlns:a16="http://schemas.microsoft.com/office/drawing/2014/main" id="{2F230367-A3D2-436F-9AFF-B32E76D4D900}"/>
              </a:ext>
            </a:extLst>
          </p:cNvPr>
          <p:cNvSpPr/>
          <p:nvPr/>
        </p:nvSpPr>
        <p:spPr>
          <a:xfrm>
            <a:off x="2279576" y="3811012"/>
            <a:ext cx="10411576" cy="3046988"/>
          </a:xfrm>
          <a:prstGeom prst="rect">
            <a:avLst/>
          </a:prstGeom>
        </p:spPr>
        <p:txBody>
          <a:bodyPr wrap="square">
            <a:spAutoFit/>
          </a:bodyPr>
          <a:lstStyle/>
          <a:p>
            <a:r>
              <a:rPr lang="en-GB" sz="2400" dirty="0"/>
              <a:t>9.	For each statement below, explain whether it is likely to be </a:t>
            </a:r>
          </a:p>
          <a:p>
            <a:r>
              <a:rPr lang="en-GB" sz="2400" dirty="0"/>
              <a:t>true or false.</a:t>
            </a:r>
          </a:p>
          <a:p>
            <a:r>
              <a:rPr lang="en-GB" sz="2400" dirty="0"/>
              <a:t>(a)	The average shoe size in your class is size 6.</a:t>
            </a:r>
          </a:p>
          <a:p>
            <a:r>
              <a:rPr lang="en-GB" sz="2400" dirty="0"/>
              <a:t>(b)	The average length of a car is 10 metres.</a:t>
            </a:r>
          </a:p>
          <a:p>
            <a:r>
              <a:rPr lang="en-GB" sz="2400" dirty="0"/>
              <a:t>(c)	The average height of an adult is 176 cm.</a:t>
            </a:r>
          </a:p>
          <a:p>
            <a:r>
              <a:rPr lang="en-GB" sz="2400" dirty="0"/>
              <a:t>(d)	The number of matches in a matchbox is 50.</a:t>
            </a:r>
          </a:p>
          <a:p>
            <a:r>
              <a:rPr lang="en-GB" sz="2400" dirty="0"/>
              <a:t>(e)	The average height of children in a class of Year 7 pupils is 138 cm.</a:t>
            </a:r>
          </a:p>
          <a:p>
            <a:endParaRPr lang="en-GB" sz="2400" dirty="0"/>
          </a:p>
        </p:txBody>
      </p:sp>
      <p:sp>
        <p:nvSpPr>
          <p:cNvPr id="4" name="TextBox 3">
            <a:extLst>
              <a:ext uri="{FF2B5EF4-FFF2-40B4-BE49-F238E27FC236}">
                <a16:creationId xmlns:a16="http://schemas.microsoft.com/office/drawing/2014/main" id="{4B2B021B-053D-4233-904E-469FA8C1EE05}"/>
              </a:ext>
            </a:extLst>
          </p:cNvPr>
          <p:cNvSpPr txBox="1"/>
          <p:nvPr/>
        </p:nvSpPr>
        <p:spPr>
          <a:xfrm>
            <a:off x="5015880" y="1124744"/>
            <a:ext cx="576064" cy="461665"/>
          </a:xfrm>
          <a:prstGeom prst="rect">
            <a:avLst/>
          </a:prstGeom>
          <a:noFill/>
        </p:spPr>
        <p:txBody>
          <a:bodyPr wrap="square" rtlCol="0">
            <a:spAutoFit/>
          </a:bodyPr>
          <a:lstStyle/>
          <a:p>
            <a:r>
              <a:rPr lang="en-GB" sz="2400" dirty="0">
                <a:solidFill>
                  <a:srgbClr val="FF0000"/>
                </a:solidFill>
              </a:rPr>
              <a:t>24</a:t>
            </a:r>
          </a:p>
        </p:txBody>
      </p:sp>
      <p:sp>
        <p:nvSpPr>
          <p:cNvPr id="5" name="Rectangle 4">
            <a:extLst>
              <a:ext uri="{FF2B5EF4-FFF2-40B4-BE49-F238E27FC236}">
                <a16:creationId xmlns:a16="http://schemas.microsoft.com/office/drawing/2014/main" id="{FD73107D-6D15-400F-8F2B-A856E4094991}"/>
              </a:ext>
            </a:extLst>
          </p:cNvPr>
          <p:cNvSpPr/>
          <p:nvPr/>
        </p:nvSpPr>
        <p:spPr>
          <a:xfrm>
            <a:off x="5015880" y="1519391"/>
            <a:ext cx="527709" cy="461665"/>
          </a:xfrm>
          <a:prstGeom prst="rect">
            <a:avLst/>
          </a:prstGeom>
        </p:spPr>
        <p:txBody>
          <a:bodyPr wrap="none">
            <a:spAutoFit/>
          </a:bodyPr>
          <a:lstStyle/>
          <a:p>
            <a:r>
              <a:rPr lang="en-GB" sz="2400" dirty="0">
                <a:solidFill>
                  <a:srgbClr val="FF0000"/>
                </a:solidFill>
              </a:rPr>
              <a:t>86</a:t>
            </a:r>
          </a:p>
        </p:txBody>
      </p:sp>
      <p:sp>
        <p:nvSpPr>
          <p:cNvPr id="6" name="Rectangle 5">
            <a:extLst>
              <a:ext uri="{FF2B5EF4-FFF2-40B4-BE49-F238E27FC236}">
                <a16:creationId xmlns:a16="http://schemas.microsoft.com/office/drawing/2014/main" id="{E72D438C-C8E4-48F4-A844-313A3B17D7EB}"/>
              </a:ext>
            </a:extLst>
          </p:cNvPr>
          <p:cNvSpPr/>
          <p:nvPr/>
        </p:nvSpPr>
        <p:spPr>
          <a:xfrm>
            <a:off x="5015880" y="1892179"/>
            <a:ext cx="527709" cy="461665"/>
          </a:xfrm>
          <a:prstGeom prst="rect">
            <a:avLst/>
          </a:prstGeom>
        </p:spPr>
        <p:txBody>
          <a:bodyPr wrap="none">
            <a:spAutoFit/>
          </a:bodyPr>
          <a:lstStyle/>
          <a:p>
            <a:r>
              <a:rPr lang="en-GB" sz="2400" dirty="0">
                <a:solidFill>
                  <a:srgbClr val="FF0000"/>
                </a:solidFill>
              </a:rPr>
              <a:t>19</a:t>
            </a:r>
          </a:p>
        </p:txBody>
      </p:sp>
      <p:sp>
        <p:nvSpPr>
          <p:cNvPr id="7" name="Rectangle 6">
            <a:extLst>
              <a:ext uri="{FF2B5EF4-FFF2-40B4-BE49-F238E27FC236}">
                <a16:creationId xmlns:a16="http://schemas.microsoft.com/office/drawing/2014/main" id="{99D6E78B-5CDF-441E-9BD9-3D6D2BE9E4C3}"/>
              </a:ext>
            </a:extLst>
          </p:cNvPr>
          <p:cNvSpPr/>
          <p:nvPr/>
        </p:nvSpPr>
        <p:spPr>
          <a:xfrm>
            <a:off x="6240016" y="2250936"/>
            <a:ext cx="699230" cy="461665"/>
          </a:xfrm>
          <a:prstGeom prst="rect">
            <a:avLst/>
          </a:prstGeom>
        </p:spPr>
        <p:txBody>
          <a:bodyPr wrap="none">
            <a:spAutoFit/>
          </a:bodyPr>
          <a:lstStyle/>
          <a:p>
            <a:r>
              <a:rPr lang="en-GB" sz="2400" dirty="0">
                <a:solidFill>
                  <a:srgbClr val="FF0000"/>
                </a:solidFill>
              </a:rPr>
              <a:t>120</a:t>
            </a:r>
          </a:p>
        </p:txBody>
      </p:sp>
      <p:sp>
        <p:nvSpPr>
          <p:cNvPr id="8" name="Rectangle 7">
            <a:extLst>
              <a:ext uri="{FF2B5EF4-FFF2-40B4-BE49-F238E27FC236}">
                <a16:creationId xmlns:a16="http://schemas.microsoft.com/office/drawing/2014/main" id="{AB4CFAC9-D332-4FA6-9D51-6856872D0C39}"/>
              </a:ext>
            </a:extLst>
          </p:cNvPr>
          <p:cNvSpPr/>
          <p:nvPr/>
        </p:nvSpPr>
        <p:spPr>
          <a:xfrm>
            <a:off x="6273556" y="2578265"/>
            <a:ext cx="699230" cy="461665"/>
          </a:xfrm>
          <a:prstGeom prst="rect">
            <a:avLst/>
          </a:prstGeom>
        </p:spPr>
        <p:txBody>
          <a:bodyPr wrap="none">
            <a:spAutoFit/>
          </a:bodyPr>
          <a:lstStyle/>
          <a:p>
            <a:r>
              <a:rPr lang="en-GB" sz="2400" dirty="0">
                <a:solidFill>
                  <a:srgbClr val="FF0000"/>
                </a:solidFill>
              </a:rPr>
              <a:t>304</a:t>
            </a:r>
          </a:p>
        </p:txBody>
      </p:sp>
      <p:sp>
        <p:nvSpPr>
          <p:cNvPr id="9" name="Rectangle 8">
            <a:extLst>
              <a:ext uri="{FF2B5EF4-FFF2-40B4-BE49-F238E27FC236}">
                <a16:creationId xmlns:a16="http://schemas.microsoft.com/office/drawing/2014/main" id="{093AAB39-9C8B-4519-B7F3-BBEDDA8E61CE}"/>
              </a:ext>
            </a:extLst>
          </p:cNvPr>
          <p:cNvSpPr/>
          <p:nvPr/>
        </p:nvSpPr>
        <p:spPr>
          <a:xfrm>
            <a:off x="6972786" y="2944628"/>
            <a:ext cx="870751" cy="461665"/>
          </a:xfrm>
          <a:prstGeom prst="rect">
            <a:avLst/>
          </a:prstGeom>
        </p:spPr>
        <p:txBody>
          <a:bodyPr wrap="none">
            <a:spAutoFit/>
          </a:bodyPr>
          <a:lstStyle/>
          <a:p>
            <a:r>
              <a:rPr lang="en-GB" sz="2400" dirty="0">
                <a:solidFill>
                  <a:srgbClr val="FF0000"/>
                </a:solidFill>
              </a:rPr>
              <a:t>1026</a:t>
            </a:r>
          </a:p>
        </p:txBody>
      </p:sp>
      <p:sp>
        <p:nvSpPr>
          <p:cNvPr id="10" name="Rectangle 9">
            <a:extLst>
              <a:ext uri="{FF2B5EF4-FFF2-40B4-BE49-F238E27FC236}">
                <a16:creationId xmlns:a16="http://schemas.microsoft.com/office/drawing/2014/main" id="{438C19EB-2919-4C47-8790-F3F85B529D7D}"/>
              </a:ext>
            </a:extLst>
          </p:cNvPr>
          <p:cNvSpPr/>
          <p:nvPr/>
        </p:nvSpPr>
        <p:spPr>
          <a:xfrm>
            <a:off x="8096327" y="3331261"/>
            <a:ext cx="1555234" cy="461665"/>
          </a:xfrm>
          <a:prstGeom prst="rect">
            <a:avLst/>
          </a:prstGeom>
        </p:spPr>
        <p:txBody>
          <a:bodyPr wrap="none">
            <a:spAutoFit/>
          </a:bodyPr>
          <a:lstStyle/>
          <a:p>
            <a:r>
              <a:rPr lang="en-GB" sz="2400" dirty="0">
                <a:solidFill>
                  <a:srgbClr val="FF0000"/>
                </a:solidFill>
              </a:rPr>
              <a:t>3 400 000</a:t>
            </a:r>
          </a:p>
        </p:txBody>
      </p:sp>
      <p:sp>
        <p:nvSpPr>
          <p:cNvPr id="11" name="Rectangle 10">
            <a:extLst>
              <a:ext uri="{FF2B5EF4-FFF2-40B4-BE49-F238E27FC236}">
                <a16:creationId xmlns:a16="http://schemas.microsoft.com/office/drawing/2014/main" id="{CA438C65-D7A7-4091-83CC-420DDF587A17}"/>
              </a:ext>
            </a:extLst>
          </p:cNvPr>
          <p:cNvSpPr/>
          <p:nvPr/>
        </p:nvSpPr>
        <p:spPr>
          <a:xfrm>
            <a:off x="9157089" y="4581128"/>
            <a:ext cx="806439" cy="461665"/>
          </a:xfrm>
          <a:prstGeom prst="rect">
            <a:avLst/>
          </a:prstGeom>
        </p:spPr>
        <p:txBody>
          <a:bodyPr wrap="none">
            <a:spAutoFit/>
          </a:bodyPr>
          <a:lstStyle/>
          <a:p>
            <a:r>
              <a:rPr lang="en-GB" sz="2400" dirty="0">
                <a:solidFill>
                  <a:srgbClr val="FF0000"/>
                </a:solidFill>
              </a:rPr>
              <a:t>True</a:t>
            </a:r>
          </a:p>
        </p:txBody>
      </p:sp>
      <p:sp>
        <p:nvSpPr>
          <p:cNvPr id="12" name="Rectangle 11">
            <a:extLst>
              <a:ext uri="{FF2B5EF4-FFF2-40B4-BE49-F238E27FC236}">
                <a16:creationId xmlns:a16="http://schemas.microsoft.com/office/drawing/2014/main" id="{5B57896A-2BF3-45EE-8A44-43AEFBB5559B}"/>
              </a:ext>
            </a:extLst>
          </p:cNvPr>
          <p:cNvSpPr/>
          <p:nvPr/>
        </p:nvSpPr>
        <p:spPr>
          <a:xfrm>
            <a:off x="9182522" y="4943729"/>
            <a:ext cx="938077" cy="461665"/>
          </a:xfrm>
          <a:prstGeom prst="rect">
            <a:avLst/>
          </a:prstGeom>
        </p:spPr>
        <p:txBody>
          <a:bodyPr wrap="none">
            <a:spAutoFit/>
          </a:bodyPr>
          <a:lstStyle/>
          <a:p>
            <a:r>
              <a:rPr lang="en-GB" sz="2400" dirty="0">
                <a:solidFill>
                  <a:srgbClr val="FF0000"/>
                </a:solidFill>
              </a:rPr>
              <a:t>False</a:t>
            </a:r>
          </a:p>
        </p:txBody>
      </p:sp>
      <p:sp>
        <p:nvSpPr>
          <p:cNvPr id="13" name="Rectangle 12">
            <a:extLst>
              <a:ext uri="{FF2B5EF4-FFF2-40B4-BE49-F238E27FC236}">
                <a16:creationId xmlns:a16="http://schemas.microsoft.com/office/drawing/2014/main" id="{259EF8EE-9F5B-494A-9769-481652CE81BA}"/>
              </a:ext>
            </a:extLst>
          </p:cNvPr>
          <p:cNvSpPr/>
          <p:nvPr/>
        </p:nvSpPr>
        <p:spPr>
          <a:xfrm>
            <a:off x="9142491" y="5324265"/>
            <a:ext cx="806439" cy="461665"/>
          </a:xfrm>
          <a:prstGeom prst="rect">
            <a:avLst/>
          </a:prstGeom>
        </p:spPr>
        <p:txBody>
          <a:bodyPr wrap="none">
            <a:spAutoFit/>
          </a:bodyPr>
          <a:lstStyle/>
          <a:p>
            <a:r>
              <a:rPr lang="en-GB" sz="2400" dirty="0">
                <a:solidFill>
                  <a:srgbClr val="FF0000"/>
                </a:solidFill>
              </a:rPr>
              <a:t>True</a:t>
            </a:r>
          </a:p>
        </p:txBody>
      </p:sp>
      <p:sp>
        <p:nvSpPr>
          <p:cNvPr id="14" name="Rectangle 13">
            <a:extLst>
              <a:ext uri="{FF2B5EF4-FFF2-40B4-BE49-F238E27FC236}">
                <a16:creationId xmlns:a16="http://schemas.microsoft.com/office/drawing/2014/main" id="{AE644E8E-7B84-496D-8430-7687AA2F9BA9}"/>
              </a:ext>
            </a:extLst>
          </p:cNvPr>
          <p:cNvSpPr/>
          <p:nvPr/>
        </p:nvSpPr>
        <p:spPr>
          <a:xfrm>
            <a:off x="9157089" y="5671132"/>
            <a:ext cx="806439" cy="461665"/>
          </a:xfrm>
          <a:prstGeom prst="rect">
            <a:avLst/>
          </a:prstGeom>
        </p:spPr>
        <p:txBody>
          <a:bodyPr wrap="none">
            <a:spAutoFit/>
          </a:bodyPr>
          <a:lstStyle/>
          <a:p>
            <a:r>
              <a:rPr lang="en-GB" sz="2400" dirty="0">
                <a:solidFill>
                  <a:srgbClr val="FF0000"/>
                </a:solidFill>
              </a:rPr>
              <a:t>True</a:t>
            </a:r>
          </a:p>
        </p:txBody>
      </p:sp>
      <p:sp>
        <p:nvSpPr>
          <p:cNvPr id="15" name="Rectangle 14">
            <a:extLst>
              <a:ext uri="{FF2B5EF4-FFF2-40B4-BE49-F238E27FC236}">
                <a16:creationId xmlns:a16="http://schemas.microsoft.com/office/drawing/2014/main" id="{9FCF4F1A-57EC-4AFB-AA94-F7D880C9FA3C}"/>
              </a:ext>
            </a:extLst>
          </p:cNvPr>
          <p:cNvSpPr/>
          <p:nvPr/>
        </p:nvSpPr>
        <p:spPr>
          <a:xfrm>
            <a:off x="11136560" y="6309320"/>
            <a:ext cx="806439" cy="461665"/>
          </a:xfrm>
          <a:prstGeom prst="rect">
            <a:avLst/>
          </a:prstGeom>
        </p:spPr>
        <p:txBody>
          <a:bodyPr wrap="none">
            <a:spAutoFit/>
          </a:bodyPr>
          <a:lstStyle/>
          <a:p>
            <a:r>
              <a:rPr lang="en-GB" sz="2400" dirty="0">
                <a:solidFill>
                  <a:srgbClr val="FF0000"/>
                </a:solidFill>
              </a:rPr>
              <a:t>True</a:t>
            </a:r>
          </a:p>
        </p:txBody>
      </p:sp>
    </p:spTree>
    <p:extLst>
      <p:ext uri="{BB962C8B-B14F-4D97-AF65-F5344CB8AC3E}">
        <p14:creationId xmlns:p14="http://schemas.microsoft.com/office/powerpoint/2010/main" val="185563514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Section 1: Skills Check</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8A24918E-F41C-4DBF-9CDB-68B69074E166}"/>
              </a:ext>
            </a:extLst>
          </p:cNvPr>
          <p:cNvSpPr/>
          <p:nvPr/>
        </p:nvSpPr>
        <p:spPr>
          <a:xfrm>
            <a:off x="2405834" y="665916"/>
            <a:ext cx="9001000" cy="1569660"/>
          </a:xfrm>
          <a:prstGeom prst="rect">
            <a:avLst/>
          </a:prstGeom>
        </p:spPr>
        <p:txBody>
          <a:bodyPr wrap="square">
            <a:spAutoFit/>
          </a:bodyPr>
          <a:lstStyle/>
          <a:p>
            <a:r>
              <a:rPr lang="en-GB" sz="2400" dirty="0"/>
              <a:t>10.	Place the numbers below in order, with the smallest first.</a:t>
            </a:r>
          </a:p>
          <a:p>
            <a:r>
              <a:rPr lang="en-GB" sz="2400" dirty="0"/>
              <a:t>(a)	147,    222,    316,    47,    32,    1004.</a:t>
            </a:r>
          </a:p>
          <a:p>
            <a:r>
              <a:rPr lang="en-GB" sz="2400" dirty="0"/>
              <a:t>(b)	1472,    3416,    621,    3813,    1471,    15 721.</a:t>
            </a:r>
          </a:p>
          <a:p>
            <a:r>
              <a:rPr lang="en-GB" sz="2400" dirty="0"/>
              <a:t>(c)	6000,    60 000,    3000,    30 000,    4 000 000.</a:t>
            </a:r>
          </a:p>
        </p:txBody>
      </p:sp>
      <p:sp>
        <p:nvSpPr>
          <p:cNvPr id="3" name="Rectangle 2">
            <a:extLst>
              <a:ext uri="{FF2B5EF4-FFF2-40B4-BE49-F238E27FC236}">
                <a16:creationId xmlns:a16="http://schemas.microsoft.com/office/drawing/2014/main" id="{77C26D69-3518-4D52-ACE2-00F228958A4E}"/>
              </a:ext>
            </a:extLst>
          </p:cNvPr>
          <p:cNvSpPr/>
          <p:nvPr/>
        </p:nvSpPr>
        <p:spPr>
          <a:xfrm>
            <a:off x="2450193" y="3325301"/>
            <a:ext cx="8458844" cy="830997"/>
          </a:xfrm>
          <a:prstGeom prst="rect">
            <a:avLst/>
          </a:prstGeom>
        </p:spPr>
        <p:txBody>
          <a:bodyPr wrap="square">
            <a:spAutoFit/>
          </a:bodyPr>
          <a:lstStyle/>
          <a:p>
            <a:r>
              <a:rPr lang="en-GB" sz="2400" dirty="0"/>
              <a:t>11. (a) What is the largest possible number you can make using each of these</a:t>
            </a:r>
          </a:p>
        </p:txBody>
      </p:sp>
      <p:sp>
        <p:nvSpPr>
          <p:cNvPr id="4" name="Rectangle 3">
            <a:extLst>
              <a:ext uri="{FF2B5EF4-FFF2-40B4-BE49-F238E27FC236}">
                <a16:creationId xmlns:a16="http://schemas.microsoft.com/office/drawing/2014/main" id="{F3DEC48C-FA1D-4C6C-80B2-D5944276FB9E}"/>
              </a:ext>
            </a:extLst>
          </p:cNvPr>
          <p:cNvSpPr/>
          <p:nvPr/>
        </p:nvSpPr>
        <p:spPr>
          <a:xfrm>
            <a:off x="5159896" y="3694984"/>
            <a:ext cx="5636479" cy="461665"/>
          </a:xfrm>
          <a:prstGeom prst="rect">
            <a:avLst/>
          </a:prstGeom>
        </p:spPr>
        <p:txBody>
          <a:bodyPr wrap="none">
            <a:spAutoFit/>
          </a:bodyPr>
          <a:lstStyle/>
          <a:p>
            <a:r>
              <a:rPr lang="en-GB" sz="2400" dirty="0"/>
              <a:t>digits once only:   4,   6,   3,   2  and  8 ?</a:t>
            </a:r>
          </a:p>
        </p:txBody>
      </p:sp>
      <p:sp>
        <p:nvSpPr>
          <p:cNvPr id="5" name="Rectangle 4">
            <a:extLst>
              <a:ext uri="{FF2B5EF4-FFF2-40B4-BE49-F238E27FC236}">
                <a16:creationId xmlns:a16="http://schemas.microsoft.com/office/drawing/2014/main" id="{70E98249-8AF4-430A-B2B9-A1011F65BA32}"/>
              </a:ext>
            </a:extLst>
          </p:cNvPr>
          <p:cNvSpPr/>
          <p:nvPr/>
        </p:nvSpPr>
        <p:spPr>
          <a:xfrm>
            <a:off x="2440320" y="4135720"/>
            <a:ext cx="6126163" cy="2308324"/>
          </a:xfrm>
          <a:prstGeom prst="rect">
            <a:avLst/>
          </a:prstGeom>
        </p:spPr>
        <p:txBody>
          <a:bodyPr wrap="square">
            <a:spAutoFit/>
          </a:bodyPr>
          <a:lstStyle/>
          <a:p>
            <a:r>
              <a:rPr lang="en-GB" sz="2400" dirty="0"/>
              <a:t>(b)	What is the smallest number you can make using all the digits in (a)?</a:t>
            </a:r>
          </a:p>
          <a:p>
            <a:r>
              <a:rPr lang="en-GB" sz="2400" dirty="0"/>
              <a:t>(c)	What do you notice about the order of the digits in your answers to (a) and (b)?</a:t>
            </a:r>
          </a:p>
          <a:p>
            <a:r>
              <a:rPr lang="en-GB" sz="2400" dirty="0"/>
              <a:t>(d)	How do your answers change if you can use 0 as well?</a:t>
            </a:r>
          </a:p>
        </p:txBody>
      </p:sp>
      <p:sp>
        <p:nvSpPr>
          <p:cNvPr id="6" name="TextBox 5">
            <a:extLst>
              <a:ext uri="{FF2B5EF4-FFF2-40B4-BE49-F238E27FC236}">
                <a16:creationId xmlns:a16="http://schemas.microsoft.com/office/drawing/2014/main" id="{EB8FBE15-2982-43C2-A7A8-BAFE563766D4}"/>
              </a:ext>
            </a:extLst>
          </p:cNvPr>
          <p:cNvSpPr txBox="1"/>
          <p:nvPr/>
        </p:nvSpPr>
        <p:spPr>
          <a:xfrm>
            <a:off x="2423568" y="2125324"/>
            <a:ext cx="4896544" cy="461665"/>
          </a:xfrm>
          <a:prstGeom prst="rect">
            <a:avLst/>
          </a:prstGeom>
          <a:noFill/>
        </p:spPr>
        <p:txBody>
          <a:bodyPr wrap="square" rtlCol="0">
            <a:spAutoFit/>
          </a:bodyPr>
          <a:lstStyle/>
          <a:p>
            <a:r>
              <a:rPr lang="en-GB" sz="2400" dirty="0">
                <a:solidFill>
                  <a:srgbClr val="FF0000"/>
                </a:solidFill>
              </a:rPr>
              <a:t>(a) 32, 47, 147, 222, 316, 1004</a:t>
            </a:r>
          </a:p>
        </p:txBody>
      </p:sp>
      <p:sp>
        <p:nvSpPr>
          <p:cNvPr id="7" name="Rectangle 6">
            <a:extLst>
              <a:ext uri="{FF2B5EF4-FFF2-40B4-BE49-F238E27FC236}">
                <a16:creationId xmlns:a16="http://schemas.microsoft.com/office/drawing/2014/main" id="{CD440CB1-3008-4137-9223-54519236E0A3}"/>
              </a:ext>
            </a:extLst>
          </p:cNvPr>
          <p:cNvSpPr/>
          <p:nvPr/>
        </p:nvSpPr>
        <p:spPr>
          <a:xfrm>
            <a:off x="2405834" y="2542959"/>
            <a:ext cx="5697394" cy="461665"/>
          </a:xfrm>
          <a:prstGeom prst="rect">
            <a:avLst/>
          </a:prstGeom>
        </p:spPr>
        <p:txBody>
          <a:bodyPr wrap="none">
            <a:spAutoFit/>
          </a:bodyPr>
          <a:lstStyle/>
          <a:p>
            <a:r>
              <a:rPr lang="en-GB" sz="2400" dirty="0">
                <a:solidFill>
                  <a:srgbClr val="FF0000"/>
                </a:solidFill>
              </a:rPr>
              <a:t>(b) 621, 1471, 1472, 3416, 3813, 15 721</a:t>
            </a:r>
            <a:endParaRPr lang="en-GB" sz="2400" dirty="0"/>
          </a:p>
        </p:txBody>
      </p:sp>
      <p:sp>
        <p:nvSpPr>
          <p:cNvPr id="8" name="Rectangle 7">
            <a:extLst>
              <a:ext uri="{FF2B5EF4-FFF2-40B4-BE49-F238E27FC236}">
                <a16:creationId xmlns:a16="http://schemas.microsoft.com/office/drawing/2014/main" id="{4A02017F-29DC-4AAC-AED9-E968394ABFC6}"/>
              </a:ext>
            </a:extLst>
          </p:cNvPr>
          <p:cNvSpPr/>
          <p:nvPr/>
        </p:nvSpPr>
        <p:spPr>
          <a:xfrm>
            <a:off x="2440321" y="2954284"/>
            <a:ext cx="5936240" cy="461665"/>
          </a:xfrm>
          <a:prstGeom prst="rect">
            <a:avLst/>
          </a:prstGeom>
        </p:spPr>
        <p:txBody>
          <a:bodyPr wrap="none">
            <a:spAutoFit/>
          </a:bodyPr>
          <a:lstStyle/>
          <a:p>
            <a:r>
              <a:rPr lang="en-GB" sz="2400" dirty="0">
                <a:solidFill>
                  <a:srgbClr val="FF0000"/>
                </a:solidFill>
              </a:rPr>
              <a:t>(c) 3000, 6000, 30 000, 60 000, 4 000 000</a:t>
            </a:r>
            <a:endParaRPr lang="en-GB" sz="2400" dirty="0"/>
          </a:p>
        </p:txBody>
      </p:sp>
      <p:sp>
        <p:nvSpPr>
          <p:cNvPr id="9" name="TextBox 8">
            <a:extLst>
              <a:ext uri="{FF2B5EF4-FFF2-40B4-BE49-F238E27FC236}">
                <a16:creationId xmlns:a16="http://schemas.microsoft.com/office/drawing/2014/main" id="{1A906AE7-7F3D-48CC-8AA4-00CADD8A23B1}"/>
              </a:ext>
            </a:extLst>
          </p:cNvPr>
          <p:cNvSpPr txBox="1"/>
          <p:nvPr/>
        </p:nvSpPr>
        <p:spPr>
          <a:xfrm>
            <a:off x="10909037" y="3740799"/>
            <a:ext cx="1091619" cy="461665"/>
          </a:xfrm>
          <a:prstGeom prst="rect">
            <a:avLst/>
          </a:prstGeom>
          <a:noFill/>
        </p:spPr>
        <p:txBody>
          <a:bodyPr wrap="square" rtlCol="0">
            <a:spAutoFit/>
          </a:bodyPr>
          <a:lstStyle/>
          <a:p>
            <a:r>
              <a:rPr lang="en-GB" sz="2400" dirty="0">
                <a:solidFill>
                  <a:srgbClr val="FF0000"/>
                </a:solidFill>
              </a:rPr>
              <a:t>86432</a:t>
            </a:r>
          </a:p>
        </p:txBody>
      </p:sp>
      <p:sp>
        <p:nvSpPr>
          <p:cNvPr id="10" name="Rectangle 9">
            <a:extLst>
              <a:ext uri="{FF2B5EF4-FFF2-40B4-BE49-F238E27FC236}">
                <a16:creationId xmlns:a16="http://schemas.microsoft.com/office/drawing/2014/main" id="{EDDE9BE3-4713-4D52-8004-25482FF52E23}"/>
              </a:ext>
            </a:extLst>
          </p:cNvPr>
          <p:cNvSpPr/>
          <p:nvPr/>
        </p:nvSpPr>
        <p:spPr>
          <a:xfrm>
            <a:off x="7855424" y="4507321"/>
            <a:ext cx="1042273" cy="461665"/>
          </a:xfrm>
          <a:prstGeom prst="rect">
            <a:avLst/>
          </a:prstGeom>
        </p:spPr>
        <p:txBody>
          <a:bodyPr wrap="none">
            <a:spAutoFit/>
          </a:bodyPr>
          <a:lstStyle/>
          <a:p>
            <a:r>
              <a:rPr lang="en-GB" sz="2400" dirty="0">
                <a:solidFill>
                  <a:srgbClr val="FF0000"/>
                </a:solidFill>
              </a:rPr>
              <a:t>23468</a:t>
            </a:r>
          </a:p>
        </p:txBody>
      </p:sp>
      <p:sp>
        <p:nvSpPr>
          <p:cNvPr id="11" name="Rectangle 10">
            <a:extLst>
              <a:ext uri="{FF2B5EF4-FFF2-40B4-BE49-F238E27FC236}">
                <a16:creationId xmlns:a16="http://schemas.microsoft.com/office/drawing/2014/main" id="{DCAFE026-D315-44DD-B6BD-43538711B61B}"/>
              </a:ext>
            </a:extLst>
          </p:cNvPr>
          <p:cNvSpPr/>
          <p:nvPr/>
        </p:nvSpPr>
        <p:spPr>
          <a:xfrm>
            <a:off x="8566484" y="4876690"/>
            <a:ext cx="3143672" cy="830997"/>
          </a:xfrm>
          <a:prstGeom prst="rect">
            <a:avLst/>
          </a:prstGeom>
        </p:spPr>
        <p:txBody>
          <a:bodyPr wrap="square">
            <a:spAutoFit/>
          </a:bodyPr>
          <a:lstStyle/>
          <a:p>
            <a:r>
              <a:rPr lang="en-GB" sz="2400" dirty="0">
                <a:solidFill>
                  <a:srgbClr val="FF0000"/>
                </a:solidFill>
              </a:rPr>
              <a:t>The digits are in the reverse order</a:t>
            </a:r>
          </a:p>
        </p:txBody>
      </p:sp>
      <p:sp>
        <p:nvSpPr>
          <p:cNvPr id="12" name="Rectangle 11">
            <a:extLst>
              <a:ext uri="{FF2B5EF4-FFF2-40B4-BE49-F238E27FC236}">
                <a16:creationId xmlns:a16="http://schemas.microsoft.com/office/drawing/2014/main" id="{FAD08599-F965-44FB-B441-0D47B4686730}"/>
              </a:ext>
            </a:extLst>
          </p:cNvPr>
          <p:cNvSpPr/>
          <p:nvPr/>
        </p:nvSpPr>
        <p:spPr>
          <a:xfrm>
            <a:off x="4907789" y="5985063"/>
            <a:ext cx="2581156" cy="461665"/>
          </a:xfrm>
          <a:prstGeom prst="rect">
            <a:avLst/>
          </a:prstGeom>
        </p:spPr>
        <p:txBody>
          <a:bodyPr wrap="none">
            <a:spAutoFit/>
          </a:bodyPr>
          <a:lstStyle/>
          <a:p>
            <a:r>
              <a:rPr lang="en-GB" sz="2400" dirty="0">
                <a:solidFill>
                  <a:srgbClr val="FF0000"/>
                </a:solidFill>
              </a:rPr>
              <a:t>864 320   Largest</a:t>
            </a:r>
          </a:p>
        </p:txBody>
      </p:sp>
      <p:sp>
        <p:nvSpPr>
          <p:cNvPr id="13" name="Rectangle 12">
            <a:extLst>
              <a:ext uri="{FF2B5EF4-FFF2-40B4-BE49-F238E27FC236}">
                <a16:creationId xmlns:a16="http://schemas.microsoft.com/office/drawing/2014/main" id="{98C4DD51-E644-4E7B-AC62-C87FEB16AFFD}"/>
              </a:ext>
            </a:extLst>
          </p:cNvPr>
          <p:cNvSpPr/>
          <p:nvPr/>
        </p:nvSpPr>
        <p:spPr>
          <a:xfrm>
            <a:off x="8103228" y="5982379"/>
            <a:ext cx="2735044" cy="461665"/>
          </a:xfrm>
          <a:prstGeom prst="rect">
            <a:avLst/>
          </a:prstGeom>
        </p:spPr>
        <p:txBody>
          <a:bodyPr wrap="none">
            <a:spAutoFit/>
          </a:bodyPr>
          <a:lstStyle/>
          <a:p>
            <a:r>
              <a:rPr lang="en-GB" sz="2400" dirty="0">
                <a:solidFill>
                  <a:srgbClr val="FF0000"/>
                </a:solidFill>
              </a:rPr>
              <a:t>203 468   Smallest</a:t>
            </a:r>
          </a:p>
        </p:txBody>
      </p:sp>
    </p:spTree>
    <p:extLst>
      <p:ext uri="{BB962C8B-B14F-4D97-AF65-F5344CB8AC3E}">
        <p14:creationId xmlns:p14="http://schemas.microsoft.com/office/powerpoint/2010/main" val="35087740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Section 1: Skills Check</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ACC68E24-4B49-4E01-8DEE-067EB921FF3D}"/>
              </a:ext>
            </a:extLst>
          </p:cNvPr>
          <p:cNvSpPr/>
          <p:nvPr/>
        </p:nvSpPr>
        <p:spPr>
          <a:xfrm>
            <a:off x="2236819" y="773159"/>
            <a:ext cx="9748420" cy="1877437"/>
          </a:xfrm>
          <a:prstGeom prst="rect">
            <a:avLst/>
          </a:prstGeom>
        </p:spPr>
        <p:txBody>
          <a:bodyPr wrap="square">
            <a:spAutoFit/>
          </a:bodyPr>
          <a:lstStyle/>
          <a:p>
            <a:r>
              <a:rPr lang="en-GB" sz="2400" dirty="0"/>
              <a:t>12.Ramesh says that there are 120 pupils in his year at school.  If he has rounded the number of pupils in his year to the nearest 10, how many pupils could there be in his school year?</a:t>
            </a:r>
          </a:p>
          <a:p>
            <a:r>
              <a:rPr lang="en-GB" sz="2400" dirty="0"/>
              <a:t>(Write all the possible answers.)</a:t>
            </a:r>
          </a:p>
          <a:p>
            <a:endParaRPr lang="en-GB" dirty="0"/>
          </a:p>
        </p:txBody>
      </p:sp>
      <p:sp>
        <p:nvSpPr>
          <p:cNvPr id="3" name="Rectangle 2">
            <a:extLst>
              <a:ext uri="{FF2B5EF4-FFF2-40B4-BE49-F238E27FC236}">
                <a16:creationId xmlns:a16="http://schemas.microsoft.com/office/drawing/2014/main" id="{AA6D8A05-C022-4C92-B0D8-0CEFA5125817}"/>
              </a:ext>
            </a:extLst>
          </p:cNvPr>
          <p:cNvSpPr/>
          <p:nvPr/>
        </p:nvSpPr>
        <p:spPr>
          <a:xfrm>
            <a:off x="2237682" y="2864222"/>
            <a:ext cx="9466956" cy="2677656"/>
          </a:xfrm>
          <a:prstGeom prst="rect">
            <a:avLst/>
          </a:prstGeom>
        </p:spPr>
        <p:txBody>
          <a:bodyPr wrap="square">
            <a:spAutoFit/>
          </a:bodyPr>
          <a:lstStyle/>
          <a:p>
            <a:r>
              <a:rPr lang="en-GB" sz="2400" dirty="0"/>
              <a:t>13.	A newspaper report states that 42 000 people watched a football match at Wembley.  The actual number has been rounded to the nearest 1000.</a:t>
            </a:r>
          </a:p>
          <a:p>
            <a:r>
              <a:rPr lang="en-GB" sz="2400" dirty="0"/>
              <a:t>(a)	What is the largest possible number of people that watched the match?</a:t>
            </a:r>
          </a:p>
          <a:p>
            <a:r>
              <a:rPr lang="en-GB" sz="2400" dirty="0"/>
              <a:t>(b)	What is the smallest possible number of people that watched the match?</a:t>
            </a:r>
          </a:p>
        </p:txBody>
      </p:sp>
      <p:sp>
        <p:nvSpPr>
          <p:cNvPr id="4" name="TextBox 3">
            <a:extLst>
              <a:ext uri="{FF2B5EF4-FFF2-40B4-BE49-F238E27FC236}">
                <a16:creationId xmlns:a16="http://schemas.microsoft.com/office/drawing/2014/main" id="{28889210-4428-484B-80C0-5F9DBA2F99D7}"/>
              </a:ext>
            </a:extLst>
          </p:cNvPr>
          <p:cNvSpPr txBox="1"/>
          <p:nvPr/>
        </p:nvSpPr>
        <p:spPr>
          <a:xfrm>
            <a:off x="2927648" y="2325613"/>
            <a:ext cx="7776864" cy="461665"/>
          </a:xfrm>
          <a:prstGeom prst="rect">
            <a:avLst/>
          </a:prstGeom>
          <a:noFill/>
        </p:spPr>
        <p:txBody>
          <a:bodyPr wrap="square" rtlCol="0">
            <a:spAutoFit/>
          </a:bodyPr>
          <a:lstStyle/>
          <a:p>
            <a:r>
              <a:rPr lang="en-GB" sz="2400" dirty="0">
                <a:solidFill>
                  <a:srgbClr val="FF0000"/>
                </a:solidFill>
              </a:rPr>
              <a:t>115, 116, 117, 118, 119, 120, 121, 122, 123, 124</a:t>
            </a:r>
          </a:p>
        </p:txBody>
      </p:sp>
      <p:sp>
        <p:nvSpPr>
          <p:cNvPr id="5" name="TextBox 4">
            <a:extLst>
              <a:ext uri="{FF2B5EF4-FFF2-40B4-BE49-F238E27FC236}">
                <a16:creationId xmlns:a16="http://schemas.microsoft.com/office/drawing/2014/main" id="{E3672A8D-AF0C-4D83-81E0-2BFEA735C898}"/>
              </a:ext>
            </a:extLst>
          </p:cNvPr>
          <p:cNvSpPr txBox="1"/>
          <p:nvPr/>
        </p:nvSpPr>
        <p:spPr>
          <a:xfrm>
            <a:off x="5879976" y="4346887"/>
            <a:ext cx="2554188" cy="461665"/>
          </a:xfrm>
          <a:prstGeom prst="rect">
            <a:avLst/>
          </a:prstGeom>
          <a:noFill/>
        </p:spPr>
        <p:txBody>
          <a:bodyPr wrap="square" rtlCol="0">
            <a:spAutoFit/>
          </a:bodyPr>
          <a:lstStyle/>
          <a:p>
            <a:r>
              <a:rPr lang="en-GB" sz="2400" dirty="0">
                <a:solidFill>
                  <a:srgbClr val="FF0000"/>
                </a:solidFill>
              </a:rPr>
              <a:t>42 499 people</a:t>
            </a:r>
          </a:p>
        </p:txBody>
      </p:sp>
      <p:sp>
        <p:nvSpPr>
          <p:cNvPr id="6" name="Rectangle 5">
            <a:extLst>
              <a:ext uri="{FF2B5EF4-FFF2-40B4-BE49-F238E27FC236}">
                <a16:creationId xmlns:a16="http://schemas.microsoft.com/office/drawing/2014/main" id="{C4B24147-5D96-48AB-9FA4-DAFD2B288B03}"/>
              </a:ext>
            </a:extLst>
          </p:cNvPr>
          <p:cNvSpPr/>
          <p:nvPr/>
        </p:nvSpPr>
        <p:spPr>
          <a:xfrm>
            <a:off x="5922022" y="5141768"/>
            <a:ext cx="2138727" cy="461665"/>
          </a:xfrm>
          <a:prstGeom prst="rect">
            <a:avLst/>
          </a:prstGeom>
        </p:spPr>
        <p:txBody>
          <a:bodyPr wrap="none">
            <a:spAutoFit/>
          </a:bodyPr>
          <a:lstStyle/>
          <a:p>
            <a:r>
              <a:rPr lang="en-GB" sz="2400" dirty="0">
                <a:solidFill>
                  <a:srgbClr val="FF0000"/>
                </a:solidFill>
              </a:rPr>
              <a:t>41 500 people</a:t>
            </a:r>
          </a:p>
        </p:txBody>
      </p:sp>
    </p:spTree>
    <p:extLst>
      <p:ext uri="{BB962C8B-B14F-4D97-AF65-F5344CB8AC3E}">
        <p14:creationId xmlns:p14="http://schemas.microsoft.com/office/powerpoint/2010/main" val="114203795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Alapértelmezett terv">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20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20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Alapértelmezett terv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lapértelmezett terv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lapértelmezett terv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lapértelmezett terv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lapértelmezett terv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lapértelmezett terv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lapértelmezett terv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Alapértelmezett terv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CC"/>
        </a:hlink>
        <a:folHlink>
          <a:srgbClr val="B2B2B2"/>
        </a:folHlink>
      </a:clrScheme>
      <a:clrMap bg1="lt1" tx1="dk1" bg2="lt2" tx2="dk2" accent1="accent1" accent2="accent2" accent3="accent3" accent4="accent4" accent5="accent5" accent6="accent6" hlink="hlink" folHlink="folHlink"/>
    </a:extraClrScheme>
    <a:extraClrScheme>
      <a:clrScheme name="Alapértelmezett terv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CC"/>
        </a:hlink>
        <a:folHlink>
          <a:srgbClr val="00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242D3088D216458E0212DCF115C968" ma:contentTypeVersion="13" ma:contentTypeDescription="Create a new document." ma:contentTypeScope="" ma:versionID="dec315d4ad1de463c9cd8d1883a63030">
  <xsd:schema xmlns:xsd="http://www.w3.org/2001/XMLSchema" xmlns:xs="http://www.w3.org/2001/XMLSchema" xmlns:p="http://schemas.microsoft.com/office/2006/metadata/properties" xmlns:ns3="9ee75292-5076-4fcc-bc52-dcc754448144" xmlns:ns4="f7b00057-f5aa-46f4-8410-da255f325540" targetNamespace="http://schemas.microsoft.com/office/2006/metadata/properties" ma:root="true" ma:fieldsID="dd1e531ce6b01eaefd4a7de6ab057d9e" ns3:_="" ns4:_="">
    <xsd:import namespace="9ee75292-5076-4fcc-bc52-dcc754448144"/>
    <xsd:import namespace="f7b00057-f5aa-46f4-8410-da255f32554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e75292-5076-4fcc-bc52-dcc75444814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7b00057-f5aa-46f4-8410-da255f32554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6BE0993-3E8D-4AAE-A529-3CB4C627C3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e75292-5076-4fcc-bc52-dcc754448144"/>
    <ds:schemaRef ds:uri="f7b00057-f5aa-46f4-8410-da255f3255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243552F-E41D-424C-8547-11ECC67B9BE1}">
  <ds:schemaRefs>
    <ds:schemaRef ds:uri="http://schemas.microsoft.com/sharepoint/v3/contenttype/forms"/>
  </ds:schemaRefs>
</ds:datastoreItem>
</file>

<file path=customXml/itemProps3.xml><?xml version="1.0" encoding="utf-8"?>
<ds:datastoreItem xmlns:ds="http://schemas.openxmlformats.org/officeDocument/2006/customXml" ds:itemID="{A0D26DF9-5106-4408-AEB8-21B8AFA51FB3}">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9ee75292-5076-4fcc-bc52-dcc754448144"/>
    <ds:schemaRef ds:uri="http://purl.org/dc/terms/"/>
    <ds:schemaRef ds:uri="f7b00057-f5aa-46f4-8410-da255f325540"/>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7715</TotalTime>
  <Words>3715</Words>
  <Application>Microsoft Office PowerPoint</Application>
  <PresentationFormat>Widescreen</PresentationFormat>
  <Paragraphs>505</Paragraphs>
  <Slides>28</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ＭＳ Ｐゴシック</vt:lpstr>
      <vt:lpstr>Arial</vt:lpstr>
      <vt:lpstr>Cambria Math</vt:lpstr>
      <vt:lpstr>Times New Roman</vt:lpstr>
      <vt:lpstr>Alapértelmezett terv</vt:lpstr>
      <vt:lpstr>Supporting and Enhancing Mathematics and Statistics Unit: Arithmetic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Unit1</dc:title>
  <dc:creator>a</dc:creator>
  <cp:lastModifiedBy>Andrew Russell</cp:lastModifiedBy>
  <cp:revision>304</cp:revision>
  <cp:lastPrinted>2016-10-17T08:47:54Z</cp:lastPrinted>
  <dcterms:created xsi:type="dcterms:W3CDTF">2012-10-10T19:07:13Z</dcterms:created>
  <dcterms:modified xsi:type="dcterms:W3CDTF">2021-08-13T11:01:10Z</dcterms:modified>
</cp:coreProperties>
</file>