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355" r:id="rId5"/>
    <p:sldId id="283" r:id="rId6"/>
    <p:sldId id="356" r:id="rId7"/>
    <p:sldId id="365" r:id="rId8"/>
    <p:sldId id="371" r:id="rId9"/>
    <p:sldId id="382" r:id="rId10"/>
    <p:sldId id="358" r:id="rId11"/>
    <p:sldId id="357" r:id="rId12"/>
    <p:sldId id="373" r:id="rId13"/>
    <p:sldId id="366" r:id="rId14"/>
    <p:sldId id="359" r:id="rId15"/>
    <p:sldId id="361" r:id="rId16"/>
    <p:sldId id="487" r:id="rId17"/>
    <p:sldId id="383" r:id="rId18"/>
    <p:sldId id="378" r:id="rId19"/>
    <p:sldId id="362" r:id="rId20"/>
    <p:sldId id="380" r:id="rId21"/>
    <p:sldId id="381" r:id="rId22"/>
    <p:sldId id="379" r:id="rId23"/>
    <p:sldId id="369" r:id="rId24"/>
    <p:sldId id="488" r:id="rId25"/>
    <p:sldId id="377" r:id="rId26"/>
    <p:sldId id="370" r:id="rId27"/>
    <p:sldId id="376" r:id="rId28"/>
    <p:sldId id="489" r:id="rId29"/>
    <p:sldId id="490" r:id="rId30"/>
    <p:sldId id="368" r:id="rId31"/>
  </p:sldIdLst>
  <p:sldSz cx="12192000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6"/>
  </p:normalViewPr>
  <p:slideViewPr>
    <p:cSldViewPr>
      <p:cViewPr varScale="1">
        <p:scale>
          <a:sx n="80" d="100"/>
          <a:sy n="80" d="100"/>
        </p:scale>
        <p:origin x="132" y="5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charset="0"/>
              <a:buNone/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fld id="{68FCC49C-92F4-486F-8D45-77C86ABB1FF0}" type="datetime1">
              <a:rPr lang="en-US" altLang="en-US"/>
              <a:pPr>
                <a:defRPr/>
              </a:pPr>
              <a:t>8/13/2021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charset="0"/>
              <a:buNone/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fld id="{97D64321-B5A8-47E5-A609-99FAF3D09F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2125" y="-11796713"/>
            <a:ext cx="22204363" cy="1249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4582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39996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508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91740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9391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803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70726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31400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31254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7328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48203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79175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2677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4307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937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1792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9743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0176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4877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8520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5301208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Enhancing and Supporting Mathematics and Data Science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0"/>
            <a:ext cx="7200800" cy="550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0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674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5700" y="2276475"/>
            <a:ext cx="7865533" cy="30924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1604963"/>
            <a:ext cx="10725151" cy="3975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44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4385" y="1604963"/>
            <a:ext cx="2736849" cy="3975100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4963"/>
            <a:ext cx="8011584" cy="3975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086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1544" y="3379"/>
            <a:ext cx="10363200" cy="792088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5680" y="306896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3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5700" y="2276475"/>
            <a:ext cx="7865533" cy="30924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04963"/>
            <a:ext cx="10725151" cy="3975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952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5700" y="2276475"/>
            <a:ext cx="7865533" cy="30924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259917" cy="3975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72718" y="1604963"/>
            <a:ext cx="5262033" cy="3975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7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2438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5700" y="2276475"/>
            <a:ext cx="7865533" cy="30924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60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41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34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220756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" name="AutoShape 6" descr="https://liveplymouthac.sharepoint.com/sites/u212/Logo%20files/UoP%20Logo_Centred_Colour.jpg"/>
          <p:cNvSpPr>
            <a:spLocks noChangeAspect="1" noChangeArrowheads="1"/>
          </p:cNvSpPr>
          <p:nvPr userDrawn="1"/>
        </p:nvSpPr>
        <p:spPr bwMode="auto">
          <a:xfrm>
            <a:off x="335360" y="620688"/>
            <a:ext cx="273630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085" y="5031616"/>
            <a:ext cx="2389738" cy="1826384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 bwMode="auto">
          <a:xfrm>
            <a:off x="2207568" y="0"/>
            <a:ext cx="9984432" cy="6206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15" r:id="rId1"/>
    <p:sldLayoutId id="2147484904" r:id="rId2"/>
    <p:sldLayoutId id="2147484905" r:id="rId3"/>
    <p:sldLayoutId id="2147484906" r:id="rId4"/>
    <p:sldLayoutId id="2147484907" r:id="rId5"/>
    <p:sldLayoutId id="2147484908" r:id="rId6"/>
    <p:sldLayoutId id="2147484909" r:id="rId7"/>
    <p:sldLayoutId id="2147484910" r:id="rId8"/>
    <p:sldLayoutId id="2147484911" r:id="rId9"/>
    <p:sldLayoutId id="2147484912" r:id="rId10"/>
    <p:sldLayoutId id="2147484913" r:id="rId11"/>
    <p:sldLayoutId id="2147484914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4B8D"/>
          </a:solidFill>
          <a:latin typeface="+mj-lt"/>
          <a:ea typeface="+mj-ea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4B8D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4B8D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4B8D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4B8D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4B8D"/>
          </a:solidFill>
          <a:latin typeface="Arial" charset="0"/>
          <a:ea typeface="ＭＳ Ｐゴシック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4B8D"/>
          </a:solidFill>
          <a:latin typeface="Arial" charset="0"/>
          <a:ea typeface="ＭＳ Ｐゴシック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4B8D"/>
          </a:solidFill>
          <a:latin typeface="Arial" charset="0"/>
          <a:ea typeface="ＭＳ Ｐゴシック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4B8D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4B8D"/>
          </a:solidFill>
          <a:latin typeface="+mn-lt"/>
          <a:ea typeface="+mn-ea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4B8D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4B8D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4B8D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4B8D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4B8D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4B8D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4B8D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4B8D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44" y="5301208"/>
            <a:ext cx="11737304" cy="1325563"/>
          </a:xfrm>
        </p:spPr>
        <p:txBody>
          <a:bodyPr/>
          <a:lstStyle/>
          <a:p>
            <a:r>
              <a:rPr lang="en-GB" sz="3600" dirty="0"/>
              <a:t>Supporting and Enhancing Mathematics and Statistics</a:t>
            </a:r>
            <a:br>
              <a:rPr lang="en-GB" sz="3600" dirty="0"/>
            </a:br>
            <a:r>
              <a:rPr lang="en-GB" sz="3600" b="1" dirty="0"/>
              <a:t>Unit: Approximation and Estimation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89271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51583" y="980728"/>
            <a:ext cx="9721081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3.	 Write the number  183.9591  correct to: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383154" y="35511"/>
            <a:ext cx="936103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GB" sz="3200" b="1" dirty="0"/>
              <a:t>Skill Check: Significant Figures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3200" b="1" dirty="0"/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91D234-490B-4043-A1B7-657B2FADF552}"/>
              </a:ext>
            </a:extLst>
          </p:cNvPr>
          <p:cNvSpPr/>
          <p:nvPr/>
        </p:nvSpPr>
        <p:spPr>
          <a:xfrm>
            <a:off x="2471472" y="3462466"/>
            <a:ext cx="88430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4. Use a calculator to carry out the following calculations.  In each case, give the answer to 2 significant figures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802A8B-3037-413C-B76A-7F97AC847994}"/>
              </a:ext>
            </a:extLst>
          </p:cNvPr>
          <p:cNvSpPr txBox="1"/>
          <p:nvPr/>
        </p:nvSpPr>
        <p:spPr>
          <a:xfrm>
            <a:off x="2495600" y="1483552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(a) 2 significant figures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75E637-B71A-4470-86E6-1064D5F6786C}"/>
              </a:ext>
            </a:extLst>
          </p:cNvPr>
          <p:cNvSpPr/>
          <p:nvPr/>
        </p:nvSpPr>
        <p:spPr>
          <a:xfrm>
            <a:off x="2497807" y="1945217"/>
            <a:ext cx="3283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(b) 3 significant figures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1738F2-B07A-493F-9810-19355F11A29A}"/>
              </a:ext>
            </a:extLst>
          </p:cNvPr>
          <p:cNvSpPr/>
          <p:nvPr/>
        </p:nvSpPr>
        <p:spPr>
          <a:xfrm>
            <a:off x="2506623" y="2406882"/>
            <a:ext cx="3265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(c) 5 significant figures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49BE72-0DB1-4D07-BA0A-861FF26C18C6}"/>
              </a:ext>
            </a:extLst>
          </p:cNvPr>
          <p:cNvSpPr/>
          <p:nvPr/>
        </p:nvSpPr>
        <p:spPr>
          <a:xfrm>
            <a:off x="2520458" y="2868547"/>
            <a:ext cx="3283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(d) 1 significant figures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F3AD25-D11F-44E8-AD15-979BC417B4AF}"/>
              </a:ext>
            </a:extLst>
          </p:cNvPr>
          <p:cNvSpPr txBox="1"/>
          <p:nvPr/>
        </p:nvSpPr>
        <p:spPr>
          <a:xfrm>
            <a:off x="2502602" y="430501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(a) 33 ÷ 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1ACCC6-C06F-4484-9F73-DE8EFCC2E5B1}"/>
              </a:ext>
            </a:extLst>
          </p:cNvPr>
          <p:cNvSpPr/>
          <p:nvPr/>
        </p:nvSpPr>
        <p:spPr>
          <a:xfrm>
            <a:off x="5539289" y="4342345"/>
            <a:ext cx="1895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(b) 22 ÷ 0.7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CDC93C-C43F-4146-9BB5-4C2E8E7B4C1B}"/>
              </a:ext>
            </a:extLst>
          </p:cNvPr>
          <p:cNvSpPr/>
          <p:nvPr/>
        </p:nvSpPr>
        <p:spPr>
          <a:xfrm>
            <a:off x="8957193" y="4300611"/>
            <a:ext cx="204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(c) 142 ÷ 0.8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1EDE62-F1AF-4409-A09E-F4A18B179BD6}"/>
              </a:ext>
            </a:extLst>
          </p:cNvPr>
          <p:cNvSpPr txBox="1"/>
          <p:nvPr/>
        </p:nvSpPr>
        <p:spPr>
          <a:xfrm>
            <a:off x="2448559" y="502683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(d)  66 x 1.27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2982DB-5128-40FC-901A-69ACDAA0C44A}"/>
              </a:ext>
            </a:extLst>
          </p:cNvPr>
          <p:cNvSpPr/>
          <p:nvPr/>
        </p:nvSpPr>
        <p:spPr>
          <a:xfrm>
            <a:off x="5522347" y="4981418"/>
            <a:ext cx="23407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(e) 3.25 x 1001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BD34F7-1664-4170-915D-BDEC5EB000B5}"/>
              </a:ext>
            </a:extLst>
          </p:cNvPr>
          <p:cNvSpPr/>
          <p:nvPr/>
        </p:nvSpPr>
        <p:spPr>
          <a:xfrm>
            <a:off x="9060710" y="4974476"/>
            <a:ext cx="1654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(f)  62 x 47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7ECD7C-C96A-4516-8A91-F0F950DF8B85}"/>
              </a:ext>
            </a:extLst>
          </p:cNvPr>
          <p:cNvSpPr/>
          <p:nvPr/>
        </p:nvSpPr>
        <p:spPr>
          <a:xfrm>
            <a:off x="2471472" y="5665474"/>
            <a:ext cx="25971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(g)  3.41 x 0.0092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C354904-FB77-47E1-AA4D-40FA174D53CF}"/>
              </a:ext>
            </a:extLst>
          </p:cNvPr>
          <p:cNvSpPr/>
          <p:nvPr/>
        </p:nvSpPr>
        <p:spPr>
          <a:xfrm>
            <a:off x="9119279" y="5579879"/>
            <a:ext cx="22381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</a:t>
            </a:r>
            <a:r>
              <a:rPr lang="en-GB" sz="2400" dirty="0" err="1"/>
              <a:t>i</a:t>
            </a:r>
            <a:r>
              <a:rPr lang="en-GB" sz="2400" dirty="0"/>
              <a:t>)  42 x 1.0952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990205-E9A8-48C1-998A-3344F2BF8409}"/>
              </a:ext>
            </a:extLst>
          </p:cNvPr>
          <p:cNvSpPr/>
          <p:nvPr/>
        </p:nvSpPr>
        <p:spPr>
          <a:xfrm>
            <a:off x="5909430" y="5646439"/>
            <a:ext cx="22381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(h) 88 ÷ 0.007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852737-79E3-4851-A8AA-786791A58D0A}"/>
              </a:ext>
            </a:extLst>
          </p:cNvPr>
          <p:cNvSpPr/>
          <p:nvPr/>
        </p:nvSpPr>
        <p:spPr>
          <a:xfrm>
            <a:off x="6182019" y="1514329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180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A9E5615-7BED-4AAB-879A-F4A275E4CBD5}"/>
              </a:ext>
            </a:extLst>
          </p:cNvPr>
          <p:cNvSpPr/>
          <p:nvPr/>
        </p:nvSpPr>
        <p:spPr>
          <a:xfrm>
            <a:off x="6197863" y="1978065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184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BC7A95C-634D-4426-BD1A-E2DB5B0882BB}"/>
              </a:ext>
            </a:extLst>
          </p:cNvPr>
          <p:cNvSpPr/>
          <p:nvPr/>
        </p:nvSpPr>
        <p:spPr>
          <a:xfrm>
            <a:off x="6229331" y="2440981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183.96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7ABB3BD-4026-49BD-B6EC-73F857909FDB}"/>
              </a:ext>
            </a:extLst>
          </p:cNvPr>
          <p:cNvSpPr/>
          <p:nvPr/>
        </p:nvSpPr>
        <p:spPr>
          <a:xfrm>
            <a:off x="6272874" y="2928864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200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9B06960-24E7-47B6-93B5-97ABA5F0C9CE}"/>
              </a:ext>
            </a:extLst>
          </p:cNvPr>
          <p:cNvSpPr/>
          <p:nvPr/>
        </p:nvSpPr>
        <p:spPr>
          <a:xfrm>
            <a:off x="4363279" y="4323610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8.3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3B636E7-D6E8-4744-A703-D8026D621552}"/>
              </a:ext>
            </a:extLst>
          </p:cNvPr>
          <p:cNvSpPr/>
          <p:nvPr/>
        </p:nvSpPr>
        <p:spPr>
          <a:xfrm>
            <a:off x="4489416" y="499454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84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A12D177-7578-4738-8B09-5CA45A43B29A}"/>
              </a:ext>
            </a:extLst>
          </p:cNvPr>
          <p:cNvSpPr/>
          <p:nvPr/>
        </p:nvSpPr>
        <p:spPr>
          <a:xfrm>
            <a:off x="5034729" y="5661535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0.031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E129238-182B-4212-9144-6D1B5A8AC89C}"/>
              </a:ext>
            </a:extLst>
          </p:cNvPr>
          <p:cNvSpPr/>
          <p:nvPr/>
        </p:nvSpPr>
        <p:spPr>
          <a:xfrm>
            <a:off x="7523260" y="433223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0AF1BD-D1A1-422F-9539-3F5783A0BA7A}"/>
              </a:ext>
            </a:extLst>
          </p:cNvPr>
          <p:cNvSpPr/>
          <p:nvPr/>
        </p:nvSpPr>
        <p:spPr>
          <a:xfrm>
            <a:off x="7787114" y="4971306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3 300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4A9A96E-93EC-47B6-8D00-42426A3949F7}"/>
              </a:ext>
            </a:extLst>
          </p:cNvPr>
          <p:cNvSpPr/>
          <p:nvPr/>
        </p:nvSpPr>
        <p:spPr>
          <a:xfrm>
            <a:off x="8069795" y="5631752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13 000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B1D84F8-8198-402E-81CF-9B1EC567EC88}"/>
              </a:ext>
            </a:extLst>
          </p:cNvPr>
          <p:cNvSpPr/>
          <p:nvPr/>
        </p:nvSpPr>
        <p:spPr>
          <a:xfrm>
            <a:off x="11213146" y="4286971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180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D6052C4-FF1D-4A96-A8A2-FAD8EB62EC88}"/>
              </a:ext>
            </a:extLst>
          </p:cNvPr>
          <p:cNvSpPr/>
          <p:nvPr/>
        </p:nvSpPr>
        <p:spPr>
          <a:xfrm>
            <a:off x="11006152" y="4887382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2 900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4FB13CA-32D4-435B-8F9F-7C337414782A}"/>
              </a:ext>
            </a:extLst>
          </p:cNvPr>
          <p:cNvSpPr/>
          <p:nvPr/>
        </p:nvSpPr>
        <p:spPr>
          <a:xfrm>
            <a:off x="11480338" y="5573141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46</a:t>
            </a:r>
          </a:p>
        </p:txBody>
      </p:sp>
    </p:spTree>
    <p:extLst>
      <p:ext uri="{BB962C8B-B14F-4D97-AF65-F5344CB8AC3E}">
        <p14:creationId xmlns:p14="http://schemas.microsoft.com/office/powerpoint/2010/main" val="11584738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CF46CCE3-72A7-FF4E-B2E5-8376CDB8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" y="0"/>
            <a:ext cx="99844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3000" b="1" dirty="0"/>
              <a:t> Section 2: Review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E7CC74F8-45F4-7F42-8935-A4038D39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118699"/>
            <a:ext cx="9967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have completed the </a:t>
            </a:r>
            <a:r>
              <a:rPr lang="en-US" altLang="en-US" sz="2400" b="1" dirty="0"/>
              <a:t>second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F8782-DF76-DB40-940C-99195A3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949593"/>
            <a:ext cx="9987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00B050"/>
                </a:solidFill>
              </a:rPr>
              <a:t>If you have completed and mastered this section,</a:t>
            </a:r>
            <a:br>
              <a:rPr lang="en-US" altLang="en-US" sz="2400" dirty="0">
                <a:solidFill>
                  <a:srgbClr val="00B050"/>
                </a:solidFill>
              </a:rPr>
            </a:br>
            <a:r>
              <a:rPr lang="en-US" altLang="en-US" sz="2400" b="1" dirty="0">
                <a:solidFill>
                  <a:srgbClr val="00B050"/>
                </a:solidFill>
              </a:rPr>
              <a:t>click</a:t>
            </a:r>
            <a:r>
              <a:rPr lang="en-US" altLang="en-US" sz="2400" dirty="0">
                <a:solidFill>
                  <a:srgbClr val="00B050"/>
                </a:solidFill>
              </a:rPr>
              <a:t> to start the </a:t>
            </a:r>
            <a:r>
              <a:rPr lang="en-US" altLang="en-US" sz="2400" b="1" dirty="0">
                <a:solidFill>
                  <a:srgbClr val="00B050"/>
                </a:solidFill>
              </a:rPr>
              <a:t>next Section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AF980D4-9FE7-4A48-9CE0-B03EBFC3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2" y="3116980"/>
            <a:ext cx="99879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FFC000"/>
                </a:solidFill>
              </a:rPr>
              <a:t>If you need more examples and interactive practice,</a:t>
            </a:r>
            <a:br>
              <a:rPr lang="en-US" altLang="en-US" sz="2400" dirty="0">
                <a:solidFill>
                  <a:srgbClr val="FFC000"/>
                </a:solidFill>
              </a:rPr>
            </a:br>
            <a:r>
              <a:rPr lang="en-US" altLang="en-US" sz="2400" dirty="0">
                <a:solidFill>
                  <a:srgbClr val="FFC000"/>
                </a:solidFill>
              </a:rPr>
              <a:t>press </a:t>
            </a:r>
            <a:r>
              <a:rPr lang="en-US" altLang="en-US" sz="2400" b="1" dirty="0">
                <a:solidFill>
                  <a:srgbClr val="FFC000"/>
                </a:solidFill>
              </a:rPr>
              <a:t>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145AA3-138E-F040-BCA6-F2E25BC37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4205548"/>
            <a:ext cx="9987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might also find it helpful to look at: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endParaRPr lang="en-US" altLang="en-US" sz="2400" dirty="0">
              <a:solidFill>
                <a:srgbClr val="FF0000"/>
              </a:solidFill>
            </a:endParaRPr>
          </a:p>
          <a:p>
            <a:pPr algn="ctr"/>
            <a:r>
              <a:rPr lang="en-US" altLang="en-US" sz="2400" b="1" dirty="0">
                <a:solidFill>
                  <a:srgbClr val="FF0000"/>
                </a:solidFill>
              </a:rPr>
              <a:t>Essential Information:</a:t>
            </a:r>
            <a:r>
              <a:rPr lang="en-US" altLang="en-US" sz="2400" dirty="0">
                <a:solidFill>
                  <a:srgbClr val="FF0000"/>
                </a:solidFill>
              </a:rPr>
              <a:t> press </a:t>
            </a:r>
            <a:r>
              <a:rPr lang="en-US" altLang="en-US" sz="2400" b="1" dirty="0">
                <a:solidFill>
                  <a:srgbClr val="FF0000"/>
                </a:solidFill>
              </a:rPr>
              <a:t>here</a:t>
            </a:r>
          </a:p>
          <a:p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94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95357" y="663499"/>
            <a:ext cx="9721081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b="1" dirty="0"/>
              <a:t>Example  1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Write each of the following numbers correct to the number of decimal places stated: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4247832" y="37704"/>
            <a:ext cx="95050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3200" b="1" dirty="0"/>
              <a:t>Rounding: Decimal places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25DD2C6-69AB-42A4-A67C-13B41972443C}"/>
              </a:ext>
            </a:extLst>
          </p:cNvPr>
          <p:cNvSpPr/>
          <p:nvPr/>
        </p:nvSpPr>
        <p:spPr>
          <a:xfrm>
            <a:off x="2395357" y="2076134"/>
            <a:ext cx="333603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Both"/>
            </a:pPr>
            <a:r>
              <a:rPr lang="en-GB" sz="2400" dirty="0"/>
              <a:t>0.3741 to 2 </a:t>
            </a:r>
            <a:r>
              <a:rPr lang="en-GB" sz="2400" dirty="0" err="1"/>
              <a:t>d.p.</a:t>
            </a:r>
            <a:endParaRPr lang="en-GB" sz="2400" dirty="0"/>
          </a:p>
          <a:p>
            <a:pPr marL="457200" indent="-457200">
              <a:buAutoNum type="alphaLcParenBoth"/>
            </a:pPr>
            <a:r>
              <a:rPr lang="en-GB" sz="2400" dirty="0"/>
              <a:t>3.8451 to 2 </a:t>
            </a:r>
            <a:r>
              <a:rPr lang="en-GB" sz="2400" dirty="0" err="1"/>
              <a:t>d.p.</a:t>
            </a:r>
            <a:r>
              <a:rPr lang="en-GB" sz="2400" dirty="0"/>
              <a:t> </a:t>
            </a:r>
          </a:p>
          <a:p>
            <a:pPr marL="457200" indent="-457200">
              <a:buAutoNum type="alphaLcParenBoth"/>
            </a:pPr>
            <a:r>
              <a:rPr lang="en-GB" sz="2400" dirty="0"/>
              <a:t>142.8315 to 1 </a:t>
            </a:r>
            <a:r>
              <a:rPr lang="en-GB" sz="2400" dirty="0" err="1"/>
              <a:t>d.p.</a:t>
            </a:r>
            <a:endParaRPr lang="en-GB" sz="2400" dirty="0"/>
          </a:p>
          <a:p>
            <a:pPr marL="457200" indent="-457200">
              <a:buAutoNum type="alphaLcParenBoth"/>
            </a:pPr>
            <a:r>
              <a:rPr lang="en-GB" sz="2400" dirty="0"/>
              <a:t>0.000851 to 4 </a:t>
            </a:r>
            <a:r>
              <a:rPr lang="en-GB" sz="2400" dirty="0" err="1"/>
              <a:t>d.p.</a:t>
            </a:r>
            <a:endParaRPr lang="en-GB" sz="2400" dirty="0"/>
          </a:p>
          <a:p>
            <a:pPr marL="457200" indent="-457200">
              <a:buAutoNum type="alphaLcParenBoth"/>
            </a:pP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371A40-8471-450E-A8ED-F1BDF43DD5C8}"/>
              </a:ext>
            </a:extLst>
          </p:cNvPr>
          <p:cNvSpPr/>
          <p:nvPr/>
        </p:nvSpPr>
        <p:spPr>
          <a:xfrm>
            <a:off x="5729838" y="2818034"/>
            <a:ext cx="21515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142.8 to  1 </a:t>
            </a:r>
            <a:r>
              <a:rPr lang="en-GB" sz="2400" dirty="0" err="1">
                <a:solidFill>
                  <a:srgbClr val="FF0000"/>
                </a:solidFill>
              </a:rPr>
              <a:t>d.p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C5099A-B7D5-4C05-994A-D83EDFA03B63}"/>
              </a:ext>
            </a:extLst>
          </p:cNvPr>
          <p:cNvSpPr/>
          <p:nvPr/>
        </p:nvSpPr>
        <p:spPr>
          <a:xfrm>
            <a:off x="5770903" y="3193515"/>
            <a:ext cx="2408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0.0009 to 4 </a:t>
            </a:r>
            <a:r>
              <a:rPr lang="en-GB" sz="2400" dirty="0" err="1">
                <a:solidFill>
                  <a:srgbClr val="FF0000"/>
                </a:solidFill>
              </a:rPr>
              <a:t>d.p.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77E21D-631D-4AF6-9EE3-8C6414FBA484}"/>
              </a:ext>
            </a:extLst>
          </p:cNvPr>
          <p:cNvSpPr/>
          <p:nvPr/>
        </p:nvSpPr>
        <p:spPr>
          <a:xfrm>
            <a:off x="5731389" y="2425863"/>
            <a:ext cx="20649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3.85 to  2 </a:t>
            </a:r>
            <a:r>
              <a:rPr lang="en-GB" sz="2400" dirty="0" err="1">
                <a:solidFill>
                  <a:srgbClr val="FF0000"/>
                </a:solidFill>
              </a:rPr>
              <a:t>d.p.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BF3566-6431-4A59-AD7D-17DB4FAC1E2A}"/>
              </a:ext>
            </a:extLst>
          </p:cNvPr>
          <p:cNvSpPr/>
          <p:nvPr/>
        </p:nvSpPr>
        <p:spPr>
          <a:xfrm>
            <a:off x="5731389" y="2065917"/>
            <a:ext cx="20649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0.37 to  2 </a:t>
            </a:r>
            <a:r>
              <a:rPr lang="en-GB" sz="2400" dirty="0" err="1">
                <a:solidFill>
                  <a:srgbClr val="FF0000"/>
                </a:solidFill>
              </a:rPr>
              <a:t>d.p.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F4F1DD-5C00-4289-90CD-BD04145ABDED}"/>
              </a:ext>
            </a:extLst>
          </p:cNvPr>
          <p:cNvSpPr/>
          <p:nvPr/>
        </p:nvSpPr>
        <p:spPr>
          <a:xfrm>
            <a:off x="2420081" y="1742275"/>
            <a:ext cx="1412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Solution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C02A2F-D057-4079-A48E-B048A8299BF6}"/>
              </a:ext>
            </a:extLst>
          </p:cNvPr>
          <p:cNvSpPr txBox="1"/>
          <p:nvPr/>
        </p:nvSpPr>
        <p:spPr>
          <a:xfrm>
            <a:off x="2420081" y="3655180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Example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A52426-15F9-4A3A-A1C3-5654187950F2}"/>
              </a:ext>
            </a:extLst>
          </p:cNvPr>
          <p:cNvSpPr/>
          <p:nvPr/>
        </p:nvSpPr>
        <p:spPr>
          <a:xfrm>
            <a:off x="2420081" y="4015126"/>
            <a:ext cx="95326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Barry rounds the number  374.49  to  375.</a:t>
            </a:r>
          </a:p>
          <a:p>
            <a:r>
              <a:rPr lang="en-GB" sz="2400" dirty="0"/>
              <a:t>(a)	Explain what mistake he has made.</a:t>
            </a:r>
          </a:p>
          <a:p>
            <a:r>
              <a:rPr lang="en-GB" sz="2400" dirty="0"/>
              <a:t>(b)	Describe how Barry tried to round the number and then give the correct answer.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BE00CF-3819-4A0F-9620-DC2CEB2B8140}"/>
              </a:ext>
            </a:extLst>
          </p:cNvPr>
          <p:cNvSpPr txBox="1"/>
          <p:nvPr/>
        </p:nvSpPr>
        <p:spPr>
          <a:xfrm>
            <a:off x="8418630" y="3522583"/>
            <a:ext cx="3697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Barry rounded up when he should have rounded down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7E042D-BE0A-4458-9B4E-D42124FF6CAC}"/>
              </a:ext>
            </a:extLst>
          </p:cNvPr>
          <p:cNvSpPr txBox="1"/>
          <p:nvPr/>
        </p:nvSpPr>
        <p:spPr>
          <a:xfrm>
            <a:off x="2459595" y="5485979"/>
            <a:ext cx="907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Barry looked at the end 9 and pushed the 4 next to it  up to 5 then as this was 5 he pushed the next 4 up to 5. He needed to look just at the 1/10</a:t>
            </a:r>
            <a:r>
              <a:rPr lang="en-GB" sz="2400" baseline="30000" dirty="0">
                <a:solidFill>
                  <a:srgbClr val="FF0000"/>
                </a:solidFill>
              </a:rPr>
              <a:t>th</a:t>
            </a:r>
            <a:r>
              <a:rPr lang="en-GB" sz="2400" dirty="0">
                <a:solidFill>
                  <a:srgbClr val="FF0000"/>
                </a:solidFill>
              </a:rPr>
              <a:t> position to give the correct answer of  374</a:t>
            </a:r>
          </a:p>
        </p:txBody>
      </p:sp>
    </p:spTree>
    <p:extLst>
      <p:ext uri="{BB962C8B-B14F-4D97-AF65-F5344CB8AC3E}">
        <p14:creationId xmlns:p14="http://schemas.microsoft.com/office/powerpoint/2010/main" val="42607133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078527" y="103938"/>
            <a:ext cx="9984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/>
              <a:t>Skills Check: Decimal Places and Rounding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D00C972-F406-4BC3-80B7-A28A1809F798}"/>
              </a:ext>
            </a:extLst>
          </p:cNvPr>
          <p:cNvSpPr/>
          <p:nvPr/>
        </p:nvSpPr>
        <p:spPr>
          <a:xfrm>
            <a:off x="2423592" y="836712"/>
            <a:ext cx="81708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1. What is the value of the '5' in each of these numbers?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04B95B-253E-43D9-A7CA-ADF72AA10275}"/>
              </a:ext>
            </a:extLst>
          </p:cNvPr>
          <p:cNvSpPr/>
          <p:nvPr/>
        </p:nvSpPr>
        <p:spPr>
          <a:xfrm>
            <a:off x="2423592" y="2039885"/>
            <a:ext cx="611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2. Write the numbers in order, smallest first.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0EA4CC-EC34-427C-A932-E3A313040932}"/>
              </a:ext>
            </a:extLst>
          </p:cNvPr>
          <p:cNvSpPr/>
          <p:nvPr/>
        </p:nvSpPr>
        <p:spPr>
          <a:xfrm>
            <a:off x="2423592" y="3282053"/>
            <a:ext cx="8834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3. Write each of these numbers correct to 1 decimal place.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55C7BD-A3AF-4B5B-A2BB-9630D3F2566D}"/>
              </a:ext>
            </a:extLst>
          </p:cNvPr>
          <p:cNvSpPr/>
          <p:nvPr/>
        </p:nvSpPr>
        <p:spPr>
          <a:xfrm>
            <a:off x="2423592" y="4655889"/>
            <a:ext cx="89777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4. Write each of these numbers correct to 2 decimal places.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B523A5-5CE0-4612-9227-19248C72299B}"/>
              </a:ext>
            </a:extLst>
          </p:cNvPr>
          <p:cNvSpPr txBox="1"/>
          <p:nvPr/>
        </p:nvSpPr>
        <p:spPr>
          <a:xfrm>
            <a:off x="2423592" y="1298377"/>
            <a:ext cx="9433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	(a) 0.45     (b) 0.54    (c) 5.74   (d) 3.415    (e) 4.258    (f) 3.502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F041EA-D6A1-492D-BE87-D95749B7AA3E}"/>
              </a:ext>
            </a:extLst>
          </p:cNvPr>
          <p:cNvSpPr txBox="1"/>
          <p:nvPr/>
        </p:nvSpPr>
        <p:spPr>
          <a:xfrm>
            <a:off x="2842132" y="2481664"/>
            <a:ext cx="7234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0.85, 0.9, 0.8, 0.58, 0.6, 0.5, 0.87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5FA4AE-6289-45BF-8E31-3B29BC5B7769}"/>
              </a:ext>
            </a:extLst>
          </p:cNvPr>
          <p:cNvSpPr/>
          <p:nvPr/>
        </p:nvSpPr>
        <p:spPr>
          <a:xfrm>
            <a:off x="2902775" y="3717200"/>
            <a:ext cx="86071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(</a:t>
            </a:r>
            <a:r>
              <a:rPr lang="en-GB" sz="2400" dirty="0"/>
              <a:t>a) 1.47     (b) 3.68    (c) 0.45   (d) 3.751    (e) 4.08    (f) 5.005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11DF6-77E7-4132-A666-CB930FD2E334}"/>
              </a:ext>
            </a:extLst>
          </p:cNvPr>
          <p:cNvSpPr/>
          <p:nvPr/>
        </p:nvSpPr>
        <p:spPr>
          <a:xfrm>
            <a:off x="2789759" y="5118385"/>
            <a:ext cx="97138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(</a:t>
            </a:r>
            <a:r>
              <a:rPr lang="en-GB" sz="2400" dirty="0"/>
              <a:t>a) 3.444     (b) 8.555    (c) 0.321   (d) 4.7612    (e) 0.3002   (f) 4.1050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20CCB9-6E64-4937-9F70-550C9EB9F897}"/>
              </a:ext>
            </a:extLst>
          </p:cNvPr>
          <p:cNvSpPr txBox="1"/>
          <p:nvPr/>
        </p:nvSpPr>
        <p:spPr>
          <a:xfrm>
            <a:off x="9026914" y="1641781"/>
            <a:ext cx="1328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0.050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F0CA61-570D-4364-BF8D-1CFDC9DC7583}"/>
              </a:ext>
            </a:extLst>
          </p:cNvPr>
          <p:cNvSpPr txBox="1"/>
          <p:nvPr/>
        </p:nvSpPr>
        <p:spPr>
          <a:xfrm>
            <a:off x="4795757" y="1641781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0.5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C7B27F-C780-4322-BF40-5E1BBAC98376}"/>
              </a:ext>
            </a:extLst>
          </p:cNvPr>
          <p:cNvSpPr txBox="1"/>
          <p:nvPr/>
        </p:nvSpPr>
        <p:spPr>
          <a:xfrm>
            <a:off x="6134639" y="161360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5.0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D8374C-5476-44D6-958C-6A36FA932917}"/>
              </a:ext>
            </a:extLst>
          </p:cNvPr>
          <p:cNvSpPr txBox="1"/>
          <p:nvPr/>
        </p:nvSpPr>
        <p:spPr>
          <a:xfrm>
            <a:off x="7484512" y="1628190"/>
            <a:ext cx="1625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0.005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4E211C3-3661-429B-B4C7-FB7C6BF58609}"/>
              </a:ext>
            </a:extLst>
          </p:cNvPr>
          <p:cNvSpPr txBox="1"/>
          <p:nvPr/>
        </p:nvSpPr>
        <p:spPr>
          <a:xfrm>
            <a:off x="3323874" y="164178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0.05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33C526-50D3-45E7-85D4-A67D2DF1FDCB}"/>
              </a:ext>
            </a:extLst>
          </p:cNvPr>
          <p:cNvSpPr txBox="1"/>
          <p:nvPr/>
        </p:nvSpPr>
        <p:spPr>
          <a:xfrm>
            <a:off x="10497671" y="1649999"/>
            <a:ext cx="124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0.500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1D7B54-40E0-4570-8EA9-9B86F8113505}"/>
              </a:ext>
            </a:extLst>
          </p:cNvPr>
          <p:cNvSpPr txBox="1"/>
          <p:nvPr/>
        </p:nvSpPr>
        <p:spPr>
          <a:xfrm>
            <a:off x="2927648" y="2891924"/>
            <a:ext cx="5783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0.5, 0.58, 0.6, 0.8, 0.85, 0.87, 0.9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7517E9C-2787-4073-B3A0-198CE76C849C}"/>
              </a:ext>
            </a:extLst>
          </p:cNvPr>
          <p:cNvSpPr/>
          <p:nvPr/>
        </p:nvSpPr>
        <p:spPr>
          <a:xfrm>
            <a:off x="3368676" y="4127780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1.5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8A767AC-70E1-4AB2-9B23-BF09E1F19387}"/>
              </a:ext>
            </a:extLst>
          </p:cNvPr>
          <p:cNvSpPr/>
          <p:nvPr/>
        </p:nvSpPr>
        <p:spPr>
          <a:xfrm>
            <a:off x="4825245" y="4161748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3.7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FE5214-D35D-4A1C-A71E-D45244296D03}"/>
              </a:ext>
            </a:extLst>
          </p:cNvPr>
          <p:cNvSpPr/>
          <p:nvPr/>
        </p:nvSpPr>
        <p:spPr>
          <a:xfrm>
            <a:off x="6170222" y="4161749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0.5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B844600-AEAC-4A8D-A896-F2656DCBDA72}"/>
              </a:ext>
            </a:extLst>
          </p:cNvPr>
          <p:cNvSpPr/>
          <p:nvPr/>
        </p:nvSpPr>
        <p:spPr>
          <a:xfrm>
            <a:off x="7495977" y="4162826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3.8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814B1A3-C580-48ED-9552-F7614A14A0E0}"/>
              </a:ext>
            </a:extLst>
          </p:cNvPr>
          <p:cNvSpPr/>
          <p:nvPr/>
        </p:nvSpPr>
        <p:spPr>
          <a:xfrm>
            <a:off x="9033616" y="4092719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4.1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BDAC2E-F59B-4BE9-B0D6-91E2EF6B28F4}"/>
              </a:ext>
            </a:extLst>
          </p:cNvPr>
          <p:cNvSpPr/>
          <p:nvPr/>
        </p:nvSpPr>
        <p:spPr>
          <a:xfrm>
            <a:off x="10403146" y="4107066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5.0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BEC72B-37A0-4E07-8FA6-8CFBF72DA659}"/>
              </a:ext>
            </a:extLst>
          </p:cNvPr>
          <p:cNvSpPr txBox="1"/>
          <p:nvPr/>
        </p:nvSpPr>
        <p:spPr>
          <a:xfrm>
            <a:off x="3217815" y="5533558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3.44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756DB17-8BA6-43FA-8B50-1306D2404F33}"/>
              </a:ext>
            </a:extLst>
          </p:cNvPr>
          <p:cNvSpPr/>
          <p:nvPr/>
        </p:nvSpPr>
        <p:spPr>
          <a:xfrm>
            <a:off x="4816787" y="5564335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8.56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EA7957-CCA7-44F7-B2CD-C4B0728A184F}"/>
              </a:ext>
            </a:extLst>
          </p:cNvPr>
          <p:cNvSpPr/>
          <p:nvPr/>
        </p:nvSpPr>
        <p:spPr>
          <a:xfrm>
            <a:off x="6367370" y="5547127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0.32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2FAB1C-3A32-4BF7-AB19-6CB802BCAC5A}"/>
              </a:ext>
            </a:extLst>
          </p:cNvPr>
          <p:cNvSpPr/>
          <p:nvPr/>
        </p:nvSpPr>
        <p:spPr>
          <a:xfrm>
            <a:off x="7841826" y="5522136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4.76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0AF0CC7-E106-4113-A9B3-6CE03F559FE3}"/>
              </a:ext>
            </a:extLst>
          </p:cNvPr>
          <p:cNvSpPr/>
          <p:nvPr/>
        </p:nvSpPr>
        <p:spPr>
          <a:xfrm>
            <a:off x="9550268" y="5515141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0.30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D3AB7F1-D85C-4162-9CB3-77DE764BA179}"/>
              </a:ext>
            </a:extLst>
          </p:cNvPr>
          <p:cNvSpPr/>
          <p:nvPr/>
        </p:nvSpPr>
        <p:spPr>
          <a:xfrm>
            <a:off x="11129248" y="5506704"/>
            <a:ext cx="761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4.11</a:t>
            </a:r>
          </a:p>
        </p:txBody>
      </p:sp>
    </p:spTree>
    <p:extLst>
      <p:ext uri="{BB962C8B-B14F-4D97-AF65-F5344CB8AC3E}">
        <p14:creationId xmlns:p14="http://schemas.microsoft.com/office/powerpoint/2010/main" val="5473747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7" grpId="0"/>
      <p:bldP spid="18" grpId="0"/>
      <p:bldP spid="19" grpId="0"/>
      <p:bldP spid="20" grpId="0"/>
      <p:bldP spid="13" grpId="0"/>
      <p:bldP spid="14" grpId="0"/>
      <p:bldP spid="15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783632" y="26633"/>
            <a:ext cx="83541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 dirty="0"/>
              <a:t> Skill Check: Decimal Places 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B96FDD4-279F-40B4-8DE4-80FAD937E0D9}"/>
              </a:ext>
            </a:extLst>
          </p:cNvPr>
          <p:cNvSpPr/>
          <p:nvPr/>
        </p:nvSpPr>
        <p:spPr>
          <a:xfrm>
            <a:off x="2568849" y="908720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5. (a) The length of an envelope is 21 cm to the nearest cm.</a:t>
            </a:r>
          </a:p>
          <a:p>
            <a:r>
              <a:rPr lang="en-GB" sz="2400" dirty="0"/>
              <a:t>What is the smallest possible real length of the envelope?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56747E-9587-4B63-906E-F11132BF5B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9007" y="1908008"/>
            <a:ext cx="2504250" cy="1340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CF62B1-E3C9-463F-A2CA-95065A461CCD}"/>
              </a:ext>
            </a:extLst>
          </p:cNvPr>
          <p:cNvSpPr/>
          <p:nvPr/>
        </p:nvSpPr>
        <p:spPr>
          <a:xfrm>
            <a:off x="2568849" y="3516318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(b) The interval on the number line below shows all the possible real lengths of the envelope.</a:t>
            </a:r>
          </a:p>
          <a:p>
            <a:r>
              <a:rPr lang="en-GB" sz="2400" dirty="0"/>
              <a:t>Write down the correct numbers for the lower and upper limits of the interval, represented on the diagram by A and B.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2D0736-476D-49A9-A61A-488BF39965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9007" y="5279280"/>
            <a:ext cx="4149900" cy="134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1FA65A4-958B-4329-8FFC-E86703C29340}"/>
              </a:ext>
            </a:extLst>
          </p:cNvPr>
          <p:cNvSpPr txBox="1"/>
          <p:nvPr/>
        </p:nvSpPr>
        <p:spPr>
          <a:xfrm>
            <a:off x="7550594" y="5502843"/>
            <a:ext cx="2217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A = 20.5 cm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CC0A11-8918-4612-8D6E-15FD4C7E605C}"/>
              </a:ext>
            </a:extLst>
          </p:cNvPr>
          <p:cNvSpPr/>
          <p:nvPr/>
        </p:nvSpPr>
        <p:spPr>
          <a:xfrm>
            <a:off x="7571318" y="5964508"/>
            <a:ext cx="22898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B &lt; 21.5 cm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1DD72E-E060-4DE1-98BA-350C4828AE52}"/>
              </a:ext>
            </a:extLst>
          </p:cNvPr>
          <p:cNvSpPr/>
          <p:nvPr/>
        </p:nvSpPr>
        <p:spPr>
          <a:xfrm>
            <a:off x="5591944" y="2364651"/>
            <a:ext cx="5344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Minimum Envelope length = 20.5 cm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919C38-586A-4494-86FD-641D12B4172E}"/>
              </a:ext>
            </a:extLst>
          </p:cNvPr>
          <p:cNvSpPr/>
          <p:nvPr/>
        </p:nvSpPr>
        <p:spPr bwMode="auto">
          <a:xfrm>
            <a:off x="2739006" y="1900014"/>
            <a:ext cx="2504249" cy="1339999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283A60-D65C-4E01-B8A0-ECBDE3E4D3E5}"/>
              </a:ext>
            </a:extLst>
          </p:cNvPr>
          <p:cNvSpPr/>
          <p:nvPr/>
        </p:nvSpPr>
        <p:spPr bwMode="auto">
          <a:xfrm>
            <a:off x="2741347" y="5290819"/>
            <a:ext cx="4168284" cy="1340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5869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51584" y="1124744"/>
            <a:ext cx="6480720" cy="34163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(c) The length of a card is 20.5 cm to the nearest tenth of a cm. 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GB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The interval on the number  line below shows all the possible real lengths of the card. Write down the numbers represented on the number line by C, D and E.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935760" y="0"/>
            <a:ext cx="95050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3200" b="1" dirty="0"/>
              <a:t>Skill Check: Decimal places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574BE0B-37C1-4A8E-8B7C-521C171337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64352" y="1268760"/>
            <a:ext cx="2289600" cy="1206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DA13F80-8712-4C16-8DC8-84422DE326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1904" y="3441700"/>
            <a:ext cx="4114125" cy="14114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119CED6-45FE-4F9E-B79F-DA16EB9FCEDF}"/>
              </a:ext>
            </a:extLst>
          </p:cNvPr>
          <p:cNvSpPr txBox="1"/>
          <p:nvPr/>
        </p:nvSpPr>
        <p:spPr>
          <a:xfrm>
            <a:off x="9624392" y="3454030"/>
            <a:ext cx="2228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C = 20.45 cm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7145AB-9FC8-4D74-A82A-09952E0A4117}"/>
              </a:ext>
            </a:extLst>
          </p:cNvPr>
          <p:cNvSpPr/>
          <p:nvPr/>
        </p:nvSpPr>
        <p:spPr>
          <a:xfrm>
            <a:off x="9613539" y="3905653"/>
            <a:ext cx="20233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D = 20.50 cm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F0D03A-E43E-4DEB-922D-334D7D7B9FF2}"/>
              </a:ext>
            </a:extLst>
          </p:cNvPr>
          <p:cNvSpPr/>
          <p:nvPr/>
        </p:nvSpPr>
        <p:spPr>
          <a:xfrm>
            <a:off x="9641174" y="4391502"/>
            <a:ext cx="1995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E &lt; 20.55 cm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DC8207-9461-44A7-A25D-F7DCA635C868}"/>
              </a:ext>
            </a:extLst>
          </p:cNvPr>
          <p:cNvSpPr/>
          <p:nvPr/>
        </p:nvSpPr>
        <p:spPr>
          <a:xfrm>
            <a:off x="4431965" y="5173741"/>
            <a:ext cx="75686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(d) Can you be sure the card will fit in the</a:t>
            </a:r>
          </a:p>
          <a:p>
            <a:r>
              <a:rPr lang="en-GB" sz="2400" dirty="0"/>
              <a:t>open envelope like this 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F30DBE-71DD-4EDF-BAB1-8427E4A3EC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79512" y="4147433"/>
            <a:ext cx="1824525" cy="240306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E2C53B1-B19D-4830-AAFE-56634A05B0C8}"/>
              </a:ext>
            </a:extLst>
          </p:cNvPr>
          <p:cNvSpPr txBox="1"/>
          <p:nvPr/>
        </p:nvSpPr>
        <p:spPr>
          <a:xfrm>
            <a:off x="4462598" y="5895456"/>
            <a:ext cx="7125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No, Minimum Envelope length = 20.5 cm, while Maximum Card length &lt; 20.55 cm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2067DCF-69D9-471B-B3C8-D81F32DE0739}"/>
              </a:ext>
            </a:extLst>
          </p:cNvPr>
          <p:cNvSpPr/>
          <p:nvPr/>
        </p:nvSpPr>
        <p:spPr bwMode="auto">
          <a:xfrm>
            <a:off x="2432510" y="4152328"/>
            <a:ext cx="1871527" cy="2398172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C0047A4-09DF-4171-BC14-42730FB46112}"/>
              </a:ext>
            </a:extLst>
          </p:cNvPr>
          <p:cNvSpPr/>
          <p:nvPr/>
        </p:nvSpPr>
        <p:spPr bwMode="auto">
          <a:xfrm>
            <a:off x="5231904" y="3441700"/>
            <a:ext cx="4114125" cy="1419938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C688A6D-43F1-496E-B644-C358853E5031}"/>
              </a:ext>
            </a:extLst>
          </p:cNvPr>
          <p:cNvSpPr/>
          <p:nvPr/>
        </p:nvSpPr>
        <p:spPr bwMode="auto">
          <a:xfrm>
            <a:off x="9242727" y="1264118"/>
            <a:ext cx="2311225" cy="1199408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4890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CF46CCE3-72A7-FF4E-B2E5-8376CDB8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" y="0"/>
            <a:ext cx="99844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3000" b="1" dirty="0"/>
              <a:t> Section 3: Review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E7CC74F8-45F4-7F42-8935-A4038D39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118699"/>
            <a:ext cx="9967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have completed the </a:t>
            </a:r>
            <a:r>
              <a:rPr lang="en-US" altLang="en-US" sz="2400" b="1" dirty="0"/>
              <a:t>third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F8782-DF76-DB40-940C-99195A3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949593"/>
            <a:ext cx="9987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00B050"/>
                </a:solidFill>
              </a:rPr>
              <a:t>If you have completed and mastered this section,</a:t>
            </a:r>
            <a:br>
              <a:rPr lang="en-US" altLang="en-US" sz="2400" dirty="0">
                <a:solidFill>
                  <a:srgbClr val="00B050"/>
                </a:solidFill>
              </a:rPr>
            </a:br>
            <a:r>
              <a:rPr lang="en-US" altLang="en-US" sz="2400" b="1" dirty="0">
                <a:solidFill>
                  <a:srgbClr val="00B050"/>
                </a:solidFill>
              </a:rPr>
              <a:t>click</a:t>
            </a:r>
            <a:r>
              <a:rPr lang="en-US" altLang="en-US" sz="2400" dirty="0">
                <a:solidFill>
                  <a:srgbClr val="00B050"/>
                </a:solidFill>
              </a:rPr>
              <a:t> to start the </a:t>
            </a:r>
            <a:r>
              <a:rPr lang="en-US" altLang="en-US" sz="2400" b="1" dirty="0">
                <a:solidFill>
                  <a:srgbClr val="00B050"/>
                </a:solidFill>
              </a:rPr>
              <a:t>next Section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AF980D4-9FE7-4A48-9CE0-B03EBFC3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2" y="3116980"/>
            <a:ext cx="99879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FFC000"/>
                </a:solidFill>
              </a:rPr>
              <a:t>If you need more examples and interactive practice,</a:t>
            </a:r>
            <a:br>
              <a:rPr lang="en-US" altLang="en-US" sz="2400" dirty="0">
                <a:solidFill>
                  <a:srgbClr val="FFC000"/>
                </a:solidFill>
              </a:rPr>
            </a:br>
            <a:r>
              <a:rPr lang="en-US" altLang="en-US" sz="2400" dirty="0">
                <a:solidFill>
                  <a:srgbClr val="FFC000"/>
                </a:solidFill>
              </a:rPr>
              <a:t>press </a:t>
            </a:r>
            <a:r>
              <a:rPr lang="en-US" altLang="en-US" sz="2400" b="1" dirty="0">
                <a:solidFill>
                  <a:srgbClr val="FFC000"/>
                </a:solidFill>
              </a:rPr>
              <a:t>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145AA3-138E-F040-BCA6-F2E25BC37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4205548"/>
            <a:ext cx="9987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might also find it helpful to look at: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endParaRPr lang="en-US" altLang="en-US" sz="2400" dirty="0">
              <a:solidFill>
                <a:srgbClr val="FF0000"/>
              </a:solidFill>
            </a:endParaRPr>
          </a:p>
          <a:p>
            <a:pPr algn="ctr"/>
            <a:r>
              <a:rPr lang="en-US" altLang="en-US" sz="2400" b="1" dirty="0">
                <a:solidFill>
                  <a:srgbClr val="FF0000"/>
                </a:solidFill>
              </a:rPr>
              <a:t>Essential Information:</a:t>
            </a:r>
            <a:r>
              <a:rPr lang="en-US" altLang="en-US" sz="2400" dirty="0">
                <a:solidFill>
                  <a:srgbClr val="FF0000"/>
                </a:solidFill>
              </a:rPr>
              <a:t> press </a:t>
            </a:r>
            <a:r>
              <a:rPr lang="en-US" altLang="en-US" sz="2400" b="1" dirty="0">
                <a:solidFill>
                  <a:srgbClr val="FF0000"/>
                </a:solidFill>
              </a:rPr>
              <a:t>here</a:t>
            </a:r>
          </a:p>
          <a:p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72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30861" y="775682"/>
            <a:ext cx="12799666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b="1" dirty="0"/>
              <a:t>Example  1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State the upper and lower bounds for each of the following quantities and write an inequality for the actual value in each case.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4151784" y="0"/>
            <a:ext cx="95050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3200" b="1" dirty="0"/>
              <a:t>Upper and Lower Bounds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DFB978C-80EA-4014-A2D5-E561CEDD49A4}"/>
              </a:ext>
            </a:extLst>
          </p:cNvPr>
          <p:cNvSpPr/>
          <p:nvPr/>
        </p:nvSpPr>
        <p:spPr>
          <a:xfrm>
            <a:off x="2307178" y="1940539"/>
            <a:ext cx="4248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(a)	4 mm  to the nearest mm.</a:t>
            </a:r>
          </a:p>
          <a:p>
            <a:r>
              <a:rPr lang="en-GB" sz="2400" dirty="0"/>
              <a:t>(b)	15 kg  to the nearest kg.</a:t>
            </a:r>
          </a:p>
          <a:p>
            <a:r>
              <a:rPr lang="en-GB" sz="2400" dirty="0"/>
              <a:t>(c)	4.56 m  to the nearest cm.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13A929-63A8-4053-9BB2-2AF28284960A}"/>
              </a:ext>
            </a:extLst>
          </p:cNvPr>
          <p:cNvSpPr txBox="1"/>
          <p:nvPr/>
        </p:nvSpPr>
        <p:spPr>
          <a:xfrm>
            <a:off x="2207568" y="3654982"/>
            <a:ext cx="4038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(a) Upper Bound = 4.5mm</a:t>
            </a:r>
          </a:p>
          <a:p>
            <a:r>
              <a:rPr lang="en-GB" sz="2400" dirty="0">
                <a:solidFill>
                  <a:srgbClr val="FF0000"/>
                </a:solidFill>
              </a:rPr>
              <a:t>     Lower Bound = 3.5 mm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8C63B4-AEC9-4F46-B5BE-5DBDCFA7052F}"/>
              </a:ext>
            </a:extLst>
          </p:cNvPr>
          <p:cNvSpPr/>
          <p:nvPr/>
        </p:nvSpPr>
        <p:spPr>
          <a:xfrm>
            <a:off x="2232054" y="4478740"/>
            <a:ext cx="40389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(b) Upper Bound = 15.5 kg</a:t>
            </a:r>
          </a:p>
          <a:p>
            <a:r>
              <a:rPr lang="en-GB" sz="2400" dirty="0">
                <a:solidFill>
                  <a:srgbClr val="FF0000"/>
                </a:solidFill>
              </a:rPr>
              <a:t>     Lower Bound = 14.5 kg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4A3B0B-5921-4647-9694-2E2E5F8BDED9}"/>
              </a:ext>
            </a:extLst>
          </p:cNvPr>
          <p:cNvSpPr/>
          <p:nvPr/>
        </p:nvSpPr>
        <p:spPr>
          <a:xfrm>
            <a:off x="2207568" y="5356281"/>
            <a:ext cx="40133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(c) Upper Bound = 4.565 m</a:t>
            </a:r>
          </a:p>
          <a:p>
            <a:r>
              <a:rPr lang="en-GB" sz="2400" dirty="0">
                <a:solidFill>
                  <a:srgbClr val="FF0000"/>
                </a:solidFill>
              </a:rPr>
              <a:t>     Lower Bound = 4.555 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7C818A-DC6C-4549-9830-93841D0C7756}"/>
              </a:ext>
            </a:extLst>
          </p:cNvPr>
          <p:cNvSpPr txBox="1"/>
          <p:nvPr/>
        </p:nvSpPr>
        <p:spPr>
          <a:xfrm>
            <a:off x="2330861" y="3247354"/>
            <a:ext cx="170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Solution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192DF8-3CC5-4042-9A3C-FEEA47E59355}"/>
              </a:ext>
            </a:extLst>
          </p:cNvPr>
          <p:cNvSpPr txBox="1"/>
          <p:nvPr/>
        </p:nvSpPr>
        <p:spPr>
          <a:xfrm>
            <a:off x="5972711" y="3628924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FCF222-3185-405D-AF3F-E0CA6D6E3FE8}"/>
              </a:ext>
            </a:extLst>
          </p:cNvPr>
          <p:cNvSpPr/>
          <p:nvPr/>
        </p:nvSpPr>
        <p:spPr>
          <a:xfrm>
            <a:off x="6029814" y="4467439"/>
            <a:ext cx="3898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4A71A2-64AA-40E5-AD35-48E15C674505}"/>
              </a:ext>
            </a:extLst>
          </p:cNvPr>
          <p:cNvSpPr/>
          <p:nvPr/>
        </p:nvSpPr>
        <p:spPr>
          <a:xfrm>
            <a:off x="6076082" y="5356281"/>
            <a:ext cx="3898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ED06D4-A43B-4730-9D80-0994E0D27574}"/>
              </a:ext>
            </a:extLst>
          </p:cNvPr>
          <p:cNvSpPr txBox="1"/>
          <p:nvPr/>
        </p:nvSpPr>
        <p:spPr>
          <a:xfrm>
            <a:off x="6476767" y="3839068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Value ≥ 3.5 mm and &lt; 4.5 mm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5AA110-6493-419D-8C5B-F1ED78D888EE}"/>
              </a:ext>
            </a:extLst>
          </p:cNvPr>
          <p:cNvSpPr/>
          <p:nvPr/>
        </p:nvSpPr>
        <p:spPr>
          <a:xfrm>
            <a:off x="6526784" y="4700914"/>
            <a:ext cx="4342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Value ≥ 14.5 kg and &lt; 15.5 kg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F54BC2-4F81-4FA5-8078-2421C8A30E7F}"/>
              </a:ext>
            </a:extLst>
          </p:cNvPr>
          <p:cNvSpPr/>
          <p:nvPr/>
        </p:nvSpPr>
        <p:spPr>
          <a:xfrm>
            <a:off x="6484663" y="5562760"/>
            <a:ext cx="4547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Value ≥ 4.555 m and &lt; 4.565 m </a:t>
            </a:r>
          </a:p>
        </p:txBody>
      </p:sp>
    </p:spTree>
    <p:extLst>
      <p:ext uri="{BB962C8B-B14F-4D97-AF65-F5344CB8AC3E}">
        <p14:creationId xmlns:p14="http://schemas.microsoft.com/office/powerpoint/2010/main" val="40662367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279576" y="1029190"/>
            <a:ext cx="9721081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1.	 The mass of a ship is stated as  </a:t>
            </a:r>
            <a:r>
              <a:rPr lang="en-GB" sz="2400" dirty="0">
                <a:solidFill>
                  <a:srgbClr val="00B050"/>
                </a:solidFill>
              </a:rPr>
              <a:t>47 384  </a:t>
            </a:r>
            <a:r>
              <a:rPr lang="en-GB" sz="2400" dirty="0"/>
              <a:t>tonnes to the nearest tonne.  Are the following statements correct?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(a)	The mass is less than  47 384.5 tonnes.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(b)	The mass is greater than  47 384.4 tonnes.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359696" y="35511"/>
            <a:ext cx="95050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3200" b="1" dirty="0"/>
              <a:t>Skill Check: Upper and Lower Bounds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CA7B6D4-BE66-4955-9DCC-6A724F3F4127}"/>
              </a:ext>
            </a:extLst>
          </p:cNvPr>
          <p:cNvSpPr/>
          <p:nvPr/>
        </p:nvSpPr>
        <p:spPr>
          <a:xfrm>
            <a:off x="2351584" y="2968182"/>
            <a:ext cx="972108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2. At an athletics meeting, the discus throws are measured to the nearest centimetre.</a:t>
            </a:r>
          </a:p>
          <a:p>
            <a:pPr marL="457200" indent="-457200">
              <a:buAutoNum type="alphaLcParenBoth"/>
            </a:pPr>
            <a:r>
              <a:rPr lang="en-GB" sz="2400" dirty="0"/>
              <a:t>Viv's best throw was measured as 35.42 m. Could Viv's throw actually have been more than 35.42 m ?</a:t>
            </a:r>
          </a:p>
          <a:p>
            <a:endParaRPr lang="en-GB" sz="2400" dirty="0"/>
          </a:p>
          <a:p>
            <a:r>
              <a:rPr lang="en-GB" sz="2400" dirty="0"/>
              <a:t>(b)	Chris won the hurdles race in a time of 14.6 seconds measured to the nearest tenth of a second. Between what two values does Chris's time actually lie?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4AF8E1-AB24-4061-9A14-FCA547CB7CBB}"/>
              </a:ext>
            </a:extLst>
          </p:cNvPr>
          <p:cNvSpPr txBox="1"/>
          <p:nvPr/>
        </p:nvSpPr>
        <p:spPr>
          <a:xfrm>
            <a:off x="8904312" y="1728281"/>
            <a:ext cx="3096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Yes, Lower Boundary is  47 383.5 tonnes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8DF5A5-7442-45C0-B6B1-C566BAF48336}"/>
              </a:ext>
            </a:extLst>
          </p:cNvPr>
          <p:cNvSpPr txBox="1"/>
          <p:nvPr/>
        </p:nvSpPr>
        <p:spPr>
          <a:xfrm>
            <a:off x="2639616" y="2587647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Yes, the mass could be 47 384.4999 tonnes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F7B8B3-D542-4DE2-8DD9-BD59F309B440}"/>
              </a:ext>
            </a:extLst>
          </p:cNvPr>
          <p:cNvSpPr/>
          <p:nvPr/>
        </p:nvSpPr>
        <p:spPr>
          <a:xfrm>
            <a:off x="2751606" y="4445509"/>
            <a:ext cx="6784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Yes, the throw could be ≥ 35.415 and &lt; 35.425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EB3B9A-1267-4D12-8F4D-93F62CD19ECF}"/>
              </a:ext>
            </a:extLst>
          </p:cNvPr>
          <p:cNvSpPr/>
          <p:nvPr/>
        </p:nvSpPr>
        <p:spPr>
          <a:xfrm>
            <a:off x="2790875" y="5962409"/>
            <a:ext cx="43652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The times ≥ 14.55 and &lt; 14.65</a:t>
            </a:r>
          </a:p>
        </p:txBody>
      </p:sp>
    </p:spTree>
    <p:extLst>
      <p:ext uri="{BB962C8B-B14F-4D97-AF65-F5344CB8AC3E}">
        <p14:creationId xmlns:p14="http://schemas.microsoft.com/office/powerpoint/2010/main" val="17330535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CF46CCE3-72A7-FF4E-B2E5-8376CDB8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" y="0"/>
            <a:ext cx="99844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3000" b="1" dirty="0"/>
              <a:t> Section 4: Review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E7CC74F8-45F4-7F42-8935-A4038D39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118699"/>
            <a:ext cx="9967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have completed the </a:t>
            </a:r>
            <a:r>
              <a:rPr lang="en-US" altLang="en-US" sz="2400" b="1" dirty="0"/>
              <a:t>fourth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F8782-DF76-DB40-940C-99195A3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949593"/>
            <a:ext cx="9987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00B050"/>
                </a:solidFill>
              </a:rPr>
              <a:t>If you have completed and mastered this section,</a:t>
            </a:r>
            <a:br>
              <a:rPr lang="en-US" altLang="en-US" sz="2400" dirty="0">
                <a:solidFill>
                  <a:srgbClr val="00B050"/>
                </a:solidFill>
              </a:rPr>
            </a:br>
            <a:r>
              <a:rPr lang="en-US" altLang="en-US" sz="2400" b="1" dirty="0">
                <a:solidFill>
                  <a:srgbClr val="00B050"/>
                </a:solidFill>
              </a:rPr>
              <a:t>click</a:t>
            </a:r>
            <a:r>
              <a:rPr lang="en-US" altLang="en-US" sz="2400" dirty="0">
                <a:solidFill>
                  <a:srgbClr val="00B050"/>
                </a:solidFill>
              </a:rPr>
              <a:t> to start the </a:t>
            </a:r>
            <a:r>
              <a:rPr lang="en-US" altLang="en-US" sz="2400" b="1" dirty="0">
                <a:solidFill>
                  <a:srgbClr val="00B050"/>
                </a:solidFill>
              </a:rPr>
              <a:t>next Section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AF980D4-9FE7-4A48-9CE0-B03EBFC3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2" y="3116980"/>
            <a:ext cx="99879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FFC000"/>
                </a:solidFill>
              </a:rPr>
              <a:t>If you need more examples and interactive practice,</a:t>
            </a:r>
            <a:br>
              <a:rPr lang="en-US" altLang="en-US" sz="2400" dirty="0">
                <a:solidFill>
                  <a:srgbClr val="FFC000"/>
                </a:solidFill>
              </a:rPr>
            </a:br>
            <a:r>
              <a:rPr lang="en-US" altLang="en-US" sz="2400" dirty="0">
                <a:solidFill>
                  <a:srgbClr val="FFC000"/>
                </a:solidFill>
              </a:rPr>
              <a:t>press </a:t>
            </a:r>
            <a:r>
              <a:rPr lang="en-US" altLang="en-US" sz="2400" b="1" dirty="0">
                <a:solidFill>
                  <a:srgbClr val="FFC000"/>
                </a:solidFill>
              </a:rPr>
              <a:t>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145AA3-138E-F040-BCA6-F2E25BC37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4205548"/>
            <a:ext cx="9987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might also find it helpful to look at: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endParaRPr lang="en-US" altLang="en-US" sz="2400" dirty="0">
              <a:solidFill>
                <a:srgbClr val="FF0000"/>
              </a:solidFill>
            </a:endParaRPr>
          </a:p>
          <a:p>
            <a:pPr algn="ctr"/>
            <a:r>
              <a:rPr lang="en-US" altLang="en-US" sz="2400" b="1" dirty="0">
                <a:solidFill>
                  <a:srgbClr val="FF0000"/>
                </a:solidFill>
              </a:rPr>
              <a:t>Essential Information:</a:t>
            </a:r>
            <a:r>
              <a:rPr lang="en-US" altLang="en-US" sz="2400" dirty="0">
                <a:solidFill>
                  <a:srgbClr val="FF0000"/>
                </a:solidFill>
              </a:rPr>
              <a:t> press </a:t>
            </a:r>
            <a:r>
              <a:rPr lang="en-US" altLang="en-US" sz="2400" b="1" dirty="0">
                <a:solidFill>
                  <a:srgbClr val="FF0000"/>
                </a:solidFill>
              </a:rPr>
              <a:t>here</a:t>
            </a:r>
          </a:p>
          <a:p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38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51583" y="980728"/>
            <a:ext cx="9721081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US" sz="2400" dirty="0"/>
              <a:t>The following unit is divided into the following five sections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91744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 dirty="0"/>
              <a:t>Approximation and Estimation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2E5125B-B39D-45F2-9918-0B61B4AC75F5}"/>
              </a:ext>
            </a:extLst>
          </p:cNvPr>
          <p:cNvSpPr txBox="1"/>
          <p:nvPr/>
        </p:nvSpPr>
        <p:spPr>
          <a:xfrm>
            <a:off x="3071664" y="1988840"/>
            <a:ext cx="73460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400" dirty="0"/>
              <a:t>Rounding to the nearest 10, 100 and 1000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pPr marL="457200" indent="-457200">
              <a:buAutoNum type="arabicPeriod"/>
            </a:pPr>
            <a:r>
              <a:rPr lang="en-GB" sz="2400" dirty="0"/>
              <a:t>Rounding to a certain number of significance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pPr marL="457200" indent="-457200">
              <a:buAutoNum type="arabicPeriod"/>
            </a:pPr>
            <a:r>
              <a:rPr lang="en-GB" sz="2400" dirty="0"/>
              <a:t>Rounding to a certain number of decimal places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pPr marL="457200" indent="-457200">
              <a:buAutoNum type="arabicPeriod"/>
            </a:pPr>
            <a:r>
              <a:rPr lang="en-GB" sz="2400" dirty="0"/>
              <a:t>Upper and Lower Bounds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pPr marL="457200" indent="-457200">
              <a:buAutoNum type="arabicPeriod"/>
            </a:pPr>
            <a:r>
              <a:rPr lang="en-GB" sz="2400" dirty="0"/>
              <a:t>Estimation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414402" y="598809"/>
            <a:ext cx="9721081" cy="34163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Estimation is important because it allows you to check that the answers you obtain on a calculator are reasonable.  It is easy to make a simple mistake when using a calculator or working out a problem by hand, so an estimation of the expected answer is a useful check.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One of the simplest approaches to estimation is to round all the numbers involved to 1 significant figure.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b="1" dirty="0"/>
              <a:t>Example 1</a:t>
            </a:r>
            <a:endParaRPr lang="en-US" sz="2400" b="1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5663952" y="0"/>
            <a:ext cx="95050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3200" b="1" dirty="0"/>
              <a:t>Estimation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A1A629F-4152-4DBD-BBC3-D23D28CD4D33}"/>
              </a:ext>
            </a:extLst>
          </p:cNvPr>
          <p:cNvSpPr/>
          <p:nvPr/>
        </p:nvSpPr>
        <p:spPr>
          <a:xfrm>
            <a:off x="2380358" y="3168645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(a)	Estimate the value of  4.73×18.4</a:t>
            </a:r>
          </a:p>
          <a:p>
            <a:r>
              <a:rPr lang="en-GB" sz="2400" dirty="0"/>
              <a:t>(b)	Use a calculator to find  4.73×18.4</a:t>
            </a:r>
          </a:p>
          <a:p>
            <a:r>
              <a:rPr lang="en-GB" sz="2400" dirty="0"/>
              <a:t>(c)	Compare the estimate with the exact value.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F527D6-0049-4A0C-80E7-D918032B8EFE}"/>
              </a:ext>
            </a:extLst>
          </p:cNvPr>
          <p:cNvSpPr txBox="1"/>
          <p:nvPr/>
        </p:nvSpPr>
        <p:spPr>
          <a:xfrm>
            <a:off x="2445702" y="4352231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Solution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BF33F4-0A79-4F66-A1AF-45435B5249FB}"/>
              </a:ext>
            </a:extLst>
          </p:cNvPr>
          <p:cNvSpPr/>
          <p:nvPr/>
        </p:nvSpPr>
        <p:spPr>
          <a:xfrm>
            <a:off x="2445702" y="4797152"/>
            <a:ext cx="93322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(a)	4.73 ×18.4 ≈ 5 x 20 =100</a:t>
            </a:r>
          </a:p>
          <a:p>
            <a:r>
              <a:rPr lang="en-GB" sz="2400" dirty="0">
                <a:solidFill>
                  <a:srgbClr val="FF0000"/>
                </a:solidFill>
              </a:rPr>
              <a:t>(b)	4.73 ×18.4 = 87.032</a:t>
            </a:r>
          </a:p>
          <a:p>
            <a:r>
              <a:rPr lang="en-GB" sz="2400" dirty="0">
                <a:solidFill>
                  <a:srgbClr val="FF0000"/>
                </a:solidFill>
              </a:rPr>
              <a:t>(c)	Because in (a) we rounded both numbers up, the estimate is slightly bigger than the actual value, but it does give us an idea of the size of the answer.</a:t>
            </a:r>
          </a:p>
        </p:txBody>
      </p:sp>
    </p:spTree>
    <p:extLst>
      <p:ext uri="{BB962C8B-B14F-4D97-AF65-F5344CB8AC3E}">
        <p14:creationId xmlns:p14="http://schemas.microsoft.com/office/powerpoint/2010/main" val="25951678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16599" y="579360"/>
            <a:ext cx="9590077" cy="304698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b="1" dirty="0"/>
              <a:t>Example  2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The correct answer to  14.1 x 18.3  is listed below, along with 3 incorrect answers.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GB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GB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5663952" y="0"/>
            <a:ext cx="95050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3200" b="1" dirty="0"/>
              <a:t>Estimation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EB1769-9294-43C9-B4AF-611319174F12}"/>
              </a:ext>
            </a:extLst>
          </p:cNvPr>
          <p:cNvSpPr txBox="1"/>
          <p:nvPr/>
        </p:nvSpPr>
        <p:spPr>
          <a:xfrm>
            <a:off x="2328467" y="1822795"/>
            <a:ext cx="4826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25.803, 258.03, 2580.3, 25803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78694A0-E346-4745-A76E-8807887C92D8}"/>
              </a:ext>
            </a:extLst>
          </p:cNvPr>
          <p:cNvSpPr/>
          <p:nvPr/>
        </p:nvSpPr>
        <p:spPr>
          <a:xfrm>
            <a:off x="2328467" y="2284460"/>
            <a:ext cx="974419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Use estimation to decide which is the correct answer.</a:t>
            </a:r>
          </a:p>
          <a:p>
            <a:r>
              <a:rPr lang="en-GB" sz="2400" b="1" dirty="0"/>
              <a:t>Solution</a:t>
            </a:r>
          </a:p>
          <a:p>
            <a:r>
              <a:rPr lang="en-GB" sz="2400" dirty="0">
                <a:solidFill>
                  <a:srgbClr val="FF0000"/>
                </a:solidFill>
              </a:rPr>
              <a:t>14.1 x 18.3 ≈ 10 × 20 = 200 So the correct answer must be  258.03</a:t>
            </a:r>
          </a:p>
          <a:p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>
                <a:solidFill>
                  <a:srgbClr val="FF0000"/>
                </a:solidFill>
              </a:rPr>
              <a:t>Although we often round to 1 significant figure, we can sometimes produce better estimates by using other values that are still easy to work with.  For example, in </a:t>
            </a:r>
            <a:r>
              <a:rPr lang="en-GB" sz="2400" b="1" dirty="0">
                <a:solidFill>
                  <a:srgbClr val="FF0000"/>
                </a:solidFill>
              </a:rPr>
              <a:t>Example 2</a:t>
            </a:r>
            <a:r>
              <a:rPr lang="en-GB" sz="2400" dirty="0">
                <a:solidFill>
                  <a:srgbClr val="FF0000"/>
                </a:solidFill>
              </a:rPr>
              <a:t> above, we could have said that</a:t>
            </a:r>
          </a:p>
          <a:p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>
                <a:solidFill>
                  <a:srgbClr val="FF0000"/>
                </a:solidFill>
              </a:rPr>
              <a:t>14.1 x 18.3 ≈ 14 x 20 = 280 which is closer to the correct answer of  258.03</a:t>
            </a:r>
          </a:p>
          <a:p>
            <a:r>
              <a:rPr lang="en-GB" sz="2400" dirty="0">
                <a:solidFill>
                  <a:srgbClr val="FF0000"/>
                </a:solidFill>
              </a:rPr>
              <a:t>The important thing to remember is that you must be able to do the estimation calculation in your head.</a:t>
            </a:r>
          </a:p>
        </p:txBody>
      </p:sp>
    </p:spTree>
    <p:extLst>
      <p:ext uri="{BB962C8B-B14F-4D97-AF65-F5344CB8AC3E}">
        <p14:creationId xmlns:p14="http://schemas.microsoft.com/office/powerpoint/2010/main" val="32655404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51584" y="735458"/>
            <a:ext cx="9721081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b="1" dirty="0"/>
              <a:t>Example  3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Estimate the value of:</a:t>
            </a: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5663952" y="0"/>
            <a:ext cx="95050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3200" b="1" dirty="0"/>
              <a:t>Estimation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83C6284-4783-47AA-AAF8-17CCC7E86198}"/>
                  </a:ext>
                </a:extLst>
              </p:cNvPr>
              <p:cNvSpPr txBox="1"/>
              <p:nvPr/>
            </p:nvSpPr>
            <p:spPr>
              <a:xfrm>
                <a:off x="2063552" y="1505939"/>
                <a:ext cx="2448272" cy="10016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3.87 </m:t>
                              </m:r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 14.6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9.32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83C6284-4783-47AA-AAF8-17CCC7E861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2" y="1505939"/>
                <a:ext cx="2448272" cy="10016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71DE3AD-9719-4F57-927B-60DE23045ADA}"/>
                  </a:ext>
                </a:extLst>
              </p:cNvPr>
              <p:cNvSpPr/>
              <p:nvPr/>
            </p:nvSpPr>
            <p:spPr>
              <a:xfrm>
                <a:off x="5015880" y="1505939"/>
                <a:ext cx="1805879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GB">
                          <a:latin typeface="Cambria Math" panose="02040503050406030204" pitchFamily="18" charset="0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72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33.4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71DE3AD-9719-4F57-927B-60DE23045A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880" y="1505939"/>
                <a:ext cx="1805879" cy="10016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CF9F8E1-BE82-4EBF-9EDE-BFC9D6C730F3}"/>
                  </a:ext>
                </a:extLst>
              </p:cNvPr>
              <p:cNvSpPr/>
              <p:nvPr/>
            </p:nvSpPr>
            <p:spPr>
              <a:xfrm>
                <a:off x="2337422" y="2883957"/>
                <a:ext cx="1985415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GB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3.87 </m:t>
                              </m:r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14.6</m:t>
                              </m:r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9.32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CF9F8E1-BE82-4EBF-9EDE-BFC9D6C730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422" y="2883957"/>
                <a:ext cx="1985415" cy="100168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242D67BF-0F5B-4226-A326-98A64037F61A}"/>
              </a:ext>
            </a:extLst>
          </p:cNvPr>
          <p:cNvSpPr txBox="1"/>
          <p:nvPr/>
        </p:nvSpPr>
        <p:spPr>
          <a:xfrm>
            <a:off x="2351584" y="2525523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293B24C-BE24-4855-BA10-D3A07097B9AB}"/>
                  </a:ext>
                </a:extLst>
              </p:cNvPr>
              <p:cNvSpPr/>
              <p:nvPr/>
            </p:nvSpPr>
            <p:spPr>
              <a:xfrm>
                <a:off x="4373538" y="2867486"/>
                <a:ext cx="1375377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1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293B24C-BE24-4855-BA10-D3A07097B9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538" y="2867486"/>
                <a:ext cx="1375377" cy="10016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FA7DA7B-0FCE-4FC1-B897-4D4BB966CA42}"/>
                  </a:ext>
                </a:extLst>
              </p:cNvPr>
              <p:cNvSpPr txBox="1"/>
              <p:nvPr/>
            </p:nvSpPr>
            <p:spPr>
              <a:xfrm>
                <a:off x="5758173" y="3162732"/>
                <a:ext cx="1097295" cy="496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ra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FA7DA7B-0FCE-4FC1-B897-4D4BB966CA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173" y="3162732"/>
                <a:ext cx="1097295" cy="496996"/>
              </a:xfrm>
              <a:prstGeom prst="rect">
                <a:avLst/>
              </a:prstGeom>
              <a:blipFill>
                <a:blip r:embed="rId8"/>
                <a:stretch>
                  <a:fillRect l="-8889"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ADA629FB-76E1-4DA2-95B1-38FBFA8D965C}"/>
              </a:ext>
            </a:extLst>
          </p:cNvPr>
          <p:cNvSpPr txBox="1"/>
          <p:nvPr/>
        </p:nvSpPr>
        <p:spPr>
          <a:xfrm>
            <a:off x="6704160" y="3192565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=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AC43EC-4E38-4420-9A95-2D04905BC94D}"/>
              </a:ext>
            </a:extLst>
          </p:cNvPr>
          <p:cNvSpPr txBox="1"/>
          <p:nvPr/>
        </p:nvSpPr>
        <p:spPr>
          <a:xfrm>
            <a:off x="7503012" y="315744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D9E70E1-E9B6-447E-8129-1FA440513773}"/>
                  </a:ext>
                </a:extLst>
              </p:cNvPr>
              <p:cNvSpPr/>
              <p:nvPr/>
            </p:nvSpPr>
            <p:spPr>
              <a:xfrm>
                <a:off x="8130715" y="2838554"/>
                <a:ext cx="1375377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4 </m:t>
                              </m:r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D9E70E1-E9B6-447E-8129-1FA4405137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0715" y="2838554"/>
                <a:ext cx="1375377" cy="100168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5F33F78-7B99-4EC4-9B4D-C4242C7E9258}"/>
                  </a:ext>
                </a:extLst>
              </p:cNvPr>
              <p:cNvSpPr/>
              <p:nvPr/>
            </p:nvSpPr>
            <p:spPr>
              <a:xfrm>
                <a:off x="9416318" y="3061000"/>
                <a:ext cx="997004" cy="614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  <m:r>
                          <m:rPr>
                            <m:sty m:val="p"/>
                          </m:rPr>
                          <a:rPr lang="en-GB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4 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5F33F78-7B99-4EC4-9B4D-C4242C7E92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6318" y="3061000"/>
                <a:ext cx="997004" cy="614655"/>
              </a:xfrm>
              <a:prstGeom prst="rect">
                <a:avLst/>
              </a:prstGeom>
              <a:blipFill>
                <a:blip r:embed="rId10"/>
                <a:stretch>
                  <a:fillRect l="-9816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0A038AD-98CA-4A5C-B423-890AC5D5B6BA}"/>
                  </a:ext>
                </a:extLst>
              </p:cNvPr>
              <p:cNvSpPr/>
              <p:nvPr/>
            </p:nvSpPr>
            <p:spPr>
              <a:xfrm>
                <a:off x="10460876" y="3037715"/>
                <a:ext cx="628698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0A038AD-98CA-4A5C-B423-890AC5D5B6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0876" y="3037715"/>
                <a:ext cx="628698" cy="616515"/>
              </a:xfrm>
              <a:prstGeom prst="rect">
                <a:avLst/>
              </a:prstGeom>
              <a:blipFill>
                <a:blip r:embed="rId11"/>
                <a:stretch>
                  <a:fillRect l="-14563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8D5C8355-8754-43E9-BD22-4E6F80F2C354}"/>
              </a:ext>
            </a:extLst>
          </p:cNvPr>
          <p:cNvSpPr/>
          <p:nvPr/>
        </p:nvSpPr>
        <p:spPr>
          <a:xfrm>
            <a:off x="11018666" y="3090875"/>
            <a:ext cx="10486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= 2.66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37BD86-E54B-428E-BEDE-53A0D774C9CD}"/>
              </a:ext>
            </a:extLst>
          </p:cNvPr>
          <p:cNvSpPr txBox="1"/>
          <p:nvPr/>
        </p:nvSpPr>
        <p:spPr>
          <a:xfrm>
            <a:off x="2410453" y="3969446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Note that the actual value is 2.462 to 3 </a:t>
            </a:r>
            <a:r>
              <a:rPr lang="en-GB" sz="2400" dirty="0" err="1">
                <a:solidFill>
                  <a:srgbClr val="FF0000"/>
                </a:solidFill>
              </a:rPr>
              <a:t>d.p.</a:t>
            </a:r>
            <a:endParaRPr lang="en-GB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3D9C8CB-1EB8-4880-9861-158F6A0ADFCA}"/>
                  </a:ext>
                </a:extLst>
              </p:cNvPr>
              <p:cNvSpPr/>
              <p:nvPr/>
            </p:nvSpPr>
            <p:spPr>
              <a:xfrm>
                <a:off x="2370682" y="4558712"/>
                <a:ext cx="1805879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GB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GB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72 </m:t>
                              </m:r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33.4</m:t>
                              </m:r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3D9C8CB-1EB8-4880-9861-158F6A0ADF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682" y="4558712"/>
                <a:ext cx="1805879" cy="100168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E7FA727-D084-4374-A856-3593FCC9B1C7}"/>
                  </a:ext>
                </a:extLst>
              </p:cNvPr>
              <p:cNvSpPr/>
              <p:nvPr/>
            </p:nvSpPr>
            <p:spPr>
              <a:xfrm>
                <a:off x="4317468" y="4558712"/>
                <a:ext cx="1518044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70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E7FA727-D084-4374-A856-3593FCC9B1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468" y="4558712"/>
                <a:ext cx="1518044" cy="100168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B308398-6FCF-4AD5-8A05-C469E09B3012}"/>
                  </a:ext>
                </a:extLst>
              </p:cNvPr>
              <p:cNvSpPr/>
              <p:nvPr/>
            </p:nvSpPr>
            <p:spPr>
              <a:xfrm>
                <a:off x="6012628" y="4602551"/>
                <a:ext cx="1199496" cy="8438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2100</m:t>
                            </m:r>
                          </m:num>
                          <m:den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40</m:t>
                            </m:r>
                          </m:den>
                        </m:f>
                      </m:e>
                    </m:ra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B308398-6FCF-4AD5-8A05-C469E09B3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628" y="4602551"/>
                <a:ext cx="1199496" cy="843885"/>
              </a:xfrm>
              <a:prstGeom prst="rect">
                <a:avLst/>
              </a:prstGeom>
              <a:blipFill>
                <a:blip r:embed="rId14"/>
                <a:stretch>
                  <a:fillRect l="-7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BF553B4-E90B-4ED5-A14F-2C1452A75824}"/>
                  </a:ext>
                </a:extLst>
              </p:cNvPr>
              <p:cNvSpPr/>
              <p:nvPr/>
            </p:nvSpPr>
            <p:spPr>
              <a:xfrm>
                <a:off x="7358128" y="4582973"/>
                <a:ext cx="1199496" cy="8438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GB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00</m:t>
                            </m:r>
                          </m:num>
                          <m:den>
                            <m:r>
                              <a:rPr lang="en-GB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40</m:t>
                            </m:r>
                          </m:den>
                        </m:f>
                      </m:e>
                    </m:ra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BF553B4-E90B-4ED5-A14F-2C1452A758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8128" y="4582973"/>
                <a:ext cx="1199496" cy="843885"/>
              </a:xfrm>
              <a:prstGeom prst="rect">
                <a:avLst/>
              </a:prstGeom>
              <a:blipFill>
                <a:blip r:embed="rId15"/>
                <a:stretch>
                  <a:fillRect l="-7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2422E35-C45D-40C2-840D-A22A73B9E59B}"/>
                  </a:ext>
                </a:extLst>
              </p:cNvPr>
              <p:cNvSpPr/>
              <p:nvPr/>
            </p:nvSpPr>
            <p:spPr>
              <a:xfrm>
                <a:off x="8699960" y="4735514"/>
                <a:ext cx="991105" cy="5002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50</m:t>
                        </m:r>
                      </m:e>
                    </m:ra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2422E35-C45D-40C2-840D-A22A73B9E5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9960" y="4735514"/>
                <a:ext cx="991105" cy="500202"/>
              </a:xfrm>
              <a:prstGeom prst="rect">
                <a:avLst/>
              </a:prstGeom>
              <a:blipFill>
                <a:blip r:embed="rId16"/>
                <a:stretch>
                  <a:fillRect l="-9202" t="-1220" b="-280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A632012-1986-4C56-B3C6-72DF11BCE048}"/>
                  </a:ext>
                </a:extLst>
              </p:cNvPr>
              <p:cNvSpPr/>
              <p:nvPr/>
            </p:nvSpPr>
            <p:spPr>
              <a:xfrm>
                <a:off x="2467925" y="5573307"/>
                <a:ext cx="9599425" cy="12319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Note that  50  is between 7 and 8, but will be closer to 7 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= 49 We can therefore take 7 as our estimate.</a:t>
                </a: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The actual value is  7.659  to 3 </a:t>
                </a:r>
                <a:r>
                  <a:rPr lang="en-GB" sz="2400" dirty="0" err="1">
                    <a:solidFill>
                      <a:srgbClr val="FF0000"/>
                    </a:solidFill>
                  </a:rPr>
                  <a:t>d.p.</a:t>
                </a:r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A632012-1986-4C56-B3C6-72DF11BCE0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925" y="5573307"/>
                <a:ext cx="9599425" cy="1231940"/>
              </a:xfrm>
              <a:prstGeom prst="rect">
                <a:avLst/>
              </a:prstGeom>
              <a:blipFill>
                <a:blip r:embed="rId17"/>
                <a:stretch>
                  <a:fillRect l="-1016" t="-3465" r="-1270" b="-84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16787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423592" y="1120676"/>
            <a:ext cx="4820345" cy="230832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You might also need to approximate when converting between different units. The following list reminds you of some of the important approximations between metric and imperial units.</a:t>
            </a: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5663952" y="0"/>
            <a:ext cx="95050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3200" b="1" dirty="0"/>
              <a:t>Estimation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C215788-2A0D-44C4-B362-5E425A5CBF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0176" y="836712"/>
            <a:ext cx="3675894" cy="572553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B86D12F-6377-4611-9033-5033C7EFF255}"/>
              </a:ext>
            </a:extLst>
          </p:cNvPr>
          <p:cNvSpPr/>
          <p:nvPr/>
        </p:nvSpPr>
        <p:spPr bwMode="auto">
          <a:xfrm>
            <a:off x="7680176" y="836712"/>
            <a:ext cx="3675894" cy="5674736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4101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51584" y="865403"/>
            <a:ext cx="9721081" cy="4154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AutoNum type="arabicPeriod"/>
              <a:defRPr/>
            </a:pPr>
            <a:r>
              <a:rPr lang="en-GB" sz="2400" dirty="0"/>
              <a:t>The month of December has 31 days.  Estimate the number of seconds in December.  Compare your estimate with the correct value.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GB" sz="2400" dirty="0"/>
          </a:p>
          <a:p>
            <a:pPr eaLnBrk="1" hangingPunct="1">
              <a:buClr>
                <a:srgbClr val="000000"/>
              </a:buClr>
              <a:buSzPct val="100000"/>
              <a:buAutoNum type="arabicPeriod" startAt="2"/>
              <a:defRPr/>
            </a:pPr>
            <a:r>
              <a:rPr lang="en-GB" sz="2400" dirty="0"/>
              <a:t>Estimate the circumference of a circle with a radius of 20.5 cm.</a:t>
            </a:r>
          </a:p>
          <a:p>
            <a:pPr eaLnBrk="1" hangingPunct="1">
              <a:buClr>
                <a:srgbClr val="000000"/>
              </a:buClr>
              <a:buSzPct val="100000"/>
              <a:buAutoNum type="arabicPeriod" startAt="2"/>
              <a:defRPr/>
            </a:pPr>
            <a:endParaRPr lang="en-GB" sz="2400" dirty="0"/>
          </a:p>
          <a:p>
            <a:pPr eaLnBrk="1" hangingPunct="1">
              <a:buClr>
                <a:srgbClr val="000000"/>
              </a:buClr>
              <a:buSzPct val="100000"/>
              <a:buAutoNum type="arabicPeriod" startAt="3"/>
              <a:defRPr/>
            </a:pPr>
            <a:r>
              <a:rPr lang="en-GB" sz="2400" dirty="0"/>
              <a:t>A book has 326 pages with an average of 268.4 words on each page. Estimate the number of words in the book.</a:t>
            </a:r>
          </a:p>
          <a:p>
            <a:pPr eaLnBrk="1" hangingPunct="1">
              <a:buClr>
                <a:srgbClr val="000000"/>
              </a:buClr>
              <a:buSzPct val="100000"/>
              <a:buAutoNum type="arabicPeriod" startAt="3"/>
              <a:defRPr/>
            </a:pPr>
            <a:endParaRPr lang="en-GB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4. 	At a school the average daily amount spent by each child in the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5663952" y="0"/>
            <a:ext cx="95050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3200" b="1" dirty="0"/>
              <a:t>Skill Check: Estimation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17B2081-0611-4A42-A0F2-16A5E1DBCC0E}"/>
              </a:ext>
            </a:extLst>
          </p:cNvPr>
          <p:cNvSpPr txBox="1"/>
          <p:nvPr/>
        </p:nvSpPr>
        <p:spPr>
          <a:xfrm>
            <a:off x="3529378" y="1926909"/>
            <a:ext cx="8026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30 days x 20 hours x 60 mins x 60 secs = 216 000 secs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50FDFB-3D6C-4827-857E-51B6E1118F1C}"/>
              </a:ext>
            </a:extLst>
          </p:cNvPr>
          <p:cNvSpPr txBox="1"/>
          <p:nvPr/>
        </p:nvSpPr>
        <p:spPr>
          <a:xfrm>
            <a:off x="3431704" y="2695206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  <a:r>
              <a:rPr lang="en-GB" sz="2400" dirty="0">
                <a:solidFill>
                  <a:srgbClr val="FF0000"/>
                </a:solidFill>
              </a:rPr>
              <a:t>3.14 x Diameter = 3 x 20 = 60 cm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7E04CC-9949-49A1-8F07-7693A99BF72B}"/>
              </a:ext>
            </a:extLst>
          </p:cNvPr>
          <p:cNvSpPr/>
          <p:nvPr/>
        </p:nvSpPr>
        <p:spPr>
          <a:xfrm>
            <a:off x="3529378" y="3804454"/>
            <a:ext cx="5934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300 x 250 = 3 x 25 x 1000 = 75 000 words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A0CAB3-0F6E-4DB2-8961-5944E5AFE986}"/>
              </a:ext>
            </a:extLst>
          </p:cNvPr>
          <p:cNvSpPr txBox="1"/>
          <p:nvPr/>
        </p:nvSpPr>
        <p:spPr>
          <a:xfrm>
            <a:off x="3550320" y="5327019"/>
            <a:ext cx="6471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1250 x £1.40 = £1400 + £350 = £1750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B6362D-C90B-4B55-B622-1D10772ADD80}"/>
              </a:ext>
            </a:extLst>
          </p:cNvPr>
          <p:cNvSpPr/>
          <p:nvPr/>
        </p:nvSpPr>
        <p:spPr>
          <a:xfrm>
            <a:off x="2783632" y="4514532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canteen is £1.42.  There are 1264 pupils in the school.  Estimate the total amount spent in the canteen each day.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37647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29574" y="896672"/>
            <a:ext cx="9721081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5. James writes down this statement: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5663952" y="0"/>
            <a:ext cx="95050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3200" b="1" dirty="0"/>
              <a:t>Skill Check: Estimation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10836CE-FAAE-4116-A8C0-1D832F60E4CC}"/>
              </a:ext>
            </a:extLst>
          </p:cNvPr>
          <p:cNvSpPr/>
          <p:nvPr/>
        </p:nvSpPr>
        <p:spPr>
          <a:xfrm>
            <a:off x="4367808" y="1435694"/>
            <a:ext cx="3172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14.62 x 401= 586.262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EFB030-F50E-4912-9BFD-09DC98DC17D1}"/>
              </a:ext>
            </a:extLst>
          </p:cNvPr>
          <p:cNvSpPr/>
          <p:nvPr/>
        </p:nvSpPr>
        <p:spPr>
          <a:xfrm>
            <a:off x="2351583" y="2024015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Both"/>
            </a:pPr>
            <a:r>
              <a:rPr lang="en-GB" sz="2400" dirty="0"/>
              <a:t>Use estimation to describe why James must be wrong.</a:t>
            </a:r>
          </a:p>
          <a:p>
            <a:pPr marL="457200" indent="-457200">
              <a:buAutoNum type="alphaLcParenBoth"/>
            </a:pPr>
            <a:endParaRPr lang="en-GB" sz="2400" dirty="0"/>
          </a:p>
          <a:p>
            <a:r>
              <a:rPr lang="en-GB" sz="2400" dirty="0"/>
              <a:t>(b)	Use a calculator to determine the correct answer, and then describe the mistake that James made.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152EB9-E3EA-4AA5-A63D-242D9C746325}"/>
              </a:ext>
            </a:extLst>
          </p:cNvPr>
          <p:cNvSpPr/>
          <p:nvPr/>
        </p:nvSpPr>
        <p:spPr>
          <a:xfrm>
            <a:off x="2373976" y="3933056"/>
            <a:ext cx="86028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6. Use estimation to decide which of the following calculations are definitely incorrect:</a:t>
            </a:r>
          </a:p>
          <a:p>
            <a:endParaRPr lang="en-GB" sz="2400" dirty="0"/>
          </a:p>
          <a:p>
            <a:pPr marL="457200" indent="-457200">
              <a:buAutoNum type="alphaLcParenBoth"/>
            </a:pPr>
            <a:r>
              <a:rPr lang="en-GB" sz="2400" dirty="0"/>
              <a:t>15.2 x 6120 = 900 240</a:t>
            </a:r>
          </a:p>
          <a:p>
            <a:pPr marL="457200" indent="-457200">
              <a:buAutoNum type="alphaLcParenBoth"/>
            </a:pPr>
            <a:r>
              <a:rPr lang="en-GB" sz="2400" dirty="0"/>
              <a:t>65.224 ÷ 12.4 = 5.26</a:t>
            </a:r>
          </a:p>
          <a:p>
            <a:pPr marL="457200" indent="-457200">
              <a:buAutoNum type="alphaLcParenBoth"/>
            </a:pPr>
            <a:r>
              <a:rPr lang="en-GB" sz="2400" dirty="0"/>
              <a:t>192 x 4 587 = 880 704</a:t>
            </a:r>
          </a:p>
          <a:p>
            <a:pPr marL="457200" indent="-457200">
              <a:buAutoNum type="alphaLcParenBoth"/>
            </a:pPr>
            <a:r>
              <a:rPr lang="en-GB" sz="2400" dirty="0"/>
              <a:t>346.92 ÷ 2.36 = 14.7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610355-07AA-4EAB-8FAD-E6289415D0D7}"/>
              </a:ext>
            </a:extLst>
          </p:cNvPr>
          <p:cNvSpPr txBox="1"/>
          <p:nvPr/>
        </p:nvSpPr>
        <p:spPr>
          <a:xfrm>
            <a:off x="3441292" y="2431209"/>
            <a:ext cx="7523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14 x 400 = 10 x 400 + 4 x 400 = 4000 + 1600 = 5600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5B4C7A-4998-40C6-A4DF-8523A5E5EF98}"/>
              </a:ext>
            </a:extLst>
          </p:cNvPr>
          <p:cNvSpPr txBox="1"/>
          <p:nvPr/>
        </p:nvSpPr>
        <p:spPr>
          <a:xfrm>
            <a:off x="4844827" y="3553698"/>
            <a:ext cx="3636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14.62 x 401 = 5862.62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6940F5-DEE0-4E87-8BE4-50B857DC0A4C}"/>
              </a:ext>
            </a:extLst>
          </p:cNvPr>
          <p:cNvSpPr txBox="1"/>
          <p:nvPr/>
        </p:nvSpPr>
        <p:spPr>
          <a:xfrm>
            <a:off x="6174540" y="4960641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15 x 6 000 = 90 000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E2BB65-3653-4634-BFF9-875F8DCAA605}"/>
              </a:ext>
            </a:extLst>
          </p:cNvPr>
          <p:cNvSpPr/>
          <p:nvPr/>
        </p:nvSpPr>
        <p:spPr>
          <a:xfrm>
            <a:off x="6255402" y="5379977"/>
            <a:ext cx="1869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60 ÷ 12 = 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DB491C-2A90-4E2E-AA51-0422F70201D5}"/>
              </a:ext>
            </a:extLst>
          </p:cNvPr>
          <p:cNvSpPr/>
          <p:nvPr/>
        </p:nvSpPr>
        <p:spPr>
          <a:xfrm>
            <a:off x="6229285" y="5761687"/>
            <a:ext cx="32576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200 x 4 500 = 900 000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307FF2-49D8-4F73-9F3F-983DB35A9DFF}"/>
              </a:ext>
            </a:extLst>
          </p:cNvPr>
          <p:cNvSpPr txBox="1"/>
          <p:nvPr/>
        </p:nvSpPr>
        <p:spPr>
          <a:xfrm>
            <a:off x="6265695" y="614904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350 ÷2 = 175</a:t>
            </a:r>
          </a:p>
        </p:txBody>
      </p:sp>
    </p:spTree>
    <p:extLst>
      <p:ext uri="{BB962C8B-B14F-4D97-AF65-F5344CB8AC3E}">
        <p14:creationId xmlns:p14="http://schemas.microsoft.com/office/powerpoint/2010/main" val="24593411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5663952" y="0"/>
            <a:ext cx="95050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3200" b="1" dirty="0"/>
              <a:t>Skill Check: Estimation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DAB4802-3212-48BC-AFF7-3A18CAEADB6E}"/>
                  </a:ext>
                </a:extLst>
              </p:cNvPr>
              <p:cNvSpPr/>
              <p:nvPr/>
            </p:nvSpPr>
            <p:spPr>
              <a:xfrm>
                <a:off x="2574216" y="4198551"/>
                <a:ext cx="2665794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n-GB" sz="24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  <m:r>
                                <a:rPr lang="en-GB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42</m:t>
                              </m:r>
                              <m:r>
                                <a:rPr lang="en-GB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GB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1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GB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99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851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DAB4802-3212-48BC-AFF7-3A18CAEADB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4216" y="4198551"/>
                <a:ext cx="2665794" cy="11835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537E701-C601-4612-B4B9-A7FA7BFF972E}"/>
                  </a:ext>
                </a:extLst>
              </p:cNvPr>
              <p:cNvSpPr/>
              <p:nvPr/>
            </p:nvSpPr>
            <p:spPr>
              <a:xfrm>
                <a:off x="2574216" y="2859594"/>
                <a:ext cx="2358018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GB" sz="24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62</m:t>
                              </m:r>
                              <m:r>
                                <a:rPr lang="en-GB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GB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1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GB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4.7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537E701-C601-4612-B4B9-A7FA7BFF97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4216" y="2859594"/>
                <a:ext cx="2358018" cy="11835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E384FA14-DAF2-457A-A39F-DA641192FCEB}"/>
                  </a:ext>
                </a:extLst>
              </p:cNvPr>
              <p:cNvSpPr/>
              <p:nvPr/>
            </p:nvSpPr>
            <p:spPr>
              <a:xfrm>
                <a:off x="2542208" y="1518733"/>
                <a:ext cx="2392450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3.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GB" sz="2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GB" sz="2400" b="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GB" sz="2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1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7.45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4.23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E384FA14-DAF2-457A-A39F-DA641192FC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2208" y="1518733"/>
                <a:ext cx="2392450" cy="11835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841CAAA-AF5D-483C-922B-378067B66C98}"/>
              </a:ext>
            </a:extLst>
          </p:cNvPr>
          <p:cNvSpPr txBox="1"/>
          <p:nvPr/>
        </p:nvSpPr>
        <p:spPr>
          <a:xfrm>
            <a:off x="2542208" y="103803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7. Estimate the value of each of the following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A328AC7-5465-4DFB-8A49-83D756926BF6}"/>
                  </a:ext>
                </a:extLst>
              </p:cNvPr>
              <p:cNvSpPr/>
              <p:nvPr/>
            </p:nvSpPr>
            <p:spPr>
              <a:xfrm>
                <a:off x="2542208" y="5661248"/>
                <a:ext cx="2695353" cy="5661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</m:e>
                      </m:d>
                      <m:r>
                        <a:rPr lang="en-GB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8.1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7.32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A328AC7-5465-4DFB-8A49-83D756926B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2208" y="5661248"/>
                <a:ext cx="2695353" cy="5661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0396BFB-4DA5-4ECA-B5A2-E56B0263D897}"/>
                  </a:ext>
                </a:extLst>
              </p:cNvPr>
              <p:cNvSpPr/>
              <p:nvPr/>
            </p:nvSpPr>
            <p:spPr>
              <a:xfrm>
                <a:off x="5265636" y="1580525"/>
                <a:ext cx="1609928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4 </m:t>
                              </m:r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0396BFB-4DA5-4ECA-B5A2-E56B0263D8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636" y="1580525"/>
                <a:ext cx="1609928" cy="11835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76BD651-3078-4E2F-AE30-C38CDE2786E9}"/>
                  </a:ext>
                </a:extLst>
              </p:cNvPr>
              <p:cNvSpPr/>
              <p:nvPr/>
            </p:nvSpPr>
            <p:spPr>
              <a:xfrm>
                <a:off x="5218777" y="2824535"/>
                <a:ext cx="1779846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60</m:t>
                              </m:r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76BD651-3078-4E2F-AE30-C38CDE2786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777" y="2824535"/>
                <a:ext cx="1779846" cy="118352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45AA564-5B7D-4242-8178-906A5F4EE3D5}"/>
                  </a:ext>
                </a:extLst>
              </p:cNvPr>
              <p:cNvSpPr/>
              <p:nvPr/>
            </p:nvSpPr>
            <p:spPr>
              <a:xfrm>
                <a:off x="5265636" y="4124758"/>
                <a:ext cx="1779846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45AA564-5B7D-4242-8178-906A5F4EE3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636" y="4124758"/>
                <a:ext cx="1779846" cy="118352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F85A5CC-022F-42C1-B03C-12503121D39D}"/>
                  </a:ext>
                </a:extLst>
              </p:cNvPr>
              <p:cNvSpPr/>
              <p:nvPr/>
            </p:nvSpPr>
            <p:spPr>
              <a:xfrm>
                <a:off x="7206542" y="1952950"/>
                <a:ext cx="991105" cy="496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e>
                    </m:ra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F85A5CC-022F-42C1-B03C-12503121D3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6542" y="1952950"/>
                <a:ext cx="991105" cy="496483"/>
              </a:xfrm>
              <a:prstGeom prst="rect">
                <a:avLst/>
              </a:prstGeom>
              <a:blipFill>
                <a:blip r:embed="rId11"/>
                <a:stretch>
                  <a:fillRect l="-9202" t="-2439" b="-268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3E654C4-43BB-4F4F-A0B8-566B3D0931FE}"/>
                  </a:ext>
                </a:extLst>
              </p:cNvPr>
              <p:cNvSpPr/>
              <p:nvPr/>
            </p:nvSpPr>
            <p:spPr>
              <a:xfrm>
                <a:off x="7292918" y="3168057"/>
                <a:ext cx="1116139" cy="496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240</m:t>
                        </m:r>
                      </m:e>
                    </m:ra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3E654C4-43BB-4F4F-A0B8-566B3D0931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2918" y="3168057"/>
                <a:ext cx="1116139" cy="496483"/>
              </a:xfrm>
              <a:prstGeom prst="rect">
                <a:avLst/>
              </a:prstGeom>
              <a:blipFill>
                <a:blip r:embed="rId12"/>
                <a:stretch>
                  <a:fillRect l="-5464" b="-197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5894CD6-F034-4A9D-915C-6E5442956CC3}"/>
                  </a:ext>
                </a:extLst>
              </p:cNvPr>
              <p:cNvSpPr/>
              <p:nvPr/>
            </p:nvSpPr>
            <p:spPr>
              <a:xfrm>
                <a:off x="7355434" y="4466421"/>
                <a:ext cx="991105" cy="5002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50</m:t>
                        </m:r>
                      </m:e>
                    </m:ra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5894CD6-F034-4A9D-915C-6E5442956C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5434" y="4466421"/>
                <a:ext cx="991105" cy="500202"/>
              </a:xfrm>
              <a:prstGeom prst="rect">
                <a:avLst/>
              </a:prstGeom>
              <a:blipFill>
                <a:blip r:embed="rId13"/>
                <a:stretch>
                  <a:fillRect l="-9877" t="-1220" b="-280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823BE1E3-614D-4977-82DC-FE1D0D766427}"/>
              </a:ext>
            </a:extLst>
          </p:cNvPr>
          <p:cNvSpPr txBox="1"/>
          <p:nvPr/>
        </p:nvSpPr>
        <p:spPr>
          <a:xfrm>
            <a:off x="8466526" y="1953321"/>
            <a:ext cx="378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(Value between 4 and 5)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89B104-01F2-44D4-90B5-43619256C6FA}"/>
              </a:ext>
            </a:extLst>
          </p:cNvPr>
          <p:cNvSpPr/>
          <p:nvPr/>
        </p:nvSpPr>
        <p:spPr>
          <a:xfrm>
            <a:off x="8687228" y="3185465"/>
            <a:ext cx="31065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(Value just under 16)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58D7D86-4C54-46E6-95F4-7C70755DD8BB}"/>
              </a:ext>
            </a:extLst>
          </p:cNvPr>
          <p:cNvSpPr/>
          <p:nvPr/>
        </p:nvSpPr>
        <p:spPr>
          <a:xfrm>
            <a:off x="8705831" y="4476345"/>
            <a:ext cx="2745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(Value just over 7)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DF56D56-977D-4179-A0FB-82F5C6B8BF0D}"/>
                  </a:ext>
                </a:extLst>
              </p:cNvPr>
              <p:cNvSpPr/>
              <p:nvPr/>
            </p:nvSpPr>
            <p:spPr>
              <a:xfrm>
                <a:off x="5375920" y="5661248"/>
                <a:ext cx="1896288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64+49 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DF56D56-977D-4179-A0FB-82F5C6B8BF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920" y="5661248"/>
                <a:ext cx="1896288" cy="50520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133C6E4-53AA-48A4-8C14-15D9A10490B2}"/>
                  </a:ext>
                </a:extLst>
              </p:cNvPr>
              <p:cNvSpPr/>
              <p:nvPr/>
            </p:nvSpPr>
            <p:spPr>
              <a:xfrm>
                <a:off x="7410567" y="5661248"/>
                <a:ext cx="1161023" cy="496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113</m:t>
                        </m:r>
                      </m:e>
                    </m:ra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133C6E4-53AA-48A4-8C14-15D9A10490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0567" y="5661248"/>
                <a:ext cx="1161023" cy="496483"/>
              </a:xfrm>
              <a:prstGeom prst="rect">
                <a:avLst/>
              </a:prstGeom>
              <a:blipFill>
                <a:blip r:embed="rId15"/>
                <a:stretch>
                  <a:fillRect l="-8421"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FDAD49E7-CF82-4AB1-A944-56FD9C77B25A}"/>
              </a:ext>
            </a:extLst>
          </p:cNvPr>
          <p:cNvSpPr/>
          <p:nvPr/>
        </p:nvSpPr>
        <p:spPr>
          <a:xfrm>
            <a:off x="8781805" y="5696066"/>
            <a:ext cx="2917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(Value just over 10) </a:t>
            </a:r>
          </a:p>
        </p:txBody>
      </p:sp>
    </p:spTree>
    <p:extLst>
      <p:ext uri="{BB962C8B-B14F-4D97-AF65-F5344CB8AC3E}">
        <p14:creationId xmlns:p14="http://schemas.microsoft.com/office/powerpoint/2010/main" val="27279599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CF46CCE3-72A7-FF4E-B2E5-8376CDB8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" y="0"/>
            <a:ext cx="99844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3000" b="1" dirty="0"/>
              <a:t> Section 5: Review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E7CC74F8-45F4-7F42-8935-A4038D39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118699"/>
            <a:ext cx="9967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have completed the </a:t>
            </a:r>
            <a:r>
              <a:rPr lang="en-US" altLang="en-US" sz="2400" b="1" dirty="0"/>
              <a:t>fifth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F8782-DF76-DB40-940C-99195A3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949593"/>
            <a:ext cx="9987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00B050"/>
                </a:solidFill>
              </a:rPr>
              <a:t>If you have completed and mastered this section,</a:t>
            </a:r>
            <a:br>
              <a:rPr lang="en-US" altLang="en-US" sz="2400" dirty="0">
                <a:solidFill>
                  <a:srgbClr val="00B050"/>
                </a:solidFill>
              </a:rPr>
            </a:br>
            <a:r>
              <a:rPr lang="en-US" altLang="en-US" sz="2400" b="1" dirty="0">
                <a:solidFill>
                  <a:srgbClr val="00B050"/>
                </a:solidFill>
              </a:rPr>
              <a:t>click</a:t>
            </a:r>
            <a:r>
              <a:rPr lang="en-US" altLang="en-US" sz="2400" dirty="0">
                <a:solidFill>
                  <a:srgbClr val="00B050"/>
                </a:solidFill>
              </a:rPr>
              <a:t> to start the </a:t>
            </a:r>
            <a:r>
              <a:rPr lang="en-US" altLang="en-US" sz="2400" b="1" dirty="0">
                <a:solidFill>
                  <a:srgbClr val="00B050"/>
                </a:solidFill>
              </a:rPr>
              <a:t>next Section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AF980D4-9FE7-4A48-9CE0-B03EBFC3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2" y="3116980"/>
            <a:ext cx="99879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FFC000"/>
                </a:solidFill>
              </a:rPr>
              <a:t>If you need more examples and interactive practice,</a:t>
            </a:r>
            <a:br>
              <a:rPr lang="en-US" altLang="en-US" sz="2400" dirty="0">
                <a:solidFill>
                  <a:srgbClr val="FFC000"/>
                </a:solidFill>
              </a:rPr>
            </a:br>
            <a:r>
              <a:rPr lang="en-US" altLang="en-US" sz="2400" dirty="0">
                <a:solidFill>
                  <a:srgbClr val="FFC000"/>
                </a:solidFill>
              </a:rPr>
              <a:t>press </a:t>
            </a:r>
            <a:r>
              <a:rPr lang="en-US" altLang="en-US" sz="2400" b="1" dirty="0">
                <a:solidFill>
                  <a:srgbClr val="FFC000"/>
                </a:solidFill>
              </a:rPr>
              <a:t>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145AA3-138E-F040-BCA6-F2E25BC37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4205548"/>
            <a:ext cx="9987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might also find it helpful to look at: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endParaRPr lang="en-US" altLang="en-US" sz="2400" dirty="0">
              <a:solidFill>
                <a:srgbClr val="FF0000"/>
              </a:solidFill>
            </a:endParaRPr>
          </a:p>
          <a:p>
            <a:pPr algn="ctr"/>
            <a:r>
              <a:rPr lang="en-US" altLang="en-US" sz="2400" b="1" dirty="0">
                <a:solidFill>
                  <a:srgbClr val="FF0000"/>
                </a:solidFill>
              </a:rPr>
              <a:t>Essential Information:</a:t>
            </a:r>
            <a:r>
              <a:rPr lang="en-US" altLang="en-US" sz="2400" dirty="0">
                <a:solidFill>
                  <a:srgbClr val="FF0000"/>
                </a:solidFill>
              </a:rPr>
              <a:t> press </a:t>
            </a:r>
            <a:r>
              <a:rPr lang="en-US" altLang="en-US" sz="2400" b="1" dirty="0">
                <a:solidFill>
                  <a:srgbClr val="FF0000"/>
                </a:solidFill>
              </a:rPr>
              <a:t>here</a:t>
            </a:r>
          </a:p>
          <a:p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88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47820" y="972195"/>
            <a:ext cx="9721081" cy="4154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b="1" dirty="0"/>
              <a:t>Example 1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A football match is watched by  56 742  people.  Write this number correct to the nearest,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GB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GB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GB" sz="2400" dirty="0"/>
          </a:p>
          <a:p>
            <a:pPr eaLnBrk="1" hangingPunct="1">
              <a:buClr>
                <a:srgbClr val="000000"/>
              </a:buClr>
              <a:buSzPct val="100000"/>
              <a:buAutoNum type="alphaLcParenBoth"/>
              <a:defRPr/>
            </a:pPr>
            <a:r>
              <a:rPr lang="en-GB" sz="2400" dirty="0"/>
              <a:t>10 000</a:t>
            </a:r>
          </a:p>
          <a:p>
            <a:pPr eaLnBrk="1" hangingPunct="1">
              <a:buClr>
                <a:srgbClr val="000000"/>
              </a:buClr>
              <a:buSzPct val="100000"/>
              <a:buAutoNum type="alphaLcParenBoth"/>
              <a:defRPr/>
            </a:pPr>
            <a:r>
              <a:rPr lang="en-GB" sz="2400" dirty="0"/>
              <a:t>1000</a:t>
            </a:r>
          </a:p>
          <a:p>
            <a:pPr eaLnBrk="1" hangingPunct="1">
              <a:buClr>
                <a:srgbClr val="000000"/>
              </a:buClr>
              <a:buSzPct val="100000"/>
              <a:buAutoNum type="alphaLcParenBoth"/>
              <a:defRPr/>
            </a:pPr>
            <a:r>
              <a:rPr lang="en-GB" sz="2400" dirty="0"/>
              <a:t>10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783632" y="26633"/>
            <a:ext cx="83541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 dirty="0"/>
              <a:t> Rounding to the nearest 10, 100 and 1000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75ADE78-FB35-4899-A216-8524F3337CEA}"/>
              </a:ext>
            </a:extLst>
          </p:cNvPr>
          <p:cNvSpPr/>
          <p:nvPr/>
        </p:nvSpPr>
        <p:spPr>
          <a:xfrm>
            <a:off x="4432120" y="3132036"/>
            <a:ext cx="56685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56 742 = 60 000  to the nearest  10 000.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F7BA8F-DD10-472B-AAD2-4D05EA74A523}"/>
              </a:ext>
            </a:extLst>
          </p:cNvPr>
          <p:cNvSpPr/>
          <p:nvPr/>
        </p:nvSpPr>
        <p:spPr>
          <a:xfrm>
            <a:off x="4432120" y="3562123"/>
            <a:ext cx="5412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56 742 = 57 000  to the nearest  1000.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D9EF6E-DC2F-446B-B20E-8159F2A62AF4}"/>
              </a:ext>
            </a:extLst>
          </p:cNvPr>
          <p:cNvSpPr/>
          <p:nvPr/>
        </p:nvSpPr>
        <p:spPr>
          <a:xfrm>
            <a:off x="4432121" y="3974704"/>
            <a:ext cx="50690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56 742 = 56 740  to the nearest  10.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EBB82F-40F8-46AB-A386-31418871FDFF}"/>
              </a:ext>
            </a:extLst>
          </p:cNvPr>
          <p:cNvSpPr/>
          <p:nvPr/>
        </p:nvSpPr>
        <p:spPr>
          <a:xfrm>
            <a:off x="2352449" y="2670371"/>
            <a:ext cx="1412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Solution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26B7CF-976F-4B06-ACF1-2A236154B8F2}"/>
              </a:ext>
            </a:extLst>
          </p:cNvPr>
          <p:cNvSpPr txBox="1"/>
          <p:nvPr/>
        </p:nvSpPr>
        <p:spPr>
          <a:xfrm>
            <a:off x="2351583" y="212791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(a) 10 000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400810-BD82-46BB-AE58-AEF87A8C300D}"/>
              </a:ext>
            </a:extLst>
          </p:cNvPr>
          <p:cNvSpPr/>
          <p:nvPr/>
        </p:nvSpPr>
        <p:spPr>
          <a:xfrm>
            <a:off x="4655840" y="2149444"/>
            <a:ext cx="13324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(b) 1000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42D874-1709-4901-B048-448A9868E1E2}"/>
              </a:ext>
            </a:extLst>
          </p:cNvPr>
          <p:cNvSpPr/>
          <p:nvPr/>
        </p:nvSpPr>
        <p:spPr>
          <a:xfrm>
            <a:off x="6312024" y="2137901"/>
            <a:ext cx="1056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(c) 10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ECE4B5-DDDD-451E-B1DB-48AE63726E04}"/>
              </a:ext>
            </a:extLst>
          </p:cNvPr>
          <p:cNvSpPr txBox="1"/>
          <p:nvPr/>
        </p:nvSpPr>
        <p:spPr>
          <a:xfrm>
            <a:off x="2349857" y="4498948"/>
            <a:ext cx="1873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Example 2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74E64E-DDCA-44BD-936B-DB020ADB2466}"/>
              </a:ext>
            </a:extLst>
          </p:cNvPr>
          <p:cNvSpPr txBox="1"/>
          <p:nvPr/>
        </p:nvSpPr>
        <p:spPr>
          <a:xfrm>
            <a:off x="2349857" y="4935574"/>
            <a:ext cx="8683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10 230 has been rounded to the nearest 10. Write down a list of values it could have been before rounding took place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A58CAC-F8A6-4AE4-A7AF-DBBBBF1177F1}"/>
              </a:ext>
            </a:extLst>
          </p:cNvPr>
          <p:cNvSpPr txBox="1"/>
          <p:nvPr/>
        </p:nvSpPr>
        <p:spPr>
          <a:xfrm>
            <a:off x="2361958" y="5787699"/>
            <a:ext cx="9552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10 225, 10 226, 10 227, 10 228, 10 229, 10 230, 10 231, 10 232, </a:t>
            </a:r>
          </a:p>
          <a:p>
            <a:r>
              <a:rPr lang="en-GB" sz="2400" dirty="0">
                <a:solidFill>
                  <a:srgbClr val="FF0000"/>
                </a:solidFill>
              </a:rPr>
              <a:t>10 233, 10 234 </a:t>
            </a:r>
          </a:p>
        </p:txBody>
      </p:sp>
    </p:spTree>
    <p:extLst>
      <p:ext uri="{BB962C8B-B14F-4D97-AF65-F5344CB8AC3E}">
        <p14:creationId xmlns:p14="http://schemas.microsoft.com/office/powerpoint/2010/main" val="39849289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410306" y="722086"/>
            <a:ext cx="9721081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b="1" dirty="0"/>
              <a:t>Exercises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1. Round each of the following numbers to the nearest 100: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783632" y="26633"/>
            <a:ext cx="83541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 dirty="0"/>
              <a:t> Skill Check: Rounding 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D38171-6954-4AB7-BCAB-BF7D50A8F72F}"/>
              </a:ext>
            </a:extLst>
          </p:cNvPr>
          <p:cNvSpPr txBox="1"/>
          <p:nvPr/>
        </p:nvSpPr>
        <p:spPr>
          <a:xfrm>
            <a:off x="2495600" y="160300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(a) 108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112320-A679-47A9-8F6B-4056BB2BAE2E}"/>
              </a:ext>
            </a:extLst>
          </p:cNvPr>
          <p:cNvSpPr/>
          <p:nvPr/>
        </p:nvSpPr>
        <p:spPr>
          <a:xfrm>
            <a:off x="5256178" y="1624658"/>
            <a:ext cx="1245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(b) 199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262E47-2847-4137-9A7E-3D73849C054B}"/>
              </a:ext>
            </a:extLst>
          </p:cNvPr>
          <p:cNvSpPr/>
          <p:nvPr/>
        </p:nvSpPr>
        <p:spPr>
          <a:xfrm>
            <a:off x="5256178" y="2177550"/>
            <a:ext cx="1074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(e) 33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B97B6A-18DC-4FB1-809C-A88FED56D22A}"/>
              </a:ext>
            </a:extLst>
          </p:cNvPr>
          <p:cNvSpPr/>
          <p:nvPr/>
        </p:nvSpPr>
        <p:spPr>
          <a:xfrm>
            <a:off x="7824192" y="1588368"/>
            <a:ext cx="13997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(c) 3471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10EF30-3899-4491-8B1F-27637D8E0ED2}"/>
              </a:ext>
            </a:extLst>
          </p:cNvPr>
          <p:cNvSpPr/>
          <p:nvPr/>
        </p:nvSpPr>
        <p:spPr>
          <a:xfrm>
            <a:off x="2495600" y="2186585"/>
            <a:ext cx="1074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(d) 59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209A6D-6357-4FA5-B59C-453B6BD82BC4}"/>
              </a:ext>
            </a:extLst>
          </p:cNvPr>
          <p:cNvSpPr/>
          <p:nvPr/>
        </p:nvSpPr>
        <p:spPr>
          <a:xfrm>
            <a:off x="7826172" y="2159191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(f) 451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11A237-7669-44B8-B641-C500A25AE2E7}"/>
              </a:ext>
            </a:extLst>
          </p:cNvPr>
          <p:cNvSpPr/>
          <p:nvPr/>
        </p:nvSpPr>
        <p:spPr>
          <a:xfrm>
            <a:off x="2392409" y="277017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AutoNum type="arabicPeriod" startAt="2"/>
            </a:pPr>
            <a:r>
              <a:rPr lang="en-GB" sz="2400" dirty="0"/>
              <a:t>Round the number  4 765 173  to:</a:t>
            </a:r>
          </a:p>
          <a:p>
            <a:pPr marL="457200" indent="-457200">
              <a:buAutoNum type="arabicPeriod" startAt="2"/>
            </a:pPr>
            <a:endParaRPr lang="en-GB" sz="2400" dirty="0"/>
          </a:p>
          <a:p>
            <a:r>
              <a:rPr lang="en-GB" sz="2400" dirty="0"/>
              <a:t>(a)	the nearest million,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44221F-77A4-41D9-B474-789467087DEF}"/>
              </a:ext>
            </a:extLst>
          </p:cNvPr>
          <p:cNvSpPr/>
          <p:nvPr/>
        </p:nvSpPr>
        <p:spPr>
          <a:xfrm>
            <a:off x="7413721" y="3515559"/>
            <a:ext cx="28712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(b) the nearest  10,</a:t>
            </a:r>
          </a:p>
          <a:p>
            <a:r>
              <a:rPr lang="en-GB" sz="2400" dirty="0"/>
              <a:t>(d) the nearest 100.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9395FF-EB56-43B1-9FE1-B26AB2BBBFB2}"/>
              </a:ext>
            </a:extLst>
          </p:cNvPr>
          <p:cNvSpPr txBox="1"/>
          <p:nvPr/>
        </p:nvSpPr>
        <p:spPr>
          <a:xfrm>
            <a:off x="2414711" y="3964091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(c) the nearest 1000,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90CAD8-4277-4BA7-90A0-74BC5A3170FC}"/>
              </a:ext>
            </a:extLst>
          </p:cNvPr>
          <p:cNvSpPr/>
          <p:nvPr/>
        </p:nvSpPr>
        <p:spPr>
          <a:xfrm>
            <a:off x="2410306" y="4596572"/>
            <a:ext cx="95287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3.	Annie says that her rabbit has a mass of  1473 grams.  Give this mass correct to:</a:t>
            </a:r>
          </a:p>
          <a:p>
            <a:r>
              <a:rPr lang="en-GB" sz="2400" dirty="0"/>
              <a:t>(a)	the nearest  100 grams,</a:t>
            </a:r>
          </a:p>
          <a:p>
            <a:r>
              <a:rPr lang="en-GB" sz="2400" dirty="0"/>
              <a:t>(b)	the nearest  10 grams,</a:t>
            </a:r>
          </a:p>
          <a:p>
            <a:r>
              <a:rPr lang="en-GB" sz="2400" dirty="0"/>
              <a:t>(c)	the nearest kg.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28A93C-69B6-4FC7-B121-D10380F2F7D8}"/>
              </a:ext>
            </a:extLst>
          </p:cNvPr>
          <p:cNvSpPr txBox="1"/>
          <p:nvPr/>
        </p:nvSpPr>
        <p:spPr>
          <a:xfrm>
            <a:off x="3956759" y="1624658"/>
            <a:ext cx="935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2727694-1672-41BE-B519-C65B97AA1453}"/>
              </a:ext>
            </a:extLst>
          </p:cNvPr>
          <p:cNvSpPr/>
          <p:nvPr/>
        </p:nvSpPr>
        <p:spPr>
          <a:xfrm>
            <a:off x="3969956" y="2155390"/>
            <a:ext cx="10091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7E0447-5918-490B-88D9-30379632CE10}"/>
              </a:ext>
            </a:extLst>
          </p:cNvPr>
          <p:cNvSpPr/>
          <p:nvPr/>
        </p:nvSpPr>
        <p:spPr>
          <a:xfrm>
            <a:off x="6674761" y="1619066"/>
            <a:ext cx="10091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200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12557C-BD27-4E01-910F-72CB75ED41C0}"/>
              </a:ext>
            </a:extLst>
          </p:cNvPr>
          <p:cNvSpPr/>
          <p:nvPr/>
        </p:nvSpPr>
        <p:spPr>
          <a:xfrm>
            <a:off x="6782853" y="2156646"/>
            <a:ext cx="5140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F63289-0473-488A-A38F-17DF22D0D940}"/>
              </a:ext>
            </a:extLst>
          </p:cNvPr>
          <p:cNvSpPr/>
          <p:nvPr/>
        </p:nvSpPr>
        <p:spPr>
          <a:xfrm>
            <a:off x="9475362" y="1588530"/>
            <a:ext cx="1256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3500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E340D3-3057-4885-8B33-A8A1B0221548}"/>
              </a:ext>
            </a:extLst>
          </p:cNvPr>
          <p:cNvSpPr/>
          <p:nvPr/>
        </p:nvSpPr>
        <p:spPr>
          <a:xfrm>
            <a:off x="9514713" y="2128164"/>
            <a:ext cx="10091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394979A-4C19-4606-A471-8094DA86B616}"/>
              </a:ext>
            </a:extLst>
          </p:cNvPr>
          <p:cNvSpPr/>
          <p:nvPr/>
        </p:nvSpPr>
        <p:spPr>
          <a:xfrm>
            <a:off x="5674649" y="3515328"/>
            <a:ext cx="1555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5 000 000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5CDD923-8FE0-46AD-97CA-094D38FA2129}"/>
              </a:ext>
            </a:extLst>
          </p:cNvPr>
          <p:cNvSpPr/>
          <p:nvPr/>
        </p:nvSpPr>
        <p:spPr>
          <a:xfrm>
            <a:off x="5684771" y="3970148"/>
            <a:ext cx="1555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4 765 000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7EC5C0C-6FE1-4CEC-8D76-1AEAFC2E4DCB}"/>
              </a:ext>
            </a:extLst>
          </p:cNvPr>
          <p:cNvSpPr/>
          <p:nvPr/>
        </p:nvSpPr>
        <p:spPr>
          <a:xfrm>
            <a:off x="10205518" y="3515328"/>
            <a:ext cx="1555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4 765 170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2C9AF4-96FA-4D57-9DB7-D30311191EF0}"/>
              </a:ext>
            </a:extLst>
          </p:cNvPr>
          <p:cNvSpPr/>
          <p:nvPr/>
        </p:nvSpPr>
        <p:spPr>
          <a:xfrm>
            <a:off x="10242054" y="3885006"/>
            <a:ext cx="1555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4 765 200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E4E6E17-6BC1-4EAE-8E4E-063AE421A05F}"/>
              </a:ext>
            </a:extLst>
          </p:cNvPr>
          <p:cNvSpPr/>
          <p:nvPr/>
        </p:nvSpPr>
        <p:spPr>
          <a:xfrm>
            <a:off x="6798964" y="5328709"/>
            <a:ext cx="18117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1500 grams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80D8188-88C1-440B-BD1F-BA791BFC9183}"/>
              </a:ext>
            </a:extLst>
          </p:cNvPr>
          <p:cNvSpPr/>
          <p:nvPr/>
        </p:nvSpPr>
        <p:spPr>
          <a:xfrm>
            <a:off x="6798964" y="5723519"/>
            <a:ext cx="18117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1470 grams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E68AF68-EAA8-4693-A8AD-1F9FED7B9B37}"/>
              </a:ext>
            </a:extLst>
          </p:cNvPr>
          <p:cNvSpPr/>
          <p:nvPr/>
        </p:nvSpPr>
        <p:spPr>
          <a:xfrm>
            <a:off x="6798964" y="6074130"/>
            <a:ext cx="766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 kg</a:t>
            </a:r>
          </a:p>
        </p:txBody>
      </p:sp>
    </p:spTree>
    <p:extLst>
      <p:ext uri="{BB962C8B-B14F-4D97-AF65-F5344CB8AC3E}">
        <p14:creationId xmlns:p14="http://schemas.microsoft.com/office/powerpoint/2010/main" val="36198438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51583" y="980728"/>
            <a:ext cx="9721081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4.	The table shows the lengths of some rivers to the nearest km.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(a)	(</a:t>
            </a:r>
            <a:r>
              <a:rPr lang="en-GB" sz="2400" dirty="0" err="1"/>
              <a:t>i</a:t>
            </a:r>
            <a:r>
              <a:rPr lang="en-GB" sz="2400" dirty="0"/>
              <a:t>) Write the length of each river rounded to the nearest 100 km.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783632" y="26633"/>
            <a:ext cx="83541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 dirty="0"/>
              <a:t> Skill Check: Rounding 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D0BC593-FCEF-42B2-8A5F-703D58AD334E}"/>
              </a:ext>
            </a:extLst>
          </p:cNvPr>
          <p:cNvSpPr/>
          <p:nvPr/>
        </p:nvSpPr>
        <p:spPr>
          <a:xfrm>
            <a:off x="2387088" y="5524403"/>
            <a:ext cx="9248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(ii) Which two rivers have the same length to the nearest 100 km?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CD77F1-A079-406E-8575-63EBE81FC6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3752" y="2204864"/>
            <a:ext cx="5739161" cy="304631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F918BF4-E067-4F3A-BD17-9D50C260C091}"/>
              </a:ext>
            </a:extLst>
          </p:cNvPr>
          <p:cNvSpPr/>
          <p:nvPr/>
        </p:nvSpPr>
        <p:spPr>
          <a:xfrm>
            <a:off x="8009214" y="2954635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400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55BAC5-5A26-43E8-AA62-D2D316A2E87F}"/>
              </a:ext>
            </a:extLst>
          </p:cNvPr>
          <p:cNvSpPr/>
          <p:nvPr/>
        </p:nvSpPr>
        <p:spPr>
          <a:xfrm>
            <a:off x="8009214" y="3416300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141EC3-AF81-41F6-9AD3-B6490100CEEA}"/>
              </a:ext>
            </a:extLst>
          </p:cNvPr>
          <p:cNvSpPr/>
          <p:nvPr/>
        </p:nvSpPr>
        <p:spPr>
          <a:xfrm>
            <a:off x="8009214" y="3837340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300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826BC8-54B4-46BD-947F-F1AEB66A9A51}"/>
              </a:ext>
            </a:extLst>
          </p:cNvPr>
          <p:cNvSpPr/>
          <p:nvPr/>
        </p:nvSpPr>
        <p:spPr>
          <a:xfrm>
            <a:off x="8009214" y="4299005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200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09C15F-0C93-4762-8D46-660392F6856B}"/>
              </a:ext>
            </a:extLst>
          </p:cNvPr>
          <p:cNvSpPr/>
          <p:nvPr/>
        </p:nvSpPr>
        <p:spPr>
          <a:xfrm>
            <a:off x="8009214" y="4728653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A736AA-F5F1-45D6-BC43-9DC83B9B2E39}"/>
              </a:ext>
            </a:extLst>
          </p:cNvPr>
          <p:cNvSpPr/>
          <p:nvPr/>
        </p:nvSpPr>
        <p:spPr>
          <a:xfrm>
            <a:off x="2783632" y="6031784"/>
            <a:ext cx="3805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The Thames and the Trent</a:t>
            </a:r>
          </a:p>
        </p:txBody>
      </p:sp>
    </p:spTree>
    <p:extLst>
      <p:ext uri="{BB962C8B-B14F-4D97-AF65-F5344CB8AC3E}">
        <p14:creationId xmlns:p14="http://schemas.microsoft.com/office/powerpoint/2010/main" val="41313858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783632" y="26633"/>
            <a:ext cx="83541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 dirty="0"/>
              <a:t> Skill Check: Rounding 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BD21915-3D84-49A2-B190-7DE60502D7AF}"/>
              </a:ext>
            </a:extLst>
          </p:cNvPr>
          <p:cNvSpPr/>
          <p:nvPr/>
        </p:nvSpPr>
        <p:spPr>
          <a:xfrm>
            <a:off x="2317059" y="727606"/>
            <a:ext cx="97549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(b) (</a:t>
            </a:r>
            <a:r>
              <a:rPr lang="en-GB" sz="2400" dirty="0" err="1"/>
              <a:t>i</a:t>
            </a:r>
            <a:r>
              <a:rPr lang="en-GB" sz="2400" dirty="0"/>
              <a:t>) Write the length of each river rounded to the nearest 10 km.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F0CC25-1C76-4771-8B0C-809B995BA2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9776" y="1260330"/>
            <a:ext cx="5347599" cy="290964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A8D30CC-6131-4D5D-A02D-A50314FD77B0}"/>
              </a:ext>
            </a:extLst>
          </p:cNvPr>
          <p:cNvSpPr/>
          <p:nvPr/>
        </p:nvSpPr>
        <p:spPr>
          <a:xfrm>
            <a:off x="8078678" y="1969330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350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C9E505-6DE6-4F16-ACB1-4EA27D98723F}"/>
              </a:ext>
            </a:extLst>
          </p:cNvPr>
          <p:cNvSpPr/>
          <p:nvPr/>
        </p:nvSpPr>
        <p:spPr>
          <a:xfrm>
            <a:off x="8082632" y="2409404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350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1F83D2-EFA3-4FF7-A892-2A9E3C69E14E}"/>
              </a:ext>
            </a:extLst>
          </p:cNvPr>
          <p:cNvSpPr/>
          <p:nvPr/>
        </p:nvSpPr>
        <p:spPr>
          <a:xfrm>
            <a:off x="8099942" y="2801571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300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82F094-080F-4543-A700-9D56E43EAC39}"/>
              </a:ext>
            </a:extLst>
          </p:cNvPr>
          <p:cNvSpPr/>
          <p:nvPr/>
        </p:nvSpPr>
        <p:spPr>
          <a:xfrm>
            <a:off x="8099942" y="3249675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220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BA8AF1-B389-4554-A5AC-A175730EAD80}"/>
              </a:ext>
            </a:extLst>
          </p:cNvPr>
          <p:cNvSpPr/>
          <p:nvPr/>
        </p:nvSpPr>
        <p:spPr>
          <a:xfrm>
            <a:off x="8111355" y="3631170"/>
            <a:ext cx="676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110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4BB87A-0CD3-4300-81BA-2C9A9034640B}"/>
              </a:ext>
            </a:extLst>
          </p:cNvPr>
          <p:cNvSpPr/>
          <p:nvPr/>
        </p:nvSpPr>
        <p:spPr>
          <a:xfrm>
            <a:off x="2279217" y="4100248"/>
            <a:ext cx="9937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(ii) Which two rivers have the same length to the nearest 10 km?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0FD939-2DCD-4747-8EF1-E8764FA14274}"/>
              </a:ext>
            </a:extLst>
          </p:cNvPr>
          <p:cNvSpPr/>
          <p:nvPr/>
        </p:nvSpPr>
        <p:spPr>
          <a:xfrm>
            <a:off x="2279217" y="4715048"/>
            <a:ext cx="67321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(c) There is another river which is not on the list.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FFA32C-7F5B-4FEA-974A-B003984B17F5}"/>
              </a:ext>
            </a:extLst>
          </p:cNvPr>
          <p:cNvSpPr/>
          <p:nvPr/>
        </p:nvSpPr>
        <p:spPr>
          <a:xfrm>
            <a:off x="2279217" y="5103956"/>
            <a:ext cx="98749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It has a length of 200 km to the nearest 100 km, and a length of 150 km to the nearest 10 km. Copy and complete this sentence to give one possible length of the river to the nearest km.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AA7C57-0F7F-4E5A-9659-FCD69514D734}"/>
              </a:ext>
            </a:extLst>
          </p:cNvPr>
          <p:cNvSpPr/>
          <p:nvPr/>
        </p:nvSpPr>
        <p:spPr>
          <a:xfrm>
            <a:off x="3719736" y="6279380"/>
            <a:ext cx="6284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/>
              <a:t>The length of the river could be .............. km.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A5D7188-91AA-48F3-BE5E-62F5E573A7C0}"/>
              </a:ext>
            </a:extLst>
          </p:cNvPr>
          <p:cNvSpPr/>
          <p:nvPr/>
        </p:nvSpPr>
        <p:spPr>
          <a:xfrm>
            <a:off x="8428293" y="6202868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154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7252DE6-31FF-412D-A769-36842A419B78}"/>
              </a:ext>
            </a:extLst>
          </p:cNvPr>
          <p:cNvSpPr/>
          <p:nvPr/>
        </p:nvSpPr>
        <p:spPr>
          <a:xfrm>
            <a:off x="9011381" y="4476274"/>
            <a:ext cx="2952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Severn and Thames</a:t>
            </a:r>
          </a:p>
        </p:txBody>
      </p:sp>
    </p:spTree>
    <p:extLst>
      <p:ext uri="{BB962C8B-B14F-4D97-AF65-F5344CB8AC3E}">
        <p14:creationId xmlns:p14="http://schemas.microsoft.com/office/powerpoint/2010/main" val="19535207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CF46CCE3-72A7-FF4E-B2E5-8376CDB8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" y="0"/>
            <a:ext cx="99844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3000" b="1" dirty="0"/>
              <a:t> Section 1: Review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E7CC74F8-45F4-7F42-8935-A4038D39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118699"/>
            <a:ext cx="9967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have completed the </a:t>
            </a:r>
            <a:r>
              <a:rPr lang="en-US" altLang="en-US" sz="2400" b="1" dirty="0"/>
              <a:t>first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F8782-DF76-DB40-940C-99195A3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949593"/>
            <a:ext cx="9987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00B050"/>
                </a:solidFill>
              </a:rPr>
              <a:t>If you have completed and mastered this section,</a:t>
            </a:r>
            <a:br>
              <a:rPr lang="en-US" altLang="en-US" sz="2400" dirty="0">
                <a:solidFill>
                  <a:srgbClr val="00B050"/>
                </a:solidFill>
              </a:rPr>
            </a:br>
            <a:r>
              <a:rPr lang="en-US" altLang="en-US" sz="2400" b="1" dirty="0">
                <a:solidFill>
                  <a:srgbClr val="00B050"/>
                </a:solidFill>
              </a:rPr>
              <a:t>click</a:t>
            </a:r>
            <a:r>
              <a:rPr lang="en-US" altLang="en-US" sz="2400" dirty="0">
                <a:solidFill>
                  <a:srgbClr val="00B050"/>
                </a:solidFill>
              </a:rPr>
              <a:t> to start the </a:t>
            </a:r>
            <a:r>
              <a:rPr lang="en-US" altLang="en-US" sz="2400" b="1" dirty="0">
                <a:solidFill>
                  <a:srgbClr val="00B050"/>
                </a:solidFill>
              </a:rPr>
              <a:t>next Section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AF980D4-9FE7-4A48-9CE0-B03EBFC3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2" y="3116980"/>
            <a:ext cx="99879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rgbClr val="FFC000"/>
                </a:solidFill>
              </a:rPr>
              <a:t>If you need more examples and interactive practice,</a:t>
            </a:r>
            <a:br>
              <a:rPr lang="en-US" altLang="en-US" sz="2400" dirty="0">
                <a:solidFill>
                  <a:srgbClr val="FFC000"/>
                </a:solidFill>
              </a:rPr>
            </a:br>
            <a:r>
              <a:rPr lang="en-US" altLang="en-US" sz="2400" dirty="0">
                <a:solidFill>
                  <a:srgbClr val="FFC000"/>
                </a:solidFill>
              </a:rPr>
              <a:t>press </a:t>
            </a:r>
            <a:r>
              <a:rPr lang="en-US" altLang="en-US" sz="2400" b="1" dirty="0">
                <a:solidFill>
                  <a:srgbClr val="FFC000"/>
                </a:solidFill>
              </a:rPr>
              <a:t>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145AA3-138E-F040-BCA6-F2E25BC37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4205548"/>
            <a:ext cx="9987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/>
              <a:t>You might also find it helpful to look at: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endParaRPr lang="en-US" altLang="en-US" sz="2400" dirty="0">
              <a:solidFill>
                <a:srgbClr val="FF0000"/>
              </a:solidFill>
            </a:endParaRPr>
          </a:p>
          <a:p>
            <a:pPr algn="ctr"/>
            <a:r>
              <a:rPr lang="en-US" altLang="en-US" sz="2400" b="1" dirty="0">
                <a:solidFill>
                  <a:srgbClr val="FF0000"/>
                </a:solidFill>
              </a:rPr>
              <a:t>Essential Information:</a:t>
            </a:r>
            <a:r>
              <a:rPr lang="en-US" altLang="en-US" sz="2400" dirty="0">
                <a:solidFill>
                  <a:srgbClr val="FF0000"/>
                </a:solidFill>
              </a:rPr>
              <a:t> press </a:t>
            </a:r>
            <a:r>
              <a:rPr lang="en-US" altLang="en-US" sz="2400" b="1" dirty="0">
                <a:solidFill>
                  <a:srgbClr val="FF0000"/>
                </a:solidFill>
              </a:rPr>
              <a:t>here</a:t>
            </a:r>
          </a:p>
          <a:p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99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778F639-1B43-40B9-B4B2-780EF016CAA8}"/>
              </a:ext>
            </a:extLst>
          </p:cNvPr>
          <p:cNvSpPr/>
          <p:nvPr/>
        </p:nvSpPr>
        <p:spPr bwMode="auto">
          <a:xfrm>
            <a:off x="5735960" y="3012498"/>
            <a:ext cx="216024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CBDE957-ECB5-43BC-AB25-2251F643A644}"/>
              </a:ext>
            </a:extLst>
          </p:cNvPr>
          <p:cNvSpPr/>
          <p:nvPr/>
        </p:nvSpPr>
        <p:spPr bwMode="auto">
          <a:xfrm>
            <a:off x="5266883" y="2640075"/>
            <a:ext cx="153899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08696F2-3300-48BF-9F2A-87F713E29B28}"/>
              </a:ext>
            </a:extLst>
          </p:cNvPr>
          <p:cNvSpPr/>
          <p:nvPr/>
        </p:nvSpPr>
        <p:spPr bwMode="auto">
          <a:xfrm>
            <a:off x="5218835" y="2271531"/>
            <a:ext cx="170153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00C372-FF77-4B2E-9E10-9365F091CF81}"/>
              </a:ext>
            </a:extLst>
          </p:cNvPr>
          <p:cNvSpPr/>
          <p:nvPr/>
        </p:nvSpPr>
        <p:spPr bwMode="auto">
          <a:xfrm>
            <a:off x="5303912" y="1892930"/>
            <a:ext cx="116870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2A8272-1BF3-4DFA-8E1E-1A024B5F0346}"/>
              </a:ext>
            </a:extLst>
          </p:cNvPr>
          <p:cNvSpPr/>
          <p:nvPr/>
        </p:nvSpPr>
        <p:spPr bwMode="auto">
          <a:xfrm>
            <a:off x="2239135" y="3429000"/>
            <a:ext cx="9649075" cy="145570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359389" y="717599"/>
            <a:ext cx="9721081" cy="304698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b="1" dirty="0"/>
              <a:t>Example  1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Write each of the following numbers correct to </a:t>
            </a:r>
            <a:r>
              <a:rPr lang="en-GB" sz="2400" b="1" dirty="0"/>
              <a:t>3 significant figures</a:t>
            </a:r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GB" sz="2400" dirty="0"/>
          </a:p>
          <a:p>
            <a:pPr eaLnBrk="1" hangingPunct="1">
              <a:buClr>
                <a:srgbClr val="000000"/>
              </a:buClr>
              <a:buSzPct val="100000"/>
              <a:buAutoNum type="alphaLcParenBoth"/>
              <a:defRPr/>
            </a:pPr>
            <a:r>
              <a:rPr lang="en-GB" sz="2400" dirty="0"/>
              <a:t>47 316</a:t>
            </a:r>
          </a:p>
          <a:p>
            <a:pPr eaLnBrk="1" hangingPunct="1">
              <a:buClr>
                <a:srgbClr val="000000"/>
              </a:buClr>
              <a:buSzPct val="100000"/>
              <a:buAutoNum type="alphaLcParenBoth"/>
              <a:defRPr/>
            </a:pPr>
            <a:r>
              <a:rPr lang="en-GB" sz="2400" dirty="0"/>
              <a:t>303 971</a:t>
            </a:r>
          </a:p>
          <a:p>
            <a:pPr eaLnBrk="1" hangingPunct="1">
              <a:buClr>
                <a:srgbClr val="000000"/>
              </a:buClr>
              <a:buSzPct val="100000"/>
              <a:buAutoNum type="alphaLcParenBoth"/>
              <a:defRPr/>
            </a:pPr>
            <a:r>
              <a:rPr lang="en-GB" sz="2400" dirty="0"/>
              <a:t>20.453</a:t>
            </a:r>
          </a:p>
          <a:p>
            <a:pPr eaLnBrk="1" hangingPunct="1">
              <a:buClr>
                <a:srgbClr val="000000"/>
              </a:buClr>
              <a:buSzPct val="100000"/>
              <a:buAutoNum type="alphaLcParenBoth"/>
              <a:defRPr/>
            </a:pPr>
            <a:r>
              <a:rPr lang="en-GB" sz="2400" dirty="0"/>
              <a:t>0.004368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383154" y="48740"/>
            <a:ext cx="936103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GB" sz="3200" b="1" dirty="0"/>
              <a:t>Rounding to a certain number of significance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3200" b="1" dirty="0"/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E769856-C183-4430-B6D7-C6DD37EB6200}"/>
              </a:ext>
            </a:extLst>
          </p:cNvPr>
          <p:cNvSpPr/>
          <p:nvPr/>
        </p:nvSpPr>
        <p:spPr>
          <a:xfrm>
            <a:off x="4583832" y="1789173"/>
            <a:ext cx="56525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47 316 = 47 300  to 3 significant figures.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AD58A7-DB72-4CC7-9671-1F255F19DA4B}"/>
              </a:ext>
            </a:extLst>
          </p:cNvPr>
          <p:cNvSpPr/>
          <p:nvPr/>
        </p:nvSpPr>
        <p:spPr>
          <a:xfrm>
            <a:off x="4524266" y="2200363"/>
            <a:ext cx="59955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303 971 = 304 000  to 3 significant figures.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C3882E-CB8E-4A31-A711-F4C53A60991F}"/>
              </a:ext>
            </a:extLst>
          </p:cNvPr>
          <p:cNvSpPr/>
          <p:nvPr/>
        </p:nvSpPr>
        <p:spPr>
          <a:xfrm>
            <a:off x="4583832" y="2544483"/>
            <a:ext cx="5309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20.453 = 20.5  to 3 significant figures.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69BE8E-4FF8-4E29-9EC5-A601B66E6C3D}"/>
              </a:ext>
            </a:extLst>
          </p:cNvPr>
          <p:cNvSpPr/>
          <p:nvPr/>
        </p:nvSpPr>
        <p:spPr>
          <a:xfrm>
            <a:off x="4562829" y="2935217"/>
            <a:ext cx="6167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0.004368 = 0.00437  to 3 significant figures.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13ABDD-65F6-4558-BD8C-7A3ADB910B38}"/>
              </a:ext>
            </a:extLst>
          </p:cNvPr>
          <p:cNvSpPr/>
          <p:nvPr/>
        </p:nvSpPr>
        <p:spPr>
          <a:xfrm>
            <a:off x="2383154" y="1449596"/>
            <a:ext cx="1412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Solution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1EFD2F-D3DF-430E-BF09-B1B5EB06F5B9}"/>
              </a:ext>
            </a:extLst>
          </p:cNvPr>
          <p:cNvSpPr txBox="1"/>
          <p:nvPr/>
        </p:nvSpPr>
        <p:spPr>
          <a:xfrm>
            <a:off x="2423587" y="3461101"/>
            <a:ext cx="3850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Significant Figures Rules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F75618-CC61-421A-B177-139045FAB5C5}"/>
              </a:ext>
            </a:extLst>
          </p:cNvPr>
          <p:cNvSpPr txBox="1"/>
          <p:nvPr/>
        </p:nvSpPr>
        <p:spPr>
          <a:xfrm>
            <a:off x="2423587" y="3828822"/>
            <a:ext cx="9649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400" dirty="0"/>
              <a:t>All non-zero digits are significant</a:t>
            </a:r>
          </a:p>
          <a:p>
            <a:pPr marL="457200" indent="-457200">
              <a:buAutoNum type="arabicPeriod"/>
            </a:pPr>
            <a:r>
              <a:rPr lang="en-GB" sz="2400" dirty="0"/>
              <a:t>Zeros are only significant  if they have a non zero digit to their left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F274E1-70FA-41B0-9126-16906AEF49E4}"/>
              </a:ext>
            </a:extLst>
          </p:cNvPr>
          <p:cNvSpPr txBox="1"/>
          <p:nvPr/>
        </p:nvSpPr>
        <p:spPr>
          <a:xfrm>
            <a:off x="4043770" y="4852615"/>
            <a:ext cx="63367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</a:t>
            </a:r>
            <a:r>
              <a:rPr lang="en-GB" sz="2400" dirty="0">
                <a:solidFill>
                  <a:srgbClr val="FF0000"/>
                </a:solidFill>
              </a:rPr>
              <a:t>0</a:t>
            </a:r>
            <a:r>
              <a:rPr lang="en-GB" sz="2400" dirty="0"/>
              <a:t>3 = 3 sf,    </a:t>
            </a:r>
            <a:r>
              <a:rPr lang="en-GB" sz="2400" dirty="0">
                <a:solidFill>
                  <a:srgbClr val="FF0000"/>
                </a:solidFill>
              </a:rPr>
              <a:t>0</a:t>
            </a:r>
            <a:r>
              <a:rPr lang="en-GB" sz="2400" dirty="0"/>
              <a:t>23 = 2 sf,   23</a:t>
            </a:r>
            <a:r>
              <a:rPr lang="en-GB" sz="2400" dirty="0">
                <a:solidFill>
                  <a:srgbClr val="FF0000"/>
                </a:solidFill>
              </a:rPr>
              <a:t>0</a:t>
            </a:r>
            <a:r>
              <a:rPr lang="en-GB" sz="2400" dirty="0"/>
              <a:t> = 3 sf</a:t>
            </a:r>
          </a:p>
          <a:p>
            <a:endParaRPr lang="en-GB" sz="2400" dirty="0"/>
          </a:p>
          <a:p>
            <a:r>
              <a:rPr lang="en-GB" sz="2400" dirty="0"/>
              <a:t>0.</a:t>
            </a:r>
            <a:r>
              <a:rPr lang="en-GB" sz="2400" dirty="0">
                <a:solidFill>
                  <a:srgbClr val="FF0000"/>
                </a:solidFill>
              </a:rPr>
              <a:t>0</a:t>
            </a:r>
            <a:r>
              <a:rPr lang="en-GB" sz="2400" dirty="0"/>
              <a:t>34 = 2 sf,  0.034</a:t>
            </a:r>
            <a:r>
              <a:rPr lang="en-GB" sz="2400" dirty="0">
                <a:solidFill>
                  <a:srgbClr val="FF0000"/>
                </a:solidFill>
              </a:rPr>
              <a:t>0</a:t>
            </a:r>
            <a:r>
              <a:rPr lang="en-GB" sz="2400" dirty="0"/>
              <a:t> = 3 sf,   0.03</a:t>
            </a:r>
            <a:r>
              <a:rPr lang="en-GB" sz="2400" dirty="0">
                <a:solidFill>
                  <a:srgbClr val="FF0000"/>
                </a:solidFill>
              </a:rPr>
              <a:t>0</a:t>
            </a:r>
            <a:r>
              <a:rPr lang="en-GB" sz="2400" dirty="0"/>
              <a:t>4 = 3 sf</a:t>
            </a:r>
          </a:p>
          <a:p>
            <a:endParaRPr lang="en-GB" sz="2400" dirty="0"/>
          </a:p>
          <a:p>
            <a:r>
              <a:rPr lang="en-GB" sz="2400" dirty="0"/>
              <a:t>5.45 = 3 sf,   5.4</a:t>
            </a:r>
            <a:r>
              <a:rPr lang="en-GB" sz="2400" dirty="0">
                <a:solidFill>
                  <a:srgbClr val="FF0000"/>
                </a:solidFill>
              </a:rPr>
              <a:t>0</a:t>
            </a:r>
            <a:r>
              <a:rPr lang="en-GB" sz="2400" dirty="0"/>
              <a:t>5 = 4 sf,    5.45</a:t>
            </a:r>
            <a:r>
              <a:rPr lang="en-GB" sz="2400" dirty="0">
                <a:solidFill>
                  <a:srgbClr val="FF0000"/>
                </a:solidFill>
              </a:rPr>
              <a:t>0</a:t>
            </a:r>
            <a:r>
              <a:rPr lang="en-GB" sz="2400" dirty="0"/>
              <a:t> = 4 sf</a:t>
            </a:r>
          </a:p>
        </p:txBody>
      </p:sp>
    </p:spTree>
    <p:extLst>
      <p:ext uri="{BB962C8B-B14F-4D97-AF65-F5344CB8AC3E}">
        <p14:creationId xmlns:p14="http://schemas.microsoft.com/office/powerpoint/2010/main" val="36409211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7" grpId="0" animBg="1"/>
      <p:bldP spid="18" grpId="0" animBg="1"/>
      <p:bldP spid="10" grpId="0" animBg="1"/>
      <p:bldP spid="2" grpId="0"/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Box 1"/>
          <p:cNvSpPr txBox="1">
            <a:spLocks noChangeArrowheads="1"/>
          </p:cNvSpPr>
          <p:nvPr/>
        </p:nvSpPr>
        <p:spPr bwMode="auto">
          <a:xfrm>
            <a:off x="2203132" y="908720"/>
            <a:ext cx="9721081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r>
              <a:rPr lang="en-GB" sz="2400" dirty="0"/>
              <a:t>1. Write each of the following numbers correct to 3 significant figures:</a:t>
            </a: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  <a:p>
            <a:pPr marL="0" indent="0" eaLnBrk="1" hangingPunct="1">
              <a:buClr>
                <a:srgbClr val="000000"/>
              </a:buClr>
              <a:buSzPct val="100000"/>
              <a:defRPr/>
            </a:pPr>
            <a:endParaRPr lang="en-US" sz="2400" dirty="0"/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383154" y="35511"/>
            <a:ext cx="936103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GB" sz="3200" b="1" dirty="0"/>
              <a:t>Skill Check: Significant Figures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3200" b="1" dirty="0"/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7FC8FD8-419B-4AA0-817A-8495273B3A30}"/>
              </a:ext>
            </a:extLst>
          </p:cNvPr>
          <p:cNvSpPr/>
          <p:nvPr/>
        </p:nvSpPr>
        <p:spPr>
          <a:xfrm>
            <a:off x="2299741" y="3302479"/>
            <a:ext cx="95278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2. Write each of the following numbers correct to the number of significant figures stated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0025FD-EDED-4DDA-8B76-FC4BB81A259B}"/>
              </a:ext>
            </a:extLst>
          </p:cNvPr>
          <p:cNvSpPr txBox="1"/>
          <p:nvPr/>
        </p:nvSpPr>
        <p:spPr>
          <a:xfrm>
            <a:off x="2466385" y="148764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(a) 37 412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B65EFE-D524-4010-A20E-E5E86010D18D}"/>
              </a:ext>
            </a:extLst>
          </p:cNvPr>
          <p:cNvSpPr/>
          <p:nvPr/>
        </p:nvSpPr>
        <p:spPr>
          <a:xfrm>
            <a:off x="5405086" y="1529453"/>
            <a:ext cx="1588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(b) 84 563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0521AB-E715-4D6D-B7F9-229A4EFFFEC3}"/>
              </a:ext>
            </a:extLst>
          </p:cNvPr>
          <p:cNvSpPr/>
          <p:nvPr/>
        </p:nvSpPr>
        <p:spPr>
          <a:xfrm>
            <a:off x="8899986" y="1509617"/>
            <a:ext cx="15712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(c) 261.42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D2363D-250C-4277-9545-F77A6F9DCE9D}"/>
              </a:ext>
            </a:extLst>
          </p:cNvPr>
          <p:cNvSpPr/>
          <p:nvPr/>
        </p:nvSpPr>
        <p:spPr>
          <a:xfrm>
            <a:off x="2492151" y="2083932"/>
            <a:ext cx="1588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(d) 0.3684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22E7B8-F315-4EEA-8C36-42B454754E01}"/>
              </a:ext>
            </a:extLst>
          </p:cNvPr>
          <p:cNvSpPr/>
          <p:nvPr/>
        </p:nvSpPr>
        <p:spPr>
          <a:xfrm>
            <a:off x="2479297" y="2648766"/>
            <a:ext cx="1588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(g) 3.6213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74E23D-9B3F-47AC-AA84-82019B8C47BC}"/>
              </a:ext>
            </a:extLst>
          </p:cNvPr>
          <p:cNvSpPr/>
          <p:nvPr/>
        </p:nvSpPr>
        <p:spPr>
          <a:xfrm>
            <a:off x="5405086" y="2131480"/>
            <a:ext cx="19319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(e) 0.002615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6A5D18-F6EA-4849-A711-E20F631F430E}"/>
              </a:ext>
            </a:extLst>
          </p:cNvPr>
          <p:cNvSpPr/>
          <p:nvPr/>
        </p:nvSpPr>
        <p:spPr>
          <a:xfrm>
            <a:off x="5405086" y="2697120"/>
            <a:ext cx="1588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(h) 4.0071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482697-1056-4142-BA23-BC91E9335003}"/>
              </a:ext>
            </a:extLst>
          </p:cNvPr>
          <p:cNvSpPr/>
          <p:nvPr/>
        </p:nvSpPr>
        <p:spPr>
          <a:xfrm>
            <a:off x="8760316" y="2063142"/>
            <a:ext cx="20168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(f) 0.0025713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97EFEC-AD48-495A-AD25-59DCC0D928DA}"/>
              </a:ext>
            </a:extLst>
          </p:cNvPr>
          <p:cNvSpPr/>
          <p:nvPr/>
        </p:nvSpPr>
        <p:spPr>
          <a:xfrm>
            <a:off x="8780371" y="2649613"/>
            <a:ext cx="1657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</a:t>
            </a:r>
            <a:r>
              <a:rPr lang="en-GB" sz="2400" dirty="0" err="1"/>
              <a:t>i</a:t>
            </a:r>
            <a:r>
              <a:rPr lang="en-GB" sz="2400" dirty="0"/>
              <a:t>) 18.3071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971D53-850F-42D2-AD2C-2297A89F530B}"/>
              </a:ext>
            </a:extLst>
          </p:cNvPr>
          <p:cNvSpPr/>
          <p:nvPr/>
        </p:nvSpPr>
        <p:spPr>
          <a:xfrm>
            <a:off x="2466385" y="4237293"/>
            <a:ext cx="2509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(a) 6.475 to 2 </a:t>
            </a:r>
            <a:r>
              <a:rPr lang="en-GB" sz="2400" dirty="0" err="1"/>
              <a:t>s.f.</a:t>
            </a:r>
            <a:endParaRPr lang="en-GB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E9D3E9D-25AA-4555-A6DD-BDA26220D055}"/>
              </a:ext>
            </a:extLst>
          </p:cNvPr>
          <p:cNvSpPr/>
          <p:nvPr/>
        </p:nvSpPr>
        <p:spPr>
          <a:xfrm>
            <a:off x="2497285" y="4839368"/>
            <a:ext cx="2424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(b) 1473 to 1 </a:t>
            </a:r>
            <a:r>
              <a:rPr lang="en-GB" sz="2400" dirty="0" err="1"/>
              <a:t>s.f.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B4156D-E8B1-4284-8C01-B8F8EEDB7A58}"/>
              </a:ext>
            </a:extLst>
          </p:cNvPr>
          <p:cNvSpPr/>
          <p:nvPr/>
        </p:nvSpPr>
        <p:spPr>
          <a:xfrm>
            <a:off x="2506102" y="5388917"/>
            <a:ext cx="24064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(c) 3681 to 2 </a:t>
            </a:r>
            <a:r>
              <a:rPr lang="en-GB" sz="2400" dirty="0" err="1"/>
              <a:t>s.f.</a:t>
            </a:r>
            <a:endParaRPr lang="en-GB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292643F-2D40-45CA-9917-0C20369F2C59}"/>
              </a:ext>
            </a:extLst>
          </p:cNvPr>
          <p:cNvSpPr/>
          <p:nvPr/>
        </p:nvSpPr>
        <p:spPr>
          <a:xfrm>
            <a:off x="2506102" y="5954416"/>
            <a:ext cx="26805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(d) 571.32 to 4 </a:t>
            </a:r>
            <a:r>
              <a:rPr lang="en-GB" sz="2400" dirty="0" err="1"/>
              <a:t>s.f.</a:t>
            </a:r>
            <a:endParaRPr lang="en-GB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2FCA3D-7EA1-41BA-849B-DD8501785525}"/>
              </a:ext>
            </a:extLst>
          </p:cNvPr>
          <p:cNvSpPr/>
          <p:nvPr/>
        </p:nvSpPr>
        <p:spPr>
          <a:xfrm>
            <a:off x="6772799" y="4324848"/>
            <a:ext cx="26805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(e) 16 001 to 3 </a:t>
            </a:r>
            <a:r>
              <a:rPr lang="en-GB" sz="2400" dirty="0" err="1"/>
              <a:t>s.f.</a:t>
            </a:r>
            <a:endParaRPr lang="en-GB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80B829F-5A29-4C60-883F-2D0F482FE116}"/>
              </a:ext>
            </a:extLst>
          </p:cNvPr>
          <p:cNvSpPr/>
          <p:nvPr/>
        </p:nvSpPr>
        <p:spPr>
          <a:xfrm>
            <a:off x="6859361" y="4826223"/>
            <a:ext cx="25939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(f) 148.25 to 3 </a:t>
            </a:r>
            <a:r>
              <a:rPr lang="en-GB" sz="2400" dirty="0" err="1"/>
              <a:t>s.f.</a:t>
            </a:r>
            <a:endParaRPr lang="en-GB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ABA35E-3765-4CB0-8F1B-556E048DEED5}"/>
              </a:ext>
            </a:extLst>
          </p:cNvPr>
          <p:cNvSpPr/>
          <p:nvPr/>
        </p:nvSpPr>
        <p:spPr>
          <a:xfrm>
            <a:off x="6838452" y="5354793"/>
            <a:ext cx="26805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(g) 16.999 to 3 </a:t>
            </a:r>
            <a:r>
              <a:rPr lang="en-GB" sz="2400" dirty="0" err="1"/>
              <a:t>s.f.</a:t>
            </a:r>
            <a:endParaRPr lang="en-GB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7EA601-C6D9-4DD9-932F-24AB39F21D73}"/>
              </a:ext>
            </a:extLst>
          </p:cNvPr>
          <p:cNvSpPr/>
          <p:nvPr/>
        </p:nvSpPr>
        <p:spPr>
          <a:xfrm>
            <a:off x="6879997" y="5850582"/>
            <a:ext cx="29370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(h) 38. 9712 to 2 </a:t>
            </a:r>
            <a:r>
              <a:rPr lang="en-GB" sz="2400" dirty="0" err="1"/>
              <a:t>s.f.</a:t>
            </a:r>
            <a:endParaRPr lang="en-GB" sz="2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5391C37-0B0F-46DA-882B-C2F83E6AC7E7}"/>
              </a:ext>
            </a:extLst>
          </p:cNvPr>
          <p:cNvSpPr txBox="1"/>
          <p:nvPr/>
        </p:nvSpPr>
        <p:spPr>
          <a:xfrm>
            <a:off x="4150665" y="1508884"/>
            <a:ext cx="1154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37 400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5C7C455-8D6E-4E08-80ED-ED704289BE46}"/>
              </a:ext>
            </a:extLst>
          </p:cNvPr>
          <p:cNvSpPr/>
          <p:nvPr/>
        </p:nvSpPr>
        <p:spPr>
          <a:xfrm>
            <a:off x="4194528" y="2072839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0.368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55C0300-E4F9-4EEA-9310-0DA0FC06922B}"/>
              </a:ext>
            </a:extLst>
          </p:cNvPr>
          <p:cNvSpPr/>
          <p:nvPr/>
        </p:nvSpPr>
        <p:spPr>
          <a:xfrm>
            <a:off x="4182008" y="2655888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3.62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F3BCEBA-DA04-4FF8-9A1F-99D918A42FA6}"/>
              </a:ext>
            </a:extLst>
          </p:cNvPr>
          <p:cNvSpPr/>
          <p:nvPr/>
        </p:nvSpPr>
        <p:spPr>
          <a:xfrm>
            <a:off x="7320527" y="1540948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84 600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95F8AC2-BF70-4C83-BADC-9DDDB9ACE082}"/>
              </a:ext>
            </a:extLst>
          </p:cNvPr>
          <p:cNvSpPr/>
          <p:nvPr/>
        </p:nvSpPr>
        <p:spPr>
          <a:xfrm>
            <a:off x="7362310" y="2131480"/>
            <a:ext cx="1298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0.00262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659FBAD-B336-409F-90CD-CC9AF77C16F0}"/>
              </a:ext>
            </a:extLst>
          </p:cNvPr>
          <p:cNvSpPr/>
          <p:nvPr/>
        </p:nvSpPr>
        <p:spPr>
          <a:xfrm>
            <a:off x="7398001" y="2708686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4.01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0B3D63F-7422-41C9-BEFF-0354486BFBB1}"/>
              </a:ext>
            </a:extLst>
          </p:cNvPr>
          <p:cNvSpPr/>
          <p:nvPr/>
        </p:nvSpPr>
        <p:spPr>
          <a:xfrm>
            <a:off x="10748730" y="1515147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261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B0F9F1F-C6C2-4A96-BA0C-D8EB50E5098F}"/>
              </a:ext>
            </a:extLst>
          </p:cNvPr>
          <p:cNvSpPr/>
          <p:nvPr/>
        </p:nvSpPr>
        <p:spPr>
          <a:xfrm>
            <a:off x="10767479" y="2050861"/>
            <a:ext cx="1298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0.00257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7A9DD01-E033-4BF2-B513-5BFE7004BA1D}"/>
              </a:ext>
            </a:extLst>
          </p:cNvPr>
          <p:cNvSpPr/>
          <p:nvPr/>
        </p:nvSpPr>
        <p:spPr>
          <a:xfrm>
            <a:off x="10846189" y="2642347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18.3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64C5EE6-5A32-4FB2-A602-1553130DC532}"/>
              </a:ext>
            </a:extLst>
          </p:cNvPr>
          <p:cNvSpPr/>
          <p:nvPr/>
        </p:nvSpPr>
        <p:spPr>
          <a:xfrm>
            <a:off x="5473052" y="4277170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6.5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902C378-65B1-4275-BA46-810059D24FA0}"/>
              </a:ext>
            </a:extLst>
          </p:cNvPr>
          <p:cNvSpPr/>
          <p:nvPr/>
        </p:nvSpPr>
        <p:spPr>
          <a:xfrm>
            <a:off x="5405086" y="4841632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9977AB5-1616-46B3-A93B-1BEB1A593DDE}"/>
              </a:ext>
            </a:extLst>
          </p:cNvPr>
          <p:cNvSpPr/>
          <p:nvPr/>
        </p:nvSpPr>
        <p:spPr>
          <a:xfrm>
            <a:off x="5444343" y="5401796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3700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68A0EB9-2A0E-4E1B-9233-69C6D66ABE55}"/>
              </a:ext>
            </a:extLst>
          </p:cNvPr>
          <p:cNvSpPr/>
          <p:nvPr/>
        </p:nvSpPr>
        <p:spPr>
          <a:xfrm>
            <a:off x="5485730" y="5966258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571.3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E3D2891-9396-4E21-AE61-99634D969368}"/>
              </a:ext>
            </a:extLst>
          </p:cNvPr>
          <p:cNvSpPr/>
          <p:nvPr/>
        </p:nvSpPr>
        <p:spPr>
          <a:xfrm>
            <a:off x="9980570" y="4335048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16 000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7739D36-288D-4D5F-A0BF-F5E7F27BD93A}"/>
              </a:ext>
            </a:extLst>
          </p:cNvPr>
          <p:cNvSpPr/>
          <p:nvPr/>
        </p:nvSpPr>
        <p:spPr>
          <a:xfrm>
            <a:off x="9984982" y="4820564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148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CBEF616-8648-46A8-9698-E591498BC689}"/>
              </a:ext>
            </a:extLst>
          </p:cNvPr>
          <p:cNvSpPr/>
          <p:nvPr/>
        </p:nvSpPr>
        <p:spPr>
          <a:xfrm>
            <a:off x="10014467" y="5354394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17.0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0E6E0B5-D33F-41A0-BBD9-130A41474271}"/>
              </a:ext>
            </a:extLst>
          </p:cNvPr>
          <p:cNvSpPr/>
          <p:nvPr/>
        </p:nvSpPr>
        <p:spPr>
          <a:xfrm>
            <a:off x="10056072" y="585672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39</a:t>
            </a:r>
          </a:p>
        </p:txBody>
      </p:sp>
    </p:spTree>
    <p:extLst>
      <p:ext uri="{BB962C8B-B14F-4D97-AF65-F5344CB8AC3E}">
        <p14:creationId xmlns:p14="http://schemas.microsoft.com/office/powerpoint/2010/main" val="15476125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theme/theme1.xml><?xml version="1.0" encoding="utf-8"?>
<a:theme xmlns:a="http://schemas.openxmlformats.org/drawingml/2006/main" name="Alapértelmezett terv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Alapértelmezett terv">
      <a:majorFont>
        <a:latin typeface="Arial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242D3088D216458E0212DCF115C968" ma:contentTypeVersion="13" ma:contentTypeDescription="Create a new document." ma:contentTypeScope="" ma:versionID="dec315d4ad1de463c9cd8d1883a63030">
  <xsd:schema xmlns:xsd="http://www.w3.org/2001/XMLSchema" xmlns:xs="http://www.w3.org/2001/XMLSchema" xmlns:p="http://schemas.microsoft.com/office/2006/metadata/properties" xmlns:ns3="9ee75292-5076-4fcc-bc52-dcc754448144" xmlns:ns4="f7b00057-f5aa-46f4-8410-da255f325540" targetNamespace="http://schemas.microsoft.com/office/2006/metadata/properties" ma:root="true" ma:fieldsID="dd1e531ce6b01eaefd4a7de6ab057d9e" ns3:_="" ns4:_="">
    <xsd:import namespace="9ee75292-5076-4fcc-bc52-dcc754448144"/>
    <xsd:import namespace="f7b00057-f5aa-46f4-8410-da255f32554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75292-5076-4fcc-bc52-dcc75444814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b00057-f5aa-46f4-8410-da255f3255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BE0993-3E8D-4AAE-A529-3CB4C627C3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e75292-5076-4fcc-bc52-dcc754448144"/>
    <ds:schemaRef ds:uri="f7b00057-f5aa-46f4-8410-da255f3255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43552F-E41D-424C-8547-11ECC67B9B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D26DF9-5106-4408-AEB8-21B8AFA51FB3}">
  <ds:schemaRefs>
    <ds:schemaRef ds:uri="http://purl.org/dc/terms/"/>
    <ds:schemaRef ds:uri="f7b00057-f5aa-46f4-8410-da255f325540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ee75292-5076-4fcc-bc52-dcc754448144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7684</TotalTime>
  <Words>2863</Words>
  <Application>Microsoft Office PowerPoint</Application>
  <PresentationFormat>Widescreen</PresentationFormat>
  <Paragraphs>404</Paragraphs>
  <Slides>27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ＭＳ Ｐゴシック</vt:lpstr>
      <vt:lpstr>Arial</vt:lpstr>
      <vt:lpstr>Calibri</vt:lpstr>
      <vt:lpstr>Cambria Math</vt:lpstr>
      <vt:lpstr>Times New Roman</vt:lpstr>
      <vt:lpstr>Alapértelmezett terv</vt:lpstr>
      <vt:lpstr>Supporting and Enhancing Mathematics and Statistics Unit: Approximation and Estimation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Unit1</dc:title>
  <dc:creator>a</dc:creator>
  <cp:lastModifiedBy>Andrew Russell</cp:lastModifiedBy>
  <cp:revision>291</cp:revision>
  <cp:lastPrinted>2016-10-17T08:47:54Z</cp:lastPrinted>
  <dcterms:created xsi:type="dcterms:W3CDTF">2012-10-10T19:07:13Z</dcterms:created>
  <dcterms:modified xsi:type="dcterms:W3CDTF">2021-08-13T14:36:26Z</dcterms:modified>
</cp:coreProperties>
</file>