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48"/>
  </p:notesMasterIdLst>
  <p:handoutMasterIdLst>
    <p:handoutMasterId r:id="rId49"/>
  </p:handoutMasterIdLst>
  <p:sldIdLst>
    <p:sldId id="355" r:id="rId5"/>
    <p:sldId id="283" r:id="rId6"/>
    <p:sldId id="383" r:id="rId7"/>
    <p:sldId id="377" r:id="rId8"/>
    <p:sldId id="385" r:id="rId9"/>
    <p:sldId id="384" r:id="rId10"/>
    <p:sldId id="387" r:id="rId11"/>
    <p:sldId id="386" r:id="rId12"/>
    <p:sldId id="371" r:id="rId13"/>
    <p:sldId id="391" r:id="rId14"/>
    <p:sldId id="389" r:id="rId15"/>
    <p:sldId id="392" r:id="rId16"/>
    <p:sldId id="393" r:id="rId17"/>
    <p:sldId id="372" r:id="rId18"/>
    <p:sldId id="379" r:id="rId19"/>
    <p:sldId id="394" r:id="rId20"/>
    <p:sldId id="396" r:id="rId21"/>
    <p:sldId id="395" r:id="rId22"/>
    <p:sldId id="373" r:id="rId23"/>
    <p:sldId id="380" r:id="rId24"/>
    <p:sldId id="397" r:id="rId25"/>
    <p:sldId id="398" r:id="rId26"/>
    <p:sldId id="399" r:id="rId27"/>
    <p:sldId id="400" r:id="rId28"/>
    <p:sldId id="401" r:id="rId29"/>
    <p:sldId id="402" r:id="rId30"/>
    <p:sldId id="374" r:id="rId31"/>
    <p:sldId id="381" r:id="rId32"/>
    <p:sldId id="403" r:id="rId33"/>
    <p:sldId id="406" r:id="rId34"/>
    <p:sldId id="375" r:id="rId35"/>
    <p:sldId id="409" r:id="rId36"/>
    <p:sldId id="410" r:id="rId37"/>
    <p:sldId id="411" r:id="rId38"/>
    <p:sldId id="405" r:id="rId39"/>
    <p:sldId id="408" r:id="rId40"/>
    <p:sldId id="404" r:id="rId41"/>
    <p:sldId id="382" r:id="rId42"/>
    <p:sldId id="412" r:id="rId43"/>
    <p:sldId id="413" r:id="rId44"/>
    <p:sldId id="414" r:id="rId45"/>
    <p:sldId id="415" r:id="rId46"/>
    <p:sldId id="376" r:id="rId47"/>
  </p:sldIdLst>
  <p:sldSz cx="12192000" cy="6858000"/>
  <p:notesSz cx="6858000" cy="9144000"/>
  <p:defaultTextStyle>
    <a:defPPr>
      <a:defRPr lang="en-GB"/>
    </a:defPPr>
    <a:lvl1pPr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B294A8-6A73-1705-763C-4C740F6E3D21}" v="24" dt="2020-10-08T12:59:21.747"/>
    <p1510:client id="{F8A5461A-B5EC-4114-F4CA-D4E53A9E5B16}" v="1416" dt="2020-10-08T13:45:36.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4656"/>
  </p:normalViewPr>
  <p:slideViewPr>
    <p:cSldViewPr>
      <p:cViewPr varScale="1">
        <p:scale>
          <a:sx n="68" d="100"/>
          <a:sy n="68" d="100"/>
        </p:scale>
        <p:origin x="90" y="79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68FCC49C-92F4-486F-8D45-77C86ABB1FF0}" type="datetime1">
              <a:rPr lang="en-US" altLang="en-US"/>
              <a:pPr>
                <a:defRPr/>
              </a:pPr>
              <a:t>8/13/2021</a:t>
            </a:fld>
            <a:endParaRPr lang="en-US" altLang="en-US"/>
          </a:p>
        </p:txBody>
      </p:sp>
      <p:sp>
        <p:nvSpPr>
          <p:cNvPr id="44036"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buClr>
                <a:srgbClr val="000000"/>
              </a:buClr>
              <a:buSzPct val="100000"/>
              <a:buFont typeface="Times New Roman" charset="0"/>
              <a:buNone/>
              <a:defRPr sz="1200">
                <a:latin typeface="Arial" charset="0"/>
                <a:ea typeface="ＭＳ Ｐゴシック" charset="0"/>
                <a:cs typeface="ＭＳ Ｐゴシック"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buClr>
                <a:srgbClr val="000000"/>
              </a:buClr>
              <a:buSzPct val="100000"/>
              <a:buFont typeface="Times New Roman" panose="02020603050405020304" pitchFamily="18" charset="0"/>
              <a:buNone/>
              <a:defRPr sz="1200"/>
            </a:lvl1pPr>
          </a:lstStyle>
          <a:p>
            <a:pPr>
              <a:defRPr/>
            </a:pPr>
            <a:fld id="{97D64321-B5A8-47E5-A609-99FAF3D09F8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13315" name="Rectangle 2"/>
          <p:cNvSpPr>
            <a:spLocks noGrp="1" noRot="1" noChangeAspect="1" noChangeArrowheads="1"/>
          </p:cNvSpPr>
          <p:nvPr>
            <p:ph type="sldImg"/>
          </p:nvPr>
        </p:nvSpPr>
        <p:spPr bwMode="auto">
          <a:xfrm>
            <a:off x="-17002125" y="-11796713"/>
            <a:ext cx="22204363" cy="1249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Rectangle 3"/>
          <p:cNvSpPr>
            <a:spLocks noGrp="1" noChangeArrowheads="1"/>
          </p:cNvSpPr>
          <p:nvPr>
            <p:ph type="body"/>
          </p:nvPr>
        </p:nvSpPr>
        <p:spPr bwMode="auto">
          <a:xfrm>
            <a:off x="685800" y="4343400"/>
            <a:ext cx="5483225" cy="41116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hu-HU"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782154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893601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665548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470682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012856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273678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685934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213104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760572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632148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546162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864821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1156262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7551278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23143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822849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1830532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1006085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4075513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9589989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5563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1928854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5618732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7505184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468281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dirty="0">
              <a:cs typeface="+mn-cs"/>
            </a:endParaRPr>
          </a:p>
        </p:txBody>
      </p:sp>
    </p:spTree>
    <p:extLst>
      <p:ext uri="{BB962C8B-B14F-4D97-AF65-F5344CB8AC3E}">
        <p14:creationId xmlns:p14="http://schemas.microsoft.com/office/powerpoint/2010/main" val="35611050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75119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89507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698367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632393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1415873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309609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2543465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a:spLocks noGrp="1" noRot="1" noChangeAspect="1" noChangeArrowheads="1" noTextEdit="1"/>
          </p:cNvSpPr>
          <p:nvPr>
            <p:ph type="sldImg"/>
          </p:nvPr>
        </p:nvSpPr>
        <p:spPr>
          <a:xfrm>
            <a:off x="381000" y="695325"/>
            <a:ext cx="6096000" cy="3429000"/>
          </a:xfrm>
        </p:spPr>
      </p:sp>
      <p:sp>
        <p:nvSpPr>
          <p:cNvPr id="69635" name="Text Box 3"/>
          <p:cNvSpPr txBox="1">
            <a:spLocks noGrp="1" noChangeArrowheads="1"/>
          </p:cNvSpPr>
          <p:nvPr>
            <p:ph type="body" idx="1"/>
          </p:nvPr>
        </p:nvSpPr>
        <p:spPr>
          <a:xfrm>
            <a:off x="685800" y="4343400"/>
            <a:ext cx="5486400" cy="4114800"/>
          </a:xfrm>
          <a:ln/>
        </p:spPr>
        <p:txBody>
          <a:bodyPr wrap="none" anchor="ctr"/>
          <a:lstStyle/>
          <a:p>
            <a:pPr>
              <a:buFont typeface="Times New Roman" charset="0"/>
              <a:buNone/>
              <a:defRPr/>
            </a:pPr>
            <a:endParaRPr lang="hu-HU">
              <a:cs typeface="+mn-cs"/>
            </a:endParaRPr>
          </a:p>
        </p:txBody>
      </p:sp>
    </p:spTree>
    <p:extLst>
      <p:ext uri="{BB962C8B-B14F-4D97-AF65-F5344CB8AC3E}">
        <p14:creationId xmlns:p14="http://schemas.microsoft.com/office/powerpoint/2010/main" val="7984803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301208"/>
            <a:ext cx="10515600" cy="1325563"/>
          </a:xfrm>
          <a:prstGeom prst="rect">
            <a:avLst/>
          </a:prstGeom>
        </p:spPr>
        <p:txBody>
          <a:bodyPr/>
          <a:lstStyle>
            <a:lvl1pPr>
              <a:defRPr/>
            </a:lvl1pPr>
          </a:lstStyle>
          <a:p>
            <a:r>
              <a:rPr lang="en-US" dirty="0"/>
              <a:t>Enhancing and Supporting Mathematics and Data Science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5600" y="0"/>
            <a:ext cx="7200800" cy="5503293"/>
          </a:xfrm>
          <a:prstGeom prst="rect">
            <a:avLst/>
          </a:prstGeom>
        </p:spPr>
      </p:pic>
    </p:spTree>
    <p:extLst>
      <p:ext uri="{BB962C8B-B14F-4D97-AF65-F5344CB8AC3E}">
        <p14:creationId xmlns:p14="http://schemas.microsoft.com/office/powerpoint/2010/main" val="34260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11674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609601" y="1604963"/>
            <a:ext cx="10725151"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0124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4385" y="1604963"/>
            <a:ext cx="2736849" cy="39751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1604963"/>
            <a:ext cx="8011584" cy="39751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91086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1544" y="3379"/>
            <a:ext cx="10363200" cy="792088"/>
          </a:xfrm>
          <a:prstGeom prst="rect">
            <a:avLst/>
          </a:prstGeom>
        </p:spPr>
        <p:txBody>
          <a:bodyPr/>
          <a:lstStyle>
            <a:lvl1pPr>
              <a:defRPr sz="3200">
                <a:solidFill>
                  <a:schemeClr val="tx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3215680" y="3068960"/>
            <a:ext cx="8534400" cy="1752600"/>
          </a:xfrm>
          <a:prstGeom prst="rect">
            <a:avLst/>
          </a:prstGeom>
        </p:spPr>
        <p:txBody>
          <a:bodyPr/>
          <a:lstStyle>
            <a:lvl1pPr marL="0" indent="0" algn="ctr">
              <a:buNone/>
              <a:defRPr sz="28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Tree>
    <p:extLst>
      <p:ext uri="{BB962C8B-B14F-4D97-AF65-F5344CB8AC3E}">
        <p14:creationId xmlns:p14="http://schemas.microsoft.com/office/powerpoint/2010/main" val="22386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609601" y="1604963"/>
            <a:ext cx="10725151" cy="39751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694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107952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604963"/>
            <a:ext cx="5259917"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72718" y="1604963"/>
            <a:ext cx="5262033" cy="3975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9957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20724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95700" y="2276475"/>
            <a:ext cx="7865533" cy="3092450"/>
          </a:xfrm>
          <a:prstGeom prst="rect">
            <a:avLst/>
          </a:prstGeom>
        </p:spPr>
        <p:txBody>
          <a:bodyPr/>
          <a:lstStyle/>
          <a:p>
            <a:r>
              <a:rPr lang="en-GB"/>
              <a:t>Click to edit Master title style</a:t>
            </a:r>
            <a:endParaRPr lang="en-US"/>
          </a:p>
        </p:txBody>
      </p:sp>
      <p:sp>
        <p:nvSpPr>
          <p:cNvPr id="3" name="Date Placeholder 2"/>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37260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41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idx="10"/>
          </p:nvPr>
        </p:nvSpPr>
        <p:spPr>
          <a:xfrm>
            <a:off x="609600" y="6353176"/>
            <a:ext cx="2840567" cy="366713"/>
          </a:xfrm>
          <a:prstGeom prst="rect">
            <a:avLst/>
          </a:prstGeom>
        </p:spPr>
        <p:txBody>
          <a:bodyPr/>
          <a:lstStyle>
            <a:lvl1pPr eaLnBrk="1" hangingPunct="1">
              <a:buClr>
                <a:srgbClr val="000000"/>
              </a:buClr>
              <a:buSzPct val="100000"/>
              <a:buFont typeface="Times New Roman" charset="0"/>
              <a:buNone/>
              <a:defRPr>
                <a:latin typeface="Arial" charset="0"/>
                <a:ea typeface="ＭＳ Ｐゴシック" charset="0"/>
                <a:cs typeface="+mn-cs"/>
              </a:defRPr>
            </a:lvl1pPr>
          </a:lstStyle>
          <a:p>
            <a:pPr>
              <a:defRPr/>
            </a:pPr>
            <a:endParaRPr lang="hu-HU"/>
          </a:p>
        </p:txBody>
      </p:sp>
    </p:spTree>
    <p:extLst>
      <p:ext uri="{BB962C8B-B14F-4D97-AF65-F5344CB8AC3E}">
        <p14:creationId xmlns:p14="http://schemas.microsoft.com/office/powerpoint/2010/main" val="4534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0" y="0"/>
            <a:ext cx="2207568" cy="685800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2" name="AutoShape 6" descr="https://liveplymouthac.sharepoint.com/sites/u212/Logo%20files/UoP%20Logo_Centred_Colour.jpg"/>
          <p:cNvSpPr>
            <a:spLocks noChangeAspect="1" noChangeArrowheads="1"/>
          </p:cNvSpPr>
          <p:nvPr userDrawn="1"/>
        </p:nvSpPr>
        <p:spPr bwMode="auto">
          <a:xfrm>
            <a:off x="335360" y="620688"/>
            <a:ext cx="2736304" cy="273630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085" y="5031616"/>
            <a:ext cx="2389738" cy="1826384"/>
          </a:xfrm>
          <a:prstGeom prst="rect">
            <a:avLst/>
          </a:prstGeom>
        </p:spPr>
      </p:pic>
      <p:sp>
        <p:nvSpPr>
          <p:cNvPr id="5" name="Rectangle 4"/>
          <p:cNvSpPr/>
          <p:nvPr userDrawn="1"/>
        </p:nvSpPr>
        <p:spPr bwMode="auto">
          <a:xfrm>
            <a:off x="2207568" y="0"/>
            <a:ext cx="9984432" cy="620688"/>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915" r:id="rId1"/>
    <p:sldLayoutId id="2147484904" r:id="rId2"/>
    <p:sldLayoutId id="2147484905" r:id="rId3"/>
    <p:sldLayoutId id="2147484906" r:id="rId4"/>
    <p:sldLayoutId id="2147484907" r:id="rId5"/>
    <p:sldLayoutId id="2147484908" r:id="rId6"/>
    <p:sldLayoutId id="2147484909" r:id="rId7"/>
    <p:sldLayoutId id="2147484910" r:id="rId8"/>
    <p:sldLayoutId id="2147484911" r:id="rId9"/>
    <p:sldLayoutId id="2147484912" r:id="rId10"/>
    <p:sldLayoutId id="2147484913" r:id="rId11"/>
    <p:sldLayoutId id="214748491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mj-lt"/>
          <a:ea typeface="+mj-ea"/>
          <a:cs typeface="ＭＳ Ｐゴシック" charset="0"/>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4B8D"/>
          </a:solidFill>
          <a:latin typeface="Arial" charset="0"/>
          <a:ea typeface="ＭＳ Ｐゴシック" charset="0"/>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400">
          <a:solidFill>
            <a:srgbClr val="004B8D"/>
          </a:solidFill>
          <a:latin typeface="Arial" charset="0"/>
          <a:ea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4B8D"/>
          </a:solidFill>
          <a:latin typeface="+mn-lt"/>
          <a:ea typeface="+mn-ea"/>
          <a:cs typeface="ＭＳ Ｐゴシック" charset="0"/>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4B8D"/>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4B8D"/>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4B8D"/>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4B8D"/>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4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image" Target="../media/image24.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25.emf"/><Relationship Id="rId4" Type="http://schemas.openxmlformats.org/officeDocument/2006/relationships/image" Target="../media/image24.emf"/></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6.em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7.em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28.emf"/></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29.emf"/></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30.emf"/></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3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32.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3.png"/><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33.emf"/></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34.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7.png"/><Relationship Id="rId2" Type="http://schemas.openxmlformats.org/officeDocument/2006/relationships/notesSlide" Target="../notesSlides/notesSlide31.xml"/><Relationship Id="rId1" Type="http://schemas.openxmlformats.org/officeDocument/2006/relationships/slideLayout" Target="../slideLayouts/slideLayout3.xml"/><Relationship Id="rId6" Type="http://schemas.openxmlformats.org/officeDocument/2006/relationships/image" Target="../media/image46.png"/><Relationship Id="rId5" Type="http://schemas.openxmlformats.org/officeDocument/2006/relationships/image" Target="../media/image420.png"/></Relationships>
</file>

<file path=ppt/slides/_rels/slide39.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2.png"/><Relationship Id="rId7" Type="http://schemas.openxmlformats.org/officeDocument/2006/relationships/image" Target="../media/image37.png"/><Relationship Id="rId2" Type="http://schemas.openxmlformats.org/officeDocument/2006/relationships/notesSlide" Target="../notesSlides/notesSlide32.xml"/><Relationship Id="rId1" Type="http://schemas.openxmlformats.org/officeDocument/2006/relationships/slideLayout" Target="../slideLayouts/slideLayout3.xml"/><Relationship Id="rId6" Type="http://schemas.openxmlformats.org/officeDocument/2006/relationships/image" Target="../media/image49.png"/><Relationship Id="rId5" Type="http://schemas.openxmlformats.org/officeDocument/2006/relationships/image" Target="../media/image36.emf"/><Relationship Id="rId10" Type="http://schemas.openxmlformats.org/officeDocument/2006/relationships/image" Target="../media/image53.png"/><Relationship Id="rId4" Type="http://schemas.openxmlformats.org/officeDocument/2006/relationships/image" Target="../media/image35.png"/><Relationship Id="rId9" Type="http://schemas.openxmlformats.org/officeDocument/2006/relationships/image" Target="../media/image3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0.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2.png"/><Relationship Id="rId7" Type="http://schemas.openxmlformats.org/officeDocument/2006/relationships/image" Target="../media/image370.png"/><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image" Target="../media/image36.png"/><Relationship Id="rId11" Type="http://schemas.openxmlformats.org/officeDocument/2006/relationships/image" Target="../media/image44.png"/><Relationship Id="rId5" Type="http://schemas.openxmlformats.org/officeDocument/2006/relationships/image" Target="../media/image40.emf"/><Relationship Id="rId10" Type="http://schemas.openxmlformats.org/officeDocument/2006/relationships/image" Target="../media/image390.png"/><Relationship Id="rId4" Type="http://schemas.openxmlformats.org/officeDocument/2006/relationships/image" Target="../media/image54.png"/><Relationship Id="rId9" Type="http://schemas.openxmlformats.org/officeDocument/2006/relationships/image" Target="../media/image380.png"/></Relationships>
</file>

<file path=ppt/slides/_rels/slide41.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2.png"/><Relationship Id="rId7" Type="http://schemas.openxmlformats.org/officeDocument/2006/relationships/image" Target="../media/image57.png"/><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image" Target="../media/image55.png"/><Relationship Id="rId5" Type="http://schemas.openxmlformats.org/officeDocument/2006/relationships/image" Target="../media/image48.png"/><Relationship Id="rId4" Type="http://schemas.openxmlformats.org/officeDocument/2006/relationships/image" Target="../media/image45.png"/><Relationship Id="rId9" Type="http://schemas.openxmlformats.org/officeDocument/2006/relationships/image" Target="../media/image59.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2.png"/><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image" Target="../media/image61.png"/><Relationship Id="rId5" Type="http://schemas.openxmlformats.org/officeDocument/2006/relationships/image" Target="../media/image41.emf"/><Relationship Id="rId4" Type="http://schemas.openxmlformats.org/officeDocument/2006/relationships/image" Target="../media/image540.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2.png"/><Relationship Id="rId4" Type="http://schemas.openxmlformats.org/officeDocument/2006/relationships/image" Target="../media/image4.emf"/><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5301208"/>
            <a:ext cx="11737304" cy="1325563"/>
          </a:xfrm>
        </p:spPr>
        <p:txBody>
          <a:bodyPr/>
          <a:lstStyle/>
          <a:p>
            <a:r>
              <a:rPr lang="en-GB" sz="3600" dirty="0"/>
              <a:t>Supporting and Enhancing Mathematics and Statistics</a:t>
            </a:r>
            <a:br>
              <a:rPr lang="en-GB" sz="3600" dirty="0"/>
            </a:br>
            <a:r>
              <a:rPr lang="en-GB" sz="3600" b="1" dirty="0"/>
              <a:t>Unit: Compound Measures</a:t>
            </a:r>
            <a:endParaRPr lang="en-GB" sz="3600" dirty="0"/>
          </a:p>
        </p:txBody>
      </p:sp>
    </p:spTree>
    <p:extLst>
      <p:ext uri="{BB962C8B-B14F-4D97-AF65-F5344CB8AC3E}">
        <p14:creationId xmlns:p14="http://schemas.microsoft.com/office/powerpoint/2010/main" val="368927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Calculating Speed Distance and Time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C42AFF1-3127-4364-A001-1D8E2701CB03}"/>
              </a:ext>
            </a:extLst>
          </p:cNvPr>
          <p:cNvSpPr/>
          <p:nvPr/>
        </p:nvSpPr>
        <p:spPr>
          <a:xfrm>
            <a:off x="2221069" y="666379"/>
            <a:ext cx="9984432" cy="830997"/>
          </a:xfrm>
          <a:prstGeom prst="rect">
            <a:avLst/>
          </a:prstGeom>
        </p:spPr>
        <p:txBody>
          <a:bodyPr wrap="square">
            <a:spAutoFit/>
          </a:bodyPr>
          <a:lstStyle/>
          <a:p>
            <a:r>
              <a:rPr lang="en-GB" sz="2400" dirty="0"/>
              <a:t>In this section we extend the ideas of speed to calculating distances and times, using the following formulae:</a:t>
            </a:r>
          </a:p>
        </p:txBody>
      </p:sp>
      <p:pic>
        <p:nvPicPr>
          <p:cNvPr id="3" name="Picture 2">
            <a:extLst>
              <a:ext uri="{FF2B5EF4-FFF2-40B4-BE49-F238E27FC236}">
                <a16:creationId xmlns:a16="http://schemas.microsoft.com/office/drawing/2014/main" id="{4A68D4AE-F63B-41D2-A731-CFE532531293}"/>
              </a:ext>
            </a:extLst>
          </p:cNvPr>
          <p:cNvPicPr>
            <a:picLocks noChangeAspect="1"/>
          </p:cNvPicPr>
          <p:nvPr/>
        </p:nvPicPr>
        <p:blipFill>
          <a:blip r:embed="rId4"/>
          <a:stretch>
            <a:fillRect/>
          </a:stretch>
        </p:blipFill>
        <p:spPr>
          <a:xfrm>
            <a:off x="8425500" y="1254152"/>
            <a:ext cx="3294882" cy="2418634"/>
          </a:xfrm>
          <a:prstGeom prst="rect">
            <a:avLst/>
          </a:prstGeom>
        </p:spPr>
      </p:pic>
      <p:sp>
        <p:nvSpPr>
          <p:cNvPr id="4" name="Rectangle 3">
            <a:extLst>
              <a:ext uri="{FF2B5EF4-FFF2-40B4-BE49-F238E27FC236}">
                <a16:creationId xmlns:a16="http://schemas.microsoft.com/office/drawing/2014/main" id="{4967AEC2-986B-4202-A3A4-747BC7FDBCBC}"/>
              </a:ext>
            </a:extLst>
          </p:cNvPr>
          <p:cNvSpPr/>
          <p:nvPr/>
        </p:nvSpPr>
        <p:spPr>
          <a:xfrm>
            <a:off x="2242743" y="1558597"/>
            <a:ext cx="6145924" cy="1938992"/>
          </a:xfrm>
          <a:prstGeom prst="rect">
            <a:avLst/>
          </a:prstGeom>
        </p:spPr>
        <p:txBody>
          <a:bodyPr wrap="square">
            <a:spAutoFit/>
          </a:bodyPr>
          <a:lstStyle/>
          <a:p>
            <a:r>
              <a:rPr lang="en-GB" sz="2400" b="1" dirty="0"/>
              <a:t>Example 1</a:t>
            </a:r>
          </a:p>
          <a:p>
            <a:r>
              <a:rPr lang="en-GB" sz="2400" dirty="0"/>
              <a:t>Jane drives at an average speed of 45 mph on a journey of 135 miles.  How long does the journey take?</a:t>
            </a:r>
          </a:p>
          <a:p>
            <a:r>
              <a:rPr lang="en-GB" sz="2400" b="1" dirty="0"/>
              <a:t>Solution</a:t>
            </a: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7EDC6190-FD95-46CF-BC55-0D7E561C2E2A}"/>
                  </a:ext>
                </a:extLst>
              </p:cNvPr>
              <p:cNvSpPr/>
              <p:nvPr/>
            </p:nvSpPr>
            <p:spPr>
              <a:xfrm>
                <a:off x="2272670" y="3428097"/>
                <a:ext cx="4388317" cy="670248"/>
              </a:xfrm>
              <a:prstGeom prst="rect">
                <a:avLst/>
              </a:prstGeom>
            </p:spPr>
            <p:txBody>
              <a:bodyPr wrap="none">
                <a:spAutoFit/>
              </a:bodyPr>
              <a:lstStyle/>
              <a:p>
                <a:r>
                  <a:rPr lang="en-GB" sz="2400" dirty="0">
                    <a:solidFill>
                      <a:srgbClr val="FF0000"/>
                    </a:solidFill>
                  </a:rPr>
                  <a:t>Time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𝐷𝑖𝑠𝑡𝑎𝑛𝑐𝑒</m:t>
                        </m:r>
                      </m:num>
                      <m:den>
                        <m:r>
                          <a:rPr lang="en-GB" sz="2400" b="0" i="1" smtClean="0">
                            <a:solidFill>
                              <a:srgbClr val="FF0000"/>
                            </a:solidFill>
                            <a:latin typeface="Cambria Math" panose="02040503050406030204" pitchFamily="18" charset="0"/>
                          </a:rPr>
                          <m:t>𝑆𝑝𝑒𝑒𝑑</m:t>
                        </m:r>
                      </m:den>
                    </m:f>
                  </m:oMath>
                </a14:m>
                <a:r>
                  <a:rPr lang="en-GB" sz="2400" dirty="0">
                    <a:solidFill>
                      <a:srgbClr val="FF0000"/>
                    </a:solidFill>
                  </a:rPr>
                  <a:t>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135</m:t>
                        </m:r>
                      </m:num>
                      <m:den>
                        <m:r>
                          <a:rPr lang="en-GB" sz="2400" b="0" i="1" smtClean="0">
                            <a:solidFill>
                              <a:srgbClr val="FF0000"/>
                            </a:solidFill>
                            <a:latin typeface="Cambria Math" panose="02040503050406030204" pitchFamily="18" charset="0"/>
                          </a:rPr>
                          <m:t>45</m:t>
                        </m:r>
                      </m:den>
                    </m:f>
                  </m:oMath>
                </a14:m>
                <a:r>
                  <a:rPr lang="en-GB" sz="2400" dirty="0">
                    <a:solidFill>
                      <a:srgbClr val="FF0000"/>
                    </a:solidFill>
                  </a:rPr>
                  <a:t> = 3 hours</a:t>
                </a:r>
              </a:p>
            </p:txBody>
          </p:sp>
        </mc:Choice>
        <mc:Fallback>
          <p:sp>
            <p:nvSpPr>
              <p:cNvPr id="5" name="Rectangle 4">
                <a:extLst>
                  <a:ext uri="{FF2B5EF4-FFF2-40B4-BE49-F238E27FC236}">
                    <a16:creationId xmlns:a16="http://schemas.microsoft.com/office/drawing/2014/main" id="{7EDC6190-FD95-46CF-BC55-0D7E561C2E2A}"/>
                  </a:ext>
                </a:extLst>
              </p:cNvPr>
              <p:cNvSpPr>
                <a:spLocks noRot="1" noChangeAspect="1" noMove="1" noResize="1" noEditPoints="1" noAdjustHandles="1" noChangeArrowheads="1" noChangeShapeType="1" noTextEdit="1"/>
              </p:cNvSpPr>
              <p:nvPr/>
            </p:nvSpPr>
            <p:spPr>
              <a:xfrm>
                <a:off x="2272670" y="3428097"/>
                <a:ext cx="4388317" cy="670248"/>
              </a:xfrm>
              <a:prstGeom prst="rect">
                <a:avLst/>
              </a:prstGeom>
              <a:blipFill>
                <a:blip r:embed="rId5"/>
                <a:stretch>
                  <a:fillRect l="-2222" r="-1111" b="-1818"/>
                </a:stretch>
              </a:blipFill>
            </p:spPr>
            <p:txBody>
              <a:bodyPr/>
              <a:lstStyle/>
              <a:p>
                <a:r>
                  <a:rPr lang="en-GB">
                    <a:noFill/>
                  </a:rPr>
                  <a:t> </a:t>
                </a:r>
              </a:p>
            </p:txBody>
          </p:sp>
        </mc:Fallback>
      </mc:AlternateContent>
      <p:sp>
        <p:nvSpPr>
          <p:cNvPr id="6" name="Rectangle 5">
            <a:extLst>
              <a:ext uri="{FF2B5EF4-FFF2-40B4-BE49-F238E27FC236}">
                <a16:creationId xmlns:a16="http://schemas.microsoft.com/office/drawing/2014/main" id="{5E82D98B-0C7F-4610-A92B-3ACAD0AA8AF0}"/>
              </a:ext>
            </a:extLst>
          </p:cNvPr>
          <p:cNvSpPr/>
          <p:nvPr/>
        </p:nvSpPr>
        <p:spPr>
          <a:xfrm>
            <a:off x="2242743" y="4087627"/>
            <a:ext cx="9375146" cy="1938992"/>
          </a:xfrm>
          <a:prstGeom prst="rect">
            <a:avLst/>
          </a:prstGeom>
        </p:spPr>
        <p:txBody>
          <a:bodyPr wrap="square">
            <a:spAutoFit/>
          </a:bodyPr>
          <a:lstStyle/>
          <a:p>
            <a:r>
              <a:rPr lang="en-GB" sz="2400" b="1" dirty="0"/>
              <a:t>Example 2</a:t>
            </a:r>
          </a:p>
          <a:p>
            <a:r>
              <a:rPr lang="en-GB" sz="2400" dirty="0"/>
              <a:t>Chris cycles at an average speed of 8 mph.  If he cycles for 6.5 hours how far does he travel?</a:t>
            </a:r>
          </a:p>
          <a:p>
            <a:r>
              <a:rPr lang="en-GB" sz="2400" b="1" dirty="0"/>
              <a:t>Solution</a:t>
            </a:r>
          </a:p>
          <a:p>
            <a:r>
              <a:rPr lang="en-GB" sz="2400" dirty="0">
                <a:solidFill>
                  <a:srgbClr val="FF0000"/>
                </a:solidFill>
              </a:rPr>
              <a:t>Distance = speed × time </a:t>
            </a:r>
          </a:p>
        </p:txBody>
      </p:sp>
      <p:sp>
        <p:nvSpPr>
          <p:cNvPr id="7" name="Rectangle 6">
            <a:extLst>
              <a:ext uri="{FF2B5EF4-FFF2-40B4-BE49-F238E27FC236}">
                <a16:creationId xmlns:a16="http://schemas.microsoft.com/office/drawing/2014/main" id="{32C5AEAF-12F9-4D4B-8422-C50BFDAD4B10}"/>
              </a:ext>
            </a:extLst>
          </p:cNvPr>
          <p:cNvSpPr/>
          <p:nvPr/>
        </p:nvSpPr>
        <p:spPr>
          <a:xfrm>
            <a:off x="3546246" y="5960788"/>
            <a:ext cx="3108543" cy="461665"/>
          </a:xfrm>
          <a:prstGeom prst="rect">
            <a:avLst/>
          </a:prstGeom>
        </p:spPr>
        <p:txBody>
          <a:bodyPr wrap="none">
            <a:spAutoFit/>
          </a:bodyPr>
          <a:lstStyle/>
          <a:p>
            <a:r>
              <a:rPr lang="en-GB" sz="2400" dirty="0">
                <a:solidFill>
                  <a:srgbClr val="FF0000"/>
                </a:solidFill>
              </a:rPr>
              <a:t>= 8 × 6.5 = 52 miles </a:t>
            </a:r>
            <a:endParaRPr lang="en-GB" sz="2400" dirty="0"/>
          </a:p>
        </p:txBody>
      </p:sp>
      <p:sp>
        <p:nvSpPr>
          <p:cNvPr id="11" name="Rectangle 10">
            <a:extLst>
              <a:ext uri="{FF2B5EF4-FFF2-40B4-BE49-F238E27FC236}">
                <a16:creationId xmlns:a16="http://schemas.microsoft.com/office/drawing/2014/main" id="{CFC476C8-BBDE-4A7B-B01C-750B3C821BCB}"/>
              </a:ext>
            </a:extLst>
          </p:cNvPr>
          <p:cNvSpPr/>
          <p:nvPr/>
        </p:nvSpPr>
        <p:spPr bwMode="auto">
          <a:xfrm>
            <a:off x="8425499" y="1260990"/>
            <a:ext cx="3331715" cy="2418634"/>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8881185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Calculating Speed Distance and Time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0A2EB9B-8DC8-49C4-9DB2-1372A199901B}"/>
              </a:ext>
            </a:extLst>
          </p:cNvPr>
          <p:cNvSpPr/>
          <p:nvPr/>
        </p:nvSpPr>
        <p:spPr>
          <a:xfrm>
            <a:off x="2351584" y="747900"/>
            <a:ext cx="8763263" cy="461665"/>
          </a:xfrm>
          <a:prstGeom prst="rect">
            <a:avLst/>
          </a:prstGeom>
        </p:spPr>
        <p:txBody>
          <a:bodyPr wrap="square">
            <a:spAutoFit/>
          </a:bodyPr>
          <a:lstStyle/>
          <a:p>
            <a:r>
              <a:rPr lang="en-GB" sz="2400" dirty="0"/>
              <a:t>1. Calculate the distance that you would travel if you drove for:</a:t>
            </a:r>
          </a:p>
        </p:txBody>
      </p:sp>
      <p:sp>
        <p:nvSpPr>
          <p:cNvPr id="3" name="Rectangle 2">
            <a:extLst>
              <a:ext uri="{FF2B5EF4-FFF2-40B4-BE49-F238E27FC236}">
                <a16:creationId xmlns:a16="http://schemas.microsoft.com/office/drawing/2014/main" id="{65F07F50-732E-4CBC-827E-90A50849BD2A}"/>
              </a:ext>
            </a:extLst>
          </p:cNvPr>
          <p:cNvSpPr/>
          <p:nvPr/>
        </p:nvSpPr>
        <p:spPr>
          <a:xfrm>
            <a:off x="2449807" y="2827605"/>
            <a:ext cx="4848122" cy="461665"/>
          </a:xfrm>
          <a:prstGeom prst="rect">
            <a:avLst/>
          </a:prstGeom>
        </p:spPr>
        <p:txBody>
          <a:bodyPr wrap="none">
            <a:spAutoFit/>
          </a:bodyPr>
          <a:lstStyle/>
          <a:p>
            <a:r>
              <a:rPr lang="en-GB" sz="2400" dirty="0"/>
              <a:t>2.	How long does it take to travel:</a:t>
            </a:r>
          </a:p>
        </p:txBody>
      </p:sp>
      <p:sp>
        <p:nvSpPr>
          <p:cNvPr id="4" name="Rectangle 3">
            <a:extLst>
              <a:ext uri="{FF2B5EF4-FFF2-40B4-BE49-F238E27FC236}">
                <a16:creationId xmlns:a16="http://schemas.microsoft.com/office/drawing/2014/main" id="{D1F54384-3BE4-4F22-8F2A-42476BC63578}"/>
              </a:ext>
            </a:extLst>
          </p:cNvPr>
          <p:cNvSpPr/>
          <p:nvPr/>
        </p:nvSpPr>
        <p:spPr>
          <a:xfrm>
            <a:off x="2418998" y="4606333"/>
            <a:ext cx="9361040" cy="2246769"/>
          </a:xfrm>
          <a:prstGeom prst="rect">
            <a:avLst/>
          </a:prstGeom>
        </p:spPr>
        <p:txBody>
          <a:bodyPr wrap="square">
            <a:spAutoFit/>
          </a:bodyPr>
          <a:lstStyle/>
          <a:p>
            <a:r>
              <a:rPr lang="en-GB" sz="2400" dirty="0"/>
              <a:t>3.	A car travels 300 miles in 5 hours.  Calculate the average speed of the car in:</a:t>
            </a:r>
          </a:p>
          <a:p>
            <a:r>
              <a:rPr lang="en-GB" sz="2400" dirty="0"/>
              <a:t>(a)	mph,</a:t>
            </a:r>
          </a:p>
          <a:p>
            <a:pPr marL="457200" indent="-457200">
              <a:buAutoNum type="alphaLcParenBoth" startAt="2"/>
            </a:pPr>
            <a:r>
              <a:rPr lang="en-GB" sz="2400" dirty="0"/>
              <a:t>miles per minute.</a:t>
            </a:r>
          </a:p>
          <a:p>
            <a:pPr marL="457200" indent="-457200">
              <a:buAutoNum type="alphaLcParenBoth" startAt="2"/>
            </a:pPr>
            <a:r>
              <a:rPr lang="en-GB" sz="2400" dirty="0"/>
              <a:t>How long does it take for the car to travel 82 miles?</a:t>
            </a:r>
          </a:p>
          <a:p>
            <a:pPr marL="457200" indent="-457200">
              <a:buAutoNum type="alphaLcParenBoth" startAt="2"/>
            </a:pPr>
            <a:endParaRPr lang="en-GB" dirty="0"/>
          </a:p>
        </p:txBody>
      </p:sp>
      <p:sp>
        <p:nvSpPr>
          <p:cNvPr id="5" name="Rectangle 4">
            <a:extLst>
              <a:ext uri="{FF2B5EF4-FFF2-40B4-BE49-F238E27FC236}">
                <a16:creationId xmlns:a16="http://schemas.microsoft.com/office/drawing/2014/main" id="{9C69117E-09A6-4CCA-93DA-5FCE03E3E9E7}"/>
              </a:ext>
            </a:extLst>
          </p:cNvPr>
          <p:cNvSpPr/>
          <p:nvPr/>
        </p:nvSpPr>
        <p:spPr>
          <a:xfrm>
            <a:off x="2356536" y="1258064"/>
            <a:ext cx="3297698" cy="461665"/>
          </a:xfrm>
          <a:prstGeom prst="rect">
            <a:avLst/>
          </a:prstGeom>
        </p:spPr>
        <p:txBody>
          <a:bodyPr wrap="none" lIns="91440" tIns="45720" rIns="91440" bIns="45720" anchor="t">
            <a:spAutoFit/>
          </a:bodyPr>
          <a:lstStyle/>
          <a:p>
            <a:r>
              <a:rPr lang="en-GB" sz="2400" dirty="0">
                <a:latin typeface="Arial"/>
                <a:ea typeface="ＭＳ Ｐゴシック"/>
                <a:cs typeface="Arial"/>
              </a:rPr>
              <a:t>(a) 3 hours  at 20 mph</a:t>
            </a:r>
          </a:p>
        </p:txBody>
      </p:sp>
      <p:sp>
        <p:nvSpPr>
          <p:cNvPr id="6" name="Rectangle 5">
            <a:extLst>
              <a:ext uri="{FF2B5EF4-FFF2-40B4-BE49-F238E27FC236}">
                <a16:creationId xmlns:a16="http://schemas.microsoft.com/office/drawing/2014/main" id="{25F953EF-1789-4356-873D-FB4C6F0BB6C9}"/>
              </a:ext>
            </a:extLst>
          </p:cNvPr>
          <p:cNvSpPr/>
          <p:nvPr/>
        </p:nvSpPr>
        <p:spPr>
          <a:xfrm>
            <a:off x="2373314" y="1712780"/>
            <a:ext cx="3127779" cy="461665"/>
          </a:xfrm>
          <a:prstGeom prst="rect">
            <a:avLst/>
          </a:prstGeom>
        </p:spPr>
        <p:txBody>
          <a:bodyPr wrap="none" lIns="91440" tIns="45720" rIns="91440" bIns="45720" anchor="t">
            <a:spAutoFit/>
          </a:bodyPr>
          <a:lstStyle/>
          <a:p>
            <a:r>
              <a:rPr lang="en-GB" sz="2400" dirty="0">
                <a:latin typeface="Arial"/>
                <a:ea typeface="ＭＳ Ｐゴシック"/>
                <a:cs typeface="Arial"/>
              </a:rPr>
              <a:t>(b) 8 hours at 60 mph</a:t>
            </a:r>
          </a:p>
        </p:txBody>
      </p:sp>
      <p:sp>
        <p:nvSpPr>
          <p:cNvPr id="7" name="Rectangle 6">
            <a:extLst>
              <a:ext uri="{FF2B5EF4-FFF2-40B4-BE49-F238E27FC236}">
                <a16:creationId xmlns:a16="http://schemas.microsoft.com/office/drawing/2014/main" id="{4E90CCA4-4059-4E0F-B9CE-A4B167DD2732}"/>
              </a:ext>
            </a:extLst>
          </p:cNvPr>
          <p:cNvSpPr/>
          <p:nvPr/>
        </p:nvSpPr>
        <p:spPr>
          <a:xfrm>
            <a:off x="2374122" y="2245108"/>
            <a:ext cx="3212739" cy="461665"/>
          </a:xfrm>
          <a:prstGeom prst="rect">
            <a:avLst/>
          </a:prstGeom>
        </p:spPr>
        <p:txBody>
          <a:bodyPr wrap="none" lIns="91440" tIns="45720" rIns="91440" bIns="45720" anchor="t">
            <a:spAutoFit/>
          </a:bodyPr>
          <a:lstStyle/>
          <a:p>
            <a:r>
              <a:rPr lang="en-GB" sz="2400" dirty="0">
                <a:latin typeface="Arial"/>
                <a:ea typeface="ＭＳ Ｐゴシック"/>
                <a:cs typeface="Arial"/>
              </a:rPr>
              <a:t>(c) 0.5 hour at 76 mph</a:t>
            </a:r>
          </a:p>
        </p:txBody>
      </p:sp>
      <p:sp>
        <p:nvSpPr>
          <p:cNvPr id="8" name="Rectangle 7">
            <a:extLst>
              <a:ext uri="{FF2B5EF4-FFF2-40B4-BE49-F238E27FC236}">
                <a16:creationId xmlns:a16="http://schemas.microsoft.com/office/drawing/2014/main" id="{09CEBAAA-4A48-44FB-86E0-7FCA67D4668F}"/>
              </a:ext>
            </a:extLst>
          </p:cNvPr>
          <p:cNvSpPr/>
          <p:nvPr/>
        </p:nvSpPr>
        <p:spPr>
          <a:xfrm>
            <a:off x="6945806" y="1266576"/>
            <a:ext cx="3469219" cy="461665"/>
          </a:xfrm>
          <a:prstGeom prst="rect">
            <a:avLst/>
          </a:prstGeom>
        </p:spPr>
        <p:txBody>
          <a:bodyPr wrap="none" lIns="91440" tIns="45720" rIns="91440" bIns="45720" anchor="t">
            <a:spAutoFit/>
          </a:bodyPr>
          <a:lstStyle/>
          <a:p>
            <a:r>
              <a:rPr lang="en-GB" sz="2400" dirty="0">
                <a:latin typeface="Arial"/>
                <a:ea typeface="ＭＳ Ｐゴシック"/>
                <a:cs typeface="Arial"/>
              </a:rPr>
              <a:t>(d) 1.5 hours at 42 mph</a:t>
            </a:r>
          </a:p>
        </p:txBody>
      </p:sp>
      <p:sp>
        <p:nvSpPr>
          <p:cNvPr id="9" name="Rectangle 8">
            <a:extLst>
              <a:ext uri="{FF2B5EF4-FFF2-40B4-BE49-F238E27FC236}">
                <a16:creationId xmlns:a16="http://schemas.microsoft.com/office/drawing/2014/main" id="{9CA10902-EB23-4793-8EBF-30E1C6F106BA}"/>
              </a:ext>
            </a:extLst>
          </p:cNvPr>
          <p:cNvSpPr/>
          <p:nvPr/>
        </p:nvSpPr>
        <p:spPr>
          <a:xfrm>
            <a:off x="6931419" y="1713907"/>
            <a:ext cx="3555782" cy="461665"/>
          </a:xfrm>
          <a:prstGeom prst="rect">
            <a:avLst/>
          </a:prstGeom>
        </p:spPr>
        <p:txBody>
          <a:bodyPr wrap="none" lIns="91440" tIns="45720" rIns="91440" bIns="45720" anchor="t">
            <a:spAutoFit/>
          </a:bodyPr>
          <a:lstStyle/>
          <a:p>
            <a:r>
              <a:rPr lang="en-GB" sz="2400" dirty="0">
                <a:latin typeface="Arial"/>
                <a:ea typeface="ＭＳ Ｐゴシック"/>
                <a:cs typeface="Arial"/>
              </a:rPr>
              <a:t>(e) 6.25 hours at 40 mph</a:t>
            </a:r>
          </a:p>
        </p:txBody>
      </p:sp>
      <p:sp>
        <p:nvSpPr>
          <p:cNvPr id="10" name="Rectangle 9">
            <a:extLst>
              <a:ext uri="{FF2B5EF4-FFF2-40B4-BE49-F238E27FC236}">
                <a16:creationId xmlns:a16="http://schemas.microsoft.com/office/drawing/2014/main" id="{6D3B5672-E9CB-4301-9006-B708258D4052}"/>
              </a:ext>
            </a:extLst>
          </p:cNvPr>
          <p:cNvSpPr/>
          <p:nvPr/>
        </p:nvSpPr>
        <p:spPr>
          <a:xfrm>
            <a:off x="6966685" y="2239976"/>
            <a:ext cx="3520516" cy="461665"/>
          </a:xfrm>
          <a:prstGeom prst="rect">
            <a:avLst/>
          </a:prstGeom>
        </p:spPr>
        <p:txBody>
          <a:bodyPr wrap="none" lIns="91440" tIns="45720" rIns="91440" bIns="45720" anchor="t">
            <a:spAutoFit/>
          </a:bodyPr>
          <a:lstStyle/>
          <a:p>
            <a:r>
              <a:rPr lang="en-GB" sz="2400" dirty="0">
                <a:latin typeface="Arial"/>
                <a:ea typeface="ＭＳ Ｐゴシック"/>
                <a:cs typeface="Arial"/>
              </a:rPr>
              <a:t>(f) 30 minutes at 33 mph</a:t>
            </a:r>
          </a:p>
        </p:txBody>
      </p:sp>
      <p:sp>
        <p:nvSpPr>
          <p:cNvPr id="11" name="Rectangle 10">
            <a:extLst>
              <a:ext uri="{FF2B5EF4-FFF2-40B4-BE49-F238E27FC236}">
                <a16:creationId xmlns:a16="http://schemas.microsoft.com/office/drawing/2014/main" id="{A36FF0F2-0C0F-4DB5-9A10-BD248A81C4F3}"/>
              </a:ext>
            </a:extLst>
          </p:cNvPr>
          <p:cNvSpPr/>
          <p:nvPr/>
        </p:nvSpPr>
        <p:spPr>
          <a:xfrm>
            <a:off x="2366882" y="3318204"/>
            <a:ext cx="4040341" cy="1200329"/>
          </a:xfrm>
          <a:prstGeom prst="rect">
            <a:avLst/>
          </a:prstGeom>
        </p:spPr>
        <p:txBody>
          <a:bodyPr wrap="square">
            <a:spAutoFit/>
          </a:bodyPr>
          <a:lstStyle/>
          <a:p>
            <a:pPr marL="457200" indent="-457200">
              <a:buAutoNum type="alphaLcParenBoth"/>
            </a:pPr>
            <a:r>
              <a:rPr lang="en-GB" sz="2400" dirty="0"/>
              <a:t>240 miles  at  60 mph </a:t>
            </a:r>
          </a:p>
          <a:p>
            <a:pPr marL="457200" indent="-457200">
              <a:buAutoNum type="alphaLcParenBoth"/>
            </a:pPr>
            <a:r>
              <a:rPr lang="en-GB" sz="2400" dirty="0"/>
              <a:t>60 miles  at  40 mph</a:t>
            </a:r>
          </a:p>
          <a:p>
            <a:pPr marL="457200" indent="-457200">
              <a:buAutoNum type="alphaLcParenBoth"/>
            </a:pPr>
            <a:r>
              <a:rPr lang="en-GB" sz="2400" dirty="0"/>
              <a:t>390 miles  at  60 mph</a:t>
            </a:r>
          </a:p>
        </p:txBody>
      </p:sp>
      <p:sp>
        <p:nvSpPr>
          <p:cNvPr id="12" name="Rectangle 11">
            <a:extLst>
              <a:ext uri="{FF2B5EF4-FFF2-40B4-BE49-F238E27FC236}">
                <a16:creationId xmlns:a16="http://schemas.microsoft.com/office/drawing/2014/main" id="{78A19DB2-F66C-4856-9140-83BB6DDB9E93}"/>
              </a:ext>
            </a:extLst>
          </p:cNvPr>
          <p:cNvSpPr/>
          <p:nvPr/>
        </p:nvSpPr>
        <p:spPr>
          <a:xfrm>
            <a:off x="7318133" y="3289270"/>
            <a:ext cx="3794011" cy="1200329"/>
          </a:xfrm>
          <a:prstGeom prst="rect">
            <a:avLst/>
          </a:prstGeom>
        </p:spPr>
        <p:txBody>
          <a:bodyPr wrap="square" lIns="91440" tIns="45720" rIns="91440" bIns="45720" anchor="t">
            <a:spAutoFit/>
          </a:bodyPr>
          <a:lstStyle/>
          <a:p>
            <a:r>
              <a:rPr lang="en-GB" sz="2400" dirty="0">
                <a:latin typeface="Arial"/>
                <a:ea typeface="ＭＳ Ｐゴシック"/>
                <a:cs typeface="Arial"/>
              </a:rPr>
              <a:t>(d) 385 miles at 70 mph </a:t>
            </a:r>
            <a:endParaRPr lang="en-GB" sz="2400" dirty="0"/>
          </a:p>
          <a:p>
            <a:r>
              <a:rPr lang="en-GB" sz="2400" dirty="0">
                <a:latin typeface="Arial"/>
                <a:ea typeface="ＭＳ Ｐゴシック"/>
                <a:cs typeface="Arial"/>
              </a:rPr>
              <a:t>(e) 360 miles at 30 mph </a:t>
            </a:r>
            <a:endParaRPr lang="en-GB" sz="2400" dirty="0">
              <a:cs typeface="Arial"/>
            </a:endParaRPr>
          </a:p>
          <a:p>
            <a:r>
              <a:rPr lang="en-GB" sz="2400" dirty="0">
                <a:latin typeface="Arial"/>
                <a:ea typeface="ＭＳ Ｐゴシック"/>
                <a:cs typeface="Arial"/>
              </a:rPr>
              <a:t>(f)  253 miles at 46 mph</a:t>
            </a:r>
          </a:p>
        </p:txBody>
      </p:sp>
      <p:sp>
        <p:nvSpPr>
          <p:cNvPr id="13" name="TextBox 12">
            <a:extLst>
              <a:ext uri="{FF2B5EF4-FFF2-40B4-BE49-F238E27FC236}">
                <a16:creationId xmlns:a16="http://schemas.microsoft.com/office/drawing/2014/main" id="{04EB4B5C-6496-4F0F-89C5-1AC237B74DEF}"/>
              </a:ext>
            </a:extLst>
          </p:cNvPr>
          <p:cNvSpPr txBox="1"/>
          <p:nvPr/>
        </p:nvSpPr>
        <p:spPr>
          <a:xfrm>
            <a:off x="5629965" y="1256748"/>
            <a:ext cx="14511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60 miles</a:t>
            </a:r>
            <a:endParaRPr lang="en-US" sz="2400">
              <a:solidFill>
                <a:srgbClr val="FF0000"/>
              </a:solidFill>
              <a:cs typeface="Arial"/>
            </a:endParaRPr>
          </a:p>
        </p:txBody>
      </p:sp>
      <p:sp>
        <p:nvSpPr>
          <p:cNvPr id="14" name="TextBox 13">
            <a:extLst>
              <a:ext uri="{FF2B5EF4-FFF2-40B4-BE49-F238E27FC236}">
                <a16:creationId xmlns:a16="http://schemas.microsoft.com/office/drawing/2014/main" id="{402D8507-05F1-4C79-A5C0-D92526B497E6}"/>
              </a:ext>
            </a:extLst>
          </p:cNvPr>
          <p:cNvSpPr txBox="1"/>
          <p:nvPr/>
        </p:nvSpPr>
        <p:spPr>
          <a:xfrm>
            <a:off x="5540927" y="1719882"/>
            <a:ext cx="197015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480 miles</a:t>
            </a:r>
            <a:endParaRPr lang="en-US" sz="2400">
              <a:solidFill>
                <a:srgbClr val="FF0000"/>
              </a:solidFill>
              <a:cs typeface="Arial"/>
            </a:endParaRPr>
          </a:p>
        </p:txBody>
      </p:sp>
      <p:sp>
        <p:nvSpPr>
          <p:cNvPr id="15" name="TextBox 14">
            <a:extLst>
              <a:ext uri="{FF2B5EF4-FFF2-40B4-BE49-F238E27FC236}">
                <a16:creationId xmlns:a16="http://schemas.microsoft.com/office/drawing/2014/main" id="{0077DAF1-5439-4770-B59A-C44FC7EB2558}"/>
              </a:ext>
            </a:extLst>
          </p:cNvPr>
          <p:cNvSpPr txBox="1"/>
          <p:nvPr/>
        </p:nvSpPr>
        <p:spPr>
          <a:xfrm>
            <a:off x="10486334" y="1261054"/>
            <a:ext cx="1517374" cy="4727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63 miles</a:t>
            </a:r>
            <a:endParaRPr lang="en-US" sz="2400" dirty="0">
              <a:solidFill>
                <a:srgbClr val="FF0000"/>
              </a:solidFill>
              <a:cs typeface="Arial"/>
            </a:endParaRPr>
          </a:p>
        </p:txBody>
      </p:sp>
      <p:sp>
        <p:nvSpPr>
          <p:cNvPr id="16" name="TextBox 15">
            <a:extLst>
              <a:ext uri="{FF2B5EF4-FFF2-40B4-BE49-F238E27FC236}">
                <a16:creationId xmlns:a16="http://schemas.microsoft.com/office/drawing/2014/main" id="{5D43584E-6FBE-4A51-8AD1-086B323925ED}"/>
              </a:ext>
            </a:extLst>
          </p:cNvPr>
          <p:cNvSpPr txBox="1"/>
          <p:nvPr/>
        </p:nvSpPr>
        <p:spPr>
          <a:xfrm>
            <a:off x="5627894" y="2248589"/>
            <a:ext cx="1583635" cy="4727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38 miles</a:t>
            </a:r>
            <a:endParaRPr lang="en-US" sz="2400" dirty="0">
              <a:solidFill>
                <a:srgbClr val="FF0000"/>
              </a:solidFill>
              <a:cs typeface="Arial"/>
            </a:endParaRPr>
          </a:p>
        </p:txBody>
      </p:sp>
      <p:sp>
        <p:nvSpPr>
          <p:cNvPr id="17" name="TextBox 16">
            <a:extLst>
              <a:ext uri="{FF2B5EF4-FFF2-40B4-BE49-F238E27FC236}">
                <a16:creationId xmlns:a16="http://schemas.microsoft.com/office/drawing/2014/main" id="{F0E225BA-816B-4647-AE24-6AF06A7EBB91}"/>
              </a:ext>
            </a:extLst>
          </p:cNvPr>
          <p:cNvSpPr txBox="1"/>
          <p:nvPr/>
        </p:nvSpPr>
        <p:spPr>
          <a:xfrm>
            <a:off x="10486334" y="1673639"/>
            <a:ext cx="17161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250 miles</a:t>
            </a:r>
            <a:endParaRPr lang="en-US" sz="2400">
              <a:solidFill>
                <a:srgbClr val="FF0000"/>
              </a:solidFill>
              <a:cs typeface="Arial"/>
            </a:endParaRPr>
          </a:p>
        </p:txBody>
      </p:sp>
      <p:sp>
        <p:nvSpPr>
          <p:cNvPr id="18" name="TextBox 17">
            <a:extLst>
              <a:ext uri="{FF2B5EF4-FFF2-40B4-BE49-F238E27FC236}">
                <a16:creationId xmlns:a16="http://schemas.microsoft.com/office/drawing/2014/main" id="{F851BFE3-CEE8-4863-B0F0-B6E35F91160D}"/>
              </a:ext>
            </a:extLst>
          </p:cNvPr>
          <p:cNvSpPr txBox="1"/>
          <p:nvPr/>
        </p:nvSpPr>
        <p:spPr>
          <a:xfrm>
            <a:off x="5924687" y="3671817"/>
            <a:ext cx="157259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2.5 hours</a:t>
            </a:r>
            <a:endParaRPr lang="en-US" sz="2400" dirty="0">
              <a:solidFill>
                <a:srgbClr val="FF0000"/>
              </a:solidFill>
            </a:endParaRPr>
          </a:p>
        </p:txBody>
      </p:sp>
      <p:sp>
        <p:nvSpPr>
          <p:cNvPr id="19" name="TextBox 18">
            <a:extLst>
              <a:ext uri="{FF2B5EF4-FFF2-40B4-BE49-F238E27FC236}">
                <a16:creationId xmlns:a16="http://schemas.microsoft.com/office/drawing/2014/main" id="{9E69CC4C-7A10-474A-815B-AA8A79AE5C09}"/>
              </a:ext>
            </a:extLst>
          </p:cNvPr>
          <p:cNvSpPr txBox="1"/>
          <p:nvPr/>
        </p:nvSpPr>
        <p:spPr>
          <a:xfrm>
            <a:off x="6012345" y="3350868"/>
            <a:ext cx="129650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4 hours</a:t>
            </a:r>
            <a:endParaRPr lang="en-US" sz="2400">
              <a:solidFill>
                <a:srgbClr val="FF0000"/>
              </a:solidFill>
              <a:cs typeface="Arial"/>
            </a:endParaRPr>
          </a:p>
        </p:txBody>
      </p:sp>
      <p:sp>
        <p:nvSpPr>
          <p:cNvPr id="20" name="TextBox 19">
            <a:extLst>
              <a:ext uri="{FF2B5EF4-FFF2-40B4-BE49-F238E27FC236}">
                <a16:creationId xmlns:a16="http://schemas.microsoft.com/office/drawing/2014/main" id="{7E283532-F614-4834-88A4-15C515A7AF9A}"/>
              </a:ext>
            </a:extLst>
          </p:cNvPr>
          <p:cNvSpPr txBox="1"/>
          <p:nvPr/>
        </p:nvSpPr>
        <p:spPr>
          <a:xfrm>
            <a:off x="10418003" y="2223743"/>
            <a:ext cx="1649896" cy="4727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16.5 miles</a:t>
            </a:r>
            <a:endParaRPr lang="en-US" sz="2400">
              <a:solidFill>
                <a:srgbClr val="FF0000"/>
              </a:solidFill>
              <a:cs typeface="Arial"/>
            </a:endParaRPr>
          </a:p>
        </p:txBody>
      </p:sp>
      <p:sp>
        <p:nvSpPr>
          <p:cNvPr id="21" name="TextBox 20">
            <a:extLst>
              <a:ext uri="{FF2B5EF4-FFF2-40B4-BE49-F238E27FC236}">
                <a16:creationId xmlns:a16="http://schemas.microsoft.com/office/drawing/2014/main" id="{ED04498F-DA19-4104-93D9-B4E42E38356E}"/>
              </a:ext>
            </a:extLst>
          </p:cNvPr>
          <p:cNvSpPr txBox="1"/>
          <p:nvPr/>
        </p:nvSpPr>
        <p:spPr>
          <a:xfrm>
            <a:off x="5999922" y="4034183"/>
            <a:ext cx="178241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6.5 hours</a:t>
            </a:r>
            <a:endParaRPr lang="en-US" sz="2400">
              <a:solidFill>
                <a:srgbClr val="FF0000"/>
              </a:solidFill>
              <a:cs typeface="Arial"/>
            </a:endParaRPr>
          </a:p>
        </p:txBody>
      </p:sp>
      <p:sp>
        <p:nvSpPr>
          <p:cNvPr id="22" name="TextBox 21">
            <a:extLst>
              <a:ext uri="{FF2B5EF4-FFF2-40B4-BE49-F238E27FC236}">
                <a16:creationId xmlns:a16="http://schemas.microsoft.com/office/drawing/2014/main" id="{6B207340-1E0D-4DA1-B07B-F5EFCF6480F0}"/>
              </a:ext>
            </a:extLst>
          </p:cNvPr>
          <p:cNvSpPr txBox="1"/>
          <p:nvPr/>
        </p:nvSpPr>
        <p:spPr>
          <a:xfrm>
            <a:off x="10560188" y="3293578"/>
            <a:ext cx="163885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5.5 hours</a:t>
            </a:r>
            <a:endParaRPr lang="en-US" sz="2400">
              <a:solidFill>
                <a:srgbClr val="FF0000"/>
              </a:solidFill>
              <a:cs typeface="Arial"/>
            </a:endParaRPr>
          </a:p>
        </p:txBody>
      </p:sp>
      <p:sp>
        <p:nvSpPr>
          <p:cNvPr id="23" name="TextBox 22">
            <a:extLst>
              <a:ext uri="{FF2B5EF4-FFF2-40B4-BE49-F238E27FC236}">
                <a16:creationId xmlns:a16="http://schemas.microsoft.com/office/drawing/2014/main" id="{0C9F9FEC-2BAE-4A4B-9906-2682C56311D7}"/>
              </a:ext>
            </a:extLst>
          </p:cNvPr>
          <p:cNvSpPr txBox="1"/>
          <p:nvPr/>
        </p:nvSpPr>
        <p:spPr>
          <a:xfrm>
            <a:off x="10559498" y="3657323"/>
            <a:ext cx="14511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12 hours</a:t>
            </a:r>
          </a:p>
        </p:txBody>
      </p:sp>
      <p:sp>
        <p:nvSpPr>
          <p:cNvPr id="24" name="TextBox 23">
            <a:extLst>
              <a:ext uri="{FF2B5EF4-FFF2-40B4-BE49-F238E27FC236}">
                <a16:creationId xmlns:a16="http://schemas.microsoft.com/office/drawing/2014/main" id="{01B8004A-AB9C-4FD7-B45A-A2C81D4F25E7}"/>
              </a:ext>
            </a:extLst>
          </p:cNvPr>
          <p:cNvSpPr txBox="1"/>
          <p:nvPr/>
        </p:nvSpPr>
        <p:spPr>
          <a:xfrm>
            <a:off x="10558807" y="4032110"/>
            <a:ext cx="169407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5.5 hours</a:t>
            </a:r>
          </a:p>
        </p:txBody>
      </p:sp>
      <p:sp>
        <p:nvSpPr>
          <p:cNvPr id="25" name="TextBox 24">
            <a:extLst>
              <a:ext uri="{FF2B5EF4-FFF2-40B4-BE49-F238E27FC236}">
                <a16:creationId xmlns:a16="http://schemas.microsoft.com/office/drawing/2014/main" id="{814DF5FA-2441-4AD6-B4A1-F2F359287149}"/>
              </a:ext>
            </a:extLst>
          </p:cNvPr>
          <p:cNvSpPr txBox="1"/>
          <p:nvPr/>
        </p:nvSpPr>
        <p:spPr>
          <a:xfrm>
            <a:off x="4009335" y="5334551"/>
            <a:ext cx="140694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60 mph</a:t>
            </a:r>
            <a:endParaRPr lang="en-US" sz="2400">
              <a:solidFill>
                <a:srgbClr val="FF0000"/>
              </a:solidFill>
              <a:cs typeface="Arial"/>
            </a:endParaRPr>
          </a:p>
        </p:txBody>
      </p:sp>
      <p:sp>
        <p:nvSpPr>
          <p:cNvPr id="26" name="TextBox 25">
            <a:extLst>
              <a:ext uri="{FF2B5EF4-FFF2-40B4-BE49-F238E27FC236}">
                <a16:creationId xmlns:a16="http://schemas.microsoft.com/office/drawing/2014/main" id="{03509C80-B6B2-4952-9FE9-E53011624502}"/>
              </a:ext>
            </a:extLst>
          </p:cNvPr>
          <p:cNvSpPr txBox="1"/>
          <p:nvPr/>
        </p:nvSpPr>
        <p:spPr>
          <a:xfrm>
            <a:off x="5587862" y="5687253"/>
            <a:ext cx="209163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1 mile/minute</a:t>
            </a:r>
          </a:p>
        </p:txBody>
      </p:sp>
      <p:sp>
        <p:nvSpPr>
          <p:cNvPr id="27" name="TextBox 26">
            <a:extLst>
              <a:ext uri="{FF2B5EF4-FFF2-40B4-BE49-F238E27FC236}">
                <a16:creationId xmlns:a16="http://schemas.microsoft.com/office/drawing/2014/main" id="{F009C697-0614-4232-861D-F04CF837E406}"/>
              </a:ext>
            </a:extLst>
          </p:cNvPr>
          <p:cNvSpPr txBox="1"/>
          <p:nvPr/>
        </p:nvSpPr>
        <p:spPr>
          <a:xfrm>
            <a:off x="10006847" y="6018555"/>
            <a:ext cx="168302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82 minutes</a:t>
            </a:r>
            <a:endParaRPr lang="en-US" sz="2400" dirty="0">
              <a:solidFill>
                <a:srgbClr val="FF0000"/>
              </a:solidFill>
              <a:cs typeface="Arial"/>
            </a:endParaRPr>
          </a:p>
        </p:txBody>
      </p:sp>
    </p:spTree>
    <p:extLst>
      <p:ext uri="{BB962C8B-B14F-4D97-AF65-F5344CB8AC3E}">
        <p14:creationId xmlns:p14="http://schemas.microsoft.com/office/powerpoint/2010/main" val="10912648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Calculating Speed Distance and Time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FFFA41E-AE70-4271-A7F2-DEDB13473F75}"/>
              </a:ext>
            </a:extLst>
          </p:cNvPr>
          <p:cNvSpPr/>
          <p:nvPr/>
        </p:nvSpPr>
        <p:spPr>
          <a:xfrm>
            <a:off x="2351584" y="692696"/>
            <a:ext cx="9505056" cy="4154984"/>
          </a:xfrm>
          <a:prstGeom prst="rect">
            <a:avLst/>
          </a:prstGeom>
        </p:spPr>
        <p:txBody>
          <a:bodyPr wrap="square" lIns="91440" tIns="45720" rIns="91440" bIns="45720" anchor="t">
            <a:spAutoFit/>
          </a:bodyPr>
          <a:lstStyle/>
          <a:p>
            <a:r>
              <a:rPr lang="en-GB" sz="2400" dirty="0">
                <a:latin typeface="Arial"/>
                <a:ea typeface="ＭＳ Ｐゴシック"/>
                <a:cs typeface="Arial"/>
              </a:rPr>
              <a:t>4.	Janet and Bill leave their home at the same time.  Janet has 60 miles to travel and drives at 40 mph.  Bill has 80 miles to travel and also drives at 40 mph.</a:t>
            </a:r>
          </a:p>
          <a:p>
            <a:r>
              <a:rPr lang="en-GB" sz="2400" dirty="0"/>
              <a:t>(a)	How long does Janet's journey take?</a:t>
            </a:r>
          </a:p>
          <a:p>
            <a:pPr marL="457200" indent="-457200">
              <a:buAutoNum type="alphaLcParenBoth" startAt="2"/>
            </a:pPr>
            <a:r>
              <a:rPr lang="en-GB" sz="2400" dirty="0"/>
              <a:t>How much longer does Bill spend driving than Janet?</a:t>
            </a:r>
          </a:p>
          <a:p>
            <a:pPr marL="457200" indent="-457200">
              <a:buAutoNum type="alphaLcParenBoth" startAt="2"/>
            </a:pPr>
            <a:endParaRPr lang="en-GB" sz="2400" dirty="0"/>
          </a:p>
          <a:p>
            <a:r>
              <a:rPr lang="en-GB" sz="2400" dirty="0"/>
              <a:t>5.	An athlete can run long distances at 4 metres per second.  How far can she run in:</a:t>
            </a:r>
          </a:p>
          <a:p>
            <a:r>
              <a:rPr lang="en-GB" sz="2400" dirty="0"/>
              <a:t>(a)	50 seconds,</a:t>
            </a:r>
          </a:p>
          <a:p>
            <a:r>
              <a:rPr lang="en-GB" sz="2400" dirty="0">
                <a:latin typeface="Arial"/>
                <a:ea typeface="ＭＳ Ｐゴシック"/>
                <a:cs typeface="Arial"/>
              </a:rPr>
              <a:t>(b)	3 hours,</a:t>
            </a:r>
          </a:p>
          <a:p>
            <a:r>
              <a:rPr lang="en-GB" sz="2400" dirty="0">
                <a:latin typeface="Arial"/>
                <a:ea typeface="ＭＳ Ｐゴシック"/>
                <a:cs typeface="Arial"/>
              </a:rPr>
              <a:t>(c) 10 minutes  </a:t>
            </a:r>
            <a:endParaRPr lang="en-GB" sz="2400" dirty="0">
              <a:cs typeface="Arial"/>
            </a:endParaRPr>
          </a:p>
        </p:txBody>
      </p:sp>
      <p:sp>
        <p:nvSpPr>
          <p:cNvPr id="3" name="Rectangle 2">
            <a:extLst>
              <a:ext uri="{FF2B5EF4-FFF2-40B4-BE49-F238E27FC236}">
                <a16:creationId xmlns:a16="http://schemas.microsoft.com/office/drawing/2014/main" id="{D7383963-902E-4FDD-BE0E-60E84D8964A2}"/>
              </a:ext>
            </a:extLst>
          </p:cNvPr>
          <p:cNvSpPr/>
          <p:nvPr/>
        </p:nvSpPr>
        <p:spPr>
          <a:xfrm>
            <a:off x="2395758" y="5124480"/>
            <a:ext cx="9505056" cy="830997"/>
          </a:xfrm>
          <a:prstGeom prst="rect">
            <a:avLst/>
          </a:prstGeom>
        </p:spPr>
        <p:txBody>
          <a:bodyPr wrap="square">
            <a:spAutoFit/>
          </a:bodyPr>
          <a:lstStyle/>
          <a:p>
            <a:r>
              <a:rPr lang="en-GB" sz="2400" dirty="0"/>
              <a:t>6.	Andrew rows at an average speed of 2 metres per second.</a:t>
            </a:r>
          </a:p>
          <a:p>
            <a:r>
              <a:rPr lang="en-GB" sz="2400" dirty="0"/>
              <a:t>(a)	How long does it take him to row 70 m:</a:t>
            </a:r>
          </a:p>
        </p:txBody>
      </p:sp>
      <p:sp>
        <p:nvSpPr>
          <p:cNvPr id="4" name="Rectangle 3">
            <a:extLst>
              <a:ext uri="{FF2B5EF4-FFF2-40B4-BE49-F238E27FC236}">
                <a16:creationId xmlns:a16="http://schemas.microsoft.com/office/drawing/2014/main" id="{AC620AA8-00FF-4A38-9E35-489B66EF82D3}"/>
              </a:ext>
            </a:extLst>
          </p:cNvPr>
          <p:cNvSpPr/>
          <p:nvPr/>
        </p:nvSpPr>
        <p:spPr>
          <a:xfrm>
            <a:off x="2390624" y="5883242"/>
            <a:ext cx="6055504" cy="461665"/>
          </a:xfrm>
          <a:prstGeom prst="rect">
            <a:avLst/>
          </a:prstGeom>
        </p:spPr>
        <p:txBody>
          <a:bodyPr wrap="none">
            <a:spAutoFit/>
          </a:bodyPr>
          <a:lstStyle/>
          <a:p>
            <a:r>
              <a:rPr lang="en-GB" sz="2400" dirty="0"/>
              <a:t>(b) How far can Andrew row in 12 seconds:</a:t>
            </a:r>
          </a:p>
        </p:txBody>
      </p:sp>
      <p:sp>
        <p:nvSpPr>
          <p:cNvPr id="6" name="TextBox 5">
            <a:extLst>
              <a:ext uri="{FF2B5EF4-FFF2-40B4-BE49-F238E27FC236}">
                <a16:creationId xmlns:a16="http://schemas.microsoft.com/office/drawing/2014/main" id="{55F9827B-E740-4523-8F3F-89EEB1DD91FE}"/>
              </a:ext>
            </a:extLst>
          </p:cNvPr>
          <p:cNvSpPr txBox="1"/>
          <p:nvPr/>
        </p:nvSpPr>
        <p:spPr>
          <a:xfrm>
            <a:off x="8181009" y="1786833"/>
            <a:ext cx="190389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2.5 hours</a:t>
            </a:r>
            <a:endParaRPr lang="en-US" sz="2400">
              <a:solidFill>
                <a:srgbClr val="FF0000"/>
              </a:solidFill>
              <a:cs typeface="Arial"/>
            </a:endParaRPr>
          </a:p>
        </p:txBody>
      </p:sp>
      <p:sp>
        <p:nvSpPr>
          <p:cNvPr id="7" name="TextBox 6">
            <a:extLst>
              <a:ext uri="{FF2B5EF4-FFF2-40B4-BE49-F238E27FC236}">
                <a16:creationId xmlns:a16="http://schemas.microsoft.com/office/drawing/2014/main" id="{929A5DB7-BEA0-423C-AE4A-9FB8655029B1}"/>
              </a:ext>
            </a:extLst>
          </p:cNvPr>
          <p:cNvSpPr txBox="1"/>
          <p:nvPr/>
        </p:nvSpPr>
        <p:spPr>
          <a:xfrm>
            <a:off x="5077100" y="2537100"/>
            <a:ext cx="455433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2.5 - 2 = 0.5 or 30 minutes</a:t>
            </a:r>
          </a:p>
        </p:txBody>
      </p:sp>
      <p:sp>
        <p:nvSpPr>
          <p:cNvPr id="8" name="TextBox 7">
            <a:extLst>
              <a:ext uri="{FF2B5EF4-FFF2-40B4-BE49-F238E27FC236}">
                <a16:creationId xmlns:a16="http://schemas.microsoft.com/office/drawing/2014/main" id="{349285F3-4171-46B0-AE5C-66D3BD174C4E}"/>
              </a:ext>
            </a:extLst>
          </p:cNvPr>
          <p:cNvSpPr txBox="1"/>
          <p:nvPr/>
        </p:nvSpPr>
        <p:spPr>
          <a:xfrm>
            <a:off x="5330411" y="3607627"/>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4 x 50 = 200 m</a:t>
            </a:r>
          </a:p>
        </p:txBody>
      </p:sp>
      <p:sp>
        <p:nvSpPr>
          <p:cNvPr id="9" name="TextBox 8">
            <a:extLst>
              <a:ext uri="{FF2B5EF4-FFF2-40B4-BE49-F238E27FC236}">
                <a16:creationId xmlns:a16="http://schemas.microsoft.com/office/drawing/2014/main" id="{0B6A6F0D-F162-4F4D-97D6-15DA209B9408}"/>
              </a:ext>
            </a:extLst>
          </p:cNvPr>
          <p:cNvSpPr txBox="1"/>
          <p:nvPr/>
        </p:nvSpPr>
        <p:spPr>
          <a:xfrm>
            <a:off x="5285548" y="4026590"/>
            <a:ext cx="542676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3 x 60 x 60 x 4 = 43 200 m = 4.32 km</a:t>
            </a:r>
          </a:p>
        </p:txBody>
      </p:sp>
      <p:sp>
        <p:nvSpPr>
          <p:cNvPr id="10" name="TextBox 9">
            <a:extLst>
              <a:ext uri="{FF2B5EF4-FFF2-40B4-BE49-F238E27FC236}">
                <a16:creationId xmlns:a16="http://schemas.microsoft.com/office/drawing/2014/main" id="{F8CEB78E-70A3-4AA5-BE5A-890C43ED5555}"/>
              </a:ext>
            </a:extLst>
          </p:cNvPr>
          <p:cNvSpPr txBox="1"/>
          <p:nvPr/>
        </p:nvSpPr>
        <p:spPr>
          <a:xfrm>
            <a:off x="8642073" y="5505725"/>
            <a:ext cx="192598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35 seconds</a:t>
            </a:r>
          </a:p>
        </p:txBody>
      </p:sp>
      <p:sp>
        <p:nvSpPr>
          <p:cNvPr id="11" name="TextBox 10">
            <a:extLst>
              <a:ext uri="{FF2B5EF4-FFF2-40B4-BE49-F238E27FC236}">
                <a16:creationId xmlns:a16="http://schemas.microsoft.com/office/drawing/2014/main" id="{F8CE3D71-8D86-4DFC-A808-71D7CCC74FE5}"/>
              </a:ext>
            </a:extLst>
          </p:cNvPr>
          <p:cNvSpPr txBox="1"/>
          <p:nvPr/>
        </p:nvSpPr>
        <p:spPr>
          <a:xfrm>
            <a:off x="8641384" y="5957817"/>
            <a:ext cx="126337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24 m</a:t>
            </a:r>
          </a:p>
        </p:txBody>
      </p:sp>
      <p:sp>
        <p:nvSpPr>
          <p:cNvPr id="12" name="TextBox 11">
            <a:extLst>
              <a:ext uri="{FF2B5EF4-FFF2-40B4-BE49-F238E27FC236}">
                <a16:creationId xmlns:a16="http://schemas.microsoft.com/office/drawing/2014/main" id="{A5BDC038-014C-4B29-B8DA-A60085F1D2B5}"/>
              </a:ext>
            </a:extLst>
          </p:cNvPr>
          <p:cNvSpPr txBox="1"/>
          <p:nvPr/>
        </p:nvSpPr>
        <p:spPr>
          <a:xfrm>
            <a:off x="5283476" y="4377911"/>
            <a:ext cx="357146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10 x 60 x 4 = 2400 m</a:t>
            </a:r>
          </a:p>
        </p:txBody>
      </p:sp>
    </p:spTree>
    <p:extLst>
      <p:ext uri="{BB962C8B-B14F-4D97-AF65-F5344CB8AC3E}">
        <p14:creationId xmlns:p14="http://schemas.microsoft.com/office/powerpoint/2010/main" val="6024828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Calculating Speed Distance Time</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7025250-24B9-48CE-8573-BCDBF0385386}"/>
              </a:ext>
            </a:extLst>
          </p:cNvPr>
          <p:cNvSpPr/>
          <p:nvPr/>
        </p:nvSpPr>
        <p:spPr>
          <a:xfrm>
            <a:off x="2358152" y="764704"/>
            <a:ext cx="9840416" cy="4154984"/>
          </a:xfrm>
          <a:prstGeom prst="rect">
            <a:avLst/>
          </a:prstGeom>
        </p:spPr>
        <p:txBody>
          <a:bodyPr wrap="square" lIns="91440" tIns="45720" rIns="91440" bIns="45720" anchor="t">
            <a:spAutoFit/>
          </a:bodyPr>
          <a:lstStyle/>
          <a:p>
            <a:r>
              <a:rPr lang="en-GB" sz="2400" dirty="0"/>
              <a:t>7.	Laura drives for 3 hours at 44 mph. Clare drives 144 miles in 4 hours.</a:t>
            </a:r>
          </a:p>
          <a:p>
            <a:r>
              <a:rPr lang="en-GB" sz="2400" dirty="0"/>
              <a:t>(a)	Who travels the greater distance?</a:t>
            </a:r>
          </a:p>
          <a:p>
            <a:r>
              <a:rPr lang="en-GB" sz="2400" dirty="0"/>
              <a:t>(b)	Whose speed is the slower?</a:t>
            </a:r>
          </a:p>
          <a:p>
            <a:pPr marL="457200" indent="-457200">
              <a:buAutoNum type="alphaLcParenBoth" startAt="3"/>
            </a:pPr>
            <a:r>
              <a:rPr lang="en-GB" sz="2400" dirty="0"/>
              <a:t>How far would Laura travel if she drove for 3 hours at the same speed as Clare?</a:t>
            </a:r>
          </a:p>
          <a:p>
            <a:pPr marL="457200" indent="-457200">
              <a:buAutoNum type="alphaLcParenBoth" startAt="3"/>
            </a:pPr>
            <a:endParaRPr lang="en-GB" sz="2400" dirty="0">
              <a:latin typeface="Arial"/>
              <a:ea typeface="ＭＳ Ｐゴシック"/>
              <a:cs typeface="Arial"/>
            </a:endParaRPr>
          </a:p>
          <a:p>
            <a:r>
              <a:rPr lang="en-GB" sz="2400" dirty="0"/>
              <a:t>8.	A lorry travels for 3 hours at 48 mph and then for 2 hours at 53 mph.</a:t>
            </a:r>
          </a:p>
          <a:p>
            <a:r>
              <a:rPr lang="en-GB" sz="2400" dirty="0"/>
              <a:t>(a)	What is the total distance travelled by the lorry?</a:t>
            </a:r>
          </a:p>
          <a:p>
            <a:pPr marL="457200" indent="-457200">
              <a:buAutoNum type="alphaLcParenBoth" startAt="2"/>
            </a:pPr>
            <a:r>
              <a:rPr lang="en-GB" sz="2400" dirty="0"/>
              <a:t>What is the average speed for the whole journey?</a:t>
            </a:r>
          </a:p>
          <a:p>
            <a:pPr marL="457200" indent="-457200">
              <a:buAutoNum type="alphaLcParenBoth" startAt="2"/>
            </a:pPr>
            <a:endParaRPr lang="en-GB" sz="2400" dirty="0"/>
          </a:p>
        </p:txBody>
      </p:sp>
      <p:sp>
        <p:nvSpPr>
          <p:cNvPr id="3" name="Rectangle 2">
            <a:extLst>
              <a:ext uri="{FF2B5EF4-FFF2-40B4-BE49-F238E27FC236}">
                <a16:creationId xmlns:a16="http://schemas.microsoft.com/office/drawing/2014/main" id="{16061C38-D2B4-43A6-B159-B6526B408938}"/>
              </a:ext>
            </a:extLst>
          </p:cNvPr>
          <p:cNvSpPr/>
          <p:nvPr/>
        </p:nvSpPr>
        <p:spPr>
          <a:xfrm>
            <a:off x="2362339" y="5434170"/>
            <a:ext cx="7632848" cy="1200329"/>
          </a:xfrm>
          <a:prstGeom prst="rect">
            <a:avLst/>
          </a:prstGeom>
        </p:spPr>
        <p:txBody>
          <a:bodyPr wrap="square">
            <a:spAutoFit/>
          </a:bodyPr>
          <a:lstStyle/>
          <a:p>
            <a:r>
              <a:rPr lang="en-GB" sz="2400" dirty="0"/>
              <a:t>(a)	Calculate the total distance that Sally drives.</a:t>
            </a:r>
          </a:p>
          <a:p>
            <a:r>
              <a:rPr lang="en-GB" sz="2400" dirty="0"/>
              <a:t>(b)	Calculate the time that Sally takes for the journey.</a:t>
            </a:r>
          </a:p>
          <a:p>
            <a:r>
              <a:rPr lang="en-GB" sz="2400" dirty="0"/>
              <a:t>(c)	Calculate her average speed for the whole journey.</a:t>
            </a:r>
          </a:p>
        </p:txBody>
      </p:sp>
      <p:sp>
        <p:nvSpPr>
          <p:cNvPr id="4" name="Rectangle 3">
            <a:extLst>
              <a:ext uri="{FF2B5EF4-FFF2-40B4-BE49-F238E27FC236}">
                <a16:creationId xmlns:a16="http://schemas.microsoft.com/office/drawing/2014/main" id="{2076270C-812F-4CAC-908A-515E8F79AFFF}"/>
              </a:ext>
            </a:extLst>
          </p:cNvPr>
          <p:cNvSpPr/>
          <p:nvPr/>
        </p:nvSpPr>
        <p:spPr>
          <a:xfrm>
            <a:off x="2395471" y="4602795"/>
            <a:ext cx="9178924" cy="830997"/>
          </a:xfrm>
          <a:prstGeom prst="rect">
            <a:avLst/>
          </a:prstGeom>
        </p:spPr>
        <p:txBody>
          <a:bodyPr wrap="square">
            <a:spAutoFit/>
          </a:bodyPr>
          <a:lstStyle/>
          <a:p>
            <a:r>
              <a:rPr lang="en-GB" sz="2400" dirty="0"/>
              <a:t>9. Sally drives for 2.5 hours at 50 mph, then drives 80 miles at 40 mph, and finally drives for 30 minutes at 60 mph.</a:t>
            </a:r>
          </a:p>
        </p:txBody>
      </p:sp>
      <p:sp>
        <p:nvSpPr>
          <p:cNvPr id="5" name="TextBox 4">
            <a:extLst>
              <a:ext uri="{FF2B5EF4-FFF2-40B4-BE49-F238E27FC236}">
                <a16:creationId xmlns:a16="http://schemas.microsoft.com/office/drawing/2014/main" id="{275FAFE4-9C82-46DF-AEAA-7030E9F63BF9}"/>
              </a:ext>
            </a:extLst>
          </p:cNvPr>
          <p:cNvSpPr txBox="1"/>
          <p:nvPr/>
        </p:nvSpPr>
        <p:spPr>
          <a:xfrm>
            <a:off x="7617791" y="1477616"/>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Clare, 144 miles</a:t>
            </a:r>
            <a:endParaRPr lang="en-US" dirty="0"/>
          </a:p>
        </p:txBody>
      </p:sp>
      <p:sp>
        <p:nvSpPr>
          <p:cNvPr id="6" name="TextBox 5">
            <a:extLst>
              <a:ext uri="{FF2B5EF4-FFF2-40B4-BE49-F238E27FC236}">
                <a16:creationId xmlns:a16="http://schemas.microsoft.com/office/drawing/2014/main" id="{BE9E231D-8AC6-4784-A986-099C7F6D388F}"/>
              </a:ext>
            </a:extLst>
          </p:cNvPr>
          <p:cNvSpPr txBox="1"/>
          <p:nvPr/>
        </p:nvSpPr>
        <p:spPr>
          <a:xfrm>
            <a:off x="7617101" y="1852404"/>
            <a:ext cx="206954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Clare, 36 m/h</a:t>
            </a:r>
            <a:endParaRPr lang="en-US" sz="2400" dirty="0">
              <a:solidFill>
                <a:srgbClr val="FF0000"/>
              </a:solidFill>
              <a:cs typeface="Arial"/>
            </a:endParaRPr>
          </a:p>
        </p:txBody>
      </p:sp>
      <p:sp>
        <p:nvSpPr>
          <p:cNvPr id="7" name="TextBox 6">
            <a:extLst>
              <a:ext uri="{FF2B5EF4-FFF2-40B4-BE49-F238E27FC236}">
                <a16:creationId xmlns:a16="http://schemas.microsoft.com/office/drawing/2014/main" id="{EE2756EB-15DC-4F62-A8D2-44D0B5651040}"/>
              </a:ext>
            </a:extLst>
          </p:cNvPr>
          <p:cNvSpPr txBox="1"/>
          <p:nvPr/>
        </p:nvSpPr>
        <p:spPr>
          <a:xfrm>
            <a:off x="7693715" y="2613714"/>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3 x 36 = 108 miles</a:t>
            </a:r>
          </a:p>
        </p:txBody>
      </p:sp>
      <p:sp>
        <p:nvSpPr>
          <p:cNvPr id="8" name="TextBox 7">
            <a:extLst>
              <a:ext uri="{FF2B5EF4-FFF2-40B4-BE49-F238E27FC236}">
                <a16:creationId xmlns:a16="http://schemas.microsoft.com/office/drawing/2014/main" id="{BC210D05-6796-47D0-AF61-CD4EADE177A1}"/>
              </a:ext>
            </a:extLst>
          </p:cNvPr>
          <p:cNvSpPr txBox="1"/>
          <p:nvPr/>
        </p:nvSpPr>
        <p:spPr>
          <a:xfrm>
            <a:off x="9680850" y="3684241"/>
            <a:ext cx="184867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250 miles</a:t>
            </a:r>
            <a:endParaRPr lang="en-US" sz="2400">
              <a:solidFill>
                <a:srgbClr val="FF0000"/>
              </a:solidFill>
              <a:cs typeface="Arial"/>
            </a:endParaRPr>
          </a:p>
        </p:txBody>
      </p:sp>
      <p:sp>
        <p:nvSpPr>
          <p:cNvPr id="9" name="TextBox 8">
            <a:extLst>
              <a:ext uri="{FF2B5EF4-FFF2-40B4-BE49-F238E27FC236}">
                <a16:creationId xmlns:a16="http://schemas.microsoft.com/office/drawing/2014/main" id="{8F2A4343-CD24-40D8-8363-F0D6DC32CED3}"/>
              </a:ext>
            </a:extLst>
          </p:cNvPr>
          <p:cNvSpPr txBox="1"/>
          <p:nvPr/>
        </p:nvSpPr>
        <p:spPr>
          <a:xfrm>
            <a:off x="9749182" y="4083877"/>
            <a:ext cx="148424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50 m/h</a:t>
            </a:r>
            <a:endParaRPr lang="en-US" sz="2400">
              <a:solidFill>
                <a:srgbClr val="FF0000"/>
              </a:solidFill>
              <a:cs typeface="Arial"/>
            </a:endParaRPr>
          </a:p>
        </p:txBody>
      </p:sp>
      <p:sp>
        <p:nvSpPr>
          <p:cNvPr id="10" name="TextBox 9">
            <a:extLst>
              <a:ext uri="{FF2B5EF4-FFF2-40B4-BE49-F238E27FC236}">
                <a16:creationId xmlns:a16="http://schemas.microsoft.com/office/drawing/2014/main" id="{F12EC612-0951-45FD-B67E-140AC510C6D6}"/>
              </a:ext>
            </a:extLst>
          </p:cNvPr>
          <p:cNvSpPr txBox="1"/>
          <p:nvPr/>
        </p:nvSpPr>
        <p:spPr>
          <a:xfrm>
            <a:off x="9748493" y="5353187"/>
            <a:ext cx="176033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235 miles</a:t>
            </a:r>
            <a:endParaRPr lang="en-US" sz="2400">
              <a:solidFill>
                <a:srgbClr val="FF0000"/>
              </a:solidFill>
              <a:cs typeface="Arial"/>
            </a:endParaRPr>
          </a:p>
        </p:txBody>
      </p:sp>
      <p:sp>
        <p:nvSpPr>
          <p:cNvPr id="11" name="TextBox 10">
            <a:extLst>
              <a:ext uri="{FF2B5EF4-FFF2-40B4-BE49-F238E27FC236}">
                <a16:creationId xmlns:a16="http://schemas.microsoft.com/office/drawing/2014/main" id="{92EEF9DD-A756-4537-9DB8-4DD2A48D2F78}"/>
              </a:ext>
            </a:extLst>
          </p:cNvPr>
          <p:cNvSpPr txBox="1"/>
          <p:nvPr/>
        </p:nvSpPr>
        <p:spPr>
          <a:xfrm>
            <a:off x="9869281" y="5761106"/>
            <a:ext cx="17051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3 hours</a:t>
            </a:r>
            <a:endParaRPr lang="en-US" sz="2400">
              <a:solidFill>
                <a:srgbClr val="FF0000"/>
              </a:solidFill>
              <a:cs typeface="Arial"/>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F8ADAECA-72D1-4EB3-BF33-7B56AB48012B}"/>
                  </a:ext>
                </a:extLst>
              </p:cNvPr>
              <p:cNvSpPr txBox="1"/>
              <p:nvPr/>
            </p:nvSpPr>
            <p:spPr>
              <a:xfrm>
                <a:off x="9979024" y="6191112"/>
                <a:ext cx="1804505" cy="613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FF0000"/>
                    </a:solidFill>
                    <a:latin typeface="Arial"/>
                    <a:ea typeface="ＭＳ Ｐゴシック"/>
                    <a:cs typeface="Arial"/>
                  </a:rPr>
                  <a:t>78 </a:t>
                </a:r>
                <a14:m>
                  <m:oMath xmlns:m="http://schemas.openxmlformats.org/officeDocument/2006/math">
                    <m:f>
                      <m:fPr>
                        <m:ctrlPr>
                          <a:rPr lang="en-US" sz="2400" i="1" smtClean="0">
                            <a:solidFill>
                              <a:srgbClr val="FF0000"/>
                            </a:solidFill>
                            <a:latin typeface="Cambria Math" panose="02040503050406030204" pitchFamily="18" charset="0"/>
                            <a:ea typeface="ＭＳ Ｐゴシック"/>
                            <a:cs typeface="Arial"/>
                          </a:rPr>
                        </m:ctrlPr>
                      </m:fPr>
                      <m:num>
                        <m:r>
                          <a:rPr lang="en-GB" sz="2400" b="0" i="1" smtClean="0">
                            <a:solidFill>
                              <a:srgbClr val="FF0000"/>
                            </a:solidFill>
                            <a:latin typeface="Cambria Math" panose="02040503050406030204" pitchFamily="18" charset="0"/>
                            <a:ea typeface="ＭＳ Ｐゴシック"/>
                            <a:cs typeface="Arial"/>
                          </a:rPr>
                          <m:t>1</m:t>
                        </m:r>
                      </m:num>
                      <m:den>
                        <m:r>
                          <a:rPr lang="en-GB" sz="2400" b="0" i="1" smtClean="0">
                            <a:solidFill>
                              <a:srgbClr val="FF0000"/>
                            </a:solidFill>
                            <a:latin typeface="Cambria Math" panose="02040503050406030204" pitchFamily="18" charset="0"/>
                            <a:ea typeface="ＭＳ Ｐゴシック"/>
                            <a:cs typeface="Arial"/>
                          </a:rPr>
                          <m:t>3</m:t>
                        </m:r>
                      </m:den>
                    </m:f>
                  </m:oMath>
                </a14:m>
                <a:r>
                  <a:rPr lang="en-US" sz="2400" dirty="0">
                    <a:solidFill>
                      <a:srgbClr val="FF0000"/>
                    </a:solidFill>
                    <a:latin typeface="Arial"/>
                    <a:ea typeface="ＭＳ Ｐゴシック"/>
                    <a:cs typeface="Arial"/>
                  </a:rPr>
                  <a:t> m/h</a:t>
                </a:r>
                <a:endParaRPr lang="en-US" sz="2400" dirty="0">
                  <a:solidFill>
                    <a:srgbClr val="FF0000"/>
                  </a:solidFill>
                  <a:cs typeface="Arial"/>
                </a:endParaRPr>
              </a:p>
            </p:txBody>
          </p:sp>
        </mc:Choice>
        <mc:Fallback xmlns="">
          <p:sp>
            <p:nvSpPr>
              <p:cNvPr id="12" name="TextBox 11">
                <a:extLst>
                  <a:ext uri="{FF2B5EF4-FFF2-40B4-BE49-F238E27FC236}">
                    <a16:creationId xmlns:a16="http://schemas.microsoft.com/office/drawing/2014/main" id="{F8ADAECA-72D1-4EB3-BF33-7B56AB48012B}"/>
                  </a:ext>
                </a:extLst>
              </p:cNvPr>
              <p:cNvSpPr txBox="1">
                <a:spLocks noRot="1" noChangeAspect="1" noMove="1" noResize="1" noEditPoints="1" noAdjustHandles="1" noChangeArrowheads="1" noChangeShapeType="1" noTextEdit="1"/>
              </p:cNvSpPr>
              <p:nvPr/>
            </p:nvSpPr>
            <p:spPr>
              <a:xfrm>
                <a:off x="9979024" y="6191112"/>
                <a:ext cx="1804505" cy="613886"/>
              </a:xfrm>
              <a:prstGeom prst="rect">
                <a:avLst/>
              </a:prstGeom>
              <a:blipFill>
                <a:blip r:embed="rId4"/>
                <a:stretch>
                  <a:fillRect l="-5405" b="-10000"/>
                </a:stretch>
              </a:blipFill>
            </p:spPr>
            <p:txBody>
              <a:bodyPr/>
              <a:lstStyle/>
              <a:p>
                <a:r>
                  <a:rPr lang="en-GB">
                    <a:noFill/>
                  </a:rPr>
                  <a:t> </a:t>
                </a:r>
              </a:p>
            </p:txBody>
          </p:sp>
        </mc:Fallback>
      </mc:AlternateContent>
    </p:spTree>
    <p:extLst>
      <p:ext uri="{BB962C8B-B14F-4D97-AF65-F5344CB8AC3E}">
        <p14:creationId xmlns:p14="http://schemas.microsoft.com/office/powerpoint/2010/main" val="24551676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2: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second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52407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Problems with Mixed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75FC0231-F039-46F9-BA58-76B2E29209C6}"/>
              </a:ext>
            </a:extLst>
          </p:cNvPr>
          <p:cNvSpPr/>
          <p:nvPr/>
        </p:nvSpPr>
        <p:spPr>
          <a:xfrm>
            <a:off x="2342926" y="704076"/>
            <a:ext cx="9726852" cy="1200329"/>
          </a:xfrm>
          <a:prstGeom prst="rect">
            <a:avLst/>
          </a:prstGeom>
        </p:spPr>
        <p:txBody>
          <a:bodyPr wrap="square">
            <a:spAutoFit/>
          </a:bodyPr>
          <a:lstStyle/>
          <a:p>
            <a:r>
              <a:rPr lang="en-GB" sz="2400" dirty="0"/>
              <a:t>In this section we consider working with mixed units, and with changing units used for speeds.</a:t>
            </a:r>
          </a:p>
          <a:p>
            <a:r>
              <a:rPr lang="en-GB" sz="2400" b="1" dirty="0"/>
              <a:t>Example 1</a:t>
            </a:r>
          </a:p>
        </p:txBody>
      </p:sp>
      <p:sp>
        <p:nvSpPr>
          <p:cNvPr id="3" name="Rectangle 2">
            <a:extLst>
              <a:ext uri="{FF2B5EF4-FFF2-40B4-BE49-F238E27FC236}">
                <a16:creationId xmlns:a16="http://schemas.microsoft.com/office/drawing/2014/main" id="{2A27679C-4803-47B4-A3C3-4A4F2FE681B5}"/>
              </a:ext>
            </a:extLst>
          </p:cNvPr>
          <p:cNvSpPr/>
          <p:nvPr/>
        </p:nvSpPr>
        <p:spPr>
          <a:xfrm>
            <a:off x="2342926" y="1828891"/>
            <a:ext cx="7611306" cy="830997"/>
          </a:xfrm>
          <a:prstGeom prst="rect">
            <a:avLst/>
          </a:prstGeom>
        </p:spPr>
        <p:txBody>
          <a:bodyPr wrap="square">
            <a:spAutoFit/>
          </a:bodyPr>
          <a:lstStyle/>
          <a:p>
            <a:r>
              <a:rPr lang="en-GB" sz="2400" dirty="0"/>
              <a:t>(a)	Convert 1 hour 24 minutes to hours (decimal).</a:t>
            </a:r>
          </a:p>
          <a:p>
            <a:r>
              <a:rPr lang="en-GB" sz="2400" dirty="0"/>
              <a:t>(b)	Write  2.32 hours  in hours and minutes.</a:t>
            </a:r>
          </a:p>
        </p:txBody>
      </p:sp>
      <p:sp>
        <p:nvSpPr>
          <p:cNvPr id="4" name="Rectangle 3">
            <a:extLst>
              <a:ext uri="{FF2B5EF4-FFF2-40B4-BE49-F238E27FC236}">
                <a16:creationId xmlns:a16="http://schemas.microsoft.com/office/drawing/2014/main" id="{F3EEDFA9-4044-4CFF-A11E-35FA61AD1270}"/>
              </a:ext>
            </a:extLst>
          </p:cNvPr>
          <p:cNvSpPr/>
          <p:nvPr/>
        </p:nvSpPr>
        <p:spPr>
          <a:xfrm>
            <a:off x="2382364" y="4133742"/>
            <a:ext cx="9726852" cy="1200329"/>
          </a:xfrm>
          <a:prstGeom prst="rect">
            <a:avLst/>
          </a:prstGeom>
        </p:spPr>
        <p:txBody>
          <a:bodyPr wrap="square">
            <a:spAutoFit/>
          </a:bodyPr>
          <a:lstStyle/>
          <a:p>
            <a:r>
              <a:rPr lang="en-GB" sz="2400" b="1" dirty="0"/>
              <a:t>Example 2</a:t>
            </a:r>
          </a:p>
          <a:p>
            <a:r>
              <a:rPr lang="en-GB" sz="2400" dirty="0"/>
              <a:t>A car travels 200 miles in 3 hours and 20 minutes.  Calculate the average speed of the car in mph.</a:t>
            </a: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3A603D8D-3DCD-4F94-A2E2-C7F5BB6B724C}"/>
                  </a:ext>
                </a:extLst>
              </p:cNvPr>
              <p:cNvSpPr/>
              <p:nvPr/>
            </p:nvSpPr>
            <p:spPr>
              <a:xfrm>
                <a:off x="2382364" y="5220038"/>
                <a:ext cx="4139275" cy="985078"/>
              </a:xfrm>
              <a:prstGeom prst="rect">
                <a:avLst/>
              </a:prstGeom>
            </p:spPr>
            <p:txBody>
              <a:bodyPr wrap="none">
                <a:spAutoFit/>
              </a:bodyPr>
              <a:lstStyle/>
              <a:p>
                <a:r>
                  <a:rPr lang="en-GB" sz="2400" b="1" dirty="0"/>
                  <a:t>Solution</a:t>
                </a:r>
              </a:p>
              <a:p>
                <a:r>
                  <a:rPr lang="en-GB" sz="2400" dirty="0">
                    <a:solidFill>
                      <a:srgbClr val="FF0000"/>
                    </a:solidFill>
                  </a:rPr>
                  <a:t>3 hours 20 minutes = 3</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m:t>
                        </m:r>
                      </m:num>
                      <m:den>
                        <m:r>
                          <a:rPr lang="en-GB" sz="2400" i="1">
                            <a:solidFill>
                              <a:srgbClr val="FF0000"/>
                            </a:solidFill>
                            <a:latin typeface="Cambria Math" panose="02040503050406030204" pitchFamily="18" charset="0"/>
                          </a:rPr>
                          <m:t>3</m:t>
                        </m:r>
                      </m:den>
                    </m:f>
                    <m:r>
                      <a:rPr lang="en-GB" sz="2400" i="1">
                        <a:solidFill>
                          <a:srgbClr val="FF0000"/>
                        </a:solidFill>
                        <a:latin typeface="Cambria Math" panose="02040503050406030204" pitchFamily="18" charset="0"/>
                      </a:rPr>
                      <m:t> </m:t>
                    </m:r>
                  </m:oMath>
                </a14:m>
                <a:r>
                  <a:rPr lang="en-GB" sz="2400" dirty="0">
                    <a:solidFill>
                      <a:srgbClr val="FF0000"/>
                    </a:solidFill>
                  </a:rPr>
                  <a:t>hour</a:t>
                </a:r>
              </a:p>
            </p:txBody>
          </p:sp>
        </mc:Choice>
        <mc:Fallback>
          <p:sp>
            <p:nvSpPr>
              <p:cNvPr id="5" name="Rectangle 4">
                <a:extLst>
                  <a:ext uri="{FF2B5EF4-FFF2-40B4-BE49-F238E27FC236}">
                    <a16:creationId xmlns:a16="http://schemas.microsoft.com/office/drawing/2014/main" id="{3A603D8D-3DCD-4F94-A2E2-C7F5BB6B724C}"/>
                  </a:ext>
                </a:extLst>
              </p:cNvPr>
              <p:cNvSpPr>
                <a:spLocks noRot="1" noChangeAspect="1" noMove="1" noResize="1" noEditPoints="1" noAdjustHandles="1" noChangeArrowheads="1" noChangeShapeType="1" noTextEdit="1"/>
              </p:cNvSpPr>
              <p:nvPr/>
            </p:nvSpPr>
            <p:spPr>
              <a:xfrm>
                <a:off x="2382364" y="5220038"/>
                <a:ext cx="4139275" cy="985078"/>
              </a:xfrm>
              <a:prstGeom prst="rect">
                <a:avLst/>
              </a:prstGeom>
              <a:blipFill>
                <a:blip r:embed="rId4"/>
                <a:stretch>
                  <a:fillRect l="-2356" t="-4321" r="-1325" b="-4938"/>
                </a:stretch>
              </a:blipFill>
            </p:spPr>
            <p:txBody>
              <a:bodyPr/>
              <a:lstStyle/>
              <a:p>
                <a:r>
                  <a:rPr lang="en-GB">
                    <a:noFill/>
                  </a:rPr>
                  <a:t> </a:t>
                </a:r>
              </a:p>
            </p:txBody>
          </p:sp>
        </mc:Fallback>
      </mc:AlternateContent>
      <p:sp>
        <p:nvSpPr>
          <p:cNvPr id="6" name="Rectangle 5">
            <a:extLst>
              <a:ext uri="{FF2B5EF4-FFF2-40B4-BE49-F238E27FC236}">
                <a16:creationId xmlns:a16="http://schemas.microsoft.com/office/drawing/2014/main" id="{8EF3F10C-331E-476B-863F-C58C34A6EBD1}"/>
              </a:ext>
            </a:extLst>
          </p:cNvPr>
          <p:cNvSpPr/>
          <p:nvPr/>
        </p:nvSpPr>
        <p:spPr>
          <a:xfrm>
            <a:off x="2342926" y="2659888"/>
            <a:ext cx="1412566" cy="461665"/>
          </a:xfrm>
          <a:prstGeom prst="rect">
            <a:avLst/>
          </a:prstGeom>
        </p:spPr>
        <p:txBody>
          <a:bodyPr wrap="none">
            <a:spAutoFit/>
          </a:bodyPr>
          <a:lstStyle/>
          <a:p>
            <a:r>
              <a:rPr lang="en-GB" sz="2400" b="1" dirty="0"/>
              <a:t>Solution</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4CBBFB8-43BE-460F-A19A-6DED255A6770}"/>
                  </a:ext>
                </a:extLst>
              </p:cNvPr>
              <p:cNvSpPr txBox="1"/>
              <p:nvPr/>
            </p:nvSpPr>
            <p:spPr>
              <a:xfrm>
                <a:off x="2342926" y="3003062"/>
                <a:ext cx="6862237" cy="616964"/>
              </a:xfrm>
              <a:prstGeom prst="rect">
                <a:avLst/>
              </a:prstGeom>
              <a:noFill/>
            </p:spPr>
            <p:txBody>
              <a:bodyPr wrap="square" rtlCol="0">
                <a:spAutoFit/>
              </a:bodyPr>
              <a:lstStyle/>
              <a:p>
                <a:r>
                  <a:rPr lang="en-GB" sz="2400" dirty="0">
                    <a:solidFill>
                      <a:srgbClr val="FF0000"/>
                    </a:solidFill>
                  </a:rPr>
                  <a:t>(a) </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24</m:t>
                        </m:r>
                      </m:num>
                      <m:den>
                        <m:r>
                          <a:rPr lang="en-GB" sz="2400" b="0" i="1" smtClean="0">
                            <a:solidFill>
                              <a:srgbClr val="FF0000"/>
                            </a:solidFill>
                            <a:latin typeface="Cambria Math" panose="02040503050406030204" pitchFamily="18" charset="0"/>
                          </a:rPr>
                          <m:t>60</m:t>
                        </m:r>
                      </m:den>
                    </m:f>
                  </m:oMath>
                </a14:m>
                <a:r>
                  <a:rPr lang="en-GB" sz="2400" dirty="0">
                    <a:solidFill>
                      <a:srgbClr val="FF0000"/>
                    </a:solidFill>
                  </a:rPr>
                  <a:t> = 0.4   Therefore 1hr 24mins = 1.4 hours</a:t>
                </a:r>
                <a:endParaRPr lang="en-GB" sz="2400" dirty="0"/>
              </a:p>
            </p:txBody>
          </p:sp>
        </mc:Choice>
        <mc:Fallback xmlns="">
          <p:sp>
            <p:nvSpPr>
              <p:cNvPr id="7" name="TextBox 6">
                <a:extLst>
                  <a:ext uri="{FF2B5EF4-FFF2-40B4-BE49-F238E27FC236}">
                    <a16:creationId xmlns:a16="http://schemas.microsoft.com/office/drawing/2014/main" id="{14CBBFB8-43BE-460F-A19A-6DED255A6770}"/>
                  </a:ext>
                </a:extLst>
              </p:cNvPr>
              <p:cNvSpPr txBox="1">
                <a:spLocks noRot="1" noChangeAspect="1" noMove="1" noResize="1" noEditPoints="1" noAdjustHandles="1" noChangeArrowheads="1" noChangeShapeType="1" noTextEdit="1"/>
              </p:cNvSpPr>
              <p:nvPr/>
            </p:nvSpPr>
            <p:spPr>
              <a:xfrm>
                <a:off x="2342926" y="3003062"/>
                <a:ext cx="6862237" cy="616964"/>
              </a:xfrm>
              <a:prstGeom prst="rect">
                <a:avLst/>
              </a:prstGeom>
              <a:blipFill>
                <a:blip r:embed="rId5"/>
                <a:stretch>
                  <a:fillRect l="-1332" b="-8911"/>
                </a:stretch>
              </a:blipFill>
            </p:spPr>
            <p:txBody>
              <a:bodyPr/>
              <a:lstStyle/>
              <a:p>
                <a:r>
                  <a:rPr lang="en-GB">
                    <a:noFill/>
                  </a:rPr>
                  <a:t> </a:t>
                </a:r>
              </a:p>
            </p:txBody>
          </p:sp>
        </mc:Fallback>
      </mc:AlternateContent>
      <p:sp>
        <p:nvSpPr>
          <p:cNvPr id="8" name="TextBox 7">
            <a:extLst>
              <a:ext uri="{FF2B5EF4-FFF2-40B4-BE49-F238E27FC236}">
                <a16:creationId xmlns:a16="http://schemas.microsoft.com/office/drawing/2014/main" id="{23D11830-1895-4754-9CFC-B6B558E90C82}"/>
              </a:ext>
            </a:extLst>
          </p:cNvPr>
          <p:cNvSpPr txBox="1"/>
          <p:nvPr/>
        </p:nvSpPr>
        <p:spPr>
          <a:xfrm>
            <a:off x="2382364" y="3602845"/>
            <a:ext cx="8212040" cy="461665"/>
          </a:xfrm>
          <a:prstGeom prst="rect">
            <a:avLst/>
          </a:prstGeom>
          <a:noFill/>
        </p:spPr>
        <p:txBody>
          <a:bodyPr wrap="square" rtlCol="0">
            <a:spAutoFit/>
          </a:bodyPr>
          <a:lstStyle/>
          <a:p>
            <a:r>
              <a:rPr lang="en-GB" sz="2400" dirty="0">
                <a:solidFill>
                  <a:srgbClr val="FF0000"/>
                </a:solidFill>
              </a:rPr>
              <a:t>(b) 0.32 x 60 = 19.2  Therefore 2.32 = 2 hours 19 minutes</a:t>
            </a:r>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49F6F136-CD32-4AAE-8EFD-7D984569A603}"/>
                  </a:ext>
                </a:extLst>
              </p:cNvPr>
              <p:cNvSpPr/>
              <p:nvPr/>
            </p:nvSpPr>
            <p:spPr>
              <a:xfrm>
                <a:off x="2382364" y="6010150"/>
                <a:ext cx="5186869" cy="615746"/>
              </a:xfrm>
              <a:prstGeom prst="rect">
                <a:avLst/>
              </a:prstGeom>
            </p:spPr>
            <p:txBody>
              <a:bodyPr wrap="none">
                <a:spAutoFit/>
              </a:bodyPr>
              <a:lstStyle/>
              <a:p>
                <a:r>
                  <a:rPr lang="en-GB" sz="2400" dirty="0">
                    <a:solidFill>
                      <a:srgbClr val="FF0000"/>
                    </a:solidFill>
                  </a:rPr>
                  <a:t>Average speed = 200÷ 3</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m:t>
                        </m:r>
                      </m:num>
                      <m:den>
                        <m:r>
                          <a:rPr lang="en-GB" sz="2400" i="1">
                            <a:solidFill>
                              <a:srgbClr val="FF0000"/>
                            </a:solidFill>
                            <a:latin typeface="Cambria Math" panose="02040503050406030204" pitchFamily="18" charset="0"/>
                          </a:rPr>
                          <m:t>3</m:t>
                        </m:r>
                      </m:den>
                    </m:f>
                  </m:oMath>
                </a14:m>
                <a:r>
                  <a:rPr lang="en-GB" sz="2400" dirty="0">
                    <a:solidFill>
                      <a:srgbClr val="FF0000"/>
                    </a:solidFill>
                  </a:rPr>
                  <a:t> = 60 mph</a:t>
                </a:r>
                <a:endParaRPr lang="en-GB" sz="2400" dirty="0"/>
              </a:p>
            </p:txBody>
          </p:sp>
        </mc:Choice>
        <mc:Fallback xmlns="">
          <p:sp>
            <p:nvSpPr>
              <p:cNvPr id="9" name="Rectangle 8">
                <a:extLst>
                  <a:ext uri="{FF2B5EF4-FFF2-40B4-BE49-F238E27FC236}">
                    <a16:creationId xmlns:a16="http://schemas.microsoft.com/office/drawing/2014/main" id="{49F6F136-CD32-4AAE-8EFD-7D984569A603}"/>
                  </a:ext>
                </a:extLst>
              </p:cNvPr>
              <p:cNvSpPr>
                <a:spLocks noRot="1" noChangeAspect="1" noMove="1" noResize="1" noEditPoints="1" noAdjustHandles="1" noChangeArrowheads="1" noChangeShapeType="1" noTextEdit="1"/>
              </p:cNvSpPr>
              <p:nvPr/>
            </p:nvSpPr>
            <p:spPr>
              <a:xfrm>
                <a:off x="2382364" y="6010150"/>
                <a:ext cx="5186869" cy="615746"/>
              </a:xfrm>
              <a:prstGeom prst="rect">
                <a:avLst/>
              </a:prstGeom>
              <a:blipFill>
                <a:blip r:embed="rId6"/>
                <a:stretch>
                  <a:fillRect l="-1880" r="-588" b="-8911"/>
                </a:stretch>
              </a:blipFill>
            </p:spPr>
            <p:txBody>
              <a:bodyPr/>
              <a:lstStyle/>
              <a:p>
                <a:r>
                  <a:rPr lang="en-GB">
                    <a:noFill/>
                  </a:rPr>
                  <a:t> </a:t>
                </a:r>
              </a:p>
            </p:txBody>
          </p:sp>
        </mc:Fallback>
      </mc:AlternateContent>
    </p:spTree>
    <p:extLst>
      <p:ext uri="{BB962C8B-B14F-4D97-AF65-F5344CB8AC3E}">
        <p14:creationId xmlns:p14="http://schemas.microsoft.com/office/powerpoint/2010/main" val="5573351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Problems with Mixed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6F1757D-637E-40B1-9AFF-C4EFF0156DB9}"/>
              </a:ext>
            </a:extLst>
          </p:cNvPr>
          <p:cNvSpPr/>
          <p:nvPr/>
        </p:nvSpPr>
        <p:spPr>
          <a:xfrm>
            <a:off x="2346642" y="533804"/>
            <a:ext cx="9433048" cy="1938992"/>
          </a:xfrm>
          <a:prstGeom prst="rect">
            <a:avLst/>
          </a:prstGeom>
        </p:spPr>
        <p:txBody>
          <a:bodyPr wrap="square">
            <a:spAutoFit/>
          </a:bodyPr>
          <a:lstStyle/>
          <a:p>
            <a:r>
              <a:rPr lang="en-GB" sz="2400" b="1" dirty="0"/>
              <a:t>Example 3</a:t>
            </a:r>
          </a:p>
          <a:p>
            <a:r>
              <a:rPr lang="en-GB" sz="2400" dirty="0"/>
              <a:t>An athlete runs 1500 m in 3 minutes and 12 seconds.  Calculate the average speed of the athlete in m/s.</a:t>
            </a:r>
          </a:p>
          <a:p>
            <a:r>
              <a:rPr lang="en-GB" sz="2400" b="1" dirty="0"/>
              <a:t>Solution</a:t>
            </a:r>
          </a:p>
          <a:p>
            <a:r>
              <a:rPr lang="en-GB" sz="2400" dirty="0">
                <a:solidFill>
                  <a:srgbClr val="FF0000"/>
                </a:solidFill>
              </a:rPr>
              <a:t>3 minutes 12 seconds = 3 x 60+12 =192 seconds</a:t>
            </a:r>
          </a:p>
        </p:txBody>
      </p:sp>
      <p:sp>
        <p:nvSpPr>
          <p:cNvPr id="3" name="Rectangle 2">
            <a:extLst>
              <a:ext uri="{FF2B5EF4-FFF2-40B4-BE49-F238E27FC236}">
                <a16:creationId xmlns:a16="http://schemas.microsoft.com/office/drawing/2014/main" id="{CA27AE37-5488-47A1-9A4C-42D30BEE7283}"/>
              </a:ext>
            </a:extLst>
          </p:cNvPr>
          <p:cNvSpPr/>
          <p:nvPr/>
        </p:nvSpPr>
        <p:spPr>
          <a:xfrm>
            <a:off x="2346642" y="2705727"/>
            <a:ext cx="9145016" cy="1200329"/>
          </a:xfrm>
          <a:prstGeom prst="rect">
            <a:avLst/>
          </a:prstGeom>
        </p:spPr>
        <p:txBody>
          <a:bodyPr wrap="square">
            <a:spAutoFit/>
          </a:bodyPr>
          <a:lstStyle/>
          <a:p>
            <a:r>
              <a:rPr lang="en-GB" sz="2400" b="1" dirty="0"/>
              <a:t>Example 4</a:t>
            </a:r>
          </a:p>
          <a:p>
            <a:r>
              <a:rPr lang="en-GB" sz="2400" dirty="0"/>
              <a:t>A bus travels at a speed of 40 km/h.  Calculate the speed of the bus in (a) m/s (b) mph:</a:t>
            </a:r>
          </a:p>
        </p:txBody>
      </p:sp>
      <p:sp>
        <p:nvSpPr>
          <p:cNvPr id="6" name="Rectangle 5">
            <a:extLst>
              <a:ext uri="{FF2B5EF4-FFF2-40B4-BE49-F238E27FC236}">
                <a16:creationId xmlns:a16="http://schemas.microsoft.com/office/drawing/2014/main" id="{1BDF07A0-0ACF-469A-9346-080C28B316B6}"/>
              </a:ext>
            </a:extLst>
          </p:cNvPr>
          <p:cNvSpPr/>
          <p:nvPr/>
        </p:nvSpPr>
        <p:spPr>
          <a:xfrm>
            <a:off x="2288443" y="3776013"/>
            <a:ext cx="9549446" cy="1200329"/>
          </a:xfrm>
          <a:prstGeom prst="rect">
            <a:avLst/>
          </a:prstGeom>
        </p:spPr>
        <p:txBody>
          <a:bodyPr wrap="square">
            <a:spAutoFit/>
          </a:bodyPr>
          <a:lstStyle/>
          <a:p>
            <a:pPr marL="457200" indent="-457200">
              <a:buFontTx/>
              <a:buAutoNum type="alphaLcParenBoth"/>
            </a:pPr>
            <a:r>
              <a:rPr lang="en-GB" sz="2400" dirty="0">
                <a:solidFill>
                  <a:srgbClr val="FF0000"/>
                </a:solidFill>
              </a:rPr>
              <a:t>1 km = 1000 m,  hence  40 km/h = 1000 × 40 = 40 000 m/h </a:t>
            </a:r>
            <a:endParaRPr lang="en-GB" dirty="0"/>
          </a:p>
          <a:p>
            <a:r>
              <a:rPr lang="en-GB" sz="2400" dirty="0">
                <a:solidFill>
                  <a:srgbClr val="FF0000"/>
                </a:solidFill>
              </a:rPr>
              <a:t>     1 hour = 60 × 60 =	3600 seconds</a:t>
            </a:r>
          </a:p>
          <a:p>
            <a:r>
              <a:rPr lang="en-GB" sz="2400" dirty="0">
                <a:solidFill>
                  <a:srgbClr val="FF0000"/>
                </a:solidFill>
              </a:rPr>
              <a:t>      40 km/h = 40 000 ÷ 3600 = 11.1 m/s  </a:t>
            </a:r>
          </a:p>
        </p:txBody>
      </p:sp>
      <p:sp>
        <p:nvSpPr>
          <p:cNvPr id="7" name="Rectangle 6">
            <a:extLst>
              <a:ext uri="{FF2B5EF4-FFF2-40B4-BE49-F238E27FC236}">
                <a16:creationId xmlns:a16="http://schemas.microsoft.com/office/drawing/2014/main" id="{A06BF172-32F6-4FC6-875D-C8DFC3A79B9C}"/>
              </a:ext>
            </a:extLst>
          </p:cNvPr>
          <p:cNvSpPr/>
          <p:nvPr/>
        </p:nvSpPr>
        <p:spPr>
          <a:xfrm>
            <a:off x="2353793" y="5286216"/>
            <a:ext cx="8573894" cy="1200329"/>
          </a:xfrm>
          <a:prstGeom prst="rect">
            <a:avLst/>
          </a:prstGeom>
        </p:spPr>
        <p:txBody>
          <a:bodyPr wrap="square">
            <a:spAutoFit/>
          </a:bodyPr>
          <a:lstStyle/>
          <a:p>
            <a:r>
              <a:rPr lang="en-GB" sz="2400" b="1" dirty="0"/>
              <a:t>Example 5</a:t>
            </a:r>
          </a:p>
          <a:p>
            <a:r>
              <a:rPr lang="en-GB" sz="2400" dirty="0"/>
              <a:t>Convert a speed of  8 m/s  to  mph.</a:t>
            </a:r>
          </a:p>
          <a:p>
            <a:r>
              <a:rPr lang="en-GB" sz="2400" dirty="0">
                <a:solidFill>
                  <a:srgbClr val="FF0000"/>
                </a:solidFill>
              </a:rPr>
              <a:t>8 m/s = 8 × 3600 m/h = 28 800 m/h = 28.8 km/h</a:t>
            </a:r>
          </a:p>
        </p:txBody>
      </p:sp>
      <p:sp>
        <p:nvSpPr>
          <p:cNvPr id="8" name="TextBox 7">
            <a:extLst>
              <a:ext uri="{FF2B5EF4-FFF2-40B4-BE49-F238E27FC236}">
                <a16:creationId xmlns:a16="http://schemas.microsoft.com/office/drawing/2014/main" id="{8F92A2AF-A16A-492B-B6AE-ABF7D8D6A4CE}"/>
              </a:ext>
            </a:extLst>
          </p:cNvPr>
          <p:cNvSpPr txBox="1"/>
          <p:nvPr/>
        </p:nvSpPr>
        <p:spPr>
          <a:xfrm>
            <a:off x="2346642" y="2334753"/>
            <a:ext cx="6658644" cy="461665"/>
          </a:xfrm>
          <a:prstGeom prst="rect">
            <a:avLst/>
          </a:prstGeom>
          <a:noFill/>
        </p:spPr>
        <p:txBody>
          <a:bodyPr wrap="square" rtlCol="0">
            <a:spAutoFit/>
          </a:bodyPr>
          <a:lstStyle/>
          <a:p>
            <a:r>
              <a:rPr lang="en-GB" sz="2400" dirty="0">
                <a:solidFill>
                  <a:srgbClr val="FF0000"/>
                </a:solidFill>
              </a:rPr>
              <a:t>Average Speed = 1500 ÷192 = 7.8 m/s</a:t>
            </a:r>
          </a:p>
        </p:txBody>
      </p:sp>
      <p:sp>
        <p:nvSpPr>
          <p:cNvPr id="9" name="TextBox 8">
            <a:extLst>
              <a:ext uri="{FF2B5EF4-FFF2-40B4-BE49-F238E27FC236}">
                <a16:creationId xmlns:a16="http://schemas.microsoft.com/office/drawing/2014/main" id="{A6525ACE-64FD-4FC3-BE95-E54DEC6DE5B9}"/>
              </a:ext>
            </a:extLst>
          </p:cNvPr>
          <p:cNvSpPr txBox="1"/>
          <p:nvPr/>
        </p:nvSpPr>
        <p:spPr>
          <a:xfrm>
            <a:off x="2316055" y="4914786"/>
            <a:ext cx="8573894" cy="461665"/>
          </a:xfrm>
          <a:prstGeom prst="rect">
            <a:avLst/>
          </a:prstGeom>
          <a:noFill/>
        </p:spPr>
        <p:txBody>
          <a:bodyPr wrap="square" rtlCol="0">
            <a:spAutoFit/>
          </a:bodyPr>
          <a:lstStyle/>
          <a:p>
            <a:r>
              <a:rPr lang="en-GB" sz="2400" dirty="0">
                <a:solidFill>
                  <a:srgbClr val="FF0000"/>
                </a:solidFill>
              </a:rPr>
              <a:t>(b) 1km = 0.625 miles, hence 40 km /h = 0.625 x 40 = 25 mph </a:t>
            </a:r>
          </a:p>
        </p:txBody>
      </p:sp>
      <p:sp>
        <p:nvSpPr>
          <p:cNvPr id="10" name="TextBox 9">
            <a:extLst>
              <a:ext uri="{FF2B5EF4-FFF2-40B4-BE49-F238E27FC236}">
                <a16:creationId xmlns:a16="http://schemas.microsoft.com/office/drawing/2014/main" id="{78406054-64CD-450E-8EB9-987C15E15372}"/>
              </a:ext>
            </a:extLst>
          </p:cNvPr>
          <p:cNvSpPr txBox="1"/>
          <p:nvPr/>
        </p:nvSpPr>
        <p:spPr>
          <a:xfrm>
            <a:off x="3647728" y="6369514"/>
            <a:ext cx="5460596" cy="461665"/>
          </a:xfrm>
          <a:prstGeom prst="rect">
            <a:avLst/>
          </a:prstGeom>
          <a:noFill/>
        </p:spPr>
        <p:txBody>
          <a:bodyPr wrap="square" rtlCol="0">
            <a:spAutoFit/>
          </a:bodyPr>
          <a:lstStyle/>
          <a:p>
            <a:r>
              <a:rPr lang="en-GB" sz="2400" dirty="0">
                <a:solidFill>
                  <a:srgbClr val="FF0000"/>
                </a:solidFill>
              </a:rPr>
              <a:t>So 28.8 km/h = 0.625 x 28.8 = 18 mph</a:t>
            </a:r>
          </a:p>
        </p:txBody>
      </p:sp>
    </p:spTree>
    <p:extLst>
      <p:ext uri="{BB962C8B-B14F-4D97-AF65-F5344CB8AC3E}">
        <p14:creationId xmlns:p14="http://schemas.microsoft.com/office/powerpoint/2010/main" val="16700389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Problems with Mixed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B60725E-5430-4BFB-B3F3-C2920ACB85EA}"/>
              </a:ext>
            </a:extLst>
          </p:cNvPr>
          <p:cNvSpPr/>
          <p:nvPr/>
        </p:nvSpPr>
        <p:spPr>
          <a:xfrm>
            <a:off x="2279576" y="791742"/>
            <a:ext cx="9250932" cy="1200329"/>
          </a:xfrm>
          <a:prstGeom prst="rect">
            <a:avLst/>
          </a:prstGeom>
        </p:spPr>
        <p:txBody>
          <a:bodyPr wrap="square">
            <a:spAutoFit/>
          </a:bodyPr>
          <a:lstStyle/>
          <a:p>
            <a:r>
              <a:rPr lang="en-GB" sz="2400" dirty="0"/>
              <a:t>1. Convert the following times from hours and minutes to hours, giving your answers as mixed numbers and decimals, correct to 2 decimal places.</a:t>
            </a:r>
          </a:p>
        </p:txBody>
      </p:sp>
      <p:sp>
        <p:nvSpPr>
          <p:cNvPr id="3" name="Rectangle 2">
            <a:extLst>
              <a:ext uri="{FF2B5EF4-FFF2-40B4-BE49-F238E27FC236}">
                <a16:creationId xmlns:a16="http://schemas.microsoft.com/office/drawing/2014/main" id="{C739BE1E-EB4E-4F66-8960-CD3D70A2260F}"/>
              </a:ext>
            </a:extLst>
          </p:cNvPr>
          <p:cNvSpPr/>
          <p:nvPr/>
        </p:nvSpPr>
        <p:spPr>
          <a:xfrm>
            <a:off x="2279576" y="1872040"/>
            <a:ext cx="3744416" cy="1569660"/>
          </a:xfrm>
          <a:prstGeom prst="rect">
            <a:avLst/>
          </a:prstGeom>
        </p:spPr>
        <p:txBody>
          <a:bodyPr wrap="square">
            <a:spAutoFit/>
          </a:bodyPr>
          <a:lstStyle/>
          <a:p>
            <a:r>
              <a:rPr lang="en-GB" sz="2400" dirty="0"/>
              <a:t>(a) 1 hour 40 minutes</a:t>
            </a:r>
          </a:p>
          <a:p>
            <a:r>
              <a:rPr lang="en-GB" sz="2400" dirty="0"/>
              <a:t>(b) 1 hour 6 minutes</a:t>
            </a:r>
          </a:p>
          <a:p>
            <a:r>
              <a:rPr lang="en-GB" sz="2400" dirty="0"/>
              <a:t>(c) 3 hours 5 minutes</a:t>
            </a:r>
          </a:p>
          <a:p>
            <a:r>
              <a:rPr lang="en-GB" sz="2400" dirty="0"/>
              <a:t>(d) 1 hour 7 minutes</a:t>
            </a:r>
          </a:p>
        </p:txBody>
      </p:sp>
      <p:sp>
        <p:nvSpPr>
          <p:cNvPr id="4" name="Rectangle 3">
            <a:extLst>
              <a:ext uri="{FF2B5EF4-FFF2-40B4-BE49-F238E27FC236}">
                <a16:creationId xmlns:a16="http://schemas.microsoft.com/office/drawing/2014/main" id="{7B62F8FC-98F3-4F83-8779-CE5E0781FDD9}"/>
              </a:ext>
            </a:extLst>
          </p:cNvPr>
          <p:cNvSpPr/>
          <p:nvPr/>
        </p:nvSpPr>
        <p:spPr>
          <a:xfrm>
            <a:off x="2308414" y="3395323"/>
            <a:ext cx="7271542" cy="461665"/>
          </a:xfrm>
          <a:prstGeom prst="rect">
            <a:avLst/>
          </a:prstGeom>
        </p:spPr>
        <p:txBody>
          <a:bodyPr wrap="none">
            <a:spAutoFit/>
          </a:bodyPr>
          <a:lstStyle/>
          <a:p>
            <a:r>
              <a:rPr lang="en-GB" sz="2400" dirty="0"/>
              <a:t>2. Change the following times to hours and minutes:</a:t>
            </a:r>
          </a:p>
        </p:txBody>
      </p:sp>
      <p:sp>
        <p:nvSpPr>
          <p:cNvPr id="5" name="Rectangle 4">
            <a:extLst>
              <a:ext uri="{FF2B5EF4-FFF2-40B4-BE49-F238E27FC236}">
                <a16:creationId xmlns:a16="http://schemas.microsoft.com/office/drawing/2014/main" id="{0484B463-72CC-428F-AA6B-4A02A1C770CE}"/>
              </a:ext>
            </a:extLst>
          </p:cNvPr>
          <p:cNvSpPr/>
          <p:nvPr/>
        </p:nvSpPr>
        <p:spPr>
          <a:xfrm>
            <a:off x="2308414" y="3789040"/>
            <a:ext cx="2084225" cy="1200329"/>
          </a:xfrm>
          <a:prstGeom prst="rect">
            <a:avLst/>
          </a:prstGeom>
        </p:spPr>
        <p:txBody>
          <a:bodyPr wrap="none">
            <a:spAutoFit/>
          </a:bodyPr>
          <a:lstStyle/>
          <a:p>
            <a:r>
              <a:rPr lang="en-GB" sz="2400" dirty="0"/>
              <a:t>(a) 1.2 hours</a:t>
            </a:r>
          </a:p>
          <a:p>
            <a:r>
              <a:rPr lang="en-GB" sz="2400" dirty="0"/>
              <a:t>(b) 4.4 hours</a:t>
            </a:r>
          </a:p>
          <a:p>
            <a:r>
              <a:rPr lang="en-GB" sz="2400" dirty="0"/>
              <a:t>(c) 3.65 hours</a:t>
            </a:r>
          </a:p>
        </p:txBody>
      </p:sp>
      <p:sp>
        <p:nvSpPr>
          <p:cNvPr id="6" name="Rectangle 5">
            <a:extLst>
              <a:ext uri="{FF2B5EF4-FFF2-40B4-BE49-F238E27FC236}">
                <a16:creationId xmlns:a16="http://schemas.microsoft.com/office/drawing/2014/main" id="{D2A421F9-EB4C-4344-8DAD-9E168DAE8EF2}"/>
              </a:ext>
            </a:extLst>
          </p:cNvPr>
          <p:cNvSpPr/>
          <p:nvPr/>
        </p:nvSpPr>
        <p:spPr>
          <a:xfrm>
            <a:off x="2327155" y="5007243"/>
            <a:ext cx="9764250" cy="1569660"/>
          </a:xfrm>
          <a:prstGeom prst="rect">
            <a:avLst/>
          </a:prstGeom>
        </p:spPr>
        <p:txBody>
          <a:bodyPr wrap="square">
            <a:spAutoFit/>
          </a:bodyPr>
          <a:lstStyle/>
          <a:p>
            <a:r>
              <a:rPr lang="en-GB" sz="2400" dirty="0"/>
              <a:t>3.	A car travels 60 miles in 50 minutes.  Calculate the average speed of the car in mph.</a:t>
            </a:r>
          </a:p>
          <a:p>
            <a:r>
              <a:rPr lang="en-GB" sz="2400" dirty="0"/>
              <a:t>4.	Jane drives 80 miles in 1 hour and 40 minutes.  Calculate her average speed.</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707C6EA9-8264-42D3-B799-EA5C4FB1C3F8}"/>
                  </a:ext>
                </a:extLst>
              </p:cNvPr>
              <p:cNvSpPr txBox="1"/>
              <p:nvPr/>
            </p:nvSpPr>
            <p:spPr>
              <a:xfrm>
                <a:off x="5489880" y="1776825"/>
                <a:ext cx="1987180" cy="616515"/>
              </a:xfrm>
              <a:prstGeom prst="rect">
                <a:avLst/>
              </a:prstGeom>
              <a:noFill/>
            </p:spPr>
            <p:txBody>
              <a:bodyPr wrap="square" rtlCol="0">
                <a:spAutoFit/>
              </a:bodyPr>
              <a:lstStyle/>
              <a:p>
                <a:r>
                  <a:rPr lang="en-GB" dirty="0">
                    <a:solidFill>
                      <a:srgbClr val="FF0000"/>
                    </a:solidFill>
                  </a:rPr>
                  <a:t>1</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2</m:t>
                        </m:r>
                      </m:num>
                      <m:den>
                        <m:r>
                          <a:rPr lang="en-GB" sz="2400" i="1">
                            <a:solidFill>
                              <a:srgbClr val="FF0000"/>
                            </a:solidFill>
                            <a:latin typeface="Cambria Math" panose="02040503050406030204" pitchFamily="18" charset="0"/>
                          </a:rPr>
                          <m:t>3</m:t>
                        </m:r>
                      </m:den>
                    </m:f>
                    <m:r>
                      <m:rPr>
                        <m:nor/>
                      </m:rPr>
                      <a:rPr lang="en-GB" sz="2400" b="0" i="0" smtClean="0">
                        <a:solidFill>
                          <a:srgbClr val="FF0000"/>
                        </a:solidFill>
                        <a:latin typeface="Cambria Math" panose="02040503050406030204" pitchFamily="18" charset="0"/>
                      </a:rPr>
                      <m:t> </m:t>
                    </m:r>
                    <m:r>
                      <m:rPr>
                        <m:nor/>
                      </m:rPr>
                      <a:rPr lang="en-GB" sz="2400" dirty="0">
                        <a:solidFill>
                          <a:srgbClr val="FF0000"/>
                        </a:solidFill>
                      </a:rPr>
                      <m:t>hour</m:t>
                    </m:r>
                  </m:oMath>
                </a14:m>
                <a:endParaRPr lang="en-GB" sz="2400" dirty="0">
                  <a:solidFill>
                    <a:srgbClr val="FF0000"/>
                  </a:solidFill>
                </a:endParaRPr>
              </a:p>
            </p:txBody>
          </p:sp>
        </mc:Choice>
        <mc:Fallback>
          <p:sp>
            <p:nvSpPr>
              <p:cNvPr id="7" name="TextBox 6">
                <a:extLst>
                  <a:ext uri="{FF2B5EF4-FFF2-40B4-BE49-F238E27FC236}">
                    <a16:creationId xmlns:a16="http://schemas.microsoft.com/office/drawing/2014/main" id="{707C6EA9-8264-42D3-B799-EA5C4FB1C3F8}"/>
                  </a:ext>
                </a:extLst>
              </p:cNvPr>
              <p:cNvSpPr txBox="1">
                <a:spLocks noRot="1" noChangeAspect="1" noMove="1" noResize="1" noEditPoints="1" noAdjustHandles="1" noChangeArrowheads="1" noChangeShapeType="1" noTextEdit="1"/>
              </p:cNvSpPr>
              <p:nvPr/>
            </p:nvSpPr>
            <p:spPr>
              <a:xfrm>
                <a:off x="5489880" y="1776825"/>
                <a:ext cx="1987180" cy="616515"/>
              </a:xfrm>
              <a:prstGeom prst="rect">
                <a:avLst/>
              </a:prstGeom>
              <a:blipFill>
                <a:blip r:embed="rId4"/>
                <a:stretch>
                  <a:fillRect l="-3374" b="-980"/>
                </a:stretch>
              </a:blipFill>
            </p:spPr>
            <p:txBody>
              <a:bodyPr/>
              <a:lstStyle/>
              <a:p>
                <a:r>
                  <a:rPr lang="en-GB">
                    <a:noFill/>
                  </a:rPr>
                  <a:t> </a:t>
                </a:r>
              </a:p>
            </p:txBody>
          </p:sp>
        </mc:Fallback>
      </mc:AlternateContent>
      <p:sp>
        <p:nvSpPr>
          <p:cNvPr id="8" name="TextBox 7">
            <a:extLst>
              <a:ext uri="{FF2B5EF4-FFF2-40B4-BE49-F238E27FC236}">
                <a16:creationId xmlns:a16="http://schemas.microsoft.com/office/drawing/2014/main" id="{DE87AA42-63A4-409C-8AA5-324FD6B38D24}"/>
              </a:ext>
            </a:extLst>
          </p:cNvPr>
          <p:cNvSpPr txBox="1"/>
          <p:nvPr/>
        </p:nvSpPr>
        <p:spPr>
          <a:xfrm>
            <a:off x="6466540" y="2162507"/>
            <a:ext cx="1584176" cy="461665"/>
          </a:xfrm>
          <a:prstGeom prst="rect">
            <a:avLst/>
          </a:prstGeom>
          <a:noFill/>
        </p:spPr>
        <p:txBody>
          <a:bodyPr wrap="square" rtlCol="0">
            <a:spAutoFit/>
          </a:bodyPr>
          <a:lstStyle/>
          <a:p>
            <a:r>
              <a:rPr lang="en-GB" dirty="0">
                <a:solidFill>
                  <a:srgbClr val="FF0000"/>
                </a:solidFill>
              </a:rPr>
              <a:t>1.1</a:t>
            </a:r>
            <a:r>
              <a:rPr lang="en-GB" sz="2400" dirty="0">
                <a:solidFill>
                  <a:srgbClr val="FF0000"/>
                </a:solidFill>
              </a:rPr>
              <a:t> hours</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283B016D-CAA1-4F5D-9593-9D97578DE14D}"/>
                  </a:ext>
                </a:extLst>
              </p:cNvPr>
              <p:cNvSpPr/>
              <p:nvPr/>
            </p:nvSpPr>
            <p:spPr>
              <a:xfrm>
                <a:off x="7545472" y="2452867"/>
                <a:ext cx="1409360" cy="613886"/>
              </a:xfrm>
              <a:prstGeom prst="rect">
                <a:avLst/>
              </a:prstGeom>
            </p:spPr>
            <p:txBody>
              <a:bodyPr wrap="none">
                <a:spAutoFit/>
              </a:bodyPr>
              <a:lstStyle/>
              <a:p>
                <a:r>
                  <a:rPr lang="en-GB" dirty="0">
                    <a:solidFill>
                      <a:srgbClr val="FF0000"/>
                    </a:solidFill>
                  </a:rPr>
                  <a:t>1</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1</m:t>
                        </m:r>
                      </m:num>
                      <m:den>
                        <m:r>
                          <a:rPr lang="en-GB" sz="2400" b="0" i="1" smtClean="0">
                            <a:solidFill>
                              <a:srgbClr val="FF0000"/>
                            </a:solidFill>
                            <a:latin typeface="Cambria Math" panose="02040503050406030204" pitchFamily="18" charset="0"/>
                          </a:rPr>
                          <m:t>12</m:t>
                        </m:r>
                      </m:den>
                    </m:f>
                    <m:r>
                      <m:rPr>
                        <m:nor/>
                      </m:rPr>
                      <a:rPr lang="en-GB" sz="2400" dirty="0">
                        <a:solidFill>
                          <a:srgbClr val="FF0000"/>
                        </a:solidFill>
                      </a:rPr>
                      <m:t>hours</m:t>
                    </m:r>
                  </m:oMath>
                </a14:m>
                <a:endParaRPr lang="en-GB" sz="2400" dirty="0">
                  <a:solidFill>
                    <a:srgbClr val="FF0000"/>
                  </a:solidFill>
                </a:endParaRPr>
              </a:p>
            </p:txBody>
          </p:sp>
        </mc:Choice>
        <mc:Fallback xmlns="">
          <p:sp>
            <p:nvSpPr>
              <p:cNvPr id="10" name="Rectangle 9">
                <a:extLst>
                  <a:ext uri="{FF2B5EF4-FFF2-40B4-BE49-F238E27FC236}">
                    <a16:creationId xmlns:a16="http://schemas.microsoft.com/office/drawing/2014/main" id="{283B016D-CAA1-4F5D-9593-9D97578DE14D}"/>
                  </a:ext>
                </a:extLst>
              </p:cNvPr>
              <p:cNvSpPr>
                <a:spLocks noRot="1" noChangeAspect="1" noMove="1" noResize="1" noEditPoints="1" noAdjustHandles="1" noChangeArrowheads="1" noChangeShapeType="1" noTextEdit="1"/>
              </p:cNvSpPr>
              <p:nvPr/>
            </p:nvSpPr>
            <p:spPr>
              <a:xfrm>
                <a:off x="7545472" y="2452867"/>
                <a:ext cx="1409360" cy="613886"/>
              </a:xfrm>
              <a:prstGeom prst="rect">
                <a:avLst/>
              </a:prstGeom>
              <a:blipFill>
                <a:blip r:embed="rId5"/>
                <a:stretch>
                  <a:fillRect l="-4762" b="-198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C3DCF3B5-999F-49C4-B0DD-165A8BFBB8B9}"/>
                  </a:ext>
                </a:extLst>
              </p:cNvPr>
              <p:cNvSpPr/>
              <p:nvPr/>
            </p:nvSpPr>
            <p:spPr>
              <a:xfrm>
                <a:off x="8954832" y="2773388"/>
                <a:ext cx="1409360" cy="614848"/>
              </a:xfrm>
              <a:prstGeom prst="rect">
                <a:avLst/>
              </a:prstGeom>
            </p:spPr>
            <p:txBody>
              <a:bodyPr wrap="none">
                <a:spAutoFit/>
              </a:bodyPr>
              <a:lstStyle/>
              <a:p>
                <a:r>
                  <a:rPr lang="en-GB" dirty="0">
                    <a:solidFill>
                      <a:srgbClr val="FF0000"/>
                    </a:solidFill>
                  </a:rPr>
                  <a:t>1</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7</m:t>
                        </m:r>
                      </m:num>
                      <m:den>
                        <m:r>
                          <a:rPr lang="en-GB" sz="2400" b="0" i="1" smtClean="0">
                            <a:solidFill>
                              <a:srgbClr val="FF0000"/>
                            </a:solidFill>
                            <a:latin typeface="Cambria Math" panose="02040503050406030204" pitchFamily="18" charset="0"/>
                          </a:rPr>
                          <m:t>60</m:t>
                        </m:r>
                      </m:den>
                    </m:f>
                    <m:r>
                      <m:rPr>
                        <m:nor/>
                      </m:rPr>
                      <a:rPr lang="en-GB" sz="2400" dirty="0">
                        <a:solidFill>
                          <a:srgbClr val="FF0000"/>
                        </a:solidFill>
                      </a:rPr>
                      <m:t>hours</m:t>
                    </m:r>
                  </m:oMath>
                </a14:m>
                <a:endParaRPr lang="en-GB" sz="2400" dirty="0">
                  <a:solidFill>
                    <a:srgbClr val="FF0000"/>
                  </a:solidFill>
                </a:endParaRPr>
              </a:p>
            </p:txBody>
          </p:sp>
        </mc:Choice>
        <mc:Fallback xmlns="">
          <p:sp>
            <p:nvSpPr>
              <p:cNvPr id="11" name="Rectangle 10">
                <a:extLst>
                  <a:ext uri="{FF2B5EF4-FFF2-40B4-BE49-F238E27FC236}">
                    <a16:creationId xmlns:a16="http://schemas.microsoft.com/office/drawing/2014/main" id="{C3DCF3B5-999F-49C4-B0DD-165A8BFBB8B9}"/>
                  </a:ext>
                </a:extLst>
              </p:cNvPr>
              <p:cNvSpPr>
                <a:spLocks noRot="1" noChangeAspect="1" noMove="1" noResize="1" noEditPoints="1" noAdjustHandles="1" noChangeArrowheads="1" noChangeShapeType="1" noTextEdit="1"/>
              </p:cNvSpPr>
              <p:nvPr/>
            </p:nvSpPr>
            <p:spPr>
              <a:xfrm>
                <a:off x="8954832" y="2773388"/>
                <a:ext cx="1409360" cy="614848"/>
              </a:xfrm>
              <a:prstGeom prst="rect">
                <a:avLst/>
              </a:prstGeom>
              <a:blipFill>
                <a:blip r:embed="rId6"/>
                <a:stretch>
                  <a:fillRect l="-4762" b="-990"/>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31A0E70C-2D97-4AAD-8F25-1A4F1D3F6D01}"/>
              </a:ext>
            </a:extLst>
          </p:cNvPr>
          <p:cNvSpPr txBox="1"/>
          <p:nvPr/>
        </p:nvSpPr>
        <p:spPr>
          <a:xfrm>
            <a:off x="5231904" y="3816627"/>
            <a:ext cx="2692402" cy="461665"/>
          </a:xfrm>
          <a:prstGeom prst="rect">
            <a:avLst/>
          </a:prstGeom>
          <a:noFill/>
        </p:spPr>
        <p:txBody>
          <a:bodyPr wrap="square" rtlCol="0">
            <a:spAutoFit/>
          </a:bodyPr>
          <a:lstStyle/>
          <a:p>
            <a:r>
              <a:rPr lang="en-GB" sz="2400" dirty="0">
                <a:solidFill>
                  <a:srgbClr val="FF0000"/>
                </a:solidFill>
              </a:rPr>
              <a:t>1 hour 12 minutes</a:t>
            </a:r>
          </a:p>
        </p:txBody>
      </p:sp>
      <p:sp>
        <p:nvSpPr>
          <p:cNvPr id="13" name="Rectangle 12">
            <a:extLst>
              <a:ext uri="{FF2B5EF4-FFF2-40B4-BE49-F238E27FC236}">
                <a16:creationId xmlns:a16="http://schemas.microsoft.com/office/drawing/2014/main" id="{AAA32BA2-15AC-476E-9DD7-49C3E646B281}"/>
              </a:ext>
            </a:extLst>
          </p:cNvPr>
          <p:cNvSpPr/>
          <p:nvPr/>
        </p:nvSpPr>
        <p:spPr>
          <a:xfrm>
            <a:off x="5231904" y="4185558"/>
            <a:ext cx="2803973" cy="461665"/>
          </a:xfrm>
          <a:prstGeom prst="rect">
            <a:avLst/>
          </a:prstGeom>
        </p:spPr>
        <p:txBody>
          <a:bodyPr wrap="none">
            <a:spAutoFit/>
          </a:bodyPr>
          <a:lstStyle/>
          <a:p>
            <a:r>
              <a:rPr lang="en-GB" sz="2400" dirty="0">
                <a:solidFill>
                  <a:srgbClr val="FF0000"/>
                </a:solidFill>
              </a:rPr>
              <a:t>4 hours 24 minutes</a:t>
            </a:r>
          </a:p>
        </p:txBody>
      </p:sp>
      <p:sp>
        <p:nvSpPr>
          <p:cNvPr id="14" name="Rectangle 13">
            <a:extLst>
              <a:ext uri="{FF2B5EF4-FFF2-40B4-BE49-F238E27FC236}">
                <a16:creationId xmlns:a16="http://schemas.microsoft.com/office/drawing/2014/main" id="{AE0775DC-5FD6-4EE8-9C0E-4542CCF09E76}"/>
              </a:ext>
            </a:extLst>
          </p:cNvPr>
          <p:cNvSpPr/>
          <p:nvPr/>
        </p:nvSpPr>
        <p:spPr>
          <a:xfrm>
            <a:off x="5231904" y="4545646"/>
            <a:ext cx="2803973" cy="461665"/>
          </a:xfrm>
          <a:prstGeom prst="rect">
            <a:avLst/>
          </a:prstGeom>
        </p:spPr>
        <p:txBody>
          <a:bodyPr wrap="none">
            <a:spAutoFit/>
          </a:bodyPr>
          <a:lstStyle/>
          <a:p>
            <a:r>
              <a:rPr lang="en-GB" sz="2400" dirty="0">
                <a:solidFill>
                  <a:srgbClr val="FF0000"/>
                </a:solidFill>
              </a:rPr>
              <a:t>3 hours 39 minutes</a:t>
            </a:r>
          </a:p>
        </p:txBody>
      </p:sp>
      <p:sp>
        <p:nvSpPr>
          <p:cNvPr id="15" name="TextBox 14">
            <a:extLst>
              <a:ext uri="{FF2B5EF4-FFF2-40B4-BE49-F238E27FC236}">
                <a16:creationId xmlns:a16="http://schemas.microsoft.com/office/drawing/2014/main" id="{6005B713-64A2-4E2F-9D0B-40E3A197B506}"/>
              </a:ext>
            </a:extLst>
          </p:cNvPr>
          <p:cNvSpPr txBox="1"/>
          <p:nvPr/>
        </p:nvSpPr>
        <p:spPr>
          <a:xfrm>
            <a:off x="5231904" y="5380658"/>
            <a:ext cx="4132562" cy="461665"/>
          </a:xfrm>
          <a:prstGeom prst="rect">
            <a:avLst/>
          </a:prstGeom>
          <a:noFill/>
        </p:spPr>
        <p:txBody>
          <a:bodyPr wrap="square" rtlCol="0">
            <a:spAutoFit/>
          </a:bodyPr>
          <a:lstStyle/>
          <a:p>
            <a:r>
              <a:rPr lang="en-GB" sz="2400" dirty="0">
                <a:solidFill>
                  <a:srgbClr val="FF0000"/>
                </a:solidFill>
              </a:rPr>
              <a:t>60 ÷(50÷60) = 72 mph</a:t>
            </a:r>
          </a:p>
        </p:txBody>
      </p:sp>
      <p:sp>
        <p:nvSpPr>
          <p:cNvPr id="16" name="Rectangle 15">
            <a:extLst>
              <a:ext uri="{FF2B5EF4-FFF2-40B4-BE49-F238E27FC236}">
                <a16:creationId xmlns:a16="http://schemas.microsoft.com/office/drawing/2014/main" id="{62D5EF14-31CD-4AE4-907F-A9A382AD85C7}"/>
              </a:ext>
            </a:extLst>
          </p:cNvPr>
          <p:cNvSpPr/>
          <p:nvPr/>
        </p:nvSpPr>
        <p:spPr>
          <a:xfrm>
            <a:off x="5286840" y="6215670"/>
            <a:ext cx="3667992" cy="461665"/>
          </a:xfrm>
          <a:prstGeom prst="rect">
            <a:avLst/>
          </a:prstGeom>
        </p:spPr>
        <p:txBody>
          <a:bodyPr wrap="none">
            <a:spAutoFit/>
          </a:bodyPr>
          <a:lstStyle/>
          <a:p>
            <a:r>
              <a:rPr lang="en-GB" sz="2400" dirty="0">
                <a:solidFill>
                  <a:srgbClr val="FF0000"/>
                </a:solidFill>
              </a:rPr>
              <a:t>80 ÷(100÷60) = 48 mph</a:t>
            </a:r>
          </a:p>
        </p:txBody>
      </p:sp>
    </p:spTree>
    <p:extLst>
      <p:ext uri="{BB962C8B-B14F-4D97-AF65-F5344CB8AC3E}">
        <p14:creationId xmlns:p14="http://schemas.microsoft.com/office/powerpoint/2010/main" val="14773268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Problems with Mixed Units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DCF5F6F-F313-4A73-B654-479F7AE9E5E0}"/>
              </a:ext>
            </a:extLst>
          </p:cNvPr>
          <p:cNvSpPr/>
          <p:nvPr/>
        </p:nvSpPr>
        <p:spPr>
          <a:xfrm>
            <a:off x="2279576" y="706334"/>
            <a:ext cx="9750796" cy="1569660"/>
          </a:xfrm>
          <a:prstGeom prst="rect">
            <a:avLst/>
          </a:prstGeom>
        </p:spPr>
        <p:txBody>
          <a:bodyPr wrap="square">
            <a:spAutoFit/>
          </a:bodyPr>
          <a:lstStyle/>
          <a:p>
            <a:r>
              <a:rPr lang="en-GB" sz="2400" dirty="0"/>
              <a:t>5.	Jai drives 297 miles in 5 hours and 24 minutes.</a:t>
            </a:r>
          </a:p>
          <a:p>
            <a:r>
              <a:rPr lang="en-GB" sz="2400" dirty="0"/>
              <a:t>(a)	Calculate his average speed in mph.</a:t>
            </a:r>
          </a:p>
          <a:p>
            <a:r>
              <a:rPr lang="en-GB" sz="2400" dirty="0"/>
              <a:t>(b)	He then drives for a further 1 hour and 28 minutes at the same average speed.  How far has he travelled altogether?</a:t>
            </a:r>
          </a:p>
        </p:txBody>
      </p:sp>
      <p:sp>
        <p:nvSpPr>
          <p:cNvPr id="3" name="Rectangle 2">
            <a:extLst>
              <a:ext uri="{FF2B5EF4-FFF2-40B4-BE49-F238E27FC236}">
                <a16:creationId xmlns:a16="http://schemas.microsoft.com/office/drawing/2014/main" id="{0CFA2992-72FA-4813-92EA-55E336698908}"/>
              </a:ext>
            </a:extLst>
          </p:cNvPr>
          <p:cNvSpPr/>
          <p:nvPr/>
        </p:nvSpPr>
        <p:spPr>
          <a:xfrm>
            <a:off x="2293377" y="2703016"/>
            <a:ext cx="6096000" cy="4154984"/>
          </a:xfrm>
          <a:prstGeom prst="rect">
            <a:avLst/>
          </a:prstGeom>
        </p:spPr>
        <p:txBody>
          <a:bodyPr>
            <a:spAutoFit/>
          </a:bodyPr>
          <a:lstStyle/>
          <a:p>
            <a:r>
              <a:rPr lang="en-GB" sz="2400" dirty="0"/>
              <a:t>6.	A train travels at 40 m/s.  Calculate the time it takes to travel:</a:t>
            </a:r>
          </a:p>
          <a:p>
            <a:r>
              <a:rPr lang="en-GB" sz="2400" dirty="0"/>
              <a:t>(a)	30 000 m,</a:t>
            </a:r>
          </a:p>
          <a:p>
            <a:r>
              <a:rPr lang="en-GB" sz="2400" dirty="0"/>
              <a:t>(b)	50 km,</a:t>
            </a:r>
          </a:p>
          <a:p>
            <a:pPr marL="457200" indent="-457200">
              <a:buAutoNum type="alphaLcParenBoth" startAt="3"/>
            </a:pPr>
            <a:r>
              <a:rPr lang="en-GB" sz="2400" dirty="0"/>
              <a:t>200 miles.   </a:t>
            </a:r>
          </a:p>
          <a:p>
            <a:r>
              <a:rPr lang="en-GB" sz="2400" dirty="0"/>
              <a:t>7.	A long distance runner runs at an average speed of 7 mph.  How long will it take the runner to run:</a:t>
            </a:r>
          </a:p>
          <a:p>
            <a:r>
              <a:rPr lang="en-GB" sz="2400" dirty="0"/>
              <a:t>(a)	20 miles,</a:t>
            </a:r>
          </a:p>
          <a:p>
            <a:r>
              <a:rPr lang="en-GB" sz="2400" dirty="0"/>
              <a:t>(b)	15 km,</a:t>
            </a:r>
          </a:p>
          <a:p>
            <a:r>
              <a:rPr lang="en-GB" sz="2400" dirty="0"/>
              <a:t>(c)	10 000 m ?</a:t>
            </a:r>
          </a:p>
        </p:txBody>
      </p:sp>
      <p:sp>
        <p:nvSpPr>
          <p:cNvPr id="4" name="TextBox 3">
            <a:extLst>
              <a:ext uri="{FF2B5EF4-FFF2-40B4-BE49-F238E27FC236}">
                <a16:creationId xmlns:a16="http://schemas.microsoft.com/office/drawing/2014/main" id="{02C58404-A41C-4F82-9306-8DFE9DD9C40E}"/>
              </a:ext>
            </a:extLst>
          </p:cNvPr>
          <p:cNvSpPr txBox="1"/>
          <p:nvPr/>
        </p:nvSpPr>
        <p:spPr>
          <a:xfrm>
            <a:off x="2351584" y="2253797"/>
            <a:ext cx="3456384" cy="461665"/>
          </a:xfrm>
          <a:prstGeom prst="rect">
            <a:avLst/>
          </a:prstGeom>
          <a:noFill/>
        </p:spPr>
        <p:txBody>
          <a:bodyPr wrap="square" rtlCol="0">
            <a:spAutoFit/>
          </a:bodyPr>
          <a:lstStyle/>
          <a:p>
            <a:r>
              <a:rPr lang="en-GB" sz="2400" dirty="0">
                <a:solidFill>
                  <a:srgbClr val="FF0000"/>
                </a:solidFill>
              </a:rPr>
              <a:t>(a) 297÷5.4 = 55 mph</a:t>
            </a: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03038F2F-E79E-4B37-B261-659405969F4F}"/>
                  </a:ext>
                </a:extLst>
              </p:cNvPr>
              <p:cNvSpPr/>
              <p:nvPr/>
            </p:nvSpPr>
            <p:spPr>
              <a:xfrm>
                <a:off x="6168008" y="2152398"/>
                <a:ext cx="4729180" cy="616515"/>
              </a:xfrm>
              <a:prstGeom prst="rect">
                <a:avLst/>
              </a:prstGeom>
            </p:spPr>
            <p:txBody>
              <a:bodyPr wrap="none">
                <a:spAutoFit/>
              </a:bodyPr>
              <a:lstStyle/>
              <a:p>
                <a:r>
                  <a:rPr lang="en-GB" sz="2400" dirty="0">
                    <a:solidFill>
                      <a:srgbClr val="FF0000"/>
                    </a:solidFill>
                  </a:rPr>
                  <a:t>(b) 297+ ( 55 x 1</a:t>
                </a:r>
                <a14:m>
                  <m:oMath xmlns:m="http://schemas.openxmlformats.org/officeDocument/2006/math">
                    <m:f>
                      <m:fPr>
                        <m:ctrlPr>
                          <a:rPr lang="en-GB" sz="2400" i="1" smtClean="0">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7</m:t>
                        </m:r>
                      </m:num>
                      <m:den>
                        <m:r>
                          <a:rPr lang="en-GB" sz="2400" b="0" i="1" smtClean="0">
                            <a:solidFill>
                              <a:srgbClr val="FF0000"/>
                            </a:solidFill>
                            <a:latin typeface="Cambria Math" panose="02040503050406030204" pitchFamily="18" charset="0"/>
                          </a:rPr>
                          <m:t>15</m:t>
                        </m:r>
                      </m:den>
                    </m:f>
                  </m:oMath>
                </a14:m>
                <a:r>
                  <a:rPr lang="en-GB" sz="2400" dirty="0">
                    <a:solidFill>
                      <a:srgbClr val="FF0000"/>
                    </a:solidFill>
                  </a:rPr>
                  <a:t> ) = 377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2</m:t>
                        </m:r>
                      </m:num>
                      <m:den>
                        <m:r>
                          <a:rPr lang="en-GB" sz="2400" i="1">
                            <a:solidFill>
                              <a:srgbClr val="FF0000"/>
                            </a:solidFill>
                            <a:latin typeface="Cambria Math" panose="02040503050406030204" pitchFamily="18" charset="0"/>
                          </a:rPr>
                          <m:t>3</m:t>
                        </m:r>
                      </m:den>
                    </m:f>
                    <m:r>
                      <a:rPr lang="en-GB" sz="2400" i="1">
                        <a:solidFill>
                          <a:srgbClr val="FF0000"/>
                        </a:solidFill>
                        <a:latin typeface="Cambria Math" panose="02040503050406030204" pitchFamily="18" charset="0"/>
                      </a:rPr>
                      <m:t> </m:t>
                    </m:r>
                  </m:oMath>
                </a14:m>
                <a:r>
                  <a:rPr lang="en-GB" sz="2400" dirty="0">
                    <a:solidFill>
                      <a:srgbClr val="FF0000"/>
                    </a:solidFill>
                  </a:rPr>
                  <a:t> mph</a:t>
                </a:r>
              </a:p>
            </p:txBody>
          </p:sp>
        </mc:Choice>
        <mc:Fallback xmlns="">
          <p:sp>
            <p:nvSpPr>
              <p:cNvPr id="5" name="Rectangle 4">
                <a:extLst>
                  <a:ext uri="{FF2B5EF4-FFF2-40B4-BE49-F238E27FC236}">
                    <a16:creationId xmlns:a16="http://schemas.microsoft.com/office/drawing/2014/main" id="{03038F2F-E79E-4B37-B261-659405969F4F}"/>
                  </a:ext>
                </a:extLst>
              </p:cNvPr>
              <p:cNvSpPr>
                <a:spLocks noRot="1" noChangeAspect="1" noMove="1" noResize="1" noEditPoints="1" noAdjustHandles="1" noChangeArrowheads="1" noChangeShapeType="1" noTextEdit="1"/>
              </p:cNvSpPr>
              <p:nvPr/>
            </p:nvSpPr>
            <p:spPr>
              <a:xfrm>
                <a:off x="6168008" y="2152398"/>
                <a:ext cx="4729180" cy="616515"/>
              </a:xfrm>
              <a:prstGeom prst="rect">
                <a:avLst/>
              </a:prstGeom>
              <a:blipFill>
                <a:blip r:embed="rId4"/>
                <a:stretch>
                  <a:fillRect l="-2062" r="-773" b="-8911"/>
                </a:stretch>
              </a:blipFill>
            </p:spPr>
            <p:txBody>
              <a:bodyPr/>
              <a:lstStyle/>
              <a:p>
                <a:r>
                  <a:rPr lang="en-GB">
                    <a:noFill/>
                  </a:rPr>
                  <a:t> </a:t>
                </a:r>
              </a:p>
            </p:txBody>
          </p:sp>
        </mc:Fallback>
      </mc:AlternateContent>
      <p:sp>
        <p:nvSpPr>
          <p:cNvPr id="6" name="TextBox 5">
            <a:extLst>
              <a:ext uri="{FF2B5EF4-FFF2-40B4-BE49-F238E27FC236}">
                <a16:creationId xmlns:a16="http://schemas.microsoft.com/office/drawing/2014/main" id="{D7479F95-70D7-4D2A-92FC-23EE2E726338}"/>
              </a:ext>
            </a:extLst>
          </p:cNvPr>
          <p:cNvSpPr txBox="1"/>
          <p:nvPr/>
        </p:nvSpPr>
        <p:spPr>
          <a:xfrm>
            <a:off x="4425024" y="3447957"/>
            <a:ext cx="4234671" cy="461665"/>
          </a:xfrm>
          <a:prstGeom prst="rect">
            <a:avLst/>
          </a:prstGeom>
          <a:noFill/>
        </p:spPr>
        <p:txBody>
          <a:bodyPr wrap="square" rtlCol="0">
            <a:spAutoFit/>
          </a:bodyPr>
          <a:lstStyle/>
          <a:p>
            <a:r>
              <a:rPr lang="en-GB" sz="2400" dirty="0">
                <a:solidFill>
                  <a:srgbClr val="FF0000"/>
                </a:solidFill>
              </a:rPr>
              <a:t>750 seconds = 12.5 minutes</a:t>
            </a:r>
          </a:p>
        </p:txBody>
      </p:sp>
      <p:sp>
        <p:nvSpPr>
          <p:cNvPr id="7" name="TextBox 6">
            <a:extLst>
              <a:ext uri="{FF2B5EF4-FFF2-40B4-BE49-F238E27FC236}">
                <a16:creationId xmlns:a16="http://schemas.microsoft.com/office/drawing/2014/main" id="{9DFA3320-70A1-494E-BC41-440B41226C42}"/>
              </a:ext>
            </a:extLst>
          </p:cNvPr>
          <p:cNvSpPr txBox="1"/>
          <p:nvPr/>
        </p:nvSpPr>
        <p:spPr>
          <a:xfrm>
            <a:off x="4434888" y="3805045"/>
            <a:ext cx="6840760" cy="461665"/>
          </a:xfrm>
          <a:prstGeom prst="rect">
            <a:avLst/>
          </a:prstGeom>
          <a:noFill/>
        </p:spPr>
        <p:txBody>
          <a:bodyPr wrap="square" rtlCol="0">
            <a:spAutoFit/>
          </a:bodyPr>
          <a:lstStyle/>
          <a:p>
            <a:r>
              <a:rPr lang="en-GB" sz="2400" dirty="0">
                <a:solidFill>
                  <a:srgbClr val="FF0000"/>
                </a:solidFill>
              </a:rPr>
              <a:t>50 000 ÷ 40 = 1250 seconds = 20 mins 50 secs</a:t>
            </a:r>
          </a:p>
        </p:txBody>
      </p:sp>
      <p:sp>
        <p:nvSpPr>
          <p:cNvPr id="8" name="TextBox 7">
            <a:extLst>
              <a:ext uri="{FF2B5EF4-FFF2-40B4-BE49-F238E27FC236}">
                <a16:creationId xmlns:a16="http://schemas.microsoft.com/office/drawing/2014/main" id="{968FFDB2-B863-4C3C-A86B-F6D601EECF2F}"/>
              </a:ext>
            </a:extLst>
          </p:cNvPr>
          <p:cNvSpPr txBox="1"/>
          <p:nvPr/>
        </p:nvSpPr>
        <p:spPr>
          <a:xfrm>
            <a:off x="4425024" y="4168389"/>
            <a:ext cx="2704953" cy="461665"/>
          </a:xfrm>
          <a:prstGeom prst="rect">
            <a:avLst/>
          </a:prstGeom>
          <a:noFill/>
        </p:spPr>
        <p:txBody>
          <a:bodyPr wrap="square" rtlCol="0">
            <a:spAutoFit/>
          </a:bodyPr>
          <a:lstStyle/>
          <a:p>
            <a:r>
              <a:rPr lang="en-GB" sz="2400" dirty="0">
                <a:solidFill>
                  <a:srgbClr val="FF0000"/>
                </a:solidFill>
              </a:rPr>
              <a:t>1 mile = 1609 m,</a:t>
            </a:r>
          </a:p>
        </p:txBody>
      </p:sp>
      <p:sp>
        <p:nvSpPr>
          <p:cNvPr id="9" name="Rectangle 8">
            <a:extLst>
              <a:ext uri="{FF2B5EF4-FFF2-40B4-BE49-F238E27FC236}">
                <a16:creationId xmlns:a16="http://schemas.microsoft.com/office/drawing/2014/main" id="{853C0B8C-5C0E-48AB-80EE-BA8E228B4892}"/>
              </a:ext>
            </a:extLst>
          </p:cNvPr>
          <p:cNvSpPr/>
          <p:nvPr/>
        </p:nvSpPr>
        <p:spPr>
          <a:xfrm>
            <a:off x="6822642" y="4155738"/>
            <a:ext cx="5173211" cy="461665"/>
          </a:xfrm>
          <a:prstGeom prst="rect">
            <a:avLst/>
          </a:prstGeom>
        </p:spPr>
        <p:txBody>
          <a:bodyPr wrap="none">
            <a:spAutoFit/>
          </a:bodyPr>
          <a:lstStyle/>
          <a:p>
            <a:r>
              <a:rPr lang="en-GB" sz="2400" dirty="0">
                <a:solidFill>
                  <a:srgbClr val="FF0000"/>
                </a:solidFill>
              </a:rPr>
              <a:t>(200 x 1609) ÷ 40 =  8045 seconds </a:t>
            </a:r>
            <a:endParaRPr lang="en-GB" sz="2400" dirty="0"/>
          </a:p>
        </p:txBody>
      </p:sp>
      <p:sp>
        <p:nvSpPr>
          <p:cNvPr id="10" name="TextBox 9">
            <a:extLst>
              <a:ext uri="{FF2B5EF4-FFF2-40B4-BE49-F238E27FC236}">
                <a16:creationId xmlns:a16="http://schemas.microsoft.com/office/drawing/2014/main" id="{F6E3A14C-577A-4F7A-A26A-D8F5279B41D9}"/>
              </a:ext>
            </a:extLst>
          </p:cNvPr>
          <p:cNvSpPr txBox="1"/>
          <p:nvPr/>
        </p:nvSpPr>
        <p:spPr>
          <a:xfrm>
            <a:off x="4655840" y="5621316"/>
            <a:ext cx="4464496" cy="461665"/>
          </a:xfrm>
          <a:prstGeom prst="rect">
            <a:avLst/>
          </a:prstGeom>
          <a:noFill/>
        </p:spPr>
        <p:txBody>
          <a:bodyPr wrap="square" rtlCol="0">
            <a:spAutoFit/>
          </a:bodyPr>
          <a:lstStyle/>
          <a:p>
            <a:r>
              <a:rPr lang="en-GB" sz="2400" dirty="0">
                <a:solidFill>
                  <a:srgbClr val="FF0000"/>
                </a:solidFill>
              </a:rPr>
              <a:t>20 ÷ 7 = 2 hours 51 minutes</a:t>
            </a:r>
          </a:p>
        </p:txBody>
      </p:sp>
      <p:sp>
        <p:nvSpPr>
          <p:cNvPr id="11" name="TextBox 10">
            <a:extLst>
              <a:ext uri="{FF2B5EF4-FFF2-40B4-BE49-F238E27FC236}">
                <a16:creationId xmlns:a16="http://schemas.microsoft.com/office/drawing/2014/main" id="{E0EA1EBE-2B43-419D-A4D2-71FB8C277A88}"/>
              </a:ext>
            </a:extLst>
          </p:cNvPr>
          <p:cNvSpPr txBox="1"/>
          <p:nvPr/>
        </p:nvSpPr>
        <p:spPr>
          <a:xfrm>
            <a:off x="4655840" y="6008825"/>
            <a:ext cx="3096344" cy="461665"/>
          </a:xfrm>
          <a:prstGeom prst="rect">
            <a:avLst/>
          </a:prstGeom>
          <a:noFill/>
        </p:spPr>
        <p:txBody>
          <a:bodyPr wrap="square" rtlCol="0">
            <a:spAutoFit/>
          </a:bodyPr>
          <a:lstStyle/>
          <a:p>
            <a:r>
              <a:rPr lang="en-GB" sz="2400" dirty="0">
                <a:solidFill>
                  <a:srgbClr val="FF0000"/>
                </a:solidFill>
              </a:rPr>
              <a:t>0.621 miles = 1 km,</a:t>
            </a:r>
          </a:p>
        </p:txBody>
      </p:sp>
      <p:sp>
        <p:nvSpPr>
          <p:cNvPr id="12" name="TextBox 11">
            <a:extLst>
              <a:ext uri="{FF2B5EF4-FFF2-40B4-BE49-F238E27FC236}">
                <a16:creationId xmlns:a16="http://schemas.microsoft.com/office/drawing/2014/main" id="{9F7662CE-9D85-4A58-89C3-809FBB74C972}"/>
              </a:ext>
            </a:extLst>
          </p:cNvPr>
          <p:cNvSpPr txBox="1"/>
          <p:nvPr/>
        </p:nvSpPr>
        <p:spPr>
          <a:xfrm>
            <a:off x="7663063" y="6037889"/>
            <a:ext cx="3960440" cy="461665"/>
          </a:xfrm>
          <a:prstGeom prst="rect">
            <a:avLst/>
          </a:prstGeom>
          <a:noFill/>
        </p:spPr>
        <p:txBody>
          <a:bodyPr wrap="square" rtlCol="0">
            <a:spAutoFit/>
          </a:bodyPr>
          <a:lstStyle/>
          <a:p>
            <a:r>
              <a:rPr lang="en-GB" sz="2400" dirty="0">
                <a:solidFill>
                  <a:srgbClr val="FF0000"/>
                </a:solidFill>
              </a:rPr>
              <a:t>9.315 ÷ 7 = 1 hour 20 mins</a:t>
            </a:r>
          </a:p>
        </p:txBody>
      </p:sp>
      <p:sp>
        <p:nvSpPr>
          <p:cNvPr id="13" name="TextBox 12">
            <a:extLst>
              <a:ext uri="{FF2B5EF4-FFF2-40B4-BE49-F238E27FC236}">
                <a16:creationId xmlns:a16="http://schemas.microsoft.com/office/drawing/2014/main" id="{19FE1B22-3000-48F5-A46C-1EE7FEC1C1B5}"/>
              </a:ext>
            </a:extLst>
          </p:cNvPr>
          <p:cNvSpPr txBox="1"/>
          <p:nvPr/>
        </p:nvSpPr>
        <p:spPr>
          <a:xfrm>
            <a:off x="4655840" y="6337677"/>
            <a:ext cx="3512710" cy="461665"/>
          </a:xfrm>
          <a:prstGeom prst="rect">
            <a:avLst/>
          </a:prstGeom>
          <a:noFill/>
        </p:spPr>
        <p:txBody>
          <a:bodyPr wrap="square" rtlCol="0">
            <a:spAutoFit/>
          </a:bodyPr>
          <a:lstStyle/>
          <a:p>
            <a:r>
              <a:rPr lang="en-GB" sz="2400" dirty="0">
                <a:solidFill>
                  <a:srgbClr val="FF0000"/>
                </a:solidFill>
              </a:rPr>
              <a:t>1 m = 0.000621 mile,</a:t>
            </a:r>
          </a:p>
        </p:txBody>
      </p:sp>
      <p:sp>
        <p:nvSpPr>
          <p:cNvPr id="14" name="TextBox 13">
            <a:extLst>
              <a:ext uri="{FF2B5EF4-FFF2-40B4-BE49-F238E27FC236}">
                <a16:creationId xmlns:a16="http://schemas.microsoft.com/office/drawing/2014/main" id="{36140F41-4A16-419F-899C-2AD1AD35F91A}"/>
              </a:ext>
            </a:extLst>
          </p:cNvPr>
          <p:cNvSpPr txBox="1"/>
          <p:nvPr/>
        </p:nvSpPr>
        <p:spPr>
          <a:xfrm>
            <a:off x="7855268" y="6340719"/>
            <a:ext cx="4255040" cy="461665"/>
          </a:xfrm>
          <a:prstGeom prst="rect">
            <a:avLst/>
          </a:prstGeom>
          <a:noFill/>
        </p:spPr>
        <p:txBody>
          <a:bodyPr wrap="square" rtlCol="0">
            <a:spAutoFit/>
          </a:bodyPr>
          <a:lstStyle/>
          <a:p>
            <a:r>
              <a:rPr lang="en-GB" sz="2400" dirty="0">
                <a:solidFill>
                  <a:srgbClr val="FF0000"/>
                </a:solidFill>
              </a:rPr>
              <a:t>6.21 ÷ 7 = 52 mins 14 secs</a:t>
            </a:r>
          </a:p>
        </p:txBody>
      </p:sp>
    </p:spTree>
    <p:extLst>
      <p:ext uri="{BB962C8B-B14F-4D97-AF65-F5344CB8AC3E}">
        <p14:creationId xmlns:p14="http://schemas.microsoft.com/office/powerpoint/2010/main" val="13734930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3: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third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312615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2" name="TextBox 1"/>
          <p:cNvSpPr txBox="1">
            <a:spLocks noChangeArrowheads="1"/>
          </p:cNvSpPr>
          <p:nvPr/>
        </p:nvSpPr>
        <p:spPr bwMode="auto">
          <a:xfrm>
            <a:off x="2345811" y="855577"/>
            <a:ext cx="9721081" cy="830997"/>
          </a:xfrm>
          <a:prstGeom prst="rect">
            <a:avLst/>
          </a:prstGeom>
          <a:noFill/>
          <a:ln>
            <a:noFill/>
          </a:ln>
        </p:spPr>
        <p:txBody>
          <a:bodyPr wrap="square">
            <a:spAutoFit/>
          </a:bodyPr>
          <a:lstStyle>
            <a:lvl1pPr marL="457200" indent="-457200" eaLnBrk="0" hangingPunct="0">
              <a:tabLst>
                <a:tab pos="269875" algn="l"/>
              </a:tabLst>
              <a:defRPr sz="2000">
                <a:solidFill>
                  <a:schemeClr val="tx1"/>
                </a:solidFill>
                <a:latin typeface="Arial" charset="0"/>
                <a:ea typeface="ＭＳ Ｐゴシック" charset="0"/>
                <a:cs typeface="ＭＳ Ｐゴシック" charset="0"/>
              </a:defRPr>
            </a:lvl1pPr>
            <a:lvl2pPr eaLnBrk="0" hangingPunct="0">
              <a:tabLst>
                <a:tab pos="269875" algn="l"/>
              </a:tabLst>
              <a:defRPr sz="2000">
                <a:solidFill>
                  <a:schemeClr val="tx1"/>
                </a:solidFill>
                <a:latin typeface="Arial" charset="0"/>
                <a:ea typeface="ＭＳ Ｐゴシック" charset="0"/>
              </a:defRPr>
            </a:lvl2pPr>
            <a:lvl3pPr eaLnBrk="0" hangingPunct="0">
              <a:tabLst>
                <a:tab pos="269875" algn="l"/>
              </a:tabLst>
              <a:defRPr sz="2000">
                <a:solidFill>
                  <a:schemeClr val="tx1"/>
                </a:solidFill>
                <a:latin typeface="Arial" charset="0"/>
                <a:ea typeface="ＭＳ Ｐゴシック" charset="0"/>
              </a:defRPr>
            </a:lvl3pPr>
            <a:lvl4pPr eaLnBrk="0" hangingPunct="0">
              <a:tabLst>
                <a:tab pos="269875" algn="l"/>
              </a:tabLst>
              <a:defRPr sz="2000">
                <a:solidFill>
                  <a:schemeClr val="tx1"/>
                </a:solidFill>
                <a:latin typeface="Arial" charset="0"/>
                <a:ea typeface="ＭＳ Ｐゴシック" charset="0"/>
              </a:defRPr>
            </a:lvl4pPr>
            <a:lvl5pPr eaLnBrk="0" hangingPunct="0">
              <a:tabLst>
                <a:tab pos="269875" algn="l"/>
              </a:tabLst>
              <a:defRPr sz="2000">
                <a:solidFill>
                  <a:schemeClr val="tx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69875" algn="l"/>
              </a:tabLst>
              <a:defRPr sz="2000">
                <a:solidFill>
                  <a:schemeClr val="tx1"/>
                </a:solidFill>
                <a:latin typeface="Arial" charset="0"/>
                <a:ea typeface="ＭＳ Ｐゴシック" charset="0"/>
              </a:defRPr>
            </a:lvl9pPr>
          </a:lstStyle>
          <a:p>
            <a:pPr marL="0" indent="0" eaLnBrk="1" hangingPunct="1">
              <a:buClr>
                <a:srgbClr val="000000"/>
              </a:buClr>
              <a:buSzPct val="100000"/>
              <a:defRPr/>
            </a:pPr>
            <a:r>
              <a:rPr lang="en-US" sz="2400" dirty="0"/>
              <a:t>The following unit of work is divided into the following seven sections</a:t>
            </a:r>
          </a:p>
          <a:p>
            <a:pPr marL="0" indent="0" eaLnBrk="1" hangingPunct="1">
              <a:buClr>
                <a:srgbClr val="000000"/>
              </a:buClr>
              <a:buSzPct val="100000"/>
              <a:defRPr/>
            </a:pPr>
            <a:endParaRPr lang="en-US" sz="2400" dirty="0"/>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Compound Measures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C3FE99F3-9987-4698-8159-FAB78763CB44}"/>
              </a:ext>
            </a:extLst>
          </p:cNvPr>
          <p:cNvSpPr txBox="1"/>
          <p:nvPr/>
        </p:nvSpPr>
        <p:spPr>
          <a:xfrm>
            <a:off x="3232298" y="1556792"/>
            <a:ext cx="6624736" cy="4585871"/>
          </a:xfrm>
          <a:prstGeom prst="rect">
            <a:avLst/>
          </a:prstGeom>
          <a:noFill/>
        </p:spPr>
        <p:txBody>
          <a:bodyPr wrap="square" rtlCol="0">
            <a:spAutoFit/>
          </a:bodyPr>
          <a:lstStyle/>
          <a:p>
            <a:pPr marL="457200" indent="-457200">
              <a:buAutoNum type="arabicPeriod"/>
            </a:pPr>
            <a:r>
              <a:rPr lang="en-GB" sz="2400" dirty="0"/>
              <a:t>Speed</a:t>
            </a:r>
          </a:p>
          <a:p>
            <a:pPr marL="457200" indent="-457200">
              <a:buAutoNum type="arabicPeriod"/>
            </a:pPr>
            <a:endParaRPr lang="en-GB" dirty="0"/>
          </a:p>
          <a:p>
            <a:pPr marL="457200" indent="-457200">
              <a:buAutoNum type="arabicPeriod"/>
            </a:pPr>
            <a:r>
              <a:rPr lang="en-GB" sz="2400" dirty="0"/>
              <a:t>Calculating Speed, Distance and Time</a:t>
            </a:r>
          </a:p>
          <a:p>
            <a:pPr marL="457200" indent="-457200">
              <a:buAutoNum type="arabicPeriod"/>
            </a:pPr>
            <a:endParaRPr lang="en-GB" dirty="0"/>
          </a:p>
          <a:p>
            <a:pPr marL="457200" indent="-457200">
              <a:buAutoNum type="arabicPeriod"/>
            </a:pPr>
            <a:r>
              <a:rPr lang="en-GB" sz="2400" dirty="0"/>
              <a:t>Problems with Mixed Units</a:t>
            </a:r>
          </a:p>
          <a:p>
            <a:pPr marL="457200" indent="-457200">
              <a:buAutoNum type="arabicPeriod"/>
            </a:pPr>
            <a:endParaRPr lang="en-GB" dirty="0"/>
          </a:p>
          <a:p>
            <a:pPr marL="457200" indent="-457200">
              <a:buAutoNum type="arabicPeriod"/>
            </a:pPr>
            <a:r>
              <a:rPr lang="en-GB" sz="2400" dirty="0"/>
              <a:t>Distance Time Graphs</a:t>
            </a:r>
          </a:p>
          <a:p>
            <a:pPr marL="457200" indent="-457200">
              <a:buAutoNum type="arabicPeriod"/>
            </a:pPr>
            <a:endParaRPr lang="en-GB" dirty="0"/>
          </a:p>
          <a:p>
            <a:pPr marL="457200" indent="-457200">
              <a:buAutoNum type="arabicPeriod"/>
            </a:pPr>
            <a:r>
              <a:rPr lang="en-GB" sz="2400" dirty="0"/>
              <a:t>Other Compound Measures</a:t>
            </a:r>
          </a:p>
          <a:p>
            <a:pPr marL="457200" indent="-457200">
              <a:buAutoNum type="arabicPeriod"/>
            </a:pPr>
            <a:endParaRPr lang="en-GB" dirty="0"/>
          </a:p>
          <a:p>
            <a:pPr marL="457200" indent="-457200">
              <a:buAutoNum type="arabicPeriod"/>
            </a:pPr>
            <a:r>
              <a:rPr lang="en-GB" sz="2400" dirty="0"/>
              <a:t>Time and Money</a:t>
            </a:r>
          </a:p>
          <a:p>
            <a:pPr marL="457200" indent="-457200">
              <a:buAutoNum type="arabicPeriod"/>
            </a:pPr>
            <a:endParaRPr lang="en-GB" sz="2400" dirty="0"/>
          </a:p>
          <a:p>
            <a:pPr marL="457200" indent="-457200">
              <a:buAutoNum type="arabicPeriod"/>
            </a:pPr>
            <a:r>
              <a:rPr lang="en-GB" sz="2400" dirty="0"/>
              <a:t>Density</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D416EF-EDB5-4FC8-A5A9-07C167E9AC95}"/>
              </a:ext>
            </a:extLst>
          </p:cNvPr>
          <p:cNvSpPr/>
          <p:nvPr/>
        </p:nvSpPr>
        <p:spPr bwMode="auto">
          <a:xfrm>
            <a:off x="2372608" y="3212976"/>
            <a:ext cx="3805876" cy="119541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Distance Time Graphs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107427D-D991-4C3B-8871-00CBB58DAEF7}"/>
              </a:ext>
            </a:extLst>
          </p:cNvPr>
          <p:cNvSpPr/>
          <p:nvPr/>
        </p:nvSpPr>
        <p:spPr>
          <a:xfrm>
            <a:off x="2346969" y="655458"/>
            <a:ext cx="9702968" cy="1200329"/>
          </a:xfrm>
          <a:prstGeom prst="rect">
            <a:avLst/>
          </a:prstGeom>
        </p:spPr>
        <p:txBody>
          <a:bodyPr wrap="square">
            <a:spAutoFit/>
          </a:bodyPr>
          <a:lstStyle/>
          <a:p>
            <a:r>
              <a:rPr lang="en-GB" sz="2400" dirty="0"/>
              <a:t>Graphs that show distance against time can be used to describe journeys.  The vertical scale shows the distance from the starting point or reference point.</a:t>
            </a:r>
          </a:p>
        </p:txBody>
      </p:sp>
      <p:pic>
        <p:nvPicPr>
          <p:cNvPr id="3" name="Picture 2">
            <a:extLst>
              <a:ext uri="{FF2B5EF4-FFF2-40B4-BE49-F238E27FC236}">
                <a16:creationId xmlns:a16="http://schemas.microsoft.com/office/drawing/2014/main" id="{84C0ED81-51AA-4A65-ACED-FDB3D590E0D8}"/>
              </a:ext>
            </a:extLst>
          </p:cNvPr>
          <p:cNvPicPr>
            <a:picLocks noChangeAspect="1"/>
          </p:cNvPicPr>
          <p:nvPr/>
        </p:nvPicPr>
        <p:blipFill>
          <a:blip r:embed="rId4"/>
          <a:stretch>
            <a:fillRect/>
          </a:stretch>
        </p:blipFill>
        <p:spPr>
          <a:xfrm>
            <a:off x="6459532" y="1612731"/>
            <a:ext cx="5309357" cy="2678209"/>
          </a:xfrm>
          <a:prstGeom prst="rect">
            <a:avLst/>
          </a:prstGeom>
        </p:spPr>
      </p:pic>
      <p:sp>
        <p:nvSpPr>
          <p:cNvPr id="4" name="Rectangle 3">
            <a:extLst>
              <a:ext uri="{FF2B5EF4-FFF2-40B4-BE49-F238E27FC236}">
                <a16:creationId xmlns:a16="http://schemas.microsoft.com/office/drawing/2014/main" id="{4F2706EE-E215-46AD-A5A1-BC99E6C77E54}"/>
              </a:ext>
            </a:extLst>
          </p:cNvPr>
          <p:cNvSpPr/>
          <p:nvPr/>
        </p:nvSpPr>
        <p:spPr>
          <a:xfrm>
            <a:off x="2372608" y="1855787"/>
            <a:ext cx="3026971" cy="1200329"/>
          </a:xfrm>
          <a:prstGeom prst="rect">
            <a:avLst/>
          </a:prstGeom>
        </p:spPr>
        <p:txBody>
          <a:bodyPr wrap="square">
            <a:spAutoFit/>
          </a:bodyPr>
          <a:lstStyle/>
          <a:p>
            <a:r>
              <a:rPr lang="en-GB" sz="2400" dirty="0"/>
              <a:t>The graph opposite illustrates 3 parts of a journey.</a:t>
            </a:r>
          </a:p>
        </p:txBody>
      </p:sp>
      <p:sp>
        <p:nvSpPr>
          <p:cNvPr id="5" name="Rectangle 4">
            <a:extLst>
              <a:ext uri="{FF2B5EF4-FFF2-40B4-BE49-F238E27FC236}">
                <a16:creationId xmlns:a16="http://schemas.microsoft.com/office/drawing/2014/main" id="{E9505DE8-2076-4934-806A-2C48C07EC01C}"/>
              </a:ext>
            </a:extLst>
          </p:cNvPr>
          <p:cNvSpPr/>
          <p:nvPr/>
        </p:nvSpPr>
        <p:spPr>
          <a:xfrm>
            <a:off x="2332925" y="3197370"/>
            <a:ext cx="4075536" cy="3416320"/>
          </a:xfrm>
          <a:prstGeom prst="rect">
            <a:avLst/>
          </a:prstGeom>
        </p:spPr>
        <p:txBody>
          <a:bodyPr wrap="square">
            <a:spAutoFit/>
          </a:bodyPr>
          <a:lstStyle/>
          <a:p>
            <a:r>
              <a:rPr lang="en-GB" sz="2400" dirty="0"/>
              <a:t>The  gradient  of a straight line gives the speed of the moving object.</a:t>
            </a:r>
          </a:p>
          <a:p>
            <a:endParaRPr lang="en-GB" sz="2400" dirty="0"/>
          </a:p>
          <a:p>
            <a:r>
              <a:rPr lang="en-GB" sz="2400" dirty="0">
                <a:solidFill>
                  <a:srgbClr val="FF0000"/>
                </a:solidFill>
              </a:rPr>
              <a:t>(Note that a negative gradient indicates that the object is moving towards the starting point rather than away from it)</a:t>
            </a:r>
          </a:p>
        </p:txBody>
      </p:sp>
      <p:pic>
        <p:nvPicPr>
          <p:cNvPr id="6" name="Picture 5">
            <a:extLst>
              <a:ext uri="{FF2B5EF4-FFF2-40B4-BE49-F238E27FC236}">
                <a16:creationId xmlns:a16="http://schemas.microsoft.com/office/drawing/2014/main" id="{663C1BDD-75B2-4C5D-8795-DC4AADAEE6D7}"/>
              </a:ext>
            </a:extLst>
          </p:cNvPr>
          <p:cNvPicPr>
            <a:picLocks noChangeAspect="1"/>
          </p:cNvPicPr>
          <p:nvPr/>
        </p:nvPicPr>
        <p:blipFill>
          <a:blip r:embed="rId5"/>
          <a:stretch>
            <a:fillRect/>
          </a:stretch>
        </p:blipFill>
        <p:spPr>
          <a:xfrm>
            <a:off x="7206352" y="4408393"/>
            <a:ext cx="3235292" cy="2215902"/>
          </a:xfrm>
          <a:prstGeom prst="rect">
            <a:avLst/>
          </a:prstGeom>
        </p:spPr>
      </p:pic>
      <p:sp>
        <p:nvSpPr>
          <p:cNvPr id="12" name="Rectangle 11">
            <a:extLst>
              <a:ext uri="{FF2B5EF4-FFF2-40B4-BE49-F238E27FC236}">
                <a16:creationId xmlns:a16="http://schemas.microsoft.com/office/drawing/2014/main" id="{4A76A82F-F198-4739-87F9-2198EB62A6AB}"/>
              </a:ext>
            </a:extLst>
          </p:cNvPr>
          <p:cNvSpPr/>
          <p:nvPr/>
        </p:nvSpPr>
        <p:spPr bwMode="auto">
          <a:xfrm>
            <a:off x="6441085" y="1603156"/>
            <a:ext cx="5327803" cy="2687784"/>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3" name="Rectangle 12">
            <a:extLst>
              <a:ext uri="{FF2B5EF4-FFF2-40B4-BE49-F238E27FC236}">
                <a16:creationId xmlns:a16="http://schemas.microsoft.com/office/drawing/2014/main" id="{9D3FEBFE-DC29-454D-86B5-091056D40269}"/>
              </a:ext>
            </a:extLst>
          </p:cNvPr>
          <p:cNvSpPr/>
          <p:nvPr/>
        </p:nvSpPr>
        <p:spPr bwMode="auto">
          <a:xfrm>
            <a:off x="7187906" y="4387243"/>
            <a:ext cx="3253738" cy="223705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2837866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351584" y="33339"/>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Distance Time Graphs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3EF0BFF-B4D4-42C2-8670-17632DD6B6A1}"/>
              </a:ext>
            </a:extLst>
          </p:cNvPr>
          <p:cNvSpPr/>
          <p:nvPr/>
        </p:nvSpPr>
        <p:spPr>
          <a:xfrm>
            <a:off x="2478122" y="641494"/>
            <a:ext cx="9275079" cy="461665"/>
          </a:xfrm>
          <a:prstGeom prst="rect">
            <a:avLst/>
          </a:prstGeom>
        </p:spPr>
        <p:txBody>
          <a:bodyPr wrap="square">
            <a:spAutoFit/>
          </a:bodyPr>
          <a:lstStyle/>
          <a:p>
            <a:r>
              <a:rPr lang="en-GB" sz="2400" b="1" dirty="0"/>
              <a:t>Example 1 </a:t>
            </a:r>
            <a:r>
              <a:rPr lang="en-GB" sz="2400" dirty="0"/>
              <a:t>The graph shows how far a child is from home.</a:t>
            </a:r>
          </a:p>
        </p:txBody>
      </p:sp>
      <p:sp>
        <p:nvSpPr>
          <p:cNvPr id="3" name="Rectangle 2">
            <a:extLst>
              <a:ext uri="{FF2B5EF4-FFF2-40B4-BE49-F238E27FC236}">
                <a16:creationId xmlns:a16="http://schemas.microsoft.com/office/drawing/2014/main" id="{7284D19C-3D97-44BA-A549-19202650B82D}"/>
              </a:ext>
            </a:extLst>
          </p:cNvPr>
          <p:cNvSpPr/>
          <p:nvPr/>
        </p:nvSpPr>
        <p:spPr>
          <a:xfrm>
            <a:off x="9048328" y="1109217"/>
            <a:ext cx="2888890" cy="3416320"/>
          </a:xfrm>
          <a:prstGeom prst="rect">
            <a:avLst/>
          </a:prstGeom>
        </p:spPr>
        <p:txBody>
          <a:bodyPr wrap="square">
            <a:spAutoFit/>
          </a:bodyPr>
          <a:lstStyle/>
          <a:p>
            <a:pPr marL="457200" indent="-457200">
              <a:buAutoNum type="alphaLcParenBoth"/>
            </a:pPr>
            <a:r>
              <a:rPr lang="en-GB" sz="2400" dirty="0"/>
              <a:t>Describe how the child moves</a:t>
            </a:r>
          </a:p>
          <a:p>
            <a:pPr marL="457200" indent="-457200">
              <a:buAutoNum type="alphaLcParenBoth"/>
            </a:pPr>
            <a:endParaRPr lang="en-GB" sz="2400" dirty="0"/>
          </a:p>
          <a:p>
            <a:pPr marL="457200" indent="-457200">
              <a:buAutoNum type="alphaLcParenBoth" startAt="2"/>
            </a:pPr>
            <a:r>
              <a:rPr lang="en-GB" sz="2400" dirty="0"/>
              <a:t>Calculate the speed of the child on each part of the journey.</a:t>
            </a:r>
          </a:p>
          <a:p>
            <a:pPr marL="457200" indent="-457200">
              <a:buAutoNum type="alphaLcParenBoth" startAt="2"/>
            </a:pPr>
            <a:endParaRPr lang="en-GB" sz="2400" dirty="0"/>
          </a:p>
        </p:txBody>
      </p:sp>
      <p:pic>
        <p:nvPicPr>
          <p:cNvPr id="4" name="Picture 3">
            <a:extLst>
              <a:ext uri="{FF2B5EF4-FFF2-40B4-BE49-F238E27FC236}">
                <a16:creationId xmlns:a16="http://schemas.microsoft.com/office/drawing/2014/main" id="{181E8A81-B8A3-4AA7-AA2F-7A97FC9B8760}"/>
              </a:ext>
            </a:extLst>
          </p:cNvPr>
          <p:cNvPicPr>
            <a:picLocks noChangeAspect="1"/>
          </p:cNvPicPr>
          <p:nvPr/>
        </p:nvPicPr>
        <p:blipFill>
          <a:blip r:embed="rId4"/>
          <a:stretch>
            <a:fillRect/>
          </a:stretch>
        </p:blipFill>
        <p:spPr>
          <a:xfrm>
            <a:off x="2837109" y="1103159"/>
            <a:ext cx="6075313" cy="3279269"/>
          </a:xfrm>
          <a:prstGeom prst="rect">
            <a:avLst/>
          </a:prstGeom>
        </p:spPr>
      </p:pic>
      <p:sp>
        <p:nvSpPr>
          <p:cNvPr id="5" name="Rectangle 4">
            <a:extLst>
              <a:ext uri="{FF2B5EF4-FFF2-40B4-BE49-F238E27FC236}">
                <a16:creationId xmlns:a16="http://schemas.microsoft.com/office/drawing/2014/main" id="{A74D0BFE-A59D-4EAD-BA55-770D13BF8983}"/>
              </a:ext>
            </a:extLst>
          </p:cNvPr>
          <p:cNvSpPr/>
          <p:nvPr/>
        </p:nvSpPr>
        <p:spPr>
          <a:xfrm>
            <a:off x="2999655" y="4633360"/>
            <a:ext cx="11045775" cy="1938992"/>
          </a:xfrm>
          <a:prstGeom prst="rect">
            <a:avLst/>
          </a:prstGeom>
        </p:spPr>
        <p:txBody>
          <a:bodyPr wrap="square">
            <a:spAutoFit/>
          </a:bodyPr>
          <a:lstStyle/>
          <a:p>
            <a:r>
              <a:rPr lang="en-GB" sz="2400" dirty="0">
                <a:solidFill>
                  <a:srgbClr val="FF0000"/>
                </a:solidFill>
              </a:rPr>
              <a:t>Part 1: The child moves away from home at a constant speed. </a:t>
            </a:r>
          </a:p>
          <a:p>
            <a:r>
              <a:rPr lang="en-GB" sz="2400" dirty="0">
                <a:solidFill>
                  <a:srgbClr val="FF0000"/>
                </a:solidFill>
              </a:rPr>
              <a:t>Part 2: The child remains in the same position. </a:t>
            </a:r>
          </a:p>
          <a:p>
            <a:r>
              <a:rPr lang="en-GB" sz="2400" dirty="0">
                <a:solidFill>
                  <a:srgbClr val="FF0000"/>
                </a:solidFill>
              </a:rPr>
              <a:t>Part 3: The child returns to the starting point at a steady speed.</a:t>
            </a:r>
          </a:p>
          <a:p>
            <a:r>
              <a:rPr lang="en-GB" sz="2400" dirty="0">
                <a:solidFill>
                  <a:srgbClr val="FF0000"/>
                </a:solidFill>
              </a:rPr>
              <a:t>Part 1 : 1000 ÷80 = 12.5 m/s</a:t>
            </a:r>
          </a:p>
          <a:p>
            <a:r>
              <a:rPr lang="en-GB" sz="2400" dirty="0">
                <a:solidFill>
                  <a:srgbClr val="FF0000"/>
                </a:solidFill>
              </a:rPr>
              <a:t>Part 2 : 0 m/s</a:t>
            </a:r>
          </a:p>
        </p:txBody>
      </p:sp>
      <p:sp>
        <p:nvSpPr>
          <p:cNvPr id="6" name="Rectangle 5">
            <a:extLst>
              <a:ext uri="{FF2B5EF4-FFF2-40B4-BE49-F238E27FC236}">
                <a16:creationId xmlns:a16="http://schemas.microsoft.com/office/drawing/2014/main" id="{F249DC56-4BD6-471A-A9B6-88F93A883A94}"/>
              </a:ext>
            </a:extLst>
          </p:cNvPr>
          <p:cNvSpPr/>
          <p:nvPr/>
        </p:nvSpPr>
        <p:spPr>
          <a:xfrm>
            <a:off x="2518202" y="4317889"/>
            <a:ext cx="1417557" cy="461665"/>
          </a:xfrm>
          <a:prstGeom prst="rect">
            <a:avLst/>
          </a:prstGeom>
        </p:spPr>
        <p:txBody>
          <a:bodyPr wrap="square">
            <a:spAutoFit/>
          </a:bodyPr>
          <a:lstStyle/>
          <a:p>
            <a:r>
              <a:rPr lang="en-GB" sz="2400" b="1" dirty="0"/>
              <a:t>Solution</a:t>
            </a:r>
            <a:endParaRPr lang="en-GB" sz="2400" dirty="0"/>
          </a:p>
        </p:txBody>
      </p:sp>
      <p:sp>
        <p:nvSpPr>
          <p:cNvPr id="7" name="TextBox 6">
            <a:extLst>
              <a:ext uri="{FF2B5EF4-FFF2-40B4-BE49-F238E27FC236}">
                <a16:creationId xmlns:a16="http://schemas.microsoft.com/office/drawing/2014/main" id="{EC3BE628-0BBE-42D1-9DC4-0113DA0FDDDE}"/>
              </a:ext>
            </a:extLst>
          </p:cNvPr>
          <p:cNvSpPr txBox="1"/>
          <p:nvPr/>
        </p:nvSpPr>
        <p:spPr>
          <a:xfrm>
            <a:off x="3009430" y="6396335"/>
            <a:ext cx="4200695" cy="461665"/>
          </a:xfrm>
          <a:prstGeom prst="rect">
            <a:avLst/>
          </a:prstGeom>
          <a:noFill/>
        </p:spPr>
        <p:txBody>
          <a:bodyPr wrap="square" rtlCol="0">
            <a:spAutoFit/>
          </a:bodyPr>
          <a:lstStyle/>
          <a:p>
            <a:r>
              <a:rPr lang="en-GB" sz="2400" dirty="0">
                <a:solidFill>
                  <a:srgbClr val="FF0000"/>
                </a:solidFill>
              </a:rPr>
              <a:t>Part 3: 1000 ÷10 = 100 m/s</a:t>
            </a:r>
          </a:p>
        </p:txBody>
      </p:sp>
      <p:sp>
        <p:nvSpPr>
          <p:cNvPr id="8" name="TextBox 7">
            <a:extLst>
              <a:ext uri="{FF2B5EF4-FFF2-40B4-BE49-F238E27FC236}">
                <a16:creationId xmlns:a16="http://schemas.microsoft.com/office/drawing/2014/main" id="{B2CBDA07-C2B9-48CF-A7A3-50294B181F10}"/>
              </a:ext>
            </a:extLst>
          </p:cNvPr>
          <p:cNvSpPr txBox="1"/>
          <p:nvPr/>
        </p:nvSpPr>
        <p:spPr>
          <a:xfrm>
            <a:off x="2552920" y="4616815"/>
            <a:ext cx="648072" cy="461665"/>
          </a:xfrm>
          <a:prstGeom prst="rect">
            <a:avLst/>
          </a:prstGeom>
          <a:noFill/>
        </p:spPr>
        <p:txBody>
          <a:bodyPr wrap="square" rtlCol="0">
            <a:spAutoFit/>
          </a:bodyPr>
          <a:lstStyle/>
          <a:p>
            <a:r>
              <a:rPr lang="en-GB" sz="2400" dirty="0"/>
              <a:t>(a)</a:t>
            </a:r>
          </a:p>
        </p:txBody>
      </p:sp>
      <p:sp>
        <p:nvSpPr>
          <p:cNvPr id="9" name="Rectangle 8">
            <a:extLst>
              <a:ext uri="{FF2B5EF4-FFF2-40B4-BE49-F238E27FC236}">
                <a16:creationId xmlns:a16="http://schemas.microsoft.com/office/drawing/2014/main" id="{E7AF1F77-2AFE-4333-881A-768C86ACE68D}"/>
              </a:ext>
            </a:extLst>
          </p:cNvPr>
          <p:cNvSpPr/>
          <p:nvPr/>
        </p:nvSpPr>
        <p:spPr>
          <a:xfrm>
            <a:off x="2518203" y="5703837"/>
            <a:ext cx="561372" cy="461665"/>
          </a:xfrm>
          <a:prstGeom prst="rect">
            <a:avLst/>
          </a:prstGeom>
        </p:spPr>
        <p:txBody>
          <a:bodyPr wrap="none">
            <a:spAutoFit/>
          </a:bodyPr>
          <a:lstStyle/>
          <a:p>
            <a:r>
              <a:rPr lang="en-GB" sz="2400" dirty="0"/>
              <a:t>(b)</a:t>
            </a:r>
          </a:p>
        </p:txBody>
      </p:sp>
      <p:cxnSp>
        <p:nvCxnSpPr>
          <p:cNvPr id="11" name="Straight Connector 10">
            <a:extLst>
              <a:ext uri="{FF2B5EF4-FFF2-40B4-BE49-F238E27FC236}">
                <a16:creationId xmlns:a16="http://schemas.microsoft.com/office/drawing/2014/main" id="{99B24214-2834-4F40-83C1-87D0D985F2D8}"/>
              </a:ext>
            </a:extLst>
          </p:cNvPr>
          <p:cNvCxnSpPr>
            <a:cxnSpLocks/>
          </p:cNvCxnSpPr>
          <p:nvPr/>
        </p:nvCxnSpPr>
        <p:spPr bwMode="auto">
          <a:xfrm flipV="1">
            <a:off x="3647728" y="1796767"/>
            <a:ext cx="1872208" cy="2024833"/>
          </a:xfrm>
          <a:prstGeom prst="line">
            <a:avLst/>
          </a:prstGeom>
          <a:ln w="57150">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4" name="Straight Connector 13">
            <a:extLst>
              <a:ext uri="{FF2B5EF4-FFF2-40B4-BE49-F238E27FC236}">
                <a16:creationId xmlns:a16="http://schemas.microsoft.com/office/drawing/2014/main" id="{9924CE68-82AC-46ED-A65B-FEB76F204034}"/>
              </a:ext>
            </a:extLst>
          </p:cNvPr>
          <p:cNvCxnSpPr/>
          <p:nvPr/>
        </p:nvCxnSpPr>
        <p:spPr bwMode="auto">
          <a:xfrm>
            <a:off x="5519936" y="1796767"/>
            <a:ext cx="482238" cy="0"/>
          </a:xfrm>
          <a:prstGeom prst="line">
            <a:avLst/>
          </a:prstGeom>
          <a:ln w="57150">
            <a:solidFill>
              <a:srgbClr val="FFFF00"/>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C8CA094E-299A-4A19-8C18-138D5F83C8EB}"/>
              </a:ext>
            </a:extLst>
          </p:cNvPr>
          <p:cNvCxnSpPr/>
          <p:nvPr/>
        </p:nvCxnSpPr>
        <p:spPr bwMode="auto">
          <a:xfrm>
            <a:off x="5973602" y="1804960"/>
            <a:ext cx="2326074" cy="2024833"/>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92D64A32-53A5-4829-B722-479B413467CD}"/>
              </a:ext>
            </a:extLst>
          </p:cNvPr>
          <p:cNvCxnSpPr/>
          <p:nvPr/>
        </p:nvCxnSpPr>
        <p:spPr bwMode="auto">
          <a:xfrm>
            <a:off x="3647728" y="3821600"/>
            <a:ext cx="1872208"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0" name="Straight Connector 19">
            <a:extLst>
              <a:ext uri="{FF2B5EF4-FFF2-40B4-BE49-F238E27FC236}">
                <a16:creationId xmlns:a16="http://schemas.microsoft.com/office/drawing/2014/main" id="{DE64494A-8C4B-4B9B-9794-4702DB2E84B1}"/>
              </a:ext>
            </a:extLst>
          </p:cNvPr>
          <p:cNvCxnSpPr/>
          <p:nvPr/>
        </p:nvCxnSpPr>
        <p:spPr bwMode="auto">
          <a:xfrm flipV="1">
            <a:off x="5519171" y="1804960"/>
            <a:ext cx="0" cy="2024833"/>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33EC3359-DEC9-41AE-B26E-B88A17A495AF}"/>
              </a:ext>
            </a:extLst>
          </p:cNvPr>
          <p:cNvCxnSpPr/>
          <p:nvPr/>
        </p:nvCxnSpPr>
        <p:spPr bwMode="auto">
          <a:xfrm>
            <a:off x="5973602" y="1813153"/>
            <a:ext cx="0" cy="201664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4" name="Straight Connector 23">
            <a:extLst>
              <a:ext uri="{FF2B5EF4-FFF2-40B4-BE49-F238E27FC236}">
                <a16:creationId xmlns:a16="http://schemas.microsoft.com/office/drawing/2014/main" id="{ACD6214D-FEFF-4E93-A6A8-207F1A771730}"/>
              </a:ext>
            </a:extLst>
          </p:cNvPr>
          <p:cNvCxnSpPr/>
          <p:nvPr/>
        </p:nvCxnSpPr>
        <p:spPr bwMode="auto">
          <a:xfrm>
            <a:off x="5973602" y="3829793"/>
            <a:ext cx="2326074"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1" name="Rectangle 20">
            <a:extLst>
              <a:ext uri="{FF2B5EF4-FFF2-40B4-BE49-F238E27FC236}">
                <a16:creationId xmlns:a16="http://schemas.microsoft.com/office/drawing/2014/main" id="{A8F676A6-C8BE-4FB1-A0FE-86A1E0EE1B81}"/>
              </a:ext>
            </a:extLst>
          </p:cNvPr>
          <p:cNvSpPr/>
          <p:nvPr/>
        </p:nvSpPr>
        <p:spPr bwMode="auto">
          <a:xfrm>
            <a:off x="2798888" y="1101966"/>
            <a:ext cx="6113533" cy="3245745"/>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8805033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Distance Time Graphs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09DC5CB-5846-4899-B387-4FA11545C4F9}"/>
              </a:ext>
            </a:extLst>
          </p:cNvPr>
          <p:cNvSpPr/>
          <p:nvPr/>
        </p:nvSpPr>
        <p:spPr>
          <a:xfrm>
            <a:off x="2218075" y="594715"/>
            <a:ext cx="9433048" cy="1569660"/>
          </a:xfrm>
          <a:prstGeom prst="rect">
            <a:avLst/>
          </a:prstGeom>
        </p:spPr>
        <p:txBody>
          <a:bodyPr wrap="square">
            <a:spAutoFit/>
          </a:bodyPr>
          <a:lstStyle/>
          <a:p>
            <a:r>
              <a:rPr lang="en-GB" sz="2400" b="1" dirty="0"/>
              <a:t>Example 2</a:t>
            </a:r>
          </a:p>
          <a:p>
            <a:r>
              <a:rPr lang="en-GB" sz="2400" dirty="0"/>
              <a:t>On a journey, Rebecca drives at 50 mph for 2 hours, rests for 1 hour and then drives another 70 miles in 1.5 hours.</a:t>
            </a:r>
          </a:p>
          <a:p>
            <a:r>
              <a:rPr lang="en-GB" sz="2400" dirty="0"/>
              <a:t>Draw a distance-time graph to illustrate this journey.</a:t>
            </a:r>
          </a:p>
        </p:txBody>
      </p:sp>
      <p:pic>
        <p:nvPicPr>
          <p:cNvPr id="3" name="Picture 2">
            <a:extLst>
              <a:ext uri="{FF2B5EF4-FFF2-40B4-BE49-F238E27FC236}">
                <a16:creationId xmlns:a16="http://schemas.microsoft.com/office/drawing/2014/main" id="{81FC03DC-A9DA-4942-99F2-B40A2BD9DADD}"/>
              </a:ext>
            </a:extLst>
          </p:cNvPr>
          <p:cNvPicPr>
            <a:picLocks noChangeAspect="1"/>
          </p:cNvPicPr>
          <p:nvPr/>
        </p:nvPicPr>
        <p:blipFill>
          <a:blip r:embed="rId4"/>
          <a:stretch>
            <a:fillRect/>
          </a:stretch>
        </p:blipFill>
        <p:spPr>
          <a:xfrm>
            <a:off x="2318041" y="2155814"/>
            <a:ext cx="4327629" cy="4437203"/>
          </a:xfrm>
          <a:prstGeom prst="rect">
            <a:avLst/>
          </a:prstGeom>
        </p:spPr>
      </p:pic>
      <p:cxnSp>
        <p:nvCxnSpPr>
          <p:cNvPr id="5" name="Straight Connector 4">
            <a:extLst>
              <a:ext uri="{FF2B5EF4-FFF2-40B4-BE49-F238E27FC236}">
                <a16:creationId xmlns:a16="http://schemas.microsoft.com/office/drawing/2014/main" id="{1C421379-CC18-4A1F-BC37-B6806D7221D2}"/>
              </a:ext>
            </a:extLst>
          </p:cNvPr>
          <p:cNvCxnSpPr/>
          <p:nvPr/>
        </p:nvCxnSpPr>
        <p:spPr bwMode="auto">
          <a:xfrm flipV="1">
            <a:off x="2999656" y="4365104"/>
            <a:ext cx="1440160" cy="1800200"/>
          </a:xfrm>
          <a:prstGeom prst="line">
            <a:avLst/>
          </a:prstGeom>
          <a:ln w="38100">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7" name="Straight Connector 6">
            <a:extLst>
              <a:ext uri="{FF2B5EF4-FFF2-40B4-BE49-F238E27FC236}">
                <a16:creationId xmlns:a16="http://schemas.microsoft.com/office/drawing/2014/main" id="{9F80F014-50A4-4D03-B837-1F1A107CDDF7}"/>
              </a:ext>
            </a:extLst>
          </p:cNvPr>
          <p:cNvCxnSpPr/>
          <p:nvPr/>
        </p:nvCxnSpPr>
        <p:spPr bwMode="auto">
          <a:xfrm>
            <a:off x="4439816" y="4365104"/>
            <a:ext cx="720080" cy="0"/>
          </a:xfrm>
          <a:prstGeom prst="line">
            <a:avLst/>
          </a:prstGeom>
          <a:ln w="38100">
            <a:solidFill>
              <a:srgbClr val="FFC00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9" name="Straight Connector 8">
            <a:extLst>
              <a:ext uri="{FF2B5EF4-FFF2-40B4-BE49-F238E27FC236}">
                <a16:creationId xmlns:a16="http://schemas.microsoft.com/office/drawing/2014/main" id="{A715043D-6146-44A6-8DA0-2B4457D3D08E}"/>
              </a:ext>
            </a:extLst>
          </p:cNvPr>
          <p:cNvCxnSpPr/>
          <p:nvPr/>
        </p:nvCxnSpPr>
        <p:spPr bwMode="auto">
          <a:xfrm flipV="1">
            <a:off x="5159896" y="3140968"/>
            <a:ext cx="1008112" cy="1224136"/>
          </a:xfrm>
          <a:prstGeom prst="line">
            <a:avLst/>
          </a:prstGeom>
          <a:ln w="381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895FCFC5-90BA-4406-B071-9ECE72E82585}"/>
              </a:ext>
            </a:extLst>
          </p:cNvPr>
          <p:cNvSpPr txBox="1"/>
          <p:nvPr/>
        </p:nvSpPr>
        <p:spPr>
          <a:xfrm>
            <a:off x="6582525" y="2706616"/>
            <a:ext cx="5609475" cy="461665"/>
          </a:xfrm>
          <a:prstGeom prst="rect">
            <a:avLst/>
          </a:prstGeom>
          <a:noFill/>
        </p:spPr>
        <p:txBody>
          <a:bodyPr wrap="square" rtlCol="0">
            <a:spAutoFit/>
          </a:bodyPr>
          <a:lstStyle/>
          <a:p>
            <a:r>
              <a:rPr lang="en-GB" sz="2400" dirty="0">
                <a:solidFill>
                  <a:srgbClr val="FF0000"/>
                </a:solidFill>
              </a:rPr>
              <a:t>(a) Part 1: Distance = 2 x 50 =100 miles</a:t>
            </a:r>
          </a:p>
        </p:txBody>
      </p:sp>
      <p:sp>
        <p:nvSpPr>
          <p:cNvPr id="11" name="Rectangle 10">
            <a:extLst>
              <a:ext uri="{FF2B5EF4-FFF2-40B4-BE49-F238E27FC236}">
                <a16:creationId xmlns:a16="http://schemas.microsoft.com/office/drawing/2014/main" id="{75CC7FC4-0F6D-449C-945A-B0972F01CF16}"/>
              </a:ext>
            </a:extLst>
          </p:cNvPr>
          <p:cNvSpPr/>
          <p:nvPr/>
        </p:nvSpPr>
        <p:spPr>
          <a:xfrm>
            <a:off x="6680200" y="2228858"/>
            <a:ext cx="1210588" cy="400110"/>
          </a:xfrm>
          <a:prstGeom prst="rect">
            <a:avLst/>
          </a:prstGeom>
        </p:spPr>
        <p:txBody>
          <a:bodyPr wrap="none">
            <a:spAutoFit/>
          </a:bodyPr>
          <a:lstStyle/>
          <a:p>
            <a:r>
              <a:rPr lang="en-GB" b="1" dirty="0"/>
              <a:t>Solution</a:t>
            </a:r>
          </a:p>
        </p:txBody>
      </p:sp>
      <p:sp>
        <p:nvSpPr>
          <p:cNvPr id="12" name="Rectangle 11">
            <a:extLst>
              <a:ext uri="{FF2B5EF4-FFF2-40B4-BE49-F238E27FC236}">
                <a16:creationId xmlns:a16="http://schemas.microsoft.com/office/drawing/2014/main" id="{BD331327-AACD-49EC-9E01-2DA95F2CC98F}"/>
              </a:ext>
            </a:extLst>
          </p:cNvPr>
          <p:cNvSpPr/>
          <p:nvPr/>
        </p:nvSpPr>
        <p:spPr>
          <a:xfrm>
            <a:off x="6589093" y="3489352"/>
            <a:ext cx="4161717" cy="461665"/>
          </a:xfrm>
          <a:prstGeom prst="rect">
            <a:avLst/>
          </a:prstGeom>
        </p:spPr>
        <p:txBody>
          <a:bodyPr wrap="none">
            <a:spAutoFit/>
          </a:bodyPr>
          <a:lstStyle/>
          <a:p>
            <a:r>
              <a:rPr lang="en-GB" sz="2400" dirty="0">
                <a:solidFill>
                  <a:srgbClr val="FF0000"/>
                </a:solidFill>
              </a:rPr>
              <a:t>(b) Part 2: Distance = 0 miles</a:t>
            </a:r>
          </a:p>
        </p:txBody>
      </p:sp>
      <p:sp>
        <p:nvSpPr>
          <p:cNvPr id="13" name="Rectangle 12">
            <a:extLst>
              <a:ext uri="{FF2B5EF4-FFF2-40B4-BE49-F238E27FC236}">
                <a16:creationId xmlns:a16="http://schemas.microsoft.com/office/drawing/2014/main" id="{06F4695E-1590-4D2B-B8DB-6E9B7E4EF395}"/>
              </a:ext>
            </a:extLst>
          </p:cNvPr>
          <p:cNvSpPr/>
          <p:nvPr/>
        </p:nvSpPr>
        <p:spPr>
          <a:xfrm>
            <a:off x="6627123" y="4233744"/>
            <a:ext cx="4315605" cy="461665"/>
          </a:xfrm>
          <a:prstGeom prst="rect">
            <a:avLst/>
          </a:prstGeom>
        </p:spPr>
        <p:txBody>
          <a:bodyPr wrap="none">
            <a:spAutoFit/>
          </a:bodyPr>
          <a:lstStyle/>
          <a:p>
            <a:r>
              <a:rPr lang="en-GB" sz="2400" dirty="0">
                <a:solidFill>
                  <a:srgbClr val="FF0000"/>
                </a:solidFill>
              </a:rPr>
              <a:t>(c) Part 3: Distance = 70 miles</a:t>
            </a:r>
          </a:p>
        </p:txBody>
      </p:sp>
      <p:sp>
        <p:nvSpPr>
          <p:cNvPr id="14" name="Rectangle 13">
            <a:extLst>
              <a:ext uri="{FF2B5EF4-FFF2-40B4-BE49-F238E27FC236}">
                <a16:creationId xmlns:a16="http://schemas.microsoft.com/office/drawing/2014/main" id="{F3E6957B-BB6D-4FBB-B482-ABB3F98C4E2D}"/>
              </a:ext>
            </a:extLst>
          </p:cNvPr>
          <p:cNvSpPr/>
          <p:nvPr/>
        </p:nvSpPr>
        <p:spPr bwMode="auto">
          <a:xfrm>
            <a:off x="2325304" y="2140880"/>
            <a:ext cx="4320365" cy="4437203"/>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7471955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Distance Time Graphs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F47059A-8E73-489B-A2E8-141FEEE7C20B}"/>
              </a:ext>
            </a:extLst>
          </p:cNvPr>
          <p:cNvSpPr/>
          <p:nvPr/>
        </p:nvSpPr>
        <p:spPr>
          <a:xfrm>
            <a:off x="2286144" y="684711"/>
            <a:ext cx="9840416" cy="1200329"/>
          </a:xfrm>
          <a:prstGeom prst="rect">
            <a:avLst/>
          </a:prstGeom>
        </p:spPr>
        <p:txBody>
          <a:bodyPr wrap="square">
            <a:spAutoFit/>
          </a:bodyPr>
          <a:lstStyle/>
          <a:p>
            <a:r>
              <a:rPr lang="en-GB" sz="2400" b="1" dirty="0"/>
              <a:t>Example</a:t>
            </a:r>
            <a:r>
              <a:rPr lang="en-GB" b="1" dirty="0"/>
              <a:t> 3</a:t>
            </a:r>
          </a:p>
          <a:p>
            <a:r>
              <a:rPr lang="en-GB" sz="2400" dirty="0"/>
              <a:t>The graph shows how Tom's distance from home varies with time, when he visits Ian.</a:t>
            </a:r>
          </a:p>
        </p:txBody>
      </p:sp>
      <p:pic>
        <p:nvPicPr>
          <p:cNvPr id="3" name="Picture 2">
            <a:extLst>
              <a:ext uri="{FF2B5EF4-FFF2-40B4-BE49-F238E27FC236}">
                <a16:creationId xmlns:a16="http://schemas.microsoft.com/office/drawing/2014/main" id="{1EA6A58A-08FA-4A6F-AE27-B6C5E063537E}"/>
              </a:ext>
            </a:extLst>
          </p:cNvPr>
          <p:cNvPicPr>
            <a:picLocks noChangeAspect="1"/>
          </p:cNvPicPr>
          <p:nvPr/>
        </p:nvPicPr>
        <p:blipFill>
          <a:blip r:embed="rId4"/>
          <a:stretch>
            <a:fillRect/>
          </a:stretch>
        </p:blipFill>
        <p:spPr>
          <a:xfrm>
            <a:off x="6920552" y="1774153"/>
            <a:ext cx="4856884" cy="3638642"/>
          </a:xfrm>
          <a:prstGeom prst="rect">
            <a:avLst/>
          </a:prstGeom>
        </p:spPr>
      </p:pic>
      <p:sp>
        <p:nvSpPr>
          <p:cNvPr id="4" name="Rectangle 3">
            <a:extLst>
              <a:ext uri="{FF2B5EF4-FFF2-40B4-BE49-F238E27FC236}">
                <a16:creationId xmlns:a16="http://schemas.microsoft.com/office/drawing/2014/main" id="{80B96474-78B7-4BC8-B5C8-13FD27C9EDB8}"/>
              </a:ext>
            </a:extLst>
          </p:cNvPr>
          <p:cNvSpPr/>
          <p:nvPr/>
        </p:nvSpPr>
        <p:spPr>
          <a:xfrm>
            <a:off x="2282196" y="1808879"/>
            <a:ext cx="4655120" cy="3785652"/>
          </a:xfrm>
          <a:prstGeom prst="rect">
            <a:avLst/>
          </a:prstGeom>
        </p:spPr>
        <p:txBody>
          <a:bodyPr wrap="square">
            <a:spAutoFit/>
          </a:bodyPr>
          <a:lstStyle/>
          <a:p>
            <a:r>
              <a:rPr lang="en-GB" sz="2400" dirty="0"/>
              <a:t>(a)	How long does Tom spend at Ian's?</a:t>
            </a:r>
          </a:p>
          <a:p>
            <a:r>
              <a:rPr lang="en-GB" sz="2400" dirty="0"/>
              <a:t>(b)	How far is it from Tom's home to Ian's?</a:t>
            </a:r>
          </a:p>
          <a:p>
            <a:r>
              <a:rPr lang="en-GB" sz="2400" dirty="0"/>
              <a:t>(c)	For how long does Tom stop on the way to Ian's?</a:t>
            </a:r>
          </a:p>
          <a:p>
            <a:r>
              <a:rPr lang="en-GB" sz="2400" dirty="0"/>
              <a:t>(d)	On which part of the journey does Tom travel the fastest?</a:t>
            </a:r>
          </a:p>
          <a:p>
            <a:r>
              <a:rPr lang="en-GB" sz="2400" dirty="0"/>
              <a:t>(e)	How fast does Tom walk on the way back from Ian's?</a:t>
            </a:r>
          </a:p>
        </p:txBody>
      </p:sp>
      <p:cxnSp>
        <p:nvCxnSpPr>
          <p:cNvPr id="6" name="Straight Connector 5">
            <a:extLst>
              <a:ext uri="{FF2B5EF4-FFF2-40B4-BE49-F238E27FC236}">
                <a16:creationId xmlns:a16="http://schemas.microsoft.com/office/drawing/2014/main" id="{9472E999-7135-4B9F-86E3-9FD6D884509F}"/>
              </a:ext>
            </a:extLst>
          </p:cNvPr>
          <p:cNvCxnSpPr/>
          <p:nvPr/>
        </p:nvCxnSpPr>
        <p:spPr bwMode="auto">
          <a:xfrm>
            <a:off x="8760296" y="2492896"/>
            <a:ext cx="1656184" cy="0"/>
          </a:xfrm>
          <a:prstGeom prst="line">
            <a:avLst/>
          </a:prstGeom>
          <a:solidFill>
            <a:srgbClr val="00B8FF"/>
          </a:solidFill>
          <a:ln w="57150" cap="flat" cmpd="sng" algn="ctr">
            <a:solidFill>
              <a:srgbClr val="FF0000"/>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1565EE47-AEDA-4644-9DB2-A5192F7A7178}"/>
              </a:ext>
            </a:extLst>
          </p:cNvPr>
          <p:cNvSpPr txBox="1"/>
          <p:nvPr/>
        </p:nvSpPr>
        <p:spPr>
          <a:xfrm>
            <a:off x="3359696" y="2182538"/>
            <a:ext cx="3672408" cy="461665"/>
          </a:xfrm>
          <a:prstGeom prst="rect">
            <a:avLst/>
          </a:prstGeom>
          <a:noFill/>
        </p:spPr>
        <p:txBody>
          <a:bodyPr wrap="square" rtlCol="0">
            <a:spAutoFit/>
          </a:bodyPr>
          <a:lstStyle/>
          <a:p>
            <a:r>
              <a:rPr lang="en-GB" sz="2400" dirty="0">
                <a:solidFill>
                  <a:srgbClr val="FF0000"/>
                </a:solidFill>
              </a:rPr>
              <a:t>90 - 40 = 50 minutes</a:t>
            </a:r>
          </a:p>
        </p:txBody>
      </p:sp>
      <p:cxnSp>
        <p:nvCxnSpPr>
          <p:cNvPr id="11" name="Straight Connector 10">
            <a:extLst>
              <a:ext uri="{FF2B5EF4-FFF2-40B4-BE49-F238E27FC236}">
                <a16:creationId xmlns:a16="http://schemas.microsoft.com/office/drawing/2014/main" id="{1AFF3148-D228-4B0A-8CBC-2B97A44172AA}"/>
              </a:ext>
            </a:extLst>
          </p:cNvPr>
          <p:cNvCxnSpPr/>
          <p:nvPr/>
        </p:nvCxnSpPr>
        <p:spPr bwMode="auto">
          <a:xfrm flipV="1">
            <a:off x="7464152" y="2492896"/>
            <a:ext cx="0" cy="2461627"/>
          </a:xfrm>
          <a:prstGeom prst="line">
            <a:avLst/>
          </a:prstGeom>
          <a:solidFill>
            <a:srgbClr val="00B8FF"/>
          </a:solidFill>
          <a:ln w="38100" cap="flat" cmpd="sng" algn="ctr">
            <a:solidFill>
              <a:srgbClr val="FFFF00"/>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79F53F83-C871-4D16-9F94-5F17A6C5A57D}"/>
              </a:ext>
            </a:extLst>
          </p:cNvPr>
          <p:cNvSpPr/>
          <p:nvPr/>
        </p:nvSpPr>
        <p:spPr>
          <a:xfrm>
            <a:off x="4032840" y="2913679"/>
            <a:ext cx="2143536" cy="461665"/>
          </a:xfrm>
          <a:prstGeom prst="rect">
            <a:avLst/>
          </a:prstGeom>
        </p:spPr>
        <p:txBody>
          <a:bodyPr wrap="none">
            <a:spAutoFit/>
          </a:bodyPr>
          <a:lstStyle/>
          <a:p>
            <a:r>
              <a:rPr lang="en-GB" sz="2400" dirty="0">
                <a:solidFill>
                  <a:srgbClr val="FF0000"/>
                </a:solidFill>
              </a:rPr>
              <a:t>3000 m = 3km</a:t>
            </a:r>
          </a:p>
        </p:txBody>
      </p:sp>
      <p:cxnSp>
        <p:nvCxnSpPr>
          <p:cNvPr id="14" name="Straight Connector 13">
            <a:extLst>
              <a:ext uri="{FF2B5EF4-FFF2-40B4-BE49-F238E27FC236}">
                <a16:creationId xmlns:a16="http://schemas.microsoft.com/office/drawing/2014/main" id="{EFC03873-19C3-48E8-A717-DF3DC435EADF}"/>
              </a:ext>
            </a:extLst>
          </p:cNvPr>
          <p:cNvCxnSpPr>
            <a:cxnSpLocks/>
          </p:cNvCxnSpPr>
          <p:nvPr/>
        </p:nvCxnSpPr>
        <p:spPr bwMode="auto">
          <a:xfrm>
            <a:off x="8112224" y="4149080"/>
            <a:ext cx="360040" cy="0"/>
          </a:xfrm>
          <a:prstGeom prst="line">
            <a:avLst/>
          </a:prstGeom>
          <a:solidFill>
            <a:srgbClr val="00B8FF"/>
          </a:solidFill>
          <a:ln w="38100" cap="flat" cmpd="sng" algn="ctr">
            <a:solidFill>
              <a:srgbClr val="00B0F0"/>
            </a:solidFill>
            <a:prstDash val="solid"/>
            <a:round/>
            <a:headEnd type="none" w="med" len="med"/>
            <a:tailEnd type="none" w="med" len="med"/>
          </a:ln>
          <a:effectLst/>
        </p:spPr>
      </p:cxnSp>
      <p:sp>
        <p:nvSpPr>
          <p:cNvPr id="16" name="Rectangle 15">
            <a:extLst>
              <a:ext uri="{FF2B5EF4-FFF2-40B4-BE49-F238E27FC236}">
                <a16:creationId xmlns:a16="http://schemas.microsoft.com/office/drawing/2014/main" id="{92C15317-9E62-4B9F-9CE5-EB361340F2B9}"/>
              </a:ext>
            </a:extLst>
          </p:cNvPr>
          <p:cNvSpPr/>
          <p:nvPr/>
        </p:nvSpPr>
        <p:spPr>
          <a:xfrm>
            <a:off x="5091264" y="3644820"/>
            <a:ext cx="1691489" cy="461665"/>
          </a:xfrm>
          <a:prstGeom prst="rect">
            <a:avLst/>
          </a:prstGeom>
        </p:spPr>
        <p:txBody>
          <a:bodyPr wrap="none">
            <a:spAutoFit/>
          </a:bodyPr>
          <a:lstStyle/>
          <a:p>
            <a:r>
              <a:rPr lang="en-GB" sz="2400" dirty="0">
                <a:solidFill>
                  <a:srgbClr val="FF0000"/>
                </a:solidFill>
              </a:rPr>
              <a:t>10 minutes</a:t>
            </a:r>
          </a:p>
        </p:txBody>
      </p:sp>
      <p:cxnSp>
        <p:nvCxnSpPr>
          <p:cNvPr id="18" name="Straight Connector 17">
            <a:extLst>
              <a:ext uri="{FF2B5EF4-FFF2-40B4-BE49-F238E27FC236}">
                <a16:creationId xmlns:a16="http://schemas.microsoft.com/office/drawing/2014/main" id="{D942D18E-5239-46A8-B62B-C877EC1B0D49}"/>
              </a:ext>
            </a:extLst>
          </p:cNvPr>
          <p:cNvCxnSpPr>
            <a:cxnSpLocks/>
          </p:cNvCxnSpPr>
          <p:nvPr/>
        </p:nvCxnSpPr>
        <p:spPr bwMode="auto">
          <a:xfrm flipV="1">
            <a:off x="8445886" y="2492896"/>
            <a:ext cx="314410" cy="1656184"/>
          </a:xfrm>
          <a:prstGeom prst="line">
            <a:avLst/>
          </a:prstGeom>
          <a:solidFill>
            <a:srgbClr val="00B8FF"/>
          </a:solidFill>
          <a:ln w="38100" cap="flat" cmpd="sng" algn="ctr">
            <a:solidFill>
              <a:srgbClr val="00B050"/>
            </a:solidFill>
            <a:prstDash val="solid"/>
            <a:round/>
            <a:headEnd type="none" w="med" len="med"/>
            <a:tailEnd type="none" w="med" len="med"/>
          </a:ln>
          <a:effectLst/>
        </p:spPr>
      </p:cxnSp>
      <p:sp>
        <p:nvSpPr>
          <p:cNvPr id="21" name="Rectangle 20">
            <a:extLst>
              <a:ext uri="{FF2B5EF4-FFF2-40B4-BE49-F238E27FC236}">
                <a16:creationId xmlns:a16="http://schemas.microsoft.com/office/drawing/2014/main" id="{258B40AE-D769-4772-9D6B-DD543072CE35}"/>
              </a:ext>
            </a:extLst>
          </p:cNvPr>
          <p:cNvSpPr/>
          <p:nvPr/>
        </p:nvSpPr>
        <p:spPr>
          <a:xfrm>
            <a:off x="2300574" y="5540549"/>
            <a:ext cx="8186087" cy="461665"/>
          </a:xfrm>
          <a:prstGeom prst="rect">
            <a:avLst/>
          </a:prstGeom>
        </p:spPr>
        <p:txBody>
          <a:bodyPr wrap="none">
            <a:spAutoFit/>
          </a:bodyPr>
          <a:lstStyle/>
          <a:p>
            <a:r>
              <a:rPr lang="en-GB" dirty="0">
                <a:solidFill>
                  <a:srgbClr val="FF0000"/>
                </a:solidFill>
              </a:rPr>
              <a:t>(</a:t>
            </a:r>
            <a:r>
              <a:rPr lang="en-GB" sz="2400" dirty="0">
                <a:solidFill>
                  <a:srgbClr val="FF0000"/>
                </a:solidFill>
              </a:rPr>
              <a:t>d) The green line is the steepest part of the graph 12 km/h</a:t>
            </a:r>
            <a:endParaRPr lang="en-GB" dirty="0">
              <a:solidFill>
                <a:srgbClr val="FF0000"/>
              </a:solidFill>
            </a:endParaRPr>
          </a:p>
        </p:txBody>
      </p:sp>
      <p:sp>
        <p:nvSpPr>
          <p:cNvPr id="22" name="Rectangle 21">
            <a:extLst>
              <a:ext uri="{FF2B5EF4-FFF2-40B4-BE49-F238E27FC236}">
                <a16:creationId xmlns:a16="http://schemas.microsoft.com/office/drawing/2014/main" id="{B65CD461-2D8D-4DCC-9651-79017F13ABD7}"/>
              </a:ext>
            </a:extLst>
          </p:cNvPr>
          <p:cNvSpPr/>
          <p:nvPr/>
        </p:nvSpPr>
        <p:spPr>
          <a:xfrm>
            <a:off x="2300574" y="6050442"/>
            <a:ext cx="9100628" cy="461665"/>
          </a:xfrm>
          <a:prstGeom prst="rect">
            <a:avLst/>
          </a:prstGeom>
        </p:spPr>
        <p:txBody>
          <a:bodyPr wrap="square">
            <a:spAutoFit/>
          </a:bodyPr>
          <a:lstStyle/>
          <a:p>
            <a:r>
              <a:rPr lang="en-GB" sz="2400" dirty="0">
                <a:solidFill>
                  <a:srgbClr val="FF0000"/>
                </a:solidFill>
              </a:rPr>
              <a:t>(e) Tom travels 3km in 30 minutes, hence   Tom’s speed = 6 km/h</a:t>
            </a:r>
            <a:endParaRPr lang="en-GB" sz="2400" dirty="0"/>
          </a:p>
        </p:txBody>
      </p:sp>
      <p:cxnSp>
        <p:nvCxnSpPr>
          <p:cNvPr id="24" name="Straight Connector 23">
            <a:extLst>
              <a:ext uri="{FF2B5EF4-FFF2-40B4-BE49-F238E27FC236}">
                <a16:creationId xmlns:a16="http://schemas.microsoft.com/office/drawing/2014/main" id="{2C94FF43-26A3-4160-9B07-D19865B96E27}"/>
              </a:ext>
            </a:extLst>
          </p:cNvPr>
          <p:cNvCxnSpPr/>
          <p:nvPr/>
        </p:nvCxnSpPr>
        <p:spPr bwMode="auto">
          <a:xfrm>
            <a:off x="10416480" y="2500736"/>
            <a:ext cx="936104" cy="2452091"/>
          </a:xfrm>
          <a:prstGeom prst="line">
            <a:avLst/>
          </a:prstGeom>
          <a:solidFill>
            <a:srgbClr val="00B8FF"/>
          </a:solidFill>
          <a:ln w="38100" cap="flat" cmpd="sng" algn="ctr">
            <a:solidFill>
              <a:srgbClr val="7030A0"/>
            </a:solidFill>
            <a:prstDash val="solid"/>
            <a:round/>
            <a:headEnd type="none" w="med" len="med"/>
            <a:tailEnd type="none" w="med" len="med"/>
          </a:ln>
          <a:effectLst/>
        </p:spPr>
      </p:cxnSp>
      <p:sp>
        <p:nvSpPr>
          <p:cNvPr id="19" name="Rectangle 18">
            <a:extLst>
              <a:ext uri="{FF2B5EF4-FFF2-40B4-BE49-F238E27FC236}">
                <a16:creationId xmlns:a16="http://schemas.microsoft.com/office/drawing/2014/main" id="{BEE10945-F8CA-458D-8102-72F164F408A4}"/>
              </a:ext>
            </a:extLst>
          </p:cNvPr>
          <p:cNvSpPr/>
          <p:nvPr/>
        </p:nvSpPr>
        <p:spPr bwMode="auto">
          <a:xfrm>
            <a:off x="6927516" y="1774153"/>
            <a:ext cx="4856884" cy="363864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1212526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6"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Distance Time Graph</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18584A7-5A2D-4292-99D8-DE423FEB0B54}"/>
              </a:ext>
            </a:extLst>
          </p:cNvPr>
          <p:cNvSpPr/>
          <p:nvPr/>
        </p:nvSpPr>
        <p:spPr>
          <a:xfrm>
            <a:off x="2232872" y="620688"/>
            <a:ext cx="9767784" cy="2677656"/>
          </a:xfrm>
          <a:prstGeom prst="rect">
            <a:avLst/>
          </a:prstGeom>
        </p:spPr>
        <p:txBody>
          <a:bodyPr wrap="square">
            <a:spAutoFit/>
          </a:bodyPr>
          <a:lstStyle/>
          <a:p>
            <a:r>
              <a:rPr lang="en-GB" sz="2400" dirty="0"/>
              <a:t>2.	After morning school, Mike walks home from school to have his lunch. The graph below describes his journey on one day.</a:t>
            </a:r>
          </a:p>
          <a:p>
            <a:r>
              <a:rPr lang="en-GB" sz="2400" dirty="0"/>
              <a:t>(a)	How far is Mike's home from school?</a:t>
            </a:r>
          </a:p>
          <a:p>
            <a:r>
              <a:rPr lang="en-GB" sz="2400" dirty="0"/>
              <a:t>(b)	How long does it take Mike to walk home?</a:t>
            </a:r>
          </a:p>
          <a:p>
            <a:r>
              <a:rPr lang="en-GB" sz="2400" dirty="0"/>
              <a:t>(c)	At what speed in m/s does he walk on the way home?</a:t>
            </a:r>
          </a:p>
          <a:p>
            <a:pPr marL="457200" indent="-457200">
              <a:buAutoNum type="alphaLcParenBoth" startAt="4"/>
            </a:pPr>
            <a:r>
              <a:rPr lang="en-GB" sz="2400" dirty="0"/>
              <a:t>How long does Mike spend at home?</a:t>
            </a:r>
          </a:p>
          <a:p>
            <a:pPr marL="457200" indent="-457200">
              <a:buAutoNum type="alphaLcParenBoth" startAt="4"/>
            </a:pPr>
            <a:r>
              <a:rPr lang="en-GB" sz="2400" dirty="0"/>
              <a:t>What is his average speed returning to school?</a:t>
            </a:r>
          </a:p>
        </p:txBody>
      </p:sp>
      <p:pic>
        <p:nvPicPr>
          <p:cNvPr id="3" name="Picture 2">
            <a:extLst>
              <a:ext uri="{FF2B5EF4-FFF2-40B4-BE49-F238E27FC236}">
                <a16:creationId xmlns:a16="http://schemas.microsoft.com/office/drawing/2014/main" id="{47BA406F-C580-4665-98C8-907F579791FB}"/>
              </a:ext>
            </a:extLst>
          </p:cNvPr>
          <p:cNvPicPr>
            <a:picLocks noChangeAspect="1"/>
          </p:cNvPicPr>
          <p:nvPr/>
        </p:nvPicPr>
        <p:blipFill>
          <a:blip r:embed="rId4"/>
          <a:stretch>
            <a:fillRect/>
          </a:stretch>
        </p:blipFill>
        <p:spPr>
          <a:xfrm>
            <a:off x="2423592" y="3377087"/>
            <a:ext cx="4854580" cy="3409401"/>
          </a:xfrm>
          <a:prstGeom prst="rect">
            <a:avLst/>
          </a:prstGeom>
        </p:spPr>
      </p:pic>
      <p:cxnSp>
        <p:nvCxnSpPr>
          <p:cNvPr id="5" name="Straight Connector 4">
            <a:extLst>
              <a:ext uri="{FF2B5EF4-FFF2-40B4-BE49-F238E27FC236}">
                <a16:creationId xmlns:a16="http://schemas.microsoft.com/office/drawing/2014/main" id="{9589AB56-6424-43D8-A261-9919CD95F788}"/>
              </a:ext>
            </a:extLst>
          </p:cNvPr>
          <p:cNvCxnSpPr/>
          <p:nvPr/>
        </p:nvCxnSpPr>
        <p:spPr bwMode="auto">
          <a:xfrm flipV="1">
            <a:off x="3863752" y="4149080"/>
            <a:ext cx="0" cy="2016224"/>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id="{36DEAE70-BF44-44AE-B06D-95F0BD6131AC}"/>
              </a:ext>
            </a:extLst>
          </p:cNvPr>
          <p:cNvCxnSpPr/>
          <p:nvPr/>
        </p:nvCxnSpPr>
        <p:spPr bwMode="auto">
          <a:xfrm>
            <a:off x="3863752" y="6165304"/>
            <a:ext cx="648072" cy="0"/>
          </a:xfrm>
          <a:prstGeom prst="line">
            <a:avLst/>
          </a:prstGeom>
          <a:solidFill>
            <a:srgbClr val="00B8FF"/>
          </a:solidFill>
          <a:ln w="57150" cap="flat" cmpd="sng" algn="ctr">
            <a:solidFill>
              <a:srgbClr val="FFC000"/>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2028DEE4-47F4-45E9-900A-05283AD7FD82}"/>
              </a:ext>
            </a:extLst>
          </p:cNvPr>
          <p:cNvCxnSpPr/>
          <p:nvPr/>
        </p:nvCxnSpPr>
        <p:spPr bwMode="auto">
          <a:xfrm>
            <a:off x="4511824" y="6165304"/>
            <a:ext cx="1440160" cy="0"/>
          </a:xfrm>
          <a:prstGeom prst="line">
            <a:avLst/>
          </a:prstGeom>
          <a:ln w="5715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1" name="Straight Connector 10">
            <a:extLst>
              <a:ext uri="{FF2B5EF4-FFF2-40B4-BE49-F238E27FC236}">
                <a16:creationId xmlns:a16="http://schemas.microsoft.com/office/drawing/2014/main" id="{235CA28C-4401-4524-85E9-C66E709D4DBE}"/>
              </a:ext>
            </a:extLst>
          </p:cNvPr>
          <p:cNvCxnSpPr/>
          <p:nvPr/>
        </p:nvCxnSpPr>
        <p:spPr bwMode="auto">
          <a:xfrm>
            <a:off x="6744072" y="4149080"/>
            <a:ext cx="0" cy="2016224"/>
          </a:xfrm>
          <a:prstGeom prst="line">
            <a:avLst/>
          </a:prstGeom>
          <a:solidFill>
            <a:srgbClr val="00B8FF"/>
          </a:solidFill>
          <a:ln w="57150" cap="flat" cmpd="sng" algn="ctr">
            <a:solidFill>
              <a:srgbClr val="FF0000"/>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7323A27C-28C7-414B-8B5F-94F4B895CF13}"/>
              </a:ext>
            </a:extLst>
          </p:cNvPr>
          <p:cNvCxnSpPr/>
          <p:nvPr/>
        </p:nvCxnSpPr>
        <p:spPr bwMode="auto">
          <a:xfrm>
            <a:off x="5951984" y="6165304"/>
            <a:ext cx="792088" cy="0"/>
          </a:xfrm>
          <a:prstGeom prst="line">
            <a:avLst/>
          </a:prstGeom>
          <a:solidFill>
            <a:srgbClr val="00B8FF"/>
          </a:solidFill>
          <a:ln w="57150" cap="flat" cmpd="sng" algn="ctr">
            <a:solidFill>
              <a:srgbClr val="FF0000"/>
            </a:solidFill>
            <a:prstDash val="solid"/>
            <a:round/>
            <a:headEnd type="none" w="med" len="med"/>
            <a:tailEnd type="none" w="med" len="med"/>
          </a:ln>
          <a:effectLst/>
        </p:spPr>
      </p:cxnSp>
      <p:sp>
        <p:nvSpPr>
          <p:cNvPr id="14" name="TextBox 13">
            <a:extLst>
              <a:ext uri="{FF2B5EF4-FFF2-40B4-BE49-F238E27FC236}">
                <a16:creationId xmlns:a16="http://schemas.microsoft.com/office/drawing/2014/main" id="{38104308-00A3-440F-8CFE-31878E577474}"/>
              </a:ext>
            </a:extLst>
          </p:cNvPr>
          <p:cNvSpPr txBox="1"/>
          <p:nvPr/>
        </p:nvSpPr>
        <p:spPr>
          <a:xfrm>
            <a:off x="8688288" y="1340768"/>
            <a:ext cx="1681488" cy="461665"/>
          </a:xfrm>
          <a:prstGeom prst="rect">
            <a:avLst/>
          </a:prstGeom>
          <a:noFill/>
        </p:spPr>
        <p:txBody>
          <a:bodyPr wrap="square" rtlCol="0">
            <a:spAutoFit/>
          </a:bodyPr>
          <a:lstStyle/>
          <a:p>
            <a:r>
              <a:rPr lang="en-GB" sz="2400" dirty="0">
                <a:solidFill>
                  <a:srgbClr val="FF0000"/>
                </a:solidFill>
              </a:rPr>
              <a:t>(a)  1.5 km</a:t>
            </a:r>
          </a:p>
        </p:txBody>
      </p:sp>
      <p:sp>
        <p:nvSpPr>
          <p:cNvPr id="15" name="TextBox 14">
            <a:extLst>
              <a:ext uri="{FF2B5EF4-FFF2-40B4-BE49-F238E27FC236}">
                <a16:creationId xmlns:a16="http://schemas.microsoft.com/office/drawing/2014/main" id="{9F473DD0-BBAE-47A1-9033-34514CCD3765}"/>
              </a:ext>
            </a:extLst>
          </p:cNvPr>
          <p:cNvSpPr txBox="1"/>
          <p:nvPr/>
        </p:nvSpPr>
        <p:spPr>
          <a:xfrm>
            <a:off x="8688288" y="1728683"/>
            <a:ext cx="2304256" cy="461665"/>
          </a:xfrm>
          <a:prstGeom prst="rect">
            <a:avLst/>
          </a:prstGeom>
          <a:noFill/>
        </p:spPr>
        <p:txBody>
          <a:bodyPr wrap="square" rtlCol="0">
            <a:spAutoFit/>
          </a:bodyPr>
          <a:lstStyle/>
          <a:p>
            <a:r>
              <a:rPr lang="en-GB" sz="2400" dirty="0">
                <a:solidFill>
                  <a:srgbClr val="FF0000"/>
                </a:solidFill>
              </a:rPr>
              <a:t>(b) 15 minutes</a:t>
            </a:r>
          </a:p>
        </p:txBody>
      </p:sp>
      <p:sp>
        <p:nvSpPr>
          <p:cNvPr id="16" name="TextBox 15">
            <a:extLst>
              <a:ext uri="{FF2B5EF4-FFF2-40B4-BE49-F238E27FC236}">
                <a16:creationId xmlns:a16="http://schemas.microsoft.com/office/drawing/2014/main" id="{58B3FD45-F9C3-4CC0-A1B2-A6E7CE86DE81}"/>
              </a:ext>
            </a:extLst>
          </p:cNvPr>
          <p:cNvSpPr txBox="1"/>
          <p:nvPr/>
        </p:nvSpPr>
        <p:spPr>
          <a:xfrm>
            <a:off x="10272464" y="2090231"/>
            <a:ext cx="1806768" cy="461665"/>
          </a:xfrm>
          <a:prstGeom prst="rect">
            <a:avLst/>
          </a:prstGeom>
          <a:noFill/>
        </p:spPr>
        <p:txBody>
          <a:bodyPr wrap="square" rtlCol="0">
            <a:spAutoFit/>
          </a:bodyPr>
          <a:lstStyle/>
          <a:p>
            <a:r>
              <a:rPr lang="en-GB" sz="2400" dirty="0">
                <a:solidFill>
                  <a:srgbClr val="FF0000"/>
                </a:solidFill>
              </a:rPr>
              <a:t>(c) 6 km/h</a:t>
            </a:r>
          </a:p>
        </p:txBody>
      </p:sp>
      <p:sp>
        <p:nvSpPr>
          <p:cNvPr id="17" name="Rectangle 16">
            <a:extLst>
              <a:ext uri="{FF2B5EF4-FFF2-40B4-BE49-F238E27FC236}">
                <a16:creationId xmlns:a16="http://schemas.microsoft.com/office/drawing/2014/main" id="{8D03E9EA-EF9C-4A1E-BE6D-573E2F5E2DE5}"/>
              </a:ext>
            </a:extLst>
          </p:cNvPr>
          <p:cNvSpPr/>
          <p:nvPr/>
        </p:nvSpPr>
        <p:spPr>
          <a:xfrm>
            <a:off x="8688288" y="2438005"/>
            <a:ext cx="2153154" cy="461665"/>
          </a:xfrm>
          <a:prstGeom prst="rect">
            <a:avLst/>
          </a:prstGeom>
        </p:spPr>
        <p:txBody>
          <a:bodyPr wrap="none">
            <a:spAutoFit/>
          </a:bodyPr>
          <a:lstStyle/>
          <a:p>
            <a:r>
              <a:rPr lang="en-GB" sz="2400" dirty="0">
                <a:solidFill>
                  <a:srgbClr val="FF0000"/>
                </a:solidFill>
              </a:rPr>
              <a:t>(d) 35 minutes</a:t>
            </a:r>
            <a:endParaRPr lang="en-GB" sz="2400" dirty="0"/>
          </a:p>
        </p:txBody>
      </p:sp>
      <p:sp>
        <p:nvSpPr>
          <p:cNvPr id="18" name="Rectangle 17">
            <a:extLst>
              <a:ext uri="{FF2B5EF4-FFF2-40B4-BE49-F238E27FC236}">
                <a16:creationId xmlns:a16="http://schemas.microsoft.com/office/drawing/2014/main" id="{A2A34BE7-36D2-4F83-8B12-E89496C5FFA0}"/>
              </a:ext>
            </a:extLst>
          </p:cNvPr>
          <p:cNvSpPr/>
          <p:nvPr/>
        </p:nvSpPr>
        <p:spPr>
          <a:xfrm>
            <a:off x="9300733" y="2794338"/>
            <a:ext cx="1826141" cy="461665"/>
          </a:xfrm>
          <a:prstGeom prst="rect">
            <a:avLst/>
          </a:prstGeom>
        </p:spPr>
        <p:txBody>
          <a:bodyPr wrap="none">
            <a:spAutoFit/>
          </a:bodyPr>
          <a:lstStyle/>
          <a:p>
            <a:r>
              <a:rPr lang="en-GB" sz="2400" dirty="0">
                <a:solidFill>
                  <a:srgbClr val="FF0000"/>
                </a:solidFill>
              </a:rPr>
              <a:t>(e) 4.5 km/h</a:t>
            </a:r>
          </a:p>
        </p:txBody>
      </p:sp>
      <p:cxnSp>
        <p:nvCxnSpPr>
          <p:cNvPr id="20" name="Straight Connector 19">
            <a:extLst>
              <a:ext uri="{FF2B5EF4-FFF2-40B4-BE49-F238E27FC236}">
                <a16:creationId xmlns:a16="http://schemas.microsoft.com/office/drawing/2014/main" id="{3C87DC33-DEE2-4430-8B1F-16F1F5230821}"/>
              </a:ext>
            </a:extLst>
          </p:cNvPr>
          <p:cNvCxnSpPr>
            <a:cxnSpLocks/>
          </p:cNvCxnSpPr>
          <p:nvPr/>
        </p:nvCxnSpPr>
        <p:spPr bwMode="auto">
          <a:xfrm flipV="1">
            <a:off x="5951984" y="4149080"/>
            <a:ext cx="792088" cy="2016224"/>
          </a:xfrm>
          <a:prstGeom prst="line">
            <a:avLst/>
          </a:prstGeom>
          <a:solidFill>
            <a:srgbClr val="00B8FF"/>
          </a:solidFill>
          <a:ln w="57150" cap="flat" cmpd="sng" algn="ctr">
            <a:solidFill>
              <a:srgbClr val="FF0000"/>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4A27C30C-60EF-44E9-9D18-8380DD0DA061}"/>
              </a:ext>
            </a:extLst>
          </p:cNvPr>
          <p:cNvCxnSpPr/>
          <p:nvPr/>
        </p:nvCxnSpPr>
        <p:spPr bwMode="auto">
          <a:xfrm>
            <a:off x="3863752" y="6165304"/>
            <a:ext cx="648072"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5" name="Straight Connector 24">
            <a:extLst>
              <a:ext uri="{FF2B5EF4-FFF2-40B4-BE49-F238E27FC236}">
                <a16:creationId xmlns:a16="http://schemas.microsoft.com/office/drawing/2014/main" id="{24F891B4-85C8-4CB9-8CB6-0A379DA53DC8}"/>
              </a:ext>
            </a:extLst>
          </p:cNvPr>
          <p:cNvCxnSpPr>
            <a:cxnSpLocks/>
          </p:cNvCxnSpPr>
          <p:nvPr/>
        </p:nvCxnSpPr>
        <p:spPr bwMode="auto">
          <a:xfrm>
            <a:off x="3863752" y="4149080"/>
            <a:ext cx="648072" cy="2016224"/>
          </a:xfrm>
          <a:prstGeom prst="line">
            <a:avLst/>
          </a:prstGeom>
          <a:ln w="3810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1" name="Rectangle 20">
            <a:extLst>
              <a:ext uri="{FF2B5EF4-FFF2-40B4-BE49-F238E27FC236}">
                <a16:creationId xmlns:a16="http://schemas.microsoft.com/office/drawing/2014/main" id="{60424CF4-17A9-402E-933D-EA9D99235183}"/>
              </a:ext>
            </a:extLst>
          </p:cNvPr>
          <p:cNvSpPr/>
          <p:nvPr/>
        </p:nvSpPr>
        <p:spPr bwMode="auto">
          <a:xfrm>
            <a:off x="2423592" y="3367512"/>
            <a:ext cx="4854580" cy="34094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670275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Distance Time Graph</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E67665AE-F70A-4EC8-9D99-117DF307FAD1}"/>
              </a:ext>
            </a:extLst>
          </p:cNvPr>
          <p:cNvSpPr/>
          <p:nvPr/>
        </p:nvSpPr>
        <p:spPr>
          <a:xfrm>
            <a:off x="2351584" y="617863"/>
            <a:ext cx="9394948" cy="1200329"/>
          </a:xfrm>
          <a:prstGeom prst="rect">
            <a:avLst/>
          </a:prstGeom>
        </p:spPr>
        <p:txBody>
          <a:bodyPr wrap="square">
            <a:spAutoFit/>
          </a:bodyPr>
          <a:lstStyle/>
          <a:p>
            <a:r>
              <a:rPr lang="en-GB" sz="2400" b="1" dirty="0"/>
              <a:t>Exercises</a:t>
            </a:r>
          </a:p>
          <a:p>
            <a:r>
              <a:rPr lang="en-GB" sz="2400" dirty="0"/>
              <a:t>1. The following graph illustrates how Jamil moves as he goes to the paper shop:</a:t>
            </a:r>
          </a:p>
        </p:txBody>
      </p:sp>
      <p:pic>
        <p:nvPicPr>
          <p:cNvPr id="3" name="Picture 2">
            <a:extLst>
              <a:ext uri="{FF2B5EF4-FFF2-40B4-BE49-F238E27FC236}">
                <a16:creationId xmlns:a16="http://schemas.microsoft.com/office/drawing/2014/main" id="{CD87A8BA-B767-48C3-86E3-B8EF86C91A09}"/>
              </a:ext>
            </a:extLst>
          </p:cNvPr>
          <p:cNvPicPr>
            <a:picLocks noChangeAspect="1"/>
          </p:cNvPicPr>
          <p:nvPr/>
        </p:nvPicPr>
        <p:blipFill>
          <a:blip r:embed="rId4"/>
          <a:stretch>
            <a:fillRect/>
          </a:stretch>
        </p:blipFill>
        <p:spPr>
          <a:xfrm>
            <a:off x="6427301" y="1556792"/>
            <a:ext cx="5628143" cy="3182810"/>
          </a:xfrm>
          <a:prstGeom prst="rect">
            <a:avLst/>
          </a:prstGeom>
        </p:spPr>
      </p:pic>
      <p:sp>
        <p:nvSpPr>
          <p:cNvPr id="4" name="Rectangle 3">
            <a:extLst>
              <a:ext uri="{FF2B5EF4-FFF2-40B4-BE49-F238E27FC236}">
                <a16:creationId xmlns:a16="http://schemas.microsoft.com/office/drawing/2014/main" id="{26BFABD0-7EEA-45BC-9078-D3FEAC78A3FD}"/>
              </a:ext>
            </a:extLst>
          </p:cNvPr>
          <p:cNvSpPr/>
          <p:nvPr/>
        </p:nvSpPr>
        <p:spPr>
          <a:xfrm>
            <a:off x="2341865" y="1756636"/>
            <a:ext cx="4333180" cy="4524315"/>
          </a:xfrm>
          <a:prstGeom prst="rect">
            <a:avLst/>
          </a:prstGeom>
        </p:spPr>
        <p:txBody>
          <a:bodyPr wrap="square">
            <a:spAutoFit/>
          </a:bodyPr>
          <a:lstStyle/>
          <a:p>
            <a:r>
              <a:rPr lang="en-GB" dirty="0"/>
              <a:t>(</a:t>
            </a:r>
            <a:r>
              <a:rPr lang="en-GB" sz="2400" dirty="0"/>
              <a:t>a)	How long does it take Jamil to cycle to the shop?</a:t>
            </a:r>
          </a:p>
          <a:p>
            <a:r>
              <a:rPr lang="en-GB" sz="2400" dirty="0"/>
              <a:t>(b)	What distance does Jamil cycle to get to the shop?</a:t>
            </a:r>
          </a:p>
          <a:p>
            <a:r>
              <a:rPr lang="en-GB" sz="2400" dirty="0"/>
              <a:t>(c)	Calculate the speed at which Jamil cycles to the shop.</a:t>
            </a:r>
          </a:p>
          <a:p>
            <a:r>
              <a:rPr lang="en-GB" sz="2400" dirty="0"/>
              <a:t>(d)	How long does Jamil spend at the shop?</a:t>
            </a:r>
          </a:p>
          <a:p>
            <a:r>
              <a:rPr lang="en-GB" sz="2400" dirty="0"/>
              <a:t>(e)	Calculate the speed at which Jamil cycles on his way home.</a:t>
            </a:r>
          </a:p>
        </p:txBody>
      </p:sp>
      <p:cxnSp>
        <p:nvCxnSpPr>
          <p:cNvPr id="6" name="Straight Connector 5">
            <a:extLst>
              <a:ext uri="{FF2B5EF4-FFF2-40B4-BE49-F238E27FC236}">
                <a16:creationId xmlns:a16="http://schemas.microsoft.com/office/drawing/2014/main" id="{082A2073-851F-4F0D-B59C-544CC5FE7629}"/>
              </a:ext>
            </a:extLst>
          </p:cNvPr>
          <p:cNvCxnSpPr/>
          <p:nvPr/>
        </p:nvCxnSpPr>
        <p:spPr bwMode="auto">
          <a:xfrm>
            <a:off x="7032104" y="4221088"/>
            <a:ext cx="1800200" cy="0"/>
          </a:xfrm>
          <a:prstGeom prst="line">
            <a:avLst/>
          </a:prstGeom>
          <a:ln w="57150">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8" name="Straight Connector 7">
            <a:extLst>
              <a:ext uri="{FF2B5EF4-FFF2-40B4-BE49-F238E27FC236}">
                <a16:creationId xmlns:a16="http://schemas.microsoft.com/office/drawing/2014/main" id="{6DC688A9-03F2-4E63-8E60-78AA2424AC4A}"/>
              </a:ext>
            </a:extLst>
          </p:cNvPr>
          <p:cNvCxnSpPr/>
          <p:nvPr/>
        </p:nvCxnSpPr>
        <p:spPr bwMode="auto">
          <a:xfrm flipV="1">
            <a:off x="8850546" y="2420888"/>
            <a:ext cx="0" cy="1800200"/>
          </a:xfrm>
          <a:prstGeom prst="line">
            <a:avLst/>
          </a:prstGeom>
          <a:solidFill>
            <a:srgbClr val="00B8FF"/>
          </a:solidFill>
          <a:ln w="57150" cap="flat" cmpd="sng" algn="ctr">
            <a:solidFill>
              <a:srgbClr val="FF0000"/>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A694D698-6C6A-4440-8A93-9478381252B9}"/>
              </a:ext>
            </a:extLst>
          </p:cNvPr>
          <p:cNvCxnSpPr>
            <a:cxnSpLocks/>
          </p:cNvCxnSpPr>
          <p:nvPr/>
        </p:nvCxnSpPr>
        <p:spPr bwMode="auto">
          <a:xfrm flipV="1">
            <a:off x="7032104" y="2420888"/>
            <a:ext cx="1818442" cy="1800200"/>
          </a:xfrm>
          <a:prstGeom prst="line">
            <a:avLst/>
          </a:prstGeom>
          <a:ln w="5715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3" name="Straight Connector 12">
            <a:extLst>
              <a:ext uri="{FF2B5EF4-FFF2-40B4-BE49-F238E27FC236}">
                <a16:creationId xmlns:a16="http://schemas.microsoft.com/office/drawing/2014/main" id="{ACE6275F-A412-469E-B650-748AF4B29074}"/>
              </a:ext>
            </a:extLst>
          </p:cNvPr>
          <p:cNvCxnSpPr/>
          <p:nvPr/>
        </p:nvCxnSpPr>
        <p:spPr bwMode="auto">
          <a:xfrm>
            <a:off x="8850546" y="2420888"/>
            <a:ext cx="1133886" cy="0"/>
          </a:xfrm>
          <a:prstGeom prst="line">
            <a:avLst/>
          </a:prstGeom>
          <a:solidFill>
            <a:srgbClr val="00B8FF"/>
          </a:solidFill>
          <a:ln w="57150" cap="flat" cmpd="sng" algn="ctr">
            <a:solidFill>
              <a:srgbClr val="FFFF00"/>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6D541CB0-E0D0-4AF5-9E01-C3A93FC35B19}"/>
              </a:ext>
            </a:extLst>
          </p:cNvPr>
          <p:cNvCxnSpPr/>
          <p:nvPr/>
        </p:nvCxnSpPr>
        <p:spPr bwMode="auto">
          <a:xfrm>
            <a:off x="9984432" y="2421804"/>
            <a:ext cx="0" cy="180020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496DDB5F-4F25-4BBD-A18D-25875461A8F3}"/>
              </a:ext>
            </a:extLst>
          </p:cNvPr>
          <p:cNvCxnSpPr>
            <a:cxnSpLocks/>
          </p:cNvCxnSpPr>
          <p:nvPr/>
        </p:nvCxnSpPr>
        <p:spPr bwMode="auto">
          <a:xfrm>
            <a:off x="9984432" y="4221088"/>
            <a:ext cx="1440160"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0" name="Straight Connector 19">
            <a:extLst>
              <a:ext uri="{FF2B5EF4-FFF2-40B4-BE49-F238E27FC236}">
                <a16:creationId xmlns:a16="http://schemas.microsoft.com/office/drawing/2014/main" id="{2523C46D-0403-4F9C-99E1-940E2372A245}"/>
              </a:ext>
            </a:extLst>
          </p:cNvPr>
          <p:cNvCxnSpPr/>
          <p:nvPr/>
        </p:nvCxnSpPr>
        <p:spPr bwMode="auto">
          <a:xfrm>
            <a:off x="9984432" y="2420888"/>
            <a:ext cx="1440160" cy="1800200"/>
          </a:xfrm>
          <a:prstGeom prst="line">
            <a:avLst/>
          </a:prstGeom>
          <a:solidFill>
            <a:srgbClr val="00B8FF"/>
          </a:solidFill>
          <a:ln w="57150" cap="flat" cmpd="sng" algn="ctr">
            <a:solidFill>
              <a:srgbClr val="FFC000"/>
            </a:solidFill>
            <a:prstDash val="solid"/>
            <a:round/>
            <a:headEnd type="none" w="med" len="med"/>
            <a:tailEnd type="none" w="med" len="med"/>
          </a:ln>
          <a:effectLst/>
        </p:spPr>
      </p:cxnSp>
      <p:sp>
        <p:nvSpPr>
          <p:cNvPr id="21" name="TextBox 20">
            <a:extLst>
              <a:ext uri="{FF2B5EF4-FFF2-40B4-BE49-F238E27FC236}">
                <a16:creationId xmlns:a16="http://schemas.microsoft.com/office/drawing/2014/main" id="{21F8B3E8-B6E3-4F83-BDDF-4AD78EBDF010}"/>
              </a:ext>
            </a:extLst>
          </p:cNvPr>
          <p:cNvSpPr txBox="1"/>
          <p:nvPr/>
        </p:nvSpPr>
        <p:spPr>
          <a:xfrm>
            <a:off x="6795024" y="5203799"/>
            <a:ext cx="1649446" cy="461665"/>
          </a:xfrm>
          <a:prstGeom prst="rect">
            <a:avLst/>
          </a:prstGeom>
          <a:noFill/>
        </p:spPr>
        <p:txBody>
          <a:bodyPr wrap="square" rtlCol="0">
            <a:spAutoFit/>
          </a:bodyPr>
          <a:lstStyle/>
          <a:p>
            <a:r>
              <a:rPr lang="en-GB" sz="2400" dirty="0">
                <a:solidFill>
                  <a:srgbClr val="FF0000"/>
                </a:solidFill>
              </a:rPr>
              <a:t>(b) 450 m</a:t>
            </a:r>
          </a:p>
        </p:txBody>
      </p:sp>
      <p:sp>
        <p:nvSpPr>
          <p:cNvPr id="22" name="Rectangle 21">
            <a:extLst>
              <a:ext uri="{FF2B5EF4-FFF2-40B4-BE49-F238E27FC236}">
                <a16:creationId xmlns:a16="http://schemas.microsoft.com/office/drawing/2014/main" id="{1C714ADE-F168-433C-B529-4C0BA3F09F47}"/>
              </a:ext>
            </a:extLst>
          </p:cNvPr>
          <p:cNvSpPr/>
          <p:nvPr/>
        </p:nvSpPr>
        <p:spPr>
          <a:xfrm>
            <a:off x="6809982" y="5603909"/>
            <a:ext cx="1380506" cy="461665"/>
          </a:xfrm>
          <a:prstGeom prst="rect">
            <a:avLst/>
          </a:prstGeom>
        </p:spPr>
        <p:txBody>
          <a:bodyPr wrap="none">
            <a:spAutoFit/>
          </a:bodyPr>
          <a:lstStyle/>
          <a:p>
            <a:r>
              <a:rPr lang="en-GB" sz="2400" dirty="0">
                <a:solidFill>
                  <a:srgbClr val="FF0000"/>
                </a:solidFill>
              </a:rPr>
              <a:t>(c) 3 m/s</a:t>
            </a:r>
          </a:p>
        </p:txBody>
      </p:sp>
      <p:sp>
        <p:nvSpPr>
          <p:cNvPr id="23" name="Rectangle 22">
            <a:extLst>
              <a:ext uri="{FF2B5EF4-FFF2-40B4-BE49-F238E27FC236}">
                <a16:creationId xmlns:a16="http://schemas.microsoft.com/office/drawing/2014/main" id="{96ED081F-7F9D-4C45-9B44-2797E40247D0}"/>
              </a:ext>
            </a:extLst>
          </p:cNvPr>
          <p:cNvSpPr/>
          <p:nvPr/>
        </p:nvSpPr>
        <p:spPr>
          <a:xfrm>
            <a:off x="6795024" y="5998812"/>
            <a:ext cx="2222083" cy="461665"/>
          </a:xfrm>
          <a:prstGeom prst="rect">
            <a:avLst/>
          </a:prstGeom>
        </p:spPr>
        <p:txBody>
          <a:bodyPr wrap="none">
            <a:spAutoFit/>
          </a:bodyPr>
          <a:lstStyle/>
          <a:p>
            <a:r>
              <a:rPr lang="en-GB" sz="2400" dirty="0">
                <a:solidFill>
                  <a:srgbClr val="FF0000"/>
                </a:solidFill>
              </a:rPr>
              <a:t>(d) 90 seconds</a:t>
            </a:r>
          </a:p>
        </p:txBody>
      </p:sp>
      <p:sp>
        <p:nvSpPr>
          <p:cNvPr id="24" name="Rectangle 23">
            <a:extLst>
              <a:ext uri="{FF2B5EF4-FFF2-40B4-BE49-F238E27FC236}">
                <a16:creationId xmlns:a16="http://schemas.microsoft.com/office/drawing/2014/main" id="{A094DE28-8774-4658-9A52-B02E9E83A2ED}"/>
              </a:ext>
            </a:extLst>
          </p:cNvPr>
          <p:cNvSpPr/>
          <p:nvPr/>
        </p:nvSpPr>
        <p:spPr>
          <a:xfrm>
            <a:off x="6795024" y="4798803"/>
            <a:ext cx="2393604" cy="461665"/>
          </a:xfrm>
          <a:prstGeom prst="rect">
            <a:avLst/>
          </a:prstGeom>
        </p:spPr>
        <p:txBody>
          <a:bodyPr wrap="none">
            <a:spAutoFit/>
          </a:bodyPr>
          <a:lstStyle/>
          <a:p>
            <a:r>
              <a:rPr lang="en-GB" sz="2400" dirty="0">
                <a:solidFill>
                  <a:srgbClr val="FF0000"/>
                </a:solidFill>
              </a:rPr>
              <a:t>(a) 150 seconds</a:t>
            </a:r>
          </a:p>
        </p:txBody>
      </p:sp>
      <p:sp>
        <p:nvSpPr>
          <p:cNvPr id="25" name="Rectangle 24">
            <a:extLst>
              <a:ext uri="{FF2B5EF4-FFF2-40B4-BE49-F238E27FC236}">
                <a16:creationId xmlns:a16="http://schemas.microsoft.com/office/drawing/2014/main" id="{C1C20545-9491-412B-BAC8-CD2A57F606A0}"/>
              </a:ext>
            </a:extLst>
          </p:cNvPr>
          <p:cNvSpPr/>
          <p:nvPr/>
        </p:nvSpPr>
        <p:spPr>
          <a:xfrm>
            <a:off x="6795024" y="6406616"/>
            <a:ext cx="3597460" cy="461665"/>
          </a:xfrm>
          <a:prstGeom prst="rect">
            <a:avLst/>
          </a:prstGeom>
        </p:spPr>
        <p:txBody>
          <a:bodyPr wrap="none">
            <a:spAutoFit/>
          </a:bodyPr>
          <a:lstStyle/>
          <a:p>
            <a:r>
              <a:rPr lang="en-GB" sz="2400" dirty="0">
                <a:solidFill>
                  <a:srgbClr val="FF0000"/>
                </a:solidFill>
              </a:rPr>
              <a:t>(e) 450 ÷120 = 3.75 m/s</a:t>
            </a:r>
          </a:p>
        </p:txBody>
      </p:sp>
      <p:sp>
        <p:nvSpPr>
          <p:cNvPr id="26" name="Rectangle 25">
            <a:extLst>
              <a:ext uri="{FF2B5EF4-FFF2-40B4-BE49-F238E27FC236}">
                <a16:creationId xmlns:a16="http://schemas.microsoft.com/office/drawing/2014/main" id="{D849024B-596F-4ABB-92B0-7F165AE85CAC}"/>
              </a:ext>
            </a:extLst>
          </p:cNvPr>
          <p:cNvSpPr/>
          <p:nvPr/>
        </p:nvSpPr>
        <p:spPr bwMode="auto">
          <a:xfrm>
            <a:off x="6427300" y="1556685"/>
            <a:ext cx="5637833" cy="318281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7952122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Distance Time Graph</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518BE5D-3558-4F8A-8A0A-238CD60C7437}"/>
              </a:ext>
            </a:extLst>
          </p:cNvPr>
          <p:cNvSpPr/>
          <p:nvPr/>
        </p:nvSpPr>
        <p:spPr>
          <a:xfrm>
            <a:off x="2279576" y="737923"/>
            <a:ext cx="9178924" cy="830997"/>
          </a:xfrm>
          <a:prstGeom prst="rect">
            <a:avLst/>
          </a:prstGeom>
        </p:spPr>
        <p:txBody>
          <a:bodyPr wrap="square">
            <a:spAutoFit/>
          </a:bodyPr>
          <a:lstStyle/>
          <a:p>
            <a:r>
              <a:rPr lang="en-GB" sz="2400" dirty="0"/>
              <a:t>3. The distance-time graph shown is for a 3000 m cross-country race, run by Rachel and James.</a:t>
            </a:r>
          </a:p>
        </p:txBody>
      </p:sp>
      <p:pic>
        <p:nvPicPr>
          <p:cNvPr id="3" name="Picture 2">
            <a:extLst>
              <a:ext uri="{FF2B5EF4-FFF2-40B4-BE49-F238E27FC236}">
                <a16:creationId xmlns:a16="http://schemas.microsoft.com/office/drawing/2014/main" id="{8F6F7F5C-2923-4AE3-97CE-F38C4BCCACC0}"/>
              </a:ext>
            </a:extLst>
          </p:cNvPr>
          <p:cNvPicPr>
            <a:picLocks noChangeAspect="1"/>
          </p:cNvPicPr>
          <p:nvPr/>
        </p:nvPicPr>
        <p:blipFill>
          <a:blip r:embed="rId4"/>
          <a:stretch>
            <a:fillRect/>
          </a:stretch>
        </p:blipFill>
        <p:spPr>
          <a:xfrm>
            <a:off x="2306299" y="1700400"/>
            <a:ext cx="3899475" cy="3457200"/>
          </a:xfrm>
          <a:prstGeom prst="rect">
            <a:avLst/>
          </a:prstGeom>
        </p:spPr>
      </p:pic>
      <p:sp>
        <p:nvSpPr>
          <p:cNvPr id="4" name="Rectangle 3">
            <a:extLst>
              <a:ext uri="{FF2B5EF4-FFF2-40B4-BE49-F238E27FC236}">
                <a16:creationId xmlns:a16="http://schemas.microsoft.com/office/drawing/2014/main" id="{B2E7EF3A-2C77-4534-A93C-9DF9F8067C70}"/>
              </a:ext>
            </a:extLst>
          </p:cNvPr>
          <p:cNvSpPr/>
          <p:nvPr/>
        </p:nvSpPr>
        <p:spPr>
          <a:xfrm>
            <a:off x="6186948" y="1700400"/>
            <a:ext cx="5741699" cy="3416320"/>
          </a:xfrm>
          <a:prstGeom prst="rect">
            <a:avLst/>
          </a:prstGeom>
        </p:spPr>
        <p:txBody>
          <a:bodyPr wrap="square">
            <a:spAutoFit/>
          </a:bodyPr>
          <a:lstStyle/>
          <a:p>
            <a:r>
              <a:rPr lang="en-GB" sz="2400" dirty="0"/>
              <a:t>(a)	Describe how James runs the race.</a:t>
            </a:r>
          </a:p>
          <a:p>
            <a:r>
              <a:rPr lang="en-GB" sz="2400" dirty="0"/>
              <a:t>(b)	Describe how Rachel runs the race.</a:t>
            </a:r>
          </a:p>
          <a:p>
            <a:r>
              <a:rPr lang="en-GB" sz="2400" dirty="0"/>
              <a:t>(c)	When, and how far from the start, does James catch up with Rachel?</a:t>
            </a:r>
          </a:p>
          <a:p>
            <a:r>
              <a:rPr lang="en-GB" sz="2400" dirty="0"/>
              <a:t>(d)	Calculate </a:t>
            </a:r>
            <a:r>
              <a:rPr lang="en-GB" sz="2400" dirty="0" err="1"/>
              <a:t>Jame’s</a:t>
            </a:r>
            <a:r>
              <a:rPr lang="en-GB" sz="2400" dirty="0"/>
              <a:t> speed</a:t>
            </a:r>
          </a:p>
          <a:p>
            <a:pPr marL="457200" indent="-457200">
              <a:buAutoNum type="alphaLcParenBoth" startAt="5"/>
            </a:pPr>
            <a:r>
              <a:rPr lang="en-GB" sz="2400" dirty="0"/>
              <a:t>Calculate the different speeds at which Rachel runs.</a:t>
            </a:r>
          </a:p>
          <a:p>
            <a:pPr marL="457200" indent="-457200">
              <a:buAutoNum type="alphaLcParenBoth" startAt="5"/>
            </a:pPr>
            <a:endParaRPr lang="en-GB" sz="2400" dirty="0"/>
          </a:p>
          <a:p>
            <a:r>
              <a:rPr lang="en-GB" sz="2400" dirty="0"/>
              <a:t>(f)	Who wins the race?</a:t>
            </a:r>
          </a:p>
        </p:txBody>
      </p:sp>
      <p:sp>
        <p:nvSpPr>
          <p:cNvPr id="5" name="TextBox 4">
            <a:extLst>
              <a:ext uri="{FF2B5EF4-FFF2-40B4-BE49-F238E27FC236}">
                <a16:creationId xmlns:a16="http://schemas.microsoft.com/office/drawing/2014/main" id="{9256815B-1146-4E08-8577-BD88A29BA394}"/>
              </a:ext>
            </a:extLst>
          </p:cNvPr>
          <p:cNvSpPr txBox="1"/>
          <p:nvPr/>
        </p:nvSpPr>
        <p:spPr>
          <a:xfrm>
            <a:off x="2292938" y="5119606"/>
            <a:ext cx="8761742" cy="461665"/>
          </a:xfrm>
          <a:prstGeom prst="rect">
            <a:avLst/>
          </a:prstGeom>
          <a:noFill/>
        </p:spPr>
        <p:txBody>
          <a:bodyPr wrap="square" rtlCol="0">
            <a:spAutoFit/>
          </a:bodyPr>
          <a:lstStyle/>
          <a:p>
            <a:r>
              <a:rPr lang="en-GB" sz="2400" dirty="0">
                <a:solidFill>
                  <a:srgbClr val="FF0000"/>
                </a:solidFill>
              </a:rPr>
              <a:t>(a) James runs the race at a constant speed from the start.</a:t>
            </a:r>
          </a:p>
        </p:txBody>
      </p:sp>
      <p:sp>
        <p:nvSpPr>
          <p:cNvPr id="6" name="Rectangle 5">
            <a:extLst>
              <a:ext uri="{FF2B5EF4-FFF2-40B4-BE49-F238E27FC236}">
                <a16:creationId xmlns:a16="http://schemas.microsoft.com/office/drawing/2014/main" id="{E8DADCEC-4E24-4EBD-A23A-0D3D9964E4E0}"/>
              </a:ext>
            </a:extLst>
          </p:cNvPr>
          <p:cNvSpPr/>
          <p:nvPr/>
        </p:nvSpPr>
        <p:spPr>
          <a:xfrm>
            <a:off x="2288182" y="5542305"/>
            <a:ext cx="9789362" cy="830997"/>
          </a:xfrm>
          <a:prstGeom prst="rect">
            <a:avLst/>
          </a:prstGeom>
        </p:spPr>
        <p:txBody>
          <a:bodyPr wrap="square">
            <a:spAutoFit/>
          </a:bodyPr>
          <a:lstStyle/>
          <a:p>
            <a:r>
              <a:rPr lang="en-GB" sz="2400" dirty="0">
                <a:solidFill>
                  <a:srgbClr val="FF0000"/>
                </a:solidFill>
              </a:rPr>
              <a:t>(b) Rachel  runs fast, she then slows and runs at a steady pace. Close to the end she speeds up again.</a:t>
            </a:r>
          </a:p>
        </p:txBody>
      </p:sp>
      <p:sp>
        <p:nvSpPr>
          <p:cNvPr id="7" name="Rectangle 6">
            <a:extLst>
              <a:ext uri="{FF2B5EF4-FFF2-40B4-BE49-F238E27FC236}">
                <a16:creationId xmlns:a16="http://schemas.microsoft.com/office/drawing/2014/main" id="{36E4D400-9ABC-4F76-AE07-BF96B8BB0C08}"/>
              </a:ext>
            </a:extLst>
          </p:cNvPr>
          <p:cNvSpPr/>
          <p:nvPr/>
        </p:nvSpPr>
        <p:spPr>
          <a:xfrm>
            <a:off x="2279576" y="6295244"/>
            <a:ext cx="6660538" cy="461665"/>
          </a:xfrm>
          <a:prstGeom prst="rect">
            <a:avLst/>
          </a:prstGeom>
        </p:spPr>
        <p:txBody>
          <a:bodyPr wrap="square">
            <a:spAutoFit/>
          </a:bodyPr>
          <a:lstStyle/>
          <a:p>
            <a:r>
              <a:rPr lang="en-GB" sz="2400" dirty="0">
                <a:solidFill>
                  <a:srgbClr val="FF0000"/>
                </a:solidFill>
              </a:rPr>
              <a:t>(c) After 17.5 minutes, 1750 m from the start</a:t>
            </a:r>
            <a:endParaRPr lang="en-GB" sz="2400" dirty="0"/>
          </a:p>
        </p:txBody>
      </p:sp>
      <p:cxnSp>
        <p:nvCxnSpPr>
          <p:cNvPr id="9" name="Straight Connector 8">
            <a:extLst>
              <a:ext uri="{FF2B5EF4-FFF2-40B4-BE49-F238E27FC236}">
                <a16:creationId xmlns:a16="http://schemas.microsoft.com/office/drawing/2014/main" id="{A6345301-36C5-4FD8-A353-704925E4F678}"/>
              </a:ext>
            </a:extLst>
          </p:cNvPr>
          <p:cNvCxnSpPr>
            <a:cxnSpLocks/>
          </p:cNvCxnSpPr>
          <p:nvPr/>
        </p:nvCxnSpPr>
        <p:spPr bwMode="auto">
          <a:xfrm flipV="1">
            <a:off x="3018261" y="2308964"/>
            <a:ext cx="2313655" cy="2283820"/>
          </a:xfrm>
          <a:prstGeom prst="line">
            <a:avLst/>
          </a:prstGeom>
          <a:ln w="5715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2" name="Straight Connector 11">
            <a:extLst>
              <a:ext uri="{FF2B5EF4-FFF2-40B4-BE49-F238E27FC236}">
                <a16:creationId xmlns:a16="http://schemas.microsoft.com/office/drawing/2014/main" id="{58429209-A0A7-4D11-B955-E09967E8201A}"/>
              </a:ext>
            </a:extLst>
          </p:cNvPr>
          <p:cNvCxnSpPr>
            <a:cxnSpLocks/>
          </p:cNvCxnSpPr>
          <p:nvPr/>
        </p:nvCxnSpPr>
        <p:spPr bwMode="auto">
          <a:xfrm flipV="1">
            <a:off x="2927648" y="3861048"/>
            <a:ext cx="432048" cy="823184"/>
          </a:xfrm>
          <a:prstGeom prst="line">
            <a:avLst/>
          </a:prstGeom>
          <a:solidFill>
            <a:srgbClr val="00B8FF"/>
          </a:solidFill>
          <a:ln w="57150" cap="flat" cmpd="sng" algn="ctr">
            <a:solidFill>
              <a:srgbClr val="FF000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01C6F7BF-71FF-4A64-B986-59B4B3C7FB96}"/>
              </a:ext>
            </a:extLst>
          </p:cNvPr>
          <p:cNvCxnSpPr/>
          <p:nvPr/>
        </p:nvCxnSpPr>
        <p:spPr bwMode="auto">
          <a:xfrm flipV="1">
            <a:off x="3359696" y="2708920"/>
            <a:ext cx="1972220" cy="1160141"/>
          </a:xfrm>
          <a:prstGeom prst="line">
            <a:avLst/>
          </a:prstGeom>
          <a:solidFill>
            <a:srgbClr val="00B8FF"/>
          </a:solidFill>
          <a:ln w="57150" cap="flat" cmpd="sng" algn="ctr">
            <a:solidFill>
              <a:srgbClr val="FF0000"/>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9113AE2C-ED56-4428-85E0-042DF92F7BD8}"/>
              </a:ext>
            </a:extLst>
          </p:cNvPr>
          <p:cNvCxnSpPr>
            <a:cxnSpLocks/>
          </p:cNvCxnSpPr>
          <p:nvPr/>
        </p:nvCxnSpPr>
        <p:spPr bwMode="auto">
          <a:xfrm flipV="1">
            <a:off x="5331916" y="2308964"/>
            <a:ext cx="332036" cy="399956"/>
          </a:xfrm>
          <a:prstGeom prst="line">
            <a:avLst/>
          </a:prstGeom>
          <a:solidFill>
            <a:srgbClr val="00B8FF"/>
          </a:solidFill>
          <a:ln w="57150" cap="flat" cmpd="sng" algn="ctr">
            <a:solidFill>
              <a:srgbClr val="FF0000"/>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A2FE9E09-C6D3-4FD7-A4F3-867F37C06BFC}"/>
              </a:ext>
            </a:extLst>
          </p:cNvPr>
          <p:cNvCxnSpPr>
            <a:cxnSpLocks/>
          </p:cNvCxnSpPr>
          <p:nvPr/>
        </p:nvCxnSpPr>
        <p:spPr bwMode="auto">
          <a:xfrm flipH="1">
            <a:off x="3018261" y="4684232"/>
            <a:ext cx="1327545" cy="0"/>
          </a:xfrm>
          <a:prstGeom prst="line">
            <a:avLst/>
          </a:prstGeom>
          <a:solidFill>
            <a:srgbClr val="00B8FF"/>
          </a:solidFill>
          <a:ln w="57150" cap="flat" cmpd="sng" algn="ctr">
            <a:solidFill>
              <a:srgbClr val="FFFF00"/>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D90AA702-8422-4694-96C0-B476D0835D9C}"/>
              </a:ext>
            </a:extLst>
          </p:cNvPr>
          <p:cNvCxnSpPr>
            <a:cxnSpLocks/>
          </p:cNvCxnSpPr>
          <p:nvPr/>
        </p:nvCxnSpPr>
        <p:spPr bwMode="auto">
          <a:xfrm flipV="1">
            <a:off x="2927648" y="3288990"/>
            <a:ext cx="75208" cy="1410024"/>
          </a:xfrm>
          <a:prstGeom prst="line">
            <a:avLst/>
          </a:prstGeom>
          <a:solidFill>
            <a:srgbClr val="00B8FF"/>
          </a:solidFill>
          <a:ln w="57150" cap="flat" cmpd="sng" algn="ctr">
            <a:solidFill>
              <a:srgbClr val="FFFF00"/>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1EE5E9C0-4DD5-402A-913F-F6E33808CED1}"/>
              </a:ext>
            </a:extLst>
          </p:cNvPr>
          <p:cNvCxnSpPr/>
          <p:nvPr/>
        </p:nvCxnSpPr>
        <p:spPr bwMode="auto">
          <a:xfrm>
            <a:off x="5294312" y="2321859"/>
            <a:ext cx="0" cy="2362373"/>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2" name="Straight Connector 31">
            <a:extLst>
              <a:ext uri="{FF2B5EF4-FFF2-40B4-BE49-F238E27FC236}">
                <a16:creationId xmlns:a16="http://schemas.microsoft.com/office/drawing/2014/main" id="{49FB6DBB-B364-4B96-933C-1149808CC260}"/>
              </a:ext>
            </a:extLst>
          </p:cNvPr>
          <p:cNvCxnSpPr>
            <a:cxnSpLocks/>
          </p:cNvCxnSpPr>
          <p:nvPr/>
        </p:nvCxnSpPr>
        <p:spPr bwMode="auto">
          <a:xfrm flipH="1">
            <a:off x="2965252" y="4676842"/>
            <a:ext cx="2329060" cy="739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34" name="TextBox 33">
            <a:extLst>
              <a:ext uri="{FF2B5EF4-FFF2-40B4-BE49-F238E27FC236}">
                <a16:creationId xmlns:a16="http://schemas.microsoft.com/office/drawing/2014/main" id="{34420218-EBA6-4DF0-A62C-2056C53F1F6F}"/>
              </a:ext>
            </a:extLst>
          </p:cNvPr>
          <p:cNvSpPr txBox="1"/>
          <p:nvPr/>
        </p:nvSpPr>
        <p:spPr>
          <a:xfrm>
            <a:off x="10144622" y="3145534"/>
            <a:ext cx="1862273" cy="461665"/>
          </a:xfrm>
          <a:prstGeom prst="rect">
            <a:avLst/>
          </a:prstGeom>
          <a:noFill/>
        </p:spPr>
        <p:txBody>
          <a:bodyPr wrap="square" rtlCol="0">
            <a:spAutoFit/>
          </a:bodyPr>
          <a:lstStyle/>
          <a:p>
            <a:r>
              <a:rPr lang="en-GB" sz="2400" dirty="0">
                <a:solidFill>
                  <a:srgbClr val="FF0000"/>
                </a:solidFill>
              </a:rPr>
              <a:t>100 m/ min</a:t>
            </a:r>
          </a:p>
        </p:txBody>
      </p:sp>
      <p:cxnSp>
        <p:nvCxnSpPr>
          <p:cNvPr id="36" name="Straight Connector 35">
            <a:extLst>
              <a:ext uri="{FF2B5EF4-FFF2-40B4-BE49-F238E27FC236}">
                <a16:creationId xmlns:a16="http://schemas.microsoft.com/office/drawing/2014/main" id="{549FA1A0-DC53-4B5F-8A96-C08DBE5FBA43}"/>
              </a:ext>
            </a:extLst>
          </p:cNvPr>
          <p:cNvCxnSpPr>
            <a:cxnSpLocks/>
          </p:cNvCxnSpPr>
          <p:nvPr/>
        </p:nvCxnSpPr>
        <p:spPr bwMode="auto">
          <a:xfrm>
            <a:off x="3359696" y="3869061"/>
            <a:ext cx="0" cy="829953"/>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8" name="Straight Connector 37">
            <a:extLst>
              <a:ext uri="{FF2B5EF4-FFF2-40B4-BE49-F238E27FC236}">
                <a16:creationId xmlns:a16="http://schemas.microsoft.com/office/drawing/2014/main" id="{A6E15D5D-8768-4DF5-8118-BEDC5BF1EF97}"/>
              </a:ext>
            </a:extLst>
          </p:cNvPr>
          <p:cNvCxnSpPr/>
          <p:nvPr/>
        </p:nvCxnSpPr>
        <p:spPr bwMode="auto">
          <a:xfrm>
            <a:off x="3359696" y="3861048"/>
            <a:ext cx="1934616"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39" name="TextBox 38">
            <a:extLst>
              <a:ext uri="{FF2B5EF4-FFF2-40B4-BE49-F238E27FC236}">
                <a16:creationId xmlns:a16="http://schemas.microsoft.com/office/drawing/2014/main" id="{52D22B1E-0375-4C69-988A-253F02CD329E}"/>
              </a:ext>
            </a:extLst>
          </p:cNvPr>
          <p:cNvSpPr txBox="1"/>
          <p:nvPr/>
        </p:nvSpPr>
        <p:spPr>
          <a:xfrm>
            <a:off x="6652376" y="4219974"/>
            <a:ext cx="1963904" cy="461665"/>
          </a:xfrm>
          <a:prstGeom prst="rect">
            <a:avLst/>
          </a:prstGeom>
          <a:noFill/>
        </p:spPr>
        <p:txBody>
          <a:bodyPr wrap="square" rtlCol="0">
            <a:spAutoFit/>
          </a:bodyPr>
          <a:lstStyle/>
          <a:p>
            <a:r>
              <a:rPr lang="en-GB" sz="2400" dirty="0">
                <a:solidFill>
                  <a:srgbClr val="FF0000"/>
                </a:solidFill>
              </a:rPr>
              <a:t>200 m/ min,</a:t>
            </a:r>
          </a:p>
        </p:txBody>
      </p:sp>
      <p:sp>
        <p:nvSpPr>
          <p:cNvPr id="40" name="TextBox 39">
            <a:extLst>
              <a:ext uri="{FF2B5EF4-FFF2-40B4-BE49-F238E27FC236}">
                <a16:creationId xmlns:a16="http://schemas.microsoft.com/office/drawing/2014/main" id="{EF3E4D16-42A1-40F1-891D-EAC45DE18BD8}"/>
              </a:ext>
            </a:extLst>
          </p:cNvPr>
          <p:cNvSpPr txBox="1"/>
          <p:nvPr/>
        </p:nvSpPr>
        <p:spPr>
          <a:xfrm>
            <a:off x="8424063" y="4209422"/>
            <a:ext cx="1649944" cy="461665"/>
          </a:xfrm>
          <a:prstGeom prst="rect">
            <a:avLst/>
          </a:prstGeom>
          <a:noFill/>
        </p:spPr>
        <p:txBody>
          <a:bodyPr wrap="square" rtlCol="0">
            <a:spAutoFit/>
          </a:bodyPr>
          <a:lstStyle/>
          <a:p>
            <a:r>
              <a:rPr lang="en-GB" sz="2400" dirty="0">
                <a:solidFill>
                  <a:srgbClr val="FF0000"/>
                </a:solidFill>
              </a:rPr>
              <a:t>60 m/ min,</a:t>
            </a:r>
          </a:p>
        </p:txBody>
      </p:sp>
      <p:cxnSp>
        <p:nvCxnSpPr>
          <p:cNvPr id="42" name="Straight Connector 41">
            <a:extLst>
              <a:ext uri="{FF2B5EF4-FFF2-40B4-BE49-F238E27FC236}">
                <a16:creationId xmlns:a16="http://schemas.microsoft.com/office/drawing/2014/main" id="{1CC0718F-5D4A-45E7-9A5F-C9657D3DC68F}"/>
              </a:ext>
            </a:extLst>
          </p:cNvPr>
          <p:cNvCxnSpPr/>
          <p:nvPr/>
        </p:nvCxnSpPr>
        <p:spPr bwMode="auto">
          <a:xfrm>
            <a:off x="5372560" y="2708920"/>
            <a:ext cx="316196" cy="0"/>
          </a:xfrm>
          <a:prstGeom prst="line">
            <a:avLst/>
          </a:prstGeom>
          <a:ln w="3810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4" name="Straight Connector 43">
            <a:extLst>
              <a:ext uri="{FF2B5EF4-FFF2-40B4-BE49-F238E27FC236}">
                <a16:creationId xmlns:a16="http://schemas.microsoft.com/office/drawing/2014/main" id="{73BE882E-D7E9-4A30-A6FB-3856C2B13859}"/>
              </a:ext>
            </a:extLst>
          </p:cNvPr>
          <p:cNvCxnSpPr/>
          <p:nvPr/>
        </p:nvCxnSpPr>
        <p:spPr bwMode="auto">
          <a:xfrm flipV="1">
            <a:off x="5688756" y="2321859"/>
            <a:ext cx="0" cy="387061"/>
          </a:xfrm>
          <a:prstGeom prst="line">
            <a:avLst/>
          </a:prstGeom>
          <a:ln w="3810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5" name="TextBox 44">
            <a:extLst>
              <a:ext uri="{FF2B5EF4-FFF2-40B4-BE49-F238E27FC236}">
                <a16:creationId xmlns:a16="http://schemas.microsoft.com/office/drawing/2014/main" id="{CA38DF2E-F9FE-4ABD-8933-F289AC64FCEF}"/>
              </a:ext>
            </a:extLst>
          </p:cNvPr>
          <p:cNvSpPr txBox="1"/>
          <p:nvPr/>
        </p:nvSpPr>
        <p:spPr>
          <a:xfrm>
            <a:off x="9911242" y="4209421"/>
            <a:ext cx="1790266" cy="461665"/>
          </a:xfrm>
          <a:prstGeom prst="rect">
            <a:avLst/>
          </a:prstGeom>
          <a:noFill/>
        </p:spPr>
        <p:txBody>
          <a:bodyPr wrap="square" rtlCol="0">
            <a:spAutoFit/>
          </a:bodyPr>
          <a:lstStyle/>
          <a:p>
            <a:r>
              <a:rPr lang="en-GB" sz="2400" dirty="0">
                <a:solidFill>
                  <a:srgbClr val="FF0000"/>
                </a:solidFill>
              </a:rPr>
              <a:t>100 m/ min</a:t>
            </a:r>
          </a:p>
        </p:txBody>
      </p:sp>
      <p:sp>
        <p:nvSpPr>
          <p:cNvPr id="46" name="TextBox 45">
            <a:extLst>
              <a:ext uri="{FF2B5EF4-FFF2-40B4-BE49-F238E27FC236}">
                <a16:creationId xmlns:a16="http://schemas.microsoft.com/office/drawing/2014/main" id="{DD2814CF-64F5-4A47-90E8-3A729FC799BC}"/>
              </a:ext>
            </a:extLst>
          </p:cNvPr>
          <p:cNvSpPr txBox="1"/>
          <p:nvPr/>
        </p:nvSpPr>
        <p:spPr>
          <a:xfrm>
            <a:off x="9964891" y="4605436"/>
            <a:ext cx="1381315" cy="461665"/>
          </a:xfrm>
          <a:prstGeom prst="rect">
            <a:avLst/>
          </a:prstGeom>
          <a:noFill/>
        </p:spPr>
        <p:txBody>
          <a:bodyPr wrap="square" rtlCol="0">
            <a:spAutoFit/>
          </a:bodyPr>
          <a:lstStyle/>
          <a:p>
            <a:r>
              <a:rPr lang="en-GB" sz="2400" dirty="0">
                <a:solidFill>
                  <a:srgbClr val="FF0000"/>
                </a:solidFill>
              </a:rPr>
              <a:t>James</a:t>
            </a:r>
          </a:p>
        </p:txBody>
      </p:sp>
      <p:sp>
        <p:nvSpPr>
          <p:cNvPr id="28" name="Rectangle 27">
            <a:extLst>
              <a:ext uri="{FF2B5EF4-FFF2-40B4-BE49-F238E27FC236}">
                <a16:creationId xmlns:a16="http://schemas.microsoft.com/office/drawing/2014/main" id="{9B8181A8-5C0B-4B11-AAE9-E26C49A8BAA7}"/>
              </a:ext>
            </a:extLst>
          </p:cNvPr>
          <p:cNvSpPr/>
          <p:nvPr/>
        </p:nvSpPr>
        <p:spPr bwMode="auto">
          <a:xfrm>
            <a:off x="2306298" y="1700400"/>
            <a:ext cx="3880649" cy="34572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9991998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34" grpId="0"/>
      <p:bldP spid="39" grpId="0"/>
      <p:bldP spid="40" grpId="0"/>
      <p:bldP spid="45" grpId="0"/>
      <p:bldP spid="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4: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fourth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26461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Other Compound Measures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C01D9E2E-B1F6-4F1B-A740-3E1BDDB210CF}"/>
              </a:ext>
            </a:extLst>
          </p:cNvPr>
          <p:cNvSpPr/>
          <p:nvPr/>
        </p:nvSpPr>
        <p:spPr>
          <a:xfrm>
            <a:off x="2355338" y="714961"/>
            <a:ext cx="9433048" cy="3046988"/>
          </a:xfrm>
          <a:prstGeom prst="rect">
            <a:avLst/>
          </a:prstGeom>
        </p:spPr>
        <p:txBody>
          <a:bodyPr wrap="square">
            <a:spAutoFit/>
          </a:bodyPr>
          <a:lstStyle/>
          <a:p>
            <a:r>
              <a:rPr lang="en-GB" sz="2400" dirty="0"/>
              <a:t>In the section so far we have considered speed in several different contexts.  We will now look at other things such as goals per game, and postage rates.</a:t>
            </a:r>
          </a:p>
          <a:p>
            <a:r>
              <a:rPr lang="en-GB" sz="2400" b="1" dirty="0"/>
              <a:t>Example 1</a:t>
            </a:r>
          </a:p>
          <a:p>
            <a:r>
              <a:rPr lang="en-GB" sz="2400" dirty="0"/>
              <a:t>In a football season, Ivor Boot scores 27 goals in 40 matches.  Calculate his average scoring rate in (a) goals per match, (b) goals per minute and (c) goals per hour.</a:t>
            </a:r>
          </a:p>
          <a:p>
            <a:endParaRPr lang="en-GB" sz="2400" b="1" dirty="0"/>
          </a:p>
        </p:txBody>
      </p:sp>
      <p:sp>
        <p:nvSpPr>
          <p:cNvPr id="3" name="Rectangle 2">
            <a:extLst>
              <a:ext uri="{FF2B5EF4-FFF2-40B4-BE49-F238E27FC236}">
                <a16:creationId xmlns:a16="http://schemas.microsoft.com/office/drawing/2014/main" id="{1EECA49F-76B1-4648-9AA8-796F0A2A1F99}"/>
              </a:ext>
            </a:extLst>
          </p:cNvPr>
          <p:cNvSpPr/>
          <p:nvPr/>
        </p:nvSpPr>
        <p:spPr>
          <a:xfrm>
            <a:off x="2376151" y="4418580"/>
            <a:ext cx="9505056" cy="1938992"/>
          </a:xfrm>
          <a:prstGeom prst="rect">
            <a:avLst/>
          </a:prstGeom>
        </p:spPr>
        <p:txBody>
          <a:bodyPr wrap="square">
            <a:spAutoFit/>
          </a:bodyPr>
          <a:lstStyle/>
          <a:p>
            <a:r>
              <a:rPr lang="en-GB" sz="2400" b="1" dirty="0"/>
              <a:t>Example 2</a:t>
            </a:r>
          </a:p>
          <a:p>
            <a:r>
              <a:rPr lang="en-GB" sz="2400" dirty="0"/>
              <a:t>A package has a mass of 200 grams.  It can be posted first class for 60p, or second class for 47p.  Calculate the cost per gram for first and second class post.</a:t>
            </a:r>
          </a:p>
          <a:p>
            <a:r>
              <a:rPr lang="en-GB" sz="2400" b="1" dirty="0"/>
              <a:t>Solution</a:t>
            </a:r>
          </a:p>
        </p:txBody>
      </p:sp>
      <p:sp>
        <p:nvSpPr>
          <p:cNvPr id="4" name="TextBox 3">
            <a:extLst>
              <a:ext uri="{FF2B5EF4-FFF2-40B4-BE49-F238E27FC236}">
                <a16:creationId xmlns:a16="http://schemas.microsoft.com/office/drawing/2014/main" id="{138FF02D-0E50-4C60-B5F5-0F2608A36DC5}"/>
              </a:ext>
            </a:extLst>
          </p:cNvPr>
          <p:cNvSpPr txBox="1"/>
          <p:nvPr/>
        </p:nvSpPr>
        <p:spPr>
          <a:xfrm>
            <a:off x="2331442" y="3291118"/>
            <a:ext cx="5961059" cy="461665"/>
          </a:xfrm>
          <a:prstGeom prst="rect">
            <a:avLst/>
          </a:prstGeom>
          <a:noFill/>
        </p:spPr>
        <p:txBody>
          <a:bodyPr wrap="square" rtlCol="0">
            <a:spAutoFit/>
          </a:bodyPr>
          <a:lstStyle/>
          <a:p>
            <a:r>
              <a:rPr lang="en-GB" sz="2400" dirty="0">
                <a:solidFill>
                  <a:srgbClr val="FF0000"/>
                </a:solidFill>
              </a:rPr>
              <a:t>(a) 27 ÷ 40 = 0.675 goals per match </a:t>
            </a:r>
          </a:p>
        </p:txBody>
      </p:sp>
      <p:sp>
        <p:nvSpPr>
          <p:cNvPr id="5" name="TextBox 4">
            <a:extLst>
              <a:ext uri="{FF2B5EF4-FFF2-40B4-BE49-F238E27FC236}">
                <a16:creationId xmlns:a16="http://schemas.microsoft.com/office/drawing/2014/main" id="{72BC796E-5C8D-445A-9676-C590DB51888B}"/>
              </a:ext>
            </a:extLst>
          </p:cNvPr>
          <p:cNvSpPr txBox="1"/>
          <p:nvPr/>
        </p:nvSpPr>
        <p:spPr>
          <a:xfrm>
            <a:off x="2344855" y="3672553"/>
            <a:ext cx="9019302" cy="461665"/>
          </a:xfrm>
          <a:prstGeom prst="rect">
            <a:avLst/>
          </a:prstGeom>
          <a:noFill/>
        </p:spPr>
        <p:txBody>
          <a:bodyPr wrap="square" rtlCol="0">
            <a:spAutoFit/>
          </a:bodyPr>
          <a:lstStyle/>
          <a:p>
            <a:r>
              <a:rPr lang="en-GB" sz="2400" dirty="0">
                <a:solidFill>
                  <a:srgbClr val="FF0000"/>
                </a:solidFill>
              </a:rPr>
              <a:t>(b) Scoring rate = 27 ÷ (40 x 90 mins) = 0.0075 goals per minute</a:t>
            </a:r>
            <a:r>
              <a:rPr lang="en-GB" sz="2400" dirty="0"/>
              <a:t> </a:t>
            </a:r>
          </a:p>
        </p:txBody>
      </p:sp>
      <p:sp>
        <p:nvSpPr>
          <p:cNvPr id="7" name="Rectangle 6">
            <a:extLst>
              <a:ext uri="{FF2B5EF4-FFF2-40B4-BE49-F238E27FC236}">
                <a16:creationId xmlns:a16="http://schemas.microsoft.com/office/drawing/2014/main" id="{035FF5AB-0DC2-4FCC-8D77-8D3CD54B35F2}"/>
              </a:ext>
            </a:extLst>
          </p:cNvPr>
          <p:cNvSpPr/>
          <p:nvPr/>
        </p:nvSpPr>
        <p:spPr>
          <a:xfrm>
            <a:off x="2344855" y="4051401"/>
            <a:ext cx="9029785" cy="461665"/>
          </a:xfrm>
          <a:prstGeom prst="rect">
            <a:avLst/>
          </a:prstGeom>
        </p:spPr>
        <p:txBody>
          <a:bodyPr wrap="square">
            <a:spAutoFit/>
          </a:bodyPr>
          <a:lstStyle/>
          <a:p>
            <a:r>
              <a:rPr lang="en-GB" sz="2400" dirty="0">
                <a:solidFill>
                  <a:srgbClr val="FF0000"/>
                </a:solidFill>
              </a:rPr>
              <a:t>(c)  Scoring rate = 27 ÷ (40 x 1.5 hours) = 0.45 goals per hour</a:t>
            </a:r>
            <a:endParaRPr lang="en-GB" sz="2400" dirty="0"/>
          </a:p>
        </p:txBody>
      </p:sp>
      <p:sp>
        <p:nvSpPr>
          <p:cNvPr id="8" name="TextBox 7">
            <a:extLst>
              <a:ext uri="{FF2B5EF4-FFF2-40B4-BE49-F238E27FC236}">
                <a16:creationId xmlns:a16="http://schemas.microsoft.com/office/drawing/2014/main" id="{AAD29596-1DC7-43F8-B1F3-A7E53D58C5BA}"/>
              </a:ext>
            </a:extLst>
          </p:cNvPr>
          <p:cNvSpPr txBox="1"/>
          <p:nvPr/>
        </p:nvSpPr>
        <p:spPr>
          <a:xfrm>
            <a:off x="2376151" y="6198761"/>
            <a:ext cx="3528392" cy="461665"/>
          </a:xfrm>
          <a:prstGeom prst="rect">
            <a:avLst/>
          </a:prstGeom>
          <a:noFill/>
        </p:spPr>
        <p:txBody>
          <a:bodyPr wrap="square" rtlCol="0">
            <a:spAutoFit/>
          </a:bodyPr>
          <a:lstStyle/>
          <a:p>
            <a:r>
              <a:rPr lang="en-GB" sz="2400" dirty="0">
                <a:solidFill>
                  <a:srgbClr val="FF0000"/>
                </a:solidFill>
              </a:rPr>
              <a:t>(a) </a:t>
            </a:r>
            <a:r>
              <a:rPr lang="en-GB" sz="2400" dirty="0" err="1">
                <a:solidFill>
                  <a:srgbClr val="FF0000"/>
                </a:solidFill>
              </a:rPr>
              <a:t>Ist</a:t>
            </a:r>
            <a:r>
              <a:rPr lang="en-GB" sz="2400" dirty="0">
                <a:solidFill>
                  <a:srgbClr val="FF0000"/>
                </a:solidFill>
              </a:rPr>
              <a:t> : 60 ÷ 200 = 0.3p</a:t>
            </a:r>
          </a:p>
        </p:txBody>
      </p:sp>
      <p:sp>
        <p:nvSpPr>
          <p:cNvPr id="9" name="Rectangle 8">
            <a:extLst>
              <a:ext uri="{FF2B5EF4-FFF2-40B4-BE49-F238E27FC236}">
                <a16:creationId xmlns:a16="http://schemas.microsoft.com/office/drawing/2014/main" id="{341213D3-EE02-4552-BEFD-77F33255A21D}"/>
              </a:ext>
            </a:extLst>
          </p:cNvPr>
          <p:cNvSpPr/>
          <p:nvPr/>
        </p:nvSpPr>
        <p:spPr>
          <a:xfrm>
            <a:off x="6528048" y="6168438"/>
            <a:ext cx="4043094" cy="461665"/>
          </a:xfrm>
          <a:prstGeom prst="rect">
            <a:avLst/>
          </a:prstGeom>
        </p:spPr>
        <p:txBody>
          <a:bodyPr wrap="none">
            <a:spAutoFit/>
          </a:bodyPr>
          <a:lstStyle/>
          <a:p>
            <a:r>
              <a:rPr lang="en-GB" sz="2400" dirty="0">
                <a:solidFill>
                  <a:srgbClr val="FF0000"/>
                </a:solidFill>
              </a:rPr>
              <a:t>(b) 2nd : 47 ÷ 200 = 0.235p</a:t>
            </a:r>
          </a:p>
        </p:txBody>
      </p:sp>
    </p:spTree>
    <p:extLst>
      <p:ext uri="{BB962C8B-B14F-4D97-AF65-F5344CB8AC3E}">
        <p14:creationId xmlns:p14="http://schemas.microsoft.com/office/powerpoint/2010/main" val="14313279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Other Compound Measures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7768BDDA-7622-4D9D-B900-613AED3F0EDD}"/>
              </a:ext>
            </a:extLst>
          </p:cNvPr>
          <p:cNvSpPr/>
          <p:nvPr/>
        </p:nvSpPr>
        <p:spPr>
          <a:xfrm>
            <a:off x="2374671" y="4471027"/>
            <a:ext cx="9610972" cy="1938992"/>
          </a:xfrm>
          <a:prstGeom prst="rect">
            <a:avLst/>
          </a:prstGeom>
        </p:spPr>
        <p:txBody>
          <a:bodyPr wrap="square">
            <a:spAutoFit/>
          </a:bodyPr>
          <a:lstStyle/>
          <a:p>
            <a:r>
              <a:rPr lang="en-GB" sz="2400" dirty="0"/>
              <a:t>2.	Alison plays 20 games for her school hockey team and scores 18 goals. Each match lasts 90 minutes. Calculate her scoring rate in:</a:t>
            </a:r>
          </a:p>
          <a:p>
            <a:r>
              <a:rPr lang="en-GB" sz="2400" dirty="0"/>
              <a:t>(a)	goals per hour,</a:t>
            </a:r>
          </a:p>
          <a:p>
            <a:r>
              <a:rPr lang="en-GB" sz="2400" dirty="0"/>
              <a:t>(b)	goals per minute,</a:t>
            </a:r>
          </a:p>
          <a:p>
            <a:r>
              <a:rPr lang="en-GB" sz="2400" dirty="0"/>
              <a:t>(c)	goals per match.</a:t>
            </a:r>
          </a:p>
        </p:txBody>
      </p:sp>
      <p:sp>
        <p:nvSpPr>
          <p:cNvPr id="3" name="Rectangle 2">
            <a:extLst>
              <a:ext uri="{FF2B5EF4-FFF2-40B4-BE49-F238E27FC236}">
                <a16:creationId xmlns:a16="http://schemas.microsoft.com/office/drawing/2014/main" id="{0E465F42-268B-4774-83A4-B8DCD882AB7A}"/>
              </a:ext>
            </a:extLst>
          </p:cNvPr>
          <p:cNvSpPr/>
          <p:nvPr/>
        </p:nvSpPr>
        <p:spPr>
          <a:xfrm>
            <a:off x="2400866" y="745576"/>
            <a:ext cx="9217024" cy="830997"/>
          </a:xfrm>
          <a:prstGeom prst="rect">
            <a:avLst/>
          </a:prstGeom>
        </p:spPr>
        <p:txBody>
          <a:bodyPr wrap="square">
            <a:spAutoFit/>
          </a:bodyPr>
          <a:lstStyle/>
          <a:p>
            <a:r>
              <a:rPr lang="en-GB" sz="2400" dirty="0"/>
              <a:t>1. Three boys play football for a school team.  The numbers of goals scored and matches played are listed below:</a:t>
            </a:r>
          </a:p>
        </p:txBody>
      </p:sp>
      <p:pic>
        <p:nvPicPr>
          <p:cNvPr id="4" name="Picture 3">
            <a:extLst>
              <a:ext uri="{FF2B5EF4-FFF2-40B4-BE49-F238E27FC236}">
                <a16:creationId xmlns:a16="http://schemas.microsoft.com/office/drawing/2014/main" id="{454D501A-0D28-407E-9FAF-5F1F814C85C8}"/>
              </a:ext>
            </a:extLst>
          </p:cNvPr>
          <p:cNvPicPr>
            <a:picLocks noChangeAspect="1"/>
          </p:cNvPicPr>
          <p:nvPr/>
        </p:nvPicPr>
        <p:blipFill>
          <a:blip r:embed="rId4"/>
          <a:stretch>
            <a:fillRect/>
          </a:stretch>
        </p:blipFill>
        <p:spPr>
          <a:xfrm>
            <a:off x="2483659" y="1635263"/>
            <a:ext cx="4404429" cy="1831838"/>
          </a:xfrm>
          <a:prstGeom prst="rect">
            <a:avLst/>
          </a:prstGeom>
        </p:spPr>
      </p:pic>
      <p:sp>
        <p:nvSpPr>
          <p:cNvPr id="5" name="Rectangle 4">
            <a:extLst>
              <a:ext uri="{FF2B5EF4-FFF2-40B4-BE49-F238E27FC236}">
                <a16:creationId xmlns:a16="http://schemas.microsoft.com/office/drawing/2014/main" id="{4F3A4FA2-28FE-4937-8CB3-B0EE5C57BD7D}"/>
              </a:ext>
            </a:extLst>
          </p:cNvPr>
          <p:cNvSpPr/>
          <p:nvPr/>
        </p:nvSpPr>
        <p:spPr>
          <a:xfrm>
            <a:off x="2400866" y="3547657"/>
            <a:ext cx="6096000" cy="830997"/>
          </a:xfrm>
          <a:prstGeom prst="rect">
            <a:avLst/>
          </a:prstGeom>
        </p:spPr>
        <p:txBody>
          <a:bodyPr>
            <a:spAutoFit/>
          </a:bodyPr>
          <a:lstStyle/>
          <a:p>
            <a:r>
              <a:rPr lang="en-GB" sz="2400" dirty="0"/>
              <a:t>(a)	Who scores the most goals per match?</a:t>
            </a:r>
          </a:p>
          <a:p>
            <a:r>
              <a:rPr lang="en-GB" sz="2400" dirty="0"/>
              <a:t>(b)	Who scores the least goals per match?</a:t>
            </a:r>
          </a:p>
        </p:txBody>
      </p:sp>
      <p:sp>
        <p:nvSpPr>
          <p:cNvPr id="6" name="TextBox 5">
            <a:extLst>
              <a:ext uri="{FF2B5EF4-FFF2-40B4-BE49-F238E27FC236}">
                <a16:creationId xmlns:a16="http://schemas.microsoft.com/office/drawing/2014/main" id="{1EBA93B3-0A21-434E-940A-FF6EF01ED07D}"/>
              </a:ext>
            </a:extLst>
          </p:cNvPr>
          <p:cNvSpPr txBox="1"/>
          <p:nvPr/>
        </p:nvSpPr>
        <p:spPr>
          <a:xfrm>
            <a:off x="6894645" y="2026024"/>
            <a:ext cx="5297355" cy="461665"/>
          </a:xfrm>
          <a:prstGeom prst="rect">
            <a:avLst/>
          </a:prstGeom>
          <a:noFill/>
        </p:spPr>
        <p:txBody>
          <a:bodyPr wrap="square" rtlCol="0">
            <a:spAutoFit/>
          </a:bodyPr>
          <a:lstStyle/>
          <a:p>
            <a:r>
              <a:rPr lang="en-GB" sz="2400" dirty="0">
                <a:solidFill>
                  <a:srgbClr val="FF0000"/>
                </a:solidFill>
              </a:rPr>
              <a:t>Ian : 16÷32 = 0.5 goals per match </a:t>
            </a:r>
          </a:p>
        </p:txBody>
      </p:sp>
      <p:sp>
        <p:nvSpPr>
          <p:cNvPr id="7" name="Rectangle 6">
            <a:extLst>
              <a:ext uri="{FF2B5EF4-FFF2-40B4-BE49-F238E27FC236}">
                <a16:creationId xmlns:a16="http://schemas.microsoft.com/office/drawing/2014/main" id="{1191C7EE-44A2-4B9F-92B9-7611EB4F1AB9}"/>
              </a:ext>
            </a:extLst>
          </p:cNvPr>
          <p:cNvSpPr/>
          <p:nvPr/>
        </p:nvSpPr>
        <p:spPr>
          <a:xfrm>
            <a:off x="6894645" y="2475475"/>
            <a:ext cx="6437809" cy="461665"/>
          </a:xfrm>
          <a:prstGeom prst="rect">
            <a:avLst/>
          </a:prstGeom>
        </p:spPr>
        <p:txBody>
          <a:bodyPr wrap="square">
            <a:spAutoFit/>
          </a:bodyPr>
          <a:lstStyle/>
          <a:p>
            <a:r>
              <a:rPr lang="en-GB" sz="2400" dirty="0">
                <a:solidFill>
                  <a:srgbClr val="FF0000"/>
                </a:solidFill>
              </a:rPr>
              <a:t>Ben : 22÷40 = 0.55 goals per match </a:t>
            </a:r>
          </a:p>
        </p:txBody>
      </p:sp>
      <p:sp>
        <p:nvSpPr>
          <p:cNvPr id="8" name="Rectangle 7">
            <a:extLst>
              <a:ext uri="{FF2B5EF4-FFF2-40B4-BE49-F238E27FC236}">
                <a16:creationId xmlns:a16="http://schemas.microsoft.com/office/drawing/2014/main" id="{62075E5B-5B15-49A2-9C3B-E1AB23BAA0A1}"/>
              </a:ext>
            </a:extLst>
          </p:cNvPr>
          <p:cNvSpPr/>
          <p:nvPr/>
        </p:nvSpPr>
        <p:spPr>
          <a:xfrm>
            <a:off x="6862110" y="2932459"/>
            <a:ext cx="6646475" cy="461665"/>
          </a:xfrm>
          <a:prstGeom prst="rect">
            <a:avLst/>
          </a:prstGeom>
        </p:spPr>
        <p:txBody>
          <a:bodyPr wrap="square">
            <a:spAutoFit/>
          </a:bodyPr>
          <a:lstStyle/>
          <a:p>
            <a:r>
              <a:rPr lang="en-GB" sz="2400" dirty="0">
                <a:solidFill>
                  <a:srgbClr val="FF0000"/>
                </a:solidFill>
              </a:rPr>
              <a:t>Sergio : 9÷20 = 0.45 goals per match </a:t>
            </a:r>
          </a:p>
        </p:txBody>
      </p:sp>
      <p:sp>
        <p:nvSpPr>
          <p:cNvPr id="9" name="TextBox 8">
            <a:extLst>
              <a:ext uri="{FF2B5EF4-FFF2-40B4-BE49-F238E27FC236}">
                <a16:creationId xmlns:a16="http://schemas.microsoft.com/office/drawing/2014/main" id="{235787D4-27F8-45EE-822A-1EAA20FF4E5D}"/>
              </a:ext>
            </a:extLst>
          </p:cNvPr>
          <p:cNvSpPr txBox="1"/>
          <p:nvPr/>
        </p:nvSpPr>
        <p:spPr>
          <a:xfrm>
            <a:off x="7013450" y="1638746"/>
            <a:ext cx="1890861" cy="461665"/>
          </a:xfrm>
          <a:prstGeom prst="rect">
            <a:avLst/>
          </a:prstGeom>
          <a:noFill/>
        </p:spPr>
        <p:txBody>
          <a:bodyPr wrap="square" rtlCol="0">
            <a:spAutoFit/>
          </a:bodyPr>
          <a:lstStyle/>
          <a:p>
            <a:r>
              <a:rPr lang="en-GB" sz="2400" b="1" dirty="0"/>
              <a:t>Solution</a:t>
            </a:r>
          </a:p>
        </p:txBody>
      </p:sp>
      <p:sp>
        <p:nvSpPr>
          <p:cNvPr id="10" name="TextBox 9">
            <a:extLst>
              <a:ext uri="{FF2B5EF4-FFF2-40B4-BE49-F238E27FC236}">
                <a16:creationId xmlns:a16="http://schemas.microsoft.com/office/drawing/2014/main" id="{56806828-2C7C-43BF-A2AD-A028DF058C60}"/>
              </a:ext>
            </a:extLst>
          </p:cNvPr>
          <p:cNvSpPr txBox="1"/>
          <p:nvPr/>
        </p:nvSpPr>
        <p:spPr>
          <a:xfrm>
            <a:off x="8509066" y="3927191"/>
            <a:ext cx="1224136" cy="461665"/>
          </a:xfrm>
          <a:prstGeom prst="rect">
            <a:avLst/>
          </a:prstGeom>
          <a:noFill/>
        </p:spPr>
        <p:txBody>
          <a:bodyPr wrap="square" rtlCol="0">
            <a:spAutoFit/>
          </a:bodyPr>
          <a:lstStyle/>
          <a:p>
            <a:r>
              <a:rPr lang="en-GB" sz="2400" dirty="0">
                <a:solidFill>
                  <a:srgbClr val="FF0000"/>
                </a:solidFill>
              </a:rPr>
              <a:t>Sergio</a:t>
            </a:r>
          </a:p>
        </p:txBody>
      </p:sp>
      <p:sp>
        <p:nvSpPr>
          <p:cNvPr id="12" name="Rectangle 11">
            <a:extLst>
              <a:ext uri="{FF2B5EF4-FFF2-40B4-BE49-F238E27FC236}">
                <a16:creationId xmlns:a16="http://schemas.microsoft.com/office/drawing/2014/main" id="{55ABA943-3221-4110-92AC-46A90E777DAC}"/>
              </a:ext>
            </a:extLst>
          </p:cNvPr>
          <p:cNvSpPr/>
          <p:nvPr/>
        </p:nvSpPr>
        <p:spPr>
          <a:xfrm>
            <a:off x="5478460" y="5209690"/>
            <a:ext cx="5755102" cy="461665"/>
          </a:xfrm>
          <a:prstGeom prst="rect">
            <a:avLst/>
          </a:prstGeom>
        </p:spPr>
        <p:txBody>
          <a:bodyPr wrap="none">
            <a:spAutoFit/>
          </a:bodyPr>
          <a:lstStyle/>
          <a:p>
            <a:r>
              <a:rPr lang="en-GB" sz="2400" dirty="0">
                <a:solidFill>
                  <a:srgbClr val="FF0000"/>
                </a:solidFill>
              </a:rPr>
              <a:t>18÷(20 x 1.5 hour) = 0.6 goals per hour </a:t>
            </a:r>
            <a:endParaRPr lang="en-GB" sz="2400" dirty="0"/>
          </a:p>
        </p:txBody>
      </p:sp>
      <p:sp>
        <p:nvSpPr>
          <p:cNvPr id="13" name="Rectangle 12">
            <a:extLst>
              <a:ext uri="{FF2B5EF4-FFF2-40B4-BE49-F238E27FC236}">
                <a16:creationId xmlns:a16="http://schemas.microsoft.com/office/drawing/2014/main" id="{A7A11C4C-95C6-4B20-8114-728D131E2B70}"/>
              </a:ext>
            </a:extLst>
          </p:cNvPr>
          <p:cNvSpPr/>
          <p:nvPr/>
        </p:nvSpPr>
        <p:spPr>
          <a:xfrm>
            <a:off x="5478460" y="5574794"/>
            <a:ext cx="6354625" cy="461665"/>
          </a:xfrm>
          <a:prstGeom prst="rect">
            <a:avLst/>
          </a:prstGeom>
        </p:spPr>
        <p:txBody>
          <a:bodyPr wrap="none">
            <a:spAutoFit/>
          </a:bodyPr>
          <a:lstStyle/>
          <a:p>
            <a:r>
              <a:rPr lang="en-GB" sz="2400" dirty="0">
                <a:solidFill>
                  <a:srgbClr val="FF0000"/>
                </a:solidFill>
              </a:rPr>
              <a:t>18÷(20 x 90 mins) = 0.01 goals per minute </a:t>
            </a:r>
            <a:endParaRPr lang="en-GB" sz="2400" dirty="0"/>
          </a:p>
        </p:txBody>
      </p:sp>
      <p:sp>
        <p:nvSpPr>
          <p:cNvPr id="14" name="Rectangle 13">
            <a:extLst>
              <a:ext uri="{FF2B5EF4-FFF2-40B4-BE49-F238E27FC236}">
                <a16:creationId xmlns:a16="http://schemas.microsoft.com/office/drawing/2014/main" id="{426EBA70-3762-497F-9CA8-409E5061B56F}"/>
              </a:ext>
            </a:extLst>
          </p:cNvPr>
          <p:cNvSpPr/>
          <p:nvPr/>
        </p:nvSpPr>
        <p:spPr>
          <a:xfrm>
            <a:off x="5478460" y="5939898"/>
            <a:ext cx="4232249" cy="461665"/>
          </a:xfrm>
          <a:prstGeom prst="rect">
            <a:avLst/>
          </a:prstGeom>
        </p:spPr>
        <p:txBody>
          <a:bodyPr wrap="none">
            <a:spAutoFit/>
          </a:bodyPr>
          <a:lstStyle/>
          <a:p>
            <a:r>
              <a:rPr lang="en-GB" sz="2400" dirty="0">
                <a:solidFill>
                  <a:srgbClr val="FF0000"/>
                </a:solidFill>
              </a:rPr>
              <a:t>18÷20 = 0.9 goals per match</a:t>
            </a:r>
            <a:endParaRPr lang="en-GB" sz="2400" dirty="0"/>
          </a:p>
        </p:txBody>
      </p:sp>
      <p:sp>
        <p:nvSpPr>
          <p:cNvPr id="17" name="Rectangle 16">
            <a:extLst>
              <a:ext uri="{FF2B5EF4-FFF2-40B4-BE49-F238E27FC236}">
                <a16:creationId xmlns:a16="http://schemas.microsoft.com/office/drawing/2014/main" id="{63E9F1AE-9985-4623-AF8D-8CCDCE07172A}"/>
              </a:ext>
            </a:extLst>
          </p:cNvPr>
          <p:cNvSpPr/>
          <p:nvPr/>
        </p:nvSpPr>
        <p:spPr bwMode="auto">
          <a:xfrm>
            <a:off x="2495939" y="1635262"/>
            <a:ext cx="4398705" cy="184452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8" name="TextBox 17">
            <a:extLst>
              <a:ext uri="{FF2B5EF4-FFF2-40B4-BE49-F238E27FC236}">
                <a16:creationId xmlns:a16="http://schemas.microsoft.com/office/drawing/2014/main" id="{083CEF7F-917C-455D-8584-A40A4BCE5D01}"/>
              </a:ext>
            </a:extLst>
          </p:cNvPr>
          <p:cNvSpPr txBox="1"/>
          <p:nvPr/>
        </p:nvSpPr>
        <p:spPr>
          <a:xfrm>
            <a:off x="8496866" y="3558591"/>
            <a:ext cx="1224136" cy="461665"/>
          </a:xfrm>
          <a:prstGeom prst="rect">
            <a:avLst/>
          </a:prstGeom>
          <a:noFill/>
        </p:spPr>
        <p:txBody>
          <a:bodyPr wrap="square" rtlCol="0">
            <a:spAutoFit/>
          </a:bodyPr>
          <a:lstStyle/>
          <a:p>
            <a:r>
              <a:rPr lang="en-GB" sz="2400" dirty="0">
                <a:solidFill>
                  <a:srgbClr val="FF0000"/>
                </a:solidFill>
              </a:rPr>
              <a:t>Ben</a:t>
            </a:r>
          </a:p>
        </p:txBody>
      </p:sp>
    </p:spTree>
    <p:extLst>
      <p:ext uri="{BB962C8B-B14F-4D97-AF65-F5344CB8AC3E}">
        <p14:creationId xmlns:p14="http://schemas.microsoft.com/office/powerpoint/2010/main" val="34435463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2" grpId="0"/>
      <p:bldP spid="13" grpId="0"/>
      <p:bldP spid="14"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860CBC1-FEEB-49E5-BB32-50C607D8E08A}"/>
              </a:ext>
            </a:extLst>
          </p:cNvPr>
          <p:cNvSpPr/>
          <p:nvPr/>
        </p:nvSpPr>
        <p:spPr bwMode="auto">
          <a:xfrm>
            <a:off x="4547877" y="2531866"/>
            <a:ext cx="5043368" cy="9199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Speed</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DFD4FBF-2F4A-4AE6-B4DA-668090B1948F}"/>
              </a:ext>
            </a:extLst>
          </p:cNvPr>
          <p:cNvSpPr/>
          <p:nvPr/>
        </p:nvSpPr>
        <p:spPr>
          <a:xfrm>
            <a:off x="2584063" y="908391"/>
            <a:ext cx="8818884" cy="1569660"/>
          </a:xfrm>
          <a:prstGeom prst="rect">
            <a:avLst/>
          </a:prstGeom>
        </p:spPr>
        <p:txBody>
          <a:bodyPr wrap="square">
            <a:spAutoFit/>
          </a:bodyPr>
          <a:lstStyle/>
          <a:p>
            <a:r>
              <a:rPr lang="en-GB" sz="2400" dirty="0"/>
              <a:t>In this section we introduce the idea of speed, considering both instantaneous speed and average speed.</a:t>
            </a:r>
          </a:p>
          <a:p>
            <a:endParaRPr lang="en-GB" sz="2400" dirty="0"/>
          </a:p>
          <a:p>
            <a:r>
              <a:rPr lang="en-GB" sz="2400" dirty="0"/>
              <a:t>Instantaneous speed = speed at any instant in time</a:t>
            </a:r>
          </a:p>
        </p:txBody>
      </p:sp>
      <p:sp>
        <p:nvSpPr>
          <p:cNvPr id="3" name="Rectangle 2">
            <a:extLst>
              <a:ext uri="{FF2B5EF4-FFF2-40B4-BE49-F238E27FC236}">
                <a16:creationId xmlns:a16="http://schemas.microsoft.com/office/drawing/2014/main" id="{ACF446F5-6526-4D91-A49C-6E9C9AAB09D6}"/>
              </a:ext>
            </a:extLst>
          </p:cNvPr>
          <p:cNvSpPr/>
          <p:nvPr/>
        </p:nvSpPr>
        <p:spPr>
          <a:xfrm>
            <a:off x="2640777" y="3563355"/>
            <a:ext cx="5043368" cy="461665"/>
          </a:xfrm>
          <a:prstGeom prst="rect">
            <a:avLst/>
          </a:prstGeom>
        </p:spPr>
        <p:txBody>
          <a:bodyPr wrap="none">
            <a:spAutoFit/>
          </a:bodyPr>
          <a:lstStyle/>
          <a:p>
            <a:r>
              <a:rPr lang="en-GB" sz="2400" dirty="0"/>
              <a:t>If a car travels 100 miles in 2 hours,</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BFBF0FFF-FD37-404C-AA34-6DA167454FD3}"/>
                  </a:ext>
                </a:extLst>
              </p:cNvPr>
              <p:cNvSpPr/>
              <p:nvPr/>
            </p:nvSpPr>
            <p:spPr>
              <a:xfrm>
                <a:off x="4511824" y="2586288"/>
                <a:ext cx="5076454" cy="719108"/>
              </a:xfrm>
              <a:prstGeom prst="rect">
                <a:avLst/>
              </a:prstGeom>
            </p:spPr>
            <p:txBody>
              <a:bodyPr wrap="none">
                <a:spAutoFit/>
              </a:bodyPr>
              <a:lstStyle/>
              <a:p>
                <a:r>
                  <a:rPr lang="en-GB" sz="2400" dirty="0"/>
                  <a:t>Average speed =  </a:t>
                </a:r>
                <a14:m>
                  <m:oMath xmlns:m="http://schemas.openxmlformats.org/officeDocument/2006/math">
                    <m:f>
                      <m:fPr>
                        <m:ctrlPr>
                          <a:rPr lang="en-GB" sz="2800" i="1" smtClean="0">
                            <a:latin typeface="Cambria Math" panose="02040503050406030204" pitchFamily="18" charset="0"/>
                          </a:rPr>
                        </m:ctrlPr>
                      </m:fPr>
                      <m:num>
                        <m:r>
                          <a:rPr lang="en-GB" sz="2800" b="0" i="1" smtClean="0">
                            <a:latin typeface="Cambria Math" panose="02040503050406030204" pitchFamily="18" charset="0"/>
                          </a:rPr>
                          <m:t>𝑑𝑖𝑠𝑡𝑎𝑛𝑐𝑒</m:t>
                        </m:r>
                        <m:r>
                          <a:rPr lang="en-GB" sz="2800" b="0" i="1" smtClean="0">
                            <a:latin typeface="Cambria Math" panose="02040503050406030204" pitchFamily="18" charset="0"/>
                          </a:rPr>
                          <m:t> </m:t>
                        </m:r>
                        <m:r>
                          <a:rPr lang="en-GB" sz="2800" b="0" i="1" smtClean="0">
                            <a:latin typeface="Cambria Math" panose="02040503050406030204" pitchFamily="18" charset="0"/>
                          </a:rPr>
                          <m:t>𝑡𝑟𝑎𝑣𝑒𝑙𝑙𝑒𝑑</m:t>
                        </m:r>
                      </m:num>
                      <m:den>
                        <m:r>
                          <a:rPr lang="en-GB" sz="2800" b="0" i="1" smtClean="0">
                            <a:latin typeface="Cambria Math" panose="02040503050406030204" pitchFamily="18" charset="0"/>
                          </a:rPr>
                          <m:t>𝑡𝑖𝑚𝑒</m:t>
                        </m:r>
                        <m:r>
                          <a:rPr lang="en-GB" sz="2800" b="0" i="1" smtClean="0">
                            <a:latin typeface="Cambria Math" panose="02040503050406030204" pitchFamily="18" charset="0"/>
                          </a:rPr>
                          <m:t> </m:t>
                        </m:r>
                        <m:r>
                          <a:rPr lang="en-GB" sz="2800" b="0" i="1" smtClean="0">
                            <a:latin typeface="Cambria Math" panose="02040503050406030204" pitchFamily="18" charset="0"/>
                          </a:rPr>
                          <m:t>𝑡𝑎𝑘𝑒𝑛</m:t>
                        </m:r>
                      </m:den>
                    </m:f>
                  </m:oMath>
                </a14:m>
                <a:endParaRPr lang="en-GB" sz="2800" dirty="0"/>
              </a:p>
            </p:txBody>
          </p:sp>
        </mc:Choice>
        <mc:Fallback xmlns="">
          <p:sp>
            <p:nvSpPr>
              <p:cNvPr id="4" name="Rectangle 3">
                <a:extLst>
                  <a:ext uri="{FF2B5EF4-FFF2-40B4-BE49-F238E27FC236}">
                    <a16:creationId xmlns:a16="http://schemas.microsoft.com/office/drawing/2014/main" id="{BFBF0FFF-FD37-404C-AA34-6DA167454FD3}"/>
                  </a:ext>
                </a:extLst>
              </p:cNvPr>
              <p:cNvSpPr>
                <a:spLocks noRot="1" noChangeAspect="1" noMove="1" noResize="1" noEditPoints="1" noAdjustHandles="1" noChangeArrowheads="1" noChangeShapeType="1" noTextEdit="1"/>
              </p:cNvSpPr>
              <p:nvPr/>
            </p:nvSpPr>
            <p:spPr>
              <a:xfrm>
                <a:off x="4511824" y="2586288"/>
                <a:ext cx="5076454" cy="719108"/>
              </a:xfrm>
              <a:prstGeom prst="rect">
                <a:avLst/>
              </a:prstGeom>
              <a:blipFill>
                <a:blip r:embed="rId4"/>
                <a:stretch>
                  <a:fillRect l="-1801" b="-33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C2A8AA77-F811-466B-8AA0-3C22E9FC3D6A}"/>
                  </a:ext>
                </a:extLst>
              </p:cNvPr>
              <p:cNvSpPr/>
              <p:nvPr/>
            </p:nvSpPr>
            <p:spPr>
              <a:xfrm>
                <a:off x="5159896" y="4290867"/>
                <a:ext cx="3075714" cy="614655"/>
              </a:xfrm>
              <a:prstGeom prst="rect">
                <a:avLst/>
              </a:prstGeom>
            </p:spPr>
            <p:txBody>
              <a:bodyPr wrap="none">
                <a:spAutoFit/>
              </a:bodyPr>
              <a:lstStyle/>
              <a:p>
                <a:r>
                  <a:rPr lang="en-GB" sz="2400" dirty="0"/>
                  <a:t>Average speed =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100</m:t>
                        </m:r>
                      </m:num>
                      <m:den>
                        <m:r>
                          <a:rPr lang="en-GB" sz="2400" b="0" i="1" smtClean="0">
                            <a:latin typeface="Cambria Math" panose="02040503050406030204" pitchFamily="18" charset="0"/>
                          </a:rPr>
                          <m:t>2</m:t>
                        </m:r>
                      </m:den>
                    </m:f>
                  </m:oMath>
                </a14:m>
                <a:endParaRPr lang="en-GB" sz="2400" dirty="0"/>
              </a:p>
            </p:txBody>
          </p:sp>
        </mc:Choice>
        <mc:Fallback xmlns="">
          <p:sp>
            <p:nvSpPr>
              <p:cNvPr id="5" name="Rectangle 4">
                <a:extLst>
                  <a:ext uri="{FF2B5EF4-FFF2-40B4-BE49-F238E27FC236}">
                    <a16:creationId xmlns:a16="http://schemas.microsoft.com/office/drawing/2014/main" id="{C2A8AA77-F811-466B-8AA0-3C22E9FC3D6A}"/>
                  </a:ext>
                </a:extLst>
              </p:cNvPr>
              <p:cNvSpPr>
                <a:spLocks noRot="1" noChangeAspect="1" noMove="1" noResize="1" noEditPoints="1" noAdjustHandles="1" noChangeArrowheads="1" noChangeShapeType="1" noTextEdit="1"/>
              </p:cNvSpPr>
              <p:nvPr/>
            </p:nvSpPr>
            <p:spPr>
              <a:xfrm>
                <a:off x="5159896" y="4290867"/>
                <a:ext cx="3075714" cy="614655"/>
              </a:xfrm>
              <a:prstGeom prst="rect">
                <a:avLst/>
              </a:prstGeom>
              <a:blipFill>
                <a:blip r:embed="rId5"/>
                <a:stretch>
                  <a:fillRect l="-2970" b="-8911"/>
                </a:stretch>
              </a:blipFill>
            </p:spPr>
            <p:txBody>
              <a:bodyPr/>
              <a:lstStyle/>
              <a:p>
                <a:r>
                  <a:rPr lang="en-GB">
                    <a:noFill/>
                  </a:rPr>
                  <a:t> </a:t>
                </a:r>
              </a:p>
            </p:txBody>
          </p:sp>
        </mc:Fallback>
      </mc:AlternateContent>
      <p:sp>
        <p:nvSpPr>
          <p:cNvPr id="6" name="Rectangle 5">
            <a:extLst>
              <a:ext uri="{FF2B5EF4-FFF2-40B4-BE49-F238E27FC236}">
                <a16:creationId xmlns:a16="http://schemas.microsoft.com/office/drawing/2014/main" id="{073D96B5-03B1-4B5B-8141-23D34B98684B}"/>
              </a:ext>
            </a:extLst>
          </p:cNvPr>
          <p:cNvSpPr/>
          <p:nvPr/>
        </p:nvSpPr>
        <p:spPr>
          <a:xfrm>
            <a:off x="2633844" y="5199787"/>
            <a:ext cx="9145016" cy="1200329"/>
          </a:xfrm>
          <a:prstGeom prst="rect">
            <a:avLst/>
          </a:prstGeom>
        </p:spPr>
        <p:txBody>
          <a:bodyPr wrap="square">
            <a:spAutoFit/>
          </a:bodyPr>
          <a:lstStyle/>
          <a:p>
            <a:r>
              <a:rPr lang="en-GB" sz="2400" dirty="0"/>
              <a:t>The car does not travel at a constant speed of 50 mph; its speed varies during the journey between 0 mph and, perhaps, 70 mph.  The speed at any time is called the instantaneous speed.</a:t>
            </a:r>
          </a:p>
        </p:txBody>
      </p:sp>
    </p:spTree>
    <p:extLst>
      <p:ext uri="{BB962C8B-B14F-4D97-AF65-F5344CB8AC3E}">
        <p14:creationId xmlns:p14="http://schemas.microsoft.com/office/powerpoint/2010/main" val="3343404833"/>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Other Compound Measures</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84322AC-F78A-49BD-B3F7-2DF86CB8C245}"/>
              </a:ext>
            </a:extLst>
          </p:cNvPr>
          <p:cNvSpPr/>
          <p:nvPr/>
        </p:nvSpPr>
        <p:spPr>
          <a:xfrm>
            <a:off x="2351584" y="764704"/>
            <a:ext cx="9433048" cy="3046988"/>
          </a:xfrm>
          <a:prstGeom prst="rect">
            <a:avLst/>
          </a:prstGeom>
        </p:spPr>
        <p:txBody>
          <a:bodyPr wrap="square">
            <a:spAutoFit/>
          </a:bodyPr>
          <a:lstStyle/>
          <a:p>
            <a:r>
              <a:rPr lang="en-GB" sz="2400" dirty="0"/>
              <a:t>3.	When playing football, Jai claims to be able, on average, to score a goal every 40 minutes.  How many goals would you expect him to score in:</a:t>
            </a:r>
          </a:p>
          <a:p>
            <a:r>
              <a:rPr lang="en-GB" sz="2400" dirty="0"/>
              <a:t>(a)	90 minutes,</a:t>
            </a:r>
          </a:p>
          <a:p>
            <a:r>
              <a:rPr lang="en-GB" sz="2400" dirty="0"/>
              <a:t>(b)	1 hour,</a:t>
            </a:r>
          </a:p>
          <a:p>
            <a:r>
              <a:rPr lang="en-GB" sz="2400" dirty="0"/>
              <a:t>(c)	5 matches ?</a:t>
            </a:r>
          </a:p>
          <a:p>
            <a:endParaRPr lang="en-GB" sz="2400" dirty="0"/>
          </a:p>
          <a:p>
            <a:endParaRPr lang="en-GB" sz="2400"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EEA39C35-C528-4E34-B683-1D76E668F49B}"/>
                  </a:ext>
                </a:extLst>
              </p:cNvPr>
              <p:cNvSpPr/>
              <p:nvPr/>
            </p:nvSpPr>
            <p:spPr>
              <a:xfrm>
                <a:off x="2351584" y="3212976"/>
                <a:ext cx="10198219" cy="3046988"/>
              </a:xfrm>
              <a:prstGeom prst="rect">
                <a:avLst/>
              </a:prstGeom>
            </p:spPr>
            <p:txBody>
              <a:bodyPr wrap="square">
                <a:spAutoFit/>
              </a:bodyPr>
              <a:lstStyle/>
              <a:p>
                <a:r>
                  <a:rPr lang="en-GB" sz="2400" dirty="0"/>
                  <a:t>4.  A 5 litre tin of paint is used to paint a wall that measures</a:t>
                </a:r>
              </a:p>
              <a:p>
                <a:r>
                  <a:rPr lang="en-GB" sz="2400" dirty="0"/>
                  <a:t>6.25 m by 4 m. </a:t>
                </a:r>
              </a:p>
              <a:p>
                <a:endParaRPr lang="en-GB" sz="2400" dirty="0"/>
              </a:p>
              <a:p>
                <a:endParaRPr lang="en-GB" sz="2400" dirty="0"/>
              </a:p>
              <a:p>
                <a:r>
                  <a:rPr lang="en-GB" sz="2400" dirty="0"/>
                  <a:t>Calculate the rate at which paint is applied to the wall, in:</a:t>
                </a:r>
              </a:p>
              <a:p>
                <a:r>
                  <a:rPr lang="en-GB" sz="2400" dirty="0"/>
                  <a:t>(a)	litres per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𝑚</m:t>
                        </m:r>
                      </m:e>
                      <m:sup>
                        <m:r>
                          <a:rPr lang="en-GB" sz="2400" b="0" i="1" smtClean="0">
                            <a:latin typeface="Cambria Math" panose="02040503050406030204" pitchFamily="18" charset="0"/>
                          </a:rPr>
                          <m:t>2</m:t>
                        </m:r>
                      </m:sup>
                    </m:sSup>
                  </m:oMath>
                </a14:m>
                <a:r>
                  <a:rPr lang="en-GB" sz="2400" dirty="0"/>
                  <a:t> ,</a:t>
                </a:r>
              </a:p>
              <a:p>
                <a:r>
                  <a:rPr lang="en-GB" sz="2400" dirty="0"/>
                  <a:t>(b)	 </a:t>
                </a:r>
                <a14:m>
                  <m:oMath xmlns:m="http://schemas.openxmlformats.org/officeDocument/2006/math">
                    <m:sSup>
                      <m:sSupPr>
                        <m:ctrlPr>
                          <a:rPr lang="en-GB" sz="2400" i="1">
                            <a:latin typeface="Cambria Math" panose="02040503050406030204" pitchFamily="18" charset="0"/>
                          </a:rPr>
                        </m:ctrlPr>
                      </m:sSupPr>
                      <m:e>
                        <m:r>
                          <a:rPr lang="en-GB" sz="2400" b="0" i="1" smtClean="0">
                            <a:latin typeface="Cambria Math" panose="02040503050406030204" pitchFamily="18" charset="0"/>
                          </a:rPr>
                          <m:t>𝑐</m:t>
                        </m:r>
                        <m:r>
                          <a:rPr lang="en-GB" sz="2400" i="1">
                            <a:latin typeface="Cambria Math" panose="02040503050406030204" pitchFamily="18" charset="0"/>
                          </a:rPr>
                          <m:t>𝑚</m:t>
                        </m:r>
                      </m:e>
                      <m:sup>
                        <m:r>
                          <a:rPr lang="en-GB" sz="2400" b="0" i="1" smtClean="0">
                            <a:latin typeface="Cambria Math" panose="02040503050406030204" pitchFamily="18" charset="0"/>
                          </a:rPr>
                          <m:t>3</m:t>
                        </m:r>
                      </m:sup>
                    </m:sSup>
                  </m:oMath>
                </a14:m>
                <a:r>
                  <a:rPr lang="en-GB" sz="2400" dirty="0"/>
                  <a:t> per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𝑚</m:t>
                        </m:r>
                      </m:e>
                      <m:sup>
                        <m:r>
                          <a:rPr lang="en-GB" sz="2400" i="1">
                            <a:latin typeface="Cambria Math" panose="02040503050406030204" pitchFamily="18" charset="0"/>
                          </a:rPr>
                          <m:t>2</m:t>
                        </m:r>
                      </m:sup>
                    </m:sSup>
                  </m:oMath>
                </a14:m>
                <a:r>
                  <a:rPr lang="en-GB" sz="2400" dirty="0"/>
                  <a:t>  ,</a:t>
                </a:r>
              </a:p>
              <a:p>
                <a:r>
                  <a:rPr lang="en-GB" sz="2400" dirty="0"/>
                  <a:t>(c)	ml per  c</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𝑚</m:t>
                        </m:r>
                      </m:e>
                      <m:sup>
                        <m:r>
                          <a:rPr lang="en-GB" sz="2400" i="1">
                            <a:latin typeface="Cambria Math" panose="02040503050406030204" pitchFamily="18" charset="0"/>
                          </a:rPr>
                          <m:t>2</m:t>
                        </m:r>
                      </m:sup>
                    </m:sSup>
                  </m:oMath>
                </a14:m>
                <a:r>
                  <a:rPr lang="en-GB" sz="2400" dirty="0"/>
                  <a:t> .</a:t>
                </a:r>
              </a:p>
            </p:txBody>
          </p:sp>
        </mc:Choice>
        <mc:Fallback xmlns="">
          <p:sp>
            <p:nvSpPr>
              <p:cNvPr id="5" name="Rectangle 4">
                <a:extLst>
                  <a:ext uri="{FF2B5EF4-FFF2-40B4-BE49-F238E27FC236}">
                    <a16:creationId xmlns:a16="http://schemas.microsoft.com/office/drawing/2014/main" id="{EEA39C35-C528-4E34-B683-1D76E668F49B}"/>
                  </a:ext>
                </a:extLst>
              </p:cNvPr>
              <p:cNvSpPr>
                <a:spLocks noRot="1" noChangeAspect="1" noMove="1" noResize="1" noEditPoints="1" noAdjustHandles="1" noChangeArrowheads="1" noChangeShapeType="1" noTextEdit="1"/>
              </p:cNvSpPr>
              <p:nvPr/>
            </p:nvSpPr>
            <p:spPr>
              <a:xfrm>
                <a:off x="2351584" y="3212976"/>
                <a:ext cx="10198219" cy="3046988"/>
              </a:xfrm>
              <a:prstGeom prst="rect">
                <a:avLst/>
              </a:prstGeom>
              <a:blipFill>
                <a:blip r:embed="rId4"/>
                <a:stretch>
                  <a:fillRect l="-956" t="-1400" b="-3800"/>
                </a:stretch>
              </a:blipFill>
            </p:spPr>
            <p:txBody>
              <a:bodyPr/>
              <a:lstStyle/>
              <a:p>
                <a:r>
                  <a:rPr lang="en-GB">
                    <a:noFill/>
                  </a:rPr>
                  <a:t> </a:t>
                </a:r>
              </a:p>
            </p:txBody>
          </p:sp>
        </mc:Fallback>
      </mc:AlternateContent>
      <p:sp>
        <p:nvSpPr>
          <p:cNvPr id="6" name="Rectangle 5">
            <a:extLst>
              <a:ext uri="{FF2B5EF4-FFF2-40B4-BE49-F238E27FC236}">
                <a16:creationId xmlns:a16="http://schemas.microsoft.com/office/drawing/2014/main" id="{E4FA0E73-31F2-4686-ACBF-E35F3C8D277D}"/>
              </a:ext>
            </a:extLst>
          </p:cNvPr>
          <p:cNvSpPr/>
          <p:nvPr/>
        </p:nvSpPr>
        <p:spPr bwMode="auto">
          <a:xfrm>
            <a:off x="5870889" y="4046752"/>
            <a:ext cx="2232248"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3" name="TextBox 2">
            <a:extLst>
              <a:ext uri="{FF2B5EF4-FFF2-40B4-BE49-F238E27FC236}">
                <a16:creationId xmlns:a16="http://schemas.microsoft.com/office/drawing/2014/main" id="{EF6D2C88-62BA-4E31-A19D-998985D1D651}"/>
              </a:ext>
            </a:extLst>
          </p:cNvPr>
          <p:cNvSpPr txBox="1"/>
          <p:nvPr/>
        </p:nvSpPr>
        <p:spPr>
          <a:xfrm>
            <a:off x="4943872" y="1869769"/>
            <a:ext cx="4032448" cy="461665"/>
          </a:xfrm>
          <a:prstGeom prst="rect">
            <a:avLst/>
          </a:prstGeom>
          <a:noFill/>
        </p:spPr>
        <p:txBody>
          <a:bodyPr wrap="square" rtlCol="0">
            <a:spAutoFit/>
          </a:bodyPr>
          <a:lstStyle/>
          <a:p>
            <a:r>
              <a:rPr lang="en-GB" sz="2400" dirty="0">
                <a:solidFill>
                  <a:srgbClr val="FF0000"/>
                </a:solidFill>
              </a:rPr>
              <a:t>90÷40 = 2.25 goals </a:t>
            </a:r>
            <a:endParaRPr lang="en-GB" sz="2400" dirty="0"/>
          </a:p>
        </p:txBody>
      </p:sp>
      <p:sp>
        <p:nvSpPr>
          <p:cNvPr id="4" name="Rectangle 3">
            <a:extLst>
              <a:ext uri="{FF2B5EF4-FFF2-40B4-BE49-F238E27FC236}">
                <a16:creationId xmlns:a16="http://schemas.microsoft.com/office/drawing/2014/main" id="{B1D05337-839D-4E8E-9467-93A0524D0062}"/>
              </a:ext>
            </a:extLst>
          </p:cNvPr>
          <p:cNvSpPr/>
          <p:nvPr/>
        </p:nvSpPr>
        <p:spPr>
          <a:xfrm>
            <a:off x="4950949" y="2223723"/>
            <a:ext cx="2965877" cy="461665"/>
          </a:xfrm>
          <a:prstGeom prst="rect">
            <a:avLst/>
          </a:prstGeom>
        </p:spPr>
        <p:txBody>
          <a:bodyPr wrap="none">
            <a:spAutoFit/>
          </a:bodyPr>
          <a:lstStyle/>
          <a:p>
            <a:r>
              <a:rPr lang="en-GB" sz="2400" dirty="0">
                <a:solidFill>
                  <a:srgbClr val="FF0000"/>
                </a:solidFill>
              </a:rPr>
              <a:t>60÷40 = 1.5 goals </a:t>
            </a:r>
            <a:endParaRPr lang="en-GB" sz="2400" dirty="0"/>
          </a:p>
        </p:txBody>
      </p:sp>
      <p:sp>
        <p:nvSpPr>
          <p:cNvPr id="7" name="Rectangle 6">
            <a:extLst>
              <a:ext uri="{FF2B5EF4-FFF2-40B4-BE49-F238E27FC236}">
                <a16:creationId xmlns:a16="http://schemas.microsoft.com/office/drawing/2014/main" id="{90C68FEE-E1EA-454F-B85F-46719376EC0A}"/>
              </a:ext>
            </a:extLst>
          </p:cNvPr>
          <p:cNvSpPr/>
          <p:nvPr/>
        </p:nvSpPr>
        <p:spPr>
          <a:xfrm>
            <a:off x="4871864" y="2567980"/>
            <a:ext cx="3968972" cy="461665"/>
          </a:xfrm>
          <a:prstGeom prst="rect">
            <a:avLst/>
          </a:prstGeom>
        </p:spPr>
        <p:txBody>
          <a:bodyPr wrap="none">
            <a:spAutoFit/>
          </a:bodyPr>
          <a:lstStyle/>
          <a:p>
            <a:r>
              <a:rPr lang="en-GB" sz="2400" dirty="0">
                <a:solidFill>
                  <a:srgbClr val="FF0000"/>
                </a:solidFill>
              </a:rPr>
              <a:t> (5 x 90)÷40 = 11.25 goals </a:t>
            </a:r>
            <a:endParaRPr lang="en-GB" sz="2400" dirty="0"/>
          </a:p>
        </p:txBody>
      </p:sp>
      <p:sp>
        <p:nvSpPr>
          <p:cNvPr id="8" name="TextBox 7">
            <a:extLst>
              <a:ext uri="{FF2B5EF4-FFF2-40B4-BE49-F238E27FC236}">
                <a16:creationId xmlns:a16="http://schemas.microsoft.com/office/drawing/2014/main" id="{A9F9CA80-F1A4-4EC4-9AFA-897A2F7B1C17}"/>
              </a:ext>
            </a:extLst>
          </p:cNvPr>
          <p:cNvSpPr txBox="1"/>
          <p:nvPr/>
        </p:nvSpPr>
        <p:spPr>
          <a:xfrm>
            <a:off x="6567805" y="3724216"/>
            <a:ext cx="1000606" cy="400110"/>
          </a:xfrm>
          <a:prstGeom prst="rect">
            <a:avLst/>
          </a:prstGeom>
          <a:noFill/>
        </p:spPr>
        <p:txBody>
          <a:bodyPr wrap="square" rtlCol="0">
            <a:spAutoFit/>
          </a:bodyPr>
          <a:lstStyle/>
          <a:p>
            <a:r>
              <a:rPr lang="en-GB" dirty="0"/>
              <a:t>6.25 m</a:t>
            </a:r>
          </a:p>
        </p:txBody>
      </p:sp>
      <p:sp>
        <p:nvSpPr>
          <p:cNvPr id="9" name="Rectangle 8">
            <a:extLst>
              <a:ext uri="{FF2B5EF4-FFF2-40B4-BE49-F238E27FC236}">
                <a16:creationId xmlns:a16="http://schemas.microsoft.com/office/drawing/2014/main" id="{FEB8F5D3-7834-4BD1-9186-F5FB6348AAA8}"/>
              </a:ext>
            </a:extLst>
          </p:cNvPr>
          <p:cNvSpPr/>
          <p:nvPr/>
        </p:nvSpPr>
        <p:spPr>
          <a:xfrm>
            <a:off x="5286547" y="4134729"/>
            <a:ext cx="611065" cy="400110"/>
          </a:xfrm>
          <a:prstGeom prst="rect">
            <a:avLst/>
          </a:prstGeom>
        </p:spPr>
        <p:txBody>
          <a:bodyPr wrap="none">
            <a:spAutoFit/>
          </a:bodyPr>
          <a:lstStyle/>
          <a:p>
            <a:r>
              <a:rPr lang="en-GB" dirty="0"/>
              <a:t>4 m</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8506F8A-0882-462B-9786-A9F215E7E323}"/>
                  </a:ext>
                </a:extLst>
              </p:cNvPr>
              <p:cNvSpPr txBox="1"/>
              <p:nvPr/>
            </p:nvSpPr>
            <p:spPr>
              <a:xfrm>
                <a:off x="5108024" y="5032620"/>
                <a:ext cx="4228717" cy="461665"/>
              </a:xfrm>
              <a:prstGeom prst="rect">
                <a:avLst/>
              </a:prstGeom>
              <a:noFill/>
            </p:spPr>
            <p:txBody>
              <a:bodyPr wrap="square" rtlCol="0">
                <a:spAutoFit/>
              </a:bodyPr>
              <a:lstStyle/>
              <a:p>
                <a:r>
                  <a:rPr lang="en-GB" sz="2400" dirty="0">
                    <a:solidFill>
                      <a:srgbClr val="FF0000"/>
                    </a:solidFill>
                  </a:rPr>
                  <a:t>5 ÷ (4 x 6.25) = 0.2 l</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𝑚</m:t>
                        </m:r>
                      </m:e>
                      <m:sup>
                        <m:r>
                          <a:rPr lang="en-GB" sz="2400" i="1">
                            <a:solidFill>
                              <a:srgbClr val="FF0000"/>
                            </a:solidFill>
                            <a:latin typeface="Cambria Math" panose="02040503050406030204" pitchFamily="18" charset="0"/>
                          </a:rPr>
                          <m:t>2</m:t>
                        </m:r>
                      </m:sup>
                    </m:sSup>
                  </m:oMath>
                </a14:m>
                <a:endParaRPr lang="en-GB" sz="2400" dirty="0">
                  <a:solidFill>
                    <a:srgbClr val="FF0000"/>
                  </a:solidFill>
                </a:endParaRPr>
              </a:p>
            </p:txBody>
          </p:sp>
        </mc:Choice>
        <mc:Fallback xmlns="">
          <p:sp>
            <p:nvSpPr>
              <p:cNvPr id="10" name="TextBox 9">
                <a:extLst>
                  <a:ext uri="{FF2B5EF4-FFF2-40B4-BE49-F238E27FC236}">
                    <a16:creationId xmlns:a16="http://schemas.microsoft.com/office/drawing/2014/main" id="{E8506F8A-0882-462B-9786-A9F215E7E323}"/>
                  </a:ext>
                </a:extLst>
              </p:cNvPr>
              <p:cNvSpPr txBox="1">
                <a:spLocks noRot="1" noChangeAspect="1" noMove="1" noResize="1" noEditPoints="1" noAdjustHandles="1" noChangeArrowheads="1" noChangeShapeType="1" noTextEdit="1"/>
              </p:cNvSpPr>
              <p:nvPr/>
            </p:nvSpPr>
            <p:spPr>
              <a:xfrm>
                <a:off x="5108024" y="5032620"/>
                <a:ext cx="4228717" cy="461665"/>
              </a:xfrm>
              <a:prstGeom prst="rect">
                <a:avLst/>
              </a:prstGeom>
              <a:blipFill>
                <a:blip r:embed="rId5"/>
                <a:stretch>
                  <a:fillRect l="-2305" t="-14667"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8BDB825A-5E71-46AA-9979-5224832D20D6}"/>
                  </a:ext>
                </a:extLst>
              </p:cNvPr>
              <p:cNvSpPr/>
              <p:nvPr/>
            </p:nvSpPr>
            <p:spPr>
              <a:xfrm>
                <a:off x="5108024" y="5382079"/>
                <a:ext cx="5250925" cy="461665"/>
              </a:xfrm>
              <a:prstGeom prst="rect">
                <a:avLst/>
              </a:prstGeom>
            </p:spPr>
            <p:txBody>
              <a:bodyPr wrap="none">
                <a:spAutoFit/>
              </a:bodyPr>
              <a:lstStyle/>
              <a:p>
                <a:r>
                  <a:rPr lang="en-GB" sz="2400" dirty="0">
                    <a:solidFill>
                      <a:srgbClr val="FF0000"/>
                    </a:solidFill>
                  </a:rPr>
                  <a:t>5000 ÷ (4 x 6.25) = 200</a:t>
                </a:r>
                <a:r>
                  <a:rPr lang="en-GB" sz="2400" dirty="0"/>
                  <a:t>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r>
                  <a:rPr lang="en-GB" sz="2400" dirty="0">
                    <a:solidFill>
                      <a:srgbClr val="FF0000"/>
                    </a:solidFill>
                  </a:rPr>
                  <a:t> per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𝑚</m:t>
                        </m:r>
                      </m:e>
                      <m:sup>
                        <m:r>
                          <a:rPr lang="en-GB" sz="2400" i="1">
                            <a:solidFill>
                              <a:srgbClr val="FF0000"/>
                            </a:solidFill>
                            <a:latin typeface="Cambria Math" panose="02040503050406030204" pitchFamily="18" charset="0"/>
                          </a:rPr>
                          <m:t>2</m:t>
                        </m:r>
                      </m:sup>
                    </m:sSup>
                  </m:oMath>
                </a14:m>
                <a:r>
                  <a:rPr lang="en-GB" sz="2400" dirty="0">
                    <a:solidFill>
                      <a:srgbClr val="FF0000"/>
                    </a:solidFill>
                  </a:rPr>
                  <a:t> </a:t>
                </a:r>
              </a:p>
            </p:txBody>
          </p:sp>
        </mc:Choice>
        <mc:Fallback xmlns="">
          <p:sp>
            <p:nvSpPr>
              <p:cNvPr id="11" name="Rectangle 10">
                <a:extLst>
                  <a:ext uri="{FF2B5EF4-FFF2-40B4-BE49-F238E27FC236}">
                    <a16:creationId xmlns:a16="http://schemas.microsoft.com/office/drawing/2014/main" id="{8BDB825A-5E71-46AA-9979-5224832D20D6}"/>
                  </a:ext>
                </a:extLst>
              </p:cNvPr>
              <p:cNvSpPr>
                <a:spLocks noRot="1" noChangeAspect="1" noMove="1" noResize="1" noEditPoints="1" noAdjustHandles="1" noChangeArrowheads="1" noChangeShapeType="1" noTextEdit="1"/>
              </p:cNvSpPr>
              <p:nvPr/>
            </p:nvSpPr>
            <p:spPr>
              <a:xfrm>
                <a:off x="5108024" y="5382079"/>
                <a:ext cx="5250925" cy="461665"/>
              </a:xfrm>
              <a:prstGeom prst="rect">
                <a:avLst/>
              </a:prstGeom>
              <a:blipFill>
                <a:blip r:embed="rId6"/>
                <a:stretch>
                  <a:fillRect l="-1858" t="-14474"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77B8C84-D351-4548-9560-4A074A415E05}"/>
                  </a:ext>
                </a:extLst>
              </p:cNvPr>
              <p:cNvSpPr/>
              <p:nvPr/>
            </p:nvSpPr>
            <p:spPr>
              <a:xfrm>
                <a:off x="5108024" y="5772369"/>
                <a:ext cx="5513432" cy="461665"/>
              </a:xfrm>
              <a:prstGeom prst="rect">
                <a:avLst/>
              </a:prstGeom>
            </p:spPr>
            <p:txBody>
              <a:bodyPr wrap="none">
                <a:spAutoFit/>
              </a:bodyPr>
              <a:lstStyle/>
              <a:p>
                <a:r>
                  <a:rPr lang="en-GB" sz="2400" dirty="0">
                    <a:solidFill>
                      <a:srgbClr val="FF0000"/>
                    </a:solidFill>
                  </a:rPr>
                  <a:t>5000 ÷ (400 x 625) = 0.02 ml per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𝑐</m:t>
                        </m:r>
                        <m:r>
                          <a:rPr lang="en-GB" sz="2400" i="1">
                            <a:solidFill>
                              <a:srgbClr val="FF0000"/>
                            </a:solidFill>
                            <a:latin typeface="Cambria Math" panose="02040503050406030204" pitchFamily="18" charset="0"/>
                          </a:rPr>
                          <m:t>𝑚</m:t>
                        </m:r>
                      </m:e>
                      <m:sup>
                        <m:r>
                          <a:rPr lang="en-GB" sz="2400" i="1">
                            <a:solidFill>
                              <a:srgbClr val="FF0000"/>
                            </a:solidFill>
                            <a:latin typeface="Cambria Math" panose="02040503050406030204" pitchFamily="18" charset="0"/>
                          </a:rPr>
                          <m:t>2</m:t>
                        </m:r>
                      </m:sup>
                    </m:sSup>
                  </m:oMath>
                </a14:m>
                <a:r>
                  <a:rPr lang="en-GB" sz="2400" dirty="0">
                    <a:solidFill>
                      <a:srgbClr val="FF0000"/>
                    </a:solidFill>
                  </a:rPr>
                  <a:t> </a:t>
                </a:r>
              </a:p>
            </p:txBody>
          </p:sp>
        </mc:Choice>
        <mc:Fallback xmlns="">
          <p:sp>
            <p:nvSpPr>
              <p:cNvPr id="12" name="Rectangle 11">
                <a:extLst>
                  <a:ext uri="{FF2B5EF4-FFF2-40B4-BE49-F238E27FC236}">
                    <a16:creationId xmlns:a16="http://schemas.microsoft.com/office/drawing/2014/main" id="{C77B8C84-D351-4548-9560-4A074A415E05}"/>
                  </a:ext>
                </a:extLst>
              </p:cNvPr>
              <p:cNvSpPr>
                <a:spLocks noRot="1" noChangeAspect="1" noMove="1" noResize="1" noEditPoints="1" noAdjustHandles="1" noChangeArrowheads="1" noChangeShapeType="1" noTextEdit="1"/>
              </p:cNvSpPr>
              <p:nvPr/>
            </p:nvSpPr>
            <p:spPr>
              <a:xfrm>
                <a:off x="5108024" y="5772369"/>
                <a:ext cx="5513432" cy="461665"/>
              </a:xfrm>
              <a:prstGeom prst="rect">
                <a:avLst/>
              </a:prstGeom>
              <a:blipFill>
                <a:blip r:embed="rId7"/>
                <a:stretch>
                  <a:fillRect l="-1770" t="-14474" b="-30263"/>
                </a:stretch>
              </a:blipFill>
            </p:spPr>
            <p:txBody>
              <a:bodyPr/>
              <a:lstStyle/>
              <a:p>
                <a:r>
                  <a:rPr lang="en-GB">
                    <a:noFill/>
                  </a:rPr>
                  <a:t> </a:t>
                </a:r>
              </a:p>
            </p:txBody>
          </p:sp>
        </mc:Fallback>
      </mc:AlternateContent>
    </p:spTree>
    <p:extLst>
      <p:ext uri="{BB962C8B-B14F-4D97-AF65-F5344CB8AC3E}">
        <p14:creationId xmlns:p14="http://schemas.microsoft.com/office/powerpoint/2010/main" val="35578007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0" grpId="0"/>
      <p:bldP spid="11"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5: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fifth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81840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Time and Money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E6FE7F93-C6AC-427B-9CF6-85E318B1C93D}"/>
              </a:ext>
            </a:extLst>
          </p:cNvPr>
          <p:cNvSpPr/>
          <p:nvPr/>
        </p:nvSpPr>
        <p:spPr>
          <a:xfrm>
            <a:off x="2313170" y="782723"/>
            <a:ext cx="9239104" cy="1938992"/>
          </a:xfrm>
          <a:prstGeom prst="rect">
            <a:avLst/>
          </a:prstGeom>
        </p:spPr>
        <p:txBody>
          <a:bodyPr wrap="square">
            <a:spAutoFit/>
          </a:bodyPr>
          <a:lstStyle/>
          <a:p>
            <a:r>
              <a:rPr lang="en-GB" sz="2400" dirty="0"/>
              <a:t>In this section we consider problems that involve both time and money.</a:t>
            </a:r>
          </a:p>
          <a:p>
            <a:r>
              <a:rPr lang="en-GB" sz="2400" b="1" dirty="0"/>
              <a:t>Example 1</a:t>
            </a:r>
          </a:p>
          <a:p>
            <a:r>
              <a:rPr lang="en-GB" sz="2400" dirty="0"/>
              <a:t>One day, Zoe works from  0930 until 1800.She is paid  £5.20 per hour. How much does she earn for her day's work?</a:t>
            </a:r>
          </a:p>
        </p:txBody>
      </p:sp>
      <p:sp>
        <p:nvSpPr>
          <p:cNvPr id="4" name="Rectangle 3">
            <a:extLst>
              <a:ext uri="{FF2B5EF4-FFF2-40B4-BE49-F238E27FC236}">
                <a16:creationId xmlns:a16="http://schemas.microsoft.com/office/drawing/2014/main" id="{BC01E92D-D3A3-49A1-9461-CEB1A7EA9CEB}"/>
              </a:ext>
            </a:extLst>
          </p:cNvPr>
          <p:cNvSpPr/>
          <p:nvPr/>
        </p:nvSpPr>
        <p:spPr>
          <a:xfrm>
            <a:off x="2313170" y="3280751"/>
            <a:ext cx="9443912" cy="2308324"/>
          </a:xfrm>
          <a:prstGeom prst="rect">
            <a:avLst/>
          </a:prstGeom>
        </p:spPr>
        <p:txBody>
          <a:bodyPr wrap="square">
            <a:spAutoFit/>
          </a:bodyPr>
          <a:lstStyle/>
          <a:p>
            <a:r>
              <a:rPr lang="en-GB" sz="2400" b="1" dirty="0"/>
              <a:t>Example 2</a:t>
            </a:r>
          </a:p>
          <a:p>
            <a:r>
              <a:rPr lang="en-GB" sz="2400" dirty="0"/>
              <a:t>Robert works  40 hours each week  and is paid £5.10 per hour. He is given a 5% pay rise. How much more does he earn per week after his pay rise?</a:t>
            </a:r>
          </a:p>
          <a:p>
            <a:r>
              <a:rPr lang="en-GB" sz="2400" b="1" dirty="0"/>
              <a:t>Solution</a:t>
            </a:r>
          </a:p>
          <a:p>
            <a:r>
              <a:rPr lang="en-GB" sz="2400" dirty="0">
                <a:solidFill>
                  <a:srgbClr val="FF0000"/>
                </a:solidFill>
              </a:rPr>
              <a:t>Each week, Robert earns 40 x £5.10 = £204</a:t>
            </a:r>
          </a:p>
        </p:txBody>
      </p:sp>
      <p:sp>
        <p:nvSpPr>
          <p:cNvPr id="2" name="TextBox 1">
            <a:extLst>
              <a:ext uri="{FF2B5EF4-FFF2-40B4-BE49-F238E27FC236}">
                <a16:creationId xmlns:a16="http://schemas.microsoft.com/office/drawing/2014/main" id="{49A20CA6-31A4-4C3C-A4BC-3AF7AF5883D3}"/>
              </a:ext>
            </a:extLst>
          </p:cNvPr>
          <p:cNvSpPr txBox="1"/>
          <p:nvPr/>
        </p:nvSpPr>
        <p:spPr>
          <a:xfrm>
            <a:off x="4575815" y="2767024"/>
            <a:ext cx="4464496" cy="461665"/>
          </a:xfrm>
          <a:prstGeom prst="rect">
            <a:avLst/>
          </a:prstGeom>
          <a:noFill/>
        </p:spPr>
        <p:txBody>
          <a:bodyPr wrap="square" rtlCol="0">
            <a:spAutoFit/>
          </a:bodyPr>
          <a:lstStyle/>
          <a:p>
            <a:r>
              <a:rPr lang="en-GB" sz="2400" dirty="0">
                <a:solidFill>
                  <a:srgbClr val="FF0000"/>
                </a:solidFill>
              </a:rPr>
              <a:t>£5.20 x 8.5 hours = £44.20</a:t>
            </a:r>
          </a:p>
        </p:txBody>
      </p:sp>
      <p:sp>
        <p:nvSpPr>
          <p:cNvPr id="5" name="TextBox 4">
            <a:extLst>
              <a:ext uri="{FF2B5EF4-FFF2-40B4-BE49-F238E27FC236}">
                <a16:creationId xmlns:a16="http://schemas.microsoft.com/office/drawing/2014/main" id="{F118C22E-CEFA-43FC-9EC8-687317451472}"/>
              </a:ext>
            </a:extLst>
          </p:cNvPr>
          <p:cNvSpPr txBox="1"/>
          <p:nvPr/>
        </p:nvSpPr>
        <p:spPr>
          <a:xfrm>
            <a:off x="2313170" y="5613612"/>
            <a:ext cx="5367005" cy="461665"/>
          </a:xfrm>
          <a:prstGeom prst="rect">
            <a:avLst/>
          </a:prstGeom>
          <a:noFill/>
        </p:spPr>
        <p:txBody>
          <a:bodyPr wrap="square" rtlCol="0">
            <a:spAutoFit/>
          </a:bodyPr>
          <a:lstStyle/>
          <a:p>
            <a:r>
              <a:rPr lang="en-GB" sz="2400" dirty="0">
                <a:solidFill>
                  <a:srgbClr val="FF0000"/>
                </a:solidFill>
              </a:rPr>
              <a:t>5% of £5.10 is approximately 25p,</a:t>
            </a:r>
          </a:p>
        </p:txBody>
      </p:sp>
      <p:sp>
        <p:nvSpPr>
          <p:cNvPr id="6" name="TextBox 5">
            <a:extLst>
              <a:ext uri="{FF2B5EF4-FFF2-40B4-BE49-F238E27FC236}">
                <a16:creationId xmlns:a16="http://schemas.microsoft.com/office/drawing/2014/main" id="{1F8B4B9F-4054-48AD-85C6-C305FC94480A}"/>
              </a:ext>
            </a:extLst>
          </p:cNvPr>
          <p:cNvSpPr txBox="1"/>
          <p:nvPr/>
        </p:nvSpPr>
        <p:spPr>
          <a:xfrm>
            <a:off x="7024087" y="5613611"/>
            <a:ext cx="4032448" cy="461665"/>
          </a:xfrm>
          <a:prstGeom prst="rect">
            <a:avLst/>
          </a:prstGeom>
          <a:noFill/>
        </p:spPr>
        <p:txBody>
          <a:bodyPr wrap="square" rtlCol="0">
            <a:spAutoFit/>
          </a:bodyPr>
          <a:lstStyle/>
          <a:p>
            <a:r>
              <a:rPr lang="en-GB" sz="2400" dirty="0">
                <a:solidFill>
                  <a:srgbClr val="FF0000"/>
                </a:solidFill>
              </a:rPr>
              <a:t>his hourly rate is now £5.35</a:t>
            </a:r>
          </a:p>
        </p:txBody>
      </p:sp>
      <p:sp>
        <p:nvSpPr>
          <p:cNvPr id="7" name="Rectangle 6">
            <a:extLst>
              <a:ext uri="{FF2B5EF4-FFF2-40B4-BE49-F238E27FC236}">
                <a16:creationId xmlns:a16="http://schemas.microsoft.com/office/drawing/2014/main" id="{AE7ABA97-D25B-4197-9C5E-C960DBA72709}"/>
              </a:ext>
            </a:extLst>
          </p:cNvPr>
          <p:cNvSpPr/>
          <p:nvPr/>
        </p:nvSpPr>
        <p:spPr>
          <a:xfrm>
            <a:off x="2313170" y="6055079"/>
            <a:ext cx="6851556" cy="461665"/>
          </a:xfrm>
          <a:prstGeom prst="rect">
            <a:avLst/>
          </a:prstGeom>
        </p:spPr>
        <p:txBody>
          <a:bodyPr wrap="none">
            <a:spAutoFit/>
          </a:bodyPr>
          <a:lstStyle/>
          <a:p>
            <a:r>
              <a:rPr lang="en-GB" sz="2400" dirty="0">
                <a:solidFill>
                  <a:srgbClr val="FF0000"/>
                </a:solidFill>
              </a:rPr>
              <a:t>Each week, Robert now earns 40 x £5.35 = £214</a:t>
            </a:r>
          </a:p>
        </p:txBody>
      </p:sp>
    </p:spTree>
    <p:extLst>
      <p:ext uri="{BB962C8B-B14F-4D97-AF65-F5344CB8AC3E}">
        <p14:creationId xmlns:p14="http://schemas.microsoft.com/office/powerpoint/2010/main" val="39748505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Time and Money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4731D7FC-F030-4F5F-8EB1-863D95113DFC}"/>
              </a:ext>
            </a:extLst>
          </p:cNvPr>
          <p:cNvSpPr/>
          <p:nvPr/>
        </p:nvSpPr>
        <p:spPr>
          <a:xfrm>
            <a:off x="2363412" y="690118"/>
            <a:ext cx="9500864" cy="1200329"/>
          </a:xfrm>
          <a:prstGeom prst="rect">
            <a:avLst/>
          </a:prstGeom>
        </p:spPr>
        <p:txBody>
          <a:bodyPr wrap="square">
            <a:spAutoFit/>
          </a:bodyPr>
          <a:lstStyle/>
          <a:p>
            <a:r>
              <a:rPr lang="en-GB" sz="2400" b="1" dirty="0"/>
              <a:t>Example 3</a:t>
            </a:r>
          </a:p>
          <a:p>
            <a:r>
              <a:rPr lang="en-GB" sz="2400" dirty="0"/>
              <a:t>Esther is paid  £4.50 per hour.  She can work for up to 30 hours per week.</a:t>
            </a:r>
          </a:p>
        </p:txBody>
      </p:sp>
      <p:sp>
        <p:nvSpPr>
          <p:cNvPr id="5" name="Rectangle 4">
            <a:extLst>
              <a:ext uri="{FF2B5EF4-FFF2-40B4-BE49-F238E27FC236}">
                <a16:creationId xmlns:a16="http://schemas.microsoft.com/office/drawing/2014/main" id="{FA97D92B-1AA5-4ACC-AD9D-99395DB336EA}"/>
              </a:ext>
            </a:extLst>
          </p:cNvPr>
          <p:cNvSpPr/>
          <p:nvPr/>
        </p:nvSpPr>
        <p:spPr>
          <a:xfrm>
            <a:off x="2342118" y="1796746"/>
            <a:ext cx="9521191" cy="830997"/>
          </a:xfrm>
          <a:prstGeom prst="rect">
            <a:avLst/>
          </a:prstGeom>
        </p:spPr>
        <p:txBody>
          <a:bodyPr wrap="square">
            <a:spAutoFit/>
          </a:bodyPr>
          <a:lstStyle/>
          <a:p>
            <a:r>
              <a:rPr lang="en-GB" dirty="0"/>
              <a:t>(</a:t>
            </a:r>
            <a:r>
              <a:rPr lang="en-GB" sz="2400" dirty="0"/>
              <a:t>a)	What is the maximum amount of money she can earn in a week?</a:t>
            </a:r>
          </a:p>
          <a:p>
            <a:r>
              <a:rPr lang="en-GB" sz="2400" dirty="0"/>
              <a:t>(b)	How many hours should she work if she wants to earn £90 ?</a:t>
            </a:r>
          </a:p>
        </p:txBody>
      </p:sp>
      <p:sp>
        <p:nvSpPr>
          <p:cNvPr id="6" name="Rectangle 5">
            <a:extLst>
              <a:ext uri="{FF2B5EF4-FFF2-40B4-BE49-F238E27FC236}">
                <a16:creationId xmlns:a16="http://schemas.microsoft.com/office/drawing/2014/main" id="{EB196201-9C2B-4138-94A6-7C85BA860BDB}"/>
              </a:ext>
            </a:extLst>
          </p:cNvPr>
          <p:cNvSpPr/>
          <p:nvPr/>
        </p:nvSpPr>
        <p:spPr>
          <a:xfrm>
            <a:off x="2374428" y="3305927"/>
            <a:ext cx="4943982" cy="830997"/>
          </a:xfrm>
          <a:prstGeom prst="rect">
            <a:avLst/>
          </a:prstGeom>
        </p:spPr>
        <p:txBody>
          <a:bodyPr wrap="none">
            <a:spAutoFit/>
          </a:bodyPr>
          <a:lstStyle/>
          <a:p>
            <a:r>
              <a:rPr lang="en-GB" sz="2400" b="1" dirty="0"/>
              <a:t>Example 4</a:t>
            </a:r>
          </a:p>
          <a:p>
            <a:r>
              <a:rPr lang="en-GB" sz="2400" dirty="0"/>
              <a:t>Des can choose between two jobs:</a:t>
            </a:r>
          </a:p>
        </p:txBody>
      </p:sp>
      <p:sp>
        <p:nvSpPr>
          <p:cNvPr id="7" name="Rectangle 6">
            <a:extLst>
              <a:ext uri="{FF2B5EF4-FFF2-40B4-BE49-F238E27FC236}">
                <a16:creationId xmlns:a16="http://schemas.microsoft.com/office/drawing/2014/main" id="{F5227271-220C-44F5-AB6F-8ABA7F657DDC}"/>
              </a:ext>
            </a:extLst>
          </p:cNvPr>
          <p:cNvSpPr/>
          <p:nvPr/>
        </p:nvSpPr>
        <p:spPr>
          <a:xfrm>
            <a:off x="2390934" y="4042688"/>
            <a:ext cx="8643921" cy="1200329"/>
          </a:xfrm>
          <a:prstGeom prst="rect">
            <a:avLst/>
          </a:prstGeom>
        </p:spPr>
        <p:txBody>
          <a:bodyPr wrap="square">
            <a:spAutoFit/>
          </a:bodyPr>
          <a:lstStyle/>
          <a:p>
            <a:r>
              <a:rPr lang="en-GB" sz="2400" dirty="0"/>
              <a:t>Job A  pays  £3.80 per hour  for 40 hours per week, </a:t>
            </a:r>
          </a:p>
          <a:p>
            <a:r>
              <a:rPr lang="en-GB" sz="2400" dirty="0"/>
              <a:t>Job B  pays  £4.50 per hour  for 32 hours per week.</a:t>
            </a:r>
          </a:p>
          <a:p>
            <a:r>
              <a:rPr lang="en-GB" sz="2400" dirty="0"/>
              <a:t>For which job will Des earn the most money per week?</a:t>
            </a:r>
          </a:p>
        </p:txBody>
      </p:sp>
      <p:sp>
        <p:nvSpPr>
          <p:cNvPr id="3" name="TextBox 2">
            <a:extLst>
              <a:ext uri="{FF2B5EF4-FFF2-40B4-BE49-F238E27FC236}">
                <a16:creationId xmlns:a16="http://schemas.microsoft.com/office/drawing/2014/main" id="{C22A0265-B9BF-46A6-8D8B-0460E8800B51}"/>
              </a:ext>
            </a:extLst>
          </p:cNvPr>
          <p:cNvSpPr txBox="1"/>
          <p:nvPr/>
        </p:nvSpPr>
        <p:spPr>
          <a:xfrm>
            <a:off x="3071664" y="2494848"/>
            <a:ext cx="4246746" cy="461665"/>
          </a:xfrm>
          <a:prstGeom prst="rect">
            <a:avLst/>
          </a:prstGeom>
          <a:noFill/>
        </p:spPr>
        <p:txBody>
          <a:bodyPr wrap="square" rtlCol="0">
            <a:spAutoFit/>
          </a:bodyPr>
          <a:lstStyle/>
          <a:p>
            <a:r>
              <a:rPr lang="en-GB" sz="2400" dirty="0">
                <a:solidFill>
                  <a:srgbClr val="FF0000"/>
                </a:solidFill>
              </a:rPr>
              <a:t>(a) £4.50 x 30 = £135</a:t>
            </a:r>
          </a:p>
        </p:txBody>
      </p:sp>
      <p:sp>
        <p:nvSpPr>
          <p:cNvPr id="4" name="TextBox 3">
            <a:extLst>
              <a:ext uri="{FF2B5EF4-FFF2-40B4-BE49-F238E27FC236}">
                <a16:creationId xmlns:a16="http://schemas.microsoft.com/office/drawing/2014/main" id="{ECB0D2F0-F1AB-4489-91D3-AD1B153F74B4}"/>
              </a:ext>
            </a:extLst>
          </p:cNvPr>
          <p:cNvSpPr txBox="1"/>
          <p:nvPr/>
        </p:nvSpPr>
        <p:spPr>
          <a:xfrm>
            <a:off x="3071664" y="2938978"/>
            <a:ext cx="4536504" cy="461665"/>
          </a:xfrm>
          <a:prstGeom prst="rect">
            <a:avLst/>
          </a:prstGeom>
          <a:noFill/>
        </p:spPr>
        <p:txBody>
          <a:bodyPr wrap="square" rtlCol="0">
            <a:spAutoFit/>
          </a:bodyPr>
          <a:lstStyle/>
          <a:p>
            <a:r>
              <a:rPr lang="en-GB" sz="2400" dirty="0">
                <a:solidFill>
                  <a:srgbClr val="FF0000"/>
                </a:solidFill>
              </a:rPr>
              <a:t>(b) £90 ÷ £4.50 = 20 hours</a:t>
            </a:r>
          </a:p>
        </p:txBody>
      </p:sp>
      <p:sp>
        <p:nvSpPr>
          <p:cNvPr id="8" name="Rectangle 7">
            <a:extLst>
              <a:ext uri="{FF2B5EF4-FFF2-40B4-BE49-F238E27FC236}">
                <a16:creationId xmlns:a16="http://schemas.microsoft.com/office/drawing/2014/main" id="{86F6BB20-5159-4386-AEE7-A920A7A27248}"/>
              </a:ext>
            </a:extLst>
          </p:cNvPr>
          <p:cNvSpPr/>
          <p:nvPr/>
        </p:nvSpPr>
        <p:spPr>
          <a:xfrm>
            <a:off x="2868948" y="5587576"/>
            <a:ext cx="3530134" cy="461665"/>
          </a:xfrm>
          <a:prstGeom prst="rect">
            <a:avLst/>
          </a:prstGeom>
        </p:spPr>
        <p:txBody>
          <a:bodyPr wrap="none">
            <a:spAutoFit/>
          </a:bodyPr>
          <a:lstStyle/>
          <a:p>
            <a:r>
              <a:rPr lang="en-GB" sz="2400" dirty="0">
                <a:solidFill>
                  <a:srgbClr val="FF0000"/>
                </a:solidFill>
              </a:rPr>
              <a:t>Job B £4.50 x 32 = £144</a:t>
            </a:r>
          </a:p>
        </p:txBody>
      </p:sp>
      <p:sp>
        <p:nvSpPr>
          <p:cNvPr id="9" name="Rectangle 8">
            <a:extLst>
              <a:ext uri="{FF2B5EF4-FFF2-40B4-BE49-F238E27FC236}">
                <a16:creationId xmlns:a16="http://schemas.microsoft.com/office/drawing/2014/main" id="{D4B64CCF-CB83-467E-9058-920F60611AC1}"/>
              </a:ext>
            </a:extLst>
          </p:cNvPr>
          <p:cNvSpPr/>
          <p:nvPr/>
        </p:nvSpPr>
        <p:spPr>
          <a:xfrm>
            <a:off x="2897289" y="5175456"/>
            <a:ext cx="3496150" cy="461665"/>
          </a:xfrm>
          <a:prstGeom prst="rect">
            <a:avLst/>
          </a:prstGeom>
        </p:spPr>
        <p:txBody>
          <a:bodyPr wrap="none">
            <a:spAutoFit/>
          </a:bodyPr>
          <a:lstStyle/>
          <a:p>
            <a:r>
              <a:rPr lang="en-GB" sz="2400" dirty="0">
                <a:solidFill>
                  <a:srgbClr val="FF0000"/>
                </a:solidFill>
              </a:rPr>
              <a:t>Job A £3.80 x 40 = £152</a:t>
            </a:r>
          </a:p>
        </p:txBody>
      </p:sp>
      <p:sp>
        <p:nvSpPr>
          <p:cNvPr id="10" name="TextBox 9">
            <a:extLst>
              <a:ext uri="{FF2B5EF4-FFF2-40B4-BE49-F238E27FC236}">
                <a16:creationId xmlns:a16="http://schemas.microsoft.com/office/drawing/2014/main" id="{D30F0249-B74B-4DE2-84DD-A2C1868E3E91}"/>
              </a:ext>
            </a:extLst>
          </p:cNvPr>
          <p:cNvSpPr txBox="1"/>
          <p:nvPr/>
        </p:nvSpPr>
        <p:spPr>
          <a:xfrm>
            <a:off x="2897289" y="6049241"/>
            <a:ext cx="6899460" cy="461665"/>
          </a:xfrm>
          <a:prstGeom prst="rect">
            <a:avLst/>
          </a:prstGeom>
          <a:noFill/>
        </p:spPr>
        <p:txBody>
          <a:bodyPr wrap="square" rtlCol="0">
            <a:spAutoFit/>
          </a:bodyPr>
          <a:lstStyle/>
          <a:p>
            <a:r>
              <a:rPr lang="en-GB" sz="2400" dirty="0">
                <a:solidFill>
                  <a:srgbClr val="FF0000"/>
                </a:solidFill>
              </a:rPr>
              <a:t>Des earns the most money per week doing Job A</a:t>
            </a:r>
          </a:p>
        </p:txBody>
      </p:sp>
    </p:spTree>
    <p:extLst>
      <p:ext uri="{BB962C8B-B14F-4D97-AF65-F5344CB8AC3E}">
        <p14:creationId xmlns:p14="http://schemas.microsoft.com/office/powerpoint/2010/main" val="2698158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Time and Money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704E3153-164B-4300-8D61-00AFEF6FA200}"/>
              </a:ext>
            </a:extLst>
          </p:cNvPr>
          <p:cNvSpPr/>
          <p:nvPr/>
        </p:nvSpPr>
        <p:spPr>
          <a:xfrm>
            <a:off x="2351584" y="836712"/>
            <a:ext cx="9336360" cy="830997"/>
          </a:xfrm>
          <a:prstGeom prst="rect">
            <a:avLst/>
          </a:prstGeom>
        </p:spPr>
        <p:txBody>
          <a:bodyPr wrap="square">
            <a:spAutoFit/>
          </a:bodyPr>
          <a:lstStyle/>
          <a:p>
            <a:r>
              <a:rPr lang="en-GB" sz="2400" dirty="0"/>
              <a:t>1. The following table shows the times that people in a factory work on one day, and the rate they are paid per hour.</a:t>
            </a:r>
          </a:p>
        </p:txBody>
      </p:sp>
      <p:pic>
        <p:nvPicPr>
          <p:cNvPr id="3" name="Picture 2">
            <a:extLst>
              <a:ext uri="{FF2B5EF4-FFF2-40B4-BE49-F238E27FC236}">
                <a16:creationId xmlns:a16="http://schemas.microsoft.com/office/drawing/2014/main" id="{CC8E0C6E-1FEF-4023-ABD4-4DD321281828}"/>
              </a:ext>
            </a:extLst>
          </p:cNvPr>
          <p:cNvPicPr>
            <a:picLocks noChangeAspect="1"/>
          </p:cNvPicPr>
          <p:nvPr/>
        </p:nvPicPr>
        <p:blipFill>
          <a:blip r:embed="rId4"/>
          <a:stretch>
            <a:fillRect/>
          </a:stretch>
        </p:blipFill>
        <p:spPr>
          <a:xfrm>
            <a:off x="2407380" y="1844824"/>
            <a:ext cx="5688632" cy="2664296"/>
          </a:xfrm>
          <a:prstGeom prst="rect">
            <a:avLst/>
          </a:prstGeom>
        </p:spPr>
      </p:pic>
      <p:sp>
        <p:nvSpPr>
          <p:cNvPr id="4" name="Rectangle 3">
            <a:extLst>
              <a:ext uri="{FF2B5EF4-FFF2-40B4-BE49-F238E27FC236}">
                <a16:creationId xmlns:a16="http://schemas.microsoft.com/office/drawing/2014/main" id="{3D912F82-3EE7-4956-BE25-0EADEDA3489F}"/>
              </a:ext>
            </a:extLst>
          </p:cNvPr>
          <p:cNvSpPr/>
          <p:nvPr/>
        </p:nvSpPr>
        <p:spPr>
          <a:xfrm>
            <a:off x="8186736" y="1714498"/>
            <a:ext cx="3547474" cy="830997"/>
          </a:xfrm>
          <a:prstGeom prst="rect">
            <a:avLst/>
          </a:prstGeom>
        </p:spPr>
        <p:txBody>
          <a:bodyPr wrap="square">
            <a:spAutoFit/>
          </a:bodyPr>
          <a:lstStyle/>
          <a:p>
            <a:r>
              <a:rPr lang="en-GB" sz="2400" dirty="0"/>
              <a:t>How much does each person earn on this day?</a:t>
            </a:r>
          </a:p>
        </p:txBody>
      </p:sp>
      <p:sp>
        <p:nvSpPr>
          <p:cNvPr id="5" name="Rectangle 4">
            <a:extLst>
              <a:ext uri="{FF2B5EF4-FFF2-40B4-BE49-F238E27FC236}">
                <a16:creationId xmlns:a16="http://schemas.microsoft.com/office/drawing/2014/main" id="{C7418F56-8FB2-40D8-A83E-2AD2FDA2208B}"/>
              </a:ext>
            </a:extLst>
          </p:cNvPr>
          <p:cNvSpPr/>
          <p:nvPr/>
        </p:nvSpPr>
        <p:spPr>
          <a:xfrm>
            <a:off x="2421506" y="4730808"/>
            <a:ext cx="9336360" cy="1200329"/>
          </a:xfrm>
          <a:prstGeom prst="rect">
            <a:avLst/>
          </a:prstGeom>
        </p:spPr>
        <p:txBody>
          <a:bodyPr wrap="square">
            <a:spAutoFit/>
          </a:bodyPr>
          <a:lstStyle/>
          <a:p>
            <a:r>
              <a:rPr lang="en-GB" sz="2400" dirty="0"/>
              <a:t>2.	Heidi works as a cleaner at a hotel.  She is paid £4.20 per hour.  One day she starts work at 0645 and finishes at 1045.  How much does she earn on that day?</a:t>
            </a:r>
          </a:p>
        </p:txBody>
      </p:sp>
      <p:sp>
        <p:nvSpPr>
          <p:cNvPr id="6" name="TextBox 5">
            <a:extLst>
              <a:ext uri="{FF2B5EF4-FFF2-40B4-BE49-F238E27FC236}">
                <a16:creationId xmlns:a16="http://schemas.microsoft.com/office/drawing/2014/main" id="{7F595AAC-B988-4EB8-870A-D9181BB44C78}"/>
              </a:ext>
            </a:extLst>
          </p:cNvPr>
          <p:cNvSpPr txBox="1"/>
          <p:nvPr/>
        </p:nvSpPr>
        <p:spPr>
          <a:xfrm>
            <a:off x="8186736" y="2906615"/>
            <a:ext cx="3927917" cy="461665"/>
          </a:xfrm>
          <a:prstGeom prst="rect">
            <a:avLst/>
          </a:prstGeom>
          <a:noFill/>
        </p:spPr>
        <p:txBody>
          <a:bodyPr wrap="square" rtlCol="0">
            <a:spAutoFit/>
          </a:bodyPr>
          <a:lstStyle/>
          <a:p>
            <a:r>
              <a:rPr lang="en-GB" sz="2400" dirty="0">
                <a:solidFill>
                  <a:srgbClr val="FF0000"/>
                </a:solidFill>
              </a:rPr>
              <a:t>Janice  £3.80 x 7 = £26.60 </a:t>
            </a:r>
          </a:p>
        </p:txBody>
      </p:sp>
      <p:sp>
        <p:nvSpPr>
          <p:cNvPr id="7" name="Rectangle 6">
            <a:extLst>
              <a:ext uri="{FF2B5EF4-FFF2-40B4-BE49-F238E27FC236}">
                <a16:creationId xmlns:a16="http://schemas.microsoft.com/office/drawing/2014/main" id="{E51196FA-2E36-4489-B3E0-88B86D9B04E6}"/>
              </a:ext>
            </a:extLst>
          </p:cNvPr>
          <p:cNvSpPr/>
          <p:nvPr/>
        </p:nvSpPr>
        <p:spPr>
          <a:xfrm>
            <a:off x="8219423" y="3457632"/>
            <a:ext cx="4025461" cy="461665"/>
          </a:xfrm>
          <a:prstGeom prst="rect">
            <a:avLst/>
          </a:prstGeom>
        </p:spPr>
        <p:txBody>
          <a:bodyPr wrap="none">
            <a:spAutoFit/>
          </a:bodyPr>
          <a:lstStyle/>
          <a:p>
            <a:r>
              <a:rPr lang="en-GB" sz="2400" dirty="0">
                <a:solidFill>
                  <a:srgbClr val="FF0000"/>
                </a:solidFill>
              </a:rPr>
              <a:t>Martin £5.00 x 6.5 = £32.50 </a:t>
            </a:r>
          </a:p>
        </p:txBody>
      </p:sp>
      <p:sp>
        <p:nvSpPr>
          <p:cNvPr id="8" name="Rectangle 7">
            <a:extLst>
              <a:ext uri="{FF2B5EF4-FFF2-40B4-BE49-F238E27FC236}">
                <a16:creationId xmlns:a16="http://schemas.microsoft.com/office/drawing/2014/main" id="{071F048B-A764-4142-A1F2-7B7836FB0010}"/>
              </a:ext>
            </a:extLst>
          </p:cNvPr>
          <p:cNvSpPr/>
          <p:nvPr/>
        </p:nvSpPr>
        <p:spPr>
          <a:xfrm>
            <a:off x="8219423" y="4048063"/>
            <a:ext cx="3717684" cy="461665"/>
          </a:xfrm>
          <a:prstGeom prst="rect">
            <a:avLst/>
          </a:prstGeom>
        </p:spPr>
        <p:txBody>
          <a:bodyPr wrap="none">
            <a:spAutoFit/>
          </a:bodyPr>
          <a:lstStyle/>
          <a:p>
            <a:r>
              <a:rPr lang="en-GB" sz="2400" dirty="0">
                <a:solidFill>
                  <a:srgbClr val="FF0000"/>
                </a:solidFill>
              </a:rPr>
              <a:t>Gail £4.20 x 7.5 = £31.50 </a:t>
            </a:r>
          </a:p>
        </p:txBody>
      </p:sp>
      <p:sp>
        <p:nvSpPr>
          <p:cNvPr id="9" name="Rectangle 8">
            <a:extLst>
              <a:ext uri="{FF2B5EF4-FFF2-40B4-BE49-F238E27FC236}">
                <a16:creationId xmlns:a16="http://schemas.microsoft.com/office/drawing/2014/main" id="{6CFA03FB-F9AD-4F2A-90E1-D338ED04B8DC}"/>
              </a:ext>
            </a:extLst>
          </p:cNvPr>
          <p:cNvSpPr/>
          <p:nvPr/>
        </p:nvSpPr>
        <p:spPr>
          <a:xfrm>
            <a:off x="4013262" y="6152217"/>
            <a:ext cx="4557658" cy="461665"/>
          </a:xfrm>
          <a:prstGeom prst="rect">
            <a:avLst/>
          </a:prstGeom>
        </p:spPr>
        <p:txBody>
          <a:bodyPr wrap="none">
            <a:spAutoFit/>
          </a:bodyPr>
          <a:lstStyle/>
          <a:p>
            <a:r>
              <a:rPr lang="en-GB" sz="2400" dirty="0">
                <a:solidFill>
                  <a:srgbClr val="FF0000"/>
                </a:solidFill>
              </a:rPr>
              <a:t>Heidi £4.20 x 4 hours  = £16.80 </a:t>
            </a:r>
          </a:p>
        </p:txBody>
      </p:sp>
      <p:sp>
        <p:nvSpPr>
          <p:cNvPr id="10" name="TextBox 9">
            <a:extLst>
              <a:ext uri="{FF2B5EF4-FFF2-40B4-BE49-F238E27FC236}">
                <a16:creationId xmlns:a16="http://schemas.microsoft.com/office/drawing/2014/main" id="{E5B1D7FD-3A5F-4B27-90B9-5A428376B81C}"/>
              </a:ext>
            </a:extLst>
          </p:cNvPr>
          <p:cNvSpPr txBox="1"/>
          <p:nvPr/>
        </p:nvSpPr>
        <p:spPr>
          <a:xfrm>
            <a:off x="8219423" y="2517538"/>
            <a:ext cx="1440160" cy="461665"/>
          </a:xfrm>
          <a:prstGeom prst="rect">
            <a:avLst/>
          </a:prstGeom>
          <a:noFill/>
        </p:spPr>
        <p:txBody>
          <a:bodyPr wrap="square" rtlCol="0">
            <a:spAutoFit/>
          </a:bodyPr>
          <a:lstStyle/>
          <a:p>
            <a:r>
              <a:rPr lang="en-GB" sz="2400" b="1" dirty="0"/>
              <a:t>Solution</a:t>
            </a:r>
          </a:p>
        </p:txBody>
      </p:sp>
      <p:sp>
        <p:nvSpPr>
          <p:cNvPr id="11" name="Rectangle 10">
            <a:extLst>
              <a:ext uri="{FF2B5EF4-FFF2-40B4-BE49-F238E27FC236}">
                <a16:creationId xmlns:a16="http://schemas.microsoft.com/office/drawing/2014/main" id="{405759E6-E6B4-4AF5-9371-FB5DBB63725E}"/>
              </a:ext>
            </a:extLst>
          </p:cNvPr>
          <p:cNvSpPr/>
          <p:nvPr/>
        </p:nvSpPr>
        <p:spPr>
          <a:xfrm>
            <a:off x="2441416" y="5871648"/>
            <a:ext cx="1412566" cy="461665"/>
          </a:xfrm>
          <a:prstGeom prst="rect">
            <a:avLst/>
          </a:prstGeom>
        </p:spPr>
        <p:txBody>
          <a:bodyPr wrap="none">
            <a:spAutoFit/>
          </a:bodyPr>
          <a:lstStyle/>
          <a:p>
            <a:r>
              <a:rPr lang="en-GB" sz="2400" b="1" dirty="0"/>
              <a:t>Solution</a:t>
            </a:r>
          </a:p>
        </p:txBody>
      </p:sp>
      <p:sp>
        <p:nvSpPr>
          <p:cNvPr id="15" name="Rectangle 14">
            <a:extLst>
              <a:ext uri="{FF2B5EF4-FFF2-40B4-BE49-F238E27FC236}">
                <a16:creationId xmlns:a16="http://schemas.microsoft.com/office/drawing/2014/main" id="{EFA460EE-69EF-40FE-9CDA-452E9EB74B85}"/>
              </a:ext>
            </a:extLst>
          </p:cNvPr>
          <p:cNvSpPr/>
          <p:nvPr/>
        </p:nvSpPr>
        <p:spPr bwMode="auto">
          <a:xfrm>
            <a:off x="2388934" y="1844823"/>
            <a:ext cx="5688632" cy="2664295"/>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8363131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Time and Money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F0CC0A6-13FF-4AA3-88DE-3ED6F6B91BEE}"/>
              </a:ext>
            </a:extLst>
          </p:cNvPr>
          <p:cNvSpPr/>
          <p:nvPr/>
        </p:nvSpPr>
        <p:spPr>
          <a:xfrm>
            <a:off x="2393981" y="750301"/>
            <a:ext cx="8784976" cy="1938992"/>
          </a:xfrm>
          <a:prstGeom prst="rect">
            <a:avLst/>
          </a:prstGeom>
        </p:spPr>
        <p:txBody>
          <a:bodyPr wrap="square">
            <a:spAutoFit/>
          </a:bodyPr>
          <a:lstStyle/>
          <a:p>
            <a:r>
              <a:rPr lang="en-GB" sz="2400" dirty="0"/>
              <a:t>3.	It costs 96p to send an air mail letter of mass 40 grams to Africa, and 107p to send it to China.</a:t>
            </a:r>
          </a:p>
          <a:p>
            <a:r>
              <a:rPr lang="en-GB" sz="2400" dirty="0"/>
              <a:t>(a)	Calculate the cost per gram for each destination.</a:t>
            </a:r>
          </a:p>
          <a:p>
            <a:pPr marL="457200" indent="-457200">
              <a:buAutoNum type="alphaLcParenBoth" startAt="2"/>
            </a:pPr>
            <a:r>
              <a:rPr lang="en-GB" sz="2400" dirty="0"/>
              <a:t>If the same rates apply to a 50 gram letter, calculate the cost for each destination.</a:t>
            </a:r>
          </a:p>
        </p:txBody>
      </p:sp>
      <p:sp>
        <p:nvSpPr>
          <p:cNvPr id="3" name="Rectangle 2">
            <a:extLst>
              <a:ext uri="{FF2B5EF4-FFF2-40B4-BE49-F238E27FC236}">
                <a16:creationId xmlns:a16="http://schemas.microsoft.com/office/drawing/2014/main" id="{BEB8E809-CB61-42D1-A50F-76865D72B7ED}"/>
              </a:ext>
            </a:extLst>
          </p:cNvPr>
          <p:cNvSpPr/>
          <p:nvPr/>
        </p:nvSpPr>
        <p:spPr>
          <a:xfrm>
            <a:off x="2477461" y="3429000"/>
            <a:ext cx="8978056" cy="1200329"/>
          </a:xfrm>
          <a:prstGeom prst="rect">
            <a:avLst/>
          </a:prstGeom>
        </p:spPr>
        <p:txBody>
          <a:bodyPr wrap="square">
            <a:spAutoFit/>
          </a:bodyPr>
          <a:lstStyle/>
          <a:p>
            <a:r>
              <a:rPr lang="en-GB" sz="2400" dirty="0"/>
              <a:t>4.	A package of mass 80 grams costs 39p to post first class and 31p to post second class.  Calculate the cost per gram for first and second class post.</a:t>
            </a:r>
          </a:p>
        </p:txBody>
      </p:sp>
      <p:sp>
        <p:nvSpPr>
          <p:cNvPr id="4" name="Rectangle 3">
            <a:extLst>
              <a:ext uri="{FF2B5EF4-FFF2-40B4-BE49-F238E27FC236}">
                <a16:creationId xmlns:a16="http://schemas.microsoft.com/office/drawing/2014/main" id="{FBC8E78A-8003-4F10-BD4F-218B75E78ACA}"/>
              </a:ext>
            </a:extLst>
          </p:cNvPr>
          <p:cNvSpPr/>
          <p:nvPr/>
        </p:nvSpPr>
        <p:spPr>
          <a:xfrm>
            <a:off x="2456102" y="4964425"/>
            <a:ext cx="9145016" cy="1569660"/>
          </a:xfrm>
          <a:prstGeom prst="rect">
            <a:avLst/>
          </a:prstGeom>
        </p:spPr>
        <p:txBody>
          <a:bodyPr wrap="square">
            <a:spAutoFit/>
          </a:bodyPr>
          <a:lstStyle/>
          <a:p>
            <a:r>
              <a:rPr lang="en-GB" sz="2400" dirty="0"/>
              <a:t>5.	A taxi driver charges £3.20 for a 4 km journey.  How much does he charge:</a:t>
            </a:r>
          </a:p>
          <a:p>
            <a:r>
              <a:rPr lang="en-GB" sz="2400" dirty="0"/>
              <a:t>(a)	per km,</a:t>
            </a:r>
          </a:p>
          <a:p>
            <a:r>
              <a:rPr lang="en-GB" sz="2400" dirty="0"/>
              <a:t>(b)	per metre ?</a:t>
            </a:r>
          </a:p>
        </p:txBody>
      </p:sp>
      <p:sp>
        <p:nvSpPr>
          <p:cNvPr id="5" name="TextBox 4">
            <a:extLst>
              <a:ext uri="{FF2B5EF4-FFF2-40B4-BE49-F238E27FC236}">
                <a16:creationId xmlns:a16="http://schemas.microsoft.com/office/drawing/2014/main" id="{2EE77D4C-A129-413C-B3FA-EBD7417CF40A}"/>
              </a:ext>
            </a:extLst>
          </p:cNvPr>
          <p:cNvSpPr txBox="1"/>
          <p:nvPr/>
        </p:nvSpPr>
        <p:spPr>
          <a:xfrm>
            <a:off x="2456102" y="2652166"/>
            <a:ext cx="3797752" cy="461665"/>
          </a:xfrm>
          <a:prstGeom prst="rect">
            <a:avLst/>
          </a:prstGeom>
          <a:noFill/>
        </p:spPr>
        <p:txBody>
          <a:bodyPr wrap="square" rtlCol="0">
            <a:spAutoFit/>
          </a:bodyPr>
          <a:lstStyle/>
          <a:p>
            <a:r>
              <a:rPr lang="en-GB" sz="2400" dirty="0">
                <a:solidFill>
                  <a:srgbClr val="FF0000"/>
                </a:solidFill>
              </a:rPr>
              <a:t>(a) Africa 96 ÷ 40 = 2.4p</a:t>
            </a:r>
          </a:p>
        </p:txBody>
      </p:sp>
      <p:sp>
        <p:nvSpPr>
          <p:cNvPr id="6" name="Rectangle 5">
            <a:extLst>
              <a:ext uri="{FF2B5EF4-FFF2-40B4-BE49-F238E27FC236}">
                <a16:creationId xmlns:a16="http://schemas.microsoft.com/office/drawing/2014/main" id="{B8FFEC27-7AFC-41A7-A70F-9A3D50507E03}"/>
              </a:ext>
            </a:extLst>
          </p:cNvPr>
          <p:cNvSpPr/>
          <p:nvPr/>
        </p:nvSpPr>
        <p:spPr>
          <a:xfrm>
            <a:off x="6933644" y="2670730"/>
            <a:ext cx="3785652" cy="461665"/>
          </a:xfrm>
          <a:prstGeom prst="rect">
            <a:avLst/>
          </a:prstGeom>
        </p:spPr>
        <p:txBody>
          <a:bodyPr wrap="none">
            <a:spAutoFit/>
          </a:bodyPr>
          <a:lstStyle/>
          <a:p>
            <a:r>
              <a:rPr lang="en-GB" sz="2400" dirty="0">
                <a:solidFill>
                  <a:srgbClr val="FF0000"/>
                </a:solidFill>
              </a:rPr>
              <a:t>(b) Africa 96 ÷ 50 = 1.92p</a:t>
            </a:r>
          </a:p>
        </p:txBody>
      </p:sp>
      <p:sp>
        <p:nvSpPr>
          <p:cNvPr id="7" name="Rectangle 6">
            <a:extLst>
              <a:ext uri="{FF2B5EF4-FFF2-40B4-BE49-F238E27FC236}">
                <a16:creationId xmlns:a16="http://schemas.microsoft.com/office/drawing/2014/main" id="{616350F9-7BC1-4F52-8E58-3CB99AC8F747}"/>
              </a:ext>
            </a:extLst>
          </p:cNvPr>
          <p:cNvSpPr/>
          <p:nvPr/>
        </p:nvSpPr>
        <p:spPr>
          <a:xfrm>
            <a:off x="2723996" y="3023934"/>
            <a:ext cx="3703258" cy="461665"/>
          </a:xfrm>
          <a:prstGeom prst="rect">
            <a:avLst/>
          </a:prstGeom>
        </p:spPr>
        <p:txBody>
          <a:bodyPr wrap="none">
            <a:spAutoFit/>
          </a:bodyPr>
          <a:lstStyle/>
          <a:p>
            <a:r>
              <a:rPr lang="en-GB" sz="2400" dirty="0">
                <a:solidFill>
                  <a:srgbClr val="FF0000"/>
                </a:solidFill>
              </a:rPr>
              <a:t>China 107 ÷ 40 = 2.675p</a:t>
            </a:r>
          </a:p>
        </p:txBody>
      </p:sp>
      <p:sp>
        <p:nvSpPr>
          <p:cNvPr id="8" name="Rectangle 7">
            <a:extLst>
              <a:ext uri="{FF2B5EF4-FFF2-40B4-BE49-F238E27FC236}">
                <a16:creationId xmlns:a16="http://schemas.microsoft.com/office/drawing/2014/main" id="{813D87D6-A250-406F-AEBD-688DA57F34FC}"/>
              </a:ext>
            </a:extLst>
          </p:cNvPr>
          <p:cNvSpPr/>
          <p:nvPr/>
        </p:nvSpPr>
        <p:spPr>
          <a:xfrm>
            <a:off x="7218574" y="3071521"/>
            <a:ext cx="3531736" cy="461665"/>
          </a:xfrm>
          <a:prstGeom prst="rect">
            <a:avLst/>
          </a:prstGeom>
        </p:spPr>
        <p:txBody>
          <a:bodyPr wrap="none">
            <a:spAutoFit/>
          </a:bodyPr>
          <a:lstStyle/>
          <a:p>
            <a:r>
              <a:rPr lang="en-GB" sz="2400" dirty="0">
                <a:solidFill>
                  <a:srgbClr val="FF0000"/>
                </a:solidFill>
              </a:rPr>
              <a:t>China 107 ÷ 50 = 2.14p</a:t>
            </a:r>
          </a:p>
        </p:txBody>
      </p:sp>
      <p:sp>
        <p:nvSpPr>
          <p:cNvPr id="9" name="Rectangle 8">
            <a:extLst>
              <a:ext uri="{FF2B5EF4-FFF2-40B4-BE49-F238E27FC236}">
                <a16:creationId xmlns:a16="http://schemas.microsoft.com/office/drawing/2014/main" id="{267D1B10-FE48-43C9-8F79-2223484564F6}"/>
              </a:ext>
            </a:extLst>
          </p:cNvPr>
          <p:cNvSpPr/>
          <p:nvPr/>
        </p:nvSpPr>
        <p:spPr>
          <a:xfrm>
            <a:off x="2435598" y="4521323"/>
            <a:ext cx="4350871" cy="461665"/>
          </a:xfrm>
          <a:prstGeom prst="rect">
            <a:avLst/>
          </a:prstGeom>
        </p:spPr>
        <p:txBody>
          <a:bodyPr wrap="none">
            <a:spAutoFit/>
          </a:bodyPr>
          <a:lstStyle/>
          <a:p>
            <a:r>
              <a:rPr lang="en-GB" sz="2400" dirty="0">
                <a:solidFill>
                  <a:srgbClr val="FF0000"/>
                </a:solidFill>
              </a:rPr>
              <a:t>First Class 39 ÷ 80 = 0.4875p</a:t>
            </a:r>
          </a:p>
        </p:txBody>
      </p:sp>
      <p:sp>
        <p:nvSpPr>
          <p:cNvPr id="10" name="Rectangle 9">
            <a:extLst>
              <a:ext uri="{FF2B5EF4-FFF2-40B4-BE49-F238E27FC236}">
                <a16:creationId xmlns:a16="http://schemas.microsoft.com/office/drawing/2014/main" id="{CB9D217A-6B82-4589-94F2-EF07EAFCA43C}"/>
              </a:ext>
            </a:extLst>
          </p:cNvPr>
          <p:cNvSpPr/>
          <p:nvPr/>
        </p:nvSpPr>
        <p:spPr>
          <a:xfrm>
            <a:off x="6966489" y="4521322"/>
            <a:ext cx="4798108" cy="461665"/>
          </a:xfrm>
          <a:prstGeom prst="rect">
            <a:avLst/>
          </a:prstGeom>
        </p:spPr>
        <p:txBody>
          <a:bodyPr wrap="none">
            <a:spAutoFit/>
          </a:bodyPr>
          <a:lstStyle/>
          <a:p>
            <a:r>
              <a:rPr lang="en-GB" sz="2400" dirty="0">
                <a:solidFill>
                  <a:srgbClr val="FF0000"/>
                </a:solidFill>
              </a:rPr>
              <a:t>Second Class 31 ÷ 80 =0.3875 p</a:t>
            </a:r>
          </a:p>
        </p:txBody>
      </p:sp>
      <p:sp>
        <p:nvSpPr>
          <p:cNvPr id="11" name="Rectangle 10">
            <a:extLst>
              <a:ext uri="{FF2B5EF4-FFF2-40B4-BE49-F238E27FC236}">
                <a16:creationId xmlns:a16="http://schemas.microsoft.com/office/drawing/2014/main" id="{D98C07EC-E18D-443C-B55F-06571A128559}"/>
              </a:ext>
            </a:extLst>
          </p:cNvPr>
          <p:cNvSpPr/>
          <p:nvPr/>
        </p:nvSpPr>
        <p:spPr>
          <a:xfrm>
            <a:off x="4778250" y="5689081"/>
            <a:ext cx="2468946" cy="461665"/>
          </a:xfrm>
          <a:prstGeom prst="rect">
            <a:avLst/>
          </a:prstGeom>
        </p:spPr>
        <p:txBody>
          <a:bodyPr wrap="none">
            <a:spAutoFit/>
          </a:bodyPr>
          <a:lstStyle/>
          <a:p>
            <a:r>
              <a:rPr lang="en-GB" sz="2400" dirty="0">
                <a:solidFill>
                  <a:srgbClr val="FF0000"/>
                </a:solidFill>
              </a:rPr>
              <a:t>£3.20 ÷ 4 = 80p</a:t>
            </a:r>
          </a:p>
        </p:txBody>
      </p:sp>
      <p:sp>
        <p:nvSpPr>
          <p:cNvPr id="12" name="Rectangle 11">
            <a:extLst>
              <a:ext uri="{FF2B5EF4-FFF2-40B4-BE49-F238E27FC236}">
                <a16:creationId xmlns:a16="http://schemas.microsoft.com/office/drawing/2014/main" id="{F00036E3-431A-4080-8323-4FE2F344A2A9}"/>
              </a:ext>
            </a:extLst>
          </p:cNvPr>
          <p:cNvSpPr/>
          <p:nvPr/>
        </p:nvSpPr>
        <p:spPr>
          <a:xfrm>
            <a:off x="4778250" y="6075309"/>
            <a:ext cx="3498073" cy="461665"/>
          </a:xfrm>
          <a:prstGeom prst="rect">
            <a:avLst/>
          </a:prstGeom>
        </p:spPr>
        <p:txBody>
          <a:bodyPr wrap="none">
            <a:spAutoFit/>
          </a:bodyPr>
          <a:lstStyle/>
          <a:p>
            <a:r>
              <a:rPr lang="en-GB" sz="2400" dirty="0">
                <a:solidFill>
                  <a:srgbClr val="FF0000"/>
                </a:solidFill>
              </a:rPr>
              <a:t>£3.20÷ 4000 = 0.0008p</a:t>
            </a:r>
          </a:p>
        </p:txBody>
      </p:sp>
    </p:spTree>
    <p:extLst>
      <p:ext uri="{BB962C8B-B14F-4D97-AF65-F5344CB8AC3E}">
        <p14:creationId xmlns:p14="http://schemas.microsoft.com/office/powerpoint/2010/main" val="42396039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1FFA14E4-CD15-4F28-ACEC-CD63B8B739A4}"/>
              </a:ext>
            </a:extLst>
          </p:cNvPr>
          <p:cNvSpPr/>
          <p:nvPr/>
        </p:nvSpPr>
        <p:spPr bwMode="auto">
          <a:xfrm>
            <a:off x="7032104" y="4649598"/>
            <a:ext cx="2381252" cy="51184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Time and Money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1F5646A-10F7-4C31-982F-E927F16B03A7}"/>
              </a:ext>
            </a:extLst>
          </p:cNvPr>
          <p:cNvSpPr/>
          <p:nvPr/>
        </p:nvSpPr>
        <p:spPr>
          <a:xfrm>
            <a:off x="2423592" y="1865167"/>
            <a:ext cx="9217024" cy="830997"/>
          </a:xfrm>
          <a:prstGeom prst="rect">
            <a:avLst/>
          </a:prstGeom>
        </p:spPr>
        <p:txBody>
          <a:bodyPr wrap="square">
            <a:spAutoFit/>
          </a:bodyPr>
          <a:lstStyle/>
          <a:p>
            <a:r>
              <a:rPr lang="en-GB" sz="2400" dirty="0"/>
              <a:t>7. Five people work in a shop.  The following table lists the hours worked and the total paid in one week:</a:t>
            </a:r>
          </a:p>
        </p:txBody>
      </p:sp>
      <p:pic>
        <p:nvPicPr>
          <p:cNvPr id="4" name="Picture 3">
            <a:extLst>
              <a:ext uri="{FF2B5EF4-FFF2-40B4-BE49-F238E27FC236}">
                <a16:creationId xmlns:a16="http://schemas.microsoft.com/office/drawing/2014/main" id="{50E91419-E524-4F92-99EB-1A382E47B81E}"/>
              </a:ext>
            </a:extLst>
          </p:cNvPr>
          <p:cNvPicPr>
            <a:picLocks noChangeAspect="1"/>
          </p:cNvPicPr>
          <p:nvPr/>
        </p:nvPicPr>
        <p:blipFill>
          <a:blip r:embed="rId4"/>
          <a:stretch>
            <a:fillRect/>
          </a:stretch>
        </p:blipFill>
        <p:spPr>
          <a:xfrm>
            <a:off x="2394373" y="2746342"/>
            <a:ext cx="4397444" cy="2499681"/>
          </a:xfrm>
          <a:prstGeom prst="rect">
            <a:avLst/>
          </a:prstGeom>
        </p:spPr>
      </p:pic>
      <p:sp>
        <p:nvSpPr>
          <p:cNvPr id="5" name="Rectangle 4">
            <a:extLst>
              <a:ext uri="{FF2B5EF4-FFF2-40B4-BE49-F238E27FC236}">
                <a16:creationId xmlns:a16="http://schemas.microsoft.com/office/drawing/2014/main" id="{0E6FDBAB-E7A9-4790-8A89-D9157512D07A}"/>
              </a:ext>
            </a:extLst>
          </p:cNvPr>
          <p:cNvSpPr/>
          <p:nvPr/>
        </p:nvSpPr>
        <p:spPr>
          <a:xfrm>
            <a:off x="6781173" y="2694602"/>
            <a:ext cx="6096000" cy="830997"/>
          </a:xfrm>
          <a:prstGeom prst="rect">
            <a:avLst/>
          </a:prstGeom>
        </p:spPr>
        <p:txBody>
          <a:bodyPr>
            <a:spAutoFit/>
          </a:bodyPr>
          <a:lstStyle/>
          <a:p>
            <a:r>
              <a:rPr lang="en-GB" sz="2400" dirty="0"/>
              <a:t>(a)	Who is paid the most per hour?</a:t>
            </a:r>
          </a:p>
          <a:p>
            <a:r>
              <a:rPr lang="en-GB" sz="2400" dirty="0"/>
              <a:t>(b)	Who is paid the least per hour?</a:t>
            </a:r>
          </a:p>
        </p:txBody>
      </p:sp>
      <p:sp>
        <p:nvSpPr>
          <p:cNvPr id="6" name="Rectangle 5">
            <a:extLst>
              <a:ext uri="{FF2B5EF4-FFF2-40B4-BE49-F238E27FC236}">
                <a16:creationId xmlns:a16="http://schemas.microsoft.com/office/drawing/2014/main" id="{790F6BEB-9400-4B1E-8DB9-887AF8C5CA0E}"/>
              </a:ext>
            </a:extLst>
          </p:cNvPr>
          <p:cNvSpPr/>
          <p:nvPr/>
        </p:nvSpPr>
        <p:spPr>
          <a:xfrm>
            <a:off x="2283112" y="5178461"/>
            <a:ext cx="9686542" cy="830997"/>
          </a:xfrm>
          <a:prstGeom prst="rect">
            <a:avLst/>
          </a:prstGeom>
        </p:spPr>
        <p:txBody>
          <a:bodyPr wrap="square">
            <a:spAutoFit/>
          </a:bodyPr>
          <a:lstStyle/>
          <a:p>
            <a:r>
              <a:rPr lang="en-GB" sz="2400" dirty="0"/>
              <a:t>8. A taxi service makes a fixed charge of £1.20 and then 78p per km. What is the cost of traveling</a:t>
            </a:r>
          </a:p>
        </p:txBody>
      </p:sp>
      <p:sp>
        <p:nvSpPr>
          <p:cNvPr id="7" name="Rectangle 6">
            <a:extLst>
              <a:ext uri="{FF2B5EF4-FFF2-40B4-BE49-F238E27FC236}">
                <a16:creationId xmlns:a16="http://schemas.microsoft.com/office/drawing/2014/main" id="{BBAD76D7-F2F8-45FA-A7BE-8E23443F05EC}"/>
              </a:ext>
            </a:extLst>
          </p:cNvPr>
          <p:cNvSpPr/>
          <p:nvPr/>
        </p:nvSpPr>
        <p:spPr>
          <a:xfrm>
            <a:off x="2283112" y="5900907"/>
            <a:ext cx="1313180" cy="461665"/>
          </a:xfrm>
          <a:prstGeom prst="rect">
            <a:avLst/>
          </a:prstGeom>
        </p:spPr>
        <p:txBody>
          <a:bodyPr wrap="none">
            <a:spAutoFit/>
          </a:bodyPr>
          <a:lstStyle/>
          <a:p>
            <a:r>
              <a:rPr lang="en-GB" sz="2400" dirty="0"/>
              <a:t>(a) 1 km</a:t>
            </a:r>
          </a:p>
        </p:txBody>
      </p:sp>
      <p:sp>
        <p:nvSpPr>
          <p:cNvPr id="8" name="Rectangle 7">
            <a:extLst>
              <a:ext uri="{FF2B5EF4-FFF2-40B4-BE49-F238E27FC236}">
                <a16:creationId xmlns:a16="http://schemas.microsoft.com/office/drawing/2014/main" id="{A51BDA4C-AF76-40D1-BC49-8E4A51DC891B}"/>
              </a:ext>
            </a:extLst>
          </p:cNvPr>
          <p:cNvSpPr/>
          <p:nvPr/>
        </p:nvSpPr>
        <p:spPr>
          <a:xfrm>
            <a:off x="2276285" y="6302986"/>
            <a:ext cx="1313180" cy="461665"/>
          </a:xfrm>
          <a:prstGeom prst="rect">
            <a:avLst/>
          </a:prstGeom>
        </p:spPr>
        <p:txBody>
          <a:bodyPr wrap="none">
            <a:spAutoFit/>
          </a:bodyPr>
          <a:lstStyle/>
          <a:p>
            <a:r>
              <a:rPr lang="en-GB" sz="2400" dirty="0"/>
              <a:t>(b) 2 km</a:t>
            </a:r>
          </a:p>
        </p:txBody>
      </p:sp>
      <p:sp>
        <p:nvSpPr>
          <p:cNvPr id="9" name="Rectangle 8">
            <a:extLst>
              <a:ext uri="{FF2B5EF4-FFF2-40B4-BE49-F238E27FC236}">
                <a16:creationId xmlns:a16="http://schemas.microsoft.com/office/drawing/2014/main" id="{9BEFAADB-2FF1-45BF-A8F9-915A3009E65B}"/>
              </a:ext>
            </a:extLst>
          </p:cNvPr>
          <p:cNvSpPr/>
          <p:nvPr/>
        </p:nvSpPr>
        <p:spPr>
          <a:xfrm>
            <a:off x="6640520" y="5908949"/>
            <a:ext cx="1552028" cy="461665"/>
          </a:xfrm>
          <a:prstGeom prst="rect">
            <a:avLst/>
          </a:prstGeom>
        </p:spPr>
        <p:txBody>
          <a:bodyPr wrap="none">
            <a:spAutoFit/>
          </a:bodyPr>
          <a:lstStyle/>
          <a:p>
            <a:r>
              <a:rPr lang="en-GB" sz="2400" dirty="0"/>
              <a:t>(c) 4.5 km</a:t>
            </a:r>
          </a:p>
        </p:txBody>
      </p:sp>
      <p:sp>
        <p:nvSpPr>
          <p:cNvPr id="10" name="Rectangle 9">
            <a:extLst>
              <a:ext uri="{FF2B5EF4-FFF2-40B4-BE49-F238E27FC236}">
                <a16:creationId xmlns:a16="http://schemas.microsoft.com/office/drawing/2014/main" id="{44210326-2895-4DD2-93B9-6B820E380C0C}"/>
              </a:ext>
            </a:extLst>
          </p:cNvPr>
          <p:cNvSpPr/>
          <p:nvPr/>
        </p:nvSpPr>
        <p:spPr>
          <a:xfrm>
            <a:off x="6533433" y="6302986"/>
            <a:ext cx="1741182" cy="461665"/>
          </a:xfrm>
          <a:prstGeom prst="rect">
            <a:avLst/>
          </a:prstGeom>
        </p:spPr>
        <p:txBody>
          <a:bodyPr wrap="none">
            <a:spAutoFit/>
          </a:bodyPr>
          <a:lstStyle/>
          <a:p>
            <a:r>
              <a:rPr lang="en-GB" sz="2400" dirty="0"/>
              <a:t>(d) 10.5 km</a:t>
            </a:r>
          </a:p>
        </p:txBody>
      </p:sp>
      <p:sp>
        <p:nvSpPr>
          <p:cNvPr id="3" name="Rectangle 2">
            <a:extLst>
              <a:ext uri="{FF2B5EF4-FFF2-40B4-BE49-F238E27FC236}">
                <a16:creationId xmlns:a16="http://schemas.microsoft.com/office/drawing/2014/main" id="{84BDECD4-10F1-4EE6-A5B2-536D64015BE1}"/>
              </a:ext>
            </a:extLst>
          </p:cNvPr>
          <p:cNvSpPr/>
          <p:nvPr/>
        </p:nvSpPr>
        <p:spPr>
          <a:xfrm>
            <a:off x="2423592" y="660296"/>
            <a:ext cx="8164377" cy="1200329"/>
          </a:xfrm>
          <a:prstGeom prst="rect">
            <a:avLst/>
          </a:prstGeom>
        </p:spPr>
        <p:txBody>
          <a:bodyPr wrap="square">
            <a:spAutoFit/>
          </a:bodyPr>
          <a:lstStyle/>
          <a:p>
            <a:r>
              <a:rPr lang="en-GB" sz="2400" dirty="0"/>
              <a:t>6.	Alexi buys a 20 m length of fabric for £18.60.</a:t>
            </a:r>
          </a:p>
          <a:p>
            <a:r>
              <a:rPr lang="en-GB" sz="2400" dirty="0"/>
              <a:t>(a)	What is the cost per m of the fabric?</a:t>
            </a:r>
          </a:p>
          <a:p>
            <a:pPr marL="457200" indent="-457200">
              <a:buAutoNum type="alphaLcParenBoth" startAt="2"/>
            </a:pPr>
            <a:r>
              <a:rPr lang="en-GB" sz="2400" dirty="0"/>
              <a:t>What would be the cost of 9.2 m of the fabric?</a:t>
            </a:r>
          </a:p>
        </p:txBody>
      </p:sp>
      <p:sp>
        <p:nvSpPr>
          <p:cNvPr id="12" name="Rectangle 11">
            <a:extLst>
              <a:ext uri="{FF2B5EF4-FFF2-40B4-BE49-F238E27FC236}">
                <a16:creationId xmlns:a16="http://schemas.microsoft.com/office/drawing/2014/main" id="{90E386A7-26B0-4471-8354-1359A47A9B10}"/>
              </a:ext>
            </a:extLst>
          </p:cNvPr>
          <p:cNvSpPr/>
          <p:nvPr/>
        </p:nvSpPr>
        <p:spPr>
          <a:xfrm>
            <a:off x="8568952" y="1007107"/>
            <a:ext cx="3071664" cy="461665"/>
          </a:xfrm>
          <a:prstGeom prst="rect">
            <a:avLst/>
          </a:prstGeom>
        </p:spPr>
        <p:txBody>
          <a:bodyPr wrap="square">
            <a:spAutoFit/>
          </a:bodyPr>
          <a:lstStyle/>
          <a:p>
            <a:r>
              <a:rPr lang="en-GB" sz="2400" dirty="0">
                <a:solidFill>
                  <a:srgbClr val="FF0000"/>
                </a:solidFill>
              </a:rPr>
              <a:t>£18.60 ÷ 20 = £0.93</a:t>
            </a:r>
            <a:endParaRPr lang="en-GB" sz="2400" dirty="0"/>
          </a:p>
        </p:txBody>
      </p:sp>
      <p:sp>
        <p:nvSpPr>
          <p:cNvPr id="13" name="Rectangle 12">
            <a:extLst>
              <a:ext uri="{FF2B5EF4-FFF2-40B4-BE49-F238E27FC236}">
                <a16:creationId xmlns:a16="http://schemas.microsoft.com/office/drawing/2014/main" id="{6228501E-A01C-4E77-95B6-9DA99CD85810}"/>
              </a:ext>
            </a:extLst>
          </p:cNvPr>
          <p:cNvSpPr/>
          <p:nvPr/>
        </p:nvSpPr>
        <p:spPr>
          <a:xfrm>
            <a:off x="9264352" y="1407587"/>
            <a:ext cx="2828018" cy="461665"/>
          </a:xfrm>
          <a:prstGeom prst="rect">
            <a:avLst/>
          </a:prstGeom>
        </p:spPr>
        <p:txBody>
          <a:bodyPr wrap="none">
            <a:spAutoFit/>
          </a:bodyPr>
          <a:lstStyle/>
          <a:p>
            <a:r>
              <a:rPr lang="en-GB" sz="2400" dirty="0">
                <a:solidFill>
                  <a:srgbClr val="FF0000"/>
                </a:solidFill>
              </a:rPr>
              <a:t>9.2 x £0.93 = £8.56</a:t>
            </a:r>
            <a:endParaRPr lang="en-GB" sz="2400" dirty="0"/>
          </a:p>
        </p:txBody>
      </p:sp>
      <p:sp>
        <p:nvSpPr>
          <p:cNvPr id="14" name="TextBox 13">
            <a:extLst>
              <a:ext uri="{FF2B5EF4-FFF2-40B4-BE49-F238E27FC236}">
                <a16:creationId xmlns:a16="http://schemas.microsoft.com/office/drawing/2014/main" id="{9721D54A-C5B1-45CB-A404-1A1D770711E9}"/>
              </a:ext>
            </a:extLst>
          </p:cNvPr>
          <p:cNvSpPr txBox="1"/>
          <p:nvPr/>
        </p:nvSpPr>
        <p:spPr>
          <a:xfrm>
            <a:off x="7169433" y="3429000"/>
            <a:ext cx="2139546" cy="461665"/>
          </a:xfrm>
          <a:prstGeom prst="rect">
            <a:avLst/>
          </a:prstGeom>
          <a:noFill/>
        </p:spPr>
        <p:txBody>
          <a:bodyPr wrap="square" rtlCol="0">
            <a:spAutoFit/>
          </a:bodyPr>
          <a:lstStyle/>
          <a:p>
            <a:r>
              <a:rPr lang="en-GB" sz="2400" dirty="0">
                <a:solidFill>
                  <a:srgbClr val="FF0000"/>
                </a:solidFill>
              </a:rPr>
              <a:t> Dee £3.58</a:t>
            </a:r>
          </a:p>
        </p:txBody>
      </p:sp>
      <p:sp>
        <p:nvSpPr>
          <p:cNvPr id="15" name="Rectangle 14">
            <a:extLst>
              <a:ext uri="{FF2B5EF4-FFF2-40B4-BE49-F238E27FC236}">
                <a16:creationId xmlns:a16="http://schemas.microsoft.com/office/drawing/2014/main" id="{39AF79A3-23CA-46F5-9DDD-A3C9BCA47874}"/>
              </a:ext>
            </a:extLst>
          </p:cNvPr>
          <p:cNvSpPr/>
          <p:nvPr/>
        </p:nvSpPr>
        <p:spPr>
          <a:xfrm>
            <a:off x="9736664" y="3435943"/>
            <a:ext cx="1606530" cy="461665"/>
          </a:xfrm>
          <a:prstGeom prst="rect">
            <a:avLst/>
          </a:prstGeom>
        </p:spPr>
        <p:txBody>
          <a:bodyPr wrap="none">
            <a:spAutoFit/>
          </a:bodyPr>
          <a:lstStyle/>
          <a:p>
            <a:r>
              <a:rPr lang="en-GB" sz="2400" dirty="0">
                <a:solidFill>
                  <a:srgbClr val="FF0000"/>
                </a:solidFill>
              </a:rPr>
              <a:t>Lisa £7.20</a:t>
            </a:r>
          </a:p>
        </p:txBody>
      </p:sp>
      <p:sp>
        <p:nvSpPr>
          <p:cNvPr id="16" name="Rectangle 15">
            <a:extLst>
              <a:ext uri="{FF2B5EF4-FFF2-40B4-BE49-F238E27FC236}">
                <a16:creationId xmlns:a16="http://schemas.microsoft.com/office/drawing/2014/main" id="{881F5E0F-9B95-4C12-8B0C-7971024D5959}"/>
              </a:ext>
            </a:extLst>
          </p:cNvPr>
          <p:cNvSpPr/>
          <p:nvPr/>
        </p:nvSpPr>
        <p:spPr>
          <a:xfrm>
            <a:off x="8342242" y="3804251"/>
            <a:ext cx="2018501" cy="461665"/>
          </a:xfrm>
          <a:prstGeom prst="rect">
            <a:avLst/>
          </a:prstGeom>
        </p:spPr>
        <p:txBody>
          <a:bodyPr wrap="none">
            <a:spAutoFit/>
          </a:bodyPr>
          <a:lstStyle/>
          <a:p>
            <a:r>
              <a:rPr lang="en-GB" sz="2400" dirty="0" err="1">
                <a:solidFill>
                  <a:srgbClr val="FF0000"/>
                </a:solidFill>
              </a:rPr>
              <a:t>Nadina</a:t>
            </a:r>
            <a:r>
              <a:rPr lang="en-GB" sz="2400" dirty="0">
                <a:solidFill>
                  <a:srgbClr val="FF0000"/>
                </a:solidFill>
              </a:rPr>
              <a:t> £3.62</a:t>
            </a:r>
          </a:p>
        </p:txBody>
      </p:sp>
      <p:sp>
        <p:nvSpPr>
          <p:cNvPr id="17" name="Rectangle 16">
            <a:extLst>
              <a:ext uri="{FF2B5EF4-FFF2-40B4-BE49-F238E27FC236}">
                <a16:creationId xmlns:a16="http://schemas.microsoft.com/office/drawing/2014/main" id="{2027B622-01DC-40EE-B5E5-526693943215}"/>
              </a:ext>
            </a:extLst>
          </p:cNvPr>
          <p:cNvSpPr/>
          <p:nvPr/>
        </p:nvSpPr>
        <p:spPr>
          <a:xfrm>
            <a:off x="9776257" y="4158113"/>
            <a:ext cx="1725152" cy="461665"/>
          </a:xfrm>
          <a:prstGeom prst="rect">
            <a:avLst/>
          </a:prstGeom>
        </p:spPr>
        <p:txBody>
          <a:bodyPr wrap="none">
            <a:spAutoFit/>
          </a:bodyPr>
          <a:lstStyle/>
          <a:p>
            <a:r>
              <a:rPr lang="en-GB" sz="2400" dirty="0">
                <a:solidFill>
                  <a:srgbClr val="FF0000"/>
                </a:solidFill>
              </a:rPr>
              <a:t>Mary £3.60</a:t>
            </a:r>
          </a:p>
        </p:txBody>
      </p:sp>
      <p:sp>
        <p:nvSpPr>
          <p:cNvPr id="18" name="Rectangle 17">
            <a:extLst>
              <a:ext uri="{FF2B5EF4-FFF2-40B4-BE49-F238E27FC236}">
                <a16:creationId xmlns:a16="http://schemas.microsoft.com/office/drawing/2014/main" id="{E2926A13-E5E4-4AA6-B310-085661ADDD36}"/>
              </a:ext>
            </a:extLst>
          </p:cNvPr>
          <p:cNvSpPr/>
          <p:nvPr/>
        </p:nvSpPr>
        <p:spPr>
          <a:xfrm>
            <a:off x="7227862" y="4188525"/>
            <a:ext cx="1778051" cy="461665"/>
          </a:xfrm>
          <a:prstGeom prst="rect">
            <a:avLst/>
          </a:prstGeom>
        </p:spPr>
        <p:txBody>
          <a:bodyPr wrap="none">
            <a:spAutoFit/>
          </a:bodyPr>
          <a:lstStyle/>
          <a:p>
            <a:r>
              <a:rPr lang="en-GB" sz="2400" dirty="0">
                <a:solidFill>
                  <a:srgbClr val="FF0000"/>
                </a:solidFill>
              </a:rPr>
              <a:t>Clare £3.84</a:t>
            </a:r>
          </a:p>
        </p:txBody>
      </p:sp>
      <p:sp>
        <p:nvSpPr>
          <p:cNvPr id="19" name="TextBox 18">
            <a:extLst>
              <a:ext uri="{FF2B5EF4-FFF2-40B4-BE49-F238E27FC236}">
                <a16:creationId xmlns:a16="http://schemas.microsoft.com/office/drawing/2014/main" id="{E631FA5E-E0B7-4015-8C16-A8E0733253EA}"/>
              </a:ext>
            </a:extLst>
          </p:cNvPr>
          <p:cNvSpPr txBox="1"/>
          <p:nvPr/>
        </p:nvSpPr>
        <p:spPr>
          <a:xfrm>
            <a:off x="7032104" y="4697395"/>
            <a:ext cx="2618895" cy="461665"/>
          </a:xfrm>
          <a:prstGeom prst="rect">
            <a:avLst/>
          </a:prstGeom>
          <a:noFill/>
        </p:spPr>
        <p:txBody>
          <a:bodyPr wrap="square" rtlCol="0">
            <a:spAutoFit/>
          </a:bodyPr>
          <a:lstStyle/>
          <a:p>
            <a:r>
              <a:rPr lang="en-GB" sz="2400" dirty="0">
                <a:solidFill>
                  <a:srgbClr val="FF0000"/>
                </a:solidFill>
              </a:rPr>
              <a:t>(a) Lisa, (b) Dee</a:t>
            </a:r>
          </a:p>
        </p:txBody>
      </p:sp>
      <p:sp>
        <p:nvSpPr>
          <p:cNvPr id="20" name="Rectangle 19">
            <a:extLst>
              <a:ext uri="{FF2B5EF4-FFF2-40B4-BE49-F238E27FC236}">
                <a16:creationId xmlns:a16="http://schemas.microsoft.com/office/drawing/2014/main" id="{A5D51B9B-75A2-40AD-96E2-C44741B9A472}"/>
              </a:ext>
            </a:extLst>
          </p:cNvPr>
          <p:cNvSpPr/>
          <p:nvPr/>
        </p:nvSpPr>
        <p:spPr>
          <a:xfrm>
            <a:off x="3521078" y="5933700"/>
            <a:ext cx="3196709" cy="461665"/>
          </a:xfrm>
          <a:prstGeom prst="rect">
            <a:avLst/>
          </a:prstGeom>
        </p:spPr>
        <p:txBody>
          <a:bodyPr wrap="none">
            <a:spAutoFit/>
          </a:bodyPr>
          <a:lstStyle/>
          <a:p>
            <a:r>
              <a:rPr lang="en-GB" sz="2400" dirty="0">
                <a:solidFill>
                  <a:srgbClr val="FF0000"/>
                </a:solidFill>
              </a:rPr>
              <a:t>£1.20 + £0.78 = £1.98</a:t>
            </a:r>
            <a:endParaRPr lang="en-GB" sz="2400" dirty="0"/>
          </a:p>
        </p:txBody>
      </p:sp>
      <p:sp>
        <p:nvSpPr>
          <p:cNvPr id="21" name="Rectangle 20">
            <a:extLst>
              <a:ext uri="{FF2B5EF4-FFF2-40B4-BE49-F238E27FC236}">
                <a16:creationId xmlns:a16="http://schemas.microsoft.com/office/drawing/2014/main" id="{717FD6C9-D8E7-4045-8583-CC1F8EE93466}"/>
              </a:ext>
            </a:extLst>
          </p:cNvPr>
          <p:cNvSpPr/>
          <p:nvPr/>
        </p:nvSpPr>
        <p:spPr>
          <a:xfrm>
            <a:off x="3491588" y="6316383"/>
            <a:ext cx="3196709" cy="461665"/>
          </a:xfrm>
          <a:prstGeom prst="rect">
            <a:avLst/>
          </a:prstGeom>
        </p:spPr>
        <p:txBody>
          <a:bodyPr wrap="none">
            <a:spAutoFit/>
          </a:bodyPr>
          <a:lstStyle/>
          <a:p>
            <a:r>
              <a:rPr lang="en-GB" sz="2400" dirty="0">
                <a:solidFill>
                  <a:srgbClr val="FF0000"/>
                </a:solidFill>
              </a:rPr>
              <a:t>£1.20 + £1.56 = £2.76</a:t>
            </a:r>
            <a:endParaRPr lang="en-GB" sz="2400" dirty="0"/>
          </a:p>
        </p:txBody>
      </p:sp>
      <p:sp>
        <p:nvSpPr>
          <p:cNvPr id="22" name="Rectangle 21">
            <a:extLst>
              <a:ext uri="{FF2B5EF4-FFF2-40B4-BE49-F238E27FC236}">
                <a16:creationId xmlns:a16="http://schemas.microsoft.com/office/drawing/2014/main" id="{C41AE494-53D5-4A6B-A538-3524F2768501}"/>
              </a:ext>
            </a:extLst>
          </p:cNvPr>
          <p:cNvSpPr/>
          <p:nvPr/>
        </p:nvSpPr>
        <p:spPr>
          <a:xfrm>
            <a:off x="8071974" y="5908949"/>
            <a:ext cx="3948517" cy="461665"/>
          </a:xfrm>
          <a:prstGeom prst="rect">
            <a:avLst/>
          </a:prstGeom>
        </p:spPr>
        <p:txBody>
          <a:bodyPr wrap="none">
            <a:spAutoFit/>
          </a:bodyPr>
          <a:lstStyle/>
          <a:p>
            <a:r>
              <a:rPr lang="en-GB" sz="2400" dirty="0">
                <a:solidFill>
                  <a:srgbClr val="FF0000"/>
                </a:solidFill>
              </a:rPr>
              <a:t>£1.20 + 4.5 x £0.78 = £4.71</a:t>
            </a:r>
            <a:endParaRPr lang="en-GB" sz="2400" dirty="0"/>
          </a:p>
        </p:txBody>
      </p:sp>
      <p:sp>
        <p:nvSpPr>
          <p:cNvPr id="23" name="Rectangle 22">
            <a:extLst>
              <a:ext uri="{FF2B5EF4-FFF2-40B4-BE49-F238E27FC236}">
                <a16:creationId xmlns:a16="http://schemas.microsoft.com/office/drawing/2014/main" id="{BC230AD4-0B90-4AD9-B98F-A249A8DE0628}"/>
              </a:ext>
            </a:extLst>
          </p:cNvPr>
          <p:cNvSpPr/>
          <p:nvPr/>
        </p:nvSpPr>
        <p:spPr>
          <a:xfrm>
            <a:off x="8087534" y="6316383"/>
            <a:ext cx="4120039" cy="461665"/>
          </a:xfrm>
          <a:prstGeom prst="rect">
            <a:avLst/>
          </a:prstGeom>
        </p:spPr>
        <p:txBody>
          <a:bodyPr wrap="none">
            <a:spAutoFit/>
          </a:bodyPr>
          <a:lstStyle/>
          <a:p>
            <a:r>
              <a:rPr lang="en-GB" sz="2400" dirty="0">
                <a:solidFill>
                  <a:srgbClr val="FF0000"/>
                </a:solidFill>
              </a:rPr>
              <a:t>£1.20 + 10.5 x £0.78 = £9.39</a:t>
            </a:r>
            <a:endParaRPr lang="en-GB" sz="2400" dirty="0"/>
          </a:p>
        </p:txBody>
      </p:sp>
      <p:sp>
        <p:nvSpPr>
          <p:cNvPr id="27" name="Rectangle 26">
            <a:extLst>
              <a:ext uri="{FF2B5EF4-FFF2-40B4-BE49-F238E27FC236}">
                <a16:creationId xmlns:a16="http://schemas.microsoft.com/office/drawing/2014/main" id="{26C622C0-1CEE-4321-8509-C61D8D3E4A04}"/>
              </a:ext>
            </a:extLst>
          </p:cNvPr>
          <p:cNvSpPr/>
          <p:nvPr/>
        </p:nvSpPr>
        <p:spPr bwMode="auto">
          <a:xfrm>
            <a:off x="2393571" y="2735574"/>
            <a:ext cx="4426847" cy="2526786"/>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5765300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6: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sixth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188891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5760C12-6037-43AC-9683-0BD49B4886DF}"/>
              </a:ext>
            </a:extLst>
          </p:cNvPr>
          <p:cNvSpPr/>
          <p:nvPr/>
        </p:nvSpPr>
        <p:spPr bwMode="auto">
          <a:xfrm>
            <a:off x="4943872" y="2794111"/>
            <a:ext cx="3456384" cy="193899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Density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4D48A1D-4829-42A6-8EF6-43474A86953F}"/>
              </a:ext>
            </a:extLst>
          </p:cNvPr>
          <p:cNvSpPr/>
          <p:nvPr/>
        </p:nvSpPr>
        <p:spPr>
          <a:xfrm>
            <a:off x="2381816" y="711231"/>
            <a:ext cx="9649072" cy="1938992"/>
          </a:xfrm>
          <a:prstGeom prst="rect">
            <a:avLst/>
          </a:prstGeom>
        </p:spPr>
        <p:txBody>
          <a:bodyPr wrap="square">
            <a:spAutoFit/>
          </a:bodyPr>
          <a:lstStyle/>
          <a:p>
            <a:r>
              <a:rPr lang="en-GB" sz="2400" dirty="0"/>
              <a:t>If you were to fill boxes of the same capacity with different materials you would find some easier to lift than others.  For example, a box of sand would be much heavier than a box of polystyrene beads.  We say that sand is more dense than polystyrene.  Density, mass and volume are connected by the relationships:</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119408A5-1CCE-43CB-AA79-0C4D422257CA}"/>
                  </a:ext>
                </a:extLst>
              </p:cNvPr>
              <p:cNvSpPr/>
              <p:nvPr/>
            </p:nvSpPr>
            <p:spPr>
              <a:xfrm>
                <a:off x="2495600" y="5191968"/>
                <a:ext cx="8928992" cy="1231940"/>
              </a:xfrm>
              <a:prstGeom prst="rect">
                <a:avLst/>
              </a:prstGeom>
            </p:spPr>
            <p:txBody>
              <a:bodyPr wrap="square">
                <a:spAutoFit/>
              </a:bodyPr>
              <a:lstStyle/>
              <a:p>
                <a:r>
                  <a:rPr lang="en-GB" sz="2400" dirty="0"/>
                  <a:t>Mercury (the only metal which is liquid at room temperature) has a density of 13 600 kg/</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𝑚</m:t>
                        </m:r>
                      </m:e>
                      <m:sup>
                        <m:r>
                          <a:rPr lang="en-GB" sz="2400" b="0" i="1" smtClean="0">
                            <a:latin typeface="Cambria Math" panose="02040503050406030204" pitchFamily="18" charset="0"/>
                          </a:rPr>
                          <m:t>3</m:t>
                        </m:r>
                      </m:sup>
                    </m:sSup>
                  </m:oMath>
                </a14:m>
                <a:r>
                  <a:rPr lang="en-GB" sz="2400" dirty="0"/>
                  <a:t>;  air has density 1.4 kg/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𝑚</m:t>
                        </m:r>
                      </m:e>
                      <m:sup>
                        <m:r>
                          <a:rPr lang="en-GB" sz="2400" i="1">
                            <a:latin typeface="Cambria Math" panose="02040503050406030204" pitchFamily="18" charset="0"/>
                          </a:rPr>
                          <m:t>3</m:t>
                        </m:r>
                      </m:sup>
                    </m:sSup>
                  </m:oMath>
                </a14:m>
                <a:r>
                  <a:rPr lang="en-GB" sz="2400" dirty="0"/>
                  <a:t>  and  water 1000 kg/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𝑚</m:t>
                        </m:r>
                      </m:e>
                      <m:sup>
                        <m:r>
                          <a:rPr lang="en-GB" sz="2400" i="1">
                            <a:latin typeface="Cambria Math" panose="02040503050406030204" pitchFamily="18" charset="0"/>
                          </a:rPr>
                          <m:t>3</m:t>
                        </m:r>
                      </m:sup>
                    </m:sSup>
                  </m:oMath>
                </a14:m>
                <a:r>
                  <a:rPr lang="en-GB" sz="2400" dirty="0"/>
                  <a:t> or 1 gram/ </a:t>
                </a:r>
                <a14:m>
                  <m:oMath xmlns:m="http://schemas.openxmlformats.org/officeDocument/2006/math">
                    <m:sSup>
                      <m:sSupPr>
                        <m:ctrlPr>
                          <a:rPr lang="en-GB" sz="2400" i="1">
                            <a:latin typeface="Cambria Math" panose="02040503050406030204" pitchFamily="18" charset="0"/>
                          </a:rPr>
                        </m:ctrlPr>
                      </m:sSupPr>
                      <m:e>
                        <m:r>
                          <a:rPr lang="en-GB" sz="2400" b="0" i="1" smtClean="0">
                            <a:latin typeface="Cambria Math" panose="02040503050406030204" pitchFamily="18" charset="0"/>
                          </a:rPr>
                          <m:t>𝑐</m:t>
                        </m:r>
                        <m:r>
                          <a:rPr lang="en-GB" sz="2400" i="1">
                            <a:latin typeface="Cambria Math" panose="02040503050406030204" pitchFamily="18" charset="0"/>
                          </a:rPr>
                          <m:t>𝑚</m:t>
                        </m:r>
                      </m:e>
                      <m:sup>
                        <m:r>
                          <a:rPr lang="en-GB" sz="2400" i="1">
                            <a:latin typeface="Cambria Math" panose="02040503050406030204" pitchFamily="18" charset="0"/>
                          </a:rPr>
                          <m:t>3</m:t>
                        </m:r>
                      </m:sup>
                    </m:sSup>
                  </m:oMath>
                </a14:m>
                <a:r>
                  <a:rPr lang="en-GB" sz="2400" dirty="0"/>
                  <a:t> </a:t>
                </a:r>
              </a:p>
            </p:txBody>
          </p:sp>
        </mc:Choice>
        <mc:Fallback xmlns="">
          <p:sp>
            <p:nvSpPr>
              <p:cNvPr id="4" name="Rectangle 3">
                <a:extLst>
                  <a:ext uri="{FF2B5EF4-FFF2-40B4-BE49-F238E27FC236}">
                    <a16:creationId xmlns:a16="http://schemas.microsoft.com/office/drawing/2014/main" id="{119408A5-1CCE-43CB-AA79-0C4D422257CA}"/>
                  </a:ext>
                </a:extLst>
              </p:cNvPr>
              <p:cNvSpPr>
                <a:spLocks noRot="1" noChangeAspect="1" noMove="1" noResize="1" noEditPoints="1" noAdjustHandles="1" noChangeArrowheads="1" noChangeShapeType="1" noTextEdit="1"/>
              </p:cNvSpPr>
              <p:nvPr/>
            </p:nvSpPr>
            <p:spPr>
              <a:xfrm>
                <a:off x="2495600" y="5191968"/>
                <a:ext cx="8928992" cy="1231940"/>
              </a:xfrm>
              <a:prstGeom prst="rect">
                <a:avLst/>
              </a:prstGeom>
              <a:blipFill>
                <a:blip r:embed="rId5"/>
                <a:stretch>
                  <a:fillRect l="-1024" t="-3465" r="-1297" b="-841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E49996B-EA2B-4E6C-A748-656C86130AD1}"/>
                  </a:ext>
                </a:extLst>
              </p:cNvPr>
              <p:cNvSpPr txBox="1"/>
              <p:nvPr/>
            </p:nvSpPr>
            <p:spPr>
              <a:xfrm>
                <a:off x="5087888" y="2842429"/>
                <a:ext cx="3026212" cy="616836"/>
              </a:xfrm>
              <a:prstGeom prst="rect">
                <a:avLst/>
              </a:prstGeom>
              <a:noFill/>
            </p:spPr>
            <p:txBody>
              <a:bodyPr wrap="square" rtlCol="0">
                <a:spAutoFit/>
              </a:bodyPr>
              <a:lstStyle/>
              <a:p>
                <a:r>
                  <a:rPr lang="en-GB" sz="2400" dirty="0"/>
                  <a:t>Density =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𝑀𝑎𝑠𝑠</m:t>
                        </m:r>
                      </m:num>
                      <m:den>
                        <m:r>
                          <a:rPr lang="en-GB" sz="2400" b="0" i="1" smtClean="0">
                            <a:latin typeface="Cambria Math" panose="02040503050406030204" pitchFamily="18" charset="0"/>
                          </a:rPr>
                          <m:t>𝑉𝑜𝑙𝑢𝑚𝑒</m:t>
                        </m:r>
                      </m:den>
                    </m:f>
                  </m:oMath>
                </a14:m>
                <a:endParaRPr lang="en-GB" sz="2400" dirty="0"/>
              </a:p>
            </p:txBody>
          </p:sp>
        </mc:Choice>
        <mc:Fallback xmlns="">
          <p:sp>
            <p:nvSpPr>
              <p:cNvPr id="5" name="TextBox 4">
                <a:extLst>
                  <a:ext uri="{FF2B5EF4-FFF2-40B4-BE49-F238E27FC236}">
                    <a16:creationId xmlns:a16="http://schemas.microsoft.com/office/drawing/2014/main" id="{3E49996B-EA2B-4E6C-A748-656C86130AD1}"/>
                  </a:ext>
                </a:extLst>
              </p:cNvPr>
              <p:cNvSpPr txBox="1">
                <a:spLocks noRot="1" noChangeAspect="1" noMove="1" noResize="1" noEditPoints="1" noAdjustHandles="1" noChangeArrowheads="1" noChangeShapeType="1" noTextEdit="1"/>
              </p:cNvSpPr>
              <p:nvPr/>
            </p:nvSpPr>
            <p:spPr>
              <a:xfrm>
                <a:off x="5087888" y="2842429"/>
                <a:ext cx="3026212" cy="616836"/>
              </a:xfrm>
              <a:prstGeom prst="rect">
                <a:avLst/>
              </a:prstGeom>
              <a:blipFill>
                <a:blip r:embed="rId6"/>
                <a:stretch>
                  <a:fillRect l="-3226"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D42E6903-F6C6-430C-869D-388DA6467663}"/>
                  </a:ext>
                </a:extLst>
              </p:cNvPr>
              <p:cNvSpPr/>
              <p:nvPr/>
            </p:nvSpPr>
            <p:spPr>
              <a:xfrm>
                <a:off x="5087888" y="3900565"/>
                <a:ext cx="2978057" cy="658065"/>
              </a:xfrm>
              <a:prstGeom prst="rect">
                <a:avLst/>
              </a:prstGeom>
            </p:spPr>
            <p:txBody>
              <a:bodyPr wrap="square">
                <a:spAutoFit/>
              </a:bodyPr>
              <a:lstStyle/>
              <a:p>
                <a:r>
                  <a:rPr lang="en-GB" sz="2400" dirty="0"/>
                  <a:t>Volume = </a:t>
                </a:r>
                <a14:m>
                  <m:oMath xmlns:m="http://schemas.openxmlformats.org/officeDocument/2006/math">
                    <m:f>
                      <m:fPr>
                        <m:ctrlPr>
                          <a:rPr lang="en-GB" sz="2400" i="1">
                            <a:latin typeface="Cambria Math" panose="02040503050406030204" pitchFamily="18" charset="0"/>
                          </a:rPr>
                        </m:ctrlPr>
                      </m:fPr>
                      <m:num>
                        <m:r>
                          <a:rPr lang="en-GB" sz="2400" b="0" i="1" smtClean="0">
                            <a:latin typeface="Cambria Math" panose="02040503050406030204" pitchFamily="18" charset="0"/>
                          </a:rPr>
                          <m:t>𝑀</m:t>
                        </m:r>
                        <m:r>
                          <a:rPr lang="en-GB" sz="2400" i="1">
                            <a:latin typeface="Cambria Math" panose="02040503050406030204" pitchFamily="18" charset="0"/>
                          </a:rPr>
                          <m:t>𝑎𝑠𝑠</m:t>
                        </m:r>
                      </m:num>
                      <m:den>
                        <m:r>
                          <a:rPr lang="en-GB" sz="2400" b="0" i="1" smtClean="0">
                            <a:latin typeface="Cambria Math" panose="02040503050406030204" pitchFamily="18" charset="0"/>
                          </a:rPr>
                          <m:t>𝐷𝑒𝑛𝑠𝑖𝑡𝑦</m:t>
                        </m:r>
                      </m:den>
                    </m:f>
                  </m:oMath>
                </a14:m>
                <a:endParaRPr lang="en-GB" sz="2400" dirty="0"/>
              </a:p>
            </p:txBody>
          </p:sp>
        </mc:Choice>
        <mc:Fallback xmlns="">
          <p:sp>
            <p:nvSpPr>
              <p:cNvPr id="6" name="Rectangle 5">
                <a:extLst>
                  <a:ext uri="{FF2B5EF4-FFF2-40B4-BE49-F238E27FC236}">
                    <a16:creationId xmlns:a16="http://schemas.microsoft.com/office/drawing/2014/main" id="{D42E6903-F6C6-430C-869D-388DA6467663}"/>
                  </a:ext>
                </a:extLst>
              </p:cNvPr>
              <p:cNvSpPr>
                <a:spLocks noRot="1" noChangeAspect="1" noMove="1" noResize="1" noEditPoints="1" noAdjustHandles="1" noChangeArrowheads="1" noChangeShapeType="1" noTextEdit="1"/>
              </p:cNvSpPr>
              <p:nvPr/>
            </p:nvSpPr>
            <p:spPr>
              <a:xfrm>
                <a:off x="5087888" y="3900565"/>
                <a:ext cx="2978057" cy="658065"/>
              </a:xfrm>
              <a:prstGeom prst="rect">
                <a:avLst/>
              </a:prstGeom>
              <a:blipFill>
                <a:blip r:embed="rId7"/>
                <a:stretch>
                  <a:fillRect l="-3279" b="-1852"/>
                </a:stretch>
              </a:blipFill>
            </p:spPr>
            <p:txBody>
              <a:bodyPr/>
              <a:lstStyle/>
              <a:p>
                <a:r>
                  <a:rPr lang="en-GB">
                    <a:noFill/>
                  </a:rPr>
                  <a:t> </a:t>
                </a:r>
              </a:p>
            </p:txBody>
          </p:sp>
        </mc:Fallback>
      </mc:AlternateContent>
      <p:sp>
        <p:nvSpPr>
          <p:cNvPr id="7" name="TextBox 6">
            <a:extLst>
              <a:ext uri="{FF2B5EF4-FFF2-40B4-BE49-F238E27FC236}">
                <a16:creationId xmlns:a16="http://schemas.microsoft.com/office/drawing/2014/main" id="{9A1287D1-7C15-40CB-ACCB-49C9AAB288F6}"/>
              </a:ext>
            </a:extLst>
          </p:cNvPr>
          <p:cNvSpPr txBox="1"/>
          <p:nvPr/>
        </p:nvSpPr>
        <p:spPr>
          <a:xfrm>
            <a:off x="5091559" y="3471167"/>
            <a:ext cx="4005280" cy="461665"/>
          </a:xfrm>
          <a:prstGeom prst="rect">
            <a:avLst/>
          </a:prstGeom>
          <a:noFill/>
        </p:spPr>
        <p:txBody>
          <a:bodyPr wrap="square" rtlCol="0">
            <a:spAutoFit/>
          </a:bodyPr>
          <a:lstStyle/>
          <a:p>
            <a:r>
              <a:rPr lang="en-GB" sz="2400" dirty="0"/>
              <a:t>Mass</a:t>
            </a:r>
            <a:r>
              <a:rPr lang="en-GB" dirty="0"/>
              <a:t> = Density x Volume</a:t>
            </a:r>
          </a:p>
        </p:txBody>
      </p:sp>
    </p:spTree>
    <p:extLst>
      <p:ext uri="{BB962C8B-B14F-4D97-AF65-F5344CB8AC3E}">
        <p14:creationId xmlns:p14="http://schemas.microsoft.com/office/powerpoint/2010/main" val="2095709695"/>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Density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9F8751A1-2A05-44E7-A5FA-CD35F360AF6E}"/>
                  </a:ext>
                </a:extLst>
              </p:cNvPr>
              <p:cNvSpPr/>
              <p:nvPr/>
            </p:nvSpPr>
            <p:spPr>
              <a:xfrm>
                <a:off x="2351584" y="764704"/>
                <a:ext cx="6768752" cy="1569660"/>
              </a:xfrm>
              <a:prstGeom prst="rect">
                <a:avLst/>
              </a:prstGeom>
            </p:spPr>
            <p:txBody>
              <a:bodyPr wrap="square">
                <a:spAutoFit/>
              </a:bodyPr>
              <a:lstStyle/>
              <a:p>
                <a:r>
                  <a:rPr lang="en-GB" sz="2400" b="1" dirty="0"/>
                  <a:t>Example 1</a:t>
                </a:r>
              </a:p>
              <a:p>
                <a:r>
                  <a:rPr lang="en-GB" sz="2400" dirty="0"/>
                  <a:t>Calculate the mass of 3 litres of water.</a:t>
                </a:r>
              </a:p>
              <a:p>
                <a:r>
                  <a:rPr lang="en-GB" sz="2400" b="1" dirty="0"/>
                  <a:t>Solution</a:t>
                </a:r>
              </a:p>
              <a:p>
                <a:r>
                  <a:rPr lang="en-GB" sz="2400" dirty="0">
                    <a:solidFill>
                      <a:srgbClr val="FF0000"/>
                    </a:solidFill>
                  </a:rPr>
                  <a:t>3 litres = 3000 </a:t>
                </a:r>
                <a14:m>
                  <m:oMath xmlns:m="http://schemas.openxmlformats.org/officeDocument/2006/math">
                    <m:sSup>
                      <m:sSupPr>
                        <m:ctrlPr>
                          <a:rPr lang="en-GB" sz="2400" i="1" smtClean="0">
                            <a:solidFill>
                              <a:srgbClr val="FF0000"/>
                            </a:solidFill>
                            <a:latin typeface="Cambria Math" panose="02040503050406030204" pitchFamily="18" charset="0"/>
                          </a:rPr>
                        </m:ctrlPr>
                      </m:sSupPr>
                      <m:e>
                        <m:r>
                          <a:rPr lang="en-GB" sz="2400" b="0" i="1" smtClean="0">
                            <a:solidFill>
                              <a:srgbClr val="FF0000"/>
                            </a:solidFill>
                            <a:latin typeface="Cambria Math" panose="02040503050406030204" pitchFamily="18" charset="0"/>
                          </a:rPr>
                          <m:t>𝑐𝑚</m:t>
                        </m:r>
                      </m:e>
                      <m:sup>
                        <m:r>
                          <a:rPr lang="en-GB" sz="2400" b="0" i="1" smtClean="0">
                            <a:solidFill>
                              <a:srgbClr val="FF0000"/>
                            </a:solidFill>
                            <a:latin typeface="Cambria Math" panose="02040503050406030204" pitchFamily="18" charset="0"/>
                          </a:rPr>
                          <m:t>3</m:t>
                        </m:r>
                      </m:sup>
                    </m:sSup>
                  </m:oMath>
                </a14:m>
                <a:endParaRPr lang="en-GB" sz="2400" dirty="0">
                  <a:solidFill>
                    <a:srgbClr val="FF0000"/>
                  </a:solidFill>
                </a:endParaRPr>
              </a:p>
            </p:txBody>
          </p:sp>
        </mc:Choice>
        <mc:Fallback>
          <p:sp>
            <p:nvSpPr>
              <p:cNvPr id="2" name="Rectangle 1">
                <a:extLst>
                  <a:ext uri="{FF2B5EF4-FFF2-40B4-BE49-F238E27FC236}">
                    <a16:creationId xmlns:a16="http://schemas.microsoft.com/office/drawing/2014/main" id="{9F8751A1-2A05-44E7-A5FA-CD35F360AF6E}"/>
                  </a:ext>
                </a:extLst>
              </p:cNvPr>
              <p:cNvSpPr>
                <a:spLocks noRot="1" noChangeAspect="1" noMove="1" noResize="1" noEditPoints="1" noAdjustHandles="1" noChangeArrowheads="1" noChangeShapeType="1" noTextEdit="1"/>
              </p:cNvSpPr>
              <p:nvPr/>
            </p:nvSpPr>
            <p:spPr>
              <a:xfrm>
                <a:off x="2351584" y="764704"/>
                <a:ext cx="6768752" cy="1569660"/>
              </a:xfrm>
              <a:prstGeom prst="rect">
                <a:avLst/>
              </a:prstGeom>
              <a:blipFill>
                <a:blip r:embed="rId4"/>
                <a:stretch>
                  <a:fillRect l="-1441" t="-2713" b="-8140"/>
                </a:stretch>
              </a:blipFill>
            </p:spPr>
            <p:txBody>
              <a:bodyPr/>
              <a:lstStyle/>
              <a:p>
                <a:r>
                  <a:rPr lang="en-GB">
                    <a:noFill/>
                  </a:rPr>
                  <a:t> </a:t>
                </a:r>
              </a:p>
            </p:txBody>
          </p:sp>
        </mc:Fallback>
      </mc:AlternateContent>
      <p:sp>
        <p:nvSpPr>
          <p:cNvPr id="3" name="Rectangle 2">
            <a:extLst>
              <a:ext uri="{FF2B5EF4-FFF2-40B4-BE49-F238E27FC236}">
                <a16:creationId xmlns:a16="http://schemas.microsoft.com/office/drawing/2014/main" id="{9D85F888-8965-47BE-A701-61D2FC9944CC}"/>
              </a:ext>
            </a:extLst>
          </p:cNvPr>
          <p:cNvSpPr/>
          <p:nvPr/>
        </p:nvSpPr>
        <p:spPr>
          <a:xfrm>
            <a:off x="2371305" y="2182367"/>
            <a:ext cx="3717684" cy="830997"/>
          </a:xfrm>
          <a:prstGeom prst="rect">
            <a:avLst/>
          </a:prstGeom>
        </p:spPr>
        <p:txBody>
          <a:bodyPr wrap="none">
            <a:spAutoFit/>
          </a:bodyPr>
          <a:lstStyle/>
          <a:p>
            <a:r>
              <a:rPr lang="en-GB" sz="2400" dirty="0">
                <a:solidFill>
                  <a:srgbClr val="FF0000"/>
                </a:solidFill>
              </a:rPr>
              <a:t>Mass = density × volume</a:t>
            </a:r>
          </a:p>
          <a:p>
            <a:r>
              <a:rPr lang="en-GB" sz="2400" dirty="0">
                <a:solidFill>
                  <a:srgbClr val="FF0000"/>
                </a:solidFill>
              </a:rPr>
              <a:t>          = 1 × 3000</a:t>
            </a:r>
          </a:p>
        </p:txBody>
      </p:sp>
      <p:sp>
        <p:nvSpPr>
          <p:cNvPr id="4" name="Rectangle 3">
            <a:extLst>
              <a:ext uri="{FF2B5EF4-FFF2-40B4-BE49-F238E27FC236}">
                <a16:creationId xmlns:a16="http://schemas.microsoft.com/office/drawing/2014/main" id="{80449599-A0B8-4058-BB95-3631CEE8F251}"/>
              </a:ext>
            </a:extLst>
          </p:cNvPr>
          <p:cNvSpPr/>
          <p:nvPr/>
        </p:nvSpPr>
        <p:spPr>
          <a:xfrm>
            <a:off x="3192042" y="2956005"/>
            <a:ext cx="2076209" cy="830997"/>
          </a:xfrm>
          <a:prstGeom prst="rect">
            <a:avLst/>
          </a:prstGeom>
        </p:spPr>
        <p:txBody>
          <a:bodyPr wrap="none">
            <a:spAutoFit/>
          </a:bodyPr>
          <a:lstStyle/>
          <a:p>
            <a:r>
              <a:rPr lang="en-GB" sz="2400" dirty="0">
                <a:solidFill>
                  <a:srgbClr val="FF0000"/>
                </a:solidFill>
              </a:rPr>
              <a:t>= 3000 grams</a:t>
            </a:r>
          </a:p>
          <a:p>
            <a:r>
              <a:rPr lang="en-GB" sz="2400" dirty="0">
                <a:solidFill>
                  <a:srgbClr val="FF0000"/>
                </a:solidFill>
              </a:rPr>
              <a:t>= 3 kg</a:t>
            </a:r>
          </a:p>
        </p:txBody>
      </p:sp>
      <p:sp>
        <p:nvSpPr>
          <p:cNvPr id="5" name="Rectangle 4">
            <a:extLst>
              <a:ext uri="{FF2B5EF4-FFF2-40B4-BE49-F238E27FC236}">
                <a16:creationId xmlns:a16="http://schemas.microsoft.com/office/drawing/2014/main" id="{869DA8E9-132D-43D9-B7A6-3183B20963D9}"/>
              </a:ext>
            </a:extLst>
          </p:cNvPr>
          <p:cNvSpPr/>
          <p:nvPr/>
        </p:nvSpPr>
        <p:spPr>
          <a:xfrm>
            <a:off x="2371305" y="3931128"/>
            <a:ext cx="9519242" cy="830997"/>
          </a:xfrm>
          <a:prstGeom prst="rect">
            <a:avLst/>
          </a:prstGeom>
        </p:spPr>
        <p:txBody>
          <a:bodyPr wrap="square">
            <a:spAutoFit/>
          </a:bodyPr>
          <a:lstStyle/>
          <a:p>
            <a:r>
              <a:rPr lang="en-GB" sz="2400" b="1" dirty="0"/>
              <a:t>Example 2</a:t>
            </a:r>
          </a:p>
          <a:p>
            <a:r>
              <a:rPr lang="en-GB" sz="2400" dirty="0"/>
              <a:t>This metal block has mass 2 kg. Calculate the density of the metal in:</a:t>
            </a:r>
          </a:p>
        </p:txBody>
      </p:sp>
      <p:pic>
        <p:nvPicPr>
          <p:cNvPr id="6" name="Picture 5">
            <a:extLst>
              <a:ext uri="{FF2B5EF4-FFF2-40B4-BE49-F238E27FC236}">
                <a16:creationId xmlns:a16="http://schemas.microsoft.com/office/drawing/2014/main" id="{4D0D442B-322F-46C3-9AFE-484A85D30323}"/>
              </a:ext>
            </a:extLst>
          </p:cNvPr>
          <p:cNvPicPr>
            <a:picLocks noChangeAspect="1"/>
          </p:cNvPicPr>
          <p:nvPr/>
        </p:nvPicPr>
        <p:blipFill>
          <a:blip r:embed="rId5"/>
          <a:stretch>
            <a:fillRect/>
          </a:stretch>
        </p:blipFill>
        <p:spPr>
          <a:xfrm>
            <a:off x="7032104" y="1835577"/>
            <a:ext cx="4364550" cy="1956400"/>
          </a:xfrm>
          <a:prstGeom prst="rect">
            <a:avLst/>
          </a:prstGeom>
        </p:spPr>
      </p:pic>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66BF643E-0BBD-4273-B077-2D60790C0210}"/>
                  </a:ext>
                </a:extLst>
              </p:cNvPr>
              <p:cNvSpPr/>
              <p:nvPr/>
            </p:nvSpPr>
            <p:spPr>
              <a:xfrm>
                <a:off x="2385108" y="4627983"/>
                <a:ext cx="2381349" cy="461665"/>
              </a:xfrm>
              <a:prstGeom prst="rect">
                <a:avLst/>
              </a:prstGeom>
            </p:spPr>
            <p:txBody>
              <a:bodyPr wrap="square">
                <a:spAutoFit/>
              </a:bodyPr>
              <a:lstStyle/>
              <a:p>
                <a:r>
                  <a:rPr lang="en-GB" sz="2400" dirty="0"/>
                  <a:t>(a)	grams/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𝑐𝑚</m:t>
                        </m:r>
                      </m:e>
                      <m:sup>
                        <m:r>
                          <a:rPr lang="en-GB" sz="2400" i="1">
                            <a:latin typeface="Cambria Math" panose="02040503050406030204" pitchFamily="18" charset="0"/>
                          </a:rPr>
                          <m:t>3</m:t>
                        </m:r>
                      </m:sup>
                    </m:sSup>
                  </m:oMath>
                </a14:m>
                <a:endParaRPr lang="en-GB" sz="2400" dirty="0"/>
              </a:p>
            </p:txBody>
          </p:sp>
        </mc:Choice>
        <mc:Fallback xmlns="">
          <p:sp>
            <p:nvSpPr>
              <p:cNvPr id="7" name="Rectangle 6">
                <a:extLst>
                  <a:ext uri="{FF2B5EF4-FFF2-40B4-BE49-F238E27FC236}">
                    <a16:creationId xmlns:a16="http://schemas.microsoft.com/office/drawing/2014/main" id="{66BF643E-0BBD-4273-B077-2D60790C0210}"/>
                  </a:ext>
                </a:extLst>
              </p:cNvPr>
              <p:cNvSpPr>
                <a:spLocks noRot="1" noChangeAspect="1" noMove="1" noResize="1" noEditPoints="1" noAdjustHandles="1" noChangeArrowheads="1" noChangeShapeType="1" noTextEdit="1"/>
              </p:cNvSpPr>
              <p:nvPr/>
            </p:nvSpPr>
            <p:spPr>
              <a:xfrm>
                <a:off x="2385108" y="4627983"/>
                <a:ext cx="2381349" cy="461665"/>
              </a:xfrm>
              <a:prstGeom prst="rect">
                <a:avLst/>
              </a:prstGeom>
              <a:blipFill>
                <a:blip r:embed="rId6"/>
                <a:stretch>
                  <a:fillRect l="-3836" t="-9211" b="-30263"/>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E967695F-3210-40CC-81F1-1C78690810BE}"/>
                  </a:ext>
                </a:extLst>
              </p:cNvPr>
              <p:cNvSpPr/>
              <p:nvPr/>
            </p:nvSpPr>
            <p:spPr>
              <a:xfrm>
                <a:off x="2373901" y="5051611"/>
                <a:ext cx="5083838" cy="1200329"/>
              </a:xfrm>
              <a:prstGeom prst="rect">
                <a:avLst/>
              </a:prstGeom>
            </p:spPr>
            <p:txBody>
              <a:bodyPr wrap="square">
                <a:spAutoFit/>
              </a:bodyPr>
              <a:lstStyle/>
              <a:p>
                <a:r>
                  <a:rPr lang="en-GB" sz="2400" b="1" dirty="0"/>
                  <a:t>Solution</a:t>
                </a:r>
              </a:p>
              <a:p>
                <a:r>
                  <a:rPr lang="en-GB" sz="2400" dirty="0">
                    <a:solidFill>
                      <a:srgbClr val="FF0000"/>
                    </a:solidFill>
                  </a:rPr>
                  <a:t>First find the volume of the block: </a:t>
                </a:r>
              </a:p>
              <a:p>
                <a:r>
                  <a:rPr lang="en-GB" sz="2400" dirty="0">
                    <a:solidFill>
                      <a:srgbClr val="FF0000"/>
                    </a:solidFill>
                  </a:rPr>
                  <a:t>Volume = 5×20×10 = 1000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p>
            </p:txBody>
          </p:sp>
        </mc:Choice>
        <mc:Fallback>
          <p:sp>
            <p:nvSpPr>
              <p:cNvPr id="8" name="Rectangle 7">
                <a:extLst>
                  <a:ext uri="{FF2B5EF4-FFF2-40B4-BE49-F238E27FC236}">
                    <a16:creationId xmlns:a16="http://schemas.microsoft.com/office/drawing/2014/main" id="{E967695F-3210-40CC-81F1-1C78690810BE}"/>
                  </a:ext>
                </a:extLst>
              </p:cNvPr>
              <p:cNvSpPr>
                <a:spLocks noRot="1" noChangeAspect="1" noMove="1" noResize="1" noEditPoints="1" noAdjustHandles="1" noChangeArrowheads="1" noChangeShapeType="1" noTextEdit="1"/>
              </p:cNvSpPr>
              <p:nvPr/>
            </p:nvSpPr>
            <p:spPr>
              <a:xfrm>
                <a:off x="2373901" y="5051611"/>
                <a:ext cx="5083838" cy="1200329"/>
              </a:xfrm>
              <a:prstGeom prst="rect">
                <a:avLst/>
              </a:prstGeom>
              <a:blipFill>
                <a:blip r:embed="rId7"/>
                <a:stretch>
                  <a:fillRect l="-1799" t="-3553" b="-11168"/>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9" name="Rectangle 8">
                <a:extLst>
                  <a:ext uri="{FF2B5EF4-FFF2-40B4-BE49-F238E27FC236}">
                    <a16:creationId xmlns:a16="http://schemas.microsoft.com/office/drawing/2014/main" id="{FD67D6A6-AE01-42F2-BC55-316C4492D23B}"/>
                  </a:ext>
                </a:extLst>
              </p:cNvPr>
              <p:cNvSpPr/>
              <p:nvPr/>
            </p:nvSpPr>
            <p:spPr>
              <a:xfrm>
                <a:off x="2371305" y="6177313"/>
                <a:ext cx="5191614" cy="616964"/>
              </a:xfrm>
              <a:prstGeom prst="rect">
                <a:avLst/>
              </a:prstGeom>
            </p:spPr>
            <p:txBody>
              <a:bodyPr wrap="none">
                <a:spAutoFit/>
              </a:bodyPr>
              <a:lstStyle/>
              <a:p>
                <a:r>
                  <a:rPr lang="en-GB" sz="2400" dirty="0">
                    <a:solidFill>
                      <a:srgbClr val="FF0000"/>
                    </a:solidFill>
                  </a:rPr>
                  <a:t>(a) Density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𝑚𝑎𝑠𝑠</m:t>
                        </m:r>
                      </m:num>
                      <m:den>
                        <m:r>
                          <a:rPr lang="en-GB" sz="2400" b="0" i="1" smtClean="0">
                            <a:solidFill>
                              <a:srgbClr val="FF0000"/>
                            </a:solidFill>
                            <a:latin typeface="Cambria Math" panose="02040503050406030204" pitchFamily="18" charset="0"/>
                          </a:rPr>
                          <m:t>𝑣𝑜𝑙𝑢𝑚𝑒</m:t>
                        </m:r>
                      </m:den>
                    </m:f>
                    <m:r>
                      <a:rPr lang="en-GB" sz="2400" i="1">
                        <a:solidFill>
                          <a:srgbClr val="FF0000"/>
                        </a:solidFill>
                        <a:latin typeface="Cambria Math" panose="02040503050406030204" pitchFamily="18" charset="0"/>
                      </a:rPr>
                      <m:t> </m:t>
                    </m:r>
                  </m:oMath>
                </a14:m>
                <a:r>
                  <a:rPr lang="en-GB" sz="2400" dirty="0">
                    <a:solidFill>
                      <a:srgbClr val="FF0000"/>
                    </a:solidFill>
                  </a:rPr>
                  <a:t>=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2000</m:t>
                        </m:r>
                      </m:num>
                      <m:den>
                        <m:r>
                          <a:rPr lang="en-GB" sz="2400" i="1">
                            <a:solidFill>
                              <a:srgbClr val="FF0000"/>
                            </a:solidFill>
                            <a:latin typeface="Cambria Math" panose="02040503050406030204" pitchFamily="18" charset="0"/>
                          </a:rPr>
                          <m:t>1000</m:t>
                        </m:r>
                      </m:den>
                    </m:f>
                  </m:oMath>
                </a14:m>
                <a:r>
                  <a:rPr lang="en-GB" sz="2400" dirty="0">
                    <a:solidFill>
                      <a:srgbClr val="FF0000"/>
                    </a:solidFill>
                  </a:rPr>
                  <a:t> = 2 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solidFill>
                    <a:srgbClr val="FF0000"/>
                  </a:solidFill>
                </a:endParaRPr>
              </a:p>
            </p:txBody>
          </p:sp>
        </mc:Choice>
        <mc:Fallback>
          <p:sp>
            <p:nvSpPr>
              <p:cNvPr id="9" name="Rectangle 8">
                <a:extLst>
                  <a:ext uri="{FF2B5EF4-FFF2-40B4-BE49-F238E27FC236}">
                    <a16:creationId xmlns:a16="http://schemas.microsoft.com/office/drawing/2014/main" id="{FD67D6A6-AE01-42F2-BC55-316C4492D23B}"/>
                  </a:ext>
                </a:extLst>
              </p:cNvPr>
              <p:cNvSpPr>
                <a:spLocks noRot="1" noChangeAspect="1" noMove="1" noResize="1" noEditPoints="1" noAdjustHandles="1" noChangeArrowheads="1" noChangeShapeType="1" noTextEdit="1"/>
              </p:cNvSpPr>
              <p:nvPr/>
            </p:nvSpPr>
            <p:spPr>
              <a:xfrm>
                <a:off x="2371305" y="6177313"/>
                <a:ext cx="5191614" cy="616964"/>
              </a:xfrm>
              <a:prstGeom prst="rect">
                <a:avLst/>
              </a:prstGeom>
              <a:blipFill>
                <a:blip r:embed="rId8"/>
                <a:stretch>
                  <a:fillRect l="-1878" b="-7843"/>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0" name="Rectangle 9">
                <a:extLst>
                  <a:ext uri="{FF2B5EF4-FFF2-40B4-BE49-F238E27FC236}">
                    <a16:creationId xmlns:a16="http://schemas.microsoft.com/office/drawing/2014/main" id="{9017BF19-1B9B-4621-97D2-802C03045769}"/>
                  </a:ext>
                </a:extLst>
              </p:cNvPr>
              <p:cNvSpPr/>
              <p:nvPr/>
            </p:nvSpPr>
            <p:spPr>
              <a:xfrm>
                <a:off x="7435491" y="5388740"/>
                <a:ext cx="4790479" cy="616964"/>
              </a:xfrm>
              <a:prstGeom prst="rect">
                <a:avLst/>
              </a:prstGeom>
            </p:spPr>
            <p:txBody>
              <a:bodyPr wrap="none">
                <a:spAutoFit/>
              </a:bodyPr>
              <a:lstStyle/>
              <a:p>
                <a:r>
                  <a:rPr lang="en-GB" sz="2400" dirty="0">
                    <a:solidFill>
                      <a:srgbClr val="FF0000"/>
                    </a:solidFill>
                  </a:rPr>
                  <a:t>(b) Density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2</m:t>
                        </m:r>
                      </m:num>
                      <m:den>
                        <m:r>
                          <a:rPr lang="en-GB" sz="2400" i="1">
                            <a:solidFill>
                              <a:srgbClr val="FF0000"/>
                            </a:solidFill>
                            <a:latin typeface="Cambria Math" panose="02040503050406030204" pitchFamily="18" charset="0"/>
                          </a:rPr>
                          <m:t>1000</m:t>
                        </m:r>
                      </m:den>
                    </m:f>
                  </m:oMath>
                </a14:m>
                <a:r>
                  <a:rPr lang="en-GB" sz="2400" dirty="0">
                    <a:solidFill>
                      <a:srgbClr val="FF0000"/>
                    </a:solidFill>
                  </a:rPr>
                  <a:t> = 0.002 kg/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solidFill>
                    <a:srgbClr val="FF0000"/>
                  </a:solidFill>
                </a:endParaRPr>
              </a:p>
            </p:txBody>
          </p:sp>
        </mc:Choice>
        <mc:Fallback>
          <p:sp>
            <p:nvSpPr>
              <p:cNvPr id="10" name="Rectangle 9">
                <a:extLst>
                  <a:ext uri="{FF2B5EF4-FFF2-40B4-BE49-F238E27FC236}">
                    <a16:creationId xmlns:a16="http://schemas.microsoft.com/office/drawing/2014/main" id="{9017BF19-1B9B-4621-97D2-802C03045769}"/>
                  </a:ext>
                </a:extLst>
              </p:cNvPr>
              <p:cNvSpPr>
                <a:spLocks noRot="1" noChangeAspect="1" noMove="1" noResize="1" noEditPoints="1" noAdjustHandles="1" noChangeArrowheads="1" noChangeShapeType="1" noTextEdit="1"/>
              </p:cNvSpPr>
              <p:nvPr/>
            </p:nvSpPr>
            <p:spPr>
              <a:xfrm>
                <a:off x="7435491" y="5388740"/>
                <a:ext cx="4790479" cy="616964"/>
              </a:xfrm>
              <a:prstGeom prst="rect">
                <a:avLst/>
              </a:prstGeom>
              <a:blipFill>
                <a:blip r:embed="rId9"/>
                <a:stretch>
                  <a:fillRect l="-2036"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8482100C-74CE-452D-910E-61A2C7A28571}"/>
                  </a:ext>
                </a:extLst>
              </p:cNvPr>
              <p:cNvSpPr/>
              <p:nvPr/>
            </p:nvSpPr>
            <p:spPr>
              <a:xfrm>
                <a:off x="7425545" y="4623419"/>
                <a:ext cx="1596014" cy="461665"/>
              </a:xfrm>
              <a:prstGeom prst="rect">
                <a:avLst/>
              </a:prstGeom>
            </p:spPr>
            <p:txBody>
              <a:bodyPr wrap="none">
                <a:spAutoFit/>
              </a:bodyPr>
              <a:lstStyle/>
              <a:p>
                <a:r>
                  <a:rPr lang="en-GB" sz="2400" dirty="0"/>
                  <a:t>(b)	kg/</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𝑐𝑚</m:t>
                        </m:r>
                      </m:e>
                      <m:sup>
                        <m:r>
                          <a:rPr lang="en-GB" sz="2400" i="1">
                            <a:latin typeface="Cambria Math" panose="02040503050406030204" pitchFamily="18" charset="0"/>
                          </a:rPr>
                          <m:t>3</m:t>
                        </m:r>
                      </m:sup>
                    </m:sSup>
                  </m:oMath>
                </a14:m>
                <a:endParaRPr lang="en-GB" sz="2400" dirty="0"/>
              </a:p>
            </p:txBody>
          </p:sp>
        </mc:Choice>
        <mc:Fallback xmlns="">
          <p:sp>
            <p:nvSpPr>
              <p:cNvPr id="11" name="Rectangle 10">
                <a:extLst>
                  <a:ext uri="{FF2B5EF4-FFF2-40B4-BE49-F238E27FC236}">
                    <a16:creationId xmlns:a16="http://schemas.microsoft.com/office/drawing/2014/main" id="{8482100C-74CE-452D-910E-61A2C7A28571}"/>
                  </a:ext>
                </a:extLst>
              </p:cNvPr>
              <p:cNvSpPr>
                <a:spLocks noRot="1" noChangeAspect="1" noMove="1" noResize="1" noEditPoints="1" noAdjustHandles="1" noChangeArrowheads="1" noChangeShapeType="1" noTextEdit="1"/>
              </p:cNvSpPr>
              <p:nvPr/>
            </p:nvSpPr>
            <p:spPr>
              <a:xfrm>
                <a:off x="7425545" y="4623419"/>
                <a:ext cx="1596014" cy="461665"/>
              </a:xfrm>
              <a:prstGeom prst="rect">
                <a:avLst/>
              </a:prstGeom>
              <a:blipFill>
                <a:blip r:embed="rId10"/>
                <a:stretch>
                  <a:fillRect l="-5725" t="-9211" b="-30263"/>
                </a:stretch>
              </a:blipFill>
            </p:spPr>
            <p:txBody>
              <a:bodyPr/>
              <a:lstStyle/>
              <a:p>
                <a:r>
                  <a:rPr lang="en-GB">
                    <a:noFill/>
                  </a:rPr>
                  <a:t> </a:t>
                </a:r>
              </a:p>
            </p:txBody>
          </p:sp>
        </mc:Fallback>
      </mc:AlternateContent>
      <p:sp>
        <p:nvSpPr>
          <p:cNvPr id="15" name="Rectangle 14">
            <a:extLst>
              <a:ext uri="{FF2B5EF4-FFF2-40B4-BE49-F238E27FC236}">
                <a16:creationId xmlns:a16="http://schemas.microsoft.com/office/drawing/2014/main" id="{13A789EC-EFE8-4905-A218-D97BA3FEDE4C}"/>
              </a:ext>
            </a:extLst>
          </p:cNvPr>
          <p:cNvSpPr/>
          <p:nvPr/>
        </p:nvSpPr>
        <p:spPr bwMode="auto">
          <a:xfrm>
            <a:off x="7032104" y="1819437"/>
            <a:ext cx="4326450" cy="197253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5219175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Speed</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0119EA8-6065-41A9-B6CC-F683D0CD4D8D}"/>
              </a:ext>
            </a:extLst>
          </p:cNvPr>
          <p:cNvSpPr/>
          <p:nvPr/>
        </p:nvSpPr>
        <p:spPr>
          <a:xfrm>
            <a:off x="2561028" y="795857"/>
            <a:ext cx="9068816" cy="830997"/>
          </a:xfrm>
          <a:prstGeom prst="rect">
            <a:avLst/>
          </a:prstGeom>
        </p:spPr>
        <p:txBody>
          <a:bodyPr wrap="square">
            <a:spAutoFit/>
          </a:bodyPr>
          <a:lstStyle/>
          <a:p>
            <a:r>
              <a:rPr lang="en-GB" sz="2400" dirty="0"/>
              <a:t>The following table lists units in common use for speed and their abbreviations:</a:t>
            </a:r>
          </a:p>
        </p:txBody>
      </p:sp>
      <p:pic>
        <p:nvPicPr>
          <p:cNvPr id="3" name="Picture 2">
            <a:extLst>
              <a:ext uri="{FF2B5EF4-FFF2-40B4-BE49-F238E27FC236}">
                <a16:creationId xmlns:a16="http://schemas.microsoft.com/office/drawing/2014/main" id="{6BD8B4C5-1E88-4848-AE57-F8E1F3A79969}"/>
              </a:ext>
            </a:extLst>
          </p:cNvPr>
          <p:cNvPicPr>
            <a:picLocks noChangeAspect="1"/>
          </p:cNvPicPr>
          <p:nvPr/>
        </p:nvPicPr>
        <p:blipFill>
          <a:blip r:embed="rId4"/>
          <a:stretch>
            <a:fillRect/>
          </a:stretch>
        </p:blipFill>
        <p:spPr>
          <a:xfrm>
            <a:off x="2927648" y="1772816"/>
            <a:ext cx="8335576" cy="4564934"/>
          </a:xfrm>
          <a:prstGeom prst="rect">
            <a:avLst/>
          </a:prstGeom>
        </p:spPr>
      </p:pic>
      <p:sp>
        <p:nvSpPr>
          <p:cNvPr id="8" name="Rectangle 7">
            <a:extLst>
              <a:ext uri="{FF2B5EF4-FFF2-40B4-BE49-F238E27FC236}">
                <a16:creationId xmlns:a16="http://schemas.microsoft.com/office/drawing/2014/main" id="{528B2DFC-A051-45DC-9698-D4C800D0C9BC}"/>
              </a:ext>
            </a:extLst>
          </p:cNvPr>
          <p:cNvSpPr/>
          <p:nvPr/>
        </p:nvSpPr>
        <p:spPr bwMode="auto">
          <a:xfrm>
            <a:off x="2927648" y="1792560"/>
            <a:ext cx="8335576" cy="454518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082066070"/>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Density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35DEA07D-8776-4479-8D55-BF424573339B}"/>
              </a:ext>
            </a:extLst>
          </p:cNvPr>
          <p:cNvSpPr/>
          <p:nvPr/>
        </p:nvSpPr>
        <p:spPr>
          <a:xfrm>
            <a:off x="2214136" y="682225"/>
            <a:ext cx="8386836" cy="830997"/>
          </a:xfrm>
          <a:prstGeom prst="rect">
            <a:avLst/>
          </a:prstGeom>
        </p:spPr>
        <p:txBody>
          <a:bodyPr wrap="square">
            <a:spAutoFit/>
          </a:bodyPr>
          <a:lstStyle/>
          <a:p>
            <a:r>
              <a:rPr lang="en-GB" sz="2400" b="1" dirty="0"/>
              <a:t>Exercises</a:t>
            </a:r>
          </a:p>
          <a:p>
            <a:r>
              <a:rPr lang="en-GB" sz="2400" dirty="0"/>
              <a:t>1. Calculate the mass of the following volumes of water:</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CB408B31-04AE-4BCA-9A43-F9F19C32DBD9}"/>
                  </a:ext>
                </a:extLst>
              </p:cNvPr>
              <p:cNvSpPr/>
              <p:nvPr/>
            </p:nvSpPr>
            <p:spPr>
              <a:xfrm>
                <a:off x="2497230" y="1394414"/>
                <a:ext cx="5024517" cy="461665"/>
              </a:xfrm>
              <a:prstGeom prst="rect">
                <a:avLst/>
              </a:prstGeom>
            </p:spPr>
            <p:txBody>
              <a:bodyPr wrap="none">
                <a:spAutoFit/>
              </a:bodyPr>
              <a:lstStyle/>
              <a:p>
                <a:r>
                  <a:rPr lang="en-GB" sz="2400" dirty="0"/>
                  <a:t>(a) 100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𝑐𝑚</m:t>
                        </m:r>
                      </m:e>
                      <m:sup>
                        <m:r>
                          <a:rPr lang="en-GB" sz="2400" b="0" i="1" smtClean="0">
                            <a:latin typeface="Cambria Math" panose="02040503050406030204" pitchFamily="18" charset="0"/>
                          </a:rPr>
                          <m:t>3</m:t>
                        </m:r>
                      </m:sup>
                    </m:sSup>
                  </m:oMath>
                </a14:m>
                <a:r>
                  <a:rPr lang="en-GB" sz="2400" dirty="0"/>
                  <a:t> (b) 2 litres (c) 0.5 litres.</a:t>
                </a:r>
              </a:p>
            </p:txBody>
          </p:sp>
        </mc:Choice>
        <mc:Fallback xmlns="">
          <p:sp>
            <p:nvSpPr>
              <p:cNvPr id="4" name="Rectangle 3">
                <a:extLst>
                  <a:ext uri="{FF2B5EF4-FFF2-40B4-BE49-F238E27FC236}">
                    <a16:creationId xmlns:a16="http://schemas.microsoft.com/office/drawing/2014/main" id="{CB408B31-04AE-4BCA-9A43-F9F19C32DBD9}"/>
                  </a:ext>
                </a:extLst>
              </p:cNvPr>
              <p:cNvSpPr>
                <a:spLocks noRot="1" noChangeAspect="1" noMove="1" noResize="1" noEditPoints="1" noAdjustHandles="1" noChangeArrowheads="1" noChangeShapeType="1" noTextEdit="1"/>
              </p:cNvSpPr>
              <p:nvPr/>
            </p:nvSpPr>
            <p:spPr>
              <a:xfrm>
                <a:off x="2497230" y="1394414"/>
                <a:ext cx="5024517" cy="461665"/>
              </a:xfrm>
              <a:prstGeom prst="rect">
                <a:avLst/>
              </a:prstGeom>
              <a:blipFill>
                <a:blip r:embed="rId4"/>
                <a:stretch>
                  <a:fillRect l="-1942" t="-9333" r="-1214" b="-32000"/>
                </a:stretch>
              </a:blipFill>
            </p:spPr>
            <p:txBody>
              <a:bodyPr/>
              <a:lstStyle/>
              <a:p>
                <a:r>
                  <a:rPr lang="en-GB">
                    <a:noFill/>
                  </a:rPr>
                  <a:t> </a:t>
                </a:r>
              </a:p>
            </p:txBody>
          </p:sp>
        </mc:Fallback>
      </mc:AlternateContent>
      <p:sp>
        <p:nvSpPr>
          <p:cNvPr id="5" name="Rectangle 4">
            <a:extLst>
              <a:ext uri="{FF2B5EF4-FFF2-40B4-BE49-F238E27FC236}">
                <a16:creationId xmlns:a16="http://schemas.microsoft.com/office/drawing/2014/main" id="{BF5833EC-3F14-4F0A-880C-1334113AB692}"/>
              </a:ext>
            </a:extLst>
          </p:cNvPr>
          <p:cNvSpPr/>
          <p:nvPr/>
        </p:nvSpPr>
        <p:spPr>
          <a:xfrm>
            <a:off x="2365390" y="2186823"/>
            <a:ext cx="6320192" cy="461665"/>
          </a:xfrm>
          <a:prstGeom prst="rect">
            <a:avLst/>
          </a:prstGeom>
        </p:spPr>
        <p:txBody>
          <a:bodyPr wrap="none">
            <a:spAutoFit/>
          </a:bodyPr>
          <a:lstStyle/>
          <a:p>
            <a:r>
              <a:rPr lang="en-GB" sz="2400" dirty="0"/>
              <a:t>2. The mass of the metal block below is 3 kg.</a:t>
            </a:r>
          </a:p>
        </p:txBody>
      </p:sp>
      <p:pic>
        <p:nvPicPr>
          <p:cNvPr id="6" name="Picture 5">
            <a:extLst>
              <a:ext uri="{FF2B5EF4-FFF2-40B4-BE49-F238E27FC236}">
                <a16:creationId xmlns:a16="http://schemas.microsoft.com/office/drawing/2014/main" id="{350CA650-BDE9-4C3B-AE4E-E6DC3E9FE076}"/>
              </a:ext>
            </a:extLst>
          </p:cNvPr>
          <p:cNvPicPr>
            <a:picLocks noChangeAspect="1"/>
          </p:cNvPicPr>
          <p:nvPr/>
        </p:nvPicPr>
        <p:blipFill>
          <a:blip r:embed="rId5"/>
          <a:stretch>
            <a:fillRect/>
          </a:stretch>
        </p:blipFill>
        <p:spPr>
          <a:xfrm>
            <a:off x="2653683" y="2625388"/>
            <a:ext cx="3827925" cy="1411467"/>
          </a:xfrm>
          <a:prstGeom prst="rect">
            <a:avLst/>
          </a:prstGeom>
        </p:spPr>
      </p:pic>
      <p:sp>
        <p:nvSpPr>
          <p:cNvPr id="7" name="Rectangle 6">
            <a:extLst>
              <a:ext uri="{FF2B5EF4-FFF2-40B4-BE49-F238E27FC236}">
                <a16:creationId xmlns:a16="http://schemas.microsoft.com/office/drawing/2014/main" id="{0D194B4F-3373-4BFE-87E9-BE743E3E03DB}"/>
              </a:ext>
            </a:extLst>
          </p:cNvPr>
          <p:cNvSpPr/>
          <p:nvPr/>
        </p:nvSpPr>
        <p:spPr>
          <a:xfrm>
            <a:off x="6716446" y="2652044"/>
            <a:ext cx="5051149" cy="461665"/>
          </a:xfrm>
          <a:prstGeom prst="rect">
            <a:avLst/>
          </a:prstGeom>
        </p:spPr>
        <p:txBody>
          <a:bodyPr wrap="square">
            <a:spAutoFit/>
          </a:bodyPr>
          <a:lstStyle/>
          <a:p>
            <a:r>
              <a:rPr lang="en-GB" sz="2400" dirty="0"/>
              <a:t>What is the density of the block, in:</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0F33890C-345A-4E6E-BB99-570527D29CB4}"/>
                  </a:ext>
                </a:extLst>
              </p:cNvPr>
              <p:cNvSpPr/>
              <p:nvPr/>
            </p:nvSpPr>
            <p:spPr>
              <a:xfrm>
                <a:off x="6770084" y="3067542"/>
                <a:ext cx="2471936" cy="830997"/>
              </a:xfrm>
              <a:prstGeom prst="rect">
                <a:avLst/>
              </a:prstGeom>
            </p:spPr>
            <p:txBody>
              <a:bodyPr wrap="square">
                <a:spAutoFit/>
              </a:bodyPr>
              <a:lstStyle/>
              <a:p>
                <a:r>
                  <a:rPr lang="en-GB" sz="2400" dirty="0"/>
                  <a:t>(a)	kg/</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 </m:t>
                        </m:r>
                        <m:r>
                          <a:rPr lang="en-GB" sz="2400" b="0" i="1" smtClean="0">
                            <a:latin typeface="Cambria Math" panose="02040503050406030204" pitchFamily="18" charset="0"/>
                          </a:rPr>
                          <m:t>𝑐𝑚</m:t>
                        </m:r>
                      </m:e>
                      <m:sup>
                        <m:r>
                          <a:rPr lang="en-GB" sz="2400" b="0" i="1" smtClean="0">
                            <a:latin typeface="Cambria Math" panose="02040503050406030204" pitchFamily="18" charset="0"/>
                          </a:rPr>
                          <m:t>3</m:t>
                        </m:r>
                      </m:sup>
                    </m:sSup>
                  </m:oMath>
                </a14:m>
                <a:endParaRPr lang="en-GB" sz="2400" dirty="0"/>
              </a:p>
              <a:p>
                <a:r>
                  <a:rPr lang="en-GB" sz="2400" dirty="0"/>
                  <a:t>(b)	g/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𝑐𝑚</m:t>
                        </m:r>
                      </m:e>
                      <m:sup>
                        <m:r>
                          <a:rPr lang="en-GB" sz="2400" i="1">
                            <a:latin typeface="Cambria Math" panose="02040503050406030204" pitchFamily="18" charset="0"/>
                          </a:rPr>
                          <m:t>3</m:t>
                        </m:r>
                      </m:sup>
                    </m:sSup>
                  </m:oMath>
                </a14:m>
                <a:endParaRPr lang="en-GB" sz="2400" dirty="0"/>
              </a:p>
            </p:txBody>
          </p:sp>
        </mc:Choice>
        <mc:Fallback xmlns="">
          <p:sp>
            <p:nvSpPr>
              <p:cNvPr id="8" name="Rectangle 7">
                <a:extLst>
                  <a:ext uri="{FF2B5EF4-FFF2-40B4-BE49-F238E27FC236}">
                    <a16:creationId xmlns:a16="http://schemas.microsoft.com/office/drawing/2014/main" id="{0F33890C-345A-4E6E-BB99-570527D29CB4}"/>
                  </a:ext>
                </a:extLst>
              </p:cNvPr>
              <p:cNvSpPr>
                <a:spLocks noRot="1" noChangeAspect="1" noMove="1" noResize="1" noEditPoints="1" noAdjustHandles="1" noChangeArrowheads="1" noChangeShapeType="1" noTextEdit="1"/>
              </p:cNvSpPr>
              <p:nvPr/>
            </p:nvSpPr>
            <p:spPr>
              <a:xfrm>
                <a:off x="6770084" y="3067542"/>
                <a:ext cx="2471936" cy="830997"/>
              </a:xfrm>
              <a:prstGeom prst="rect">
                <a:avLst/>
              </a:prstGeom>
              <a:blipFill>
                <a:blip r:embed="rId6"/>
                <a:stretch>
                  <a:fillRect l="-3951" t="-5109" b="-160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2C465DFC-609D-45F0-89AB-0A5A9A83BE95}"/>
                  </a:ext>
                </a:extLst>
              </p:cNvPr>
              <p:cNvSpPr/>
              <p:nvPr/>
            </p:nvSpPr>
            <p:spPr>
              <a:xfrm>
                <a:off x="2444562" y="4059133"/>
                <a:ext cx="9418243" cy="1938992"/>
              </a:xfrm>
              <a:prstGeom prst="rect">
                <a:avLst/>
              </a:prstGeom>
            </p:spPr>
            <p:txBody>
              <a:bodyPr wrap="square">
                <a:spAutoFit/>
              </a:bodyPr>
              <a:lstStyle/>
              <a:p>
                <a:r>
                  <a:rPr lang="en-GB" sz="2400" dirty="0"/>
                  <a:t>3.	A polystyrene block has dimensions  1 m by 2 m by 3 m.  The mass of the block is 24 kg.</a:t>
                </a:r>
              </a:p>
              <a:p>
                <a:r>
                  <a:rPr lang="en-GB" sz="2400" dirty="0"/>
                  <a:t>(a)	Calculate the density of the polystyrene in g/</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𝑐𝑚</m:t>
                        </m:r>
                      </m:e>
                      <m:sup>
                        <m:r>
                          <a:rPr lang="en-GB" sz="2400" i="1">
                            <a:latin typeface="Cambria Math" panose="02040503050406030204" pitchFamily="18" charset="0"/>
                          </a:rPr>
                          <m:t>3</m:t>
                        </m:r>
                      </m:sup>
                    </m:sSup>
                  </m:oMath>
                </a14:m>
                <a:r>
                  <a:rPr lang="en-GB" sz="2400" dirty="0"/>
                  <a:t>.</a:t>
                </a:r>
              </a:p>
              <a:p>
                <a:r>
                  <a:rPr lang="en-GB" sz="2400" dirty="0"/>
                  <a:t>(b)	A smaller block of polystyrene has dimensions  50 cm by 20 cm by 30 cm.  What is its mass?</a:t>
                </a:r>
              </a:p>
            </p:txBody>
          </p:sp>
        </mc:Choice>
        <mc:Fallback xmlns="">
          <p:sp>
            <p:nvSpPr>
              <p:cNvPr id="9" name="Rectangle 8">
                <a:extLst>
                  <a:ext uri="{FF2B5EF4-FFF2-40B4-BE49-F238E27FC236}">
                    <a16:creationId xmlns:a16="http://schemas.microsoft.com/office/drawing/2014/main" id="{2C465DFC-609D-45F0-89AB-0A5A9A83BE95}"/>
                  </a:ext>
                </a:extLst>
              </p:cNvPr>
              <p:cNvSpPr>
                <a:spLocks noRot="1" noChangeAspect="1" noMove="1" noResize="1" noEditPoints="1" noAdjustHandles="1" noChangeArrowheads="1" noChangeShapeType="1" noTextEdit="1"/>
              </p:cNvSpPr>
              <p:nvPr/>
            </p:nvSpPr>
            <p:spPr>
              <a:xfrm>
                <a:off x="2444562" y="4059133"/>
                <a:ext cx="9418243" cy="1938992"/>
              </a:xfrm>
              <a:prstGeom prst="rect">
                <a:avLst/>
              </a:prstGeom>
              <a:blipFill>
                <a:blip r:embed="rId7"/>
                <a:stretch>
                  <a:fillRect l="-971" t="-2201" b="-66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FA252E1-F7EF-4A9C-A4AB-621DCC28098F}"/>
                  </a:ext>
                </a:extLst>
              </p:cNvPr>
              <p:cNvSpPr/>
              <p:nvPr/>
            </p:nvSpPr>
            <p:spPr>
              <a:xfrm>
                <a:off x="7610198" y="1389965"/>
                <a:ext cx="4171440" cy="830997"/>
              </a:xfrm>
              <a:prstGeom prst="rect">
                <a:avLst/>
              </a:prstGeom>
            </p:spPr>
            <p:txBody>
              <a:bodyPr wrap="square">
                <a:spAutoFit/>
              </a:bodyPr>
              <a:lstStyle/>
              <a:p>
                <a:r>
                  <a:rPr lang="en-GB" sz="2400" dirty="0">
                    <a:solidFill>
                      <a:srgbClr val="FF0000"/>
                    </a:solidFill>
                  </a:rPr>
                  <a:t>Density of water 1000 kg/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𝑚</m:t>
                        </m:r>
                      </m:e>
                      <m:sup>
                        <m:r>
                          <a:rPr lang="en-GB" sz="2400" i="1">
                            <a:solidFill>
                              <a:srgbClr val="FF0000"/>
                            </a:solidFill>
                            <a:latin typeface="Cambria Math" panose="02040503050406030204" pitchFamily="18" charset="0"/>
                          </a:rPr>
                          <m:t>3</m:t>
                        </m:r>
                      </m:sup>
                    </m:sSup>
                  </m:oMath>
                </a14:m>
                <a:r>
                  <a:rPr lang="en-GB" sz="2400" dirty="0">
                    <a:solidFill>
                      <a:srgbClr val="FF0000"/>
                    </a:solidFill>
                  </a:rPr>
                  <a:t> or 1 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r>
                  <a:rPr lang="en-GB" sz="2400" dirty="0">
                    <a:solidFill>
                      <a:srgbClr val="FF0000"/>
                    </a:solidFill>
                  </a:rPr>
                  <a:t> </a:t>
                </a:r>
              </a:p>
            </p:txBody>
          </p:sp>
        </mc:Choice>
        <mc:Fallback xmlns="">
          <p:sp>
            <p:nvSpPr>
              <p:cNvPr id="2" name="Rectangle 1">
                <a:extLst>
                  <a:ext uri="{FF2B5EF4-FFF2-40B4-BE49-F238E27FC236}">
                    <a16:creationId xmlns:a16="http://schemas.microsoft.com/office/drawing/2014/main" id="{4FA252E1-F7EF-4A9C-A4AB-621DCC28098F}"/>
                  </a:ext>
                </a:extLst>
              </p:cNvPr>
              <p:cNvSpPr>
                <a:spLocks noRot="1" noChangeAspect="1" noMove="1" noResize="1" noEditPoints="1" noAdjustHandles="1" noChangeArrowheads="1" noChangeShapeType="1" noTextEdit="1"/>
              </p:cNvSpPr>
              <p:nvPr/>
            </p:nvSpPr>
            <p:spPr>
              <a:xfrm>
                <a:off x="7610198" y="1389965"/>
                <a:ext cx="4171440" cy="830997"/>
              </a:xfrm>
              <a:prstGeom prst="rect">
                <a:avLst/>
              </a:prstGeom>
              <a:blipFill>
                <a:blip r:embed="rId8"/>
                <a:stretch>
                  <a:fillRect l="-2190" t="-5147" b="-16912"/>
                </a:stretch>
              </a:blipFill>
            </p:spPr>
            <p:txBody>
              <a:bodyPr/>
              <a:lstStyle/>
              <a:p>
                <a:r>
                  <a:rPr lang="en-GB">
                    <a:noFill/>
                  </a:rPr>
                  <a:t> </a:t>
                </a:r>
              </a:p>
            </p:txBody>
          </p:sp>
        </mc:Fallback>
      </mc:AlternateContent>
      <p:sp>
        <p:nvSpPr>
          <p:cNvPr id="10" name="TextBox 9">
            <a:extLst>
              <a:ext uri="{FF2B5EF4-FFF2-40B4-BE49-F238E27FC236}">
                <a16:creationId xmlns:a16="http://schemas.microsoft.com/office/drawing/2014/main" id="{060EB2EF-BB6C-48D9-965C-804E2C8C0033}"/>
              </a:ext>
            </a:extLst>
          </p:cNvPr>
          <p:cNvSpPr txBox="1"/>
          <p:nvPr/>
        </p:nvSpPr>
        <p:spPr>
          <a:xfrm>
            <a:off x="2497230" y="1793301"/>
            <a:ext cx="1584176" cy="461665"/>
          </a:xfrm>
          <a:prstGeom prst="rect">
            <a:avLst/>
          </a:prstGeom>
          <a:noFill/>
        </p:spPr>
        <p:txBody>
          <a:bodyPr wrap="square" rtlCol="0">
            <a:spAutoFit/>
          </a:bodyPr>
          <a:lstStyle/>
          <a:p>
            <a:r>
              <a:rPr lang="en-GB" dirty="0">
                <a:solidFill>
                  <a:srgbClr val="FF0000"/>
                </a:solidFill>
              </a:rPr>
              <a:t>(</a:t>
            </a:r>
            <a:r>
              <a:rPr lang="en-GB" sz="2400" dirty="0">
                <a:solidFill>
                  <a:srgbClr val="FF0000"/>
                </a:solidFill>
              </a:rPr>
              <a:t>a) 100g</a:t>
            </a:r>
          </a:p>
        </p:txBody>
      </p:sp>
      <p:sp>
        <p:nvSpPr>
          <p:cNvPr id="11" name="Rectangle 10">
            <a:extLst>
              <a:ext uri="{FF2B5EF4-FFF2-40B4-BE49-F238E27FC236}">
                <a16:creationId xmlns:a16="http://schemas.microsoft.com/office/drawing/2014/main" id="{CBFC0A68-8A84-4981-8F7D-74DEE45D4AC1}"/>
              </a:ext>
            </a:extLst>
          </p:cNvPr>
          <p:cNvSpPr/>
          <p:nvPr/>
        </p:nvSpPr>
        <p:spPr>
          <a:xfrm>
            <a:off x="4169857" y="1777716"/>
            <a:ext cx="1503938" cy="461665"/>
          </a:xfrm>
          <a:prstGeom prst="rect">
            <a:avLst/>
          </a:prstGeom>
        </p:spPr>
        <p:txBody>
          <a:bodyPr wrap="none">
            <a:spAutoFit/>
          </a:bodyPr>
          <a:lstStyle/>
          <a:p>
            <a:r>
              <a:rPr lang="en-GB" sz="2400" dirty="0">
                <a:solidFill>
                  <a:srgbClr val="FF0000"/>
                </a:solidFill>
              </a:rPr>
              <a:t>(b) 2000g</a:t>
            </a:r>
          </a:p>
        </p:txBody>
      </p:sp>
      <p:sp>
        <p:nvSpPr>
          <p:cNvPr id="12" name="Rectangle 11">
            <a:extLst>
              <a:ext uri="{FF2B5EF4-FFF2-40B4-BE49-F238E27FC236}">
                <a16:creationId xmlns:a16="http://schemas.microsoft.com/office/drawing/2014/main" id="{3E1ED283-9305-4E2D-800E-5ED491ED36BB}"/>
              </a:ext>
            </a:extLst>
          </p:cNvPr>
          <p:cNvSpPr/>
          <p:nvPr/>
        </p:nvSpPr>
        <p:spPr>
          <a:xfrm>
            <a:off x="5615483" y="1750964"/>
            <a:ext cx="1314784" cy="461665"/>
          </a:xfrm>
          <a:prstGeom prst="rect">
            <a:avLst/>
          </a:prstGeom>
        </p:spPr>
        <p:txBody>
          <a:bodyPr wrap="none">
            <a:spAutoFit/>
          </a:bodyPr>
          <a:lstStyle/>
          <a:p>
            <a:r>
              <a:rPr lang="en-GB" sz="2400" dirty="0">
                <a:solidFill>
                  <a:srgbClr val="FF0000"/>
                </a:solidFill>
              </a:rPr>
              <a:t>(c) 500g</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02C03C4A-577E-43A7-A459-B5B6CD6C838D}"/>
                  </a:ext>
                </a:extLst>
              </p:cNvPr>
              <p:cNvSpPr txBox="1"/>
              <p:nvPr/>
            </p:nvSpPr>
            <p:spPr>
              <a:xfrm>
                <a:off x="8338689" y="3067542"/>
                <a:ext cx="3768204" cy="461665"/>
              </a:xfrm>
              <a:prstGeom prst="rect">
                <a:avLst/>
              </a:prstGeom>
              <a:noFill/>
            </p:spPr>
            <p:txBody>
              <a:bodyPr wrap="square" rtlCol="0">
                <a:spAutoFit/>
              </a:bodyPr>
              <a:lstStyle/>
              <a:p>
                <a:r>
                  <a:rPr lang="en-GB" sz="2400" dirty="0">
                    <a:solidFill>
                      <a:srgbClr val="FF0000"/>
                    </a:solidFill>
                  </a:rPr>
                  <a:t>3÷ 200 = 0.015 kg/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 </m:t>
                        </m:r>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solidFill>
                    <a:srgbClr val="FF0000"/>
                  </a:solidFill>
                </a:endParaRPr>
              </a:p>
            </p:txBody>
          </p:sp>
        </mc:Choice>
        <mc:Fallback xmlns="">
          <p:sp>
            <p:nvSpPr>
              <p:cNvPr id="13" name="TextBox 12">
                <a:extLst>
                  <a:ext uri="{FF2B5EF4-FFF2-40B4-BE49-F238E27FC236}">
                    <a16:creationId xmlns:a16="http://schemas.microsoft.com/office/drawing/2014/main" id="{02C03C4A-577E-43A7-A459-B5B6CD6C838D}"/>
                  </a:ext>
                </a:extLst>
              </p:cNvPr>
              <p:cNvSpPr txBox="1">
                <a:spLocks noRot="1" noChangeAspect="1" noMove="1" noResize="1" noEditPoints="1" noAdjustHandles="1" noChangeArrowheads="1" noChangeShapeType="1" noTextEdit="1"/>
              </p:cNvSpPr>
              <p:nvPr/>
            </p:nvSpPr>
            <p:spPr>
              <a:xfrm>
                <a:off x="8338689" y="3067542"/>
                <a:ext cx="3768204" cy="461665"/>
              </a:xfrm>
              <a:prstGeom prst="rect">
                <a:avLst/>
              </a:prstGeom>
              <a:blipFill>
                <a:blip r:embed="rId9"/>
                <a:stretch>
                  <a:fillRect l="-2589" t="-14474"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02F35BBA-7793-4F67-B8BE-65F35E563E6C}"/>
                  </a:ext>
                </a:extLst>
              </p:cNvPr>
              <p:cNvSpPr/>
              <p:nvPr/>
            </p:nvSpPr>
            <p:spPr>
              <a:xfrm>
                <a:off x="8337716" y="3453566"/>
                <a:ext cx="3511282" cy="461665"/>
              </a:xfrm>
              <a:prstGeom prst="rect">
                <a:avLst/>
              </a:prstGeom>
            </p:spPr>
            <p:txBody>
              <a:bodyPr wrap="none">
                <a:spAutoFit/>
              </a:bodyPr>
              <a:lstStyle/>
              <a:p>
                <a:r>
                  <a:rPr lang="en-GB" sz="2400" dirty="0">
                    <a:solidFill>
                      <a:srgbClr val="FF0000"/>
                    </a:solidFill>
                  </a:rPr>
                  <a:t>3000÷ 200 = 15 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 </m:t>
                        </m:r>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solidFill>
                    <a:srgbClr val="FF0000"/>
                  </a:solidFill>
                </a:endParaRPr>
              </a:p>
            </p:txBody>
          </p:sp>
        </mc:Choice>
        <mc:Fallback xmlns="">
          <p:sp>
            <p:nvSpPr>
              <p:cNvPr id="14" name="Rectangle 13">
                <a:extLst>
                  <a:ext uri="{FF2B5EF4-FFF2-40B4-BE49-F238E27FC236}">
                    <a16:creationId xmlns:a16="http://schemas.microsoft.com/office/drawing/2014/main" id="{02F35BBA-7793-4F67-B8BE-65F35E563E6C}"/>
                  </a:ext>
                </a:extLst>
              </p:cNvPr>
              <p:cNvSpPr>
                <a:spLocks noRot="1" noChangeAspect="1" noMove="1" noResize="1" noEditPoints="1" noAdjustHandles="1" noChangeArrowheads="1" noChangeShapeType="1" noTextEdit="1"/>
              </p:cNvSpPr>
              <p:nvPr/>
            </p:nvSpPr>
            <p:spPr>
              <a:xfrm>
                <a:off x="8337716" y="3453566"/>
                <a:ext cx="3511282" cy="461665"/>
              </a:xfrm>
              <a:prstGeom prst="rect">
                <a:avLst/>
              </a:prstGeom>
              <a:blipFill>
                <a:blip r:embed="rId10"/>
                <a:stretch>
                  <a:fillRect l="-2778" t="-14667"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D84CE898-603E-4996-9238-8439F86EC0B5}"/>
                  </a:ext>
                </a:extLst>
              </p:cNvPr>
              <p:cNvSpPr/>
              <p:nvPr/>
            </p:nvSpPr>
            <p:spPr>
              <a:xfrm>
                <a:off x="2444562" y="5903904"/>
                <a:ext cx="7202997" cy="461665"/>
              </a:xfrm>
              <a:prstGeom prst="rect">
                <a:avLst/>
              </a:prstGeom>
            </p:spPr>
            <p:txBody>
              <a:bodyPr wrap="none">
                <a:spAutoFit/>
              </a:bodyPr>
              <a:lstStyle/>
              <a:p>
                <a:r>
                  <a:rPr lang="en-GB" sz="2400" dirty="0">
                    <a:solidFill>
                      <a:srgbClr val="FF0000"/>
                    </a:solidFill>
                  </a:rPr>
                  <a:t>(a) Density of polystyrene 24 000÷ 6 = 4000 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 </m:t>
                        </m:r>
                        <m:r>
                          <a:rPr lang="en-GB" sz="2400" i="1">
                            <a:solidFill>
                              <a:srgbClr val="FF0000"/>
                            </a:solidFill>
                            <a:latin typeface="Cambria Math" panose="02040503050406030204" pitchFamily="18" charset="0"/>
                          </a:rPr>
                          <m:t>𝑚</m:t>
                        </m:r>
                      </m:e>
                      <m:sup>
                        <m:r>
                          <a:rPr lang="en-GB" sz="2400" i="1">
                            <a:solidFill>
                              <a:srgbClr val="FF0000"/>
                            </a:solidFill>
                            <a:latin typeface="Cambria Math" panose="02040503050406030204" pitchFamily="18" charset="0"/>
                          </a:rPr>
                          <m:t>3</m:t>
                        </m:r>
                      </m:sup>
                    </m:sSup>
                  </m:oMath>
                </a14:m>
                <a:endParaRPr lang="en-GB" sz="2400" dirty="0">
                  <a:solidFill>
                    <a:srgbClr val="FF0000"/>
                  </a:solidFill>
                </a:endParaRPr>
              </a:p>
            </p:txBody>
          </p:sp>
        </mc:Choice>
        <mc:Fallback xmlns="">
          <p:sp>
            <p:nvSpPr>
              <p:cNvPr id="15" name="Rectangle 14">
                <a:extLst>
                  <a:ext uri="{FF2B5EF4-FFF2-40B4-BE49-F238E27FC236}">
                    <a16:creationId xmlns:a16="http://schemas.microsoft.com/office/drawing/2014/main" id="{D84CE898-603E-4996-9238-8439F86EC0B5}"/>
                  </a:ext>
                </a:extLst>
              </p:cNvPr>
              <p:cNvSpPr>
                <a:spLocks noRot="1" noChangeAspect="1" noMove="1" noResize="1" noEditPoints="1" noAdjustHandles="1" noChangeArrowheads="1" noChangeShapeType="1" noTextEdit="1"/>
              </p:cNvSpPr>
              <p:nvPr/>
            </p:nvSpPr>
            <p:spPr>
              <a:xfrm>
                <a:off x="2444562" y="5903904"/>
                <a:ext cx="7202997" cy="461665"/>
              </a:xfrm>
              <a:prstGeom prst="rect">
                <a:avLst/>
              </a:prstGeom>
              <a:blipFill>
                <a:blip r:embed="rId11"/>
                <a:stretch>
                  <a:fillRect l="-1269" t="-14474" b="-30263"/>
                </a:stretch>
              </a:blipFill>
            </p:spPr>
            <p:txBody>
              <a:bodyPr/>
              <a:lstStyle/>
              <a:p>
                <a:r>
                  <a:rPr lang="en-GB">
                    <a:noFill/>
                  </a:rPr>
                  <a:t> </a:t>
                </a:r>
              </a:p>
            </p:txBody>
          </p:sp>
        </mc:Fallback>
      </mc:AlternateContent>
      <p:sp>
        <p:nvSpPr>
          <p:cNvPr id="16" name="TextBox 15">
            <a:extLst>
              <a:ext uri="{FF2B5EF4-FFF2-40B4-BE49-F238E27FC236}">
                <a16:creationId xmlns:a16="http://schemas.microsoft.com/office/drawing/2014/main" id="{A9682F90-13D7-46A5-8C49-C42DB0E5AAFC}"/>
              </a:ext>
            </a:extLst>
          </p:cNvPr>
          <p:cNvSpPr txBox="1"/>
          <p:nvPr/>
        </p:nvSpPr>
        <p:spPr>
          <a:xfrm>
            <a:off x="2457377" y="6297218"/>
            <a:ext cx="8124845" cy="461665"/>
          </a:xfrm>
          <a:prstGeom prst="rect">
            <a:avLst/>
          </a:prstGeom>
          <a:noFill/>
        </p:spPr>
        <p:txBody>
          <a:bodyPr wrap="square" rtlCol="0">
            <a:spAutoFit/>
          </a:bodyPr>
          <a:lstStyle/>
          <a:p>
            <a:r>
              <a:rPr lang="en-GB" sz="2400" dirty="0">
                <a:solidFill>
                  <a:srgbClr val="FF0000"/>
                </a:solidFill>
              </a:rPr>
              <a:t>(b) Mass = 4000 x (0.5 x 0.2 x 0.3 ) = 4000 x 0.03 = 120 g</a:t>
            </a:r>
          </a:p>
        </p:txBody>
      </p:sp>
      <p:sp>
        <p:nvSpPr>
          <p:cNvPr id="20" name="Rectangle 19">
            <a:extLst>
              <a:ext uri="{FF2B5EF4-FFF2-40B4-BE49-F238E27FC236}">
                <a16:creationId xmlns:a16="http://schemas.microsoft.com/office/drawing/2014/main" id="{E5CADE23-499D-4614-B907-79EB89F8C94C}"/>
              </a:ext>
            </a:extLst>
          </p:cNvPr>
          <p:cNvSpPr/>
          <p:nvPr/>
        </p:nvSpPr>
        <p:spPr bwMode="auto">
          <a:xfrm>
            <a:off x="2653683" y="2616684"/>
            <a:ext cx="3858506" cy="1440716"/>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9027940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p:bldP spid="14" grpId="0"/>
      <p:bldP spid="15" grpId="0"/>
      <p:bldP spid="1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Density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32769CFE-6698-41BC-8475-9B05761D3675}"/>
                  </a:ext>
                </a:extLst>
              </p:cNvPr>
              <p:cNvSpPr/>
              <p:nvPr/>
            </p:nvSpPr>
            <p:spPr>
              <a:xfrm>
                <a:off x="2214136" y="836712"/>
                <a:ext cx="10218568" cy="5570756"/>
              </a:xfrm>
              <a:prstGeom prst="rect">
                <a:avLst/>
              </a:prstGeom>
            </p:spPr>
            <p:txBody>
              <a:bodyPr wrap="square">
                <a:spAutoFit/>
              </a:bodyPr>
              <a:lstStyle/>
              <a:p>
                <a:r>
                  <a:rPr lang="en-GB" sz="2400" dirty="0"/>
                  <a:t>4.	A rectangular block of metal, 5 cm by 8 cm by 10 cm, has a mass of 500 g.  Calculate the density of the metal in</a:t>
                </a:r>
              </a:p>
              <a:p>
                <a:r>
                  <a:rPr lang="en-GB" sz="2400" dirty="0"/>
                  <a:t>(a)	g/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 </m:t>
                        </m:r>
                        <m:r>
                          <a:rPr lang="en-GB" sz="2400" i="1">
                            <a:latin typeface="Cambria Math" panose="02040503050406030204" pitchFamily="18" charset="0"/>
                          </a:rPr>
                          <m:t>𝑐𝑚</m:t>
                        </m:r>
                      </m:e>
                      <m:sup>
                        <m:r>
                          <a:rPr lang="en-GB" sz="2400" i="1">
                            <a:latin typeface="Cambria Math" panose="02040503050406030204" pitchFamily="18" charset="0"/>
                          </a:rPr>
                          <m:t>3</m:t>
                        </m:r>
                      </m:sup>
                    </m:sSup>
                  </m:oMath>
                </a14:m>
                <a:r>
                  <a:rPr lang="en-GB" sz="2400" dirty="0"/>
                  <a:t> </a:t>
                </a:r>
              </a:p>
              <a:p>
                <a:endParaRPr lang="en-GB" sz="2400" dirty="0"/>
              </a:p>
              <a:p>
                <a:endParaRPr lang="en-GB" sz="2400" dirty="0"/>
              </a:p>
              <a:p>
                <a:r>
                  <a:rPr lang="en-GB" sz="2400" dirty="0"/>
                  <a:t>5.	A book has dimensions  1 cm by 24 cm by 30 cm.  Its mass is 576 g</a:t>
                </a:r>
              </a:p>
              <a:p>
                <a:r>
                  <a:rPr lang="en-GB" sz="2400" dirty="0"/>
                  <a:t>(a)	Calculate the density of the book.</a:t>
                </a:r>
              </a:p>
              <a:p>
                <a:pPr marL="457200" indent="-457200">
                  <a:buAutoNum type="alphaLcParenBoth" startAt="2"/>
                </a:pPr>
                <a:r>
                  <a:rPr lang="en-GB" sz="2400" dirty="0"/>
                  <a:t>Find the mass of a book with dimensions 1.5 cm by 20 cm by 15 cm</a:t>
                </a:r>
              </a:p>
              <a:p>
                <a:pPr marL="457200" indent="-457200">
                  <a:buAutoNum type="alphaLcParenBoth" startAt="2"/>
                </a:pPr>
                <a:endParaRPr lang="en-GB" sz="2400" dirty="0"/>
              </a:p>
              <a:p>
                <a:pPr marL="457200" indent="-457200">
                  <a:buAutoNum type="alphaLcParenBoth" startAt="2"/>
                </a:pPr>
                <a:endParaRPr lang="en-GB" sz="2400" dirty="0"/>
              </a:p>
              <a:p>
                <a:pPr marL="457200" indent="-457200">
                  <a:buAutoNum type="alphaLcParenBoth" startAt="2"/>
                </a:pPr>
                <a:endParaRPr lang="en-GB" sz="2400" dirty="0"/>
              </a:p>
              <a:p>
                <a:r>
                  <a:rPr lang="en-GB" sz="2400" dirty="0"/>
                  <a:t>6.	The density of concrete is 4 g/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𝑐𝑚</m:t>
                        </m:r>
                      </m:e>
                      <m:sup>
                        <m:r>
                          <a:rPr lang="en-GB" sz="2400" i="1">
                            <a:latin typeface="Cambria Math" panose="02040503050406030204" pitchFamily="18" charset="0"/>
                          </a:rPr>
                          <m:t>3</m:t>
                        </m:r>
                      </m:sup>
                    </m:sSup>
                  </m:oMath>
                </a14:m>
                <a:r>
                  <a:rPr lang="en-GB" sz="2400" dirty="0"/>
                  <a:t> .</a:t>
                </a:r>
              </a:p>
              <a:p>
                <a:r>
                  <a:rPr lang="en-GB" sz="2400" dirty="0"/>
                  <a:t>(a)	Find the mass of concrete with dimensions 10 cm by 45 cm by 22 cm.</a:t>
                </a:r>
              </a:p>
              <a:p>
                <a:pPr marL="457200" indent="-457200">
                  <a:buAutoNum type="alphaLcParenBoth" startAt="2"/>
                </a:pPr>
                <a:r>
                  <a:rPr lang="en-GB" sz="2400" dirty="0"/>
                  <a:t>Calculate the volume of a concrete block with a mass of 5 kg.</a:t>
                </a:r>
              </a:p>
              <a:p>
                <a:pPr marL="457200" indent="-457200">
                  <a:buAutoNum type="alphaLcParenBoth" startAt="2"/>
                </a:pPr>
                <a:endParaRPr lang="en-GB" dirty="0"/>
              </a:p>
            </p:txBody>
          </p:sp>
        </mc:Choice>
        <mc:Fallback xmlns="">
          <p:sp>
            <p:nvSpPr>
              <p:cNvPr id="2" name="Rectangle 1">
                <a:extLst>
                  <a:ext uri="{FF2B5EF4-FFF2-40B4-BE49-F238E27FC236}">
                    <a16:creationId xmlns:a16="http://schemas.microsoft.com/office/drawing/2014/main" id="{32769CFE-6698-41BC-8475-9B05761D3675}"/>
                  </a:ext>
                </a:extLst>
              </p:cNvPr>
              <p:cNvSpPr>
                <a:spLocks noRot="1" noChangeAspect="1" noMove="1" noResize="1" noEditPoints="1" noAdjustHandles="1" noChangeArrowheads="1" noChangeShapeType="1" noTextEdit="1"/>
              </p:cNvSpPr>
              <p:nvPr/>
            </p:nvSpPr>
            <p:spPr>
              <a:xfrm>
                <a:off x="2214136" y="836712"/>
                <a:ext cx="10218568" cy="5570756"/>
              </a:xfrm>
              <a:prstGeom prst="rect">
                <a:avLst/>
              </a:prstGeom>
              <a:blipFill>
                <a:blip r:embed="rId4"/>
                <a:stretch>
                  <a:fillRect l="-895" t="-76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EC2C6CDA-5697-44C5-97E1-7DAFA04BA54C}"/>
                  </a:ext>
                </a:extLst>
              </p:cNvPr>
              <p:cNvSpPr/>
              <p:nvPr/>
            </p:nvSpPr>
            <p:spPr>
              <a:xfrm>
                <a:off x="4295800" y="1589062"/>
                <a:ext cx="5434886" cy="461665"/>
              </a:xfrm>
              <a:prstGeom prst="rect">
                <a:avLst/>
              </a:prstGeom>
            </p:spPr>
            <p:txBody>
              <a:bodyPr wrap="none">
                <a:spAutoFit/>
              </a:bodyPr>
              <a:lstStyle/>
              <a:p>
                <a:r>
                  <a:rPr lang="en-GB" sz="2400" dirty="0">
                    <a:solidFill>
                      <a:srgbClr val="FF0000"/>
                    </a:solidFill>
                  </a:rPr>
                  <a:t>(a) Density = 500÷ 400 = 1.25 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 </m:t>
                        </m:r>
                        <m:r>
                          <a:rPr lang="en-GB" sz="2400" b="0" i="1" smtClean="0">
                            <a:solidFill>
                              <a:srgbClr val="FF0000"/>
                            </a:solidFill>
                            <a:latin typeface="Cambria Math" panose="02040503050406030204" pitchFamily="18" charset="0"/>
                          </a:rPr>
                          <m:t>𝑐</m:t>
                        </m:r>
                        <m:r>
                          <a:rPr lang="en-GB" sz="2400" i="1">
                            <a:solidFill>
                              <a:srgbClr val="FF0000"/>
                            </a:solidFill>
                            <a:latin typeface="Cambria Math" panose="02040503050406030204" pitchFamily="18" charset="0"/>
                          </a:rPr>
                          <m:t>𝑚</m:t>
                        </m:r>
                      </m:e>
                      <m:sup>
                        <m:r>
                          <a:rPr lang="en-GB" sz="2400" i="1">
                            <a:solidFill>
                              <a:srgbClr val="FF0000"/>
                            </a:solidFill>
                            <a:latin typeface="Cambria Math" panose="02040503050406030204" pitchFamily="18" charset="0"/>
                          </a:rPr>
                          <m:t>3</m:t>
                        </m:r>
                      </m:sup>
                    </m:sSup>
                  </m:oMath>
                </a14:m>
                <a:endParaRPr lang="en-GB" sz="2400" dirty="0"/>
              </a:p>
            </p:txBody>
          </p:sp>
        </mc:Choice>
        <mc:Fallback xmlns="">
          <p:sp>
            <p:nvSpPr>
              <p:cNvPr id="3" name="Rectangle 2">
                <a:extLst>
                  <a:ext uri="{FF2B5EF4-FFF2-40B4-BE49-F238E27FC236}">
                    <a16:creationId xmlns:a16="http://schemas.microsoft.com/office/drawing/2014/main" id="{EC2C6CDA-5697-44C5-97E1-7DAFA04BA54C}"/>
                  </a:ext>
                </a:extLst>
              </p:cNvPr>
              <p:cNvSpPr>
                <a:spLocks noRot="1" noChangeAspect="1" noMove="1" noResize="1" noEditPoints="1" noAdjustHandles="1" noChangeArrowheads="1" noChangeShapeType="1" noTextEdit="1"/>
              </p:cNvSpPr>
              <p:nvPr/>
            </p:nvSpPr>
            <p:spPr>
              <a:xfrm>
                <a:off x="4295800" y="1589062"/>
                <a:ext cx="5434886" cy="461665"/>
              </a:xfrm>
              <a:prstGeom prst="rect">
                <a:avLst/>
              </a:prstGeom>
              <a:blipFill>
                <a:blip r:embed="rId5"/>
                <a:stretch>
                  <a:fillRect l="-1796" t="-14667" b="-3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244919FA-AD94-4D41-A9DA-D459AF7ED13F}"/>
                  </a:ext>
                </a:extLst>
              </p:cNvPr>
              <p:cNvSpPr/>
              <p:nvPr/>
            </p:nvSpPr>
            <p:spPr>
              <a:xfrm>
                <a:off x="4290865" y="2041001"/>
                <a:ext cx="5845255" cy="461665"/>
              </a:xfrm>
              <a:prstGeom prst="rect">
                <a:avLst/>
              </a:prstGeom>
            </p:spPr>
            <p:txBody>
              <a:bodyPr wrap="none">
                <a:spAutoFit/>
              </a:bodyPr>
              <a:lstStyle/>
              <a:p>
                <a:r>
                  <a:rPr lang="en-GB" sz="2400" dirty="0">
                    <a:solidFill>
                      <a:srgbClr val="FF0000"/>
                    </a:solidFill>
                  </a:rPr>
                  <a:t>(b) Density = 0.5÷ 400 = 0.0125 kg/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 </m:t>
                        </m:r>
                        <m:r>
                          <a:rPr lang="en-GB" sz="2400" b="0" i="1" smtClean="0">
                            <a:solidFill>
                              <a:srgbClr val="FF0000"/>
                            </a:solidFill>
                            <a:latin typeface="Cambria Math" panose="02040503050406030204" pitchFamily="18" charset="0"/>
                          </a:rPr>
                          <m:t>𝑐</m:t>
                        </m:r>
                        <m:r>
                          <a:rPr lang="en-GB" sz="2400" i="1">
                            <a:solidFill>
                              <a:srgbClr val="FF0000"/>
                            </a:solidFill>
                            <a:latin typeface="Cambria Math" panose="02040503050406030204" pitchFamily="18" charset="0"/>
                          </a:rPr>
                          <m:t>𝑚</m:t>
                        </m:r>
                      </m:e>
                      <m:sup>
                        <m:r>
                          <a:rPr lang="en-GB" sz="2400" i="1">
                            <a:solidFill>
                              <a:srgbClr val="FF0000"/>
                            </a:solidFill>
                            <a:latin typeface="Cambria Math" panose="02040503050406030204" pitchFamily="18" charset="0"/>
                          </a:rPr>
                          <m:t>3</m:t>
                        </m:r>
                      </m:sup>
                    </m:sSup>
                  </m:oMath>
                </a14:m>
                <a:endParaRPr lang="en-GB" sz="2400" dirty="0"/>
              </a:p>
            </p:txBody>
          </p:sp>
        </mc:Choice>
        <mc:Fallback xmlns="">
          <p:sp>
            <p:nvSpPr>
              <p:cNvPr id="4" name="Rectangle 3">
                <a:extLst>
                  <a:ext uri="{FF2B5EF4-FFF2-40B4-BE49-F238E27FC236}">
                    <a16:creationId xmlns:a16="http://schemas.microsoft.com/office/drawing/2014/main" id="{244919FA-AD94-4D41-A9DA-D459AF7ED13F}"/>
                  </a:ext>
                </a:extLst>
              </p:cNvPr>
              <p:cNvSpPr>
                <a:spLocks noRot="1" noChangeAspect="1" noMove="1" noResize="1" noEditPoints="1" noAdjustHandles="1" noChangeArrowheads="1" noChangeShapeType="1" noTextEdit="1"/>
              </p:cNvSpPr>
              <p:nvPr/>
            </p:nvSpPr>
            <p:spPr>
              <a:xfrm>
                <a:off x="4290865" y="2041001"/>
                <a:ext cx="5845255" cy="461665"/>
              </a:xfrm>
              <a:prstGeom prst="rect">
                <a:avLst/>
              </a:prstGeom>
              <a:blipFill>
                <a:blip r:embed="rId6"/>
                <a:stretch>
                  <a:fillRect l="-1668" t="-14474"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9CC73FD7-5032-4599-A5FD-38AA5D0C1DDF}"/>
                  </a:ext>
                </a:extLst>
              </p:cNvPr>
              <p:cNvSpPr/>
              <p:nvPr/>
            </p:nvSpPr>
            <p:spPr>
              <a:xfrm>
                <a:off x="2268382" y="3842305"/>
                <a:ext cx="8400441" cy="461665"/>
              </a:xfrm>
              <a:prstGeom prst="rect">
                <a:avLst/>
              </a:prstGeom>
            </p:spPr>
            <p:txBody>
              <a:bodyPr wrap="none">
                <a:spAutoFit/>
              </a:bodyPr>
              <a:lstStyle/>
              <a:p>
                <a:r>
                  <a:rPr lang="en-GB" sz="2400" dirty="0">
                    <a:solidFill>
                      <a:srgbClr val="FF0000"/>
                    </a:solidFill>
                  </a:rPr>
                  <a:t>(a) Density = 576÷ (1 x 24 x 30) = 576 ÷ 720 =  0.8 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 </m:t>
                        </m:r>
                        <m:r>
                          <a:rPr lang="en-GB" sz="2400" b="0" i="1" smtClean="0">
                            <a:solidFill>
                              <a:srgbClr val="FF0000"/>
                            </a:solidFill>
                            <a:latin typeface="Cambria Math" panose="02040503050406030204" pitchFamily="18" charset="0"/>
                          </a:rPr>
                          <m:t>𝑐</m:t>
                        </m:r>
                        <m:r>
                          <a:rPr lang="en-GB" sz="2400" i="1">
                            <a:solidFill>
                              <a:srgbClr val="FF0000"/>
                            </a:solidFill>
                            <a:latin typeface="Cambria Math" panose="02040503050406030204" pitchFamily="18" charset="0"/>
                          </a:rPr>
                          <m:t>𝑚</m:t>
                        </m:r>
                      </m:e>
                      <m:sup>
                        <m:r>
                          <a:rPr lang="en-GB" sz="2400" i="1">
                            <a:solidFill>
                              <a:srgbClr val="FF0000"/>
                            </a:solidFill>
                            <a:latin typeface="Cambria Math" panose="02040503050406030204" pitchFamily="18" charset="0"/>
                          </a:rPr>
                          <m:t>3</m:t>
                        </m:r>
                      </m:sup>
                    </m:sSup>
                  </m:oMath>
                </a14:m>
                <a:endParaRPr lang="en-GB" sz="2400" dirty="0"/>
              </a:p>
            </p:txBody>
          </p:sp>
        </mc:Choice>
        <mc:Fallback xmlns="">
          <p:sp>
            <p:nvSpPr>
              <p:cNvPr id="5" name="Rectangle 4">
                <a:extLst>
                  <a:ext uri="{FF2B5EF4-FFF2-40B4-BE49-F238E27FC236}">
                    <a16:creationId xmlns:a16="http://schemas.microsoft.com/office/drawing/2014/main" id="{9CC73FD7-5032-4599-A5FD-38AA5D0C1DDF}"/>
                  </a:ext>
                </a:extLst>
              </p:cNvPr>
              <p:cNvSpPr>
                <a:spLocks noRot="1" noChangeAspect="1" noMove="1" noResize="1" noEditPoints="1" noAdjustHandles="1" noChangeArrowheads="1" noChangeShapeType="1" noTextEdit="1"/>
              </p:cNvSpPr>
              <p:nvPr/>
            </p:nvSpPr>
            <p:spPr>
              <a:xfrm>
                <a:off x="2268382" y="3842305"/>
                <a:ext cx="8400441" cy="461665"/>
              </a:xfrm>
              <a:prstGeom prst="rect">
                <a:avLst/>
              </a:prstGeom>
              <a:blipFill>
                <a:blip r:embed="rId7"/>
                <a:stretch>
                  <a:fillRect l="-1089" t="-14474"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217F164D-E88D-401B-A31E-19B4EB13C5FA}"/>
                  </a:ext>
                </a:extLst>
              </p:cNvPr>
              <p:cNvSpPr/>
              <p:nvPr/>
            </p:nvSpPr>
            <p:spPr>
              <a:xfrm>
                <a:off x="2214136" y="2050727"/>
                <a:ext cx="1840953" cy="461665"/>
              </a:xfrm>
              <a:prstGeom prst="rect">
                <a:avLst/>
              </a:prstGeom>
            </p:spPr>
            <p:txBody>
              <a:bodyPr wrap="none">
                <a:spAutoFit/>
              </a:bodyPr>
              <a:lstStyle/>
              <a:p>
                <a:pPr marL="457200" indent="-457200">
                  <a:buAutoNum type="alphaLcParenBoth" startAt="2"/>
                </a:pPr>
                <a:r>
                  <a:rPr lang="en-GB" sz="2400" dirty="0"/>
                  <a:t>kg/ </a:t>
                </a:r>
                <a14:m>
                  <m:oMath xmlns:m="http://schemas.openxmlformats.org/officeDocument/2006/math">
                    <m:sSup>
                      <m:sSupPr>
                        <m:ctrlPr>
                          <a:rPr lang="en-GB" sz="2400" i="1">
                            <a:latin typeface="Cambria Math" panose="02040503050406030204" pitchFamily="18" charset="0"/>
                          </a:rPr>
                        </m:ctrlPr>
                      </m:sSupPr>
                      <m:e>
                        <m:r>
                          <a:rPr lang="en-GB" sz="2400" i="1">
                            <a:latin typeface="Cambria Math" panose="02040503050406030204" pitchFamily="18" charset="0"/>
                          </a:rPr>
                          <m:t> </m:t>
                        </m:r>
                        <m:r>
                          <a:rPr lang="en-GB" sz="2400" i="1">
                            <a:latin typeface="Cambria Math" panose="02040503050406030204" pitchFamily="18" charset="0"/>
                          </a:rPr>
                          <m:t>𝑐𝑚</m:t>
                        </m:r>
                      </m:e>
                      <m:sup>
                        <m:r>
                          <a:rPr lang="en-GB" sz="2400" i="1">
                            <a:latin typeface="Cambria Math" panose="02040503050406030204" pitchFamily="18" charset="0"/>
                          </a:rPr>
                          <m:t>3</m:t>
                        </m:r>
                      </m:sup>
                    </m:sSup>
                  </m:oMath>
                </a14:m>
                <a:r>
                  <a:rPr lang="en-GB" sz="2400" dirty="0"/>
                  <a:t> </a:t>
                </a:r>
              </a:p>
            </p:txBody>
          </p:sp>
        </mc:Choice>
        <mc:Fallback xmlns="">
          <p:sp>
            <p:nvSpPr>
              <p:cNvPr id="6" name="Rectangle 5">
                <a:extLst>
                  <a:ext uri="{FF2B5EF4-FFF2-40B4-BE49-F238E27FC236}">
                    <a16:creationId xmlns:a16="http://schemas.microsoft.com/office/drawing/2014/main" id="{217F164D-E88D-401B-A31E-19B4EB13C5FA}"/>
                  </a:ext>
                </a:extLst>
              </p:cNvPr>
              <p:cNvSpPr>
                <a:spLocks noRot="1" noChangeAspect="1" noMove="1" noResize="1" noEditPoints="1" noAdjustHandles="1" noChangeArrowheads="1" noChangeShapeType="1" noTextEdit="1"/>
              </p:cNvSpPr>
              <p:nvPr/>
            </p:nvSpPr>
            <p:spPr>
              <a:xfrm>
                <a:off x="2214136" y="2050727"/>
                <a:ext cx="1840953" cy="461665"/>
              </a:xfrm>
              <a:prstGeom prst="rect">
                <a:avLst/>
              </a:prstGeom>
              <a:blipFill>
                <a:blip r:embed="rId8"/>
                <a:stretch>
                  <a:fillRect l="-4305" t="-9211" b="-30263"/>
                </a:stretch>
              </a:blipFill>
            </p:spPr>
            <p:txBody>
              <a:bodyPr/>
              <a:lstStyle/>
              <a:p>
                <a:r>
                  <a:rPr lang="en-GB">
                    <a:noFill/>
                  </a:rPr>
                  <a:t> </a:t>
                </a:r>
              </a:p>
            </p:txBody>
          </p:sp>
        </mc:Fallback>
      </mc:AlternateContent>
      <p:sp>
        <p:nvSpPr>
          <p:cNvPr id="7" name="Rectangle 6">
            <a:extLst>
              <a:ext uri="{FF2B5EF4-FFF2-40B4-BE49-F238E27FC236}">
                <a16:creationId xmlns:a16="http://schemas.microsoft.com/office/drawing/2014/main" id="{A325AC51-EA05-4586-87BB-6F357C9D7A63}"/>
              </a:ext>
            </a:extLst>
          </p:cNvPr>
          <p:cNvSpPr/>
          <p:nvPr/>
        </p:nvSpPr>
        <p:spPr>
          <a:xfrm>
            <a:off x="2268382" y="4289795"/>
            <a:ext cx="7186583" cy="461665"/>
          </a:xfrm>
          <a:prstGeom prst="rect">
            <a:avLst/>
          </a:prstGeom>
        </p:spPr>
        <p:txBody>
          <a:bodyPr wrap="none">
            <a:spAutoFit/>
          </a:bodyPr>
          <a:lstStyle/>
          <a:p>
            <a:pPr marL="457200" indent="-457200">
              <a:buAutoNum type="alphaLcParenBoth" startAt="2"/>
            </a:pPr>
            <a:r>
              <a:rPr lang="en-GB" sz="2400" dirty="0">
                <a:solidFill>
                  <a:srgbClr val="FF0000"/>
                </a:solidFill>
              </a:rPr>
              <a:t>Mass = 0.8 x (1.5 x 20 x15) =  0.8 x 450 = 360 g</a:t>
            </a:r>
          </a:p>
        </p:txBody>
      </p:sp>
      <p:sp>
        <p:nvSpPr>
          <p:cNvPr id="9" name="Rectangle 8">
            <a:extLst>
              <a:ext uri="{FF2B5EF4-FFF2-40B4-BE49-F238E27FC236}">
                <a16:creationId xmlns:a16="http://schemas.microsoft.com/office/drawing/2014/main" id="{18A87988-65D1-4FD3-85B8-6AFB4F5D56A3}"/>
              </a:ext>
            </a:extLst>
          </p:cNvPr>
          <p:cNvSpPr/>
          <p:nvPr/>
        </p:nvSpPr>
        <p:spPr>
          <a:xfrm>
            <a:off x="2237806" y="5946050"/>
            <a:ext cx="8632491" cy="461665"/>
          </a:xfrm>
          <a:prstGeom prst="rect">
            <a:avLst/>
          </a:prstGeom>
        </p:spPr>
        <p:txBody>
          <a:bodyPr wrap="none">
            <a:spAutoFit/>
          </a:bodyPr>
          <a:lstStyle/>
          <a:p>
            <a:r>
              <a:rPr lang="en-GB" sz="2400" dirty="0">
                <a:solidFill>
                  <a:srgbClr val="FF0000"/>
                </a:solidFill>
              </a:rPr>
              <a:t>(a) Mass = 4 x (10 x 45 x 22) =  4 x 9900 = 39 600 g = 39.6 kg</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92250071-6541-4D0C-A857-C3C15F473D2E}"/>
                  </a:ext>
                </a:extLst>
              </p:cNvPr>
              <p:cNvSpPr/>
              <p:nvPr/>
            </p:nvSpPr>
            <p:spPr>
              <a:xfrm>
                <a:off x="2268382" y="6312265"/>
                <a:ext cx="8076090" cy="461665"/>
              </a:xfrm>
              <a:prstGeom prst="rect">
                <a:avLst/>
              </a:prstGeom>
            </p:spPr>
            <p:txBody>
              <a:bodyPr wrap="square">
                <a:spAutoFit/>
              </a:bodyPr>
              <a:lstStyle/>
              <a:p>
                <a:r>
                  <a:rPr lang="en-GB" sz="2400" dirty="0">
                    <a:solidFill>
                      <a:srgbClr val="FF0000"/>
                    </a:solidFill>
                  </a:rPr>
                  <a:t>(b) Volume  = Mass ÷ Density = 5000 ÷ 4 =1250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 </m:t>
                        </m:r>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r>
                  <a:rPr lang="en-GB" sz="2400" dirty="0">
                    <a:solidFill>
                      <a:srgbClr val="FF0000"/>
                    </a:solidFill>
                  </a:rPr>
                  <a:t>  </a:t>
                </a:r>
              </a:p>
            </p:txBody>
          </p:sp>
        </mc:Choice>
        <mc:Fallback xmlns="">
          <p:sp>
            <p:nvSpPr>
              <p:cNvPr id="10" name="Rectangle 9">
                <a:extLst>
                  <a:ext uri="{FF2B5EF4-FFF2-40B4-BE49-F238E27FC236}">
                    <a16:creationId xmlns:a16="http://schemas.microsoft.com/office/drawing/2014/main" id="{92250071-6541-4D0C-A857-C3C15F473D2E}"/>
                  </a:ext>
                </a:extLst>
              </p:cNvPr>
              <p:cNvSpPr>
                <a:spLocks noRot="1" noChangeAspect="1" noMove="1" noResize="1" noEditPoints="1" noAdjustHandles="1" noChangeArrowheads="1" noChangeShapeType="1" noTextEdit="1"/>
              </p:cNvSpPr>
              <p:nvPr/>
            </p:nvSpPr>
            <p:spPr>
              <a:xfrm>
                <a:off x="2268382" y="6312265"/>
                <a:ext cx="8076090" cy="461665"/>
              </a:xfrm>
              <a:prstGeom prst="rect">
                <a:avLst/>
              </a:prstGeom>
              <a:blipFill>
                <a:blip r:embed="rId9"/>
                <a:stretch>
                  <a:fillRect l="-1132" t="-14474" b="-30263"/>
                </a:stretch>
              </a:blipFill>
            </p:spPr>
            <p:txBody>
              <a:bodyPr/>
              <a:lstStyle/>
              <a:p>
                <a:r>
                  <a:rPr lang="en-GB">
                    <a:noFill/>
                  </a:rPr>
                  <a:t> </a:t>
                </a:r>
              </a:p>
            </p:txBody>
          </p:sp>
        </mc:Fallback>
      </mc:AlternateContent>
    </p:spTree>
    <p:extLst>
      <p:ext uri="{BB962C8B-B14F-4D97-AF65-F5344CB8AC3E}">
        <p14:creationId xmlns:p14="http://schemas.microsoft.com/office/powerpoint/2010/main" val="2839488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9" grpId="0"/>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Density</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A9D4A85F-B84E-4B9B-8548-66B4CF39CBF5}"/>
              </a:ext>
            </a:extLst>
          </p:cNvPr>
          <p:cNvSpPr/>
          <p:nvPr/>
        </p:nvSpPr>
        <p:spPr>
          <a:xfrm>
            <a:off x="2351584" y="590831"/>
            <a:ext cx="9145016" cy="4832092"/>
          </a:xfrm>
          <a:prstGeom prst="rect">
            <a:avLst/>
          </a:prstGeom>
        </p:spPr>
        <p:txBody>
          <a:bodyPr wrap="square">
            <a:spAutoFit/>
          </a:bodyPr>
          <a:lstStyle/>
          <a:p>
            <a:r>
              <a:rPr lang="en-GB" sz="2400" dirty="0"/>
              <a:t>7.	A box with dimensions  6 cm by 5 cm by 2 cm  is full of soil.  The mass of the soil in the box is 72 g</a:t>
            </a:r>
          </a:p>
          <a:p>
            <a:r>
              <a:rPr lang="en-GB" sz="2400" dirty="0"/>
              <a:t>(a)	Calculate the density of the soil.</a:t>
            </a:r>
          </a:p>
          <a:p>
            <a:pPr marL="457200" indent="-457200">
              <a:buAutoNum type="alphaLcParenBoth" startAt="2"/>
            </a:pPr>
            <a:r>
              <a:rPr lang="en-GB" sz="2400" dirty="0"/>
              <a:t>Calculate the mass of soil, in kg, needed to fill a window box which has dimensions  70 cm by 20 cm by 25 cm.</a:t>
            </a:r>
          </a:p>
          <a:p>
            <a:pPr marL="457200" indent="-457200">
              <a:buAutoNum type="alphaLcParenBoth" startAt="2"/>
            </a:pPr>
            <a:endParaRPr lang="en-GB" dirty="0"/>
          </a:p>
          <a:p>
            <a:r>
              <a:rPr lang="en-GB" sz="2400" dirty="0"/>
              <a:t>8.	The density of sea water is not the same as the density of pure water. When this tank is filled with sea water the mass of the water is 82 400 kg.</a:t>
            </a:r>
          </a:p>
          <a:p>
            <a:r>
              <a:rPr lang="en-GB" sz="2400" dirty="0"/>
              <a:t>(a)	If the tank was filled with pure water, what would be the mass of the water?</a:t>
            </a:r>
          </a:p>
          <a:p>
            <a:pPr marL="457200" indent="-457200">
              <a:buAutoNum type="alphaLcParenBoth" startAt="2"/>
            </a:pPr>
            <a:r>
              <a:rPr lang="en-GB" sz="2400" dirty="0"/>
              <a:t>Does pure water or sea water have the higher </a:t>
            </a:r>
          </a:p>
          <a:p>
            <a:r>
              <a:rPr lang="en-GB" sz="2400" dirty="0"/>
              <a:t>density?</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6B0FAB0A-0467-49F2-A151-EB43CA80A768}"/>
                  </a:ext>
                </a:extLst>
              </p:cNvPr>
              <p:cNvSpPr/>
              <p:nvPr/>
            </p:nvSpPr>
            <p:spPr>
              <a:xfrm>
                <a:off x="2339745" y="5313640"/>
                <a:ext cx="4536504" cy="1569660"/>
              </a:xfrm>
              <a:prstGeom prst="rect">
                <a:avLst/>
              </a:prstGeom>
            </p:spPr>
            <p:txBody>
              <a:bodyPr wrap="square">
                <a:spAutoFit/>
              </a:bodyPr>
              <a:lstStyle/>
              <a:p>
                <a:r>
                  <a:rPr lang="en-GB" sz="2400" dirty="0"/>
                  <a:t>(c)	What is the density of sea water in grams/ </a:t>
                </a:r>
                <a14:m>
                  <m:oMath xmlns:m="http://schemas.openxmlformats.org/officeDocument/2006/math">
                    <m:sSup>
                      <m:sSupPr>
                        <m:ctrlPr>
                          <a:rPr lang="en-GB" sz="2400" i="1" smtClean="0">
                            <a:latin typeface="Cambria Math" panose="02040503050406030204" pitchFamily="18" charset="0"/>
                          </a:rPr>
                        </m:ctrlPr>
                      </m:sSupPr>
                      <m:e>
                        <m:r>
                          <a:rPr lang="en-GB" sz="2400" b="0" i="1" smtClean="0">
                            <a:latin typeface="Cambria Math" panose="02040503050406030204" pitchFamily="18" charset="0"/>
                          </a:rPr>
                          <m:t>𝑐𝑚</m:t>
                        </m:r>
                      </m:e>
                      <m:sup>
                        <m:r>
                          <a:rPr lang="en-GB" sz="2400" b="0" i="1" smtClean="0">
                            <a:latin typeface="Cambria Math" panose="02040503050406030204" pitchFamily="18" charset="0"/>
                          </a:rPr>
                          <m:t>3</m:t>
                        </m:r>
                      </m:sup>
                    </m:sSup>
                  </m:oMath>
                </a14:m>
                <a:r>
                  <a:rPr lang="en-GB" sz="2400" dirty="0"/>
                  <a:t>?</a:t>
                </a:r>
              </a:p>
              <a:p>
                <a:r>
                  <a:rPr lang="en-GB" sz="2400" dirty="0"/>
                  <a:t>(d)	What is the mass of 1 litre of sea water?</a:t>
                </a:r>
              </a:p>
            </p:txBody>
          </p:sp>
        </mc:Choice>
        <mc:Fallback xmlns="">
          <p:sp>
            <p:nvSpPr>
              <p:cNvPr id="4" name="Rectangle 3">
                <a:extLst>
                  <a:ext uri="{FF2B5EF4-FFF2-40B4-BE49-F238E27FC236}">
                    <a16:creationId xmlns:a16="http://schemas.microsoft.com/office/drawing/2014/main" id="{6B0FAB0A-0467-49F2-A151-EB43CA80A768}"/>
                  </a:ext>
                </a:extLst>
              </p:cNvPr>
              <p:cNvSpPr>
                <a:spLocks noRot="1" noChangeAspect="1" noMove="1" noResize="1" noEditPoints="1" noAdjustHandles="1" noChangeArrowheads="1" noChangeShapeType="1" noTextEdit="1"/>
              </p:cNvSpPr>
              <p:nvPr/>
            </p:nvSpPr>
            <p:spPr>
              <a:xfrm>
                <a:off x="2339745" y="5313640"/>
                <a:ext cx="4536504" cy="1569660"/>
              </a:xfrm>
              <a:prstGeom prst="rect">
                <a:avLst/>
              </a:prstGeom>
              <a:blipFill>
                <a:blip r:embed="rId4"/>
                <a:stretch>
                  <a:fillRect l="-2151" t="-2724" r="-2554" b="-8560"/>
                </a:stretch>
              </a:blipFill>
            </p:spPr>
            <p:txBody>
              <a:bodyPr/>
              <a:lstStyle/>
              <a:p>
                <a:r>
                  <a:rPr lang="en-GB">
                    <a:noFill/>
                  </a:rPr>
                  <a:t> </a:t>
                </a:r>
              </a:p>
            </p:txBody>
          </p:sp>
        </mc:Fallback>
      </mc:AlternateContent>
      <p:pic>
        <p:nvPicPr>
          <p:cNvPr id="5" name="Picture 4">
            <a:extLst>
              <a:ext uri="{FF2B5EF4-FFF2-40B4-BE49-F238E27FC236}">
                <a16:creationId xmlns:a16="http://schemas.microsoft.com/office/drawing/2014/main" id="{3FA46AA7-FA22-4F21-A6AA-D32F30BF41ED}"/>
              </a:ext>
            </a:extLst>
          </p:cNvPr>
          <p:cNvPicPr>
            <a:picLocks noChangeAspect="1"/>
          </p:cNvPicPr>
          <p:nvPr/>
        </p:nvPicPr>
        <p:blipFill>
          <a:blip r:embed="rId5"/>
          <a:stretch>
            <a:fillRect/>
          </a:stretch>
        </p:blipFill>
        <p:spPr>
          <a:xfrm>
            <a:off x="9624392" y="4437112"/>
            <a:ext cx="2311151" cy="2213265"/>
          </a:xfrm>
          <a:prstGeom prst="rect">
            <a:avLst/>
          </a:prstGeom>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20618566-EDEA-4FF1-BEAA-4A3D01DA5300}"/>
                  </a:ext>
                </a:extLst>
              </p:cNvPr>
              <p:cNvSpPr/>
              <p:nvPr/>
            </p:nvSpPr>
            <p:spPr>
              <a:xfrm>
                <a:off x="7320136" y="1340768"/>
                <a:ext cx="4716524" cy="461665"/>
              </a:xfrm>
              <a:prstGeom prst="rect">
                <a:avLst/>
              </a:prstGeom>
            </p:spPr>
            <p:txBody>
              <a:bodyPr wrap="square">
                <a:spAutoFit/>
              </a:bodyPr>
              <a:lstStyle/>
              <a:p>
                <a:r>
                  <a:rPr lang="en-GB" sz="2400" dirty="0">
                    <a:solidFill>
                      <a:srgbClr val="FF0000"/>
                    </a:solidFill>
                  </a:rPr>
                  <a:t>Density = 72÷ 60 =  1.2 g/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 </m:t>
                        </m:r>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p>
            </p:txBody>
          </p:sp>
        </mc:Choice>
        <mc:Fallback xmlns="">
          <p:sp>
            <p:nvSpPr>
              <p:cNvPr id="2" name="Rectangle 1">
                <a:extLst>
                  <a:ext uri="{FF2B5EF4-FFF2-40B4-BE49-F238E27FC236}">
                    <a16:creationId xmlns:a16="http://schemas.microsoft.com/office/drawing/2014/main" id="{20618566-EDEA-4FF1-BEAA-4A3D01DA5300}"/>
                  </a:ext>
                </a:extLst>
              </p:cNvPr>
              <p:cNvSpPr>
                <a:spLocks noRot="1" noChangeAspect="1" noMove="1" noResize="1" noEditPoints="1" noAdjustHandles="1" noChangeArrowheads="1" noChangeShapeType="1" noTextEdit="1"/>
              </p:cNvSpPr>
              <p:nvPr/>
            </p:nvSpPr>
            <p:spPr>
              <a:xfrm>
                <a:off x="7320136" y="1340768"/>
                <a:ext cx="4716524" cy="461665"/>
              </a:xfrm>
              <a:prstGeom prst="rect">
                <a:avLst/>
              </a:prstGeom>
              <a:blipFill>
                <a:blip r:embed="rId6"/>
                <a:stretch>
                  <a:fillRect l="-2067" t="-14474" b="-30263"/>
                </a:stretch>
              </a:blipFill>
            </p:spPr>
            <p:txBody>
              <a:bodyPr/>
              <a:lstStyle/>
              <a:p>
                <a:r>
                  <a:rPr lang="en-GB">
                    <a:noFill/>
                  </a:rPr>
                  <a:t> </a:t>
                </a:r>
              </a:p>
            </p:txBody>
          </p:sp>
        </mc:Fallback>
      </mc:AlternateContent>
      <p:sp>
        <p:nvSpPr>
          <p:cNvPr id="6" name="Rectangle 5">
            <a:extLst>
              <a:ext uri="{FF2B5EF4-FFF2-40B4-BE49-F238E27FC236}">
                <a16:creationId xmlns:a16="http://schemas.microsoft.com/office/drawing/2014/main" id="{2A15A11C-EB86-41A2-AC51-8D2AD1D361F3}"/>
              </a:ext>
            </a:extLst>
          </p:cNvPr>
          <p:cNvSpPr/>
          <p:nvPr/>
        </p:nvSpPr>
        <p:spPr>
          <a:xfrm>
            <a:off x="2855640" y="2420888"/>
            <a:ext cx="8568952" cy="461665"/>
          </a:xfrm>
          <a:prstGeom prst="rect">
            <a:avLst/>
          </a:prstGeom>
        </p:spPr>
        <p:txBody>
          <a:bodyPr wrap="square">
            <a:spAutoFit/>
          </a:bodyPr>
          <a:lstStyle/>
          <a:p>
            <a:r>
              <a:rPr lang="en-GB" sz="2400" dirty="0">
                <a:solidFill>
                  <a:srgbClr val="FF0000"/>
                </a:solidFill>
              </a:rPr>
              <a:t>Mass = 1.2 x (70 x 20 x 25) =  1.2 x 35000 =  42000g = 42 kg</a:t>
            </a:r>
          </a:p>
        </p:txBody>
      </p:sp>
      <p:sp>
        <p:nvSpPr>
          <p:cNvPr id="7" name="TextBox 6">
            <a:extLst>
              <a:ext uri="{FF2B5EF4-FFF2-40B4-BE49-F238E27FC236}">
                <a16:creationId xmlns:a16="http://schemas.microsoft.com/office/drawing/2014/main" id="{0B19E70F-1BCD-431F-B89E-6B69677146F9}"/>
              </a:ext>
            </a:extLst>
          </p:cNvPr>
          <p:cNvSpPr txBox="1"/>
          <p:nvPr/>
        </p:nvSpPr>
        <p:spPr>
          <a:xfrm>
            <a:off x="4727848" y="4206279"/>
            <a:ext cx="1734760" cy="461665"/>
          </a:xfrm>
          <a:prstGeom prst="rect">
            <a:avLst/>
          </a:prstGeom>
          <a:noFill/>
        </p:spPr>
        <p:txBody>
          <a:bodyPr wrap="square" rtlCol="0">
            <a:spAutoFit/>
          </a:bodyPr>
          <a:lstStyle/>
          <a:p>
            <a:r>
              <a:rPr lang="en-GB" sz="2400" dirty="0">
                <a:solidFill>
                  <a:srgbClr val="FF0000"/>
                </a:solidFill>
              </a:rPr>
              <a:t>80 000 kg</a:t>
            </a:r>
          </a:p>
        </p:txBody>
      </p:sp>
      <p:sp>
        <p:nvSpPr>
          <p:cNvPr id="8" name="TextBox 7">
            <a:extLst>
              <a:ext uri="{FF2B5EF4-FFF2-40B4-BE49-F238E27FC236}">
                <a16:creationId xmlns:a16="http://schemas.microsoft.com/office/drawing/2014/main" id="{41B855DF-D6CB-42A8-BD92-D536438E2D78}"/>
              </a:ext>
            </a:extLst>
          </p:cNvPr>
          <p:cNvSpPr txBox="1"/>
          <p:nvPr/>
        </p:nvSpPr>
        <p:spPr>
          <a:xfrm>
            <a:off x="4727848" y="4936467"/>
            <a:ext cx="1734760" cy="461665"/>
          </a:xfrm>
          <a:prstGeom prst="rect">
            <a:avLst/>
          </a:prstGeom>
          <a:noFill/>
        </p:spPr>
        <p:txBody>
          <a:bodyPr wrap="square" rtlCol="0">
            <a:spAutoFit/>
          </a:bodyPr>
          <a:lstStyle/>
          <a:p>
            <a:r>
              <a:rPr lang="en-GB" sz="2400" dirty="0">
                <a:solidFill>
                  <a:srgbClr val="FF0000"/>
                </a:solidFill>
              </a:rPr>
              <a:t>Sea water</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B965394-328A-4C3B-B609-B32AB0AF3AE6}"/>
                  </a:ext>
                </a:extLst>
              </p:cNvPr>
              <p:cNvSpPr txBox="1"/>
              <p:nvPr/>
            </p:nvSpPr>
            <p:spPr>
              <a:xfrm>
                <a:off x="5938906" y="5666655"/>
                <a:ext cx="2762460" cy="461665"/>
              </a:xfrm>
              <a:prstGeom prst="rect">
                <a:avLst/>
              </a:prstGeom>
              <a:noFill/>
            </p:spPr>
            <p:txBody>
              <a:bodyPr wrap="square" rtlCol="0">
                <a:spAutoFit/>
              </a:bodyPr>
              <a:lstStyle/>
              <a:p>
                <a:r>
                  <a:rPr lang="en-GB" sz="2400" dirty="0">
                    <a:solidFill>
                      <a:srgbClr val="FF0000"/>
                    </a:solidFill>
                  </a:rPr>
                  <a:t>1.03 grams/ </a:t>
                </a:r>
                <a14:m>
                  <m:oMath xmlns:m="http://schemas.openxmlformats.org/officeDocument/2006/math">
                    <m:sSup>
                      <m:sSupPr>
                        <m:ctrlPr>
                          <a:rPr lang="en-GB" sz="2400" i="1">
                            <a:solidFill>
                              <a:srgbClr val="FF0000"/>
                            </a:solidFill>
                            <a:latin typeface="Cambria Math" panose="02040503050406030204" pitchFamily="18" charset="0"/>
                          </a:rPr>
                        </m:ctrlPr>
                      </m:sSupPr>
                      <m:e>
                        <m:r>
                          <a:rPr lang="en-GB" sz="2400" i="1">
                            <a:solidFill>
                              <a:srgbClr val="FF0000"/>
                            </a:solidFill>
                            <a:latin typeface="Cambria Math" panose="02040503050406030204" pitchFamily="18" charset="0"/>
                          </a:rPr>
                          <m:t>𝑐𝑚</m:t>
                        </m:r>
                      </m:e>
                      <m:sup>
                        <m:r>
                          <a:rPr lang="en-GB" sz="2400" i="1">
                            <a:solidFill>
                              <a:srgbClr val="FF0000"/>
                            </a:solidFill>
                            <a:latin typeface="Cambria Math" panose="02040503050406030204" pitchFamily="18" charset="0"/>
                          </a:rPr>
                          <m:t>3</m:t>
                        </m:r>
                      </m:sup>
                    </m:sSup>
                  </m:oMath>
                </a14:m>
                <a:endParaRPr lang="en-GB" sz="2400" dirty="0">
                  <a:solidFill>
                    <a:srgbClr val="FF0000"/>
                  </a:solidFill>
                </a:endParaRPr>
              </a:p>
            </p:txBody>
          </p:sp>
        </mc:Choice>
        <mc:Fallback xmlns="">
          <p:sp>
            <p:nvSpPr>
              <p:cNvPr id="9" name="TextBox 8">
                <a:extLst>
                  <a:ext uri="{FF2B5EF4-FFF2-40B4-BE49-F238E27FC236}">
                    <a16:creationId xmlns:a16="http://schemas.microsoft.com/office/drawing/2014/main" id="{1B965394-328A-4C3B-B609-B32AB0AF3AE6}"/>
                  </a:ext>
                </a:extLst>
              </p:cNvPr>
              <p:cNvSpPr txBox="1">
                <a:spLocks noRot="1" noChangeAspect="1" noMove="1" noResize="1" noEditPoints="1" noAdjustHandles="1" noChangeArrowheads="1" noChangeShapeType="1" noTextEdit="1"/>
              </p:cNvSpPr>
              <p:nvPr/>
            </p:nvSpPr>
            <p:spPr>
              <a:xfrm>
                <a:off x="5938906" y="5666655"/>
                <a:ext cx="2762460" cy="461665"/>
              </a:xfrm>
              <a:prstGeom prst="rect">
                <a:avLst/>
              </a:prstGeom>
              <a:blipFill>
                <a:blip r:embed="rId7"/>
                <a:stretch>
                  <a:fillRect l="-3311" t="-9333" b="-32000"/>
                </a:stretch>
              </a:blipFill>
            </p:spPr>
            <p:txBody>
              <a:bodyPr/>
              <a:lstStyle/>
              <a:p>
                <a:r>
                  <a:rPr lang="en-GB">
                    <a:noFill/>
                  </a:rPr>
                  <a:t> </a:t>
                </a:r>
              </a:p>
            </p:txBody>
          </p:sp>
        </mc:Fallback>
      </mc:AlternateContent>
      <p:sp>
        <p:nvSpPr>
          <p:cNvPr id="10" name="Rectangle 9">
            <a:extLst>
              <a:ext uri="{FF2B5EF4-FFF2-40B4-BE49-F238E27FC236}">
                <a16:creationId xmlns:a16="http://schemas.microsoft.com/office/drawing/2014/main" id="{B57AE49B-98CD-482D-89BA-34FFD7103208}"/>
              </a:ext>
            </a:extLst>
          </p:cNvPr>
          <p:cNvSpPr/>
          <p:nvPr/>
        </p:nvSpPr>
        <p:spPr>
          <a:xfrm>
            <a:off x="5977093" y="6372052"/>
            <a:ext cx="1811714" cy="461665"/>
          </a:xfrm>
          <a:prstGeom prst="rect">
            <a:avLst/>
          </a:prstGeom>
        </p:spPr>
        <p:txBody>
          <a:bodyPr wrap="none">
            <a:spAutoFit/>
          </a:bodyPr>
          <a:lstStyle/>
          <a:p>
            <a:r>
              <a:rPr lang="en-GB" sz="2400" dirty="0">
                <a:solidFill>
                  <a:srgbClr val="FF0000"/>
                </a:solidFill>
              </a:rPr>
              <a:t>1030 grams</a:t>
            </a:r>
          </a:p>
        </p:txBody>
      </p:sp>
      <p:sp>
        <p:nvSpPr>
          <p:cNvPr id="14" name="Rectangle 13">
            <a:extLst>
              <a:ext uri="{FF2B5EF4-FFF2-40B4-BE49-F238E27FC236}">
                <a16:creationId xmlns:a16="http://schemas.microsoft.com/office/drawing/2014/main" id="{344BA042-D548-46B4-94CE-1FC5FA109321}"/>
              </a:ext>
            </a:extLst>
          </p:cNvPr>
          <p:cNvSpPr/>
          <p:nvPr/>
        </p:nvSpPr>
        <p:spPr bwMode="auto">
          <a:xfrm>
            <a:off x="9624391" y="4450685"/>
            <a:ext cx="2311151" cy="219969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5073266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7: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seventh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68600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Speed</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071CAA22-709C-4C53-AD63-DABE5212116A}"/>
              </a:ext>
            </a:extLst>
          </p:cNvPr>
          <p:cNvSpPr/>
          <p:nvPr/>
        </p:nvSpPr>
        <p:spPr>
          <a:xfrm>
            <a:off x="2351584" y="692696"/>
            <a:ext cx="9289032" cy="1938992"/>
          </a:xfrm>
          <a:prstGeom prst="rect">
            <a:avLst/>
          </a:prstGeom>
        </p:spPr>
        <p:txBody>
          <a:bodyPr wrap="square">
            <a:spAutoFit/>
          </a:bodyPr>
          <a:lstStyle/>
          <a:p>
            <a:r>
              <a:rPr lang="en-GB" sz="2400" b="1" dirty="0"/>
              <a:t>Example 1</a:t>
            </a:r>
          </a:p>
          <a:p>
            <a:r>
              <a:rPr lang="en-GB" sz="2400" dirty="0"/>
              <a:t>Judith drives from Plymouth to Southampton, a distance of 160 miles, in 4 hours. She then drives from Southampton to London, a distance of 90 miles, in 1 hour and 30 minutes.</a:t>
            </a:r>
          </a:p>
          <a:p>
            <a:r>
              <a:rPr lang="en-GB" sz="2400" dirty="0"/>
              <a:t>Determine her average speed for each journey.</a:t>
            </a:r>
          </a:p>
        </p:txBody>
      </p:sp>
      <p:sp>
        <p:nvSpPr>
          <p:cNvPr id="3" name="Rectangle 2">
            <a:extLst>
              <a:ext uri="{FF2B5EF4-FFF2-40B4-BE49-F238E27FC236}">
                <a16:creationId xmlns:a16="http://schemas.microsoft.com/office/drawing/2014/main" id="{DE54A28E-4C25-44D7-AA93-41751D9F4282}"/>
              </a:ext>
            </a:extLst>
          </p:cNvPr>
          <p:cNvSpPr/>
          <p:nvPr/>
        </p:nvSpPr>
        <p:spPr>
          <a:xfrm>
            <a:off x="2323785" y="2502752"/>
            <a:ext cx="1412566" cy="461665"/>
          </a:xfrm>
          <a:prstGeom prst="rect">
            <a:avLst/>
          </a:prstGeom>
        </p:spPr>
        <p:txBody>
          <a:bodyPr wrap="none">
            <a:spAutoFit/>
          </a:bodyPr>
          <a:lstStyle/>
          <a:p>
            <a:r>
              <a:rPr lang="en-GB" sz="2400" b="1" dirty="0"/>
              <a:t>Solution</a:t>
            </a:r>
          </a:p>
        </p:txBody>
      </p:sp>
      <p:sp>
        <p:nvSpPr>
          <p:cNvPr id="4" name="Rectangle 3">
            <a:extLst>
              <a:ext uri="{FF2B5EF4-FFF2-40B4-BE49-F238E27FC236}">
                <a16:creationId xmlns:a16="http://schemas.microsoft.com/office/drawing/2014/main" id="{2CD1A3AD-997F-43CF-BFFF-96C284A4EB24}"/>
              </a:ext>
            </a:extLst>
          </p:cNvPr>
          <p:cNvSpPr/>
          <p:nvPr/>
        </p:nvSpPr>
        <p:spPr>
          <a:xfrm>
            <a:off x="2343298" y="2851979"/>
            <a:ext cx="3727302" cy="461665"/>
          </a:xfrm>
          <a:prstGeom prst="rect">
            <a:avLst/>
          </a:prstGeom>
        </p:spPr>
        <p:txBody>
          <a:bodyPr wrap="none">
            <a:spAutoFit/>
          </a:bodyPr>
          <a:lstStyle/>
          <a:p>
            <a:r>
              <a:rPr lang="en-GB" sz="2400" i="1" dirty="0">
                <a:solidFill>
                  <a:srgbClr val="FF0000"/>
                </a:solidFill>
              </a:rPr>
              <a:t>Plymouth to Southampton</a:t>
            </a:r>
          </a:p>
        </p:txBody>
      </p:sp>
      <p:sp>
        <p:nvSpPr>
          <p:cNvPr id="5" name="Rectangle 4">
            <a:extLst>
              <a:ext uri="{FF2B5EF4-FFF2-40B4-BE49-F238E27FC236}">
                <a16:creationId xmlns:a16="http://schemas.microsoft.com/office/drawing/2014/main" id="{36DC8972-40E6-4B38-A398-2892B71318F3}"/>
              </a:ext>
            </a:extLst>
          </p:cNvPr>
          <p:cNvSpPr/>
          <p:nvPr/>
        </p:nvSpPr>
        <p:spPr>
          <a:xfrm>
            <a:off x="2351584" y="3404441"/>
            <a:ext cx="3472425" cy="461665"/>
          </a:xfrm>
          <a:prstGeom prst="rect">
            <a:avLst/>
          </a:prstGeom>
        </p:spPr>
        <p:txBody>
          <a:bodyPr wrap="none">
            <a:spAutoFit/>
          </a:bodyPr>
          <a:lstStyle/>
          <a:p>
            <a:r>
              <a:rPr lang="en-GB" sz="2400" i="1" dirty="0">
                <a:solidFill>
                  <a:srgbClr val="FF0000"/>
                </a:solidFill>
              </a:rPr>
              <a:t>Southampton to London</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7D516F4F-8248-4B2E-9E15-40A429FD7691}"/>
                  </a:ext>
                </a:extLst>
              </p:cNvPr>
              <p:cNvSpPr/>
              <p:nvPr/>
            </p:nvSpPr>
            <p:spPr>
              <a:xfrm>
                <a:off x="6528048" y="2773285"/>
                <a:ext cx="4452694" cy="614655"/>
              </a:xfrm>
              <a:prstGeom prst="rect">
                <a:avLst/>
              </a:prstGeom>
            </p:spPr>
            <p:txBody>
              <a:bodyPr wrap="none">
                <a:spAutoFit/>
              </a:bodyPr>
              <a:lstStyle/>
              <a:p>
                <a:r>
                  <a:rPr lang="en-GB" sz="2400" dirty="0">
                    <a:solidFill>
                      <a:srgbClr val="FF0000"/>
                    </a:solidFill>
                  </a:rPr>
                  <a:t>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m:t>
                        </m:r>
                        <m:r>
                          <a:rPr lang="en-GB" sz="2400" b="0" i="1" smtClean="0">
                            <a:solidFill>
                              <a:srgbClr val="FF0000"/>
                            </a:solidFill>
                            <a:latin typeface="Cambria Math" panose="02040503050406030204" pitchFamily="18" charset="0"/>
                          </a:rPr>
                          <m:t>6</m:t>
                        </m:r>
                        <m:r>
                          <a:rPr lang="en-GB" sz="2400" i="1">
                            <a:solidFill>
                              <a:srgbClr val="FF0000"/>
                            </a:solidFill>
                            <a:latin typeface="Cambria Math" panose="02040503050406030204" pitchFamily="18" charset="0"/>
                          </a:rPr>
                          <m:t>0</m:t>
                        </m:r>
                      </m:num>
                      <m:den>
                        <m:r>
                          <a:rPr lang="en-GB" sz="2400" b="0" i="1" smtClean="0">
                            <a:solidFill>
                              <a:srgbClr val="FF0000"/>
                            </a:solidFill>
                            <a:latin typeface="Cambria Math" panose="02040503050406030204" pitchFamily="18" charset="0"/>
                          </a:rPr>
                          <m:t>4</m:t>
                        </m:r>
                      </m:den>
                    </m:f>
                  </m:oMath>
                </a14:m>
                <a:r>
                  <a:rPr lang="en-GB" sz="2400" dirty="0">
                    <a:solidFill>
                      <a:srgbClr val="FF0000"/>
                    </a:solidFill>
                  </a:rPr>
                  <a:t> = 40 mph</a:t>
                </a:r>
              </a:p>
            </p:txBody>
          </p:sp>
        </mc:Choice>
        <mc:Fallback xmlns="">
          <p:sp>
            <p:nvSpPr>
              <p:cNvPr id="6" name="Rectangle 5">
                <a:extLst>
                  <a:ext uri="{FF2B5EF4-FFF2-40B4-BE49-F238E27FC236}">
                    <a16:creationId xmlns:a16="http://schemas.microsoft.com/office/drawing/2014/main" id="{7D516F4F-8248-4B2E-9E15-40A429FD7691}"/>
                  </a:ext>
                </a:extLst>
              </p:cNvPr>
              <p:cNvSpPr>
                <a:spLocks noRot="1" noChangeAspect="1" noMove="1" noResize="1" noEditPoints="1" noAdjustHandles="1" noChangeArrowheads="1" noChangeShapeType="1" noTextEdit="1"/>
              </p:cNvSpPr>
              <p:nvPr/>
            </p:nvSpPr>
            <p:spPr>
              <a:xfrm>
                <a:off x="6528048" y="2773285"/>
                <a:ext cx="4452694" cy="614655"/>
              </a:xfrm>
              <a:prstGeom prst="rect">
                <a:avLst/>
              </a:prstGeom>
              <a:blipFill>
                <a:blip r:embed="rId4"/>
                <a:stretch>
                  <a:fillRect l="-2192" r="-959"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F9E9B1CA-B700-409C-B9D1-DC3BC83572F0}"/>
                  </a:ext>
                </a:extLst>
              </p:cNvPr>
              <p:cNvSpPr/>
              <p:nvPr/>
            </p:nvSpPr>
            <p:spPr>
              <a:xfrm>
                <a:off x="6533973" y="3887069"/>
                <a:ext cx="4268239" cy="616964"/>
              </a:xfrm>
              <a:prstGeom prst="rect">
                <a:avLst/>
              </a:prstGeom>
            </p:spPr>
            <p:txBody>
              <a:bodyPr wrap="square">
                <a:spAutoFit/>
              </a:bodyPr>
              <a:lstStyle/>
              <a:p>
                <a:r>
                  <a:rPr lang="en-GB" sz="2400" dirty="0">
                    <a:solidFill>
                      <a:srgbClr val="FF0000"/>
                    </a:solidFill>
                  </a:rPr>
                  <a:t>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90</m:t>
                        </m:r>
                      </m:num>
                      <m:den>
                        <m:r>
                          <a:rPr lang="en-GB" sz="2400" i="1">
                            <a:solidFill>
                              <a:srgbClr val="FF0000"/>
                            </a:solidFill>
                            <a:latin typeface="Cambria Math" panose="02040503050406030204" pitchFamily="18" charset="0"/>
                          </a:rPr>
                          <m:t>1.5</m:t>
                        </m:r>
                      </m:den>
                    </m:f>
                  </m:oMath>
                </a14:m>
                <a:r>
                  <a:rPr lang="en-GB" sz="2400" dirty="0">
                    <a:solidFill>
                      <a:srgbClr val="FF0000"/>
                    </a:solidFill>
                  </a:rPr>
                  <a:t> = 60 mph</a:t>
                </a:r>
              </a:p>
            </p:txBody>
          </p:sp>
        </mc:Choice>
        <mc:Fallback xmlns="">
          <p:sp>
            <p:nvSpPr>
              <p:cNvPr id="7" name="Rectangle 6">
                <a:extLst>
                  <a:ext uri="{FF2B5EF4-FFF2-40B4-BE49-F238E27FC236}">
                    <a16:creationId xmlns:a16="http://schemas.microsoft.com/office/drawing/2014/main" id="{F9E9B1CA-B700-409C-B9D1-DC3BC83572F0}"/>
                  </a:ext>
                </a:extLst>
              </p:cNvPr>
              <p:cNvSpPr>
                <a:spLocks noRot="1" noChangeAspect="1" noMove="1" noResize="1" noEditPoints="1" noAdjustHandles="1" noChangeArrowheads="1" noChangeShapeType="1" noTextEdit="1"/>
              </p:cNvSpPr>
              <p:nvPr/>
            </p:nvSpPr>
            <p:spPr>
              <a:xfrm>
                <a:off x="6533973" y="3887069"/>
                <a:ext cx="4268239" cy="616964"/>
              </a:xfrm>
              <a:prstGeom prst="rect">
                <a:avLst/>
              </a:prstGeom>
              <a:blipFill>
                <a:blip r:embed="rId5"/>
                <a:stretch>
                  <a:fillRect l="-2286" r="-1429" b="-8911"/>
                </a:stretch>
              </a:blipFill>
            </p:spPr>
            <p:txBody>
              <a:bodyPr/>
              <a:lstStyle/>
              <a:p>
                <a:r>
                  <a:rPr lang="en-GB">
                    <a:noFill/>
                  </a:rPr>
                  <a:t> </a:t>
                </a:r>
              </a:p>
            </p:txBody>
          </p:sp>
        </mc:Fallback>
      </mc:AlternateContent>
      <p:sp>
        <p:nvSpPr>
          <p:cNvPr id="8" name="TextBox 7">
            <a:extLst>
              <a:ext uri="{FF2B5EF4-FFF2-40B4-BE49-F238E27FC236}">
                <a16:creationId xmlns:a16="http://schemas.microsoft.com/office/drawing/2014/main" id="{D5F51689-A057-4BF4-B0E9-A591DD555761}"/>
              </a:ext>
            </a:extLst>
          </p:cNvPr>
          <p:cNvSpPr txBox="1"/>
          <p:nvPr/>
        </p:nvSpPr>
        <p:spPr>
          <a:xfrm>
            <a:off x="6528048" y="3446006"/>
            <a:ext cx="3312368" cy="461665"/>
          </a:xfrm>
          <a:prstGeom prst="rect">
            <a:avLst/>
          </a:prstGeom>
          <a:noFill/>
        </p:spPr>
        <p:txBody>
          <a:bodyPr wrap="square" rtlCol="0">
            <a:spAutoFit/>
          </a:bodyPr>
          <a:lstStyle/>
          <a:p>
            <a:r>
              <a:rPr lang="en-GB" sz="2400" dirty="0">
                <a:solidFill>
                  <a:srgbClr val="FF0000"/>
                </a:solidFill>
              </a:rPr>
              <a:t>Time taken = 1.5 hours</a:t>
            </a:r>
          </a:p>
        </p:txBody>
      </p:sp>
      <p:sp>
        <p:nvSpPr>
          <p:cNvPr id="9" name="Rectangle 8">
            <a:extLst>
              <a:ext uri="{FF2B5EF4-FFF2-40B4-BE49-F238E27FC236}">
                <a16:creationId xmlns:a16="http://schemas.microsoft.com/office/drawing/2014/main" id="{BD8A7F59-87A0-4FD0-9258-4B7A2B9D7B43}"/>
              </a:ext>
            </a:extLst>
          </p:cNvPr>
          <p:cNvSpPr/>
          <p:nvPr/>
        </p:nvSpPr>
        <p:spPr>
          <a:xfrm>
            <a:off x="2311732" y="4267987"/>
            <a:ext cx="9814206" cy="830997"/>
          </a:xfrm>
          <a:prstGeom prst="rect">
            <a:avLst/>
          </a:prstGeom>
        </p:spPr>
        <p:txBody>
          <a:bodyPr wrap="square">
            <a:spAutoFit/>
          </a:bodyPr>
          <a:lstStyle/>
          <a:p>
            <a:r>
              <a:rPr lang="en-GB" sz="2400" b="1" dirty="0"/>
              <a:t>Example  2</a:t>
            </a:r>
          </a:p>
          <a:p>
            <a:r>
              <a:rPr lang="en-GB" sz="2400" dirty="0"/>
              <a:t>John can type 960 words in 20 minutes. Calculate his typing speed in:</a:t>
            </a:r>
          </a:p>
        </p:txBody>
      </p:sp>
      <p:sp>
        <p:nvSpPr>
          <p:cNvPr id="10" name="Rectangle 9">
            <a:extLst>
              <a:ext uri="{FF2B5EF4-FFF2-40B4-BE49-F238E27FC236}">
                <a16:creationId xmlns:a16="http://schemas.microsoft.com/office/drawing/2014/main" id="{C99BA682-6A07-4479-A2E0-63641B2600AF}"/>
              </a:ext>
            </a:extLst>
          </p:cNvPr>
          <p:cNvSpPr/>
          <p:nvPr/>
        </p:nvSpPr>
        <p:spPr>
          <a:xfrm>
            <a:off x="2311732" y="5032718"/>
            <a:ext cx="3117462" cy="830997"/>
          </a:xfrm>
          <a:prstGeom prst="rect">
            <a:avLst/>
          </a:prstGeom>
        </p:spPr>
        <p:txBody>
          <a:bodyPr wrap="square">
            <a:spAutoFit/>
          </a:bodyPr>
          <a:lstStyle/>
          <a:p>
            <a:r>
              <a:rPr lang="en-GB" sz="2400" dirty="0"/>
              <a:t>(a)	words per minute,</a:t>
            </a:r>
          </a:p>
          <a:p>
            <a:r>
              <a:rPr lang="en-GB" sz="2400" dirty="0"/>
              <a:t>(b)	words per hour.</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FEF2A5E8-E37C-4C3B-B42C-109F43F40F6F}"/>
                  </a:ext>
                </a:extLst>
              </p:cNvPr>
              <p:cNvSpPr/>
              <p:nvPr/>
            </p:nvSpPr>
            <p:spPr>
              <a:xfrm>
                <a:off x="5797904" y="5021838"/>
                <a:ext cx="5959324" cy="616964"/>
              </a:xfrm>
              <a:prstGeom prst="rect">
                <a:avLst/>
              </a:prstGeom>
            </p:spPr>
            <p:txBody>
              <a:bodyPr wrap="none">
                <a:spAutoFit/>
              </a:bodyPr>
              <a:lstStyle/>
              <a:p>
                <a:r>
                  <a:rPr lang="en-GB" sz="2400" dirty="0">
                    <a:solidFill>
                      <a:srgbClr val="FF0000"/>
                    </a:solidFill>
                  </a:rPr>
                  <a:t>Typing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960</m:t>
                        </m:r>
                      </m:num>
                      <m:den>
                        <m:r>
                          <a:rPr lang="en-GB" sz="2400" i="1">
                            <a:solidFill>
                              <a:srgbClr val="FF0000"/>
                            </a:solidFill>
                            <a:latin typeface="Cambria Math" panose="02040503050406030204" pitchFamily="18" charset="0"/>
                          </a:rPr>
                          <m:t>20</m:t>
                        </m:r>
                      </m:den>
                    </m:f>
                  </m:oMath>
                </a14:m>
                <a:r>
                  <a:rPr lang="en-GB" sz="2400" dirty="0">
                    <a:solidFill>
                      <a:srgbClr val="FF0000"/>
                    </a:solidFill>
                  </a:rPr>
                  <a:t> = 48 words per minute</a:t>
                </a:r>
              </a:p>
            </p:txBody>
          </p:sp>
        </mc:Choice>
        <mc:Fallback xmlns="">
          <p:sp>
            <p:nvSpPr>
              <p:cNvPr id="11" name="Rectangle 10">
                <a:extLst>
                  <a:ext uri="{FF2B5EF4-FFF2-40B4-BE49-F238E27FC236}">
                    <a16:creationId xmlns:a16="http://schemas.microsoft.com/office/drawing/2014/main" id="{FEF2A5E8-E37C-4C3B-B42C-109F43F40F6F}"/>
                  </a:ext>
                </a:extLst>
              </p:cNvPr>
              <p:cNvSpPr>
                <a:spLocks noRot="1" noChangeAspect="1" noMove="1" noResize="1" noEditPoints="1" noAdjustHandles="1" noChangeArrowheads="1" noChangeShapeType="1" noTextEdit="1"/>
              </p:cNvSpPr>
              <p:nvPr/>
            </p:nvSpPr>
            <p:spPr>
              <a:xfrm>
                <a:off x="5797904" y="5021838"/>
                <a:ext cx="5959324" cy="616964"/>
              </a:xfrm>
              <a:prstGeom prst="rect">
                <a:avLst/>
              </a:prstGeom>
              <a:blipFill>
                <a:blip r:embed="rId6"/>
                <a:stretch>
                  <a:fillRect l="-1534" b="-8911"/>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C22C5CCE-4F92-4E5D-A28B-E304BB1FFACA}"/>
              </a:ext>
            </a:extLst>
          </p:cNvPr>
          <p:cNvSpPr/>
          <p:nvPr/>
        </p:nvSpPr>
        <p:spPr>
          <a:xfrm>
            <a:off x="5845134" y="5716390"/>
            <a:ext cx="3546805" cy="461665"/>
          </a:xfrm>
          <a:prstGeom prst="rect">
            <a:avLst/>
          </a:prstGeom>
        </p:spPr>
        <p:txBody>
          <a:bodyPr wrap="none">
            <a:spAutoFit/>
          </a:bodyPr>
          <a:lstStyle/>
          <a:p>
            <a:r>
              <a:rPr lang="en-GB" sz="2400" dirty="0">
                <a:solidFill>
                  <a:srgbClr val="FF0000"/>
                </a:solidFill>
              </a:rPr>
              <a:t>Typing speed = 48 x 60  </a:t>
            </a:r>
          </a:p>
        </p:txBody>
      </p:sp>
      <p:sp>
        <p:nvSpPr>
          <p:cNvPr id="13" name="Rectangle 12">
            <a:extLst>
              <a:ext uri="{FF2B5EF4-FFF2-40B4-BE49-F238E27FC236}">
                <a16:creationId xmlns:a16="http://schemas.microsoft.com/office/drawing/2014/main" id="{29D31B7E-04B4-4535-906A-8A10B29F6243}"/>
              </a:ext>
            </a:extLst>
          </p:cNvPr>
          <p:cNvSpPr/>
          <p:nvPr/>
        </p:nvSpPr>
        <p:spPr>
          <a:xfrm>
            <a:off x="7752184" y="6159248"/>
            <a:ext cx="3360215" cy="461665"/>
          </a:xfrm>
          <a:prstGeom prst="rect">
            <a:avLst/>
          </a:prstGeom>
        </p:spPr>
        <p:txBody>
          <a:bodyPr wrap="none">
            <a:spAutoFit/>
          </a:bodyPr>
          <a:lstStyle/>
          <a:p>
            <a:r>
              <a:rPr lang="en-GB" sz="2400" dirty="0">
                <a:solidFill>
                  <a:srgbClr val="FF0000"/>
                </a:solidFill>
              </a:rPr>
              <a:t>= 2880 words per hour </a:t>
            </a:r>
          </a:p>
        </p:txBody>
      </p:sp>
    </p:spTree>
    <p:extLst>
      <p:ext uri="{BB962C8B-B14F-4D97-AF65-F5344CB8AC3E}">
        <p14:creationId xmlns:p14="http://schemas.microsoft.com/office/powerpoint/2010/main" val="29452050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Speed</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47B17540-8EF5-4788-8F22-B81B78775729}"/>
              </a:ext>
            </a:extLst>
          </p:cNvPr>
          <p:cNvSpPr/>
          <p:nvPr/>
        </p:nvSpPr>
        <p:spPr>
          <a:xfrm>
            <a:off x="2218083" y="718882"/>
            <a:ext cx="9433048" cy="3354765"/>
          </a:xfrm>
          <a:prstGeom prst="rect">
            <a:avLst/>
          </a:prstGeom>
        </p:spPr>
        <p:txBody>
          <a:bodyPr wrap="square">
            <a:spAutoFit/>
          </a:bodyPr>
          <a:lstStyle/>
          <a:p>
            <a:pPr marL="457200" indent="-457200">
              <a:buAutoNum type="arabicPeriod"/>
            </a:pPr>
            <a:r>
              <a:rPr lang="en-GB" sz="2400" dirty="0"/>
              <a:t>Peter drives 320 miles in 8 hours.  Calculate his average speed.</a:t>
            </a:r>
          </a:p>
          <a:p>
            <a:pPr marL="457200" indent="-457200">
              <a:buAutoNum type="arabicPeriod"/>
            </a:pPr>
            <a:endParaRPr lang="en-GB" sz="2400" dirty="0"/>
          </a:p>
          <a:p>
            <a:pPr marL="457200" indent="-457200">
              <a:buAutoNum type="arabicPeriod"/>
            </a:pPr>
            <a:endParaRPr lang="en-GB" sz="2400" dirty="0"/>
          </a:p>
          <a:p>
            <a:pPr marL="457200" indent="-457200">
              <a:buAutoNum type="arabicPeriod" startAt="2"/>
            </a:pPr>
            <a:r>
              <a:rPr lang="en-GB" sz="2400" dirty="0"/>
              <a:t>Daisy drives from Sheffield to London, a distance of 168 miles, in 4 hours. Calculate her average speed.</a:t>
            </a:r>
          </a:p>
          <a:p>
            <a:pPr marL="457200" indent="-457200">
              <a:buAutoNum type="arabicPeriod" startAt="2"/>
            </a:pPr>
            <a:endParaRPr lang="en-GB" sz="2400" dirty="0"/>
          </a:p>
          <a:p>
            <a:pPr marL="457200" indent="-457200">
              <a:buAutoNum type="arabicPeriod" startAt="3"/>
            </a:pPr>
            <a:r>
              <a:rPr lang="en-GB" sz="2400" dirty="0"/>
              <a:t>A snail moves 8 m in 2 hours.  Calculate the average speed of the snail in metres per hour.</a:t>
            </a:r>
          </a:p>
          <a:p>
            <a:pPr marL="457200" indent="-457200">
              <a:buAutoNum type="arabicPeriod" startAt="3"/>
            </a:pPr>
            <a:endParaRPr lang="en-GB" dirty="0"/>
          </a:p>
        </p:txBody>
      </p:sp>
      <p:sp>
        <p:nvSpPr>
          <p:cNvPr id="3" name="Rectangle 2">
            <a:extLst>
              <a:ext uri="{FF2B5EF4-FFF2-40B4-BE49-F238E27FC236}">
                <a16:creationId xmlns:a16="http://schemas.microsoft.com/office/drawing/2014/main" id="{61FF2669-B90F-4D79-9CA3-03A0E8A83D65}"/>
              </a:ext>
            </a:extLst>
          </p:cNvPr>
          <p:cNvSpPr/>
          <p:nvPr/>
        </p:nvSpPr>
        <p:spPr>
          <a:xfrm>
            <a:off x="2214136" y="3743045"/>
            <a:ext cx="9829929" cy="2246769"/>
          </a:xfrm>
          <a:prstGeom prst="rect">
            <a:avLst/>
          </a:prstGeom>
        </p:spPr>
        <p:txBody>
          <a:bodyPr wrap="square">
            <a:spAutoFit/>
          </a:bodyPr>
          <a:lstStyle/>
          <a:p>
            <a:pPr marL="457200" indent="-457200">
              <a:buAutoNum type="arabicPeriod" startAt="4"/>
            </a:pPr>
            <a:r>
              <a:rPr lang="en-GB" sz="2400" dirty="0"/>
              <a:t>Rebecca cycles 20 miles on her bike in 2 hours and 30 minutes.  Calculate her average speed in mph.</a:t>
            </a:r>
          </a:p>
          <a:p>
            <a:pPr marL="457200" indent="-457200">
              <a:buAutoNum type="arabicPeriod" startAt="4"/>
            </a:pPr>
            <a:endParaRPr lang="en-GB" sz="2400" dirty="0"/>
          </a:p>
          <a:p>
            <a:pPr marL="457200" indent="-457200">
              <a:buAutoNum type="arabicPeriod" startAt="5"/>
            </a:pPr>
            <a:r>
              <a:rPr lang="en-GB" sz="2400" dirty="0"/>
              <a:t>Julie can type 50 words in 2 minutes. Debbie can type 300 words in 15 minutes. Calculate the typing speed of each of the girls in:</a:t>
            </a:r>
          </a:p>
          <a:p>
            <a:endParaRPr lang="en-GB" dirty="0"/>
          </a:p>
        </p:txBody>
      </p:sp>
      <p:sp>
        <p:nvSpPr>
          <p:cNvPr id="4" name="TextBox 3">
            <a:extLst>
              <a:ext uri="{FF2B5EF4-FFF2-40B4-BE49-F238E27FC236}">
                <a16:creationId xmlns:a16="http://schemas.microsoft.com/office/drawing/2014/main" id="{C54814A9-8231-4626-8D90-FED60FFFB071}"/>
              </a:ext>
            </a:extLst>
          </p:cNvPr>
          <p:cNvSpPr txBox="1"/>
          <p:nvPr/>
        </p:nvSpPr>
        <p:spPr>
          <a:xfrm>
            <a:off x="2711624" y="5661248"/>
            <a:ext cx="3672408" cy="830997"/>
          </a:xfrm>
          <a:prstGeom prst="rect">
            <a:avLst/>
          </a:prstGeom>
          <a:noFill/>
        </p:spPr>
        <p:txBody>
          <a:bodyPr wrap="square" rtlCol="0">
            <a:spAutoFit/>
          </a:bodyPr>
          <a:lstStyle/>
          <a:p>
            <a:r>
              <a:rPr lang="en-GB" sz="2400" dirty="0"/>
              <a:t>(a)	words per minute,</a:t>
            </a:r>
          </a:p>
          <a:p>
            <a:r>
              <a:rPr lang="en-GB" sz="2400" dirty="0"/>
              <a:t>(b)	words per hour.</a:t>
            </a: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406BB0DB-D6EE-4732-98A1-BFA0959D483C}"/>
                  </a:ext>
                </a:extLst>
              </p:cNvPr>
              <p:cNvSpPr/>
              <p:nvPr/>
            </p:nvSpPr>
            <p:spPr>
              <a:xfrm>
                <a:off x="6744072" y="1117680"/>
                <a:ext cx="4367734" cy="617157"/>
              </a:xfrm>
              <a:prstGeom prst="rect">
                <a:avLst/>
              </a:prstGeom>
            </p:spPr>
            <p:txBody>
              <a:bodyPr wrap="none">
                <a:spAutoFit/>
              </a:bodyPr>
              <a:lstStyle/>
              <a:p>
                <a:r>
                  <a:rPr lang="en-GB" sz="2400" dirty="0">
                    <a:solidFill>
                      <a:srgbClr val="FF0000"/>
                    </a:solidFill>
                  </a:rPr>
                  <a:t>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320</m:t>
                        </m:r>
                      </m:num>
                      <m:den>
                        <m:r>
                          <a:rPr lang="en-GB" sz="2400" i="1">
                            <a:solidFill>
                              <a:srgbClr val="FF0000"/>
                            </a:solidFill>
                            <a:latin typeface="Cambria Math" panose="02040503050406030204" pitchFamily="18" charset="0"/>
                          </a:rPr>
                          <m:t>8</m:t>
                        </m:r>
                      </m:den>
                    </m:f>
                  </m:oMath>
                </a14:m>
                <a:r>
                  <a:rPr lang="en-GB" sz="2400" dirty="0">
                    <a:solidFill>
                      <a:srgbClr val="FF0000"/>
                    </a:solidFill>
                  </a:rPr>
                  <a:t> = 40 mph</a:t>
                </a:r>
              </a:p>
            </p:txBody>
          </p:sp>
        </mc:Choice>
        <mc:Fallback xmlns="">
          <p:sp>
            <p:nvSpPr>
              <p:cNvPr id="5" name="Rectangle 4">
                <a:extLst>
                  <a:ext uri="{FF2B5EF4-FFF2-40B4-BE49-F238E27FC236}">
                    <a16:creationId xmlns:a16="http://schemas.microsoft.com/office/drawing/2014/main" id="{406BB0DB-D6EE-4732-98A1-BFA0959D483C}"/>
                  </a:ext>
                </a:extLst>
              </p:cNvPr>
              <p:cNvSpPr>
                <a:spLocks noRot="1" noChangeAspect="1" noMove="1" noResize="1" noEditPoints="1" noAdjustHandles="1" noChangeArrowheads="1" noChangeShapeType="1" noTextEdit="1"/>
              </p:cNvSpPr>
              <p:nvPr/>
            </p:nvSpPr>
            <p:spPr>
              <a:xfrm>
                <a:off x="6744072" y="1117680"/>
                <a:ext cx="4367734" cy="617157"/>
              </a:xfrm>
              <a:prstGeom prst="rect">
                <a:avLst/>
              </a:prstGeom>
              <a:blipFill>
                <a:blip r:embed="rId4"/>
                <a:stretch>
                  <a:fillRect l="-2092" r="-976"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092FACC8-2893-4988-9600-C0EB07DA0DCF}"/>
                  </a:ext>
                </a:extLst>
              </p:cNvPr>
              <p:cNvSpPr/>
              <p:nvPr/>
            </p:nvSpPr>
            <p:spPr>
              <a:xfrm>
                <a:off x="6744072" y="2431613"/>
                <a:ext cx="4452694" cy="614655"/>
              </a:xfrm>
              <a:prstGeom prst="rect">
                <a:avLst/>
              </a:prstGeom>
            </p:spPr>
            <p:txBody>
              <a:bodyPr wrap="none">
                <a:spAutoFit/>
              </a:bodyPr>
              <a:lstStyle/>
              <a:p>
                <a:r>
                  <a:rPr lang="en-GB" sz="2400" dirty="0">
                    <a:solidFill>
                      <a:srgbClr val="FF0000"/>
                    </a:solidFill>
                  </a:rPr>
                  <a:t>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1</m:t>
                        </m:r>
                        <m:r>
                          <a:rPr lang="en-GB" sz="2400" b="0" i="1" smtClean="0">
                            <a:solidFill>
                              <a:srgbClr val="FF0000"/>
                            </a:solidFill>
                            <a:latin typeface="Cambria Math" panose="02040503050406030204" pitchFamily="18" charset="0"/>
                          </a:rPr>
                          <m:t>68</m:t>
                        </m:r>
                      </m:num>
                      <m:den>
                        <m:r>
                          <a:rPr lang="en-GB" sz="2400" b="0" i="1" smtClean="0">
                            <a:solidFill>
                              <a:srgbClr val="FF0000"/>
                            </a:solidFill>
                            <a:latin typeface="Cambria Math" panose="02040503050406030204" pitchFamily="18" charset="0"/>
                          </a:rPr>
                          <m:t>4</m:t>
                        </m:r>
                      </m:den>
                    </m:f>
                  </m:oMath>
                </a14:m>
                <a:r>
                  <a:rPr lang="en-GB" sz="2400" dirty="0">
                    <a:solidFill>
                      <a:srgbClr val="FF0000"/>
                    </a:solidFill>
                  </a:rPr>
                  <a:t> = 41 mph</a:t>
                </a:r>
              </a:p>
            </p:txBody>
          </p:sp>
        </mc:Choice>
        <mc:Fallback xmlns="">
          <p:sp>
            <p:nvSpPr>
              <p:cNvPr id="6" name="Rectangle 5">
                <a:extLst>
                  <a:ext uri="{FF2B5EF4-FFF2-40B4-BE49-F238E27FC236}">
                    <a16:creationId xmlns:a16="http://schemas.microsoft.com/office/drawing/2014/main" id="{092FACC8-2893-4988-9600-C0EB07DA0DCF}"/>
                  </a:ext>
                </a:extLst>
              </p:cNvPr>
              <p:cNvSpPr>
                <a:spLocks noRot="1" noChangeAspect="1" noMove="1" noResize="1" noEditPoints="1" noAdjustHandles="1" noChangeArrowheads="1" noChangeShapeType="1" noTextEdit="1"/>
              </p:cNvSpPr>
              <p:nvPr/>
            </p:nvSpPr>
            <p:spPr>
              <a:xfrm>
                <a:off x="6744072" y="2431613"/>
                <a:ext cx="4452694" cy="614655"/>
              </a:xfrm>
              <a:prstGeom prst="rect">
                <a:avLst/>
              </a:prstGeom>
              <a:blipFill>
                <a:blip r:embed="rId5"/>
                <a:stretch>
                  <a:fillRect l="-2052" r="-958"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23F2C706-50FB-4915-82AF-E3277E604B29}"/>
                  </a:ext>
                </a:extLst>
              </p:cNvPr>
              <p:cNvSpPr/>
              <p:nvPr/>
            </p:nvSpPr>
            <p:spPr>
              <a:xfrm>
                <a:off x="6744072" y="3258345"/>
                <a:ext cx="4962449" cy="614655"/>
              </a:xfrm>
              <a:prstGeom prst="rect">
                <a:avLst/>
              </a:prstGeom>
            </p:spPr>
            <p:txBody>
              <a:bodyPr wrap="none">
                <a:spAutoFit/>
              </a:bodyPr>
              <a:lstStyle/>
              <a:p>
                <a:r>
                  <a:rPr lang="en-GB" sz="2400" dirty="0">
                    <a:solidFill>
                      <a:srgbClr val="FF0000"/>
                    </a:solidFill>
                  </a:rPr>
                  <a:t>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8</m:t>
                        </m:r>
                      </m:num>
                      <m:den>
                        <m:r>
                          <a:rPr lang="en-GB" sz="2400" i="1">
                            <a:solidFill>
                              <a:srgbClr val="FF0000"/>
                            </a:solidFill>
                            <a:latin typeface="Cambria Math" panose="02040503050406030204" pitchFamily="18" charset="0"/>
                          </a:rPr>
                          <m:t>2</m:t>
                        </m:r>
                      </m:den>
                    </m:f>
                    <m:r>
                      <a:rPr lang="en-GB" sz="2400" i="1">
                        <a:solidFill>
                          <a:srgbClr val="FF0000"/>
                        </a:solidFill>
                        <a:latin typeface="Cambria Math" panose="02040503050406030204" pitchFamily="18" charset="0"/>
                      </a:rPr>
                      <m:t> </m:t>
                    </m:r>
                  </m:oMath>
                </a14:m>
                <a:r>
                  <a:rPr lang="en-GB" sz="2400" dirty="0">
                    <a:solidFill>
                      <a:srgbClr val="FF0000"/>
                    </a:solidFill>
                  </a:rPr>
                  <a:t>= 4 metres/hour</a:t>
                </a:r>
                <a:endParaRPr lang="en-GB" sz="2400" dirty="0"/>
              </a:p>
            </p:txBody>
          </p:sp>
        </mc:Choice>
        <mc:Fallback xmlns="">
          <p:sp>
            <p:nvSpPr>
              <p:cNvPr id="7" name="Rectangle 6">
                <a:extLst>
                  <a:ext uri="{FF2B5EF4-FFF2-40B4-BE49-F238E27FC236}">
                    <a16:creationId xmlns:a16="http://schemas.microsoft.com/office/drawing/2014/main" id="{23F2C706-50FB-4915-82AF-E3277E604B29}"/>
                  </a:ext>
                </a:extLst>
              </p:cNvPr>
              <p:cNvSpPr>
                <a:spLocks noRot="1" noChangeAspect="1" noMove="1" noResize="1" noEditPoints="1" noAdjustHandles="1" noChangeArrowheads="1" noChangeShapeType="1" noTextEdit="1"/>
              </p:cNvSpPr>
              <p:nvPr/>
            </p:nvSpPr>
            <p:spPr>
              <a:xfrm>
                <a:off x="6744072" y="3258345"/>
                <a:ext cx="4962449" cy="614655"/>
              </a:xfrm>
              <a:prstGeom prst="rect">
                <a:avLst/>
              </a:prstGeom>
              <a:blipFill>
                <a:blip r:embed="rId6"/>
                <a:stretch>
                  <a:fillRect l="-1843" r="-983"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5994E904-C116-4CF2-B12A-09F1094BE9F7}"/>
                  </a:ext>
                </a:extLst>
              </p:cNvPr>
              <p:cNvSpPr/>
              <p:nvPr/>
            </p:nvSpPr>
            <p:spPr>
              <a:xfrm>
                <a:off x="6804184" y="4375019"/>
                <a:ext cx="4247509" cy="616964"/>
              </a:xfrm>
              <a:prstGeom prst="rect">
                <a:avLst/>
              </a:prstGeom>
            </p:spPr>
            <p:txBody>
              <a:bodyPr wrap="none">
                <a:spAutoFit/>
              </a:bodyPr>
              <a:lstStyle/>
              <a:p>
                <a:r>
                  <a:rPr lang="en-GB" sz="2400" dirty="0">
                    <a:solidFill>
                      <a:srgbClr val="FF0000"/>
                    </a:solidFill>
                  </a:rPr>
                  <a:t>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20</m:t>
                        </m:r>
                      </m:num>
                      <m:den>
                        <m:r>
                          <a:rPr lang="en-GB" sz="2400" b="0" i="1" smtClean="0">
                            <a:solidFill>
                              <a:srgbClr val="FF0000"/>
                            </a:solidFill>
                            <a:latin typeface="Cambria Math" panose="02040503050406030204" pitchFamily="18" charset="0"/>
                          </a:rPr>
                          <m:t>2.5 </m:t>
                        </m:r>
                      </m:den>
                    </m:f>
                  </m:oMath>
                </a14:m>
                <a:r>
                  <a:rPr lang="en-GB" sz="2400" dirty="0">
                    <a:solidFill>
                      <a:srgbClr val="FF0000"/>
                    </a:solidFill>
                  </a:rPr>
                  <a:t> = 8 mph</a:t>
                </a:r>
              </a:p>
            </p:txBody>
          </p:sp>
        </mc:Choice>
        <mc:Fallback xmlns="">
          <p:sp>
            <p:nvSpPr>
              <p:cNvPr id="8" name="Rectangle 7">
                <a:extLst>
                  <a:ext uri="{FF2B5EF4-FFF2-40B4-BE49-F238E27FC236}">
                    <a16:creationId xmlns:a16="http://schemas.microsoft.com/office/drawing/2014/main" id="{5994E904-C116-4CF2-B12A-09F1094BE9F7}"/>
                  </a:ext>
                </a:extLst>
              </p:cNvPr>
              <p:cNvSpPr>
                <a:spLocks noRot="1" noChangeAspect="1" noMove="1" noResize="1" noEditPoints="1" noAdjustHandles="1" noChangeArrowheads="1" noChangeShapeType="1" noTextEdit="1"/>
              </p:cNvSpPr>
              <p:nvPr/>
            </p:nvSpPr>
            <p:spPr>
              <a:xfrm>
                <a:off x="6804184" y="4375019"/>
                <a:ext cx="4247509" cy="616964"/>
              </a:xfrm>
              <a:prstGeom prst="rect">
                <a:avLst/>
              </a:prstGeom>
              <a:blipFill>
                <a:blip r:embed="rId7"/>
                <a:stretch>
                  <a:fillRect l="-2152" r="-1148"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B80AC0CF-DF82-4975-8DCF-AB9979388133}"/>
                  </a:ext>
                </a:extLst>
              </p:cNvPr>
              <p:cNvSpPr/>
              <p:nvPr/>
            </p:nvSpPr>
            <p:spPr>
              <a:xfrm>
                <a:off x="6568255" y="5601556"/>
                <a:ext cx="5321329" cy="619913"/>
              </a:xfrm>
              <a:prstGeom prst="rect">
                <a:avLst/>
              </a:prstGeom>
            </p:spPr>
            <p:txBody>
              <a:bodyPr wrap="none">
                <a:spAutoFit/>
              </a:bodyPr>
              <a:lstStyle/>
              <a:p>
                <a:r>
                  <a:rPr lang="en-GB" sz="2400" dirty="0">
                    <a:solidFill>
                      <a:srgbClr val="FF0000"/>
                    </a:solidFill>
                  </a:rPr>
                  <a:t>Typing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50</m:t>
                        </m:r>
                      </m:num>
                      <m:den>
                        <m:r>
                          <a:rPr lang="en-GB" sz="2400" i="1">
                            <a:solidFill>
                              <a:srgbClr val="FF0000"/>
                            </a:solidFill>
                            <a:latin typeface="Cambria Math" panose="02040503050406030204" pitchFamily="18" charset="0"/>
                          </a:rPr>
                          <m:t>2</m:t>
                        </m:r>
                      </m:den>
                    </m:f>
                  </m:oMath>
                </a14:m>
                <a:r>
                  <a:rPr lang="en-GB" sz="2400" dirty="0">
                    <a:solidFill>
                      <a:srgbClr val="FF0000"/>
                    </a:solidFill>
                  </a:rPr>
                  <a:t> = 25 words/minute</a:t>
                </a:r>
              </a:p>
            </p:txBody>
          </p:sp>
        </mc:Choice>
        <mc:Fallback xmlns="">
          <p:sp>
            <p:nvSpPr>
              <p:cNvPr id="9" name="Rectangle 8">
                <a:extLst>
                  <a:ext uri="{FF2B5EF4-FFF2-40B4-BE49-F238E27FC236}">
                    <a16:creationId xmlns:a16="http://schemas.microsoft.com/office/drawing/2014/main" id="{B80AC0CF-DF82-4975-8DCF-AB9979388133}"/>
                  </a:ext>
                </a:extLst>
              </p:cNvPr>
              <p:cNvSpPr>
                <a:spLocks noRot="1" noChangeAspect="1" noMove="1" noResize="1" noEditPoints="1" noAdjustHandles="1" noChangeArrowheads="1" noChangeShapeType="1" noTextEdit="1"/>
              </p:cNvSpPr>
              <p:nvPr/>
            </p:nvSpPr>
            <p:spPr>
              <a:xfrm>
                <a:off x="6568255" y="5601556"/>
                <a:ext cx="5321329" cy="619913"/>
              </a:xfrm>
              <a:prstGeom prst="rect">
                <a:avLst/>
              </a:prstGeom>
              <a:blipFill>
                <a:blip r:embed="rId8"/>
                <a:stretch>
                  <a:fillRect l="-1718" r="-802" b="-8824"/>
                </a:stretch>
              </a:blipFill>
            </p:spPr>
            <p:txBody>
              <a:bodyPr/>
              <a:lstStyle/>
              <a:p>
                <a:r>
                  <a:rPr lang="en-GB">
                    <a:noFill/>
                  </a:rPr>
                  <a:t> </a:t>
                </a:r>
              </a:p>
            </p:txBody>
          </p:sp>
        </mc:Fallback>
      </mc:AlternateContent>
      <p:sp>
        <p:nvSpPr>
          <p:cNvPr id="10" name="Rectangle 9">
            <a:extLst>
              <a:ext uri="{FF2B5EF4-FFF2-40B4-BE49-F238E27FC236}">
                <a16:creationId xmlns:a16="http://schemas.microsoft.com/office/drawing/2014/main" id="{54BDF143-49C5-4443-AA27-BD7BA79462E4}"/>
              </a:ext>
            </a:extLst>
          </p:cNvPr>
          <p:cNvSpPr/>
          <p:nvPr/>
        </p:nvSpPr>
        <p:spPr>
          <a:xfrm>
            <a:off x="6045954" y="6181630"/>
            <a:ext cx="5936882" cy="461665"/>
          </a:xfrm>
          <a:prstGeom prst="rect">
            <a:avLst/>
          </a:prstGeom>
        </p:spPr>
        <p:txBody>
          <a:bodyPr wrap="none">
            <a:spAutoFit/>
          </a:bodyPr>
          <a:lstStyle/>
          <a:p>
            <a:r>
              <a:rPr lang="en-GB" sz="2400" dirty="0">
                <a:solidFill>
                  <a:srgbClr val="FF0000"/>
                </a:solidFill>
              </a:rPr>
              <a:t>Typing speed = 25 x 60 =1500 words/hour</a:t>
            </a:r>
          </a:p>
        </p:txBody>
      </p:sp>
    </p:spTree>
    <p:extLst>
      <p:ext uri="{BB962C8B-B14F-4D97-AF65-F5344CB8AC3E}">
        <p14:creationId xmlns:p14="http://schemas.microsoft.com/office/powerpoint/2010/main" val="38441386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Speed</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456AC95-C6B7-4D5B-8A17-CBEDB64547B4}"/>
              </a:ext>
            </a:extLst>
          </p:cNvPr>
          <p:cNvSpPr/>
          <p:nvPr/>
        </p:nvSpPr>
        <p:spPr>
          <a:xfrm>
            <a:off x="2351584" y="791742"/>
            <a:ext cx="9433048" cy="1200329"/>
          </a:xfrm>
          <a:prstGeom prst="rect">
            <a:avLst/>
          </a:prstGeom>
        </p:spPr>
        <p:txBody>
          <a:bodyPr wrap="square">
            <a:spAutoFit/>
          </a:bodyPr>
          <a:lstStyle/>
          <a:p>
            <a:r>
              <a:rPr lang="en-GB" sz="2400" dirty="0"/>
              <a:t>6.  A lorry driver keeps a record of each journey he makes.  Calculate the average speed for each journey, using the table below:</a:t>
            </a:r>
          </a:p>
        </p:txBody>
      </p:sp>
      <p:pic>
        <p:nvPicPr>
          <p:cNvPr id="3" name="Picture 2">
            <a:extLst>
              <a:ext uri="{FF2B5EF4-FFF2-40B4-BE49-F238E27FC236}">
                <a16:creationId xmlns:a16="http://schemas.microsoft.com/office/drawing/2014/main" id="{BDA0727F-582C-41FF-A7DE-CD52A513B04A}"/>
              </a:ext>
            </a:extLst>
          </p:cNvPr>
          <p:cNvPicPr>
            <a:picLocks noChangeAspect="1"/>
          </p:cNvPicPr>
          <p:nvPr/>
        </p:nvPicPr>
        <p:blipFill>
          <a:blip r:embed="rId4"/>
          <a:stretch>
            <a:fillRect/>
          </a:stretch>
        </p:blipFill>
        <p:spPr>
          <a:xfrm>
            <a:off x="3503712" y="1700808"/>
            <a:ext cx="7776864" cy="2818408"/>
          </a:xfrm>
          <a:prstGeom prst="rect">
            <a:avLst/>
          </a:prstGeom>
        </p:spPr>
      </p:pic>
      <p:sp>
        <p:nvSpPr>
          <p:cNvPr id="4" name="TextBox 3">
            <a:extLst>
              <a:ext uri="{FF2B5EF4-FFF2-40B4-BE49-F238E27FC236}">
                <a16:creationId xmlns:a16="http://schemas.microsoft.com/office/drawing/2014/main" id="{15F35DF2-C22C-4985-B094-40AD0E091DE9}"/>
              </a:ext>
            </a:extLst>
          </p:cNvPr>
          <p:cNvSpPr txBox="1"/>
          <p:nvPr/>
        </p:nvSpPr>
        <p:spPr>
          <a:xfrm>
            <a:off x="2999656" y="2230726"/>
            <a:ext cx="648072" cy="400110"/>
          </a:xfrm>
          <a:prstGeom prst="rect">
            <a:avLst/>
          </a:prstGeom>
          <a:noFill/>
        </p:spPr>
        <p:txBody>
          <a:bodyPr wrap="square" rtlCol="0">
            <a:spAutoFit/>
          </a:bodyPr>
          <a:lstStyle/>
          <a:p>
            <a:r>
              <a:rPr lang="en-GB" dirty="0"/>
              <a:t>(a)</a:t>
            </a:r>
          </a:p>
        </p:txBody>
      </p:sp>
      <p:sp>
        <p:nvSpPr>
          <p:cNvPr id="5" name="Rectangle 4">
            <a:extLst>
              <a:ext uri="{FF2B5EF4-FFF2-40B4-BE49-F238E27FC236}">
                <a16:creationId xmlns:a16="http://schemas.microsoft.com/office/drawing/2014/main" id="{D89B33B6-E624-4C30-89F2-245A257D109F}"/>
              </a:ext>
            </a:extLst>
          </p:cNvPr>
          <p:cNvSpPr/>
          <p:nvPr/>
        </p:nvSpPr>
        <p:spPr>
          <a:xfrm>
            <a:off x="2999656" y="2640606"/>
            <a:ext cx="497252" cy="400110"/>
          </a:xfrm>
          <a:prstGeom prst="rect">
            <a:avLst/>
          </a:prstGeom>
        </p:spPr>
        <p:txBody>
          <a:bodyPr wrap="none">
            <a:spAutoFit/>
          </a:bodyPr>
          <a:lstStyle/>
          <a:p>
            <a:r>
              <a:rPr lang="en-GB" dirty="0"/>
              <a:t>(b)</a:t>
            </a:r>
          </a:p>
        </p:txBody>
      </p:sp>
      <p:sp>
        <p:nvSpPr>
          <p:cNvPr id="6" name="Rectangle 5">
            <a:extLst>
              <a:ext uri="{FF2B5EF4-FFF2-40B4-BE49-F238E27FC236}">
                <a16:creationId xmlns:a16="http://schemas.microsoft.com/office/drawing/2014/main" id="{495CB6B3-076C-44F7-8AA0-3B117D290724}"/>
              </a:ext>
            </a:extLst>
          </p:cNvPr>
          <p:cNvSpPr/>
          <p:nvPr/>
        </p:nvSpPr>
        <p:spPr>
          <a:xfrm>
            <a:off x="2999656" y="3071947"/>
            <a:ext cx="482824" cy="400110"/>
          </a:xfrm>
          <a:prstGeom prst="rect">
            <a:avLst/>
          </a:prstGeom>
        </p:spPr>
        <p:txBody>
          <a:bodyPr wrap="none">
            <a:spAutoFit/>
          </a:bodyPr>
          <a:lstStyle/>
          <a:p>
            <a:r>
              <a:rPr lang="en-GB" dirty="0"/>
              <a:t>(c)</a:t>
            </a:r>
          </a:p>
        </p:txBody>
      </p:sp>
      <p:sp>
        <p:nvSpPr>
          <p:cNvPr id="7" name="Rectangle 6">
            <a:extLst>
              <a:ext uri="{FF2B5EF4-FFF2-40B4-BE49-F238E27FC236}">
                <a16:creationId xmlns:a16="http://schemas.microsoft.com/office/drawing/2014/main" id="{C92847F0-2DDC-4A65-BC1A-95134CCDE07D}"/>
              </a:ext>
            </a:extLst>
          </p:cNvPr>
          <p:cNvSpPr/>
          <p:nvPr/>
        </p:nvSpPr>
        <p:spPr>
          <a:xfrm>
            <a:off x="3006460" y="3470753"/>
            <a:ext cx="497252" cy="400110"/>
          </a:xfrm>
          <a:prstGeom prst="rect">
            <a:avLst/>
          </a:prstGeom>
        </p:spPr>
        <p:txBody>
          <a:bodyPr wrap="none">
            <a:spAutoFit/>
          </a:bodyPr>
          <a:lstStyle/>
          <a:p>
            <a:r>
              <a:rPr lang="en-GB" dirty="0"/>
              <a:t>(d)</a:t>
            </a:r>
          </a:p>
        </p:txBody>
      </p:sp>
      <p:sp>
        <p:nvSpPr>
          <p:cNvPr id="8" name="Rectangle 7">
            <a:extLst>
              <a:ext uri="{FF2B5EF4-FFF2-40B4-BE49-F238E27FC236}">
                <a16:creationId xmlns:a16="http://schemas.microsoft.com/office/drawing/2014/main" id="{9AE7DCD5-7F81-43DE-894F-EFF09E884A8D}"/>
              </a:ext>
            </a:extLst>
          </p:cNvPr>
          <p:cNvSpPr/>
          <p:nvPr/>
        </p:nvSpPr>
        <p:spPr>
          <a:xfrm>
            <a:off x="2992442" y="3902094"/>
            <a:ext cx="497252" cy="400110"/>
          </a:xfrm>
          <a:prstGeom prst="rect">
            <a:avLst/>
          </a:prstGeom>
        </p:spPr>
        <p:txBody>
          <a:bodyPr wrap="none">
            <a:spAutoFit/>
          </a:bodyPr>
          <a:lstStyle/>
          <a:p>
            <a:r>
              <a:rPr lang="en-GB" dirty="0"/>
              <a:t>(e)</a:t>
            </a:r>
          </a:p>
        </p:txBody>
      </p:sp>
      <p:sp>
        <p:nvSpPr>
          <p:cNvPr id="9" name="TextBox 8">
            <a:extLst>
              <a:ext uri="{FF2B5EF4-FFF2-40B4-BE49-F238E27FC236}">
                <a16:creationId xmlns:a16="http://schemas.microsoft.com/office/drawing/2014/main" id="{BD50B080-2FC1-422D-89B0-61502A755E19}"/>
              </a:ext>
            </a:extLst>
          </p:cNvPr>
          <p:cNvSpPr txBox="1"/>
          <p:nvPr/>
        </p:nvSpPr>
        <p:spPr>
          <a:xfrm>
            <a:off x="2244799" y="4557434"/>
            <a:ext cx="1440160" cy="461665"/>
          </a:xfrm>
          <a:prstGeom prst="rect">
            <a:avLst/>
          </a:prstGeom>
          <a:noFill/>
        </p:spPr>
        <p:txBody>
          <a:bodyPr wrap="square" rtlCol="0">
            <a:spAutoFit/>
          </a:bodyPr>
          <a:lstStyle/>
          <a:p>
            <a:r>
              <a:rPr lang="en-GB" sz="2400" b="1" dirty="0"/>
              <a:t>Solution</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27D1087F-034C-4389-A9E7-7B0660CF3160}"/>
                  </a:ext>
                </a:extLst>
              </p:cNvPr>
              <p:cNvSpPr/>
              <p:nvPr/>
            </p:nvSpPr>
            <p:spPr>
              <a:xfrm>
                <a:off x="2240770" y="4948982"/>
                <a:ext cx="4812408" cy="614655"/>
              </a:xfrm>
              <a:prstGeom prst="rect">
                <a:avLst/>
              </a:prstGeom>
            </p:spPr>
            <p:txBody>
              <a:bodyPr wrap="none">
                <a:spAutoFit/>
              </a:bodyPr>
              <a:lstStyle/>
              <a:p>
                <a:r>
                  <a:rPr lang="en-GB" sz="2400" dirty="0">
                    <a:solidFill>
                      <a:srgbClr val="FF0000"/>
                    </a:solidFill>
                  </a:rPr>
                  <a:t>(a) 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172</m:t>
                        </m:r>
                      </m:num>
                      <m:den>
                        <m:r>
                          <a:rPr lang="en-GB" sz="2400" b="0" i="1" smtClean="0">
                            <a:solidFill>
                              <a:srgbClr val="FF0000"/>
                            </a:solidFill>
                            <a:latin typeface="Cambria Math" panose="02040503050406030204" pitchFamily="18" charset="0"/>
                          </a:rPr>
                          <m:t>4</m:t>
                        </m:r>
                      </m:den>
                    </m:f>
                  </m:oMath>
                </a14:m>
                <a:r>
                  <a:rPr lang="en-GB" sz="2400" dirty="0">
                    <a:solidFill>
                      <a:srgbClr val="FF0000"/>
                    </a:solidFill>
                  </a:rPr>
                  <a:t> = 43 mph</a:t>
                </a:r>
              </a:p>
            </p:txBody>
          </p:sp>
        </mc:Choice>
        <mc:Fallback xmlns="">
          <p:sp>
            <p:nvSpPr>
              <p:cNvPr id="10" name="Rectangle 9">
                <a:extLst>
                  <a:ext uri="{FF2B5EF4-FFF2-40B4-BE49-F238E27FC236}">
                    <a16:creationId xmlns:a16="http://schemas.microsoft.com/office/drawing/2014/main" id="{27D1087F-034C-4389-A9E7-7B0660CF3160}"/>
                  </a:ext>
                </a:extLst>
              </p:cNvPr>
              <p:cNvSpPr>
                <a:spLocks noRot="1" noChangeAspect="1" noMove="1" noResize="1" noEditPoints="1" noAdjustHandles="1" noChangeArrowheads="1" noChangeShapeType="1" noTextEdit="1"/>
              </p:cNvSpPr>
              <p:nvPr/>
            </p:nvSpPr>
            <p:spPr>
              <a:xfrm>
                <a:off x="2240770" y="4948982"/>
                <a:ext cx="4812408" cy="614655"/>
              </a:xfrm>
              <a:prstGeom prst="rect">
                <a:avLst/>
              </a:prstGeom>
              <a:blipFill>
                <a:blip r:embed="rId5"/>
                <a:stretch>
                  <a:fillRect l="-2028" r="-760"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767E489A-D159-4BAE-B926-EF0BBCDDBB50}"/>
                  </a:ext>
                </a:extLst>
              </p:cNvPr>
              <p:cNvSpPr/>
              <p:nvPr/>
            </p:nvSpPr>
            <p:spPr>
              <a:xfrm>
                <a:off x="2244799" y="5516037"/>
                <a:ext cx="4812408" cy="616964"/>
              </a:xfrm>
              <a:prstGeom prst="rect">
                <a:avLst/>
              </a:prstGeom>
            </p:spPr>
            <p:txBody>
              <a:bodyPr wrap="none">
                <a:spAutoFit/>
              </a:bodyPr>
              <a:lstStyle/>
              <a:p>
                <a:r>
                  <a:rPr lang="en-GB" sz="2400" dirty="0">
                    <a:solidFill>
                      <a:srgbClr val="FF0000"/>
                    </a:solidFill>
                  </a:rPr>
                  <a:t>(b) 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280</m:t>
                        </m:r>
                      </m:num>
                      <m:den>
                        <m:r>
                          <a:rPr lang="en-GB" sz="2400" b="0" i="1" smtClean="0">
                            <a:solidFill>
                              <a:srgbClr val="FF0000"/>
                            </a:solidFill>
                            <a:latin typeface="Cambria Math" panose="02040503050406030204" pitchFamily="18" charset="0"/>
                          </a:rPr>
                          <m:t>5</m:t>
                        </m:r>
                      </m:den>
                    </m:f>
                  </m:oMath>
                </a14:m>
                <a:r>
                  <a:rPr lang="en-GB" sz="2400" dirty="0">
                    <a:solidFill>
                      <a:srgbClr val="FF0000"/>
                    </a:solidFill>
                  </a:rPr>
                  <a:t> = 56 mph</a:t>
                </a:r>
              </a:p>
            </p:txBody>
          </p:sp>
        </mc:Choice>
        <mc:Fallback xmlns="">
          <p:sp>
            <p:nvSpPr>
              <p:cNvPr id="11" name="Rectangle 10">
                <a:extLst>
                  <a:ext uri="{FF2B5EF4-FFF2-40B4-BE49-F238E27FC236}">
                    <a16:creationId xmlns:a16="http://schemas.microsoft.com/office/drawing/2014/main" id="{767E489A-D159-4BAE-B926-EF0BBCDDBB50}"/>
                  </a:ext>
                </a:extLst>
              </p:cNvPr>
              <p:cNvSpPr>
                <a:spLocks noRot="1" noChangeAspect="1" noMove="1" noResize="1" noEditPoints="1" noAdjustHandles="1" noChangeArrowheads="1" noChangeShapeType="1" noTextEdit="1"/>
              </p:cNvSpPr>
              <p:nvPr/>
            </p:nvSpPr>
            <p:spPr>
              <a:xfrm>
                <a:off x="2244799" y="5516037"/>
                <a:ext cx="4812408" cy="616964"/>
              </a:xfrm>
              <a:prstGeom prst="rect">
                <a:avLst/>
              </a:prstGeom>
              <a:blipFill>
                <a:blip r:embed="rId6"/>
                <a:stretch>
                  <a:fillRect l="-1899" r="-759"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0BEFF1D7-6A01-4AEB-898A-8702C558C803}"/>
                  </a:ext>
                </a:extLst>
              </p:cNvPr>
              <p:cNvSpPr/>
              <p:nvPr/>
            </p:nvSpPr>
            <p:spPr>
              <a:xfrm>
                <a:off x="2270635" y="6066258"/>
                <a:ext cx="5051255" cy="617157"/>
              </a:xfrm>
              <a:prstGeom prst="rect">
                <a:avLst/>
              </a:prstGeom>
            </p:spPr>
            <p:txBody>
              <a:bodyPr wrap="none">
                <a:spAutoFit/>
              </a:bodyPr>
              <a:lstStyle/>
              <a:p>
                <a:r>
                  <a:rPr lang="en-GB" sz="2400" dirty="0">
                    <a:solidFill>
                      <a:srgbClr val="FF0000"/>
                    </a:solidFill>
                  </a:rPr>
                  <a:t>(c) 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i="1">
                            <a:solidFill>
                              <a:srgbClr val="FF0000"/>
                            </a:solidFill>
                            <a:latin typeface="Cambria Math" panose="02040503050406030204" pitchFamily="18" charset="0"/>
                          </a:rPr>
                          <m:t>3</m:t>
                        </m:r>
                        <m:r>
                          <a:rPr lang="en-GB" sz="2400" b="0" i="1" smtClean="0">
                            <a:solidFill>
                              <a:srgbClr val="FF0000"/>
                            </a:solidFill>
                            <a:latin typeface="Cambria Math" panose="02040503050406030204" pitchFamily="18" charset="0"/>
                          </a:rPr>
                          <m:t>00</m:t>
                        </m:r>
                      </m:num>
                      <m:den>
                        <m:r>
                          <a:rPr lang="en-GB" sz="2400" i="1">
                            <a:solidFill>
                              <a:srgbClr val="FF0000"/>
                            </a:solidFill>
                            <a:latin typeface="Cambria Math" panose="02040503050406030204" pitchFamily="18" charset="0"/>
                          </a:rPr>
                          <m:t>8</m:t>
                        </m:r>
                      </m:den>
                    </m:f>
                  </m:oMath>
                </a14:m>
                <a:r>
                  <a:rPr lang="en-GB" sz="2400" dirty="0">
                    <a:solidFill>
                      <a:srgbClr val="FF0000"/>
                    </a:solidFill>
                  </a:rPr>
                  <a:t> = 37.5 mph</a:t>
                </a:r>
              </a:p>
            </p:txBody>
          </p:sp>
        </mc:Choice>
        <mc:Fallback xmlns="">
          <p:sp>
            <p:nvSpPr>
              <p:cNvPr id="12" name="Rectangle 11">
                <a:extLst>
                  <a:ext uri="{FF2B5EF4-FFF2-40B4-BE49-F238E27FC236}">
                    <a16:creationId xmlns:a16="http://schemas.microsoft.com/office/drawing/2014/main" id="{0BEFF1D7-6A01-4AEB-898A-8702C558C803}"/>
                  </a:ext>
                </a:extLst>
              </p:cNvPr>
              <p:cNvSpPr>
                <a:spLocks noRot="1" noChangeAspect="1" noMove="1" noResize="1" noEditPoints="1" noAdjustHandles="1" noChangeArrowheads="1" noChangeShapeType="1" noTextEdit="1"/>
              </p:cNvSpPr>
              <p:nvPr/>
            </p:nvSpPr>
            <p:spPr>
              <a:xfrm>
                <a:off x="2270635" y="6066258"/>
                <a:ext cx="5051255" cy="617157"/>
              </a:xfrm>
              <a:prstGeom prst="rect">
                <a:avLst/>
              </a:prstGeom>
              <a:blipFill>
                <a:blip r:embed="rId7"/>
                <a:stretch>
                  <a:fillRect l="-1809" r="-724"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33AC8626-6ABF-4855-BE00-35D019E35AE0}"/>
                  </a:ext>
                </a:extLst>
              </p:cNvPr>
              <p:cNvSpPr/>
              <p:nvPr/>
            </p:nvSpPr>
            <p:spPr>
              <a:xfrm>
                <a:off x="7174795" y="4905324"/>
                <a:ext cx="4812408" cy="616964"/>
              </a:xfrm>
              <a:prstGeom prst="rect">
                <a:avLst/>
              </a:prstGeom>
            </p:spPr>
            <p:txBody>
              <a:bodyPr wrap="none">
                <a:spAutoFit/>
              </a:bodyPr>
              <a:lstStyle/>
              <a:p>
                <a:r>
                  <a:rPr lang="en-GB" sz="2400" dirty="0">
                    <a:solidFill>
                      <a:srgbClr val="FF0000"/>
                    </a:solidFill>
                  </a:rPr>
                  <a:t>(d) 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120</m:t>
                        </m:r>
                      </m:num>
                      <m:den>
                        <m:r>
                          <a:rPr lang="en-GB" sz="2400" b="0" i="1" smtClean="0">
                            <a:solidFill>
                              <a:srgbClr val="FF0000"/>
                            </a:solidFill>
                            <a:latin typeface="Cambria Math" panose="02040503050406030204" pitchFamily="18" charset="0"/>
                          </a:rPr>
                          <m:t>2.5</m:t>
                        </m:r>
                      </m:den>
                    </m:f>
                  </m:oMath>
                </a14:m>
                <a:r>
                  <a:rPr lang="en-GB" sz="2400" dirty="0">
                    <a:solidFill>
                      <a:srgbClr val="FF0000"/>
                    </a:solidFill>
                  </a:rPr>
                  <a:t> = 48 mph</a:t>
                </a:r>
              </a:p>
            </p:txBody>
          </p:sp>
        </mc:Choice>
        <mc:Fallback xmlns="">
          <p:sp>
            <p:nvSpPr>
              <p:cNvPr id="13" name="Rectangle 12">
                <a:extLst>
                  <a:ext uri="{FF2B5EF4-FFF2-40B4-BE49-F238E27FC236}">
                    <a16:creationId xmlns:a16="http://schemas.microsoft.com/office/drawing/2014/main" id="{33AC8626-6ABF-4855-BE00-35D019E35AE0}"/>
                  </a:ext>
                </a:extLst>
              </p:cNvPr>
              <p:cNvSpPr>
                <a:spLocks noRot="1" noChangeAspect="1" noMove="1" noResize="1" noEditPoints="1" noAdjustHandles="1" noChangeArrowheads="1" noChangeShapeType="1" noTextEdit="1"/>
              </p:cNvSpPr>
              <p:nvPr/>
            </p:nvSpPr>
            <p:spPr>
              <a:xfrm>
                <a:off x="7174795" y="4905324"/>
                <a:ext cx="4812408" cy="616964"/>
              </a:xfrm>
              <a:prstGeom prst="rect">
                <a:avLst/>
              </a:prstGeom>
              <a:blipFill>
                <a:blip r:embed="rId8"/>
                <a:stretch>
                  <a:fillRect l="-2028" r="-760"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5972C803-EE75-486E-8970-D5D24FE8D245}"/>
                  </a:ext>
                </a:extLst>
              </p:cNvPr>
              <p:cNvSpPr/>
              <p:nvPr/>
            </p:nvSpPr>
            <p:spPr>
              <a:xfrm>
                <a:off x="7171927" y="5488596"/>
                <a:ext cx="4812408" cy="622222"/>
              </a:xfrm>
              <a:prstGeom prst="rect">
                <a:avLst/>
              </a:prstGeom>
            </p:spPr>
            <p:txBody>
              <a:bodyPr wrap="none">
                <a:spAutoFit/>
              </a:bodyPr>
              <a:lstStyle/>
              <a:p>
                <a:r>
                  <a:rPr lang="en-GB" sz="2400" dirty="0">
                    <a:solidFill>
                      <a:srgbClr val="FF0000"/>
                    </a:solidFill>
                  </a:rPr>
                  <a:t>(e) 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175</m:t>
                        </m:r>
                      </m:num>
                      <m:den>
                        <m:r>
                          <a:rPr lang="en-GB" sz="2400" b="0" i="1" smtClean="0">
                            <a:solidFill>
                              <a:srgbClr val="FF0000"/>
                            </a:solidFill>
                            <a:latin typeface="Cambria Math" panose="02040503050406030204" pitchFamily="18" charset="0"/>
                          </a:rPr>
                          <m:t>5</m:t>
                        </m:r>
                      </m:den>
                    </m:f>
                  </m:oMath>
                </a14:m>
                <a:r>
                  <a:rPr lang="en-GB" sz="2400" dirty="0">
                    <a:solidFill>
                      <a:srgbClr val="FF0000"/>
                    </a:solidFill>
                  </a:rPr>
                  <a:t> = 35 mph</a:t>
                </a:r>
              </a:p>
            </p:txBody>
          </p:sp>
        </mc:Choice>
        <mc:Fallback xmlns="">
          <p:sp>
            <p:nvSpPr>
              <p:cNvPr id="14" name="Rectangle 13">
                <a:extLst>
                  <a:ext uri="{FF2B5EF4-FFF2-40B4-BE49-F238E27FC236}">
                    <a16:creationId xmlns:a16="http://schemas.microsoft.com/office/drawing/2014/main" id="{5972C803-EE75-486E-8970-D5D24FE8D245}"/>
                  </a:ext>
                </a:extLst>
              </p:cNvPr>
              <p:cNvSpPr>
                <a:spLocks noRot="1" noChangeAspect="1" noMove="1" noResize="1" noEditPoints="1" noAdjustHandles="1" noChangeArrowheads="1" noChangeShapeType="1" noTextEdit="1"/>
              </p:cNvSpPr>
              <p:nvPr/>
            </p:nvSpPr>
            <p:spPr>
              <a:xfrm>
                <a:off x="7171927" y="5488596"/>
                <a:ext cx="4812408" cy="622222"/>
              </a:xfrm>
              <a:prstGeom prst="rect">
                <a:avLst/>
              </a:prstGeom>
              <a:blipFill>
                <a:blip r:embed="rId9"/>
                <a:stretch>
                  <a:fillRect l="-1899" r="-759" b="-8824"/>
                </a:stretch>
              </a:blipFill>
            </p:spPr>
            <p:txBody>
              <a:bodyPr/>
              <a:lstStyle/>
              <a:p>
                <a:r>
                  <a:rPr lang="en-GB">
                    <a:noFill/>
                  </a:rPr>
                  <a:t> </a:t>
                </a:r>
              </a:p>
            </p:txBody>
          </p:sp>
        </mc:Fallback>
      </mc:AlternateContent>
      <p:sp>
        <p:nvSpPr>
          <p:cNvPr id="18" name="Rectangle 17">
            <a:extLst>
              <a:ext uri="{FF2B5EF4-FFF2-40B4-BE49-F238E27FC236}">
                <a16:creationId xmlns:a16="http://schemas.microsoft.com/office/drawing/2014/main" id="{F8C400BD-F5C6-4A12-9B69-1D2336047CE4}"/>
              </a:ext>
            </a:extLst>
          </p:cNvPr>
          <p:cNvSpPr/>
          <p:nvPr/>
        </p:nvSpPr>
        <p:spPr bwMode="auto">
          <a:xfrm>
            <a:off x="3503712" y="1716816"/>
            <a:ext cx="7776864" cy="280240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2564207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3" name="TextBox 2"/>
          <p:cNvSpPr txBox="1">
            <a:spLocks noChangeArrowheads="1"/>
          </p:cNvSpPr>
          <p:nvPr/>
        </p:nvSpPr>
        <p:spPr bwMode="auto">
          <a:xfrm>
            <a:off x="2214136" y="44624"/>
            <a:ext cx="99844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pPr>
            <a:r>
              <a:rPr lang="en-US" altLang="en-US" sz="2800" b="1" dirty="0"/>
              <a:t>Skill Check: Speed</a:t>
            </a:r>
          </a:p>
        </p:txBody>
      </p:sp>
      <p:pic>
        <p:nvPicPr>
          <p:cNvPr id="1537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70600" y="3416300"/>
            <a:ext cx="38100"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3E3DAFD-4091-41B6-80CA-66BDBC6880EC}"/>
              </a:ext>
            </a:extLst>
          </p:cNvPr>
          <p:cNvSpPr/>
          <p:nvPr/>
        </p:nvSpPr>
        <p:spPr>
          <a:xfrm>
            <a:off x="2351584" y="764704"/>
            <a:ext cx="9538964" cy="1569660"/>
          </a:xfrm>
          <a:prstGeom prst="rect">
            <a:avLst/>
          </a:prstGeom>
        </p:spPr>
        <p:txBody>
          <a:bodyPr wrap="square">
            <a:spAutoFit/>
          </a:bodyPr>
          <a:lstStyle/>
          <a:p>
            <a:r>
              <a:rPr lang="en-GB" sz="2400" dirty="0"/>
              <a:t>7. Fatima, Emma and Andy each drive from London to Brighton, a distance of 60 miles.  Fatima takes 1 hour, Emma takes 2 hours and Andy takes 1.5 hours. Calculate the average speed for each of the drivers.</a:t>
            </a:r>
          </a:p>
        </p:txBody>
      </p:sp>
      <p:sp>
        <p:nvSpPr>
          <p:cNvPr id="3" name="Rectangle 2">
            <a:extLst>
              <a:ext uri="{FF2B5EF4-FFF2-40B4-BE49-F238E27FC236}">
                <a16:creationId xmlns:a16="http://schemas.microsoft.com/office/drawing/2014/main" id="{CDB10E9A-06AA-4519-899F-A0B7CD74A110}"/>
              </a:ext>
            </a:extLst>
          </p:cNvPr>
          <p:cNvSpPr/>
          <p:nvPr/>
        </p:nvSpPr>
        <p:spPr>
          <a:xfrm>
            <a:off x="2351584" y="2818229"/>
            <a:ext cx="7063152" cy="461665"/>
          </a:xfrm>
          <a:prstGeom prst="rect">
            <a:avLst/>
          </a:prstGeom>
        </p:spPr>
        <p:txBody>
          <a:bodyPr wrap="none">
            <a:spAutoFit/>
          </a:bodyPr>
          <a:lstStyle/>
          <a:p>
            <a:r>
              <a:rPr lang="en-GB" sz="2400" dirty="0"/>
              <a:t>8. Eva drives from Edinburgh to Dover in 3 stages:</a:t>
            </a:r>
          </a:p>
        </p:txBody>
      </p:sp>
      <p:pic>
        <p:nvPicPr>
          <p:cNvPr id="4" name="Picture 3">
            <a:extLst>
              <a:ext uri="{FF2B5EF4-FFF2-40B4-BE49-F238E27FC236}">
                <a16:creationId xmlns:a16="http://schemas.microsoft.com/office/drawing/2014/main" id="{CADD74D2-2FBE-4793-9F5F-6F731FC37FCF}"/>
              </a:ext>
            </a:extLst>
          </p:cNvPr>
          <p:cNvPicPr>
            <a:picLocks noChangeAspect="1"/>
          </p:cNvPicPr>
          <p:nvPr/>
        </p:nvPicPr>
        <p:blipFill>
          <a:blip r:embed="rId4"/>
          <a:stretch>
            <a:fillRect/>
          </a:stretch>
        </p:blipFill>
        <p:spPr>
          <a:xfrm>
            <a:off x="2773269" y="3279894"/>
            <a:ext cx="8369977" cy="1881051"/>
          </a:xfrm>
          <a:prstGeom prst="rect">
            <a:avLst/>
          </a:prstGeom>
        </p:spPr>
      </p:pic>
      <p:sp>
        <p:nvSpPr>
          <p:cNvPr id="5" name="Rectangle 4">
            <a:extLst>
              <a:ext uri="{FF2B5EF4-FFF2-40B4-BE49-F238E27FC236}">
                <a16:creationId xmlns:a16="http://schemas.microsoft.com/office/drawing/2014/main" id="{E5AF0E10-0CE7-42D5-8D27-6C840C583AD3}"/>
              </a:ext>
            </a:extLst>
          </p:cNvPr>
          <p:cNvSpPr/>
          <p:nvPr/>
        </p:nvSpPr>
        <p:spPr>
          <a:xfrm>
            <a:off x="2351584" y="5202901"/>
            <a:ext cx="9073008" cy="461665"/>
          </a:xfrm>
          <a:prstGeom prst="rect">
            <a:avLst/>
          </a:prstGeom>
        </p:spPr>
        <p:txBody>
          <a:bodyPr wrap="square">
            <a:spAutoFit/>
          </a:bodyPr>
          <a:lstStyle/>
          <a:p>
            <a:r>
              <a:rPr lang="en-GB" sz="2400" dirty="0"/>
              <a:t>Calculate her average speed for each stage of her journey.</a:t>
            </a:r>
          </a:p>
        </p:txBody>
      </p:sp>
      <p:sp>
        <p:nvSpPr>
          <p:cNvPr id="6" name="TextBox 5">
            <a:extLst>
              <a:ext uri="{FF2B5EF4-FFF2-40B4-BE49-F238E27FC236}">
                <a16:creationId xmlns:a16="http://schemas.microsoft.com/office/drawing/2014/main" id="{DAA1EAB5-20FC-4E1E-81BF-9DF01F95352B}"/>
              </a:ext>
            </a:extLst>
          </p:cNvPr>
          <p:cNvSpPr txBox="1"/>
          <p:nvPr/>
        </p:nvSpPr>
        <p:spPr>
          <a:xfrm>
            <a:off x="2366374" y="2257698"/>
            <a:ext cx="3034699" cy="461665"/>
          </a:xfrm>
          <a:prstGeom prst="rect">
            <a:avLst/>
          </a:prstGeom>
          <a:noFill/>
        </p:spPr>
        <p:txBody>
          <a:bodyPr wrap="square" rtlCol="0">
            <a:spAutoFit/>
          </a:bodyPr>
          <a:lstStyle/>
          <a:p>
            <a:r>
              <a:rPr lang="en-GB" sz="2400" dirty="0">
                <a:solidFill>
                  <a:srgbClr val="FF0000"/>
                </a:solidFill>
              </a:rPr>
              <a:t>(a) Fatima = 60 mph</a:t>
            </a:r>
          </a:p>
        </p:txBody>
      </p:sp>
      <p:sp>
        <p:nvSpPr>
          <p:cNvPr id="7" name="Rectangle 6">
            <a:extLst>
              <a:ext uri="{FF2B5EF4-FFF2-40B4-BE49-F238E27FC236}">
                <a16:creationId xmlns:a16="http://schemas.microsoft.com/office/drawing/2014/main" id="{5AB04A84-27AA-4F27-9672-BD6DB92CCFCD}"/>
              </a:ext>
            </a:extLst>
          </p:cNvPr>
          <p:cNvSpPr/>
          <p:nvPr/>
        </p:nvSpPr>
        <p:spPr>
          <a:xfrm>
            <a:off x="5401073" y="2240842"/>
            <a:ext cx="2912977" cy="461665"/>
          </a:xfrm>
          <a:prstGeom prst="rect">
            <a:avLst/>
          </a:prstGeom>
        </p:spPr>
        <p:txBody>
          <a:bodyPr wrap="none">
            <a:spAutoFit/>
          </a:bodyPr>
          <a:lstStyle/>
          <a:p>
            <a:r>
              <a:rPr lang="en-GB" sz="2400" dirty="0">
                <a:solidFill>
                  <a:srgbClr val="FF0000"/>
                </a:solidFill>
              </a:rPr>
              <a:t>(b) Emma = 30 mph</a:t>
            </a:r>
          </a:p>
        </p:txBody>
      </p:sp>
      <p:sp>
        <p:nvSpPr>
          <p:cNvPr id="8" name="Rectangle 7">
            <a:extLst>
              <a:ext uri="{FF2B5EF4-FFF2-40B4-BE49-F238E27FC236}">
                <a16:creationId xmlns:a16="http://schemas.microsoft.com/office/drawing/2014/main" id="{001DFBD9-CFD7-45B5-AAB2-6014EE70714D}"/>
              </a:ext>
            </a:extLst>
          </p:cNvPr>
          <p:cNvSpPr/>
          <p:nvPr/>
        </p:nvSpPr>
        <p:spPr>
          <a:xfrm>
            <a:off x="8409150" y="2227577"/>
            <a:ext cx="2690801" cy="461665"/>
          </a:xfrm>
          <a:prstGeom prst="rect">
            <a:avLst/>
          </a:prstGeom>
        </p:spPr>
        <p:txBody>
          <a:bodyPr wrap="none">
            <a:spAutoFit/>
          </a:bodyPr>
          <a:lstStyle/>
          <a:p>
            <a:r>
              <a:rPr lang="en-GB" sz="2400" dirty="0">
                <a:solidFill>
                  <a:srgbClr val="FF0000"/>
                </a:solidFill>
              </a:rPr>
              <a:t>(c) Andy = 40 mph</a:t>
            </a:r>
          </a:p>
        </p:txBody>
      </p:sp>
      <p:sp>
        <p:nvSpPr>
          <p:cNvPr id="9" name="TextBox 8">
            <a:extLst>
              <a:ext uri="{FF2B5EF4-FFF2-40B4-BE49-F238E27FC236}">
                <a16:creationId xmlns:a16="http://schemas.microsoft.com/office/drawing/2014/main" id="{06B007C5-1805-450C-9164-A14E92B6B729}"/>
              </a:ext>
            </a:extLst>
          </p:cNvPr>
          <p:cNvSpPr txBox="1"/>
          <p:nvPr/>
        </p:nvSpPr>
        <p:spPr>
          <a:xfrm>
            <a:off x="2351584" y="4576411"/>
            <a:ext cx="576064" cy="400110"/>
          </a:xfrm>
          <a:prstGeom prst="rect">
            <a:avLst/>
          </a:prstGeom>
          <a:noFill/>
        </p:spPr>
        <p:txBody>
          <a:bodyPr wrap="square" rtlCol="0">
            <a:spAutoFit/>
          </a:bodyPr>
          <a:lstStyle/>
          <a:p>
            <a:r>
              <a:rPr lang="en-GB" dirty="0"/>
              <a:t>(c)</a:t>
            </a:r>
          </a:p>
        </p:txBody>
      </p:sp>
      <p:sp>
        <p:nvSpPr>
          <p:cNvPr id="10" name="Rectangle 9">
            <a:extLst>
              <a:ext uri="{FF2B5EF4-FFF2-40B4-BE49-F238E27FC236}">
                <a16:creationId xmlns:a16="http://schemas.microsoft.com/office/drawing/2014/main" id="{BF38D77F-D60F-4024-B354-5311C32DEA11}"/>
              </a:ext>
            </a:extLst>
          </p:cNvPr>
          <p:cNvSpPr/>
          <p:nvPr/>
        </p:nvSpPr>
        <p:spPr>
          <a:xfrm>
            <a:off x="2313801" y="3719880"/>
            <a:ext cx="497252" cy="400110"/>
          </a:xfrm>
          <a:prstGeom prst="rect">
            <a:avLst/>
          </a:prstGeom>
        </p:spPr>
        <p:txBody>
          <a:bodyPr wrap="none">
            <a:spAutoFit/>
          </a:bodyPr>
          <a:lstStyle/>
          <a:p>
            <a:r>
              <a:rPr lang="en-GB" dirty="0"/>
              <a:t>(a)</a:t>
            </a:r>
          </a:p>
        </p:txBody>
      </p:sp>
      <p:sp>
        <p:nvSpPr>
          <p:cNvPr id="11" name="Rectangle 10">
            <a:extLst>
              <a:ext uri="{FF2B5EF4-FFF2-40B4-BE49-F238E27FC236}">
                <a16:creationId xmlns:a16="http://schemas.microsoft.com/office/drawing/2014/main" id="{2B923C2B-8809-4437-BFB2-0F861518028C}"/>
              </a:ext>
            </a:extLst>
          </p:cNvPr>
          <p:cNvSpPr/>
          <p:nvPr/>
        </p:nvSpPr>
        <p:spPr>
          <a:xfrm>
            <a:off x="2327249" y="4141985"/>
            <a:ext cx="497252" cy="400110"/>
          </a:xfrm>
          <a:prstGeom prst="rect">
            <a:avLst/>
          </a:prstGeom>
        </p:spPr>
        <p:txBody>
          <a:bodyPr wrap="none">
            <a:spAutoFit/>
          </a:bodyPr>
          <a:lstStyle/>
          <a:p>
            <a:r>
              <a:rPr lang="en-GB" dirty="0"/>
              <a:t>(b)</a:t>
            </a: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2793B3D6-57F2-4A3A-8D92-3D1BA6475F8D}"/>
                  </a:ext>
                </a:extLst>
              </p:cNvPr>
              <p:cNvSpPr/>
              <p:nvPr/>
            </p:nvSpPr>
            <p:spPr>
              <a:xfrm>
                <a:off x="2327249" y="5588898"/>
                <a:ext cx="4812408" cy="616515"/>
              </a:xfrm>
              <a:prstGeom prst="rect">
                <a:avLst/>
              </a:prstGeom>
            </p:spPr>
            <p:txBody>
              <a:bodyPr wrap="none">
                <a:spAutoFit/>
              </a:bodyPr>
              <a:lstStyle/>
              <a:p>
                <a:r>
                  <a:rPr lang="en-GB" sz="2400" dirty="0">
                    <a:solidFill>
                      <a:srgbClr val="FF0000"/>
                    </a:solidFill>
                  </a:rPr>
                  <a:t>(a) 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210</m:t>
                        </m:r>
                      </m:num>
                      <m:den>
                        <m:r>
                          <a:rPr lang="en-GB" sz="2400" b="0" i="1" smtClean="0">
                            <a:solidFill>
                              <a:srgbClr val="FF0000"/>
                            </a:solidFill>
                            <a:latin typeface="Cambria Math" panose="02040503050406030204" pitchFamily="18" charset="0"/>
                          </a:rPr>
                          <m:t>3</m:t>
                        </m:r>
                      </m:den>
                    </m:f>
                  </m:oMath>
                </a14:m>
                <a:r>
                  <a:rPr lang="en-GB" sz="2400" dirty="0">
                    <a:solidFill>
                      <a:srgbClr val="FF0000"/>
                    </a:solidFill>
                  </a:rPr>
                  <a:t> = 70 mph</a:t>
                </a:r>
              </a:p>
            </p:txBody>
          </p:sp>
        </mc:Choice>
        <mc:Fallback xmlns="">
          <p:sp>
            <p:nvSpPr>
              <p:cNvPr id="13" name="Rectangle 12">
                <a:extLst>
                  <a:ext uri="{FF2B5EF4-FFF2-40B4-BE49-F238E27FC236}">
                    <a16:creationId xmlns:a16="http://schemas.microsoft.com/office/drawing/2014/main" id="{2793B3D6-57F2-4A3A-8D92-3D1BA6475F8D}"/>
                  </a:ext>
                </a:extLst>
              </p:cNvPr>
              <p:cNvSpPr>
                <a:spLocks noRot="1" noChangeAspect="1" noMove="1" noResize="1" noEditPoints="1" noAdjustHandles="1" noChangeArrowheads="1" noChangeShapeType="1" noTextEdit="1"/>
              </p:cNvSpPr>
              <p:nvPr/>
            </p:nvSpPr>
            <p:spPr>
              <a:xfrm>
                <a:off x="2327249" y="5588898"/>
                <a:ext cx="4812408" cy="616515"/>
              </a:xfrm>
              <a:prstGeom prst="rect">
                <a:avLst/>
              </a:prstGeom>
              <a:blipFill>
                <a:blip r:embed="rId5"/>
                <a:stretch>
                  <a:fillRect l="-2028" r="-760"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B659B189-6044-4AEC-9CAE-D6FFA78E788E}"/>
                  </a:ext>
                </a:extLst>
              </p:cNvPr>
              <p:cNvSpPr/>
              <p:nvPr/>
            </p:nvSpPr>
            <p:spPr>
              <a:xfrm>
                <a:off x="2327249" y="6148980"/>
                <a:ext cx="4812408" cy="616964"/>
              </a:xfrm>
              <a:prstGeom prst="rect">
                <a:avLst/>
              </a:prstGeom>
            </p:spPr>
            <p:txBody>
              <a:bodyPr wrap="none">
                <a:spAutoFit/>
              </a:bodyPr>
              <a:lstStyle/>
              <a:p>
                <a:r>
                  <a:rPr lang="en-GB" sz="2400" dirty="0">
                    <a:solidFill>
                      <a:srgbClr val="FF0000"/>
                    </a:solidFill>
                  </a:rPr>
                  <a:t>(b) 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200</m:t>
                        </m:r>
                      </m:num>
                      <m:den>
                        <m:r>
                          <a:rPr lang="en-GB" sz="2400" b="0" i="1" smtClean="0">
                            <a:solidFill>
                              <a:srgbClr val="FF0000"/>
                            </a:solidFill>
                            <a:latin typeface="Cambria Math" panose="02040503050406030204" pitchFamily="18" charset="0"/>
                          </a:rPr>
                          <m:t>2.5</m:t>
                        </m:r>
                      </m:den>
                    </m:f>
                  </m:oMath>
                </a14:m>
                <a:r>
                  <a:rPr lang="en-GB" sz="2400" dirty="0">
                    <a:solidFill>
                      <a:srgbClr val="FF0000"/>
                    </a:solidFill>
                  </a:rPr>
                  <a:t> = 80 mph</a:t>
                </a:r>
              </a:p>
            </p:txBody>
          </p:sp>
        </mc:Choice>
        <mc:Fallback xmlns="">
          <p:sp>
            <p:nvSpPr>
              <p:cNvPr id="14" name="Rectangle 13">
                <a:extLst>
                  <a:ext uri="{FF2B5EF4-FFF2-40B4-BE49-F238E27FC236}">
                    <a16:creationId xmlns:a16="http://schemas.microsoft.com/office/drawing/2014/main" id="{B659B189-6044-4AEC-9CAE-D6FFA78E788E}"/>
                  </a:ext>
                </a:extLst>
              </p:cNvPr>
              <p:cNvSpPr>
                <a:spLocks noRot="1" noChangeAspect="1" noMove="1" noResize="1" noEditPoints="1" noAdjustHandles="1" noChangeArrowheads="1" noChangeShapeType="1" noTextEdit="1"/>
              </p:cNvSpPr>
              <p:nvPr/>
            </p:nvSpPr>
            <p:spPr>
              <a:xfrm>
                <a:off x="2327249" y="6148980"/>
                <a:ext cx="4812408" cy="616964"/>
              </a:xfrm>
              <a:prstGeom prst="rect">
                <a:avLst/>
              </a:prstGeom>
              <a:blipFill>
                <a:blip r:embed="rId6"/>
                <a:stretch>
                  <a:fillRect l="-2028" r="-760" b="-89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6A5D9BDE-EE17-44AB-9D92-29C8E979A251}"/>
                  </a:ext>
                </a:extLst>
              </p:cNvPr>
              <p:cNvSpPr/>
              <p:nvPr/>
            </p:nvSpPr>
            <p:spPr>
              <a:xfrm>
                <a:off x="7206352" y="5609918"/>
                <a:ext cx="4664931" cy="614655"/>
              </a:xfrm>
              <a:prstGeom prst="rect">
                <a:avLst/>
              </a:prstGeom>
            </p:spPr>
            <p:txBody>
              <a:bodyPr wrap="none">
                <a:spAutoFit/>
              </a:bodyPr>
              <a:lstStyle/>
              <a:p>
                <a:r>
                  <a:rPr lang="en-GB" sz="2400" dirty="0">
                    <a:solidFill>
                      <a:srgbClr val="FF0000"/>
                    </a:solidFill>
                  </a:rPr>
                  <a:t>(c) Average speed = </a:t>
                </a:r>
                <a14:m>
                  <m:oMath xmlns:m="http://schemas.openxmlformats.org/officeDocument/2006/math">
                    <m:f>
                      <m:fPr>
                        <m:ctrlPr>
                          <a:rPr lang="en-GB" sz="2400" i="1">
                            <a:solidFill>
                              <a:srgbClr val="FF0000"/>
                            </a:solidFill>
                            <a:latin typeface="Cambria Math" panose="02040503050406030204" pitchFamily="18" charset="0"/>
                          </a:rPr>
                        </m:ctrlPr>
                      </m:fPr>
                      <m:num>
                        <m:r>
                          <a:rPr lang="en-GB" sz="2400" b="0" i="1" smtClean="0">
                            <a:solidFill>
                              <a:srgbClr val="FF0000"/>
                            </a:solidFill>
                            <a:latin typeface="Cambria Math" panose="02040503050406030204" pitchFamily="18" charset="0"/>
                          </a:rPr>
                          <m:t>78</m:t>
                        </m:r>
                      </m:num>
                      <m:den>
                        <m:r>
                          <a:rPr lang="en-GB" sz="2400" b="0" i="1" smtClean="0">
                            <a:solidFill>
                              <a:srgbClr val="FF0000"/>
                            </a:solidFill>
                            <a:latin typeface="Cambria Math" panose="02040503050406030204" pitchFamily="18" charset="0"/>
                          </a:rPr>
                          <m:t>2</m:t>
                        </m:r>
                      </m:den>
                    </m:f>
                  </m:oMath>
                </a14:m>
                <a:r>
                  <a:rPr lang="en-GB" sz="2400" dirty="0">
                    <a:solidFill>
                      <a:srgbClr val="FF0000"/>
                    </a:solidFill>
                  </a:rPr>
                  <a:t> = 39 mph</a:t>
                </a:r>
              </a:p>
            </p:txBody>
          </p:sp>
        </mc:Choice>
        <mc:Fallback xmlns="">
          <p:sp>
            <p:nvSpPr>
              <p:cNvPr id="15" name="Rectangle 14">
                <a:extLst>
                  <a:ext uri="{FF2B5EF4-FFF2-40B4-BE49-F238E27FC236}">
                    <a16:creationId xmlns:a16="http://schemas.microsoft.com/office/drawing/2014/main" id="{6A5D9BDE-EE17-44AB-9D92-29C8E979A251}"/>
                  </a:ext>
                </a:extLst>
              </p:cNvPr>
              <p:cNvSpPr>
                <a:spLocks noRot="1" noChangeAspect="1" noMove="1" noResize="1" noEditPoints="1" noAdjustHandles="1" noChangeArrowheads="1" noChangeShapeType="1" noTextEdit="1"/>
              </p:cNvSpPr>
              <p:nvPr/>
            </p:nvSpPr>
            <p:spPr>
              <a:xfrm>
                <a:off x="7206352" y="5609918"/>
                <a:ext cx="4664931" cy="614655"/>
              </a:xfrm>
              <a:prstGeom prst="rect">
                <a:avLst/>
              </a:prstGeom>
              <a:blipFill>
                <a:blip r:embed="rId7"/>
                <a:stretch>
                  <a:fillRect l="-1961" r="-915" b="-8911"/>
                </a:stretch>
              </a:blipFill>
            </p:spPr>
            <p:txBody>
              <a:bodyPr/>
              <a:lstStyle/>
              <a:p>
                <a:r>
                  <a:rPr lang="en-GB">
                    <a:noFill/>
                  </a:rPr>
                  <a:t> </a:t>
                </a:r>
              </a:p>
            </p:txBody>
          </p:sp>
        </mc:Fallback>
      </mc:AlternateContent>
      <p:sp>
        <p:nvSpPr>
          <p:cNvPr id="18" name="Rectangle 17">
            <a:extLst>
              <a:ext uri="{FF2B5EF4-FFF2-40B4-BE49-F238E27FC236}">
                <a16:creationId xmlns:a16="http://schemas.microsoft.com/office/drawing/2014/main" id="{DAC006FE-E91F-4D98-9FCD-58FF6F891757}"/>
              </a:ext>
            </a:extLst>
          </p:cNvPr>
          <p:cNvSpPr/>
          <p:nvPr/>
        </p:nvSpPr>
        <p:spPr bwMode="auto">
          <a:xfrm>
            <a:off x="2773268" y="3291927"/>
            <a:ext cx="8369977" cy="1881050"/>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GB" sz="20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7225837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CF46CCE3-72A7-FF4E-B2E5-8376CDB8391C}"/>
              </a:ext>
            </a:extLst>
          </p:cNvPr>
          <p:cNvSpPr txBox="1">
            <a:spLocks noChangeArrowheads="1"/>
          </p:cNvSpPr>
          <p:nvPr/>
        </p:nvSpPr>
        <p:spPr bwMode="auto">
          <a:xfrm>
            <a:off x="2197315" y="0"/>
            <a:ext cx="99844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pPr>
            <a:r>
              <a:rPr lang="en-US" altLang="en-US" sz="3000" b="1" dirty="0"/>
              <a:t> Section 1: Review</a:t>
            </a:r>
          </a:p>
        </p:txBody>
      </p:sp>
      <p:sp>
        <p:nvSpPr>
          <p:cNvPr id="11" name="TextBox 1">
            <a:extLst>
              <a:ext uri="{FF2B5EF4-FFF2-40B4-BE49-F238E27FC236}">
                <a16:creationId xmlns:a16="http://schemas.microsoft.com/office/drawing/2014/main" id="{E7CC74F8-45F4-7F42-8935-A4038D39D35A}"/>
              </a:ext>
            </a:extLst>
          </p:cNvPr>
          <p:cNvSpPr txBox="1">
            <a:spLocks noChangeArrowheads="1"/>
          </p:cNvSpPr>
          <p:nvPr/>
        </p:nvSpPr>
        <p:spPr bwMode="auto">
          <a:xfrm>
            <a:off x="2204051" y="1118699"/>
            <a:ext cx="9967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have completed the </a:t>
            </a:r>
            <a:r>
              <a:rPr lang="en-US" altLang="en-US" sz="2400" b="1" dirty="0"/>
              <a:t>first section.</a:t>
            </a:r>
          </a:p>
        </p:txBody>
      </p:sp>
      <p:sp>
        <p:nvSpPr>
          <p:cNvPr id="12" name="TextBox 11">
            <a:extLst>
              <a:ext uri="{FF2B5EF4-FFF2-40B4-BE49-F238E27FC236}">
                <a16:creationId xmlns:a16="http://schemas.microsoft.com/office/drawing/2014/main" id="{680F8782-DF76-DB40-940C-99195A385260}"/>
              </a:ext>
            </a:extLst>
          </p:cNvPr>
          <p:cNvSpPr txBox="1">
            <a:spLocks noChangeArrowheads="1"/>
          </p:cNvSpPr>
          <p:nvPr/>
        </p:nvSpPr>
        <p:spPr bwMode="auto">
          <a:xfrm>
            <a:off x="2204051" y="1949593"/>
            <a:ext cx="99879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00B050"/>
                </a:solidFill>
              </a:rPr>
              <a:t>If you have completed and mastered this section,</a:t>
            </a:r>
            <a:br>
              <a:rPr lang="en-US" altLang="en-US" sz="2400" dirty="0">
                <a:solidFill>
                  <a:srgbClr val="00B050"/>
                </a:solidFill>
              </a:rPr>
            </a:br>
            <a:r>
              <a:rPr lang="en-US" altLang="en-US" sz="2400" b="1" dirty="0">
                <a:solidFill>
                  <a:srgbClr val="00B050"/>
                </a:solidFill>
              </a:rPr>
              <a:t>click</a:t>
            </a:r>
            <a:r>
              <a:rPr lang="en-US" altLang="en-US" sz="2400" dirty="0">
                <a:solidFill>
                  <a:srgbClr val="00B050"/>
                </a:solidFill>
              </a:rPr>
              <a:t> to start the </a:t>
            </a:r>
            <a:r>
              <a:rPr lang="en-US" altLang="en-US" sz="2400" b="1" dirty="0">
                <a:solidFill>
                  <a:srgbClr val="00B050"/>
                </a:solidFill>
              </a:rPr>
              <a:t>next Section</a:t>
            </a:r>
          </a:p>
        </p:txBody>
      </p:sp>
      <p:sp>
        <p:nvSpPr>
          <p:cNvPr id="13" name="TextBox 2">
            <a:extLst>
              <a:ext uri="{FF2B5EF4-FFF2-40B4-BE49-F238E27FC236}">
                <a16:creationId xmlns:a16="http://schemas.microsoft.com/office/drawing/2014/main" id="{FAF980D4-9FE7-4A48-9CE0-B03EBFC370D8}"/>
              </a:ext>
            </a:extLst>
          </p:cNvPr>
          <p:cNvSpPr txBox="1">
            <a:spLocks noChangeArrowheads="1"/>
          </p:cNvSpPr>
          <p:nvPr/>
        </p:nvSpPr>
        <p:spPr bwMode="auto">
          <a:xfrm>
            <a:off x="2204052" y="3116980"/>
            <a:ext cx="998794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solidFill>
                  <a:srgbClr val="FFC000"/>
                </a:solidFill>
              </a:rPr>
              <a:t>If you need more examples and interactive practice,</a:t>
            </a:r>
            <a:br>
              <a:rPr lang="en-US" altLang="en-US" sz="2400" dirty="0">
                <a:solidFill>
                  <a:srgbClr val="FFC000"/>
                </a:solidFill>
              </a:rPr>
            </a:br>
            <a:r>
              <a:rPr lang="en-US" altLang="en-US" sz="2400" dirty="0">
                <a:solidFill>
                  <a:srgbClr val="FFC000"/>
                </a:solidFill>
              </a:rPr>
              <a:t>press </a:t>
            </a:r>
            <a:r>
              <a:rPr lang="en-US" altLang="en-US" sz="2400" b="1" dirty="0">
                <a:solidFill>
                  <a:srgbClr val="FFC000"/>
                </a:solidFill>
              </a:rPr>
              <a:t>here</a:t>
            </a:r>
          </a:p>
        </p:txBody>
      </p:sp>
      <p:sp>
        <p:nvSpPr>
          <p:cNvPr id="14" name="TextBox 13">
            <a:extLst>
              <a:ext uri="{FF2B5EF4-FFF2-40B4-BE49-F238E27FC236}">
                <a16:creationId xmlns:a16="http://schemas.microsoft.com/office/drawing/2014/main" id="{61145AA3-138E-F040-BCA6-F2E25BC3753E}"/>
              </a:ext>
            </a:extLst>
          </p:cNvPr>
          <p:cNvSpPr txBox="1">
            <a:spLocks noChangeArrowheads="1"/>
          </p:cNvSpPr>
          <p:nvPr/>
        </p:nvSpPr>
        <p:spPr bwMode="auto">
          <a:xfrm>
            <a:off x="2204051" y="4205548"/>
            <a:ext cx="99879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2400" dirty="0"/>
              <a:t>You might also find it helpful to look at:</a:t>
            </a:r>
            <a:endParaRPr lang="en-US" altLang="en-US" sz="2400" b="1" dirty="0">
              <a:solidFill>
                <a:srgbClr val="FF0000"/>
              </a:solidFill>
            </a:endParaRPr>
          </a:p>
          <a:p>
            <a:endParaRPr lang="en-US" altLang="en-US" sz="2400" dirty="0">
              <a:solidFill>
                <a:srgbClr val="FF0000"/>
              </a:solidFill>
            </a:endParaRPr>
          </a:p>
          <a:p>
            <a:pPr algn="ctr"/>
            <a:r>
              <a:rPr lang="en-US" altLang="en-US" sz="2400" b="1" dirty="0">
                <a:solidFill>
                  <a:srgbClr val="FF0000"/>
                </a:solidFill>
              </a:rPr>
              <a:t>Essential Information:</a:t>
            </a:r>
            <a:r>
              <a:rPr lang="en-US" altLang="en-US" sz="2400" dirty="0">
                <a:solidFill>
                  <a:srgbClr val="FF0000"/>
                </a:solidFill>
              </a:rPr>
              <a:t> press </a:t>
            </a:r>
            <a:r>
              <a:rPr lang="en-US" altLang="en-US" sz="2400" b="1" dirty="0">
                <a:solidFill>
                  <a:srgbClr val="FF0000"/>
                </a:solidFill>
              </a:rPr>
              <a:t>here</a:t>
            </a:r>
          </a:p>
          <a:p>
            <a:endParaRPr lang="en-US" altLang="en-US" sz="2400" b="1" dirty="0">
              <a:solidFill>
                <a:srgbClr val="FF0000"/>
              </a:solidFill>
            </a:endParaRPr>
          </a:p>
        </p:txBody>
      </p:sp>
    </p:spTree>
    <p:extLst>
      <p:ext uri="{BB962C8B-B14F-4D97-AF65-F5344CB8AC3E}">
        <p14:creationId xmlns:p14="http://schemas.microsoft.com/office/powerpoint/2010/main" val="250776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theme/theme1.xml><?xml version="1.0" encoding="utf-8"?>
<a:theme xmlns:a="http://schemas.openxmlformats.org/drawingml/2006/main" name="Alapértelmezett terv">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7242D3088D216458E0212DCF115C968" ma:contentTypeVersion="13" ma:contentTypeDescription="Create a new document." ma:contentTypeScope="" ma:versionID="dec315d4ad1de463c9cd8d1883a63030">
  <xsd:schema xmlns:xsd="http://www.w3.org/2001/XMLSchema" xmlns:xs="http://www.w3.org/2001/XMLSchema" xmlns:p="http://schemas.microsoft.com/office/2006/metadata/properties" xmlns:ns3="9ee75292-5076-4fcc-bc52-dcc754448144" xmlns:ns4="f7b00057-f5aa-46f4-8410-da255f325540" targetNamespace="http://schemas.microsoft.com/office/2006/metadata/properties" ma:root="true" ma:fieldsID="dd1e531ce6b01eaefd4a7de6ab057d9e" ns3:_="" ns4:_="">
    <xsd:import namespace="9ee75292-5076-4fcc-bc52-dcc754448144"/>
    <xsd:import namespace="f7b00057-f5aa-46f4-8410-da255f32554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75292-5076-4fcc-bc52-dcc7544481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b00057-f5aa-46f4-8410-da255f32554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D26DF9-5106-4408-AEB8-21B8AFA51FB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9ee75292-5076-4fcc-bc52-dcc754448144"/>
    <ds:schemaRef ds:uri="http://purl.org/dc/terms/"/>
    <ds:schemaRef ds:uri="f7b00057-f5aa-46f4-8410-da255f325540"/>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F6BE0993-3E8D-4AAE-A529-3CB4C627C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75292-5076-4fcc-bc52-dcc754448144"/>
    <ds:schemaRef ds:uri="f7b00057-f5aa-46f4-8410-da255f3255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43552F-E41D-424C-8547-11ECC67B9B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7847</TotalTime>
  <Words>5570</Words>
  <Application>Microsoft Office PowerPoint</Application>
  <PresentationFormat>Widescreen</PresentationFormat>
  <Paragraphs>585</Paragraphs>
  <Slides>43</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ＭＳ Ｐゴシック</vt:lpstr>
      <vt:lpstr>Arial</vt:lpstr>
      <vt:lpstr>Cambria Math</vt:lpstr>
      <vt:lpstr>Times New Roman</vt:lpstr>
      <vt:lpstr>Alapértelmezett terv</vt:lpstr>
      <vt:lpstr>Supporting and Enhancing Mathematics and Statistics Unit: Compound Measures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a</dc:creator>
  <cp:lastModifiedBy>Andrew Russell</cp:lastModifiedBy>
  <cp:revision>686</cp:revision>
  <cp:lastPrinted>2016-10-17T08:47:54Z</cp:lastPrinted>
  <dcterms:created xsi:type="dcterms:W3CDTF">2012-10-10T19:07:13Z</dcterms:created>
  <dcterms:modified xsi:type="dcterms:W3CDTF">2021-08-13T13:17:59Z</dcterms:modified>
</cp:coreProperties>
</file>