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355" r:id="rId5"/>
    <p:sldId id="368" r:id="rId6"/>
    <p:sldId id="283" r:id="rId7"/>
    <p:sldId id="369" r:id="rId8"/>
    <p:sldId id="388" r:id="rId9"/>
    <p:sldId id="364" r:id="rId10"/>
    <p:sldId id="356" r:id="rId11"/>
    <p:sldId id="373" r:id="rId12"/>
    <p:sldId id="389" r:id="rId13"/>
    <p:sldId id="390" r:id="rId14"/>
    <p:sldId id="360" r:id="rId15"/>
    <p:sldId id="357" r:id="rId16"/>
    <p:sldId id="396" r:id="rId17"/>
    <p:sldId id="374" r:id="rId18"/>
    <p:sldId id="382" r:id="rId19"/>
    <p:sldId id="391" r:id="rId20"/>
    <p:sldId id="394" r:id="rId21"/>
    <p:sldId id="397" r:id="rId22"/>
    <p:sldId id="372" r:id="rId23"/>
    <p:sldId id="365" r:id="rId24"/>
    <p:sldId id="399" r:id="rId25"/>
    <p:sldId id="375" r:id="rId26"/>
    <p:sldId id="398" r:id="rId27"/>
    <p:sldId id="392" r:id="rId28"/>
    <p:sldId id="393" r:id="rId29"/>
    <p:sldId id="370" r:id="rId30"/>
    <p:sldId id="367" r:id="rId31"/>
    <p:sldId id="376" r:id="rId32"/>
    <p:sldId id="384" r:id="rId33"/>
    <p:sldId id="404" r:id="rId34"/>
    <p:sldId id="405" r:id="rId35"/>
    <p:sldId id="406" r:id="rId36"/>
    <p:sldId id="371" r:id="rId37"/>
    <p:sldId id="403" r:id="rId38"/>
    <p:sldId id="366" r:id="rId39"/>
    <p:sldId id="377" r:id="rId40"/>
    <p:sldId id="361" r:id="rId41"/>
    <p:sldId id="358" r:id="rId42"/>
    <p:sldId id="378" r:id="rId43"/>
    <p:sldId id="386" r:id="rId44"/>
    <p:sldId id="400" r:id="rId45"/>
    <p:sldId id="362" r:id="rId46"/>
    <p:sldId id="359" r:id="rId47"/>
    <p:sldId id="379" r:id="rId48"/>
    <p:sldId id="387" r:id="rId49"/>
    <p:sldId id="401" r:id="rId50"/>
    <p:sldId id="402" r:id="rId51"/>
    <p:sldId id="363" r:id="rId52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>
      <p:cViewPr varScale="1">
        <p:scale>
          <a:sx n="108" d="100"/>
          <a:sy n="108" d="100"/>
        </p:scale>
        <p:origin x="138" y="12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68FCC49C-92F4-486F-8D45-77C86ABB1FF0}" type="datetime1">
              <a:rPr lang="en-US" altLang="en-US"/>
              <a:pPr>
                <a:defRPr/>
              </a:pPr>
              <a:t>8/24/2021</a:t>
            </a:fld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97D64321-B5A8-47E5-A609-99FAF3D09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19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28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69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880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24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0120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Enhancing and Supporting Mathematics and Data Science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0"/>
            <a:ext cx="7200800" cy="55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74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4963"/>
            <a:ext cx="10725151" cy="3975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4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4385" y="1604963"/>
            <a:ext cx="2736849" cy="3975100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11584" cy="3975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8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3379"/>
            <a:ext cx="10363200" cy="7920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5680" y="306896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3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4963"/>
            <a:ext cx="10725151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4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52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259917" cy="3975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604963"/>
            <a:ext cx="5262033" cy="3975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243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0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41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4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2207568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AutoShape 6" descr="https://liveplymouthac.sharepoint.com/sites/u212/Logo%20files/UoP%20Logo_Centred_Colour.jpg"/>
          <p:cNvSpPr>
            <a:spLocks noChangeAspect="1" noChangeArrowheads="1"/>
          </p:cNvSpPr>
          <p:nvPr userDrawn="1"/>
        </p:nvSpPr>
        <p:spPr bwMode="auto">
          <a:xfrm>
            <a:off x="335360" y="62068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5" y="5031616"/>
            <a:ext cx="2389738" cy="18263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207568" y="0"/>
            <a:ext cx="9984432" cy="620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04" r:id="rId2"/>
    <p:sldLayoutId id="2147484905" r:id="rId3"/>
    <p:sldLayoutId id="2147484906" r:id="rId4"/>
    <p:sldLayoutId id="2147484907" r:id="rId5"/>
    <p:sldLayoutId id="2147484908" r:id="rId6"/>
    <p:sldLayoutId id="2147484909" r:id="rId7"/>
    <p:sldLayoutId id="2147484910" r:id="rId8"/>
    <p:sldLayoutId id="2147484911" r:id="rId9"/>
    <p:sldLayoutId id="2147484912" r:id="rId10"/>
    <p:sldLayoutId id="2147484913" r:id="rId11"/>
    <p:sldLayoutId id="2147484914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+mj-lt"/>
          <a:ea typeface="+mj-ea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4B8D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4B8D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4B8D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4B8D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4B8D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emf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6.emf"/><Relationship Id="rId10" Type="http://schemas.openxmlformats.org/officeDocument/2006/relationships/image" Target="../media/image410.png"/><Relationship Id="rId4" Type="http://schemas.openxmlformats.org/officeDocument/2006/relationships/image" Target="../media/image35.emf"/><Relationship Id="rId9" Type="http://schemas.openxmlformats.org/officeDocument/2006/relationships/image" Target="../media/image4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51.emf"/><Relationship Id="rId7" Type="http://schemas.openxmlformats.org/officeDocument/2006/relationships/image" Target="../media/image56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3.png"/><Relationship Id="rId4" Type="http://schemas.openxmlformats.org/officeDocument/2006/relationships/image" Target="../media/image52.emf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5.emf"/><Relationship Id="rId7" Type="http://schemas.openxmlformats.org/officeDocument/2006/relationships/image" Target="../media/image64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6.emf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8.emf"/><Relationship Id="rId7" Type="http://schemas.openxmlformats.org/officeDocument/2006/relationships/image" Target="../media/image72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59.emf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59.png"/><Relationship Id="rId21" Type="http://schemas.openxmlformats.org/officeDocument/2006/relationships/image" Target="../media/image68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581.png"/><Relationship Id="rId16" Type="http://schemas.openxmlformats.org/officeDocument/2006/relationships/image" Target="../media/image95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490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2.png"/><Relationship Id="rId7" Type="http://schemas.openxmlformats.org/officeDocument/2006/relationships/image" Target="../media/image560.png"/><Relationship Id="rId12" Type="http://schemas.openxmlformats.org/officeDocument/2006/relationships/image" Target="../media/image610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600.png"/><Relationship Id="rId5" Type="http://schemas.openxmlformats.org/officeDocument/2006/relationships/image" Target="../media/image71.emf"/><Relationship Id="rId10" Type="http://schemas.openxmlformats.org/officeDocument/2006/relationships/image" Target="../media/image590.png"/><Relationship Id="rId4" Type="http://schemas.openxmlformats.org/officeDocument/2006/relationships/image" Target="../media/image70.emf"/><Relationship Id="rId9" Type="http://schemas.openxmlformats.org/officeDocument/2006/relationships/image" Target="../media/image5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73.emf"/><Relationship Id="rId7" Type="http://schemas.openxmlformats.org/officeDocument/2006/relationships/image" Target="../media/image104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740.png"/><Relationship Id="rId10" Type="http://schemas.openxmlformats.org/officeDocument/2006/relationships/image" Target="../media/image107.png"/><Relationship Id="rId4" Type="http://schemas.openxmlformats.org/officeDocument/2006/relationships/image" Target="../media/image730.png"/><Relationship Id="rId9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0.png"/><Relationship Id="rId4" Type="http://schemas.openxmlformats.org/officeDocument/2006/relationships/image" Target="../media/image8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82.emf"/><Relationship Id="rId21" Type="http://schemas.openxmlformats.org/officeDocument/2006/relationships/image" Target="../media/image134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image" Target="../media/image81.emf"/><Relationship Id="rId16" Type="http://schemas.openxmlformats.org/officeDocument/2006/relationships/image" Target="../media/image129.png"/><Relationship Id="rId20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84.emf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83.emf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85.emf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69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5" Type="http://schemas.openxmlformats.org/officeDocument/2006/relationships/image" Target="../media/image87.emf"/><Relationship Id="rId4" Type="http://schemas.openxmlformats.org/officeDocument/2006/relationships/image" Target="../media/image9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9.emf"/><Relationship Id="rId7" Type="http://schemas.openxmlformats.org/officeDocument/2006/relationships/image" Target="../media/image10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emf"/><Relationship Id="rId5" Type="http://schemas.openxmlformats.org/officeDocument/2006/relationships/image" Target="../media/image100.png"/><Relationship Id="rId4" Type="http://schemas.openxmlformats.org/officeDocument/2006/relationships/image" Target="../media/image9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03.emf"/><Relationship Id="rId7" Type="http://schemas.openxmlformats.org/officeDocument/2006/relationships/image" Target="../media/image153.png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05.emf"/><Relationship Id="rId4" Type="http://schemas.openxmlformats.org/officeDocument/2006/relationships/image" Target="../media/image104.emf"/><Relationship Id="rId9" Type="http://schemas.openxmlformats.org/officeDocument/2006/relationships/image" Target="../media/image1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7.png"/><Relationship Id="rId7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Relationship Id="rId9" Type="http://schemas.openxmlformats.org/officeDocument/2006/relationships/image" Target="../media/image1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13.png"/><Relationship Id="rId5" Type="http://schemas.openxmlformats.org/officeDocument/2006/relationships/image" Target="../media/image109.emf"/><Relationship Id="rId10" Type="http://schemas.openxmlformats.org/officeDocument/2006/relationships/image" Target="../media/image112.png"/><Relationship Id="rId4" Type="http://schemas.openxmlformats.org/officeDocument/2006/relationships/image" Target="../media/image108.emf"/><Relationship Id="rId9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9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0.png"/><Relationship Id="rId5" Type="http://schemas.openxmlformats.org/officeDocument/2006/relationships/image" Target="../media/image1120.png"/><Relationship Id="rId4" Type="http://schemas.openxmlformats.org/officeDocument/2006/relationships/image" Target="../media/image120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1180.png"/><Relationship Id="rId3" Type="http://schemas.openxmlformats.org/officeDocument/2006/relationships/image" Target="../media/image136.png"/><Relationship Id="rId7" Type="http://schemas.openxmlformats.org/officeDocument/2006/relationships/image" Target="../media/image1280.png"/><Relationship Id="rId12" Type="http://schemas.openxmlformats.org/officeDocument/2006/relationships/image" Target="../media/image133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0.png"/><Relationship Id="rId11" Type="http://schemas.openxmlformats.org/officeDocument/2006/relationships/image" Target="../media/image1320.png"/><Relationship Id="rId5" Type="http://schemas.openxmlformats.org/officeDocument/2006/relationships/image" Target="../media/image1160.png"/><Relationship Id="rId10" Type="http://schemas.openxmlformats.org/officeDocument/2006/relationships/image" Target="../media/image1310.png"/><Relationship Id="rId4" Type="http://schemas.openxmlformats.org/officeDocument/2006/relationships/image" Target="../media/image1250.png"/><Relationship Id="rId9" Type="http://schemas.openxmlformats.org/officeDocument/2006/relationships/image" Target="../media/image130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3" Type="http://schemas.openxmlformats.org/officeDocument/2006/relationships/image" Target="../media/image2.png"/><Relationship Id="rId7" Type="http://schemas.openxmlformats.org/officeDocument/2006/relationships/image" Target="../media/image1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8.png"/><Relationship Id="rId5" Type="http://schemas.openxmlformats.org/officeDocument/2006/relationships/image" Target="../media/image137.emf"/><Relationship Id="rId4" Type="http://schemas.openxmlformats.org/officeDocument/2006/relationships/image" Target="../media/image6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41.emf"/><Relationship Id="rId7" Type="http://schemas.openxmlformats.org/officeDocument/2006/relationships/image" Target="../media/image144.png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0.png"/><Relationship Id="rId5" Type="http://schemas.openxmlformats.org/officeDocument/2006/relationships/image" Target="../media/image188.png"/><Relationship Id="rId10" Type="http://schemas.openxmlformats.org/officeDocument/2006/relationships/image" Target="../media/image191.png"/><Relationship Id="rId4" Type="http://schemas.openxmlformats.org/officeDocument/2006/relationships/image" Target="../media/image142.emf"/><Relationship Id="rId9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emf"/><Relationship Id="rId7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44.emf"/><Relationship Id="rId7" Type="http://schemas.openxmlformats.org/officeDocument/2006/relationships/image" Target="../media/image197.png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10" Type="http://schemas.openxmlformats.org/officeDocument/2006/relationships/image" Target="../media/image200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145.emf"/><Relationship Id="rId7" Type="http://schemas.openxmlformats.org/officeDocument/2006/relationships/image" Target="../media/image206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10" Type="http://schemas.openxmlformats.org/officeDocument/2006/relationships/image" Target="../media/image209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14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5" Type="http://schemas.openxmlformats.org/officeDocument/2006/relationships/image" Target="../media/image149.emf"/><Relationship Id="rId4" Type="http://schemas.openxmlformats.org/officeDocument/2006/relationships/image" Target="../media/image14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151.emf"/><Relationship Id="rId7" Type="http://schemas.openxmlformats.org/officeDocument/2006/relationships/image" Target="../media/image156.png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4" Type="http://schemas.openxmlformats.org/officeDocument/2006/relationships/image" Target="../media/image15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57.emf"/><Relationship Id="rId7" Type="http://schemas.openxmlformats.org/officeDocument/2006/relationships/image" Target="../media/image229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emf"/><Relationship Id="rId7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emf"/><Relationship Id="rId10" Type="http://schemas.openxmlformats.org/officeDocument/2006/relationships/image" Target="../media/image18.png"/><Relationship Id="rId4" Type="http://schemas.openxmlformats.org/officeDocument/2006/relationships/image" Target="../media/image14.e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0.emf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emf"/><Relationship Id="rId5" Type="http://schemas.openxmlformats.org/officeDocument/2006/relationships/image" Target="../media/image19.emf"/><Relationship Id="rId10" Type="http://schemas.openxmlformats.org/officeDocument/2006/relationships/image" Target="../media/image23.png"/><Relationship Id="rId4" Type="http://schemas.openxmlformats.org/officeDocument/2006/relationships/image" Target="../media/image17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emf"/><Relationship Id="rId7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5301208"/>
            <a:ext cx="11737304" cy="1325563"/>
          </a:xfrm>
        </p:spPr>
        <p:txBody>
          <a:bodyPr/>
          <a:lstStyle/>
          <a:p>
            <a:r>
              <a:rPr lang="en-GB" sz="3600" dirty="0"/>
              <a:t>Supporting and Enhancing Mathematics and Statistics</a:t>
            </a:r>
            <a:br>
              <a:rPr lang="en-GB" sz="3600" dirty="0"/>
            </a:br>
            <a:r>
              <a:rPr lang="en-GB" sz="3600" b="1" dirty="0"/>
              <a:t>Unit: Volume and Surface Area of 3D Shapes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8927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Volume of a cube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117BF5-CAE5-4044-8101-1123A0B4A0DC}"/>
                  </a:ext>
                </a:extLst>
              </p:cNvPr>
              <p:cNvSpPr/>
              <p:nvPr/>
            </p:nvSpPr>
            <p:spPr>
              <a:xfrm>
                <a:off x="2454618" y="751344"/>
                <a:ext cx="7282763" cy="267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5. A cube has volume 343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/>
                  <a:t>(a)	How long are the sides of the cube?</a:t>
                </a:r>
              </a:p>
              <a:p>
                <a:r>
                  <a:rPr lang="en-GB" sz="2400" dirty="0"/>
                  <a:t>(b)	What is the area of one face of the cube?</a:t>
                </a:r>
              </a:p>
              <a:p>
                <a:pPr marL="457200" indent="-457200">
                  <a:buAutoNum type="alphaLcParenBoth" startAt="3"/>
                </a:pPr>
                <a:r>
                  <a:rPr lang="en-GB" sz="2400" dirty="0"/>
                  <a:t>What is the total area of the surface of the cube?</a:t>
                </a:r>
              </a:p>
              <a:p>
                <a:pPr marL="457200" indent="-457200">
                  <a:buAutoNum type="alphaLcParenBoth" startAt="3"/>
                </a:pPr>
                <a:endParaRPr lang="en-GB" sz="2400" dirty="0"/>
              </a:p>
              <a:p>
                <a:r>
                  <a:rPr lang="en-GB" sz="2400" dirty="0"/>
                  <a:t>6. The area of one face of a  cube is 81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 </a:t>
                </a:r>
              </a:p>
              <a:p>
                <a:r>
                  <a:rPr lang="en-GB" sz="2400" dirty="0"/>
                  <a:t>What is the volume of the cube?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117BF5-CAE5-4044-8101-1123A0B4A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618" y="751344"/>
                <a:ext cx="7282763" cy="2677656"/>
              </a:xfrm>
              <a:prstGeom prst="rect">
                <a:avLst/>
              </a:prstGeom>
              <a:blipFill>
                <a:blip r:embed="rId2"/>
                <a:stretch>
                  <a:fillRect l="-1340" t="-1591" r="-419" b="-4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1285E0F-F8C9-4324-928A-91A049D83DF7}"/>
              </a:ext>
            </a:extLst>
          </p:cNvPr>
          <p:cNvSpPr/>
          <p:nvPr/>
        </p:nvSpPr>
        <p:spPr>
          <a:xfrm>
            <a:off x="2454618" y="3626346"/>
            <a:ext cx="9433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7. </a:t>
            </a:r>
            <a:r>
              <a:rPr lang="en-GB" sz="2400" dirty="0"/>
              <a:t>The diagram shows a cube with sides of length 30 cm.  A smaller cube with sides of length 5 cm has been cut out of the larger cube.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46F113-2EDC-4AF7-8D60-B651DBE1A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4503292"/>
            <a:ext cx="2112184" cy="20940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0571F3-6DE5-4DA3-879E-A28ADA03BDDB}"/>
              </a:ext>
            </a:extLst>
          </p:cNvPr>
          <p:cNvSpPr/>
          <p:nvPr/>
        </p:nvSpPr>
        <p:spPr>
          <a:xfrm>
            <a:off x="4751800" y="4701695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(a)	What is the volume of the large cube before the small cube is cut out?</a:t>
            </a:r>
          </a:p>
          <a:p>
            <a:r>
              <a:rPr lang="en-GB" sz="2400" dirty="0"/>
              <a:t>(b)	What is the volume of the small cube?</a:t>
            </a:r>
          </a:p>
          <a:p>
            <a:r>
              <a:rPr lang="en-GB" sz="2400" dirty="0"/>
              <a:t>(c)	What is the volume of the shape that is left?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CBB09-BDB5-44CF-9159-3DFD6B91B803}"/>
              </a:ext>
            </a:extLst>
          </p:cNvPr>
          <p:cNvSpPr txBox="1"/>
          <p:nvPr/>
        </p:nvSpPr>
        <p:spPr>
          <a:xfrm>
            <a:off x="5592932" y="2938509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399C1E-8B99-48ED-B5E8-219DD0D15760}"/>
                  </a:ext>
                </a:extLst>
              </p:cNvPr>
              <p:cNvSpPr txBox="1"/>
              <p:nvPr/>
            </p:nvSpPr>
            <p:spPr>
              <a:xfrm>
                <a:off x="8184232" y="1052736"/>
                <a:ext cx="898579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343 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399C1E-8B99-48ED-B5E8-219DD0D15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232" y="1052736"/>
                <a:ext cx="898579" cy="412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2D030FC-C2F7-4D81-BB2C-5743D897E2EB}"/>
              </a:ext>
            </a:extLst>
          </p:cNvPr>
          <p:cNvSpPr txBox="1"/>
          <p:nvPr/>
        </p:nvSpPr>
        <p:spPr>
          <a:xfrm>
            <a:off x="9111431" y="1052736"/>
            <a:ext cx="67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=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D6A808-098D-4992-BA8F-D21DF890C836}"/>
                  </a:ext>
                </a:extLst>
              </p:cNvPr>
              <p:cNvSpPr txBox="1"/>
              <p:nvPr/>
            </p:nvSpPr>
            <p:spPr>
              <a:xfrm>
                <a:off x="8760296" y="1480914"/>
                <a:ext cx="2304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7 x 7 = 49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D6A808-098D-4992-BA8F-D21DF890C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96" y="1480914"/>
                <a:ext cx="2304256" cy="461665"/>
              </a:xfrm>
              <a:prstGeom prst="rect">
                <a:avLst/>
              </a:prstGeom>
              <a:blipFill>
                <a:blip r:embed="rId5"/>
                <a:stretch>
                  <a:fillRect l="-3968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3BD327-5A6F-4BB3-89F2-45679DF91BA9}"/>
                  </a:ext>
                </a:extLst>
              </p:cNvPr>
              <p:cNvSpPr/>
              <p:nvPr/>
            </p:nvSpPr>
            <p:spPr>
              <a:xfrm>
                <a:off x="4943872" y="2237765"/>
                <a:ext cx="25073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6 x 49 = 294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3BD327-5A6F-4BB3-89F2-45679DF91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2237765"/>
                <a:ext cx="2507353" cy="461665"/>
              </a:xfrm>
              <a:prstGeom prst="rect">
                <a:avLst/>
              </a:prstGeom>
              <a:blipFill>
                <a:blip r:embed="rId6"/>
                <a:stretch>
                  <a:fillRect l="-365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0D1C41-E84D-4E6A-AB77-E58FFDB4F3C4}"/>
                  </a:ext>
                </a:extLst>
              </p:cNvPr>
              <p:cNvSpPr/>
              <p:nvPr/>
            </p:nvSpPr>
            <p:spPr>
              <a:xfrm>
                <a:off x="8723431" y="2587194"/>
                <a:ext cx="878894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0D1C41-E84D-4E6A-AB77-E58FFDB4F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431" y="2587194"/>
                <a:ext cx="878894" cy="505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CFA26AB1-A63D-492E-8D13-946041C01D16}"/>
              </a:ext>
            </a:extLst>
          </p:cNvPr>
          <p:cNvSpPr/>
          <p:nvPr/>
        </p:nvSpPr>
        <p:spPr>
          <a:xfrm>
            <a:off x="9559603" y="2653706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= 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48B14D-9B8B-4FF1-9ED2-D58888428807}"/>
                  </a:ext>
                </a:extLst>
              </p:cNvPr>
              <p:cNvSpPr/>
              <p:nvPr/>
            </p:nvSpPr>
            <p:spPr>
              <a:xfrm>
                <a:off x="4943872" y="3280517"/>
                <a:ext cx="30010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9 x 9 x 9 = 729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48B14D-9B8B-4FF1-9ED2-D58888428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3280517"/>
                <a:ext cx="3001078" cy="461665"/>
              </a:xfrm>
              <a:prstGeom prst="rect">
                <a:avLst/>
              </a:prstGeom>
              <a:blipFill>
                <a:blip r:embed="rId8"/>
                <a:stretch>
                  <a:fillRect l="-3049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86CCFD-F13D-491E-8301-031DF2AD4BF1}"/>
                  </a:ext>
                </a:extLst>
              </p:cNvPr>
              <p:cNvSpPr/>
              <p:nvPr/>
            </p:nvSpPr>
            <p:spPr>
              <a:xfrm>
                <a:off x="8248356" y="5076957"/>
                <a:ext cx="39436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30 x 30 x 30 = 27 000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86CCFD-F13D-491E-8301-031DF2AD4B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356" y="5076957"/>
                <a:ext cx="3943644" cy="461665"/>
              </a:xfrm>
              <a:prstGeom prst="rect">
                <a:avLst/>
              </a:prstGeom>
              <a:blipFill>
                <a:blip r:embed="rId9"/>
                <a:stretch>
                  <a:fillRect l="-2318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7424C5-505A-40BF-8DDF-20ABB0973A48}"/>
                  </a:ext>
                </a:extLst>
              </p:cNvPr>
              <p:cNvSpPr/>
              <p:nvPr/>
            </p:nvSpPr>
            <p:spPr>
              <a:xfrm>
                <a:off x="10470883" y="5452219"/>
                <a:ext cx="14167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 125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7424C5-505A-40BF-8DDF-20ABB0973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883" y="5452219"/>
                <a:ext cx="1416783" cy="461665"/>
              </a:xfrm>
              <a:prstGeom prst="rect">
                <a:avLst/>
              </a:prstGeom>
              <a:blipFill>
                <a:blip r:embed="rId10"/>
                <a:stretch>
                  <a:fillRect l="-86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B78618-C53A-4EF3-BE1D-E8315BE1CDC2}"/>
                  </a:ext>
                </a:extLst>
              </p:cNvPr>
              <p:cNvSpPr txBox="1"/>
              <p:nvPr/>
            </p:nvSpPr>
            <p:spPr>
              <a:xfrm>
                <a:off x="5918896" y="6234705"/>
                <a:ext cx="3910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27 000 – 125 = 26875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B78618-C53A-4EF3-BE1D-E8315BE1C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896" y="6234705"/>
                <a:ext cx="3910885" cy="461665"/>
              </a:xfrm>
              <a:prstGeom prst="rect">
                <a:avLst/>
              </a:prstGeom>
              <a:blipFill>
                <a:blip r:embed="rId11"/>
                <a:stretch>
                  <a:fillRect l="-2496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2639617" y="4488236"/>
            <a:ext cx="2112184" cy="21091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6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2: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second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1BB1E7-CC38-47A1-AB03-9C1F08D2F747}"/>
              </a:ext>
            </a:extLst>
          </p:cNvPr>
          <p:cNvSpPr/>
          <p:nvPr/>
        </p:nvSpPr>
        <p:spPr bwMode="auto">
          <a:xfrm>
            <a:off x="2567364" y="1324220"/>
            <a:ext cx="2674771" cy="92854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279576" y="705228"/>
            <a:ext cx="972108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We now consider the volume of any cuboid.</a:t>
            </a: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431704" y="0"/>
            <a:ext cx="7058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GB" sz="3200" b="1" dirty="0"/>
              <a:t>Volume of a Cuboid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 b="1" dirty="0"/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AE3908-5E6C-4ACE-BEC1-6906DFBAE464}"/>
              </a:ext>
            </a:extLst>
          </p:cNvPr>
          <p:cNvSpPr/>
          <p:nvPr/>
        </p:nvSpPr>
        <p:spPr>
          <a:xfrm>
            <a:off x="2567364" y="1333141"/>
            <a:ext cx="2674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Volume = </a:t>
            </a:r>
            <a:r>
              <a:rPr lang="en-GB" sz="2400" dirty="0" err="1"/>
              <a:t>a×b×c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0D05B-7D44-47EB-B697-39A4B6EA4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1256837"/>
            <a:ext cx="2039175" cy="147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0EBA77-DE0E-48B7-9D58-E84212460E54}"/>
              </a:ext>
            </a:extLst>
          </p:cNvPr>
          <p:cNvSpPr/>
          <p:nvPr/>
        </p:nvSpPr>
        <p:spPr>
          <a:xfrm>
            <a:off x="3647728" y="1791101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= </a:t>
            </a:r>
            <a:r>
              <a:rPr lang="en-GB" sz="2400" dirty="0" err="1"/>
              <a:t>abc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E8ED0-464D-41C3-A5DF-A471A01530F3}"/>
              </a:ext>
            </a:extLst>
          </p:cNvPr>
          <p:cNvSpPr/>
          <p:nvPr/>
        </p:nvSpPr>
        <p:spPr>
          <a:xfrm>
            <a:off x="8124103" y="1175069"/>
            <a:ext cx="3876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where a, b and c are the lengths of the sides of the cuboid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70B05-49D3-4C38-BD34-E4B7C8AC0549}"/>
              </a:ext>
            </a:extLst>
          </p:cNvPr>
          <p:cNvSpPr/>
          <p:nvPr/>
        </p:nvSpPr>
        <p:spPr>
          <a:xfrm>
            <a:off x="2502251" y="2697803"/>
            <a:ext cx="5043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Example 1</a:t>
            </a:r>
          </a:p>
          <a:p>
            <a:r>
              <a:rPr lang="en-GB" sz="2400" dirty="0"/>
              <a:t>Calculate the volume of this cuboid:</a:t>
            </a:r>
          </a:p>
          <a:p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62F63D-BDDA-46FC-99E9-CEC7132474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83"/>
          <a:stretch/>
        </p:blipFill>
        <p:spPr>
          <a:xfrm>
            <a:off x="2555523" y="3560031"/>
            <a:ext cx="2663953" cy="22706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9BBCFF4-F149-4E27-B6C9-66B7D25C7867}"/>
                  </a:ext>
                </a:extLst>
              </p:cNvPr>
              <p:cNvSpPr/>
              <p:nvPr/>
            </p:nvSpPr>
            <p:spPr>
              <a:xfrm>
                <a:off x="2502251" y="5860048"/>
                <a:ext cx="440825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Solution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Volume = 3×4×7= 84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9BBCFF4-F149-4E27-B6C9-66B7D25C7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251" y="5860048"/>
                <a:ext cx="4408255" cy="830997"/>
              </a:xfrm>
              <a:prstGeom prst="rect">
                <a:avLst/>
              </a:prstGeom>
              <a:blipFill>
                <a:blip r:embed="rId6"/>
                <a:stretch>
                  <a:fillRect l="-2072" t="-5109" b="-16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8327819-F98A-4600-99FC-38A95CF89E2F}"/>
              </a:ext>
            </a:extLst>
          </p:cNvPr>
          <p:cNvSpPr/>
          <p:nvPr/>
        </p:nvSpPr>
        <p:spPr>
          <a:xfrm>
            <a:off x="8076674" y="2318315"/>
            <a:ext cx="38765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Example 2</a:t>
            </a:r>
          </a:p>
          <a:p>
            <a:r>
              <a:rPr lang="en-GB" sz="2400" dirty="0"/>
              <a:t>A letter 'T' shape is made by sticking together 2 cuboids as shown in the diagram. What is the total volume of the letter 'T' 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62410F-F9AE-4024-BAD1-A5EE04AF19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021" y="3560031"/>
            <a:ext cx="2140462" cy="22007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E9FA748-D9C7-453A-81A5-7E13AC640E5B}"/>
                  </a:ext>
                </a:extLst>
              </p:cNvPr>
              <p:cNvSpPr/>
              <p:nvPr/>
            </p:nvSpPr>
            <p:spPr>
              <a:xfrm>
                <a:off x="7942002" y="4526631"/>
                <a:ext cx="405865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Solution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Volume = 7×2×2 = 28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E9FA748-D9C7-453A-81A5-7E13AC640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002" y="4526631"/>
                <a:ext cx="4058655" cy="830997"/>
              </a:xfrm>
              <a:prstGeom prst="rect">
                <a:avLst/>
              </a:prstGeom>
              <a:blipFill>
                <a:blip r:embed="rId8"/>
                <a:stretch>
                  <a:fillRect l="-2402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06A339-9B06-4A78-B5EF-4114C1294FF9}"/>
                  </a:ext>
                </a:extLst>
              </p:cNvPr>
              <p:cNvSpPr/>
              <p:nvPr/>
            </p:nvSpPr>
            <p:spPr>
              <a:xfrm>
                <a:off x="7982643" y="5299136"/>
                <a:ext cx="40051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5×2×2 =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06A339-9B06-4A78-B5EF-4114C1294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643" y="5299136"/>
                <a:ext cx="4005199" cy="461665"/>
              </a:xfrm>
              <a:prstGeom prst="rect">
                <a:avLst/>
              </a:prstGeom>
              <a:blipFill>
                <a:blip r:embed="rId9"/>
                <a:stretch>
                  <a:fillRect l="-2280" t="-14474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9B5DF7-2D60-4F25-B227-87DC9FCA9E0B}"/>
                  </a:ext>
                </a:extLst>
              </p:cNvPr>
              <p:cNvSpPr/>
              <p:nvPr/>
            </p:nvSpPr>
            <p:spPr>
              <a:xfrm>
                <a:off x="7392144" y="6093296"/>
                <a:ext cx="46528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of ‘T’ = 28 + 20 =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9B5DF7-2D60-4F25-B227-87DC9FCA9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6093296"/>
                <a:ext cx="4652812" cy="461665"/>
              </a:xfrm>
              <a:prstGeom prst="rect">
                <a:avLst/>
              </a:prstGeom>
              <a:blipFill>
                <a:blip r:embed="rId10"/>
                <a:stretch>
                  <a:fillRect l="-2097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2537759" y="3560032"/>
            <a:ext cx="2681718" cy="22706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5807968" y="1248142"/>
            <a:ext cx="2039176" cy="14826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5667022" y="3557283"/>
            <a:ext cx="2147570" cy="22007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132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C3FD83-C26D-4566-9298-DF750FCAD458}"/>
              </a:ext>
            </a:extLst>
          </p:cNvPr>
          <p:cNvSpPr/>
          <p:nvPr/>
        </p:nvSpPr>
        <p:spPr bwMode="auto">
          <a:xfrm>
            <a:off x="5502677" y="4701594"/>
            <a:ext cx="2794901" cy="64807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29686-1BA6-4182-93E5-99F597D672A9}"/>
              </a:ext>
            </a:extLst>
          </p:cNvPr>
          <p:cNvSpPr/>
          <p:nvPr/>
        </p:nvSpPr>
        <p:spPr bwMode="auto">
          <a:xfrm>
            <a:off x="5375920" y="2128545"/>
            <a:ext cx="2808312" cy="73002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Capacity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70" y="836712"/>
            <a:ext cx="7400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b="1" dirty="0"/>
              <a:t> </a:t>
            </a:r>
            <a:endParaRPr lang="en-US" alt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B268F-8025-413B-B8ED-2BFD137A9F43}"/>
              </a:ext>
            </a:extLst>
          </p:cNvPr>
          <p:cNvSpPr/>
          <p:nvPr/>
        </p:nvSpPr>
        <p:spPr>
          <a:xfrm>
            <a:off x="2423592" y="828072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When we refer to how much liquid a tank or container can hold, we often talk about its capacity in litres.  This is another way of describing its volume.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05BAD4-C984-4646-8321-9E17DC5569BD}"/>
                  </a:ext>
                </a:extLst>
              </p:cNvPr>
              <p:cNvSpPr/>
              <p:nvPr/>
            </p:nvSpPr>
            <p:spPr>
              <a:xfrm>
                <a:off x="2459262" y="2764794"/>
                <a:ext cx="928903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Example 1</a:t>
                </a:r>
              </a:p>
              <a:p>
                <a:r>
                  <a:rPr lang="en-GB" sz="2400" dirty="0"/>
                  <a:t>What is the capacity, in litres, of a tank with dimensions </a:t>
                </a:r>
              </a:p>
              <a:p>
                <a:r>
                  <a:rPr lang="en-GB" sz="2400" dirty="0"/>
                  <a:t>1 m by 1 m by 1 m?</a:t>
                </a:r>
              </a:p>
              <a:p>
                <a:r>
                  <a:rPr lang="en-GB" sz="2400" b="1" dirty="0"/>
                  <a:t>Solution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Working in centimetres, Volume = 100×100×100 = 1 000 000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05BAD4-C984-4646-8321-9E17DC556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262" y="2764794"/>
                <a:ext cx="9289032" cy="1938992"/>
              </a:xfrm>
              <a:prstGeom prst="rect">
                <a:avLst/>
              </a:prstGeom>
              <a:blipFill>
                <a:blip r:embed="rId2"/>
                <a:stretch>
                  <a:fillRect l="-984" t="-220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384DB6D-DCA6-4956-B5D4-B793FFB2DBB6}"/>
              </a:ext>
            </a:extLst>
          </p:cNvPr>
          <p:cNvSpPr txBox="1"/>
          <p:nvPr/>
        </p:nvSpPr>
        <p:spPr>
          <a:xfrm>
            <a:off x="9336360" y="458112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= 1 000 litres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8C8E64-0B21-43D5-9FDB-2FE03CDA1552}"/>
                  </a:ext>
                </a:extLst>
              </p:cNvPr>
              <p:cNvSpPr txBox="1"/>
              <p:nvPr/>
            </p:nvSpPr>
            <p:spPr>
              <a:xfrm>
                <a:off x="5447928" y="2259394"/>
                <a:ext cx="27949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1000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= 1 litre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8C8E64-0B21-43D5-9FDB-2FE03CDA1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8" y="2259394"/>
                <a:ext cx="2794901" cy="461665"/>
              </a:xfrm>
              <a:prstGeom prst="rect">
                <a:avLst/>
              </a:prstGeom>
              <a:blipFill>
                <a:blip r:embed="rId3"/>
                <a:stretch>
                  <a:fillRect l="-3493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5448808-0F76-4946-A53C-0F842E2E07C3}"/>
                  </a:ext>
                </a:extLst>
              </p:cNvPr>
              <p:cNvSpPr/>
              <p:nvPr/>
            </p:nvSpPr>
            <p:spPr>
              <a:xfrm>
                <a:off x="5516111" y="4826020"/>
                <a:ext cx="27814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1000 litres =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5448808-0F76-4946-A53C-0F842E2E0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111" y="4826020"/>
                <a:ext cx="2781467" cy="461665"/>
              </a:xfrm>
              <a:prstGeom prst="rect">
                <a:avLst/>
              </a:prstGeom>
              <a:blipFill>
                <a:blip r:embed="rId4"/>
                <a:stretch>
                  <a:fillRect l="-3509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50E9A4F-C963-45E6-83E2-474817500FA1}"/>
              </a:ext>
            </a:extLst>
          </p:cNvPr>
          <p:cNvSpPr/>
          <p:nvPr/>
        </p:nvSpPr>
        <p:spPr>
          <a:xfrm>
            <a:off x="2459262" y="5177489"/>
            <a:ext cx="9460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Example 2</a:t>
            </a:r>
          </a:p>
          <a:p>
            <a:r>
              <a:rPr lang="en-GB" sz="2400" dirty="0"/>
              <a:t>A tank measures 3 m by 4 m by 2 m.  What is the capacity of the tank in litres?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AB4C42-DA59-467B-A10F-C40725F3E60F}"/>
                  </a:ext>
                </a:extLst>
              </p:cNvPr>
              <p:cNvSpPr txBox="1"/>
              <p:nvPr/>
            </p:nvSpPr>
            <p:spPr>
              <a:xfrm>
                <a:off x="4511824" y="6085429"/>
                <a:ext cx="61354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3 x 4  x  2 =  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24 000 litres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AB4C42-DA59-467B-A10F-C40725F3E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6085429"/>
                <a:ext cx="6135468" cy="461665"/>
              </a:xfrm>
              <a:prstGeom prst="rect">
                <a:avLst/>
              </a:prstGeom>
              <a:blipFill>
                <a:blip r:embed="rId5"/>
                <a:stretch>
                  <a:fillRect l="-1490" t="-9211" r="-1490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5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AB2BA60-1C1F-4B44-AAB4-111594864551}"/>
              </a:ext>
            </a:extLst>
          </p:cNvPr>
          <p:cNvSpPr/>
          <p:nvPr/>
        </p:nvSpPr>
        <p:spPr bwMode="auto">
          <a:xfrm>
            <a:off x="6744072" y="6085785"/>
            <a:ext cx="2794901" cy="64807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Volume of a Cuboid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70" y="836712"/>
            <a:ext cx="7400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b="1" dirty="0"/>
              <a:t> </a:t>
            </a:r>
            <a:r>
              <a:rPr lang="en-GB" altLang="en-US" sz="2400" dirty="0"/>
              <a:t>1. Calculate the volume of each of these cuboids:</a:t>
            </a:r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9B257F-FA50-4068-AFA5-1E3ECBE7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709" y="1394755"/>
            <a:ext cx="2260862" cy="1812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676B2C-BA8C-4D51-B811-63352B3B0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386" y="1343534"/>
            <a:ext cx="3096344" cy="1881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11800C-CADE-4354-B9E7-1C13012AD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709" y="3399646"/>
            <a:ext cx="3174959" cy="2478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DFA440-67C4-4481-B333-A618DC14885F}"/>
                  </a:ext>
                </a:extLst>
              </p:cNvPr>
              <p:cNvSpPr/>
              <p:nvPr/>
            </p:nvSpPr>
            <p:spPr>
              <a:xfrm>
                <a:off x="6135199" y="3783836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2400" dirty="0"/>
                  <a:t>2. A cuboid has sides of length 5 m, 3 m and 1 m.  What is the volume of the cuboid</a:t>
                </a:r>
              </a:p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, (b) </a:t>
                </a:r>
                <a:r>
                  <a:rPr lang="en-GB" sz="2400" dirty="0"/>
                  <a:t>litres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DFA440-67C4-4481-B333-A618DC148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99" y="3783836"/>
                <a:ext cx="6096000" cy="1200329"/>
              </a:xfrm>
              <a:prstGeom prst="rect">
                <a:avLst/>
              </a:prstGeom>
              <a:blipFill>
                <a:blip r:embed="rId5"/>
                <a:stretch>
                  <a:fillRect l="-1500" t="-3553" b="-11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27C7A77-B1D2-4FC0-8903-BF44E04D960B}"/>
              </a:ext>
            </a:extLst>
          </p:cNvPr>
          <p:cNvSpPr txBox="1"/>
          <p:nvPr/>
        </p:nvSpPr>
        <p:spPr>
          <a:xfrm>
            <a:off x="5023128" y="1616283"/>
            <a:ext cx="276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Volume = 4 x 2 x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D21D1E-F931-4E43-8CFD-91E9F47FEDEB}"/>
                  </a:ext>
                </a:extLst>
              </p:cNvPr>
              <p:cNvSpPr txBox="1"/>
              <p:nvPr/>
            </p:nvSpPr>
            <p:spPr>
              <a:xfrm>
                <a:off x="6173075" y="1985324"/>
                <a:ext cx="15400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D21D1E-F931-4E43-8CFD-91E9F47FE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075" y="1985324"/>
                <a:ext cx="1540065" cy="461665"/>
              </a:xfrm>
              <a:prstGeom prst="rect">
                <a:avLst/>
              </a:prstGeom>
              <a:blipFill>
                <a:blip r:embed="rId6"/>
                <a:stretch>
                  <a:fillRect l="-6349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D7C6C0E-E63B-4E36-9E48-BCE5DA74CA18}"/>
                  </a:ext>
                </a:extLst>
              </p:cNvPr>
              <p:cNvSpPr/>
              <p:nvPr/>
            </p:nvSpPr>
            <p:spPr>
              <a:xfrm>
                <a:off x="7104112" y="3236525"/>
                <a:ext cx="40372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3 x 3 x 7 = 63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D7C6C0E-E63B-4E36-9E48-BCE5DA74C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3236525"/>
                <a:ext cx="4037259" cy="461665"/>
              </a:xfrm>
              <a:prstGeom prst="rect">
                <a:avLst/>
              </a:prstGeom>
              <a:blipFill>
                <a:blip r:embed="rId7"/>
                <a:stretch>
                  <a:fillRect l="-226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20D5335-E7CB-413E-B37D-EF8C2025EEEC}"/>
                  </a:ext>
                </a:extLst>
              </p:cNvPr>
              <p:cNvSpPr/>
              <p:nvPr/>
            </p:nvSpPr>
            <p:spPr>
              <a:xfrm>
                <a:off x="2496584" y="6021288"/>
                <a:ext cx="40372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4 x 1 x 5 =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20D5335-E7CB-413E-B37D-EF8C2025E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584" y="6021288"/>
                <a:ext cx="4037259" cy="461665"/>
              </a:xfrm>
              <a:prstGeom prst="rect">
                <a:avLst/>
              </a:prstGeom>
              <a:blipFill>
                <a:blip r:embed="rId8"/>
                <a:stretch>
                  <a:fillRect l="-2417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18AE143-E22A-486A-B855-FC9FF76DFE2F}"/>
                  </a:ext>
                </a:extLst>
              </p:cNvPr>
              <p:cNvSpPr/>
              <p:nvPr/>
            </p:nvSpPr>
            <p:spPr>
              <a:xfrm>
                <a:off x="7121744" y="5049438"/>
                <a:ext cx="44476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(a) Volume = 1 x 5 x 3 =  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18AE143-E22A-486A-B855-FC9FF76DF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744" y="5049438"/>
                <a:ext cx="4447628" cy="461665"/>
              </a:xfrm>
              <a:prstGeom prst="rect">
                <a:avLst/>
              </a:prstGeom>
              <a:blipFill>
                <a:blip r:embed="rId9"/>
                <a:stretch>
                  <a:fillRect l="-205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BB3922E-13C4-44D7-8AF5-7920C3C8672C}"/>
              </a:ext>
            </a:extLst>
          </p:cNvPr>
          <p:cNvSpPr/>
          <p:nvPr/>
        </p:nvSpPr>
        <p:spPr>
          <a:xfrm>
            <a:off x="7146411" y="5509754"/>
            <a:ext cx="3787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(b) Volume =  15 000 litres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3174F6-42BC-466D-A7F4-876D3636B669}"/>
              </a:ext>
            </a:extLst>
          </p:cNvPr>
          <p:cNvSpPr txBox="1"/>
          <p:nvPr/>
        </p:nvSpPr>
        <p:spPr>
          <a:xfrm>
            <a:off x="2191970" y="1270840"/>
            <a:ext cx="59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181FFD-D53B-4F2B-935D-5C69F2165B1A}"/>
              </a:ext>
            </a:extLst>
          </p:cNvPr>
          <p:cNvSpPr/>
          <p:nvPr/>
        </p:nvSpPr>
        <p:spPr>
          <a:xfrm>
            <a:off x="7227457" y="1233361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666577-8892-4BBE-97A2-E5AE16DCB41B}"/>
              </a:ext>
            </a:extLst>
          </p:cNvPr>
          <p:cNvSpPr/>
          <p:nvPr/>
        </p:nvSpPr>
        <p:spPr>
          <a:xfrm>
            <a:off x="2224070" y="3331975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2817710" y="1394756"/>
            <a:ext cx="2260862" cy="18125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7788830" y="1318915"/>
            <a:ext cx="3096344" cy="18818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2825480" y="3399645"/>
            <a:ext cx="3174960" cy="24785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8456082-5862-4BB1-A2A0-BC09EAE3C97A}"/>
                  </a:ext>
                </a:extLst>
              </p:cNvPr>
              <p:cNvSpPr/>
              <p:nvPr/>
            </p:nvSpPr>
            <p:spPr>
              <a:xfrm>
                <a:off x="6842925" y="6178989"/>
                <a:ext cx="27814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1000 litres =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8456082-5862-4BB1-A2A0-BC09EAE3C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925" y="6178989"/>
                <a:ext cx="2781467" cy="461665"/>
              </a:xfrm>
              <a:prstGeom prst="rect">
                <a:avLst/>
              </a:prstGeom>
              <a:blipFill>
                <a:blip r:embed="rId10"/>
                <a:stretch>
                  <a:fillRect l="-3509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22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Volume of a Cuboid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7F2E0B-240C-4FF0-B32B-A755BEC57850}"/>
              </a:ext>
            </a:extLst>
          </p:cNvPr>
          <p:cNvSpPr/>
          <p:nvPr/>
        </p:nvSpPr>
        <p:spPr>
          <a:xfrm>
            <a:off x="2351584" y="757081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3. The diagram shows a large box and a small box, both of which are cuboids.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A6895-D5FA-4F61-B934-BF7AA1AB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1650856"/>
            <a:ext cx="2383200" cy="1469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126FC-6B50-42F0-B9B0-E0E7458A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084" y="1239104"/>
            <a:ext cx="3364938" cy="18932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4365FC-0613-4C14-B8EF-A96A6B4037DF}"/>
              </a:ext>
            </a:extLst>
          </p:cNvPr>
          <p:cNvSpPr/>
          <p:nvPr/>
        </p:nvSpPr>
        <p:spPr>
          <a:xfrm>
            <a:off x="2351584" y="339023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(a)	Calculate the volume of the large box.</a:t>
            </a:r>
          </a:p>
          <a:p>
            <a:r>
              <a:rPr lang="en-GB" sz="2400" dirty="0"/>
              <a:t>(b)	Calculate the volume of the small box.</a:t>
            </a:r>
          </a:p>
          <a:p>
            <a:r>
              <a:rPr lang="en-GB" sz="2400" dirty="0"/>
              <a:t>(c)	How many of the small boxes would fit in the large box?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3918D7-EBDA-4D08-8DD0-4924A5F5D91F}"/>
              </a:ext>
            </a:extLst>
          </p:cNvPr>
          <p:cNvSpPr/>
          <p:nvPr/>
        </p:nvSpPr>
        <p:spPr>
          <a:xfrm>
            <a:off x="2351584" y="4999039"/>
            <a:ext cx="5113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4. Calculate the volume of this solid: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98D6B-CD35-4058-8DE4-B8B48AF58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584" y="4365632"/>
            <a:ext cx="3188117" cy="2237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20A46D-722E-47B8-A466-98A4EB6B1D49}"/>
                  </a:ext>
                </a:extLst>
              </p:cNvPr>
              <p:cNvSpPr/>
              <p:nvPr/>
            </p:nvSpPr>
            <p:spPr>
              <a:xfrm>
                <a:off x="8339747" y="3786988"/>
                <a:ext cx="30026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5 x 5 x 10 = 250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20A46D-722E-47B8-A466-98A4EB6B1D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747" y="3786988"/>
                <a:ext cx="3002681" cy="461665"/>
              </a:xfrm>
              <a:prstGeom prst="rect">
                <a:avLst/>
              </a:prstGeom>
              <a:blipFill>
                <a:blip r:embed="rId5"/>
                <a:stretch>
                  <a:fillRect l="-3043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DF15361-9900-4A85-8E57-F36F1FDC8C9C}"/>
                  </a:ext>
                </a:extLst>
              </p:cNvPr>
              <p:cNvSpPr/>
              <p:nvPr/>
            </p:nvSpPr>
            <p:spPr>
              <a:xfrm>
                <a:off x="8304229" y="3414304"/>
                <a:ext cx="37737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20 x 25 x 60 = 30 000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DF15361-9900-4A85-8E57-F36F1FDC8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229" y="3414304"/>
                <a:ext cx="3773725" cy="461665"/>
              </a:xfrm>
              <a:prstGeom prst="rect">
                <a:avLst/>
              </a:prstGeom>
              <a:blipFill>
                <a:blip r:embed="rId6"/>
                <a:stretch>
                  <a:fillRect l="-2423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865CE59-5E28-44B4-A8A2-F39E0319A305}"/>
              </a:ext>
            </a:extLst>
          </p:cNvPr>
          <p:cNvSpPr txBox="1"/>
          <p:nvPr/>
        </p:nvSpPr>
        <p:spPr>
          <a:xfrm>
            <a:off x="4908534" y="4497492"/>
            <a:ext cx="18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120 boxes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3BA781-7252-4E0A-B7BC-A3171802B356}"/>
                  </a:ext>
                </a:extLst>
              </p:cNvPr>
              <p:cNvSpPr/>
              <p:nvPr/>
            </p:nvSpPr>
            <p:spPr>
              <a:xfrm>
                <a:off x="2761664" y="5445740"/>
                <a:ext cx="41222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2 x 7 x 6 =  84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3BA781-7252-4E0A-B7BC-A3171802B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664" y="5445740"/>
                <a:ext cx="4122219" cy="461665"/>
              </a:xfrm>
              <a:prstGeom prst="rect">
                <a:avLst/>
              </a:prstGeom>
              <a:blipFill>
                <a:blip r:embed="rId7"/>
                <a:stretch>
                  <a:fillRect l="-2219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94D5A3D-A91B-48C6-A030-E4C278DB0DDE}"/>
                  </a:ext>
                </a:extLst>
              </p:cNvPr>
              <p:cNvSpPr/>
              <p:nvPr/>
            </p:nvSpPr>
            <p:spPr>
              <a:xfrm>
                <a:off x="2761664" y="5857573"/>
                <a:ext cx="42937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6 x 6 x 4 =  144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94D5A3D-A91B-48C6-A030-E4C278DB0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664" y="5857573"/>
                <a:ext cx="4293740" cy="461665"/>
              </a:xfrm>
              <a:prstGeom prst="rect">
                <a:avLst/>
              </a:prstGeom>
              <a:blipFill>
                <a:blip r:embed="rId8"/>
                <a:stretch>
                  <a:fillRect l="-213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4DC73F-07C2-457A-96C3-96549A08757D}"/>
                  </a:ext>
                </a:extLst>
              </p:cNvPr>
              <p:cNvSpPr/>
              <p:nvPr/>
            </p:nvSpPr>
            <p:spPr>
              <a:xfrm>
                <a:off x="3992222" y="6324454"/>
                <a:ext cx="43386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84 + 144 =  228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4DC73F-07C2-457A-96C3-96549A087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22" y="6324454"/>
                <a:ext cx="4338624" cy="461665"/>
              </a:xfrm>
              <a:prstGeom prst="rect">
                <a:avLst/>
              </a:prstGeom>
              <a:blipFill>
                <a:blip r:embed="rId9"/>
                <a:stretch>
                  <a:fillRect l="-224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3">
            <a:extLst>
              <a:ext uri="{FF2B5EF4-FFF2-40B4-BE49-F238E27FC236}">
                <a16:creationId xmlns:a16="http://schemas.microsoft.com/office/drawing/2014/main" id="{E0832A01-4442-4D93-B135-0410CACC10E0}"/>
              </a:ext>
            </a:extLst>
          </p:cNvPr>
          <p:cNvSpPr txBox="1"/>
          <p:nvPr/>
        </p:nvSpPr>
        <p:spPr>
          <a:xfrm>
            <a:off x="3079054" y="1650856"/>
            <a:ext cx="2383199" cy="14693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542DB138-7EF6-40C5-9EF0-C068FBF8FD51}"/>
              </a:ext>
            </a:extLst>
          </p:cNvPr>
          <p:cNvSpPr txBox="1"/>
          <p:nvPr/>
        </p:nvSpPr>
        <p:spPr>
          <a:xfrm>
            <a:off x="6844694" y="1233888"/>
            <a:ext cx="3364937" cy="18932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1F9BB0B2-37AE-411E-9DCA-219847D34082}"/>
              </a:ext>
            </a:extLst>
          </p:cNvPr>
          <p:cNvSpPr txBox="1"/>
          <p:nvPr/>
        </p:nvSpPr>
        <p:spPr>
          <a:xfrm>
            <a:off x="8447584" y="4349286"/>
            <a:ext cx="3188116" cy="22537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9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Volume of Cuboids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5BFF09-1250-4ABC-AD95-2211ADF29300}"/>
              </a:ext>
            </a:extLst>
          </p:cNvPr>
          <p:cNvSpPr/>
          <p:nvPr/>
        </p:nvSpPr>
        <p:spPr>
          <a:xfrm>
            <a:off x="2279576" y="773738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5. A letter 'L' shape is made from two cuboids.</a:t>
            </a:r>
          </a:p>
          <a:p>
            <a:pPr marL="457200" indent="-457200">
              <a:buAutoNum type="alphaLcParenBoth"/>
            </a:pPr>
            <a:r>
              <a:rPr lang="en-GB" sz="2400" dirty="0"/>
              <a:t>Calculate the volume of each cuboid.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(b)	Calculate the volume of this letter 'L' shape.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55D2F-E121-48B6-860C-09FA3F231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976" y="779112"/>
            <a:ext cx="2664296" cy="23899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620AFA-D1AE-4610-A5B1-B030A0735363}"/>
              </a:ext>
            </a:extLst>
          </p:cNvPr>
          <p:cNvSpPr/>
          <p:nvPr/>
        </p:nvSpPr>
        <p:spPr>
          <a:xfrm>
            <a:off x="2279576" y="3154111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6. A set of wooden building blocks contains wooden blocks that are 10 cm by 2 cm by 4 cm.  The blocks are used to make the shapes below. Calculate the volume of each shape.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6AF9F-4D14-4411-8A68-D0E457424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466" y="4402459"/>
            <a:ext cx="3758914" cy="1428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5B9FA4-F784-4AA5-B154-9D2D3A32B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044" y="3983203"/>
            <a:ext cx="1933235" cy="2095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6510A6C-6101-459E-A72C-26374A4A038A}"/>
                  </a:ext>
                </a:extLst>
              </p:cNvPr>
              <p:cNvSpPr/>
              <p:nvPr/>
            </p:nvSpPr>
            <p:spPr>
              <a:xfrm>
                <a:off x="2792524" y="1512401"/>
                <a:ext cx="6096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2 x 3 x 6 =  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6510A6C-6101-459E-A72C-26374A4A0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24" y="1512401"/>
                <a:ext cx="6096000" cy="461665"/>
              </a:xfrm>
              <a:prstGeom prst="rect">
                <a:avLst/>
              </a:prstGeom>
              <a:blipFill>
                <a:blip r:embed="rId5"/>
                <a:stretch>
                  <a:fillRect l="-150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8CB74A-7528-46B8-9B6F-6B0D7ABD2A4D}"/>
                  </a:ext>
                </a:extLst>
              </p:cNvPr>
              <p:cNvSpPr/>
              <p:nvPr/>
            </p:nvSpPr>
            <p:spPr>
              <a:xfrm>
                <a:off x="2812245" y="1893123"/>
                <a:ext cx="41222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4 x 3 x 2 =  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8CB74A-7528-46B8-9B6F-6B0D7ABD2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245" y="1893123"/>
                <a:ext cx="4122219" cy="461665"/>
              </a:xfrm>
              <a:prstGeom prst="rect">
                <a:avLst/>
              </a:prstGeom>
              <a:blipFill>
                <a:blip r:embed="rId6"/>
                <a:stretch>
                  <a:fillRect l="-2216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341A9CF-D796-4222-A15C-7B87AB2385F9}"/>
                  </a:ext>
                </a:extLst>
              </p:cNvPr>
              <p:cNvSpPr/>
              <p:nvPr/>
            </p:nvSpPr>
            <p:spPr>
              <a:xfrm>
                <a:off x="2903047" y="2701637"/>
                <a:ext cx="39955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36 + 24 =  60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341A9CF-D796-4222-A15C-7B87AB238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047" y="2701637"/>
                <a:ext cx="3995581" cy="461665"/>
              </a:xfrm>
              <a:prstGeom prst="rect">
                <a:avLst/>
              </a:prstGeom>
              <a:blipFill>
                <a:blip r:embed="rId7"/>
                <a:stretch>
                  <a:fillRect l="-228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56E8709-AC83-4FE3-8B90-C4BC4EE7CDAB}"/>
              </a:ext>
            </a:extLst>
          </p:cNvPr>
          <p:cNvSpPr/>
          <p:nvPr/>
        </p:nvSpPr>
        <p:spPr>
          <a:xfrm>
            <a:off x="6528048" y="4488219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Volume = 10 x 2 x 4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A04E60B-56A4-47E5-AB0F-CAA9AB60637A}"/>
                  </a:ext>
                </a:extLst>
              </p:cNvPr>
              <p:cNvSpPr/>
              <p:nvPr/>
            </p:nvSpPr>
            <p:spPr>
              <a:xfrm>
                <a:off x="7680176" y="4852830"/>
                <a:ext cx="14974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 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A04E60B-56A4-47E5-AB0F-CAA9AB606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76" y="4852830"/>
                <a:ext cx="1497461" cy="461665"/>
              </a:xfrm>
              <a:prstGeom prst="rect">
                <a:avLst/>
              </a:prstGeom>
              <a:blipFill>
                <a:blip r:embed="rId8"/>
                <a:stretch>
                  <a:fillRect l="-6504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BFEC35-2F45-43C0-BD20-48DD46A60455}"/>
                  </a:ext>
                </a:extLst>
              </p:cNvPr>
              <p:cNvSpPr/>
              <p:nvPr/>
            </p:nvSpPr>
            <p:spPr>
              <a:xfrm>
                <a:off x="2683623" y="5983687"/>
                <a:ext cx="36537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Volume = </a:t>
                </a:r>
                <a:r>
                  <a:rPr lang="en-GB" sz="2400" dirty="0">
                    <a:solidFill>
                      <a:srgbClr val="FF0000"/>
                    </a:solidFill>
                  </a:rPr>
                  <a:t>3 x 80 = 240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BFEC35-2F45-43C0-BD20-48DD46A60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623" y="5983687"/>
                <a:ext cx="3653757" cy="461665"/>
              </a:xfrm>
              <a:prstGeom prst="rect">
                <a:avLst/>
              </a:prstGeom>
              <a:blipFill>
                <a:blip r:embed="rId9"/>
                <a:stretch>
                  <a:fillRect l="-1667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71D882-7439-4C9B-9452-589FBA350259}"/>
                  </a:ext>
                </a:extLst>
              </p:cNvPr>
              <p:cNvSpPr/>
              <p:nvPr/>
            </p:nvSpPr>
            <p:spPr>
              <a:xfrm>
                <a:off x="8184232" y="6149111"/>
                <a:ext cx="38849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3 x 80 = 240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71D882-7439-4C9B-9452-589FBA350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232" y="6149111"/>
                <a:ext cx="3884974" cy="461665"/>
              </a:xfrm>
              <a:prstGeom prst="rect">
                <a:avLst/>
              </a:prstGeom>
              <a:blipFill>
                <a:blip r:embed="rId10"/>
                <a:stretch>
                  <a:fillRect l="-2512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3">
            <a:extLst>
              <a:ext uri="{FF2B5EF4-FFF2-40B4-BE49-F238E27FC236}">
                <a16:creationId xmlns:a16="http://schemas.microsoft.com/office/drawing/2014/main" id="{21673D12-1230-4915-AB2B-75B896990855}"/>
              </a:ext>
            </a:extLst>
          </p:cNvPr>
          <p:cNvSpPr txBox="1"/>
          <p:nvPr/>
        </p:nvSpPr>
        <p:spPr>
          <a:xfrm>
            <a:off x="8928976" y="784399"/>
            <a:ext cx="2704748" cy="23899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3D7EDFB1-D6B1-4585-BE4A-9EC8313E6032}"/>
              </a:ext>
            </a:extLst>
          </p:cNvPr>
          <p:cNvSpPr txBox="1"/>
          <p:nvPr/>
        </p:nvSpPr>
        <p:spPr>
          <a:xfrm>
            <a:off x="2560690" y="4401993"/>
            <a:ext cx="3776689" cy="14286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EFD0ECF8-2698-4956-AAF1-7DE13D76894F}"/>
              </a:ext>
            </a:extLst>
          </p:cNvPr>
          <p:cNvSpPr txBox="1"/>
          <p:nvPr/>
        </p:nvSpPr>
        <p:spPr>
          <a:xfrm>
            <a:off x="9671043" y="3977916"/>
            <a:ext cx="1922229" cy="20956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5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Volume of Cuboids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D3E2AC-59D1-4BC3-9959-F8144344AEBA}"/>
              </a:ext>
            </a:extLst>
          </p:cNvPr>
          <p:cNvSpPr/>
          <p:nvPr/>
        </p:nvSpPr>
        <p:spPr>
          <a:xfrm>
            <a:off x="2197315" y="76470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40BBA0-5972-44C9-9330-12A0D2520521}"/>
              </a:ext>
            </a:extLst>
          </p:cNvPr>
          <p:cNvSpPr/>
          <p:nvPr/>
        </p:nvSpPr>
        <p:spPr>
          <a:xfrm>
            <a:off x="2305628" y="803727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7. The diagram shows a wooden block that has had a square hole cut through it.  Calculate the volume of wood in the block.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F6F30-FDC8-4839-9735-BAF7FA366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204" y="827631"/>
            <a:ext cx="4562672" cy="2766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3A2B5B2-C95E-4787-B8FE-D648146CF7FA}"/>
                  </a:ext>
                </a:extLst>
              </p:cNvPr>
              <p:cNvSpPr/>
              <p:nvPr/>
            </p:nvSpPr>
            <p:spPr>
              <a:xfrm>
                <a:off x="2332128" y="3868020"/>
                <a:ext cx="549206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8</a:t>
                </a:r>
                <a:r>
                  <a:rPr lang="en-GB" sz="2400" dirty="0"/>
                  <a:t>.	The diagram shows a cuboid.  The area of the shaded end is 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. How long is the cuboid if its volume is:</a:t>
                </a:r>
              </a:p>
              <a:p>
                <a:r>
                  <a:rPr lang="en-GB" sz="2400" dirty="0"/>
                  <a:t>(a)	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 ,</a:t>
                </a:r>
              </a:p>
              <a:p>
                <a:r>
                  <a:rPr lang="en-GB" sz="2400" dirty="0"/>
                  <a:t>(b)	96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 ,</a:t>
                </a:r>
              </a:p>
              <a:p>
                <a:r>
                  <a:rPr lang="en-GB" sz="2400" dirty="0"/>
                  <a:t>(c)	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 ?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3A2B5B2-C95E-4787-B8FE-D648146CF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128" y="3868020"/>
                <a:ext cx="5492064" cy="2308324"/>
              </a:xfrm>
              <a:prstGeom prst="rect">
                <a:avLst/>
              </a:prstGeom>
              <a:blipFill>
                <a:blip r:embed="rId3"/>
                <a:stretch>
                  <a:fillRect l="-1778" t="-1852" r="-889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996E70D-D75A-41A8-923F-8E9640C12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227" y="3868020"/>
            <a:ext cx="2763290" cy="2387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B8E16D-16CB-43AB-9068-ECCEC646F8CE}"/>
                  </a:ext>
                </a:extLst>
              </p:cNvPr>
              <p:cNvSpPr/>
              <p:nvPr/>
            </p:nvSpPr>
            <p:spPr>
              <a:xfrm>
                <a:off x="2669936" y="2373387"/>
                <a:ext cx="42937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5 x 5 x 8 =  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B8E16D-16CB-43AB-9068-ECCEC646F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936" y="2373387"/>
                <a:ext cx="4293740" cy="461665"/>
              </a:xfrm>
              <a:prstGeom prst="rect">
                <a:avLst/>
              </a:prstGeom>
              <a:blipFill>
                <a:blip r:embed="rId5"/>
                <a:stretch>
                  <a:fillRect l="-2273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04B8F29-9B7D-468E-AF94-00B66BF6A919}"/>
                  </a:ext>
                </a:extLst>
              </p:cNvPr>
              <p:cNvSpPr/>
              <p:nvPr/>
            </p:nvSpPr>
            <p:spPr>
              <a:xfrm>
                <a:off x="2699783" y="2753055"/>
                <a:ext cx="41222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2 x 2 x 8 =  32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04B8F29-9B7D-468E-AF94-00B66BF6A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83" y="2753055"/>
                <a:ext cx="4122219" cy="461665"/>
              </a:xfrm>
              <a:prstGeom prst="rect">
                <a:avLst/>
              </a:prstGeom>
              <a:blipFill>
                <a:blip r:embed="rId6"/>
                <a:stretch>
                  <a:fillRect l="-2367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8601CD5-35D8-4E5F-9387-5A2DA32A3144}"/>
                  </a:ext>
                </a:extLst>
              </p:cNvPr>
              <p:cNvSpPr/>
              <p:nvPr/>
            </p:nvSpPr>
            <p:spPr>
              <a:xfrm>
                <a:off x="2715813" y="3132723"/>
                <a:ext cx="426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200 - 32 =  168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8601CD5-35D8-4E5F-9387-5A2DA32A3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813" y="3132723"/>
                <a:ext cx="4261679" cy="461665"/>
              </a:xfrm>
              <a:prstGeom prst="rect">
                <a:avLst/>
              </a:prstGeom>
              <a:blipFill>
                <a:blip r:embed="rId7"/>
                <a:stretch>
                  <a:fillRect l="-2289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D244D6-48B3-4C6C-AA87-C0B377FF5B49}"/>
                  </a:ext>
                </a:extLst>
              </p:cNvPr>
              <p:cNvSpPr txBox="1"/>
              <p:nvPr/>
            </p:nvSpPr>
            <p:spPr>
              <a:xfrm>
                <a:off x="8779752" y="5157192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D244D6-48B3-4C6C-AA87-C0B377FF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752" y="5157192"/>
                <a:ext cx="1080120" cy="400110"/>
              </a:xfrm>
              <a:prstGeom prst="rect">
                <a:avLst/>
              </a:prstGeom>
              <a:blipFill>
                <a:blip r:embed="rId8"/>
                <a:stretch>
                  <a:fillRect l="-5650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3A011BB-1CCB-4C18-8490-AED4A73D5D7C}"/>
              </a:ext>
            </a:extLst>
          </p:cNvPr>
          <p:cNvSpPr txBox="1"/>
          <p:nvPr/>
        </p:nvSpPr>
        <p:spPr>
          <a:xfrm>
            <a:off x="4223792" y="4948114"/>
            <a:ext cx="259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80 ÷ 8 = 10 cm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E1FCEA-BE78-42DC-9923-09DE1984527C}"/>
              </a:ext>
            </a:extLst>
          </p:cNvPr>
          <p:cNvSpPr/>
          <p:nvPr/>
        </p:nvSpPr>
        <p:spPr>
          <a:xfrm>
            <a:off x="4223792" y="5326469"/>
            <a:ext cx="2364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96 ÷ 8 = 12 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E00248-B98A-4E4A-A7C0-3DE7CA90A698}"/>
              </a:ext>
            </a:extLst>
          </p:cNvPr>
          <p:cNvSpPr/>
          <p:nvPr/>
        </p:nvSpPr>
        <p:spPr>
          <a:xfrm>
            <a:off x="4241692" y="5714679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20 ÷ 8 = 2.5 cm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87985AA5-6780-42EA-AE19-0305BE50B709}"/>
              </a:ext>
            </a:extLst>
          </p:cNvPr>
          <p:cNvSpPr txBox="1"/>
          <p:nvPr/>
        </p:nvSpPr>
        <p:spPr>
          <a:xfrm>
            <a:off x="7476388" y="810451"/>
            <a:ext cx="4576488" cy="28078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4E2466E7-FA05-4B78-BB23-FBB4806ED931}"/>
              </a:ext>
            </a:extLst>
          </p:cNvPr>
          <p:cNvSpPr txBox="1"/>
          <p:nvPr/>
        </p:nvSpPr>
        <p:spPr>
          <a:xfrm>
            <a:off x="8478226" y="3874744"/>
            <a:ext cx="2763289" cy="23805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2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219D04C-7C2B-4409-8DAD-7874BACFA4A5}"/>
              </a:ext>
            </a:extLst>
          </p:cNvPr>
          <p:cNvSpPr/>
          <p:nvPr/>
        </p:nvSpPr>
        <p:spPr bwMode="auto">
          <a:xfrm>
            <a:off x="8249974" y="2304030"/>
            <a:ext cx="2794901" cy="64807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3B2E1A-8FFA-4325-A1B9-32B817AF8E51}"/>
              </a:ext>
            </a:extLst>
          </p:cNvPr>
          <p:cNvSpPr/>
          <p:nvPr/>
        </p:nvSpPr>
        <p:spPr bwMode="auto">
          <a:xfrm>
            <a:off x="8295881" y="5072853"/>
            <a:ext cx="2794901" cy="64807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Units of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">
                <a:extLst>
                  <a:ext uri="{FF2B5EF4-FFF2-40B4-BE49-F238E27FC236}">
                    <a16:creationId xmlns:a16="http://schemas.microsoft.com/office/drawing/2014/main" id="{E7CC74F8-45F4-7F42-8935-A4038D39D3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9576" y="794945"/>
                <a:ext cx="740032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GB" altLang="en-US" sz="2400" b="1" dirty="0"/>
                  <a:t> </a:t>
                </a:r>
                <a:r>
                  <a:rPr lang="en-GB" altLang="en-US" sz="2400" dirty="0"/>
                  <a:t>1. Convert these volumes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altLang="en-US" sz="24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alt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altLang="en-US" sz="2400" dirty="0"/>
                  <a:t>: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11" name="TextBox 1">
                <a:extLst>
                  <a:ext uri="{FF2B5EF4-FFF2-40B4-BE49-F238E27FC236}">
                    <a16:creationId xmlns:a16="http://schemas.microsoft.com/office/drawing/2014/main" id="{E7CC74F8-45F4-7F42-8935-A4038D39D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9576" y="794945"/>
                <a:ext cx="7400322" cy="461665"/>
              </a:xfrm>
              <a:prstGeom prst="rect">
                <a:avLst/>
              </a:prstGeom>
              <a:blipFill>
                <a:blip r:embed="rId2"/>
                <a:stretch>
                  <a:fillRect l="-165" t="-9211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568C134-A2BD-454C-911E-7B9194868496}"/>
              </a:ext>
            </a:extLst>
          </p:cNvPr>
          <p:cNvSpPr txBox="1"/>
          <p:nvPr/>
        </p:nvSpPr>
        <p:spPr>
          <a:xfrm>
            <a:off x="2449319" y="126494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 2 Litres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50D037-E487-4724-8B0D-15C51A05A5CB}"/>
              </a:ext>
            </a:extLst>
          </p:cNvPr>
          <p:cNvSpPr/>
          <p:nvPr/>
        </p:nvSpPr>
        <p:spPr>
          <a:xfrm>
            <a:off x="5718113" y="1264940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 5 Litres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AB3DF7-A20F-4FB4-9A05-95B14F7BC4DC}"/>
                  </a:ext>
                </a:extLst>
              </p:cNvPr>
              <p:cNvSpPr/>
              <p:nvPr/>
            </p:nvSpPr>
            <p:spPr>
              <a:xfrm>
                <a:off x="8739037" y="1193196"/>
                <a:ext cx="1443024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Litre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AB3DF7-A20F-4FB4-9A05-95B14F7BC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037" y="1193196"/>
                <a:ext cx="1443024" cy="613886"/>
              </a:xfrm>
              <a:prstGeom prst="rect">
                <a:avLst/>
              </a:prstGeom>
              <a:blipFill>
                <a:blip r:embed="rId3"/>
                <a:stretch>
                  <a:fillRect l="-6780" r="-6356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358AC6B-8F7A-41BD-8E31-0A9373BECB50}"/>
              </a:ext>
            </a:extLst>
          </p:cNvPr>
          <p:cNvSpPr/>
          <p:nvPr/>
        </p:nvSpPr>
        <p:spPr>
          <a:xfrm>
            <a:off x="2455907" y="1821647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(d) 0.2 Litres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0766EA-C9F5-4C8E-812C-2E032F8B101C}"/>
              </a:ext>
            </a:extLst>
          </p:cNvPr>
          <p:cNvSpPr/>
          <p:nvPr/>
        </p:nvSpPr>
        <p:spPr>
          <a:xfrm>
            <a:off x="5589016" y="1832614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(e) 1.5 Litres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BF75E4-1F9B-466C-AC97-E1BEB7900542}"/>
              </a:ext>
            </a:extLst>
          </p:cNvPr>
          <p:cNvSpPr/>
          <p:nvPr/>
        </p:nvSpPr>
        <p:spPr>
          <a:xfrm>
            <a:off x="8734355" y="1840076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(f) 2.7 Litres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F1148C-CDE4-4DAE-97F9-F71889C437DB}"/>
              </a:ext>
            </a:extLst>
          </p:cNvPr>
          <p:cNvSpPr/>
          <p:nvPr/>
        </p:nvSpPr>
        <p:spPr>
          <a:xfrm>
            <a:off x="2389942" y="2572634"/>
            <a:ext cx="5078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2. Convert these volumes into litres: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1E89B7-B3D1-4703-952C-B033554CEDC3}"/>
                  </a:ext>
                </a:extLst>
              </p:cNvPr>
              <p:cNvSpPr/>
              <p:nvPr/>
            </p:nvSpPr>
            <p:spPr>
              <a:xfrm>
                <a:off x="2366586" y="3007297"/>
                <a:ext cx="2037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en-US" sz="2400" dirty="0"/>
                  <a:t>(a) 3000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altLang="en-US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altLang="en-US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altLang="en-US" sz="2400" dirty="0"/>
                  <a:t>: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1E89B7-B3D1-4703-952C-B033554CE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86" y="3007297"/>
                <a:ext cx="2037674" cy="461665"/>
              </a:xfrm>
              <a:prstGeom prst="rect">
                <a:avLst/>
              </a:prstGeom>
              <a:blipFill>
                <a:blip r:embed="rId4"/>
                <a:stretch>
                  <a:fillRect l="-4491" t="-9211" r="-3892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3817A8-5368-4E29-BBFD-48A3E8B7DAC6}"/>
                  </a:ext>
                </a:extLst>
              </p:cNvPr>
              <p:cNvSpPr/>
              <p:nvPr/>
            </p:nvSpPr>
            <p:spPr>
              <a:xfrm>
                <a:off x="5620928" y="3017102"/>
                <a:ext cx="19527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en-US" sz="2400" dirty="0"/>
                  <a:t>(b) 7000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altLang="en-US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altLang="en-US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3817A8-5368-4E29-BBFD-48A3E8B7D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928" y="3017102"/>
                <a:ext cx="1952714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467BF03-8FAA-4BA7-9FB1-116C0B0F0E69}"/>
                  </a:ext>
                </a:extLst>
              </p:cNvPr>
              <p:cNvSpPr/>
              <p:nvPr/>
            </p:nvSpPr>
            <p:spPr>
              <a:xfrm>
                <a:off x="8789903" y="3038074"/>
                <a:ext cx="21915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en-US" sz="2400" dirty="0"/>
                  <a:t>(c) 10 000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altLang="en-US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altLang="en-US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467BF03-8FAA-4BA7-9FB1-116C0B0F0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903" y="3038074"/>
                <a:ext cx="2191562" cy="461665"/>
              </a:xfrm>
              <a:prstGeom prst="rect">
                <a:avLst/>
              </a:prstGeom>
              <a:blipFill>
                <a:blip r:embed="rId6"/>
                <a:stretch>
                  <a:fillRect l="-445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F3595EB-CBAE-4F20-AA82-BD32B051F228}"/>
                  </a:ext>
                </a:extLst>
              </p:cNvPr>
              <p:cNvSpPr/>
              <p:nvPr/>
            </p:nvSpPr>
            <p:spPr>
              <a:xfrm>
                <a:off x="2389312" y="3534547"/>
                <a:ext cx="17811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en-US" sz="2400" dirty="0"/>
                  <a:t>(d) 750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altLang="en-US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altLang="en-US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F3595EB-CBAE-4F20-AA82-BD32B051F2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312" y="3534547"/>
                <a:ext cx="1781193" cy="461665"/>
              </a:xfrm>
              <a:prstGeom prst="rect">
                <a:avLst/>
              </a:prstGeom>
              <a:blipFill>
                <a:blip r:embed="rId7"/>
                <a:stretch>
                  <a:fillRect l="-5479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BEFBCF6-BC6A-4A51-803D-66DAF9FF6F89}"/>
                  </a:ext>
                </a:extLst>
              </p:cNvPr>
              <p:cNvSpPr/>
              <p:nvPr/>
            </p:nvSpPr>
            <p:spPr>
              <a:xfrm>
                <a:off x="5669272" y="3533363"/>
                <a:ext cx="17811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en-US" sz="2400" dirty="0"/>
                  <a:t>(e) 250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altLang="en-US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altLang="en-US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BEFBCF6-BC6A-4A51-803D-66DAF9FF6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72" y="3533363"/>
                <a:ext cx="1781193" cy="461665"/>
              </a:xfrm>
              <a:prstGeom prst="rect">
                <a:avLst/>
              </a:prstGeom>
              <a:blipFill>
                <a:blip r:embed="rId8"/>
                <a:stretch>
                  <a:fillRect l="-5479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D3ABD0-BD68-4087-ADA3-CE5DBE85247A}"/>
                  </a:ext>
                </a:extLst>
              </p:cNvPr>
              <p:cNvSpPr/>
              <p:nvPr/>
            </p:nvSpPr>
            <p:spPr>
              <a:xfrm>
                <a:off x="8824608" y="3517203"/>
                <a:ext cx="18661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en-US" sz="2400" dirty="0"/>
                  <a:t>(f) 4900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altLang="en-US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altLang="en-US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D3ABD0-BD68-4087-ADA3-CE5DBE852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608" y="3517203"/>
                <a:ext cx="1866152" cy="461665"/>
              </a:xfrm>
              <a:prstGeom prst="rect">
                <a:avLst/>
              </a:prstGeom>
              <a:blipFill>
                <a:blip r:embed="rId9"/>
                <a:stretch>
                  <a:fillRect l="-5229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DA045D-7079-4870-B507-CB6EDDA5A103}"/>
                  </a:ext>
                </a:extLst>
              </p:cNvPr>
              <p:cNvSpPr/>
              <p:nvPr/>
            </p:nvSpPr>
            <p:spPr>
              <a:xfrm>
                <a:off x="2449319" y="4184323"/>
                <a:ext cx="655272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3. A tank has dimensions 3 m by 3 m by 2 m. Calculate the capacity of the tank in </a:t>
                </a:r>
              </a:p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altLang="en-US" sz="24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altLang="en-US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altLang="en-US" sz="2400" dirty="0"/>
              </a:p>
              <a:p>
                <a:r>
                  <a:rPr lang="en-GB" altLang="en-US" sz="2400" b="0" dirty="0">
                    <a:latin typeface="+mj-lt"/>
                  </a:rPr>
                  <a:t>(b) litres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DA045D-7079-4870-B507-CB6EDDA5A1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319" y="4184323"/>
                <a:ext cx="6552728" cy="1569660"/>
              </a:xfrm>
              <a:prstGeom prst="rect">
                <a:avLst/>
              </a:prstGeom>
              <a:blipFill>
                <a:blip r:embed="rId10"/>
                <a:stretch>
                  <a:fillRect l="-1488" t="-2713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1502298-0FCE-450F-B592-7EB457365F29}"/>
                  </a:ext>
                </a:extLst>
              </p:cNvPr>
              <p:cNvSpPr/>
              <p:nvPr/>
            </p:nvSpPr>
            <p:spPr>
              <a:xfrm>
                <a:off x="2449319" y="5751702"/>
                <a:ext cx="94804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4.	A tank holds 5000 litres.  Calculate the volume of the tank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altLang="en-US" sz="24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altLang="en-US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1502298-0FCE-450F-B592-7EB457365F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319" y="5751702"/>
                <a:ext cx="9480424" cy="461665"/>
              </a:xfrm>
              <a:prstGeom prst="rect">
                <a:avLst/>
              </a:prstGeom>
              <a:blipFill>
                <a:blip r:embed="rId11"/>
                <a:stretch>
                  <a:fillRect l="-1029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750633-670C-4600-8E10-EA9F28B39588}"/>
                  </a:ext>
                </a:extLst>
              </p:cNvPr>
              <p:cNvSpPr txBox="1"/>
              <p:nvPr/>
            </p:nvSpPr>
            <p:spPr>
              <a:xfrm>
                <a:off x="4117373" y="1259239"/>
                <a:ext cx="1588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2000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750633-670C-4600-8E10-EA9F28B39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373" y="1259239"/>
                <a:ext cx="1588909" cy="461665"/>
              </a:xfrm>
              <a:prstGeom prst="rect">
                <a:avLst/>
              </a:prstGeom>
              <a:blipFill>
                <a:blip r:embed="rId12"/>
                <a:stretch>
                  <a:fillRect l="-5747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4B8C8F-EF8D-4D25-B5D3-5C9B56A78205}"/>
                  </a:ext>
                </a:extLst>
              </p:cNvPr>
              <p:cNvSpPr/>
              <p:nvPr/>
            </p:nvSpPr>
            <p:spPr>
              <a:xfrm>
                <a:off x="7333559" y="1266669"/>
                <a:ext cx="14910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5000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4B8C8F-EF8D-4D25-B5D3-5C9B56A78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559" y="1266669"/>
                <a:ext cx="1491049" cy="461665"/>
              </a:xfrm>
              <a:prstGeom prst="rect">
                <a:avLst/>
              </a:prstGeom>
              <a:blipFill>
                <a:blip r:embed="rId13"/>
                <a:stretch>
                  <a:fillRect l="-612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8750C41-C358-4EB6-9F0A-2118C6D3290F}"/>
                  </a:ext>
                </a:extLst>
              </p:cNvPr>
              <p:cNvSpPr/>
              <p:nvPr/>
            </p:nvSpPr>
            <p:spPr>
              <a:xfrm>
                <a:off x="10234757" y="1266668"/>
                <a:ext cx="1319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500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8750C41-C358-4EB6-9F0A-2118C6D32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757" y="1266668"/>
                <a:ext cx="1319528" cy="461665"/>
              </a:xfrm>
              <a:prstGeom prst="rect">
                <a:avLst/>
              </a:prstGeom>
              <a:blipFill>
                <a:blip r:embed="rId14"/>
                <a:stretch>
                  <a:fillRect l="-740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FA8C46-F2BF-4006-9CD7-89B1272F7FD7}"/>
                  </a:ext>
                </a:extLst>
              </p:cNvPr>
              <p:cNvSpPr/>
              <p:nvPr/>
            </p:nvSpPr>
            <p:spPr>
              <a:xfrm>
                <a:off x="4318884" y="1829092"/>
                <a:ext cx="1319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FA8C46-F2BF-4006-9CD7-89B1272F7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884" y="1829092"/>
                <a:ext cx="1319528" cy="461665"/>
              </a:xfrm>
              <a:prstGeom prst="rect">
                <a:avLst/>
              </a:prstGeom>
              <a:blipFill>
                <a:blip r:embed="rId15"/>
                <a:stretch>
                  <a:fillRect l="-691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E230C4-BCA6-4CA8-936D-05C0967ED22A}"/>
                  </a:ext>
                </a:extLst>
              </p:cNvPr>
              <p:cNvSpPr/>
              <p:nvPr/>
            </p:nvSpPr>
            <p:spPr>
              <a:xfrm>
                <a:off x="7367042" y="1843688"/>
                <a:ext cx="14910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1500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E230C4-BCA6-4CA8-936D-05C0967ED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042" y="1843688"/>
                <a:ext cx="1491049" cy="461665"/>
              </a:xfrm>
              <a:prstGeom prst="rect">
                <a:avLst/>
              </a:prstGeom>
              <a:blipFill>
                <a:blip r:embed="rId16"/>
                <a:stretch>
                  <a:fillRect l="-655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FB67B21-6346-425A-B937-7F73DA0F286B}"/>
                  </a:ext>
                </a:extLst>
              </p:cNvPr>
              <p:cNvSpPr/>
              <p:nvPr/>
            </p:nvSpPr>
            <p:spPr>
              <a:xfrm>
                <a:off x="10560496" y="1824673"/>
                <a:ext cx="14910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2700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FB67B21-6346-425A-B937-7F73DA0F2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496" y="1824673"/>
                <a:ext cx="1491049" cy="461665"/>
              </a:xfrm>
              <a:prstGeom prst="rect">
                <a:avLst/>
              </a:prstGeom>
              <a:blipFill>
                <a:blip r:embed="rId17"/>
                <a:stretch>
                  <a:fillRect l="-612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DA30DB17-C842-4C62-A8AC-ED624247834A}"/>
              </a:ext>
            </a:extLst>
          </p:cNvPr>
          <p:cNvSpPr/>
          <p:nvPr/>
        </p:nvSpPr>
        <p:spPr>
          <a:xfrm>
            <a:off x="4449943" y="3018934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 litres</a:t>
            </a:r>
            <a:endParaRPr lang="en-GB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1AA4F2-E447-4F21-9744-3820DB3860C8}"/>
              </a:ext>
            </a:extLst>
          </p:cNvPr>
          <p:cNvSpPr/>
          <p:nvPr/>
        </p:nvSpPr>
        <p:spPr>
          <a:xfrm>
            <a:off x="4166357" y="3543467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0.75 litres</a:t>
            </a:r>
            <a:endParaRPr lang="en-GB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6A9038-B370-427B-90E5-D611F3953503}"/>
              </a:ext>
            </a:extLst>
          </p:cNvPr>
          <p:cNvSpPr/>
          <p:nvPr/>
        </p:nvSpPr>
        <p:spPr>
          <a:xfrm>
            <a:off x="7627657" y="3024257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7 litres</a:t>
            </a:r>
            <a:endParaRPr lang="en-GB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449BBF-D8DC-48B0-9C8A-219008C43F6B}"/>
              </a:ext>
            </a:extLst>
          </p:cNvPr>
          <p:cNvSpPr/>
          <p:nvPr/>
        </p:nvSpPr>
        <p:spPr>
          <a:xfrm>
            <a:off x="7322083" y="3523259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0.25 litres</a:t>
            </a:r>
            <a:endParaRPr lang="en-GB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64EF0E-0D36-4CBB-B8B4-B76D68F84426}"/>
              </a:ext>
            </a:extLst>
          </p:cNvPr>
          <p:cNvSpPr/>
          <p:nvPr/>
        </p:nvSpPr>
        <p:spPr>
          <a:xfrm>
            <a:off x="10697816" y="3547980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4.9 litres</a:t>
            </a:r>
            <a:endParaRPr lang="en-GB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F425AC-77A4-4604-974D-CEB901C3A328}"/>
              </a:ext>
            </a:extLst>
          </p:cNvPr>
          <p:cNvSpPr/>
          <p:nvPr/>
        </p:nvSpPr>
        <p:spPr>
          <a:xfrm>
            <a:off x="10805371" y="3071060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10 litres</a:t>
            </a:r>
            <a:endParaRPr lang="en-GB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69A954-5AB3-4C92-AE5A-A9664118F60F}"/>
              </a:ext>
            </a:extLst>
          </p:cNvPr>
          <p:cNvSpPr/>
          <p:nvPr/>
        </p:nvSpPr>
        <p:spPr>
          <a:xfrm>
            <a:off x="3895533" y="528510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18 000 litres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40CEE4-7FE8-4A76-8949-774A9982D689}"/>
                  </a:ext>
                </a:extLst>
              </p:cNvPr>
              <p:cNvSpPr/>
              <p:nvPr/>
            </p:nvSpPr>
            <p:spPr>
              <a:xfrm>
                <a:off x="3862734" y="4959623"/>
                <a:ext cx="10117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40CEE4-7FE8-4A76-8949-774A9982D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734" y="4959623"/>
                <a:ext cx="1011752" cy="461665"/>
              </a:xfrm>
              <a:prstGeom prst="rect">
                <a:avLst/>
              </a:prstGeom>
              <a:blipFill>
                <a:blip r:embed="rId18"/>
                <a:stretch>
                  <a:fillRect l="-9639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7125B5-33A5-46C9-9784-92C522B7576B}"/>
                  </a:ext>
                </a:extLst>
              </p:cNvPr>
              <p:cNvSpPr txBox="1"/>
              <p:nvPr/>
            </p:nvSpPr>
            <p:spPr>
              <a:xfrm>
                <a:off x="4822978" y="6213367"/>
                <a:ext cx="33298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5000 ÷ 1000 = 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alt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alt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7125B5-33A5-46C9-9784-92C522B75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978" y="6213367"/>
                <a:ext cx="3329899" cy="461665"/>
              </a:xfrm>
              <a:prstGeom prst="rect">
                <a:avLst/>
              </a:prstGeom>
              <a:blipFill>
                <a:blip r:embed="rId19"/>
                <a:stretch>
                  <a:fillRect l="-2747" t="-14474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4D167E3-F2F8-4140-AC6E-93C32DF9EF7F}"/>
                  </a:ext>
                </a:extLst>
              </p:cNvPr>
              <p:cNvSpPr/>
              <p:nvPr/>
            </p:nvSpPr>
            <p:spPr>
              <a:xfrm>
                <a:off x="8351947" y="5166056"/>
                <a:ext cx="27814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1000 litres =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4D167E3-F2F8-4140-AC6E-93C32DF9E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947" y="5166056"/>
                <a:ext cx="2781467" cy="461665"/>
              </a:xfrm>
              <a:prstGeom prst="rect">
                <a:avLst/>
              </a:prstGeom>
              <a:blipFill>
                <a:blip r:embed="rId20"/>
                <a:stretch>
                  <a:fillRect l="-3289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3EC776F-3191-4AC0-8515-E50C96907679}"/>
                  </a:ext>
                </a:extLst>
              </p:cNvPr>
              <p:cNvSpPr txBox="1"/>
              <p:nvPr/>
            </p:nvSpPr>
            <p:spPr>
              <a:xfrm>
                <a:off x="8282447" y="2418281"/>
                <a:ext cx="27949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1000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= 1 litre 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3EC776F-3191-4AC0-8515-E50C96907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447" y="2418281"/>
                <a:ext cx="2794901" cy="461665"/>
              </a:xfrm>
              <a:prstGeom prst="rect">
                <a:avLst/>
              </a:prstGeom>
              <a:blipFill>
                <a:blip r:embed="rId21"/>
                <a:stretch>
                  <a:fillRect l="-3493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0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3: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third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6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Volume and Surface Area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97FCE3-9902-4C5E-9E59-F9C13EA53321}"/>
              </a:ext>
            </a:extLst>
          </p:cNvPr>
          <p:cNvSpPr txBox="1"/>
          <p:nvPr/>
        </p:nvSpPr>
        <p:spPr>
          <a:xfrm>
            <a:off x="2351584" y="62029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following unit of work is divided into eight sections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B3408-D19C-40A0-A590-42EC9CEDE586}"/>
              </a:ext>
            </a:extLst>
          </p:cNvPr>
          <p:cNvSpPr txBox="1"/>
          <p:nvPr/>
        </p:nvSpPr>
        <p:spPr>
          <a:xfrm>
            <a:off x="3791744" y="1081960"/>
            <a:ext cx="67687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/>
              <a:t>Finding volume using unit cubes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Volume of cubes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Volume of cuboids and Units of Capacity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Surface area of a cuboid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Volume of a triangular prism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Surface area of a triangular prism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Volume of a cylinder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Surface area of a cylinder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030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70EA243-B1A5-4A51-BB9C-BD59DE340C90}"/>
              </a:ext>
            </a:extLst>
          </p:cNvPr>
          <p:cNvSpPr/>
          <p:nvPr/>
        </p:nvSpPr>
        <p:spPr bwMode="auto">
          <a:xfrm>
            <a:off x="4439816" y="5532521"/>
            <a:ext cx="4977966" cy="68728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Surface Area of a Cuboid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4" y="738950"/>
            <a:ext cx="99679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A net can be folded up to make a solid.  The diagram below shows one of the possible nets of a cube with side length x :</a:t>
            </a:r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DDA029-3094-47C8-8213-2F4D9CFD0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133" y="1803937"/>
            <a:ext cx="3099878" cy="2416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EF672D-26F3-48A1-A879-6102320963BA}"/>
                  </a:ext>
                </a:extLst>
              </p:cNvPr>
              <p:cNvSpPr/>
              <p:nvPr/>
            </p:nvSpPr>
            <p:spPr>
              <a:xfrm>
                <a:off x="2495600" y="4562117"/>
                <a:ext cx="92170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The net of a cube is always made up of 6 squares.  Each square has an area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 if the length of the side of the cube is x.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EF672D-26F3-48A1-A879-61023209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4562117"/>
                <a:ext cx="9217024" cy="830997"/>
              </a:xfrm>
              <a:prstGeom prst="rect">
                <a:avLst/>
              </a:prstGeom>
              <a:blipFill>
                <a:blip r:embed="rId3"/>
                <a:stretch>
                  <a:fillRect l="-992" t="-5109" b="-16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0740829-4A1C-46D1-BD9F-F894B3D66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0" t="29447" r="-4180" b="-1638"/>
          <a:stretch/>
        </p:blipFill>
        <p:spPr>
          <a:xfrm>
            <a:off x="6545177" y="2326237"/>
            <a:ext cx="1955494" cy="1455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73530-E059-40B8-89BA-DC57C47F5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336" y="1985939"/>
            <a:ext cx="2218050" cy="1983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525716-A7BC-45E6-80BE-C94E004B8BA1}"/>
              </a:ext>
            </a:extLst>
          </p:cNvPr>
          <p:cNvSpPr/>
          <p:nvPr/>
        </p:nvSpPr>
        <p:spPr>
          <a:xfrm>
            <a:off x="5598707" y="2777484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31FA9F-12CC-4F13-BAAE-36D2A89D6FA9}"/>
                  </a:ext>
                </a:extLst>
              </p:cNvPr>
              <p:cNvSpPr/>
              <p:nvPr/>
            </p:nvSpPr>
            <p:spPr>
              <a:xfrm>
                <a:off x="3071664" y="2777484"/>
                <a:ext cx="5082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31FA9F-12CC-4F13-BAAE-36D2A89D6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4" y="2777484"/>
                <a:ext cx="50828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4107C8D-47F0-479D-A7BD-E7FF7B344140}"/>
                  </a:ext>
                </a:extLst>
              </p:cNvPr>
              <p:cNvSpPr/>
              <p:nvPr/>
            </p:nvSpPr>
            <p:spPr>
              <a:xfrm>
                <a:off x="3708323" y="2777484"/>
                <a:ext cx="5082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4107C8D-47F0-479D-A7BD-E7FF7B344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323" y="2777484"/>
                <a:ext cx="50828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F9A7795-681E-41F1-B839-5AECA2C341F1}"/>
                  </a:ext>
                </a:extLst>
              </p:cNvPr>
              <p:cNvSpPr/>
              <p:nvPr/>
            </p:nvSpPr>
            <p:spPr>
              <a:xfrm>
                <a:off x="4345117" y="2794105"/>
                <a:ext cx="5082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F9A7795-681E-41F1-B839-5AECA2C34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117" y="2794105"/>
                <a:ext cx="50828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ED1E766-DE29-4089-A193-4657F79B1DA3}"/>
                  </a:ext>
                </a:extLst>
              </p:cNvPr>
              <p:cNvSpPr/>
              <p:nvPr/>
            </p:nvSpPr>
            <p:spPr>
              <a:xfrm>
                <a:off x="5007788" y="2812236"/>
                <a:ext cx="5082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ED1E766-DE29-4089-A193-4657F79B1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788" y="2812236"/>
                <a:ext cx="50828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393C2BF-C37F-4288-A067-763F363B7388}"/>
                  </a:ext>
                </a:extLst>
              </p:cNvPr>
              <p:cNvSpPr/>
              <p:nvPr/>
            </p:nvSpPr>
            <p:spPr>
              <a:xfrm>
                <a:off x="3071664" y="2098357"/>
                <a:ext cx="5082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393C2BF-C37F-4288-A067-763F363B7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4" y="2098357"/>
                <a:ext cx="50828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0E0A88-9049-4B58-A862-4F329D5C9EF0}"/>
                  </a:ext>
                </a:extLst>
              </p:cNvPr>
              <p:cNvSpPr/>
              <p:nvPr/>
            </p:nvSpPr>
            <p:spPr>
              <a:xfrm>
                <a:off x="3071663" y="3429000"/>
                <a:ext cx="5082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0E0A88-9049-4B58-A862-4F329D5C9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3" y="3429000"/>
                <a:ext cx="50828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A2E4CC5-F1A2-488B-B9AD-A1C0A7366062}"/>
              </a:ext>
            </a:extLst>
          </p:cNvPr>
          <p:cNvSpPr/>
          <p:nvPr/>
        </p:nvSpPr>
        <p:spPr>
          <a:xfrm>
            <a:off x="2561548" y="2098357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 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AE685D-1DC6-4A11-A3AC-2E282540DCDE}"/>
              </a:ext>
            </a:extLst>
          </p:cNvPr>
          <p:cNvSpPr/>
          <p:nvPr/>
        </p:nvSpPr>
        <p:spPr>
          <a:xfrm>
            <a:off x="3134084" y="1551037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 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5E7841-E2BB-4811-9B07-EEF69B68A767}"/>
              </a:ext>
            </a:extLst>
          </p:cNvPr>
          <p:cNvSpPr/>
          <p:nvPr/>
        </p:nvSpPr>
        <p:spPr>
          <a:xfrm>
            <a:off x="5009535" y="3353762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 </a:t>
            </a:r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335F35E-9535-401E-819B-B6074320D6E4}"/>
              </a:ext>
            </a:extLst>
          </p:cNvPr>
          <p:cNvSpPr/>
          <p:nvPr/>
        </p:nvSpPr>
        <p:spPr bwMode="auto">
          <a:xfrm>
            <a:off x="8518624" y="2847925"/>
            <a:ext cx="517175" cy="3287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3B3DC78C-6015-43F7-BA04-96EBA15BCC45}"/>
              </a:ext>
            </a:extLst>
          </p:cNvPr>
          <p:cNvSpPr/>
          <p:nvPr/>
        </p:nvSpPr>
        <p:spPr bwMode="auto">
          <a:xfrm>
            <a:off x="5909822" y="2847925"/>
            <a:ext cx="517175" cy="3287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7A837A4-A844-4280-ABAE-921EC1D1C0B8}"/>
                  </a:ext>
                </a:extLst>
              </p:cNvPr>
              <p:cNvSpPr/>
              <p:nvPr/>
            </p:nvSpPr>
            <p:spPr>
              <a:xfrm>
                <a:off x="4553956" y="5645331"/>
                <a:ext cx="49779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Total surface area of a cube = 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GB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7A837A4-A844-4280-ABAE-921EC1D1C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956" y="5645331"/>
                <a:ext cx="4977966" cy="461665"/>
              </a:xfrm>
              <a:prstGeom prst="rect">
                <a:avLst/>
              </a:prstGeom>
              <a:blipFill>
                <a:blip r:embed="rId12"/>
                <a:stretch>
                  <a:fillRect l="-183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3">
            <a:extLst>
              <a:ext uri="{FF2B5EF4-FFF2-40B4-BE49-F238E27FC236}">
                <a16:creationId xmlns:a16="http://schemas.microsoft.com/office/drawing/2014/main" id="{C87CF72F-F55D-4B05-B714-493F6F57B08E}"/>
              </a:ext>
            </a:extLst>
          </p:cNvPr>
          <p:cNvSpPr txBox="1"/>
          <p:nvPr/>
        </p:nvSpPr>
        <p:spPr>
          <a:xfrm>
            <a:off x="2667676" y="1803937"/>
            <a:ext cx="3095335" cy="24167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74E9F12C-DA5B-414A-8901-F7DCBC2586C3}"/>
              </a:ext>
            </a:extLst>
          </p:cNvPr>
          <p:cNvSpPr txBox="1"/>
          <p:nvPr/>
        </p:nvSpPr>
        <p:spPr>
          <a:xfrm>
            <a:off x="6528184" y="2326237"/>
            <a:ext cx="1905904" cy="14276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E3DEBC1C-F803-4CA2-9773-C173218A54C6}"/>
              </a:ext>
            </a:extLst>
          </p:cNvPr>
          <p:cNvSpPr txBox="1"/>
          <p:nvPr/>
        </p:nvSpPr>
        <p:spPr>
          <a:xfrm>
            <a:off x="9120336" y="2004270"/>
            <a:ext cx="2218050" cy="19648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17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Surface Area of a Cuboid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9BDEF1-D863-4DA2-AEEC-4C5D3BC932E1}"/>
              </a:ext>
            </a:extLst>
          </p:cNvPr>
          <p:cNvSpPr/>
          <p:nvPr/>
        </p:nvSpPr>
        <p:spPr>
          <a:xfrm>
            <a:off x="2382987" y="834400"/>
            <a:ext cx="6372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Example 1</a:t>
            </a:r>
          </a:p>
          <a:p>
            <a:r>
              <a:rPr lang="en-GB" sz="2400" dirty="0"/>
              <a:t>Draw a net for the cube shown and calculate its surface area.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F40AA-D535-4117-B17D-8EFD10E78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852072"/>
            <a:ext cx="2959224" cy="2247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FEC341-5C0F-4997-AC01-C8FA6D94F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003" y="2516108"/>
            <a:ext cx="4185058" cy="32532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EEC426-4BF0-444A-B656-02042250CF28}"/>
              </a:ext>
            </a:extLst>
          </p:cNvPr>
          <p:cNvSpPr/>
          <p:nvPr/>
        </p:nvSpPr>
        <p:spPr>
          <a:xfrm>
            <a:off x="2386167" y="1999477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CE8DB3-B1E8-450A-8569-D8E4BDBC842F}"/>
                  </a:ext>
                </a:extLst>
              </p:cNvPr>
              <p:cNvSpPr/>
              <p:nvPr/>
            </p:nvSpPr>
            <p:spPr>
              <a:xfrm>
                <a:off x="6960096" y="3429000"/>
                <a:ext cx="427845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The net is made up of 6 squares. Each square has an area of 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Surface area = 6×4 = 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CE8DB3-B1E8-450A-8569-D8E4BDBC8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3429000"/>
                <a:ext cx="4278452" cy="1938992"/>
              </a:xfrm>
              <a:prstGeom prst="rect">
                <a:avLst/>
              </a:prstGeom>
              <a:blipFill>
                <a:blip r:embed="rId4"/>
                <a:stretch>
                  <a:fillRect l="-2279" t="-2201" r="-1140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6C48568-07E0-4BFE-8247-92604E4A1AEC}"/>
              </a:ext>
            </a:extLst>
          </p:cNvPr>
          <p:cNvSpPr txBox="1"/>
          <p:nvPr/>
        </p:nvSpPr>
        <p:spPr>
          <a:xfrm>
            <a:off x="2934637" y="2947331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B2951D-C602-4A2E-B629-1F6D9D375BAA}"/>
              </a:ext>
            </a:extLst>
          </p:cNvPr>
          <p:cNvSpPr/>
          <p:nvPr/>
        </p:nvSpPr>
        <p:spPr>
          <a:xfrm>
            <a:off x="3737971" y="2423272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F47230-0FC6-4B49-8BBA-5C0BCB5B097F}"/>
                  </a:ext>
                </a:extLst>
              </p:cNvPr>
              <p:cNvSpPr/>
              <p:nvPr/>
            </p:nvSpPr>
            <p:spPr>
              <a:xfrm>
                <a:off x="3737971" y="3002297"/>
                <a:ext cx="8552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F47230-0FC6-4B49-8BBA-5C0BCB5B0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971" y="3002297"/>
                <a:ext cx="855299" cy="400110"/>
              </a:xfrm>
              <a:prstGeom prst="rect">
                <a:avLst/>
              </a:prstGeom>
              <a:blipFill>
                <a:blip r:embed="rId5"/>
                <a:stretch>
                  <a:fillRect l="-7143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8633DA5-4938-4DCF-9C8D-39FE6D6DC24E}"/>
                  </a:ext>
                </a:extLst>
              </p:cNvPr>
              <p:cNvSpPr/>
              <p:nvPr/>
            </p:nvSpPr>
            <p:spPr>
              <a:xfrm>
                <a:off x="2893444" y="3888596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8633DA5-4938-4DCF-9C8D-39FE6D6DC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444" y="3888596"/>
                <a:ext cx="844527" cy="400110"/>
              </a:xfrm>
              <a:prstGeom prst="rect">
                <a:avLst/>
              </a:prstGeom>
              <a:blipFill>
                <a:blip r:embed="rId6"/>
                <a:stretch>
                  <a:fillRect l="-7971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56DE95D-A4E9-4BC8-9BF3-2F725CDAE913}"/>
                  </a:ext>
                </a:extLst>
              </p:cNvPr>
              <p:cNvSpPr/>
              <p:nvPr/>
            </p:nvSpPr>
            <p:spPr>
              <a:xfrm>
                <a:off x="3748743" y="3888596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56DE95D-A4E9-4BC8-9BF3-2F725CDAE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743" y="3888596"/>
                <a:ext cx="844527" cy="400110"/>
              </a:xfrm>
              <a:prstGeom prst="rect">
                <a:avLst/>
              </a:prstGeom>
              <a:blipFill>
                <a:blip r:embed="rId7"/>
                <a:stretch>
                  <a:fillRect l="-7971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EE3419F-642E-499B-A7CC-1D5EDFDD75AA}"/>
                  </a:ext>
                </a:extLst>
              </p:cNvPr>
              <p:cNvSpPr/>
              <p:nvPr/>
            </p:nvSpPr>
            <p:spPr>
              <a:xfrm>
                <a:off x="4655840" y="3868354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EE3419F-642E-499B-A7CC-1D5EDFDD7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3868354"/>
                <a:ext cx="844527" cy="400110"/>
              </a:xfrm>
              <a:prstGeom prst="rect">
                <a:avLst/>
              </a:prstGeom>
              <a:blipFill>
                <a:blip r:embed="rId8"/>
                <a:stretch>
                  <a:fillRect l="-7971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671C1D-5023-4E0A-8A0D-4D2D38611B9E}"/>
                  </a:ext>
                </a:extLst>
              </p:cNvPr>
              <p:cNvSpPr/>
              <p:nvPr/>
            </p:nvSpPr>
            <p:spPr>
              <a:xfrm>
                <a:off x="5526893" y="3877231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671C1D-5023-4E0A-8A0D-4D2D38611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893" y="3877231"/>
                <a:ext cx="844527" cy="400110"/>
              </a:xfrm>
              <a:prstGeom prst="rect">
                <a:avLst/>
              </a:prstGeom>
              <a:blipFill>
                <a:blip r:embed="rId9"/>
                <a:stretch>
                  <a:fillRect l="-7971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6A5D435-FAED-48E1-8F78-F927CF5B7918}"/>
                  </a:ext>
                </a:extLst>
              </p:cNvPr>
              <p:cNvSpPr/>
              <p:nvPr/>
            </p:nvSpPr>
            <p:spPr>
              <a:xfrm>
                <a:off x="4575532" y="4798111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6A5D435-FAED-48E1-8F78-F927CF5B7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532" y="4798111"/>
                <a:ext cx="844527" cy="400110"/>
              </a:xfrm>
              <a:prstGeom prst="rect">
                <a:avLst/>
              </a:prstGeom>
              <a:blipFill>
                <a:blip r:embed="rId10"/>
                <a:stretch>
                  <a:fillRect l="-7971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3">
            <a:extLst>
              <a:ext uri="{FF2B5EF4-FFF2-40B4-BE49-F238E27FC236}">
                <a16:creationId xmlns:a16="http://schemas.microsoft.com/office/drawing/2014/main" id="{BBDC5C34-B556-4A3D-9638-F90F6634D515}"/>
              </a:ext>
            </a:extLst>
          </p:cNvPr>
          <p:cNvSpPr txBox="1"/>
          <p:nvPr/>
        </p:nvSpPr>
        <p:spPr>
          <a:xfrm>
            <a:off x="2466963" y="2516285"/>
            <a:ext cx="4201098" cy="32530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FE79C3D6-8F14-4FF8-A667-44266E245DAB}"/>
              </a:ext>
            </a:extLst>
          </p:cNvPr>
          <p:cNvSpPr txBox="1"/>
          <p:nvPr/>
        </p:nvSpPr>
        <p:spPr>
          <a:xfrm>
            <a:off x="8769499" y="852073"/>
            <a:ext cx="2950021" cy="22473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03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Surface Area of a Cuboid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4" y="739163"/>
            <a:ext cx="99679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The net of a cuboid is made up of 6 rectangles. The rectangles will occur in pairs as illustrated below:</a:t>
            </a:r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BFCF5-3362-4653-98FF-BD2319089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395" y="1644883"/>
            <a:ext cx="2317381" cy="1728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06A93C-8226-424D-9782-278562A1B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465" y="1644883"/>
            <a:ext cx="2432700" cy="1728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BB50D7-3B9C-4D94-B845-85BCCF168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2" y="1644883"/>
            <a:ext cx="2718900" cy="1689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117739-232A-4A4C-8DF8-7E7A23398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600" y="3852164"/>
            <a:ext cx="2468475" cy="17062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2711A3-77CE-4EAF-978A-5CAF5803605F}"/>
              </a:ext>
            </a:extLst>
          </p:cNvPr>
          <p:cNvSpPr txBox="1"/>
          <p:nvPr/>
        </p:nvSpPr>
        <p:spPr>
          <a:xfrm>
            <a:off x="2370387" y="3380880"/>
            <a:ext cx="271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this Cuboid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A6D8328-CAEB-4F3B-8367-021F1684A51B}"/>
              </a:ext>
            </a:extLst>
          </p:cNvPr>
          <p:cNvSpPr/>
          <p:nvPr/>
        </p:nvSpPr>
        <p:spPr bwMode="auto">
          <a:xfrm>
            <a:off x="5320163" y="4599114"/>
            <a:ext cx="504056" cy="2880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F363AA-F279-4210-9CA6-DD9F28ED41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212" t="4127" b="33616"/>
          <a:stretch/>
        </p:blipFill>
        <p:spPr>
          <a:xfrm>
            <a:off x="6187803" y="3597710"/>
            <a:ext cx="4487985" cy="20492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47E0F8-6AA8-476C-824D-B8FAE38B1DA5}"/>
              </a:ext>
            </a:extLst>
          </p:cNvPr>
          <p:cNvSpPr txBox="1"/>
          <p:nvPr/>
        </p:nvSpPr>
        <p:spPr>
          <a:xfrm>
            <a:off x="2473897" y="5653266"/>
            <a:ext cx="706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and, surface area = </a:t>
            </a:r>
            <a:r>
              <a:rPr lang="en-GB" sz="2400" i="1" dirty="0" err="1"/>
              <a:t>xz</a:t>
            </a:r>
            <a:r>
              <a:rPr lang="en-GB" sz="2400" i="1" dirty="0"/>
              <a:t> +</a:t>
            </a:r>
            <a:r>
              <a:rPr lang="en-GB" sz="2400" i="1" dirty="0" err="1"/>
              <a:t>xz</a:t>
            </a:r>
            <a:r>
              <a:rPr lang="en-GB" sz="2400" i="1" dirty="0"/>
              <a:t> + </a:t>
            </a:r>
            <a:r>
              <a:rPr lang="en-GB" sz="2400" i="1" dirty="0" err="1"/>
              <a:t>xy</a:t>
            </a:r>
            <a:r>
              <a:rPr lang="en-GB" sz="2400" i="1" dirty="0"/>
              <a:t> + </a:t>
            </a:r>
            <a:r>
              <a:rPr lang="en-GB" sz="2400" i="1" dirty="0" err="1"/>
              <a:t>xy</a:t>
            </a:r>
            <a:r>
              <a:rPr lang="en-GB" sz="2400" i="1" dirty="0"/>
              <a:t> +</a:t>
            </a:r>
            <a:r>
              <a:rPr lang="en-GB" sz="2400" i="1" dirty="0" err="1"/>
              <a:t>yz</a:t>
            </a:r>
            <a:r>
              <a:rPr lang="en-GB" sz="2400" i="1" dirty="0"/>
              <a:t> + </a:t>
            </a:r>
            <a:r>
              <a:rPr lang="en-GB" sz="2400" i="1" dirty="0" err="1"/>
              <a:t>yz</a:t>
            </a:r>
            <a:r>
              <a:rPr lang="en-GB" sz="2400" i="1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F8F3F8-9A2D-4BF9-92C9-C424D2ABEA9B}"/>
              </a:ext>
            </a:extLst>
          </p:cNvPr>
          <p:cNvSpPr txBox="1"/>
          <p:nvPr/>
        </p:nvSpPr>
        <p:spPr>
          <a:xfrm>
            <a:off x="4964075" y="6021288"/>
            <a:ext cx="2876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= 2</a:t>
            </a:r>
            <a:r>
              <a:rPr lang="en-GB" sz="2400" i="1" dirty="0"/>
              <a:t>xz</a:t>
            </a:r>
            <a:r>
              <a:rPr lang="en-GB" sz="2400" dirty="0"/>
              <a:t> + 2</a:t>
            </a:r>
            <a:r>
              <a:rPr lang="en-GB" sz="2400" i="1" dirty="0"/>
              <a:t>xy</a:t>
            </a:r>
            <a:r>
              <a:rPr lang="en-GB" sz="2400" dirty="0"/>
              <a:t> + 2</a:t>
            </a:r>
            <a:r>
              <a:rPr lang="en-GB" sz="2400" i="1" dirty="0"/>
              <a:t>yz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ABE43D-9740-451C-BD57-FF15BB7CA7D4}"/>
              </a:ext>
            </a:extLst>
          </p:cNvPr>
          <p:cNvSpPr/>
          <p:nvPr/>
        </p:nvSpPr>
        <p:spPr>
          <a:xfrm>
            <a:off x="4964075" y="6380414"/>
            <a:ext cx="244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= 2(</a:t>
            </a:r>
            <a:r>
              <a:rPr lang="en-GB" sz="2400" i="1" dirty="0" err="1"/>
              <a:t>xz</a:t>
            </a:r>
            <a:r>
              <a:rPr lang="en-GB" sz="2400" i="1" dirty="0"/>
              <a:t> + </a:t>
            </a:r>
            <a:r>
              <a:rPr lang="en-GB" sz="2400" i="1" dirty="0" err="1"/>
              <a:t>xy</a:t>
            </a:r>
            <a:r>
              <a:rPr lang="en-GB" sz="2400" i="1" dirty="0"/>
              <a:t> + </a:t>
            </a:r>
            <a:r>
              <a:rPr lang="en-GB" sz="2400" i="1" dirty="0" err="1"/>
              <a:t>yz</a:t>
            </a:r>
            <a:r>
              <a:rPr lang="en-GB" sz="2400" dirty="0"/>
              <a:t>)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A3CD6CA3-261B-48E5-B0FE-02AB8AD4CF1D}"/>
              </a:ext>
            </a:extLst>
          </p:cNvPr>
          <p:cNvSpPr txBox="1"/>
          <p:nvPr/>
        </p:nvSpPr>
        <p:spPr>
          <a:xfrm>
            <a:off x="2473898" y="3842387"/>
            <a:ext cx="2490178" cy="17369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BABB280C-5B93-4ABF-BB53-26A55291105F}"/>
              </a:ext>
            </a:extLst>
          </p:cNvPr>
          <p:cNvSpPr txBox="1"/>
          <p:nvPr/>
        </p:nvSpPr>
        <p:spPr>
          <a:xfrm>
            <a:off x="8536925" y="1647592"/>
            <a:ext cx="2726247" cy="16846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11EEBA49-DA03-4805-B378-E132925E2BC2}"/>
              </a:ext>
            </a:extLst>
          </p:cNvPr>
          <p:cNvSpPr txBox="1"/>
          <p:nvPr/>
        </p:nvSpPr>
        <p:spPr>
          <a:xfrm>
            <a:off x="5552466" y="1647591"/>
            <a:ext cx="2432700" cy="17332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13A64B65-6725-4472-B429-4C44AD166BD0}"/>
              </a:ext>
            </a:extLst>
          </p:cNvPr>
          <p:cNvSpPr txBox="1"/>
          <p:nvPr/>
        </p:nvSpPr>
        <p:spPr>
          <a:xfrm>
            <a:off x="2532395" y="1643899"/>
            <a:ext cx="2317381" cy="17369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2DF2F4AC-346A-47F9-BA92-9581C6F7CFC1}"/>
              </a:ext>
            </a:extLst>
          </p:cNvPr>
          <p:cNvSpPr txBox="1"/>
          <p:nvPr/>
        </p:nvSpPr>
        <p:spPr>
          <a:xfrm>
            <a:off x="6180306" y="3593291"/>
            <a:ext cx="4495482" cy="2068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835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Surface Area of a Cuboid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EEA817-B5C3-4710-9E1A-3EF91248BD23}"/>
              </a:ext>
            </a:extLst>
          </p:cNvPr>
          <p:cNvSpPr/>
          <p:nvPr/>
        </p:nvSpPr>
        <p:spPr>
          <a:xfrm>
            <a:off x="2381678" y="70063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Example 2</a:t>
            </a:r>
          </a:p>
          <a:p>
            <a:r>
              <a:rPr lang="en-GB" sz="2400" dirty="0"/>
              <a:t>Draw a net for the cuboid shown and calculate its surface area.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D269A-B8BC-463E-A451-C1342C60B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979712"/>
            <a:ext cx="2778517" cy="18322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C4B062-5C54-40D5-93EB-E1D1E0A583F8}"/>
              </a:ext>
            </a:extLst>
          </p:cNvPr>
          <p:cNvSpPr/>
          <p:nvPr/>
        </p:nvSpPr>
        <p:spPr>
          <a:xfrm>
            <a:off x="2379714" y="191618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Solution</a:t>
            </a:r>
          </a:p>
          <a:p>
            <a:r>
              <a:rPr lang="en-GB" sz="2400" dirty="0">
                <a:solidFill>
                  <a:srgbClr val="FF0000"/>
                </a:solidFill>
              </a:rPr>
              <a:t>One of the possible nets for the cuboid is shown opposite, together with the area of each rectangle:</a:t>
            </a:r>
          </a:p>
          <a:p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A92B4-CEC3-4487-8E04-9D5621770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7"/>
          <a:stretch/>
        </p:blipFill>
        <p:spPr>
          <a:xfrm>
            <a:off x="7936803" y="3289275"/>
            <a:ext cx="3890042" cy="33458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716EB4-E226-49F2-8EB7-E3C5AF434C25}"/>
              </a:ext>
            </a:extLst>
          </p:cNvPr>
          <p:cNvSpPr/>
          <p:nvPr/>
        </p:nvSpPr>
        <p:spPr>
          <a:xfrm>
            <a:off x="2423592" y="3972320"/>
            <a:ext cx="55852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You can check your solution:</a:t>
            </a:r>
          </a:p>
          <a:p>
            <a:r>
              <a:rPr lang="en-GB" sz="2400" dirty="0">
                <a:solidFill>
                  <a:srgbClr val="FF0000"/>
                </a:solidFill>
              </a:rPr>
              <a:t>x=2 cm and y= 3 cm and z = 1 cm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so, using the formula  2 (</a:t>
            </a:r>
            <a:r>
              <a:rPr lang="en-GB" sz="2400" dirty="0" err="1">
                <a:solidFill>
                  <a:srgbClr val="FF0000"/>
                </a:solidFill>
              </a:rPr>
              <a:t>xy</a:t>
            </a:r>
            <a:r>
              <a:rPr lang="en-GB" sz="2400" dirty="0">
                <a:solidFill>
                  <a:srgbClr val="FF0000"/>
                </a:solidFill>
              </a:rPr>
              <a:t> + </a:t>
            </a:r>
            <a:r>
              <a:rPr lang="en-GB" sz="2400" dirty="0" err="1">
                <a:solidFill>
                  <a:srgbClr val="FF0000"/>
                </a:solidFill>
              </a:rPr>
              <a:t>yz</a:t>
            </a:r>
            <a:r>
              <a:rPr lang="en-GB" sz="2400" dirty="0">
                <a:solidFill>
                  <a:srgbClr val="FF0000"/>
                </a:solidFill>
              </a:rPr>
              <a:t> +</a:t>
            </a:r>
            <a:r>
              <a:rPr lang="en-GB" sz="2400" dirty="0" err="1">
                <a:solidFill>
                  <a:srgbClr val="FF0000"/>
                </a:solidFill>
              </a:rPr>
              <a:t>xz</a:t>
            </a:r>
            <a:r>
              <a:rPr lang="en-GB" sz="2400" dirty="0">
                <a:solidFill>
                  <a:srgbClr val="FF0000"/>
                </a:solidFill>
              </a:rPr>
              <a:t>)</a:t>
            </a:r>
          </a:p>
          <a:p>
            <a:r>
              <a:rPr lang="en-GB" sz="2400" dirty="0">
                <a:solidFill>
                  <a:srgbClr val="FF0000"/>
                </a:solidFill>
              </a:rPr>
              <a:t>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Surface area = 2 (2 x 3 + 3 x 1 + 2 x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90721B-F876-4B62-84C8-29B001284556}"/>
              </a:ext>
            </a:extLst>
          </p:cNvPr>
          <p:cNvSpPr txBox="1"/>
          <p:nvPr/>
        </p:nvSpPr>
        <p:spPr>
          <a:xfrm>
            <a:off x="4239410" y="591131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= 2( 6 + 3 + 2)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149D1E-F9DF-4385-A34E-7C36EA0C3360}"/>
                  </a:ext>
                </a:extLst>
              </p:cNvPr>
              <p:cNvSpPr/>
              <p:nvPr/>
            </p:nvSpPr>
            <p:spPr>
              <a:xfrm>
                <a:off x="4255198" y="6372977"/>
                <a:ext cx="1412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22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149D1E-F9DF-4385-A34E-7C36EA0C3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198" y="6372977"/>
                <a:ext cx="1412503" cy="461665"/>
              </a:xfrm>
              <a:prstGeom prst="rect">
                <a:avLst/>
              </a:prstGeom>
              <a:blipFill>
                <a:blip r:embed="rId4"/>
                <a:stretch>
                  <a:fillRect l="-646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5D34A8-3EFF-474C-A42A-FB4656EF508B}"/>
                  </a:ext>
                </a:extLst>
              </p:cNvPr>
              <p:cNvSpPr/>
              <p:nvPr/>
            </p:nvSpPr>
            <p:spPr>
              <a:xfrm>
                <a:off x="2379714" y="3418836"/>
                <a:ext cx="5452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Surface area = 2+6+3+6+3+2= 22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5D34A8-3EFF-474C-A42A-FB4656EF50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714" y="3418836"/>
                <a:ext cx="5452070" cy="461665"/>
              </a:xfrm>
              <a:prstGeom prst="rect">
                <a:avLst/>
              </a:prstGeom>
              <a:blipFill>
                <a:blip r:embed="rId5"/>
                <a:stretch>
                  <a:fillRect l="-167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3">
            <a:extLst>
              <a:ext uri="{FF2B5EF4-FFF2-40B4-BE49-F238E27FC236}">
                <a16:creationId xmlns:a16="http://schemas.microsoft.com/office/drawing/2014/main" id="{241D4CC3-0FA1-434C-B68C-1BB12EFE00D9}"/>
              </a:ext>
            </a:extLst>
          </p:cNvPr>
          <p:cNvSpPr txBox="1"/>
          <p:nvPr/>
        </p:nvSpPr>
        <p:spPr>
          <a:xfrm>
            <a:off x="8976320" y="979713"/>
            <a:ext cx="2778517" cy="18322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C218A21D-6C0D-41D0-9C03-7ACA609A4290}"/>
              </a:ext>
            </a:extLst>
          </p:cNvPr>
          <p:cNvSpPr txBox="1"/>
          <p:nvPr/>
        </p:nvSpPr>
        <p:spPr>
          <a:xfrm>
            <a:off x="7936803" y="3289274"/>
            <a:ext cx="3890042" cy="33458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98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Surface Area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FDABC2-767C-4CA6-8622-BE693B3DB6B2}"/>
              </a:ext>
            </a:extLst>
          </p:cNvPr>
          <p:cNvSpPr/>
          <p:nvPr/>
        </p:nvSpPr>
        <p:spPr>
          <a:xfrm>
            <a:off x="2495600" y="76470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1. Calculate the surface area of each of the following cuboids: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4B3A9-A839-4E32-9177-F9059C4A2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93" y="1345106"/>
            <a:ext cx="3115203" cy="2057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60E1C8-17E4-4F03-BD81-6542D4E45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79" y="1359362"/>
            <a:ext cx="2736304" cy="2057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CF7185-195E-4A1B-8EEE-BDE3EFEAB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353" y="4051718"/>
            <a:ext cx="3004909" cy="2139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6EF59C-5B5B-49AC-A085-AA7CA4382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490" y="3926470"/>
            <a:ext cx="2794951" cy="1914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F94B6A-8414-4AA7-AC62-B892AA5A3000}"/>
                  </a:ext>
                </a:extLst>
              </p:cNvPr>
              <p:cNvSpPr/>
              <p:nvPr/>
            </p:nvSpPr>
            <p:spPr>
              <a:xfrm>
                <a:off x="3215680" y="2636912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F94B6A-8414-4AA7-AC62-B892AA5A3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80" y="2636912"/>
                <a:ext cx="844527" cy="400110"/>
              </a:xfrm>
              <a:prstGeom prst="rect">
                <a:avLst/>
              </a:prstGeom>
              <a:blipFill>
                <a:blip r:embed="rId6"/>
                <a:stretch>
                  <a:fillRect l="-7971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6E836D-34C9-484B-8E26-DE46D677B8AA}"/>
                  </a:ext>
                </a:extLst>
              </p:cNvPr>
              <p:cNvSpPr/>
              <p:nvPr/>
            </p:nvSpPr>
            <p:spPr>
              <a:xfrm>
                <a:off x="4367808" y="2188198"/>
                <a:ext cx="987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6E836D-34C9-484B-8E26-DE46D677B8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08" y="2188198"/>
                <a:ext cx="987193" cy="400110"/>
              </a:xfrm>
              <a:prstGeom prst="rect">
                <a:avLst/>
              </a:prstGeom>
              <a:blipFill>
                <a:blip r:embed="rId7"/>
                <a:stretch>
                  <a:fillRect l="-6832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20F038-703C-4BA4-B52C-C43FBE0FF417}"/>
                  </a:ext>
                </a:extLst>
              </p:cNvPr>
              <p:cNvSpPr/>
              <p:nvPr/>
            </p:nvSpPr>
            <p:spPr>
              <a:xfrm>
                <a:off x="3719736" y="1721592"/>
                <a:ext cx="987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20F038-703C-4BA4-B52C-C43FBE0FF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1721592"/>
                <a:ext cx="987193" cy="400110"/>
              </a:xfrm>
              <a:prstGeom prst="rect">
                <a:avLst/>
              </a:prstGeom>
              <a:blipFill>
                <a:blip r:embed="rId8"/>
                <a:stretch>
                  <a:fillRect l="-6173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86F614-EB36-4E48-A4D8-9771B0165E48}"/>
                  </a:ext>
                </a:extLst>
              </p:cNvPr>
              <p:cNvSpPr/>
              <p:nvPr/>
            </p:nvSpPr>
            <p:spPr>
              <a:xfrm>
                <a:off x="3442588" y="5312839"/>
                <a:ext cx="1129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165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86F614-EB36-4E48-A4D8-9771B0165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588" y="5312839"/>
                <a:ext cx="1129861" cy="400110"/>
              </a:xfrm>
              <a:prstGeom prst="rect">
                <a:avLst/>
              </a:prstGeom>
              <a:blipFill>
                <a:blip r:embed="rId9"/>
                <a:stretch>
                  <a:fillRect l="-5946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BCEAB1-3BD3-4AB5-A8A1-DD3486D7459D}"/>
                  </a:ext>
                </a:extLst>
              </p:cNvPr>
              <p:cNvSpPr/>
              <p:nvPr/>
            </p:nvSpPr>
            <p:spPr>
              <a:xfrm>
                <a:off x="3785331" y="4425822"/>
                <a:ext cx="1129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300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BCEAB1-3BD3-4AB5-A8A1-DD3486D74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331" y="4425822"/>
                <a:ext cx="1129861" cy="400110"/>
              </a:xfrm>
              <a:prstGeom prst="rect">
                <a:avLst/>
              </a:prstGeom>
              <a:blipFill>
                <a:blip r:embed="rId10"/>
                <a:stretch>
                  <a:fillRect l="-5946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01368E-B026-40AA-9ADC-795996725751}"/>
                  </a:ext>
                </a:extLst>
              </p:cNvPr>
              <p:cNvSpPr/>
              <p:nvPr/>
            </p:nvSpPr>
            <p:spPr>
              <a:xfrm>
                <a:off x="4494323" y="4876436"/>
                <a:ext cx="1129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220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01368E-B026-40AA-9ADC-795996725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323" y="4876436"/>
                <a:ext cx="1129861" cy="400110"/>
              </a:xfrm>
              <a:prstGeom prst="rect">
                <a:avLst/>
              </a:prstGeom>
              <a:blipFill>
                <a:blip r:embed="rId11"/>
                <a:stretch>
                  <a:fillRect l="-5376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3243D82-76FA-4BC5-AE89-C3BD09BBE23D}"/>
                  </a:ext>
                </a:extLst>
              </p:cNvPr>
              <p:cNvSpPr/>
              <p:nvPr/>
            </p:nvSpPr>
            <p:spPr>
              <a:xfrm>
                <a:off x="8328248" y="2236802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3243D82-76FA-4BC5-AE89-C3BD09BBE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248" y="2236802"/>
                <a:ext cx="844527" cy="400110"/>
              </a:xfrm>
              <a:prstGeom prst="rect">
                <a:avLst/>
              </a:prstGeom>
              <a:blipFill>
                <a:blip r:embed="rId12"/>
                <a:stretch>
                  <a:fillRect l="-7194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98D8FB-15BA-4808-9A58-908B0F0F4D13}"/>
                  </a:ext>
                </a:extLst>
              </p:cNvPr>
              <p:cNvSpPr/>
              <p:nvPr/>
            </p:nvSpPr>
            <p:spPr>
              <a:xfrm>
                <a:off x="8776047" y="1529674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98D8FB-15BA-4808-9A58-908B0F0F4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047" y="1529674"/>
                <a:ext cx="844527" cy="400110"/>
              </a:xfrm>
              <a:prstGeom prst="rect">
                <a:avLst/>
              </a:prstGeom>
              <a:blipFill>
                <a:blip r:embed="rId13"/>
                <a:stretch>
                  <a:fillRect l="-7971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4A0C1D1-C452-4326-BFF6-F93E294CCF3F}"/>
                  </a:ext>
                </a:extLst>
              </p:cNvPr>
              <p:cNvSpPr/>
              <p:nvPr/>
            </p:nvSpPr>
            <p:spPr>
              <a:xfrm>
                <a:off x="9198310" y="2009373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4A0C1D1-C452-4326-BFF6-F93E294CC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310" y="2009373"/>
                <a:ext cx="844527" cy="400110"/>
              </a:xfrm>
              <a:prstGeom prst="rect">
                <a:avLst/>
              </a:prstGeom>
              <a:blipFill>
                <a:blip r:embed="rId14"/>
                <a:stretch>
                  <a:fillRect l="-7971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CC302B-0580-4F50-8F45-1B559175FF88}"/>
                  </a:ext>
                </a:extLst>
              </p:cNvPr>
              <p:cNvSpPr/>
              <p:nvPr/>
            </p:nvSpPr>
            <p:spPr>
              <a:xfrm>
                <a:off x="9222188" y="4168011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CC302B-0580-4F50-8F45-1B559175F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188" y="4168011"/>
                <a:ext cx="844527" cy="400110"/>
              </a:xfrm>
              <a:prstGeom prst="rect">
                <a:avLst/>
              </a:prstGeom>
              <a:blipFill>
                <a:blip r:embed="rId15"/>
                <a:stretch>
                  <a:fillRect l="-7971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7F2DAAD-58E5-41CD-834C-DA5EB1952701}"/>
                  </a:ext>
                </a:extLst>
              </p:cNvPr>
              <p:cNvSpPr/>
              <p:nvPr/>
            </p:nvSpPr>
            <p:spPr>
              <a:xfrm>
                <a:off x="8820015" y="4786038"/>
                <a:ext cx="12003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3.75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7F2DAAD-58E5-41CD-834C-DA5EB1952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015" y="4786038"/>
                <a:ext cx="1200393" cy="400110"/>
              </a:xfrm>
              <a:prstGeom prst="rect">
                <a:avLst/>
              </a:prstGeom>
              <a:blipFill>
                <a:blip r:embed="rId16"/>
                <a:stretch>
                  <a:fillRect l="-5584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52D455-5373-47E8-AC4D-1DE2317D5EE2}"/>
                  </a:ext>
                </a:extLst>
              </p:cNvPr>
              <p:cNvSpPr/>
              <p:nvPr/>
            </p:nvSpPr>
            <p:spPr>
              <a:xfrm>
                <a:off x="9990178" y="4517906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52D455-5373-47E8-AC4D-1DE2317D5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0178" y="4517906"/>
                <a:ext cx="844527" cy="400110"/>
              </a:xfrm>
              <a:prstGeom prst="rect">
                <a:avLst/>
              </a:prstGeom>
              <a:blipFill>
                <a:blip r:embed="rId17"/>
                <a:stretch>
                  <a:fillRect l="-7971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E7BA28-FFE5-42FB-95FE-F422969AB54D}"/>
                  </a:ext>
                </a:extLst>
              </p:cNvPr>
              <p:cNvSpPr/>
              <p:nvPr/>
            </p:nvSpPr>
            <p:spPr>
              <a:xfrm>
                <a:off x="2275487" y="3518815"/>
                <a:ext cx="44989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 Area = 2( 4 +16 +16 ) = 72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E7BA28-FFE5-42FB-95FE-F422969AB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87" y="3518815"/>
                <a:ext cx="4498924" cy="461665"/>
              </a:xfrm>
              <a:prstGeom prst="rect">
                <a:avLst/>
              </a:prstGeom>
              <a:blipFill>
                <a:blip r:embed="rId18"/>
                <a:stretch>
                  <a:fillRect l="-54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92E9EB7-C916-47FC-B921-B8B9C10E3B38}"/>
                  </a:ext>
                </a:extLst>
              </p:cNvPr>
              <p:cNvSpPr/>
              <p:nvPr/>
            </p:nvSpPr>
            <p:spPr>
              <a:xfrm>
                <a:off x="7302152" y="3429000"/>
                <a:ext cx="42578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2( 4 + 7 + 7 ) = 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92E9EB7-C916-47FC-B921-B8B9C10E3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152" y="3429000"/>
                <a:ext cx="4257832" cy="461665"/>
              </a:xfrm>
              <a:prstGeom prst="rect">
                <a:avLst/>
              </a:prstGeom>
              <a:blipFill>
                <a:blip r:embed="rId19"/>
                <a:stretch>
                  <a:fillRect l="-2292" t="-9333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61B1657-D380-4098-82A1-D1C0E020FD84}"/>
                  </a:ext>
                </a:extLst>
              </p:cNvPr>
              <p:cNvSpPr/>
              <p:nvPr/>
            </p:nvSpPr>
            <p:spPr>
              <a:xfrm>
                <a:off x="2308518" y="6334608"/>
                <a:ext cx="56300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2( 165 + 220 + 300 ) = 1370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61B1657-D380-4098-82A1-D1C0E020F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518" y="6334608"/>
                <a:ext cx="5630003" cy="461665"/>
              </a:xfrm>
              <a:prstGeom prst="rect">
                <a:avLst/>
              </a:prstGeom>
              <a:blipFill>
                <a:blip r:embed="rId20"/>
                <a:stretch>
                  <a:fillRect l="-1733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0BCD748-BC69-41DB-91AB-E9231C6587B9}"/>
                  </a:ext>
                </a:extLst>
              </p:cNvPr>
              <p:cNvSpPr/>
              <p:nvPr/>
            </p:nvSpPr>
            <p:spPr>
              <a:xfrm>
                <a:off x="7104069" y="5801307"/>
                <a:ext cx="49423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2( 5 + 3 + 3.75 ) = 23.5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0BCD748-BC69-41DB-91AB-E9231C658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069" y="5801307"/>
                <a:ext cx="4942315" cy="461665"/>
              </a:xfrm>
              <a:prstGeom prst="rect">
                <a:avLst/>
              </a:prstGeom>
              <a:blipFill>
                <a:blip r:embed="rId21"/>
                <a:stretch>
                  <a:fillRect l="-1850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BC9A83F-B9A7-4864-A3DF-F9A4690A3D58}"/>
              </a:ext>
            </a:extLst>
          </p:cNvPr>
          <p:cNvSpPr txBox="1"/>
          <p:nvPr/>
        </p:nvSpPr>
        <p:spPr>
          <a:xfrm>
            <a:off x="2197315" y="1238555"/>
            <a:ext cx="6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DBA5D0-9DBA-4CCD-94D0-FA70B0046E38}"/>
              </a:ext>
            </a:extLst>
          </p:cNvPr>
          <p:cNvSpPr/>
          <p:nvPr/>
        </p:nvSpPr>
        <p:spPr>
          <a:xfrm>
            <a:off x="7164207" y="1279823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695461-D975-4D22-8452-27DD5C47E9CF}"/>
              </a:ext>
            </a:extLst>
          </p:cNvPr>
          <p:cNvSpPr/>
          <p:nvPr/>
        </p:nvSpPr>
        <p:spPr>
          <a:xfrm>
            <a:off x="2317468" y="3980480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F5C6DC-A458-418C-9F0F-38125B830013}"/>
              </a:ext>
            </a:extLst>
          </p:cNvPr>
          <p:cNvSpPr/>
          <p:nvPr/>
        </p:nvSpPr>
        <p:spPr>
          <a:xfrm>
            <a:off x="7302152" y="4036903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(d)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283A815D-539E-4A84-9DAB-56F4212F18CC}"/>
              </a:ext>
            </a:extLst>
          </p:cNvPr>
          <p:cNvSpPr txBox="1"/>
          <p:nvPr/>
        </p:nvSpPr>
        <p:spPr>
          <a:xfrm>
            <a:off x="8127352" y="3926471"/>
            <a:ext cx="2804089" cy="19143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490472EB-B534-4478-B67C-14AD5ACC0558}"/>
              </a:ext>
            </a:extLst>
          </p:cNvPr>
          <p:cNvSpPr txBox="1"/>
          <p:nvPr/>
        </p:nvSpPr>
        <p:spPr>
          <a:xfrm>
            <a:off x="2851096" y="4057010"/>
            <a:ext cx="3019166" cy="2134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E1F12337-DB06-4DB7-9606-D187D42CAD36}"/>
              </a:ext>
            </a:extLst>
          </p:cNvPr>
          <p:cNvSpPr txBox="1"/>
          <p:nvPr/>
        </p:nvSpPr>
        <p:spPr>
          <a:xfrm>
            <a:off x="7737154" y="1338573"/>
            <a:ext cx="2724729" cy="20904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6A5DFD63-E52A-4B3D-948F-A3896FB1BB60}"/>
              </a:ext>
            </a:extLst>
          </p:cNvPr>
          <p:cNvSpPr txBox="1"/>
          <p:nvPr/>
        </p:nvSpPr>
        <p:spPr>
          <a:xfrm>
            <a:off x="2750209" y="1369069"/>
            <a:ext cx="3121987" cy="20338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7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Surface Area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EBB24F-BC71-4928-AA99-71A8AB7A3956}"/>
              </a:ext>
            </a:extLst>
          </p:cNvPr>
          <p:cNvSpPr/>
          <p:nvPr/>
        </p:nvSpPr>
        <p:spPr>
          <a:xfrm>
            <a:off x="2423592" y="781170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2. Without drawing a net, calculate the surface area of a cube with sides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9679382-9D4C-4CF0-82B2-AD2ADF5CA98F}"/>
                  </a:ext>
                </a:extLst>
              </p:cNvPr>
              <p:cNvSpPr/>
              <p:nvPr/>
            </p:nvSpPr>
            <p:spPr>
              <a:xfrm>
                <a:off x="2311176" y="3489276"/>
                <a:ext cx="8738620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GB" dirty="0"/>
              </a:p>
              <a:p>
                <a:r>
                  <a:rPr lang="en-GB" sz="2400" dirty="0"/>
                  <a:t>4. The surface area of this cuboid is 102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 .What is the length marked x ?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9679382-9D4C-4CF0-82B2-AD2ADF5CA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176" y="3489276"/>
                <a:ext cx="8738620" cy="1138773"/>
              </a:xfrm>
              <a:prstGeom prst="rect">
                <a:avLst/>
              </a:prstGeom>
              <a:blipFill>
                <a:blip r:embed="rId2"/>
                <a:stretch>
                  <a:fillRect l="-1046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CBA4142-EA12-4D17-99F4-645EE9E7E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543" y="4653136"/>
            <a:ext cx="2974641" cy="1795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D0156A-5877-451D-8308-CE0CE36F9ABF}"/>
              </a:ext>
            </a:extLst>
          </p:cNvPr>
          <p:cNvSpPr txBox="1"/>
          <p:nvPr/>
        </p:nvSpPr>
        <p:spPr>
          <a:xfrm>
            <a:off x="2416683" y="159162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 10 cm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40EE3F-5A7F-4469-8988-2037F39558FD}"/>
              </a:ext>
            </a:extLst>
          </p:cNvPr>
          <p:cNvSpPr/>
          <p:nvPr/>
        </p:nvSpPr>
        <p:spPr>
          <a:xfrm>
            <a:off x="2431488" y="1982374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 9 cm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01DDF1F-99F1-42BE-B59B-487241DF3556}"/>
                  </a:ext>
                </a:extLst>
              </p:cNvPr>
              <p:cNvSpPr/>
              <p:nvPr/>
            </p:nvSpPr>
            <p:spPr>
              <a:xfrm>
                <a:off x="2416683" y="2479956"/>
                <a:ext cx="78409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3. The surface area of a cube is 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.  Calculate the length of the sides of the cube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01DDF1F-99F1-42BE-B59B-487241DF3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683" y="2479956"/>
                <a:ext cx="7840976" cy="830997"/>
              </a:xfrm>
              <a:prstGeom prst="rect">
                <a:avLst/>
              </a:prstGeom>
              <a:blipFill>
                <a:blip r:embed="rId4"/>
                <a:stretch>
                  <a:fillRect l="-1166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4F1D68A-1EF7-4471-BD55-27149CA3B032}"/>
                  </a:ext>
                </a:extLst>
              </p:cNvPr>
              <p:cNvSpPr/>
              <p:nvPr/>
            </p:nvSpPr>
            <p:spPr>
              <a:xfrm>
                <a:off x="4208527" y="1556166"/>
                <a:ext cx="36791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6 x 100 = 600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4F1D68A-1EF7-4471-BD55-27149CA3B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27" y="1556166"/>
                <a:ext cx="3679149" cy="461665"/>
              </a:xfrm>
              <a:prstGeom prst="rect">
                <a:avLst/>
              </a:prstGeom>
              <a:blipFill>
                <a:blip r:embed="rId5"/>
                <a:stretch>
                  <a:fillRect l="-2483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4A7D9A3-288E-4E54-974F-742D8E489087}"/>
                  </a:ext>
                </a:extLst>
              </p:cNvPr>
              <p:cNvSpPr/>
              <p:nvPr/>
            </p:nvSpPr>
            <p:spPr>
              <a:xfrm>
                <a:off x="4208527" y="1971580"/>
                <a:ext cx="35076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6 x 81 = 486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4A7D9A3-288E-4E54-974F-742D8E489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27" y="1971580"/>
                <a:ext cx="3507627" cy="461665"/>
              </a:xfrm>
              <a:prstGeom prst="rect">
                <a:avLst/>
              </a:prstGeom>
              <a:blipFill>
                <a:blip r:embed="rId6"/>
                <a:stretch>
                  <a:fillRect l="-2604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FB846D-48AB-438A-A8FF-051D16D6DB1B}"/>
                  </a:ext>
                </a:extLst>
              </p:cNvPr>
              <p:cNvSpPr txBox="1"/>
              <p:nvPr/>
            </p:nvSpPr>
            <p:spPr>
              <a:xfrm>
                <a:off x="3398754" y="3337574"/>
                <a:ext cx="3816424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Side length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(24÷6)</m:t>
                        </m:r>
                      </m:e>
                    </m:ra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FB846D-48AB-438A-A8FF-051D16D6D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754" y="3337574"/>
                <a:ext cx="3816424" cy="539571"/>
              </a:xfrm>
              <a:prstGeom prst="rect">
                <a:avLst/>
              </a:prstGeom>
              <a:blipFill>
                <a:blip r:embed="rId7"/>
                <a:stretch>
                  <a:fillRect l="-2556" b="-21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B441D6-CE1A-41B0-9286-E1886E8284EF}"/>
                  </a:ext>
                </a:extLst>
              </p:cNvPr>
              <p:cNvSpPr txBox="1"/>
              <p:nvPr/>
            </p:nvSpPr>
            <p:spPr>
              <a:xfrm>
                <a:off x="6800798" y="3339479"/>
                <a:ext cx="936104" cy="496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e>
                    </m:ra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B441D6-CE1A-41B0-9286-E1886E828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98" y="3339479"/>
                <a:ext cx="936104" cy="496931"/>
              </a:xfrm>
              <a:prstGeom prst="rect">
                <a:avLst/>
              </a:prstGeom>
              <a:blipFill>
                <a:blip r:embed="rId8"/>
                <a:stretch>
                  <a:fillRect l="-10458" t="-2469" b="-28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C3D0602-94D4-46A2-BF90-DC54165DFC5C}"/>
              </a:ext>
            </a:extLst>
          </p:cNvPr>
          <p:cNvSpPr txBox="1"/>
          <p:nvPr/>
        </p:nvSpPr>
        <p:spPr>
          <a:xfrm>
            <a:off x="7635637" y="337753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710266-713A-4284-86AC-D4929075C33C}"/>
                  </a:ext>
                </a:extLst>
              </p:cNvPr>
              <p:cNvSpPr txBox="1"/>
              <p:nvPr/>
            </p:nvSpPr>
            <p:spPr>
              <a:xfrm>
                <a:off x="2394032" y="4589538"/>
                <a:ext cx="56736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RHS and LHS = 2 x 13.5 = 27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710266-713A-4284-86AC-D4929075C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032" y="4589538"/>
                <a:ext cx="5673653" cy="461665"/>
              </a:xfrm>
              <a:prstGeom prst="rect">
                <a:avLst/>
              </a:prstGeom>
              <a:blipFill>
                <a:blip r:embed="rId9"/>
                <a:stretch>
                  <a:fillRect l="-172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43A29F-C85D-4D59-9CB3-0DC7A274F6BA}"/>
                  </a:ext>
                </a:extLst>
              </p:cNvPr>
              <p:cNvSpPr/>
              <p:nvPr/>
            </p:nvSpPr>
            <p:spPr>
              <a:xfrm>
                <a:off x="9657462" y="5301834"/>
                <a:ext cx="12003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13.5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43A29F-C85D-4D59-9CB3-0DC7A274F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62" y="5301834"/>
                <a:ext cx="1200393" cy="400110"/>
              </a:xfrm>
              <a:prstGeom prst="rect">
                <a:avLst/>
              </a:prstGeom>
              <a:blipFill>
                <a:blip r:embed="rId10"/>
                <a:stretch>
                  <a:fillRect l="-5076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BA43F4F-3D54-487C-8005-3530B396EC31}"/>
              </a:ext>
            </a:extLst>
          </p:cNvPr>
          <p:cNvSpPr txBox="1"/>
          <p:nvPr/>
        </p:nvSpPr>
        <p:spPr>
          <a:xfrm>
            <a:off x="2394032" y="4937273"/>
            <a:ext cx="491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Area Top and Base = 2 x 4.5</a:t>
            </a:r>
            <a:r>
              <a:rPr lang="en-GB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= 9</a:t>
            </a:r>
            <a:r>
              <a:rPr lang="en-GB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2EA24E-26D1-41EE-8439-DAF1D3409714}"/>
              </a:ext>
            </a:extLst>
          </p:cNvPr>
          <p:cNvSpPr/>
          <p:nvPr/>
        </p:nvSpPr>
        <p:spPr>
          <a:xfrm>
            <a:off x="2394032" y="5292589"/>
            <a:ext cx="4809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Area Front and Back = 2 x 3</a:t>
            </a:r>
            <a:r>
              <a:rPr lang="en-GB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= 6</a:t>
            </a:r>
            <a:r>
              <a:rPr lang="en-GB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717316-847A-44E6-84A3-A2419B6E7A8C}"/>
              </a:ext>
            </a:extLst>
          </p:cNvPr>
          <p:cNvSpPr txBox="1"/>
          <p:nvPr/>
        </p:nvSpPr>
        <p:spPr>
          <a:xfrm>
            <a:off x="3507281" y="572683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 27 + </a:t>
            </a:r>
            <a:r>
              <a:rPr lang="en-GB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r>
              <a:rPr lang="en-GB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2400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en-GB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r>
              <a:rPr lang="en-GB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= 102</a:t>
            </a:r>
            <a:endParaRPr lang="en-GB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E8296E-46DD-4723-B6DC-7A96B9DC0BA9}"/>
              </a:ext>
            </a:extLst>
          </p:cNvPr>
          <p:cNvSpPr/>
          <p:nvPr/>
        </p:nvSpPr>
        <p:spPr>
          <a:xfrm>
            <a:off x="4198900" y="6151465"/>
            <a:ext cx="1519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15</a:t>
            </a:r>
            <a:r>
              <a:rPr lang="en-GB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= 75,</a:t>
            </a:r>
            <a:endParaRPr lang="en-GB" sz="24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2B3F5C-E0DA-4AAF-A433-55EF655AEE6A}"/>
              </a:ext>
            </a:extLst>
          </p:cNvPr>
          <p:cNvSpPr/>
          <p:nvPr/>
        </p:nvSpPr>
        <p:spPr>
          <a:xfrm>
            <a:off x="5752655" y="6102703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= 5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4B1980-1794-49DC-A093-FF887FCABB37}"/>
              </a:ext>
            </a:extLst>
          </p:cNvPr>
          <p:cNvSpPr/>
          <p:nvPr/>
        </p:nvSpPr>
        <p:spPr>
          <a:xfrm>
            <a:off x="8818787" y="551088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478031-71BA-40BC-9F81-BB986B1D9A27}"/>
              </a:ext>
            </a:extLst>
          </p:cNvPr>
          <p:cNvSpPr/>
          <p:nvPr/>
        </p:nvSpPr>
        <p:spPr>
          <a:xfrm>
            <a:off x="9139320" y="4892479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4.5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dirty="0"/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8B78555A-6439-4563-A6D0-34D8BB0BA383}"/>
              </a:ext>
            </a:extLst>
          </p:cNvPr>
          <p:cNvSpPr txBox="1"/>
          <p:nvPr/>
        </p:nvSpPr>
        <p:spPr>
          <a:xfrm>
            <a:off x="8174005" y="4653136"/>
            <a:ext cx="2991179" cy="17861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2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4: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fourth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D89562-CAAB-4DAA-A108-58993C824FD9}"/>
              </a:ext>
            </a:extLst>
          </p:cNvPr>
          <p:cNvSpPr/>
          <p:nvPr/>
        </p:nvSpPr>
        <p:spPr bwMode="auto">
          <a:xfrm>
            <a:off x="3935760" y="5045432"/>
            <a:ext cx="3744416" cy="9361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Volume of a Triangular prism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561BBC-5272-47E6-ACF0-69E5AD6BE9F3}"/>
              </a:ext>
            </a:extLst>
          </p:cNvPr>
          <p:cNvSpPr/>
          <p:nvPr/>
        </p:nvSpPr>
        <p:spPr>
          <a:xfrm>
            <a:off x="2351584" y="836712"/>
            <a:ext cx="9505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We now look at how to find the volume of a triangular prism.  You will need to remember how to find the area of a triangle in order to do this: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F9AD88-EBA8-41AD-8B0A-0C35125A6B87}"/>
                  </a:ext>
                </a:extLst>
              </p:cNvPr>
              <p:cNvSpPr/>
              <p:nvPr/>
            </p:nvSpPr>
            <p:spPr>
              <a:xfrm>
                <a:off x="2351584" y="1916832"/>
                <a:ext cx="7512634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Area of a Triangle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× base × perpendicular height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F9AD88-EBA8-41AD-8B0A-0C35125A6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1916832"/>
                <a:ext cx="7512634" cy="613886"/>
              </a:xfrm>
              <a:prstGeom prst="rect">
                <a:avLst/>
              </a:prstGeom>
              <a:blipFill>
                <a:blip r:embed="rId2"/>
                <a:stretch>
                  <a:fillRect l="-1299" r="-40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610F828-7936-47CD-B993-420C1059E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432" y="1772816"/>
            <a:ext cx="1967625" cy="217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318899-C039-4113-A42C-B63F2DD01DA8}"/>
                  </a:ext>
                </a:extLst>
              </p:cNvPr>
              <p:cNvSpPr/>
              <p:nvPr/>
            </p:nvSpPr>
            <p:spPr>
              <a:xfrm>
                <a:off x="4871864" y="2551273"/>
                <a:ext cx="1877437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× b × h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318899-C039-4113-A42C-B63F2DD01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2551273"/>
                <a:ext cx="1877437" cy="613886"/>
              </a:xfrm>
              <a:prstGeom prst="rect">
                <a:avLst/>
              </a:prstGeom>
              <a:blipFill>
                <a:blip r:embed="rId4"/>
                <a:stretch>
                  <a:fillRect l="-4870" r="-422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53C02BD-F454-4945-927A-85D1FD3E8C60}"/>
              </a:ext>
            </a:extLst>
          </p:cNvPr>
          <p:cNvSpPr/>
          <p:nvPr/>
        </p:nvSpPr>
        <p:spPr>
          <a:xfrm>
            <a:off x="2423592" y="3195339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 triangular prism has the same triangular cross-section throughout its length.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9AC6D3-E4B7-4B71-A5B8-21BAFDC927D4}"/>
              </a:ext>
            </a:extLst>
          </p:cNvPr>
          <p:cNvSpPr/>
          <p:nvPr/>
        </p:nvSpPr>
        <p:spPr>
          <a:xfrm>
            <a:off x="2855640" y="4104231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Volume of triangular prism = area of cross-section × length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2BF16-AAE0-4932-983E-B10A555E7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054" y="4726511"/>
            <a:ext cx="3381156" cy="1942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9922DD-9F18-45F5-9088-E2DF7D1DF728}"/>
                  </a:ext>
                </a:extLst>
              </p:cNvPr>
              <p:cNvSpPr txBox="1"/>
              <p:nvPr/>
            </p:nvSpPr>
            <p:spPr>
              <a:xfrm>
                <a:off x="3935760" y="5206541"/>
                <a:ext cx="3528392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Volume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× </a:t>
                </a:r>
                <a:r>
                  <a:rPr lang="en-GB" sz="2400" i="1" dirty="0"/>
                  <a:t>b</a:t>
                </a:r>
                <a:r>
                  <a:rPr lang="en-GB" sz="2400" dirty="0"/>
                  <a:t> × </a:t>
                </a:r>
                <a:r>
                  <a:rPr lang="en-GB" sz="2400" i="1" dirty="0"/>
                  <a:t>h</a:t>
                </a:r>
                <a:r>
                  <a:rPr lang="en-GB" sz="2400" dirty="0"/>
                  <a:t> x  </a:t>
                </a:r>
                <a:r>
                  <a:rPr lang="en-GB" sz="2400" i="1" dirty="0"/>
                  <a:t>l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9922DD-9F18-45F5-9088-E2DF7D1DF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60" y="5206541"/>
                <a:ext cx="3528392" cy="613886"/>
              </a:xfrm>
              <a:prstGeom prst="rect">
                <a:avLst/>
              </a:prstGeom>
              <a:blipFill>
                <a:blip r:embed="rId6"/>
                <a:stretch>
                  <a:fillRect l="-276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3">
            <a:extLst>
              <a:ext uri="{FF2B5EF4-FFF2-40B4-BE49-F238E27FC236}">
                <a16:creationId xmlns:a16="http://schemas.microsoft.com/office/drawing/2014/main" id="{386E1B48-B763-4010-9644-EBF4BBBA1685}"/>
              </a:ext>
            </a:extLst>
          </p:cNvPr>
          <p:cNvSpPr txBox="1"/>
          <p:nvPr/>
        </p:nvSpPr>
        <p:spPr>
          <a:xfrm>
            <a:off x="8075054" y="4726511"/>
            <a:ext cx="3381156" cy="19448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F66D1417-843C-4C39-B050-DBB4088C4D03}"/>
              </a:ext>
            </a:extLst>
          </p:cNvPr>
          <p:cNvSpPr txBox="1"/>
          <p:nvPr/>
        </p:nvSpPr>
        <p:spPr>
          <a:xfrm>
            <a:off x="9996362" y="1761477"/>
            <a:ext cx="1967625" cy="21821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80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Volume of a Triangular Prism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9563491-302F-4798-B25F-59C06CBD807B}"/>
                  </a:ext>
                </a:extLst>
              </p:cNvPr>
              <p:cNvSpPr/>
              <p:nvPr/>
            </p:nvSpPr>
            <p:spPr>
              <a:xfrm>
                <a:off x="2278580" y="638946"/>
                <a:ext cx="943304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Example 1</a:t>
                </a:r>
              </a:p>
              <a:p>
                <a:r>
                  <a:rPr lang="en-GB" sz="2400" dirty="0"/>
                  <a:t>The diagram opposite shows a triangular prism. The area of the end of the prism is 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/>
                  <a:t>Calculate the volume of the prism, if: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9563491-302F-4798-B25F-59C06CBD8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80" y="638946"/>
                <a:ext cx="9433048" cy="1569660"/>
              </a:xfrm>
              <a:prstGeom prst="rect">
                <a:avLst/>
              </a:prstGeom>
              <a:blipFill>
                <a:blip r:embed="rId2"/>
                <a:stretch>
                  <a:fillRect l="-1034" t="-2724" r="-970" b="-8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7ECA1AC-A7D6-437D-B09C-599C62C28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438" y="1462110"/>
            <a:ext cx="2964321" cy="1508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9FDD84-67B3-4483-9A2D-228BBB5A4315}"/>
                  </a:ext>
                </a:extLst>
              </p:cNvPr>
              <p:cNvSpPr/>
              <p:nvPr/>
            </p:nvSpPr>
            <p:spPr>
              <a:xfrm>
                <a:off x="2260831" y="2991595"/>
                <a:ext cx="691276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(a)	Volume = area of cross-section × length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                 =	10 × 5 =	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9FDD84-67B3-4483-9A2D-228BBB5A4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831" y="2991595"/>
                <a:ext cx="6912768" cy="1200329"/>
              </a:xfrm>
              <a:prstGeom prst="rect">
                <a:avLst/>
              </a:prstGeom>
              <a:blipFill>
                <a:blip r:embed="rId4"/>
                <a:stretch>
                  <a:fillRect l="-1411" t="-5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75DBFFD-6D2E-4EBB-8456-3CD7B53A4399}"/>
              </a:ext>
            </a:extLst>
          </p:cNvPr>
          <p:cNvSpPr/>
          <p:nvPr/>
        </p:nvSpPr>
        <p:spPr>
          <a:xfrm>
            <a:off x="2278580" y="2683738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1B2D7-2DE3-4FED-8035-307712160AD0}"/>
              </a:ext>
            </a:extLst>
          </p:cNvPr>
          <p:cNvSpPr txBox="1"/>
          <p:nvPr/>
        </p:nvSpPr>
        <p:spPr>
          <a:xfrm>
            <a:off x="2313108" y="22221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 </a:t>
            </a:r>
            <a:r>
              <a:rPr lang="en-GB" sz="2400" i="1" dirty="0"/>
              <a:t>l </a:t>
            </a:r>
            <a:r>
              <a:rPr lang="en-GB" sz="2400" dirty="0"/>
              <a:t>= 5 cm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581000-624F-477A-A07E-8DDAF783EBBF}"/>
              </a:ext>
            </a:extLst>
          </p:cNvPr>
          <p:cNvSpPr/>
          <p:nvPr/>
        </p:nvSpPr>
        <p:spPr>
          <a:xfrm>
            <a:off x="4552553" y="2198990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 </a:t>
            </a:r>
            <a:r>
              <a:rPr lang="en-GB" sz="2400" i="1" dirty="0"/>
              <a:t>l </a:t>
            </a:r>
            <a:r>
              <a:rPr lang="en-GB" sz="2400" dirty="0"/>
              <a:t>= 2 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3C3AC1-7872-47C0-86DB-BA61D7496B3B}"/>
                  </a:ext>
                </a:extLst>
              </p:cNvPr>
              <p:cNvSpPr/>
              <p:nvPr/>
            </p:nvSpPr>
            <p:spPr>
              <a:xfrm>
                <a:off x="2293391" y="3745430"/>
                <a:ext cx="6096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>
                  <a:buAutoNum type="alphaLcParenBoth" startAt="2"/>
                </a:pPr>
                <a:r>
                  <a:rPr lang="en-GB" sz="2400" dirty="0">
                    <a:solidFill>
                      <a:srgbClr val="FF0000"/>
                    </a:solidFill>
                  </a:rPr>
                  <a:t>2 m = 200 cm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Volume = area of cross-section × length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            =	10 × 200 =	2000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2 litres</a:t>
                </a:r>
              </a:p>
              <a:p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3C3AC1-7872-47C0-86DB-BA61D7496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391" y="3745430"/>
                <a:ext cx="6096000" cy="1569660"/>
              </a:xfrm>
              <a:prstGeom prst="rect">
                <a:avLst/>
              </a:prstGeom>
              <a:blipFill>
                <a:blip r:embed="rId5"/>
                <a:stretch>
                  <a:fillRect l="-1500" t="-27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45577E7-63A6-4D2E-9C74-36F1F322C646}"/>
              </a:ext>
            </a:extLst>
          </p:cNvPr>
          <p:cNvSpPr/>
          <p:nvPr/>
        </p:nvSpPr>
        <p:spPr>
          <a:xfrm>
            <a:off x="2313108" y="4824126"/>
            <a:ext cx="6375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Example 2</a:t>
            </a:r>
          </a:p>
          <a:p>
            <a:r>
              <a:rPr lang="en-GB" sz="2400" dirty="0"/>
              <a:t>Calculate the volume of this triangular prism: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632CE5-7E00-416F-9746-FE4649409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3109" y="3229121"/>
            <a:ext cx="2664296" cy="2347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1FBAAA-5F05-4E91-933C-FDA510ECE80A}"/>
                  </a:ext>
                </a:extLst>
              </p:cNvPr>
              <p:cNvSpPr/>
              <p:nvPr/>
            </p:nvSpPr>
            <p:spPr>
              <a:xfrm>
                <a:off x="2322380" y="5654254"/>
                <a:ext cx="584159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cross-section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x 4 x 6 = 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1FBAAA-5F05-4E91-933C-FDA510ECE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80" y="5654254"/>
                <a:ext cx="5841599" cy="613886"/>
              </a:xfrm>
              <a:prstGeom prst="rect">
                <a:avLst/>
              </a:prstGeom>
              <a:blipFill>
                <a:blip r:embed="rId7"/>
                <a:stretch>
                  <a:fillRect l="-167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95B6E3-D89C-4E9E-BF2F-5E70A385CF6E}"/>
                  </a:ext>
                </a:extLst>
              </p:cNvPr>
              <p:cNvSpPr/>
              <p:nvPr/>
            </p:nvSpPr>
            <p:spPr>
              <a:xfrm>
                <a:off x="2322380" y="6233361"/>
                <a:ext cx="98341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area of cross-section × length =	12 × 8 =	96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</a:rPr>
                  <a:t>           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95B6E3-D89C-4E9E-BF2F-5E70A385C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80" y="6233361"/>
                <a:ext cx="9834123" cy="769441"/>
              </a:xfrm>
              <a:prstGeom prst="rect">
                <a:avLst/>
              </a:prstGeom>
              <a:blipFill>
                <a:blip r:embed="rId8"/>
                <a:stretch>
                  <a:fillRect l="-992" t="-8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3">
            <a:extLst>
              <a:ext uri="{FF2B5EF4-FFF2-40B4-BE49-F238E27FC236}">
                <a16:creationId xmlns:a16="http://schemas.microsoft.com/office/drawing/2014/main" id="{EC70CB53-71B4-463C-8DCE-D2614BC790C7}"/>
              </a:ext>
            </a:extLst>
          </p:cNvPr>
          <p:cNvSpPr txBox="1"/>
          <p:nvPr/>
        </p:nvSpPr>
        <p:spPr>
          <a:xfrm>
            <a:off x="7691438" y="1485205"/>
            <a:ext cx="2964321" cy="14850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ACE66F4B-9404-4736-AE13-52C3CCBA2084}"/>
              </a:ext>
            </a:extLst>
          </p:cNvPr>
          <p:cNvSpPr txBox="1"/>
          <p:nvPr/>
        </p:nvSpPr>
        <p:spPr>
          <a:xfrm>
            <a:off x="8599108" y="3229121"/>
            <a:ext cx="2658297" cy="23470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0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8878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Volume of a Triangular Prism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498863-67BA-44F3-BA42-0E9B21EE232D}"/>
              </a:ext>
            </a:extLst>
          </p:cNvPr>
          <p:cNvSpPr/>
          <p:nvPr/>
        </p:nvSpPr>
        <p:spPr>
          <a:xfrm>
            <a:off x="2351584" y="8367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1. Calculate the volume of each of these triangular prisms: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CCCD0-D249-4EF3-94F5-8C85A3172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464" y="1412776"/>
            <a:ext cx="2641382" cy="1688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5DF45E-CF61-4725-BB25-9736D211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4155906"/>
            <a:ext cx="3557256" cy="1971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13CC07-05A6-4593-B75C-DA472642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4261236"/>
            <a:ext cx="2964342" cy="1379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9702A-924B-4DB1-92E1-0C8CA22B2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160" y="1340872"/>
            <a:ext cx="2667540" cy="2100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9ECED-981C-42E6-86EB-0BF0F8E4124B}"/>
                  </a:ext>
                </a:extLst>
              </p:cNvPr>
              <p:cNvSpPr txBox="1"/>
              <p:nvPr/>
            </p:nvSpPr>
            <p:spPr>
              <a:xfrm>
                <a:off x="2428293" y="3198167"/>
                <a:ext cx="3702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5 x 6 = 30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9ECED-981C-42E6-86EB-0BF0F8E41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293" y="3198167"/>
                <a:ext cx="3702230" cy="461665"/>
              </a:xfrm>
              <a:prstGeom prst="rect">
                <a:avLst/>
              </a:prstGeom>
              <a:blipFill>
                <a:blip r:embed="rId6"/>
                <a:stretch>
                  <a:fillRect l="-2467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E6214BF-996D-4D95-9C19-DDE0BD9897B0}"/>
                  </a:ext>
                </a:extLst>
              </p:cNvPr>
              <p:cNvSpPr/>
              <p:nvPr/>
            </p:nvSpPr>
            <p:spPr>
              <a:xfrm>
                <a:off x="6649476" y="3483647"/>
                <a:ext cx="484837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x 3 x 6 ) x 8 = 72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E6214BF-996D-4D95-9C19-DDE0BD9897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76" y="3483647"/>
                <a:ext cx="4848379" cy="613886"/>
              </a:xfrm>
              <a:prstGeom prst="rect">
                <a:avLst/>
              </a:prstGeom>
              <a:blipFill>
                <a:blip r:embed="rId7"/>
                <a:stretch>
                  <a:fillRect l="-201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1DD8206-E966-4935-9D2F-C36B112EA077}"/>
                  </a:ext>
                </a:extLst>
              </p:cNvPr>
              <p:cNvSpPr/>
              <p:nvPr/>
            </p:nvSpPr>
            <p:spPr>
              <a:xfrm>
                <a:off x="2499465" y="6132928"/>
                <a:ext cx="484837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x 4 x 2 ) x 6 = 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1DD8206-E966-4935-9D2F-C36B112EA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465" y="6132928"/>
                <a:ext cx="4848379" cy="613886"/>
              </a:xfrm>
              <a:prstGeom prst="rect">
                <a:avLst/>
              </a:prstGeom>
              <a:blipFill>
                <a:blip r:embed="rId8"/>
                <a:stretch>
                  <a:fillRect l="-188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DBBA51-05B2-452E-B74F-E883D7585CF2}"/>
                  </a:ext>
                </a:extLst>
              </p:cNvPr>
              <p:cNvSpPr/>
              <p:nvPr/>
            </p:nvSpPr>
            <p:spPr>
              <a:xfrm>
                <a:off x="7644387" y="5665950"/>
                <a:ext cx="37984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7.2 x 5 = 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DBBA51-05B2-452E-B74F-E883D7585C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387" y="5665950"/>
                <a:ext cx="3798412" cy="461665"/>
              </a:xfrm>
              <a:prstGeom prst="rect">
                <a:avLst/>
              </a:prstGeom>
              <a:blipFill>
                <a:blip r:embed="rId9"/>
                <a:stretch>
                  <a:fillRect l="-2408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0F4D3EE-6A6F-46B7-A38E-7732AE92957A}"/>
              </a:ext>
            </a:extLst>
          </p:cNvPr>
          <p:cNvSpPr txBox="1"/>
          <p:nvPr/>
        </p:nvSpPr>
        <p:spPr>
          <a:xfrm>
            <a:off x="6972704" y="124327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57EC7D-E005-45AE-A55B-3C9354400690}"/>
              </a:ext>
            </a:extLst>
          </p:cNvPr>
          <p:cNvSpPr/>
          <p:nvPr/>
        </p:nvSpPr>
        <p:spPr>
          <a:xfrm>
            <a:off x="2235423" y="1299143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8D330-6A5E-4813-8F17-6190532264FF}"/>
              </a:ext>
            </a:extLst>
          </p:cNvPr>
          <p:cNvSpPr/>
          <p:nvPr/>
        </p:nvSpPr>
        <p:spPr>
          <a:xfrm>
            <a:off x="2430396" y="4061181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271AE8-E1E1-4052-9FFD-DA161723B63F}"/>
              </a:ext>
            </a:extLst>
          </p:cNvPr>
          <p:cNvSpPr/>
          <p:nvPr/>
        </p:nvSpPr>
        <p:spPr>
          <a:xfrm>
            <a:off x="7381445" y="4183003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(d)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5AD04E4F-51A1-4308-BD54-787438DF17C5}"/>
              </a:ext>
            </a:extLst>
          </p:cNvPr>
          <p:cNvSpPr txBox="1"/>
          <p:nvPr/>
        </p:nvSpPr>
        <p:spPr>
          <a:xfrm>
            <a:off x="2779236" y="1422101"/>
            <a:ext cx="2641383" cy="16794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C1A23918-2BC2-4EB0-83C4-8170878DF3BF}"/>
              </a:ext>
            </a:extLst>
          </p:cNvPr>
          <p:cNvSpPr txBox="1"/>
          <p:nvPr/>
        </p:nvSpPr>
        <p:spPr>
          <a:xfrm>
            <a:off x="7524435" y="1340873"/>
            <a:ext cx="2679265" cy="21002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4CA8443D-3951-4685-9369-C9317A141BD9}"/>
              </a:ext>
            </a:extLst>
          </p:cNvPr>
          <p:cNvSpPr txBox="1"/>
          <p:nvPr/>
        </p:nvSpPr>
        <p:spPr>
          <a:xfrm>
            <a:off x="2919712" y="4150593"/>
            <a:ext cx="3557256" cy="19796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F1B99B78-2E8A-42A9-B25E-8762813F14CA}"/>
              </a:ext>
            </a:extLst>
          </p:cNvPr>
          <p:cNvSpPr txBox="1"/>
          <p:nvPr/>
        </p:nvSpPr>
        <p:spPr>
          <a:xfrm>
            <a:off x="7876539" y="4261237"/>
            <a:ext cx="2964342" cy="13651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51583" y="980728"/>
            <a:ext cx="972108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Volume: The unit cube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BCEF43-39A6-4DA6-BF43-D3083DF416D5}"/>
              </a:ext>
            </a:extLst>
          </p:cNvPr>
          <p:cNvSpPr/>
          <p:nvPr/>
        </p:nvSpPr>
        <p:spPr>
          <a:xfrm>
            <a:off x="2351583" y="744427"/>
            <a:ext cx="8852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In this section we look at volume for the first time, by counting the number of 1 cm cubes in a solid.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5C186DD-AFB3-40AC-93AA-30C4448532B5}"/>
                  </a:ext>
                </a:extLst>
              </p:cNvPr>
              <p:cNvSpPr/>
              <p:nvPr/>
            </p:nvSpPr>
            <p:spPr>
              <a:xfrm>
                <a:off x="4489622" y="1974974"/>
                <a:ext cx="75845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The volume of this cube is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 (1 cubic centimetre)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5C186DD-AFB3-40AC-93AA-30C444853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622" y="1974974"/>
                <a:ext cx="7584504" cy="461665"/>
              </a:xfrm>
              <a:prstGeom prst="rect">
                <a:avLst/>
              </a:prstGeom>
              <a:blipFill>
                <a:blip r:embed="rId4"/>
                <a:stretch>
                  <a:fillRect l="-120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BC0F137-B096-4848-8FEE-D9883849D1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946"/>
          <a:stretch/>
        </p:blipFill>
        <p:spPr>
          <a:xfrm>
            <a:off x="2487683" y="1602688"/>
            <a:ext cx="2003400" cy="1521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A474C-7605-430D-B02B-92BB5528E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608" y="3882142"/>
            <a:ext cx="4535201" cy="1363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ECF0-076C-46F9-A899-36356BB594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794" y="3327929"/>
            <a:ext cx="3641196" cy="19377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35C41DC-2985-4819-94C1-93C73AC94306}"/>
                  </a:ext>
                </a:extLst>
              </p:cNvPr>
              <p:cNvSpPr/>
              <p:nvPr/>
            </p:nvSpPr>
            <p:spPr>
              <a:xfrm>
                <a:off x="2489665" y="5244244"/>
                <a:ext cx="340804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Solution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The solid contains 5 cubes of side 1 cm, so the volume is 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.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35C41DC-2985-4819-94C1-93C73AC94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665" y="5244244"/>
                <a:ext cx="3408040" cy="1569660"/>
              </a:xfrm>
              <a:prstGeom prst="rect">
                <a:avLst/>
              </a:prstGeom>
              <a:blipFill>
                <a:blip r:embed="rId8"/>
                <a:stretch>
                  <a:fillRect l="-2683" t="-2713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41D016-7F0B-4A37-A52C-A7AE93B40874}"/>
                  </a:ext>
                </a:extLst>
              </p:cNvPr>
              <p:cNvSpPr/>
              <p:nvPr/>
            </p:nvSpPr>
            <p:spPr>
              <a:xfrm>
                <a:off x="7849997" y="5275723"/>
                <a:ext cx="354879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Solution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This solid contains 8 cubes of side 1 cm, so the volume is 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41D016-7F0B-4A37-A52C-A7AE93B40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997" y="5275723"/>
                <a:ext cx="3548790" cy="1569660"/>
              </a:xfrm>
              <a:prstGeom prst="rect">
                <a:avLst/>
              </a:prstGeom>
              <a:blipFill>
                <a:blip r:embed="rId9"/>
                <a:stretch>
                  <a:fillRect l="-2749" t="-2713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02319A8-4A72-4929-961B-0EA780CB516C}"/>
              </a:ext>
            </a:extLst>
          </p:cNvPr>
          <p:cNvSpPr/>
          <p:nvPr/>
        </p:nvSpPr>
        <p:spPr>
          <a:xfrm>
            <a:off x="2493525" y="3344487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Example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EA1DCD-4B30-49FD-B2D5-02957638363A}"/>
              </a:ext>
            </a:extLst>
          </p:cNvPr>
          <p:cNvSpPr/>
          <p:nvPr/>
        </p:nvSpPr>
        <p:spPr>
          <a:xfrm>
            <a:off x="7803794" y="2743006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Example 2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2474791" y="1602689"/>
            <a:ext cx="2014831" cy="15404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2567608" y="3872130"/>
            <a:ext cx="4535201" cy="1363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7803794" y="3327930"/>
            <a:ext cx="3641196" cy="1947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8878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Volume of a Triangular Prism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34B212-341F-493D-8AE6-2A278DD84E68}"/>
              </a:ext>
            </a:extLst>
          </p:cNvPr>
          <p:cNvSpPr/>
          <p:nvPr/>
        </p:nvSpPr>
        <p:spPr>
          <a:xfrm>
            <a:off x="2308173" y="774689"/>
            <a:ext cx="6192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2.	Two identical triangular prisms are stuck together to form a rectangular block.  One prism is shown opposite.</a:t>
            </a:r>
          </a:p>
          <a:p>
            <a:r>
              <a:rPr lang="en-GB" sz="2400" dirty="0"/>
              <a:t>(a)	What is the volume of this prism?</a:t>
            </a:r>
          </a:p>
          <a:p>
            <a:r>
              <a:rPr lang="en-GB" sz="2400" dirty="0"/>
              <a:t>(b)	What is the volume of the rectangular block formed when the two prisms are stuck together?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9E591-5FAB-4064-90D7-2EA18CEE0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825" y="843998"/>
            <a:ext cx="3029400" cy="2858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9DDC52-8284-4861-B797-7883D58A3E39}"/>
                  </a:ext>
                </a:extLst>
              </p:cNvPr>
              <p:cNvSpPr/>
              <p:nvPr/>
            </p:nvSpPr>
            <p:spPr>
              <a:xfrm>
                <a:off x="2344154" y="3717059"/>
                <a:ext cx="5755037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cross-section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x 5 x 4.5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9DDC52-8284-4861-B797-7883D58A3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154" y="3717059"/>
                <a:ext cx="5755037" cy="613886"/>
              </a:xfrm>
              <a:prstGeom prst="rect">
                <a:avLst/>
              </a:prstGeom>
              <a:blipFill>
                <a:blip r:embed="rId3"/>
                <a:stretch>
                  <a:fillRect l="-1695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AAB1C9A-0C02-4826-929F-408FB47505F4}"/>
              </a:ext>
            </a:extLst>
          </p:cNvPr>
          <p:cNvSpPr txBox="1"/>
          <p:nvPr/>
        </p:nvSpPr>
        <p:spPr>
          <a:xfrm>
            <a:off x="2308173" y="3429000"/>
            <a:ext cx="1987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A8BC3BB-1082-4D67-8AE0-58A4731FAF7B}"/>
                  </a:ext>
                </a:extLst>
              </p:cNvPr>
              <p:cNvSpPr/>
              <p:nvPr/>
            </p:nvSpPr>
            <p:spPr>
              <a:xfrm>
                <a:off x="2308173" y="4289723"/>
                <a:ext cx="91183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area of cross-section × length =	11.25 × 8 =	86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A8BC3BB-1082-4D67-8AE0-58A4731FA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73" y="4289723"/>
                <a:ext cx="9118366" cy="461665"/>
              </a:xfrm>
              <a:prstGeom prst="rect">
                <a:avLst/>
              </a:prstGeom>
              <a:blipFill>
                <a:blip r:embed="rId4"/>
                <a:stretch>
                  <a:fillRect l="-1070" t="-14667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B10EF77-5A32-486C-A4C4-3B6B1C30DDF6}"/>
                  </a:ext>
                </a:extLst>
              </p:cNvPr>
              <p:cNvSpPr/>
              <p:nvPr/>
            </p:nvSpPr>
            <p:spPr>
              <a:xfrm>
                <a:off x="2353035" y="4744131"/>
                <a:ext cx="67705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3. The volume of this triangular prism is </a:t>
                </a:r>
                <a:r>
                  <a:rPr lang="en-GB" sz="2400" dirty="0">
                    <a:solidFill>
                      <a:schemeClr val="tx1"/>
                    </a:solidFill>
                  </a:rPr>
                  <a:t>63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B10EF77-5A32-486C-A4C4-3B6B1C30D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035" y="4744131"/>
                <a:ext cx="6770571" cy="461665"/>
              </a:xfrm>
              <a:prstGeom prst="rect">
                <a:avLst/>
              </a:prstGeom>
              <a:blipFill>
                <a:blip r:embed="rId5"/>
                <a:stretch>
                  <a:fillRect l="-144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BC0C1B-D6ED-458C-9DF9-C457776805AC}"/>
                  </a:ext>
                </a:extLst>
              </p:cNvPr>
              <p:cNvSpPr/>
              <p:nvPr/>
            </p:nvSpPr>
            <p:spPr>
              <a:xfrm>
                <a:off x="2413733" y="5179341"/>
                <a:ext cx="6096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2400" dirty="0"/>
                  <a:t>Find the length of the prism if the area of the shaded end is 10.5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BC0C1B-D6ED-458C-9DF9-C45777680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733" y="5179341"/>
                <a:ext cx="6096000" cy="830997"/>
              </a:xfrm>
              <a:prstGeom prst="rect">
                <a:avLst/>
              </a:prstGeom>
              <a:blipFill>
                <a:blip r:embed="rId6"/>
                <a:stretch>
                  <a:fillRect l="-1600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988C778-3749-42EF-A9A0-D5A892C3D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3706" y="4954077"/>
            <a:ext cx="2072833" cy="1862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7EF2DDC-7D83-408B-95C2-F83FD16A5C0D}"/>
                  </a:ext>
                </a:extLst>
              </p:cNvPr>
              <p:cNvSpPr/>
              <p:nvPr/>
            </p:nvSpPr>
            <p:spPr>
              <a:xfrm>
                <a:off x="7489206" y="1863215"/>
                <a:ext cx="1148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86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7EF2DDC-7D83-408B-95C2-F83FD16A5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206" y="1863215"/>
                <a:ext cx="1148007" cy="461665"/>
              </a:xfrm>
              <a:prstGeom prst="rect">
                <a:avLst/>
              </a:prstGeom>
              <a:blipFill>
                <a:blip r:embed="rId8"/>
                <a:stretch>
                  <a:fillRect l="-8511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E68AE9-1CD3-470E-A03A-B4B7156BF05D}"/>
                  </a:ext>
                </a:extLst>
              </p:cNvPr>
              <p:cNvSpPr/>
              <p:nvPr/>
            </p:nvSpPr>
            <p:spPr>
              <a:xfrm>
                <a:off x="3843288" y="2996571"/>
                <a:ext cx="25073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2 x 86 = 172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E68AE9-1CD3-470E-A03A-B4B7156BF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288" y="2996571"/>
                <a:ext cx="2507353" cy="461665"/>
              </a:xfrm>
              <a:prstGeom prst="rect">
                <a:avLst/>
              </a:prstGeom>
              <a:blipFill>
                <a:blip r:embed="rId9"/>
                <a:stretch>
                  <a:fillRect l="-3641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313B6CA-73C3-46E2-87BE-B0741F8F98F6}"/>
              </a:ext>
            </a:extLst>
          </p:cNvPr>
          <p:cNvSpPr txBox="1"/>
          <p:nvPr/>
        </p:nvSpPr>
        <p:spPr>
          <a:xfrm>
            <a:off x="3287688" y="6020575"/>
            <a:ext cx="407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Length = 63 ÷ 10.5 = 6 cm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36AD37DC-C68E-470E-AE6C-DA934DDB4C2B}"/>
              </a:ext>
            </a:extLst>
          </p:cNvPr>
          <p:cNvSpPr txBox="1"/>
          <p:nvPr/>
        </p:nvSpPr>
        <p:spPr>
          <a:xfrm>
            <a:off x="9353706" y="4954077"/>
            <a:ext cx="2072833" cy="18623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5FF97EEA-2E6F-4A91-B77F-23664CC90F58}"/>
              </a:ext>
            </a:extLst>
          </p:cNvPr>
          <p:cNvSpPr txBox="1"/>
          <p:nvPr/>
        </p:nvSpPr>
        <p:spPr>
          <a:xfrm>
            <a:off x="8673659" y="846824"/>
            <a:ext cx="3023566" cy="2870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76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8878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Volume of a Triangular Prism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67C85D-8A01-4434-A2E0-6F7574F0C916}"/>
                  </a:ext>
                </a:extLst>
              </p:cNvPr>
              <p:cNvSpPr/>
              <p:nvPr/>
            </p:nvSpPr>
            <p:spPr>
              <a:xfrm>
                <a:off x="2279576" y="822294"/>
                <a:ext cx="698477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4. The triangular prism opposite has a volume of 84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/>
                  <a:t>(a)	What is the area of the shaded end of the prism</a:t>
                </a:r>
              </a:p>
              <a:p>
                <a:r>
                  <a:rPr lang="en-GB" sz="2400" dirty="0"/>
                  <a:t>(b)	If the length was increased to 6 cm, what would now be the volume of the prism?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67C85D-8A01-4434-A2E0-6F7574F0C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822294"/>
                <a:ext cx="6984776" cy="2308324"/>
              </a:xfrm>
              <a:prstGeom prst="rect">
                <a:avLst/>
              </a:prstGeom>
              <a:blipFill>
                <a:blip r:embed="rId3"/>
                <a:stretch>
                  <a:fillRect l="-1396" t="-1847" b="-5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7E72D2C-E1DF-43D7-9F9B-2EE531274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336" y="830429"/>
            <a:ext cx="2652204" cy="24235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579A0A-2574-4E10-A31F-3AC7938E334E}"/>
              </a:ext>
            </a:extLst>
          </p:cNvPr>
          <p:cNvSpPr/>
          <p:nvPr/>
        </p:nvSpPr>
        <p:spPr>
          <a:xfrm>
            <a:off x="2351584" y="3433695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5. A model house is made by sticking a triangular prism on top of a rectangular block, as shown in the diagram.</a:t>
            </a:r>
          </a:p>
          <a:p>
            <a:r>
              <a:rPr lang="en-GB" sz="2400" dirty="0"/>
              <a:t>Calculate the volume of the model house.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61C9A-1B82-4ED5-88BB-D9484E58B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336" y="3521486"/>
            <a:ext cx="2652204" cy="3044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AD9C20-4377-478D-9B76-94820BB28E30}"/>
                  </a:ext>
                </a:extLst>
              </p:cNvPr>
              <p:cNvSpPr/>
              <p:nvPr/>
            </p:nvSpPr>
            <p:spPr>
              <a:xfrm>
                <a:off x="3863752" y="1916832"/>
                <a:ext cx="3489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84 ÷ 4 = 21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AD9C20-4377-478D-9B76-94820BB28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52" y="1916832"/>
                <a:ext cx="3489994" cy="461665"/>
              </a:xfrm>
              <a:prstGeom prst="rect">
                <a:avLst/>
              </a:prstGeom>
              <a:blipFill>
                <a:blip r:embed="rId6"/>
                <a:stretch>
                  <a:fillRect l="-2797" t="-14474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296DBA7-EE19-4F14-BE34-24DD300FB679}"/>
                  </a:ext>
                </a:extLst>
              </p:cNvPr>
              <p:cNvSpPr/>
              <p:nvPr/>
            </p:nvSpPr>
            <p:spPr>
              <a:xfrm>
                <a:off x="9264352" y="2492896"/>
                <a:ext cx="987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21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296DBA7-EE19-4F14-BE34-24DD300FB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52" y="2492896"/>
                <a:ext cx="987193" cy="400110"/>
              </a:xfrm>
              <a:prstGeom prst="rect">
                <a:avLst/>
              </a:prstGeom>
              <a:blipFill>
                <a:blip r:embed="rId7"/>
                <a:stretch>
                  <a:fillRect l="-6790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4855E9A-178D-4C46-9B41-B75B2328449A}"/>
                  </a:ext>
                </a:extLst>
              </p:cNvPr>
              <p:cNvSpPr/>
              <p:nvPr/>
            </p:nvSpPr>
            <p:spPr>
              <a:xfrm>
                <a:off x="3922591" y="3040832"/>
                <a:ext cx="38849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21 x 6 = 126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4855E9A-178D-4C46-9B41-B75B23284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1" y="3040832"/>
                <a:ext cx="3884974" cy="461665"/>
              </a:xfrm>
              <a:prstGeom prst="rect">
                <a:avLst/>
              </a:prstGeom>
              <a:blipFill>
                <a:blip r:embed="rId8"/>
                <a:stretch>
                  <a:fillRect l="-23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C88D16-B9BD-48F9-A1AA-74B593821CF2}"/>
                  </a:ext>
                </a:extLst>
              </p:cNvPr>
              <p:cNvSpPr/>
              <p:nvPr/>
            </p:nvSpPr>
            <p:spPr>
              <a:xfrm>
                <a:off x="2383143" y="5266668"/>
                <a:ext cx="6114751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prism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x 3 x 4 ) x 12.5 = 75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C88D16-B9BD-48F9-A1AA-74B593821C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143" y="5266668"/>
                <a:ext cx="6114751" cy="613886"/>
              </a:xfrm>
              <a:prstGeom prst="rect">
                <a:avLst/>
              </a:prstGeom>
              <a:blipFill>
                <a:blip r:embed="rId9"/>
                <a:stretch>
                  <a:fillRect l="-159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9A37425-B64D-4391-9E36-426C02EA24B5}"/>
              </a:ext>
            </a:extLst>
          </p:cNvPr>
          <p:cNvSpPr txBox="1"/>
          <p:nvPr/>
        </p:nvSpPr>
        <p:spPr>
          <a:xfrm>
            <a:off x="2367704" y="4970143"/>
            <a:ext cx="149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B1AF2B-1D12-43F8-9B70-D67FBE0B6D2E}"/>
                  </a:ext>
                </a:extLst>
              </p:cNvPr>
              <p:cNvSpPr/>
              <p:nvPr/>
            </p:nvSpPr>
            <p:spPr>
              <a:xfrm>
                <a:off x="2398274" y="5758207"/>
                <a:ext cx="55264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block = 3 x 4 x 12.5 =  150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B1AF2B-1D12-43F8-9B70-D67FBE0B6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74" y="5758207"/>
                <a:ext cx="5526449" cy="461665"/>
              </a:xfrm>
              <a:prstGeom prst="rect">
                <a:avLst/>
              </a:prstGeom>
              <a:blipFill>
                <a:blip r:embed="rId10"/>
                <a:stretch>
                  <a:fillRect l="-1654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0C83BA-EC60-43FB-957D-09FE218C53F1}"/>
                  </a:ext>
                </a:extLst>
              </p:cNvPr>
              <p:cNvSpPr/>
              <p:nvPr/>
            </p:nvSpPr>
            <p:spPr>
              <a:xfrm>
                <a:off x="2398274" y="6162142"/>
                <a:ext cx="52635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house = 75 + 150 =  225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0C83BA-EC60-43FB-957D-09FE218C5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74" y="6162142"/>
                <a:ext cx="5263557" cy="461665"/>
              </a:xfrm>
              <a:prstGeom prst="rect">
                <a:avLst/>
              </a:prstGeom>
              <a:blipFill>
                <a:blip r:embed="rId11"/>
                <a:stretch>
                  <a:fillRect l="-173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EEA8F7-69D0-46C0-8E2B-7E8C26C5E7AF}"/>
                  </a:ext>
                </a:extLst>
              </p:cNvPr>
              <p:cNvSpPr/>
              <p:nvPr/>
            </p:nvSpPr>
            <p:spPr>
              <a:xfrm>
                <a:off x="10344472" y="4225416"/>
                <a:ext cx="987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</a:rPr>
                  <a:t>75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EEA8F7-69D0-46C0-8E2B-7E8C26C5E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472" y="4225416"/>
                <a:ext cx="987193" cy="400110"/>
              </a:xfrm>
              <a:prstGeom prst="rect">
                <a:avLst/>
              </a:prstGeom>
              <a:blipFill>
                <a:blip r:embed="rId12"/>
                <a:stretch>
                  <a:fillRect l="-6790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F820DE-A378-42DB-BAF1-304989D04FFC}"/>
                  </a:ext>
                </a:extLst>
              </p:cNvPr>
              <p:cNvSpPr/>
              <p:nvPr/>
            </p:nvSpPr>
            <p:spPr>
              <a:xfrm>
                <a:off x="10128448" y="5373556"/>
                <a:ext cx="1129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F820DE-A378-42DB-BAF1-304989D04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448" y="5373556"/>
                <a:ext cx="1129861" cy="400110"/>
              </a:xfrm>
              <a:prstGeom prst="rect">
                <a:avLst/>
              </a:prstGeom>
              <a:blipFill>
                <a:blip r:embed="rId13"/>
                <a:stretch>
                  <a:fillRect l="-5376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3">
            <a:extLst>
              <a:ext uri="{FF2B5EF4-FFF2-40B4-BE49-F238E27FC236}">
                <a16:creationId xmlns:a16="http://schemas.microsoft.com/office/drawing/2014/main" id="{78764888-434E-4887-BBCA-9C61623B63D7}"/>
              </a:ext>
            </a:extLst>
          </p:cNvPr>
          <p:cNvSpPr txBox="1"/>
          <p:nvPr/>
        </p:nvSpPr>
        <p:spPr>
          <a:xfrm>
            <a:off x="9120337" y="3521485"/>
            <a:ext cx="2652203" cy="30440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534D5C38-548F-485D-A65A-08E699F9DFB1}"/>
              </a:ext>
            </a:extLst>
          </p:cNvPr>
          <p:cNvSpPr txBox="1"/>
          <p:nvPr/>
        </p:nvSpPr>
        <p:spPr>
          <a:xfrm>
            <a:off x="9120337" y="822293"/>
            <a:ext cx="2652203" cy="24316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17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8878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Volume of a Triangular Prism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67C85D-8A01-4434-A2E0-6F7574F0C916}"/>
              </a:ext>
            </a:extLst>
          </p:cNvPr>
          <p:cNvSpPr/>
          <p:nvPr/>
        </p:nvSpPr>
        <p:spPr>
          <a:xfrm>
            <a:off x="2423592" y="65558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6. A triangular prism has a triangular hole cut in it. Calculate the volume of the prism after the hole has been cut out.</a:t>
            </a:r>
          </a:p>
          <a:p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5DF81-77C3-4595-9B54-A9E629993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1611136"/>
            <a:ext cx="4762522" cy="3390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BF6246-B73C-4195-9E23-BCBD2C6EB182}"/>
              </a:ext>
            </a:extLst>
          </p:cNvPr>
          <p:cNvSpPr txBox="1"/>
          <p:nvPr/>
        </p:nvSpPr>
        <p:spPr>
          <a:xfrm>
            <a:off x="2639616" y="465574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EC07D4B-8D0A-4202-AA16-E46B85958DE7}"/>
                  </a:ext>
                </a:extLst>
              </p:cNvPr>
              <p:cNvSpPr/>
              <p:nvPr/>
            </p:nvSpPr>
            <p:spPr>
              <a:xfrm>
                <a:off x="2633691" y="5002644"/>
                <a:ext cx="8084842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 large triangular prism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x 9 x 6 ) x 5 = 135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EC07D4B-8D0A-4202-AA16-E46B85958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91" y="5002644"/>
                <a:ext cx="8084842" cy="613886"/>
              </a:xfrm>
              <a:prstGeom prst="rect">
                <a:avLst/>
              </a:prstGeom>
              <a:blipFill>
                <a:blip r:embed="rId3"/>
                <a:stretch>
                  <a:fillRect l="-113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199762-3407-4F15-93ED-2220F0666581}"/>
                  </a:ext>
                </a:extLst>
              </p:cNvPr>
              <p:cNvSpPr/>
              <p:nvPr/>
            </p:nvSpPr>
            <p:spPr>
              <a:xfrm>
                <a:off x="2633691" y="5563795"/>
                <a:ext cx="8084842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 small triangular prism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x 3 x 2 ) x 5 =  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199762-3407-4F15-93ED-2220F0666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91" y="5563795"/>
                <a:ext cx="8084842" cy="613886"/>
              </a:xfrm>
              <a:prstGeom prst="rect">
                <a:avLst/>
              </a:prstGeom>
              <a:blipFill>
                <a:blip r:embed="rId4"/>
                <a:stretch>
                  <a:fillRect l="-113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7AAC5F-AE30-4214-8856-7A9D265A6B60}"/>
                  </a:ext>
                </a:extLst>
              </p:cNvPr>
              <p:cNvSpPr/>
              <p:nvPr/>
            </p:nvSpPr>
            <p:spPr>
              <a:xfrm>
                <a:off x="3407039" y="6202416"/>
                <a:ext cx="66050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 triangular prism = 135 – 15 = 120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7AAC5F-AE30-4214-8856-7A9D265A6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039" y="6202416"/>
                <a:ext cx="6605009" cy="461665"/>
              </a:xfrm>
              <a:prstGeom prst="rect">
                <a:avLst/>
              </a:prstGeom>
              <a:blipFill>
                <a:blip r:embed="rId5"/>
                <a:stretch>
                  <a:fillRect l="-14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CE5DD2-19BA-4A52-8C5F-8B1A97527837}"/>
                  </a:ext>
                </a:extLst>
              </p:cNvPr>
              <p:cNvSpPr/>
              <p:nvPr/>
            </p:nvSpPr>
            <p:spPr>
              <a:xfrm>
                <a:off x="7176120" y="3709607"/>
                <a:ext cx="1129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135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CE5DD2-19BA-4A52-8C5F-8B1A97527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20" y="3709607"/>
                <a:ext cx="1129861" cy="400110"/>
              </a:xfrm>
              <a:prstGeom prst="rect">
                <a:avLst/>
              </a:prstGeom>
              <a:blipFill>
                <a:blip r:embed="rId6"/>
                <a:stretch>
                  <a:fillRect l="-5376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C67C998-9C6E-4DC0-9052-293E097B610F}"/>
                  </a:ext>
                </a:extLst>
              </p:cNvPr>
              <p:cNvSpPr/>
              <p:nvPr/>
            </p:nvSpPr>
            <p:spPr>
              <a:xfrm>
                <a:off x="5757372" y="3228945"/>
                <a:ext cx="987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C67C998-9C6E-4DC0-9052-293E097B6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372" y="3228945"/>
                <a:ext cx="987193" cy="400110"/>
              </a:xfrm>
              <a:prstGeom prst="rect">
                <a:avLst/>
              </a:prstGeom>
              <a:blipFill>
                <a:blip r:embed="rId7"/>
                <a:stretch>
                  <a:fillRect l="-6173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3">
            <a:extLst>
              <a:ext uri="{FF2B5EF4-FFF2-40B4-BE49-F238E27FC236}">
                <a16:creationId xmlns:a16="http://schemas.microsoft.com/office/drawing/2014/main" id="{9B95546B-EDA7-4FF0-B419-65DC113214D4}"/>
              </a:ext>
            </a:extLst>
          </p:cNvPr>
          <p:cNvSpPr txBox="1"/>
          <p:nvPr/>
        </p:nvSpPr>
        <p:spPr>
          <a:xfrm>
            <a:off x="4295800" y="1592471"/>
            <a:ext cx="4762522" cy="33909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92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5: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fifth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Surface Area of a Triangular prism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561BBC-5272-47E6-ACF0-69E5AD6BE9F3}"/>
              </a:ext>
            </a:extLst>
          </p:cNvPr>
          <p:cNvSpPr/>
          <p:nvPr/>
        </p:nvSpPr>
        <p:spPr>
          <a:xfrm>
            <a:off x="2262079" y="792516"/>
            <a:ext cx="9505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We now look at how to find the surface area  of a triangular prism.  You will need to remember how to find the area of a triangle in order to do this: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F9AD88-EBA8-41AD-8B0A-0C35125A6B87}"/>
                  </a:ext>
                </a:extLst>
              </p:cNvPr>
              <p:cNvSpPr/>
              <p:nvPr/>
            </p:nvSpPr>
            <p:spPr>
              <a:xfrm>
                <a:off x="2262079" y="1926778"/>
                <a:ext cx="7512634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Area of a Triangle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× base × perpendicular height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F9AD88-EBA8-41AD-8B0A-0C35125A6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079" y="1926778"/>
                <a:ext cx="7512634" cy="613886"/>
              </a:xfrm>
              <a:prstGeom prst="rect">
                <a:avLst/>
              </a:prstGeom>
              <a:blipFill>
                <a:blip r:embed="rId2"/>
                <a:stretch>
                  <a:fillRect l="-1218" r="-48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610F828-7936-47CD-B993-420C1059E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433" y="1772816"/>
            <a:ext cx="1762248" cy="1944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318899-C039-4113-A42C-B63F2DD01DA8}"/>
                  </a:ext>
                </a:extLst>
              </p:cNvPr>
              <p:cNvSpPr/>
              <p:nvPr/>
            </p:nvSpPr>
            <p:spPr>
              <a:xfrm>
                <a:off x="4871864" y="2551273"/>
                <a:ext cx="1877437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× b × h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318899-C039-4113-A42C-B63F2DD01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2551273"/>
                <a:ext cx="1877437" cy="613886"/>
              </a:xfrm>
              <a:prstGeom prst="rect">
                <a:avLst/>
              </a:prstGeom>
              <a:blipFill>
                <a:blip r:embed="rId4"/>
                <a:stretch>
                  <a:fillRect l="-4870" r="-422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53C02BD-F454-4945-927A-85D1FD3E8C60}"/>
              </a:ext>
            </a:extLst>
          </p:cNvPr>
          <p:cNvSpPr/>
          <p:nvPr/>
        </p:nvSpPr>
        <p:spPr>
          <a:xfrm>
            <a:off x="2363159" y="319148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 triangular prism has the same triangular cross-section throughout its length.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9AC6D3-E4B7-4B71-A5B8-21BAFDC927D4}"/>
              </a:ext>
            </a:extLst>
          </p:cNvPr>
          <p:cNvSpPr/>
          <p:nvPr/>
        </p:nvSpPr>
        <p:spPr>
          <a:xfrm>
            <a:off x="4511824" y="4135271"/>
            <a:ext cx="3506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=  2 x Area of triangular</a:t>
            </a:r>
          </a:p>
          <a:p>
            <a:r>
              <a:rPr lang="en-GB" sz="2400" dirty="0">
                <a:solidFill>
                  <a:srgbClr val="FF0000"/>
                </a:solidFill>
              </a:rPr>
              <a:t>          cross-section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2B6BC1-682B-45BA-AF10-F420C77E46F1}"/>
              </a:ext>
            </a:extLst>
          </p:cNvPr>
          <p:cNvSpPr/>
          <p:nvPr/>
        </p:nvSpPr>
        <p:spPr>
          <a:xfrm>
            <a:off x="8270109" y="4178148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Area of the 3   surrounding rectangular sides </a:t>
            </a: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67746C-A8B2-46EC-AE28-343D031946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609" t="38848" r="44939" b="37700"/>
          <a:stretch/>
        </p:blipFill>
        <p:spPr>
          <a:xfrm rot="16200000">
            <a:off x="5529303" y="4381046"/>
            <a:ext cx="1584176" cy="287091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7BF42B-B0A5-4A41-80F3-26BB5E25639E}"/>
              </a:ext>
            </a:extLst>
          </p:cNvPr>
          <p:cNvSpPr/>
          <p:nvPr/>
        </p:nvSpPr>
        <p:spPr bwMode="auto">
          <a:xfrm>
            <a:off x="5587240" y="5121291"/>
            <a:ext cx="1440160" cy="41493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B933AE-958A-4045-B7EA-C3A762C82931}"/>
              </a:ext>
            </a:extLst>
          </p:cNvPr>
          <p:cNvSpPr/>
          <p:nvPr/>
        </p:nvSpPr>
        <p:spPr bwMode="auto">
          <a:xfrm>
            <a:off x="5587240" y="5942870"/>
            <a:ext cx="1440160" cy="41493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2FD186-7F18-48A6-9D2A-95DF47B2BAF3}"/>
              </a:ext>
            </a:extLst>
          </p:cNvPr>
          <p:cNvSpPr/>
          <p:nvPr/>
        </p:nvSpPr>
        <p:spPr bwMode="auto">
          <a:xfrm>
            <a:off x="5587240" y="5563298"/>
            <a:ext cx="1440160" cy="36095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10D7BAB-AC0F-42DD-9153-BC461679D45F}"/>
              </a:ext>
            </a:extLst>
          </p:cNvPr>
          <p:cNvSpPr/>
          <p:nvPr/>
        </p:nvSpPr>
        <p:spPr bwMode="auto">
          <a:xfrm rot="5400000">
            <a:off x="7114732" y="5432301"/>
            <a:ext cx="432048" cy="632297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F0E0629-E39A-44E2-9C21-4409DB7A3753}"/>
              </a:ext>
            </a:extLst>
          </p:cNvPr>
          <p:cNvSpPr/>
          <p:nvPr/>
        </p:nvSpPr>
        <p:spPr bwMode="auto">
          <a:xfrm rot="16200000">
            <a:off x="5035342" y="5463095"/>
            <a:ext cx="432048" cy="632297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3D0490-C4EE-4E91-835F-937C802CDD91}"/>
              </a:ext>
            </a:extLst>
          </p:cNvPr>
          <p:cNvSpPr txBox="1"/>
          <p:nvPr/>
        </p:nvSpPr>
        <p:spPr>
          <a:xfrm>
            <a:off x="8018081" y="419219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23A567-F1C3-4360-8887-BD43084AD5BF}"/>
              </a:ext>
            </a:extLst>
          </p:cNvPr>
          <p:cNvSpPr/>
          <p:nvPr/>
        </p:nvSpPr>
        <p:spPr>
          <a:xfrm>
            <a:off x="2372538" y="4135271"/>
            <a:ext cx="2049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Surface Area </a:t>
            </a:r>
            <a:endParaRPr lang="en-GB" sz="2400" dirty="0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51A2F5E9-82EB-4362-A3C4-5654DAB41A0C}"/>
              </a:ext>
            </a:extLst>
          </p:cNvPr>
          <p:cNvSpPr txBox="1"/>
          <p:nvPr/>
        </p:nvSpPr>
        <p:spPr>
          <a:xfrm>
            <a:off x="4871915" y="5024413"/>
            <a:ext cx="2884932" cy="15739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3B563BF5-0E88-4967-8B4D-DAEF14211BA5}"/>
              </a:ext>
            </a:extLst>
          </p:cNvPr>
          <p:cNvSpPr txBox="1"/>
          <p:nvPr/>
        </p:nvSpPr>
        <p:spPr>
          <a:xfrm>
            <a:off x="9984433" y="1782855"/>
            <a:ext cx="1762248" cy="19341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1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7" grpId="0" animBg="1"/>
      <p:bldP spid="16" grpId="0" animBg="1"/>
      <p:bldP spid="19" grpId="0" animBg="1"/>
      <p:bldP spid="21" grpId="0" animBg="1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44624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Surface Area of a Triangular Prism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452B5-6185-4F92-9C92-070BD62E2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67" t="38848" r="44939" b="37700"/>
          <a:stretch/>
        </p:blipFill>
        <p:spPr>
          <a:xfrm rot="16200000">
            <a:off x="2506975" y="2116144"/>
            <a:ext cx="3281470" cy="3384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CF0A99-0516-4311-91B9-17565142FF69}"/>
              </a:ext>
            </a:extLst>
          </p:cNvPr>
          <p:cNvSpPr txBox="1"/>
          <p:nvPr/>
        </p:nvSpPr>
        <p:spPr>
          <a:xfrm>
            <a:off x="2357506" y="1146219"/>
            <a:ext cx="654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Find the area of the triangular prism opposite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9D9DA-9E05-460F-B8C2-193377F5FE62}"/>
              </a:ext>
            </a:extLst>
          </p:cNvPr>
          <p:cNvSpPr txBox="1"/>
          <p:nvPr/>
        </p:nvSpPr>
        <p:spPr>
          <a:xfrm>
            <a:off x="2357506" y="72608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Example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A8675-1151-43C6-8521-495BCAC16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74" t="38848" r="57398" b="37700"/>
          <a:stretch/>
        </p:blipFill>
        <p:spPr>
          <a:xfrm>
            <a:off x="9327124" y="987051"/>
            <a:ext cx="2621347" cy="2256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0F122A-BC7E-4139-AA8D-A30390B82269}"/>
              </a:ext>
            </a:extLst>
          </p:cNvPr>
          <p:cNvSpPr/>
          <p:nvPr/>
        </p:nvSpPr>
        <p:spPr>
          <a:xfrm>
            <a:off x="2351068" y="1660091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F3933-89F6-4C70-8BCB-6384824B5EF6}"/>
              </a:ext>
            </a:extLst>
          </p:cNvPr>
          <p:cNvSpPr txBox="1"/>
          <p:nvPr/>
        </p:nvSpPr>
        <p:spPr>
          <a:xfrm>
            <a:off x="3561656" y="2017843"/>
            <a:ext cx="105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14 mm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EA4C94-5B00-4795-8850-1EC2E752C004}"/>
              </a:ext>
            </a:extLst>
          </p:cNvPr>
          <p:cNvSpPr/>
          <p:nvPr/>
        </p:nvSpPr>
        <p:spPr>
          <a:xfrm rot="19748843">
            <a:off x="2311117" y="3055092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13 mm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1BB164-55A7-4348-813C-86BA2B074C5F}"/>
              </a:ext>
            </a:extLst>
          </p:cNvPr>
          <p:cNvSpPr/>
          <p:nvPr/>
        </p:nvSpPr>
        <p:spPr>
          <a:xfrm rot="1811060">
            <a:off x="2328451" y="3749037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13 mm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9F645A-2B6D-41A2-A319-D618C83963B6}"/>
              </a:ext>
            </a:extLst>
          </p:cNvPr>
          <p:cNvSpPr/>
          <p:nvPr/>
        </p:nvSpPr>
        <p:spPr>
          <a:xfrm rot="16200000">
            <a:off x="3003173" y="3463160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 mm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15E06F-6DC0-4028-A6B7-4835A062646A}"/>
              </a:ext>
            </a:extLst>
          </p:cNvPr>
          <p:cNvCxnSpPr/>
          <p:nvPr/>
        </p:nvCxnSpPr>
        <p:spPr bwMode="auto">
          <a:xfrm>
            <a:off x="4977612" y="3196126"/>
            <a:ext cx="79492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7C33190-E21D-4CC7-B3C5-20AEE3D0F18E}"/>
              </a:ext>
            </a:extLst>
          </p:cNvPr>
          <p:cNvSpPr/>
          <p:nvPr/>
        </p:nvSpPr>
        <p:spPr>
          <a:xfrm>
            <a:off x="4872967" y="2788426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12 mm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CD9D6E-CC92-43FE-87D4-B1B28912A9A7}"/>
              </a:ext>
            </a:extLst>
          </p:cNvPr>
          <p:cNvSpPr/>
          <p:nvPr/>
        </p:nvSpPr>
        <p:spPr>
          <a:xfrm>
            <a:off x="2345875" y="4237877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13 mm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A5C4AE-255F-4D11-8297-F2FB638B73D7}"/>
              </a:ext>
            </a:extLst>
          </p:cNvPr>
          <p:cNvSpPr/>
          <p:nvPr/>
        </p:nvSpPr>
        <p:spPr>
          <a:xfrm>
            <a:off x="2345295" y="2518579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13 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57763B-C9A5-415A-9E5D-CF89FA0A7806}"/>
              </a:ext>
            </a:extLst>
          </p:cNvPr>
          <p:cNvSpPr txBox="1"/>
          <p:nvPr/>
        </p:nvSpPr>
        <p:spPr>
          <a:xfrm>
            <a:off x="5906457" y="2569281"/>
            <a:ext cx="350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Area of Triangular ends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346C234-A913-43B1-99E6-09D6D5BE39B3}"/>
                  </a:ext>
                </a:extLst>
              </p:cNvPr>
              <p:cNvSpPr/>
              <p:nvPr/>
            </p:nvSpPr>
            <p:spPr>
              <a:xfrm>
                <a:off x="6018763" y="2983677"/>
                <a:ext cx="3063596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x 10 x 12 = 60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346C234-A913-43B1-99E6-09D6D5BE3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763" y="2983677"/>
                <a:ext cx="3063596" cy="613886"/>
              </a:xfrm>
              <a:prstGeom prst="rect">
                <a:avLst/>
              </a:prstGeom>
              <a:blipFill>
                <a:blip r:embed="rId3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C9D63FA-A78D-48A8-AFED-FAAD02CFFBF8}"/>
              </a:ext>
            </a:extLst>
          </p:cNvPr>
          <p:cNvSpPr txBox="1"/>
          <p:nvPr/>
        </p:nvSpPr>
        <p:spPr>
          <a:xfrm>
            <a:off x="5962731" y="3566789"/>
            <a:ext cx="237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Area of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903B7AB-BBB9-4460-8BF7-7F7DCC9F1AC0}"/>
                  </a:ext>
                </a:extLst>
              </p:cNvPr>
              <p:cNvSpPr/>
              <p:nvPr/>
            </p:nvSpPr>
            <p:spPr>
              <a:xfrm>
                <a:off x="5944543" y="4028454"/>
                <a:ext cx="2884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10 x 14 =  140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903B7AB-BBB9-4460-8BF7-7F7DCC9F1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543" y="4028454"/>
                <a:ext cx="2884059" cy="461665"/>
              </a:xfrm>
              <a:prstGeom prst="rect">
                <a:avLst/>
              </a:prstGeom>
              <a:blipFill>
                <a:blip r:embed="rId4"/>
                <a:stretch>
                  <a:fillRect l="-317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89709605-61D8-4803-9307-E7A8AD8593AB}"/>
              </a:ext>
            </a:extLst>
          </p:cNvPr>
          <p:cNvSpPr/>
          <p:nvPr/>
        </p:nvSpPr>
        <p:spPr>
          <a:xfrm>
            <a:off x="6004955" y="4513537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Area of sides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8FB5FF-D4C2-443D-B0D1-5B05CBD034B4}"/>
                  </a:ext>
                </a:extLst>
              </p:cNvPr>
              <p:cNvSpPr txBox="1"/>
              <p:nvPr/>
            </p:nvSpPr>
            <p:spPr>
              <a:xfrm>
                <a:off x="2373345" y="5713082"/>
                <a:ext cx="95248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Surface Area of Triangular prism = 2 x 60 + 140 + 2 x 182 = 624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8FB5FF-D4C2-443D-B0D1-5B05CBD03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345" y="5713082"/>
                <a:ext cx="9524856" cy="461665"/>
              </a:xfrm>
              <a:prstGeom prst="rect">
                <a:avLst/>
              </a:prstGeom>
              <a:blipFill>
                <a:blip r:embed="rId5"/>
                <a:stretch>
                  <a:fillRect l="-9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766CB1-41E5-46C7-B739-7659AF823A9D}"/>
              </a:ext>
            </a:extLst>
          </p:cNvPr>
          <p:cNvCxnSpPr>
            <a:cxnSpLocks/>
          </p:cNvCxnSpPr>
          <p:nvPr/>
        </p:nvCxnSpPr>
        <p:spPr bwMode="auto">
          <a:xfrm>
            <a:off x="3686694" y="3214470"/>
            <a:ext cx="0" cy="81398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1B92751-3F11-445F-9A02-59EBB5E8E3D6}"/>
                  </a:ext>
                </a:extLst>
              </p:cNvPr>
              <p:cNvSpPr/>
              <p:nvPr/>
            </p:nvSpPr>
            <p:spPr>
              <a:xfrm>
                <a:off x="5970196" y="4975202"/>
                <a:ext cx="27991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14 x 13 = 182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1B92751-3F11-445F-9A02-59EBB5E8E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96" y="4975202"/>
                <a:ext cx="2799100" cy="461665"/>
              </a:xfrm>
              <a:prstGeom prst="rect">
                <a:avLst/>
              </a:prstGeom>
              <a:blipFill>
                <a:blip r:embed="rId6"/>
                <a:stretch>
                  <a:fillRect l="-326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3">
            <a:extLst>
              <a:ext uri="{FF2B5EF4-FFF2-40B4-BE49-F238E27FC236}">
                <a16:creationId xmlns:a16="http://schemas.microsoft.com/office/drawing/2014/main" id="{7C3BA0A5-F0B8-40C0-906A-414E77651967}"/>
              </a:ext>
            </a:extLst>
          </p:cNvPr>
          <p:cNvSpPr txBox="1"/>
          <p:nvPr/>
        </p:nvSpPr>
        <p:spPr>
          <a:xfrm>
            <a:off x="2456077" y="2178422"/>
            <a:ext cx="3402010" cy="32814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AAE2DE59-FC8F-4CC5-9CE0-7C809D497914}"/>
              </a:ext>
            </a:extLst>
          </p:cNvPr>
          <p:cNvSpPr txBox="1"/>
          <p:nvPr/>
        </p:nvSpPr>
        <p:spPr>
          <a:xfrm>
            <a:off x="9327124" y="987051"/>
            <a:ext cx="2621347" cy="22561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4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785" y="731827"/>
            <a:ext cx="2019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Exercise</a:t>
            </a:r>
            <a:endParaRPr lang="en-US" alt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E8BA2A-3C00-4C29-B3CD-097CB5FF2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4" t="39500" r="51181" b="39500"/>
          <a:stretch/>
        </p:blipFill>
        <p:spPr>
          <a:xfrm>
            <a:off x="2495600" y="1769848"/>
            <a:ext cx="2376264" cy="1980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5D39A-960D-4FDA-94EC-32D3FD6CD5D1}"/>
              </a:ext>
            </a:extLst>
          </p:cNvPr>
          <p:cNvSpPr txBox="1"/>
          <p:nvPr/>
        </p:nvSpPr>
        <p:spPr>
          <a:xfrm>
            <a:off x="2279576" y="116979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 Find the Surface Area of the triangular Prisms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1BB5E-BB33-4368-BE8D-B890FD781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7" t="38450" r="45866" b="37400"/>
          <a:stretch/>
        </p:blipFill>
        <p:spPr>
          <a:xfrm>
            <a:off x="2567608" y="4412733"/>
            <a:ext cx="3168352" cy="1656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8A08AD-D099-4C19-99F2-CDE06B3B5E80}"/>
              </a:ext>
            </a:extLst>
          </p:cNvPr>
          <p:cNvSpPr txBox="1"/>
          <p:nvPr/>
        </p:nvSpPr>
        <p:spPr>
          <a:xfrm>
            <a:off x="5561965" y="167140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941452-A9D3-42D9-A5CB-1546D5BC2CEF}"/>
                  </a:ext>
                </a:extLst>
              </p:cNvPr>
              <p:cNvSpPr txBox="1"/>
              <p:nvPr/>
            </p:nvSpPr>
            <p:spPr>
              <a:xfrm>
                <a:off x="5561964" y="2016420"/>
                <a:ext cx="5070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Triangles = 9 x 8 = 72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941452-A9D3-42D9-A5CB-1546D5BC2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964" y="2016420"/>
                <a:ext cx="5070540" cy="461665"/>
              </a:xfrm>
              <a:prstGeom prst="rect">
                <a:avLst/>
              </a:prstGeom>
              <a:blipFill>
                <a:blip r:embed="rId4"/>
                <a:stretch>
                  <a:fillRect l="-1803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83D881A-461E-4100-BF67-A54DCBAD9621}"/>
                  </a:ext>
                </a:extLst>
              </p:cNvPr>
              <p:cNvSpPr/>
              <p:nvPr/>
            </p:nvSpPr>
            <p:spPr>
              <a:xfrm>
                <a:off x="6059294" y="4581569"/>
                <a:ext cx="536529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Triangles = 3 x 4 = 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83D881A-461E-4100-BF67-A54DCBAD96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294" y="4581569"/>
                <a:ext cx="5365297" cy="461665"/>
              </a:xfrm>
              <a:prstGeom prst="rect">
                <a:avLst/>
              </a:prstGeom>
              <a:blipFill>
                <a:blip r:embed="rId5"/>
                <a:stretch>
                  <a:fillRect l="-1818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F2FCC3-3B4C-4603-B723-F60ADB589E81}"/>
                  </a:ext>
                </a:extLst>
              </p:cNvPr>
              <p:cNvSpPr/>
              <p:nvPr/>
            </p:nvSpPr>
            <p:spPr>
              <a:xfrm>
                <a:off x="5561965" y="2448782"/>
                <a:ext cx="47268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RHS = 10 x 5 = 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F2FCC3-3B4C-4603-B723-F60ADB589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965" y="2448782"/>
                <a:ext cx="4726814" cy="461665"/>
              </a:xfrm>
              <a:prstGeom prst="rect">
                <a:avLst/>
              </a:prstGeom>
              <a:blipFill>
                <a:blip r:embed="rId6"/>
                <a:stretch>
                  <a:fillRect l="-1933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9135453-E461-4511-91D6-4183BC48A750}"/>
                  </a:ext>
                </a:extLst>
              </p:cNvPr>
              <p:cNvSpPr/>
              <p:nvPr/>
            </p:nvSpPr>
            <p:spPr>
              <a:xfrm>
                <a:off x="6052803" y="4937677"/>
                <a:ext cx="43480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RHS = 5 x 11= 55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9135453-E461-4511-91D6-4183BC48A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803" y="4937677"/>
                <a:ext cx="4348071" cy="461665"/>
              </a:xfrm>
              <a:prstGeom prst="rect">
                <a:avLst/>
              </a:prstGeom>
              <a:blipFill>
                <a:blip r:embed="rId7"/>
                <a:stretch>
                  <a:fillRect l="-2244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BBC0113-138B-4054-A51A-8D30CC396304}"/>
                  </a:ext>
                </a:extLst>
              </p:cNvPr>
              <p:cNvSpPr/>
              <p:nvPr/>
            </p:nvSpPr>
            <p:spPr>
              <a:xfrm>
                <a:off x="5561965" y="2855352"/>
                <a:ext cx="42064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LHS = 9 x 5 = 45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BBC0113-138B-4054-A51A-8D30CC396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965" y="2855352"/>
                <a:ext cx="4206443" cy="461665"/>
              </a:xfrm>
              <a:prstGeom prst="rect">
                <a:avLst/>
              </a:prstGeom>
              <a:blipFill>
                <a:blip r:embed="rId8"/>
                <a:stretch>
                  <a:fillRect l="-2174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36C710-D2CF-4A2B-8A22-D7AF97FB130D}"/>
                  </a:ext>
                </a:extLst>
              </p:cNvPr>
              <p:cNvSpPr/>
              <p:nvPr/>
            </p:nvSpPr>
            <p:spPr>
              <a:xfrm>
                <a:off x="6051024" y="5284786"/>
                <a:ext cx="44240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LHS = 3 x 11 = 33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36C710-D2CF-4A2B-8A22-D7AF97FB1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024" y="5284786"/>
                <a:ext cx="4424009" cy="461665"/>
              </a:xfrm>
              <a:prstGeom prst="rect">
                <a:avLst/>
              </a:prstGeom>
              <a:blipFill>
                <a:blip r:embed="rId9"/>
                <a:stretch>
                  <a:fillRect l="-220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549DA1-2926-4039-BE01-5BA05DCD05BE}"/>
                  </a:ext>
                </a:extLst>
              </p:cNvPr>
              <p:cNvSpPr/>
              <p:nvPr/>
            </p:nvSpPr>
            <p:spPr>
              <a:xfrm>
                <a:off x="5564353" y="3278426"/>
                <a:ext cx="43480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Base = 8 x 5 = 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549DA1-2926-4039-BE01-5BA05DCD0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353" y="3278426"/>
                <a:ext cx="4348071" cy="461665"/>
              </a:xfrm>
              <a:prstGeom prst="rect">
                <a:avLst/>
              </a:prstGeom>
              <a:blipFill>
                <a:blip r:embed="rId10"/>
                <a:stretch>
                  <a:fillRect l="-2244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4FBAB4E-6680-482A-9F06-DB15EAAF2AEA}"/>
                  </a:ext>
                </a:extLst>
              </p:cNvPr>
              <p:cNvSpPr/>
              <p:nvPr/>
            </p:nvSpPr>
            <p:spPr>
              <a:xfrm>
                <a:off x="6051024" y="5640604"/>
                <a:ext cx="45365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Base = 4 x 11 = 44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4FBAB4E-6680-482A-9F06-DB15EAAF2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024" y="5640604"/>
                <a:ext cx="4536504" cy="461665"/>
              </a:xfrm>
              <a:prstGeom prst="rect">
                <a:avLst/>
              </a:prstGeom>
              <a:blipFill>
                <a:blip r:embed="rId11"/>
                <a:stretch>
                  <a:fillRect l="-21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E002B67-57D4-4DBD-80A3-0C8B46DF0434}"/>
              </a:ext>
            </a:extLst>
          </p:cNvPr>
          <p:cNvSpPr/>
          <p:nvPr/>
        </p:nvSpPr>
        <p:spPr>
          <a:xfrm>
            <a:off x="6078869" y="4217450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747102-9B9A-44BD-9DE4-024D2F0615A2}"/>
              </a:ext>
            </a:extLst>
          </p:cNvPr>
          <p:cNvSpPr/>
          <p:nvPr/>
        </p:nvSpPr>
        <p:spPr>
          <a:xfrm>
            <a:off x="9624392" y="474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EE13A9-25AA-43A0-A7DA-E7682D8ECABF}"/>
                  </a:ext>
                </a:extLst>
              </p:cNvPr>
              <p:cNvSpPr txBox="1"/>
              <p:nvPr/>
            </p:nvSpPr>
            <p:spPr>
              <a:xfrm>
                <a:off x="5153447" y="3724526"/>
                <a:ext cx="6233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Surface Area = 72 + 50 + 45 + 40 = 207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EE13A9-25AA-43A0-A7DA-E7682D8EC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447" y="3724526"/>
                <a:ext cx="6233175" cy="461665"/>
              </a:xfrm>
              <a:prstGeom prst="rect">
                <a:avLst/>
              </a:prstGeom>
              <a:blipFill>
                <a:blip r:embed="rId12"/>
                <a:stretch>
                  <a:fillRect l="-146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E75495-1DA3-4DDD-8A9A-A1C2E45886C3}"/>
                  </a:ext>
                </a:extLst>
              </p:cNvPr>
              <p:cNvSpPr/>
              <p:nvPr/>
            </p:nvSpPr>
            <p:spPr>
              <a:xfrm>
                <a:off x="5153447" y="6202203"/>
                <a:ext cx="64246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Surface Area = 6 + 55 + 33 + 44 </a:t>
                </a:r>
                <a:r>
                  <a:rPr lang="en-GB" sz="2400">
                    <a:solidFill>
                      <a:srgbClr val="FF0000"/>
                    </a:solidFill>
                  </a:rPr>
                  <a:t>= 144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E75495-1DA3-4DDD-8A9A-A1C2E4588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447" y="6202203"/>
                <a:ext cx="6424646" cy="461665"/>
              </a:xfrm>
              <a:prstGeom prst="rect">
                <a:avLst/>
              </a:prstGeom>
              <a:blipFill>
                <a:blip r:embed="rId13"/>
                <a:stretch>
                  <a:fillRect l="-1423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3">
            <a:extLst>
              <a:ext uri="{FF2B5EF4-FFF2-40B4-BE49-F238E27FC236}">
                <a16:creationId xmlns:a16="http://schemas.microsoft.com/office/drawing/2014/main" id="{79F2E95A-B46C-423B-8FA9-CAEB24AB6CC2}"/>
              </a:ext>
            </a:extLst>
          </p:cNvPr>
          <p:cNvSpPr txBox="1"/>
          <p:nvPr/>
        </p:nvSpPr>
        <p:spPr>
          <a:xfrm>
            <a:off x="2495601" y="1782751"/>
            <a:ext cx="2376264" cy="19673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6B6B7129-90B6-4A15-BCED-41DBCBA54AAD}"/>
              </a:ext>
            </a:extLst>
          </p:cNvPr>
          <p:cNvSpPr txBox="1"/>
          <p:nvPr/>
        </p:nvSpPr>
        <p:spPr>
          <a:xfrm>
            <a:off x="2567608" y="4412732"/>
            <a:ext cx="3187927" cy="16561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5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6: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sixth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87DA68-209D-44C9-86A4-41EE4C6981FC}"/>
              </a:ext>
            </a:extLst>
          </p:cNvPr>
          <p:cNvSpPr/>
          <p:nvPr/>
        </p:nvSpPr>
        <p:spPr bwMode="auto">
          <a:xfrm>
            <a:off x="5735960" y="4448078"/>
            <a:ext cx="1728192" cy="59087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CE173-ABB9-4FF9-B053-54108020EFE0}"/>
              </a:ext>
            </a:extLst>
          </p:cNvPr>
          <p:cNvSpPr/>
          <p:nvPr/>
        </p:nvSpPr>
        <p:spPr bwMode="auto">
          <a:xfrm>
            <a:off x="2423592" y="1406504"/>
            <a:ext cx="5112568" cy="101438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39984" y="836711"/>
            <a:ext cx="972108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A cylinder is a prism with a circular cross-section.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GB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 Volume of cylinder = A×</a:t>
            </a:r>
            <a:r>
              <a:rPr lang="en-US" sz="2400" i="1" dirty="0"/>
              <a:t>h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Volume of a Cylinder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A38DBE-B2C6-4D64-9B80-E95F82D73D0B}"/>
                  </a:ext>
                </a:extLst>
              </p:cNvPr>
              <p:cNvSpPr txBox="1"/>
              <p:nvPr/>
            </p:nvSpPr>
            <p:spPr>
              <a:xfrm>
                <a:off x="6151672" y="1575375"/>
                <a:ext cx="15968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= </a:t>
                </a:r>
                <a:r>
                  <a:rPr lang="el-GR" sz="2400" dirty="0"/>
                  <a:t>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h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A38DBE-B2C6-4D64-9B80-E95F82D73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672" y="1575375"/>
                <a:ext cx="1596876" cy="461665"/>
              </a:xfrm>
              <a:prstGeom prst="rect">
                <a:avLst/>
              </a:prstGeom>
              <a:blipFill>
                <a:blip r:embed="rId4"/>
                <a:stretch>
                  <a:fillRect l="-572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55A563-5268-4651-906C-8F5AF6E7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892" y="1398609"/>
            <a:ext cx="3112425" cy="20814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BCBDF4-56B6-422E-B9AB-7C5E3E48A4F0}"/>
                  </a:ext>
                </a:extLst>
              </p:cNvPr>
              <p:cNvSpPr/>
              <p:nvPr/>
            </p:nvSpPr>
            <p:spPr>
              <a:xfrm>
                <a:off x="2351584" y="3531719"/>
                <a:ext cx="648072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Example 1</a:t>
                </a:r>
              </a:p>
              <a:p>
                <a:r>
                  <a:rPr lang="en-GB" sz="2400" dirty="0"/>
                  <a:t>Calculate the volume cylinder shown in the diagram.</a:t>
                </a:r>
              </a:p>
              <a:p>
                <a:endParaRPr lang="en-GB" sz="2400" dirty="0"/>
              </a:p>
              <a:p>
                <a:r>
                  <a:rPr lang="en-GB" sz="2400" b="1" dirty="0"/>
                  <a:t>Solution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The radius of the base of the cylinder is 3 cm.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Volume = 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BCBDF4-56B6-422E-B9AB-7C5E3E48A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3531719"/>
                <a:ext cx="6480720" cy="2677656"/>
              </a:xfrm>
              <a:prstGeom prst="rect">
                <a:avLst/>
              </a:prstGeom>
              <a:blipFill>
                <a:blip r:embed="rId6"/>
                <a:stretch>
                  <a:fillRect l="-1505" t="-1591" b="-4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C615869-0E52-445C-B81A-6254A9C7E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4312" y="3717032"/>
            <a:ext cx="2584594" cy="2744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2BB943-FDA5-4F69-936F-983A828AA04B}"/>
                  </a:ext>
                </a:extLst>
              </p:cNvPr>
              <p:cNvSpPr txBox="1"/>
              <p:nvPr/>
            </p:nvSpPr>
            <p:spPr>
              <a:xfrm>
                <a:off x="3464744" y="5999930"/>
                <a:ext cx="47194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3.14 x 3 x 3 x 8 = 226.08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2BB943-FDA5-4F69-936F-983A828AA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744" y="5999930"/>
                <a:ext cx="4719487" cy="461665"/>
              </a:xfrm>
              <a:prstGeom prst="rect">
                <a:avLst/>
              </a:prstGeom>
              <a:blipFill>
                <a:blip r:embed="rId8"/>
                <a:stretch>
                  <a:fillRect l="-193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7402022-2BB0-4EF8-BF2F-9B5D9154E741}"/>
              </a:ext>
            </a:extLst>
          </p:cNvPr>
          <p:cNvSpPr/>
          <p:nvPr/>
        </p:nvSpPr>
        <p:spPr>
          <a:xfrm>
            <a:off x="5797341" y="451344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π = 3.14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080281E3-2C1F-4F9C-9528-C64E34F205B6}"/>
              </a:ext>
            </a:extLst>
          </p:cNvPr>
          <p:cNvSpPr txBox="1"/>
          <p:nvPr/>
        </p:nvSpPr>
        <p:spPr>
          <a:xfrm>
            <a:off x="8906697" y="3717032"/>
            <a:ext cx="2582209" cy="27445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9633408D-63CD-40B0-B7B7-2607E6C5B48C}"/>
              </a:ext>
            </a:extLst>
          </p:cNvPr>
          <p:cNvSpPr txBox="1"/>
          <p:nvPr/>
        </p:nvSpPr>
        <p:spPr>
          <a:xfrm>
            <a:off x="7836892" y="1398609"/>
            <a:ext cx="3112425" cy="20814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096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B3C887-5F99-4BD6-ACC1-2AB01CC5116F}"/>
              </a:ext>
            </a:extLst>
          </p:cNvPr>
          <p:cNvSpPr/>
          <p:nvPr/>
        </p:nvSpPr>
        <p:spPr bwMode="auto">
          <a:xfrm>
            <a:off x="3744284" y="3552549"/>
            <a:ext cx="1584176" cy="55904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Volume of Cylinders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8AE171-703F-4140-B230-ED71B349C2EF}"/>
              </a:ext>
            </a:extLst>
          </p:cNvPr>
          <p:cNvSpPr/>
          <p:nvPr/>
        </p:nvSpPr>
        <p:spPr>
          <a:xfrm>
            <a:off x="2404455" y="74285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1.	Look at the dimensions of the following cylinders: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39B18-075A-493E-8B56-EBACBFAA5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287593"/>
            <a:ext cx="2821990" cy="2163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9871F0-3E33-451C-A8CC-E11B4CC76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903" y="1271592"/>
            <a:ext cx="2289600" cy="2578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F74DE-F929-4FA5-9457-3ADD38FE2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1204517"/>
            <a:ext cx="1793412" cy="2959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D0D77C-C8E0-4A65-8E0D-81DBBA939F48}"/>
              </a:ext>
            </a:extLst>
          </p:cNvPr>
          <p:cNvSpPr/>
          <p:nvPr/>
        </p:nvSpPr>
        <p:spPr>
          <a:xfrm>
            <a:off x="2197315" y="4192805"/>
            <a:ext cx="9879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Both"/>
            </a:pPr>
            <a:r>
              <a:rPr lang="en-GB" sz="2400" dirty="0"/>
              <a:t>Without doing any calculations, decide which cylinder you think has the greatest volume.</a:t>
            </a:r>
          </a:p>
          <a:p>
            <a:pPr marL="457200" indent="-457200">
              <a:buAutoNum type="alphaLcParenBoth"/>
            </a:pPr>
            <a:endParaRPr lang="en-GB" sz="2400" dirty="0"/>
          </a:p>
          <a:p>
            <a:pPr marL="457200" indent="-457200">
              <a:buAutoNum type="alphaLcParenBoth"/>
            </a:pPr>
            <a:endParaRPr lang="en-GB" sz="2400" dirty="0"/>
          </a:p>
          <a:p>
            <a:pPr marL="457200" indent="-457200">
              <a:buAutoNum type="alphaLcParenBoth" startAt="2"/>
            </a:pPr>
            <a:r>
              <a:rPr lang="en-GB" sz="2400" dirty="0"/>
              <a:t>Determine the volume of each cylinder and see if you were correct.</a:t>
            </a:r>
          </a:p>
          <a:p>
            <a:pPr marL="457200" indent="-457200">
              <a:buAutoNum type="alphaLcParenBoth" startAt="2"/>
            </a:pP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915DE2-89F7-4C01-A2F4-531778F4B7F1}"/>
              </a:ext>
            </a:extLst>
          </p:cNvPr>
          <p:cNvSpPr/>
          <p:nvPr/>
        </p:nvSpPr>
        <p:spPr>
          <a:xfrm>
            <a:off x="3863752" y="3580955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π = 3.14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EF4A1F-0E85-4288-A362-0CC8E9CEB44A}"/>
                  </a:ext>
                </a:extLst>
              </p:cNvPr>
              <p:cNvSpPr txBox="1"/>
              <p:nvPr/>
            </p:nvSpPr>
            <p:spPr>
              <a:xfrm>
                <a:off x="2682139" y="6105214"/>
                <a:ext cx="23571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 = 56.52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EF4A1F-0E85-4288-A362-0CC8E9CEB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139" y="6105214"/>
                <a:ext cx="2357127" cy="461665"/>
              </a:xfrm>
              <a:prstGeom prst="rect">
                <a:avLst/>
              </a:prstGeom>
              <a:blipFill>
                <a:blip r:embed="rId5"/>
                <a:stretch>
                  <a:fillRect l="-4134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0427EB-B22F-4023-B4B2-812C1E1ED013}"/>
                  </a:ext>
                </a:extLst>
              </p:cNvPr>
              <p:cNvSpPr/>
              <p:nvPr/>
            </p:nvSpPr>
            <p:spPr>
              <a:xfrm>
                <a:off x="5699462" y="6099003"/>
                <a:ext cx="21306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B = 50.24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0427EB-B22F-4023-B4B2-812C1E1ED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62" y="6099003"/>
                <a:ext cx="2130648" cy="461665"/>
              </a:xfrm>
              <a:prstGeom prst="rect">
                <a:avLst/>
              </a:prstGeom>
              <a:blipFill>
                <a:blip r:embed="rId6"/>
                <a:stretch>
                  <a:fillRect l="-458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1EFC0E6-BCBB-4E76-8BA2-F75A7A93F8F2}"/>
                  </a:ext>
                </a:extLst>
              </p:cNvPr>
              <p:cNvSpPr/>
              <p:nvPr/>
            </p:nvSpPr>
            <p:spPr>
              <a:xfrm>
                <a:off x="8726503" y="6148314"/>
                <a:ext cx="21482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C = 28.26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1EFC0E6-BCBB-4E76-8BA2-F75A7A93F8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503" y="6148314"/>
                <a:ext cx="2148280" cy="461665"/>
              </a:xfrm>
              <a:prstGeom prst="rect">
                <a:avLst/>
              </a:prstGeom>
              <a:blipFill>
                <a:blip r:embed="rId7"/>
                <a:stretch>
                  <a:fillRect l="-4545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F4B3DE2-77B5-4837-BC63-126D93BC7181}"/>
              </a:ext>
            </a:extLst>
          </p:cNvPr>
          <p:cNvSpPr txBox="1"/>
          <p:nvPr/>
        </p:nvSpPr>
        <p:spPr>
          <a:xfrm>
            <a:off x="915236" y="219328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FF57D8-3462-4F2F-BB26-81AD25B00DD7}"/>
              </a:ext>
            </a:extLst>
          </p:cNvPr>
          <p:cNvSpPr txBox="1"/>
          <p:nvPr/>
        </p:nvSpPr>
        <p:spPr>
          <a:xfrm>
            <a:off x="2639616" y="4958511"/>
            <a:ext cx="9429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Cylinder A will have  the greatest volume as it has the largest base  for the water to spread over.</a:t>
            </a:r>
          </a:p>
          <a:p>
            <a:r>
              <a:rPr lang="en-GB" sz="2400" dirty="0">
                <a:solidFill>
                  <a:srgbClr val="FF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D05344-49B7-4AA6-B9A5-ADB633C3D788}"/>
                  </a:ext>
                </a:extLst>
              </p:cNvPr>
              <p:cNvSpPr/>
              <p:nvPr/>
            </p:nvSpPr>
            <p:spPr>
              <a:xfrm>
                <a:off x="3253549" y="2185402"/>
                <a:ext cx="15760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56.52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D05344-49B7-4AA6-B9A5-ADB633C3D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549" y="2185402"/>
                <a:ext cx="1576009" cy="461665"/>
              </a:xfrm>
              <a:prstGeom prst="rect">
                <a:avLst/>
              </a:prstGeom>
              <a:blipFill>
                <a:blip r:embed="rId8"/>
                <a:stretch>
                  <a:fillRect l="-620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DC248A-AF5B-4991-B101-BD21F5C42574}"/>
                  </a:ext>
                </a:extLst>
              </p:cNvPr>
              <p:cNvSpPr/>
              <p:nvPr/>
            </p:nvSpPr>
            <p:spPr>
              <a:xfrm>
                <a:off x="6687642" y="2365231"/>
                <a:ext cx="15760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50.24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DC248A-AF5B-4991-B101-BD21F5C42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642" y="2365231"/>
                <a:ext cx="1576009" cy="461665"/>
              </a:xfrm>
              <a:prstGeom prst="rect">
                <a:avLst/>
              </a:prstGeom>
              <a:blipFill>
                <a:blip r:embed="rId9"/>
                <a:stretch>
                  <a:fillRect l="-579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196B18-950E-45BD-B0D0-B79FE23151C9}"/>
                  </a:ext>
                </a:extLst>
              </p:cNvPr>
              <p:cNvSpPr/>
              <p:nvPr/>
            </p:nvSpPr>
            <p:spPr>
              <a:xfrm>
                <a:off x="9431317" y="2486178"/>
                <a:ext cx="15760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28.26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196B18-950E-45BD-B0D0-B79FE2315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317" y="2486178"/>
                <a:ext cx="1576009" cy="461665"/>
              </a:xfrm>
              <a:prstGeom prst="rect">
                <a:avLst/>
              </a:prstGeom>
              <a:blipFill>
                <a:blip r:embed="rId10"/>
                <a:stretch>
                  <a:fillRect l="-579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3">
            <a:extLst>
              <a:ext uri="{FF2B5EF4-FFF2-40B4-BE49-F238E27FC236}">
                <a16:creationId xmlns:a16="http://schemas.microsoft.com/office/drawing/2014/main" id="{384A2691-CFA7-43F7-999A-EC2DA4BE1DD8}"/>
              </a:ext>
            </a:extLst>
          </p:cNvPr>
          <p:cNvSpPr txBox="1"/>
          <p:nvPr/>
        </p:nvSpPr>
        <p:spPr>
          <a:xfrm>
            <a:off x="6436904" y="1285724"/>
            <a:ext cx="2289600" cy="25890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174245DF-4222-42B5-8BE9-44EE5F21C0C1}"/>
              </a:ext>
            </a:extLst>
          </p:cNvPr>
          <p:cNvSpPr txBox="1"/>
          <p:nvPr/>
        </p:nvSpPr>
        <p:spPr>
          <a:xfrm>
            <a:off x="9480376" y="1211954"/>
            <a:ext cx="1797302" cy="2959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F3C66BF5-39E6-4363-A9C1-9FC9DD629A7B}"/>
              </a:ext>
            </a:extLst>
          </p:cNvPr>
          <p:cNvSpPr txBox="1"/>
          <p:nvPr/>
        </p:nvSpPr>
        <p:spPr>
          <a:xfrm>
            <a:off x="2647906" y="1285725"/>
            <a:ext cx="2813700" cy="21652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1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The Unit Cube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FBC1E2-2BCE-460C-AD47-3F6281091E33}"/>
              </a:ext>
            </a:extLst>
          </p:cNvPr>
          <p:cNvSpPr/>
          <p:nvPr/>
        </p:nvSpPr>
        <p:spPr>
          <a:xfrm>
            <a:off x="2423592" y="744012"/>
            <a:ext cx="6651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1. What is the volume of each of these cuboids: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F1F56-6025-47E5-B913-B7E89EC72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289" y="1494518"/>
            <a:ext cx="3744416" cy="17267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692659-9FA0-4C05-AF95-58311C468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981" y="4064123"/>
            <a:ext cx="3883075" cy="1885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EF31D-4CED-48DD-9DD7-60AF209D9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531" y="1268760"/>
            <a:ext cx="3410925" cy="2304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6EAADE-25FE-40FD-9F6E-E0BEBB26D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40" y="3789040"/>
            <a:ext cx="2830347" cy="2647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F041C6-1230-42C1-BE83-0DCA4D4969F8}"/>
                  </a:ext>
                </a:extLst>
              </p:cNvPr>
              <p:cNvSpPr txBox="1"/>
              <p:nvPr/>
            </p:nvSpPr>
            <p:spPr>
              <a:xfrm>
                <a:off x="3871556" y="3295636"/>
                <a:ext cx="15739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F041C6-1230-42C1-BE83-0DCA4D496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556" y="3295636"/>
                <a:ext cx="1573923" cy="461665"/>
              </a:xfrm>
              <a:prstGeom prst="rect">
                <a:avLst/>
              </a:prstGeom>
              <a:blipFill>
                <a:blip r:embed="rId6"/>
                <a:stretch>
                  <a:fillRect l="-5814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936F8B-6CAB-4D50-90BC-EC845732C169}"/>
                  </a:ext>
                </a:extLst>
              </p:cNvPr>
              <p:cNvSpPr/>
              <p:nvPr/>
            </p:nvSpPr>
            <p:spPr>
              <a:xfrm>
                <a:off x="10695222" y="2365364"/>
                <a:ext cx="1148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936F8B-6CAB-4D50-90BC-EC845732C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222" y="2365364"/>
                <a:ext cx="1148007" cy="461665"/>
              </a:xfrm>
              <a:prstGeom prst="rect">
                <a:avLst/>
              </a:prstGeom>
              <a:blipFill>
                <a:blip r:embed="rId7"/>
                <a:stretch>
                  <a:fillRect l="-793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21D015D-3154-45B1-B1CF-A78F0BE8E010}"/>
                  </a:ext>
                </a:extLst>
              </p:cNvPr>
              <p:cNvSpPr/>
              <p:nvPr/>
            </p:nvSpPr>
            <p:spPr>
              <a:xfrm>
                <a:off x="3790258" y="5987146"/>
                <a:ext cx="1148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21D015D-3154-45B1-B1CF-A78F0BE8E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258" y="5987146"/>
                <a:ext cx="1148007" cy="461665"/>
              </a:xfrm>
              <a:prstGeom prst="rect">
                <a:avLst/>
              </a:prstGeom>
              <a:blipFill>
                <a:blip r:embed="rId8"/>
                <a:stretch>
                  <a:fillRect l="-851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9B8C95-D3AD-4849-8638-74707401A3BD}"/>
                  </a:ext>
                </a:extLst>
              </p:cNvPr>
              <p:cNvSpPr/>
              <p:nvPr/>
            </p:nvSpPr>
            <p:spPr>
              <a:xfrm>
                <a:off x="7108233" y="5149508"/>
                <a:ext cx="1148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9B8C95-D3AD-4849-8638-74707401A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33" y="5149508"/>
                <a:ext cx="1148007" cy="461665"/>
              </a:xfrm>
              <a:prstGeom prst="rect">
                <a:avLst/>
              </a:prstGeom>
              <a:blipFill>
                <a:blip r:embed="rId9"/>
                <a:stretch>
                  <a:fillRect l="-7979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D347F5A-95F4-4E04-AB34-78E450655C5F}"/>
              </a:ext>
            </a:extLst>
          </p:cNvPr>
          <p:cNvSpPr txBox="1"/>
          <p:nvPr/>
        </p:nvSpPr>
        <p:spPr>
          <a:xfrm>
            <a:off x="2168837" y="124417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9A00C3-A81B-4A67-B763-45A66F3B6A43}"/>
              </a:ext>
            </a:extLst>
          </p:cNvPr>
          <p:cNvSpPr/>
          <p:nvPr/>
        </p:nvSpPr>
        <p:spPr>
          <a:xfrm>
            <a:off x="6633154" y="1169278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E63D29-B238-41CB-813F-5587E6B9CB31}"/>
              </a:ext>
            </a:extLst>
          </p:cNvPr>
          <p:cNvSpPr/>
          <p:nvPr/>
        </p:nvSpPr>
        <p:spPr>
          <a:xfrm>
            <a:off x="2168837" y="3948672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76CF1-E8A2-4753-B159-424BA6DBB94F}"/>
              </a:ext>
            </a:extLst>
          </p:cNvPr>
          <p:cNvSpPr/>
          <p:nvPr/>
        </p:nvSpPr>
        <p:spPr>
          <a:xfrm>
            <a:off x="7661319" y="3631601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(d)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2696651" y="1492668"/>
            <a:ext cx="3757054" cy="17285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2721837" y="4064124"/>
            <a:ext cx="3878219" cy="18853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7189531" y="1264262"/>
            <a:ext cx="3410925" cy="23042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8256240" y="3784543"/>
            <a:ext cx="2830347" cy="26642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9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AB30B-8162-4146-A4EF-DF6B90A8A36E}"/>
              </a:ext>
            </a:extLst>
          </p:cNvPr>
          <p:cNvSpPr/>
          <p:nvPr/>
        </p:nvSpPr>
        <p:spPr bwMode="auto">
          <a:xfrm>
            <a:off x="5316020" y="2696914"/>
            <a:ext cx="1656184" cy="5989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Volume of Cylinders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10583C-D69A-4C9A-ADC3-B38E8A5371E2}"/>
              </a:ext>
            </a:extLst>
          </p:cNvPr>
          <p:cNvSpPr/>
          <p:nvPr/>
        </p:nvSpPr>
        <p:spPr>
          <a:xfrm>
            <a:off x="2567608" y="810743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2. The following diagrams show two cylinders, A and B: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DE353-2DD9-4DED-B3A9-43861D1C5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893" y="1379948"/>
            <a:ext cx="2414501" cy="2016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D59528-D54E-40F6-A12F-5949D114E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895" y="1379948"/>
            <a:ext cx="4221450" cy="20189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84BA39-9793-499D-8F17-FE30D9917303}"/>
              </a:ext>
            </a:extLst>
          </p:cNvPr>
          <p:cNvSpPr/>
          <p:nvPr/>
        </p:nvSpPr>
        <p:spPr>
          <a:xfrm>
            <a:off x="2682023" y="3717032"/>
            <a:ext cx="7262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(a)	Show that both cylinders have the same volume.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ABDB953-6ACA-44E9-B334-A6CA57254A43}"/>
                  </a:ext>
                </a:extLst>
              </p:cNvPr>
              <p:cNvSpPr/>
              <p:nvPr/>
            </p:nvSpPr>
            <p:spPr>
              <a:xfrm>
                <a:off x="5135202" y="1903555"/>
                <a:ext cx="22488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ABDB953-6ACA-44E9-B334-A6CA57254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02" y="1903555"/>
                <a:ext cx="2248885" cy="461665"/>
              </a:xfrm>
              <a:prstGeom prst="rect">
                <a:avLst/>
              </a:prstGeom>
              <a:blipFill>
                <a:blip r:embed="rId4"/>
                <a:stretch>
                  <a:fillRect l="-4065" t="-9211" r="-3523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135D426-CDB3-42C8-B509-D39364584DB9}"/>
              </a:ext>
            </a:extLst>
          </p:cNvPr>
          <p:cNvSpPr/>
          <p:nvPr/>
        </p:nvSpPr>
        <p:spPr>
          <a:xfrm>
            <a:off x="5388114" y="276553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π = 3.14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2C42C2B-7F01-4756-BB32-65C50E113142}"/>
                  </a:ext>
                </a:extLst>
              </p:cNvPr>
              <p:cNvSpPr/>
              <p:nvPr/>
            </p:nvSpPr>
            <p:spPr>
              <a:xfrm>
                <a:off x="3143672" y="4237435"/>
                <a:ext cx="7047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of cylinder A = 3.14 x 2 x 2 x 5 = 62.8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2C42C2B-7F01-4756-BB32-65C50E113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2" y="4237435"/>
                <a:ext cx="7047378" cy="461665"/>
              </a:xfrm>
              <a:prstGeom prst="rect">
                <a:avLst/>
              </a:prstGeom>
              <a:blipFill>
                <a:blip r:embed="rId5"/>
                <a:stretch>
                  <a:fillRect l="-1384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735B070-8856-4522-99B5-A5CC7DD74F3D}"/>
                  </a:ext>
                </a:extLst>
              </p:cNvPr>
              <p:cNvSpPr/>
              <p:nvPr/>
            </p:nvSpPr>
            <p:spPr>
              <a:xfrm>
                <a:off x="3196000" y="5363711"/>
                <a:ext cx="74244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of cylinder B = 3.14 x 4 x 4 x 1.25 = 62.8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735B070-8856-4522-99B5-A5CC7DD74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000" y="5363711"/>
                <a:ext cx="7424405" cy="461665"/>
              </a:xfrm>
              <a:prstGeom prst="rect">
                <a:avLst/>
              </a:prstGeom>
              <a:blipFill>
                <a:blip r:embed="rId6"/>
                <a:stretch>
                  <a:fillRect l="-123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CBE54D8-C31A-44F9-A3EA-5D0CC7C7471C}"/>
                  </a:ext>
                </a:extLst>
              </p:cNvPr>
              <p:cNvSpPr/>
              <p:nvPr/>
            </p:nvSpPr>
            <p:spPr>
              <a:xfrm>
                <a:off x="3165492" y="4647630"/>
                <a:ext cx="62282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of cylinder A = 3.14 x 20 =  62.8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CBE54D8-C31A-44F9-A3EA-5D0CC7C74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492" y="4647630"/>
                <a:ext cx="6228243" cy="461665"/>
              </a:xfrm>
              <a:prstGeom prst="rect">
                <a:avLst/>
              </a:prstGeom>
              <a:blipFill>
                <a:blip r:embed="rId7"/>
                <a:stretch>
                  <a:fillRect l="-1468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E141F8-94C1-4401-909D-D10AAD2C77AD}"/>
                  </a:ext>
                </a:extLst>
              </p:cNvPr>
              <p:cNvSpPr/>
              <p:nvPr/>
            </p:nvSpPr>
            <p:spPr>
              <a:xfrm>
                <a:off x="3196000" y="5773906"/>
                <a:ext cx="6262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of cylinder B = 3.14 x 20 = 62.8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E141F8-94C1-4401-909D-D10AAD2C7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000" y="5773906"/>
                <a:ext cx="6262227" cy="461665"/>
              </a:xfrm>
              <a:prstGeom prst="rect">
                <a:avLst/>
              </a:prstGeom>
              <a:blipFill>
                <a:blip r:embed="rId8"/>
                <a:stretch>
                  <a:fillRect l="-1459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9B7082D-CE8C-4CEC-A5A8-4BA16918738D}"/>
                  </a:ext>
                </a:extLst>
              </p:cNvPr>
              <p:cNvSpPr/>
              <p:nvPr/>
            </p:nvSpPr>
            <p:spPr>
              <a:xfrm>
                <a:off x="2927648" y="2126259"/>
                <a:ext cx="1404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62.8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9B7082D-CE8C-4CEC-A5A8-4BA169187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2126259"/>
                <a:ext cx="1404487" cy="461665"/>
              </a:xfrm>
              <a:prstGeom prst="rect">
                <a:avLst/>
              </a:prstGeom>
              <a:blipFill>
                <a:blip r:embed="rId9"/>
                <a:stretch>
                  <a:fillRect l="-6494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77CFA75-66DF-4A89-B199-9EC39E214D1B}"/>
                  </a:ext>
                </a:extLst>
              </p:cNvPr>
              <p:cNvSpPr/>
              <p:nvPr/>
            </p:nvSpPr>
            <p:spPr>
              <a:xfrm>
                <a:off x="8438576" y="2015820"/>
                <a:ext cx="1404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62.8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77CFA75-66DF-4A89-B199-9EC39E214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576" y="2015820"/>
                <a:ext cx="1404487" cy="461665"/>
              </a:xfrm>
              <a:prstGeom prst="rect">
                <a:avLst/>
              </a:prstGeom>
              <a:blipFill>
                <a:blip r:embed="rId10"/>
                <a:stretch>
                  <a:fillRect l="-6494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3">
            <a:extLst>
              <a:ext uri="{FF2B5EF4-FFF2-40B4-BE49-F238E27FC236}">
                <a16:creationId xmlns:a16="http://schemas.microsoft.com/office/drawing/2014/main" id="{08716D6C-137A-4122-BF6F-0FAEA398FDEE}"/>
              </a:ext>
            </a:extLst>
          </p:cNvPr>
          <p:cNvSpPr txBox="1"/>
          <p:nvPr/>
        </p:nvSpPr>
        <p:spPr>
          <a:xfrm>
            <a:off x="2624927" y="1369093"/>
            <a:ext cx="2427467" cy="20599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3B9B6386-C2D4-41B1-8B09-D9E98DBA4B38}"/>
              </a:ext>
            </a:extLst>
          </p:cNvPr>
          <p:cNvSpPr txBox="1"/>
          <p:nvPr/>
        </p:nvSpPr>
        <p:spPr>
          <a:xfrm>
            <a:off x="7477304" y="1369094"/>
            <a:ext cx="4221450" cy="20189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1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BC1FA8-7174-4064-B193-60DD243F093D}"/>
              </a:ext>
            </a:extLst>
          </p:cNvPr>
          <p:cNvSpPr/>
          <p:nvPr/>
        </p:nvSpPr>
        <p:spPr bwMode="auto">
          <a:xfrm>
            <a:off x="9599844" y="1502503"/>
            <a:ext cx="1368152" cy="72008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Volume of Cylinders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454A90-9DB7-45B9-A298-1D581EC64F39}"/>
                  </a:ext>
                </a:extLst>
              </p:cNvPr>
              <p:cNvSpPr/>
              <p:nvPr/>
            </p:nvSpPr>
            <p:spPr>
              <a:xfrm>
                <a:off x="2455043" y="634533"/>
                <a:ext cx="86409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3.	A cylinder has volume 300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 and height 9 cm.  Calculate the diameter of the cylinder.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454A90-9DB7-45B9-A298-1D581EC64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43" y="634533"/>
                <a:ext cx="8640960" cy="830997"/>
              </a:xfrm>
              <a:prstGeom prst="rect">
                <a:avLst/>
              </a:prstGeom>
              <a:blipFill>
                <a:blip r:embed="rId2"/>
                <a:stretch>
                  <a:fillRect l="-1129" t="-5147" r="-1482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26F2062-3227-4F7A-B31C-2E5313CD37B1}"/>
              </a:ext>
            </a:extLst>
          </p:cNvPr>
          <p:cNvSpPr/>
          <p:nvPr/>
        </p:nvSpPr>
        <p:spPr>
          <a:xfrm>
            <a:off x="2455042" y="3818422"/>
            <a:ext cx="7637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4. The diagram shows the cross-section of a</a:t>
            </a:r>
          </a:p>
          <a:p>
            <a:r>
              <a:rPr lang="en-GB" sz="2400" dirty="0"/>
              <a:t>clay pipe.  The length of the pipe is 40 cm.</a:t>
            </a:r>
          </a:p>
          <a:p>
            <a:r>
              <a:rPr lang="en-GB" sz="2400" dirty="0"/>
              <a:t>Calculate the volume of clay needed to make the pipe.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6DD3B-60D6-4A6B-BEE0-90E737FB1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758" y="3586715"/>
            <a:ext cx="2162774" cy="1701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1DD98E-FCB6-4966-A38B-93980524A5CF}"/>
                  </a:ext>
                </a:extLst>
              </p:cNvPr>
              <p:cNvSpPr/>
              <p:nvPr/>
            </p:nvSpPr>
            <p:spPr>
              <a:xfrm>
                <a:off x="2445956" y="1658789"/>
                <a:ext cx="22488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= 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1DD98E-FCB6-4966-A38B-93980524A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956" y="1658789"/>
                <a:ext cx="2248885" cy="461665"/>
              </a:xfrm>
              <a:prstGeom prst="rect">
                <a:avLst/>
              </a:prstGeom>
              <a:blipFill>
                <a:blip r:embed="rId4"/>
                <a:stretch>
                  <a:fillRect l="-4065" t="-9211" r="-3523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D2C7888-BC6D-4BA6-91E2-A2C0BF2E452F}"/>
              </a:ext>
            </a:extLst>
          </p:cNvPr>
          <p:cNvSpPr/>
          <p:nvPr/>
        </p:nvSpPr>
        <p:spPr>
          <a:xfrm>
            <a:off x="9624392" y="1658790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π = 3.14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3921CF-FC8F-4E1C-AD23-6AFA00762395}"/>
                  </a:ext>
                </a:extLst>
              </p:cNvPr>
              <p:cNvSpPr/>
              <p:nvPr/>
            </p:nvSpPr>
            <p:spPr>
              <a:xfrm>
                <a:off x="2455043" y="2043932"/>
                <a:ext cx="66886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of cylinder  = 3.14 x </a:t>
                </a:r>
                <a:r>
                  <a:rPr lang="en-GB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400" dirty="0">
                    <a:solidFill>
                      <a:srgbClr val="FF0000"/>
                    </a:solidFill>
                  </a:rPr>
                  <a:t> x </a:t>
                </a:r>
                <a:r>
                  <a:rPr lang="en-GB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400" dirty="0">
                    <a:solidFill>
                      <a:srgbClr val="FF0000"/>
                    </a:solidFill>
                  </a:rPr>
                  <a:t> x 9 = 300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3921CF-FC8F-4E1C-AD23-6AFA00762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43" y="2043932"/>
                <a:ext cx="6688626" cy="461665"/>
              </a:xfrm>
              <a:prstGeom prst="rect">
                <a:avLst/>
              </a:prstGeom>
              <a:blipFill>
                <a:blip r:embed="rId5"/>
                <a:stretch>
                  <a:fillRect l="-145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DD0F33-0146-490A-B5C1-9C18083C26E0}"/>
                  </a:ext>
                </a:extLst>
              </p:cNvPr>
              <p:cNvSpPr/>
              <p:nvPr/>
            </p:nvSpPr>
            <p:spPr>
              <a:xfrm>
                <a:off x="2532503" y="5737587"/>
                <a:ext cx="80768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of inner cylinder = 3.14 x 4 x 4 x 40 = 2009.6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DD0F33-0146-490A-B5C1-9C18083C2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503" y="5737587"/>
                <a:ext cx="8076826" cy="461665"/>
              </a:xfrm>
              <a:prstGeom prst="rect">
                <a:avLst/>
              </a:prstGeom>
              <a:blipFill>
                <a:blip r:embed="rId6"/>
                <a:stretch>
                  <a:fillRect l="-113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BE4305F-16B7-429D-BEB9-DF98ADFB7558}"/>
                  </a:ext>
                </a:extLst>
              </p:cNvPr>
              <p:cNvSpPr/>
              <p:nvPr/>
            </p:nvSpPr>
            <p:spPr>
              <a:xfrm>
                <a:off x="2532503" y="5352371"/>
                <a:ext cx="77514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of outer cylinder = 3.14 x 5 x 5 x 40 = 3140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BE4305F-16B7-429D-BEB9-DF98ADFB7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503" y="5352371"/>
                <a:ext cx="7751417" cy="461665"/>
              </a:xfrm>
              <a:prstGeom prst="rect">
                <a:avLst/>
              </a:prstGeom>
              <a:blipFill>
                <a:blip r:embed="rId7"/>
                <a:stretch>
                  <a:fillRect l="-1179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D787F1F-45B7-4E28-B5BD-25B901BF7A91}"/>
              </a:ext>
            </a:extLst>
          </p:cNvPr>
          <p:cNvSpPr txBox="1"/>
          <p:nvPr/>
        </p:nvSpPr>
        <p:spPr>
          <a:xfrm>
            <a:off x="2455043" y="1347049"/>
            <a:ext cx="146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B676BC7-DEC0-4D9C-BAE8-089DE04143FA}"/>
                  </a:ext>
                </a:extLst>
              </p:cNvPr>
              <p:cNvSpPr/>
              <p:nvPr/>
            </p:nvSpPr>
            <p:spPr>
              <a:xfrm>
                <a:off x="4681340" y="2444732"/>
                <a:ext cx="51897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300 ÷(3.14 x 9) = 10.62   2.d.p.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B676BC7-DEC0-4D9C-BAE8-089DE04143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340" y="2444732"/>
                <a:ext cx="5189754" cy="461665"/>
              </a:xfrm>
              <a:prstGeom prst="rect">
                <a:avLst/>
              </a:prstGeom>
              <a:blipFill>
                <a:blip r:embed="rId8"/>
                <a:stretch>
                  <a:fillRect t="-14474" r="-940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E2437C-A0F9-42E9-BA6F-986FAB0D9FA6}"/>
                  </a:ext>
                </a:extLst>
              </p:cNvPr>
              <p:cNvSpPr txBox="1"/>
              <p:nvPr/>
            </p:nvSpPr>
            <p:spPr>
              <a:xfrm>
                <a:off x="4871864" y="2890740"/>
                <a:ext cx="1584176" cy="49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i="1" dirty="0">
                    <a:solidFill>
                      <a:srgbClr val="FF0000"/>
                    </a:solidFill>
                  </a:rPr>
                  <a:t>r</a:t>
                </a:r>
                <a:r>
                  <a:rPr lang="en-GB" sz="2400" dirty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10.62</m:t>
                        </m:r>
                      </m:e>
                    </m:ra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E2437C-A0F9-42E9-BA6F-986FAB0D9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2890740"/>
                <a:ext cx="1584176" cy="496483"/>
              </a:xfrm>
              <a:prstGeom prst="rect">
                <a:avLst/>
              </a:prstGeom>
              <a:blipFill>
                <a:blip r:embed="rId9"/>
                <a:stretch>
                  <a:fillRect l="-5769" t="-2439" b="-26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1015E9A-DDE7-464B-96DA-4C6E3D74A3B3}"/>
              </a:ext>
            </a:extLst>
          </p:cNvPr>
          <p:cNvSpPr txBox="1"/>
          <p:nvPr/>
        </p:nvSpPr>
        <p:spPr>
          <a:xfrm>
            <a:off x="6355110" y="292555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= 3.26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05341F-0973-4064-B776-01B6472E68BB}"/>
              </a:ext>
            </a:extLst>
          </p:cNvPr>
          <p:cNvSpPr txBox="1"/>
          <p:nvPr/>
        </p:nvSpPr>
        <p:spPr>
          <a:xfrm>
            <a:off x="4871864" y="337372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Diameter = 2 x 3.26 = 6.52 cm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72CE3A-E41C-4556-BEC1-DADA42631AE0}"/>
              </a:ext>
            </a:extLst>
          </p:cNvPr>
          <p:cNvSpPr/>
          <p:nvPr/>
        </p:nvSpPr>
        <p:spPr>
          <a:xfrm>
            <a:off x="2483183" y="4960954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156126-5E95-46C5-83F9-8BFB61513E96}"/>
                  </a:ext>
                </a:extLst>
              </p:cNvPr>
              <p:cNvSpPr txBox="1"/>
              <p:nvPr/>
            </p:nvSpPr>
            <p:spPr>
              <a:xfrm>
                <a:off x="3769469" y="6179926"/>
                <a:ext cx="640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Volume of clay = 3140 – 2009.6 = 1130.4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156126-5E95-46C5-83F9-8BFB61513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469" y="6179926"/>
                <a:ext cx="6408644" cy="461665"/>
              </a:xfrm>
              <a:prstGeom prst="rect">
                <a:avLst/>
              </a:prstGeom>
              <a:blipFill>
                <a:blip r:embed="rId10"/>
                <a:stretch>
                  <a:fillRect l="-1426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3">
            <a:extLst>
              <a:ext uri="{FF2B5EF4-FFF2-40B4-BE49-F238E27FC236}">
                <a16:creationId xmlns:a16="http://schemas.microsoft.com/office/drawing/2014/main" id="{9AFB1B9B-F4CB-40CD-8DB1-05992D44626D}"/>
              </a:ext>
            </a:extLst>
          </p:cNvPr>
          <p:cNvSpPr txBox="1"/>
          <p:nvPr/>
        </p:nvSpPr>
        <p:spPr>
          <a:xfrm>
            <a:off x="9896758" y="3592977"/>
            <a:ext cx="2162774" cy="16955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89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7: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seventh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97731F-9B72-492E-BB5F-26709C99125E}"/>
              </a:ext>
            </a:extLst>
          </p:cNvPr>
          <p:cNvSpPr/>
          <p:nvPr/>
        </p:nvSpPr>
        <p:spPr bwMode="auto">
          <a:xfrm>
            <a:off x="7355301" y="6118557"/>
            <a:ext cx="4394706" cy="46249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16434" y="739443"/>
            <a:ext cx="972108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The total surface area of the cylinder can be determined by splitting it into 3 parts </a:t>
            </a: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Surface Area of a cylinder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A57D43-04A3-4065-9A3F-705951D47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617" y="1226760"/>
            <a:ext cx="5773828" cy="29632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63F1F2-48E0-490D-9DB1-34A7B0D8BDBB}"/>
              </a:ext>
            </a:extLst>
          </p:cNvPr>
          <p:cNvSpPr/>
          <p:nvPr/>
        </p:nvSpPr>
        <p:spPr>
          <a:xfrm>
            <a:off x="2495600" y="4333452"/>
            <a:ext cx="9219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curved surface can be opened out to form a rectangle.  The length of one side is equal to the height, h, of the cylinder; the other is equal to the circumference of the cross-section, 2π r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263B4A-193C-44E2-B734-EE32671A5AE3}"/>
                  </a:ext>
                </a:extLst>
              </p:cNvPr>
              <p:cNvSpPr txBox="1"/>
              <p:nvPr/>
            </p:nvSpPr>
            <p:spPr>
              <a:xfrm>
                <a:off x="3935760" y="5916305"/>
                <a:ext cx="3816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= 2</a:t>
                </a:r>
                <a:r>
                  <a:rPr lang="el-GR" sz="2400" dirty="0"/>
                  <a:t> π</a:t>
                </a:r>
                <a:r>
                  <a:rPr lang="en-GB" sz="2400" dirty="0"/>
                  <a:t>rh + </a:t>
                </a:r>
                <a:r>
                  <a:rPr lang="el-GR" sz="2400" dirty="0"/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+ </a:t>
                </a:r>
                <a:r>
                  <a:rPr lang="el-GR" sz="2400" dirty="0"/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263B4A-193C-44E2-B734-EE32671A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60" y="5916305"/>
                <a:ext cx="3816424" cy="461665"/>
              </a:xfrm>
              <a:prstGeom prst="rect">
                <a:avLst/>
              </a:prstGeom>
              <a:blipFill>
                <a:blip r:embed="rId5"/>
                <a:stretch>
                  <a:fillRect l="-2556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8324C7E-1864-4B13-98BC-3D18B83478BE}"/>
              </a:ext>
            </a:extLst>
          </p:cNvPr>
          <p:cNvSpPr/>
          <p:nvPr/>
        </p:nvSpPr>
        <p:spPr>
          <a:xfrm>
            <a:off x="2494119" y="5471396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Total area = area of curved surface + area of top + area of bottom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3E4290-DA30-4A6E-B61C-B1C328B644CC}"/>
                  </a:ext>
                </a:extLst>
              </p:cNvPr>
              <p:cNvSpPr/>
              <p:nvPr/>
            </p:nvSpPr>
            <p:spPr>
              <a:xfrm>
                <a:off x="7485645" y="6118557"/>
                <a:ext cx="42446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Surface Area = 2</a:t>
                </a:r>
                <a:r>
                  <a:rPr lang="el-GR" sz="2400" dirty="0"/>
                  <a:t> π</a:t>
                </a:r>
                <a:r>
                  <a:rPr lang="en-GB" sz="2400" dirty="0"/>
                  <a:t>rh + 2 </a:t>
                </a:r>
                <a:r>
                  <a:rPr lang="el-GR" sz="2400" dirty="0"/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3E4290-DA30-4A6E-B61C-B1C328B64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45" y="6118557"/>
                <a:ext cx="4244624" cy="461665"/>
              </a:xfrm>
              <a:prstGeom prst="rect">
                <a:avLst/>
              </a:prstGeom>
              <a:blipFill>
                <a:blip r:embed="rId6"/>
                <a:stretch>
                  <a:fillRect l="-2299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3">
            <a:extLst>
              <a:ext uri="{FF2B5EF4-FFF2-40B4-BE49-F238E27FC236}">
                <a16:creationId xmlns:a16="http://schemas.microsoft.com/office/drawing/2014/main" id="{B15E20CC-0733-4F39-BD18-F35DDBBB3AF1}"/>
              </a:ext>
            </a:extLst>
          </p:cNvPr>
          <p:cNvSpPr txBox="1"/>
          <p:nvPr/>
        </p:nvSpPr>
        <p:spPr>
          <a:xfrm>
            <a:off x="4218617" y="1236787"/>
            <a:ext cx="5773828" cy="29632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252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E9F934-0838-40BC-B743-3DA50FD9AF4C}"/>
              </a:ext>
            </a:extLst>
          </p:cNvPr>
          <p:cNvSpPr/>
          <p:nvPr/>
        </p:nvSpPr>
        <p:spPr bwMode="auto">
          <a:xfrm>
            <a:off x="7343800" y="1085490"/>
            <a:ext cx="1632520" cy="68732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Surface Area of a Cylinder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2" y="755739"/>
            <a:ext cx="53285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b="1" dirty="0"/>
              <a:t>Example 1</a:t>
            </a:r>
          </a:p>
          <a:p>
            <a:r>
              <a:rPr lang="en-GB" altLang="en-US" sz="2400" dirty="0"/>
              <a:t>Calculate the surface area of the cylinder shown in the diagram.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6B0FC-2E87-4312-811D-02F975A4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331" y="745260"/>
            <a:ext cx="2175940" cy="23106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BCE093-FCE5-4F4E-9E6A-9DD94B52CACE}"/>
              </a:ext>
            </a:extLst>
          </p:cNvPr>
          <p:cNvSpPr/>
          <p:nvPr/>
        </p:nvSpPr>
        <p:spPr>
          <a:xfrm>
            <a:off x="2423592" y="2060848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Solution</a:t>
            </a:r>
          </a:p>
          <a:p>
            <a:r>
              <a:rPr lang="en-GB" sz="2400" dirty="0">
                <a:solidFill>
                  <a:srgbClr val="FF0000"/>
                </a:solidFill>
              </a:rPr>
              <a:t>The radius of the base of the cylinder is 3 cm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7394DA3-CC76-4612-90A7-090B19C1D75E}"/>
                  </a:ext>
                </a:extLst>
              </p:cNvPr>
              <p:cNvSpPr/>
              <p:nvPr/>
            </p:nvSpPr>
            <p:spPr>
              <a:xfrm>
                <a:off x="2440351" y="2825043"/>
                <a:ext cx="41384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Surface area = 2 </a:t>
                </a:r>
                <a:r>
                  <a:rPr lang="el-GR" sz="2400" dirty="0">
                    <a:solidFill>
                      <a:srgbClr val="FF0000"/>
                    </a:solidFill>
                  </a:rPr>
                  <a:t>π</a:t>
                </a:r>
                <a:r>
                  <a:rPr lang="en-GB" sz="2400" dirty="0">
                    <a:solidFill>
                      <a:srgbClr val="FF0000"/>
                    </a:solidFill>
                  </a:rPr>
                  <a:t>rh + 2 </a:t>
                </a:r>
                <a:r>
                  <a:rPr lang="el-GR" sz="2400" dirty="0">
                    <a:solidFill>
                      <a:srgbClr val="FF0000"/>
                    </a:solidFill>
                  </a:rPr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7394DA3-CC76-4612-90A7-090B19C1D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351" y="2825043"/>
                <a:ext cx="4138441" cy="461665"/>
              </a:xfrm>
              <a:prstGeom prst="rect">
                <a:avLst/>
              </a:prstGeom>
              <a:blipFill>
                <a:blip r:embed="rId3"/>
                <a:stretch>
                  <a:fillRect l="-2209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E9D21C-56FD-4E6F-88AB-C4A0404A0E2C}"/>
                  </a:ext>
                </a:extLst>
              </p:cNvPr>
              <p:cNvSpPr/>
              <p:nvPr/>
            </p:nvSpPr>
            <p:spPr>
              <a:xfrm>
                <a:off x="4321771" y="3179083"/>
                <a:ext cx="78293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dirty="0">
                    <a:solidFill>
                      <a:srgbClr val="FF0000"/>
                    </a:solidFill>
                  </a:rPr>
                  <a:t>=	</a:t>
                </a:r>
                <a:r>
                  <a:rPr lang="en-GB" sz="2400" dirty="0">
                    <a:solidFill>
                      <a:srgbClr val="FF0000"/>
                    </a:solidFill>
                  </a:rPr>
                  <a:t>(2</a:t>
                </a:r>
                <a:r>
                  <a:rPr lang="el-GR" sz="2400" dirty="0">
                    <a:solidFill>
                      <a:srgbClr val="FF0000"/>
                    </a:solidFill>
                  </a:rPr>
                  <a:t>×</a:t>
                </a:r>
                <a:r>
                  <a:rPr lang="en-GB" sz="2400" dirty="0">
                    <a:solidFill>
                      <a:srgbClr val="FF0000"/>
                    </a:solidFill>
                  </a:rPr>
                  <a:t>3.14</a:t>
                </a:r>
                <a:r>
                  <a:rPr lang="el-GR" sz="2400" dirty="0">
                    <a:solidFill>
                      <a:srgbClr val="FF0000"/>
                    </a:solidFill>
                  </a:rPr>
                  <a:t>×3×8</a:t>
                </a:r>
                <a:r>
                  <a:rPr lang="en-GB" sz="2400" dirty="0">
                    <a:solidFill>
                      <a:srgbClr val="FF0000"/>
                    </a:solidFill>
                  </a:rPr>
                  <a:t>) + (2 x 3.14 x 3 x 3)</a:t>
                </a:r>
                <a:r>
                  <a:rPr lang="el-GR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= 207.24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>
                    <a:solidFill>
                      <a:srgbClr val="FF0000"/>
                    </a:solidFill>
                  </a:rPr>
                  <a:t>	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E9D21C-56FD-4E6F-88AB-C4A0404A0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771" y="3179083"/>
                <a:ext cx="7829395" cy="461665"/>
              </a:xfrm>
              <a:prstGeom prst="rect">
                <a:avLst/>
              </a:prstGeom>
              <a:blipFill>
                <a:blip r:embed="rId4"/>
                <a:stretch>
                  <a:fillRect l="-1246" t="-14667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A1F17DA-5966-44EC-910D-866919458DB1}"/>
              </a:ext>
            </a:extLst>
          </p:cNvPr>
          <p:cNvSpPr/>
          <p:nvPr/>
        </p:nvSpPr>
        <p:spPr>
          <a:xfrm>
            <a:off x="7344524" y="121794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π </a:t>
            </a:r>
            <a:r>
              <a:rPr lang="en-GB" sz="2400" dirty="0"/>
              <a:t>= 3.14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1A6D89-45B9-4939-AE53-42D44585D4A2}"/>
              </a:ext>
            </a:extLst>
          </p:cNvPr>
          <p:cNvSpPr/>
          <p:nvPr/>
        </p:nvSpPr>
        <p:spPr>
          <a:xfrm>
            <a:off x="2479900" y="3465520"/>
            <a:ext cx="9528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Example 2</a:t>
            </a:r>
          </a:p>
          <a:p>
            <a:r>
              <a:rPr lang="en-GB" sz="2400" dirty="0"/>
              <a:t>The diagram shows a sheet of card that is to be used to make the curved surface of a cylinder of height 8 cm.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72050-9A5D-493F-8418-8B297728E27B}"/>
              </a:ext>
            </a:extLst>
          </p:cNvPr>
          <p:cNvSpPr/>
          <p:nvPr/>
        </p:nvSpPr>
        <p:spPr>
          <a:xfrm>
            <a:off x="2479900" y="4583597"/>
            <a:ext cx="6555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(a)	Calculate the radius of the cylinder.</a:t>
            </a:r>
          </a:p>
          <a:p>
            <a:r>
              <a:rPr lang="en-GB" sz="2400" dirty="0"/>
              <a:t>(b)	Calculate the area of ends of the cylinder.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A99FC8-C072-4AB1-8ADB-62C719D53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604" y="4386358"/>
            <a:ext cx="2269496" cy="13115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79CBC2-A6DC-4442-8AF4-08AC3490AA3D}"/>
              </a:ext>
            </a:extLst>
          </p:cNvPr>
          <p:cNvSpPr/>
          <p:nvPr/>
        </p:nvSpPr>
        <p:spPr>
          <a:xfrm>
            <a:off x="2479900" y="5389967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3A67DA-0474-423A-BA88-95FA9FB5CAB5}"/>
              </a:ext>
            </a:extLst>
          </p:cNvPr>
          <p:cNvSpPr/>
          <p:nvPr/>
        </p:nvSpPr>
        <p:spPr>
          <a:xfrm>
            <a:off x="2488075" y="5763996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(a) 2 </a:t>
            </a:r>
            <a:r>
              <a:rPr lang="el-GR" sz="2400" dirty="0">
                <a:solidFill>
                  <a:srgbClr val="FF0000"/>
                </a:solidFill>
              </a:rPr>
              <a:t>π</a:t>
            </a:r>
            <a:r>
              <a:rPr lang="en-GB" sz="2400" dirty="0">
                <a:solidFill>
                  <a:srgbClr val="FF0000"/>
                </a:solidFill>
              </a:rPr>
              <a:t>r = 22 cm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525F0E-0E58-4789-8EC9-D4A41882C0CE}"/>
              </a:ext>
            </a:extLst>
          </p:cNvPr>
          <p:cNvSpPr/>
          <p:nvPr/>
        </p:nvSpPr>
        <p:spPr>
          <a:xfrm>
            <a:off x="5180957" y="5790077"/>
            <a:ext cx="5139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r = 22 ÷ ( 2 x 3.14) = 3.5 cm   1.d.p.</a:t>
            </a:r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4C8C65-71C9-461D-8DD4-CC7E08315048}"/>
              </a:ext>
            </a:extLst>
          </p:cNvPr>
          <p:cNvSpPr/>
          <p:nvPr/>
        </p:nvSpPr>
        <p:spPr>
          <a:xfrm>
            <a:off x="7934322" y="4582427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3.5 cm 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CC16CF-9B15-4068-88AB-86C2CD956EE9}"/>
                  </a:ext>
                </a:extLst>
              </p:cNvPr>
              <p:cNvSpPr txBox="1"/>
              <p:nvPr/>
            </p:nvSpPr>
            <p:spPr>
              <a:xfrm>
                <a:off x="2479900" y="6208009"/>
                <a:ext cx="73739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(b) Area of end =</a:t>
                </a:r>
                <a:r>
                  <a:rPr lang="el-GR" sz="2400" dirty="0">
                    <a:solidFill>
                      <a:srgbClr val="FF0000"/>
                    </a:solidFill>
                  </a:rPr>
                  <a:t> 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3.14 x 3.5 x 3.5 = 38.465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CC16CF-9B15-4068-88AB-86C2CD956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900" y="6208009"/>
                <a:ext cx="7373918" cy="461665"/>
              </a:xfrm>
              <a:prstGeom prst="rect">
                <a:avLst/>
              </a:prstGeom>
              <a:blipFill>
                <a:blip r:embed="rId6"/>
                <a:stretch>
                  <a:fillRect l="-1323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3">
            <a:extLst>
              <a:ext uri="{FF2B5EF4-FFF2-40B4-BE49-F238E27FC236}">
                <a16:creationId xmlns:a16="http://schemas.microsoft.com/office/drawing/2014/main" id="{B5E34B47-CA03-4863-A5D4-9564A1721A47}"/>
              </a:ext>
            </a:extLst>
          </p:cNvPr>
          <p:cNvSpPr txBox="1"/>
          <p:nvPr/>
        </p:nvSpPr>
        <p:spPr>
          <a:xfrm>
            <a:off x="9587331" y="739425"/>
            <a:ext cx="2175940" cy="23164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319E4630-0F29-4A64-960E-896FA49163C6}"/>
              </a:ext>
            </a:extLst>
          </p:cNvPr>
          <p:cNvSpPr txBox="1"/>
          <p:nvPr/>
        </p:nvSpPr>
        <p:spPr>
          <a:xfrm>
            <a:off x="9313604" y="4386359"/>
            <a:ext cx="2280362" cy="13115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3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956C55A-B276-4368-ACB4-26A7A0E8B6DB}"/>
              </a:ext>
            </a:extLst>
          </p:cNvPr>
          <p:cNvSpPr/>
          <p:nvPr/>
        </p:nvSpPr>
        <p:spPr bwMode="auto">
          <a:xfrm>
            <a:off x="10274607" y="1298377"/>
            <a:ext cx="1457466" cy="55399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Surface Area of a Cylinder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116811-3818-4939-AEE1-1014EA58D3FF}"/>
              </a:ext>
            </a:extLst>
          </p:cNvPr>
          <p:cNvSpPr/>
          <p:nvPr/>
        </p:nvSpPr>
        <p:spPr>
          <a:xfrm>
            <a:off x="2423592" y="836712"/>
            <a:ext cx="84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1. Calculate the total surface area of the following cylinder: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F1C1B-5D28-4EF5-ABEF-D12F1BA14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484784"/>
            <a:ext cx="1819752" cy="21422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FF9658-FDF4-4F67-A881-BED165DE7F1B}"/>
              </a:ext>
            </a:extLst>
          </p:cNvPr>
          <p:cNvSpPr/>
          <p:nvPr/>
        </p:nvSpPr>
        <p:spPr>
          <a:xfrm>
            <a:off x="2507432" y="3791649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2. Find the surface area of the two cylinders, A and B: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A952B-0804-4C98-B149-AF203520F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4322078"/>
            <a:ext cx="2088231" cy="1702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82F7B-B706-427F-8B96-6681E73CA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4432817"/>
            <a:ext cx="3347544" cy="1459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AA0EDF-4648-49C9-902D-C656520F8D86}"/>
                  </a:ext>
                </a:extLst>
              </p:cNvPr>
              <p:cNvSpPr/>
              <p:nvPr/>
            </p:nvSpPr>
            <p:spPr>
              <a:xfrm>
                <a:off x="4727848" y="1529948"/>
                <a:ext cx="41384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Surface area = 2 </a:t>
                </a:r>
                <a:r>
                  <a:rPr lang="el-GR" sz="2400" dirty="0">
                    <a:solidFill>
                      <a:srgbClr val="FF0000"/>
                    </a:solidFill>
                  </a:rPr>
                  <a:t>π</a:t>
                </a:r>
                <a:r>
                  <a:rPr lang="en-GB" sz="2400" dirty="0">
                    <a:solidFill>
                      <a:srgbClr val="FF0000"/>
                    </a:solidFill>
                  </a:rPr>
                  <a:t>rh + 2 </a:t>
                </a:r>
                <a:r>
                  <a:rPr lang="el-GR" sz="2400" dirty="0">
                    <a:solidFill>
                      <a:srgbClr val="FF0000"/>
                    </a:solidFill>
                  </a:rPr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AA0EDF-4648-49C9-902D-C656520F8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8" y="1529948"/>
                <a:ext cx="4138441" cy="461665"/>
              </a:xfrm>
              <a:prstGeom prst="rect">
                <a:avLst/>
              </a:prstGeom>
              <a:blipFill>
                <a:blip r:embed="rId5"/>
                <a:stretch>
                  <a:fillRect l="-2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F368B0A-FBE5-4925-A809-D3E070FA28FA}"/>
              </a:ext>
            </a:extLst>
          </p:cNvPr>
          <p:cNvSpPr/>
          <p:nvPr/>
        </p:nvSpPr>
        <p:spPr>
          <a:xfrm>
            <a:off x="4671490" y="2109658"/>
            <a:ext cx="6547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=	</a:t>
            </a:r>
            <a:r>
              <a:rPr lang="en-GB" sz="2400" dirty="0">
                <a:solidFill>
                  <a:srgbClr val="FF0000"/>
                </a:solidFill>
              </a:rPr>
              <a:t>(2</a:t>
            </a:r>
            <a:r>
              <a:rPr lang="el-GR" sz="2400" dirty="0">
                <a:solidFill>
                  <a:srgbClr val="FF0000"/>
                </a:solidFill>
              </a:rPr>
              <a:t>×</a:t>
            </a:r>
            <a:r>
              <a:rPr lang="en-GB" sz="2400" dirty="0">
                <a:solidFill>
                  <a:srgbClr val="FF0000"/>
                </a:solidFill>
              </a:rPr>
              <a:t>3.14</a:t>
            </a:r>
            <a:r>
              <a:rPr lang="el-GR" sz="2400" dirty="0">
                <a:solidFill>
                  <a:srgbClr val="FF0000"/>
                </a:solidFill>
              </a:rPr>
              <a:t>×</a:t>
            </a:r>
            <a:r>
              <a:rPr lang="en-GB" sz="2400" dirty="0">
                <a:solidFill>
                  <a:srgbClr val="FF0000"/>
                </a:solidFill>
              </a:rPr>
              <a:t>2.8</a:t>
            </a:r>
            <a:r>
              <a:rPr lang="el-GR" sz="2400" dirty="0">
                <a:solidFill>
                  <a:srgbClr val="FF0000"/>
                </a:solidFill>
              </a:rPr>
              <a:t>×</a:t>
            </a:r>
            <a:r>
              <a:rPr lang="en-GB" sz="2400" dirty="0">
                <a:solidFill>
                  <a:srgbClr val="FF0000"/>
                </a:solidFill>
              </a:rPr>
              <a:t>7.2) + (2 x 3.14 x 2.8 x 2.8)</a:t>
            </a:r>
            <a:endParaRPr lang="el-GR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08E844C-0C01-464B-8948-355EA55D9D7B}"/>
                  </a:ext>
                </a:extLst>
              </p:cNvPr>
              <p:cNvSpPr/>
              <p:nvPr/>
            </p:nvSpPr>
            <p:spPr>
              <a:xfrm>
                <a:off x="2556635" y="6048832"/>
                <a:ext cx="37737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Surface area = 87.92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08E844C-0C01-464B-8948-355EA55D9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635" y="6048832"/>
                <a:ext cx="3773725" cy="461665"/>
              </a:xfrm>
              <a:prstGeom prst="rect">
                <a:avLst/>
              </a:prstGeom>
              <a:blipFill>
                <a:blip r:embed="rId6"/>
                <a:stretch>
                  <a:fillRect l="-2423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5D2C7F-FAC1-42F3-B6E0-D0EE3184B067}"/>
                  </a:ext>
                </a:extLst>
              </p:cNvPr>
              <p:cNvSpPr/>
              <p:nvPr/>
            </p:nvSpPr>
            <p:spPr>
              <a:xfrm>
                <a:off x="7139498" y="6017499"/>
                <a:ext cx="38602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Surface area = 131.88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5D2C7F-FAC1-42F3-B6E0-D0EE3184B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498" y="6017499"/>
                <a:ext cx="3860288" cy="461665"/>
              </a:xfrm>
              <a:prstGeom prst="rect">
                <a:avLst/>
              </a:prstGeom>
              <a:blipFill>
                <a:blip r:embed="rId7"/>
                <a:stretch>
                  <a:fillRect l="-237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2DE05E88-B049-4E81-ABAB-C46A5EB0FBB1}"/>
              </a:ext>
            </a:extLst>
          </p:cNvPr>
          <p:cNvSpPr/>
          <p:nvPr/>
        </p:nvSpPr>
        <p:spPr>
          <a:xfrm>
            <a:off x="10327166" y="1323681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π </a:t>
            </a:r>
            <a:r>
              <a:rPr lang="en-GB" sz="2400" dirty="0"/>
              <a:t>= 3.14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0976C-D178-410E-B776-D6E1F934A096}"/>
              </a:ext>
            </a:extLst>
          </p:cNvPr>
          <p:cNvSpPr txBox="1"/>
          <p:nvPr/>
        </p:nvSpPr>
        <p:spPr>
          <a:xfrm>
            <a:off x="4671490" y="2604686"/>
            <a:ext cx="334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= 126.6048 + 49.2352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DFB9B1-3C68-49FC-A2A7-8F3C2763524D}"/>
                  </a:ext>
                </a:extLst>
              </p:cNvPr>
              <p:cNvSpPr/>
              <p:nvPr/>
            </p:nvSpPr>
            <p:spPr>
              <a:xfrm>
                <a:off x="4671490" y="3093895"/>
                <a:ext cx="20120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175.84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DFB9B1-3C68-49FC-A2A7-8F3C27635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490" y="3093895"/>
                <a:ext cx="2012026" cy="461665"/>
              </a:xfrm>
              <a:prstGeom prst="rect">
                <a:avLst/>
              </a:prstGeom>
              <a:blipFill>
                <a:blip r:embed="rId8"/>
                <a:stretch>
                  <a:fillRect l="-4545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3">
            <a:extLst>
              <a:ext uri="{FF2B5EF4-FFF2-40B4-BE49-F238E27FC236}">
                <a16:creationId xmlns:a16="http://schemas.microsoft.com/office/drawing/2014/main" id="{7632E4E0-3191-4CAF-837D-4BC37A61D421}"/>
              </a:ext>
            </a:extLst>
          </p:cNvPr>
          <p:cNvSpPr txBox="1"/>
          <p:nvPr/>
        </p:nvSpPr>
        <p:spPr>
          <a:xfrm>
            <a:off x="7320136" y="4417969"/>
            <a:ext cx="3347544" cy="15085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8C1A0863-65B1-48CF-9C65-202D320E3EE4}"/>
              </a:ext>
            </a:extLst>
          </p:cNvPr>
          <p:cNvSpPr txBox="1"/>
          <p:nvPr/>
        </p:nvSpPr>
        <p:spPr>
          <a:xfrm>
            <a:off x="3215680" y="4322079"/>
            <a:ext cx="2088231" cy="16992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C702F650-73E7-4EA1-A843-DF0ADDD5777A}"/>
              </a:ext>
            </a:extLst>
          </p:cNvPr>
          <p:cNvSpPr txBox="1"/>
          <p:nvPr/>
        </p:nvSpPr>
        <p:spPr>
          <a:xfrm>
            <a:off x="2639617" y="1479067"/>
            <a:ext cx="1819752" cy="21422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20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B7FBEF-E65C-4997-893B-D4F9336AA4BF}"/>
              </a:ext>
            </a:extLst>
          </p:cNvPr>
          <p:cNvSpPr/>
          <p:nvPr/>
        </p:nvSpPr>
        <p:spPr bwMode="auto">
          <a:xfrm>
            <a:off x="5411924" y="2657117"/>
            <a:ext cx="1656184" cy="65329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Surface Area of a Cylinder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5F9ABF-A427-4F66-84F4-7026CAC34525}"/>
              </a:ext>
            </a:extLst>
          </p:cNvPr>
          <p:cNvSpPr/>
          <p:nvPr/>
        </p:nvSpPr>
        <p:spPr>
          <a:xfrm>
            <a:off x="2279576" y="764704"/>
            <a:ext cx="9577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3.	The curved surface of a cylinder is to be made from a rectangular sheet of material which is 18 cm by 32 cm.</a:t>
            </a:r>
          </a:p>
          <a:p>
            <a:r>
              <a:rPr lang="en-GB" sz="2400" dirty="0"/>
              <a:t>(a)	Explain why two different cylinders could be made from this sheet.</a:t>
            </a:r>
          </a:p>
          <a:p>
            <a:r>
              <a:rPr lang="en-GB" sz="2400" dirty="0"/>
              <a:t>(b)	Calculate the radius of each of the cylinders.</a:t>
            </a:r>
          </a:p>
          <a:p>
            <a:r>
              <a:rPr lang="en-GB" sz="2400" dirty="0"/>
              <a:t>(c)	Calculate the surface area of each cylinder.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2686A8-7E08-486F-B88D-FB312CB71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64" r="16388"/>
          <a:stretch/>
        </p:blipFill>
        <p:spPr>
          <a:xfrm>
            <a:off x="9336360" y="2348880"/>
            <a:ext cx="2304256" cy="13766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E63EF8-EDA5-498D-A0A2-45375C7D51B7}"/>
              </a:ext>
            </a:extLst>
          </p:cNvPr>
          <p:cNvSpPr txBox="1"/>
          <p:nvPr/>
        </p:nvSpPr>
        <p:spPr>
          <a:xfrm>
            <a:off x="8544272" y="281448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 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82F6CC-897D-4A6E-998C-2BB580D8514E}"/>
              </a:ext>
            </a:extLst>
          </p:cNvPr>
          <p:cNvSpPr/>
          <p:nvPr/>
        </p:nvSpPr>
        <p:spPr>
          <a:xfrm>
            <a:off x="9912424" y="1972300"/>
            <a:ext cx="881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32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72A4E-6837-41C2-99BD-C59106B93225}"/>
              </a:ext>
            </a:extLst>
          </p:cNvPr>
          <p:cNvSpPr txBox="1"/>
          <p:nvPr/>
        </p:nvSpPr>
        <p:spPr>
          <a:xfrm>
            <a:off x="2287536" y="267556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67E979-0683-48C1-B18E-BCE645DF9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64" r="16388"/>
          <a:stretch/>
        </p:blipFill>
        <p:spPr>
          <a:xfrm>
            <a:off x="2310996" y="3162551"/>
            <a:ext cx="1926717" cy="1151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5ABD9C-7C82-45FD-A7F9-3B5DDDF77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64" r="16388"/>
          <a:stretch/>
        </p:blipFill>
        <p:spPr>
          <a:xfrm rot="5400000">
            <a:off x="2238731" y="5255701"/>
            <a:ext cx="1814874" cy="10842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538ACF-C549-4375-9AA2-4108E1B6AF4E}"/>
              </a:ext>
            </a:extLst>
          </p:cNvPr>
          <p:cNvSpPr/>
          <p:nvPr/>
        </p:nvSpPr>
        <p:spPr>
          <a:xfrm>
            <a:off x="5511040" y="2752934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π </a:t>
            </a:r>
            <a:r>
              <a:rPr lang="en-GB" sz="2400" dirty="0"/>
              <a:t>= 3.14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5FA636-79FC-473F-AD8D-152D802799A9}"/>
              </a:ext>
            </a:extLst>
          </p:cNvPr>
          <p:cNvSpPr txBox="1"/>
          <p:nvPr/>
        </p:nvSpPr>
        <p:spPr>
          <a:xfrm>
            <a:off x="2539138" y="349467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 = 18 cm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2ACC2-90D4-42EF-9985-3CE2FDEDAEA0}"/>
              </a:ext>
            </a:extLst>
          </p:cNvPr>
          <p:cNvSpPr/>
          <p:nvPr/>
        </p:nvSpPr>
        <p:spPr>
          <a:xfrm rot="16200000">
            <a:off x="2359606" y="5566994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 = 32 cm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F2A05C-F391-4449-8364-F3250A3B5C3F}"/>
              </a:ext>
            </a:extLst>
          </p:cNvPr>
          <p:cNvSpPr/>
          <p:nvPr/>
        </p:nvSpPr>
        <p:spPr>
          <a:xfrm>
            <a:off x="4465855" y="3420368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 </a:t>
            </a:r>
            <a:r>
              <a:rPr lang="el-GR" sz="2400" dirty="0">
                <a:solidFill>
                  <a:srgbClr val="FF0000"/>
                </a:solidFill>
              </a:rPr>
              <a:t>π</a:t>
            </a:r>
            <a:r>
              <a:rPr lang="en-GB" sz="2400" dirty="0">
                <a:solidFill>
                  <a:srgbClr val="FF0000"/>
                </a:solidFill>
              </a:rPr>
              <a:t>r = 32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317DB5-A76F-4BB0-8010-F2C2C89BEB11}"/>
              </a:ext>
            </a:extLst>
          </p:cNvPr>
          <p:cNvSpPr/>
          <p:nvPr/>
        </p:nvSpPr>
        <p:spPr>
          <a:xfrm>
            <a:off x="4513667" y="4825838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 </a:t>
            </a:r>
            <a:r>
              <a:rPr lang="el-GR" sz="2400" dirty="0">
                <a:solidFill>
                  <a:srgbClr val="FF0000"/>
                </a:solidFill>
              </a:rPr>
              <a:t>π</a:t>
            </a:r>
            <a:r>
              <a:rPr lang="en-GB" sz="2400" dirty="0">
                <a:solidFill>
                  <a:srgbClr val="FF0000"/>
                </a:solidFill>
              </a:rPr>
              <a:t>r = 18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91F952-3304-4460-A478-CC5CB48C6C26}"/>
              </a:ext>
            </a:extLst>
          </p:cNvPr>
          <p:cNvSpPr txBox="1"/>
          <p:nvPr/>
        </p:nvSpPr>
        <p:spPr>
          <a:xfrm>
            <a:off x="4440801" y="3844948"/>
            <a:ext cx="560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r = 32 ÷( 2 x 3.14 ) = 5.1 cm  1 </a:t>
            </a:r>
            <a:r>
              <a:rPr lang="en-GB" sz="2400" dirty="0" err="1">
                <a:solidFill>
                  <a:srgbClr val="FF0000"/>
                </a:solidFill>
              </a:rPr>
              <a:t>d.p.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D2798B-565D-4DFC-BA33-D328BCFB93BE}"/>
              </a:ext>
            </a:extLst>
          </p:cNvPr>
          <p:cNvSpPr/>
          <p:nvPr/>
        </p:nvSpPr>
        <p:spPr>
          <a:xfrm>
            <a:off x="4528026" y="5278765"/>
            <a:ext cx="5434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r = 18 ÷( 2 x 3.14 ) = 2.9 cm  1 </a:t>
            </a:r>
            <a:r>
              <a:rPr lang="en-GB" sz="2400" dirty="0" err="1">
                <a:solidFill>
                  <a:srgbClr val="FF0000"/>
                </a:solidFill>
              </a:rPr>
              <a:t>d.p.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151D4A-C246-42B6-836A-F17897B3FAC1}"/>
                  </a:ext>
                </a:extLst>
              </p:cNvPr>
              <p:cNvSpPr/>
              <p:nvPr/>
            </p:nvSpPr>
            <p:spPr>
              <a:xfrm>
                <a:off x="2221043" y="4358257"/>
                <a:ext cx="102255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Surface Area </a:t>
                </a:r>
                <a:r>
                  <a:rPr lang="el-GR" sz="2400" dirty="0">
                    <a:solidFill>
                      <a:srgbClr val="FF0000"/>
                    </a:solidFill>
                  </a:rPr>
                  <a:t>=</a:t>
                </a:r>
                <a:r>
                  <a:rPr lang="en-GB" sz="2400" dirty="0">
                    <a:solidFill>
                      <a:srgbClr val="FF0000"/>
                    </a:solidFill>
                  </a:rPr>
                  <a:t> (2</a:t>
                </a:r>
                <a:r>
                  <a:rPr lang="el-GR" sz="2400" dirty="0">
                    <a:solidFill>
                      <a:srgbClr val="FF0000"/>
                    </a:solidFill>
                  </a:rPr>
                  <a:t>×</a:t>
                </a:r>
                <a:r>
                  <a:rPr lang="en-GB" sz="2400" dirty="0">
                    <a:solidFill>
                      <a:srgbClr val="FF0000"/>
                    </a:solidFill>
                  </a:rPr>
                  <a:t>3.14</a:t>
                </a:r>
                <a:r>
                  <a:rPr lang="el-GR" sz="2400" dirty="0">
                    <a:solidFill>
                      <a:srgbClr val="FF0000"/>
                    </a:solidFill>
                  </a:rPr>
                  <a:t>×</a:t>
                </a:r>
                <a:r>
                  <a:rPr lang="en-GB" sz="2400" dirty="0">
                    <a:solidFill>
                      <a:srgbClr val="FF0000"/>
                    </a:solidFill>
                  </a:rPr>
                  <a:t>5.1</a:t>
                </a:r>
                <a:r>
                  <a:rPr lang="el-GR" sz="2400" dirty="0">
                    <a:solidFill>
                      <a:srgbClr val="FF0000"/>
                    </a:solidFill>
                  </a:rPr>
                  <a:t>×</a:t>
                </a:r>
                <a:r>
                  <a:rPr lang="en-GB" sz="2400" dirty="0">
                    <a:solidFill>
                      <a:srgbClr val="FF0000"/>
                    </a:solidFill>
                  </a:rPr>
                  <a:t>1</a:t>
                </a:r>
                <a:r>
                  <a:rPr lang="el-GR" sz="2400" dirty="0">
                    <a:solidFill>
                      <a:srgbClr val="FF0000"/>
                    </a:solidFill>
                  </a:rPr>
                  <a:t>8</a:t>
                </a:r>
                <a:r>
                  <a:rPr lang="en-GB" sz="2400" dirty="0">
                    <a:solidFill>
                      <a:srgbClr val="FF0000"/>
                    </a:solidFill>
                  </a:rPr>
                  <a:t>) + (2 x 3.14 x 5.1 x 5.1 )</a:t>
                </a:r>
                <a:r>
                  <a:rPr lang="el-GR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= 739.8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rgbClr val="FF0000"/>
                    </a:solidFill>
                  </a:rPr>
                  <a:t>	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151D4A-C246-42B6-836A-F17897B3F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043" y="4358257"/>
                <a:ext cx="10225570" cy="461665"/>
              </a:xfrm>
              <a:prstGeom prst="rect">
                <a:avLst/>
              </a:prstGeom>
              <a:blipFill>
                <a:blip r:embed="rId3"/>
                <a:stretch>
                  <a:fillRect l="-894" t="-14474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10309CF-24AC-4607-929F-3157177584B3}"/>
              </a:ext>
            </a:extLst>
          </p:cNvPr>
          <p:cNvSpPr/>
          <p:nvPr/>
        </p:nvSpPr>
        <p:spPr>
          <a:xfrm>
            <a:off x="3712307" y="5755086"/>
            <a:ext cx="8307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Surface Area </a:t>
            </a:r>
            <a:r>
              <a:rPr lang="el-GR" sz="2400" dirty="0">
                <a:solidFill>
                  <a:srgbClr val="FF0000"/>
                </a:solidFill>
              </a:rPr>
              <a:t>=</a:t>
            </a:r>
            <a:r>
              <a:rPr lang="en-GB" sz="2400" dirty="0">
                <a:solidFill>
                  <a:srgbClr val="FF0000"/>
                </a:solidFill>
              </a:rPr>
              <a:t> (2</a:t>
            </a:r>
            <a:r>
              <a:rPr lang="el-GR" sz="2400" dirty="0">
                <a:solidFill>
                  <a:srgbClr val="FF0000"/>
                </a:solidFill>
              </a:rPr>
              <a:t>×</a:t>
            </a:r>
            <a:r>
              <a:rPr lang="en-GB" sz="2400" dirty="0">
                <a:solidFill>
                  <a:srgbClr val="FF0000"/>
                </a:solidFill>
              </a:rPr>
              <a:t>3.14</a:t>
            </a:r>
            <a:r>
              <a:rPr lang="el-GR" sz="2400" dirty="0">
                <a:solidFill>
                  <a:srgbClr val="FF0000"/>
                </a:solidFill>
              </a:rPr>
              <a:t>×</a:t>
            </a:r>
            <a:r>
              <a:rPr lang="en-GB" sz="2400" dirty="0">
                <a:solidFill>
                  <a:srgbClr val="FF0000"/>
                </a:solidFill>
              </a:rPr>
              <a:t>2.9</a:t>
            </a:r>
            <a:r>
              <a:rPr lang="el-GR" sz="2400" dirty="0">
                <a:solidFill>
                  <a:srgbClr val="FF0000"/>
                </a:solidFill>
              </a:rPr>
              <a:t>×</a:t>
            </a:r>
            <a:r>
              <a:rPr lang="en-GB" sz="2400" dirty="0">
                <a:solidFill>
                  <a:srgbClr val="FF0000"/>
                </a:solidFill>
              </a:rPr>
              <a:t>32) + (2 x 3.14 x 2.9 x 2.9 )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6EF4D65-FBE7-464F-BBD6-8AE1499B2443}"/>
                  </a:ext>
                </a:extLst>
              </p:cNvPr>
              <p:cNvSpPr/>
              <p:nvPr/>
            </p:nvSpPr>
            <p:spPr>
              <a:xfrm>
                <a:off x="5591944" y="6230238"/>
                <a:ext cx="23534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 635.598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6EF4D65-FBE7-464F-BBD6-8AE1499B2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4" y="6230238"/>
                <a:ext cx="2353465" cy="461665"/>
              </a:xfrm>
              <a:prstGeom prst="rect">
                <a:avLst/>
              </a:prstGeom>
              <a:blipFill>
                <a:blip r:embed="rId4"/>
                <a:stretch>
                  <a:fillRect l="-388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3">
            <a:extLst>
              <a:ext uri="{FF2B5EF4-FFF2-40B4-BE49-F238E27FC236}">
                <a16:creationId xmlns:a16="http://schemas.microsoft.com/office/drawing/2014/main" id="{D1D5815C-5DBA-471D-89C3-3C5E2579118B}"/>
              </a:ext>
            </a:extLst>
          </p:cNvPr>
          <p:cNvSpPr txBox="1"/>
          <p:nvPr/>
        </p:nvSpPr>
        <p:spPr>
          <a:xfrm>
            <a:off x="2617278" y="4906582"/>
            <a:ext cx="1071018" cy="1814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8DB5E112-4EA2-4C90-A0E6-BC33DCBD6091}"/>
              </a:ext>
            </a:extLst>
          </p:cNvPr>
          <p:cNvSpPr txBox="1"/>
          <p:nvPr/>
        </p:nvSpPr>
        <p:spPr>
          <a:xfrm>
            <a:off x="2310996" y="3156623"/>
            <a:ext cx="1917978" cy="115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C9FD8DF6-AE63-4476-A4EF-01DA3C210988}"/>
              </a:ext>
            </a:extLst>
          </p:cNvPr>
          <p:cNvSpPr txBox="1"/>
          <p:nvPr/>
        </p:nvSpPr>
        <p:spPr>
          <a:xfrm>
            <a:off x="9336360" y="2340688"/>
            <a:ext cx="2309851" cy="13994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5" grpId="0"/>
      <p:bldP spid="16" grpId="0"/>
      <p:bldP spid="17" grpId="0"/>
      <p:bldP spid="18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151C76-A1CB-4B43-A02C-CDEC89A896E1}"/>
              </a:ext>
            </a:extLst>
          </p:cNvPr>
          <p:cNvSpPr/>
          <p:nvPr/>
        </p:nvSpPr>
        <p:spPr bwMode="auto">
          <a:xfrm>
            <a:off x="10329536" y="929719"/>
            <a:ext cx="1345240" cy="60016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Surface Area of a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5351E0-0A86-415A-B109-3D6F42E5DA7E}"/>
                  </a:ext>
                </a:extLst>
              </p:cNvPr>
              <p:cNvSpPr/>
              <p:nvPr/>
            </p:nvSpPr>
            <p:spPr>
              <a:xfrm>
                <a:off x="2197315" y="694810"/>
                <a:ext cx="828092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4.	A cylinder has volume 250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 and base radius 6 cm.</a:t>
                </a:r>
              </a:p>
              <a:p>
                <a:r>
                  <a:rPr lang="en-GB" sz="2400" dirty="0"/>
                  <a:t>(a)	Calculate the height of the cylinder.</a:t>
                </a:r>
              </a:p>
              <a:p>
                <a:r>
                  <a:rPr lang="en-GB" sz="2400" dirty="0"/>
                  <a:t>(b)	Calculate the total surface area of the cylinder.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5351E0-0A86-415A-B109-3D6F42E5D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15" y="694810"/>
                <a:ext cx="8280920" cy="1200329"/>
              </a:xfrm>
              <a:prstGeom prst="rect">
                <a:avLst/>
              </a:prstGeom>
              <a:blipFill>
                <a:blip r:embed="rId2"/>
                <a:stretch>
                  <a:fillRect l="-1104" t="-3553" b="-11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51ED333-B994-44C8-A44F-D7AB033CE8E9}"/>
              </a:ext>
            </a:extLst>
          </p:cNvPr>
          <p:cNvSpPr/>
          <p:nvPr/>
        </p:nvSpPr>
        <p:spPr>
          <a:xfrm>
            <a:off x="2231740" y="3230592"/>
            <a:ext cx="7728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5. Calculate  the total surface area of the shape shown.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266F3-09BD-448D-99D7-E8F8894C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751" y="5573368"/>
            <a:ext cx="1762961" cy="12686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22D212-5F35-4668-85B7-0EBB1E6953CA}"/>
              </a:ext>
            </a:extLst>
          </p:cNvPr>
          <p:cNvSpPr/>
          <p:nvPr/>
        </p:nvSpPr>
        <p:spPr>
          <a:xfrm>
            <a:off x="2257378" y="3689958"/>
            <a:ext cx="9324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Surface Area of inner curve  </a:t>
            </a:r>
            <a:r>
              <a:rPr lang="el-GR" sz="2400" dirty="0">
                <a:solidFill>
                  <a:srgbClr val="FF0000"/>
                </a:solidFill>
              </a:rPr>
              <a:t>=	</a:t>
            </a:r>
            <a:r>
              <a:rPr lang="en-GB" sz="2400" dirty="0">
                <a:solidFill>
                  <a:srgbClr val="FF0000"/>
                </a:solidFill>
              </a:rPr>
              <a:t> (2</a:t>
            </a:r>
            <a:r>
              <a:rPr lang="el-GR" sz="2400" dirty="0">
                <a:solidFill>
                  <a:srgbClr val="FF0000"/>
                </a:solidFill>
              </a:rPr>
              <a:t>×</a:t>
            </a:r>
            <a:r>
              <a:rPr lang="en-GB" sz="2400" dirty="0">
                <a:solidFill>
                  <a:srgbClr val="FF0000"/>
                </a:solidFill>
              </a:rPr>
              <a:t>3.14</a:t>
            </a:r>
            <a:r>
              <a:rPr lang="el-GR" sz="2400" dirty="0">
                <a:solidFill>
                  <a:srgbClr val="FF0000"/>
                </a:solidFill>
              </a:rPr>
              <a:t>×3×</a:t>
            </a:r>
            <a:r>
              <a:rPr lang="en-GB" sz="2400" dirty="0">
                <a:solidFill>
                  <a:srgbClr val="FF0000"/>
                </a:solidFill>
              </a:rPr>
              <a:t>15) + (2 x 3.14 x 3 x 3)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0647D0-9F18-4D94-8CC0-1CF035D6651E}"/>
              </a:ext>
            </a:extLst>
          </p:cNvPr>
          <p:cNvSpPr/>
          <p:nvPr/>
        </p:nvSpPr>
        <p:spPr>
          <a:xfrm>
            <a:off x="2297214" y="4362973"/>
            <a:ext cx="9324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Surface Area of outer curve </a:t>
            </a:r>
            <a:r>
              <a:rPr lang="el-GR" sz="2400" dirty="0">
                <a:solidFill>
                  <a:srgbClr val="FF0000"/>
                </a:solidFill>
              </a:rPr>
              <a:t>=	</a:t>
            </a:r>
            <a:r>
              <a:rPr lang="en-GB" sz="2400" dirty="0">
                <a:solidFill>
                  <a:srgbClr val="FF0000"/>
                </a:solidFill>
              </a:rPr>
              <a:t>(2</a:t>
            </a:r>
            <a:r>
              <a:rPr lang="el-GR" sz="2400" dirty="0">
                <a:solidFill>
                  <a:srgbClr val="FF0000"/>
                </a:solidFill>
              </a:rPr>
              <a:t>×</a:t>
            </a:r>
            <a:r>
              <a:rPr lang="en-GB" sz="2400" dirty="0">
                <a:solidFill>
                  <a:srgbClr val="FF0000"/>
                </a:solidFill>
              </a:rPr>
              <a:t>3.14</a:t>
            </a:r>
            <a:r>
              <a:rPr lang="el-GR" sz="2400" dirty="0">
                <a:solidFill>
                  <a:srgbClr val="FF0000"/>
                </a:solidFill>
              </a:rPr>
              <a:t>×</a:t>
            </a:r>
            <a:r>
              <a:rPr lang="en-GB" sz="2400" dirty="0">
                <a:solidFill>
                  <a:srgbClr val="FF0000"/>
                </a:solidFill>
              </a:rPr>
              <a:t>6</a:t>
            </a:r>
            <a:r>
              <a:rPr lang="el-GR" sz="2400" dirty="0">
                <a:solidFill>
                  <a:srgbClr val="FF0000"/>
                </a:solidFill>
              </a:rPr>
              <a:t>×</a:t>
            </a:r>
            <a:r>
              <a:rPr lang="en-GB" sz="2400" dirty="0">
                <a:solidFill>
                  <a:srgbClr val="FF0000"/>
                </a:solidFill>
              </a:rPr>
              <a:t>15) + (2 x 3.14 x 6 x 6)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9D4BF2-D285-4E4B-A6D5-0AAB65133E1F}"/>
              </a:ext>
            </a:extLst>
          </p:cNvPr>
          <p:cNvSpPr/>
          <p:nvPr/>
        </p:nvSpPr>
        <p:spPr>
          <a:xfrm>
            <a:off x="10329536" y="989917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π </a:t>
            </a:r>
            <a:r>
              <a:rPr lang="en-GB" sz="2400" dirty="0"/>
              <a:t>= 3.14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DCFD7D-48AB-487D-8F70-0873633B1E3B}"/>
              </a:ext>
            </a:extLst>
          </p:cNvPr>
          <p:cNvSpPr txBox="1"/>
          <p:nvPr/>
        </p:nvSpPr>
        <p:spPr>
          <a:xfrm>
            <a:off x="3128773" y="5141043"/>
            <a:ext cx="876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Area of front and back = 2 x ( (3.14 x 6 x 6) – (3.14 x 3 x 3) 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939112-BA2E-4838-B450-78B8EBC4424C}"/>
                  </a:ext>
                </a:extLst>
              </p:cNvPr>
              <p:cNvSpPr/>
              <p:nvPr/>
            </p:nvSpPr>
            <p:spPr>
              <a:xfrm>
                <a:off x="2197315" y="1929077"/>
                <a:ext cx="66987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(a) Volume = 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h = 3.14 x 6 x 6 x h = 250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939112-BA2E-4838-B450-78B8EBC44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15" y="1929077"/>
                <a:ext cx="6698757" cy="461665"/>
              </a:xfrm>
              <a:prstGeom prst="rect">
                <a:avLst/>
              </a:prstGeom>
              <a:blipFill>
                <a:blip r:embed="rId4"/>
                <a:stretch>
                  <a:fillRect l="-136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02D096A-EBEB-4776-8297-71F17727DC3C}"/>
              </a:ext>
            </a:extLst>
          </p:cNvPr>
          <p:cNvSpPr txBox="1"/>
          <p:nvPr/>
        </p:nvSpPr>
        <p:spPr>
          <a:xfrm>
            <a:off x="4546943" y="2314619"/>
            <a:ext cx="593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 = 250÷( 3.14 x 6 x 6 ) = 2.21    2. </a:t>
            </a:r>
            <a:r>
              <a:rPr lang="en-GB" sz="2400" dirty="0" err="1">
                <a:solidFill>
                  <a:srgbClr val="FF0000"/>
                </a:solidFill>
              </a:rPr>
              <a:t>d.p.</a:t>
            </a:r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531B91-DF24-4103-8FB5-76A595F7B558}"/>
                  </a:ext>
                </a:extLst>
              </p:cNvPr>
              <p:cNvSpPr txBox="1"/>
              <p:nvPr/>
            </p:nvSpPr>
            <p:spPr>
              <a:xfrm>
                <a:off x="2199462" y="2713224"/>
                <a:ext cx="10774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(b) Surface Area </a:t>
                </a:r>
                <a:r>
                  <a:rPr lang="el-GR" sz="2400" dirty="0">
                    <a:solidFill>
                      <a:srgbClr val="FF0000"/>
                    </a:solidFill>
                  </a:rPr>
                  <a:t>=</a:t>
                </a:r>
                <a:r>
                  <a:rPr lang="en-GB" sz="2400" dirty="0">
                    <a:solidFill>
                      <a:srgbClr val="FF0000"/>
                    </a:solidFill>
                  </a:rPr>
                  <a:t> (2</a:t>
                </a:r>
                <a:r>
                  <a:rPr lang="el-GR" sz="2400" dirty="0">
                    <a:solidFill>
                      <a:srgbClr val="FF0000"/>
                    </a:solidFill>
                  </a:rPr>
                  <a:t>×</a:t>
                </a:r>
                <a:r>
                  <a:rPr lang="en-GB" sz="2400" dirty="0">
                    <a:solidFill>
                      <a:srgbClr val="FF0000"/>
                    </a:solidFill>
                  </a:rPr>
                  <a:t>3.14</a:t>
                </a:r>
                <a:r>
                  <a:rPr lang="el-GR" sz="2400" dirty="0">
                    <a:solidFill>
                      <a:srgbClr val="FF0000"/>
                    </a:solidFill>
                  </a:rPr>
                  <a:t>×</a:t>
                </a:r>
                <a:r>
                  <a:rPr lang="en-GB" sz="2400" dirty="0">
                    <a:solidFill>
                      <a:srgbClr val="FF0000"/>
                    </a:solidFill>
                  </a:rPr>
                  <a:t>6</a:t>
                </a:r>
                <a:r>
                  <a:rPr lang="el-GR" sz="2400" dirty="0">
                    <a:solidFill>
                      <a:srgbClr val="FF0000"/>
                    </a:solidFill>
                  </a:rPr>
                  <a:t>×</a:t>
                </a:r>
                <a:r>
                  <a:rPr lang="en-GB" sz="2400" dirty="0">
                    <a:solidFill>
                      <a:srgbClr val="FF0000"/>
                    </a:solidFill>
                  </a:rPr>
                  <a:t>2.21 ) + (2 x 3.14 x 6 x 6) = 309.4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531B91-DF24-4103-8FB5-76A595F7B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462" y="2713224"/>
                <a:ext cx="10774564" cy="461665"/>
              </a:xfrm>
              <a:prstGeom prst="rect">
                <a:avLst/>
              </a:prstGeom>
              <a:blipFill>
                <a:blip r:embed="rId5"/>
                <a:stretch>
                  <a:fillRect l="-905" t="-14474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63644F6-D734-49C4-B804-E3301AA43AD2}"/>
              </a:ext>
            </a:extLst>
          </p:cNvPr>
          <p:cNvSpPr txBox="1"/>
          <p:nvPr/>
        </p:nvSpPr>
        <p:spPr>
          <a:xfrm>
            <a:off x="2745731" y="5932357"/>
            <a:ext cx="680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Total Surface Area =  339.2 + 791.28 + 169.56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8C39D8-6FAD-467E-96B8-7AF73A017EA5}"/>
                  </a:ext>
                </a:extLst>
              </p:cNvPr>
              <p:cNvSpPr txBox="1"/>
              <p:nvPr/>
            </p:nvSpPr>
            <p:spPr>
              <a:xfrm>
                <a:off x="6115816" y="4035058"/>
                <a:ext cx="2140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 339.2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8C39D8-6FAD-467E-96B8-7AF73A017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816" y="4035058"/>
                <a:ext cx="2140423" cy="461665"/>
              </a:xfrm>
              <a:prstGeom prst="rect">
                <a:avLst/>
              </a:prstGeom>
              <a:blipFill>
                <a:blip r:embed="rId6"/>
                <a:stretch>
                  <a:fillRect l="-4274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B92F37-4F80-4291-A56F-0C40A209ABE4}"/>
                  </a:ext>
                </a:extLst>
              </p:cNvPr>
              <p:cNvSpPr/>
              <p:nvPr/>
            </p:nvSpPr>
            <p:spPr>
              <a:xfrm>
                <a:off x="6149949" y="4768570"/>
                <a:ext cx="21466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 791.28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B92F37-4F80-4291-A56F-0C40A209A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949" y="4768570"/>
                <a:ext cx="2146678" cy="461665"/>
              </a:xfrm>
              <a:prstGeom prst="rect">
                <a:avLst/>
              </a:prstGeom>
              <a:blipFill>
                <a:blip r:embed="rId7"/>
                <a:stretch>
                  <a:fillRect l="-454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02FB470-02D7-474E-9EE2-8F3EDF35AE15}"/>
                  </a:ext>
                </a:extLst>
              </p:cNvPr>
              <p:cNvSpPr/>
              <p:nvPr/>
            </p:nvSpPr>
            <p:spPr>
              <a:xfrm>
                <a:off x="6223663" y="5545496"/>
                <a:ext cx="2079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169.56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02FB470-02D7-474E-9EE2-8F3EDF35A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663" y="5545496"/>
                <a:ext cx="2079352" cy="461665"/>
              </a:xfrm>
              <a:prstGeom prst="rect">
                <a:avLst/>
              </a:prstGeom>
              <a:blipFill>
                <a:blip r:embed="rId8"/>
                <a:stretch>
                  <a:fillRect l="-4692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E78139-082A-4196-B90A-F6AD6AE4B825}"/>
                  </a:ext>
                </a:extLst>
              </p:cNvPr>
              <p:cNvSpPr/>
              <p:nvPr/>
            </p:nvSpPr>
            <p:spPr>
              <a:xfrm>
                <a:off x="5303912" y="6320771"/>
                <a:ext cx="24384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 1 300.04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E78139-082A-4196-B90A-F6AD6AE4B8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12" y="6320771"/>
                <a:ext cx="2438424" cy="461665"/>
              </a:xfrm>
              <a:prstGeom prst="rect">
                <a:avLst/>
              </a:prstGeom>
              <a:blipFill>
                <a:blip r:embed="rId9"/>
                <a:stretch>
                  <a:fillRect l="-375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3">
            <a:extLst>
              <a:ext uri="{FF2B5EF4-FFF2-40B4-BE49-F238E27FC236}">
                <a16:creationId xmlns:a16="http://schemas.microsoft.com/office/drawing/2014/main" id="{3C44365B-0D92-4382-965F-9FDAF6B652D1}"/>
              </a:ext>
            </a:extLst>
          </p:cNvPr>
          <p:cNvSpPr txBox="1"/>
          <p:nvPr/>
        </p:nvSpPr>
        <p:spPr>
          <a:xfrm>
            <a:off x="9826751" y="5573368"/>
            <a:ext cx="1762961" cy="12686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5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8: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eighth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The Unit Cube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CAA4B3-FAE3-4BDD-83AB-6E5031CBF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436323"/>
            <a:ext cx="2227481" cy="1854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BFE52D-CA18-48E7-B3D5-D0D1D5B14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479" y="1462122"/>
            <a:ext cx="2538713" cy="1977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ED8D2E-0008-4113-A855-C95175B74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833979"/>
            <a:ext cx="1956121" cy="25675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5DF55A-C2AD-4AC5-BBE8-012C29118707}"/>
              </a:ext>
            </a:extLst>
          </p:cNvPr>
          <p:cNvSpPr/>
          <p:nvPr/>
        </p:nvSpPr>
        <p:spPr>
          <a:xfrm>
            <a:off x="2495600" y="802160"/>
            <a:ext cx="6377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2. What is the volume of each of these solids: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C18382-1AEB-4122-B6C8-8FEEE1AF562C}"/>
              </a:ext>
            </a:extLst>
          </p:cNvPr>
          <p:cNvSpPr/>
          <p:nvPr/>
        </p:nvSpPr>
        <p:spPr>
          <a:xfrm>
            <a:off x="2639616" y="3861048"/>
            <a:ext cx="5469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3. (a) What is the volume of the cube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D4B973-99AE-41BE-8E51-747AE4F3B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296" y="3933056"/>
            <a:ext cx="2884926" cy="25675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B37A87-3868-4C59-B26C-CF577C6786DC}"/>
              </a:ext>
            </a:extLst>
          </p:cNvPr>
          <p:cNvSpPr/>
          <p:nvPr/>
        </p:nvSpPr>
        <p:spPr>
          <a:xfrm>
            <a:off x="2993795" y="4749434"/>
            <a:ext cx="5262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(b) The top layer is cut off.</a:t>
            </a:r>
          </a:p>
          <a:p>
            <a:r>
              <a:rPr lang="en-GB" sz="2400" dirty="0"/>
              <a:t>What is the volume of the solid that remains?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E10B0A-4429-4F0C-AD53-004CDECA38E2}"/>
              </a:ext>
            </a:extLst>
          </p:cNvPr>
          <p:cNvSpPr/>
          <p:nvPr/>
        </p:nvSpPr>
        <p:spPr>
          <a:xfrm>
            <a:off x="2333749" y="1327828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9D86F5-A728-4280-A284-2D5895C018DD}"/>
              </a:ext>
            </a:extLst>
          </p:cNvPr>
          <p:cNvSpPr/>
          <p:nvPr/>
        </p:nvSpPr>
        <p:spPr>
          <a:xfrm>
            <a:off x="5356386" y="1311932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4E652A-9300-4D63-B439-4FD14E01E996}"/>
              </a:ext>
            </a:extLst>
          </p:cNvPr>
          <p:cNvSpPr/>
          <p:nvPr/>
        </p:nvSpPr>
        <p:spPr>
          <a:xfrm>
            <a:off x="8971113" y="810544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D023A8-3EE4-43EC-99C1-CFD90B9102CB}"/>
                  </a:ext>
                </a:extLst>
              </p:cNvPr>
              <p:cNvSpPr txBox="1"/>
              <p:nvPr/>
            </p:nvSpPr>
            <p:spPr>
              <a:xfrm>
                <a:off x="3454734" y="3333387"/>
                <a:ext cx="9720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D023A8-3EE4-43EC-99C1-CFD90B910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34" y="3333387"/>
                <a:ext cx="972073" cy="461665"/>
              </a:xfrm>
              <a:prstGeom prst="rect">
                <a:avLst/>
              </a:prstGeom>
              <a:blipFill>
                <a:blip r:embed="rId6"/>
                <a:stretch>
                  <a:fillRect l="-10063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5ED2ADD-20FF-4D14-8202-F644D7A4E706}"/>
                  </a:ext>
                </a:extLst>
              </p:cNvPr>
              <p:cNvSpPr/>
              <p:nvPr/>
            </p:nvSpPr>
            <p:spPr>
              <a:xfrm>
                <a:off x="6712593" y="3432687"/>
                <a:ext cx="976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5ED2ADD-20FF-4D14-8202-F644D7A4E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93" y="3432687"/>
                <a:ext cx="976486" cy="461665"/>
              </a:xfrm>
              <a:prstGeom prst="rect">
                <a:avLst/>
              </a:prstGeom>
              <a:blipFill>
                <a:blip r:embed="rId7"/>
                <a:stretch>
                  <a:fillRect l="-937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E721D5-9BCF-462B-A642-E74F764F553D}"/>
                  </a:ext>
                </a:extLst>
              </p:cNvPr>
              <p:cNvSpPr/>
              <p:nvPr/>
            </p:nvSpPr>
            <p:spPr>
              <a:xfrm>
                <a:off x="10042201" y="3387285"/>
                <a:ext cx="976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E721D5-9BCF-462B-A642-E74F764F5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201" y="3387285"/>
                <a:ext cx="976486" cy="461665"/>
              </a:xfrm>
              <a:prstGeom prst="rect">
                <a:avLst/>
              </a:prstGeom>
              <a:blipFill>
                <a:blip r:embed="rId8"/>
                <a:stretch>
                  <a:fillRect l="-9317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866F998-A8EC-447A-AF52-74172C481A7F}"/>
                  </a:ext>
                </a:extLst>
              </p:cNvPr>
              <p:cNvSpPr/>
              <p:nvPr/>
            </p:nvSpPr>
            <p:spPr>
              <a:xfrm>
                <a:off x="3031163" y="4316140"/>
                <a:ext cx="41456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3 cm x 3 cm x 3 cm = 27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866F998-A8EC-447A-AF52-74172C481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163" y="4316140"/>
                <a:ext cx="4145622" cy="461665"/>
              </a:xfrm>
              <a:prstGeom prst="rect">
                <a:avLst/>
              </a:prstGeom>
              <a:blipFill>
                <a:blip r:embed="rId9"/>
                <a:stretch>
                  <a:fillRect l="-220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D38AF5B-06AE-4A69-BC73-7827B7200EE0}"/>
                  </a:ext>
                </a:extLst>
              </p:cNvPr>
              <p:cNvSpPr/>
              <p:nvPr/>
            </p:nvSpPr>
            <p:spPr>
              <a:xfrm>
                <a:off x="4536126" y="5488098"/>
                <a:ext cx="1148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D38AF5B-06AE-4A69-BC73-7827B7200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126" y="5488098"/>
                <a:ext cx="1148007" cy="461665"/>
              </a:xfrm>
              <a:prstGeom prst="rect">
                <a:avLst/>
              </a:prstGeom>
              <a:blipFill>
                <a:blip r:embed="rId10"/>
                <a:stretch>
                  <a:fillRect l="-7979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2855640" y="1452236"/>
            <a:ext cx="2227481" cy="18461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5930657" y="1453554"/>
            <a:ext cx="2539535" cy="19857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9552384" y="820674"/>
            <a:ext cx="1956121" cy="25666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8760295" y="3943665"/>
            <a:ext cx="2900459" cy="25745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28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1: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first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0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EE8E2B-D52D-40CF-B76C-E97E8FFDE0DF}"/>
              </a:ext>
            </a:extLst>
          </p:cNvPr>
          <p:cNvSpPr/>
          <p:nvPr/>
        </p:nvSpPr>
        <p:spPr bwMode="auto">
          <a:xfrm>
            <a:off x="4988073" y="5578277"/>
            <a:ext cx="3295789" cy="83129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1C2DCD-169D-466E-B150-A3F9BA139906}"/>
              </a:ext>
            </a:extLst>
          </p:cNvPr>
          <p:cNvSpPr/>
          <p:nvPr/>
        </p:nvSpPr>
        <p:spPr bwMode="auto">
          <a:xfrm>
            <a:off x="3680459" y="1444769"/>
            <a:ext cx="4780280" cy="64766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44168" y="712680"/>
            <a:ext cx="972108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In this section we consider the volume of a cube and the units of volume.</a:t>
            </a: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Volume of a Cube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A0B065-1BE3-4B1E-9B02-EA84F91C12E0}"/>
                  </a:ext>
                </a:extLst>
              </p:cNvPr>
              <p:cNvSpPr/>
              <p:nvPr/>
            </p:nvSpPr>
            <p:spPr>
              <a:xfrm>
                <a:off x="3713191" y="1572567"/>
                <a:ext cx="47148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Volume of a cube = </a:t>
                </a:r>
                <a:r>
                  <a:rPr lang="en-GB" sz="2400" dirty="0" err="1"/>
                  <a:t>a×a×a</a:t>
                </a:r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A0B065-1BE3-4B1E-9B02-EA84F91C1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191" y="1572567"/>
                <a:ext cx="4714817" cy="461665"/>
              </a:xfrm>
              <a:prstGeom prst="rect">
                <a:avLst/>
              </a:prstGeom>
              <a:blipFill>
                <a:blip r:embed="rId4"/>
                <a:stretch>
                  <a:fillRect l="-1938" t="-14474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5CE1A2B-B3F8-42C3-A039-117DB127F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3321" y="1234883"/>
            <a:ext cx="1741593" cy="14331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DED2A9-B594-440D-B03C-D6BE80189EFD}"/>
              </a:ext>
            </a:extLst>
          </p:cNvPr>
          <p:cNvSpPr/>
          <p:nvPr/>
        </p:nvSpPr>
        <p:spPr>
          <a:xfrm>
            <a:off x="2397355" y="2191343"/>
            <a:ext cx="6893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where a is the length of the each side of the cube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2A2643-3493-456B-88DD-FAC41E2D7F65}"/>
                  </a:ext>
                </a:extLst>
              </p:cNvPr>
              <p:cNvSpPr/>
              <p:nvPr/>
            </p:nvSpPr>
            <p:spPr>
              <a:xfrm>
                <a:off x="2397355" y="2720596"/>
                <a:ext cx="86409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Note:  If the sides of the cube are measured in cm, the volume will be measured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2A2643-3493-456B-88DD-FAC41E2D7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355" y="2720596"/>
                <a:ext cx="8640960" cy="830997"/>
              </a:xfrm>
              <a:prstGeom prst="rect">
                <a:avLst/>
              </a:prstGeom>
              <a:blipFill>
                <a:blip r:embed="rId6"/>
                <a:stretch>
                  <a:fillRect l="-1058" t="-5109" r="-1410" b="-16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27CE4BD-EF2F-4EE6-9E9E-AC40B163C676}"/>
              </a:ext>
            </a:extLst>
          </p:cNvPr>
          <p:cNvSpPr/>
          <p:nvPr/>
        </p:nvSpPr>
        <p:spPr>
          <a:xfrm>
            <a:off x="2352606" y="3533884"/>
            <a:ext cx="47787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Example 1</a:t>
            </a:r>
          </a:p>
          <a:p>
            <a:r>
              <a:rPr lang="en-GB" sz="2400" dirty="0"/>
              <a:t>What is the volume of this cube: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21D37-F66D-4418-B2C0-2A65A2EBAB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7323" y="4344775"/>
            <a:ext cx="2296510" cy="21369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000A12-4B6D-4279-B6F6-027A9F756809}"/>
                  </a:ext>
                </a:extLst>
              </p:cNvPr>
              <p:cNvSpPr/>
              <p:nvPr/>
            </p:nvSpPr>
            <p:spPr>
              <a:xfrm>
                <a:off x="4811360" y="4305790"/>
                <a:ext cx="3323411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Solution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Volume = 5 x 5 x 5 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             = 125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GB" sz="2400" dirty="0">
                  <a:solidFill>
                    <a:srgbClr val="FF0000"/>
                  </a:solidFill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000A12-4B6D-4279-B6F6-027A9F756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360" y="4305790"/>
                <a:ext cx="3323411" cy="1877437"/>
              </a:xfrm>
              <a:prstGeom prst="rect">
                <a:avLst/>
              </a:prstGeom>
              <a:blipFill>
                <a:blip r:embed="rId8"/>
                <a:stretch>
                  <a:fillRect l="-2752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C1668F-03BE-4180-8929-8B617EA28ECF}"/>
                  </a:ext>
                </a:extLst>
              </p:cNvPr>
              <p:cNvSpPr/>
              <p:nvPr/>
            </p:nvSpPr>
            <p:spPr>
              <a:xfrm>
                <a:off x="8314433" y="3088986"/>
                <a:ext cx="396044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Example 2</a:t>
                </a:r>
              </a:p>
              <a:p>
                <a:r>
                  <a:rPr lang="en-GB" sz="2400" dirty="0"/>
                  <a:t>What is the volume of this cube in (a)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, (b)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C1668F-03BE-4180-8929-8B617EA28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433" y="3088986"/>
                <a:ext cx="3960440" cy="1200329"/>
              </a:xfrm>
              <a:prstGeom prst="rect">
                <a:avLst/>
              </a:prstGeom>
              <a:blipFill>
                <a:blip r:embed="rId9"/>
                <a:stretch>
                  <a:fillRect l="-2462" t="-3553" b="-11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D50642-7D59-491D-8A0D-35E0E48799B0}"/>
                  </a:ext>
                </a:extLst>
              </p:cNvPr>
              <p:cNvSpPr/>
              <p:nvPr/>
            </p:nvSpPr>
            <p:spPr>
              <a:xfrm>
                <a:off x="8283862" y="5545154"/>
                <a:ext cx="40683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Solution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Volume = 2 x 2 x 2 = 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D50642-7D59-491D-8A0D-35E0E4879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862" y="5545154"/>
                <a:ext cx="4068314" cy="830997"/>
              </a:xfrm>
              <a:prstGeom prst="rect">
                <a:avLst/>
              </a:prstGeom>
              <a:blipFill>
                <a:blip r:embed="rId10"/>
                <a:stretch>
                  <a:fillRect l="-2399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80F03FF-F921-4203-B98C-2029C8925A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9237" y="4242798"/>
            <a:ext cx="1966097" cy="1588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E13905-5CBA-4C53-B279-607F50ED19C3}"/>
                  </a:ext>
                </a:extLst>
              </p:cNvPr>
              <p:cNvSpPr txBox="1"/>
              <p:nvPr/>
            </p:nvSpPr>
            <p:spPr>
              <a:xfrm>
                <a:off x="9523499" y="6250853"/>
                <a:ext cx="2668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8 000 000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E13905-5CBA-4C53-B279-607F50ED1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499" y="6250853"/>
                <a:ext cx="2668501" cy="461665"/>
              </a:xfrm>
              <a:prstGeom prst="rect">
                <a:avLst/>
              </a:prstGeom>
              <a:blipFill>
                <a:blip r:embed="rId12"/>
                <a:stretch>
                  <a:fillRect l="-342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791C8AC0-98DF-46F0-8F5B-032250D5A69F}"/>
              </a:ext>
            </a:extLst>
          </p:cNvPr>
          <p:cNvSpPr/>
          <p:nvPr/>
        </p:nvSpPr>
        <p:spPr>
          <a:xfrm>
            <a:off x="11192556" y="614531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30884A-BAA0-4D98-A7AD-E032B97FD22D}"/>
                  </a:ext>
                </a:extLst>
              </p:cNvPr>
              <p:cNvSpPr txBox="1"/>
              <p:nvPr/>
            </p:nvSpPr>
            <p:spPr>
              <a:xfrm>
                <a:off x="5087888" y="5754489"/>
                <a:ext cx="3024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GB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= 1000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30884A-BAA0-4D98-A7AD-E032B97FD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8" y="5754489"/>
                <a:ext cx="3024336" cy="461665"/>
              </a:xfrm>
              <a:prstGeom prst="rect">
                <a:avLst/>
              </a:prstGeom>
              <a:blipFill>
                <a:blip r:embed="rId13"/>
                <a:stretch>
                  <a:fillRect l="-60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1C23DE1E-75FC-4FC8-9EB7-63BDC704DD45}"/>
              </a:ext>
            </a:extLst>
          </p:cNvPr>
          <p:cNvSpPr/>
          <p:nvPr/>
        </p:nvSpPr>
        <p:spPr>
          <a:xfrm>
            <a:off x="5380612" y="322894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9290589" y="1244011"/>
            <a:ext cx="1774325" cy="14311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2464502" y="4345025"/>
            <a:ext cx="2309331" cy="21366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9637292" y="4242799"/>
            <a:ext cx="1994813" cy="15883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380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Volume of a cube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117BF5-CAE5-4044-8101-1123A0B4A0DC}"/>
              </a:ext>
            </a:extLst>
          </p:cNvPr>
          <p:cNvSpPr/>
          <p:nvPr/>
        </p:nvSpPr>
        <p:spPr>
          <a:xfrm>
            <a:off x="2469245" y="748166"/>
            <a:ext cx="6410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1. What is the volume of each of these cubes: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6A26C-DEC2-40B9-A86D-23F754076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85" y="1356199"/>
            <a:ext cx="2643173" cy="219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A2C217-8D75-4827-9D02-5D2877511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69"/>
          <a:stretch/>
        </p:blipFill>
        <p:spPr>
          <a:xfrm>
            <a:off x="6897235" y="1346237"/>
            <a:ext cx="2571643" cy="1972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E7585F-E239-482F-BD26-2497878E4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4111161"/>
            <a:ext cx="2724111" cy="2019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B592D6-50AB-47EF-BA50-E989DA791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893" y="4045283"/>
            <a:ext cx="2483955" cy="2143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591A8C-0075-468F-B43B-8A1708F96E3E}"/>
                  </a:ext>
                </a:extLst>
              </p:cNvPr>
              <p:cNvSpPr txBox="1"/>
              <p:nvPr/>
            </p:nvSpPr>
            <p:spPr>
              <a:xfrm>
                <a:off x="2783632" y="3554142"/>
                <a:ext cx="2794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3 x 3 x 3 = 27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591A8C-0075-468F-B43B-8A1708F96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2" y="3554142"/>
                <a:ext cx="2794950" cy="461665"/>
              </a:xfrm>
              <a:prstGeom prst="rect">
                <a:avLst/>
              </a:prstGeom>
              <a:blipFill>
                <a:blip r:embed="rId6"/>
                <a:stretch>
                  <a:fillRect l="-3493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727079-98E0-4ED2-A9D3-DA9D4CBF3A4F}"/>
                  </a:ext>
                </a:extLst>
              </p:cNvPr>
              <p:cNvSpPr/>
              <p:nvPr/>
            </p:nvSpPr>
            <p:spPr>
              <a:xfrm>
                <a:off x="6370857" y="3389487"/>
                <a:ext cx="38570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1.5 x 1.5 x 1.5 = 3.375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727079-98E0-4ED2-A9D3-DA9D4CBF3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57" y="3389487"/>
                <a:ext cx="3857082" cy="461665"/>
              </a:xfrm>
              <a:prstGeom prst="rect">
                <a:avLst/>
              </a:prstGeom>
              <a:blipFill>
                <a:blip r:embed="rId7"/>
                <a:stretch>
                  <a:fillRect l="-237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381EA5-3109-4D4D-A614-DB426A337983}"/>
                  </a:ext>
                </a:extLst>
              </p:cNvPr>
              <p:cNvSpPr/>
              <p:nvPr/>
            </p:nvSpPr>
            <p:spPr>
              <a:xfrm>
                <a:off x="2887280" y="6346323"/>
                <a:ext cx="26596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4 x 4 x 4 = 64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381EA5-3109-4D4D-A614-DB426A3379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280" y="6346323"/>
                <a:ext cx="2659639" cy="461665"/>
              </a:xfrm>
              <a:prstGeom prst="rect">
                <a:avLst/>
              </a:prstGeom>
              <a:blipFill>
                <a:blip r:embed="rId8"/>
                <a:stretch>
                  <a:fillRect l="-367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DD28F83-B04C-40A6-A023-3139772FF59E}"/>
                  </a:ext>
                </a:extLst>
              </p:cNvPr>
              <p:cNvSpPr/>
              <p:nvPr/>
            </p:nvSpPr>
            <p:spPr>
              <a:xfrm>
                <a:off x="7000324" y="6234204"/>
                <a:ext cx="4028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2.5 x 2.5 x 2.5 = 15.625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DD28F83-B04C-40A6-A023-3139772FF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324" y="6234204"/>
                <a:ext cx="4028603" cy="461665"/>
              </a:xfrm>
              <a:prstGeom prst="rect">
                <a:avLst/>
              </a:prstGeom>
              <a:blipFill>
                <a:blip r:embed="rId9"/>
                <a:stretch>
                  <a:fillRect l="-2269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3B56808-EBDD-4C3D-9CD8-945F2A23BFBD}"/>
              </a:ext>
            </a:extLst>
          </p:cNvPr>
          <p:cNvSpPr txBox="1"/>
          <p:nvPr/>
        </p:nvSpPr>
        <p:spPr>
          <a:xfrm>
            <a:off x="6370857" y="125466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B0E2BE-EDBB-4884-AC18-322C0CB3003D}"/>
              </a:ext>
            </a:extLst>
          </p:cNvPr>
          <p:cNvSpPr/>
          <p:nvPr/>
        </p:nvSpPr>
        <p:spPr>
          <a:xfrm>
            <a:off x="2220619" y="3911106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EE4EDA-74D4-49E0-B21A-ED655B58812E}"/>
              </a:ext>
            </a:extLst>
          </p:cNvPr>
          <p:cNvSpPr/>
          <p:nvPr/>
        </p:nvSpPr>
        <p:spPr>
          <a:xfrm>
            <a:off x="2154341" y="1242797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5B0236-8715-4FE2-A048-08EDA965C9E3}"/>
              </a:ext>
            </a:extLst>
          </p:cNvPr>
          <p:cNvSpPr/>
          <p:nvPr/>
        </p:nvSpPr>
        <p:spPr>
          <a:xfrm>
            <a:off x="6986327" y="4051723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(d)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2736949" y="1356199"/>
            <a:ext cx="2637010" cy="21979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6897235" y="1347573"/>
            <a:ext cx="2571643" cy="1971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2831599" y="4051722"/>
            <a:ext cx="2483955" cy="21372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7608168" y="4111162"/>
            <a:ext cx="2724112" cy="2043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8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Skill Check: Volume of a cube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395E6-72E0-4165-A025-66744CE8F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448" y="908720"/>
            <a:ext cx="2185625" cy="22322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EB7F0D-A54B-499E-BCBE-79626B7DFD54}"/>
              </a:ext>
            </a:extLst>
          </p:cNvPr>
          <p:cNvSpPr/>
          <p:nvPr/>
        </p:nvSpPr>
        <p:spPr>
          <a:xfrm>
            <a:off x="2359264" y="686016"/>
            <a:ext cx="54865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2.	This 'staircase' is built from wooden cubes with sides of length 6 cm.</a:t>
            </a:r>
          </a:p>
          <a:p>
            <a:r>
              <a:rPr lang="en-GB" sz="2400" dirty="0"/>
              <a:t>(a)	What is the volume of the staircase?</a:t>
            </a:r>
          </a:p>
          <a:p>
            <a:r>
              <a:rPr lang="en-GB" sz="2400" dirty="0"/>
              <a:t>(b)	A similar staircase is 4 blocks high instead of 3.  What is the volume of this staircase?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C4A3CB-25CE-4A93-96A2-E7D660EAAF7D}"/>
                  </a:ext>
                </a:extLst>
              </p:cNvPr>
              <p:cNvSpPr/>
              <p:nvPr/>
            </p:nvSpPr>
            <p:spPr>
              <a:xfrm>
                <a:off x="2359264" y="3304928"/>
                <a:ext cx="9639782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3.	A cube has sides of length 30 cm.  What is the volume of the cube </a:t>
                </a:r>
              </a:p>
              <a:p>
                <a:r>
                  <a:rPr lang="en-GB" sz="2400" dirty="0"/>
                  <a:t>(a)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  <a:p>
                <a:r>
                  <a:rPr lang="en-GB" sz="2400" dirty="0"/>
                  <a:t>(b)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C4A3CB-25CE-4A93-96A2-E7D660EAA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264" y="3304928"/>
                <a:ext cx="9639782" cy="1508105"/>
              </a:xfrm>
              <a:prstGeom prst="rect">
                <a:avLst/>
              </a:prstGeom>
              <a:blipFill>
                <a:blip r:embed="rId3"/>
                <a:stretch>
                  <a:fillRect l="-949" t="-2823" r="-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4E88B50-EC4D-42D5-87C7-16997E8AA21D}"/>
              </a:ext>
            </a:extLst>
          </p:cNvPr>
          <p:cNvSpPr/>
          <p:nvPr/>
        </p:nvSpPr>
        <p:spPr>
          <a:xfrm>
            <a:off x="2359264" y="4581128"/>
            <a:ext cx="92750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4. A large box is a cube with sides of length 80 cm.  Smaller boxes, which are also cubes, have sides of lengths 20 cm.</a:t>
            </a:r>
          </a:p>
          <a:p>
            <a:r>
              <a:rPr lang="en-GB" sz="2400" dirty="0"/>
              <a:t>(a)	What is the volume of the large box?</a:t>
            </a:r>
          </a:p>
          <a:p>
            <a:r>
              <a:rPr lang="en-GB" sz="2400" dirty="0"/>
              <a:t>(b)	What is the volume of a small box?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endParaRPr lang="en-GB" sz="2400" dirty="0"/>
          </a:p>
          <a:p>
            <a:r>
              <a:rPr lang="en-GB" sz="2400" dirty="0"/>
              <a:t>(c)	How many small boxes will fit in the large box?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BED040-3537-4166-BF57-BCCBA2C8B4E3}"/>
                  </a:ext>
                </a:extLst>
              </p:cNvPr>
              <p:cNvSpPr txBox="1"/>
              <p:nvPr/>
            </p:nvSpPr>
            <p:spPr>
              <a:xfrm>
                <a:off x="4070139" y="1771454"/>
                <a:ext cx="3726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(6 x 6 x 6) x 6 = 1296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BED040-3537-4166-BF57-BCCBA2C8B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139" y="1771454"/>
                <a:ext cx="3726486" cy="461665"/>
              </a:xfrm>
              <a:prstGeom prst="rect">
                <a:avLst/>
              </a:prstGeom>
              <a:blipFill>
                <a:blip r:embed="rId4"/>
                <a:stretch>
                  <a:fillRect l="-2619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810A0BD-B2EB-496E-9011-22A3916527C7}"/>
                  </a:ext>
                </a:extLst>
              </p:cNvPr>
              <p:cNvSpPr/>
              <p:nvPr/>
            </p:nvSpPr>
            <p:spPr>
              <a:xfrm>
                <a:off x="4542373" y="2940512"/>
                <a:ext cx="41311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(6 x 6 x 6) x 10 = 12960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810A0BD-B2EB-496E-9011-22A391652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373" y="2940512"/>
                <a:ext cx="4131196" cy="461665"/>
              </a:xfrm>
              <a:prstGeom prst="rect">
                <a:avLst/>
              </a:prstGeom>
              <a:blipFill>
                <a:blip r:embed="rId5"/>
                <a:stretch>
                  <a:fillRect l="-221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0FCE75-3835-46A4-8322-B7A07359EAA1}"/>
                  </a:ext>
                </a:extLst>
              </p:cNvPr>
              <p:cNvSpPr/>
              <p:nvPr/>
            </p:nvSpPr>
            <p:spPr>
              <a:xfrm>
                <a:off x="3458334" y="3706423"/>
                <a:ext cx="37737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30 x 30 x 30 = 27 000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0FCE75-3835-46A4-8322-B7A07359E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334" y="3706423"/>
                <a:ext cx="3773725" cy="461665"/>
              </a:xfrm>
              <a:prstGeom prst="rect">
                <a:avLst/>
              </a:prstGeom>
              <a:blipFill>
                <a:blip r:embed="rId6"/>
                <a:stretch>
                  <a:fillRect l="-2423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9387D2-CF62-483D-9560-7D82081465BC}"/>
                  </a:ext>
                </a:extLst>
              </p:cNvPr>
              <p:cNvSpPr/>
              <p:nvPr/>
            </p:nvSpPr>
            <p:spPr>
              <a:xfrm>
                <a:off x="3458334" y="4064833"/>
                <a:ext cx="454962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0.3 x 0.3 x 0.3 = 0.027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9387D2-CF62-483D-9560-7D8208146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334" y="4064833"/>
                <a:ext cx="4549622" cy="461665"/>
              </a:xfrm>
              <a:prstGeom prst="rect">
                <a:avLst/>
              </a:prstGeom>
              <a:blipFill>
                <a:blip r:embed="rId7"/>
                <a:stretch>
                  <a:fillRect l="-2008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A3FC11-FDEB-4965-80CC-2A5575F8EAC2}"/>
                  </a:ext>
                </a:extLst>
              </p:cNvPr>
              <p:cNvSpPr/>
              <p:nvPr/>
            </p:nvSpPr>
            <p:spPr>
              <a:xfrm>
                <a:off x="7924948" y="5298215"/>
                <a:ext cx="39975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80 x 80 x 80 = 512 000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A3FC11-FDEB-4965-80CC-2A5575F8E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948" y="5298215"/>
                <a:ext cx="3997515" cy="461665"/>
              </a:xfrm>
              <a:prstGeom prst="rect">
                <a:avLst/>
              </a:prstGeom>
              <a:blipFill>
                <a:blip r:embed="rId8"/>
                <a:stretch>
                  <a:fillRect l="-228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3188AD5-E5E2-4A59-B832-23F7C6BF87D4}"/>
                  </a:ext>
                </a:extLst>
              </p:cNvPr>
              <p:cNvSpPr/>
              <p:nvPr/>
            </p:nvSpPr>
            <p:spPr>
              <a:xfrm>
                <a:off x="7924948" y="5698592"/>
                <a:ext cx="35272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20 x 20 x 20 = 8000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3188AD5-E5E2-4A59-B832-23F7C6BF8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948" y="5698592"/>
                <a:ext cx="3527277" cy="461665"/>
              </a:xfrm>
              <a:prstGeom prst="rect">
                <a:avLst/>
              </a:prstGeom>
              <a:blipFill>
                <a:blip r:embed="rId9"/>
                <a:stretch>
                  <a:fillRect l="-259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4EDFF6F-E497-467C-A74C-3FAE3483F8A2}"/>
              </a:ext>
            </a:extLst>
          </p:cNvPr>
          <p:cNvSpPr txBox="1"/>
          <p:nvPr/>
        </p:nvSpPr>
        <p:spPr>
          <a:xfrm>
            <a:off x="9387433" y="6041649"/>
            <a:ext cx="161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64 boxes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7A5E4D28-4D4E-483A-B063-6B0AF6912090}"/>
              </a:ext>
            </a:extLst>
          </p:cNvPr>
          <p:cNvSpPr txBox="1"/>
          <p:nvPr/>
        </p:nvSpPr>
        <p:spPr>
          <a:xfrm>
            <a:off x="8585910" y="908720"/>
            <a:ext cx="2205351" cy="22322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83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Alapértelmezett terv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lapértelmezett terv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42D3088D216458E0212DCF115C968" ma:contentTypeVersion="13" ma:contentTypeDescription="Create a new document." ma:contentTypeScope="" ma:versionID="dec315d4ad1de463c9cd8d1883a63030">
  <xsd:schema xmlns:xsd="http://www.w3.org/2001/XMLSchema" xmlns:xs="http://www.w3.org/2001/XMLSchema" xmlns:p="http://schemas.microsoft.com/office/2006/metadata/properties" xmlns:ns3="9ee75292-5076-4fcc-bc52-dcc754448144" xmlns:ns4="f7b00057-f5aa-46f4-8410-da255f325540" targetNamespace="http://schemas.microsoft.com/office/2006/metadata/properties" ma:root="true" ma:fieldsID="dd1e531ce6b01eaefd4a7de6ab057d9e" ns3:_="" ns4:_="">
    <xsd:import namespace="9ee75292-5076-4fcc-bc52-dcc754448144"/>
    <xsd:import namespace="f7b00057-f5aa-46f4-8410-da255f32554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75292-5076-4fcc-bc52-dcc7544481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00057-f5aa-46f4-8410-da255f3255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43552F-E41D-424C-8547-11ECC67B9B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D26DF9-5106-4408-AEB8-21B8AFA51FB3}">
  <ds:schemaRefs>
    <ds:schemaRef ds:uri="http://purl.org/dc/terms/"/>
    <ds:schemaRef ds:uri="f7b00057-f5aa-46f4-8410-da255f32554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ee75292-5076-4fcc-bc52-dcc75444814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BE0993-3E8D-4AAE-A529-3CB4C627C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75292-5076-4fcc-bc52-dcc754448144"/>
    <ds:schemaRef ds:uri="f7b00057-f5aa-46f4-8410-da255f3255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4969</Words>
  <Application>Microsoft Office PowerPoint</Application>
  <PresentationFormat>Widescreen</PresentationFormat>
  <Paragraphs>623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ＭＳ Ｐゴシック</vt:lpstr>
      <vt:lpstr>Arial</vt:lpstr>
      <vt:lpstr>Calibri</vt:lpstr>
      <vt:lpstr>Cambria Math</vt:lpstr>
      <vt:lpstr>Times New Roman</vt:lpstr>
      <vt:lpstr>Alapértelmezett terv</vt:lpstr>
      <vt:lpstr>Supporting and Enhancing Mathematics and Statistics Unit: Volume and Surface Area of 3D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Unit1</dc:title>
  <dc:creator>a</dc:creator>
  <cp:lastModifiedBy>Andrew Russell</cp:lastModifiedBy>
  <cp:revision>340</cp:revision>
  <cp:lastPrinted>2016-10-17T08:47:54Z</cp:lastPrinted>
  <dcterms:created xsi:type="dcterms:W3CDTF">2012-10-10T19:07:13Z</dcterms:created>
  <dcterms:modified xsi:type="dcterms:W3CDTF">2021-08-24T11:08:09Z</dcterms:modified>
</cp:coreProperties>
</file>