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36"/>
  </p:notesMasterIdLst>
  <p:handoutMasterIdLst>
    <p:handoutMasterId r:id="rId37"/>
  </p:handoutMasterIdLst>
  <p:sldIdLst>
    <p:sldId id="355" r:id="rId5"/>
    <p:sldId id="283" r:id="rId6"/>
    <p:sldId id="359" r:id="rId7"/>
    <p:sldId id="368" r:id="rId8"/>
    <p:sldId id="367" r:id="rId9"/>
    <p:sldId id="366" r:id="rId10"/>
    <p:sldId id="369" r:id="rId11"/>
    <p:sldId id="371" r:id="rId12"/>
    <p:sldId id="370" r:id="rId13"/>
    <p:sldId id="372" r:id="rId14"/>
    <p:sldId id="373" r:id="rId15"/>
    <p:sldId id="374" r:id="rId16"/>
    <p:sldId id="361" r:id="rId17"/>
    <p:sldId id="358" r:id="rId18"/>
    <p:sldId id="375" r:id="rId19"/>
    <p:sldId id="379" r:id="rId20"/>
    <p:sldId id="378" r:id="rId21"/>
    <p:sldId id="377" r:id="rId22"/>
    <p:sldId id="362" r:id="rId23"/>
    <p:sldId id="357" r:id="rId24"/>
    <p:sldId id="380" r:id="rId25"/>
    <p:sldId id="381" r:id="rId26"/>
    <p:sldId id="382" r:id="rId27"/>
    <p:sldId id="389" r:id="rId28"/>
    <p:sldId id="363" r:id="rId29"/>
    <p:sldId id="383" r:id="rId30"/>
    <p:sldId id="386" r:id="rId31"/>
    <p:sldId id="384" r:id="rId32"/>
    <p:sldId id="387" r:id="rId33"/>
    <p:sldId id="388" r:id="rId34"/>
    <p:sldId id="385" r:id="rId35"/>
  </p:sldIdLst>
  <p:sldSz cx="12192000" cy="6858000"/>
  <p:notesSz cx="6858000" cy="9144000"/>
  <p:defaultTextStyle>
    <a:defPPr>
      <a:defRPr lang="en-GB"/>
    </a:defPPr>
    <a:lvl1pPr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6"/>
  </p:normalViewPr>
  <p:slideViewPr>
    <p:cSldViewPr>
      <p:cViewPr varScale="1">
        <p:scale>
          <a:sx n="108" d="100"/>
          <a:sy n="108" d="100"/>
        </p:scale>
        <p:origin x="138"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0" hangingPunct="0">
              <a:buClr>
                <a:srgbClr val="000000"/>
              </a:buClr>
              <a:buSzPct val="100000"/>
              <a:buFont typeface="Times New Roman" charset="0"/>
              <a:buNone/>
              <a:defRPr sz="1200">
                <a:latin typeface="Arial" charset="0"/>
                <a:ea typeface="ＭＳ Ｐゴシック" charset="0"/>
                <a:cs typeface="ＭＳ Ｐゴシック" charset="0"/>
              </a:defRPr>
            </a:lvl1pPr>
          </a:lstStyle>
          <a:p>
            <a:pPr>
              <a:defRPr/>
            </a:pPr>
            <a:endParaRPr lang="en-US"/>
          </a:p>
        </p:txBody>
      </p:sp>
      <p:sp>
        <p:nvSpPr>
          <p:cNvPr id="44035" name="Rectangle 3"/>
          <p:cNvSpPr>
            <a:spLocks noGrp="1" noChangeArrowheads="1"/>
          </p:cNvSpPr>
          <p:nvPr>
            <p:ph type="dt" sz="quarter"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0" hangingPunct="0">
              <a:buClr>
                <a:srgbClr val="000000"/>
              </a:buClr>
              <a:buSzPct val="100000"/>
              <a:buFont typeface="Times New Roman" panose="02020603050405020304" pitchFamily="18" charset="0"/>
              <a:buNone/>
              <a:defRPr sz="1200"/>
            </a:lvl1pPr>
          </a:lstStyle>
          <a:p>
            <a:pPr>
              <a:defRPr/>
            </a:pPr>
            <a:fld id="{68FCC49C-92F4-486F-8D45-77C86ABB1FF0}" type="datetime1">
              <a:rPr lang="en-US" altLang="en-US"/>
              <a:pPr>
                <a:defRPr/>
              </a:pPr>
              <a:t>8/24/2021</a:t>
            </a:fld>
            <a:endParaRPr lang="en-US" altLang="en-US"/>
          </a:p>
        </p:txBody>
      </p:sp>
      <p:sp>
        <p:nvSpPr>
          <p:cNvPr id="44036" name="Rectangle 4"/>
          <p:cNvSpPr>
            <a:spLocks noGrp="1" noChangeArrowheads="1"/>
          </p:cNvSpPr>
          <p:nvPr>
            <p:ph type="ftr" sz="quarter" idx="2"/>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0" hangingPunct="0">
              <a:buClr>
                <a:srgbClr val="000000"/>
              </a:buClr>
              <a:buSzPct val="100000"/>
              <a:buFont typeface="Times New Roman" charset="0"/>
              <a:buNone/>
              <a:defRPr sz="1200">
                <a:latin typeface="Arial" charset="0"/>
                <a:ea typeface="ＭＳ Ｐゴシック" charset="0"/>
                <a:cs typeface="ＭＳ Ｐゴシック" charset="0"/>
              </a:defRPr>
            </a:lvl1pPr>
          </a:lstStyle>
          <a:p>
            <a:pPr>
              <a:defRPr/>
            </a:pPr>
            <a:endParaRPr lang="en-US"/>
          </a:p>
        </p:txBody>
      </p:sp>
      <p:sp>
        <p:nvSpPr>
          <p:cNvPr id="44037" name="Rectangle 5"/>
          <p:cNvSpPr>
            <a:spLocks noGrp="1" noChangeArrowheads="1"/>
          </p:cNvSpPr>
          <p:nvPr>
            <p:ph type="sldNum" sz="quarter" idx="3"/>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0" hangingPunct="0">
              <a:buClr>
                <a:srgbClr val="000000"/>
              </a:buClr>
              <a:buSzPct val="100000"/>
              <a:buFont typeface="Times New Roman" panose="02020603050405020304" pitchFamily="18" charset="0"/>
              <a:buNone/>
              <a:defRPr sz="1200"/>
            </a:lvl1pPr>
          </a:lstStyle>
          <a:p>
            <a:pPr>
              <a:defRPr/>
            </a:pPr>
            <a:fld id="{97D64321-B5A8-47E5-A609-99FAF3D09F8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AutoShape 1"/>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13315" name="Rectangle 2"/>
          <p:cNvSpPr>
            <a:spLocks noGrp="1" noRot="1" noChangeAspect="1" noChangeArrowheads="1"/>
          </p:cNvSpPr>
          <p:nvPr>
            <p:ph type="sldImg"/>
          </p:nvPr>
        </p:nvSpPr>
        <p:spPr bwMode="auto">
          <a:xfrm>
            <a:off x="-17002125" y="-11796713"/>
            <a:ext cx="22204363" cy="12490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3075" name="Rectangle 3"/>
          <p:cNvSpPr>
            <a:spLocks noGrp="1" noChangeArrowheads="1"/>
          </p:cNvSpPr>
          <p:nvPr>
            <p:ph type="body"/>
          </p:nvPr>
        </p:nvSpPr>
        <p:spPr bwMode="auto">
          <a:xfrm>
            <a:off x="685800" y="4343400"/>
            <a:ext cx="5483225" cy="4111625"/>
          </a:xfrm>
          <a:prstGeom prst="rect">
            <a:avLst/>
          </a:prstGeom>
          <a:noFill/>
          <a:ln>
            <a:noFill/>
          </a:ln>
          <a:effectLst/>
        </p:spPr>
        <p:txBody>
          <a:bodyPr vert="horz" wrap="square" lIns="0" tIns="0" rIns="0" bIns="0" numCol="1" anchor="t" anchorCtr="0" compatLnSpc="1">
            <a:prstTxWarp prst="textNoShape">
              <a:avLst/>
            </a:prstTxWarp>
          </a:bodyPr>
          <a:lstStyle/>
          <a:p>
            <a:pPr lvl="0"/>
            <a:endParaRPr lang="hu-HU" noProof="0"/>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2501496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6500224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4540329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8787542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0457333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7020312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1696124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0130690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3954195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15734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4787788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42363278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9247113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4357330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0390272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4596098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927642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443961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823284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858996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9480387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8080272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195121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7278865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5301208"/>
            <a:ext cx="10515600" cy="1325563"/>
          </a:xfrm>
          <a:prstGeom prst="rect">
            <a:avLst/>
          </a:prstGeom>
        </p:spPr>
        <p:txBody>
          <a:bodyPr/>
          <a:lstStyle>
            <a:lvl1pPr>
              <a:defRPr/>
            </a:lvl1pPr>
          </a:lstStyle>
          <a:p>
            <a:r>
              <a:rPr lang="en-US" dirty="0"/>
              <a:t>Enhancing and Supporting Mathematics and Data Science</a:t>
            </a:r>
            <a:endParaRPr lang="en-GB"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95600" y="0"/>
            <a:ext cx="7200800" cy="5503293"/>
          </a:xfrm>
          <a:prstGeom prst="rect">
            <a:avLst/>
          </a:prstGeom>
        </p:spPr>
      </p:pic>
    </p:spTree>
    <p:extLst>
      <p:ext uri="{BB962C8B-B14F-4D97-AF65-F5344CB8AC3E}">
        <p14:creationId xmlns:p14="http://schemas.microsoft.com/office/powerpoint/2010/main" val="342601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4116747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695700" y="2276475"/>
            <a:ext cx="7865533" cy="3092450"/>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609601" y="1604963"/>
            <a:ext cx="10725151" cy="3975100"/>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301244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24385" y="1604963"/>
            <a:ext cx="2736849" cy="3975100"/>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1604963"/>
            <a:ext cx="8011584" cy="3975100"/>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910865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91544" y="3379"/>
            <a:ext cx="10363200" cy="792088"/>
          </a:xfrm>
          <a:prstGeom prst="rect">
            <a:avLst/>
          </a:prstGeom>
        </p:spPr>
        <p:txBody>
          <a:bodyPr/>
          <a:lstStyle>
            <a:lvl1pPr>
              <a:defRPr sz="3600"/>
            </a:lvl1pPr>
          </a:lstStyle>
          <a:p>
            <a:r>
              <a:rPr lang="en-GB" dirty="0"/>
              <a:t>Click to edit Master title style</a:t>
            </a:r>
            <a:endParaRPr lang="en-US" dirty="0"/>
          </a:p>
        </p:txBody>
      </p:sp>
      <p:sp>
        <p:nvSpPr>
          <p:cNvPr id="3" name="Subtitle 2"/>
          <p:cNvSpPr>
            <a:spLocks noGrp="1"/>
          </p:cNvSpPr>
          <p:nvPr>
            <p:ph type="subTitle" idx="1"/>
          </p:nvPr>
        </p:nvSpPr>
        <p:spPr>
          <a:xfrm>
            <a:off x="3215680" y="306896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Tree>
    <p:extLst>
      <p:ext uri="{BB962C8B-B14F-4D97-AF65-F5344CB8AC3E}">
        <p14:creationId xmlns:p14="http://schemas.microsoft.com/office/powerpoint/2010/main" val="2238633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95700" y="2276475"/>
            <a:ext cx="7865533" cy="3092450"/>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a:xfrm>
            <a:off x="609601" y="1604963"/>
            <a:ext cx="10725151" cy="397510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766941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Date Placeholder 3"/>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1079522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95700" y="2276475"/>
            <a:ext cx="7865533" cy="3092450"/>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609600" y="1604963"/>
            <a:ext cx="5259917" cy="3975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72718" y="1604963"/>
            <a:ext cx="5262033" cy="3975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999571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2072438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95700" y="2276475"/>
            <a:ext cx="7865533" cy="3092450"/>
          </a:xfrm>
          <a:prstGeom prst="rect">
            <a:avLst/>
          </a:prstGeom>
        </p:spPr>
        <p:txBody>
          <a:bodyPr/>
          <a:lstStyle/>
          <a:p>
            <a:r>
              <a:rPr lang="en-GB"/>
              <a:t>Click to edit Master title style</a:t>
            </a:r>
            <a:endParaRPr lang="en-US"/>
          </a:p>
        </p:txBody>
      </p:sp>
      <p:sp>
        <p:nvSpPr>
          <p:cNvPr id="3" name="Date Placeholder 2"/>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372605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61412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45341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Rectangle 3"/>
          <p:cNvSpPr/>
          <p:nvPr userDrawn="1"/>
        </p:nvSpPr>
        <p:spPr bwMode="auto">
          <a:xfrm>
            <a:off x="0" y="0"/>
            <a:ext cx="2207568" cy="6858000"/>
          </a:xfrm>
          <a:prstGeom prst="rect">
            <a:avLst/>
          </a:prstGeom>
          <a:solidFill>
            <a:schemeClr val="accent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 name="AutoShape 6" descr="https://liveplymouthac.sharepoint.com/sites/u212/Logo%20files/UoP%20Logo_Centred_Colour.jpg"/>
          <p:cNvSpPr>
            <a:spLocks noChangeAspect="1" noChangeArrowheads="1"/>
          </p:cNvSpPr>
          <p:nvPr userDrawn="1"/>
        </p:nvSpPr>
        <p:spPr bwMode="auto">
          <a:xfrm>
            <a:off x="335360" y="620688"/>
            <a:ext cx="2736304" cy="273630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 name="Picture 2"/>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91085" y="5031616"/>
            <a:ext cx="2389738" cy="1826384"/>
          </a:xfrm>
          <a:prstGeom prst="rect">
            <a:avLst/>
          </a:prstGeom>
        </p:spPr>
      </p:pic>
      <p:sp>
        <p:nvSpPr>
          <p:cNvPr id="5" name="Rectangle 4"/>
          <p:cNvSpPr/>
          <p:nvPr userDrawn="1"/>
        </p:nvSpPr>
        <p:spPr bwMode="auto">
          <a:xfrm>
            <a:off x="2207568" y="0"/>
            <a:ext cx="9984432" cy="620688"/>
          </a:xfrm>
          <a:prstGeom prst="rect">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4915" r:id="rId1"/>
    <p:sldLayoutId id="2147484904" r:id="rId2"/>
    <p:sldLayoutId id="2147484905" r:id="rId3"/>
    <p:sldLayoutId id="2147484906" r:id="rId4"/>
    <p:sldLayoutId id="2147484907" r:id="rId5"/>
    <p:sldLayoutId id="2147484908" r:id="rId6"/>
    <p:sldLayoutId id="2147484909" r:id="rId7"/>
    <p:sldLayoutId id="2147484910" r:id="rId8"/>
    <p:sldLayoutId id="2147484911" r:id="rId9"/>
    <p:sldLayoutId id="2147484912" r:id="rId10"/>
    <p:sldLayoutId id="2147484913" r:id="rId11"/>
    <p:sldLayoutId id="2147484914" r:id="rId12"/>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mj-lt"/>
          <a:ea typeface="+mj-ea"/>
          <a:cs typeface="ＭＳ Ｐゴシック" charset="0"/>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Arial" charset="0"/>
          <a:ea typeface="ＭＳ Ｐゴシック" charset="0"/>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Arial" charset="0"/>
          <a:ea typeface="ＭＳ Ｐゴシック" charset="0"/>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Arial" charset="0"/>
          <a:ea typeface="ＭＳ Ｐゴシック" charset="0"/>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Arial" charset="0"/>
          <a:ea typeface="ＭＳ Ｐゴシック" charset="0"/>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400">
          <a:solidFill>
            <a:srgbClr val="004B8D"/>
          </a:solidFill>
          <a:latin typeface="Arial" charset="0"/>
          <a:ea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400">
          <a:solidFill>
            <a:srgbClr val="004B8D"/>
          </a:solidFill>
          <a:latin typeface="Arial" charset="0"/>
          <a:ea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400">
          <a:solidFill>
            <a:srgbClr val="004B8D"/>
          </a:solidFill>
          <a:latin typeface="Arial" charset="0"/>
          <a:ea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400">
          <a:solidFill>
            <a:srgbClr val="004B8D"/>
          </a:solidFill>
          <a:latin typeface="Arial" charset="0"/>
          <a:ea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4B8D"/>
          </a:solidFill>
          <a:latin typeface="+mn-lt"/>
          <a:ea typeface="+mn-ea"/>
          <a:cs typeface="ＭＳ Ｐゴシック" charset="0"/>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4B8D"/>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4B8D"/>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4B8D"/>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4B8D"/>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4B8D"/>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4B8D"/>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4B8D"/>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4B8D"/>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emf"/></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16.emf"/><Relationship Id="rId4" Type="http://schemas.openxmlformats.org/officeDocument/2006/relationships/image" Target="../media/image15.emf"/></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emf"/></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18.emf"/></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xml"/><Relationship Id="rId5" Type="http://schemas.openxmlformats.org/officeDocument/2006/relationships/image" Target="../media/image20.emf"/><Relationship Id="rId4" Type="http://schemas.openxmlformats.org/officeDocument/2006/relationships/image" Target="../media/image19.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27.png"/><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1.emf"/></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3.xml"/><Relationship Id="rId4" Type="http://schemas.openxmlformats.org/officeDocument/2006/relationships/image" Target="../media/image22.e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3.xml"/><Relationship Id="rId4" Type="http://schemas.openxmlformats.org/officeDocument/2006/relationships/image" Target="../media/image23.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44" y="5301208"/>
            <a:ext cx="11737304" cy="1325563"/>
          </a:xfrm>
        </p:spPr>
        <p:txBody>
          <a:bodyPr/>
          <a:lstStyle/>
          <a:p>
            <a:r>
              <a:rPr lang="en-GB" sz="3600" dirty="0"/>
              <a:t>Supporting and Enhancing Mathematics and Statistics</a:t>
            </a:r>
            <a:br>
              <a:rPr lang="en-GB" sz="3600" dirty="0"/>
            </a:br>
            <a:r>
              <a:rPr lang="en-GB" sz="3600" b="1" dirty="0"/>
              <a:t>Unit: Units of Measure</a:t>
            </a:r>
            <a:endParaRPr lang="en-GB" sz="3600" dirty="0"/>
          </a:p>
        </p:txBody>
      </p:sp>
    </p:spTree>
    <p:extLst>
      <p:ext uri="{BB962C8B-B14F-4D97-AF65-F5344CB8AC3E}">
        <p14:creationId xmlns:p14="http://schemas.microsoft.com/office/powerpoint/2010/main" val="3689271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503712" y="0"/>
            <a:ext cx="748883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3200" b="1" dirty="0"/>
              <a:t>Estimating Imperial Units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325929" y="869315"/>
            <a:ext cx="9645133" cy="1077218"/>
          </a:xfrm>
          <a:prstGeom prst="rect">
            <a:avLst/>
          </a:prstGeom>
          <a:noFill/>
        </p:spPr>
        <p:txBody>
          <a:bodyPr wrap="square" rtlCol="0">
            <a:spAutoFit/>
          </a:bodyPr>
          <a:lstStyle/>
          <a:p>
            <a:r>
              <a:rPr lang="en-GB" sz="2400" dirty="0"/>
              <a:t>You will find the following abbreviations used for imperial units:</a:t>
            </a:r>
          </a:p>
          <a:p>
            <a:pPr marL="457200" indent="-457200">
              <a:buAutoNum type="arabicPeriod"/>
            </a:pPr>
            <a:endParaRPr lang="en-GB" dirty="0"/>
          </a:p>
          <a:p>
            <a:pPr marL="457200" indent="-457200">
              <a:buAutoNum type="arabicPeriod"/>
            </a:pPr>
            <a:endParaRPr lang="en-GB" dirty="0"/>
          </a:p>
        </p:txBody>
      </p:sp>
      <p:sp>
        <p:nvSpPr>
          <p:cNvPr id="4" name="Rectangle 3">
            <a:extLst>
              <a:ext uri="{FF2B5EF4-FFF2-40B4-BE49-F238E27FC236}">
                <a16:creationId xmlns:a16="http://schemas.microsoft.com/office/drawing/2014/main" id="{2D482AD9-1713-4C14-AA61-0AFEEE799142}"/>
              </a:ext>
            </a:extLst>
          </p:cNvPr>
          <p:cNvSpPr/>
          <p:nvPr/>
        </p:nvSpPr>
        <p:spPr>
          <a:xfrm>
            <a:off x="3215680" y="2104335"/>
            <a:ext cx="255198" cy="400110"/>
          </a:xfrm>
          <a:prstGeom prst="rect">
            <a:avLst/>
          </a:prstGeom>
        </p:spPr>
        <p:txBody>
          <a:bodyPr wrap="none">
            <a:spAutoFit/>
          </a:bodyPr>
          <a:lstStyle/>
          <a:p>
            <a:r>
              <a:rPr lang="en-GB" dirty="0"/>
              <a:t> </a:t>
            </a:r>
          </a:p>
        </p:txBody>
      </p:sp>
      <p:sp>
        <p:nvSpPr>
          <p:cNvPr id="5" name="Rectangle 4">
            <a:extLst>
              <a:ext uri="{FF2B5EF4-FFF2-40B4-BE49-F238E27FC236}">
                <a16:creationId xmlns:a16="http://schemas.microsoft.com/office/drawing/2014/main" id="{2914CF3A-67A4-437B-840A-2E0533339851}"/>
              </a:ext>
            </a:extLst>
          </p:cNvPr>
          <p:cNvSpPr/>
          <p:nvPr/>
        </p:nvSpPr>
        <p:spPr>
          <a:xfrm>
            <a:off x="2345658" y="3362016"/>
            <a:ext cx="9217024" cy="1508105"/>
          </a:xfrm>
          <a:prstGeom prst="rect">
            <a:avLst/>
          </a:prstGeom>
        </p:spPr>
        <p:txBody>
          <a:bodyPr wrap="square">
            <a:spAutoFit/>
          </a:bodyPr>
          <a:lstStyle/>
          <a:p>
            <a:r>
              <a:rPr lang="en-GB" sz="2400" dirty="0"/>
              <a:t>but be careful not to use m as an abbreviation for miles because m is a standard abbreviation for metres.</a:t>
            </a:r>
          </a:p>
          <a:p>
            <a:r>
              <a:rPr lang="en-GB" b="1" dirty="0"/>
              <a:t>Example 1</a:t>
            </a:r>
          </a:p>
          <a:p>
            <a:r>
              <a:rPr lang="en-GB" sz="2400" dirty="0"/>
              <a:t>Estimate the length of the following line, in inches:</a:t>
            </a:r>
          </a:p>
        </p:txBody>
      </p:sp>
      <p:pic>
        <p:nvPicPr>
          <p:cNvPr id="6" name="Picture 5">
            <a:extLst>
              <a:ext uri="{FF2B5EF4-FFF2-40B4-BE49-F238E27FC236}">
                <a16:creationId xmlns:a16="http://schemas.microsoft.com/office/drawing/2014/main" id="{6413CD60-F9F6-4FC8-A6F1-6B8CBBBE94F9}"/>
              </a:ext>
            </a:extLst>
          </p:cNvPr>
          <p:cNvPicPr>
            <a:picLocks noChangeAspect="1"/>
          </p:cNvPicPr>
          <p:nvPr/>
        </p:nvPicPr>
        <p:blipFill>
          <a:blip r:embed="rId4"/>
          <a:stretch>
            <a:fillRect/>
          </a:stretch>
        </p:blipFill>
        <p:spPr>
          <a:xfrm>
            <a:off x="3034841" y="1387686"/>
            <a:ext cx="7834726" cy="1947467"/>
          </a:xfrm>
          <a:prstGeom prst="rect">
            <a:avLst/>
          </a:prstGeom>
        </p:spPr>
      </p:pic>
      <p:pic>
        <p:nvPicPr>
          <p:cNvPr id="7" name="Picture 6">
            <a:extLst>
              <a:ext uri="{FF2B5EF4-FFF2-40B4-BE49-F238E27FC236}">
                <a16:creationId xmlns:a16="http://schemas.microsoft.com/office/drawing/2014/main" id="{64E55F5E-0A81-4177-A6B4-AA63799F9FC4}"/>
              </a:ext>
            </a:extLst>
          </p:cNvPr>
          <p:cNvPicPr>
            <a:picLocks noChangeAspect="1"/>
          </p:cNvPicPr>
          <p:nvPr/>
        </p:nvPicPr>
        <p:blipFill>
          <a:blip r:embed="rId5"/>
          <a:stretch>
            <a:fillRect/>
          </a:stretch>
        </p:blipFill>
        <p:spPr>
          <a:xfrm>
            <a:off x="2450593" y="4896984"/>
            <a:ext cx="6868801" cy="268000"/>
          </a:xfrm>
          <a:prstGeom prst="rect">
            <a:avLst/>
          </a:prstGeom>
        </p:spPr>
      </p:pic>
      <p:pic>
        <p:nvPicPr>
          <p:cNvPr id="9" name="Picture 8">
            <a:extLst>
              <a:ext uri="{FF2B5EF4-FFF2-40B4-BE49-F238E27FC236}">
                <a16:creationId xmlns:a16="http://schemas.microsoft.com/office/drawing/2014/main" id="{D07986A7-8514-49AD-BB86-672C77C55419}"/>
              </a:ext>
            </a:extLst>
          </p:cNvPr>
          <p:cNvPicPr>
            <a:picLocks noChangeAspect="1"/>
          </p:cNvPicPr>
          <p:nvPr/>
        </p:nvPicPr>
        <p:blipFill>
          <a:blip r:embed="rId6"/>
          <a:stretch>
            <a:fillRect/>
          </a:stretch>
        </p:blipFill>
        <p:spPr>
          <a:xfrm>
            <a:off x="2477712" y="5266936"/>
            <a:ext cx="6904576" cy="1054133"/>
          </a:xfrm>
          <a:prstGeom prst="rect">
            <a:avLst/>
          </a:prstGeom>
        </p:spPr>
      </p:pic>
      <p:sp>
        <p:nvSpPr>
          <p:cNvPr id="10" name="Rectangle 9">
            <a:extLst>
              <a:ext uri="{FF2B5EF4-FFF2-40B4-BE49-F238E27FC236}">
                <a16:creationId xmlns:a16="http://schemas.microsoft.com/office/drawing/2014/main" id="{3B2C839C-FF52-4967-B292-0417CE5A0E16}"/>
              </a:ext>
            </a:extLst>
          </p:cNvPr>
          <p:cNvSpPr/>
          <p:nvPr/>
        </p:nvSpPr>
        <p:spPr>
          <a:xfrm>
            <a:off x="9728137" y="4500818"/>
            <a:ext cx="2282859" cy="1938992"/>
          </a:xfrm>
          <a:prstGeom prst="rect">
            <a:avLst/>
          </a:prstGeom>
        </p:spPr>
        <p:txBody>
          <a:bodyPr wrap="square">
            <a:spAutoFit/>
          </a:bodyPr>
          <a:lstStyle/>
          <a:p>
            <a:r>
              <a:rPr lang="en-GB" sz="2400" dirty="0">
                <a:solidFill>
                  <a:srgbClr val="FF0000"/>
                </a:solidFill>
              </a:rPr>
              <a:t>The diagram shows the line itself and the outline of 4 adult thumbs:</a:t>
            </a:r>
          </a:p>
        </p:txBody>
      </p:sp>
      <p:sp>
        <p:nvSpPr>
          <p:cNvPr id="11" name="Rectangle 10">
            <a:extLst>
              <a:ext uri="{FF2B5EF4-FFF2-40B4-BE49-F238E27FC236}">
                <a16:creationId xmlns:a16="http://schemas.microsoft.com/office/drawing/2014/main" id="{318D926C-F5B8-4139-85C2-6AAF57A8A49E}"/>
              </a:ext>
            </a:extLst>
          </p:cNvPr>
          <p:cNvSpPr/>
          <p:nvPr/>
        </p:nvSpPr>
        <p:spPr>
          <a:xfrm>
            <a:off x="3365975" y="6396335"/>
            <a:ext cx="6157455" cy="461665"/>
          </a:xfrm>
          <a:prstGeom prst="rect">
            <a:avLst/>
          </a:prstGeom>
        </p:spPr>
        <p:txBody>
          <a:bodyPr wrap="none">
            <a:spAutoFit/>
          </a:bodyPr>
          <a:lstStyle/>
          <a:p>
            <a:r>
              <a:rPr lang="en-GB" sz="2400" dirty="0">
                <a:solidFill>
                  <a:srgbClr val="FF0000"/>
                </a:solidFill>
              </a:rPr>
              <a:t>So the length can be estimated as 4 inches</a:t>
            </a:r>
          </a:p>
        </p:txBody>
      </p:sp>
      <p:sp>
        <p:nvSpPr>
          <p:cNvPr id="13" name="TextBox 3">
            <a:extLst>
              <a:ext uri="{FF2B5EF4-FFF2-40B4-BE49-F238E27FC236}">
                <a16:creationId xmlns:a16="http://schemas.microsoft.com/office/drawing/2014/main" id="{7A5E4D28-4D4E-483A-B063-6B0AF6912090}"/>
              </a:ext>
            </a:extLst>
          </p:cNvPr>
          <p:cNvSpPr txBox="1"/>
          <p:nvPr/>
        </p:nvSpPr>
        <p:spPr>
          <a:xfrm>
            <a:off x="2462091" y="5266936"/>
            <a:ext cx="6920197" cy="1054383"/>
          </a:xfrm>
          <a:prstGeom prst="rect">
            <a:avLst/>
          </a:prstGeom>
          <a:noFill/>
          <a:ln w="19050">
            <a:solidFill>
              <a:schemeClr val="tx1"/>
            </a:solidFill>
          </a:ln>
        </p:spPr>
        <p:txBody>
          <a:bodyPr wrap="square" rtlCol="0">
            <a:spAutoFit/>
          </a:bodyPr>
          <a:lstStyle>
            <a:defPPr>
              <a:defRPr lang="en-GB"/>
            </a:defPPr>
            <a:lvl1pPr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endParaRPr lang="en-GB" dirty="0"/>
          </a:p>
        </p:txBody>
      </p:sp>
    </p:spTree>
    <p:extLst>
      <p:ext uri="{BB962C8B-B14F-4D97-AF65-F5344CB8AC3E}">
        <p14:creationId xmlns:p14="http://schemas.microsoft.com/office/powerpoint/2010/main" val="74908359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Estimating Imperial Units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752691" y="3296927"/>
            <a:ext cx="8424936" cy="1446550"/>
          </a:xfrm>
          <a:prstGeom prst="rect">
            <a:avLst/>
          </a:prstGeom>
          <a:noFill/>
        </p:spPr>
        <p:txBody>
          <a:bodyPr wrap="square" rtlCol="0">
            <a:spAutoFit/>
          </a:bodyPr>
          <a:lstStyle/>
          <a:p>
            <a:pPr marL="457200" indent="-457200">
              <a:buAutoNum type="arabicPeriod"/>
            </a:pPr>
            <a:endParaRPr lang="en-GB" sz="2400" dirty="0"/>
          </a:p>
          <a:p>
            <a:pPr marL="457200" indent="-457200">
              <a:buAutoNum type="arabicPeriod"/>
            </a:pPr>
            <a:endParaRPr lang="en-GB" sz="2400" dirty="0"/>
          </a:p>
          <a:p>
            <a:pPr marL="457200" indent="-457200">
              <a:buAutoNum type="arabicPeriod"/>
            </a:pPr>
            <a:endParaRPr lang="en-GB" dirty="0"/>
          </a:p>
          <a:p>
            <a:pPr marL="457200" indent="-457200">
              <a:buAutoNum type="arabicPeriod"/>
            </a:pPr>
            <a:endParaRPr lang="en-GB" dirty="0"/>
          </a:p>
        </p:txBody>
      </p:sp>
      <p:sp>
        <p:nvSpPr>
          <p:cNvPr id="3" name="Rectangle 2">
            <a:extLst>
              <a:ext uri="{FF2B5EF4-FFF2-40B4-BE49-F238E27FC236}">
                <a16:creationId xmlns:a16="http://schemas.microsoft.com/office/drawing/2014/main" id="{230847D4-9BCD-4423-B865-E9896C1B01E3}"/>
              </a:ext>
            </a:extLst>
          </p:cNvPr>
          <p:cNvSpPr/>
          <p:nvPr/>
        </p:nvSpPr>
        <p:spPr>
          <a:xfrm>
            <a:off x="2247000" y="668798"/>
            <a:ext cx="9361040" cy="1200329"/>
          </a:xfrm>
          <a:prstGeom prst="rect">
            <a:avLst/>
          </a:prstGeom>
        </p:spPr>
        <p:txBody>
          <a:bodyPr wrap="square">
            <a:spAutoFit/>
          </a:bodyPr>
          <a:lstStyle/>
          <a:p>
            <a:r>
              <a:rPr lang="en-GB" sz="2400" b="1" dirty="0"/>
              <a:t>Example 2</a:t>
            </a:r>
          </a:p>
          <a:p>
            <a:r>
              <a:rPr lang="en-GB" sz="2400" dirty="0"/>
              <a:t>The picture shows a man standing next to a wall with a gate in it:</a:t>
            </a:r>
          </a:p>
          <a:p>
            <a:r>
              <a:rPr lang="en-GB" sz="2400" dirty="0"/>
              <a:t>Estimate the height in feet of both the wall and the gate.</a:t>
            </a:r>
          </a:p>
        </p:txBody>
      </p:sp>
      <p:pic>
        <p:nvPicPr>
          <p:cNvPr id="4" name="Picture 3">
            <a:extLst>
              <a:ext uri="{FF2B5EF4-FFF2-40B4-BE49-F238E27FC236}">
                <a16:creationId xmlns:a16="http://schemas.microsoft.com/office/drawing/2014/main" id="{6B88CA61-63A4-45D9-810B-60AA9C0891CC}"/>
              </a:ext>
            </a:extLst>
          </p:cNvPr>
          <p:cNvPicPr>
            <a:picLocks noChangeAspect="1"/>
          </p:cNvPicPr>
          <p:nvPr/>
        </p:nvPicPr>
        <p:blipFill>
          <a:blip r:embed="rId4"/>
          <a:stretch>
            <a:fillRect/>
          </a:stretch>
        </p:blipFill>
        <p:spPr>
          <a:xfrm>
            <a:off x="4583832" y="1848734"/>
            <a:ext cx="4042575" cy="2429867"/>
          </a:xfrm>
          <a:prstGeom prst="rect">
            <a:avLst/>
          </a:prstGeom>
        </p:spPr>
      </p:pic>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0C8E357A-041F-4008-B39C-6074F13FD035}"/>
                  </a:ext>
                </a:extLst>
              </p:cNvPr>
              <p:cNvSpPr/>
              <p:nvPr/>
            </p:nvSpPr>
            <p:spPr>
              <a:xfrm>
                <a:off x="2290409" y="4082266"/>
                <a:ext cx="9479911" cy="1354410"/>
              </a:xfrm>
              <a:prstGeom prst="rect">
                <a:avLst/>
              </a:prstGeom>
            </p:spPr>
            <p:txBody>
              <a:bodyPr wrap="square">
                <a:spAutoFit/>
              </a:bodyPr>
              <a:lstStyle/>
              <a:p>
                <a:r>
                  <a:rPr lang="en-GB" sz="2400" b="1" dirty="0"/>
                  <a:t>Solution</a:t>
                </a:r>
              </a:p>
              <a:p>
                <a:r>
                  <a:rPr lang="en-GB" sz="2400" dirty="0">
                    <a:solidFill>
                      <a:srgbClr val="FF0000"/>
                    </a:solidFill>
                  </a:rPr>
                  <a:t>The wall is about 1</a:t>
                </a:r>
                <a14:m>
                  <m:oMath xmlns:m="http://schemas.openxmlformats.org/officeDocument/2006/math">
                    <m:f>
                      <m:fPr>
                        <m:ctrlPr>
                          <a:rPr lang="en-GB" sz="2400" i="1" smtClean="0">
                            <a:solidFill>
                              <a:srgbClr val="FF0000"/>
                            </a:solidFill>
                            <a:latin typeface="Cambria Math" panose="02040503050406030204" pitchFamily="18" charset="0"/>
                          </a:rPr>
                        </m:ctrlPr>
                      </m:fPr>
                      <m:num>
                        <m:r>
                          <a:rPr lang="en-GB" sz="2400" b="0" i="1" smtClean="0">
                            <a:solidFill>
                              <a:srgbClr val="FF0000"/>
                            </a:solidFill>
                            <a:latin typeface="Cambria Math" panose="02040503050406030204" pitchFamily="18" charset="0"/>
                          </a:rPr>
                          <m:t>1</m:t>
                        </m:r>
                      </m:num>
                      <m:den>
                        <m:r>
                          <a:rPr lang="en-GB" sz="2400" b="0" i="1" smtClean="0">
                            <a:solidFill>
                              <a:srgbClr val="FF0000"/>
                            </a:solidFill>
                            <a:latin typeface="Cambria Math" panose="02040503050406030204" pitchFamily="18" charset="0"/>
                          </a:rPr>
                          <m:t>3</m:t>
                        </m:r>
                      </m:den>
                    </m:f>
                  </m:oMath>
                </a14:m>
                <a:r>
                  <a:rPr lang="en-GB" sz="2400" dirty="0">
                    <a:solidFill>
                      <a:srgbClr val="FF0000"/>
                    </a:solidFill>
                  </a:rPr>
                  <a:t> times the height of the man, so taking the height of the man as 6 feet, gives</a:t>
                </a:r>
              </a:p>
            </p:txBody>
          </p:sp>
        </mc:Choice>
        <mc:Fallback>
          <p:sp>
            <p:nvSpPr>
              <p:cNvPr id="5" name="Rectangle 4">
                <a:extLst>
                  <a:ext uri="{FF2B5EF4-FFF2-40B4-BE49-F238E27FC236}">
                    <a16:creationId xmlns:a16="http://schemas.microsoft.com/office/drawing/2014/main" id="{0C8E357A-041F-4008-B39C-6074F13FD035}"/>
                  </a:ext>
                </a:extLst>
              </p:cNvPr>
              <p:cNvSpPr>
                <a:spLocks noRot="1" noChangeAspect="1" noMove="1" noResize="1" noEditPoints="1" noAdjustHandles="1" noChangeArrowheads="1" noChangeShapeType="1" noTextEdit="1"/>
              </p:cNvSpPr>
              <p:nvPr/>
            </p:nvSpPr>
            <p:spPr>
              <a:xfrm>
                <a:off x="2290409" y="4082266"/>
                <a:ext cx="9479911" cy="1354410"/>
              </a:xfrm>
              <a:prstGeom prst="rect">
                <a:avLst/>
              </a:prstGeom>
              <a:blipFill>
                <a:blip r:embed="rId5"/>
                <a:stretch>
                  <a:fillRect l="-1029" t="-3153" r="-1286" b="-9910"/>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6" name="Rectangle 5">
                <a:extLst>
                  <a:ext uri="{FF2B5EF4-FFF2-40B4-BE49-F238E27FC236}">
                    <a16:creationId xmlns:a16="http://schemas.microsoft.com/office/drawing/2014/main" id="{E4DF43ED-192B-48EF-8840-8A8E76701047}"/>
                  </a:ext>
                </a:extLst>
              </p:cNvPr>
              <p:cNvSpPr/>
              <p:nvPr/>
            </p:nvSpPr>
            <p:spPr>
              <a:xfrm>
                <a:off x="4007768" y="5364421"/>
                <a:ext cx="4362092" cy="615746"/>
              </a:xfrm>
              <a:prstGeom prst="rect">
                <a:avLst/>
              </a:prstGeom>
            </p:spPr>
            <p:txBody>
              <a:bodyPr wrap="none">
                <a:spAutoFit/>
              </a:bodyPr>
              <a:lstStyle/>
              <a:p>
                <a:r>
                  <a:rPr lang="en-GB" sz="2400" dirty="0">
                    <a:solidFill>
                      <a:srgbClr val="FF0000"/>
                    </a:solidFill>
                  </a:rPr>
                  <a:t>Height of wall ≈ 1</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i="1">
                            <a:solidFill>
                              <a:srgbClr val="FF0000"/>
                            </a:solidFill>
                            <a:latin typeface="Cambria Math" panose="02040503050406030204" pitchFamily="18" charset="0"/>
                          </a:rPr>
                          <m:t>1</m:t>
                        </m:r>
                      </m:num>
                      <m:den>
                        <m:r>
                          <a:rPr lang="en-GB" sz="2400" i="1">
                            <a:solidFill>
                              <a:srgbClr val="FF0000"/>
                            </a:solidFill>
                            <a:latin typeface="Cambria Math" panose="02040503050406030204" pitchFamily="18" charset="0"/>
                          </a:rPr>
                          <m:t>3</m:t>
                        </m:r>
                      </m:den>
                    </m:f>
                  </m:oMath>
                </a14:m>
                <a:r>
                  <a:rPr lang="en-GB" sz="2400" dirty="0">
                    <a:solidFill>
                      <a:srgbClr val="FF0000"/>
                    </a:solidFill>
                  </a:rPr>
                  <a:t> x 6 ≈ 8 feet </a:t>
                </a:r>
              </a:p>
            </p:txBody>
          </p:sp>
        </mc:Choice>
        <mc:Fallback>
          <p:sp>
            <p:nvSpPr>
              <p:cNvPr id="6" name="Rectangle 5">
                <a:extLst>
                  <a:ext uri="{FF2B5EF4-FFF2-40B4-BE49-F238E27FC236}">
                    <a16:creationId xmlns:a16="http://schemas.microsoft.com/office/drawing/2014/main" id="{E4DF43ED-192B-48EF-8840-8A8E76701047}"/>
                  </a:ext>
                </a:extLst>
              </p:cNvPr>
              <p:cNvSpPr>
                <a:spLocks noRot="1" noChangeAspect="1" noMove="1" noResize="1" noEditPoints="1" noAdjustHandles="1" noChangeArrowheads="1" noChangeShapeType="1" noTextEdit="1"/>
              </p:cNvSpPr>
              <p:nvPr/>
            </p:nvSpPr>
            <p:spPr>
              <a:xfrm>
                <a:off x="4007768" y="5364421"/>
                <a:ext cx="4362092" cy="615746"/>
              </a:xfrm>
              <a:prstGeom prst="rect">
                <a:avLst/>
              </a:prstGeom>
              <a:blipFill>
                <a:blip r:embed="rId6"/>
                <a:stretch>
                  <a:fillRect l="-2095" r="-1257" b="-8911"/>
                </a:stretch>
              </a:blipFill>
            </p:spPr>
            <p:txBody>
              <a:bodyPr/>
              <a:lstStyle/>
              <a:p>
                <a:r>
                  <a:rPr lang="en-GB">
                    <a:noFill/>
                  </a:rPr>
                  <a:t> </a:t>
                </a:r>
              </a:p>
            </p:txBody>
          </p:sp>
        </mc:Fallback>
      </mc:AlternateContent>
      <p:sp>
        <p:nvSpPr>
          <p:cNvPr id="7" name="Rectangle 6">
            <a:extLst>
              <a:ext uri="{FF2B5EF4-FFF2-40B4-BE49-F238E27FC236}">
                <a16:creationId xmlns:a16="http://schemas.microsoft.com/office/drawing/2014/main" id="{02340660-0458-4F0E-8B08-65E8D4C89E33}"/>
              </a:ext>
            </a:extLst>
          </p:cNvPr>
          <p:cNvSpPr/>
          <p:nvPr/>
        </p:nvSpPr>
        <p:spPr>
          <a:xfrm>
            <a:off x="2387588" y="5877272"/>
            <a:ext cx="10018491" cy="830997"/>
          </a:xfrm>
          <a:prstGeom prst="rect">
            <a:avLst/>
          </a:prstGeom>
        </p:spPr>
        <p:txBody>
          <a:bodyPr wrap="square">
            <a:spAutoFit/>
          </a:bodyPr>
          <a:lstStyle/>
          <a:p>
            <a:r>
              <a:rPr lang="en-GB" sz="2400" dirty="0">
                <a:solidFill>
                  <a:srgbClr val="FF0000"/>
                </a:solidFill>
              </a:rPr>
              <a:t>The gate is about the same height as the man, so its height can be estimated as six feet.</a:t>
            </a:r>
          </a:p>
        </p:txBody>
      </p:sp>
      <p:sp>
        <p:nvSpPr>
          <p:cNvPr id="11" name="TextBox 3">
            <a:extLst>
              <a:ext uri="{FF2B5EF4-FFF2-40B4-BE49-F238E27FC236}">
                <a16:creationId xmlns:a16="http://schemas.microsoft.com/office/drawing/2014/main" id="{7A5E4D28-4D4E-483A-B063-6B0AF6912090}"/>
              </a:ext>
            </a:extLst>
          </p:cNvPr>
          <p:cNvSpPr txBox="1"/>
          <p:nvPr/>
        </p:nvSpPr>
        <p:spPr>
          <a:xfrm>
            <a:off x="4583832" y="1838133"/>
            <a:ext cx="4042575" cy="2440468"/>
          </a:xfrm>
          <a:prstGeom prst="rect">
            <a:avLst/>
          </a:prstGeom>
          <a:noFill/>
          <a:ln w="19050">
            <a:solidFill>
              <a:schemeClr val="tx1"/>
            </a:solidFill>
          </a:ln>
        </p:spPr>
        <p:txBody>
          <a:bodyPr wrap="square" rtlCol="0">
            <a:spAutoFit/>
          </a:bodyPr>
          <a:lstStyle>
            <a:defPPr>
              <a:defRPr lang="en-GB"/>
            </a:defPPr>
            <a:lvl1pPr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endParaRPr lang="en-GB" dirty="0"/>
          </a:p>
        </p:txBody>
      </p:sp>
    </p:spTree>
    <p:extLst>
      <p:ext uri="{BB962C8B-B14F-4D97-AF65-F5344CB8AC3E}">
        <p14:creationId xmlns:p14="http://schemas.microsoft.com/office/powerpoint/2010/main" val="205200367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270920" y="0"/>
            <a:ext cx="799288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3200" b="1" dirty="0"/>
              <a:t>Skill Check: Estimating Imperial Units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536C69BF-E1B1-4A15-AB7B-67696A219B04}"/>
              </a:ext>
            </a:extLst>
          </p:cNvPr>
          <p:cNvSpPr/>
          <p:nvPr/>
        </p:nvSpPr>
        <p:spPr>
          <a:xfrm>
            <a:off x="2279576" y="861764"/>
            <a:ext cx="9721080" cy="707886"/>
          </a:xfrm>
          <a:prstGeom prst="rect">
            <a:avLst/>
          </a:prstGeom>
        </p:spPr>
        <p:txBody>
          <a:bodyPr wrap="square">
            <a:spAutoFit/>
          </a:bodyPr>
          <a:lstStyle/>
          <a:p>
            <a:endParaRPr lang="en-GB" dirty="0"/>
          </a:p>
          <a:p>
            <a:pPr marL="457200" indent="-457200">
              <a:buAutoNum type="alphaLcParenBoth" startAt="2"/>
            </a:pPr>
            <a:endParaRPr lang="en-GB" dirty="0"/>
          </a:p>
        </p:txBody>
      </p:sp>
      <p:sp>
        <p:nvSpPr>
          <p:cNvPr id="5" name="Rectangle 4">
            <a:extLst>
              <a:ext uri="{FF2B5EF4-FFF2-40B4-BE49-F238E27FC236}">
                <a16:creationId xmlns:a16="http://schemas.microsoft.com/office/drawing/2014/main" id="{06AA8041-37FA-4FEE-A4C8-299874F95F1A}"/>
              </a:ext>
            </a:extLst>
          </p:cNvPr>
          <p:cNvSpPr/>
          <p:nvPr/>
        </p:nvSpPr>
        <p:spPr>
          <a:xfrm>
            <a:off x="2351584" y="980728"/>
            <a:ext cx="10081120" cy="5262979"/>
          </a:xfrm>
          <a:prstGeom prst="rect">
            <a:avLst/>
          </a:prstGeom>
        </p:spPr>
        <p:txBody>
          <a:bodyPr wrap="square">
            <a:spAutoFit/>
          </a:bodyPr>
          <a:lstStyle/>
          <a:p>
            <a:r>
              <a:rPr lang="en-GB" sz="2400" dirty="0"/>
              <a:t>1.  (a) Estimate the size of the top of your desk, in inches.</a:t>
            </a:r>
          </a:p>
          <a:p>
            <a:pPr marL="457200" indent="-457200">
              <a:buAutoNum type="alphaLcParenBoth" startAt="2"/>
            </a:pPr>
            <a:r>
              <a:rPr lang="en-GB" sz="2400" dirty="0"/>
              <a:t>Measure your desk and see how accurate your estimate was.</a:t>
            </a:r>
          </a:p>
          <a:p>
            <a:pPr marL="457200" indent="-457200">
              <a:buAutoNum type="alphaLcParenBoth" startAt="2"/>
            </a:pPr>
            <a:endParaRPr lang="en-GB" sz="2400" dirty="0"/>
          </a:p>
          <a:p>
            <a:r>
              <a:rPr lang="en-GB" sz="2400" dirty="0"/>
              <a:t>2.  (a) Estimate the heights of 4 of your friends, in feet and inches.</a:t>
            </a:r>
          </a:p>
          <a:p>
            <a:pPr marL="457200" indent="-457200">
              <a:buAutoNum type="alphaLcParenBoth" startAt="2"/>
            </a:pPr>
            <a:r>
              <a:rPr lang="en-GB" sz="2400" dirty="0"/>
              <a:t>Measure these friends and see how accurate your estimates were.</a:t>
            </a:r>
          </a:p>
          <a:p>
            <a:pPr marL="457200" indent="-457200">
              <a:buAutoNum type="alphaLcParenBoth" startAt="2"/>
            </a:pPr>
            <a:endParaRPr lang="en-GB" sz="2400" dirty="0"/>
          </a:p>
          <a:p>
            <a:r>
              <a:rPr lang="en-GB" sz="2400" dirty="0"/>
              <a:t>3.  Estimate the length and width of your classroom, in feet.</a:t>
            </a:r>
          </a:p>
          <a:p>
            <a:pPr marL="457200" indent="-457200">
              <a:buAutoNum type="arabicPeriod" startAt="4"/>
            </a:pPr>
            <a:endParaRPr lang="en-GB" sz="2400" dirty="0"/>
          </a:p>
          <a:p>
            <a:r>
              <a:rPr lang="en-GB" sz="2400" dirty="0"/>
              <a:t>4.  Estimate the total mass of 3 maths text books, in pounds.</a:t>
            </a:r>
          </a:p>
          <a:p>
            <a:pPr marL="457200" indent="-457200">
              <a:buAutoNum type="arabicPeriod" startAt="5"/>
            </a:pPr>
            <a:endParaRPr lang="en-GB" sz="2400" dirty="0"/>
          </a:p>
          <a:p>
            <a:pPr marL="457200" indent="-457200">
              <a:buAutoNum type="arabicPeriod" startAt="5"/>
            </a:pPr>
            <a:r>
              <a:rPr lang="en-GB" sz="2400" dirty="0"/>
              <a:t>Estimate the mass of an apple, in ounces.  </a:t>
            </a:r>
          </a:p>
          <a:p>
            <a:r>
              <a:rPr lang="en-GB" sz="2400" dirty="0"/>
              <a:t>(Remember that there are 16 ounces in 1 lb.)</a:t>
            </a:r>
          </a:p>
          <a:p>
            <a:pPr marL="457200" indent="-457200">
              <a:buAutoNum type="arabicPeriod" startAt="6"/>
            </a:pPr>
            <a:endParaRPr lang="en-GB" sz="2400" dirty="0"/>
          </a:p>
          <a:p>
            <a:r>
              <a:rPr lang="en-GB" sz="2400" dirty="0"/>
              <a:t>6.  Estimate the capacity of a mug, in pints.</a:t>
            </a:r>
          </a:p>
        </p:txBody>
      </p:sp>
    </p:spTree>
    <p:extLst>
      <p:ext uri="{BB962C8B-B14F-4D97-AF65-F5344CB8AC3E}">
        <p14:creationId xmlns:p14="http://schemas.microsoft.com/office/powerpoint/2010/main" val="416815264"/>
      </p:ext>
    </p:extLst>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3: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third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1296987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Metric and Imperial Units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608050" y="953632"/>
            <a:ext cx="8424936" cy="1446550"/>
          </a:xfrm>
          <a:prstGeom prst="rect">
            <a:avLst/>
          </a:prstGeom>
          <a:noFill/>
        </p:spPr>
        <p:txBody>
          <a:bodyPr wrap="square" rtlCol="0">
            <a:spAutoFit/>
          </a:bodyPr>
          <a:lstStyle/>
          <a:p>
            <a:pPr marL="457200" indent="-457200">
              <a:buAutoNum type="arabicPeriod"/>
            </a:pPr>
            <a:endParaRPr lang="en-GB" sz="2400" dirty="0"/>
          </a:p>
          <a:p>
            <a:pPr marL="457200" indent="-457200">
              <a:buAutoNum type="arabicPeriod"/>
            </a:pPr>
            <a:endParaRPr lang="en-GB" sz="2400" dirty="0"/>
          </a:p>
          <a:p>
            <a:pPr marL="457200" indent="-457200">
              <a:buAutoNum type="arabicPeriod"/>
            </a:pPr>
            <a:endParaRPr lang="en-GB" dirty="0"/>
          </a:p>
          <a:p>
            <a:pPr marL="457200" indent="-457200">
              <a:buAutoNum type="arabicPeriod"/>
            </a:pPr>
            <a:endParaRPr lang="en-GB" dirty="0"/>
          </a:p>
        </p:txBody>
      </p:sp>
      <p:sp>
        <p:nvSpPr>
          <p:cNvPr id="3" name="Rectangle 2">
            <a:extLst>
              <a:ext uri="{FF2B5EF4-FFF2-40B4-BE49-F238E27FC236}">
                <a16:creationId xmlns:a16="http://schemas.microsoft.com/office/drawing/2014/main" id="{00FAB361-8878-4003-9665-70F8982FCF4F}"/>
              </a:ext>
            </a:extLst>
          </p:cNvPr>
          <p:cNvSpPr/>
          <p:nvPr/>
        </p:nvSpPr>
        <p:spPr>
          <a:xfrm>
            <a:off x="2351584" y="750097"/>
            <a:ext cx="9433048" cy="1569660"/>
          </a:xfrm>
          <a:prstGeom prst="rect">
            <a:avLst/>
          </a:prstGeom>
        </p:spPr>
        <p:txBody>
          <a:bodyPr wrap="square">
            <a:spAutoFit/>
          </a:bodyPr>
          <a:lstStyle/>
          <a:p>
            <a:r>
              <a:rPr lang="en-GB" sz="2400" dirty="0"/>
              <a:t>As both metric and imperial units are in general use, you need to be able to convert between the two systems.  The list below contains a number of useful conversion facts which you will need in the examples and exercises that follow.</a:t>
            </a:r>
          </a:p>
        </p:txBody>
      </p:sp>
      <p:pic>
        <p:nvPicPr>
          <p:cNvPr id="4" name="Picture 3">
            <a:extLst>
              <a:ext uri="{FF2B5EF4-FFF2-40B4-BE49-F238E27FC236}">
                <a16:creationId xmlns:a16="http://schemas.microsoft.com/office/drawing/2014/main" id="{ECFA4AC5-5819-403E-842F-0D2CB9F43311}"/>
              </a:ext>
            </a:extLst>
          </p:cNvPr>
          <p:cNvPicPr>
            <a:picLocks noChangeAspect="1"/>
          </p:cNvPicPr>
          <p:nvPr/>
        </p:nvPicPr>
        <p:blipFill>
          <a:blip r:embed="rId4"/>
          <a:stretch>
            <a:fillRect/>
          </a:stretch>
        </p:blipFill>
        <p:spPr>
          <a:xfrm>
            <a:off x="8735616" y="2060848"/>
            <a:ext cx="2905700" cy="4568992"/>
          </a:xfrm>
          <a:prstGeom prst="rect">
            <a:avLst/>
          </a:prstGeom>
        </p:spPr>
      </p:pic>
      <p:sp>
        <p:nvSpPr>
          <p:cNvPr id="5" name="Rectangle 4">
            <a:extLst>
              <a:ext uri="{FF2B5EF4-FFF2-40B4-BE49-F238E27FC236}">
                <a16:creationId xmlns:a16="http://schemas.microsoft.com/office/drawing/2014/main" id="{179008A9-3BD9-46C2-AE21-CE6AF4B3DF08}"/>
              </a:ext>
            </a:extLst>
          </p:cNvPr>
          <p:cNvSpPr/>
          <p:nvPr/>
        </p:nvSpPr>
        <p:spPr>
          <a:xfrm>
            <a:off x="2386105" y="2337849"/>
            <a:ext cx="6096000" cy="830997"/>
          </a:xfrm>
          <a:prstGeom prst="rect">
            <a:avLst/>
          </a:prstGeom>
        </p:spPr>
        <p:txBody>
          <a:bodyPr>
            <a:spAutoFit/>
          </a:bodyPr>
          <a:lstStyle/>
          <a:p>
            <a:r>
              <a:rPr lang="en-GB" sz="2400" dirty="0"/>
              <a:t>The following list reminds you of some of the relationships in the imperial system:</a:t>
            </a:r>
          </a:p>
        </p:txBody>
      </p:sp>
      <p:pic>
        <p:nvPicPr>
          <p:cNvPr id="6" name="Picture 5">
            <a:extLst>
              <a:ext uri="{FF2B5EF4-FFF2-40B4-BE49-F238E27FC236}">
                <a16:creationId xmlns:a16="http://schemas.microsoft.com/office/drawing/2014/main" id="{0BBCB768-04B5-4C93-AB92-000DCFB72778}"/>
              </a:ext>
            </a:extLst>
          </p:cNvPr>
          <p:cNvPicPr>
            <a:picLocks noChangeAspect="1"/>
          </p:cNvPicPr>
          <p:nvPr/>
        </p:nvPicPr>
        <p:blipFill>
          <a:blip r:embed="rId5"/>
          <a:stretch>
            <a:fillRect/>
          </a:stretch>
        </p:blipFill>
        <p:spPr>
          <a:xfrm>
            <a:off x="3683336" y="3168846"/>
            <a:ext cx="3137182" cy="3482560"/>
          </a:xfrm>
          <a:prstGeom prst="rect">
            <a:avLst/>
          </a:prstGeom>
        </p:spPr>
      </p:pic>
      <p:sp>
        <p:nvSpPr>
          <p:cNvPr id="10" name="TextBox 3">
            <a:extLst>
              <a:ext uri="{FF2B5EF4-FFF2-40B4-BE49-F238E27FC236}">
                <a16:creationId xmlns:a16="http://schemas.microsoft.com/office/drawing/2014/main" id="{7A5E4D28-4D4E-483A-B063-6B0AF6912090}"/>
              </a:ext>
            </a:extLst>
          </p:cNvPr>
          <p:cNvSpPr txBox="1"/>
          <p:nvPr/>
        </p:nvSpPr>
        <p:spPr>
          <a:xfrm>
            <a:off x="3686847" y="3168846"/>
            <a:ext cx="3133671" cy="3482560"/>
          </a:xfrm>
          <a:prstGeom prst="rect">
            <a:avLst/>
          </a:prstGeom>
          <a:noFill/>
          <a:ln w="19050">
            <a:solidFill>
              <a:schemeClr val="tx1"/>
            </a:solidFill>
          </a:ln>
        </p:spPr>
        <p:txBody>
          <a:bodyPr wrap="square" rtlCol="0">
            <a:spAutoFit/>
          </a:bodyPr>
          <a:lstStyle>
            <a:defPPr>
              <a:defRPr lang="en-GB"/>
            </a:defPPr>
            <a:lvl1pPr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endParaRPr lang="en-GB" dirty="0"/>
          </a:p>
        </p:txBody>
      </p:sp>
      <p:sp>
        <p:nvSpPr>
          <p:cNvPr id="11" name="TextBox 3">
            <a:extLst>
              <a:ext uri="{FF2B5EF4-FFF2-40B4-BE49-F238E27FC236}">
                <a16:creationId xmlns:a16="http://schemas.microsoft.com/office/drawing/2014/main" id="{7A5E4D28-4D4E-483A-B063-6B0AF6912090}"/>
              </a:ext>
            </a:extLst>
          </p:cNvPr>
          <p:cNvSpPr txBox="1"/>
          <p:nvPr/>
        </p:nvSpPr>
        <p:spPr>
          <a:xfrm>
            <a:off x="8751670" y="2060848"/>
            <a:ext cx="2905700" cy="4568992"/>
          </a:xfrm>
          <a:prstGeom prst="rect">
            <a:avLst/>
          </a:prstGeom>
          <a:noFill/>
          <a:ln w="19050">
            <a:solidFill>
              <a:schemeClr val="tx1"/>
            </a:solidFill>
          </a:ln>
        </p:spPr>
        <p:txBody>
          <a:bodyPr wrap="square" rtlCol="0">
            <a:spAutoFit/>
          </a:bodyPr>
          <a:lstStyle>
            <a:defPPr>
              <a:defRPr lang="en-GB"/>
            </a:defPPr>
            <a:lvl1pPr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endParaRPr lang="en-GB" dirty="0"/>
          </a:p>
        </p:txBody>
      </p:sp>
    </p:spTree>
    <p:extLst>
      <p:ext uri="{BB962C8B-B14F-4D97-AF65-F5344CB8AC3E}">
        <p14:creationId xmlns:p14="http://schemas.microsoft.com/office/powerpoint/2010/main" val="1351816124"/>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Metric and Imperial Units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279576" y="601535"/>
            <a:ext cx="9073008" cy="830997"/>
          </a:xfrm>
          <a:prstGeom prst="rect">
            <a:avLst/>
          </a:prstGeom>
          <a:noFill/>
        </p:spPr>
        <p:txBody>
          <a:bodyPr wrap="square" rtlCol="0">
            <a:spAutoFit/>
          </a:bodyPr>
          <a:lstStyle/>
          <a:p>
            <a:r>
              <a:rPr lang="en-GB" sz="2400" b="1" dirty="0"/>
              <a:t>Example 1</a:t>
            </a:r>
          </a:p>
          <a:p>
            <a:r>
              <a:rPr lang="en-GB" sz="2400" dirty="0"/>
              <a:t>While on holiday in France, a family see the following road - sign:</a:t>
            </a:r>
            <a:endParaRPr lang="en-GB" dirty="0"/>
          </a:p>
        </p:txBody>
      </p:sp>
      <p:pic>
        <p:nvPicPr>
          <p:cNvPr id="4" name="Picture 3">
            <a:extLst>
              <a:ext uri="{FF2B5EF4-FFF2-40B4-BE49-F238E27FC236}">
                <a16:creationId xmlns:a16="http://schemas.microsoft.com/office/drawing/2014/main" id="{A179893C-F2BD-45C0-848C-0D38F1A76419}"/>
              </a:ext>
            </a:extLst>
          </p:cNvPr>
          <p:cNvPicPr>
            <a:picLocks noChangeAspect="1"/>
          </p:cNvPicPr>
          <p:nvPr/>
        </p:nvPicPr>
        <p:blipFill>
          <a:blip r:embed="rId4"/>
          <a:stretch>
            <a:fillRect/>
          </a:stretch>
        </p:blipFill>
        <p:spPr>
          <a:xfrm>
            <a:off x="4943872" y="1461211"/>
            <a:ext cx="3327075" cy="670000"/>
          </a:xfrm>
          <a:prstGeom prst="rect">
            <a:avLst/>
          </a:prstGeom>
        </p:spPr>
      </p:pic>
      <p:sp>
        <p:nvSpPr>
          <p:cNvPr id="5" name="Rectangle 4">
            <a:extLst>
              <a:ext uri="{FF2B5EF4-FFF2-40B4-BE49-F238E27FC236}">
                <a16:creationId xmlns:a16="http://schemas.microsoft.com/office/drawing/2014/main" id="{AE18330F-AA41-4A13-B171-8320023F29EC}"/>
              </a:ext>
            </a:extLst>
          </p:cNvPr>
          <p:cNvSpPr/>
          <p:nvPr/>
        </p:nvSpPr>
        <p:spPr>
          <a:xfrm>
            <a:off x="2351584" y="2204864"/>
            <a:ext cx="6096000" cy="1200329"/>
          </a:xfrm>
          <a:prstGeom prst="rect">
            <a:avLst/>
          </a:prstGeom>
        </p:spPr>
        <p:txBody>
          <a:bodyPr>
            <a:spAutoFit/>
          </a:bodyPr>
          <a:lstStyle/>
          <a:p>
            <a:r>
              <a:rPr lang="en-GB" sz="2400" dirty="0"/>
              <a:t>How many miles are the family from Paris?</a:t>
            </a:r>
          </a:p>
          <a:p>
            <a:r>
              <a:rPr lang="en-GB" sz="2400" b="1" dirty="0"/>
              <a:t>Solution</a:t>
            </a:r>
          </a:p>
          <a:p>
            <a:r>
              <a:rPr lang="en-GB" sz="2400" dirty="0">
                <a:solidFill>
                  <a:srgbClr val="FF0000"/>
                </a:solidFill>
              </a:rPr>
              <a:t>8 km ≈ 5 miles</a:t>
            </a:r>
          </a:p>
        </p:txBody>
      </p:sp>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991BA1D5-65E4-4372-8ACD-F467400FF922}"/>
                  </a:ext>
                </a:extLst>
              </p:cNvPr>
              <p:cNvSpPr/>
              <p:nvPr/>
            </p:nvSpPr>
            <p:spPr>
              <a:xfrm>
                <a:off x="2360458" y="3203157"/>
                <a:ext cx="7050328" cy="622414"/>
              </a:xfrm>
              <a:prstGeom prst="rect">
                <a:avLst/>
              </a:prstGeom>
            </p:spPr>
            <p:txBody>
              <a:bodyPr wrap="none">
                <a:spAutoFit/>
              </a:bodyPr>
              <a:lstStyle/>
              <a:p>
                <a:r>
                  <a:rPr lang="en-GB" sz="2400" dirty="0">
                    <a:solidFill>
                      <a:srgbClr val="FF0000"/>
                    </a:solidFill>
                  </a:rPr>
                  <a:t>Distance from Paris ≈ 342 x </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i="1">
                            <a:solidFill>
                              <a:srgbClr val="FF0000"/>
                            </a:solidFill>
                            <a:latin typeface="Cambria Math" panose="02040503050406030204" pitchFamily="18" charset="0"/>
                          </a:rPr>
                          <m:t>5</m:t>
                        </m:r>
                      </m:num>
                      <m:den>
                        <m:r>
                          <a:rPr lang="en-GB" sz="2400" i="1">
                            <a:solidFill>
                              <a:srgbClr val="FF0000"/>
                            </a:solidFill>
                            <a:latin typeface="Cambria Math" panose="02040503050406030204" pitchFamily="18" charset="0"/>
                          </a:rPr>
                          <m:t>8</m:t>
                        </m:r>
                      </m:den>
                    </m:f>
                    <m:r>
                      <a:rPr lang="en-GB" sz="2400" i="1">
                        <a:solidFill>
                          <a:srgbClr val="FF0000"/>
                        </a:solidFill>
                        <a:latin typeface="Cambria Math" panose="02040503050406030204" pitchFamily="18" charset="0"/>
                      </a:rPr>
                      <m:t> </m:t>
                    </m:r>
                  </m:oMath>
                </a14:m>
                <a:r>
                  <a:rPr lang="en-GB" sz="2400" dirty="0">
                    <a:solidFill>
                      <a:srgbClr val="FF0000"/>
                    </a:solidFill>
                  </a:rPr>
                  <a:t>miles ≈ 213.75 miles</a:t>
                </a:r>
              </a:p>
            </p:txBody>
          </p:sp>
        </mc:Choice>
        <mc:Fallback xmlns="">
          <p:sp>
            <p:nvSpPr>
              <p:cNvPr id="6" name="Rectangle 5">
                <a:extLst>
                  <a:ext uri="{FF2B5EF4-FFF2-40B4-BE49-F238E27FC236}">
                    <a16:creationId xmlns:a16="http://schemas.microsoft.com/office/drawing/2014/main" id="{991BA1D5-65E4-4372-8ACD-F467400FF922}"/>
                  </a:ext>
                </a:extLst>
              </p:cNvPr>
              <p:cNvSpPr>
                <a:spLocks noRot="1" noChangeAspect="1" noMove="1" noResize="1" noEditPoints="1" noAdjustHandles="1" noChangeArrowheads="1" noChangeShapeType="1" noTextEdit="1"/>
              </p:cNvSpPr>
              <p:nvPr/>
            </p:nvSpPr>
            <p:spPr>
              <a:xfrm>
                <a:off x="2360458" y="3203157"/>
                <a:ext cx="7050328" cy="622414"/>
              </a:xfrm>
              <a:prstGeom prst="rect">
                <a:avLst/>
              </a:prstGeom>
              <a:blipFill>
                <a:blip r:embed="rId5"/>
                <a:stretch>
                  <a:fillRect l="-1296" r="-346" b="-7767"/>
                </a:stretch>
              </a:blipFill>
            </p:spPr>
            <p:txBody>
              <a:bodyPr/>
              <a:lstStyle/>
              <a:p>
                <a:r>
                  <a:rPr lang="en-GB">
                    <a:noFill/>
                  </a:rPr>
                  <a:t> </a:t>
                </a:r>
              </a:p>
            </p:txBody>
          </p:sp>
        </mc:Fallback>
      </mc:AlternateContent>
      <p:sp>
        <p:nvSpPr>
          <p:cNvPr id="7" name="Rectangle 6">
            <a:extLst>
              <a:ext uri="{FF2B5EF4-FFF2-40B4-BE49-F238E27FC236}">
                <a16:creationId xmlns:a16="http://schemas.microsoft.com/office/drawing/2014/main" id="{1522F71D-DC83-4C4B-BD66-C20CE5D4CB0E}"/>
              </a:ext>
            </a:extLst>
          </p:cNvPr>
          <p:cNvSpPr/>
          <p:nvPr/>
        </p:nvSpPr>
        <p:spPr>
          <a:xfrm>
            <a:off x="2351584" y="3598976"/>
            <a:ext cx="9386074" cy="2308324"/>
          </a:xfrm>
          <a:prstGeom prst="rect">
            <a:avLst/>
          </a:prstGeom>
        </p:spPr>
        <p:txBody>
          <a:bodyPr wrap="square">
            <a:spAutoFit/>
          </a:bodyPr>
          <a:lstStyle/>
          <a:p>
            <a:r>
              <a:rPr lang="en-GB" sz="2400" dirty="0">
                <a:solidFill>
                  <a:srgbClr val="FF0000"/>
                </a:solidFill>
              </a:rPr>
              <a:t>The family are therefore about 214 miles from Paris.</a:t>
            </a:r>
          </a:p>
          <a:p>
            <a:endParaRPr lang="en-GB" sz="2400" dirty="0">
              <a:solidFill>
                <a:srgbClr val="FF0000"/>
              </a:solidFill>
            </a:endParaRPr>
          </a:p>
          <a:p>
            <a:r>
              <a:rPr lang="en-GB" sz="2400" b="1" dirty="0"/>
              <a:t>Example 2</a:t>
            </a:r>
          </a:p>
          <a:p>
            <a:r>
              <a:rPr lang="en-GB" sz="2400" dirty="0"/>
              <a:t>A bottle contains 2.5 litres of milk.  How many pints of milk does the bottle contain?</a:t>
            </a:r>
          </a:p>
          <a:p>
            <a:r>
              <a:rPr lang="en-GB" sz="2400" b="1" dirty="0"/>
              <a:t>Solution</a:t>
            </a:r>
          </a:p>
        </p:txBody>
      </p:sp>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059A594F-3537-4A0D-B42D-49D576D45CFA}"/>
                  </a:ext>
                </a:extLst>
              </p:cNvPr>
              <p:cNvSpPr/>
              <p:nvPr/>
            </p:nvSpPr>
            <p:spPr>
              <a:xfrm>
                <a:off x="2351584" y="5753714"/>
                <a:ext cx="2313454" cy="614655"/>
              </a:xfrm>
              <a:prstGeom prst="rect">
                <a:avLst/>
              </a:prstGeom>
            </p:spPr>
            <p:txBody>
              <a:bodyPr wrap="none">
                <a:spAutoFit/>
              </a:bodyPr>
              <a:lstStyle/>
              <a:p>
                <a:r>
                  <a:rPr lang="en-GB" sz="2400" dirty="0">
                    <a:solidFill>
                      <a:srgbClr val="FF0000"/>
                    </a:solidFill>
                  </a:rPr>
                  <a:t>1 litre ≈ 1</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i="1">
                            <a:solidFill>
                              <a:srgbClr val="FF0000"/>
                            </a:solidFill>
                            <a:latin typeface="Cambria Math" panose="02040503050406030204" pitchFamily="18" charset="0"/>
                          </a:rPr>
                          <m:t>3</m:t>
                        </m:r>
                      </m:num>
                      <m:den>
                        <m:r>
                          <a:rPr lang="en-GB" sz="2400" i="1">
                            <a:solidFill>
                              <a:srgbClr val="FF0000"/>
                            </a:solidFill>
                            <a:latin typeface="Cambria Math" panose="02040503050406030204" pitchFamily="18" charset="0"/>
                          </a:rPr>
                          <m:t>4</m:t>
                        </m:r>
                      </m:den>
                    </m:f>
                  </m:oMath>
                </a14:m>
                <a:r>
                  <a:rPr lang="en-GB" sz="2400" dirty="0">
                    <a:solidFill>
                      <a:srgbClr val="FF0000"/>
                    </a:solidFill>
                  </a:rPr>
                  <a:t> pints</a:t>
                </a:r>
              </a:p>
            </p:txBody>
          </p:sp>
        </mc:Choice>
        <mc:Fallback xmlns="">
          <p:sp>
            <p:nvSpPr>
              <p:cNvPr id="8" name="Rectangle 7">
                <a:extLst>
                  <a:ext uri="{FF2B5EF4-FFF2-40B4-BE49-F238E27FC236}">
                    <a16:creationId xmlns:a16="http://schemas.microsoft.com/office/drawing/2014/main" id="{059A594F-3537-4A0D-B42D-49D576D45CFA}"/>
                  </a:ext>
                </a:extLst>
              </p:cNvPr>
              <p:cNvSpPr>
                <a:spLocks noRot="1" noChangeAspect="1" noMove="1" noResize="1" noEditPoints="1" noAdjustHandles="1" noChangeArrowheads="1" noChangeShapeType="1" noTextEdit="1"/>
              </p:cNvSpPr>
              <p:nvPr/>
            </p:nvSpPr>
            <p:spPr>
              <a:xfrm>
                <a:off x="2351584" y="5753714"/>
                <a:ext cx="2313454" cy="614655"/>
              </a:xfrm>
              <a:prstGeom prst="rect">
                <a:avLst/>
              </a:prstGeom>
              <a:blipFill>
                <a:blip r:embed="rId6"/>
                <a:stretch>
                  <a:fillRect l="-4222" r="-3430" b="-8911"/>
                </a:stretch>
              </a:blipFill>
            </p:spPr>
            <p:txBody>
              <a:bodyPr/>
              <a:lstStyle/>
              <a:p>
                <a:r>
                  <a:rPr lang="en-GB">
                    <a:noFill/>
                  </a:rPr>
                  <a:t> </a:t>
                </a:r>
              </a:p>
            </p:txBody>
          </p:sp>
        </mc:Fallback>
      </mc:AlternateContent>
      <p:sp>
        <p:nvSpPr>
          <p:cNvPr id="9" name="Rectangle 8">
            <a:extLst>
              <a:ext uri="{FF2B5EF4-FFF2-40B4-BE49-F238E27FC236}">
                <a16:creationId xmlns:a16="http://schemas.microsoft.com/office/drawing/2014/main" id="{0CC76F5B-44A9-4D2A-AA12-B8A5B5BC9B4F}"/>
              </a:ext>
            </a:extLst>
          </p:cNvPr>
          <p:cNvSpPr/>
          <p:nvPr/>
        </p:nvSpPr>
        <p:spPr>
          <a:xfrm>
            <a:off x="4910756" y="5797046"/>
            <a:ext cx="6441828" cy="769441"/>
          </a:xfrm>
          <a:prstGeom prst="rect">
            <a:avLst/>
          </a:prstGeom>
        </p:spPr>
        <p:txBody>
          <a:bodyPr wrap="none">
            <a:spAutoFit/>
          </a:bodyPr>
          <a:lstStyle/>
          <a:p>
            <a:r>
              <a:rPr lang="en-GB" sz="2400" dirty="0">
                <a:solidFill>
                  <a:srgbClr val="FF0000"/>
                </a:solidFill>
              </a:rPr>
              <a:t>Volume of milk ≈ 2.5×1.75 pints ≈ 4.375 pints</a:t>
            </a:r>
          </a:p>
          <a:p>
            <a:endParaRPr lang="en-GB" dirty="0"/>
          </a:p>
        </p:txBody>
      </p:sp>
      <p:sp>
        <p:nvSpPr>
          <p:cNvPr id="10" name="Rectangle 9">
            <a:extLst>
              <a:ext uri="{FF2B5EF4-FFF2-40B4-BE49-F238E27FC236}">
                <a16:creationId xmlns:a16="http://schemas.microsoft.com/office/drawing/2014/main" id="{43C5369B-7092-4D2A-B9AD-68A581F6341E}"/>
              </a:ext>
            </a:extLst>
          </p:cNvPr>
          <p:cNvSpPr/>
          <p:nvPr/>
        </p:nvSpPr>
        <p:spPr>
          <a:xfrm>
            <a:off x="8760296" y="5805918"/>
            <a:ext cx="184731" cy="400110"/>
          </a:xfrm>
          <a:prstGeom prst="rect">
            <a:avLst/>
          </a:prstGeom>
        </p:spPr>
        <p:txBody>
          <a:bodyPr wrap="none">
            <a:spAutoFit/>
          </a:bodyPr>
          <a:lstStyle/>
          <a:p>
            <a:endParaRPr lang="en-GB" dirty="0"/>
          </a:p>
        </p:txBody>
      </p:sp>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7B5DA7B9-4A62-4A50-B8B5-FB9D349F0AE9}"/>
                  </a:ext>
                </a:extLst>
              </p:cNvPr>
              <p:cNvSpPr/>
              <p:nvPr/>
            </p:nvSpPr>
            <p:spPr>
              <a:xfrm>
                <a:off x="4910756" y="6226890"/>
                <a:ext cx="6045245" cy="613886"/>
              </a:xfrm>
              <a:prstGeom prst="rect">
                <a:avLst/>
              </a:prstGeom>
            </p:spPr>
            <p:txBody>
              <a:bodyPr wrap="none">
                <a:spAutoFit/>
              </a:bodyPr>
              <a:lstStyle/>
              <a:p>
                <a:r>
                  <a:rPr lang="en-GB" sz="2400" dirty="0">
                    <a:solidFill>
                      <a:srgbClr val="FF0000"/>
                    </a:solidFill>
                  </a:rPr>
                  <a:t>The bottle contains almost 4 </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i="1">
                            <a:solidFill>
                              <a:srgbClr val="FF0000"/>
                            </a:solidFill>
                            <a:latin typeface="Cambria Math" panose="02040503050406030204" pitchFamily="18" charset="0"/>
                          </a:rPr>
                          <m:t>1</m:t>
                        </m:r>
                      </m:num>
                      <m:den>
                        <m:r>
                          <a:rPr lang="en-GB" sz="2400" i="1">
                            <a:solidFill>
                              <a:srgbClr val="FF0000"/>
                            </a:solidFill>
                            <a:latin typeface="Cambria Math" panose="02040503050406030204" pitchFamily="18" charset="0"/>
                          </a:rPr>
                          <m:t>2</m:t>
                        </m:r>
                      </m:den>
                    </m:f>
                  </m:oMath>
                </a14:m>
                <a:r>
                  <a:rPr lang="en-GB" sz="2400" dirty="0">
                    <a:solidFill>
                      <a:srgbClr val="FF0000"/>
                    </a:solidFill>
                  </a:rPr>
                  <a:t> pints of milk.</a:t>
                </a:r>
              </a:p>
            </p:txBody>
          </p:sp>
        </mc:Choice>
        <mc:Fallback xmlns="">
          <p:sp>
            <p:nvSpPr>
              <p:cNvPr id="11" name="Rectangle 10">
                <a:extLst>
                  <a:ext uri="{FF2B5EF4-FFF2-40B4-BE49-F238E27FC236}">
                    <a16:creationId xmlns:a16="http://schemas.microsoft.com/office/drawing/2014/main" id="{7B5DA7B9-4A62-4A50-B8B5-FB9D349F0AE9}"/>
                  </a:ext>
                </a:extLst>
              </p:cNvPr>
              <p:cNvSpPr>
                <a:spLocks noRot="1" noChangeAspect="1" noMove="1" noResize="1" noEditPoints="1" noAdjustHandles="1" noChangeArrowheads="1" noChangeShapeType="1" noTextEdit="1"/>
              </p:cNvSpPr>
              <p:nvPr/>
            </p:nvSpPr>
            <p:spPr>
              <a:xfrm>
                <a:off x="4910756" y="6226890"/>
                <a:ext cx="6045245" cy="613886"/>
              </a:xfrm>
              <a:prstGeom prst="rect">
                <a:avLst/>
              </a:prstGeom>
              <a:blipFill>
                <a:blip r:embed="rId7"/>
                <a:stretch>
                  <a:fillRect l="-1615" r="-605" b="-8911"/>
                </a:stretch>
              </a:blipFill>
            </p:spPr>
            <p:txBody>
              <a:bodyPr/>
              <a:lstStyle/>
              <a:p>
                <a:r>
                  <a:rPr lang="en-GB">
                    <a:noFill/>
                  </a:rPr>
                  <a:t> </a:t>
                </a:r>
              </a:p>
            </p:txBody>
          </p:sp>
        </mc:Fallback>
      </mc:AlternateContent>
      <p:sp>
        <p:nvSpPr>
          <p:cNvPr id="12" name="Rectangle 11">
            <a:extLst>
              <a:ext uri="{FF2B5EF4-FFF2-40B4-BE49-F238E27FC236}">
                <a16:creationId xmlns:a16="http://schemas.microsoft.com/office/drawing/2014/main" id="{75CE9AC0-4475-435C-B6B5-37C2855EA263}"/>
              </a:ext>
            </a:extLst>
          </p:cNvPr>
          <p:cNvSpPr/>
          <p:nvPr/>
        </p:nvSpPr>
        <p:spPr>
          <a:xfrm>
            <a:off x="8311378" y="6420673"/>
            <a:ext cx="184731" cy="400110"/>
          </a:xfrm>
          <a:prstGeom prst="rect">
            <a:avLst/>
          </a:prstGeom>
        </p:spPr>
        <p:txBody>
          <a:bodyPr wrap="none">
            <a:spAutoFit/>
          </a:bodyPr>
          <a:lstStyle/>
          <a:p>
            <a:endParaRPr lang="en-GB" dirty="0"/>
          </a:p>
        </p:txBody>
      </p:sp>
    </p:spTree>
    <p:extLst>
      <p:ext uri="{BB962C8B-B14F-4D97-AF65-F5344CB8AC3E}">
        <p14:creationId xmlns:p14="http://schemas.microsoft.com/office/powerpoint/2010/main" val="174409098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Rounded Corners 15360">
            <a:extLst>
              <a:ext uri="{FF2B5EF4-FFF2-40B4-BE49-F238E27FC236}">
                <a16:creationId xmlns:a16="http://schemas.microsoft.com/office/drawing/2014/main" id="{0DC14A23-6060-46E2-A432-2890724C1FAB}"/>
              </a:ext>
            </a:extLst>
          </p:cNvPr>
          <p:cNvSpPr/>
          <p:nvPr/>
        </p:nvSpPr>
        <p:spPr bwMode="auto">
          <a:xfrm>
            <a:off x="8884475" y="3895893"/>
            <a:ext cx="2480538" cy="47541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63" name="Rectangle: Rounded Corners 62">
            <a:extLst>
              <a:ext uri="{FF2B5EF4-FFF2-40B4-BE49-F238E27FC236}">
                <a16:creationId xmlns:a16="http://schemas.microsoft.com/office/drawing/2014/main" id="{46A6EB7D-A99F-4094-B266-0A0C72C16DA5}"/>
              </a:ext>
            </a:extLst>
          </p:cNvPr>
          <p:cNvSpPr/>
          <p:nvPr/>
        </p:nvSpPr>
        <p:spPr bwMode="auto">
          <a:xfrm>
            <a:off x="8734165" y="925327"/>
            <a:ext cx="2546411" cy="461665"/>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3" name="TextBox 2"/>
          <p:cNvSpPr txBox="1">
            <a:spLocks noChangeArrowheads="1"/>
          </p:cNvSpPr>
          <p:nvPr/>
        </p:nvSpPr>
        <p:spPr bwMode="auto">
          <a:xfrm>
            <a:off x="3503712" y="0"/>
            <a:ext cx="799288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r>
              <a:rPr kumimoji="0" lang="en-US" altLang="en-US" sz="32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Skills Check: Imperial Units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436021" y="740846"/>
            <a:ext cx="8424936" cy="1446550"/>
          </a:xfrm>
          <a:prstGeom prst="rect">
            <a:avLst/>
          </a:prstGeom>
          <a:noFill/>
        </p:spPr>
        <p:txBody>
          <a:bodyPr wrap="square" rtlCol="0">
            <a:spAutoFit/>
          </a:bodyPr>
          <a:lstStyle/>
          <a:p>
            <a:pPr lvl="0"/>
            <a:r>
              <a:rPr lang="en-GB" sz="2400" b="1" dirty="0">
                <a:solidFill>
                  <a:prstClr val="black"/>
                </a:solidFill>
              </a:rPr>
              <a:t>Exercises</a:t>
            </a:r>
          </a:p>
          <a:p>
            <a:pPr lvl="0"/>
            <a:r>
              <a:rPr lang="en-GB" sz="2400" dirty="0">
                <a:solidFill>
                  <a:prstClr val="black"/>
                </a:solidFill>
              </a:rPr>
              <a:t>1. Change the following lengths into inches:</a:t>
            </a: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457200" marR="0" lvl="0" indent="-457200" algn="l" defTabSz="449263" rtl="0" eaLnBrk="0" fontAlgn="base" latinLnBrk="0" hangingPunct="0">
              <a:lnSpc>
                <a:spcPct val="100000"/>
              </a:lnSpc>
              <a:spcBef>
                <a:spcPct val="0"/>
              </a:spcBef>
              <a:spcAft>
                <a:spcPct val="0"/>
              </a:spcAft>
              <a:buClrTx/>
              <a:buSzTx/>
              <a:buFontTx/>
              <a:buAutoNum type="arabicPeriod"/>
              <a:tabLst/>
              <a:defRPr/>
            </a:pPr>
            <a:endPar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457200" marR="0" lvl="0" indent="-457200" algn="l" defTabSz="449263" rtl="0" eaLnBrk="0" fontAlgn="base" latinLnBrk="0" hangingPunct="0">
              <a:lnSpc>
                <a:spcPct val="100000"/>
              </a:lnSpc>
              <a:spcBef>
                <a:spcPct val="0"/>
              </a:spcBef>
              <a:spcAft>
                <a:spcPct val="0"/>
              </a:spcAft>
              <a:buClrTx/>
              <a:buSzTx/>
              <a:buFontTx/>
              <a:buAutoNum type="arabicPeriod"/>
              <a:tabLst/>
              <a:defRPr/>
            </a:pPr>
            <a:endPar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3" name="Rectangle 2">
            <a:extLst>
              <a:ext uri="{FF2B5EF4-FFF2-40B4-BE49-F238E27FC236}">
                <a16:creationId xmlns:a16="http://schemas.microsoft.com/office/drawing/2014/main" id="{5ABB1E73-4A4B-420A-A702-D9EE11440111}"/>
              </a:ext>
            </a:extLst>
          </p:cNvPr>
          <p:cNvSpPr/>
          <p:nvPr/>
        </p:nvSpPr>
        <p:spPr>
          <a:xfrm>
            <a:off x="2509938" y="2498634"/>
            <a:ext cx="8280920" cy="461665"/>
          </a:xfrm>
          <a:prstGeom prst="rect">
            <a:avLst/>
          </a:prstGeom>
        </p:spPr>
        <p:txBody>
          <a:bodyPr wrap="square">
            <a:spAutoFit/>
          </a:bodyPr>
          <a:lstStyle/>
          <a:p>
            <a:r>
              <a:rPr lang="en-GB" sz="2400" dirty="0"/>
              <a:t>Change the following lengths into feet or feet and inches:</a:t>
            </a:r>
          </a:p>
        </p:txBody>
      </p:sp>
      <p:sp>
        <p:nvSpPr>
          <p:cNvPr id="4" name="Rectangle 3">
            <a:extLst>
              <a:ext uri="{FF2B5EF4-FFF2-40B4-BE49-F238E27FC236}">
                <a16:creationId xmlns:a16="http://schemas.microsoft.com/office/drawing/2014/main" id="{D8F1D437-2916-4DC6-B207-A9B439C2182F}"/>
              </a:ext>
            </a:extLst>
          </p:cNvPr>
          <p:cNvSpPr/>
          <p:nvPr/>
        </p:nvSpPr>
        <p:spPr>
          <a:xfrm>
            <a:off x="2488515" y="3863042"/>
            <a:ext cx="6296917" cy="461665"/>
          </a:xfrm>
          <a:prstGeom prst="rect">
            <a:avLst/>
          </a:prstGeom>
        </p:spPr>
        <p:txBody>
          <a:bodyPr wrap="none">
            <a:spAutoFit/>
          </a:bodyPr>
          <a:lstStyle/>
          <a:p>
            <a:r>
              <a:rPr lang="en-GB" sz="2400" dirty="0"/>
              <a:t>2. Change the following masses into ounces:</a:t>
            </a:r>
          </a:p>
        </p:txBody>
      </p:sp>
      <p:sp>
        <p:nvSpPr>
          <p:cNvPr id="5" name="Rectangle 4">
            <a:extLst>
              <a:ext uri="{FF2B5EF4-FFF2-40B4-BE49-F238E27FC236}">
                <a16:creationId xmlns:a16="http://schemas.microsoft.com/office/drawing/2014/main" id="{D50E6161-95A2-43F5-8C08-85366C64C7BF}"/>
              </a:ext>
            </a:extLst>
          </p:cNvPr>
          <p:cNvSpPr/>
          <p:nvPr/>
        </p:nvSpPr>
        <p:spPr>
          <a:xfrm>
            <a:off x="2523518" y="5193454"/>
            <a:ext cx="9044558" cy="461665"/>
          </a:xfrm>
          <a:prstGeom prst="rect">
            <a:avLst/>
          </a:prstGeom>
        </p:spPr>
        <p:txBody>
          <a:bodyPr wrap="square">
            <a:spAutoFit/>
          </a:bodyPr>
          <a:lstStyle/>
          <a:p>
            <a:r>
              <a:rPr lang="en-GB" sz="2400" dirty="0"/>
              <a:t>Change the following masses into pounds or pounds and ounces:</a:t>
            </a:r>
          </a:p>
        </p:txBody>
      </p:sp>
      <p:sp>
        <p:nvSpPr>
          <p:cNvPr id="6" name="TextBox 5">
            <a:extLst>
              <a:ext uri="{FF2B5EF4-FFF2-40B4-BE49-F238E27FC236}">
                <a16:creationId xmlns:a16="http://schemas.microsoft.com/office/drawing/2014/main" id="{F5569A4B-08A3-4C46-BE5E-412CD72307CF}"/>
              </a:ext>
            </a:extLst>
          </p:cNvPr>
          <p:cNvSpPr txBox="1"/>
          <p:nvPr/>
        </p:nvSpPr>
        <p:spPr>
          <a:xfrm>
            <a:off x="2426673" y="1482724"/>
            <a:ext cx="1711003" cy="461665"/>
          </a:xfrm>
          <a:prstGeom prst="rect">
            <a:avLst/>
          </a:prstGeom>
          <a:noFill/>
        </p:spPr>
        <p:txBody>
          <a:bodyPr wrap="square" rtlCol="0">
            <a:spAutoFit/>
          </a:bodyPr>
          <a:lstStyle/>
          <a:p>
            <a:r>
              <a:rPr lang="en-GB" sz="2400" dirty="0"/>
              <a:t>(a) 4 feet</a:t>
            </a:r>
          </a:p>
        </p:txBody>
      </p:sp>
      <p:sp>
        <p:nvSpPr>
          <p:cNvPr id="7" name="Rectangle 6">
            <a:extLst>
              <a:ext uri="{FF2B5EF4-FFF2-40B4-BE49-F238E27FC236}">
                <a16:creationId xmlns:a16="http://schemas.microsoft.com/office/drawing/2014/main" id="{4550A3CC-D64C-4CC6-BE0A-D06D4C41743A}"/>
              </a:ext>
            </a:extLst>
          </p:cNvPr>
          <p:cNvSpPr/>
          <p:nvPr/>
        </p:nvSpPr>
        <p:spPr>
          <a:xfrm>
            <a:off x="5197980" y="1453584"/>
            <a:ext cx="1415772" cy="461665"/>
          </a:xfrm>
          <a:prstGeom prst="rect">
            <a:avLst/>
          </a:prstGeom>
        </p:spPr>
        <p:txBody>
          <a:bodyPr wrap="none">
            <a:spAutoFit/>
          </a:bodyPr>
          <a:lstStyle/>
          <a:p>
            <a:r>
              <a:rPr lang="en-GB" sz="2400" dirty="0"/>
              <a:t>(b) 7 feet</a:t>
            </a:r>
          </a:p>
        </p:txBody>
      </p:sp>
      <p:sp>
        <p:nvSpPr>
          <p:cNvPr id="9" name="Rectangle 8">
            <a:extLst>
              <a:ext uri="{FF2B5EF4-FFF2-40B4-BE49-F238E27FC236}">
                <a16:creationId xmlns:a16="http://schemas.microsoft.com/office/drawing/2014/main" id="{EEDFD840-5369-4605-907A-A85F18E84DBE}"/>
              </a:ext>
            </a:extLst>
          </p:cNvPr>
          <p:cNvSpPr/>
          <p:nvPr/>
        </p:nvSpPr>
        <p:spPr>
          <a:xfrm>
            <a:off x="7997251" y="1442247"/>
            <a:ext cx="2630848" cy="461665"/>
          </a:xfrm>
          <a:prstGeom prst="rect">
            <a:avLst/>
          </a:prstGeom>
        </p:spPr>
        <p:txBody>
          <a:bodyPr wrap="none">
            <a:spAutoFit/>
          </a:bodyPr>
          <a:lstStyle/>
          <a:p>
            <a:r>
              <a:rPr lang="en-GB" sz="2400" dirty="0"/>
              <a:t>(c) 4 feet 2 inches</a:t>
            </a:r>
          </a:p>
        </p:txBody>
      </p:sp>
      <p:sp>
        <p:nvSpPr>
          <p:cNvPr id="10" name="Rectangle 9">
            <a:extLst>
              <a:ext uri="{FF2B5EF4-FFF2-40B4-BE49-F238E27FC236}">
                <a16:creationId xmlns:a16="http://schemas.microsoft.com/office/drawing/2014/main" id="{2CA500CF-78EA-41B2-B462-C5581AA0ED52}"/>
              </a:ext>
            </a:extLst>
          </p:cNvPr>
          <p:cNvSpPr/>
          <p:nvPr/>
        </p:nvSpPr>
        <p:spPr>
          <a:xfrm>
            <a:off x="2426673" y="1971013"/>
            <a:ext cx="1656223" cy="461665"/>
          </a:xfrm>
          <a:prstGeom prst="rect">
            <a:avLst/>
          </a:prstGeom>
        </p:spPr>
        <p:txBody>
          <a:bodyPr wrap="none">
            <a:spAutoFit/>
          </a:bodyPr>
          <a:lstStyle/>
          <a:p>
            <a:r>
              <a:rPr lang="en-GB" sz="2400" dirty="0"/>
              <a:t>(d) 2 yards</a:t>
            </a:r>
          </a:p>
        </p:txBody>
      </p:sp>
      <p:sp>
        <p:nvSpPr>
          <p:cNvPr id="11" name="Rectangle 10">
            <a:extLst>
              <a:ext uri="{FF2B5EF4-FFF2-40B4-BE49-F238E27FC236}">
                <a16:creationId xmlns:a16="http://schemas.microsoft.com/office/drawing/2014/main" id="{DCD828BE-F1A2-4E54-BD44-6FB206D3A3AC}"/>
              </a:ext>
            </a:extLst>
          </p:cNvPr>
          <p:cNvSpPr/>
          <p:nvPr/>
        </p:nvSpPr>
        <p:spPr>
          <a:xfrm>
            <a:off x="5526989" y="1933756"/>
            <a:ext cx="2510624" cy="461665"/>
          </a:xfrm>
          <a:prstGeom prst="rect">
            <a:avLst/>
          </a:prstGeom>
        </p:spPr>
        <p:txBody>
          <a:bodyPr wrap="none">
            <a:spAutoFit/>
          </a:bodyPr>
          <a:lstStyle/>
          <a:p>
            <a:r>
              <a:rPr lang="en-GB" sz="2400" dirty="0"/>
              <a:t>(e) 5 yards 2 feet</a:t>
            </a:r>
          </a:p>
        </p:txBody>
      </p:sp>
      <p:sp>
        <p:nvSpPr>
          <p:cNvPr id="14" name="Rectangle 13">
            <a:extLst>
              <a:ext uri="{FF2B5EF4-FFF2-40B4-BE49-F238E27FC236}">
                <a16:creationId xmlns:a16="http://schemas.microsoft.com/office/drawing/2014/main" id="{E396D8BE-4B7B-4869-85B8-847A99A82739}"/>
              </a:ext>
            </a:extLst>
          </p:cNvPr>
          <p:cNvSpPr/>
          <p:nvPr/>
        </p:nvSpPr>
        <p:spPr>
          <a:xfrm>
            <a:off x="2436021" y="2943279"/>
            <a:ext cx="1965603" cy="461665"/>
          </a:xfrm>
          <a:prstGeom prst="rect">
            <a:avLst/>
          </a:prstGeom>
        </p:spPr>
        <p:txBody>
          <a:bodyPr wrap="none">
            <a:spAutoFit/>
          </a:bodyPr>
          <a:lstStyle/>
          <a:p>
            <a:r>
              <a:rPr lang="en-GB" sz="2400" dirty="0"/>
              <a:t>(a) 60 inches</a:t>
            </a:r>
          </a:p>
        </p:txBody>
      </p:sp>
      <p:sp>
        <p:nvSpPr>
          <p:cNvPr id="15" name="Rectangle 14">
            <a:extLst>
              <a:ext uri="{FF2B5EF4-FFF2-40B4-BE49-F238E27FC236}">
                <a16:creationId xmlns:a16="http://schemas.microsoft.com/office/drawing/2014/main" id="{34E901B6-8116-4FD0-9E09-576691B0A39E}"/>
              </a:ext>
            </a:extLst>
          </p:cNvPr>
          <p:cNvSpPr/>
          <p:nvPr/>
        </p:nvSpPr>
        <p:spPr>
          <a:xfrm>
            <a:off x="5515934" y="2947190"/>
            <a:ext cx="1965603" cy="461665"/>
          </a:xfrm>
          <a:prstGeom prst="rect">
            <a:avLst/>
          </a:prstGeom>
        </p:spPr>
        <p:txBody>
          <a:bodyPr wrap="none">
            <a:spAutoFit/>
          </a:bodyPr>
          <a:lstStyle/>
          <a:p>
            <a:r>
              <a:rPr lang="en-GB" sz="2400" dirty="0"/>
              <a:t>(b) 48 inches</a:t>
            </a:r>
          </a:p>
        </p:txBody>
      </p:sp>
      <p:sp>
        <p:nvSpPr>
          <p:cNvPr id="16" name="Rectangle 15">
            <a:extLst>
              <a:ext uri="{FF2B5EF4-FFF2-40B4-BE49-F238E27FC236}">
                <a16:creationId xmlns:a16="http://schemas.microsoft.com/office/drawing/2014/main" id="{52377A2B-4D98-44C5-81CE-BBF92CAB84CE}"/>
              </a:ext>
            </a:extLst>
          </p:cNvPr>
          <p:cNvSpPr/>
          <p:nvPr/>
        </p:nvSpPr>
        <p:spPr>
          <a:xfrm>
            <a:off x="8341119" y="2932774"/>
            <a:ext cx="1863011" cy="461665"/>
          </a:xfrm>
          <a:prstGeom prst="rect">
            <a:avLst/>
          </a:prstGeom>
        </p:spPr>
        <p:txBody>
          <a:bodyPr wrap="none">
            <a:spAutoFit/>
          </a:bodyPr>
          <a:lstStyle/>
          <a:p>
            <a:r>
              <a:rPr lang="en-GB" sz="2400" dirty="0"/>
              <a:t>(c) 17inches</a:t>
            </a:r>
          </a:p>
        </p:txBody>
      </p:sp>
      <p:sp>
        <p:nvSpPr>
          <p:cNvPr id="18" name="Rectangle 17">
            <a:extLst>
              <a:ext uri="{FF2B5EF4-FFF2-40B4-BE49-F238E27FC236}">
                <a16:creationId xmlns:a16="http://schemas.microsoft.com/office/drawing/2014/main" id="{091D2907-FC9D-4449-9411-5FCEBF406B81}"/>
              </a:ext>
            </a:extLst>
          </p:cNvPr>
          <p:cNvSpPr/>
          <p:nvPr/>
        </p:nvSpPr>
        <p:spPr>
          <a:xfrm>
            <a:off x="2435410" y="3394692"/>
            <a:ext cx="2137124" cy="461665"/>
          </a:xfrm>
          <a:prstGeom prst="rect">
            <a:avLst/>
          </a:prstGeom>
        </p:spPr>
        <p:txBody>
          <a:bodyPr wrap="none">
            <a:spAutoFit/>
          </a:bodyPr>
          <a:lstStyle/>
          <a:p>
            <a:r>
              <a:rPr lang="en-GB" sz="2400" dirty="0"/>
              <a:t>(d) 108 inches</a:t>
            </a:r>
          </a:p>
        </p:txBody>
      </p:sp>
      <p:sp>
        <p:nvSpPr>
          <p:cNvPr id="19" name="Rectangle 18">
            <a:extLst>
              <a:ext uri="{FF2B5EF4-FFF2-40B4-BE49-F238E27FC236}">
                <a16:creationId xmlns:a16="http://schemas.microsoft.com/office/drawing/2014/main" id="{767C0C12-0FFA-4445-B654-8D995B0A667B}"/>
              </a:ext>
            </a:extLst>
          </p:cNvPr>
          <p:cNvSpPr/>
          <p:nvPr/>
        </p:nvSpPr>
        <p:spPr>
          <a:xfrm>
            <a:off x="5607575" y="3369622"/>
            <a:ext cx="1965603" cy="461665"/>
          </a:xfrm>
          <a:prstGeom prst="rect">
            <a:avLst/>
          </a:prstGeom>
        </p:spPr>
        <p:txBody>
          <a:bodyPr wrap="none">
            <a:spAutoFit/>
          </a:bodyPr>
          <a:lstStyle/>
          <a:p>
            <a:r>
              <a:rPr lang="en-GB" sz="2400" dirty="0"/>
              <a:t>(e) 95 inches</a:t>
            </a:r>
          </a:p>
        </p:txBody>
      </p:sp>
      <p:sp>
        <p:nvSpPr>
          <p:cNvPr id="22" name="Rectangle 21">
            <a:extLst>
              <a:ext uri="{FF2B5EF4-FFF2-40B4-BE49-F238E27FC236}">
                <a16:creationId xmlns:a16="http://schemas.microsoft.com/office/drawing/2014/main" id="{37394BD4-AE44-426E-BBE2-7BFDEB9B55B5}"/>
              </a:ext>
            </a:extLst>
          </p:cNvPr>
          <p:cNvSpPr/>
          <p:nvPr/>
        </p:nvSpPr>
        <p:spPr>
          <a:xfrm>
            <a:off x="2528625" y="4300715"/>
            <a:ext cx="1143262" cy="461665"/>
          </a:xfrm>
          <a:prstGeom prst="rect">
            <a:avLst/>
          </a:prstGeom>
        </p:spPr>
        <p:txBody>
          <a:bodyPr wrap="none">
            <a:spAutoFit/>
          </a:bodyPr>
          <a:lstStyle/>
          <a:p>
            <a:r>
              <a:rPr lang="en-GB" sz="2400" dirty="0"/>
              <a:t>(a) 7 lb</a:t>
            </a:r>
          </a:p>
        </p:txBody>
      </p:sp>
      <p:sp>
        <p:nvSpPr>
          <p:cNvPr id="24" name="Rectangle 23">
            <a:extLst>
              <a:ext uri="{FF2B5EF4-FFF2-40B4-BE49-F238E27FC236}">
                <a16:creationId xmlns:a16="http://schemas.microsoft.com/office/drawing/2014/main" id="{8A16A98B-CD5A-492D-94FD-3B095BE1AF3F}"/>
              </a:ext>
            </a:extLst>
          </p:cNvPr>
          <p:cNvSpPr/>
          <p:nvPr/>
        </p:nvSpPr>
        <p:spPr>
          <a:xfrm>
            <a:off x="6201565" y="4268352"/>
            <a:ext cx="1314784" cy="461665"/>
          </a:xfrm>
          <a:prstGeom prst="rect">
            <a:avLst/>
          </a:prstGeom>
        </p:spPr>
        <p:txBody>
          <a:bodyPr wrap="none">
            <a:spAutoFit/>
          </a:bodyPr>
          <a:lstStyle/>
          <a:p>
            <a:r>
              <a:rPr lang="en-GB" sz="2400" dirty="0"/>
              <a:t>(b) 36 lb</a:t>
            </a:r>
          </a:p>
        </p:txBody>
      </p:sp>
      <p:sp>
        <p:nvSpPr>
          <p:cNvPr id="26" name="Rectangle 25">
            <a:extLst>
              <a:ext uri="{FF2B5EF4-FFF2-40B4-BE49-F238E27FC236}">
                <a16:creationId xmlns:a16="http://schemas.microsoft.com/office/drawing/2014/main" id="{3BD04F5E-7C8F-430C-B7E3-6023FEC71636}"/>
              </a:ext>
            </a:extLst>
          </p:cNvPr>
          <p:cNvSpPr/>
          <p:nvPr/>
        </p:nvSpPr>
        <p:spPr>
          <a:xfrm>
            <a:off x="2537747" y="4719960"/>
            <a:ext cx="1297150" cy="461665"/>
          </a:xfrm>
          <a:prstGeom prst="rect">
            <a:avLst/>
          </a:prstGeom>
        </p:spPr>
        <p:txBody>
          <a:bodyPr wrap="none">
            <a:spAutoFit/>
          </a:bodyPr>
          <a:lstStyle/>
          <a:p>
            <a:r>
              <a:rPr lang="en-GB" sz="2400" dirty="0"/>
              <a:t>(c) 42 lb</a:t>
            </a:r>
          </a:p>
        </p:txBody>
      </p:sp>
      <p:sp>
        <p:nvSpPr>
          <p:cNvPr id="28" name="Rectangle 27">
            <a:extLst>
              <a:ext uri="{FF2B5EF4-FFF2-40B4-BE49-F238E27FC236}">
                <a16:creationId xmlns:a16="http://schemas.microsoft.com/office/drawing/2014/main" id="{934EF76D-2E0F-44B4-9065-43164AEBE763}"/>
              </a:ext>
            </a:extLst>
          </p:cNvPr>
          <p:cNvSpPr/>
          <p:nvPr/>
        </p:nvSpPr>
        <p:spPr>
          <a:xfrm>
            <a:off x="6186145" y="4733097"/>
            <a:ext cx="1656223" cy="461665"/>
          </a:xfrm>
          <a:prstGeom prst="rect">
            <a:avLst/>
          </a:prstGeom>
        </p:spPr>
        <p:txBody>
          <a:bodyPr wrap="none">
            <a:spAutoFit/>
          </a:bodyPr>
          <a:lstStyle/>
          <a:p>
            <a:r>
              <a:rPr lang="en-GB" sz="2400" dirty="0"/>
              <a:t>(d) 2 stone</a:t>
            </a:r>
          </a:p>
        </p:txBody>
      </p:sp>
      <p:sp>
        <p:nvSpPr>
          <p:cNvPr id="30" name="Rectangle 29">
            <a:extLst>
              <a:ext uri="{FF2B5EF4-FFF2-40B4-BE49-F238E27FC236}">
                <a16:creationId xmlns:a16="http://schemas.microsoft.com/office/drawing/2014/main" id="{F6E26484-CD8D-4DB0-9BA8-D1CAC1FA8A00}"/>
              </a:ext>
            </a:extLst>
          </p:cNvPr>
          <p:cNvSpPr/>
          <p:nvPr/>
        </p:nvSpPr>
        <p:spPr>
          <a:xfrm>
            <a:off x="2543093" y="5609412"/>
            <a:ext cx="2068195" cy="461665"/>
          </a:xfrm>
          <a:prstGeom prst="rect">
            <a:avLst/>
          </a:prstGeom>
        </p:spPr>
        <p:txBody>
          <a:bodyPr wrap="none">
            <a:spAutoFit/>
          </a:bodyPr>
          <a:lstStyle/>
          <a:p>
            <a:r>
              <a:rPr lang="en-GB" sz="2400" dirty="0"/>
              <a:t>(a) 80 ounces</a:t>
            </a:r>
          </a:p>
        </p:txBody>
      </p:sp>
      <p:sp>
        <p:nvSpPr>
          <p:cNvPr id="31" name="Rectangle 30">
            <a:extLst>
              <a:ext uri="{FF2B5EF4-FFF2-40B4-BE49-F238E27FC236}">
                <a16:creationId xmlns:a16="http://schemas.microsoft.com/office/drawing/2014/main" id="{F08E83EE-7D1E-4294-82D6-BFD2798606E2}"/>
              </a:ext>
            </a:extLst>
          </p:cNvPr>
          <p:cNvSpPr/>
          <p:nvPr/>
        </p:nvSpPr>
        <p:spPr>
          <a:xfrm>
            <a:off x="5493894" y="5600536"/>
            <a:ext cx="2239716" cy="461665"/>
          </a:xfrm>
          <a:prstGeom prst="rect">
            <a:avLst/>
          </a:prstGeom>
        </p:spPr>
        <p:txBody>
          <a:bodyPr wrap="none">
            <a:spAutoFit/>
          </a:bodyPr>
          <a:lstStyle/>
          <a:p>
            <a:r>
              <a:rPr lang="en-GB" sz="2400" dirty="0"/>
              <a:t>(b) 128 ounces</a:t>
            </a:r>
          </a:p>
        </p:txBody>
      </p:sp>
      <p:sp>
        <p:nvSpPr>
          <p:cNvPr id="32" name="Rectangle 31">
            <a:extLst>
              <a:ext uri="{FF2B5EF4-FFF2-40B4-BE49-F238E27FC236}">
                <a16:creationId xmlns:a16="http://schemas.microsoft.com/office/drawing/2014/main" id="{6BF96D9D-4334-4D39-85BC-F11E7280EE2D}"/>
              </a:ext>
            </a:extLst>
          </p:cNvPr>
          <p:cNvSpPr/>
          <p:nvPr/>
        </p:nvSpPr>
        <p:spPr>
          <a:xfrm>
            <a:off x="8684844" y="5618714"/>
            <a:ext cx="2050561" cy="461665"/>
          </a:xfrm>
          <a:prstGeom prst="rect">
            <a:avLst/>
          </a:prstGeom>
        </p:spPr>
        <p:txBody>
          <a:bodyPr wrap="none">
            <a:spAutoFit/>
          </a:bodyPr>
          <a:lstStyle/>
          <a:p>
            <a:r>
              <a:rPr lang="en-GB" sz="2400" dirty="0"/>
              <a:t>(c) 56 ounces</a:t>
            </a:r>
          </a:p>
        </p:txBody>
      </p:sp>
      <p:sp>
        <p:nvSpPr>
          <p:cNvPr id="34" name="Rectangle 33">
            <a:extLst>
              <a:ext uri="{FF2B5EF4-FFF2-40B4-BE49-F238E27FC236}">
                <a16:creationId xmlns:a16="http://schemas.microsoft.com/office/drawing/2014/main" id="{25136F5B-A3AF-446A-9B8E-FA77F93A1BE9}"/>
              </a:ext>
            </a:extLst>
          </p:cNvPr>
          <p:cNvSpPr/>
          <p:nvPr/>
        </p:nvSpPr>
        <p:spPr>
          <a:xfrm>
            <a:off x="2540814" y="6062201"/>
            <a:ext cx="2068195" cy="461665"/>
          </a:xfrm>
          <a:prstGeom prst="rect">
            <a:avLst/>
          </a:prstGeom>
        </p:spPr>
        <p:txBody>
          <a:bodyPr wrap="none">
            <a:spAutoFit/>
          </a:bodyPr>
          <a:lstStyle/>
          <a:p>
            <a:r>
              <a:rPr lang="en-GB" sz="2400" dirty="0"/>
              <a:t>(d) 36 ounces</a:t>
            </a:r>
          </a:p>
        </p:txBody>
      </p:sp>
      <p:sp>
        <p:nvSpPr>
          <p:cNvPr id="36" name="Rectangle 35">
            <a:extLst>
              <a:ext uri="{FF2B5EF4-FFF2-40B4-BE49-F238E27FC236}">
                <a16:creationId xmlns:a16="http://schemas.microsoft.com/office/drawing/2014/main" id="{F0F17374-1559-41A1-9AEC-47EFE629A0E9}"/>
              </a:ext>
            </a:extLst>
          </p:cNvPr>
          <p:cNvSpPr/>
          <p:nvPr/>
        </p:nvSpPr>
        <p:spPr>
          <a:xfrm>
            <a:off x="8298851" y="6035505"/>
            <a:ext cx="1810111" cy="461665"/>
          </a:xfrm>
          <a:prstGeom prst="rect">
            <a:avLst/>
          </a:prstGeom>
        </p:spPr>
        <p:txBody>
          <a:bodyPr wrap="none">
            <a:spAutoFit/>
          </a:bodyPr>
          <a:lstStyle/>
          <a:p>
            <a:r>
              <a:rPr lang="en-GB" sz="2400" dirty="0"/>
              <a:t>(f) 8 ounces</a:t>
            </a:r>
          </a:p>
        </p:txBody>
      </p:sp>
      <p:sp>
        <p:nvSpPr>
          <p:cNvPr id="38" name="TextBox 37">
            <a:extLst>
              <a:ext uri="{FF2B5EF4-FFF2-40B4-BE49-F238E27FC236}">
                <a16:creationId xmlns:a16="http://schemas.microsoft.com/office/drawing/2014/main" id="{0BDAE5A0-6163-4537-8F39-2791F6106DA9}"/>
              </a:ext>
            </a:extLst>
          </p:cNvPr>
          <p:cNvSpPr txBox="1"/>
          <p:nvPr/>
        </p:nvSpPr>
        <p:spPr>
          <a:xfrm>
            <a:off x="10491027" y="1458544"/>
            <a:ext cx="1719024" cy="461665"/>
          </a:xfrm>
          <a:prstGeom prst="rect">
            <a:avLst/>
          </a:prstGeom>
          <a:noFill/>
        </p:spPr>
        <p:txBody>
          <a:bodyPr wrap="square" rtlCol="0">
            <a:spAutoFit/>
          </a:bodyPr>
          <a:lstStyle/>
          <a:p>
            <a:r>
              <a:rPr lang="en-GB" sz="2400" dirty="0">
                <a:solidFill>
                  <a:srgbClr val="FF0000"/>
                </a:solidFill>
              </a:rPr>
              <a:t>50 inches</a:t>
            </a:r>
          </a:p>
        </p:txBody>
      </p:sp>
      <p:sp>
        <p:nvSpPr>
          <p:cNvPr id="39" name="Rectangle 38">
            <a:extLst>
              <a:ext uri="{FF2B5EF4-FFF2-40B4-BE49-F238E27FC236}">
                <a16:creationId xmlns:a16="http://schemas.microsoft.com/office/drawing/2014/main" id="{84792870-BEE4-46FE-8750-5B63FFCEE367}"/>
              </a:ext>
            </a:extLst>
          </p:cNvPr>
          <p:cNvSpPr/>
          <p:nvPr/>
        </p:nvSpPr>
        <p:spPr>
          <a:xfrm>
            <a:off x="3754175" y="1484602"/>
            <a:ext cx="1503938" cy="461665"/>
          </a:xfrm>
          <a:prstGeom prst="rect">
            <a:avLst/>
          </a:prstGeom>
        </p:spPr>
        <p:txBody>
          <a:bodyPr wrap="none">
            <a:spAutoFit/>
          </a:bodyPr>
          <a:lstStyle/>
          <a:p>
            <a:r>
              <a:rPr lang="en-GB" sz="2400" dirty="0">
                <a:solidFill>
                  <a:srgbClr val="FF0000"/>
                </a:solidFill>
              </a:rPr>
              <a:t>48 inches</a:t>
            </a:r>
          </a:p>
        </p:txBody>
      </p:sp>
      <p:sp>
        <p:nvSpPr>
          <p:cNvPr id="40" name="Rectangle 39">
            <a:extLst>
              <a:ext uri="{FF2B5EF4-FFF2-40B4-BE49-F238E27FC236}">
                <a16:creationId xmlns:a16="http://schemas.microsoft.com/office/drawing/2014/main" id="{4BCB5884-0EC0-4E2B-A2E0-C7174151FEE7}"/>
              </a:ext>
            </a:extLst>
          </p:cNvPr>
          <p:cNvSpPr/>
          <p:nvPr/>
        </p:nvSpPr>
        <p:spPr>
          <a:xfrm>
            <a:off x="6607207" y="1461318"/>
            <a:ext cx="1503938" cy="461665"/>
          </a:xfrm>
          <a:prstGeom prst="rect">
            <a:avLst/>
          </a:prstGeom>
        </p:spPr>
        <p:txBody>
          <a:bodyPr wrap="none">
            <a:spAutoFit/>
          </a:bodyPr>
          <a:lstStyle/>
          <a:p>
            <a:r>
              <a:rPr lang="en-GB" sz="2400" dirty="0">
                <a:solidFill>
                  <a:srgbClr val="FF0000"/>
                </a:solidFill>
              </a:rPr>
              <a:t>84 inches</a:t>
            </a:r>
          </a:p>
        </p:txBody>
      </p:sp>
      <p:sp>
        <p:nvSpPr>
          <p:cNvPr id="41" name="Rectangle 40">
            <a:extLst>
              <a:ext uri="{FF2B5EF4-FFF2-40B4-BE49-F238E27FC236}">
                <a16:creationId xmlns:a16="http://schemas.microsoft.com/office/drawing/2014/main" id="{4EEE7C5C-2DAB-4752-B94A-EFE3F6FFCAAD}"/>
              </a:ext>
            </a:extLst>
          </p:cNvPr>
          <p:cNvSpPr/>
          <p:nvPr/>
        </p:nvSpPr>
        <p:spPr>
          <a:xfrm>
            <a:off x="3958209" y="1953050"/>
            <a:ext cx="1503938" cy="461665"/>
          </a:xfrm>
          <a:prstGeom prst="rect">
            <a:avLst/>
          </a:prstGeom>
        </p:spPr>
        <p:txBody>
          <a:bodyPr wrap="none">
            <a:spAutoFit/>
          </a:bodyPr>
          <a:lstStyle/>
          <a:p>
            <a:r>
              <a:rPr lang="en-GB" sz="2400" dirty="0">
                <a:solidFill>
                  <a:srgbClr val="FF0000"/>
                </a:solidFill>
              </a:rPr>
              <a:t>72 inches</a:t>
            </a:r>
          </a:p>
        </p:txBody>
      </p:sp>
      <p:sp>
        <p:nvSpPr>
          <p:cNvPr id="42" name="Rectangle 41">
            <a:extLst>
              <a:ext uri="{FF2B5EF4-FFF2-40B4-BE49-F238E27FC236}">
                <a16:creationId xmlns:a16="http://schemas.microsoft.com/office/drawing/2014/main" id="{5AF11DDF-4C4C-42AE-A419-AD58BA8BE4A6}"/>
              </a:ext>
            </a:extLst>
          </p:cNvPr>
          <p:cNvSpPr/>
          <p:nvPr/>
        </p:nvSpPr>
        <p:spPr>
          <a:xfrm>
            <a:off x="8083762" y="1951906"/>
            <a:ext cx="4160599" cy="461665"/>
          </a:xfrm>
          <a:prstGeom prst="rect">
            <a:avLst/>
          </a:prstGeom>
        </p:spPr>
        <p:txBody>
          <a:bodyPr wrap="square">
            <a:spAutoFit/>
          </a:bodyPr>
          <a:lstStyle/>
          <a:p>
            <a:r>
              <a:rPr lang="en-GB" sz="2400" dirty="0">
                <a:solidFill>
                  <a:srgbClr val="FF0000"/>
                </a:solidFill>
              </a:rPr>
              <a:t>= 5 x 36 + 24 = 204 inches</a:t>
            </a:r>
          </a:p>
        </p:txBody>
      </p:sp>
      <p:sp>
        <p:nvSpPr>
          <p:cNvPr id="44" name="Rectangle 43">
            <a:extLst>
              <a:ext uri="{FF2B5EF4-FFF2-40B4-BE49-F238E27FC236}">
                <a16:creationId xmlns:a16="http://schemas.microsoft.com/office/drawing/2014/main" id="{6CD8FEF8-F114-44E1-A64B-7C634FA0A6DE}"/>
              </a:ext>
            </a:extLst>
          </p:cNvPr>
          <p:cNvSpPr/>
          <p:nvPr/>
        </p:nvSpPr>
        <p:spPr>
          <a:xfrm>
            <a:off x="4349325" y="2949025"/>
            <a:ext cx="954107" cy="461665"/>
          </a:xfrm>
          <a:prstGeom prst="rect">
            <a:avLst/>
          </a:prstGeom>
        </p:spPr>
        <p:txBody>
          <a:bodyPr wrap="none">
            <a:spAutoFit/>
          </a:bodyPr>
          <a:lstStyle/>
          <a:p>
            <a:r>
              <a:rPr lang="en-GB" sz="2400" dirty="0">
                <a:solidFill>
                  <a:srgbClr val="FF0000"/>
                </a:solidFill>
              </a:rPr>
              <a:t>5 feet</a:t>
            </a:r>
          </a:p>
        </p:txBody>
      </p:sp>
      <p:sp>
        <p:nvSpPr>
          <p:cNvPr id="45" name="Rectangle 44">
            <a:extLst>
              <a:ext uri="{FF2B5EF4-FFF2-40B4-BE49-F238E27FC236}">
                <a16:creationId xmlns:a16="http://schemas.microsoft.com/office/drawing/2014/main" id="{B73E3D53-CCE4-4974-9E47-9202DA40DC69}"/>
              </a:ext>
            </a:extLst>
          </p:cNvPr>
          <p:cNvSpPr/>
          <p:nvPr/>
        </p:nvSpPr>
        <p:spPr>
          <a:xfrm>
            <a:off x="4529765" y="3387619"/>
            <a:ext cx="954107" cy="461665"/>
          </a:xfrm>
          <a:prstGeom prst="rect">
            <a:avLst/>
          </a:prstGeom>
        </p:spPr>
        <p:txBody>
          <a:bodyPr wrap="none">
            <a:spAutoFit/>
          </a:bodyPr>
          <a:lstStyle/>
          <a:p>
            <a:r>
              <a:rPr lang="en-GB" sz="2400" dirty="0">
                <a:solidFill>
                  <a:srgbClr val="FF0000"/>
                </a:solidFill>
              </a:rPr>
              <a:t>9 feet</a:t>
            </a:r>
          </a:p>
        </p:txBody>
      </p:sp>
      <p:sp>
        <p:nvSpPr>
          <p:cNvPr id="46" name="Rectangle 45">
            <a:extLst>
              <a:ext uri="{FF2B5EF4-FFF2-40B4-BE49-F238E27FC236}">
                <a16:creationId xmlns:a16="http://schemas.microsoft.com/office/drawing/2014/main" id="{4BFCA44C-1884-4F9D-8662-7D580821D53E}"/>
              </a:ext>
            </a:extLst>
          </p:cNvPr>
          <p:cNvSpPr/>
          <p:nvPr/>
        </p:nvSpPr>
        <p:spPr>
          <a:xfrm>
            <a:off x="7388454" y="2949621"/>
            <a:ext cx="954107" cy="461665"/>
          </a:xfrm>
          <a:prstGeom prst="rect">
            <a:avLst/>
          </a:prstGeom>
        </p:spPr>
        <p:txBody>
          <a:bodyPr wrap="none">
            <a:spAutoFit/>
          </a:bodyPr>
          <a:lstStyle/>
          <a:p>
            <a:r>
              <a:rPr lang="en-GB" sz="2400" dirty="0">
                <a:solidFill>
                  <a:srgbClr val="FF0000"/>
                </a:solidFill>
              </a:rPr>
              <a:t>4 feet</a:t>
            </a:r>
          </a:p>
        </p:txBody>
      </p:sp>
      <p:sp>
        <p:nvSpPr>
          <p:cNvPr id="47" name="Rectangle 46">
            <a:extLst>
              <a:ext uri="{FF2B5EF4-FFF2-40B4-BE49-F238E27FC236}">
                <a16:creationId xmlns:a16="http://schemas.microsoft.com/office/drawing/2014/main" id="{DCFE2F94-6742-4139-BB9F-4CE6AAD2CC4E}"/>
              </a:ext>
            </a:extLst>
          </p:cNvPr>
          <p:cNvSpPr/>
          <p:nvPr/>
        </p:nvSpPr>
        <p:spPr>
          <a:xfrm>
            <a:off x="7573178" y="3395990"/>
            <a:ext cx="4028282" cy="461665"/>
          </a:xfrm>
          <a:prstGeom prst="rect">
            <a:avLst/>
          </a:prstGeom>
        </p:spPr>
        <p:txBody>
          <a:bodyPr wrap="none">
            <a:spAutoFit/>
          </a:bodyPr>
          <a:lstStyle/>
          <a:p>
            <a:r>
              <a:rPr lang="en-GB" sz="2400" dirty="0">
                <a:solidFill>
                  <a:srgbClr val="FF0000"/>
                </a:solidFill>
              </a:rPr>
              <a:t>= 95 ÷12 = 7 feet 11 inches</a:t>
            </a:r>
          </a:p>
        </p:txBody>
      </p:sp>
      <p:sp>
        <p:nvSpPr>
          <p:cNvPr id="48" name="Rectangle 47">
            <a:extLst>
              <a:ext uri="{FF2B5EF4-FFF2-40B4-BE49-F238E27FC236}">
                <a16:creationId xmlns:a16="http://schemas.microsoft.com/office/drawing/2014/main" id="{63D15DFF-191C-448E-9AC9-7D17E65B9E31}"/>
              </a:ext>
            </a:extLst>
          </p:cNvPr>
          <p:cNvSpPr/>
          <p:nvPr/>
        </p:nvSpPr>
        <p:spPr>
          <a:xfrm>
            <a:off x="10057544" y="2930491"/>
            <a:ext cx="2186817" cy="461665"/>
          </a:xfrm>
          <a:prstGeom prst="rect">
            <a:avLst/>
          </a:prstGeom>
        </p:spPr>
        <p:txBody>
          <a:bodyPr wrap="none">
            <a:spAutoFit/>
          </a:bodyPr>
          <a:lstStyle/>
          <a:p>
            <a:r>
              <a:rPr lang="en-GB" sz="2400" dirty="0">
                <a:solidFill>
                  <a:srgbClr val="FF0000"/>
                </a:solidFill>
              </a:rPr>
              <a:t>1 foot 5 inches</a:t>
            </a:r>
          </a:p>
        </p:txBody>
      </p:sp>
      <p:sp>
        <p:nvSpPr>
          <p:cNvPr id="50" name="Rectangle 49">
            <a:extLst>
              <a:ext uri="{FF2B5EF4-FFF2-40B4-BE49-F238E27FC236}">
                <a16:creationId xmlns:a16="http://schemas.microsoft.com/office/drawing/2014/main" id="{6CA0B7D0-59C2-4B0C-B59A-F6126E07A0A0}"/>
              </a:ext>
            </a:extLst>
          </p:cNvPr>
          <p:cNvSpPr/>
          <p:nvPr/>
        </p:nvSpPr>
        <p:spPr>
          <a:xfrm>
            <a:off x="3813805" y="4279000"/>
            <a:ext cx="1755224" cy="461665"/>
          </a:xfrm>
          <a:prstGeom prst="rect">
            <a:avLst/>
          </a:prstGeom>
        </p:spPr>
        <p:txBody>
          <a:bodyPr wrap="none">
            <a:spAutoFit/>
          </a:bodyPr>
          <a:lstStyle/>
          <a:p>
            <a:r>
              <a:rPr lang="en-GB" sz="2400" dirty="0">
                <a:solidFill>
                  <a:srgbClr val="FF0000"/>
                </a:solidFill>
              </a:rPr>
              <a:t>112 ounces</a:t>
            </a:r>
          </a:p>
        </p:txBody>
      </p:sp>
      <p:sp>
        <p:nvSpPr>
          <p:cNvPr id="53" name="Rectangle 52">
            <a:extLst>
              <a:ext uri="{FF2B5EF4-FFF2-40B4-BE49-F238E27FC236}">
                <a16:creationId xmlns:a16="http://schemas.microsoft.com/office/drawing/2014/main" id="{4AA28EB1-5BA6-4DB2-9DD2-0C0554D3D028}"/>
              </a:ext>
            </a:extLst>
          </p:cNvPr>
          <p:cNvSpPr/>
          <p:nvPr/>
        </p:nvSpPr>
        <p:spPr>
          <a:xfrm>
            <a:off x="3918187" y="4711577"/>
            <a:ext cx="1778051" cy="461665"/>
          </a:xfrm>
          <a:prstGeom prst="rect">
            <a:avLst/>
          </a:prstGeom>
        </p:spPr>
        <p:txBody>
          <a:bodyPr wrap="none">
            <a:spAutoFit/>
          </a:bodyPr>
          <a:lstStyle/>
          <a:p>
            <a:r>
              <a:rPr lang="en-GB" sz="2400" dirty="0">
                <a:solidFill>
                  <a:srgbClr val="FF0000"/>
                </a:solidFill>
              </a:rPr>
              <a:t>672 ounces</a:t>
            </a:r>
          </a:p>
        </p:txBody>
      </p:sp>
      <p:sp>
        <p:nvSpPr>
          <p:cNvPr id="54" name="Rectangle 53">
            <a:extLst>
              <a:ext uri="{FF2B5EF4-FFF2-40B4-BE49-F238E27FC236}">
                <a16:creationId xmlns:a16="http://schemas.microsoft.com/office/drawing/2014/main" id="{6E127CE5-4960-4365-BB1B-5026100E7908}"/>
              </a:ext>
            </a:extLst>
          </p:cNvPr>
          <p:cNvSpPr/>
          <p:nvPr/>
        </p:nvSpPr>
        <p:spPr>
          <a:xfrm>
            <a:off x="7466637" y="4276279"/>
            <a:ext cx="3401893" cy="461665"/>
          </a:xfrm>
          <a:prstGeom prst="rect">
            <a:avLst/>
          </a:prstGeom>
        </p:spPr>
        <p:txBody>
          <a:bodyPr wrap="none">
            <a:spAutoFit/>
          </a:bodyPr>
          <a:lstStyle/>
          <a:p>
            <a:r>
              <a:rPr lang="en-GB" sz="2400" dirty="0">
                <a:solidFill>
                  <a:srgbClr val="FF0000"/>
                </a:solidFill>
              </a:rPr>
              <a:t>= 36 x 16 = 576 ounces</a:t>
            </a:r>
          </a:p>
        </p:txBody>
      </p:sp>
      <p:sp>
        <p:nvSpPr>
          <p:cNvPr id="55" name="Rectangle 54">
            <a:extLst>
              <a:ext uri="{FF2B5EF4-FFF2-40B4-BE49-F238E27FC236}">
                <a16:creationId xmlns:a16="http://schemas.microsoft.com/office/drawing/2014/main" id="{9AB84B1E-72EC-4B82-918B-AC2E582157FD}"/>
              </a:ext>
            </a:extLst>
          </p:cNvPr>
          <p:cNvSpPr/>
          <p:nvPr/>
        </p:nvSpPr>
        <p:spPr>
          <a:xfrm>
            <a:off x="7842368" y="4751697"/>
            <a:ext cx="4334841" cy="461665"/>
          </a:xfrm>
          <a:prstGeom prst="rect">
            <a:avLst/>
          </a:prstGeom>
        </p:spPr>
        <p:txBody>
          <a:bodyPr wrap="none">
            <a:spAutoFit/>
          </a:bodyPr>
          <a:lstStyle/>
          <a:p>
            <a:r>
              <a:rPr lang="en-GB" sz="2400" dirty="0">
                <a:solidFill>
                  <a:srgbClr val="FF0000"/>
                </a:solidFill>
              </a:rPr>
              <a:t>= 28lb = 28 x 16 = 448 ounces</a:t>
            </a:r>
          </a:p>
        </p:txBody>
      </p:sp>
      <p:sp>
        <p:nvSpPr>
          <p:cNvPr id="56" name="Rectangle 55">
            <a:extLst>
              <a:ext uri="{FF2B5EF4-FFF2-40B4-BE49-F238E27FC236}">
                <a16:creationId xmlns:a16="http://schemas.microsoft.com/office/drawing/2014/main" id="{1A43D3DD-A2BE-4FDC-975C-2294ABC10159}"/>
              </a:ext>
            </a:extLst>
          </p:cNvPr>
          <p:cNvSpPr/>
          <p:nvPr/>
        </p:nvSpPr>
        <p:spPr>
          <a:xfrm>
            <a:off x="4643200" y="5635211"/>
            <a:ext cx="596638" cy="461665"/>
          </a:xfrm>
          <a:prstGeom prst="rect">
            <a:avLst/>
          </a:prstGeom>
        </p:spPr>
        <p:txBody>
          <a:bodyPr wrap="none">
            <a:spAutoFit/>
          </a:bodyPr>
          <a:lstStyle/>
          <a:p>
            <a:r>
              <a:rPr lang="en-GB" sz="2400" dirty="0">
                <a:solidFill>
                  <a:srgbClr val="FF0000"/>
                </a:solidFill>
              </a:rPr>
              <a:t>5lb</a:t>
            </a:r>
          </a:p>
        </p:txBody>
      </p:sp>
      <p:sp>
        <p:nvSpPr>
          <p:cNvPr id="57" name="Rectangle 56">
            <a:extLst>
              <a:ext uri="{FF2B5EF4-FFF2-40B4-BE49-F238E27FC236}">
                <a16:creationId xmlns:a16="http://schemas.microsoft.com/office/drawing/2014/main" id="{12EB5E8E-ECB9-4CB9-9226-DD43772D5D99}"/>
              </a:ext>
            </a:extLst>
          </p:cNvPr>
          <p:cNvSpPr/>
          <p:nvPr/>
        </p:nvSpPr>
        <p:spPr>
          <a:xfrm>
            <a:off x="7808693" y="5615875"/>
            <a:ext cx="596638" cy="461665"/>
          </a:xfrm>
          <a:prstGeom prst="rect">
            <a:avLst/>
          </a:prstGeom>
        </p:spPr>
        <p:txBody>
          <a:bodyPr wrap="none">
            <a:spAutoFit/>
          </a:bodyPr>
          <a:lstStyle/>
          <a:p>
            <a:r>
              <a:rPr lang="en-GB" sz="2400" dirty="0">
                <a:solidFill>
                  <a:srgbClr val="FF0000"/>
                </a:solidFill>
              </a:rPr>
              <a:t>8lb</a:t>
            </a:r>
          </a:p>
        </p:txBody>
      </p:sp>
      <p:sp>
        <p:nvSpPr>
          <p:cNvPr id="58" name="Rectangle 57">
            <a:extLst>
              <a:ext uri="{FF2B5EF4-FFF2-40B4-BE49-F238E27FC236}">
                <a16:creationId xmlns:a16="http://schemas.microsoft.com/office/drawing/2014/main" id="{E7A404B0-BB4C-4864-A0D6-E0EA1B40B95A}"/>
              </a:ext>
            </a:extLst>
          </p:cNvPr>
          <p:cNvSpPr/>
          <p:nvPr/>
        </p:nvSpPr>
        <p:spPr>
          <a:xfrm>
            <a:off x="10682702" y="5621785"/>
            <a:ext cx="938077" cy="461665"/>
          </a:xfrm>
          <a:prstGeom prst="rect">
            <a:avLst/>
          </a:prstGeom>
        </p:spPr>
        <p:txBody>
          <a:bodyPr wrap="none">
            <a:spAutoFit/>
          </a:bodyPr>
          <a:lstStyle/>
          <a:p>
            <a:r>
              <a:rPr lang="en-GB" sz="2400" dirty="0">
                <a:solidFill>
                  <a:srgbClr val="FF0000"/>
                </a:solidFill>
              </a:rPr>
              <a:t>3.5 lb</a:t>
            </a:r>
          </a:p>
        </p:txBody>
      </p:sp>
      <p:sp>
        <p:nvSpPr>
          <p:cNvPr id="59" name="Rectangle 58">
            <a:extLst>
              <a:ext uri="{FF2B5EF4-FFF2-40B4-BE49-F238E27FC236}">
                <a16:creationId xmlns:a16="http://schemas.microsoft.com/office/drawing/2014/main" id="{B1FD241A-6CB8-4834-B73A-80AB932EF80A}"/>
              </a:ext>
            </a:extLst>
          </p:cNvPr>
          <p:cNvSpPr/>
          <p:nvPr/>
        </p:nvSpPr>
        <p:spPr>
          <a:xfrm>
            <a:off x="4674928" y="6077540"/>
            <a:ext cx="3470822" cy="461665"/>
          </a:xfrm>
          <a:prstGeom prst="rect">
            <a:avLst/>
          </a:prstGeom>
        </p:spPr>
        <p:txBody>
          <a:bodyPr wrap="none">
            <a:spAutoFit/>
          </a:bodyPr>
          <a:lstStyle/>
          <a:p>
            <a:r>
              <a:rPr lang="en-GB" sz="2400" dirty="0">
                <a:solidFill>
                  <a:srgbClr val="FF0000"/>
                </a:solidFill>
              </a:rPr>
              <a:t>= 2.25 lb = 2lb 4 ounces</a:t>
            </a:r>
          </a:p>
        </p:txBody>
      </p:sp>
      <p:sp>
        <p:nvSpPr>
          <p:cNvPr id="61" name="Rectangle 60">
            <a:extLst>
              <a:ext uri="{FF2B5EF4-FFF2-40B4-BE49-F238E27FC236}">
                <a16:creationId xmlns:a16="http://schemas.microsoft.com/office/drawing/2014/main" id="{262D8C33-1E7D-4B1E-923F-F024F8940258}"/>
              </a:ext>
            </a:extLst>
          </p:cNvPr>
          <p:cNvSpPr/>
          <p:nvPr/>
        </p:nvSpPr>
        <p:spPr>
          <a:xfrm>
            <a:off x="10170099" y="6057942"/>
            <a:ext cx="938077" cy="461665"/>
          </a:xfrm>
          <a:prstGeom prst="rect">
            <a:avLst/>
          </a:prstGeom>
        </p:spPr>
        <p:txBody>
          <a:bodyPr wrap="none">
            <a:spAutoFit/>
          </a:bodyPr>
          <a:lstStyle/>
          <a:p>
            <a:r>
              <a:rPr lang="en-GB" sz="2400" dirty="0">
                <a:solidFill>
                  <a:srgbClr val="FF0000"/>
                </a:solidFill>
              </a:rPr>
              <a:t>0.5 lb</a:t>
            </a:r>
          </a:p>
        </p:txBody>
      </p:sp>
      <p:sp>
        <p:nvSpPr>
          <p:cNvPr id="62" name="TextBox 61">
            <a:extLst>
              <a:ext uri="{FF2B5EF4-FFF2-40B4-BE49-F238E27FC236}">
                <a16:creationId xmlns:a16="http://schemas.microsoft.com/office/drawing/2014/main" id="{36B48CEA-DA25-45E3-9019-962EB4DB9B50}"/>
              </a:ext>
            </a:extLst>
          </p:cNvPr>
          <p:cNvSpPr txBox="1"/>
          <p:nvPr/>
        </p:nvSpPr>
        <p:spPr>
          <a:xfrm>
            <a:off x="8734165" y="925327"/>
            <a:ext cx="2630848" cy="461665"/>
          </a:xfrm>
          <a:prstGeom prst="rect">
            <a:avLst/>
          </a:prstGeom>
          <a:noFill/>
        </p:spPr>
        <p:txBody>
          <a:bodyPr wrap="square" rtlCol="0">
            <a:spAutoFit/>
          </a:bodyPr>
          <a:lstStyle/>
          <a:p>
            <a:r>
              <a:rPr lang="en-GB" sz="2400" dirty="0"/>
              <a:t>1 foot = 12 inches</a:t>
            </a:r>
          </a:p>
        </p:txBody>
      </p:sp>
      <p:sp>
        <p:nvSpPr>
          <p:cNvPr id="15360" name="TextBox 15359">
            <a:extLst>
              <a:ext uri="{FF2B5EF4-FFF2-40B4-BE49-F238E27FC236}">
                <a16:creationId xmlns:a16="http://schemas.microsoft.com/office/drawing/2014/main" id="{BA27A4DC-17CB-4E9E-8BF2-E866BD21CAD2}"/>
              </a:ext>
            </a:extLst>
          </p:cNvPr>
          <p:cNvSpPr txBox="1"/>
          <p:nvPr/>
        </p:nvSpPr>
        <p:spPr>
          <a:xfrm>
            <a:off x="8884475" y="3895893"/>
            <a:ext cx="2736304" cy="461665"/>
          </a:xfrm>
          <a:prstGeom prst="rect">
            <a:avLst/>
          </a:prstGeom>
          <a:noFill/>
        </p:spPr>
        <p:txBody>
          <a:bodyPr wrap="square" rtlCol="0">
            <a:spAutoFit/>
          </a:bodyPr>
          <a:lstStyle/>
          <a:p>
            <a:r>
              <a:rPr lang="en-GB" sz="2400" dirty="0"/>
              <a:t>1 lb = 16 ounces</a:t>
            </a:r>
          </a:p>
        </p:txBody>
      </p:sp>
    </p:spTree>
    <p:extLst>
      <p:ext uri="{BB962C8B-B14F-4D97-AF65-F5344CB8AC3E}">
        <p14:creationId xmlns:p14="http://schemas.microsoft.com/office/powerpoint/2010/main" val="209621375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5360">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5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5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5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p:bldP spid="41" grpId="0"/>
      <p:bldP spid="42" grpId="0"/>
      <p:bldP spid="44" grpId="0"/>
      <p:bldP spid="45" grpId="0"/>
      <p:bldP spid="46" grpId="0"/>
      <p:bldP spid="47" grpId="0"/>
      <p:bldP spid="48" grpId="0"/>
      <p:bldP spid="50" grpId="0"/>
      <p:bldP spid="53" grpId="0"/>
      <p:bldP spid="54" grpId="0"/>
      <p:bldP spid="55" grpId="0"/>
      <p:bldP spid="56" grpId="0"/>
      <p:bldP spid="57" grpId="0"/>
      <p:bldP spid="58" grpId="0"/>
      <p:bldP spid="59" grpId="0"/>
      <p:bldP spid="6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Rounded Corners 59">
            <a:extLst>
              <a:ext uri="{FF2B5EF4-FFF2-40B4-BE49-F238E27FC236}">
                <a16:creationId xmlns:a16="http://schemas.microsoft.com/office/drawing/2014/main" id="{A03F922D-760A-468C-A0CE-2A883C6D4BD2}"/>
              </a:ext>
            </a:extLst>
          </p:cNvPr>
          <p:cNvSpPr/>
          <p:nvPr/>
        </p:nvSpPr>
        <p:spPr bwMode="auto">
          <a:xfrm>
            <a:off x="5058367" y="5365841"/>
            <a:ext cx="2082117" cy="394695"/>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59" name="Rectangle: Rounded Corners 58">
            <a:extLst>
              <a:ext uri="{FF2B5EF4-FFF2-40B4-BE49-F238E27FC236}">
                <a16:creationId xmlns:a16="http://schemas.microsoft.com/office/drawing/2014/main" id="{82CB581B-D482-446C-8370-E6680F1E9504}"/>
              </a:ext>
            </a:extLst>
          </p:cNvPr>
          <p:cNvSpPr/>
          <p:nvPr/>
        </p:nvSpPr>
        <p:spPr bwMode="auto">
          <a:xfrm>
            <a:off x="8533364" y="3500659"/>
            <a:ext cx="2407665" cy="478826"/>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57" name="Rectangle: Rounded Corners 56">
            <a:extLst>
              <a:ext uri="{FF2B5EF4-FFF2-40B4-BE49-F238E27FC236}">
                <a16:creationId xmlns:a16="http://schemas.microsoft.com/office/drawing/2014/main" id="{09D41F45-0907-40B2-9724-8DFBA0CEF067}"/>
              </a:ext>
            </a:extLst>
          </p:cNvPr>
          <p:cNvSpPr/>
          <p:nvPr/>
        </p:nvSpPr>
        <p:spPr bwMode="auto">
          <a:xfrm>
            <a:off x="8577438" y="738537"/>
            <a:ext cx="2363592" cy="433220"/>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3" name="TextBox 2"/>
          <p:cNvSpPr txBox="1">
            <a:spLocks noChangeArrowheads="1"/>
          </p:cNvSpPr>
          <p:nvPr/>
        </p:nvSpPr>
        <p:spPr bwMode="auto">
          <a:xfrm>
            <a:off x="3503712" y="0"/>
            <a:ext cx="799288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3200" b="1" dirty="0"/>
              <a:t>Skills Check: Metric and Imperial Units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255627" y="711593"/>
            <a:ext cx="8424936" cy="461665"/>
          </a:xfrm>
          <a:prstGeom prst="rect">
            <a:avLst/>
          </a:prstGeom>
          <a:noFill/>
        </p:spPr>
        <p:txBody>
          <a:bodyPr wrap="square" rtlCol="0">
            <a:spAutoFit/>
          </a:bodyPr>
          <a:lstStyle/>
          <a:p>
            <a:r>
              <a:rPr lang="en-GB" sz="2400" dirty="0"/>
              <a:t>3. Change the following volumes into pints</a:t>
            </a:r>
            <a:endParaRPr lang="en-GB" dirty="0"/>
          </a:p>
        </p:txBody>
      </p:sp>
      <p:sp>
        <p:nvSpPr>
          <p:cNvPr id="3" name="Rectangle 2">
            <a:extLst>
              <a:ext uri="{FF2B5EF4-FFF2-40B4-BE49-F238E27FC236}">
                <a16:creationId xmlns:a16="http://schemas.microsoft.com/office/drawing/2014/main" id="{E98F9DB2-0F08-408C-B95A-BDA533DA9B43}"/>
              </a:ext>
            </a:extLst>
          </p:cNvPr>
          <p:cNvSpPr/>
          <p:nvPr/>
        </p:nvSpPr>
        <p:spPr>
          <a:xfrm>
            <a:off x="2241538" y="2109429"/>
            <a:ext cx="9217024" cy="461665"/>
          </a:xfrm>
          <a:prstGeom prst="rect">
            <a:avLst/>
          </a:prstGeom>
        </p:spPr>
        <p:txBody>
          <a:bodyPr wrap="square">
            <a:spAutoFit/>
          </a:bodyPr>
          <a:lstStyle/>
          <a:p>
            <a:r>
              <a:rPr lang="en-GB" sz="2400" dirty="0"/>
              <a:t>Change the following volumes into gallons or gallons and pints:</a:t>
            </a:r>
          </a:p>
        </p:txBody>
      </p:sp>
      <p:sp>
        <p:nvSpPr>
          <p:cNvPr id="4" name="Rectangle 3">
            <a:extLst>
              <a:ext uri="{FF2B5EF4-FFF2-40B4-BE49-F238E27FC236}">
                <a16:creationId xmlns:a16="http://schemas.microsoft.com/office/drawing/2014/main" id="{B58A0E22-7087-4DBC-951C-C0D99FDEA6D2}"/>
              </a:ext>
            </a:extLst>
          </p:cNvPr>
          <p:cNvSpPr/>
          <p:nvPr/>
        </p:nvSpPr>
        <p:spPr>
          <a:xfrm>
            <a:off x="2251981" y="3527148"/>
            <a:ext cx="5626861" cy="461665"/>
          </a:xfrm>
          <a:prstGeom prst="rect">
            <a:avLst/>
          </a:prstGeom>
        </p:spPr>
        <p:txBody>
          <a:bodyPr wrap="none">
            <a:spAutoFit/>
          </a:bodyPr>
          <a:lstStyle/>
          <a:p>
            <a:r>
              <a:rPr lang="en-GB" sz="2400" dirty="0"/>
              <a:t>4. Convert the following distances to cm</a:t>
            </a:r>
          </a:p>
        </p:txBody>
      </p:sp>
      <p:sp>
        <p:nvSpPr>
          <p:cNvPr id="5" name="Rectangle 4">
            <a:extLst>
              <a:ext uri="{FF2B5EF4-FFF2-40B4-BE49-F238E27FC236}">
                <a16:creationId xmlns:a16="http://schemas.microsoft.com/office/drawing/2014/main" id="{55F81ECE-FB2F-4CF6-8BF5-B5B6F69A56FC}"/>
              </a:ext>
            </a:extLst>
          </p:cNvPr>
          <p:cNvSpPr/>
          <p:nvPr/>
        </p:nvSpPr>
        <p:spPr>
          <a:xfrm>
            <a:off x="2305373" y="4950343"/>
            <a:ext cx="4202625" cy="830997"/>
          </a:xfrm>
          <a:prstGeom prst="rect">
            <a:avLst/>
          </a:prstGeom>
        </p:spPr>
        <p:txBody>
          <a:bodyPr wrap="none">
            <a:spAutoFit/>
          </a:bodyPr>
          <a:lstStyle/>
          <a:p>
            <a:r>
              <a:rPr lang="en-GB" sz="2400" dirty="0"/>
              <a:t>5. The road-sign shown gives</a:t>
            </a:r>
          </a:p>
          <a:p>
            <a:r>
              <a:rPr lang="en-GB" sz="2400" dirty="0"/>
              <a:t> distances in km:</a:t>
            </a:r>
          </a:p>
        </p:txBody>
      </p:sp>
      <p:sp>
        <p:nvSpPr>
          <p:cNvPr id="6" name="Rectangle 5">
            <a:extLst>
              <a:ext uri="{FF2B5EF4-FFF2-40B4-BE49-F238E27FC236}">
                <a16:creationId xmlns:a16="http://schemas.microsoft.com/office/drawing/2014/main" id="{84F6CC31-E899-48A2-B315-7A5B0B692D0A}"/>
              </a:ext>
            </a:extLst>
          </p:cNvPr>
          <p:cNvSpPr/>
          <p:nvPr/>
        </p:nvSpPr>
        <p:spPr>
          <a:xfrm>
            <a:off x="2355915" y="5788254"/>
            <a:ext cx="5463355" cy="830997"/>
          </a:xfrm>
          <a:prstGeom prst="rect">
            <a:avLst/>
          </a:prstGeom>
        </p:spPr>
        <p:txBody>
          <a:bodyPr wrap="square">
            <a:spAutoFit/>
          </a:bodyPr>
          <a:lstStyle/>
          <a:p>
            <a:r>
              <a:rPr lang="en-GB" sz="2400" dirty="0"/>
              <a:t>Produce a version of the sign with the equivalent distances given in miles.</a:t>
            </a:r>
          </a:p>
        </p:txBody>
      </p:sp>
      <p:pic>
        <p:nvPicPr>
          <p:cNvPr id="7" name="Picture 6">
            <a:extLst>
              <a:ext uri="{FF2B5EF4-FFF2-40B4-BE49-F238E27FC236}">
                <a16:creationId xmlns:a16="http://schemas.microsoft.com/office/drawing/2014/main" id="{86D7F4A2-4DBC-44C0-8ABD-EA460C7895FE}"/>
              </a:ext>
            </a:extLst>
          </p:cNvPr>
          <p:cNvPicPr>
            <a:picLocks noChangeAspect="1"/>
          </p:cNvPicPr>
          <p:nvPr/>
        </p:nvPicPr>
        <p:blipFill>
          <a:blip r:embed="rId4"/>
          <a:stretch>
            <a:fillRect/>
          </a:stretch>
        </p:blipFill>
        <p:spPr>
          <a:xfrm>
            <a:off x="7716502" y="4619402"/>
            <a:ext cx="2664296" cy="2237157"/>
          </a:xfrm>
          <a:prstGeom prst="rect">
            <a:avLst/>
          </a:prstGeom>
        </p:spPr>
      </p:pic>
      <p:sp>
        <p:nvSpPr>
          <p:cNvPr id="8" name="Rectangle 7">
            <a:extLst>
              <a:ext uri="{FF2B5EF4-FFF2-40B4-BE49-F238E27FC236}">
                <a16:creationId xmlns:a16="http://schemas.microsoft.com/office/drawing/2014/main" id="{559269EA-5CAF-41EE-B1FB-62251CBFDC25}"/>
              </a:ext>
            </a:extLst>
          </p:cNvPr>
          <p:cNvSpPr/>
          <p:nvPr/>
        </p:nvSpPr>
        <p:spPr>
          <a:xfrm>
            <a:off x="2217719" y="1172419"/>
            <a:ext cx="1880643" cy="461665"/>
          </a:xfrm>
          <a:prstGeom prst="rect">
            <a:avLst/>
          </a:prstGeom>
        </p:spPr>
        <p:txBody>
          <a:bodyPr wrap="none">
            <a:spAutoFit/>
          </a:bodyPr>
          <a:lstStyle/>
          <a:p>
            <a:r>
              <a:rPr lang="en-GB" sz="2400" dirty="0"/>
              <a:t>(a) 5 gallons</a:t>
            </a:r>
          </a:p>
        </p:txBody>
      </p:sp>
      <p:sp>
        <p:nvSpPr>
          <p:cNvPr id="9" name="Rectangle 8">
            <a:extLst>
              <a:ext uri="{FF2B5EF4-FFF2-40B4-BE49-F238E27FC236}">
                <a16:creationId xmlns:a16="http://schemas.microsoft.com/office/drawing/2014/main" id="{F8C319D5-B646-4930-AADA-6B390AD939CB}"/>
              </a:ext>
            </a:extLst>
          </p:cNvPr>
          <p:cNvSpPr/>
          <p:nvPr/>
        </p:nvSpPr>
        <p:spPr>
          <a:xfrm>
            <a:off x="5363043" y="1156441"/>
            <a:ext cx="2029338" cy="461665"/>
          </a:xfrm>
          <a:prstGeom prst="rect">
            <a:avLst/>
          </a:prstGeom>
        </p:spPr>
        <p:txBody>
          <a:bodyPr wrap="none">
            <a:spAutoFit/>
          </a:bodyPr>
          <a:lstStyle/>
          <a:p>
            <a:r>
              <a:rPr lang="en-GB" sz="2400" dirty="0"/>
              <a:t>(b) 11 gallons</a:t>
            </a:r>
          </a:p>
        </p:txBody>
      </p:sp>
      <p:sp>
        <p:nvSpPr>
          <p:cNvPr id="10" name="Rectangle 9">
            <a:extLst>
              <a:ext uri="{FF2B5EF4-FFF2-40B4-BE49-F238E27FC236}">
                <a16:creationId xmlns:a16="http://schemas.microsoft.com/office/drawing/2014/main" id="{DA3F17F1-E8E8-408E-B567-42185D7474A6}"/>
              </a:ext>
            </a:extLst>
          </p:cNvPr>
          <p:cNvSpPr/>
          <p:nvPr/>
        </p:nvSpPr>
        <p:spPr>
          <a:xfrm>
            <a:off x="8533365" y="1139210"/>
            <a:ext cx="2034531" cy="461665"/>
          </a:xfrm>
          <a:prstGeom prst="rect">
            <a:avLst/>
          </a:prstGeom>
        </p:spPr>
        <p:txBody>
          <a:bodyPr wrap="none">
            <a:spAutoFit/>
          </a:bodyPr>
          <a:lstStyle/>
          <a:p>
            <a:r>
              <a:rPr lang="en-GB" sz="2400" dirty="0"/>
              <a:t>(c) 63 gallons</a:t>
            </a:r>
          </a:p>
        </p:txBody>
      </p:sp>
      <p:sp>
        <p:nvSpPr>
          <p:cNvPr id="12" name="Rectangle 11">
            <a:extLst>
              <a:ext uri="{FF2B5EF4-FFF2-40B4-BE49-F238E27FC236}">
                <a16:creationId xmlns:a16="http://schemas.microsoft.com/office/drawing/2014/main" id="{B7DEBD24-A3F7-4FBD-8531-9CD594037964}"/>
              </a:ext>
            </a:extLst>
          </p:cNvPr>
          <p:cNvSpPr/>
          <p:nvPr/>
        </p:nvSpPr>
        <p:spPr>
          <a:xfrm>
            <a:off x="2241538" y="1640579"/>
            <a:ext cx="2137124" cy="461665"/>
          </a:xfrm>
          <a:prstGeom prst="rect">
            <a:avLst/>
          </a:prstGeom>
        </p:spPr>
        <p:txBody>
          <a:bodyPr wrap="none">
            <a:spAutoFit/>
          </a:bodyPr>
          <a:lstStyle/>
          <a:p>
            <a:r>
              <a:rPr lang="en-GB" sz="2400" dirty="0"/>
              <a:t>(e) 7.5 gallons</a:t>
            </a:r>
          </a:p>
        </p:txBody>
      </p:sp>
      <p:sp>
        <p:nvSpPr>
          <p:cNvPr id="13" name="Rectangle 12">
            <a:extLst>
              <a:ext uri="{FF2B5EF4-FFF2-40B4-BE49-F238E27FC236}">
                <a16:creationId xmlns:a16="http://schemas.microsoft.com/office/drawing/2014/main" id="{1F62123A-660D-48DC-9051-2FD9489B479B}"/>
              </a:ext>
            </a:extLst>
          </p:cNvPr>
          <p:cNvSpPr/>
          <p:nvPr/>
        </p:nvSpPr>
        <p:spPr>
          <a:xfrm>
            <a:off x="5544185" y="1690601"/>
            <a:ext cx="2050561" cy="461665"/>
          </a:xfrm>
          <a:prstGeom prst="rect">
            <a:avLst/>
          </a:prstGeom>
        </p:spPr>
        <p:txBody>
          <a:bodyPr wrap="none">
            <a:spAutoFit/>
          </a:bodyPr>
          <a:lstStyle/>
          <a:p>
            <a:r>
              <a:rPr lang="en-GB" sz="2400" dirty="0"/>
              <a:t>(f) 0.5 gallons</a:t>
            </a:r>
          </a:p>
        </p:txBody>
      </p:sp>
      <p:sp>
        <p:nvSpPr>
          <p:cNvPr id="14" name="Rectangle 13">
            <a:extLst>
              <a:ext uri="{FF2B5EF4-FFF2-40B4-BE49-F238E27FC236}">
                <a16:creationId xmlns:a16="http://schemas.microsoft.com/office/drawing/2014/main" id="{FAA26D23-448E-49C1-AD4B-019FC98EC9E5}"/>
              </a:ext>
            </a:extLst>
          </p:cNvPr>
          <p:cNvSpPr/>
          <p:nvPr/>
        </p:nvSpPr>
        <p:spPr>
          <a:xfrm>
            <a:off x="8632385" y="1714386"/>
            <a:ext cx="2308645" cy="461665"/>
          </a:xfrm>
          <a:prstGeom prst="rect">
            <a:avLst/>
          </a:prstGeom>
        </p:spPr>
        <p:txBody>
          <a:bodyPr wrap="none">
            <a:spAutoFit/>
          </a:bodyPr>
          <a:lstStyle/>
          <a:p>
            <a:r>
              <a:rPr lang="en-GB" sz="2400" dirty="0"/>
              <a:t>(g) 3.25 gallons</a:t>
            </a:r>
          </a:p>
        </p:txBody>
      </p:sp>
      <p:sp>
        <p:nvSpPr>
          <p:cNvPr id="16" name="Rectangle 15">
            <a:extLst>
              <a:ext uri="{FF2B5EF4-FFF2-40B4-BE49-F238E27FC236}">
                <a16:creationId xmlns:a16="http://schemas.microsoft.com/office/drawing/2014/main" id="{C404E4D9-CD5A-4216-8A85-9E012F3FA0E0}"/>
              </a:ext>
            </a:extLst>
          </p:cNvPr>
          <p:cNvSpPr/>
          <p:nvPr/>
        </p:nvSpPr>
        <p:spPr>
          <a:xfrm>
            <a:off x="2228804" y="2513789"/>
            <a:ext cx="1725152" cy="461665"/>
          </a:xfrm>
          <a:prstGeom prst="rect">
            <a:avLst/>
          </a:prstGeom>
        </p:spPr>
        <p:txBody>
          <a:bodyPr wrap="none">
            <a:spAutoFit/>
          </a:bodyPr>
          <a:lstStyle/>
          <a:p>
            <a:r>
              <a:rPr lang="en-GB" sz="2400" dirty="0"/>
              <a:t>(a) 56 pints</a:t>
            </a:r>
          </a:p>
        </p:txBody>
      </p:sp>
      <p:sp>
        <p:nvSpPr>
          <p:cNvPr id="17" name="Rectangle 16">
            <a:extLst>
              <a:ext uri="{FF2B5EF4-FFF2-40B4-BE49-F238E27FC236}">
                <a16:creationId xmlns:a16="http://schemas.microsoft.com/office/drawing/2014/main" id="{5F1C0ECF-677D-4998-9886-577D7B2B3EF5}"/>
              </a:ext>
            </a:extLst>
          </p:cNvPr>
          <p:cNvSpPr/>
          <p:nvPr/>
        </p:nvSpPr>
        <p:spPr>
          <a:xfrm>
            <a:off x="5380821" y="2549197"/>
            <a:ext cx="1896673" cy="461665"/>
          </a:xfrm>
          <a:prstGeom prst="rect">
            <a:avLst/>
          </a:prstGeom>
        </p:spPr>
        <p:txBody>
          <a:bodyPr wrap="none">
            <a:spAutoFit/>
          </a:bodyPr>
          <a:lstStyle/>
          <a:p>
            <a:r>
              <a:rPr lang="en-GB" sz="2400" dirty="0"/>
              <a:t>(b) 160 pints</a:t>
            </a:r>
          </a:p>
        </p:txBody>
      </p:sp>
      <p:sp>
        <p:nvSpPr>
          <p:cNvPr id="18" name="Rectangle 17">
            <a:extLst>
              <a:ext uri="{FF2B5EF4-FFF2-40B4-BE49-F238E27FC236}">
                <a16:creationId xmlns:a16="http://schemas.microsoft.com/office/drawing/2014/main" id="{929F87FD-C8EC-4D8A-B0D3-588463A2FAFE}"/>
              </a:ext>
            </a:extLst>
          </p:cNvPr>
          <p:cNvSpPr/>
          <p:nvPr/>
        </p:nvSpPr>
        <p:spPr>
          <a:xfrm>
            <a:off x="8641545" y="2565993"/>
            <a:ext cx="2050561" cy="461665"/>
          </a:xfrm>
          <a:prstGeom prst="rect">
            <a:avLst/>
          </a:prstGeom>
        </p:spPr>
        <p:txBody>
          <a:bodyPr wrap="none">
            <a:spAutoFit/>
          </a:bodyPr>
          <a:lstStyle/>
          <a:p>
            <a:r>
              <a:rPr lang="en-GB" sz="2400" dirty="0"/>
              <a:t>(c) 4800 pints</a:t>
            </a:r>
          </a:p>
        </p:txBody>
      </p:sp>
      <p:sp>
        <p:nvSpPr>
          <p:cNvPr id="20" name="Rectangle 19">
            <a:extLst>
              <a:ext uri="{FF2B5EF4-FFF2-40B4-BE49-F238E27FC236}">
                <a16:creationId xmlns:a16="http://schemas.microsoft.com/office/drawing/2014/main" id="{0D493914-C773-4F26-802B-5B43592E61A6}"/>
              </a:ext>
            </a:extLst>
          </p:cNvPr>
          <p:cNvSpPr/>
          <p:nvPr/>
        </p:nvSpPr>
        <p:spPr>
          <a:xfrm>
            <a:off x="2240299" y="2955713"/>
            <a:ext cx="1725152" cy="461665"/>
          </a:xfrm>
          <a:prstGeom prst="rect">
            <a:avLst/>
          </a:prstGeom>
        </p:spPr>
        <p:txBody>
          <a:bodyPr wrap="none">
            <a:spAutoFit/>
          </a:bodyPr>
          <a:lstStyle/>
          <a:p>
            <a:r>
              <a:rPr lang="en-GB" sz="2400" dirty="0"/>
              <a:t>(e) 12 pints</a:t>
            </a:r>
          </a:p>
        </p:txBody>
      </p:sp>
      <p:sp>
        <p:nvSpPr>
          <p:cNvPr id="21" name="Rectangle 20">
            <a:extLst>
              <a:ext uri="{FF2B5EF4-FFF2-40B4-BE49-F238E27FC236}">
                <a16:creationId xmlns:a16="http://schemas.microsoft.com/office/drawing/2014/main" id="{195C8896-999F-430A-BF47-3E798A59078C}"/>
              </a:ext>
            </a:extLst>
          </p:cNvPr>
          <p:cNvSpPr/>
          <p:nvPr/>
        </p:nvSpPr>
        <p:spPr>
          <a:xfrm>
            <a:off x="5501894" y="2958812"/>
            <a:ext cx="1638590" cy="461665"/>
          </a:xfrm>
          <a:prstGeom prst="rect">
            <a:avLst/>
          </a:prstGeom>
        </p:spPr>
        <p:txBody>
          <a:bodyPr wrap="none">
            <a:spAutoFit/>
          </a:bodyPr>
          <a:lstStyle/>
          <a:p>
            <a:r>
              <a:rPr lang="en-GB" sz="2400" dirty="0"/>
              <a:t>(f) 87 pints</a:t>
            </a:r>
          </a:p>
        </p:txBody>
      </p:sp>
      <p:sp>
        <p:nvSpPr>
          <p:cNvPr id="24" name="Rectangle 23">
            <a:extLst>
              <a:ext uri="{FF2B5EF4-FFF2-40B4-BE49-F238E27FC236}">
                <a16:creationId xmlns:a16="http://schemas.microsoft.com/office/drawing/2014/main" id="{9C03654D-6164-42E7-B78E-5FE530A7120D}"/>
              </a:ext>
            </a:extLst>
          </p:cNvPr>
          <p:cNvSpPr/>
          <p:nvPr/>
        </p:nvSpPr>
        <p:spPr>
          <a:xfrm>
            <a:off x="2292361" y="4026294"/>
            <a:ext cx="1794081" cy="461665"/>
          </a:xfrm>
          <a:prstGeom prst="rect">
            <a:avLst/>
          </a:prstGeom>
        </p:spPr>
        <p:txBody>
          <a:bodyPr wrap="none">
            <a:spAutoFit/>
          </a:bodyPr>
          <a:lstStyle/>
          <a:p>
            <a:r>
              <a:rPr lang="en-GB" sz="2400" dirty="0"/>
              <a:t>(a) 6 inches</a:t>
            </a:r>
          </a:p>
        </p:txBody>
      </p:sp>
      <p:sp>
        <p:nvSpPr>
          <p:cNvPr id="25" name="Rectangle 24">
            <a:extLst>
              <a:ext uri="{FF2B5EF4-FFF2-40B4-BE49-F238E27FC236}">
                <a16:creationId xmlns:a16="http://schemas.microsoft.com/office/drawing/2014/main" id="{4AF07761-176D-4289-9457-DD96B181B42B}"/>
              </a:ext>
            </a:extLst>
          </p:cNvPr>
          <p:cNvSpPr/>
          <p:nvPr/>
        </p:nvSpPr>
        <p:spPr>
          <a:xfrm>
            <a:off x="6666596" y="4022093"/>
            <a:ext cx="1794081" cy="461665"/>
          </a:xfrm>
          <a:prstGeom prst="rect">
            <a:avLst/>
          </a:prstGeom>
        </p:spPr>
        <p:txBody>
          <a:bodyPr wrap="none">
            <a:spAutoFit/>
          </a:bodyPr>
          <a:lstStyle/>
          <a:p>
            <a:r>
              <a:rPr lang="en-GB" sz="2400" dirty="0"/>
              <a:t>(b) 8 inches</a:t>
            </a:r>
          </a:p>
        </p:txBody>
      </p:sp>
      <p:sp>
        <p:nvSpPr>
          <p:cNvPr id="27" name="Rectangle 26">
            <a:extLst>
              <a:ext uri="{FF2B5EF4-FFF2-40B4-BE49-F238E27FC236}">
                <a16:creationId xmlns:a16="http://schemas.microsoft.com/office/drawing/2014/main" id="{2BB3BAF6-8DF5-48B2-B7CE-9AAC2D7C052B}"/>
              </a:ext>
            </a:extLst>
          </p:cNvPr>
          <p:cNvSpPr/>
          <p:nvPr/>
        </p:nvSpPr>
        <p:spPr>
          <a:xfrm>
            <a:off x="2292361" y="4445593"/>
            <a:ext cx="1398140" cy="461665"/>
          </a:xfrm>
          <a:prstGeom prst="rect">
            <a:avLst/>
          </a:prstGeom>
        </p:spPr>
        <p:txBody>
          <a:bodyPr wrap="none">
            <a:spAutoFit/>
          </a:bodyPr>
          <a:lstStyle/>
          <a:p>
            <a:r>
              <a:rPr lang="en-GB" sz="2400" dirty="0"/>
              <a:t>(c) 8 feet</a:t>
            </a:r>
          </a:p>
        </p:txBody>
      </p:sp>
      <p:sp>
        <p:nvSpPr>
          <p:cNvPr id="31" name="Rectangle 30">
            <a:extLst>
              <a:ext uri="{FF2B5EF4-FFF2-40B4-BE49-F238E27FC236}">
                <a16:creationId xmlns:a16="http://schemas.microsoft.com/office/drawing/2014/main" id="{68FD1B81-CC19-4497-B10B-BE0894ACCFC8}"/>
              </a:ext>
            </a:extLst>
          </p:cNvPr>
          <p:cNvSpPr/>
          <p:nvPr/>
        </p:nvSpPr>
        <p:spPr>
          <a:xfrm>
            <a:off x="4099556" y="1171757"/>
            <a:ext cx="1263487" cy="461665"/>
          </a:xfrm>
          <a:prstGeom prst="rect">
            <a:avLst/>
          </a:prstGeom>
        </p:spPr>
        <p:txBody>
          <a:bodyPr wrap="none">
            <a:spAutoFit/>
          </a:bodyPr>
          <a:lstStyle/>
          <a:p>
            <a:r>
              <a:rPr lang="en-GB" sz="2400" dirty="0">
                <a:solidFill>
                  <a:srgbClr val="FF0000"/>
                </a:solidFill>
              </a:rPr>
              <a:t>40 pints</a:t>
            </a:r>
          </a:p>
        </p:txBody>
      </p:sp>
      <p:sp>
        <p:nvSpPr>
          <p:cNvPr id="32" name="Rectangle 31">
            <a:extLst>
              <a:ext uri="{FF2B5EF4-FFF2-40B4-BE49-F238E27FC236}">
                <a16:creationId xmlns:a16="http://schemas.microsoft.com/office/drawing/2014/main" id="{91540E39-1EAC-4564-B5B1-3F1066BE1DD1}"/>
              </a:ext>
            </a:extLst>
          </p:cNvPr>
          <p:cNvSpPr/>
          <p:nvPr/>
        </p:nvSpPr>
        <p:spPr>
          <a:xfrm>
            <a:off x="7313951" y="1148694"/>
            <a:ext cx="1263487" cy="461665"/>
          </a:xfrm>
          <a:prstGeom prst="rect">
            <a:avLst/>
          </a:prstGeom>
        </p:spPr>
        <p:txBody>
          <a:bodyPr wrap="none">
            <a:spAutoFit/>
          </a:bodyPr>
          <a:lstStyle/>
          <a:p>
            <a:r>
              <a:rPr lang="en-GB" sz="2400" dirty="0">
                <a:solidFill>
                  <a:srgbClr val="FF0000"/>
                </a:solidFill>
              </a:rPr>
              <a:t>88 pints</a:t>
            </a:r>
          </a:p>
        </p:txBody>
      </p:sp>
      <p:sp>
        <p:nvSpPr>
          <p:cNvPr id="33" name="Rectangle 32">
            <a:extLst>
              <a:ext uri="{FF2B5EF4-FFF2-40B4-BE49-F238E27FC236}">
                <a16:creationId xmlns:a16="http://schemas.microsoft.com/office/drawing/2014/main" id="{77181823-FD1D-4EB0-BB3F-99FBB8A02B46}"/>
              </a:ext>
            </a:extLst>
          </p:cNvPr>
          <p:cNvSpPr/>
          <p:nvPr/>
        </p:nvSpPr>
        <p:spPr>
          <a:xfrm>
            <a:off x="10864856" y="1705069"/>
            <a:ext cx="1263487" cy="461665"/>
          </a:xfrm>
          <a:prstGeom prst="rect">
            <a:avLst/>
          </a:prstGeom>
        </p:spPr>
        <p:txBody>
          <a:bodyPr wrap="none">
            <a:spAutoFit/>
          </a:bodyPr>
          <a:lstStyle/>
          <a:p>
            <a:r>
              <a:rPr lang="en-GB" sz="2400" dirty="0">
                <a:solidFill>
                  <a:srgbClr val="FF0000"/>
                </a:solidFill>
              </a:rPr>
              <a:t>26 pints</a:t>
            </a:r>
          </a:p>
        </p:txBody>
      </p:sp>
      <p:sp>
        <p:nvSpPr>
          <p:cNvPr id="34" name="Rectangle 33">
            <a:extLst>
              <a:ext uri="{FF2B5EF4-FFF2-40B4-BE49-F238E27FC236}">
                <a16:creationId xmlns:a16="http://schemas.microsoft.com/office/drawing/2014/main" id="{A440B57B-B87D-4261-A46D-C689D2A4992E}"/>
              </a:ext>
            </a:extLst>
          </p:cNvPr>
          <p:cNvSpPr/>
          <p:nvPr/>
        </p:nvSpPr>
        <p:spPr>
          <a:xfrm>
            <a:off x="10528346" y="1129726"/>
            <a:ext cx="1435008" cy="461665"/>
          </a:xfrm>
          <a:prstGeom prst="rect">
            <a:avLst/>
          </a:prstGeom>
        </p:spPr>
        <p:txBody>
          <a:bodyPr wrap="none">
            <a:spAutoFit/>
          </a:bodyPr>
          <a:lstStyle/>
          <a:p>
            <a:r>
              <a:rPr lang="en-GB" sz="2400" dirty="0">
                <a:solidFill>
                  <a:srgbClr val="FF0000"/>
                </a:solidFill>
              </a:rPr>
              <a:t>504 pints</a:t>
            </a:r>
          </a:p>
        </p:txBody>
      </p:sp>
      <p:sp>
        <p:nvSpPr>
          <p:cNvPr id="35" name="Rectangle 34">
            <a:extLst>
              <a:ext uri="{FF2B5EF4-FFF2-40B4-BE49-F238E27FC236}">
                <a16:creationId xmlns:a16="http://schemas.microsoft.com/office/drawing/2014/main" id="{0BE1F780-FAD7-4E1C-9DB2-7C50A520C548}"/>
              </a:ext>
            </a:extLst>
          </p:cNvPr>
          <p:cNvSpPr/>
          <p:nvPr/>
        </p:nvSpPr>
        <p:spPr>
          <a:xfrm>
            <a:off x="7540419" y="1701348"/>
            <a:ext cx="1091966" cy="461665"/>
          </a:xfrm>
          <a:prstGeom prst="rect">
            <a:avLst/>
          </a:prstGeom>
        </p:spPr>
        <p:txBody>
          <a:bodyPr wrap="none">
            <a:spAutoFit/>
          </a:bodyPr>
          <a:lstStyle/>
          <a:p>
            <a:r>
              <a:rPr lang="en-GB" sz="2400" dirty="0">
                <a:solidFill>
                  <a:srgbClr val="FF0000"/>
                </a:solidFill>
              </a:rPr>
              <a:t>4 pints</a:t>
            </a:r>
          </a:p>
        </p:txBody>
      </p:sp>
      <p:sp>
        <p:nvSpPr>
          <p:cNvPr id="36" name="Rectangle 35">
            <a:extLst>
              <a:ext uri="{FF2B5EF4-FFF2-40B4-BE49-F238E27FC236}">
                <a16:creationId xmlns:a16="http://schemas.microsoft.com/office/drawing/2014/main" id="{CDA69617-7012-47D8-80E6-D5A2E51C0878}"/>
              </a:ext>
            </a:extLst>
          </p:cNvPr>
          <p:cNvSpPr/>
          <p:nvPr/>
        </p:nvSpPr>
        <p:spPr>
          <a:xfrm>
            <a:off x="4329930" y="1687211"/>
            <a:ext cx="1263487" cy="461665"/>
          </a:xfrm>
          <a:prstGeom prst="rect">
            <a:avLst/>
          </a:prstGeom>
        </p:spPr>
        <p:txBody>
          <a:bodyPr wrap="none">
            <a:spAutoFit/>
          </a:bodyPr>
          <a:lstStyle/>
          <a:p>
            <a:r>
              <a:rPr lang="en-GB" sz="2400" dirty="0">
                <a:solidFill>
                  <a:srgbClr val="FF0000"/>
                </a:solidFill>
              </a:rPr>
              <a:t>60 pints</a:t>
            </a:r>
          </a:p>
        </p:txBody>
      </p:sp>
      <p:sp>
        <p:nvSpPr>
          <p:cNvPr id="37" name="Rectangle 36">
            <a:extLst>
              <a:ext uri="{FF2B5EF4-FFF2-40B4-BE49-F238E27FC236}">
                <a16:creationId xmlns:a16="http://schemas.microsoft.com/office/drawing/2014/main" id="{AB02E416-7682-40A9-B24D-1798381BD1C5}"/>
              </a:ext>
            </a:extLst>
          </p:cNvPr>
          <p:cNvSpPr/>
          <p:nvPr/>
        </p:nvSpPr>
        <p:spPr>
          <a:xfrm>
            <a:off x="3952493" y="2503727"/>
            <a:ext cx="1418978" cy="461665"/>
          </a:xfrm>
          <a:prstGeom prst="rect">
            <a:avLst/>
          </a:prstGeom>
        </p:spPr>
        <p:txBody>
          <a:bodyPr wrap="none">
            <a:spAutoFit/>
          </a:bodyPr>
          <a:lstStyle/>
          <a:p>
            <a:r>
              <a:rPr lang="en-GB" sz="2400" dirty="0">
                <a:solidFill>
                  <a:srgbClr val="FF0000"/>
                </a:solidFill>
              </a:rPr>
              <a:t>7 gallons</a:t>
            </a:r>
          </a:p>
        </p:txBody>
      </p:sp>
      <p:sp>
        <p:nvSpPr>
          <p:cNvPr id="38" name="Rectangle 37">
            <a:extLst>
              <a:ext uri="{FF2B5EF4-FFF2-40B4-BE49-F238E27FC236}">
                <a16:creationId xmlns:a16="http://schemas.microsoft.com/office/drawing/2014/main" id="{90677582-6EA9-4D81-BF67-3D7046A7BEE2}"/>
              </a:ext>
            </a:extLst>
          </p:cNvPr>
          <p:cNvSpPr/>
          <p:nvPr/>
        </p:nvSpPr>
        <p:spPr>
          <a:xfrm>
            <a:off x="7160694" y="2562863"/>
            <a:ext cx="1590500" cy="461665"/>
          </a:xfrm>
          <a:prstGeom prst="rect">
            <a:avLst/>
          </a:prstGeom>
        </p:spPr>
        <p:txBody>
          <a:bodyPr wrap="none">
            <a:spAutoFit/>
          </a:bodyPr>
          <a:lstStyle/>
          <a:p>
            <a:r>
              <a:rPr lang="en-GB" sz="2400" dirty="0">
                <a:solidFill>
                  <a:srgbClr val="FF0000"/>
                </a:solidFill>
              </a:rPr>
              <a:t>20 gallons</a:t>
            </a:r>
          </a:p>
        </p:txBody>
      </p:sp>
      <p:sp>
        <p:nvSpPr>
          <p:cNvPr id="39" name="Rectangle 38">
            <a:extLst>
              <a:ext uri="{FF2B5EF4-FFF2-40B4-BE49-F238E27FC236}">
                <a16:creationId xmlns:a16="http://schemas.microsoft.com/office/drawing/2014/main" id="{823FDAEB-CD59-4934-81F4-FDA588084213}"/>
              </a:ext>
            </a:extLst>
          </p:cNvPr>
          <p:cNvSpPr/>
          <p:nvPr/>
        </p:nvSpPr>
        <p:spPr>
          <a:xfrm>
            <a:off x="10528346" y="2583027"/>
            <a:ext cx="1762021" cy="461665"/>
          </a:xfrm>
          <a:prstGeom prst="rect">
            <a:avLst/>
          </a:prstGeom>
        </p:spPr>
        <p:txBody>
          <a:bodyPr wrap="none">
            <a:spAutoFit/>
          </a:bodyPr>
          <a:lstStyle/>
          <a:p>
            <a:r>
              <a:rPr lang="en-GB" sz="2400" dirty="0">
                <a:solidFill>
                  <a:srgbClr val="FF0000"/>
                </a:solidFill>
              </a:rPr>
              <a:t>600 gallons</a:t>
            </a:r>
          </a:p>
        </p:txBody>
      </p:sp>
      <p:sp>
        <p:nvSpPr>
          <p:cNvPr id="41" name="Rectangle 40">
            <a:extLst>
              <a:ext uri="{FF2B5EF4-FFF2-40B4-BE49-F238E27FC236}">
                <a16:creationId xmlns:a16="http://schemas.microsoft.com/office/drawing/2014/main" id="{C2B923C5-2CE3-4834-A9CC-E5E0CD37C53A}"/>
              </a:ext>
            </a:extLst>
          </p:cNvPr>
          <p:cNvSpPr/>
          <p:nvPr/>
        </p:nvSpPr>
        <p:spPr>
          <a:xfrm>
            <a:off x="7015075" y="2971767"/>
            <a:ext cx="2582758" cy="461665"/>
          </a:xfrm>
          <a:prstGeom prst="rect">
            <a:avLst/>
          </a:prstGeom>
        </p:spPr>
        <p:txBody>
          <a:bodyPr wrap="none">
            <a:spAutoFit/>
          </a:bodyPr>
          <a:lstStyle/>
          <a:p>
            <a:r>
              <a:rPr lang="en-GB" sz="2400" dirty="0">
                <a:solidFill>
                  <a:srgbClr val="FF0000"/>
                </a:solidFill>
              </a:rPr>
              <a:t>10 gallons 7 pints</a:t>
            </a:r>
          </a:p>
        </p:txBody>
      </p:sp>
      <p:sp>
        <p:nvSpPr>
          <p:cNvPr id="43" name="Rectangle 42">
            <a:extLst>
              <a:ext uri="{FF2B5EF4-FFF2-40B4-BE49-F238E27FC236}">
                <a16:creationId xmlns:a16="http://schemas.microsoft.com/office/drawing/2014/main" id="{B59A0D41-8785-400A-8E01-E60DFF0D2C98}"/>
              </a:ext>
            </a:extLst>
          </p:cNvPr>
          <p:cNvSpPr/>
          <p:nvPr/>
        </p:nvSpPr>
        <p:spPr>
          <a:xfrm>
            <a:off x="4109769" y="4055605"/>
            <a:ext cx="2475358" cy="461665"/>
          </a:xfrm>
          <a:prstGeom prst="rect">
            <a:avLst/>
          </a:prstGeom>
        </p:spPr>
        <p:txBody>
          <a:bodyPr wrap="none">
            <a:spAutoFit/>
          </a:bodyPr>
          <a:lstStyle/>
          <a:p>
            <a:r>
              <a:rPr lang="en-GB" sz="2400" dirty="0">
                <a:solidFill>
                  <a:srgbClr val="FF0000"/>
                </a:solidFill>
              </a:rPr>
              <a:t>= 6 x 2.5 =15 cm</a:t>
            </a:r>
          </a:p>
        </p:txBody>
      </p:sp>
      <p:sp>
        <p:nvSpPr>
          <p:cNvPr id="44" name="Rectangle 43">
            <a:extLst>
              <a:ext uri="{FF2B5EF4-FFF2-40B4-BE49-F238E27FC236}">
                <a16:creationId xmlns:a16="http://schemas.microsoft.com/office/drawing/2014/main" id="{A011F0B7-8DF0-4B07-9A6F-E3B739A1648F}"/>
              </a:ext>
            </a:extLst>
          </p:cNvPr>
          <p:cNvSpPr/>
          <p:nvPr/>
        </p:nvSpPr>
        <p:spPr>
          <a:xfrm>
            <a:off x="8453082" y="4034652"/>
            <a:ext cx="1023037" cy="461665"/>
          </a:xfrm>
          <a:prstGeom prst="rect">
            <a:avLst/>
          </a:prstGeom>
        </p:spPr>
        <p:txBody>
          <a:bodyPr wrap="square">
            <a:spAutoFit/>
          </a:bodyPr>
          <a:lstStyle/>
          <a:p>
            <a:r>
              <a:rPr lang="en-GB" sz="2400" dirty="0">
                <a:solidFill>
                  <a:srgbClr val="FF0000"/>
                </a:solidFill>
              </a:rPr>
              <a:t>20 cm</a:t>
            </a:r>
          </a:p>
        </p:txBody>
      </p:sp>
      <p:sp>
        <p:nvSpPr>
          <p:cNvPr id="45" name="Rectangle 44">
            <a:extLst>
              <a:ext uri="{FF2B5EF4-FFF2-40B4-BE49-F238E27FC236}">
                <a16:creationId xmlns:a16="http://schemas.microsoft.com/office/drawing/2014/main" id="{14B1FFFB-7C3C-46C0-86E3-B286EDEA5743}"/>
              </a:ext>
            </a:extLst>
          </p:cNvPr>
          <p:cNvSpPr/>
          <p:nvPr/>
        </p:nvSpPr>
        <p:spPr>
          <a:xfrm>
            <a:off x="3720679" y="4460960"/>
            <a:ext cx="3127779" cy="461665"/>
          </a:xfrm>
          <a:prstGeom prst="rect">
            <a:avLst/>
          </a:prstGeom>
        </p:spPr>
        <p:txBody>
          <a:bodyPr wrap="none">
            <a:spAutoFit/>
          </a:bodyPr>
          <a:lstStyle/>
          <a:p>
            <a:r>
              <a:rPr lang="en-GB" sz="2400" dirty="0">
                <a:solidFill>
                  <a:srgbClr val="FF0000"/>
                </a:solidFill>
              </a:rPr>
              <a:t>= 96 inches = 240 cm</a:t>
            </a:r>
          </a:p>
        </p:txBody>
      </p:sp>
      <p:sp>
        <p:nvSpPr>
          <p:cNvPr id="47" name="Rectangle 46">
            <a:extLst>
              <a:ext uri="{FF2B5EF4-FFF2-40B4-BE49-F238E27FC236}">
                <a16:creationId xmlns:a16="http://schemas.microsoft.com/office/drawing/2014/main" id="{662A4EC5-95E0-4030-BE18-949D15FAD02C}"/>
              </a:ext>
            </a:extLst>
          </p:cNvPr>
          <p:cNvSpPr/>
          <p:nvPr/>
        </p:nvSpPr>
        <p:spPr>
          <a:xfrm>
            <a:off x="10573023" y="4652939"/>
            <a:ext cx="1332416" cy="461665"/>
          </a:xfrm>
          <a:prstGeom prst="rect">
            <a:avLst/>
          </a:prstGeom>
        </p:spPr>
        <p:txBody>
          <a:bodyPr wrap="none">
            <a:spAutoFit/>
          </a:bodyPr>
          <a:lstStyle/>
          <a:p>
            <a:r>
              <a:rPr lang="en-GB" sz="2400" dirty="0">
                <a:solidFill>
                  <a:srgbClr val="FF0000"/>
                </a:solidFill>
              </a:rPr>
              <a:t>80 miles</a:t>
            </a:r>
          </a:p>
        </p:txBody>
      </p:sp>
      <p:sp>
        <p:nvSpPr>
          <p:cNvPr id="48" name="Rectangle 47">
            <a:extLst>
              <a:ext uri="{FF2B5EF4-FFF2-40B4-BE49-F238E27FC236}">
                <a16:creationId xmlns:a16="http://schemas.microsoft.com/office/drawing/2014/main" id="{742689E2-1C33-47F0-993F-D6510228FB5C}"/>
              </a:ext>
            </a:extLst>
          </p:cNvPr>
          <p:cNvSpPr/>
          <p:nvPr/>
        </p:nvSpPr>
        <p:spPr>
          <a:xfrm>
            <a:off x="10533999" y="5091872"/>
            <a:ext cx="1588897" cy="461665"/>
          </a:xfrm>
          <a:prstGeom prst="rect">
            <a:avLst/>
          </a:prstGeom>
        </p:spPr>
        <p:txBody>
          <a:bodyPr wrap="none">
            <a:spAutoFit/>
          </a:bodyPr>
          <a:lstStyle/>
          <a:p>
            <a:r>
              <a:rPr lang="en-GB" sz="2400" dirty="0">
                <a:solidFill>
                  <a:srgbClr val="FF0000"/>
                </a:solidFill>
              </a:rPr>
              <a:t>76.8 miles</a:t>
            </a:r>
          </a:p>
        </p:txBody>
      </p:sp>
      <p:sp>
        <p:nvSpPr>
          <p:cNvPr id="49" name="Rectangle 48">
            <a:extLst>
              <a:ext uri="{FF2B5EF4-FFF2-40B4-BE49-F238E27FC236}">
                <a16:creationId xmlns:a16="http://schemas.microsoft.com/office/drawing/2014/main" id="{452722FE-B29B-41BC-A428-8C40DEFCC0E4}"/>
              </a:ext>
            </a:extLst>
          </p:cNvPr>
          <p:cNvSpPr/>
          <p:nvPr/>
        </p:nvSpPr>
        <p:spPr>
          <a:xfrm>
            <a:off x="10567896" y="5530805"/>
            <a:ext cx="1588897" cy="461665"/>
          </a:xfrm>
          <a:prstGeom prst="rect">
            <a:avLst/>
          </a:prstGeom>
        </p:spPr>
        <p:txBody>
          <a:bodyPr wrap="none">
            <a:spAutoFit/>
          </a:bodyPr>
          <a:lstStyle/>
          <a:p>
            <a:r>
              <a:rPr lang="en-GB" sz="2400" dirty="0">
                <a:solidFill>
                  <a:srgbClr val="FF0000"/>
                </a:solidFill>
              </a:rPr>
              <a:t>33.6 miles</a:t>
            </a:r>
          </a:p>
        </p:txBody>
      </p:sp>
      <p:sp>
        <p:nvSpPr>
          <p:cNvPr id="50" name="Rectangle 49">
            <a:extLst>
              <a:ext uri="{FF2B5EF4-FFF2-40B4-BE49-F238E27FC236}">
                <a16:creationId xmlns:a16="http://schemas.microsoft.com/office/drawing/2014/main" id="{0CDB73AE-98F5-4224-A5DC-DDD81F4F90D8}"/>
              </a:ext>
            </a:extLst>
          </p:cNvPr>
          <p:cNvSpPr/>
          <p:nvPr/>
        </p:nvSpPr>
        <p:spPr>
          <a:xfrm>
            <a:off x="10567897" y="5915178"/>
            <a:ext cx="1588897" cy="461665"/>
          </a:xfrm>
          <a:prstGeom prst="rect">
            <a:avLst/>
          </a:prstGeom>
        </p:spPr>
        <p:txBody>
          <a:bodyPr wrap="none">
            <a:spAutoFit/>
          </a:bodyPr>
          <a:lstStyle/>
          <a:p>
            <a:r>
              <a:rPr lang="en-GB" sz="2400" dirty="0">
                <a:solidFill>
                  <a:srgbClr val="FF0000"/>
                </a:solidFill>
              </a:rPr>
              <a:t>32.4 miles</a:t>
            </a:r>
          </a:p>
        </p:txBody>
      </p:sp>
      <p:sp>
        <p:nvSpPr>
          <p:cNvPr id="51" name="Rectangle 50">
            <a:extLst>
              <a:ext uri="{FF2B5EF4-FFF2-40B4-BE49-F238E27FC236}">
                <a16:creationId xmlns:a16="http://schemas.microsoft.com/office/drawing/2014/main" id="{7D9B0A6D-3E26-4ED6-A893-667C9756669A}"/>
              </a:ext>
            </a:extLst>
          </p:cNvPr>
          <p:cNvSpPr/>
          <p:nvPr/>
        </p:nvSpPr>
        <p:spPr>
          <a:xfrm>
            <a:off x="10590730" y="6349543"/>
            <a:ext cx="1588897" cy="461665"/>
          </a:xfrm>
          <a:prstGeom prst="rect">
            <a:avLst/>
          </a:prstGeom>
        </p:spPr>
        <p:txBody>
          <a:bodyPr wrap="none">
            <a:spAutoFit/>
          </a:bodyPr>
          <a:lstStyle/>
          <a:p>
            <a:r>
              <a:rPr lang="en-GB" sz="2400" dirty="0">
                <a:solidFill>
                  <a:srgbClr val="FF0000"/>
                </a:solidFill>
              </a:rPr>
              <a:t>29.6 miles</a:t>
            </a:r>
          </a:p>
        </p:txBody>
      </p:sp>
      <p:sp>
        <p:nvSpPr>
          <p:cNvPr id="53" name="Rectangle 52">
            <a:extLst>
              <a:ext uri="{FF2B5EF4-FFF2-40B4-BE49-F238E27FC236}">
                <a16:creationId xmlns:a16="http://schemas.microsoft.com/office/drawing/2014/main" id="{31C11F0A-7D66-4A28-9C35-C86F5EA01446}"/>
              </a:ext>
            </a:extLst>
          </p:cNvPr>
          <p:cNvSpPr/>
          <p:nvPr/>
        </p:nvSpPr>
        <p:spPr>
          <a:xfrm>
            <a:off x="3896791" y="2941885"/>
            <a:ext cx="1675459" cy="461665"/>
          </a:xfrm>
          <a:prstGeom prst="rect">
            <a:avLst/>
          </a:prstGeom>
        </p:spPr>
        <p:txBody>
          <a:bodyPr wrap="none">
            <a:spAutoFit/>
          </a:bodyPr>
          <a:lstStyle/>
          <a:p>
            <a:r>
              <a:rPr lang="en-GB" sz="2400" dirty="0">
                <a:solidFill>
                  <a:srgbClr val="FF0000"/>
                </a:solidFill>
              </a:rPr>
              <a:t>1.5 gallons</a:t>
            </a:r>
          </a:p>
        </p:txBody>
      </p:sp>
      <p:sp>
        <p:nvSpPr>
          <p:cNvPr id="54" name="TextBox 53">
            <a:extLst>
              <a:ext uri="{FF2B5EF4-FFF2-40B4-BE49-F238E27FC236}">
                <a16:creationId xmlns:a16="http://schemas.microsoft.com/office/drawing/2014/main" id="{95A4C427-2C03-4291-861B-D6C08CC452F2}"/>
              </a:ext>
            </a:extLst>
          </p:cNvPr>
          <p:cNvSpPr txBox="1"/>
          <p:nvPr/>
        </p:nvSpPr>
        <p:spPr>
          <a:xfrm>
            <a:off x="8528139" y="3504170"/>
            <a:ext cx="2879257" cy="461665"/>
          </a:xfrm>
          <a:prstGeom prst="rect">
            <a:avLst/>
          </a:prstGeom>
          <a:noFill/>
        </p:spPr>
        <p:txBody>
          <a:bodyPr wrap="square" rtlCol="0">
            <a:spAutoFit/>
          </a:bodyPr>
          <a:lstStyle/>
          <a:p>
            <a:r>
              <a:rPr lang="en-GB" dirty="0"/>
              <a:t> </a:t>
            </a:r>
            <a:r>
              <a:rPr lang="en-GB" sz="2400" dirty="0"/>
              <a:t>1 inch ≈ 2.5 cm</a:t>
            </a:r>
          </a:p>
        </p:txBody>
      </p:sp>
      <p:sp>
        <p:nvSpPr>
          <p:cNvPr id="55" name="TextBox 54">
            <a:extLst>
              <a:ext uri="{FF2B5EF4-FFF2-40B4-BE49-F238E27FC236}">
                <a16:creationId xmlns:a16="http://schemas.microsoft.com/office/drawing/2014/main" id="{E79754D1-FFE0-4E02-858B-9B9E66E6B132}"/>
              </a:ext>
            </a:extLst>
          </p:cNvPr>
          <p:cNvSpPr txBox="1"/>
          <p:nvPr/>
        </p:nvSpPr>
        <p:spPr>
          <a:xfrm>
            <a:off x="5058367" y="5321669"/>
            <a:ext cx="2295803" cy="461665"/>
          </a:xfrm>
          <a:prstGeom prst="rect">
            <a:avLst/>
          </a:prstGeom>
          <a:noFill/>
        </p:spPr>
        <p:txBody>
          <a:bodyPr wrap="square" rtlCol="0">
            <a:spAutoFit/>
          </a:bodyPr>
          <a:lstStyle/>
          <a:p>
            <a:r>
              <a:rPr lang="en-GB" sz="2400" dirty="0"/>
              <a:t>8km ≈ 5 miles</a:t>
            </a:r>
          </a:p>
        </p:txBody>
      </p:sp>
      <p:sp>
        <p:nvSpPr>
          <p:cNvPr id="56" name="TextBox 55">
            <a:extLst>
              <a:ext uri="{FF2B5EF4-FFF2-40B4-BE49-F238E27FC236}">
                <a16:creationId xmlns:a16="http://schemas.microsoft.com/office/drawing/2014/main" id="{E676307B-3A3D-4967-911F-C0E4D9A373F5}"/>
              </a:ext>
            </a:extLst>
          </p:cNvPr>
          <p:cNvSpPr txBox="1"/>
          <p:nvPr/>
        </p:nvSpPr>
        <p:spPr>
          <a:xfrm>
            <a:off x="8502425" y="734784"/>
            <a:ext cx="2680761" cy="461665"/>
          </a:xfrm>
          <a:prstGeom prst="rect">
            <a:avLst/>
          </a:prstGeom>
          <a:noFill/>
        </p:spPr>
        <p:txBody>
          <a:bodyPr wrap="square" rtlCol="0">
            <a:spAutoFit/>
          </a:bodyPr>
          <a:lstStyle/>
          <a:p>
            <a:r>
              <a:rPr lang="en-GB" sz="2400" dirty="0"/>
              <a:t>1 gallon = 8 pints</a:t>
            </a:r>
          </a:p>
        </p:txBody>
      </p:sp>
      <p:sp>
        <p:nvSpPr>
          <p:cNvPr id="52" name="TextBox 3">
            <a:extLst>
              <a:ext uri="{FF2B5EF4-FFF2-40B4-BE49-F238E27FC236}">
                <a16:creationId xmlns:a16="http://schemas.microsoft.com/office/drawing/2014/main" id="{7A5E4D28-4D4E-483A-B063-6B0AF6912090}"/>
              </a:ext>
            </a:extLst>
          </p:cNvPr>
          <p:cNvSpPr txBox="1"/>
          <p:nvPr/>
        </p:nvSpPr>
        <p:spPr>
          <a:xfrm>
            <a:off x="7716502" y="4603371"/>
            <a:ext cx="2677890" cy="2254629"/>
          </a:xfrm>
          <a:prstGeom prst="rect">
            <a:avLst/>
          </a:prstGeom>
          <a:noFill/>
          <a:ln w="19050">
            <a:solidFill>
              <a:schemeClr val="tx1"/>
            </a:solidFill>
          </a:ln>
        </p:spPr>
        <p:txBody>
          <a:bodyPr wrap="square" rtlCol="0">
            <a:spAutoFit/>
          </a:bodyPr>
          <a:lstStyle>
            <a:defPPr>
              <a:defRPr lang="en-GB"/>
            </a:defPPr>
            <a:lvl1pPr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endParaRPr lang="en-GB" dirty="0"/>
          </a:p>
        </p:txBody>
      </p:sp>
    </p:spTree>
    <p:extLst>
      <p:ext uri="{BB962C8B-B14F-4D97-AF65-F5344CB8AC3E}">
        <p14:creationId xmlns:p14="http://schemas.microsoft.com/office/powerpoint/2010/main" val="360284944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5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50"/>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3" grpId="0"/>
      <p:bldP spid="34" grpId="0"/>
      <p:bldP spid="35" grpId="0"/>
      <p:bldP spid="36" grpId="0"/>
      <p:bldP spid="37" grpId="0"/>
      <p:bldP spid="38" grpId="0"/>
      <p:bldP spid="39" grpId="0"/>
      <p:bldP spid="41" grpId="0"/>
      <p:bldP spid="43" grpId="0"/>
      <p:bldP spid="44" grpId="0"/>
      <p:bldP spid="45" grpId="0"/>
      <p:bldP spid="47" grpId="0"/>
      <p:bldP spid="48" grpId="0"/>
      <p:bldP spid="49" grpId="0"/>
      <p:bldP spid="50" grpId="0"/>
      <p:bldP spid="51" grpId="0"/>
      <p:bldP spid="53" grpId="0"/>
      <p:bldP spid="54" grpId="0"/>
      <p:bldP spid="55" grpId="0"/>
      <p:bldP spid="5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Rounded Corners 28">
            <a:extLst>
              <a:ext uri="{FF2B5EF4-FFF2-40B4-BE49-F238E27FC236}">
                <a16:creationId xmlns:a16="http://schemas.microsoft.com/office/drawing/2014/main" id="{EA44077C-325A-41A3-9AEF-EC2692679BBF}"/>
              </a:ext>
            </a:extLst>
          </p:cNvPr>
          <p:cNvSpPr/>
          <p:nvPr/>
        </p:nvSpPr>
        <p:spPr bwMode="auto">
          <a:xfrm>
            <a:off x="7288359" y="2180878"/>
            <a:ext cx="3170396" cy="421781"/>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7" name="Rectangle: Rounded Corners 26">
            <a:extLst>
              <a:ext uri="{FF2B5EF4-FFF2-40B4-BE49-F238E27FC236}">
                <a16:creationId xmlns:a16="http://schemas.microsoft.com/office/drawing/2014/main" id="{6E5E0E34-11EF-4233-A7CA-F2B2536DB1E4}"/>
              </a:ext>
            </a:extLst>
          </p:cNvPr>
          <p:cNvSpPr/>
          <p:nvPr/>
        </p:nvSpPr>
        <p:spPr bwMode="auto">
          <a:xfrm>
            <a:off x="2938062" y="2237409"/>
            <a:ext cx="2435281" cy="418829"/>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3" name="TextBox 2"/>
          <p:cNvSpPr txBox="1">
            <a:spLocks noChangeArrowheads="1"/>
          </p:cNvSpPr>
          <p:nvPr/>
        </p:nvSpPr>
        <p:spPr bwMode="auto">
          <a:xfrm>
            <a:off x="3503712" y="0"/>
            <a:ext cx="799288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3200" b="1" dirty="0"/>
              <a:t>Skills Check: Metric and Imperial Units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639616" y="980728"/>
            <a:ext cx="8424936" cy="1446550"/>
          </a:xfrm>
          <a:prstGeom prst="rect">
            <a:avLst/>
          </a:prstGeom>
          <a:noFill/>
        </p:spPr>
        <p:txBody>
          <a:bodyPr wrap="square" rtlCol="0">
            <a:spAutoFit/>
          </a:bodyPr>
          <a:lstStyle/>
          <a:p>
            <a:pPr marL="457200" indent="-457200">
              <a:buAutoNum type="arabicPeriod"/>
            </a:pPr>
            <a:endParaRPr lang="en-GB" sz="2400" dirty="0"/>
          </a:p>
          <a:p>
            <a:pPr marL="457200" indent="-457200">
              <a:buAutoNum type="arabicPeriod"/>
            </a:pPr>
            <a:endParaRPr lang="en-GB" sz="2400" dirty="0"/>
          </a:p>
          <a:p>
            <a:pPr marL="457200" indent="-457200">
              <a:buAutoNum type="arabicPeriod"/>
            </a:pPr>
            <a:endParaRPr lang="en-GB" dirty="0"/>
          </a:p>
          <a:p>
            <a:pPr marL="457200" indent="-457200">
              <a:buAutoNum type="arabicPeriod"/>
            </a:pPr>
            <a:endParaRPr lang="en-GB" dirty="0"/>
          </a:p>
        </p:txBody>
      </p:sp>
      <p:sp>
        <p:nvSpPr>
          <p:cNvPr id="3" name="Rectangle 2">
            <a:extLst>
              <a:ext uri="{FF2B5EF4-FFF2-40B4-BE49-F238E27FC236}">
                <a16:creationId xmlns:a16="http://schemas.microsoft.com/office/drawing/2014/main" id="{202044E8-25BA-455D-BC32-959870DA0B83}"/>
              </a:ext>
            </a:extLst>
          </p:cNvPr>
          <p:cNvSpPr/>
          <p:nvPr/>
        </p:nvSpPr>
        <p:spPr>
          <a:xfrm>
            <a:off x="2587216" y="664671"/>
            <a:ext cx="3816424" cy="1569660"/>
          </a:xfrm>
          <a:prstGeom prst="rect">
            <a:avLst/>
          </a:prstGeom>
        </p:spPr>
        <p:txBody>
          <a:bodyPr wrap="square">
            <a:spAutoFit/>
          </a:bodyPr>
          <a:lstStyle/>
          <a:p>
            <a:r>
              <a:rPr lang="en-GB" sz="2400" dirty="0"/>
              <a:t>6. Copy and complete the table shown, which can be used to convert speeds between mph and km/h. </a:t>
            </a:r>
          </a:p>
        </p:txBody>
      </p:sp>
      <p:pic>
        <p:nvPicPr>
          <p:cNvPr id="4" name="Picture 3">
            <a:extLst>
              <a:ext uri="{FF2B5EF4-FFF2-40B4-BE49-F238E27FC236}">
                <a16:creationId xmlns:a16="http://schemas.microsoft.com/office/drawing/2014/main" id="{16D0BE46-DD81-4551-BB3D-4E87FA2C3CE4}"/>
              </a:ext>
            </a:extLst>
          </p:cNvPr>
          <p:cNvPicPr>
            <a:picLocks noChangeAspect="1"/>
          </p:cNvPicPr>
          <p:nvPr/>
        </p:nvPicPr>
        <p:blipFill>
          <a:blip r:embed="rId4"/>
          <a:stretch>
            <a:fillRect/>
          </a:stretch>
        </p:blipFill>
        <p:spPr>
          <a:xfrm>
            <a:off x="2899655" y="2749640"/>
            <a:ext cx="2367498" cy="4017372"/>
          </a:xfrm>
          <a:prstGeom prst="rect">
            <a:avLst/>
          </a:prstGeom>
        </p:spPr>
      </p:pic>
      <p:sp>
        <p:nvSpPr>
          <p:cNvPr id="5" name="Rectangle 4">
            <a:extLst>
              <a:ext uri="{FF2B5EF4-FFF2-40B4-BE49-F238E27FC236}">
                <a16:creationId xmlns:a16="http://schemas.microsoft.com/office/drawing/2014/main" id="{3A19F9FD-A5F9-49E6-94C9-3CE2A431E670}"/>
              </a:ext>
            </a:extLst>
          </p:cNvPr>
          <p:cNvSpPr/>
          <p:nvPr/>
        </p:nvSpPr>
        <p:spPr>
          <a:xfrm>
            <a:off x="7032104" y="680830"/>
            <a:ext cx="4857515" cy="1569660"/>
          </a:xfrm>
          <a:prstGeom prst="rect">
            <a:avLst/>
          </a:prstGeom>
        </p:spPr>
        <p:txBody>
          <a:bodyPr wrap="square">
            <a:spAutoFit/>
          </a:bodyPr>
          <a:lstStyle/>
          <a:p>
            <a:r>
              <a:rPr lang="en-GB" sz="2400" dirty="0"/>
              <a:t>7. A recipe book provides a table for the conversion between ounces and grams.</a:t>
            </a:r>
          </a:p>
          <a:p>
            <a:r>
              <a:rPr lang="en-GB" sz="2400" dirty="0"/>
              <a:t>Copy and complete the table </a:t>
            </a:r>
          </a:p>
        </p:txBody>
      </p:sp>
      <p:pic>
        <p:nvPicPr>
          <p:cNvPr id="6" name="Picture 5">
            <a:extLst>
              <a:ext uri="{FF2B5EF4-FFF2-40B4-BE49-F238E27FC236}">
                <a16:creationId xmlns:a16="http://schemas.microsoft.com/office/drawing/2014/main" id="{4595DFCD-6310-4CB5-B9CA-4AAC5FA137C6}"/>
              </a:ext>
            </a:extLst>
          </p:cNvPr>
          <p:cNvPicPr>
            <a:picLocks noChangeAspect="1"/>
          </p:cNvPicPr>
          <p:nvPr/>
        </p:nvPicPr>
        <p:blipFill>
          <a:blip r:embed="rId5"/>
          <a:stretch>
            <a:fillRect/>
          </a:stretch>
        </p:blipFill>
        <p:spPr>
          <a:xfrm>
            <a:off x="7792614" y="2698484"/>
            <a:ext cx="2469599" cy="4119683"/>
          </a:xfrm>
          <a:prstGeom prst="rect">
            <a:avLst/>
          </a:prstGeom>
        </p:spPr>
      </p:pic>
      <p:sp>
        <p:nvSpPr>
          <p:cNvPr id="7" name="Rectangle 6">
            <a:extLst>
              <a:ext uri="{FF2B5EF4-FFF2-40B4-BE49-F238E27FC236}">
                <a16:creationId xmlns:a16="http://schemas.microsoft.com/office/drawing/2014/main" id="{9B95468D-2F98-4576-B501-4946554A01BB}"/>
              </a:ext>
            </a:extLst>
          </p:cNvPr>
          <p:cNvSpPr/>
          <p:nvPr/>
        </p:nvSpPr>
        <p:spPr>
          <a:xfrm>
            <a:off x="4400227" y="3210867"/>
            <a:ext cx="527709" cy="461665"/>
          </a:xfrm>
          <a:prstGeom prst="rect">
            <a:avLst/>
          </a:prstGeom>
        </p:spPr>
        <p:txBody>
          <a:bodyPr wrap="none">
            <a:spAutoFit/>
          </a:bodyPr>
          <a:lstStyle/>
          <a:p>
            <a:r>
              <a:rPr lang="en-GB" sz="2400" dirty="0">
                <a:solidFill>
                  <a:srgbClr val="FF0000"/>
                </a:solidFill>
              </a:rPr>
              <a:t>48</a:t>
            </a:r>
          </a:p>
        </p:txBody>
      </p:sp>
      <p:sp>
        <p:nvSpPr>
          <p:cNvPr id="8" name="Rectangle 7">
            <a:extLst>
              <a:ext uri="{FF2B5EF4-FFF2-40B4-BE49-F238E27FC236}">
                <a16:creationId xmlns:a16="http://schemas.microsoft.com/office/drawing/2014/main" id="{51ED596E-0088-4F6B-9692-7505D51B26F8}"/>
              </a:ext>
            </a:extLst>
          </p:cNvPr>
          <p:cNvSpPr/>
          <p:nvPr/>
        </p:nvSpPr>
        <p:spPr>
          <a:xfrm>
            <a:off x="3197868" y="3571214"/>
            <a:ext cx="955711" cy="461665"/>
          </a:xfrm>
          <a:prstGeom prst="rect">
            <a:avLst/>
          </a:prstGeom>
        </p:spPr>
        <p:txBody>
          <a:bodyPr wrap="none">
            <a:spAutoFit/>
          </a:bodyPr>
          <a:lstStyle/>
          <a:p>
            <a:r>
              <a:rPr lang="en-GB" sz="2400" dirty="0">
                <a:solidFill>
                  <a:srgbClr val="FF0000"/>
                </a:solidFill>
              </a:rPr>
              <a:t>31.25</a:t>
            </a:r>
          </a:p>
        </p:txBody>
      </p:sp>
      <p:sp>
        <p:nvSpPr>
          <p:cNvPr id="9" name="Rectangle 8">
            <a:extLst>
              <a:ext uri="{FF2B5EF4-FFF2-40B4-BE49-F238E27FC236}">
                <a16:creationId xmlns:a16="http://schemas.microsoft.com/office/drawing/2014/main" id="{B295AC70-7225-4C7E-9AEE-633D755CB18F}"/>
              </a:ext>
            </a:extLst>
          </p:cNvPr>
          <p:cNvSpPr/>
          <p:nvPr/>
        </p:nvSpPr>
        <p:spPr>
          <a:xfrm>
            <a:off x="4413385" y="3974612"/>
            <a:ext cx="527709" cy="461665"/>
          </a:xfrm>
          <a:prstGeom prst="rect">
            <a:avLst/>
          </a:prstGeom>
        </p:spPr>
        <p:txBody>
          <a:bodyPr wrap="none">
            <a:spAutoFit/>
          </a:bodyPr>
          <a:lstStyle/>
          <a:p>
            <a:r>
              <a:rPr lang="en-GB" sz="2400" dirty="0">
                <a:solidFill>
                  <a:srgbClr val="FF0000"/>
                </a:solidFill>
              </a:rPr>
              <a:t>64</a:t>
            </a:r>
          </a:p>
        </p:txBody>
      </p:sp>
      <p:sp>
        <p:nvSpPr>
          <p:cNvPr id="10" name="Rectangle 9">
            <a:extLst>
              <a:ext uri="{FF2B5EF4-FFF2-40B4-BE49-F238E27FC236}">
                <a16:creationId xmlns:a16="http://schemas.microsoft.com/office/drawing/2014/main" id="{1ECBE9F6-F058-46D2-9C54-ACA89984A928}"/>
              </a:ext>
            </a:extLst>
          </p:cNvPr>
          <p:cNvSpPr/>
          <p:nvPr/>
        </p:nvSpPr>
        <p:spPr>
          <a:xfrm>
            <a:off x="3170489" y="4349323"/>
            <a:ext cx="955711" cy="461665"/>
          </a:xfrm>
          <a:prstGeom prst="rect">
            <a:avLst/>
          </a:prstGeom>
        </p:spPr>
        <p:txBody>
          <a:bodyPr wrap="none">
            <a:spAutoFit/>
          </a:bodyPr>
          <a:lstStyle/>
          <a:p>
            <a:r>
              <a:rPr lang="en-GB" sz="2400" dirty="0">
                <a:solidFill>
                  <a:srgbClr val="FF0000"/>
                </a:solidFill>
              </a:rPr>
              <a:t>43.75</a:t>
            </a:r>
          </a:p>
        </p:txBody>
      </p:sp>
      <p:sp>
        <p:nvSpPr>
          <p:cNvPr id="11" name="Rectangle 10">
            <a:extLst>
              <a:ext uri="{FF2B5EF4-FFF2-40B4-BE49-F238E27FC236}">
                <a16:creationId xmlns:a16="http://schemas.microsoft.com/office/drawing/2014/main" id="{76CD73D7-AA83-4327-B2F3-D8774CF04624}"/>
              </a:ext>
            </a:extLst>
          </p:cNvPr>
          <p:cNvSpPr/>
          <p:nvPr/>
        </p:nvSpPr>
        <p:spPr>
          <a:xfrm>
            <a:off x="3346321" y="4740657"/>
            <a:ext cx="527709" cy="461665"/>
          </a:xfrm>
          <a:prstGeom prst="rect">
            <a:avLst/>
          </a:prstGeom>
        </p:spPr>
        <p:txBody>
          <a:bodyPr wrap="none">
            <a:spAutoFit/>
          </a:bodyPr>
          <a:lstStyle/>
          <a:p>
            <a:r>
              <a:rPr lang="en-GB" sz="2400" dirty="0">
                <a:solidFill>
                  <a:srgbClr val="FF0000"/>
                </a:solidFill>
              </a:rPr>
              <a:t>50</a:t>
            </a:r>
          </a:p>
        </p:txBody>
      </p:sp>
      <p:sp>
        <p:nvSpPr>
          <p:cNvPr id="12" name="Rectangle 11">
            <a:extLst>
              <a:ext uri="{FF2B5EF4-FFF2-40B4-BE49-F238E27FC236}">
                <a16:creationId xmlns:a16="http://schemas.microsoft.com/office/drawing/2014/main" id="{9CF0D3E0-8CAA-4E41-AB3F-AF587AC03BAD}"/>
              </a:ext>
            </a:extLst>
          </p:cNvPr>
          <p:cNvSpPr/>
          <p:nvPr/>
        </p:nvSpPr>
        <p:spPr>
          <a:xfrm>
            <a:off x="4433897" y="5118569"/>
            <a:ext cx="527709" cy="461665"/>
          </a:xfrm>
          <a:prstGeom prst="rect">
            <a:avLst/>
          </a:prstGeom>
        </p:spPr>
        <p:txBody>
          <a:bodyPr wrap="none">
            <a:spAutoFit/>
          </a:bodyPr>
          <a:lstStyle/>
          <a:p>
            <a:r>
              <a:rPr lang="en-GB" sz="2400" dirty="0">
                <a:solidFill>
                  <a:srgbClr val="FF0000"/>
                </a:solidFill>
              </a:rPr>
              <a:t>96</a:t>
            </a:r>
          </a:p>
        </p:txBody>
      </p:sp>
      <p:sp>
        <p:nvSpPr>
          <p:cNvPr id="13" name="Rectangle 12">
            <a:extLst>
              <a:ext uri="{FF2B5EF4-FFF2-40B4-BE49-F238E27FC236}">
                <a16:creationId xmlns:a16="http://schemas.microsoft.com/office/drawing/2014/main" id="{C56F079A-13EF-464E-BA87-3C63CD4F2C09}"/>
              </a:ext>
            </a:extLst>
          </p:cNvPr>
          <p:cNvSpPr/>
          <p:nvPr/>
        </p:nvSpPr>
        <p:spPr>
          <a:xfrm>
            <a:off x="3179214" y="5493916"/>
            <a:ext cx="784189" cy="461665"/>
          </a:xfrm>
          <a:prstGeom prst="rect">
            <a:avLst/>
          </a:prstGeom>
        </p:spPr>
        <p:txBody>
          <a:bodyPr wrap="none">
            <a:spAutoFit/>
          </a:bodyPr>
          <a:lstStyle/>
          <a:p>
            <a:r>
              <a:rPr lang="en-GB" sz="2400" dirty="0">
                <a:solidFill>
                  <a:srgbClr val="FF0000"/>
                </a:solidFill>
              </a:rPr>
              <a:t>62.5</a:t>
            </a:r>
          </a:p>
        </p:txBody>
      </p:sp>
      <p:sp>
        <p:nvSpPr>
          <p:cNvPr id="14" name="Rectangle 13">
            <a:extLst>
              <a:ext uri="{FF2B5EF4-FFF2-40B4-BE49-F238E27FC236}">
                <a16:creationId xmlns:a16="http://schemas.microsoft.com/office/drawing/2014/main" id="{65E78FC1-0F5F-463D-AF0B-BD6F516FFAF2}"/>
              </a:ext>
            </a:extLst>
          </p:cNvPr>
          <p:cNvSpPr/>
          <p:nvPr/>
        </p:nvSpPr>
        <p:spPr>
          <a:xfrm>
            <a:off x="4351423" y="5877272"/>
            <a:ext cx="676404" cy="461665"/>
          </a:xfrm>
          <a:prstGeom prst="rect">
            <a:avLst/>
          </a:prstGeom>
        </p:spPr>
        <p:txBody>
          <a:bodyPr wrap="none">
            <a:spAutoFit/>
          </a:bodyPr>
          <a:lstStyle/>
          <a:p>
            <a:r>
              <a:rPr lang="en-GB" sz="2400" dirty="0">
                <a:solidFill>
                  <a:srgbClr val="FF0000"/>
                </a:solidFill>
              </a:rPr>
              <a:t>112</a:t>
            </a:r>
          </a:p>
        </p:txBody>
      </p:sp>
      <p:sp>
        <p:nvSpPr>
          <p:cNvPr id="15" name="Rectangle 14">
            <a:extLst>
              <a:ext uri="{FF2B5EF4-FFF2-40B4-BE49-F238E27FC236}">
                <a16:creationId xmlns:a16="http://schemas.microsoft.com/office/drawing/2014/main" id="{DB8FF930-1FD7-4294-96E2-2AF396218312}"/>
              </a:ext>
            </a:extLst>
          </p:cNvPr>
          <p:cNvSpPr/>
          <p:nvPr/>
        </p:nvSpPr>
        <p:spPr>
          <a:xfrm>
            <a:off x="3307455" y="6247175"/>
            <a:ext cx="527709" cy="461665"/>
          </a:xfrm>
          <a:prstGeom prst="rect">
            <a:avLst/>
          </a:prstGeom>
        </p:spPr>
        <p:txBody>
          <a:bodyPr wrap="none">
            <a:spAutoFit/>
          </a:bodyPr>
          <a:lstStyle/>
          <a:p>
            <a:r>
              <a:rPr lang="en-GB" sz="2400" dirty="0">
                <a:solidFill>
                  <a:srgbClr val="FF0000"/>
                </a:solidFill>
              </a:rPr>
              <a:t>75</a:t>
            </a:r>
          </a:p>
        </p:txBody>
      </p:sp>
      <p:sp>
        <p:nvSpPr>
          <p:cNvPr id="16" name="Rectangle 15">
            <a:extLst>
              <a:ext uri="{FF2B5EF4-FFF2-40B4-BE49-F238E27FC236}">
                <a16:creationId xmlns:a16="http://schemas.microsoft.com/office/drawing/2014/main" id="{F9E7D9E1-D8B4-428E-93C3-561C073EBFE8}"/>
              </a:ext>
            </a:extLst>
          </p:cNvPr>
          <p:cNvSpPr/>
          <p:nvPr/>
        </p:nvSpPr>
        <p:spPr>
          <a:xfrm>
            <a:off x="8208409" y="3145249"/>
            <a:ext cx="612668" cy="461665"/>
          </a:xfrm>
          <a:prstGeom prst="rect">
            <a:avLst/>
          </a:prstGeom>
        </p:spPr>
        <p:txBody>
          <a:bodyPr wrap="none">
            <a:spAutoFit/>
          </a:bodyPr>
          <a:lstStyle/>
          <a:p>
            <a:r>
              <a:rPr lang="en-GB" sz="2400" dirty="0">
                <a:solidFill>
                  <a:srgbClr val="FF0000"/>
                </a:solidFill>
              </a:rPr>
              <a:t>0.7</a:t>
            </a:r>
          </a:p>
        </p:txBody>
      </p:sp>
      <p:sp>
        <p:nvSpPr>
          <p:cNvPr id="17" name="Rectangle 16">
            <a:extLst>
              <a:ext uri="{FF2B5EF4-FFF2-40B4-BE49-F238E27FC236}">
                <a16:creationId xmlns:a16="http://schemas.microsoft.com/office/drawing/2014/main" id="{94092FF3-A215-4225-BED2-D6F40F92D373}"/>
              </a:ext>
            </a:extLst>
          </p:cNvPr>
          <p:cNvSpPr/>
          <p:nvPr/>
        </p:nvSpPr>
        <p:spPr>
          <a:xfrm>
            <a:off x="8206694" y="3901360"/>
            <a:ext cx="784189" cy="461665"/>
          </a:xfrm>
          <a:prstGeom prst="rect">
            <a:avLst/>
          </a:prstGeom>
        </p:spPr>
        <p:txBody>
          <a:bodyPr wrap="none">
            <a:spAutoFit/>
          </a:bodyPr>
          <a:lstStyle/>
          <a:p>
            <a:r>
              <a:rPr lang="en-GB" sz="2400" dirty="0">
                <a:solidFill>
                  <a:srgbClr val="FF0000"/>
                </a:solidFill>
              </a:rPr>
              <a:t>1.76</a:t>
            </a:r>
          </a:p>
        </p:txBody>
      </p:sp>
      <p:sp>
        <p:nvSpPr>
          <p:cNvPr id="18" name="Rectangle 17">
            <a:extLst>
              <a:ext uri="{FF2B5EF4-FFF2-40B4-BE49-F238E27FC236}">
                <a16:creationId xmlns:a16="http://schemas.microsoft.com/office/drawing/2014/main" id="{806F2C18-0CFD-404B-A03F-DF33D7BA282C}"/>
              </a:ext>
            </a:extLst>
          </p:cNvPr>
          <p:cNvSpPr/>
          <p:nvPr/>
        </p:nvSpPr>
        <p:spPr>
          <a:xfrm>
            <a:off x="8206693" y="4607796"/>
            <a:ext cx="784189" cy="461665"/>
          </a:xfrm>
          <a:prstGeom prst="rect">
            <a:avLst/>
          </a:prstGeom>
        </p:spPr>
        <p:txBody>
          <a:bodyPr wrap="none">
            <a:spAutoFit/>
          </a:bodyPr>
          <a:lstStyle/>
          <a:p>
            <a:pPr lvl="0"/>
            <a:r>
              <a:rPr lang="en-GB" sz="2400" dirty="0">
                <a:solidFill>
                  <a:srgbClr val="FF0000"/>
                </a:solidFill>
              </a:rPr>
              <a:t>3.52</a:t>
            </a:r>
          </a:p>
        </p:txBody>
      </p:sp>
      <p:sp>
        <p:nvSpPr>
          <p:cNvPr id="19" name="Rectangle 18">
            <a:extLst>
              <a:ext uri="{FF2B5EF4-FFF2-40B4-BE49-F238E27FC236}">
                <a16:creationId xmlns:a16="http://schemas.microsoft.com/office/drawing/2014/main" id="{03ABE0BC-D76D-4862-9BC1-7445FD0DECCE}"/>
              </a:ext>
            </a:extLst>
          </p:cNvPr>
          <p:cNvSpPr/>
          <p:nvPr/>
        </p:nvSpPr>
        <p:spPr>
          <a:xfrm>
            <a:off x="9349335" y="4254621"/>
            <a:ext cx="784189" cy="461665"/>
          </a:xfrm>
          <a:prstGeom prst="rect">
            <a:avLst/>
          </a:prstGeom>
        </p:spPr>
        <p:txBody>
          <a:bodyPr wrap="none">
            <a:spAutoFit/>
          </a:bodyPr>
          <a:lstStyle/>
          <a:p>
            <a:r>
              <a:rPr lang="en-GB" sz="2400" dirty="0">
                <a:solidFill>
                  <a:srgbClr val="FF0000"/>
                </a:solidFill>
              </a:rPr>
              <a:t>56.8</a:t>
            </a:r>
          </a:p>
        </p:txBody>
      </p:sp>
      <p:sp>
        <p:nvSpPr>
          <p:cNvPr id="20" name="Rectangle 19">
            <a:extLst>
              <a:ext uri="{FF2B5EF4-FFF2-40B4-BE49-F238E27FC236}">
                <a16:creationId xmlns:a16="http://schemas.microsoft.com/office/drawing/2014/main" id="{3628FACE-57D2-4026-A844-5022E63EFFA9}"/>
              </a:ext>
            </a:extLst>
          </p:cNvPr>
          <p:cNvSpPr/>
          <p:nvPr/>
        </p:nvSpPr>
        <p:spPr>
          <a:xfrm>
            <a:off x="9200640" y="4963359"/>
            <a:ext cx="932884" cy="461665"/>
          </a:xfrm>
          <a:prstGeom prst="rect">
            <a:avLst/>
          </a:prstGeom>
        </p:spPr>
        <p:txBody>
          <a:bodyPr wrap="none">
            <a:spAutoFit/>
          </a:bodyPr>
          <a:lstStyle/>
          <a:p>
            <a:r>
              <a:rPr lang="en-GB" sz="2400" dirty="0">
                <a:solidFill>
                  <a:srgbClr val="FF0000"/>
                </a:solidFill>
              </a:rPr>
              <a:t>113.6</a:t>
            </a:r>
          </a:p>
        </p:txBody>
      </p:sp>
      <p:sp>
        <p:nvSpPr>
          <p:cNvPr id="21" name="Rectangle 20">
            <a:extLst>
              <a:ext uri="{FF2B5EF4-FFF2-40B4-BE49-F238E27FC236}">
                <a16:creationId xmlns:a16="http://schemas.microsoft.com/office/drawing/2014/main" id="{F5556A1A-5EC6-41FF-9C76-8D4989B8993C}"/>
              </a:ext>
            </a:extLst>
          </p:cNvPr>
          <p:cNvSpPr/>
          <p:nvPr/>
        </p:nvSpPr>
        <p:spPr>
          <a:xfrm>
            <a:off x="9206583" y="5305898"/>
            <a:ext cx="955711" cy="461665"/>
          </a:xfrm>
          <a:prstGeom prst="rect">
            <a:avLst/>
          </a:prstGeom>
        </p:spPr>
        <p:txBody>
          <a:bodyPr wrap="none">
            <a:spAutoFit/>
          </a:bodyPr>
          <a:lstStyle/>
          <a:p>
            <a:r>
              <a:rPr lang="en-GB" sz="2400" dirty="0">
                <a:solidFill>
                  <a:srgbClr val="FF0000"/>
                </a:solidFill>
              </a:rPr>
              <a:t>227.2</a:t>
            </a:r>
          </a:p>
        </p:txBody>
      </p:sp>
      <p:sp>
        <p:nvSpPr>
          <p:cNvPr id="22" name="Rectangle 21">
            <a:extLst>
              <a:ext uri="{FF2B5EF4-FFF2-40B4-BE49-F238E27FC236}">
                <a16:creationId xmlns:a16="http://schemas.microsoft.com/office/drawing/2014/main" id="{9E648A09-DB99-479E-B380-186FEA44EE9B}"/>
              </a:ext>
            </a:extLst>
          </p:cNvPr>
          <p:cNvSpPr/>
          <p:nvPr/>
        </p:nvSpPr>
        <p:spPr>
          <a:xfrm>
            <a:off x="9200640" y="5646439"/>
            <a:ext cx="955711" cy="461665"/>
          </a:xfrm>
          <a:prstGeom prst="rect">
            <a:avLst/>
          </a:prstGeom>
        </p:spPr>
        <p:txBody>
          <a:bodyPr wrap="none">
            <a:spAutoFit/>
          </a:bodyPr>
          <a:lstStyle/>
          <a:p>
            <a:r>
              <a:rPr lang="en-GB" sz="2400" dirty="0">
                <a:solidFill>
                  <a:srgbClr val="FF0000"/>
                </a:solidFill>
              </a:rPr>
              <a:t>255.6</a:t>
            </a:r>
          </a:p>
        </p:txBody>
      </p:sp>
      <p:sp>
        <p:nvSpPr>
          <p:cNvPr id="23" name="Rectangle 22">
            <a:extLst>
              <a:ext uri="{FF2B5EF4-FFF2-40B4-BE49-F238E27FC236}">
                <a16:creationId xmlns:a16="http://schemas.microsoft.com/office/drawing/2014/main" id="{975553F1-D2FF-4FC7-BD8E-F0FC34B4D514}"/>
              </a:ext>
            </a:extLst>
          </p:cNvPr>
          <p:cNvSpPr/>
          <p:nvPr/>
        </p:nvSpPr>
        <p:spPr>
          <a:xfrm>
            <a:off x="8071703" y="6041504"/>
            <a:ext cx="955711" cy="461665"/>
          </a:xfrm>
          <a:prstGeom prst="rect">
            <a:avLst/>
          </a:prstGeom>
        </p:spPr>
        <p:txBody>
          <a:bodyPr wrap="none">
            <a:spAutoFit/>
          </a:bodyPr>
          <a:lstStyle/>
          <a:p>
            <a:r>
              <a:rPr lang="en-GB" sz="2400" dirty="0">
                <a:solidFill>
                  <a:srgbClr val="FF0000"/>
                </a:solidFill>
              </a:rPr>
              <a:t>10.56</a:t>
            </a:r>
          </a:p>
        </p:txBody>
      </p:sp>
      <p:sp>
        <p:nvSpPr>
          <p:cNvPr id="24" name="Rectangle 23">
            <a:extLst>
              <a:ext uri="{FF2B5EF4-FFF2-40B4-BE49-F238E27FC236}">
                <a16:creationId xmlns:a16="http://schemas.microsoft.com/office/drawing/2014/main" id="{AED624AE-1628-4B5A-BCED-5579D9E3C5EF}"/>
              </a:ext>
            </a:extLst>
          </p:cNvPr>
          <p:cNvSpPr/>
          <p:nvPr/>
        </p:nvSpPr>
        <p:spPr>
          <a:xfrm>
            <a:off x="8122648" y="6362016"/>
            <a:ext cx="784189" cy="461665"/>
          </a:xfrm>
          <a:prstGeom prst="rect">
            <a:avLst/>
          </a:prstGeom>
        </p:spPr>
        <p:txBody>
          <a:bodyPr wrap="none">
            <a:spAutoFit/>
          </a:bodyPr>
          <a:lstStyle/>
          <a:p>
            <a:r>
              <a:rPr lang="en-GB" sz="2400" dirty="0">
                <a:solidFill>
                  <a:srgbClr val="FF0000"/>
                </a:solidFill>
              </a:rPr>
              <a:t>14.1</a:t>
            </a:r>
          </a:p>
        </p:txBody>
      </p:sp>
      <p:sp>
        <p:nvSpPr>
          <p:cNvPr id="25" name="Rectangle 24">
            <a:extLst>
              <a:ext uri="{FF2B5EF4-FFF2-40B4-BE49-F238E27FC236}">
                <a16:creationId xmlns:a16="http://schemas.microsoft.com/office/drawing/2014/main" id="{6150578A-517D-40FF-A167-0FE82982D756}"/>
              </a:ext>
            </a:extLst>
          </p:cNvPr>
          <p:cNvSpPr/>
          <p:nvPr/>
        </p:nvSpPr>
        <p:spPr>
          <a:xfrm>
            <a:off x="9292345" y="3532730"/>
            <a:ext cx="784189" cy="461665"/>
          </a:xfrm>
          <a:prstGeom prst="rect">
            <a:avLst/>
          </a:prstGeom>
        </p:spPr>
        <p:txBody>
          <a:bodyPr wrap="none">
            <a:spAutoFit/>
          </a:bodyPr>
          <a:lstStyle/>
          <a:p>
            <a:r>
              <a:rPr lang="en-GB" sz="2400" dirty="0">
                <a:solidFill>
                  <a:srgbClr val="FF0000"/>
                </a:solidFill>
              </a:rPr>
              <a:t>28.4</a:t>
            </a:r>
          </a:p>
        </p:txBody>
      </p:sp>
      <p:sp>
        <p:nvSpPr>
          <p:cNvPr id="26" name="TextBox 25">
            <a:extLst>
              <a:ext uri="{FF2B5EF4-FFF2-40B4-BE49-F238E27FC236}">
                <a16:creationId xmlns:a16="http://schemas.microsoft.com/office/drawing/2014/main" id="{FDD43750-F880-419E-8751-F2A7908B240C}"/>
              </a:ext>
            </a:extLst>
          </p:cNvPr>
          <p:cNvSpPr txBox="1"/>
          <p:nvPr/>
        </p:nvSpPr>
        <p:spPr>
          <a:xfrm>
            <a:off x="2928667" y="2199166"/>
            <a:ext cx="2877994" cy="461665"/>
          </a:xfrm>
          <a:prstGeom prst="rect">
            <a:avLst/>
          </a:prstGeom>
          <a:noFill/>
        </p:spPr>
        <p:txBody>
          <a:bodyPr wrap="square" rtlCol="0">
            <a:spAutoFit/>
          </a:bodyPr>
          <a:lstStyle/>
          <a:p>
            <a:r>
              <a:rPr lang="en-GB" sz="2400" dirty="0"/>
              <a:t>1 m/h = 1.6 km/h</a:t>
            </a:r>
          </a:p>
        </p:txBody>
      </p:sp>
      <p:sp>
        <p:nvSpPr>
          <p:cNvPr id="28" name="TextBox 27">
            <a:extLst>
              <a:ext uri="{FF2B5EF4-FFF2-40B4-BE49-F238E27FC236}">
                <a16:creationId xmlns:a16="http://schemas.microsoft.com/office/drawing/2014/main" id="{35CA5F36-1468-4D87-950E-333286474E03}"/>
              </a:ext>
            </a:extLst>
          </p:cNvPr>
          <p:cNvSpPr txBox="1"/>
          <p:nvPr/>
        </p:nvSpPr>
        <p:spPr>
          <a:xfrm>
            <a:off x="7271858" y="2150924"/>
            <a:ext cx="3484027" cy="461665"/>
          </a:xfrm>
          <a:prstGeom prst="rect">
            <a:avLst/>
          </a:prstGeom>
          <a:noFill/>
        </p:spPr>
        <p:txBody>
          <a:bodyPr wrap="square" rtlCol="0">
            <a:spAutoFit/>
          </a:bodyPr>
          <a:lstStyle/>
          <a:p>
            <a:r>
              <a:rPr lang="en-GB" sz="2400" dirty="0"/>
              <a:t>1 ounce = 28.4 grams</a:t>
            </a:r>
          </a:p>
        </p:txBody>
      </p:sp>
      <p:sp>
        <p:nvSpPr>
          <p:cNvPr id="33" name="TextBox 3">
            <a:extLst>
              <a:ext uri="{FF2B5EF4-FFF2-40B4-BE49-F238E27FC236}">
                <a16:creationId xmlns:a16="http://schemas.microsoft.com/office/drawing/2014/main" id="{7A5E4D28-4D4E-483A-B063-6B0AF6912090}"/>
              </a:ext>
            </a:extLst>
          </p:cNvPr>
          <p:cNvSpPr txBox="1"/>
          <p:nvPr/>
        </p:nvSpPr>
        <p:spPr>
          <a:xfrm>
            <a:off x="2904525" y="2749089"/>
            <a:ext cx="2413573" cy="4017372"/>
          </a:xfrm>
          <a:prstGeom prst="rect">
            <a:avLst/>
          </a:prstGeom>
          <a:noFill/>
          <a:ln w="19050">
            <a:solidFill>
              <a:schemeClr val="tx1"/>
            </a:solidFill>
          </a:ln>
        </p:spPr>
        <p:txBody>
          <a:bodyPr wrap="square" rtlCol="0">
            <a:spAutoFit/>
          </a:bodyPr>
          <a:lstStyle>
            <a:defPPr>
              <a:defRPr lang="en-GB"/>
            </a:defPPr>
            <a:lvl1pPr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endParaRPr lang="en-GB" dirty="0"/>
          </a:p>
        </p:txBody>
      </p:sp>
      <p:sp>
        <p:nvSpPr>
          <p:cNvPr id="34" name="TextBox 3">
            <a:extLst>
              <a:ext uri="{FF2B5EF4-FFF2-40B4-BE49-F238E27FC236}">
                <a16:creationId xmlns:a16="http://schemas.microsoft.com/office/drawing/2014/main" id="{7A5E4D28-4D4E-483A-B063-6B0AF6912090}"/>
              </a:ext>
            </a:extLst>
          </p:cNvPr>
          <p:cNvSpPr txBox="1"/>
          <p:nvPr/>
        </p:nvSpPr>
        <p:spPr>
          <a:xfrm>
            <a:off x="7792614" y="2688554"/>
            <a:ext cx="2469599" cy="4119683"/>
          </a:xfrm>
          <a:prstGeom prst="rect">
            <a:avLst/>
          </a:prstGeom>
          <a:noFill/>
          <a:ln w="19050">
            <a:solidFill>
              <a:schemeClr val="tx1"/>
            </a:solidFill>
          </a:ln>
        </p:spPr>
        <p:txBody>
          <a:bodyPr wrap="square" rtlCol="0">
            <a:spAutoFit/>
          </a:bodyPr>
          <a:lstStyle>
            <a:defPPr>
              <a:defRPr lang="en-GB"/>
            </a:defPPr>
            <a:lvl1pPr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endParaRPr lang="en-GB" dirty="0"/>
          </a:p>
        </p:txBody>
      </p:sp>
    </p:spTree>
    <p:extLst>
      <p:ext uri="{BB962C8B-B14F-4D97-AF65-F5344CB8AC3E}">
        <p14:creationId xmlns:p14="http://schemas.microsoft.com/office/powerpoint/2010/main" val="8309588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8">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3: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third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1738763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51583" y="980728"/>
            <a:ext cx="9721081" cy="1569660"/>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US" sz="2400" dirty="0"/>
              <a:t>The following unit is work is divided into the following 5 sections</a:t>
            </a:r>
          </a:p>
          <a:p>
            <a:pPr marL="0" indent="0" eaLnBrk="1" hangingPunct="1">
              <a:buClr>
                <a:srgbClr val="000000"/>
              </a:buClr>
              <a:buSzPct val="100000"/>
              <a:defRPr/>
            </a:pPr>
            <a:endParaRPr lang="en-US" sz="2400" dirty="0"/>
          </a:p>
          <a:p>
            <a:pPr marL="0" indent="0" eaLnBrk="1" hangingPunct="1">
              <a:buClr>
                <a:srgbClr val="000000"/>
              </a:buClr>
              <a:buSzPct val="100000"/>
              <a:defRPr/>
            </a:pPr>
            <a:endParaRPr lang="en-US" sz="2400" dirty="0"/>
          </a:p>
          <a:p>
            <a:pPr marL="0" indent="0" eaLnBrk="1" hangingPunct="1">
              <a:buClr>
                <a:srgbClr val="000000"/>
              </a:buClr>
              <a:buSzPct val="100000"/>
              <a:defRPr/>
            </a:pPr>
            <a:endParaRPr lang="en-US" sz="2400" dirty="0"/>
          </a:p>
        </p:txBody>
      </p:sp>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Title</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3215680" y="1628800"/>
            <a:ext cx="8424936" cy="4401205"/>
          </a:xfrm>
          <a:prstGeom prst="rect">
            <a:avLst/>
          </a:prstGeom>
          <a:noFill/>
        </p:spPr>
        <p:txBody>
          <a:bodyPr wrap="square" rtlCol="0">
            <a:spAutoFit/>
          </a:bodyPr>
          <a:lstStyle/>
          <a:p>
            <a:pPr marL="457200" indent="-457200">
              <a:buAutoNum type="arabicPeriod"/>
            </a:pPr>
            <a:endParaRPr lang="en-GB" sz="2400" dirty="0"/>
          </a:p>
          <a:p>
            <a:pPr marL="457200" indent="-457200">
              <a:buAutoNum type="arabicPeriod"/>
            </a:pPr>
            <a:r>
              <a:rPr lang="en-GB" sz="2400" dirty="0"/>
              <a:t>Estimating Metric Units</a:t>
            </a:r>
          </a:p>
          <a:p>
            <a:pPr marL="457200" indent="-457200">
              <a:buAutoNum type="arabicPeriod"/>
            </a:pPr>
            <a:endParaRPr lang="en-GB" sz="2400" dirty="0"/>
          </a:p>
          <a:p>
            <a:pPr marL="457200" indent="-457200">
              <a:buAutoNum type="arabicPeriod"/>
            </a:pPr>
            <a:r>
              <a:rPr lang="en-GB" sz="2400" dirty="0"/>
              <a:t>Estimating Imperial Units</a:t>
            </a:r>
          </a:p>
          <a:p>
            <a:pPr marL="457200" indent="-457200">
              <a:buAutoNum type="arabicPeriod"/>
            </a:pPr>
            <a:endParaRPr lang="en-GB" sz="2400" dirty="0"/>
          </a:p>
          <a:p>
            <a:pPr marL="457200" indent="-457200">
              <a:buAutoNum type="arabicPeriod"/>
            </a:pPr>
            <a:r>
              <a:rPr lang="en-GB" sz="2400" dirty="0"/>
              <a:t>Metric and Imperial Units</a:t>
            </a:r>
          </a:p>
          <a:p>
            <a:pPr marL="457200" indent="-457200">
              <a:buAutoNum type="arabicPeriod"/>
            </a:pPr>
            <a:endParaRPr lang="en-GB" sz="2400" dirty="0"/>
          </a:p>
          <a:p>
            <a:pPr marL="457200" indent="-457200">
              <a:buAutoNum type="arabicPeriod"/>
            </a:pPr>
            <a:r>
              <a:rPr lang="en-GB" sz="2400" dirty="0"/>
              <a:t>Metric and System: Conversion between Units</a:t>
            </a:r>
          </a:p>
          <a:p>
            <a:pPr marL="457200" indent="-457200">
              <a:buAutoNum type="arabicPeriod"/>
            </a:pPr>
            <a:endParaRPr lang="en-GB" sz="2400" dirty="0"/>
          </a:p>
          <a:p>
            <a:pPr marL="457200" indent="-457200">
              <a:buAutoNum type="arabicPeriod"/>
            </a:pPr>
            <a:r>
              <a:rPr lang="en-GB" sz="2400" dirty="0"/>
              <a:t>Problems in Context and Conversion Graphs</a:t>
            </a:r>
          </a:p>
          <a:p>
            <a:endParaRPr lang="en-GB" dirty="0"/>
          </a:p>
          <a:p>
            <a:pPr marL="457200" indent="-457200">
              <a:buAutoNum type="arabicPeriod"/>
            </a:pPr>
            <a:endParaRPr lang="en-GB" dirty="0"/>
          </a:p>
        </p:txBody>
      </p:sp>
    </p:spTree>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04B9977-2F5B-41E6-AE17-3BDCDEFD7382}"/>
              </a:ext>
            </a:extLst>
          </p:cNvPr>
          <p:cNvSpPr/>
          <p:nvPr/>
        </p:nvSpPr>
        <p:spPr bwMode="auto">
          <a:xfrm>
            <a:off x="9289665" y="5056019"/>
            <a:ext cx="2572194" cy="4616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6" name="Rectangle 15">
            <a:extLst>
              <a:ext uri="{FF2B5EF4-FFF2-40B4-BE49-F238E27FC236}">
                <a16:creationId xmlns:a16="http://schemas.microsoft.com/office/drawing/2014/main" id="{86BDF88A-4C46-4FD3-B7B4-8BC4F303BF20}"/>
              </a:ext>
            </a:extLst>
          </p:cNvPr>
          <p:cNvSpPr/>
          <p:nvPr/>
        </p:nvSpPr>
        <p:spPr bwMode="auto">
          <a:xfrm>
            <a:off x="9567742" y="4315846"/>
            <a:ext cx="1784842" cy="4616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Metric Conversions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54A0FDAC-5365-4102-9850-C7542937B2D4}"/>
              </a:ext>
            </a:extLst>
          </p:cNvPr>
          <p:cNvSpPr/>
          <p:nvPr/>
        </p:nvSpPr>
        <p:spPr>
          <a:xfrm>
            <a:off x="2279576" y="836712"/>
            <a:ext cx="9217024" cy="1200329"/>
          </a:xfrm>
          <a:prstGeom prst="rect">
            <a:avLst/>
          </a:prstGeom>
        </p:spPr>
        <p:txBody>
          <a:bodyPr wrap="square">
            <a:spAutoFit/>
          </a:bodyPr>
          <a:lstStyle/>
          <a:p>
            <a:r>
              <a:rPr lang="en-GB" sz="2400" dirty="0"/>
              <a:t>The metric (decimal) system uses a number of standard prefixes for units of length, mass, etc.</a:t>
            </a:r>
          </a:p>
          <a:p>
            <a:endParaRPr lang="en-GB" sz="2400" dirty="0"/>
          </a:p>
        </p:txBody>
      </p:sp>
      <p:sp>
        <p:nvSpPr>
          <p:cNvPr id="5" name="Rectangle 4">
            <a:extLst>
              <a:ext uri="{FF2B5EF4-FFF2-40B4-BE49-F238E27FC236}">
                <a16:creationId xmlns:a16="http://schemas.microsoft.com/office/drawing/2014/main" id="{16398DFE-95BC-4541-BA60-E7192CB1CF1E}"/>
              </a:ext>
            </a:extLst>
          </p:cNvPr>
          <p:cNvSpPr/>
          <p:nvPr/>
        </p:nvSpPr>
        <p:spPr>
          <a:xfrm>
            <a:off x="2348914" y="2477887"/>
            <a:ext cx="8242820" cy="461665"/>
          </a:xfrm>
          <a:prstGeom prst="rect">
            <a:avLst/>
          </a:prstGeom>
        </p:spPr>
        <p:txBody>
          <a:bodyPr wrap="square">
            <a:spAutoFit/>
          </a:bodyPr>
          <a:lstStyle/>
          <a:p>
            <a:r>
              <a:rPr lang="en-GB" sz="2400" dirty="0"/>
              <a:t>You will have met many of these already, for example,</a:t>
            </a:r>
          </a:p>
        </p:txBody>
      </p:sp>
      <p:pic>
        <p:nvPicPr>
          <p:cNvPr id="6" name="Picture 5">
            <a:extLst>
              <a:ext uri="{FF2B5EF4-FFF2-40B4-BE49-F238E27FC236}">
                <a16:creationId xmlns:a16="http://schemas.microsoft.com/office/drawing/2014/main" id="{81859B11-3929-43C0-BE51-E160F642BD2A}"/>
              </a:ext>
            </a:extLst>
          </p:cNvPr>
          <p:cNvPicPr>
            <a:picLocks noChangeAspect="1"/>
          </p:cNvPicPr>
          <p:nvPr/>
        </p:nvPicPr>
        <p:blipFill>
          <a:blip r:embed="rId4"/>
          <a:stretch>
            <a:fillRect/>
          </a:stretch>
        </p:blipFill>
        <p:spPr>
          <a:xfrm>
            <a:off x="2495600" y="3087334"/>
            <a:ext cx="6544965" cy="3113981"/>
          </a:xfrm>
          <a:prstGeom prst="rect">
            <a:avLst/>
          </a:prstGeom>
        </p:spPr>
      </p:pic>
      <p:sp>
        <p:nvSpPr>
          <p:cNvPr id="7" name="TextBox 6">
            <a:extLst>
              <a:ext uri="{FF2B5EF4-FFF2-40B4-BE49-F238E27FC236}">
                <a16:creationId xmlns:a16="http://schemas.microsoft.com/office/drawing/2014/main" id="{CCFA25F0-284D-4C07-8403-E02B77DF3D8C}"/>
              </a:ext>
            </a:extLst>
          </p:cNvPr>
          <p:cNvSpPr txBox="1"/>
          <p:nvPr/>
        </p:nvSpPr>
        <p:spPr>
          <a:xfrm>
            <a:off x="9563604" y="1718534"/>
            <a:ext cx="1872208" cy="461665"/>
          </a:xfrm>
          <a:prstGeom prst="rect">
            <a:avLst/>
          </a:prstGeom>
          <a:noFill/>
        </p:spPr>
        <p:txBody>
          <a:bodyPr wrap="square" rtlCol="0">
            <a:spAutoFit/>
          </a:bodyPr>
          <a:lstStyle/>
          <a:p>
            <a:r>
              <a:rPr lang="en-GB" sz="2400" i="1" dirty="0">
                <a:solidFill>
                  <a:srgbClr val="FF0000"/>
                </a:solidFill>
              </a:rPr>
              <a:t>kilo</a:t>
            </a:r>
            <a:r>
              <a:rPr lang="en-GB" sz="2400" dirty="0">
                <a:solidFill>
                  <a:srgbClr val="FF0000"/>
                </a:solidFill>
              </a:rPr>
              <a:t> =1000</a:t>
            </a:r>
          </a:p>
        </p:txBody>
      </p:sp>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347B8155-0C29-4112-8D80-E731B52A06AF}"/>
                  </a:ext>
                </a:extLst>
              </p:cNvPr>
              <p:cNvSpPr/>
              <p:nvPr/>
            </p:nvSpPr>
            <p:spPr>
              <a:xfrm>
                <a:off x="2927648" y="1641270"/>
                <a:ext cx="1574470" cy="616194"/>
              </a:xfrm>
              <a:prstGeom prst="rect">
                <a:avLst/>
              </a:prstGeom>
            </p:spPr>
            <p:txBody>
              <a:bodyPr wrap="none">
                <a:spAutoFit/>
              </a:bodyPr>
              <a:lstStyle/>
              <a:p>
                <a:r>
                  <a:rPr lang="en-GB" sz="2400" i="1" dirty="0">
                    <a:solidFill>
                      <a:srgbClr val="FF0000"/>
                    </a:solidFill>
                  </a:rPr>
                  <a:t>cent</a:t>
                </a:r>
                <a:r>
                  <a:rPr lang="en-GB" sz="2400" i="1" dirty="0" err="1">
                    <a:solidFill>
                      <a:srgbClr val="FF0000"/>
                    </a:solidFill>
                  </a:rPr>
                  <a:t>i</a:t>
                </a:r>
                <a:r>
                  <a:rPr lang="en-GB" sz="2400" dirty="0">
                    <a:solidFill>
                      <a:srgbClr val="FF0000"/>
                    </a:solidFill>
                  </a:rPr>
                  <a:t> = </a:t>
                </a:r>
                <a14:m>
                  <m:oMath xmlns:m="http://schemas.openxmlformats.org/officeDocument/2006/math">
                    <m:f>
                      <m:fPr>
                        <m:ctrlPr>
                          <a:rPr lang="en-GB" sz="2400" i="1" smtClean="0">
                            <a:solidFill>
                              <a:srgbClr val="FF0000"/>
                            </a:solidFill>
                            <a:latin typeface="Cambria Math" panose="02040503050406030204" pitchFamily="18" charset="0"/>
                          </a:rPr>
                        </m:ctrlPr>
                      </m:fPr>
                      <m:num>
                        <m:r>
                          <a:rPr lang="en-GB" sz="2400" b="0" i="1" smtClean="0">
                            <a:solidFill>
                              <a:srgbClr val="FF0000"/>
                            </a:solidFill>
                            <a:latin typeface="Cambria Math" panose="02040503050406030204" pitchFamily="18" charset="0"/>
                          </a:rPr>
                          <m:t>1</m:t>
                        </m:r>
                      </m:num>
                      <m:den>
                        <m:r>
                          <a:rPr lang="en-GB" sz="2400" b="0" i="1" smtClean="0">
                            <a:solidFill>
                              <a:srgbClr val="FF0000"/>
                            </a:solidFill>
                            <a:latin typeface="Cambria Math" panose="02040503050406030204" pitchFamily="18" charset="0"/>
                          </a:rPr>
                          <m:t>100</m:t>
                        </m:r>
                      </m:den>
                    </m:f>
                  </m:oMath>
                </a14:m>
                <a:endParaRPr lang="en-GB" sz="2400" dirty="0">
                  <a:solidFill>
                    <a:schemeClr val="tx1"/>
                  </a:solidFill>
                </a:endParaRPr>
              </a:p>
            </p:txBody>
          </p:sp>
        </mc:Choice>
        <mc:Fallback xmlns="">
          <p:sp>
            <p:nvSpPr>
              <p:cNvPr id="8" name="Rectangle 7">
                <a:extLst>
                  <a:ext uri="{FF2B5EF4-FFF2-40B4-BE49-F238E27FC236}">
                    <a16:creationId xmlns:a16="http://schemas.microsoft.com/office/drawing/2014/main" id="{347B8155-0C29-4112-8D80-E731B52A06AF}"/>
                  </a:ext>
                </a:extLst>
              </p:cNvPr>
              <p:cNvSpPr>
                <a:spLocks noRot="1" noChangeAspect="1" noMove="1" noResize="1" noEditPoints="1" noAdjustHandles="1" noChangeArrowheads="1" noChangeShapeType="1" noTextEdit="1"/>
              </p:cNvSpPr>
              <p:nvPr/>
            </p:nvSpPr>
            <p:spPr>
              <a:xfrm>
                <a:off x="2927648" y="1641270"/>
                <a:ext cx="1574470" cy="616194"/>
              </a:xfrm>
              <a:prstGeom prst="rect">
                <a:avLst/>
              </a:prstGeom>
              <a:blipFill>
                <a:blip r:embed="rId5"/>
                <a:stretch>
                  <a:fillRect l="-5792" b="-891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424DE48E-CDFB-463C-9B5C-CE8387D3C92B}"/>
                  </a:ext>
                </a:extLst>
              </p:cNvPr>
              <p:cNvSpPr/>
              <p:nvPr/>
            </p:nvSpPr>
            <p:spPr>
              <a:xfrm>
                <a:off x="6240016" y="1632429"/>
                <a:ext cx="1585690" cy="616194"/>
              </a:xfrm>
              <a:prstGeom prst="rect">
                <a:avLst/>
              </a:prstGeom>
            </p:spPr>
            <p:txBody>
              <a:bodyPr wrap="none">
                <a:spAutoFit/>
              </a:bodyPr>
              <a:lstStyle/>
              <a:p>
                <a:r>
                  <a:rPr lang="en-GB" sz="2400" i="1" dirty="0">
                    <a:solidFill>
                      <a:srgbClr val="FF0000"/>
                    </a:solidFill>
                  </a:rPr>
                  <a:t>milli</a:t>
                </a:r>
                <a:r>
                  <a:rPr lang="en-GB" sz="2400" dirty="0">
                    <a:solidFill>
                      <a:srgbClr val="FF0000"/>
                    </a:solidFill>
                  </a:rPr>
                  <a:t> = </a:t>
                </a:r>
                <a14:m>
                  <m:oMath xmlns:m="http://schemas.openxmlformats.org/officeDocument/2006/math">
                    <m:f>
                      <m:fPr>
                        <m:ctrlPr>
                          <a:rPr lang="en-GB" sz="2400" i="1" smtClean="0">
                            <a:solidFill>
                              <a:srgbClr val="FF0000"/>
                            </a:solidFill>
                            <a:latin typeface="Cambria Math" panose="02040503050406030204" pitchFamily="18" charset="0"/>
                          </a:rPr>
                        </m:ctrlPr>
                      </m:fPr>
                      <m:num>
                        <m:r>
                          <a:rPr lang="en-GB" sz="2400" b="0" i="1" smtClean="0">
                            <a:solidFill>
                              <a:srgbClr val="FF0000"/>
                            </a:solidFill>
                            <a:latin typeface="Cambria Math" panose="02040503050406030204" pitchFamily="18" charset="0"/>
                          </a:rPr>
                          <m:t>1</m:t>
                        </m:r>
                      </m:num>
                      <m:den>
                        <m:r>
                          <a:rPr lang="en-GB" sz="2400" b="0" i="1" smtClean="0">
                            <a:solidFill>
                              <a:srgbClr val="FF0000"/>
                            </a:solidFill>
                            <a:latin typeface="Cambria Math" panose="02040503050406030204" pitchFamily="18" charset="0"/>
                          </a:rPr>
                          <m:t>1000</m:t>
                        </m:r>
                      </m:den>
                    </m:f>
                  </m:oMath>
                </a14:m>
                <a:endParaRPr lang="en-GB" sz="2400" dirty="0">
                  <a:solidFill>
                    <a:srgbClr val="FF0000"/>
                  </a:solidFill>
                </a:endParaRPr>
              </a:p>
            </p:txBody>
          </p:sp>
        </mc:Choice>
        <mc:Fallback xmlns="">
          <p:sp>
            <p:nvSpPr>
              <p:cNvPr id="9" name="Rectangle 8">
                <a:extLst>
                  <a:ext uri="{FF2B5EF4-FFF2-40B4-BE49-F238E27FC236}">
                    <a16:creationId xmlns:a16="http://schemas.microsoft.com/office/drawing/2014/main" id="{424DE48E-CDFB-463C-9B5C-CE8387D3C92B}"/>
                  </a:ext>
                </a:extLst>
              </p:cNvPr>
              <p:cNvSpPr>
                <a:spLocks noRot="1" noChangeAspect="1" noMove="1" noResize="1" noEditPoints="1" noAdjustHandles="1" noChangeArrowheads="1" noChangeShapeType="1" noTextEdit="1"/>
              </p:cNvSpPr>
              <p:nvPr/>
            </p:nvSpPr>
            <p:spPr>
              <a:xfrm>
                <a:off x="6240016" y="1632429"/>
                <a:ext cx="1585690" cy="616194"/>
              </a:xfrm>
              <a:prstGeom prst="rect">
                <a:avLst/>
              </a:prstGeom>
              <a:blipFill>
                <a:blip r:embed="rId6"/>
                <a:stretch>
                  <a:fillRect l="-6154" b="-8911"/>
                </a:stretch>
              </a:blipFill>
            </p:spPr>
            <p:txBody>
              <a:bodyPr/>
              <a:lstStyle/>
              <a:p>
                <a:r>
                  <a:rPr lang="en-GB">
                    <a:noFill/>
                  </a:rPr>
                  <a:t> </a:t>
                </a:r>
              </a:p>
            </p:txBody>
          </p:sp>
        </mc:Fallback>
      </mc:AlternateContent>
      <p:sp>
        <p:nvSpPr>
          <p:cNvPr id="10" name="Rectangle 9">
            <a:extLst>
              <a:ext uri="{FF2B5EF4-FFF2-40B4-BE49-F238E27FC236}">
                <a16:creationId xmlns:a16="http://schemas.microsoft.com/office/drawing/2014/main" id="{EA898049-F5C7-4176-BEA5-B1C71253450A}"/>
              </a:ext>
            </a:extLst>
          </p:cNvPr>
          <p:cNvSpPr/>
          <p:nvPr/>
        </p:nvSpPr>
        <p:spPr>
          <a:xfrm>
            <a:off x="9361857" y="3206341"/>
            <a:ext cx="2500002" cy="830997"/>
          </a:xfrm>
          <a:prstGeom prst="rect">
            <a:avLst/>
          </a:prstGeom>
        </p:spPr>
        <p:txBody>
          <a:bodyPr wrap="square">
            <a:spAutoFit/>
          </a:bodyPr>
          <a:lstStyle/>
          <a:p>
            <a:r>
              <a:rPr lang="en-GB" sz="2400" dirty="0"/>
              <a:t>It is also useful to know that:</a:t>
            </a:r>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98BA70D9-278E-41EB-88D1-DC1D24D4A272}"/>
                  </a:ext>
                </a:extLst>
              </p:cNvPr>
              <p:cNvSpPr txBox="1"/>
              <p:nvPr/>
            </p:nvSpPr>
            <p:spPr>
              <a:xfrm>
                <a:off x="9547618" y="4296666"/>
                <a:ext cx="2088232" cy="461665"/>
              </a:xfrm>
              <a:prstGeom prst="rect">
                <a:avLst/>
              </a:prstGeom>
              <a:noFill/>
            </p:spPr>
            <p:txBody>
              <a:bodyPr wrap="square" rtlCol="0">
                <a:spAutoFit/>
              </a:bodyPr>
              <a:lstStyle/>
              <a:p>
                <a:r>
                  <a:rPr lang="en-GB" sz="2400" dirty="0">
                    <a:solidFill>
                      <a:schemeClr val="tx1"/>
                    </a:solidFill>
                  </a:rPr>
                  <a:t>1</a:t>
                </a:r>
                <a14:m>
                  <m:oMath xmlns:m="http://schemas.openxmlformats.org/officeDocument/2006/math">
                    <m:sSup>
                      <m:sSupPr>
                        <m:ctrlPr>
                          <a:rPr lang="en-GB" sz="2400" i="1" smtClean="0">
                            <a:solidFill>
                              <a:schemeClr val="tx1"/>
                            </a:solidFill>
                            <a:latin typeface="Cambria Math" panose="02040503050406030204" pitchFamily="18" charset="0"/>
                          </a:rPr>
                        </m:ctrlPr>
                      </m:sSupPr>
                      <m:e>
                        <m:r>
                          <a:rPr lang="en-GB" sz="2400" b="0" i="1" smtClean="0">
                            <a:solidFill>
                              <a:schemeClr val="tx1"/>
                            </a:solidFill>
                            <a:latin typeface="Cambria Math" panose="02040503050406030204" pitchFamily="18" charset="0"/>
                          </a:rPr>
                          <m:t>𝑐𝑚</m:t>
                        </m:r>
                      </m:e>
                      <m:sup>
                        <m:r>
                          <a:rPr lang="en-GB" sz="2400" b="0" i="1" smtClean="0">
                            <a:solidFill>
                              <a:schemeClr val="tx1"/>
                            </a:solidFill>
                            <a:latin typeface="Cambria Math" panose="02040503050406030204" pitchFamily="18" charset="0"/>
                          </a:rPr>
                          <m:t>3</m:t>
                        </m:r>
                      </m:sup>
                    </m:sSup>
                  </m:oMath>
                </a14:m>
                <a:r>
                  <a:rPr lang="en-GB" sz="2400" dirty="0">
                    <a:solidFill>
                      <a:schemeClr val="tx1"/>
                    </a:solidFill>
                  </a:rPr>
                  <a:t> = 1ml</a:t>
                </a:r>
              </a:p>
            </p:txBody>
          </p:sp>
        </mc:Choice>
        <mc:Fallback xmlns="">
          <p:sp>
            <p:nvSpPr>
              <p:cNvPr id="11" name="TextBox 10">
                <a:extLst>
                  <a:ext uri="{FF2B5EF4-FFF2-40B4-BE49-F238E27FC236}">
                    <a16:creationId xmlns:a16="http://schemas.microsoft.com/office/drawing/2014/main" id="{98BA70D9-278E-41EB-88D1-DC1D24D4A272}"/>
                  </a:ext>
                </a:extLst>
              </p:cNvPr>
              <p:cNvSpPr txBox="1">
                <a:spLocks noRot="1" noChangeAspect="1" noMove="1" noResize="1" noEditPoints="1" noAdjustHandles="1" noChangeArrowheads="1" noChangeShapeType="1" noTextEdit="1"/>
              </p:cNvSpPr>
              <p:nvPr/>
            </p:nvSpPr>
            <p:spPr>
              <a:xfrm>
                <a:off x="9547618" y="4296666"/>
                <a:ext cx="2088232" cy="461665"/>
              </a:xfrm>
              <a:prstGeom prst="rect">
                <a:avLst/>
              </a:prstGeom>
              <a:blipFill>
                <a:blip r:embed="rId7"/>
                <a:stretch>
                  <a:fillRect l="-4373" t="-9211" b="-30263"/>
                </a:stretch>
              </a:blipFill>
            </p:spPr>
            <p:txBody>
              <a:bodyPr/>
              <a:lstStyle/>
              <a:p>
                <a:r>
                  <a:rPr lang="en-GB">
                    <a:noFill/>
                  </a:rPr>
                  <a:t> </a:t>
                </a:r>
              </a:p>
            </p:txBody>
          </p:sp>
        </mc:Fallback>
      </mc:AlternateContent>
      <p:sp>
        <p:nvSpPr>
          <p:cNvPr id="12" name="TextBox 11">
            <a:extLst>
              <a:ext uri="{FF2B5EF4-FFF2-40B4-BE49-F238E27FC236}">
                <a16:creationId xmlns:a16="http://schemas.microsoft.com/office/drawing/2014/main" id="{B4D3839B-AA55-45BA-A533-F8630B42B18B}"/>
              </a:ext>
            </a:extLst>
          </p:cNvPr>
          <p:cNvSpPr txBox="1"/>
          <p:nvPr/>
        </p:nvSpPr>
        <p:spPr>
          <a:xfrm>
            <a:off x="9271923" y="5063480"/>
            <a:ext cx="2890373" cy="461665"/>
          </a:xfrm>
          <a:prstGeom prst="rect">
            <a:avLst/>
          </a:prstGeom>
          <a:noFill/>
        </p:spPr>
        <p:txBody>
          <a:bodyPr wrap="square" rtlCol="0">
            <a:spAutoFit/>
          </a:bodyPr>
          <a:lstStyle/>
          <a:p>
            <a:r>
              <a:rPr lang="en-GB" sz="2400" dirty="0"/>
              <a:t>1000kg = 1 tonne</a:t>
            </a:r>
          </a:p>
        </p:txBody>
      </p:sp>
      <p:sp>
        <p:nvSpPr>
          <p:cNvPr id="18" name="TextBox 3">
            <a:extLst>
              <a:ext uri="{FF2B5EF4-FFF2-40B4-BE49-F238E27FC236}">
                <a16:creationId xmlns:a16="http://schemas.microsoft.com/office/drawing/2014/main" id="{7A5E4D28-4D4E-483A-B063-6B0AF6912090}"/>
              </a:ext>
            </a:extLst>
          </p:cNvPr>
          <p:cNvSpPr txBox="1"/>
          <p:nvPr/>
        </p:nvSpPr>
        <p:spPr>
          <a:xfrm>
            <a:off x="2495600" y="3089238"/>
            <a:ext cx="6544965" cy="3112077"/>
          </a:xfrm>
          <a:prstGeom prst="rect">
            <a:avLst/>
          </a:prstGeom>
          <a:noFill/>
          <a:ln w="19050">
            <a:solidFill>
              <a:schemeClr val="tx1"/>
            </a:solidFill>
          </a:ln>
        </p:spPr>
        <p:txBody>
          <a:bodyPr wrap="square" rtlCol="0">
            <a:spAutoFit/>
          </a:bodyPr>
          <a:lstStyle>
            <a:defPPr>
              <a:defRPr lang="en-GB"/>
            </a:defPPr>
            <a:lvl1pPr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endParaRPr lang="en-GB" dirty="0"/>
          </a:p>
        </p:txBody>
      </p:sp>
    </p:spTree>
    <p:extLst>
      <p:ext uri="{BB962C8B-B14F-4D97-AF65-F5344CB8AC3E}">
        <p14:creationId xmlns:p14="http://schemas.microsoft.com/office/powerpoint/2010/main" val="149693450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6" grpId="0" animBg="1"/>
      <p:bldP spid="7" grpId="0"/>
      <p:bldP spid="8" grpId="0"/>
      <p:bldP spid="9" grpId="0"/>
      <p:bldP spid="11" grpId="0"/>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Metric Conversions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89464" y="1148953"/>
            <a:ext cx="8424936" cy="1446550"/>
          </a:xfrm>
          <a:prstGeom prst="rect">
            <a:avLst/>
          </a:prstGeom>
          <a:noFill/>
        </p:spPr>
        <p:txBody>
          <a:bodyPr wrap="square" rtlCol="0">
            <a:spAutoFit/>
          </a:bodyPr>
          <a:lstStyle/>
          <a:p>
            <a:pPr marL="457200" indent="-457200">
              <a:buAutoNum type="arabicPeriod"/>
            </a:pPr>
            <a:endParaRPr lang="en-GB" sz="2400" dirty="0"/>
          </a:p>
          <a:p>
            <a:pPr marL="457200" indent="-457200">
              <a:buAutoNum type="arabicPeriod"/>
            </a:pPr>
            <a:endParaRPr lang="en-GB" sz="2400" dirty="0"/>
          </a:p>
          <a:p>
            <a:pPr marL="457200" indent="-457200">
              <a:buAutoNum type="arabicPeriod"/>
            </a:pPr>
            <a:endParaRPr lang="en-GB" dirty="0"/>
          </a:p>
          <a:p>
            <a:pPr marL="457200" indent="-457200">
              <a:buAutoNum type="arabicPeriod"/>
            </a:pPr>
            <a:endParaRPr lang="en-GB" dirty="0"/>
          </a:p>
        </p:txBody>
      </p:sp>
      <p:sp>
        <p:nvSpPr>
          <p:cNvPr id="3" name="Rectangle 2">
            <a:extLst>
              <a:ext uri="{FF2B5EF4-FFF2-40B4-BE49-F238E27FC236}">
                <a16:creationId xmlns:a16="http://schemas.microsoft.com/office/drawing/2014/main" id="{9A4B8AD5-C013-4079-985B-AB150BC4E93E}"/>
              </a:ext>
            </a:extLst>
          </p:cNvPr>
          <p:cNvSpPr/>
          <p:nvPr/>
        </p:nvSpPr>
        <p:spPr>
          <a:xfrm>
            <a:off x="2423592" y="655306"/>
            <a:ext cx="6096000" cy="830997"/>
          </a:xfrm>
          <a:prstGeom prst="rect">
            <a:avLst/>
          </a:prstGeom>
        </p:spPr>
        <p:txBody>
          <a:bodyPr>
            <a:spAutoFit/>
          </a:bodyPr>
          <a:lstStyle/>
          <a:p>
            <a:r>
              <a:rPr lang="en-GB" sz="2400" b="1" dirty="0"/>
              <a:t>Example 1</a:t>
            </a:r>
          </a:p>
          <a:p>
            <a:r>
              <a:rPr lang="en-GB" sz="2400" dirty="0"/>
              <a:t>Complete each of the following statements:</a:t>
            </a:r>
          </a:p>
        </p:txBody>
      </p:sp>
      <p:sp>
        <p:nvSpPr>
          <p:cNvPr id="4" name="Rectangle 3">
            <a:extLst>
              <a:ext uri="{FF2B5EF4-FFF2-40B4-BE49-F238E27FC236}">
                <a16:creationId xmlns:a16="http://schemas.microsoft.com/office/drawing/2014/main" id="{0FD9C4CC-9FFE-449F-9C86-01D038FEB8F1}"/>
              </a:ext>
            </a:extLst>
          </p:cNvPr>
          <p:cNvSpPr/>
          <p:nvPr/>
        </p:nvSpPr>
        <p:spPr>
          <a:xfrm>
            <a:off x="2441328" y="3403938"/>
            <a:ext cx="8640960" cy="1938992"/>
          </a:xfrm>
          <a:prstGeom prst="rect">
            <a:avLst/>
          </a:prstGeom>
        </p:spPr>
        <p:txBody>
          <a:bodyPr wrap="square">
            <a:spAutoFit/>
          </a:bodyPr>
          <a:lstStyle/>
          <a:p>
            <a:r>
              <a:rPr lang="en-GB" sz="2400" b="1" dirty="0"/>
              <a:t>Example 2</a:t>
            </a:r>
          </a:p>
          <a:p>
            <a:r>
              <a:rPr lang="en-GB" sz="2400" dirty="0"/>
              <a:t>John adds 250 ml of water to a jug that already contains 1.2 litres of water.  How much water is now in the jug?</a:t>
            </a:r>
          </a:p>
          <a:p>
            <a:r>
              <a:rPr lang="en-GB" sz="2400" b="1" dirty="0"/>
              <a:t>Solution</a:t>
            </a:r>
          </a:p>
          <a:p>
            <a:r>
              <a:rPr lang="en-GB" sz="2400" dirty="0">
                <a:solidFill>
                  <a:srgbClr val="FF0000"/>
                </a:solidFill>
              </a:rPr>
              <a:t>1.2 litres = 1.2 × 1000</a:t>
            </a:r>
          </a:p>
        </p:txBody>
      </p:sp>
      <p:sp>
        <p:nvSpPr>
          <p:cNvPr id="5" name="TextBox 4">
            <a:extLst>
              <a:ext uri="{FF2B5EF4-FFF2-40B4-BE49-F238E27FC236}">
                <a16:creationId xmlns:a16="http://schemas.microsoft.com/office/drawing/2014/main" id="{317101F4-D25C-4738-8E72-FD0CF5C9D4D5}"/>
              </a:ext>
            </a:extLst>
          </p:cNvPr>
          <p:cNvSpPr txBox="1"/>
          <p:nvPr/>
        </p:nvSpPr>
        <p:spPr>
          <a:xfrm>
            <a:off x="2428515" y="1357616"/>
            <a:ext cx="3096344" cy="461665"/>
          </a:xfrm>
          <a:prstGeom prst="rect">
            <a:avLst/>
          </a:prstGeom>
          <a:noFill/>
        </p:spPr>
        <p:txBody>
          <a:bodyPr wrap="square" rtlCol="0">
            <a:spAutoFit/>
          </a:bodyPr>
          <a:lstStyle/>
          <a:p>
            <a:r>
              <a:rPr lang="en-GB" sz="2400" dirty="0"/>
              <a:t>(a) 150 cm =       m</a:t>
            </a:r>
          </a:p>
        </p:txBody>
      </p:sp>
      <p:sp>
        <p:nvSpPr>
          <p:cNvPr id="6" name="Rectangle 5">
            <a:extLst>
              <a:ext uri="{FF2B5EF4-FFF2-40B4-BE49-F238E27FC236}">
                <a16:creationId xmlns:a16="http://schemas.microsoft.com/office/drawing/2014/main" id="{64B36B2A-766D-4C35-95B1-0D496EA9B219}"/>
              </a:ext>
            </a:extLst>
          </p:cNvPr>
          <p:cNvSpPr/>
          <p:nvPr/>
        </p:nvSpPr>
        <p:spPr>
          <a:xfrm>
            <a:off x="2442324" y="2329422"/>
            <a:ext cx="3506088" cy="461665"/>
          </a:xfrm>
          <a:prstGeom prst="rect">
            <a:avLst/>
          </a:prstGeom>
        </p:spPr>
        <p:txBody>
          <a:bodyPr wrap="none">
            <a:spAutoFit/>
          </a:bodyPr>
          <a:lstStyle/>
          <a:p>
            <a:r>
              <a:rPr lang="en-GB" sz="2400" dirty="0"/>
              <a:t>(c) 4.8 tonnes =          kg</a:t>
            </a:r>
          </a:p>
        </p:txBody>
      </p:sp>
      <p:sp>
        <p:nvSpPr>
          <p:cNvPr id="7" name="Rectangle 6">
            <a:extLst>
              <a:ext uri="{FF2B5EF4-FFF2-40B4-BE49-F238E27FC236}">
                <a16:creationId xmlns:a16="http://schemas.microsoft.com/office/drawing/2014/main" id="{58F8CC8A-118A-4F6F-AE0B-140FB4D3DB3B}"/>
              </a:ext>
            </a:extLst>
          </p:cNvPr>
          <p:cNvSpPr/>
          <p:nvPr/>
        </p:nvSpPr>
        <p:spPr>
          <a:xfrm>
            <a:off x="2423592" y="1850830"/>
            <a:ext cx="3044423" cy="461665"/>
          </a:xfrm>
          <a:prstGeom prst="rect">
            <a:avLst/>
          </a:prstGeom>
        </p:spPr>
        <p:txBody>
          <a:bodyPr wrap="none">
            <a:spAutoFit/>
          </a:bodyPr>
          <a:lstStyle/>
          <a:p>
            <a:r>
              <a:rPr lang="en-GB" sz="2400" dirty="0"/>
              <a:t>(b) 360 mm =         m</a:t>
            </a:r>
          </a:p>
        </p:txBody>
      </p:sp>
      <p:sp>
        <p:nvSpPr>
          <p:cNvPr id="8" name="Rectangle 7">
            <a:extLst>
              <a:ext uri="{FF2B5EF4-FFF2-40B4-BE49-F238E27FC236}">
                <a16:creationId xmlns:a16="http://schemas.microsoft.com/office/drawing/2014/main" id="{EF32BF54-399D-4AE3-9A2A-A2ECA444D916}"/>
              </a:ext>
            </a:extLst>
          </p:cNvPr>
          <p:cNvSpPr/>
          <p:nvPr/>
        </p:nvSpPr>
        <p:spPr>
          <a:xfrm>
            <a:off x="2470921" y="2812921"/>
            <a:ext cx="3249608" cy="461665"/>
          </a:xfrm>
          <a:prstGeom prst="rect">
            <a:avLst/>
          </a:prstGeom>
        </p:spPr>
        <p:txBody>
          <a:bodyPr wrap="none">
            <a:spAutoFit/>
          </a:bodyPr>
          <a:lstStyle/>
          <a:p>
            <a:r>
              <a:rPr lang="en-GB" sz="2400" dirty="0"/>
              <a:t>(d) 62 ml =           litres</a:t>
            </a:r>
          </a:p>
        </p:txBody>
      </p:sp>
      <p:sp>
        <p:nvSpPr>
          <p:cNvPr id="9" name="TextBox 8">
            <a:extLst>
              <a:ext uri="{FF2B5EF4-FFF2-40B4-BE49-F238E27FC236}">
                <a16:creationId xmlns:a16="http://schemas.microsoft.com/office/drawing/2014/main" id="{C1A45617-DF43-4063-9EE6-B0432703191B}"/>
              </a:ext>
            </a:extLst>
          </p:cNvPr>
          <p:cNvSpPr txBox="1"/>
          <p:nvPr/>
        </p:nvSpPr>
        <p:spPr>
          <a:xfrm>
            <a:off x="3680717" y="5302950"/>
            <a:ext cx="2160240" cy="461665"/>
          </a:xfrm>
          <a:prstGeom prst="rect">
            <a:avLst/>
          </a:prstGeom>
          <a:noFill/>
        </p:spPr>
        <p:txBody>
          <a:bodyPr wrap="square" rtlCol="0">
            <a:spAutoFit/>
          </a:bodyPr>
          <a:lstStyle/>
          <a:p>
            <a:r>
              <a:rPr lang="en-GB" sz="2400" dirty="0">
                <a:solidFill>
                  <a:srgbClr val="FF0000"/>
                </a:solidFill>
              </a:rPr>
              <a:t>= 1200 ml</a:t>
            </a:r>
          </a:p>
        </p:txBody>
      </p:sp>
      <p:sp>
        <p:nvSpPr>
          <p:cNvPr id="10" name="TextBox 9">
            <a:extLst>
              <a:ext uri="{FF2B5EF4-FFF2-40B4-BE49-F238E27FC236}">
                <a16:creationId xmlns:a16="http://schemas.microsoft.com/office/drawing/2014/main" id="{910E9F0E-DE92-4FC6-8EB5-AAA05E7507F4}"/>
              </a:ext>
            </a:extLst>
          </p:cNvPr>
          <p:cNvSpPr txBox="1"/>
          <p:nvPr/>
        </p:nvSpPr>
        <p:spPr>
          <a:xfrm>
            <a:off x="2423593" y="5844682"/>
            <a:ext cx="5544616" cy="461665"/>
          </a:xfrm>
          <a:prstGeom prst="rect">
            <a:avLst/>
          </a:prstGeom>
          <a:noFill/>
        </p:spPr>
        <p:txBody>
          <a:bodyPr wrap="square" rtlCol="0">
            <a:spAutoFit/>
          </a:bodyPr>
          <a:lstStyle/>
          <a:p>
            <a:r>
              <a:rPr lang="en-GB" sz="2400" dirty="0">
                <a:solidFill>
                  <a:srgbClr val="FF0000"/>
                </a:solidFill>
              </a:rPr>
              <a:t>Total Volume = 1450 ml or 1.45 litres</a:t>
            </a:r>
          </a:p>
        </p:txBody>
      </p:sp>
      <p:sp>
        <p:nvSpPr>
          <p:cNvPr id="11" name="Rectangle 10">
            <a:extLst>
              <a:ext uri="{FF2B5EF4-FFF2-40B4-BE49-F238E27FC236}">
                <a16:creationId xmlns:a16="http://schemas.microsoft.com/office/drawing/2014/main" id="{DA8910F1-C263-42A1-879E-2282B5B14E0F}"/>
              </a:ext>
            </a:extLst>
          </p:cNvPr>
          <p:cNvSpPr/>
          <p:nvPr/>
        </p:nvSpPr>
        <p:spPr bwMode="auto">
          <a:xfrm>
            <a:off x="4328789" y="1424747"/>
            <a:ext cx="432048" cy="38650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 name="Rectangle 14">
            <a:extLst>
              <a:ext uri="{FF2B5EF4-FFF2-40B4-BE49-F238E27FC236}">
                <a16:creationId xmlns:a16="http://schemas.microsoft.com/office/drawing/2014/main" id="{E949E6FA-B7E7-4075-926B-D16DB08D0348}"/>
              </a:ext>
            </a:extLst>
          </p:cNvPr>
          <p:cNvSpPr/>
          <p:nvPr/>
        </p:nvSpPr>
        <p:spPr bwMode="auto">
          <a:xfrm>
            <a:off x="4742104" y="2396534"/>
            <a:ext cx="705824" cy="38650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6" name="Rectangle 15">
            <a:extLst>
              <a:ext uri="{FF2B5EF4-FFF2-40B4-BE49-F238E27FC236}">
                <a16:creationId xmlns:a16="http://schemas.microsoft.com/office/drawing/2014/main" id="{7F1DE49D-39D7-4A4A-AB51-F97CA7CED626}"/>
              </a:ext>
            </a:extLst>
          </p:cNvPr>
          <p:cNvSpPr/>
          <p:nvPr/>
        </p:nvSpPr>
        <p:spPr bwMode="auto">
          <a:xfrm>
            <a:off x="4112764" y="2865267"/>
            <a:ext cx="759099" cy="38650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7" name="Rectangle 16">
            <a:extLst>
              <a:ext uri="{FF2B5EF4-FFF2-40B4-BE49-F238E27FC236}">
                <a16:creationId xmlns:a16="http://schemas.microsoft.com/office/drawing/2014/main" id="{1A81A103-3D60-43EF-B892-2F30178BFA66}"/>
              </a:ext>
            </a:extLst>
          </p:cNvPr>
          <p:cNvSpPr/>
          <p:nvPr/>
        </p:nvSpPr>
        <p:spPr bwMode="auto">
          <a:xfrm>
            <a:off x="4398852" y="1898103"/>
            <a:ext cx="658216" cy="38650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2" name="TextBox 11">
            <a:extLst>
              <a:ext uri="{FF2B5EF4-FFF2-40B4-BE49-F238E27FC236}">
                <a16:creationId xmlns:a16="http://schemas.microsoft.com/office/drawing/2014/main" id="{64862A6B-FE51-4743-9BD8-B8BFC5FDA35B}"/>
              </a:ext>
            </a:extLst>
          </p:cNvPr>
          <p:cNvSpPr txBox="1"/>
          <p:nvPr/>
        </p:nvSpPr>
        <p:spPr>
          <a:xfrm>
            <a:off x="6440080" y="1419262"/>
            <a:ext cx="2874505" cy="461665"/>
          </a:xfrm>
          <a:prstGeom prst="rect">
            <a:avLst/>
          </a:prstGeom>
          <a:noFill/>
        </p:spPr>
        <p:txBody>
          <a:bodyPr wrap="square" rtlCol="0">
            <a:spAutoFit/>
          </a:bodyPr>
          <a:lstStyle/>
          <a:p>
            <a:r>
              <a:rPr lang="en-GB" sz="2400" dirty="0">
                <a:solidFill>
                  <a:srgbClr val="FF0000"/>
                </a:solidFill>
              </a:rPr>
              <a:t>150 ÷ 100 = 1.5 m</a:t>
            </a:r>
          </a:p>
        </p:txBody>
      </p:sp>
      <p:sp>
        <p:nvSpPr>
          <p:cNvPr id="13" name="Rectangle 12">
            <a:extLst>
              <a:ext uri="{FF2B5EF4-FFF2-40B4-BE49-F238E27FC236}">
                <a16:creationId xmlns:a16="http://schemas.microsoft.com/office/drawing/2014/main" id="{236E100E-A6F8-440C-882B-2B771E8CC318}"/>
              </a:ext>
            </a:extLst>
          </p:cNvPr>
          <p:cNvSpPr/>
          <p:nvPr/>
        </p:nvSpPr>
        <p:spPr>
          <a:xfrm>
            <a:off x="6498467" y="1878679"/>
            <a:ext cx="3153427" cy="461665"/>
          </a:xfrm>
          <a:prstGeom prst="rect">
            <a:avLst/>
          </a:prstGeom>
        </p:spPr>
        <p:txBody>
          <a:bodyPr wrap="none">
            <a:spAutoFit/>
          </a:bodyPr>
          <a:lstStyle/>
          <a:p>
            <a:r>
              <a:rPr lang="en-GB" sz="2400" dirty="0">
                <a:solidFill>
                  <a:srgbClr val="FF0000"/>
                </a:solidFill>
              </a:rPr>
              <a:t>360 ÷ 1000 = 0.36 m</a:t>
            </a:r>
          </a:p>
        </p:txBody>
      </p:sp>
      <p:sp>
        <p:nvSpPr>
          <p:cNvPr id="14" name="Rectangle 13">
            <a:extLst>
              <a:ext uri="{FF2B5EF4-FFF2-40B4-BE49-F238E27FC236}">
                <a16:creationId xmlns:a16="http://schemas.microsoft.com/office/drawing/2014/main" id="{511EEA59-AF0C-4F7D-A4A6-88A5FBD8FA0E}"/>
              </a:ext>
            </a:extLst>
          </p:cNvPr>
          <p:cNvSpPr/>
          <p:nvPr/>
        </p:nvSpPr>
        <p:spPr>
          <a:xfrm>
            <a:off x="6530956" y="2323317"/>
            <a:ext cx="3068469" cy="461665"/>
          </a:xfrm>
          <a:prstGeom prst="rect">
            <a:avLst/>
          </a:prstGeom>
        </p:spPr>
        <p:txBody>
          <a:bodyPr wrap="none">
            <a:spAutoFit/>
          </a:bodyPr>
          <a:lstStyle/>
          <a:p>
            <a:r>
              <a:rPr lang="en-GB" sz="2400" dirty="0">
                <a:solidFill>
                  <a:srgbClr val="FF0000"/>
                </a:solidFill>
              </a:rPr>
              <a:t>4.8 x 1000 = 4800 kg</a:t>
            </a:r>
          </a:p>
        </p:txBody>
      </p:sp>
      <p:sp>
        <p:nvSpPr>
          <p:cNvPr id="18" name="Rectangle 17">
            <a:extLst>
              <a:ext uri="{FF2B5EF4-FFF2-40B4-BE49-F238E27FC236}">
                <a16:creationId xmlns:a16="http://schemas.microsoft.com/office/drawing/2014/main" id="{00427B95-324E-4ADF-9054-A023D2CBC7E6}"/>
              </a:ext>
            </a:extLst>
          </p:cNvPr>
          <p:cNvSpPr/>
          <p:nvPr/>
        </p:nvSpPr>
        <p:spPr>
          <a:xfrm>
            <a:off x="6557594" y="2790103"/>
            <a:ext cx="3547766" cy="461665"/>
          </a:xfrm>
          <a:prstGeom prst="rect">
            <a:avLst/>
          </a:prstGeom>
        </p:spPr>
        <p:txBody>
          <a:bodyPr wrap="none">
            <a:spAutoFit/>
          </a:bodyPr>
          <a:lstStyle/>
          <a:p>
            <a:r>
              <a:rPr lang="en-GB" sz="2400" dirty="0">
                <a:solidFill>
                  <a:srgbClr val="FF0000"/>
                </a:solidFill>
              </a:rPr>
              <a:t>62 ÷ 1000 = 0.062 litres</a:t>
            </a:r>
          </a:p>
        </p:txBody>
      </p:sp>
      <p:sp>
        <p:nvSpPr>
          <p:cNvPr id="19" name="TextBox 18">
            <a:extLst>
              <a:ext uri="{FF2B5EF4-FFF2-40B4-BE49-F238E27FC236}">
                <a16:creationId xmlns:a16="http://schemas.microsoft.com/office/drawing/2014/main" id="{165514CB-E9D7-4B47-B60B-170234399B81}"/>
              </a:ext>
            </a:extLst>
          </p:cNvPr>
          <p:cNvSpPr txBox="1"/>
          <p:nvPr/>
        </p:nvSpPr>
        <p:spPr>
          <a:xfrm>
            <a:off x="4215704" y="1419171"/>
            <a:ext cx="658217" cy="461665"/>
          </a:xfrm>
          <a:prstGeom prst="rect">
            <a:avLst/>
          </a:prstGeom>
          <a:noFill/>
        </p:spPr>
        <p:txBody>
          <a:bodyPr wrap="square" rtlCol="0">
            <a:spAutoFit/>
          </a:bodyPr>
          <a:lstStyle/>
          <a:p>
            <a:r>
              <a:rPr lang="en-GB" sz="2400" dirty="0">
                <a:solidFill>
                  <a:srgbClr val="FF0000"/>
                </a:solidFill>
              </a:rPr>
              <a:t>1.5</a:t>
            </a:r>
          </a:p>
        </p:txBody>
      </p:sp>
      <p:sp>
        <p:nvSpPr>
          <p:cNvPr id="20" name="Rectangle 19">
            <a:extLst>
              <a:ext uri="{FF2B5EF4-FFF2-40B4-BE49-F238E27FC236}">
                <a16:creationId xmlns:a16="http://schemas.microsoft.com/office/drawing/2014/main" id="{46364A57-503F-4686-80FA-38265D179970}"/>
              </a:ext>
            </a:extLst>
          </p:cNvPr>
          <p:cNvSpPr/>
          <p:nvPr/>
        </p:nvSpPr>
        <p:spPr>
          <a:xfrm>
            <a:off x="4350009" y="1867757"/>
            <a:ext cx="784189" cy="461665"/>
          </a:xfrm>
          <a:prstGeom prst="rect">
            <a:avLst/>
          </a:prstGeom>
        </p:spPr>
        <p:txBody>
          <a:bodyPr wrap="none">
            <a:spAutoFit/>
          </a:bodyPr>
          <a:lstStyle/>
          <a:p>
            <a:r>
              <a:rPr lang="en-GB" sz="2400" dirty="0">
                <a:solidFill>
                  <a:srgbClr val="FF0000"/>
                </a:solidFill>
              </a:rPr>
              <a:t>0.36</a:t>
            </a:r>
            <a:endParaRPr lang="en-GB" dirty="0">
              <a:solidFill>
                <a:srgbClr val="FF0000"/>
              </a:solidFill>
            </a:endParaRPr>
          </a:p>
        </p:txBody>
      </p:sp>
      <p:sp>
        <p:nvSpPr>
          <p:cNvPr id="21" name="Rectangle 20">
            <a:extLst>
              <a:ext uri="{FF2B5EF4-FFF2-40B4-BE49-F238E27FC236}">
                <a16:creationId xmlns:a16="http://schemas.microsoft.com/office/drawing/2014/main" id="{DB838998-05A7-4536-AD8B-FE9615103C10}"/>
              </a:ext>
            </a:extLst>
          </p:cNvPr>
          <p:cNvSpPr/>
          <p:nvPr/>
        </p:nvSpPr>
        <p:spPr>
          <a:xfrm>
            <a:off x="4667370" y="2367644"/>
            <a:ext cx="870751" cy="461665"/>
          </a:xfrm>
          <a:prstGeom prst="rect">
            <a:avLst/>
          </a:prstGeom>
        </p:spPr>
        <p:txBody>
          <a:bodyPr wrap="none">
            <a:spAutoFit/>
          </a:bodyPr>
          <a:lstStyle/>
          <a:p>
            <a:r>
              <a:rPr lang="en-GB" sz="2400" dirty="0">
                <a:solidFill>
                  <a:srgbClr val="FF0000"/>
                </a:solidFill>
              </a:rPr>
              <a:t>4800</a:t>
            </a:r>
          </a:p>
        </p:txBody>
      </p:sp>
      <p:sp>
        <p:nvSpPr>
          <p:cNvPr id="22" name="Rectangle 21">
            <a:extLst>
              <a:ext uri="{FF2B5EF4-FFF2-40B4-BE49-F238E27FC236}">
                <a16:creationId xmlns:a16="http://schemas.microsoft.com/office/drawing/2014/main" id="{1D799275-0F01-478F-A9C2-D9AAB09D5B9D}"/>
              </a:ext>
            </a:extLst>
          </p:cNvPr>
          <p:cNvSpPr/>
          <p:nvPr/>
        </p:nvSpPr>
        <p:spPr>
          <a:xfrm>
            <a:off x="4015235" y="2863757"/>
            <a:ext cx="955711" cy="461665"/>
          </a:xfrm>
          <a:prstGeom prst="rect">
            <a:avLst/>
          </a:prstGeom>
        </p:spPr>
        <p:txBody>
          <a:bodyPr wrap="none">
            <a:spAutoFit/>
          </a:bodyPr>
          <a:lstStyle/>
          <a:p>
            <a:r>
              <a:rPr lang="en-GB" sz="2400" dirty="0">
                <a:solidFill>
                  <a:srgbClr val="FF0000"/>
                </a:solidFill>
              </a:rPr>
              <a:t>0.062</a:t>
            </a:r>
          </a:p>
        </p:txBody>
      </p:sp>
    </p:spTree>
    <p:extLst>
      <p:ext uri="{BB962C8B-B14F-4D97-AF65-F5344CB8AC3E}">
        <p14:creationId xmlns:p14="http://schemas.microsoft.com/office/powerpoint/2010/main" val="52558091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8" grpId="0"/>
      <p:bldP spid="19" grpId="0"/>
      <p:bldP spid="20" grpId="0"/>
      <p:bldP spid="21" grpId="0"/>
      <p:bldP spid="2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Skill Check: Metric Conversions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350548" y="437803"/>
            <a:ext cx="8424936" cy="830997"/>
          </a:xfrm>
          <a:prstGeom prst="rect">
            <a:avLst/>
          </a:prstGeom>
          <a:noFill/>
        </p:spPr>
        <p:txBody>
          <a:bodyPr wrap="square" rtlCol="0">
            <a:spAutoFit/>
          </a:bodyPr>
          <a:lstStyle/>
          <a:p>
            <a:endParaRPr lang="en-GB" sz="2400" dirty="0"/>
          </a:p>
          <a:p>
            <a:r>
              <a:rPr lang="en-GB" sz="2400" dirty="0"/>
              <a:t>1.Change the following lengths into mm:</a:t>
            </a:r>
          </a:p>
        </p:txBody>
      </p:sp>
      <p:sp>
        <p:nvSpPr>
          <p:cNvPr id="3" name="Rectangle 2">
            <a:extLst>
              <a:ext uri="{FF2B5EF4-FFF2-40B4-BE49-F238E27FC236}">
                <a16:creationId xmlns:a16="http://schemas.microsoft.com/office/drawing/2014/main" id="{55C9B6E9-CAB6-42EB-85D4-B3CF6258D487}"/>
              </a:ext>
            </a:extLst>
          </p:cNvPr>
          <p:cNvSpPr/>
          <p:nvPr/>
        </p:nvSpPr>
        <p:spPr>
          <a:xfrm>
            <a:off x="2352410" y="1778266"/>
            <a:ext cx="5304657" cy="461665"/>
          </a:xfrm>
          <a:prstGeom prst="rect">
            <a:avLst/>
          </a:prstGeom>
        </p:spPr>
        <p:txBody>
          <a:bodyPr wrap="none">
            <a:spAutoFit/>
          </a:bodyPr>
          <a:lstStyle/>
          <a:p>
            <a:r>
              <a:rPr lang="en-GB" sz="2400" dirty="0"/>
              <a:t>Change the following lengths into cm:</a:t>
            </a:r>
          </a:p>
        </p:txBody>
      </p:sp>
      <p:sp>
        <p:nvSpPr>
          <p:cNvPr id="4" name="Rectangle 3">
            <a:extLst>
              <a:ext uri="{FF2B5EF4-FFF2-40B4-BE49-F238E27FC236}">
                <a16:creationId xmlns:a16="http://schemas.microsoft.com/office/drawing/2014/main" id="{96A4BB12-1F88-41EF-8C01-F7ED3D803D2F}"/>
              </a:ext>
            </a:extLst>
          </p:cNvPr>
          <p:cNvSpPr/>
          <p:nvPr/>
        </p:nvSpPr>
        <p:spPr>
          <a:xfrm>
            <a:off x="2353799" y="2821075"/>
            <a:ext cx="5646097" cy="461665"/>
          </a:xfrm>
          <a:prstGeom prst="rect">
            <a:avLst/>
          </a:prstGeom>
        </p:spPr>
        <p:txBody>
          <a:bodyPr wrap="none">
            <a:spAutoFit/>
          </a:bodyPr>
          <a:lstStyle/>
          <a:p>
            <a:r>
              <a:rPr lang="en-GB" sz="2400" dirty="0"/>
              <a:t>2. Change the following lengths into cm:</a:t>
            </a:r>
          </a:p>
        </p:txBody>
      </p:sp>
      <p:sp>
        <p:nvSpPr>
          <p:cNvPr id="5" name="Rectangle 4">
            <a:extLst>
              <a:ext uri="{FF2B5EF4-FFF2-40B4-BE49-F238E27FC236}">
                <a16:creationId xmlns:a16="http://schemas.microsoft.com/office/drawing/2014/main" id="{CD002335-47F7-438B-92C1-541DCCE06082}"/>
              </a:ext>
            </a:extLst>
          </p:cNvPr>
          <p:cNvSpPr/>
          <p:nvPr/>
        </p:nvSpPr>
        <p:spPr>
          <a:xfrm>
            <a:off x="2348290" y="3843885"/>
            <a:ext cx="5150769" cy="461665"/>
          </a:xfrm>
          <a:prstGeom prst="rect">
            <a:avLst/>
          </a:prstGeom>
        </p:spPr>
        <p:txBody>
          <a:bodyPr wrap="none">
            <a:spAutoFit/>
          </a:bodyPr>
          <a:lstStyle/>
          <a:p>
            <a:r>
              <a:rPr lang="en-GB" sz="2400" dirty="0"/>
              <a:t>Change the following lengths into m:</a:t>
            </a:r>
          </a:p>
        </p:txBody>
      </p:sp>
      <p:sp>
        <p:nvSpPr>
          <p:cNvPr id="6" name="Rectangle 5">
            <a:extLst>
              <a:ext uri="{FF2B5EF4-FFF2-40B4-BE49-F238E27FC236}">
                <a16:creationId xmlns:a16="http://schemas.microsoft.com/office/drawing/2014/main" id="{46C86AD0-D52E-45EE-80A9-28EAC79D704B}"/>
              </a:ext>
            </a:extLst>
          </p:cNvPr>
          <p:cNvSpPr/>
          <p:nvPr/>
        </p:nvSpPr>
        <p:spPr>
          <a:xfrm>
            <a:off x="2355770" y="4866695"/>
            <a:ext cx="5492209" cy="461665"/>
          </a:xfrm>
          <a:prstGeom prst="rect">
            <a:avLst/>
          </a:prstGeom>
        </p:spPr>
        <p:txBody>
          <a:bodyPr wrap="none">
            <a:spAutoFit/>
          </a:bodyPr>
          <a:lstStyle/>
          <a:p>
            <a:r>
              <a:rPr lang="en-GB" sz="2400" dirty="0"/>
              <a:t>3. Change the following lengths into m:</a:t>
            </a:r>
          </a:p>
        </p:txBody>
      </p:sp>
      <p:sp>
        <p:nvSpPr>
          <p:cNvPr id="7" name="Rectangle 6">
            <a:extLst>
              <a:ext uri="{FF2B5EF4-FFF2-40B4-BE49-F238E27FC236}">
                <a16:creationId xmlns:a16="http://schemas.microsoft.com/office/drawing/2014/main" id="{180D6A7B-D846-4043-8746-FAF15B49243A}"/>
              </a:ext>
            </a:extLst>
          </p:cNvPr>
          <p:cNvSpPr/>
          <p:nvPr/>
        </p:nvSpPr>
        <p:spPr>
          <a:xfrm>
            <a:off x="2420204" y="5808823"/>
            <a:ext cx="5304657" cy="461665"/>
          </a:xfrm>
          <a:prstGeom prst="rect">
            <a:avLst/>
          </a:prstGeom>
        </p:spPr>
        <p:txBody>
          <a:bodyPr wrap="none">
            <a:spAutoFit/>
          </a:bodyPr>
          <a:lstStyle/>
          <a:p>
            <a:r>
              <a:rPr lang="en-GB" sz="2400" dirty="0"/>
              <a:t>Change the following lengths into km:</a:t>
            </a:r>
          </a:p>
        </p:txBody>
      </p:sp>
      <p:sp>
        <p:nvSpPr>
          <p:cNvPr id="8" name="TextBox 7">
            <a:extLst>
              <a:ext uri="{FF2B5EF4-FFF2-40B4-BE49-F238E27FC236}">
                <a16:creationId xmlns:a16="http://schemas.microsoft.com/office/drawing/2014/main" id="{7ECD3461-E17E-44C2-8DCE-4CAD30B8F10A}"/>
              </a:ext>
            </a:extLst>
          </p:cNvPr>
          <p:cNvSpPr txBox="1"/>
          <p:nvPr/>
        </p:nvSpPr>
        <p:spPr>
          <a:xfrm>
            <a:off x="2272837" y="1284347"/>
            <a:ext cx="1296144" cy="461665"/>
          </a:xfrm>
          <a:prstGeom prst="rect">
            <a:avLst/>
          </a:prstGeom>
          <a:noFill/>
        </p:spPr>
        <p:txBody>
          <a:bodyPr wrap="square" rtlCol="0">
            <a:spAutoFit/>
          </a:bodyPr>
          <a:lstStyle/>
          <a:p>
            <a:r>
              <a:rPr lang="en-GB" sz="2400" dirty="0"/>
              <a:t>(a) 4cm</a:t>
            </a:r>
          </a:p>
        </p:txBody>
      </p:sp>
      <p:sp>
        <p:nvSpPr>
          <p:cNvPr id="9" name="Rectangle 8">
            <a:extLst>
              <a:ext uri="{FF2B5EF4-FFF2-40B4-BE49-F238E27FC236}">
                <a16:creationId xmlns:a16="http://schemas.microsoft.com/office/drawing/2014/main" id="{81CC4469-533C-409E-A057-8C45F1D87B28}"/>
              </a:ext>
            </a:extLst>
          </p:cNvPr>
          <p:cNvSpPr/>
          <p:nvPr/>
        </p:nvSpPr>
        <p:spPr>
          <a:xfrm>
            <a:off x="4625630" y="1240393"/>
            <a:ext cx="1569660" cy="461665"/>
          </a:xfrm>
          <a:prstGeom prst="rect">
            <a:avLst/>
          </a:prstGeom>
        </p:spPr>
        <p:txBody>
          <a:bodyPr wrap="none">
            <a:spAutoFit/>
          </a:bodyPr>
          <a:lstStyle/>
          <a:p>
            <a:r>
              <a:rPr lang="en-GB" sz="2400" dirty="0"/>
              <a:t>(b) 6.2 cm</a:t>
            </a:r>
          </a:p>
        </p:txBody>
      </p:sp>
      <p:sp>
        <p:nvSpPr>
          <p:cNvPr id="10" name="Rectangle 9">
            <a:extLst>
              <a:ext uri="{FF2B5EF4-FFF2-40B4-BE49-F238E27FC236}">
                <a16:creationId xmlns:a16="http://schemas.microsoft.com/office/drawing/2014/main" id="{3017D8F0-4FA9-44E9-86B3-D8193EACEE41}"/>
              </a:ext>
            </a:extLst>
          </p:cNvPr>
          <p:cNvSpPr/>
          <p:nvPr/>
        </p:nvSpPr>
        <p:spPr>
          <a:xfrm>
            <a:off x="7602341" y="1236497"/>
            <a:ext cx="1553630" cy="461665"/>
          </a:xfrm>
          <a:prstGeom prst="rect">
            <a:avLst/>
          </a:prstGeom>
        </p:spPr>
        <p:txBody>
          <a:bodyPr wrap="none">
            <a:spAutoFit/>
          </a:bodyPr>
          <a:lstStyle/>
          <a:p>
            <a:r>
              <a:rPr lang="en-GB" sz="2400" dirty="0"/>
              <a:t>(c) 835cm</a:t>
            </a:r>
          </a:p>
        </p:txBody>
      </p:sp>
      <p:sp>
        <p:nvSpPr>
          <p:cNvPr id="12" name="Rectangle 11">
            <a:extLst>
              <a:ext uri="{FF2B5EF4-FFF2-40B4-BE49-F238E27FC236}">
                <a16:creationId xmlns:a16="http://schemas.microsoft.com/office/drawing/2014/main" id="{7837F4EF-5AB3-4297-8F27-3AA5ACFECD60}"/>
              </a:ext>
            </a:extLst>
          </p:cNvPr>
          <p:cNvSpPr/>
          <p:nvPr/>
        </p:nvSpPr>
        <p:spPr>
          <a:xfrm>
            <a:off x="2267529" y="2282342"/>
            <a:ext cx="1587294" cy="461665"/>
          </a:xfrm>
          <a:prstGeom prst="rect">
            <a:avLst/>
          </a:prstGeom>
        </p:spPr>
        <p:txBody>
          <a:bodyPr wrap="none">
            <a:spAutoFit/>
          </a:bodyPr>
          <a:lstStyle/>
          <a:p>
            <a:r>
              <a:rPr lang="en-GB" sz="2400" dirty="0"/>
              <a:t>(a) 60 mm</a:t>
            </a:r>
          </a:p>
        </p:txBody>
      </p:sp>
      <p:sp>
        <p:nvSpPr>
          <p:cNvPr id="13" name="Rectangle 12">
            <a:extLst>
              <a:ext uri="{FF2B5EF4-FFF2-40B4-BE49-F238E27FC236}">
                <a16:creationId xmlns:a16="http://schemas.microsoft.com/office/drawing/2014/main" id="{2483C742-2644-4B2F-AAB0-FA5A5A2CF250}"/>
              </a:ext>
            </a:extLst>
          </p:cNvPr>
          <p:cNvSpPr/>
          <p:nvPr/>
        </p:nvSpPr>
        <p:spPr>
          <a:xfrm>
            <a:off x="4640174" y="2282651"/>
            <a:ext cx="1758815" cy="461665"/>
          </a:xfrm>
          <a:prstGeom prst="rect">
            <a:avLst/>
          </a:prstGeom>
        </p:spPr>
        <p:txBody>
          <a:bodyPr wrap="none">
            <a:spAutoFit/>
          </a:bodyPr>
          <a:lstStyle/>
          <a:p>
            <a:r>
              <a:rPr lang="en-GB" sz="2400" dirty="0"/>
              <a:t>(b) 340 mm</a:t>
            </a:r>
          </a:p>
        </p:txBody>
      </p:sp>
      <p:sp>
        <p:nvSpPr>
          <p:cNvPr id="14" name="Rectangle 13">
            <a:extLst>
              <a:ext uri="{FF2B5EF4-FFF2-40B4-BE49-F238E27FC236}">
                <a16:creationId xmlns:a16="http://schemas.microsoft.com/office/drawing/2014/main" id="{8EE85738-1E74-4A6E-8622-CDBFFF8E6203}"/>
              </a:ext>
            </a:extLst>
          </p:cNvPr>
          <p:cNvSpPr/>
          <p:nvPr/>
        </p:nvSpPr>
        <p:spPr>
          <a:xfrm>
            <a:off x="7582337" y="2233570"/>
            <a:ext cx="1826141" cy="461665"/>
          </a:xfrm>
          <a:prstGeom prst="rect">
            <a:avLst/>
          </a:prstGeom>
        </p:spPr>
        <p:txBody>
          <a:bodyPr wrap="none">
            <a:spAutoFit/>
          </a:bodyPr>
          <a:lstStyle/>
          <a:p>
            <a:r>
              <a:rPr lang="en-GB" sz="2400" dirty="0"/>
              <a:t>(c) 67.9 mm</a:t>
            </a:r>
          </a:p>
        </p:txBody>
      </p:sp>
      <p:sp>
        <p:nvSpPr>
          <p:cNvPr id="16" name="Rectangle 15">
            <a:extLst>
              <a:ext uri="{FF2B5EF4-FFF2-40B4-BE49-F238E27FC236}">
                <a16:creationId xmlns:a16="http://schemas.microsoft.com/office/drawing/2014/main" id="{36620BFD-B925-4823-AD96-ABC9208F30A9}"/>
              </a:ext>
            </a:extLst>
          </p:cNvPr>
          <p:cNvSpPr/>
          <p:nvPr/>
        </p:nvSpPr>
        <p:spPr>
          <a:xfrm>
            <a:off x="2348290" y="3305152"/>
            <a:ext cx="1074333" cy="461665"/>
          </a:xfrm>
          <a:prstGeom prst="rect">
            <a:avLst/>
          </a:prstGeom>
        </p:spPr>
        <p:txBody>
          <a:bodyPr wrap="none">
            <a:spAutoFit/>
          </a:bodyPr>
          <a:lstStyle/>
          <a:p>
            <a:r>
              <a:rPr lang="en-GB" sz="2400" dirty="0"/>
              <a:t>(a) 7m</a:t>
            </a:r>
          </a:p>
        </p:txBody>
      </p:sp>
      <p:sp>
        <p:nvSpPr>
          <p:cNvPr id="17" name="Rectangle 16">
            <a:extLst>
              <a:ext uri="{FF2B5EF4-FFF2-40B4-BE49-F238E27FC236}">
                <a16:creationId xmlns:a16="http://schemas.microsoft.com/office/drawing/2014/main" id="{922B0941-2924-40DD-B3EA-6B54498F9FAD}"/>
              </a:ext>
            </a:extLst>
          </p:cNvPr>
          <p:cNvSpPr/>
          <p:nvPr/>
        </p:nvSpPr>
        <p:spPr>
          <a:xfrm>
            <a:off x="4753620" y="3282021"/>
            <a:ext cx="1417376" cy="461665"/>
          </a:xfrm>
          <a:prstGeom prst="rect">
            <a:avLst/>
          </a:prstGeom>
        </p:spPr>
        <p:txBody>
          <a:bodyPr wrap="none">
            <a:spAutoFit/>
          </a:bodyPr>
          <a:lstStyle/>
          <a:p>
            <a:r>
              <a:rPr lang="en-GB" sz="2400" dirty="0"/>
              <a:t>(b) 904m</a:t>
            </a:r>
          </a:p>
        </p:txBody>
      </p:sp>
      <p:sp>
        <p:nvSpPr>
          <p:cNvPr id="18" name="Rectangle 17">
            <a:extLst>
              <a:ext uri="{FF2B5EF4-FFF2-40B4-BE49-F238E27FC236}">
                <a16:creationId xmlns:a16="http://schemas.microsoft.com/office/drawing/2014/main" id="{6C7DF7D1-EB71-4DCB-BDE1-747A3506C00A}"/>
              </a:ext>
            </a:extLst>
          </p:cNvPr>
          <p:cNvSpPr/>
          <p:nvPr/>
        </p:nvSpPr>
        <p:spPr>
          <a:xfrm>
            <a:off x="7735793" y="3288201"/>
            <a:ext cx="1313180" cy="461665"/>
          </a:xfrm>
          <a:prstGeom prst="rect">
            <a:avLst/>
          </a:prstGeom>
        </p:spPr>
        <p:txBody>
          <a:bodyPr wrap="none">
            <a:spAutoFit/>
          </a:bodyPr>
          <a:lstStyle/>
          <a:p>
            <a:r>
              <a:rPr lang="en-GB" sz="2400" dirty="0"/>
              <a:t>(c) 4.3m</a:t>
            </a:r>
          </a:p>
        </p:txBody>
      </p:sp>
      <p:sp>
        <p:nvSpPr>
          <p:cNvPr id="20" name="Rectangle 19">
            <a:extLst>
              <a:ext uri="{FF2B5EF4-FFF2-40B4-BE49-F238E27FC236}">
                <a16:creationId xmlns:a16="http://schemas.microsoft.com/office/drawing/2014/main" id="{CD26E4A9-8A8D-48E9-B7F1-9E2F04214C38}"/>
              </a:ext>
            </a:extLst>
          </p:cNvPr>
          <p:cNvSpPr/>
          <p:nvPr/>
        </p:nvSpPr>
        <p:spPr>
          <a:xfrm>
            <a:off x="2348290" y="4330337"/>
            <a:ext cx="1571264" cy="461665"/>
          </a:xfrm>
          <a:prstGeom prst="rect">
            <a:avLst/>
          </a:prstGeom>
        </p:spPr>
        <p:txBody>
          <a:bodyPr wrap="none">
            <a:spAutoFit/>
          </a:bodyPr>
          <a:lstStyle/>
          <a:p>
            <a:r>
              <a:rPr lang="en-GB" sz="2400" dirty="0"/>
              <a:t>(a) 800cm</a:t>
            </a:r>
          </a:p>
        </p:txBody>
      </p:sp>
      <p:sp>
        <p:nvSpPr>
          <p:cNvPr id="21" name="Rectangle 20">
            <a:extLst>
              <a:ext uri="{FF2B5EF4-FFF2-40B4-BE49-F238E27FC236}">
                <a16:creationId xmlns:a16="http://schemas.microsoft.com/office/drawing/2014/main" id="{41C5DA8D-2CCA-4FC3-B82D-E4F0A4E92B0E}"/>
              </a:ext>
            </a:extLst>
          </p:cNvPr>
          <p:cNvSpPr/>
          <p:nvPr/>
        </p:nvSpPr>
        <p:spPr>
          <a:xfrm>
            <a:off x="4893788" y="4330336"/>
            <a:ext cx="1656223" cy="461665"/>
          </a:xfrm>
          <a:prstGeom prst="rect">
            <a:avLst/>
          </a:prstGeom>
        </p:spPr>
        <p:txBody>
          <a:bodyPr wrap="none">
            <a:spAutoFit/>
          </a:bodyPr>
          <a:lstStyle/>
          <a:p>
            <a:r>
              <a:rPr lang="en-GB" sz="2400" dirty="0"/>
              <a:t>(b) 77.6cm</a:t>
            </a:r>
          </a:p>
        </p:txBody>
      </p:sp>
      <p:sp>
        <p:nvSpPr>
          <p:cNvPr id="22" name="Rectangle 21">
            <a:extLst>
              <a:ext uri="{FF2B5EF4-FFF2-40B4-BE49-F238E27FC236}">
                <a16:creationId xmlns:a16="http://schemas.microsoft.com/office/drawing/2014/main" id="{3FA1D7D4-EC60-48B6-9B76-C91E6F98B0A5}"/>
              </a:ext>
            </a:extLst>
          </p:cNvPr>
          <p:cNvSpPr/>
          <p:nvPr/>
        </p:nvSpPr>
        <p:spPr>
          <a:xfrm>
            <a:off x="7939008" y="4276047"/>
            <a:ext cx="1210588" cy="461665"/>
          </a:xfrm>
          <a:prstGeom prst="rect">
            <a:avLst/>
          </a:prstGeom>
        </p:spPr>
        <p:txBody>
          <a:bodyPr wrap="none">
            <a:spAutoFit/>
          </a:bodyPr>
          <a:lstStyle/>
          <a:p>
            <a:r>
              <a:rPr lang="en-GB" sz="2400" dirty="0"/>
              <a:t>(c) 6cm</a:t>
            </a:r>
          </a:p>
        </p:txBody>
      </p:sp>
      <p:sp>
        <p:nvSpPr>
          <p:cNvPr id="24" name="Rectangle 23">
            <a:extLst>
              <a:ext uri="{FF2B5EF4-FFF2-40B4-BE49-F238E27FC236}">
                <a16:creationId xmlns:a16="http://schemas.microsoft.com/office/drawing/2014/main" id="{173FED53-D5EE-45EA-B683-B2211A325C62}"/>
              </a:ext>
            </a:extLst>
          </p:cNvPr>
          <p:cNvSpPr/>
          <p:nvPr/>
        </p:nvSpPr>
        <p:spPr>
          <a:xfrm>
            <a:off x="2375949" y="5302115"/>
            <a:ext cx="1228221" cy="461665"/>
          </a:xfrm>
          <a:prstGeom prst="rect">
            <a:avLst/>
          </a:prstGeom>
        </p:spPr>
        <p:txBody>
          <a:bodyPr wrap="none">
            <a:spAutoFit/>
          </a:bodyPr>
          <a:lstStyle/>
          <a:p>
            <a:r>
              <a:rPr lang="en-GB" sz="2400" dirty="0"/>
              <a:t>(a) 5km</a:t>
            </a:r>
          </a:p>
        </p:txBody>
      </p:sp>
      <p:sp>
        <p:nvSpPr>
          <p:cNvPr id="25" name="Rectangle 24">
            <a:extLst>
              <a:ext uri="{FF2B5EF4-FFF2-40B4-BE49-F238E27FC236}">
                <a16:creationId xmlns:a16="http://schemas.microsoft.com/office/drawing/2014/main" id="{01B33B18-05B1-4C49-A17E-343BD5BAD4D6}"/>
              </a:ext>
            </a:extLst>
          </p:cNvPr>
          <p:cNvSpPr/>
          <p:nvPr/>
        </p:nvSpPr>
        <p:spPr>
          <a:xfrm>
            <a:off x="4923674" y="5292651"/>
            <a:ext cx="1399742" cy="461665"/>
          </a:xfrm>
          <a:prstGeom prst="rect">
            <a:avLst/>
          </a:prstGeom>
        </p:spPr>
        <p:txBody>
          <a:bodyPr wrap="none">
            <a:spAutoFit/>
          </a:bodyPr>
          <a:lstStyle/>
          <a:p>
            <a:r>
              <a:rPr lang="en-GB" sz="2400" dirty="0"/>
              <a:t>(b) 63km</a:t>
            </a:r>
          </a:p>
        </p:txBody>
      </p:sp>
      <p:sp>
        <p:nvSpPr>
          <p:cNvPr id="26" name="Rectangle 25">
            <a:extLst>
              <a:ext uri="{FF2B5EF4-FFF2-40B4-BE49-F238E27FC236}">
                <a16:creationId xmlns:a16="http://schemas.microsoft.com/office/drawing/2014/main" id="{82600047-1D90-493B-8C03-539F7DB67918}"/>
              </a:ext>
            </a:extLst>
          </p:cNvPr>
          <p:cNvSpPr/>
          <p:nvPr/>
        </p:nvSpPr>
        <p:spPr>
          <a:xfrm>
            <a:off x="7997201" y="5292650"/>
            <a:ext cx="1638590" cy="461665"/>
          </a:xfrm>
          <a:prstGeom prst="rect">
            <a:avLst/>
          </a:prstGeom>
        </p:spPr>
        <p:txBody>
          <a:bodyPr wrap="none">
            <a:spAutoFit/>
          </a:bodyPr>
          <a:lstStyle/>
          <a:p>
            <a:r>
              <a:rPr lang="en-GB" sz="2400" dirty="0"/>
              <a:t>(c) 2.56km</a:t>
            </a:r>
          </a:p>
        </p:txBody>
      </p:sp>
      <p:sp>
        <p:nvSpPr>
          <p:cNvPr id="28" name="Rectangle 27">
            <a:extLst>
              <a:ext uri="{FF2B5EF4-FFF2-40B4-BE49-F238E27FC236}">
                <a16:creationId xmlns:a16="http://schemas.microsoft.com/office/drawing/2014/main" id="{4F4A3410-CFF2-4BB5-BF34-164452520514}"/>
              </a:ext>
            </a:extLst>
          </p:cNvPr>
          <p:cNvSpPr/>
          <p:nvPr/>
        </p:nvSpPr>
        <p:spPr>
          <a:xfrm>
            <a:off x="2387978" y="6270487"/>
            <a:ext cx="1588897" cy="461665"/>
          </a:xfrm>
          <a:prstGeom prst="rect">
            <a:avLst/>
          </a:prstGeom>
        </p:spPr>
        <p:txBody>
          <a:bodyPr wrap="none">
            <a:spAutoFit/>
          </a:bodyPr>
          <a:lstStyle/>
          <a:p>
            <a:r>
              <a:rPr lang="en-GB" sz="2400" dirty="0"/>
              <a:t>(a) 6000m</a:t>
            </a:r>
          </a:p>
        </p:txBody>
      </p:sp>
      <p:sp>
        <p:nvSpPr>
          <p:cNvPr id="29" name="Rectangle 28">
            <a:extLst>
              <a:ext uri="{FF2B5EF4-FFF2-40B4-BE49-F238E27FC236}">
                <a16:creationId xmlns:a16="http://schemas.microsoft.com/office/drawing/2014/main" id="{154186DA-0C98-444D-ABCC-34D25A76F453}"/>
              </a:ext>
            </a:extLst>
          </p:cNvPr>
          <p:cNvSpPr/>
          <p:nvPr/>
        </p:nvSpPr>
        <p:spPr>
          <a:xfrm>
            <a:off x="5357247" y="6234779"/>
            <a:ext cx="1417376" cy="461665"/>
          </a:xfrm>
          <a:prstGeom prst="rect">
            <a:avLst/>
          </a:prstGeom>
        </p:spPr>
        <p:txBody>
          <a:bodyPr wrap="none">
            <a:spAutoFit/>
          </a:bodyPr>
          <a:lstStyle/>
          <a:p>
            <a:r>
              <a:rPr lang="en-GB" sz="2400" dirty="0"/>
              <a:t>(b) 807m</a:t>
            </a:r>
          </a:p>
        </p:txBody>
      </p:sp>
      <p:sp>
        <p:nvSpPr>
          <p:cNvPr id="30" name="Rectangle 29">
            <a:extLst>
              <a:ext uri="{FF2B5EF4-FFF2-40B4-BE49-F238E27FC236}">
                <a16:creationId xmlns:a16="http://schemas.microsoft.com/office/drawing/2014/main" id="{0BE5E010-64C2-4CA5-9879-AA28BC5E0D10}"/>
              </a:ext>
            </a:extLst>
          </p:cNvPr>
          <p:cNvSpPr/>
          <p:nvPr/>
        </p:nvSpPr>
        <p:spPr>
          <a:xfrm>
            <a:off x="8425835" y="6184560"/>
            <a:ext cx="1228221" cy="461665"/>
          </a:xfrm>
          <a:prstGeom prst="rect">
            <a:avLst/>
          </a:prstGeom>
        </p:spPr>
        <p:txBody>
          <a:bodyPr wrap="none">
            <a:spAutoFit/>
          </a:bodyPr>
          <a:lstStyle/>
          <a:p>
            <a:r>
              <a:rPr lang="en-GB" sz="2400" dirty="0"/>
              <a:t>(c) 62m</a:t>
            </a:r>
          </a:p>
        </p:txBody>
      </p:sp>
      <p:sp>
        <p:nvSpPr>
          <p:cNvPr id="32" name="TextBox 31">
            <a:extLst>
              <a:ext uri="{FF2B5EF4-FFF2-40B4-BE49-F238E27FC236}">
                <a16:creationId xmlns:a16="http://schemas.microsoft.com/office/drawing/2014/main" id="{A8B532DD-F37D-4335-A051-15B76A2C59EA}"/>
              </a:ext>
            </a:extLst>
          </p:cNvPr>
          <p:cNvSpPr txBox="1"/>
          <p:nvPr/>
        </p:nvSpPr>
        <p:spPr>
          <a:xfrm>
            <a:off x="3458422" y="1269294"/>
            <a:ext cx="1226435" cy="461665"/>
          </a:xfrm>
          <a:prstGeom prst="rect">
            <a:avLst/>
          </a:prstGeom>
          <a:noFill/>
        </p:spPr>
        <p:txBody>
          <a:bodyPr wrap="square" rtlCol="0">
            <a:spAutoFit/>
          </a:bodyPr>
          <a:lstStyle/>
          <a:p>
            <a:r>
              <a:rPr lang="en-GB" sz="2400" dirty="0">
                <a:solidFill>
                  <a:srgbClr val="FF0000"/>
                </a:solidFill>
              </a:rPr>
              <a:t>40 mm</a:t>
            </a:r>
          </a:p>
        </p:txBody>
      </p:sp>
      <p:sp>
        <p:nvSpPr>
          <p:cNvPr id="33" name="Rectangle 32">
            <a:extLst>
              <a:ext uri="{FF2B5EF4-FFF2-40B4-BE49-F238E27FC236}">
                <a16:creationId xmlns:a16="http://schemas.microsoft.com/office/drawing/2014/main" id="{39AE86D1-595F-4C9E-AB48-424352ED7303}"/>
              </a:ext>
            </a:extLst>
          </p:cNvPr>
          <p:cNvSpPr/>
          <p:nvPr/>
        </p:nvSpPr>
        <p:spPr>
          <a:xfrm>
            <a:off x="6265899" y="1265737"/>
            <a:ext cx="1125629" cy="461665"/>
          </a:xfrm>
          <a:prstGeom prst="rect">
            <a:avLst/>
          </a:prstGeom>
        </p:spPr>
        <p:txBody>
          <a:bodyPr wrap="none">
            <a:spAutoFit/>
          </a:bodyPr>
          <a:lstStyle/>
          <a:p>
            <a:r>
              <a:rPr lang="en-GB" sz="2400" dirty="0">
                <a:solidFill>
                  <a:srgbClr val="FF0000"/>
                </a:solidFill>
              </a:rPr>
              <a:t>62 mm</a:t>
            </a:r>
          </a:p>
        </p:txBody>
      </p:sp>
      <p:sp>
        <p:nvSpPr>
          <p:cNvPr id="34" name="Rectangle 33">
            <a:extLst>
              <a:ext uri="{FF2B5EF4-FFF2-40B4-BE49-F238E27FC236}">
                <a16:creationId xmlns:a16="http://schemas.microsoft.com/office/drawing/2014/main" id="{11376118-E807-4F12-904C-4B47B548DE24}"/>
              </a:ext>
            </a:extLst>
          </p:cNvPr>
          <p:cNvSpPr/>
          <p:nvPr/>
        </p:nvSpPr>
        <p:spPr>
          <a:xfrm>
            <a:off x="9244794" y="1265737"/>
            <a:ext cx="1383712" cy="461665"/>
          </a:xfrm>
          <a:prstGeom prst="rect">
            <a:avLst/>
          </a:prstGeom>
        </p:spPr>
        <p:txBody>
          <a:bodyPr wrap="none">
            <a:spAutoFit/>
          </a:bodyPr>
          <a:lstStyle/>
          <a:p>
            <a:r>
              <a:rPr lang="en-GB" sz="2400" dirty="0">
                <a:solidFill>
                  <a:srgbClr val="FF0000"/>
                </a:solidFill>
              </a:rPr>
              <a:t>8350mm</a:t>
            </a:r>
          </a:p>
        </p:txBody>
      </p:sp>
      <p:sp>
        <p:nvSpPr>
          <p:cNvPr id="36" name="Rectangle 35">
            <a:extLst>
              <a:ext uri="{FF2B5EF4-FFF2-40B4-BE49-F238E27FC236}">
                <a16:creationId xmlns:a16="http://schemas.microsoft.com/office/drawing/2014/main" id="{AC3E4855-464F-4381-B8B1-2E10D84696E9}"/>
              </a:ext>
            </a:extLst>
          </p:cNvPr>
          <p:cNvSpPr/>
          <p:nvPr/>
        </p:nvSpPr>
        <p:spPr>
          <a:xfrm>
            <a:off x="3772626" y="2284973"/>
            <a:ext cx="851515" cy="461665"/>
          </a:xfrm>
          <a:prstGeom prst="rect">
            <a:avLst/>
          </a:prstGeom>
        </p:spPr>
        <p:txBody>
          <a:bodyPr wrap="none">
            <a:spAutoFit/>
          </a:bodyPr>
          <a:lstStyle/>
          <a:p>
            <a:r>
              <a:rPr lang="en-GB" sz="2400" dirty="0">
                <a:solidFill>
                  <a:srgbClr val="FF0000"/>
                </a:solidFill>
              </a:rPr>
              <a:t>6 cm</a:t>
            </a:r>
          </a:p>
        </p:txBody>
      </p:sp>
      <p:sp>
        <p:nvSpPr>
          <p:cNvPr id="37" name="Rectangle 36">
            <a:extLst>
              <a:ext uri="{FF2B5EF4-FFF2-40B4-BE49-F238E27FC236}">
                <a16:creationId xmlns:a16="http://schemas.microsoft.com/office/drawing/2014/main" id="{30283C8B-7755-4335-BEDA-8EC8E2E5431C}"/>
              </a:ext>
            </a:extLst>
          </p:cNvPr>
          <p:cNvSpPr/>
          <p:nvPr/>
        </p:nvSpPr>
        <p:spPr>
          <a:xfrm>
            <a:off x="6368491" y="2267359"/>
            <a:ext cx="1023037" cy="461665"/>
          </a:xfrm>
          <a:prstGeom prst="rect">
            <a:avLst/>
          </a:prstGeom>
        </p:spPr>
        <p:txBody>
          <a:bodyPr wrap="none">
            <a:spAutoFit/>
          </a:bodyPr>
          <a:lstStyle/>
          <a:p>
            <a:r>
              <a:rPr lang="en-GB" sz="2400" dirty="0">
                <a:solidFill>
                  <a:srgbClr val="FF0000"/>
                </a:solidFill>
              </a:rPr>
              <a:t>34 cm</a:t>
            </a:r>
          </a:p>
        </p:txBody>
      </p:sp>
      <p:sp>
        <p:nvSpPr>
          <p:cNvPr id="38" name="Rectangle 37">
            <a:extLst>
              <a:ext uri="{FF2B5EF4-FFF2-40B4-BE49-F238E27FC236}">
                <a16:creationId xmlns:a16="http://schemas.microsoft.com/office/drawing/2014/main" id="{9C2EED58-3D97-443F-9057-CF6F4F4DAFA2}"/>
              </a:ext>
            </a:extLst>
          </p:cNvPr>
          <p:cNvSpPr/>
          <p:nvPr/>
        </p:nvSpPr>
        <p:spPr>
          <a:xfrm>
            <a:off x="9509192" y="2196657"/>
            <a:ext cx="1279517" cy="461665"/>
          </a:xfrm>
          <a:prstGeom prst="rect">
            <a:avLst/>
          </a:prstGeom>
        </p:spPr>
        <p:txBody>
          <a:bodyPr wrap="none">
            <a:spAutoFit/>
          </a:bodyPr>
          <a:lstStyle/>
          <a:p>
            <a:r>
              <a:rPr lang="en-GB" sz="2400" dirty="0">
                <a:solidFill>
                  <a:srgbClr val="FF0000"/>
                </a:solidFill>
              </a:rPr>
              <a:t>6.79 cm</a:t>
            </a:r>
          </a:p>
        </p:txBody>
      </p:sp>
      <p:sp>
        <p:nvSpPr>
          <p:cNvPr id="39" name="Rectangle 38">
            <a:extLst>
              <a:ext uri="{FF2B5EF4-FFF2-40B4-BE49-F238E27FC236}">
                <a16:creationId xmlns:a16="http://schemas.microsoft.com/office/drawing/2014/main" id="{E7E830A6-954D-4379-9D12-E2A6CCBB1A73}"/>
              </a:ext>
            </a:extLst>
          </p:cNvPr>
          <p:cNvSpPr/>
          <p:nvPr/>
        </p:nvSpPr>
        <p:spPr>
          <a:xfrm>
            <a:off x="3514542" y="3295390"/>
            <a:ext cx="1109599" cy="461665"/>
          </a:xfrm>
          <a:prstGeom prst="rect">
            <a:avLst/>
          </a:prstGeom>
        </p:spPr>
        <p:txBody>
          <a:bodyPr wrap="none">
            <a:spAutoFit/>
          </a:bodyPr>
          <a:lstStyle/>
          <a:p>
            <a:r>
              <a:rPr lang="en-GB" sz="2400" dirty="0">
                <a:solidFill>
                  <a:srgbClr val="FF0000"/>
                </a:solidFill>
              </a:rPr>
              <a:t>700cm</a:t>
            </a:r>
          </a:p>
        </p:txBody>
      </p:sp>
      <p:sp>
        <p:nvSpPr>
          <p:cNvPr id="40" name="Rectangle 39">
            <a:extLst>
              <a:ext uri="{FF2B5EF4-FFF2-40B4-BE49-F238E27FC236}">
                <a16:creationId xmlns:a16="http://schemas.microsoft.com/office/drawing/2014/main" id="{6B7DBA4F-F225-4154-AE4B-3DBFE0D5AAD4}"/>
              </a:ext>
            </a:extLst>
          </p:cNvPr>
          <p:cNvSpPr/>
          <p:nvPr/>
        </p:nvSpPr>
        <p:spPr>
          <a:xfrm>
            <a:off x="6242894" y="3287241"/>
            <a:ext cx="1383712" cy="461665"/>
          </a:xfrm>
          <a:prstGeom prst="rect">
            <a:avLst/>
          </a:prstGeom>
        </p:spPr>
        <p:txBody>
          <a:bodyPr wrap="none">
            <a:spAutoFit/>
          </a:bodyPr>
          <a:lstStyle/>
          <a:p>
            <a:r>
              <a:rPr lang="en-GB" sz="2400" dirty="0">
                <a:solidFill>
                  <a:srgbClr val="FF0000"/>
                </a:solidFill>
              </a:rPr>
              <a:t>90 400m</a:t>
            </a:r>
          </a:p>
        </p:txBody>
      </p:sp>
      <p:sp>
        <p:nvSpPr>
          <p:cNvPr id="41" name="TextBox 40">
            <a:extLst>
              <a:ext uri="{FF2B5EF4-FFF2-40B4-BE49-F238E27FC236}">
                <a16:creationId xmlns:a16="http://schemas.microsoft.com/office/drawing/2014/main" id="{0D27260E-FE16-4E5E-95D7-4080449711D2}"/>
              </a:ext>
            </a:extLst>
          </p:cNvPr>
          <p:cNvSpPr txBox="1"/>
          <p:nvPr/>
        </p:nvSpPr>
        <p:spPr>
          <a:xfrm>
            <a:off x="9200992" y="3305152"/>
            <a:ext cx="1445576" cy="461665"/>
          </a:xfrm>
          <a:prstGeom prst="rect">
            <a:avLst/>
          </a:prstGeom>
          <a:noFill/>
        </p:spPr>
        <p:txBody>
          <a:bodyPr wrap="square" rtlCol="0">
            <a:spAutoFit/>
          </a:bodyPr>
          <a:lstStyle/>
          <a:p>
            <a:r>
              <a:rPr lang="en-GB" sz="2400" dirty="0">
                <a:solidFill>
                  <a:srgbClr val="FF0000"/>
                </a:solidFill>
              </a:rPr>
              <a:t>430 cm</a:t>
            </a:r>
          </a:p>
        </p:txBody>
      </p:sp>
      <p:sp>
        <p:nvSpPr>
          <p:cNvPr id="42" name="TextBox 41">
            <a:extLst>
              <a:ext uri="{FF2B5EF4-FFF2-40B4-BE49-F238E27FC236}">
                <a16:creationId xmlns:a16="http://schemas.microsoft.com/office/drawing/2014/main" id="{37780BEE-E3F9-42B1-8903-8E85EC43020D}"/>
              </a:ext>
            </a:extLst>
          </p:cNvPr>
          <p:cNvSpPr txBox="1"/>
          <p:nvPr/>
        </p:nvSpPr>
        <p:spPr>
          <a:xfrm>
            <a:off x="3909371" y="4314736"/>
            <a:ext cx="714770" cy="461665"/>
          </a:xfrm>
          <a:prstGeom prst="rect">
            <a:avLst/>
          </a:prstGeom>
          <a:noFill/>
        </p:spPr>
        <p:txBody>
          <a:bodyPr wrap="square" rtlCol="0">
            <a:spAutoFit/>
          </a:bodyPr>
          <a:lstStyle/>
          <a:p>
            <a:r>
              <a:rPr lang="en-GB" sz="2400" dirty="0">
                <a:solidFill>
                  <a:srgbClr val="FF0000"/>
                </a:solidFill>
              </a:rPr>
              <a:t>8m</a:t>
            </a:r>
          </a:p>
        </p:txBody>
      </p:sp>
      <p:sp>
        <p:nvSpPr>
          <p:cNvPr id="43" name="Rectangle 42">
            <a:extLst>
              <a:ext uri="{FF2B5EF4-FFF2-40B4-BE49-F238E27FC236}">
                <a16:creationId xmlns:a16="http://schemas.microsoft.com/office/drawing/2014/main" id="{DF0368C2-D3DD-43C0-B596-5438716E6266}"/>
              </a:ext>
            </a:extLst>
          </p:cNvPr>
          <p:cNvSpPr/>
          <p:nvPr/>
        </p:nvSpPr>
        <p:spPr>
          <a:xfrm>
            <a:off x="6638414" y="4341872"/>
            <a:ext cx="1212191" cy="461665"/>
          </a:xfrm>
          <a:prstGeom prst="rect">
            <a:avLst/>
          </a:prstGeom>
        </p:spPr>
        <p:txBody>
          <a:bodyPr wrap="none">
            <a:spAutoFit/>
          </a:bodyPr>
          <a:lstStyle/>
          <a:p>
            <a:r>
              <a:rPr lang="en-GB" sz="2400" dirty="0">
                <a:solidFill>
                  <a:srgbClr val="FF0000"/>
                </a:solidFill>
              </a:rPr>
              <a:t>0.776m</a:t>
            </a:r>
          </a:p>
        </p:txBody>
      </p:sp>
      <p:sp>
        <p:nvSpPr>
          <p:cNvPr id="44" name="Rectangle 43">
            <a:extLst>
              <a:ext uri="{FF2B5EF4-FFF2-40B4-BE49-F238E27FC236}">
                <a16:creationId xmlns:a16="http://schemas.microsoft.com/office/drawing/2014/main" id="{88A76BF8-E983-447D-85B4-063DD1FDE153}"/>
              </a:ext>
            </a:extLst>
          </p:cNvPr>
          <p:cNvSpPr/>
          <p:nvPr/>
        </p:nvSpPr>
        <p:spPr>
          <a:xfrm>
            <a:off x="9264678" y="4276047"/>
            <a:ext cx="1040670" cy="461665"/>
          </a:xfrm>
          <a:prstGeom prst="rect">
            <a:avLst/>
          </a:prstGeom>
        </p:spPr>
        <p:txBody>
          <a:bodyPr wrap="none">
            <a:spAutoFit/>
          </a:bodyPr>
          <a:lstStyle/>
          <a:p>
            <a:r>
              <a:rPr lang="en-GB" sz="2400" dirty="0">
                <a:solidFill>
                  <a:srgbClr val="FF0000"/>
                </a:solidFill>
              </a:rPr>
              <a:t>0.06m</a:t>
            </a:r>
          </a:p>
        </p:txBody>
      </p:sp>
      <p:sp>
        <p:nvSpPr>
          <p:cNvPr id="45" name="TextBox 44">
            <a:extLst>
              <a:ext uri="{FF2B5EF4-FFF2-40B4-BE49-F238E27FC236}">
                <a16:creationId xmlns:a16="http://schemas.microsoft.com/office/drawing/2014/main" id="{B813D8AF-7D71-40C4-B0DA-A0AB5F9D34F9}"/>
              </a:ext>
            </a:extLst>
          </p:cNvPr>
          <p:cNvSpPr txBox="1"/>
          <p:nvPr/>
        </p:nvSpPr>
        <p:spPr>
          <a:xfrm>
            <a:off x="3564124" y="5312597"/>
            <a:ext cx="1286659" cy="461665"/>
          </a:xfrm>
          <a:prstGeom prst="rect">
            <a:avLst/>
          </a:prstGeom>
          <a:noFill/>
        </p:spPr>
        <p:txBody>
          <a:bodyPr wrap="square" rtlCol="0">
            <a:spAutoFit/>
          </a:bodyPr>
          <a:lstStyle/>
          <a:p>
            <a:r>
              <a:rPr lang="en-GB" sz="2400" dirty="0">
                <a:solidFill>
                  <a:srgbClr val="FF0000"/>
                </a:solidFill>
              </a:rPr>
              <a:t>5000m</a:t>
            </a:r>
          </a:p>
        </p:txBody>
      </p:sp>
      <p:sp>
        <p:nvSpPr>
          <p:cNvPr id="46" name="Rectangle 45">
            <a:extLst>
              <a:ext uri="{FF2B5EF4-FFF2-40B4-BE49-F238E27FC236}">
                <a16:creationId xmlns:a16="http://schemas.microsoft.com/office/drawing/2014/main" id="{55107C1E-37AA-4960-9605-52242D220371}"/>
              </a:ext>
            </a:extLst>
          </p:cNvPr>
          <p:cNvSpPr/>
          <p:nvPr/>
        </p:nvSpPr>
        <p:spPr>
          <a:xfrm>
            <a:off x="6419619" y="5302007"/>
            <a:ext cx="1383712" cy="461665"/>
          </a:xfrm>
          <a:prstGeom prst="rect">
            <a:avLst/>
          </a:prstGeom>
        </p:spPr>
        <p:txBody>
          <a:bodyPr wrap="none">
            <a:spAutoFit/>
          </a:bodyPr>
          <a:lstStyle/>
          <a:p>
            <a:r>
              <a:rPr lang="en-GB" sz="2400" dirty="0">
                <a:solidFill>
                  <a:srgbClr val="FF0000"/>
                </a:solidFill>
              </a:rPr>
              <a:t>63 000m</a:t>
            </a:r>
          </a:p>
        </p:txBody>
      </p:sp>
      <p:sp>
        <p:nvSpPr>
          <p:cNvPr id="47" name="Rectangle 46">
            <a:extLst>
              <a:ext uri="{FF2B5EF4-FFF2-40B4-BE49-F238E27FC236}">
                <a16:creationId xmlns:a16="http://schemas.microsoft.com/office/drawing/2014/main" id="{B023E04A-190D-444D-AF6A-784BE930D180}"/>
              </a:ext>
            </a:extLst>
          </p:cNvPr>
          <p:cNvSpPr/>
          <p:nvPr/>
        </p:nvSpPr>
        <p:spPr>
          <a:xfrm>
            <a:off x="9676316" y="5290895"/>
            <a:ext cx="1281120" cy="461665"/>
          </a:xfrm>
          <a:prstGeom prst="rect">
            <a:avLst/>
          </a:prstGeom>
        </p:spPr>
        <p:txBody>
          <a:bodyPr wrap="none">
            <a:spAutoFit/>
          </a:bodyPr>
          <a:lstStyle/>
          <a:p>
            <a:r>
              <a:rPr lang="en-GB" sz="2400" dirty="0">
                <a:solidFill>
                  <a:srgbClr val="FF0000"/>
                </a:solidFill>
              </a:rPr>
              <a:t>2560km</a:t>
            </a:r>
          </a:p>
        </p:txBody>
      </p:sp>
      <p:sp>
        <p:nvSpPr>
          <p:cNvPr id="48" name="Rectangle 47">
            <a:extLst>
              <a:ext uri="{FF2B5EF4-FFF2-40B4-BE49-F238E27FC236}">
                <a16:creationId xmlns:a16="http://schemas.microsoft.com/office/drawing/2014/main" id="{816F242B-98B3-4252-9C94-4603D6481709}"/>
              </a:ext>
            </a:extLst>
          </p:cNvPr>
          <p:cNvSpPr/>
          <p:nvPr/>
        </p:nvSpPr>
        <p:spPr>
          <a:xfrm>
            <a:off x="4014294" y="6250809"/>
            <a:ext cx="766557" cy="461665"/>
          </a:xfrm>
          <a:prstGeom prst="rect">
            <a:avLst/>
          </a:prstGeom>
        </p:spPr>
        <p:txBody>
          <a:bodyPr wrap="none">
            <a:spAutoFit/>
          </a:bodyPr>
          <a:lstStyle/>
          <a:p>
            <a:r>
              <a:rPr lang="en-GB" sz="2400" dirty="0">
                <a:solidFill>
                  <a:srgbClr val="FF0000"/>
                </a:solidFill>
              </a:rPr>
              <a:t>6km</a:t>
            </a:r>
          </a:p>
        </p:txBody>
      </p:sp>
      <p:sp>
        <p:nvSpPr>
          <p:cNvPr id="49" name="Rectangle 48">
            <a:extLst>
              <a:ext uri="{FF2B5EF4-FFF2-40B4-BE49-F238E27FC236}">
                <a16:creationId xmlns:a16="http://schemas.microsoft.com/office/drawing/2014/main" id="{0360BCCC-906D-4131-9F1C-C6030871005A}"/>
              </a:ext>
            </a:extLst>
          </p:cNvPr>
          <p:cNvSpPr/>
          <p:nvPr/>
        </p:nvSpPr>
        <p:spPr>
          <a:xfrm>
            <a:off x="6866621" y="6239007"/>
            <a:ext cx="1366080" cy="461665"/>
          </a:xfrm>
          <a:prstGeom prst="rect">
            <a:avLst/>
          </a:prstGeom>
        </p:spPr>
        <p:txBody>
          <a:bodyPr wrap="none">
            <a:spAutoFit/>
          </a:bodyPr>
          <a:lstStyle/>
          <a:p>
            <a:r>
              <a:rPr lang="en-GB" sz="2400" dirty="0">
                <a:solidFill>
                  <a:srgbClr val="FF0000"/>
                </a:solidFill>
              </a:rPr>
              <a:t>0.807km</a:t>
            </a:r>
          </a:p>
        </p:txBody>
      </p:sp>
      <p:sp>
        <p:nvSpPr>
          <p:cNvPr id="50" name="Rectangle 49">
            <a:extLst>
              <a:ext uri="{FF2B5EF4-FFF2-40B4-BE49-F238E27FC236}">
                <a16:creationId xmlns:a16="http://schemas.microsoft.com/office/drawing/2014/main" id="{0543F25F-2E29-4149-9F60-B9DF75C1802E}"/>
              </a:ext>
            </a:extLst>
          </p:cNvPr>
          <p:cNvSpPr/>
          <p:nvPr/>
        </p:nvSpPr>
        <p:spPr>
          <a:xfrm>
            <a:off x="9804022" y="6168557"/>
            <a:ext cx="1366080" cy="461665"/>
          </a:xfrm>
          <a:prstGeom prst="rect">
            <a:avLst/>
          </a:prstGeom>
        </p:spPr>
        <p:txBody>
          <a:bodyPr wrap="none">
            <a:spAutoFit/>
          </a:bodyPr>
          <a:lstStyle/>
          <a:p>
            <a:r>
              <a:rPr lang="en-GB" sz="2400" dirty="0">
                <a:solidFill>
                  <a:srgbClr val="FF0000"/>
                </a:solidFill>
              </a:rPr>
              <a:t>0.062km</a:t>
            </a:r>
          </a:p>
        </p:txBody>
      </p:sp>
    </p:spTree>
    <p:extLst>
      <p:ext uri="{BB962C8B-B14F-4D97-AF65-F5344CB8AC3E}">
        <p14:creationId xmlns:p14="http://schemas.microsoft.com/office/powerpoint/2010/main" val="93954575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6" grpId="0"/>
      <p:bldP spid="37" grpId="0"/>
      <p:bldP spid="38" grpId="0"/>
      <p:bldP spid="39" grpId="0"/>
      <p:bldP spid="40" grpId="0"/>
      <p:bldP spid="41" grpId="0"/>
      <p:bldP spid="42" grpId="0"/>
      <p:bldP spid="43" grpId="0"/>
      <p:bldP spid="44" grpId="0"/>
      <p:bldP spid="45" grpId="0"/>
      <p:bldP spid="46" grpId="0"/>
      <p:bldP spid="47" grpId="0"/>
      <p:bldP spid="48" grpId="0"/>
      <p:bldP spid="49" grpId="0"/>
      <p:bldP spid="5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Skill Check: Metric Conversions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4385803" y="1565777"/>
            <a:ext cx="8424936" cy="1569660"/>
          </a:xfrm>
          <a:prstGeom prst="rect">
            <a:avLst/>
          </a:prstGeom>
          <a:noFill/>
        </p:spPr>
        <p:txBody>
          <a:bodyPr wrap="square" rtlCol="0">
            <a:spAutoFit/>
          </a:bodyPr>
          <a:lstStyle/>
          <a:p>
            <a:pPr marL="457200" indent="-457200">
              <a:buAutoNum type="arabicPeriod"/>
            </a:pPr>
            <a:endParaRPr lang="en-GB" sz="2400" dirty="0"/>
          </a:p>
          <a:p>
            <a:pPr marL="457200" indent="-457200">
              <a:buAutoNum type="arabicPeriod"/>
            </a:pPr>
            <a:endParaRPr lang="en-GB" sz="2400" dirty="0"/>
          </a:p>
          <a:p>
            <a:pPr marL="457200" indent="-457200">
              <a:buAutoNum type="arabicPeriod"/>
            </a:pPr>
            <a:endParaRPr lang="en-GB" sz="2400" dirty="0"/>
          </a:p>
          <a:p>
            <a:pPr marL="457200" indent="-457200">
              <a:buAutoNum type="arabicPeriod"/>
            </a:pPr>
            <a:endParaRPr lang="en-GB" sz="2400" dirty="0"/>
          </a:p>
        </p:txBody>
      </p:sp>
      <p:sp>
        <p:nvSpPr>
          <p:cNvPr id="3" name="TextBox 2">
            <a:extLst>
              <a:ext uri="{FF2B5EF4-FFF2-40B4-BE49-F238E27FC236}">
                <a16:creationId xmlns:a16="http://schemas.microsoft.com/office/drawing/2014/main" id="{0A861E43-DD7F-4FB3-BD98-99D04F618077}"/>
              </a:ext>
            </a:extLst>
          </p:cNvPr>
          <p:cNvSpPr txBox="1"/>
          <p:nvPr/>
        </p:nvSpPr>
        <p:spPr>
          <a:xfrm>
            <a:off x="2386296" y="808054"/>
            <a:ext cx="6624736" cy="461665"/>
          </a:xfrm>
          <a:prstGeom prst="rect">
            <a:avLst/>
          </a:prstGeom>
          <a:noFill/>
        </p:spPr>
        <p:txBody>
          <a:bodyPr wrap="square" rtlCol="0">
            <a:spAutoFit/>
          </a:bodyPr>
          <a:lstStyle/>
          <a:p>
            <a:r>
              <a:rPr lang="en-GB" sz="2400" dirty="0"/>
              <a:t>4. Change the following masses into g</a:t>
            </a:r>
          </a:p>
        </p:txBody>
      </p:sp>
      <p:sp>
        <p:nvSpPr>
          <p:cNvPr id="4" name="TextBox 3">
            <a:extLst>
              <a:ext uri="{FF2B5EF4-FFF2-40B4-BE49-F238E27FC236}">
                <a16:creationId xmlns:a16="http://schemas.microsoft.com/office/drawing/2014/main" id="{0BC8D83D-4A04-44D8-A405-221F3C342EAA}"/>
              </a:ext>
            </a:extLst>
          </p:cNvPr>
          <p:cNvSpPr txBox="1"/>
          <p:nvPr/>
        </p:nvSpPr>
        <p:spPr>
          <a:xfrm>
            <a:off x="2346890" y="1839009"/>
            <a:ext cx="6120680" cy="461665"/>
          </a:xfrm>
          <a:prstGeom prst="rect">
            <a:avLst/>
          </a:prstGeom>
          <a:noFill/>
        </p:spPr>
        <p:txBody>
          <a:bodyPr wrap="square" rtlCol="0">
            <a:spAutoFit/>
          </a:bodyPr>
          <a:lstStyle/>
          <a:p>
            <a:r>
              <a:rPr lang="en-GB" sz="2400" dirty="0"/>
              <a:t>Change the following masses into kg</a:t>
            </a:r>
          </a:p>
        </p:txBody>
      </p:sp>
      <p:sp>
        <p:nvSpPr>
          <p:cNvPr id="5" name="TextBox 4">
            <a:extLst>
              <a:ext uri="{FF2B5EF4-FFF2-40B4-BE49-F238E27FC236}">
                <a16:creationId xmlns:a16="http://schemas.microsoft.com/office/drawing/2014/main" id="{A706DAFB-D753-4587-88FC-03CE3F25DCA6}"/>
              </a:ext>
            </a:extLst>
          </p:cNvPr>
          <p:cNvSpPr txBox="1"/>
          <p:nvPr/>
        </p:nvSpPr>
        <p:spPr>
          <a:xfrm>
            <a:off x="2369266" y="2969444"/>
            <a:ext cx="8282161" cy="461665"/>
          </a:xfrm>
          <a:prstGeom prst="rect">
            <a:avLst/>
          </a:prstGeom>
          <a:noFill/>
        </p:spPr>
        <p:txBody>
          <a:bodyPr wrap="square" rtlCol="0">
            <a:spAutoFit/>
          </a:bodyPr>
          <a:lstStyle/>
          <a:p>
            <a:r>
              <a:rPr lang="en-GB" sz="2400" dirty="0"/>
              <a:t>5. Copy and complete the following statements</a:t>
            </a:r>
          </a:p>
        </p:txBody>
      </p:sp>
      <p:sp>
        <p:nvSpPr>
          <p:cNvPr id="6" name="TextBox 5">
            <a:extLst>
              <a:ext uri="{FF2B5EF4-FFF2-40B4-BE49-F238E27FC236}">
                <a16:creationId xmlns:a16="http://schemas.microsoft.com/office/drawing/2014/main" id="{DDC46B50-FBC1-4EAE-A0DE-8C715AF78D6D}"/>
              </a:ext>
            </a:extLst>
          </p:cNvPr>
          <p:cNvSpPr txBox="1"/>
          <p:nvPr/>
        </p:nvSpPr>
        <p:spPr>
          <a:xfrm>
            <a:off x="2585603" y="3672532"/>
            <a:ext cx="2880320" cy="461665"/>
          </a:xfrm>
          <a:prstGeom prst="rect">
            <a:avLst/>
          </a:prstGeom>
          <a:noFill/>
        </p:spPr>
        <p:txBody>
          <a:bodyPr wrap="square" rtlCol="0">
            <a:spAutoFit/>
          </a:bodyPr>
          <a:lstStyle/>
          <a:p>
            <a:r>
              <a:rPr lang="en-GB" sz="2400" dirty="0"/>
              <a:t>(a) 320 mm =</a:t>
            </a:r>
          </a:p>
        </p:txBody>
      </p:sp>
      <p:sp>
        <p:nvSpPr>
          <p:cNvPr id="7" name="Rectangle 6">
            <a:extLst>
              <a:ext uri="{FF2B5EF4-FFF2-40B4-BE49-F238E27FC236}">
                <a16:creationId xmlns:a16="http://schemas.microsoft.com/office/drawing/2014/main" id="{A473014F-4FE0-452C-96CA-8429AD48326A}"/>
              </a:ext>
            </a:extLst>
          </p:cNvPr>
          <p:cNvSpPr/>
          <p:nvPr/>
        </p:nvSpPr>
        <p:spPr>
          <a:xfrm>
            <a:off x="2470071" y="4172182"/>
            <a:ext cx="2194832" cy="461665"/>
          </a:xfrm>
          <a:prstGeom prst="rect">
            <a:avLst/>
          </a:prstGeom>
        </p:spPr>
        <p:txBody>
          <a:bodyPr wrap="none">
            <a:spAutoFit/>
          </a:bodyPr>
          <a:lstStyle/>
          <a:p>
            <a:r>
              <a:rPr lang="en-GB" sz="2400" dirty="0"/>
              <a:t>(b) 6420 mm =</a:t>
            </a:r>
          </a:p>
        </p:txBody>
      </p:sp>
      <p:sp>
        <p:nvSpPr>
          <p:cNvPr id="8" name="Rectangle 7">
            <a:extLst>
              <a:ext uri="{FF2B5EF4-FFF2-40B4-BE49-F238E27FC236}">
                <a16:creationId xmlns:a16="http://schemas.microsoft.com/office/drawing/2014/main" id="{FC77975B-ECF0-43B5-9A7A-CACBE73E6672}"/>
              </a:ext>
            </a:extLst>
          </p:cNvPr>
          <p:cNvSpPr/>
          <p:nvPr/>
        </p:nvSpPr>
        <p:spPr>
          <a:xfrm>
            <a:off x="6610341" y="3647859"/>
            <a:ext cx="1903085" cy="461665"/>
          </a:xfrm>
          <a:prstGeom prst="rect">
            <a:avLst/>
          </a:prstGeom>
        </p:spPr>
        <p:txBody>
          <a:bodyPr wrap="none">
            <a:spAutoFit/>
          </a:bodyPr>
          <a:lstStyle/>
          <a:p>
            <a:r>
              <a:rPr lang="en-GB" sz="2400" dirty="0"/>
              <a:t>(c) 224 cm =</a:t>
            </a:r>
          </a:p>
        </p:txBody>
      </p:sp>
      <p:sp>
        <p:nvSpPr>
          <p:cNvPr id="9" name="Rectangle 8">
            <a:extLst>
              <a:ext uri="{FF2B5EF4-FFF2-40B4-BE49-F238E27FC236}">
                <a16:creationId xmlns:a16="http://schemas.microsoft.com/office/drawing/2014/main" id="{22A17081-3B1F-402E-B3EC-AB2A497462C9}"/>
              </a:ext>
            </a:extLst>
          </p:cNvPr>
          <p:cNvSpPr/>
          <p:nvPr/>
        </p:nvSpPr>
        <p:spPr>
          <a:xfrm>
            <a:off x="6947664" y="4149759"/>
            <a:ext cx="1595309" cy="461665"/>
          </a:xfrm>
          <a:prstGeom prst="rect">
            <a:avLst/>
          </a:prstGeom>
        </p:spPr>
        <p:txBody>
          <a:bodyPr wrap="none">
            <a:spAutoFit/>
          </a:bodyPr>
          <a:lstStyle/>
          <a:p>
            <a:r>
              <a:rPr lang="en-GB" sz="2400" dirty="0"/>
              <a:t>(d) 45 m =</a:t>
            </a:r>
          </a:p>
        </p:txBody>
      </p:sp>
      <p:sp>
        <p:nvSpPr>
          <p:cNvPr id="10" name="Rectangle 9">
            <a:extLst>
              <a:ext uri="{FF2B5EF4-FFF2-40B4-BE49-F238E27FC236}">
                <a16:creationId xmlns:a16="http://schemas.microsoft.com/office/drawing/2014/main" id="{4D3BC941-9930-48DF-A693-D95657098F31}"/>
              </a:ext>
            </a:extLst>
          </p:cNvPr>
          <p:cNvSpPr/>
          <p:nvPr/>
        </p:nvSpPr>
        <p:spPr>
          <a:xfrm>
            <a:off x="2382870" y="1309547"/>
            <a:ext cx="1228221" cy="461665"/>
          </a:xfrm>
          <a:prstGeom prst="rect">
            <a:avLst/>
          </a:prstGeom>
        </p:spPr>
        <p:txBody>
          <a:bodyPr wrap="none">
            <a:spAutoFit/>
          </a:bodyPr>
          <a:lstStyle/>
          <a:p>
            <a:r>
              <a:rPr lang="en-GB" sz="2400" dirty="0"/>
              <a:t>(a) 6 kg</a:t>
            </a:r>
          </a:p>
        </p:txBody>
      </p:sp>
      <p:sp>
        <p:nvSpPr>
          <p:cNvPr id="11" name="Rectangle 10">
            <a:extLst>
              <a:ext uri="{FF2B5EF4-FFF2-40B4-BE49-F238E27FC236}">
                <a16:creationId xmlns:a16="http://schemas.microsoft.com/office/drawing/2014/main" id="{272C52D4-00B3-4625-9718-593C2B157947}"/>
              </a:ext>
            </a:extLst>
          </p:cNvPr>
          <p:cNvSpPr/>
          <p:nvPr/>
        </p:nvSpPr>
        <p:spPr>
          <a:xfrm>
            <a:off x="4766052" y="1320983"/>
            <a:ext cx="1399742" cy="461665"/>
          </a:xfrm>
          <a:prstGeom prst="rect">
            <a:avLst/>
          </a:prstGeom>
        </p:spPr>
        <p:txBody>
          <a:bodyPr wrap="none">
            <a:spAutoFit/>
          </a:bodyPr>
          <a:lstStyle/>
          <a:p>
            <a:r>
              <a:rPr lang="en-GB" sz="2400" dirty="0"/>
              <a:t>(b) 15 kg</a:t>
            </a:r>
          </a:p>
        </p:txBody>
      </p:sp>
      <p:sp>
        <p:nvSpPr>
          <p:cNvPr id="12" name="Rectangle 11">
            <a:extLst>
              <a:ext uri="{FF2B5EF4-FFF2-40B4-BE49-F238E27FC236}">
                <a16:creationId xmlns:a16="http://schemas.microsoft.com/office/drawing/2014/main" id="{104707FA-4E3F-4017-A16B-4CA7C241DBE6}"/>
              </a:ext>
            </a:extLst>
          </p:cNvPr>
          <p:cNvSpPr/>
          <p:nvPr/>
        </p:nvSpPr>
        <p:spPr>
          <a:xfrm>
            <a:off x="7438453" y="1311899"/>
            <a:ext cx="1467068" cy="461665"/>
          </a:xfrm>
          <a:prstGeom prst="rect">
            <a:avLst/>
          </a:prstGeom>
        </p:spPr>
        <p:txBody>
          <a:bodyPr wrap="none">
            <a:spAutoFit/>
          </a:bodyPr>
          <a:lstStyle/>
          <a:p>
            <a:r>
              <a:rPr lang="en-GB" sz="2400" dirty="0"/>
              <a:t>(c) 1.7 kg</a:t>
            </a:r>
          </a:p>
        </p:txBody>
      </p:sp>
      <p:sp>
        <p:nvSpPr>
          <p:cNvPr id="14" name="Rectangle 13">
            <a:extLst>
              <a:ext uri="{FF2B5EF4-FFF2-40B4-BE49-F238E27FC236}">
                <a16:creationId xmlns:a16="http://schemas.microsoft.com/office/drawing/2014/main" id="{38C665AE-1864-450E-86C0-B31E5894C816}"/>
              </a:ext>
            </a:extLst>
          </p:cNvPr>
          <p:cNvSpPr/>
          <p:nvPr/>
        </p:nvSpPr>
        <p:spPr bwMode="auto">
          <a:xfrm>
            <a:off x="8524361" y="4186476"/>
            <a:ext cx="1048610" cy="36004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8" name="Rectangle 17">
            <a:extLst>
              <a:ext uri="{FF2B5EF4-FFF2-40B4-BE49-F238E27FC236}">
                <a16:creationId xmlns:a16="http://schemas.microsoft.com/office/drawing/2014/main" id="{68BFDC9F-47DD-4D35-BD5B-88CF0567FE15}"/>
              </a:ext>
            </a:extLst>
          </p:cNvPr>
          <p:cNvSpPr/>
          <p:nvPr/>
        </p:nvSpPr>
        <p:spPr bwMode="auto">
          <a:xfrm>
            <a:off x="8513426" y="3693951"/>
            <a:ext cx="1048610" cy="36004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9" name="Rectangle 18">
            <a:extLst>
              <a:ext uri="{FF2B5EF4-FFF2-40B4-BE49-F238E27FC236}">
                <a16:creationId xmlns:a16="http://schemas.microsoft.com/office/drawing/2014/main" id="{2FFBCED6-A06F-4248-B312-69176C1A4F52}"/>
              </a:ext>
            </a:extLst>
          </p:cNvPr>
          <p:cNvSpPr/>
          <p:nvPr/>
        </p:nvSpPr>
        <p:spPr bwMode="auto">
          <a:xfrm>
            <a:off x="4655808" y="4220329"/>
            <a:ext cx="1048610" cy="36004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0" name="Rectangle 19">
            <a:extLst>
              <a:ext uri="{FF2B5EF4-FFF2-40B4-BE49-F238E27FC236}">
                <a16:creationId xmlns:a16="http://schemas.microsoft.com/office/drawing/2014/main" id="{3506591C-ABCB-4E93-881F-859AA99BD959}"/>
              </a:ext>
            </a:extLst>
          </p:cNvPr>
          <p:cNvSpPr/>
          <p:nvPr/>
        </p:nvSpPr>
        <p:spPr bwMode="auto">
          <a:xfrm>
            <a:off x="4632110" y="3698671"/>
            <a:ext cx="1048610" cy="36004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 name="TextBox 14">
            <a:extLst>
              <a:ext uri="{FF2B5EF4-FFF2-40B4-BE49-F238E27FC236}">
                <a16:creationId xmlns:a16="http://schemas.microsoft.com/office/drawing/2014/main" id="{1EB1DABD-F76E-4B47-A723-3D32469A2D46}"/>
              </a:ext>
            </a:extLst>
          </p:cNvPr>
          <p:cNvSpPr txBox="1"/>
          <p:nvPr/>
        </p:nvSpPr>
        <p:spPr>
          <a:xfrm>
            <a:off x="5691452" y="3661843"/>
            <a:ext cx="604677" cy="461665"/>
          </a:xfrm>
          <a:prstGeom prst="rect">
            <a:avLst/>
          </a:prstGeom>
          <a:noFill/>
        </p:spPr>
        <p:txBody>
          <a:bodyPr wrap="square" rtlCol="0">
            <a:spAutoFit/>
          </a:bodyPr>
          <a:lstStyle/>
          <a:p>
            <a:r>
              <a:rPr lang="en-GB" sz="2400" dirty="0"/>
              <a:t>m</a:t>
            </a:r>
          </a:p>
        </p:txBody>
      </p:sp>
      <p:sp>
        <p:nvSpPr>
          <p:cNvPr id="16" name="Rectangle 15">
            <a:extLst>
              <a:ext uri="{FF2B5EF4-FFF2-40B4-BE49-F238E27FC236}">
                <a16:creationId xmlns:a16="http://schemas.microsoft.com/office/drawing/2014/main" id="{2C619399-AF63-4223-877C-0BBE297E5647}"/>
              </a:ext>
            </a:extLst>
          </p:cNvPr>
          <p:cNvSpPr/>
          <p:nvPr/>
        </p:nvSpPr>
        <p:spPr>
          <a:xfrm>
            <a:off x="5722585" y="4143657"/>
            <a:ext cx="441146" cy="461665"/>
          </a:xfrm>
          <a:prstGeom prst="rect">
            <a:avLst/>
          </a:prstGeom>
        </p:spPr>
        <p:txBody>
          <a:bodyPr wrap="none">
            <a:spAutoFit/>
          </a:bodyPr>
          <a:lstStyle/>
          <a:p>
            <a:r>
              <a:rPr lang="en-GB" sz="2400" dirty="0"/>
              <a:t>m</a:t>
            </a:r>
          </a:p>
        </p:txBody>
      </p:sp>
      <p:sp>
        <p:nvSpPr>
          <p:cNvPr id="17" name="Rectangle 16">
            <a:extLst>
              <a:ext uri="{FF2B5EF4-FFF2-40B4-BE49-F238E27FC236}">
                <a16:creationId xmlns:a16="http://schemas.microsoft.com/office/drawing/2014/main" id="{EB3F9674-9981-4FBB-9839-FE268E82493D}"/>
              </a:ext>
            </a:extLst>
          </p:cNvPr>
          <p:cNvSpPr/>
          <p:nvPr/>
        </p:nvSpPr>
        <p:spPr>
          <a:xfrm>
            <a:off x="9568136" y="3623261"/>
            <a:ext cx="697627" cy="461665"/>
          </a:xfrm>
          <a:prstGeom prst="rect">
            <a:avLst/>
          </a:prstGeom>
        </p:spPr>
        <p:txBody>
          <a:bodyPr wrap="none">
            <a:spAutoFit/>
          </a:bodyPr>
          <a:lstStyle/>
          <a:p>
            <a:r>
              <a:rPr lang="en-GB" sz="2400" dirty="0"/>
              <a:t>mm</a:t>
            </a:r>
          </a:p>
        </p:txBody>
      </p:sp>
      <p:sp>
        <p:nvSpPr>
          <p:cNvPr id="21" name="Rectangle 20">
            <a:extLst>
              <a:ext uri="{FF2B5EF4-FFF2-40B4-BE49-F238E27FC236}">
                <a16:creationId xmlns:a16="http://schemas.microsoft.com/office/drawing/2014/main" id="{AE71A16D-A2EB-41AD-A40C-82858CC8502C}"/>
              </a:ext>
            </a:extLst>
          </p:cNvPr>
          <p:cNvSpPr/>
          <p:nvPr/>
        </p:nvSpPr>
        <p:spPr>
          <a:xfrm>
            <a:off x="9621057" y="4118827"/>
            <a:ext cx="697627" cy="461665"/>
          </a:xfrm>
          <a:prstGeom prst="rect">
            <a:avLst/>
          </a:prstGeom>
        </p:spPr>
        <p:txBody>
          <a:bodyPr wrap="none">
            <a:spAutoFit/>
          </a:bodyPr>
          <a:lstStyle/>
          <a:p>
            <a:r>
              <a:rPr lang="en-GB" sz="2400" dirty="0"/>
              <a:t>mm</a:t>
            </a:r>
          </a:p>
        </p:txBody>
      </p:sp>
      <p:sp>
        <p:nvSpPr>
          <p:cNvPr id="22" name="TextBox 21">
            <a:extLst>
              <a:ext uri="{FF2B5EF4-FFF2-40B4-BE49-F238E27FC236}">
                <a16:creationId xmlns:a16="http://schemas.microsoft.com/office/drawing/2014/main" id="{2D557724-55F9-409A-9494-7136FFD587FA}"/>
              </a:ext>
            </a:extLst>
          </p:cNvPr>
          <p:cNvSpPr txBox="1"/>
          <p:nvPr/>
        </p:nvSpPr>
        <p:spPr>
          <a:xfrm>
            <a:off x="2339998" y="2365603"/>
            <a:ext cx="1947242" cy="461665"/>
          </a:xfrm>
          <a:prstGeom prst="rect">
            <a:avLst/>
          </a:prstGeom>
          <a:noFill/>
        </p:spPr>
        <p:txBody>
          <a:bodyPr wrap="square" rtlCol="0">
            <a:spAutoFit/>
          </a:bodyPr>
          <a:lstStyle/>
          <a:p>
            <a:r>
              <a:rPr lang="en-GB" sz="2400" dirty="0"/>
              <a:t>(a) 3000g</a:t>
            </a:r>
          </a:p>
        </p:txBody>
      </p:sp>
      <p:sp>
        <p:nvSpPr>
          <p:cNvPr id="23" name="Rectangle 22">
            <a:extLst>
              <a:ext uri="{FF2B5EF4-FFF2-40B4-BE49-F238E27FC236}">
                <a16:creationId xmlns:a16="http://schemas.microsoft.com/office/drawing/2014/main" id="{B76658ED-DCD9-4310-9047-1F50DBB202BA}"/>
              </a:ext>
            </a:extLst>
          </p:cNvPr>
          <p:cNvSpPr/>
          <p:nvPr/>
        </p:nvSpPr>
        <p:spPr>
          <a:xfrm>
            <a:off x="4724371" y="2372468"/>
            <a:ext cx="1760418" cy="461665"/>
          </a:xfrm>
          <a:prstGeom prst="rect">
            <a:avLst/>
          </a:prstGeom>
        </p:spPr>
        <p:txBody>
          <a:bodyPr wrap="none">
            <a:spAutoFit/>
          </a:bodyPr>
          <a:lstStyle/>
          <a:p>
            <a:r>
              <a:rPr lang="en-GB" sz="2400" dirty="0"/>
              <a:t>(b) 40 000g</a:t>
            </a:r>
          </a:p>
        </p:txBody>
      </p:sp>
      <p:sp>
        <p:nvSpPr>
          <p:cNvPr id="24" name="Rectangle 23">
            <a:extLst>
              <a:ext uri="{FF2B5EF4-FFF2-40B4-BE49-F238E27FC236}">
                <a16:creationId xmlns:a16="http://schemas.microsoft.com/office/drawing/2014/main" id="{134447E6-D610-42BD-8D3D-983278CB960F}"/>
              </a:ext>
            </a:extLst>
          </p:cNvPr>
          <p:cNvSpPr/>
          <p:nvPr/>
        </p:nvSpPr>
        <p:spPr>
          <a:xfrm>
            <a:off x="7461609" y="2354156"/>
            <a:ext cx="1314784" cy="461665"/>
          </a:xfrm>
          <a:prstGeom prst="rect">
            <a:avLst/>
          </a:prstGeom>
        </p:spPr>
        <p:txBody>
          <a:bodyPr wrap="none">
            <a:spAutoFit/>
          </a:bodyPr>
          <a:lstStyle/>
          <a:p>
            <a:r>
              <a:rPr lang="en-GB" sz="2400" dirty="0"/>
              <a:t>(c) 237g</a:t>
            </a:r>
          </a:p>
        </p:txBody>
      </p:sp>
      <p:sp>
        <p:nvSpPr>
          <p:cNvPr id="26" name="TextBox 25">
            <a:extLst>
              <a:ext uri="{FF2B5EF4-FFF2-40B4-BE49-F238E27FC236}">
                <a16:creationId xmlns:a16="http://schemas.microsoft.com/office/drawing/2014/main" id="{0D3034CC-24C8-452D-AEBE-A79863EC6888}"/>
              </a:ext>
            </a:extLst>
          </p:cNvPr>
          <p:cNvSpPr txBox="1"/>
          <p:nvPr/>
        </p:nvSpPr>
        <p:spPr>
          <a:xfrm>
            <a:off x="2360351" y="4783970"/>
            <a:ext cx="5600740" cy="461665"/>
          </a:xfrm>
          <a:prstGeom prst="rect">
            <a:avLst/>
          </a:prstGeom>
          <a:noFill/>
        </p:spPr>
        <p:txBody>
          <a:bodyPr wrap="square" rtlCol="0">
            <a:spAutoFit/>
          </a:bodyPr>
          <a:lstStyle/>
          <a:p>
            <a:r>
              <a:rPr lang="en-GB" sz="2400" dirty="0"/>
              <a:t>6. Convert the following masses to kg </a:t>
            </a:r>
          </a:p>
        </p:txBody>
      </p:sp>
      <p:sp>
        <p:nvSpPr>
          <p:cNvPr id="27" name="Rectangle 26">
            <a:extLst>
              <a:ext uri="{FF2B5EF4-FFF2-40B4-BE49-F238E27FC236}">
                <a16:creationId xmlns:a16="http://schemas.microsoft.com/office/drawing/2014/main" id="{7A95084F-654C-4501-BCB9-22A7FFF11723}"/>
              </a:ext>
            </a:extLst>
          </p:cNvPr>
          <p:cNvSpPr/>
          <p:nvPr/>
        </p:nvSpPr>
        <p:spPr>
          <a:xfrm>
            <a:off x="2346890" y="5677683"/>
            <a:ext cx="5203669" cy="461665"/>
          </a:xfrm>
          <a:prstGeom prst="rect">
            <a:avLst/>
          </a:prstGeom>
        </p:spPr>
        <p:txBody>
          <a:bodyPr wrap="none">
            <a:spAutoFit/>
          </a:bodyPr>
          <a:lstStyle/>
          <a:p>
            <a:r>
              <a:rPr lang="en-GB" sz="2400" dirty="0"/>
              <a:t>7. Convert the following masses to g </a:t>
            </a:r>
          </a:p>
        </p:txBody>
      </p:sp>
      <p:sp>
        <p:nvSpPr>
          <p:cNvPr id="28" name="Rectangle 27">
            <a:extLst>
              <a:ext uri="{FF2B5EF4-FFF2-40B4-BE49-F238E27FC236}">
                <a16:creationId xmlns:a16="http://schemas.microsoft.com/office/drawing/2014/main" id="{D4CF5630-ABD7-4B84-A096-18D6FB52F9E9}"/>
              </a:ext>
            </a:extLst>
          </p:cNvPr>
          <p:cNvSpPr/>
          <p:nvPr/>
        </p:nvSpPr>
        <p:spPr>
          <a:xfrm>
            <a:off x="2563523" y="5240884"/>
            <a:ext cx="2084225" cy="461665"/>
          </a:xfrm>
          <a:prstGeom prst="rect">
            <a:avLst/>
          </a:prstGeom>
        </p:spPr>
        <p:txBody>
          <a:bodyPr wrap="none">
            <a:spAutoFit/>
          </a:bodyPr>
          <a:lstStyle/>
          <a:p>
            <a:r>
              <a:rPr lang="en-GB" sz="2400" dirty="0"/>
              <a:t>(a) 8.2 tonnes</a:t>
            </a:r>
          </a:p>
        </p:txBody>
      </p:sp>
      <p:sp>
        <p:nvSpPr>
          <p:cNvPr id="29" name="Rectangle 28">
            <a:extLst>
              <a:ext uri="{FF2B5EF4-FFF2-40B4-BE49-F238E27FC236}">
                <a16:creationId xmlns:a16="http://schemas.microsoft.com/office/drawing/2014/main" id="{27226EC4-4BEB-44FC-8260-895E24671480}"/>
              </a:ext>
            </a:extLst>
          </p:cNvPr>
          <p:cNvSpPr/>
          <p:nvPr/>
        </p:nvSpPr>
        <p:spPr>
          <a:xfrm>
            <a:off x="6029770" y="5220769"/>
            <a:ext cx="1160895" cy="461665"/>
          </a:xfrm>
          <a:prstGeom prst="rect">
            <a:avLst/>
          </a:prstGeom>
        </p:spPr>
        <p:txBody>
          <a:bodyPr wrap="none">
            <a:spAutoFit/>
          </a:bodyPr>
          <a:lstStyle/>
          <a:p>
            <a:r>
              <a:rPr lang="en-GB" sz="2400" dirty="0"/>
              <a:t>(b) 88g</a:t>
            </a:r>
          </a:p>
        </p:txBody>
      </p:sp>
      <p:sp>
        <p:nvSpPr>
          <p:cNvPr id="30" name="Rectangle 29">
            <a:extLst>
              <a:ext uri="{FF2B5EF4-FFF2-40B4-BE49-F238E27FC236}">
                <a16:creationId xmlns:a16="http://schemas.microsoft.com/office/drawing/2014/main" id="{0F502CA3-8688-4752-A801-3A0C1C84BF17}"/>
              </a:ext>
            </a:extLst>
          </p:cNvPr>
          <p:cNvSpPr/>
          <p:nvPr/>
        </p:nvSpPr>
        <p:spPr>
          <a:xfrm>
            <a:off x="8464533" y="5190217"/>
            <a:ext cx="1486304" cy="461665"/>
          </a:xfrm>
          <a:prstGeom prst="rect">
            <a:avLst/>
          </a:prstGeom>
        </p:spPr>
        <p:txBody>
          <a:bodyPr wrap="none">
            <a:spAutoFit/>
          </a:bodyPr>
          <a:lstStyle/>
          <a:p>
            <a:r>
              <a:rPr lang="en-GB" sz="2400" dirty="0"/>
              <a:t>(c) 3470g</a:t>
            </a:r>
          </a:p>
        </p:txBody>
      </p:sp>
      <p:sp>
        <p:nvSpPr>
          <p:cNvPr id="32" name="Rectangle 31">
            <a:extLst>
              <a:ext uri="{FF2B5EF4-FFF2-40B4-BE49-F238E27FC236}">
                <a16:creationId xmlns:a16="http://schemas.microsoft.com/office/drawing/2014/main" id="{70044E9B-C98D-4E57-96BE-A2DD08E55F77}"/>
              </a:ext>
            </a:extLst>
          </p:cNvPr>
          <p:cNvSpPr/>
          <p:nvPr/>
        </p:nvSpPr>
        <p:spPr>
          <a:xfrm>
            <a:off x="2414068" y="6143237"/>
            <a:ext cx="1484702" cy="461665"/>
          </a:xfrm>
          <a:prstGeom prst="rect">
            <a:avLst/>
          </a:prstGeom>
        </p:spPr>
        <p:txBody>
          <a:bodyPr wrap="none">
            <a:spAutoFit/>
          </a:bodyPr>
          <a:lstStyle/>
          <a:p>
            <a:r>
              <a:rPr lang="en-GB" sz="2400" dirty="0"/>
              <a:t>(a) 3.6 kg</a:t>
            </a:r>
          </a:p>
        </p:txBody>
      </p:sp>
      <p:sp>
        <p:nvSpPr>
          <p:cNvPr id="33" name="Rectangle 32">
            <a:extLst>
              <a:ext uri="{FF2B5EF4-FFF2-40B4-BE49-F238E27FC236}">
                <a16:creationId xmlns:a16="http://schemas.microsoft.com/office/drawing/2014/main" id="{16AE8C00-7F7C-425F-97E7-C541E7BF4369}"/>
              </a:ext>
            </a:extLst>
          </p:cNvPr>
          <p:cNvSpPr/>
          <p:nvPr/>
        </p:nvSpPr>
        <p:spPr>
          <a:xfrm>
            <a:off x="4903597" y="6173729"/>
            <a:ext cx="2084225" cy="461665"/>
          </a:xfrm>
          <a:prstGeom prst="rect">
            <a:avLst/>
          </a:prstGeom>
        </p:spPr>
        <p:txBody>
          <a:bodyPr wrap="none">
            <a:spAutoFit/>
          </a:bodyPr>
          <a:lstStyle/>
          <a:p>
            <a:r>
              <a:rPr lang="en-GB" sz="2400" dirty="0"/>
              <a:t>(b) 3.7 tonnes</a:t>
            </a:r>
          </a:p>
        </p:txBody>
      </p:sp>
      <p:sp>
        <p:nvSpPr>
          <p:cNvPr id="35" name="Rectangle 34">
            <a:extLst>
              <a:ext uri="{FF2B5EF4-FFF2-40B4-BE49-F238E27FC236}">
                <a16:creationId xmlns:a16="http://schemas.microsoft.com/office/drawing/2014/main" id="{56CD0CA1-EC70-4AD9-B350-937FDBA447B5}"/>
              </a:ext>
            </a:extLst>
          </p:cNvPr>
          <p:cNvSpPr/>
          <p:nvPr/>
        </p:nvSpPr>
        <p:spPr>
          <a:xfrm>
            <a:off x="8781061" y="6150021"/>
            <a:ext cx="1484702" cy="461665"/>
          </a:xfrm>
          <a:prstGeom prst="rect">
            <a:avLst/>
          </a:prstGeom>
        </p:spPr>
        <p:txBody>
          <a:bodyPr wrap="none">
            <a:spAutoFit/>
          </a:bodyPr>
          <a:lstStyle/>
          <a:p>
            <a:r>
              <a:rPr lang="en-GB" sz="2400" dirty="0"/>
              <a:t>(c) 62 mg</a:t>
            </a:r>
          </a:p>
        </p:txBody>
      </p:sp>
      <p:sp>
        <p:nvSpPr>
          <p:cNvPr id="36" name="Rectangle 35">
            <a:extLst>
              <a:ext uri="{FF2B5EF4-FFF2-40B4-BE49-F238E27FC236}">
                <a16:creationId xmlns:a16="http://schemas.microsoft.com/office/drawing/2014/main" id="{2AA6A011-A188-4981-93A8-1F1F402BAC13}"/>
              </a:ext>
            </a:extLst>
          </p:cNvPr>
          <p:cNvSpPr/>
          <p:nvPr/>
        </p:nvSpPr>
        <p:spPr>
          <a:xfrm>
            <a:off x="3635903" y="1295167"/>
            <a:ext cx="1042273" cy="461665"/>
          </a:xfrm>
          <a:prstGeom prst="rect">
            <a:avLst/>
          </a:prstGeom>
        </p:spPr>
        <p:txBody>
          <a:bodyPr wrap="none">
            <a:spAutoFit/>
          </a:bodyPr>
          <a:lstStyle/>
          <a:p>
            <a:r>
              <a:rPr lang="en-GB" sz="2400" dirty="0">
                <a:solidFill>
                  <a:srgbClr val="FF0000"/>
                </a:solidFill>
              </a:rPr>
              <a:t>6000g</a:t>
            </a:r>
          </a:p>
        </p:txBody>
      </p:sp>
      <p:sp>
        <p:nvSpPr>
          <p:cNvPr id="37" name="Rectangle 36">
            <a:extLst>
              <a:ext uri="{FF2B5EF4-FFF2-40B4-BE49-F238E27FC236}">
                <a16:creationId xmlns:a16="http://schemas.microsoft.com/office/drawing/2014/main" id="{5DDAC744-A536-4876-9BC0-11AF86776E70}"/>
              </a:ext>
            </a:extLst>
          </p:cNvPr>
          <p:cNvSpPr/>
          <p:nvPr/>
        </p:nvSpPr>
        <p:spPr>
          <a:xfrm>
            <a:off x="6139700" y="1323197"/>
            <a:ext cx="1298753" cy="461665"/>
          </a:xfrm>
          <a:prstGeom prst="rect">
            <a:avLst/>
          </a:prstGeom>
        </p:spPr>
        <p:txBody>
          <a:bodyPr wrap="none">
            <a:spAutoFit/>
          </a:bodyPr>
          <a:lstStyle/>
          <a:p>
            <a:r>
              <a:rPr lang="en-GB" sz="2400" dirty="0">
                <a:solidFill>
                  <a:srgbClr val="FF0000"/>
                </a:solidFill>
              </a:rPr>
              <a:t>15 000g</a:t>
            </a:r>
          </a:p>
        </p:txBody>
      </p:sp>
      <p:sp>
        <p:nvSpPr>
          <p:cNvPr id="38" name="Rectangle 37">
            <a:extLst>
              <a:ext uri="{FF2B5EF4-FFF2-40B4-BE49-F238E27FC236}">
                <a16:creationId xmlns:a16="http://schemas.microsoft.com/office/drawing/2014/main" id="{33E154D7-90BB-467B-B36C-C1557F693CDF}"/>
              </a:ext>
            </a:extLst>
          </p:cNvPr>
          <p:cNvSpPr/>
          <p:nvPr/>
        </p:nvSpPr>
        <p:spPr>
          <a:xfrm>
            <a:off x="8855057" y="1303620"/>
            <a:ext cx="1127232" cy="461665"/>
          </a:xfrm>
          <a:prstGeom prst="rect">
            <a:avLst/>
          </a:prstGeom>
        </p:spPr>
        <p:txBody>
          <a:bodyPr wrap="none">
            <a:spAutoFit/>
          </a:bodyPr>
          <a:lstStyle/>
          <a:p>
            <a:r>
              <a:rPr lang="en-GB" sz="2400" dirty="0">
                <a:solidFill>
                  <a:srgbClr val="FF0000"/>
                </a:solidFill>
              </a:rPr>
              <a:t>1700 g</a:t>
            </a:r>
          </a:p>
        </p:txBody>
      </p:sp>
      <p:sp>
        <p:nvSpPr>
          <p:cNvPr id="39" name="Rectangle 38">
            <a:extLst>
              <a:ext uri="{FF2B5EF4-FFF2-40B4-BE49-F238E27FC236}">
                <a16:creationId xmlns:a16="http://schemas.microsoft.com/office/drawing/2014/main" id="{B7C1787D-3A1D-41A2-A1F1-2A5FE9A6AFC2}"/>
              </a:ext>
            </a:extLst>
          </p:cNvPr>
          <p:cNvSpPr/>
          <p:nvPr/>
        </p:nvSpPr>
        <p:spPr>
          <a:xfrm>
            <a:off x="3885851" y="2372468"/>
            <a:ext cx="681597" cy="461665"/>
          </a:xfrm>
          <a:prstGeom prst="rect">
            <a:avLst/>
          </a:prstGeom>
        </p:spPr>
        <p:txBody>
          <a:bodyPr wrap="none">
            <a:spAutoFit/>
          </a:bodyPr>
          <a:lstStyle/>
          <a:p>
            <a:r>
              <a:rPr lang="en-GB" sz="2400" dirty="0">
                <a:solidFill>
                  <a:srgbClr val="FF0000"/>
                </a:solidFill>
              </a:rPr>
              <a:t>3kg</a:t>
            </a:r>
          </a:p>
        </p:txBody>
      </p:sp>
      <p:sp>
        <p:nvSpPr>
          <p:cNvPr id="40" name="Rectangle 39">
            <a:extLst>
              <a:ext uri="{FF2B5EF4-FFF2-40B4-BE49-F238E27FC236}">
                <a16:creationId xmlns:a16="http://schemas.microsoft.com/office/drawing/2014/main" id="{C734067B-E25E-434F-AF47-3B21A431EC70}"/>
              </a:ext>
            </a:extLst>
          </p:cNvPr>
          <p:cNvSpPr/>
          <p:nvPr/>
        </p:nvSpPr>
        <p:spPr>
          <a:xfrm>
            <a:off x="6499583" y="2372468"/>
            <a:ext cx="853119" cy="461665"/>
          </a:xfrm>
          <a:prstGeom prst="rect">
            <a:avLst/>
          </a:prstGeom>
        </p:spPr>
        <p:txBody>
          <a:bodyPr wrap="none">
            <a:spAutoFit/>
          </a:bodyPr>
          <a:lstStyle/>
          <a:p>
            <a:r>
              <a:rPr lang="en-GB" sz="2400" dirty="0">
                <a:solidFill>
                  <a:srgbClr val="FF0000"/>
                </a:solidFill>
              </a:rPr>
              <a:t>40kg</a:t>
            </a:r>
          </a:p>
        </p:txBody>
      </p:sp>
      <p:sp>
        <p:nvSpPr>
          <p:cNvPr id="41" name="Rectangle 40">
            <a:extLst>
              <a:ext uri="{FF2B5EF4-FFF2-40B4-BE49-F238E27FC236}">
                <a16:creationId xmlns:a16="http://schemas.microsoft.com/office/drawing/2014/main" id="{8718908E-2C4F-4E56-A078-C83C5FE0EB5F}"/>
              </a:ext>
            </a:extLst>
          </p:cNvPr>
          <p:cNvSpPr/>
          <p:nvPr/>
        </p:nvSpPr>
        <p:spPr>
          <a:xfrm>
            <a:off x="8855057" y="2350885"/>
            <a:ext cx="1281120" cy="461665"/>
          </a:xfrm>
          <a:prstGeom prst="rect">
            <a:avLst/>
          </a:prstGeom>
        </p:spPr>
        <p:txBody>
          <a:bodyPr wrap="none">
            <a:spAutoFit/>
          </a:bodyPr>
          <a:lstStyle/>
          <a:p>
            <a:r>
              <a:rPr lang="en-GB" sz="2400" dirty="0">
                <a:solidFill>
                  <a:srgbClr val="FF0000"/>
                </a:solidFill>
              </a:rPr>
              <a:t>0.237kg</a:t>
            </a:r>
          </a:p>
        </p:txBody>
      </p:sp>
      <p:sp>
        <p:nvSpPr>
          <p:cNvPr id="42" name="Rectangle 41">
            <a:extLst>
              <a:ext uri="{FF2B5EF4-FFF2-40B4-BE49-F238E27FC236}">
                <a16:creationId xmlns:a16="http://schemas.microsoft.com/office/drawing/2014/main" id="{55B7A9F5-24FF-43D4-838E-551E35AFE1A3}"/>
              </a:ext>
            </a:extLst>
          </p:cNvPr>
          <p:cNvSpPr/>
          <p:nvPr/>
        </p:nvSpPr>
        <p:spPr>
          <a:xfrm>
            <a:off x="4715869" y="3671967"/>
            <a:ext cx="784189" cy="461665"/>
          </a:xfrm>
          <a:prstGeom prst="rect">
            <a:avLst/>
          </a:prstGeom>
        </p:spPr>
        <p:txBody>
          <a:bodyPr wrap="none">
            <a:spAutoFit/>
          </a:bodyPr>
          <a:lstStyle/>
          <a:p>
            <a:r>
              <a:rPr lang="en-GB" sz="2400" dirty="0">
                <a:solidFill>
                  <a:srgbClr val="FF0000"/>
                </a:solidFill>
              </a:rPr>
              <a:t>0.32</a:t>
            </a:r>
          </a:p>
        </p:txBody>
      </p:sp>
      <p:sp>
        <p:nvSpPr>
          <p:cNvPr id="43" name="Rectangle 42">
            <a:extLst>
              <a:ext uri="{FF2B5EF4-FFF2-40B4-BE49-F238E27FC236}">
                <a16:creationId xmlns:a16="http://schemas.microsoft.com/office/drawing/2014/main" id="{B0E0F6DB-FD14-4049-9B9D-1EB540665804}"/>
              </a:ext>
            </a:extLst>
          </p:cNvPr>
          <p:cNvSpPr/>
          <p:nvPr/>
        </p:nvSpPr>
        <p:spPr>
          <a:xfrm>
            <a:off x="4748662" y="4138739"/>
            <a:ext cx="784189" cy="461665"/>
          </a:xfrm>
          <a:prstGeom prst="rect">
            <a:avLst/>
          </a:prstGeom>
        </p:spPr>
        <p:txBody>
          <a:bodyPr wrap="none">
            <a:spAutoFit/>
          </a:bodyPr>
          <a:lstStyle/>
          <a:p>
            <a:r>
              <a:rPr lang="en-GB" sz="2400" dirty="0">
                <a:solidFill>
                  <a:srgbClr val="FF0000"/>
                </a:solidFill>
              </a:rPr>
              <a:t>6.42</a:t>
            </a:r>
          </a:p>
        </p:txBody>
      </p:sp>
      <p:sp>
        <p:nvSpPr>
          <p:cNvPr id="44" name="Rectangle 43">
            <a:extLst>
              <a:ext uri="{FF2B5EF4-FFF2-40B4-BE49-F238E27FC236}">
                <a16:creationId xmlns:a16="http://schemas.microsoft.com/office/drawing/2014/main" id="{5DE7F518-C491-4FFC-9A64-26D02580A67C}"/>
              </a:ext>
            </a:extLst>
          </p:cNvPr>
          <p:cNvSpPr/>
          <p:nvPr/>
        </p:nvSpPr>
        <p:spPr>
          <a:xfrm>
            <a:off x="8603980" y="3671967"/>
            <a:ext cx="870751" cy="461665"/>
          </a:xfrm>
          <a:prstGeom prst="rect">
            <a:avLst/>
          </a:prstGeom>
        </p:spPr>
        <p:txBody>
          <a:bodyPr wrap="none">
            <a:spAutoFit/>
          </a:bodyPr>
          <a:lstStyle/>
          <a:p>
            <a:r>
              <a:rPr lang="en-GB" sz="2400" dirty="0">
                <a:solidFill>
                  <a:srgbClr val="FF0000"/>
                </a:solidFill>
              </a:rPr>
              <a:t>2240</a:t>
            </a:r>
          </a:p>
        </p:txBody>
      </p:sp>
      <p:sp>
        <p:nvSpPr>
          <p:cNvPr id="45" name="Rectangle 44">
            <a:extLst>
              <a:ext uri="{FF2B5EF4-FFF2-40B4-BE49-F238E27FC236}">
                <a16:creationId xmlns:a16="http://schemas.microsoft.com/office/drawing/2014/main" id="{DD2A8078-9B8F-404D-9ABB-81039E077554}"/>
              </a:ext>
            </a:extLst>
          </p:cNvPr>
          <p:cNvSpPr/>
          <p:nvPr/>
        </p:nvSpPr>
        <p:spPr>
          <a:xfrm>
            <a:off x="8469782" y="4137747"/>
            <a:ext cx="1127232" cy="461665"/>
          </a:xfrm>
          <a:prstGeom prst="rect">
            <a:avLst/>
          </a:prstGeom>
        </p:spPr>
        <p:txBody>
          <a:bodyPr wrap="none">
            <a:spAutoFit/>
          </a:bodyPr>
          <a:lstStyle/>
          <a:p>
            <a:r>
              <a:rPr lang="en-GB" sz="2400" dirty="0">
                <a:solidFill>
                  <a:srgbClr val="FF0000"/>
                </a:solidFill>
              </a:rPr>
              <a:t>45 000</a:t>
            </a:r>
          </a:p>
        </p:txBody>
      </p:sp>
      <p:sp>
        <p:nvSpPr>
          <p:cNvPr id="46" name="Rectangle 45">
            <a:extLst>
              <a:ext uri="{FF2B5EF4-FFF2-40B4-BE49-F238E27FC236}">
                <a16:creationId xmlns:a16="http://schemas.microsoft.com/office/drawing/2014/main" id="{6BDC4016-C97E-4F05-BEE6-CA2FAA81414A}"/>
              </a:ext>
            </a:extLst>
          </p:cNvPr>
          <p:cNvSpPr/>
          <p:nvPr/>
        </p:nvSpPr>
        <p:spPr>
          <a:xfrm>
            <a:off x="4664903" y="5255660"/>
            <a:ext cx="1196161" cy="461665"/>
          </a:xfrm>
          <a:prstGeom prst="rect">
            <a:avLst/>
          </a:prstGeom>
        </p:spPr>
        <p:txBody>
          <a:bodyPr wrap="none">
            <a:spAutoFit/>
          </a:bodyPr>
          <a:lstStyle/>
          <a:p>
            <a:r>
              <a:rPr lang="en-GB" sz="2400" dirty="0">
                <a:solidFill>
                  <a:srgbClr val="FF0000"/>
                </a:solidFill>
              </a:rPr>
              <a:t>8200kg</a:t>
            </a:r>
          </a:p>
        </p:txBody>
      </p:sp>
      <p:sp>
        <p:nvSpPr>
          <p:cNvPr id="47" name="Rectangle 46">
            <a:extLst>
              <a:ext uri="{FF2B5EF4-FFF2-40B4-BE49-F238E27FC236}">
                <a16:creationId xmlns:a16="http://schemas.microsoft.com/office/drawing/2014/main" id="{64ACA08D-7D8B-497B-BEF5-9E738295D393}"/>
              </a:ext>
            </a:extLst>
          </p:cNvPr>
          <p:cNvSpPr/>
          <p:nvPr/>
        </p:nvSpPr>
        <p:spPr>
          <a:xfrm>
            <a:off x="7165444" y="5198368"/>
            <a:ext cx="1281120" cy="461665"/>
          </a:xfrm>
          <a:prstGeom prst="rect">
            <a:avLst/>
          </a:prstGeom>
        </p:spPr>
        <p:txBody>
          <a:bodyPr wrap="none">
            <a:spAutoFit/>
          </a:bodyPr>
          <a:lstStyle/>
          <a:p>
            <a:r>
              <a:rPr lang="en-GB" sz="2400" dirty="0">
                <a:solidFill>
                  <a:srgbClr val="FF0000"/>
                </a:solidFill>
              </a:rPr>
              <a:t>0.088kg</a:t>
            </a:r>
          </a:p>
        </p:txBody>
      </p:sp>
      <p:sp>
        <p:nvSpPr>
          <p:cNvPr id="48" name="Rectangle 47">
            <a:extLst>
              <a:ext uri="{FF2B5EF4-FFF2-40B4-BE49-F238E27FC236}">
                <a16:creationId xmlns:a16="http://schemas.microsoft.com/office/drawing/2014/main" id="{97B9FEDB-D453-4735-9BD9-5FE1224CD0BE}"/>
              </a:ext>
            </a:extLst>
          </p:cNvPr>
          <p:cNvSpPr/>
          <p:nvPr/>
        </p:nvSpPr>
        <p:spPr>
          <a:xfrm>
            <a:off x="9950837" y="5190216"/>
            <a:ext cx="1366080" cy="461665"/>
          </a:xfrm>
          <a:prstGeom prst="rect">
            <a:avLst/>
          </a:prstGeom>
        </p:spPr>
        <p:txBody>
          <a:bodyPr wrap="none">
            <a:spAutoFit/>
          </a:bodyPr>
          <a:lstStyle/>
          <a:p>
            <a:r>
              <a:rPr lang="en-GB" sz="2400" dirty="0">
                <a:solidFill>
                  <a:srgbClr val="FF0000"/>
                </a:solidFill>
              </a:rPr>
              <a:t>3.470 kg</a:t>
            </a:r>
          </a:p>
        </p:txBody>
      </p:sp>
      <p:sp>
        <p:nvSpPr>
          <p:cNvPr id="49" name="Rectangle 48">
            <a:extLst>
              <a:ext uri="{FF2B5EF4-FFF2-40B4-BE49-F238E27FC236}">
                <a16:creationId xmlns:a16="http://schemas.microsoft.com/office/drawing/2014/main" id="{B85CA3D9-AF1E-4130-970F-F8D89C1F2863}"/>
              </a:ext>
            </a:extLst>
          </p:cNvPr>
          <p:cNvSpPr/>
          <p:nvPr/>
        </p:nvSpPr>
        <p:spPr>
          <a:xfrm>
            <a:off x="3807177" y="6170559"/>
            <a:ext cx="1042273" cy="461665"/>
          </a:xfrm>
          <a:prstGeom prst="rect">
            <a:avLst/>
          </a:prstGeom>
        </p:spPr>
        <p:txBody>
          <a:bodyPr wrap="none">
            <a:spAutoFit/>
          </a:bodyPr>
          <a:lstStyle/>
          <a:p>
            <a:r>
              <a:rPr lang="en-GB" sz="2400" dirty="0">
                <a:solidFill>
                  <a:srgbClr val="FF0000"/>
                </a:solidFill>
              </a:rPr>
              <a:t>3600g</a:t>
            </a:r>
          </a:p>
        </p:txBody>
      </p:sp>
      <p:sp>
        <p:nvSpPr>
          <p:cNvPr id="50" name="Rectangle 49">
            <a:extLst>
              <a:ext uri="{FF2B5EF4-FFF2-40B4-BE49-F238E27FC236}">
                <a16:creationId xmlns:a16="http://schemas.microsoft.com/office/drawing/2014/main" id="{6B0943C5-A17A-4097-AEBE-951931B8B628}"/>
              </a:ext>
            </a:extLst>
          </p:cNvPr>
          <p:cNvSpPr/>
          <p:nvPr/>
        </p:nvSpPr>
        <p:spPr>
          <a:xfrm>
            <a:off x="6987822" y="6206540"/>
            <a:ext cx="1726755" cy="461665"/>
          </a:xfrm>
          <a:prstGeom prst="rect">
            <a:avLst/>
          </a:prstGeom>
        </p:spPr>
        <p:txBody>
          <a:bodyPr wrap="none">
            <a:spAutoFit/>
          </a:bodyPr>
          <a:lstStyle/>
          <a:p>
            <a:r>
              <a:rPr lang="en-GB" sz="2400" dirty="0">
                <a:solidFill>
                  <a:srgbClr val="FF0000"/>
                </a:solidFill>
              </a:rPr>
              <a:t>3 700 000g</a:t>
            </a:r>
          </a:p>
        </p:txBody>
      </p:sp>
      <p:sp>
        <p:nvSpPr>
          <p:cNvPr id="51" name="Rectangle 50">
            <a:extLst>
              <a:ext uri="{FF2B5EF4-FFF2-40B4-BE49-F238E27FC236}">
                <a16:creationId xmlns:a16="http://schemas.microsoft.com/office/drawing/2014/main" id="{435A799F-CF78-4B4E-9556-B3CF536B45EF}"/>
              </a:ext>
            </a:extLst>
          </p:cNvPr>
          <p:cNvSpPr/>
          <p:nvPr/>
        </p:nvSpPr>
        <p:spPr>
          <a:xfrm>
            <a:off x="10265763" y="6166654"/>
            <a:ext cx="1127232" cy="461665"/>
          </a:xfrm>
          <a:prstGeom prst="rect">
            <a:avLst/>
          </a:prstGeom>
        </p:spPr>
        <p:txBody>
          <a:bodyPr wrap="none">
            <a:spAutoFit/>
          </a:bodyPr>
          <a:lstStyle/>
          <a:p>
            <a:r>
              <a:rPr lang="en-GB" sz="2400" dirty="0">
                <a:solidFill>
                  <a:srgbClr val="FF0000"/>
                </a:solidFill>
              </a:rPr>
              <a:t>0.062g</a:t>
            </a:r>
          </a:p>
        </p:txBody>
      </p:sp>
    </p:spTree>
    <p:extLst>
      <p:ext uri="{BB962C8B-B14F-4D97-AF65-F5344CB8AC3E}">
        <p14:creationId xmlns:p14="http://schemas.microsoft.com/office/powerpoint/2010/main" val="13039086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P spid="39" grpId="0"/>
      <p:bldP spid="40" grpId="0"/>
      <p:bldP spid="41" grpId="0"/>
      <p:bldP spid="42" grpId="0"/>
      <p:bldP spid="43" grpId="0"/>
      <p:bldP spid="44" grpId="0"/>
      <p:bldP spid="45" grpId="0"/>
      <p:bldP spid="46" grpId="0"/>
      <p:bldP spid="47" grpId="0"/>
      <p:bldP spid="48" grpId="0"/>
      <p:bldP spid="49" grpId="0"/>
      <p:bldP spid="50" grpId="0"/>
      <p:bldP spid="5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279576" y="858161"/>
            <a:ext cx="9721081" cy="830997"/>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dirty="0"/>
              <a:t>8. A cake recipe requires 0.25 kg of flour.  Rachel has 550 grams of flour. How much flour will she have left when she has made the cake?  </a:t>
            </a:r>
            <a:endParaRPr lang="en-US" sz="2400" dirty="0"/>
          </a:p>
        </p:txBody>
      </p:sp>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Skill Check: Metric Conversion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3108288" y="1259696"/>
            <a:ext cx="8424936" cy="1077218"/>
          </a:xfrm>
          <a:prstGeom prst="rect">
            <a:avLst/>
          </a:prstGeom>
          <a:noFill/>
        </p:spPr>
        <p:txBody>
          <a:bodyPr wrap="square" rtlCol="0">
            <a:spAutoFit/>
          </a:bodyPr>
          <a:lstStyle/>
          <a:p>
            <a:pPr marL="457200" indent="-457200">
              <a:buAutoNum type="arabicPeriod"/>
            </a:pPr>
            <a:endParaRPr lang="en-GB" sz="2400" dirty="0"/>
          </a:p>
          <a:p>
            <a:endParaRPr lang="en-GB" dirty="0"/>
          </a:p>
          <a:p>
            <a:pPr marL="457200" indent="-457200">
              <a:buAutoNum type="arabicPeriod"/>
            </a:pPr>
            <a:endParaRPr lang="en-GB" dirty="0"/>
          </a:p>
        </p:txBody>
      </p:sp>
      <p:sp>
        <p:nvSpPr>
          <p:cNvPr id="4" name="Rectangle 3">
            <a:extLst>
              <a:ext uri="{FF2B5EF4-FFF2-40B4-BE49-F238E27FC236}">
                <a16:creationId xmlns:a16="http://schemas.microsoft.com/office/drawing/2014/main" id="{79CC9349-0432-47AC-8CAA-18F433D22866}"/>
              </a:ext>
            </a:extLst>
          </p:cNvPr>
          <p:cNvSpPr/>
          <p:nvPr/>
        </p:nvSpPr>
        <p:spPr>
          <a:xfrm>
            <a:off x="2254024" y="2098060"/>
            <a:ext cx="9577065" cy="1200329"/>
          </a:xfrm>
          <a:prstGeom prst="rect">
            <a:avLst/>
          </a:prstGeom>
        </p:spPr>
        <p:txBody>
          <a:bodyPr wrap="square">
            <a:spAutoFit/>
          </a:bodyPr>
          <a:lstStyle/>
          <a:p>
            <a:r>
              <a:rPr lang="en-GB" sz="2400" dirty="0"/>
              <a:t>9.	A chemistry teacher requires 250 mg of a chemical for an experiment.  He has 30 grams of the chemical.  How many times can he carry out the experiment?</a:t>
            </a:r>
          </a:p>
        </p:txBody>
      </p:sp>
      <p:sp>
        <p:nvSpPr>
          <p:cNvPr id="5" name="Rectangle 4">
            <a:extLst>
              <a:ext uri="{FF2B5EF4-FFF2-40B4-BE49-F238E27FC236}">
                <a16:creationId xmlns:a16="http://schemas.microsoft.com/office/drawing/2014/main" id="{3E769A52-AFE6-4E13-A86A-664168F6BF53}"/>
              </a:ext>
            </a:extLst>
          </p:cNvPr>
          <p:cNvSpPr/>
          <p:nvPr/>
        </p:nvSpPr>
        <p:spPr>
          <a:xfrm>
            <a:off x="2182015" y="3866556"/>
            <a:ext cx="9721081" cy="830997"/>
          </a:xfrm>
          <a:prstGeom prst="rect">
            <a:avLst/>
          </a:prstGeom>
        </p:spPr>
        <p:txBody>
          <a:bodyPr wrap="square">
            <a:spAutoFit/>
          </a:bodyPr>
          <a:lstStyle/>
          <a:p>
            <a:r>
              <a:rPr lang="en-GB" sz="2400" dirty="0"/>
              <a:t>10. A bottle contains 1.5 litres of cola.  Hannah drinks 300 ml of the cola and then Ben drinks 450 ml.  How much of the cola is left? </a:t>
            </a:r>
          </a:p>
        </p:txBody>
      </p:sp>
      <p:sp>
        <p:nvSpPr>
          <p:cNvPr id="6" name="Rectangle 5">
            <a:extLst>
              <a:ext uri="{FF2B5EF4-FFF2-40B4-BE49-F238E27FC236}">
                <a16:creationId xmlns:a16="http://schemas.microsoft.com/office/drawing/2014/main" id="{2C4BA4B5-27CE-4DED-AF63-80A6A082FC4B}"/>
              </a:ext>
            </a:extLst>
          </p:cNvPr>
          <p:cNvSpPr/>
          <p:nvPr/>
        </p:nvSpPr>
        <p:spPr>
          <a:xfrm>
            <a:off x="2171563" y="5222330"/>
            <a:ext cx="9937105" cy="1200329"/>
          </a:xfrm>
          <a:prstGeom prst="rect">
            <a:avLst/>
          </a:prstGeom>
        </p:spPr>
        <p:txBody>
          <a:bodyPr wrap="square">
            <a:spAutoFit/>
          </a:bodyPr>
          <a:lstStyle/>
          <a:p>
            <a:r>
              <a:rPr lang="en-GB" sz="2400" dirty="0"/>
              <a:t>11.	Emma estimates that the mass of one sweet is 20 grams.  How many sweets would you expect to find in a packet that contains 0.36 kg of these sweets?</a:t>
            </a:r>
          </a:p>
        </p:txBody>
      </p:sp>
      <p:sp>
        <p:nvSpPr>
          <p:cNvPr id="7" name="TextBox 6">
            <a:extLst>
              <a:ext uri="{FF2B5EF4-FFF2-40B4-BE49-F238E27FC236}">
                <a16:creationId xmlns:a16="http://schemas.microsoft.com/office/drawing/2014/main" id="{A02C3959-9994-44D2-9879-C8E415702DAE}"/>
              </a:ext>
            </a:extLst>
          </p:cNvPr>
          <p:cNvSpPr txBox="1"/>
          <p:nvPr/>
        </p:nvSpPr>
        <p:spPr>
          <a:xfrm>
            <a:off x="2658549" y="1649955"/>
            <a:ext cx="2664296" cy="461665"/>
          </a:xfrm>
          <a:prstGeom prst="rect">
            <a:avLst/>
          </a:prstGeom>
          <a:noFill/>
        </p:spPr>
        <p:txBody>
          <a:bodyPr wrap="square" rtlCol="0">
            <a:spAutoFit/>
          </a:bodyPr>
          <a:lstStyle/>
          <a:p>
            <a:r>
              <a:rPr lang="en-GB" sz="2400" dirty="0">
                <a:solidFill>
                  <a:srgbClr val="FF0000"/>
                </a:solidFill>
              </a:rPr>
              <a:t>0.25kg = 250 g</a:t>
            </a:r>
          </a:p>
        </p:txBody>
      </p:sp>
      <p:sp>
        <p:nvSpPr>
          <p:cNvPr id="8" name="TextBox 7">
            <a:extLst>
              <a:ext uri="{FF2B5EF4-FFF2-40B4-BE49-F238E27FC236}">
                <a16:creationId xmlns:a16="http://schemas.microsoft.com/office/drawing/2014/main" id="{65821571-3BEC-41AA-9109-E04E1F3BB314}"/>
              </a:ext>
            </a:extLst>
          </p:cNvPr>
          <p:cNvSpPr txBox="1"/>
          <p:nvPr/>
        </p:nvSpPr>
        <p:spPr>
          <a:xfrm>
            <a:off x="5591944" y="1649955"/>
            <a:ext cx="5112568" cy="461665"/>
          </a:xfrm>
          <a:prstGeom prst="rect">
            <a:avLst/>
          </a:prstGeom>
          <a:noFill/>
        </p:spPr>
        <p:txBody>
          <a:bodyPr wrap="square" rtlCol="0">
            <a:spAutoFit/>
          </a:bodyPr>
          <a:lstStyle/>
          <a:p>
            <a:r>
              <a:rPr lang="en-GB" sz="2400" dirty="0">
                <a:solidFill>
                  <a:srgbClr val="FF0000"/>
                </a:solidFill>
              </a:rPr>
              <a:t>550 – 250 = 300 g of flour left over</a:t>
            </a:r>
          </a:p>
        </p:txBody>
      </p:sp>
      <p:sp>
        <p:nvSpPr>
          <p:cNvPr id="9" name="Rectangle 8">
            <a:extLst>
              <a:ext uri="{FF2B5EF4-FFF2-40B4-BE49-F238E27FC236}">
                <a16:creationId xmlns:a16="http://schemas.microsoft.com/office/drawing/2014/main" id="{61005E14-2860-4B2A-9A2F-AD2F0231471C}"/>
              </a:ext>
            </a:extLst>
          </p:cNvPr>
          <p:cNvSpPr/>
          <p:nvPr/>
        </p:nvSpPr>
        <p:spPr>
          <a:xfrm>
            <a:off x="2670878" y="3328779"/>
            <a:ext cx="2504212" cy="461665"/>
          </a:xfrm>
          <a:prstGeom prst="rect">
            <a:avLst/>
          </a:prstGeom>
        </p:spPr>
        <p:txBody>
          <a:bodyPr wrap="none">
            <a:spAutoFit/>
          </a:bodyPr>
          <a:lstStyle/>
          <a:p>
            <a:r>
              <a:rPr lang="en-GB" sz="2400" dirty="0">
                <a:solidFill>
                  <a:srgbClr val="FF0000"/>
                </a:solidFill>
              </a:rPr>
              <a:t>30g = 30 000 mg</a:t>
            </a:r>
          </a:p>
        </p:txBody>
      </p:sp>
      <p:sp>
        <p:nvSpPr>
          <p:cNvPr id="10" name="Rectangle 9">
            <a:extLst>
              <a:ext uri="{FF2B5EF4-FFF2-40B4-BE49-F238E27FC236}">
                <a16:creationId xmlns:a16="http://schemas.microsoft.com/office/drawing/2014/main" id="{F99F178F-53A7-42E4-BD03-83945EC6F79F}"/>
              </a:ext>
            </a:extLst>
          </p:cNvPr>
          <p:cNvSpPr/>
          <p:nvPr/>
        </p:nvSpPr>
        <p:spPr>
          <a:xfrm>
            <a:off x="5591944" y="3301281"/>
            <a:ext cx="3719288" cy="461665"/>
          </a:xfrm>
          <a:prstGeom prst="rect">
            <a:avLst/>
          </a:prstGeom>
        </p:spPr>
        <p:txBody>
          <a:bodyPr wrap="none">
            <a:spAutoFit/>
          </a:bodyPr>
          <a:lstStyle/>
          <a:p>
            <a:r>
              <a:rPr lang="en-GB" sz="2400" dirty="0">
                <a:solidFill>
                  <a:srgbClr val="FF0000"/>
                </a:solidFill>
              </a:rPr>
              <a:t>30 000 ÷30 = 1000 times</a:t>
            </a:r>
          </a:p>
        </p:txBody>
      </p:sp>
      <p:sp>
        <p:nvSpPr>
          <p:cNvPr id="11" name="TextBox 10">
            <a:extLst>
              <a:ext uri="{FF2B5EF4-FFF2-40B4-BE49-F238E27FC236}">
                <a16:creationId xmlns:a16="http://schemas.microsoft.com/office/drawing/2014/main" id="{16EB4B07-EA20-49C2-82DE-993B471AFCA2}"/>
              </a:ext>
            </a:extLst>
          </p:cNvPr>
          <p:cNvSpPr txBox="1"/>
          <p:nvPr/>
        </p:nvSpPr>
        <p:spPr>
          <a:xfrm>
            <a:off x="2495600" y="4750804"/>
            <a:ext cx="3412051" cy="461665"/>
          </a:xfrm>
          <a:prstGeom prst="rect">
            <a:avLst/>
          </a:prstGeom>
          <a:noFill/>
        </p:spPr>
        <p:txBody>
          <a:bodyPr wrap="square" rtlCol="0">
            <a:spAutoFit/>
          </a:bodyPr>
          <a:lstStyle/>
          <a:p>
            <a:r>
              <a:rPr lang="en-GB" sz="2400" dirty="0">
                <a:solidFill>
                  <a:srgbClr val="FF0000"/>
                </a:solidFill>
              </a:rPr>
              <a:t>1.5 litres = 1500ml</a:t>
            </a:r>
          </a:p>
        </p:txBody>
      </p:sp>
      <p:sp>
        <p:nvSpPr>
          <p:cNvPr id="12" name="TextBox 11">
            <a:extLst>
              <a:ext uri="{FF2B5EF4-FFF2-40B4-BE49-F238E27FC236}">
                <a16:creationId xmlns:a16="http://schemas.microsoft.com/office/drawing/2014/main" id="{BD83D6AA-497C-4183-9480-D4BF79B81CD9}"/>
              </a:ext>
            </a:extLst>
          </p:cNvPr>
          <p:cNvSpPr txBox="1"/>
          <p:nvPr/>
        </p:nvSpPr>
        <p:spPr>
          <a:xfrm>
            <a:off x="5663952" y="4769589"/>
            <a:ext cx="5400600" cy="461665"/>
          </a:xfrm>
          <a:prstGeom prst="rect">
            <a:avLst/>
          </a:prstGeom>
          <a:noFill/>
        </p:spPr>
        <p:txBody>
          <a:bodyPr wrap="square" rtlCol="0">
            <a:spAutoFit/>
          </a:bodyPr>
          <a:lstStyle/>
          <a:p>
            <a:r>
              <a:rPr lang="en-GB" sz="2400" dirty="0">
                <a:solidFill>
                  <a:srgbClr val="FF0000"/>
                </a:solidFill>
              </a:rPr>
              <a:t>1500 - 300 - 450 = 750 ml cola is left</a:t>
            </a:r>
          </a:p>
        </p:txBody>
      </p:sp>
      <p:sp>
        <p:nvSpPr>
          <p:cNvPr id="13" name="TextBox 12">
            <a:extLst>
              <a:ext uri="{FF2B5EF4-FFF2-40B4-BE49-F238E27FC236}">
                <a16:creationId xmlns:a16="http://schemas.microsoft.com/office/drawing/2014/main" id="{AFFA9AB4-A4E2-4AD9-873A-B5105E3D8273}"/>
              </a:ext>
            </a:extLst>
          </p:cNvPr>
          <p:cNvSpPr txBox="1"/>
          <p:nvPr/>
        </p:nvSpPr>
        <p:spPr>
          <a:xfrm>
            <a:off x="3487033" y="6304464"/>
            <a:ext cx="2448272" cy="461665"/>
          </a:xfrm>
          <a:prstGeom prst="rect">
            <a:avLst/>
          </a:prstGeom>
          <a:noFill/>
        </p:spPr>
        <p:txBody>
          <a:bodyPr wrap="square" rtlCol="0">
            <a:spAutoFit/>
          </a:bodyPr>
          <a:lstStyle/>
          <a:p>
            <a:r>
              <a:rPr lang="en-GB" sz="2400" dirty="0">
                <a:solidFill>
                  <a:srgbClr val="FF0000"/>
                </a:solidFill>
              </a:rPr>
              <a:t>0.36kg = 360g</a:t>
            </a:r>
          </a:p>
        </p:txBody>
      </p:sp>
      <p:sp>
        <p:nvSpPr>
          <p:cNvPr id="14" name="TextBox 13">
            <a:extLst>
              <a:ext uri="{FF2B5EF4-FFF2-40B4-BE49-F238E27FC236}">
                <a16:creationId xmlns:a16="http://schemas.microsoft.com/office/drawing/2014/main" id="{5EB25A01-7639-49A6-B879-03E8018630E9}"/>
              </a:ext>
            </a:extLst>
          </p:cNvPr>
          <p:cNvSpPr txBox="1"/>
          <p:nvPr/>
        </p:nvSpPr>
        <p:spPr>
          <a:xfrm>
            <a:off x="6291584" y="6294755"/>
            <a:ext cx="3744416" cy="461665"/>
          </a:xfrm>
          <a:prstGeom prst="rect">
            <a:avLst/>
          </a:prstGeom>
          <a:noFill/>
        </p:spPr>
        <p:txBody>
          <a:bodyPr wrap="square" rtlCol="0">
            <a:spAutoFit/>
          </a:bodyPr>
          <a:lstStyle/>
          <a:p>
            <a:r>
              <a:rPr lang="en-GB" sz="2400" dirty="0">
                <a:solidFill>
                  <a:srgbClr val="FF0000"/>
                </a:solidFill>
              </a:rPr>
              <a:t>360 ÷ 20 = 18 sweets</a:t>
            </a:r>
          </a:p>
        </p:txBody>
      </p:sp>
    </p:spTree>
    <p:extLst>
      <p:ext uri="{BB962C8B-B14F-4D97-AF65-F5344CB8AC3E}">
        <p14:creationId xmlns:p14="http://schemas.microsoft.com/office/powerpoint/2010/main" val="335507405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4: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fourth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2798335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 Problems in Context</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855640" y="1844824"/>
            <a:ext cx="8424936" cy="1446550"/>
          </a:xfrm>
          <a:prstGeom prst="rect">
            <a:avLst/>
          </a:prstGeom>
          <a:noFill/>
        </p:spPr>
        <p:txBody>
          <a:bodyPr wrap="square" rtlCol="0">
            <a:spAutoFit/>
          </a:bodyPr>
          <a:lstStyle/>
          <a:p>
            <a:pPr marL="457200" indent="-457200">
              <a:buAutoNum type="arabicPeriod"/>
            </a:pPr>
            <a:endParaRPr lang="en-GB" sz="2400" dirty="0"/>
          </a:p>
          <a:p>
            <a:pPr marL="457200" indent="-457200">
              <a:buAutoNum type="arabicPeriod"/>
            </a:pPr>
            <a:endParaRPr lang="en-GB" sz="2400" dirty="0"/>
          </a:p>
          <a:p>
            <a:pPr marL="457200" indent="-457200">
              <a:buAutoNum type="arabicPeriod"/>
            </a:pPr>
            <a:endParaRPr lang="en-GB" dirty="0"/>
          </a:p>
          <a:p>
            <a:pPr marL="457200" indent="-457200">
              <a:buAutoNum type="arabicPeriod"/>
            </a:pPr>
            <a:endParaRPr lang="en-GB" dirty="0"/>
          </a:p>
        </p:txBody>
      </p:sp>
      <p:sp>
        <p:nvSpPr>
          <p:cNvPr id="3" name="Rectangle 2">
            <a:extLst>
              <a:ext uri="{FF2B5EF4-FFF2-40B4-BE49-F238E27FC236}">
                <a16:creationId xmlns:a16="http://schemas.microsoft.com/office/drawing/2014/main" id="{9319ADB9-DB3F-4403-992D-038BCC84C24C}"/>
              </a:ext>
            </a:extLst>
          </p:cNvPr>
          <p:cNvSpPr/>
          <p:nvPr/>
        </p:nvSpPr>
        <p:spPr>
          <a:xfrm>
            <a:off x="2279576" y="640387"/>
            <a:ext cx="9361040" cy="3416320"/>
          </a:xfrm>
          <a:prstGeom prst="rect">
            <a:avLst/>
          </a:prstGeom>
        </p:spPr>
        <p:txBody>
          <a:bodyPr wrap="square">
            <a:spAutoFit/>
          </a:bodyPr>
          <a:lstStyle/>
          <a:p>
            <a:r>
              <a:rPr lang="en-GB" sz="2400" dirty="0"/>
              <a:t>In this section we look at a variety of problems where the context requires us to deal with more than one type of unit.  The units may be only metric, or only imperial, or a mixture of both.</a:t>
            </a:r>
          </a:p>
          <a:p>
            <a:r>
              <a:rPr lang="en-GB" sz="2400" b="1" dirty="0"/>
              <a:t>Example 1</a:t>
            </a:r>
          </a:p>
          <a:p>
            <a:r>
              <a:rPr lang="en-GB" sz="2400" dirty="0"/>
              <a:t>A school canteen buys a 1 gallon can of fruit juice.  The canteen sells the fruit juice in paper cups that each contain 150 ml of drink.  How many cups can be filled?</a:t>
            </a:r>
          </a:p>
          <a:p>
            <a:r>
              <a:rPr lang="en-GB" sz="2400" b="1" dirty="0"/>
              <a:t>Solution</a:t>
            </a:r>
          </a:p>
          <a:p>
            <a:r>
              <a:rPr lang="en-GB" sz="2400" dirty="0">
                <a:solidFill>
                  <a:srgbClr val="FF0000"/>
                </a:solidFill>
              </a:rPr>
              <a:t>1 gallon ≈ 4.5 litres</a:t>
            </a:r>
          </a:p>
        </p:txBody>
      </p:sp>
      <p:sp>
        <p:nvSpPr>
          <p:cNvPr id="4" name="Rectangle 3">
            <a:extLst>
              <a:ext uri="{FF2B5EF4-FFF2-40B4-BE49-F238E27FC236}">
                <a16:creationId xmlns:a16="http://schemas.microsoft.com/office/drawing/2014/main" id="{DD2ADE35-D86F-4193-9C0B-9C05B153B5D0}"/>
              </a:ext>
            </a:extLst>
          </p:cNvPr>
          <p:cNvSpPr/>
          <p:nvPr/>
        </p:nvSpPr>
        <p:spPr>
          <a:xfrm>
            <a:off x="5159896" y="3548747"/>
            <a:ext cx="1534394" cy="461665"/>
          </a:xfrm>
          <a:prstGeom prst="rect">
            <a:avLst/>
          </a:prstGeom>
        </p:spPr>
        <p:txBody>
          <a:bodyPr wrap="none">
            <a:spAutoFit/>
          </a:bodyPr>
          <a:lstStyle/>
          <a:p>
            <a:r>
              <a:rPr lang="en-GB" sz="2400" dirty="0">
                <a:solidFill>
                  <a:srgbClr val="FF0000"/>
                </a:solidFill>
              </a:rPr>
              <a:t>≈ 4500 ml</a:t>
            </a:r>
          </a:p>
        </p:txBody>
      </p:sp>
      <p:sp>
        <p:nvSpPr>
          <p:cNvPr id="5" name="Rectangle 4">
            <a:extLst>
              <a:ext uri="{FF2B5EF4-FFF2-40B4-BE49-F238E27FC236}">
                <a16:creationId xmlns:a16="http://schemas.microsoft.com/office/drawing/2014/main" id="{46E03A94-62F4-48E6-A6F3-1AD4C3944409}"/>
              </a:ext>
            </a:extLst>
          </p:cNvPr>
          <p:cNvSpPr/>
          <p:nvPr/>
        </p:nvSpPr>
        <p:spPr>
          <a:xfrm>
            <a:off x="2313110" y="3916437"/>
            <a:ext cx="8135560" cy="461665"/>
          </a:xfrm>
          <a:prstGeom prst="rect">
            <a:avLst/>
          </a:prstGeom>
        </p:spPr>
        <p:txBody>
          <a:bodyPr wrap="none">
            <a:spAutoFit/>
          </a:bodyPr>
          <a:lstStyle/>
          <a:p>
            <a:r>
              <a:rPr lang="en-GB" sz="2400" dirty="0">
                <a:solidFill>
                  <a:srgbClr val="FF0000"/>
                </a:solidFill>
              </a:rPr>
              <a:t>So about 4500÷150 = 30 cups can be filled from one can.</a:t>
            </a:r>
          </a:p>
        </p:txBody>
      </p:sp>
      <p:sp>
        <p:nvSpPr>
          <p:cNvPr id="6" name="Rectangle 5">
            <a:extLst>
              <a:ext uri="{FF2B5EF4-FFF2-40B4-BE49-F238E27FC236}">
                <a16:creationId xmlns:a16="http://schemas.microsoft.com/office/drawing/2014/main" id="{5F9DADA7-CC90-422D-A752-7EDBF3439DAF}"/>
              </a:ext>
            </a:extLst>
          </p:cNvPr>
          <p:cNvSpPr/>
          <p:nvPr/>
        </p:nvSpPr>
        <p:spPr>
          <a:xfrm>
            <a:off x="2302251" y="4218459"/>
            <a:ext cx="9840416" cy="1938992"/>
          </a:xfrm>
          <a:prstGeom prst="rect">
            <a:avLst/>
          </a:prstGeom>
        </p:spPr>
        <p:txBody>
          <a:bodyPr wrap="square">
            <a:spAutoFit/>
          </a:bodyPr>
          <a:lstStyle/>
          <a:p>
            <a:r>
              <a:rPr lang="en-GB" sz="2400" b="1" dirty="0"/>
              <a:t>Example 2</a:t>
            </a:r>
          </a:p>
          <a:p>
            <a:r>
              <a:rPr lang="en-GB" sz="2400" dirty="0"/>
              <a:t>Some students take part in a 20-mile sponsored relay run, where each student runs 3000 m and then another student takes over.  If each student runs only once, how many students are needed to complete the run?</a:t>
            </a:r>
          </a:p>
        </p:txBody>
      </p:sp>
      <p:sp>
        <p:nvSpPr>
          <p:cNvPr id="7" name="Rectangle 6">
            <a:extLst>
              <a:ext uri="{FF2B5EF4-FFF2-40B4-BE49-F238E27FC236}">
                <a16:creationId xmlns:a16="http://schemas.microsoft.com/office/drawing/2014/main" id="{392F69A6-B946-4FB4-BCD5-5E06EEAFC0E0}"/>
              </a:ext>
            </a:extLst>
          </p:cNvPr>
          <p:cNvSpPr/>
          <p:nvPr/>
        </p:nvSpPr>
        <p:spPr>
          <a:xfrm>
            <a:off x="2351584" y="5986780"/>
            <a:ext cx="6096000" cy="830997"/>
          </a:xfrm>
          <a:prstGeom prst="rect">
            <a:avLst/>
          </a:prstGeom>
        </p:spPr>
        <p:txBody>
          <a:bodyPr>
            <a:spAutoFit/>
          </a:bodyPr>
          <a:lstStyle/>
          <a:p>
            <a:r>
              <a:rPr lang="en-GB" sz="2400" b="1" dirty="0"/>
              <a:t>Solution</a:t>
            </a:r>
          </a:p>
          <a:p>
            <a:r>
              <a:rPr lang="en-GB" sz="2400" dirty="0">
                <a:solidFill>
                  <a:srgbClr val="FF0000"/>
                </a:solidFill>
              </a:rPr>
              <a:t>20 miles ≈ 20 x 1.6 ≈ =32 km ≈ 32 000 m</a:t>
            </a:r>
          </a:p>
        </p:txBody>
      </p:sp>
      <p:sp>
        <p:nvSpPr>
          <p:cNvPr id="8" name="TextBox 7">
            <a:extLst>
              <a:ext uri="{FF2B5EF4-FFF2-40B4-BE49-F238E27FC236}">
                <a16:creationId xmlns:a16="http://schemas.microsoft.com/office/drawing/2014/main" id="{BDE6322B-B947-4936-ACF8-F8ABE6EEC096}"/>
              </a:ext>
            </a:extLst>
          </p:cNvPr>
          <p:cNvSpPr txBox="1"/>
          <p:nvPr/>
        </p:nvSpPr>
        <p:spPr>
          <a:xfrm>
            <a:off x="7655496" y="5755948"/>
            <a:ext cx="4536504" cy="461665"/>
          </a:xfrm>
          <a:prstGeom prst="rect">
            <a:avLst/>
          </a:prstGeom>
          <a:noFill/>
        </p:spPr>
        <p:txBody>
          <a:bodyPr wrap="square" rtlCol="0">
            <a:spAutoFit/>
          </a:bodyPr>
          <a:lstStyle/>
          <a:p>
            <a:r>
              <a:rPr lang="en-GB" sz="2400" dirty="0">
                <a:solidFill>
                  <a:srgbClr val="FF0000"/>
                </a:solidFill>
              </a:rPr>
              <a:t>3200 ÷3000  = 10.2 students </a:t>
            </a:r>
          </a:p>
        </p:txBody>
      </p:sp>
      <p:sp>
        <p:nvSpPr>
          <p:cNvPr id="9" name="TextBox 8">
            <a:extLst>
              <a:ext uri="{FF2B5EF4-FFF2-40B4-BE49-F238E27FC236}">
                <a16:creationId xmlns:a16="http://schemas.microsoft.com/office/drawing/2014/main" id="{FE6072B9-4056-4FAC-B49E-A371CE89D5C4}"/>
              </a:ext>
            </a:extLst>
          </p:cNvPr>
          <p:cNvSpPr txBox="1"/>
          <p:nvPr/>
        </p:nvSpPr>
        <p:spPr>
          <a:xfrm>
            <a:off x="8549934" y="6231636"/>
            <a:ext cx="3539716" cy="461665"/>
          </a:xfrm>
          <a:prstGeom prst="rect">
            <a:avLst/>
          </a:prstGeom>
          <a:noFill/>
        </p:spPr>
        <p:txBody>
          <a:bodyPr wrap="square" rtlCol="0">
            <a:spAutoFit/>
          </a:bodyPr>
          <a:lstStyle/>
          <a:p>
            <a:r>
              <a:rPr lang="en-GB" sz="2400" dirty="0">
                <a:solidFill>
                  <a:srgbClr val="FF0000"/>
                </a:solidFill>
              </a:rPr>
              <a:t>11 students are needed</a:t>
            </a:r>
          </a:p>
        </p:txBody>
      </p:sp>
    </p:spTree>
    <p:extLst>
      <p:ext uri="{BB962C8B-B14F-4D97-AF65-F5344CB8AC3E}">
        <p14:creationId xmlns:p14="http://schemas.microsoft.com/office/powerpoint/2010/main" val="11287442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Skill Check: Problems in Context</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855640" y="1844824"/>
            <a:ext cx="8424936" cy="1446550"/>
          </a:xfrm>
          <a:prstGeom prst="rect">
            <a:avLst/>
          </a:prstGeom>
          <a:noFill/>
        </p:spPr>
        <p:txBody>
          <a:bodyPr wrap="square" rtlCol="0">
            <a:spAutoFit/>
          </a:bodyPr>
          <a:lstStyle/>
          <a:p>
            <a:pPr marL="457200" indent="-457200">
              <a:buAutoNum type="arabicPeriod"/>
            </a:pPr>
            <a:endParaRPr lang="en-GB" sz="2400" dirty="0"/>
          </a:p>
          <a:p>
            <a:pPr marL="457200" indent="-457200">
              <a:buAutoNum type="arabicPeriod"/>
            </a:pPr>
            <a:endParaRPr lang="en-GB" sz="2400" dirty="0"/>
          </a:p>
          <a:p>
            <a:pPr marL="457200" indent="-457200">
              <a:buAutoNum type="arabicPeriod"/>
            </a:pPr>
            <a:endParaRPr lang="en-GB" dirty="0"/>
          </a:p>
          <a:p>
            <a:pPr marL="457200" indent="-457200">
              <a:buAutoNum type="arabicPeriod"/>
            </a:pPr>
            <a:endParaRPr lang="en-GB" dirty="0"/>
          </a:p>
        </p:txBody>
      </p:sp>
      <p:sp>
        <p:nvSpPr>
          <p:cNvPr id="3" name="Rectangle 2">
            <a:extLst>
              <a:ext uri="{FF2B5EF4-FFF2-40B4-BE49-F238E27FC236}">
                <a16:creationId xmlns:a16="http://schemas.microsoft.com/office/drawing/2014/main" id="{C43621D4-723D-47A9-A9B9-1CCBA3403CB5}"/>
              </a:ext>
            </a:extLst>
          </p:cNvPr>
          <p:cNvSpPr/>
          <p:nvPr/>
        </p:nvSpPr>
        <p:spPr>
          <a:xfrm>
            <a:off x="2351584" y="812865"/>
            <a:ext cx="9217024" cy="1938992"/>
          </a:xfrm>
          <a:prstGeom prst="rect">
            <a:avLst/>
          </a:prstGeom>
        </p:spPr>
        <p:txBody>
          <a:bodyPr wrap="square">
            <a:spAutoFit/>
          </a:bodyPr>
          <a:lstStyle/>
          <a:p>
            <a:r>
              <a:rPr lang="en-GB" sz="2400" dirty="0"/>
              <a:t>1.	A glass holds 50 ml of drink.  How many glasses can be filled from:</a:t>
            </a:r>
          </a:p>
          <a:p>
            <a:r>
              <a:rPr lang="en-GB" sz="2400" dirty="0"/>
              <a:t>(a)	a 1 litre bottle,</a:t>
            </a:r>
          </a:p>
          <a:p>
            <a:r>
              <a:rPr lang="en-GB" sz="2400" dirty="0"/>
              <a:t>(b)	a 1 gallon can,</a:t>
            </a:r>
          </a:p>
          <a:p>
            <a:r>
              <a:rPr lang="en-GB" sz="2400" dirty="0"/>
              <a:t>(c)	a 3 pint carton ?</a:t>
            </a:r>
          </a:p>
        </p:txBody>
      </p:sp>
      <p:sp>
        <p:nvSpPr>
          <p:cNvPr id="4" name="Rectangle 3">
            <a:extLst>
              <a:ext uri="{FF2B5EF4-FFF2-40B4-BE49-F238E27FC236}">
                <a16:creationId xmlns:a16="http://schemas.microsoft.com/office/drawing/2014/main" id="{BE53629A-ED75-46A8-8938-BB6A43FFA022}"/>
              </a:ext>
            </a:extLst>
          </p:cNvPr>
          <p:cNvSpPr/>
          <p:nvPr/>
        </p:nvSpPr>
        <p:spPr>
          <a:xfrm>
            <a:off x="2330376" y="2849065"/>
            <a:ext cx="9432032" cy="1200329"/>
          </a:xfrm>
          <a:prstGeom prst="rect">
            <a:avLst/>
          </a:prstGeom>
        </p:spPr>
        <p:txBody>
          <a:bodyPr wrap="square">
            <a:spAutoFit/>
          </a:bodyPr>
          <a:lstStyle/>
          <a:p>
            <a:r>
              <a:rPr lang="en-GB" sz="2400" dirty="0"/>
              <a:t>2.	A sheet of wood measures 4 feet by 8 feet.  A teacher cuts up the sheet into smaller pieces that measure 10 cm by 20 cm.  How many of these smaller sheets can the teacher make?</a:t>
            </a:r>
          </a:p>
        </p:txBody>
      </p:sp>
      <p:sp>
        <p:nvSpPr>
          <p:cNvPr id="5" name="Rectangle 4">
            <a:extLst>
              <a:ext uri="{FF2B5EF4-FFF2-40B4-BE49-F238E27FC236}">
                <a16:creationId xmlns:a16="http://schemas.microsoft.com/office/drawing/2014/main" id="{6B0DA9BB-BB9C-4052-B63C-0F0CC25E545F}"/>
              </a:ext>
            </a:extLst>
          </p:cNvPr>
          <p:cNvSpPr/>
          <p:nvPr/>
        </p:nvSpPr>
        <p:spPr>
          <a:xfrm>
            <a:off x="2330376" y="5222901"/>
            <a:ext cx="9649072" cy="830997"/>
          </a:xfrm>
          <a:prstGeom prst="rect">
            <a:avLst/>
          </a:prstGeom>
        </p:spPr>
        <p:txBody>
          <a:bodyPr wrap="square">
            <a:spAutoFit/>
          </a:bodyPr>
          <a:lstStyle/>
          <a:p>
            <a:r>
              <a:rPr lang="en-GB" sz="2400" dirty="0"/>
              <a:t>3.	A baker buys a 25 kg sack of flour.  He uses 1 lb of flour for each loaf. How many loaves can he make with 1 sack of flour?</a:t>
            </a:r>
          </a:p>
        </p:txBody>
      </p:sp>
      <p:sp>
        <p:nvSpPr>
          <p:cNvPr id="6" name="TextBox 5">
            <a:extLst>
              <a:ext uri="{FF2B5EF4-FFF2-40B4-BE49-F238E27FC236}">
                <a16:creationId xmlns:a16="http://schemas.microsoft.com/office/drawing/2014/main" id="{B9C928EA-DAF9-4295-8390-0DDA43D13FE8}"/>
              </a:ext>
            </a:extLst>
          </p:cNvPr>
          <p:cNvSpPr txBox="1"/>
          <p:nvPr/>
        </p:nvSpPr>
        <p:spPr>
          <a:xfrm>
            <a:off x="5302774" y="1527176"/>
            <a:ext cx="4320480" cy="461665"/>
          </a:xfrm>
          <a:prstGeom prst="rect">
            <a:avLst/>
          </a:prstGeom>
          <a:noFill/>
        </p:spPr>
        <p:txBody>
          <a:bodyPr wrap="square" rtlCol="0">
            <a:spAutoFit/>
          </a:bodyPr>
          <a:lstStyle/>
          <a:p>
            <a:r>
              <a:rPr lang="en-GB" sz="2400" dirty="0">
                <a:solidFill>
                  <a:srgbClr val="FF0000"/>
                </a:solidFill>
              </a:rPr>
              <a:t>1000ml ÷ 50 = 200 glasses</a:t>
            </a:r>
          </a:p>
        </p:txBody>
      </p:sp>
      <p:sp>
        <p:nvSpPr>
          <p:cNvPr id="7" name="Rectangle 6">
            <a:extLst>
              <a:ext uri="{FF2B5EF4-FFF2-40B4-BE49-F238E27FC236}">
                <a16:creationId xmlns:a16="http://schemas.microsoft.com/office/drawing/2014/main" id="{78F0D0CF-D4CB-4155-957B-20B36DC5DCFE}"/>
              </a:ext>
            </a:extLst>
          </p:cNvPr>
          <p:cNvSpPr/>
          <p:nvPr/>
        </p:nvSpPr>
        <p:spPr>
          <a:xfrm>
            <a:off x="5324775" y="1906185"/>
            <a:ext cx="3514104" cy="461665"/>
          </a:xfrm>
          <a:prstGeom prst="rect">
            <a:avLst/>
          </a:prstGeom>
        </p:spPr>
        <p:txBody>
          <a:bodyPr wrap="none">
            <a:spAutoFit/>
          </a:bodyPr>
          <a:lstStyle/>
          <a:p>
            <a:r>
              <a:rPr lang="en-GB" sz="2400" dirty="0">
                <a:solidFill>
                  <a:srgbClr val="FF0000"/>
                </a:solidFill>
              </a:rPr>
              <a:t>4550 ÷ 50 = 91 glasses</a:t>
            </a:r>
          </a:p>
        </p:txBody>
      </p:sp>
      <p:sp>
        <p:nvSpPr>
          <p:cNvPr id="8" name="Rectangle 7">
            <a:extLst>
              <a:ext uri="{FF2B5EF4-FFF2-40B4-BE49-F238E27FC236}">
                <a16:creationId xmlns:a16="http://schemas.microsoft.com/office/drawing/2014/main" id="{9CB2F3FC-C640-4A76-84FB-10F92C6A7BF6}"/>
              </a:ext>
            </a:extLst>
          </p:cNvPr>
          <p:cNvSpPr/>
          <p:nvPr/>
        </p:nvSpPr>
        <p:spPr>
          <a:xfrm>
            <a:off x="5324775" y="2306489"/>
            <a:ext cx="3839513" cy="461665"/>
          </a:xfrm>
          <a:prstGeom prst="rect">
            <a:avLst/>
          </a:prstGeom>
        </p:spPr>
        <p:txBody>
          <a:bodyPr wrap="none">
            <a:spAutoFit/>
          </a:bodyPr>
          <a:lstStyle/>
          <a:p>
            <a:r>
              <a:rPr lang="en-GB" sz="2400" dirty="0">
                <a:solidFill>
                  <a:srgbClr val="FF0000"/>
                </a:solidFill>
              </a:rPr>
              <a:t>1700ml ÷ 50 = 34 glasses</a:t>
            </a:r>
          </a:p>
        </p:txBody>
      </p:sp>
      <p:sp>
        <p:nvSpPr>
          <p:cNvPr id="9" name="Rectangle 8">
            <a:extLst>
              <a:ext uri="{FF2B5EF4-FFF2-40B4-BE49-F238E27FC236}">
                <a16:creationId xmlns:a16="http://schemas.microsoft.com/office/drawing/2014/main" id="{086C7BB6-3C7A-4813-98DB-8F5F230EDD92}"/>
              </a:ext>
            </a:extLst>
          </p:cNvPr>
          <p:cNvSpPr/>
          <p:nvPr/>
        </p:nvSpPr>
        <p:spPr bwMode="auto">
          <a:xfrm>
            <a:off x="3444655" y="4323333"/>
            <a:ext cx="1584176" cy="83885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0" name="TextBox 9">
            <a:extLst>
              <a:ext uri="{FF2B5EF4-FFF2-40B4-BE49-F238E27FC236}">
                <a16:creationId xmlns:a16="http://schemas.microsoft.com/office/drawing/2014/main" id="{8E28D661-1770-42D8-99DB-64A14BBF33E0}"/>
              </a:ext>
            </a:extLst>
          </p:cNvPr>
          <p:cNvSpPr txBox="1"/>
          <p:nvPr/>
        </p:nvSpPr>
        <p:spPr>
          <a:xfrm>
            <a:off x="9229705" y="3624596"/>
            <a:ext cx="2304256" cy="461665"/>
          </a:xfrm>
          <a:prstGeom prst="rect">
            <a:avLst/>
          </a:prstGeom>
          <a:noFill/>
        </p:spPr>
        <p:txBody>
          <a:bodyPr wrap="square" rtlCol="0">
            <a:spAutoFit/>
          </a:bodyPr>
          <a:lstStyle/>
          <a:p>
            <a:r>
              <a:rPr lang="en-GB" sz="2400" dirty="0">
                <a:solidFill>
                  <a:srgbClr val="FF0000"/>
                </a:solidFill>
              </a:rPr>
              <a:t>1 foot ≈ 30 cm</a:t>
            </a:r>
          </a:p>
        </p:txBody>
      </p:sp>
      <p:sp>
        <p:nvSpPr>
          <p:cNvPr id="11" name="TextBox 10">
            <a:extLst>
              <a:ext uri="{FF2B5EF4-FFF2-40B4-BE49-F238E27FC236}">
                <a16:creationId xmlns:a16="http://schemas.microsoft.com/office/drawing/2014/main" id="{5AEBE001-9F3F-49F8-9C83-AB730839A72A}"/>
              </a:ext>
            </a:extLst>
          </p:cNvPr>
          <p:cNvSpPr txBox="1"/>
          <p:nvPr/>
        </p:nvSpPr>
        <p:spPr>
          <a:xfrm>
            <a:off x="2238375" y="4511928"/>
            <a:ext cx="1584176" cy="461665"/>
          </a:xfrm>
          <a:prstGeom prst="rect">
            <a:avLst/>
          </a:prstGeom>
          <a:noFill/>
        </p:spPr>
        <p:txBody>
          <a:bodyPr wrap="square" rtlCol="0">
            <a:spAutoFit/>
          </a:bodyPr>
          <a:lstStyle/>
          <a:p>
            <a:r>
              <a:rPr lang="en-GB" sz="2400" dirty="0">
                <a:solidFill>
                  <a:srgbClr val="FF0000"/>
                </a:solidFill>
              </a:rPr>
              <a:t>120 cm</a:t>
            </a:r>
          </a:p>
        </p:txBody>
      </p:sp>
      <p:sp>
        <p:nvSpPr>
          <p:cNvPr id="12" name="Rectangle 11">
            <a:extLst>
              <a:ext uri="{FF2B5EF4-FFF2-40B4-BE49-F238E27FC236}">
                <a16:creationId xmlns:a16="http://schemas.microsoft.com/office/drawing/2014/main" id="{157678E1-B128-4E86-9E33-815F84020B51}"/>
              </a:ext>
            </a:extLst>
          </p:cNvPr>
          <p:cNvSpPr/>
          <p:nvPr/>
        </p:nvSpPr>
        <p:spPr>
          <a:xfrm>
            <a:off x="3639464" y="3923223"/>
            <a:ext cx="1194558" cy="461665"/>
          </a:xfrm>
          <a:prstGeom prst="rect">
            <a:avLst/>
          </a:prstGeom>
        </p:spPr>
        <p:txBody>
          <a:bodyPr wrap="none">
            <a:spAutoFit/>
          </a:bodyPr>
          <a:lstStyle/>
          <a:p>
            <a:r>
              <a:rPr lang="en-GB" sz="2400" dirty="0">
                <a:solidFill>
                  <a:srgbClr val="FF0000"/>
                </a:solidFill>
              </a:rPr>
              <a:t>240 cm</a:t>
            </a:r>
          </a:p>
        </p:txBody>
      </p:sp>
      <p:sp>
        <p:nvSpPr>
          <p:cNvPr id="14" name="TextBox 13">
            <a:extLst>
              <a:ext uri="{FF2B5EF4-FFF2-40B4-BE49-F238E27FC236}">
                <a16:creationId xmlns:a16="http://schemas.microsoft.com/office/drawing/2014/main" id="{CF2D46C7-ACDF-4F74-8186-ACB383AB3230}"/>
              </a:ext>
            </a:extLst>
          </p:cNvPr>
          <p:cNvSpPr txBox="1"/>
          <p:nvPr/>
        </p:nvSpPr>
        <p:spPr>
          <a:xfrm>
            <a:off x="5547513" y="4040366"/>
            <a:ext cx="4442610" cy="461665"/>
          </a:xfrm>
          <a:prstGeom prst="rect">
            <a:avLst/>
          </a:prstGeom>
          <a:noFill/>
        </p:spPr>
        <p:txBody>
          <a:bodyPr wrap="square" rtlCol="0">
            <a:spAutoFit/>
          </a:bodyPr>
          <a:lstStyle/>
          <a:p>
            <a:r>
              <a:rPr lang="en-GB" sz="2400" dirty="0">
                <a:solidFill>
                  <a:srgbClr val="FF0000"/>
                </a:solidFill>
              </a:rPr>
              <a:t>120 ÷ 10 = 12 rows of sheets </a:t>
            </a:r>
          </a:p>
        </p:txBody>
      </p:sp>
      <p:sp>
        <p:nvSpPr>
          <p:cNvPr id="15" name="Rectangle 14">
            <a:extLst>
              <a:ext uri="{FF2B5EF4-FFF2-40B4-BE49-F238E27FC236}">
                <a16:creationId xmlns:a16="http://schemas.microsoft.com/office/drawing/2014/main" id="{80CB804C-3EBC-4B64-B60C-73258CD94A14}"/>
              </a:ext>
            </a:extLst>
          </p:cNvPr>
          <p:cNvSpPr/>
          <p:nvPr/>
        </p:nvSpPr>
        <p:spPr>
          <a:xfrm>
            <a:off x="5547513" y="4454094"/>
            <a:ext cx="4863832" cy="461665"/>
          </a:xfrm>
          <a:prstGeom prst="rect">
            <a:avLst/>
          </a:prstGeom>
        </p:spPr>
        <p:txBody>
          <a:bodyPr wrap="none">
            <a:spAutoFit/>
          </a:bodyPr>
          <a:lstStyle/>
          <a:p>
            <a:r>
              <a:rPr lang="en-GB" sz="2400" dirty="0">
                <a:solidFill>
                  <a:srgbClr val="FF0000"/>
                </a:solidFill>
              </a:rPr>
              <a:t>240 ÷ 20 = 12 columns of sheets </a:t>
            </a:r>
          </a:p>
        </p:txBody>
      </p:sp>
      <p:sp>
        <p:nvSpPr>
          <p:cNvPr id="16" name="TextBox 15">
            <a:extLst>
              <a:ext uri="{FF2B5EF4-FFF2-40B4-BE49-F238E27FC236}">
                <a16:creationId xmlns:a16="http://schemas.microsoft.com/office/drawing/2014/main" id="{FB1276ED-3D0B-47D3-9FA7-EE6E464F7364}"/>
              </a:ext>
            </a:extLst>
          </p:cNvPr>
          <p:cNvSpPr txBox="1"/>
          <p:nvPr/>
        </p:nvSpPr>
        <p:spPr>
          <a:xfrm>
            <a:off x="5951984" y="4808435"/>
            <a:ext cx="3362321" cy="461665"/>
          </a:xfrm>
          <a:prstGeom prst="rect">
            <a:avLst/>
          </a:prstGeom>
          <a:noFill/>
        </p:spPr>
        <p:txBody>
          <a:bodyPr wrap="square" rtlCol="0">
            <a:spAutoFit/>
          </a:bodyPr>
          <a:lstStyle/>
          <a:p>
            <a:r>
              <a:rPr lang="en-GB" sz="2400" dirty="0">
                <a:solidFill>
                  <a:srgbClr val="FF0000"/>
                </a:solidFill>
              </a:rPr>
              <a:t>12 x12 =144 sheets</a:t>
            </a:r>
          </a:p>
        </p:txBody>
      </p:sp>
      <p:sp>
        <p:nvSpPr>
          <p:cNvPr id="17" name="TextBox 16">
            <a:extLst>
              <a:ext uri="{FF2B5EF4-FFF2-40B4-BE49-F238E27FC236}">
                <a16:creationId xmlns:a16="http://schemas.microsoft.com/office/drawing/2014/main" id="{76C4581B-3616-4169-82FE-46E83E5CFFF6}"/>
              </a:ext>
            </a:extLst>
          </p:cNvPr>
          <p:cNvSpPr txBox="1"/>
          <p:nvPr/>
        </p:nvSpPr>
        <p:spPr>
          <a:xfrm>
            <a:off x="2436543" y="6067996"/>
            <a:ext cx="2016224" cy="461665"/>
          </a:xfrm>
          <a:prstGeom prst="rect">
            <a:avLst/>
          </a:prstGeom>
          <a:noFill/>
        </p:spPr>
        <p:txBody>
          <a:bodyPr wrap="square" rtlCol="0">
            <a:spAutoFit/>
          </a:bodyPr>
          <a:lstStyle/>
          <a:p>
            <a:r>
              <a:rPr lang="en-GB" sz="2400" dirty="0">
                <a:solidFill>
                  <a:srgbClr val="FF0000"/>
                </a:solidFill>
              </a:rPr>
              <a:t>1 kg ≈  2.2lbs</a:t>
            </a:r>
          </a:p>
        </p:txBody>
      </p:sp>
      <p:sp>
        <p:nvSpPr>
          <p:cNvPr id="18" name="Rectangle 17">
            <a:extLst>
              <a:ext uri="{FF2B5EF4-FFF2-40B4-BE49-F238E27FC236}">
                <a16:creationId xmlns:a16="http://schemas.microsoft.com/office/drawing/2014/main" id="{376BE6ED-E0CA-4E4E-9410-03B71E14D558}"/>
              </a:ext>
            </a:extLst>
          </p:cNvPr>
          <p:cNvSpPr/>
          <p:nvPr/>
        </p:nvSpPr>
        <p:spPr>
          <a:xfrm>
            <a:off x="4776485" y="6069963"/>
            <a:ext cx="2183611" cy="461665"/>
          </a:xfrm>
          <a:prstGeom prst="rect">
            <a:avLst/>
          </a:prstGeom>
        </p:spPr>
        <p:txBody>
          <a:bodyPr wrap="none">
            <a:spAutoFit/>
          </a:bodyPr>
          <a:lstStyle/>
          <a:p>
            <a:r>
              <a:rPr lang="en-GB" sz="2400" dirty="0">
                <a:solidFill>
                  <a:srgbClr val="FF0000"/>
                </a:solidFill>
              </a:rPr>
              <a:t>25 kg ≈  55 lbs</a:t>
            </a:r>
          </a:p>
        </p:txBody>
      </p:sp>
      <p:sp>
        <p:nvSpPr>
          <p:cNvPr id="19" name="TextBox 18">
            <a:extLst>
              <a:ext uri="{FF2B5EF4-FFF2-40B4-BE49-F238E27FC236}">
                <a16:creationId xmlns:a16="http://schemas.microsoft.com/office/drawing/2014/main" id="{D8615875-EB26-4498-A28E-9DB840B8AA2D}"/>
              </a:ext>
            </a:extLst>
          </p:cNvPr>
          <p:cNvSpPr txBox="1"/>
          <p:nvPr/>
        </p:nvSpPr>
        <p:spPr>
          <a:xfrm>
            <a:off x="7451201" y="6078222"/>
            <a:ext cx="2304256" cy="461665"/>
          </a:xfrm>
          <a:prstGeom prst="rect">
            <a:avLst/>
          </a:prstGeom>
          <a:noFill/>
        </p:spPr>
        <p:txBody>
          <a:bodyPr wrap="square" rtlCol="0">
            <a:spAutoFit/>
          </a:bodyPr>
          <a:lstStyle/>
          <a:p>
            <a:r>
              <a:rPr lang="en-GB" sz="2400" dirty="0">
                <a:solidFill>
                  <a:srgbClr val="FF0000"/>
                </a:solidFill>
              </a:rPr>
              <a:t>55 loaves</a:t>
            </a:r>
          </a:p>
        </p:txBody>
      </p:sp>
    </p:spTree>
    <p:extLst>
      <p:ext uri="{BB962C8B-B14F-4D97-AF65-F5344CB8AC3E}">
        <p14:creationId xmlns:p14="http://schemas.microsoft.com/office/powerpoint/2010/main" val="389319125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animBg="1"/>
      <p:bldP spid="10" grpId="0"/>
      <p:bldP spid="11" grpId="0"/>
      <p:bldP spid="12" grpId="0"/>
      <p:bldP spid="14" grpId="0"/>
      <p:bldP spid="15" grpId="0"/>
      <p:bldP spid="16" grpId="0"/>
      <p:bldP spid="17" grpId="0"/>
      <p:bldP spid="18" grpId="0"/>
      <p:bldP spid="1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Skill Check: Problems in Context</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855640" y="1844824"/>
            <a:ext cx="8424936" cy="1446550"/>
          </a:xfrm>
          <a:prstGeom prst="rect">
            <a:avLst/>
          </a:prstGeom>
          <a:noFill/>
        </p:spPr>
        <p:txBody>
          <a:bodyPr wrap="square" rtlCol="0">
            <a:spAutoFit/>
          </a:bodyPr>
          <a:lstStyle/>
          <a:p>
            <a:pPr marL="457200" indent="-457200">
              <a:buAutoNum type="arabicPeriod"/>
            </a:pPr>
            <a:endParaRPr lang="en-GB" sz="2400" dirty="0"/>
          </a:p>
          <a:p>
            <a:pPr marL="457200" indent="-457200">
              <a:buAutoNum type="arabicPeriod"/>
            </a:pPr>
            <a:endParaRPr lang="en-GB" sz="2400" dirty="0"/>
          </a:p>
          <a:p>
            <a:pPr marL="457200" indent="-457200">
              <a:buAutoNum type="arabicPeriod"/>
            </a:pPr>
            <a:endParaRPr lang="en-GB" dirty="0"/>
          </a:p>
          <a:p>
            <a:pPr marL="457200" indent="-457200">
              <a:buAutoNum type="arabicPeriod"/>
            </a:pPr>
            <a:endParaRPr lang="en-GB" dirty="0"/>
          </a:p>
        </p:txBody>
      </p:sp>
      <p:sp>
        <p:nvSpPr>
          <p:cNvPr id="4" name="Rectangle 3">
            <a:extLst>
              <a:ext uri="{FF2B5EF4-FFF2-40B4-BE49-F238E27FC236}">
                <a16:creationId xmlns:a16="http://schemas.microsoft.com/office/drawing/2014/main" id="{D028C78B-E43D-4151-8D1F-B41540AB27C2}"/>
              </a:ext>
            </a:extLst>
          </p:cNvPr>
          <p:cNvSpPr/>
          <p:nvPr/>
        </p:nvSpPr>
        <p:spPr>
          <a:xfrm>
            <a:off x="2279576" y="892846"/>
            <a:ext cx="9577064" cy="830997"/>
          </a:xfrm>
          <a:prstGeom prst="rect">
            <a:avLst/>
          </a:prstGeom>
        </p:spPr>
        <p:txBody>
          <a:bodyPr wrap="square">
            <a:spAutoFit/>
          </a:bodyPr>
          <a:lstStyle/>
          <a:p>
            <a:r>
              <a:rPr lang="en-GB" sz="2400" dirty="0"/>
              <a:t>4.	How many 125 ml glasses can be filled from a can that contains 2 pints of milk?</a:t>
            </a:r>
          </a:p>
        </p:txBody>
      </p:sp>
      <p:sp>
        <p:nvSpPr>
          <p:cNvPr id="5" name="Rectangle 4">
            <a:extLst>
              <a:ext uri="{FF2B5EF4-FFF2-40B4-BE49-F238E27FC236}">
                <a16:creationId xmlns:a16="http://schemas.microsoft.com/office/drawing/2014/main" id="{3CB33D3C-9982-4373-85DD-E2EE5AA00518}"/>
              </a:ext>
            </a:extLst>
          </p:cNvPr>
          <p:cNvSpPr/>
          <p:nvPr/>
        </p:nvSpPr>
        <p:spPr>
          <a:xfrm>
            <a:off x="2322853" y="2502111"/>
            <a:ext cx="9365176" cy="830997"/>
          </a:xfrm>
          <a:prstGeom prst="rect">
            <a:avLst/>
          </a:prstGeom>
        </p:spPr>
        <p:txBody>
          <a:bodyPr wrap="square">
            <a:spAutoFit/>
          </a:bodyPr>
          <a:lstStyle/>
          <a:p>
            <a:r>
              <a:rPr lang="en-GB" sz="2400" dirty="0"/>
              <a:t>5.	How many books of width 2.5 cm can be put on a shelf of length 3 feet?</a:t>
            </a:r>
          </a:p>
        </p:txBody>
      </p:sp>
      <p:sp>
        <p:nvSpPr>
          <p:cNvPr id="6" name="Rectangle 5">
            <a:extLst>
              <a:ext uri="{FF2B5EF4-FFF2-40B4-BE49-F238E27FC236}">
                <a16:creationId xmlns:a16="http://schemas.microsoft.com/office/drawing/2014/main" id="{8B588E40-8D5D-4012-8AD3-C565E1C692CD}"/>
              </a:ext>
            </a:extLst>
          </p:cNvPr>
          <p:cNvSpPr/>
          <p:nvPr/>
        </p:nvSpPr>
        <p:spPr>
          <a:xfrm>
            <a:off x="2335789" y="3729624"/>
            <a:ext cx="9250932" cy="830997"/>
          </a:xfrm>
          <a:prstGeom prst="rect">
            <a:avLst/>
          </a:prstGeom>
        </p:spPr>
        <p:txBody>
          <a:bodyPr wrap="square">
            <a:spAutoFit/>
          </a:bodyPr>
          <a:lstStyle/>
          <a:p>
            <a:r>
              <a:rPr lang="en-GB" sz="2400" dirty="0"/>
              <a:t>6. The diameter of a bicycle wheel is 28 inches.  How many times would the wheel go round as the bicycle moves:</a:t>
            </a:r>
          </a:p>
        </p:txBody>
      </p:sp>
      <p:sp>
        <p:nvSpPr>
          <p:cNvPr id="7" name="Rectangle 6">
            <a:extLst>
              <a:ext uri="{FF2B5EF4-FFF2-40B4-BE49-F238E27FC236}">
                <a16:creationId xmlns:a16="http://schemas.microsoft.com/office/drawing/2014/main" id="{131C2EFD-8B55-4BF3-9C10-DA6E76B45D4C}"/>
              </a:ext>
            </a:extLst>
          </p:cNvPr>
          <p:cNvSpPr/>
          <p:nvPr/>
        </p:nvSpPr>
        <p:spPr>
          <a:xfrm>
            <a:off x="2322853" y="4487120"/>
            <a:ext cx="1999265" cy="461665"/>
          </a:xfrm>
          <a:prstGeom prst="rect">
            <a:avLst/>
          </a:prstGeom>
        </p:spPr>
        <p:txBody>
          <a:bodyPr wrap="none">
            <a:spAutoFit/>
          </a:bodyPr>
          <a:lstStyle/>
          <a:p>
            <a:r>
              <a:rPr lang="en-GB" sz="2400" dirty="0"/>
              <a:t>(a) 550 yards</a:t>
            </a:r>
          </a:p>
        </p:txBody>
      </p:sp>
      <p:sp>
        <p:nvSpPr>
          <p:cNvPr id="8" name="Rectangle 7">
            <a:extLst>
              <a:ext uri="{FF2B5EF4-FFF2-40B4-BE49-F238E27FC236}">
                <a16:creationId xmlns:a16="http://schemas.microsoft.com/office/drawing/2014/main" id="{BDB1E96B-5452-4E5A-BD6F-3BDDA683CF72}"/>
              </a:ext>
            </a:extLst>
          </p:cNvPr>
          <p:cNvSpPr/>
          <p:nvPr/>
        </p:nvSpPr>
        <p:spPr>
          <a:xfrm>
            <a:off x="2350887" y="5223680"/>
            <a:ext cx="1468672" cy="461665"/>
          </a:xfrm>
          <a:prstGeom prst="rect">
            <a:avLst/>
          </a:prstGeom>
        </p:spPr>
        <p:txBody>
          <a:bodyPr wrap="none">
            <a:spAutoFit/>
          </a:bodyPr>
          <a:lstStyle/>
          <a:p>
            <a:r>
              <a:rPr lang="en-GB" sz="2400" dirty="0"/>
              <a:t>(b) 1 mile</a:t>
            </a:r>
          </a:p>
        </p:txBody>
      </p:sp>
      <p:sp>
        <p:nvSpPr>
          <p:cNvPr id="9" name="Rectangle 8">
            <a:extLst>
              <a:ext uri="{FF2B5EF4-FFF2-40B4-BE49-F238E27FC236}">
                <a16:creationId xmlns:a16="http://schemas.microsoft.com/office/drawing/2014/main" id="{79952D55-95B1-43B3-9081-ACB80690D07A}"/>
              </a:ext>
            </a:extLst>
          </p:cNvPr>
          <p:cNvSpPr/>
          <p:nvPr/>
        </p:nvSpPr>
        <p:spPr>
          <a:xfrm>
            <a:off x="2350887" y="5909547"/>
            <a:ext cx="1380506" cy="461665"/>
          </a:xfrm>
          <a:prstGeom prst="rect">
            <a:avLst/>
          </a:prstGeom>
        </p:spPr>
        <p:txBody>
          <a:bodyPr wrap="none">
            <a:spAutoFit/>
          </a:bodyPr>
          <a:lstStyle/>
          <a:p>
            <a:r>
              <a:rPr lang="en-GB" sz="2400" dirty="0"/>
              <a:t>(c) 1 km </a:t>
            </a:r>
          </a:p>
        </p:txBody>
      </p:sp>
      <p:sp>
        <p:nvSpPr>
          <p:cNvPr id="10" name="TextBox 9">
            <a:extLst>
              <a:ext uri="{FF2B5EF4-FFF2-40B4-BE49-F238E27FC236}">
                <a16:creationId xmlns:a16="http://schemas.microsoft.com/office/drawing/2014/main" id="{B372BBA1-4C36-4F3F-98D4-64E096744B53}"/>
              </a:ext>
            </a:extLst>
          </p:cNvPr>
          <p:cNvSpPr txBox="1"/>
          <p:nvPr/>
        </p:nvSpPr>
        <p:spPr>
          <a:xfrm>
            <a:off x="4474993" y="1274984"/>
            <a:ext cx="2736304" cy="461665"/>
          </a:xfrm>
          <a:prstGeom prst="rect">
            <a:avLst/>
          </a:prstGeom>
          <a:noFill/>
        </p:spPr>
        <p:txBody>
          <a:bodyPr wrap="square" rtlCol="0">
            <a:spAutoFit/>
          </a:bodyPr>
          <a:lstStyle/>
          <a:p>
            <a:r>
              <a:rPr lang="en-GB" sz="2400" dirty="0">
                <a:solidFill>
                  <a:srgbClr val="FF0000"/>
                </a:solidFill>
              </a:rPr>
              <a:t>1 litre ≈ 1.75 pints</a:t>
            </a:r>
          </a:p>
        </p:txBody>
      </p:sp>
      <p:sp>
        <p:nvSpPr>
          <p:cNvPr id="11" name="Rectangle 10">
            <a:extLst>
              <a:ext uri="{FF2B5EF4-FFF2-40B4-BE49-F238E27FC236}">
                <a16:creationId xmlns:a16="http://schemas.microsoft.com/office/drawing/2014/main" id="{59C2E503-66F4-4A2F-B81F-0262FDDD27D4}"/>
              </a:ext>
            </a:extLst>
          </p:cNvPr>
          <p:cNvSpPr/>
          <p:nvPr/>
        </p:nvSpPr>
        <p:spPr>
          <a:xfrm>
            <a:off x="4496029" y="1661676"/>
            <a:ext cx="6516143" cy="461665"/>
          </a:xfrm>
          <a:prstGeom prst="rect">
            <a:avLst/>
          </a:prstGeom>
        </p:spPr>
        <p:txBody>
          <a:bodyPr wrap="none">
            <a:spAutoFit/>
          </a:bodyPr>
          <a:lstStyle/>
          <a:p>
            <a:r>
              <a:rPr lang="en-GB" sz="2400" dirty="0">
                <a:solidFill>
                  <a:srgbClr val="FF0000"/>
                </a:solidFill>
              </a:rPr>
              <a:t>2 pints  ≈  2 x 0.57 litres ≈ 1.14 litres ≈ 1140 ml</a:t>
            </a:r>
          </a:p>
        </p:txBody>
      </p:sp>
      <p:sp>
        <p:nvSpPr>
          <p:cNvPr id="12" name="TextBox 11">
            <a:extLst>
              <a:ext uri="{FF2B5EF4-FFF2-40B4-BE49-F238E27FC236}">
                <a16:creationId xmlns:a16="http://schemas.microsoft.com/office/drawing/2014/main" id="{17A6EBAD-A28E-4BBA-BC0A-75BDBCCF5ED1}"/>
              </a:ext>
            </a:extLst>
          </p:cNvPr>
          <p:cNvSpPr txBox="1"/>
          <p:nvPr/>
        </p:nvSpPr>
        <p:spPr>
          <a:xfrm>
            <a:off x="4524634" y="2074376"/>
            <a:ext cx="7332005" cy="461665"/>
          </a:xfrm>
          <a:prstGeom prst="rect">
            <a:avLst/>
          </a:prstGeom>
          <a:noFill/>
        </p:spPr>
        <p:txBody>
          <a:bodyPr wrap="square" rtlCol="0">
            <a:spAutoFit/>
          </a:bodyPr>
          <a:lstStyle/>
          <a:p>
            <a:r>
              <a:rPr lang="en-GB" sz="2400" dirty="0">
                <a:solidFill>
                  <a:srgbClr val="FF0000"/>
                </a:solidFill>
              </a:rPr>
              <a:t>Number of glasses = 1140 ÷125 = 9.12 ≈ 9 glasses </a:t>
            </a:r>
          </a:p>
        </p:txBody>
      </p:sp>
      <p:sp>
        <p:nvSpPr>
          <p:cNvPr id="13" name="TextBox 12">
            <a:extLst>
              <a:ext uri="{FF2B5EF4-FFF2-40B4-BE49-F238E27FC236}">
                <a16:creationId xmlns:a16="http://schemas.microsoft.com/office/drawing/2014/main" id="{6C7A62ED-9C72-4BAB-B3EE-C7E86AEBCDE6}"/>
              </a:ext>
            </a:extLst>
          </p:cNvPr>
          <p:cNvSpPr txBox="1"/>
          <p:nvPr/>
        </p:nvSpPr>
        <p:spPr>
          <a:xfrm>
            <a:off x="3617617" y="2908001"/>
            <a:ext cx="2160240" cy="461665"/>
          </a:xfrm>
          <a:prstGeom prst="rect">
            <a:avLst/>
          </a:prstGeom>
          <a:noFill/>
        </p:spPr>
        <p:txBody>
          <a:bodyPr wrap="square" rtlCol="0">
            <a:spAutoFit/>
          </a:bodyPr>
          <a:lstStyle/>
          <a:p>
            <a:r>
              <a:rPr lang="en-GB" sz="2400" dirty="0">
                <a:solidFill>
                  <a:srgbClr val="FF0000"/>
                </a:solidFill>
              </a:rPr>
              <a:t>1 foot ≈ 30 cm </a:t>
            </a:r>
          </a:p>
        </p:txBody>
      </p:sp>
      <p:sp>
        <p:nvSpPr>
          <p:cNvPr id="14" name="Rectangle 13">
            <a:extLst>
              <a:ext uri="{FF2B5EF4-FFF2-40B4-BE49-F238E27FC236}">
                <a16:creationId xmlns:a16="http://schemas.microsoft.com/office/drawing/2014/main" id="{B7706499-3582-4C4B-8C06-67CCD7AFF2A7}"/>
              </a:ext>
            </a:extLst>
          </p:cNvPr>
          <p:cNvSpPr/>
          <p:nvPr/>
        </p:nvSpPr>
        <p:spPr>
          <a:xfrm>
            <a:off x="3627474" y="3312219"/>
            <a:ext cx="2215671" cy="461665"/>
          </a:xfrm>
          <a:prstGeom prst="rect">
            <a:avLst/>
          </a:prstGeom>
        </p:spPr>
        <p:txBody>
          <a:bodyPr wrap="none">
            <a:spAutoFit/>
          </a:bodyPr>
          <a:lstStyle/>
          <a:p>
            <a:r>
              <a:rPr lang="en-GB" sz="2400" dirty="0">
                <a:solidFill>
                  <a:srgbClr val="FF0000"/>
                </a:solidFill>
              </a:rPr>
              <a:t>3 feet ≈ 90 cm </a:t>
            </a:r>
          </a:p>
        </p:txBody>
      </p:sp>
      <p:sp>
        <p:nvSpPr>
          <p:cNvPr id="15" name="TextBox 14">
            <a:extLst>
              <a:ext uri="{FF2B5EF4-FFF2-40B4-BE49-F238E27FC236}">
                <a16:creationId xmlns:a16="http://schemas.microsoft.com/office/drawing/2014/main" id="{CAA721F1-4F30-45E3-B6EB-1198C1F036D4}"/>
              </a:ext>
            </a:extLst>
          </p:cNvPr>
          <p:cNvSpPr txBox="1"/>
          <p:nvPr/>
        </p:nvSpPr>
        <p:spPr>
          <a:xfrm>
            <a:off x="6499673" y="2954594"/>
            <a:ext cx="4279872" cy="461665"/>
          </a:xfrm>
          <a:prstGeom prst="rect">
            <a:avLst/>
          </a:prstGeom>
          <a:noFill/>
        </p:spPr>
        <p:txBody>
          <a:bodyPr wrap="square" rtlCol="0">
            <a:spAutoFit/>
          </a:bodyPr>
          <a:lstStyle/>
          <a:p>
            <a:r>
              <a:rPr lang="en-GB" sz="2400" dirty="0">
                <a:solidFill>
                  <a:srgbClr val="FF0000"/>
                </a:solidFill>
              </a:rPr>
              <a:t>Number of books = 90 ÷ 2.5 </a:t>
            </a:r>
          </a:p>
        </p:txBody>
      </p:sp>
      <p:sp>
        <p:nvSpPr>
          <p:cNvPr id="16" name="TextBox 15">
            <a:extLst>
              <a:ext uri="{FF2B5EF4-FFF2-40B4-BE49-F238E27FC236}">
                <a16:creationId xmlns:a16="http://schemas.microsoft.com/office/drawing/2014/main" id="{C2CF5713-C423-4337-9E40-784AA321B7BD}"/>
              </a:ext>
            </a:extLst>
          </p:cNvPr>
          <p:cNvSpPr txBox="1"/>
          <p:nvPr/>
        </p:nvSpPr>
        <p:spPr>
          <a:xfrm>
            <a:off x="8933984" y="3375553"/>
            <a:ext cx="2567377" cy="461665"/>
          </a:xfrm>
          <a:prstGeom prst="rect">
            <a:avLst/>
          </a:prstGeom>
          <a:noFill/>
        </p:spPr>
        <p:txBody>
          <a:bodyPr wrap="square" rtlCol="0">
            <a:spAutoFit/>
          </a:bodyPr>
          <a:lstStyle/>
          <a:p>
            <a:r>
              <a:rPr lang="en-GB" sz="2400" dirty="0">
                <a:solidFill>
                  <a:srgbClr val="FF0000"/>
                </a:solidFill>
              </a:rPr>
              <a:t>= 36 books</a:t>
            </a:r>
          </a:p>
        </p:txBody>
      </p:sp>
      <p:sp>
        <p:nvSpPr>
          <p:cNvPr id="17" name="TextBox 16">
            <a:extLst>
              <a:ext uri="{FF2B5EF4-FFF2-40B4-BE49-F238E27FC236}">
                <a16:creationId xmlns:a16="http://schemas.microsoft.com/office/drawing/2014/main" id="{CCC218E4-8304-404F-915F-97E6CD7C480F}"/>
              </a:ext>
            </a:extLst>
          </p:cNvPr>
          <p:cNvSpPr txBox="1"/>
          <p:nvPr/>
        </p:nvSpPr>
        <p:spPr>
          <a:xfrm>
            <a:off x="2335789" y="4833890"/>
            <a:ext cx="2736304" cy="461665"/>
          </a:xfrm>
          <a:prstGeom prst="rect">
            <a:avLst/>
          </a:prstGeom>
          <a:noFill/>
        </p:spPr>
        <p:txBody>
          <a:bodyPr wrap="square" rtlCol="0">
            <a:spAutoFit/>
          </a:bodyPr>
          <a:lstStyle/>
          <a:p>
            <a:r>
              <a:rPr lang="en-GB" sz="2400" dirty="0">
                <a:solidFill>
                  <a:srgbClr val="FF0000"/>
                </a:solidFill>
              </a:rPr>
              <a:t>1 yard = 36 inches</a:t>
            </a:r>
          </a:p>
        </p:txBody>
      </p:sp>
      <p:sp>
        <p:nvSpPr>
          <p:cNvPr id="18" name="Rectangle 17">
            <a:extLst>
              <a:ext uri="{FF2B5EF4-FFF2-40B4-BE49-F238E27FC236}">
                <a16:creationId xmlns:a16="http://schemas.microsoft.com/office/drawing/2014/main" id="{D4DB7D52-776C-49BE-BDFF-585A1C7ED383}"/>
              </a:ext>
            </a:extLst>
          </p:cNvPr>
          <p:cNvSpPr/>
          <p:nvPr/>
        </p:nvSpPr>
        <p:spPr>
          <a:xfrm>
            <a:off x="5260084" y="4833889"/>
            <a:ext cx="3890809" cy="461665"/>
          </a:xfrm>
          <a:prstGeom prst="rect">
            <a:avLst/>
          </a:prstGeom>
        </p:spPr>
        <p:txBody>
          <a:bodyPr wrap="none">
            <a:spAutoFit/>
          </a:bodyPr>
          <a:lstStyle/>
          <a:p>
            <a:r>
              <a:rPr lang="en-GB" sz="2400" dirty="0">
                <a:solidFill>
                  <a:srgbClr val="FF0000"/>
                </a:solidFill>
              </a:rPr>
              <a:t>550 yards =  19 800 inches</a:t>
            </a:r>
          </a:p>
        </p:txBody>
      </p:sp>
      <p:sp>
        <p:nvSpPr>
          <p:cNvPr id="19" name="TextBox 18">
            <a:extLst>
              <a:ext uri="{FF2B5EF4-FFF2-40B4-BE49-F238E27FC236}">
                <a16:creationId xmlns:a16="http://schemas.microsoft.com/office/drawing/2014/main" id="{AFB025E6-E4D2-4338-BFDB-3AB07D214A34}"/>
              </a:ext>
            </a:extLst>
          </p:cNvPr>
          <p:cNvSpPr txBox="1"/>
          <p:nvPr/>
        </p:nvSpPr>
        <p:spPr>
          <a:xfrm>
            <a:off x="9438010" y="4840954"/>
            <a:ext cx="2360470" cy="461665"/>
          </a:xfrm>
          <a:prstGeom prst="rect">
            <a:avLst/>
          </a:prstGeom>
          <a:noFill/>
        </p:spPr>
        <p:txBody>
          <a:bodyPr wrap="square" rtlCol="0">
            <a:spAutoFit/>
          </a:bodyPr>
          <a:lstStyle/>
          <a:p>
            <a:r>
              <a:rPr lang="en-GB" sz="2400" dirty="0">
                <a:solidFill>
                  <a:srgbClr val="FF0000"/>
                </a:solidFill>
              </a:rPr>
              <a:t>707 revolutions</a:t>
            </a:r>
          </a:p>
        </p:txBody>
      </p:sp>
      <p:sp>
        <p:nvSpPr>
          <p:cNvPr id="20" name="Rectangle 19">
            <a:extLst>
              <a:ext uri="{FF2B5EF4-FFF2-40B4-BE49-F238E27FC236}">
                <a16:creationId xmlns:a16="http://schemas.microsoft.com/office/drawing/2014/main" id="{BE5F0533-A949-4BFF-8C9A-25D6AD881530}"/>
              </a:ext>
            </a:extLst>
          </p:cNvPr>
          <p:cNvSpPr/>
          <p:nvPr/>
        </p:nvSpPr>
        <p:spPr>
          <a:xfrm>
            <a:off x="2344324" y="5592986"/>
            <a:ext cx="2880917" cy="461665"/>
          </a:xfrm>
          <a:prstGeom prst="rect">
            <a:avLst/>
          </a:prstGeom>
        </p:spPr>
        <p:txBody>
          <a:bodyPr wrap="none">
            <a:spAutoFit/>
          </a:bodyPr>
          <a:lstStyle/>
          <a:p>
            <a:r>
              <a:rPr lang="en-GB" sz="2400" dirty="0">
                <a:solidFill>
                  <a:srgbClr val="FF0000"/>
                </a:solidFill>
              </a:rPr>
              <a:t>1 mile = 1760 yards</a:t>
            </a:r>
          </a:p>
        </p:txBody>
      </p:sp>
      <p:sp>
        <p:nvSpPr>
          <p:cNvPr id="21" name="Rectangle 20">
            <a:extLst>
              <a:ext uri="{FF2B5EF4-FFF2-40B4-BE49-F238E27FC236}">
                <a16:creationId xmlns:a16="http://schemas.microsoft.com/office/drawing/2014/main" id="{3A021934-9841-4350-8D45-D795BFFC240D}"/>
              </a:ext>
            </a:extLst>
          </p:cNvPr>
          <p:cNvSpPr/>
          <p:nvPr/>
        </p:nvSpPr>
        <p:spPr>
          <a:xfrm>
            <a:off x="5274748" y="5586837"/>
            <a:ext cx="4062331" cy="461665"/>
          </a:xfrm>
          <a:prstGeom prst="rect">
            <a:avLst/>
          </a:prstGeom>
        </p:spPr>
        <p:txBody>
          <a:bodyPr wrap="none">
            <a:spAutoFit/>
          </a:bodyPr>
          <a:lstStyle/>
          <a:p>
            <a:r>
              <a:rPr lang="en-GB" sz="2400" dirty="0">
                <a:solidFill>
                  <a:srgbClr val="FF0000"/>
                </a:solidFill>
              </a:rPr>
              <a:t>1760 yards =  63 360 inches</a:t>
            </a:r>
          </a:p>
        </p:txBody>
      </p:sp>
      <p:sp>
        <p:nvSpPr>
          <p:cNvPr id="22" name="Rectangle 21">
            <a:extLst>
              <a:ext uri="{FF2B5EF4-FFF2-40B4-BE49-F238E27FC236}">
                <a16:creationId xmlns:a16="http://schemas.microsoft.com/office/drawing/2014/main" id="{C5D3338A-0E5B-456E-BDA6-B3F2DD3AF7E6}"/>
              </a:ext>
            </a:extLst>
          </p:cNvPr>
          <p:cNvSpPr/>
          <p:nvPr/>
        </p:nvSpPr>
        <p:spPr>
          <a:xfrm>
            <a:off x="9398519" y="5554776"/>
            <a:ext cx="2446504" cy="461665"/>
          </a:xfrm>
          <a:prstGeom prst="rect">
            <a:avLst/>
          </a:prstGeom>
        </p:spPr>
        <p:txBody>
          <a:bodyPr wrap="none">
            <a:spAutoFit/>
          </a:bodyPr>
          <a:lstStyle/>
          <a:p>
            <a:r>
              <a:rPr lang="en-GB" sz="2400" dirty="0">
                <a:solidFill>
                  <a:srgbClr val="FF0000"/>
                </a:solidFill>
              </a:rPr>
              <a:t>2262 revolutions</a:t>
            </a:r>
          </a:p>
        </p:txBody>
      </p:sp>
      <p:sp>
        <p:nvSpPr>
          <p:cNvPr id="23" name="Rectangle 22">
            <a:extLst>
              <a:ext uri="{FF2B5EF4-FFF2-40B4-BE49-F238E27FC236}">
                <a16:creationId xmlns:a16="http://schemas.microsoft.com/office/drawing/2014/main" id="{621B295B-EDCD-4BC4-930A-BEF567E9851B}"/>
              </a:ext>
            </a:extLst>
          </p:cNvPr>
          <p:cNvSpPr/>
          <p:nvPr/>
        </p:nvSpPr>
        <p:spPr>
          <a:xfrm>
            <a:off x="2375755" y="6256885"/>
            <a:ext cx="2725426" cy="461665"/>
          </a:xfrm>
          <a:prstGeom prst="rect">
            <a:avLst/>
          </a:prstGeom>
        </p:spPr>
        <p:txBody>
          <a:bodyPr wrap="none">
            <a:spAutoFit/>
          </a:bodyPr>
          <a:lstStyle/>
          <a:p>
            <a:r>
              <a:rPr lang="en-GB" sz="2400" dirty="0">
                <a:solidFill>
                  <a:srgbClr val="FF0000"/>
                </a:solidFill>
              </a:rPr>
              <a:t>1 km = 1093 yards</a:t>
            </a:r>
          </a:p>
        </p:txBody>
      </p:sp>
      <p:sp>
        <p:nvSpPr>
          <p:cNvPr id="24" name="Rectangle 23">
            <a:extLst>
              <a:ext uri="{FF2B5EF4-FFF2-40B4-BE49-F238E27FC236}">
                <a16:creationId xmlns:a16="http://schemas.microsoft.com/office/drawing/2014/main" id="{788005A2-77A9-4FE7-8470-115DB7005135}"/>
              </a:ext>
            </a:extLst>
          </p:cNvPr>
          <p:cNvSpPr/>
          <p:nvPr/>
        </p:nvSpPr>
        <p:spPr>
          <a:xfrm>
            <a:off x="5289590" y="6256885"/>
            <a:ext cx="4062331" cy="461665"/>
          </a:xfrm>
          <a:prstGeom prst="rect">
            <a:avLst/>
          </a:prstGeom>
        </p:spPr>
        <p:txBody>
          <a:bodyPr wrap="none">
            <a:spAutoFit/>
          </a:bodyPr>
          <a:lstStyle/>
          <a:p>
            <a:r>
              <a:rPr lang="en-GB" sz="2400" dirty="0">
                <a:solidFill>
                  <a:srgbClr val="FF0000"/>
                </a:solidFill>
              </a:rPr>
              <a:t>1093 yards =  39 348 inches</a:t>
            </a:r>
          </a:p>
        </p:txBody>
      </p:sp>
      <p:sp>
        <p:nvSpPr>
          <p:cNvPr id="25" name="Rectangle 24">
            <a:extLst>
              <a:ext uri="{FF2B5EF4-FFF2-40B4-BE49-F238E27FC236}">
                <a16:creationId xmlns:a16="http://schemas.microsoft.com/office/drawing/2014/main" id="{BEE05B24-BA61-433A-81E5-579BFD7DBF40}"/>
              </a:ext>
            </a:extLst>
          </p:cNvPr>
          <p:cNvSpPr/>
          <p:nvPr/>
        </p:nvSpPr>
        <p:spPr>
          <a:xfrm>
            <a:off x="9410135" y="6256884"/>
            <a:ext cx="2446504" cy="461665"/>
          </a:xfrm>
          <a:prstGeom prst="rect">
            <a:avLst/>
          </a:prstGeom>
        </p:spPr>
        <p:txBody>
          <a:bodyPr wrap="none">
            <a:spAutoFit/>
          </a:bodyPr>
          <a:lstStyle/>
          <a:p>
            <a:r>
              <a:rPr lang="en-GB" sz="2400" dirty="0">
                <a:solidFill>
                  <a:srgbClr val="FF0000"/>
                </a:solidFill>
              </a:rPr>
              <a:t>1405 revolutions</a:t>
            </a:r>
          </a:p>
        </p:txBody>
      </p:sp>
      <p:sp>
        <p:nvSpPr>
          <p:cNvPr id="26" name="Rectangle: Rounded Corners 25">
            <a:extLst>
              <a:ext uri="{FF2B5EF4-FFF2-40B4-BE49-F238E27FC236}">
                <a16:creationId xmlns:a16="http://schemas.microsoft.com/office/drawing/2014/main" id="{25D150D0-42CA-4954-872E-E1A388E92980}"/>
              </a:ext>
            </a:extLst>
          </p:cNvPr>
          <p:cNvSpPr/>
          <p:nvPr/>
        </p:nvSpPr>
        <p:spPr bwMode="auto">
          <a:xfrm>
            <a:off x="9722854" y="4285529"/>
            <a:ext cx="1778507" cy="42061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7" name="TextBox 26">
            <a:extLst>
              <a:ext uri="{FF2B5EF4-FFF2-40B4-BE49-F238E27FC236}">
                <a16:creationId xmlns:a16="http://schemas.microsoft.com/office/drawing/2014/main" id="{EA8677A6-4F1D-4848-BECF-53B89309D9A2}"/>
              </a:ext>
            </a:extLst>
          </p:cNvPr>
          <p:cNvSpPr txBox="1"/>
          <p:nvPr/>
        </p:nvSpPr>
        <p:spPr>
          <a:xfrm>
            <a:off x="9712153" y="4256287"/>
            <a:ext cx="1975876" cy="461665"/>
          </a:xfrm>
          <a:prstGeom prst="rect">
            <a:avLst/>
          </a:prstGeom>
          <a:noFill/>
        </p:spPr>
        <p:txBody>
          <a:bodyPr wrap="square" rtlCol="0">
            <a:spAutoFit/>
          </a:bodyPr>
          <a:lstStyle/>
          <a:p>
            <a:r>
              <a:rPr lang="en-GB" sz="2400" dirty="0"/>
              <a:t>÷28 inches</a:t>
            </a:r>
          </a:p>
        </p:txBody>
      </p:sp>
    </p:spTree>
    <p:extLst>
      <p:ext uri="{BB962C8B-B14F-4D97-AF65-F5344CB8AC3E}">
        <p14:creationId xmlns:p14="http://schemas.microsoft.com/office/powerpoint/2010/main" val="423518372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animBg="1"/>
      <p:bldP spid="2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Skill Check: Problems in Context</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567608" y="294709"/>
            <a:ext cx="8424936" cy="1446550"/>
          </a:xfrm>
          <a:prstGeom prst="rect">
            <a:avLst/>
          </a:prstGeom>
          <a:noFill/>
        </p:spPr>
        <p:txBody>
          <a:bodyPr wrap="square" rtlCol="0">
            <a:spAutoFit/>
          </a:bodyPr>
          <a:lstStyle/>
          <a:p>
            <a:pPr marL="457200" indent="-457200">
              <a:buAutoNum type="arabicPeriod"/>
            </a:pPr>
            <a:endParaRPr lang="en-GB" sz="2400" dirty="0"/>
          </a:p>
          <a:p>
            <a:pPr marL="457200" indent="-457200">
              <a:buAutoNum type="arabicPeriod"/>
            </a:pPr>
            <a:endParaRPr lang="en-GB" sz="2400" dirty="0"/>
          </a:p>
          <a:p>
            <a:pPr marL="457200" indent="-457200">
              <a:buAutoNum type="arabicPeriod"/>
            </a:pPr>
            <a:endParaRPr lang="en-GB" dirty="0"/>
          </a:p>
          <a:p>
            <a:pPr marL="457200" indent="-457200">
              <a:buAutoNum type="arabicPeriod"/>
            </a:pPr>
            <a:endParaRPr lang="en-GB" dirty="0"/>
          </a:p>
        </p:txBody>
      </p:sp>
      <p:sp>
        <p:nvSpPr>
          <p:cNvPr id="3" name="Rectangle 2">
            <a:extLst>
              <a:ext uri="{FF2B5EF4-FFF2-40B4-BE49-F238E27FC236}">
                <a16:creationId xmlns:a16="http://schemas.microsoft.com/office/drawing/2014/main" id="{C43621D4-723D-47A9-A9B9-1CCBA3403CB5}"/>
              </a:ext>
            </a:extLst>
          </p:cNvPr>
          <p:cNvSpPr/>
          <p:nvPr/>
        </p:nvSpPr>
        <p:spPr>
          <a:xfrm>
            <a:off x="2351584" y="812865"/>
            <a:ext cx="9217024" cy="461665"/>
          </a:xfrm>
          <a:prstGeom prst="rect">
            <a:avLst/>
          </a:prstGeom>
        </p:spPr>
        <p:txBody>
          <a:bodyPr wrap="square">
            <a:spAutoFit/>
          </a:bodyPr>
          <a:lstStyle/>
          <a:p>
            <a:endParaRPr lang="en-GB" sz="2400" dirty="0"/>
          </a:p>
        </p:txBody>
      </p:sp>
      <p:sp>
        <p:nvSpPr>
          <p:cNvPr id="4" name="Rectangle 3">
            <a:extLst>
              <a:ext uri="{FF2B5EF4-FFF2-40B4-BE49-F238E27FC236}">
                <a16:creationId xmlns:a16="http://schemas.microsoft.com/office/drawing/2014/main" id="{BE53629A-ED75-46A8-8938-BB6A43FFA022}"/>
              </a:ext>
            </a:extLst>
          </p:cNvPr>
          <p:cNvSpPr/>
          <p:nvPr/>
        </p:nvSpPr>
        <p:spPr>
          <a:xfrm>
            <a:off x="2351584" y="3022369"/>
            <a:ext cx="9432032" cy="461665"/>
          </a:xfrm>
          <a:prstGeom prst="rect">
            <a:avLst/>
          </a:prstGeom>
        </p:spPr>
        <p:txBody>
          <a:bodyPr wrap="square">
            <a:spAutoFit/>
          </a:bodyPr>
          <a:lstStyle/>
          <a:p>
            <a:endParaRPr lang="en-GB" sz="2400" dirty="0"/>
          </a:p>
        </p:txBody>
      </p:sp>
      <p:sp>
        <p:nvSpPr>
          <p:cNvPr id="5" name="Rectangle 4">
            <a:extLst>
              <a:ext uri="{FF2B5EF4-FFF2-40B4-BE49-F238E27FC236}">
                <a16:creationId xmlns:a16="http://schemas.microsoft.com/office/drawing/2014/main" id="{6B0DA9BB-BB9C-4052-B63C-0F0CC25E545F}"/>
              </a:ext>
            </a:extLst>
          </p:cNvPr>
          <p:cNvSpPr/>
          <p:nvPr/>
        </p:nvSpPr>
        <p:spPr>
          <a:xfrm>
            <a:off x="2243064" y="4797152"/>
            <a:ext cx="9649072" cy="461665"/>
          </a:xfrm>
          <a:prstGeom prst="rect">
            <a:avLst/>
          </a:prstGeom>
        </p:spPr>
        <p:txBody>
          <a:bodyPr wrap="square">
            <a:spAutoFit/>
          </a:bodyPr>
          <a:lstStyle/>
          <a:p>
            <a:endParaRPr lang="en-GB" sz="2400" dirty="0"/>
          </a:p>
        </p:txBody>
      </p:sp>
      <p:sp>
        <p:nvSpPr>
          <p:cNvPr id="6" name="Rectangle 5">
            <a:extLst>
              <a:ext uri="{FF2B5EF4-FFF2-40B4-BE49-F238E27FC236}">
                <a16:creationId xmlns:a16="http://schemas.microsoft.com/office/drawing/2014/main" id="{19A0A824-D3EE-4A57-81D1-DC98ED01FD53}"/>
              </a:ext>
            </a:extLst>
          </p:cNvPr>
          <p:cNvSpPr/>
          <p:nvPr/>
        </p:nvSpPr>
        <p:spPr>
          <a:xfrm>
            <a:off x="2334508" y="669445"/>
            <a:ext cx="9649072" cy="830997"/>
          </a:xfrm>
          <a:prstGeom prst="rect">
            <a:avLst/>
          </a:prstGeom>
        </p:spPr>
        <p:txBody>
          <a:bodyPr wrap="square">
            <a:spAutoFit/>
          </a:bodyPr>
          <a:lstStyle/>
          <a:p>
            <a:r>
              <a:rPr lang="en-GB" sz="2400" dirty="0"/>
              <a:t>7. The graph below can be used for converting weight from kilograms to pounds</a:t>
            </a:r>
          </a:p>
        </p:txBody>
      </p:sp>
      <p:pic>
        <p:nvPicPr>
          <p:cNvPr id="7" name="Picture 6">
            <a:extLst>
              <a:ext uri="{FF2B5EF4-FFF2-40B4-BE49-F238E27FC236}">
                <a16:creationId xmlns:a16="http://schemas.microsoft.com/office/drawing/2014/main" id="{67802A32-16AC-4133-9798-7F9DF469E385}"/>
              </a:ext>
            </a:extLst>
          </p:cNvPr>
          <p:cNvPicPr>
            <a:picLocks noChangeAspect="1"/>
          </p:cNvPicPr>
          <p:nvPr/>
        </p:nvPicPr>
        <p:blipFill>
          <a:blip r:embed="rId4"/>
          <a:stretch>
            <a:fillRect/>
          </a:stretch>
        </p:blipFill>
        <p:spPr>
          <a:xfrm>
            <a:off x="2405336" y="1467860"/>
            <a:ext cx="7381328" cy="3781938"/>
          </a:xfrm>
          <a:prstGeom prst="rect">
            <a:avLst/>
          </a:prstGeom>
        </p:spPr>
      </p:pic>
      <p:sp>
        <p:nvSpPr>
          <p:cNvPr id="8" name="Rectangle 7">
            <a:extLst>
              <a:ext uri="{FF2B5EF4-FFF2-40B4-BE49-F238E27FC236}">
                <a16:creationId xmlns:a16="http://schemas.microsoft.com/office/drawing/2014/main" id="{EEAD78CC-5DFC-4E93-80AE-CBF2524A1352}"/>
              </a:ext>
            </a:extLst>
          </p:cNvPr>
          <p:cNvSpPr/>
          <p:nvPr/>
        </p:nvSpPr>
        <p:spPr>
          <a:xfrm>
            <a:off x="2334508" y="5542871"/>
            <a:ext cx="8001395" cy="461665"/>
          </a:xfrm>
          <a:prstGeom prst="rect">
            <a:avLst/>
          </a:prstGeom>
        </p:spPr>
        <p:txBody>
          <a:bodyPr wrap="square">
            <a:spAutoFit/>
          </a:bodyPr>
          <a:lstStyle/>
          <a:p>
            <a:r>
              <a:rPr lang="en-GB" sz="2400" dirty="0"/>
              <a:t>(a)	Convert these weights from kilograms to pounds.</a:t>
            </a:r>
          </a:p>
        </p:txBody>
      </p:sp>
      <p:sp>
        <p:nvSpPr>
          <p:cNvPr id="9" name="Rectangle 8">
            <a:extLst>
              <a:ext uri="{FF2B5EF4-FFF2-40B4-BE49-F238E27FC236}">
                <a16:creationId xmlns:a16="http://schemas.microsoft.com/office/drawing/2014/main" id="{EF476FF3-BAD3-4F4B-8576-60E14E6E2D86}"/>
              </a:ext>
            </a:extLst>
          </p:cNvPr>
          <p:cNvSpPr/>
          <p:nvPr/>
        </p:nvSpPr>
        <p:spPr>
          <a:xfrm>
            <a:off x="9848923" y="1393476"/>
            <a:ext cx="2285628" cy="1569660"/>
          </a:xfrm>
          <a:prstGeom prst="rect">
            <a:avLst/>
          </a:prstGeom>
        </p:spPr>
        <p:txBody>
          <a:bodyPr wrap="square">
            <a:spAutoFit/>
          </a:bodyPr>
          <a:lstStyle/>
          <a:p>
            <a:r>
              <a:rPr lang="en-GB" dirty="0"/>
              <a:t>(</a:t>
            </a:r>
            <a:r>
              <a:rPr lang="en-GB" sz="2400" dirty="0"/>
              <a:t>b)	Convert these weights from pounds to kilograms.</a:t>
            </a:r>
          </a:p>
        </p:txBody>
      </p:sp>
      <p:sp>
        <p:nvSpPr>
          <p:cNvPr id="10" name="TextBox 9">
            <a:extLst>
              <a:ext uri="{FF2B5EF4-FFF2-40B4-BE49-F238E27FC236}">
                <a16:creationId xmlns:a16="http://schemas.microsoft.com/office/drawing/2014/main" id="{DCF10C04-7565-4FCD-87EC-59500611A567}"/>
              </a:ext>
            </a:extLst>
          </p:cNvPr>
          <p:cNvSpPr txBox="1"/>
          <p:nvPr/>
        </p:nvSpPr>
        <p:spPr>
          <a:xfrm>
            <a:off x="2343077" y="6066813"/>
            <a:ext cx="1865283" cy="461665"/>
          </a:xfrm>
          <a:prstGeom prst="rect">
            <a:avLst/>
          </a:prstGeom>
          <a:noFill/>
        </p:spPr>
        <p:txBody>
          <a:bodyPr wrap="square" rtlCol="0">
            <a:spAutoFit/>
          </a:bodyPr>
          <a:lstStyle/>
          <a:p>
            <a:r>
              <a:rPr lang="en-GB" sz="2400" dirty="0"/>
              <a:t>(a) 30 kg</a:t>
            </a:r>
          </a:p>
        </p:txBody>
      </p:sp>
      <p:sp>
        <p:nvSpPr>
          <p:cNvPr id="11" name="Rectangle 10">
            <a:extLst>
              <a:ext uri="{FF2B5EF4-FFF2-40B4-BE49-F238E27FC236}">
                <a16:creationId xmlns:a16="http://schemas.microsoft.com/office/drawing/2014/main" id="{5886BEBA-86F2-4026-94D1-CE865C76F378}"/>
              </a:ext>
            </a:extLst>
          </p:cNvPr>
          <p:cNvSpPr/>
          <p:nvPr/>
        </p:nvSpPr>
        <p:spPr>
          <a:xfrm>
            <a:off x="5304576" y="6060085"/>
            <a:ext cx="1399742" cy="461665"/>
          </a:xfrm>
          <a:prstGeom prst="rect">
            <a:avLst/>
          </a:prstGeom>
        </p:spPr>
        <p:txBody>
          <a:bodyPr wrap="none">
            <a:spAutoFit/>
          </a:bodyPr>
          <a:lstStyle/>
          <a:p>
            <a:r>
              <a:rPr lang="en-GB" sz="2400" dirty="0"/>
              <a:t>(b) 10 kg</a:t>
            </a:r>
          </a:p>
        </p:txBody>
      </p:sp>
      <p:sp>
        <p:nvSpPr>
          <p:cNvPr id="12" name="Rectangle 11">
            <a:extLst>
              <a:ext uri="{FF2B5EF4-FFF2-40B4-BE49-F238E27FC236}">
                <a16:creationId xmlns:a16="http://schemas.microsoft.com/office/drawing/2014/main" id="{BFCB8725-098D-41CF-B7CA-7D270750F8D3}"/>
              </a:ext>
            </a:extLst>
          </p:cNvPr>
          <p:cNvSpPr/>
          <p:nvPr/>
        </p:nvSpPr>
        <p:spPr>
          <a:xfrm>
            <a:off x="8308951" y="6062255"/>
            <a:ext cx="1382110" cy="461665"/>
          </a:xfrm>
          <a:prstGeom prst="rect">
            <a:avLst/>
          </a:prstGeom>
        </p:spPr>
        <p:txBody>
          <a:bodyPr wrap="none">
            <a:spAutoFit/>
          </a:bodyPr>
          <a:lstStyle/>
          <a:p>
            <a:r>
              <a:rPr lang="en-GB" sz="2400" dirty="0"/>
              <a:t>(c) 45 kg</a:t>
            </a:r>
          </a:p>
        </p:txBody>
      </p:sp>
      <p:sp>
        <p:nvSpPr>
          <p:cNvPr id="13" name="Rectangle 12">
            <a:extLst>
              <a:ext uri="{FF2B5EF4-FFF2-40B4-BE49-F238E27FC236}">
                <a16:creationId xmlns:a16="http://schemas.microsoft.com/office/drawing/2014/main" id="{F308A0E7-A6F6-40BB-A625-ECCC7E17A7D0}"/>
              </a:ext>
            </a:extLst>
          </p:cNvPr>
          <p:cNvSpPr/>
          <p:nvPr/>
        </p:nvSpPr>
        <p:spPr>
          <a:xfrm>
            <a:off x="9848923" y="2917682"/>
            <a:ext cx="1463478" cy="461665"/>
          </a:xfrm>
          <a:prstGeom prst="rect">
            <a:avLst/>
          </a:prstGeom>
        </p:spPr>
        <p:txBody>
          <a:bodyPr wrap="none">
            <a:spAutoFit/>
          </a:bodyPr>
          <a:lstStyle/>
          <a:p>
            <a:r>
              <a:rPr lang="en-GB" sz="2400" dirty="0"/>
              <a:t>(a) 110 lb</a:t>
            </a:r>
          </a:p>
        </p:txBody>
      </p:sp>
      <p:sp>
        <p:nvSpPr>
          <p:cNvPr id="14" name="Rectangle 13">
            <a:extLst>
              <a:ext uri="{FF2B5EF4-FFF2-40B4-BE49-F238E27FC236}">
                <a16:creationId xmlns:a16="http://schemas.microsoft.com/office/drawing/2014/main" id="{5C25D36E-1BC7-4631-999C-6787803DD0D1}"/>
              </a:ext>
            </a:extLst>
          </p:cNvPr>
          <p:cNvSpPr/>
          <p:nvPr/>
        </p:nvSpPr>
        <p:spPr>
          <a:xfrm>
            <a:off x="9858746" y="3836776"/>
            <a:ext cx="1314784" cy="461665"/>
          </a:xfrm>
          <a:prstGeom prst="rect">
            <a:avLst/>
          </a:prstGeom>
        </p:spPr>
        <p:txBody>
          <a:bodyPr wrap="none">
            <a:spAutoFit/>
          </a:bodyPr>
          <a:lstStyle/>
          <a:p>
            <a:r>
              <a:rPr lang="en-GB" sz="2400" dirty="0"/>
              <a:t>(b) 35 lb</a:t>
            </a:r>
          </a:p>
        </p:txBody>
      </p:sp>
      <p:sp>
        <p:nvSpPr>
          <p:cNvPr id="15" name="Rectangle 14">
            <a:extLst>
              <a:ext uri="{FF2B5EF4-FFF2-40B4-BE49-F238E27FC236}">
                <a16:creationId xmlns:a16="http://schemas.microsoft.com/office/drawing/2014/main" id="{15528B9F-52D1-4B69-A3AB-48E098DA897D}"/>
              </a:ext>
            </a:extLst>
          </p:cNvPr>
          <p:cNvSpPr/>
          <p:nvPr/>
        </p:nvSpPr>
        <p:spPr>
          <a:xfrm>
            <a:off x="9894918" y="4739433"/>
            <a:ext cx="1297150" cy="461665"/>
          </a:xfrm>
          <a:prstGeom prst="rect">
            <a:avLst/>
          </a:prstGeom>
        </p:spPr>
        <p:txBody>
          <a:bodyPr wrap="none">
            <a:spAutoFit/>
          </a:bodyPr>
          <a:lstStyle/>
          <a:p>
            <a:r>
              <a:rPr lang="en-GB" sz="2400" dirty="0"/>
              <a:t>(c) 85 lb</a:t>
            </a:r>
          </a:p>
        </p:txBody>
      </p:sp>
      <p:cxnSp>
        <p:nvCxnSpPr>
          <p:cNvPr id="17" name="Straight Connector 16">
            <a:extLst>
              <a:ext uri="{FF2B5EF4-FFF2-40B4-BE49-F238E27FC236}">
                <a16:creationId xmlns:a16="http://schemas.microsoft.com/office/drawing/2014/main" id="{D28130A9-FEAC-456E-A35D-A44CEB6FDFDD}"/>
              </a:ext>
            </a:extLst>
          </p:cNvPr>
          <p:cNvCxnSpPr/>
          <p:nvPr/>
        </p:nvCxnSpPr>
        <p:spPr bwMode="auto">
          <a:xfrm>
            <a:off x="3503712" y="3136301"/>
            <a:ext cx="3200606" cy="0"/>
          </a:xfrm>
          <a:prstGeom prst="line">
            <a:avLst/>
          </a:prstGeom>
          <a:ln w="28575">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19" name="Straight Connector 18">
            <a:extLst>
              <a:ext uri="{FF2B5EF4-FFF2-40B4-BE49-F238E27FC236}">
                <a16:creationId xmlns:a16="http://schemas.microsoft.com/office/drawing/2014/main" id="{391B6F4C-955D-4DCE-B31B-887AEE91C547}"/>
              </a:ext>
            </a:extLst>
          </p:cNvPr>
          <p:cNvCxnSpPr/>
          <p:nvPr/>
        </p:nvCxnSpPr>
        <p:spPr bwMode="auto">
          <a:xfrm>
            <a:off x="6672064" y="3153742"/>
            <a:ext cx="0" cy="1440160"/>
          </a:xfrm>
          <a:prstGeom prst="line">
            <a:avLst/>
          </a:prstGeom>
          <a:ln w="28575">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21" name="Straight Connector 20">
            <a:extLst>
              <a:ext uri="{FF2B5EF4-FFF2-40B4-BE49-F238E27FC236}">
                <a16:creationId xmlns:a16="http://schemas.microsoft.com/office/drawing/2014/main" id="{166FF94D-0A0B-4961-A69F-DA94277B7732}"/>
              </a:ext>
            </a:extLst>
          </p:cNvPr>
          <p:cNvCxnSpPr>
            <a:cxnSpLocks/>
          </p:cNvCxnSpPr>
          <p:nvPr/>
        </p:nvCxnSpPr>
        <p:spPr bwMode="auto">
          <a:xfrm>
            <a:off x="3503712" y="4104654"/>
            <a:ext cx="1008112" cy="0"/>
          </a:xfrm>
          <a:prstGeom prst="line">
            <a:avLst/>
          </a:prstGeom>
          <a:ln w="28575">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24" name="Straight Connector 23">
            <a:extLst>
              <a:ext uri="{FF2B5EF4-FFF2-40B4-BE49-F238E27FC236}">
                <a16:creationId xmlns:a16="http://schemas.microsoft.com/office/drawing/2014/main" id="{1F3ED7F7-836E-494B-878C-CFB1F1225D9E}"/>
              </a:ext>
            </a:extLst>
          </p:cNvPr>
          <p:cNvCxnSpPr/>
          <p:nvPr/>
        </p:nvCxnSpPr>
        <p:spPr bwMode="auto">
          <a:xfrm>
            <a:off x="4583832" y="4117428"/>
            <a:ext cx="0" cy="476474"/>
          </a:xfrm>
          <a:prstGeom prst="line">
            <a:avLst/>
          </a:prstGeom>
          <a:ln w="28575">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26" name="Straight Connector 25">
            <a:extLst>
              <a:ext uri="{FF2B5EF4-FFF2-40B4-BE49-F238E27FC236}">
                <a16:creationId xmlns:a16="http://schemas.microsoft.com/office/drawing/2014/main" id="{D3D3B348-9F8A-4236-B812-4E4685E06EEC}"/>
              </a:ext>
            </a:extLst>
          </p:cNvPr>
          <p:cNvCxnSpPr/>
          <p:nvPr/>
        </p:nvCxnSpPr>
        <p:spPr bwMode="auto">
          <a:xfrm>
            <a:off x="3503712" y="2418791"/>
            <a:ext cx="4805747" cy="0"/>
          </a:xfrm>
          <a:prstGeom prst="line">
            <a:avLst/>
          </a:prstGeom>
          <a:ln w="28575">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28" name="Straight Connector 27">
            <a:extLst>
              <a:ext uri="{FF2B5EF4-FFF2-40B4-BE49-F238E27FC236}">
                <a16:creationId xmlns:a16="http://schemas.microsoft.com/office/drawing/2014/main" id="{C00777A2-513D-4397-897B-042D6CD0E700}"/>
              </a:ext>
            </a:extLst>
          </p:cNvPr>
          <p:cNvCxnSpPr/>
          <p:nvPr/>
        </p:nvCxnSpPr>
        <p:spPr bwMode="auto">
          <a:xfrm>
            <a:off x="8309459" y="2418791"/>
            <a:ext cx="0" cy="2175111"/>
          </a:xfrm>
          <a:prstGeom prst="line">
            <a:avLst/>
          </a:prstGeom>
          <a:ln w="28575">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30" name="Straight Connector 29">
            <a:extLst>
              <a:ext uri="{FF2B5EF4-FFF2-40B4-BE49-F238E27FC236}">
                <a16:creationId xmlns:a16="http://schemas.microsoft.com/office/drawing/2014/main" id="{6891A46F-9D50-4FE3-A446-DCB3EF878532}"/>
              </a:ext>
            </a:extLst>
          </p:cNvPr>
          <p:cNvCxnSpPr/>
          <p:nvPr/>
        </p:nvCxnSpPr>
        <p:spPr bwMode="auto">
          <a:xfrm flipV="1">
            <a:off x="8849318" y="2177566"/>
            <a:ext cx="0" cy="2403562"/>
          </a:xfrm>
          <a:prstGeom prst="line">
            <a:avLst/>
          </a:prstGeom>
          <a:ln w="28575">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32" name="Straight Connector 31">
            <a:extLst>
              <a:ext uri="{FF2B5EF4-FFF2-40B4-BE49-F238E27FC236}">
                <a16:creationId xmlns:a16="http://schemas.microsoft.com/office/drawing/2014/main" id="{24636CDA-AAF0-4F71-9649-D40C91C3E0A8}"/>
              </a:ext>
            </a:extLst>
          </p:cNvPr>
          <p:cNvCxnSpPr/>
          <p:nvPr/>
        </p:nvCxnSpPr>
        <p:spPr bwMode="auto">
          <a:xfrm>
            <a:off x="3503712" y="2178306"/>
            <a:ext cx="5328592" cy="0"/>
          </a:xfrm>
          <a:prstGeom prst="line">
            <a:avLst/>
          </a:prstGeom>
          <a:ln w="28575">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38" name="Straight Connector 37">
            <a:extLst>
              <a:ext uri="{FF2B5EF4-FFF2-40B4-BE49-F238E27FC236}">
                <a16:creationId xmlns:a16="http://schemas.microsoft.com/office/drawing/2014/main" id="{D6AB6827-0949-4688-9E8F-F6F47472358D}"/>
              </a:ext>
            </a:extLst>
          </p:cNvPr>
          <p:cNvCxnSpPr/>
          <p:nvPr/>
        </p:nvCxnSpPr>
        <p:spPr bwMode="auto">
          <a:xfrm flipV="1">
            <a:off x="7608168" y="2688125"/>
            <a:ext cx="0" cy="1905777"/>
          </a:xfrm>
          <a:prstGeom prst="line">
            <a:avLst/>
          </a:prstGeom>
          <a:ln w="28575">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40" name="Straight Connector 39">
            <a:extLst>
              <a:ext uri="{FF2B5EF4-FFF2-40B4-BE49-F238E27FC236}">
                <a16:creationId xmlns:a16="http://schemas.microsoft.com/office/drawing/2014/main" id="{45CAE950-6741-4F51-9A9C-67528747CD7A}"/>
              </a:ext>
            </a:extLst>
          </p:cNvPr>
          <p:cNvCxnSpPr/>
          <p:nvPr/>
        </p:nvCxnSpPr>
        <p:spPr bwMode="auto">
          <a:xfrm>
            <a:off x="3503712" y="2700427"/>
            <a:ext cx="4104456" cy="0"/>
          </a:xfrm>
          <a:prstGeom prst="line">
            <a:avLst/>
          </a:prstGeom>
          <a:ln w="28575">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41" name="TextBox 40">
            <a:extLst>
              <a:ext uri="{FF2B5EF4-FFF2-40B4-BE49-F238E27FC236}">
                <a16:creationId xmlns:a16="http://schemas.microsoft.com/office/drawing/2014/main" id="{933A2F06-182F-486B-818F-CE4523D6EEE2}"/>
              </a:ext>
            </a:extLst>
          </p:cNvPr>
          <p:cNvSpPr txBox="1"/>
          <p:nvPr/>
        </p:nvSpPr>
        <p:spPr>
          <a:xfrm>
            <a:off x="3827095" y="6072130"/>
            <a:ext cx="1008112" cy="461665"/>
          </a:xfrm>
          <a:prstGeom prst="rect">
            <a:avLst/>
          </a:prstGeom>
          <a:noFill/>
        </p:spPr>
        <p:txBody>
          <a:bodyPr wrap="square" rtlCol="0">
            <a:spAutoFit/>
          </a:bodyPr>
          <a:lstStyle/>
          <a:p>
            <a:r>
              <a:rPr lang="en-GB" sz="2400" dirty="0">
                <a:solidFill>
                  <a:srgbClr val="FF0000"/>
                </a:solidFill>
              </a:rPr>
              <a:t>65 lb</a:t>
            </a:r>
          </a:p>
        </p:txBody>
      </p:sp>
      <p:sp>
        <p:nvSpPr>
          <p:cNvPr id="42" name="Rectangle 41">
            <a:extLst>
              <a:ext uri="{FF2B5EF4-FFF2-40B4-BE49-F238E27FC236}">
                <a16:creationId xmlns:a16="http://schemas.microsoft.com/office/drawing/2014/main" id="{72A78C3D-EA21-447F-BF5B-CB9EBF814E20}"/>
              </a:ext>
            </a:extLst>
          </p:cNvPr>
          <p:cNvSpPr/>
          <p:nvPr/>
        </p:nvSpPr>
        <p:spPr>
          <a:xfrm>
            <a:off x="6732446" y="6060085"/>
            <a:ext cx="853119" cy="461665"/>
          </a:xfrm>
          <a:prstGeom prst="rect">
            <a:avLst/>
          </a:prstGeom>
        </p:spPr>
        <p:txBody>
          <a:bodyPr wrap="none">
            <a:spAutoFit/>
          </a:bodyPr>
          <a:lstStyle/>
          <a:p>
            <a:r>
              <a:rPr lang="en-GB" sz="2400" dirty="0">
                <a:solidFill>
                  <a:srgbClr val="FF0000"/>
                </a:solidFill>
              </a:rPr>
              <a:t>22 lb</a:t>
            </a:r>
          </a:p>
        </p:txBody>
      </p:sp>
      <p:sp>
        <p:nvSpPr>
          <p:cNvPr id="43" name="Rectangle 42">
            <a:extLst>
              <a:ext uri="{FF2B5EF4-FFF2-40B4-BE49-F238E27FC236}">
                <a16:creationId xmlns:a16="http://schemas.microsoft.com/office/drawing/2014/main" id="{4F39884B-26C8-4BC1-9B0C-67D4307B4C26}"/>
              </a:ext>
            </a:extLst>
          </p:cNvPr>
          <p:cNvSpPr/>
          <p:nvPr/>
        </p:nvSpPr>
        <p:spPr>
          <a:xfrm>
            <a:off x="9787043" y="6077507"/>
            <a:ext cx="853119" cy="461665"/>
          </a:xfrm>
          <a:prstGeom prst="rect">
            <a:avLst/>
          </a:prstGeom>
        </p:spPr>
        <p:txBody>
          <a:bodyPr wrap="none">
            <a:spAutoFit/>
          </a:bodyPr>
          <a:lstStyle/>
          <a:p>
            <a:r>
              <a:rPr lang="en-GB" sz="2400" dirty="0">
                <a:solidFill>
                  <a:srgbClr val="FF0000"/>
                </a:solidFill>
              </a:rPr>
              <a:t>98 lb</a:t>
            </a:r>
          </a:p>
        </p:txBody>
      </p:sp>
      <p:sp>
        <p:nvSpPr>
          <p:cNvPr id="44" name="Rectangle 43">
            <a:extLst>
              <a:ext uri="{FF2B5EF4-FFF2-40B4-BE49-F238E27FC236}">
                <a16:creationId xmlns:a16="http://schemas.microsoft.com/office/drawing/2014/main" id="{CEA21267-D9F2-4AC4-B0A0-976D2EAFFFEB}"/>
              </a:ext>
            </a:extLst>
          </p:cNvPr>
          <p:cNvSpPr/>
          <p:nvPr/>
        </p:nvSpPr>
        <p:spPr>
          <a:xfrm>
            <a:off x="9901954" y="3379347"/>
            <a:ext cx="938077" cy="461665"/>
          </a:xfrm>
          <a:prstGeom prst="rect">
            <a:avLst/>
          </a:prstGeom>
        </p:spPr>
        <p:txBody>
          <a:bodyPr wrap="none">
            <a:spAutoFit/>
          </a:bodyPr>
          <a:lstStyle/>
          <a:p>
            <a:r>
              <a:rPr lang="en-GB" sz="2400" dirty="0">
                <a:solidFill>
                  <a:srgbClr val="FF0000"/>
                </a:solidFill>
              </a:rPr>
              <a:t>50 kg</a:t>
            </a:r>
          </a:p>
        </p:txBody>
      </p:sp>
      <p:sp>
        <p:nvSpPr>
          <p:cNvPr id="45" name="Rectangle 44">
            <a:extLst>
              <a:ext uri="{FF2B5EF4-FFF2-40B4-BE49-F238E27FC236}">
                <a16:creationId xmlns:a16="http://schemas.microsoft.com/office/drawing/2014/main" id="{86B5DFBF-FE70-4EC2-A30F-3C9C58EA6C25}"/>
              </a:ext>
            </a:extLst>
          </p:cNvPr>
          <p:cNvSpPr/>
          <p:nvPr/>
        </p:nvSpPr>
        <p:spPr>
          <a:xfrm>
            <a:off x="9876413" y="4270858"/>
            <a:ext cx="938077" cy="461665"/>
          </a:xfrm>
          <a:prstGeom prst="rect">
            <a:avLst/>
          </a:prstGeom>
        </p:spPr>
        <p:txBody>
          <a:bodyPr wrap="none">
            <a:spAutoFit/>
          </a:bodyPr>
          <a:lstStyle/>
          <a:p>
            <a:r>
              <a:rPr lang="en-GB" sz="2400" dirty="0">
                <a:solidFill>
                  <a:srgbClr val="FF0000"/>
                </a:solidFill>
              </a:rPr>
              <a:t>16 kg</a:t>
            </a:r>
          </a:p>
        </p:txBody>
      </p:sp>
      <p:cxnSp>
        <p:nvCxnSpPr>
          <p:cNvPr id="47" name="Straight Connector 46">
            <a:extLst>
              <a:ext uri="{FF2B5EF4-FFF2-40B4-BE49-F238E27FC236}">
                <a16:creationId xmlns:a16="http://schemas.microsoft.com/office/drawing/2014/main" id="{8BE5B4C5-6F6A-4411-8FB2-87637880F9E1}"/>
              </a:ext>
            </a:extLst>
          </p:cNvPr>
          <p:cNvCxnSpPr/>
          <p:nvPr/>
        </p:nvCxnSpPr>
        <p:spPr bwMode="auto">
          <a:xfrm flipV="1">
            <a:off x="5213114" y="3808135"/>
            <a:ext cx="0" cy="785767"/>
          </a:xfrm>
          <a:prstGeom prst="line">
            <a:avLst/>
          </a:prstGeom>
          <a:ln w="28575">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49" name="Straight Connector 48">
            <a:extLst>
              <a:ext uri="{FF2B5EF4-FFF2-40B4-BE49-F238E27FC236}">
                <a16:creationId xmlns:a16="http://schemas.microsoft.com/office/drawing/2014/main" id="{5DC0CE9B-9EB9-46D6-BD7B-118B0C7886DC}"/>
              </a:ext>
            </a:extLst>
          </p:cNvPr>
          <p:cNvCxnSpPr/>
          <p:nvPr/>
        </p:nvCxnSpPr>
        <p:spPr bwMode="auto">
          <a:xfrm>
            <a:off x="3503712" y="3808135"/>
            <a:ext cx="1728192" cy="0"/>
          </a:xfrm>
          <a:prstGeom prst="line">
            <a:avLst/>
          </a:prstGeom>
          <a:ln w="28575">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50" name="Rectangle 49">
            <a:extLst>
              <a:ext uri="{FF2B5EF4-FFF2-40B4-BE49-F238E27FC236}">
                <a16:creationId xmlns:a16="http://schemas.microsoft.com/office/drawing/2014/main" id="{0B65B893-9B45-4228-86D9-908CE202C483}"/>
              </a:ext>
            </a:extLst>
          </p:cNvPr>
          <p:cNvSpPr/>
          <p:nvPr/>
        </p:nvSpPr>
        <p:spPr>
          <a:xfrm>
            <a:off x="9974396" y="5213363"/>
            <a:ext cx="938077" cy="461665"/>
          </a:xfrm>
          <a:prstGeom prst="rect">
            <a:avLst/>
          </a:prstGeom>
        </p:spPr>
        <p:txBody>
          <a:bodyPr wrap="none">
            <a:spAutoFit/>
          </a:bodyPr>
          <a:lstStyle/>
          <a:p>
            <a:r>
              <a:rPr lang="en-GB" sz="2400" dirty="0">
                <a:solidFill>
                  <a:srgbClr val="FF0000"/>
                </a:solidFill>
              </a:rPr>
              <a:t>38 kg</a:t>
            </a:r>
          </a:p>
        </p:txBody>
      </p:sp>
      <p:sp>
        <p:nvSpPr>
          <p:cNvPr id="37" name="TextBox 3">
            <a:extLst>
              <a:ext uri="{FF2B5EF4-FFF2-40B4-BE49-F238E27FC236}">
                <a16:creationId xmlns:a16="http://schemas.microsoft.com/office/drawing/2014/main" id="{7A5E4D28-4D4E-483A-B063-6B0AF6912090}"/>
              </a:ext>
            </a:extLst>
          </p:cNvPr>
          <p:cNvSpPr txBox="1"/>
          <p:nvPr/>
        </p:nvSpPr>
        <p:spPr>
          <a:xfrm>
            <a:off x="2418161" y="1471247"/>
            <a:ext cx="7381328" cy="3787570"/>
          </a:xfrm>
          <a:prstGeom prst="rect">
            <a:avLst/>
          </a:prstGeom>
          <a:noFill/>
          <a:ln w="19050">
            <a:solidFill>
              <a:schemeClr val="tx1"/>
            </a:solidFill>
          </a:ln>
        </p:spPr>
        <p:txBody>
          <a:bodyPr wrap="square" rtlCol="0">
            <a:spAutoFit/>
          </a:bodyPr>
          <a:lstStyle>
            <a:defPPr>
              <a:defRPr lang="en-GB"/>
            </a:defPPr>
            <a:lvl1pPr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endParaRPr lang="en-GB" dirty="0"/>
          </a:p>
        </p:txBody>
      </p:sp>
    </p:spTree>
    <p:extLst>
      <p:ext uri="{BB962C8B-B14F-4D97-AF65-F5344CB8AC3E}">
        <p14:creationId xmlns:p14="http://schemas.microsoft.com/office/powerpoint/2010/main" val="13335390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P spid="43" grpId="0"/>
      <p:bldP spid="44" grpId="0"/>
      <p:bldP spid="45" grpId="0"/>
      <p:bldP spid="5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FFE54A5-15CD-4E44-A9BF-4345AFA6AC12}"/>
              </a:ext>
            </a:extLst>
          </p:cNvPr>
          <p:cNvSpPr/>
          <p:nvPr/>
        </p:nvSpPr>
        <p:spPr bwMode="auto">
          <a:xfrm>
            <a:off x="2927648" y="1988840"/>
            <a:ext cx="7922121" cy="413626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Estimating Metric Units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855640" y="1844824"/>
            <a:ext cx="8424936" cy="1446550"/>
          </a:xfrm>
          <a:prstGeom prst="rect">
            <a:avLst/>
          </a:prstGeom>
          <a:noFill/>
        </p:spPr>
        <p:txBody>
          <a:bodyPr wrap="square" rtlCol="0">
            <a:spAutoFit/>
          </a:bodyPr>
          <a:lstStyle/>
          <a:p>
            <a:pPr marL="457200" indent="-457200">
              <a:buAutoNum type="arabicPeriod"/>
            </a:pPr>
            <a:endParaRPr lang="en-GB" sz="2400" dirty="0"/>
          </a:p>
          <a:p>
            <a:pPr marL="457200" indent="-457200">
              <a:buAutoNum type="arabicPeriod"/>
            </a:pPr>
            <a:endParaRPr lang="en-GB" sz="2400" dirty="0"/>
          </a:p>
          <a:p>
            <a:pPr marL="457200" indent="-457200">
              <a:buAutoNum type="arabicPeriod"/>
            </a:pPr>
            <a:endParaRPr lang="en-GB" dirty="0"/>
          </a:p>
          <a:p>
            <a:pPr marL="457200" indent="-457200">
              <a:buAutoNum type="arabicPeriod"/>
            </a:pPr>
            <a:endParaRPr lang="en-GB" dirty="0"/>
          </a:p>
        </p:txBody>
      </p:sp>
      <p:sp>
        <p:nvSpPr>
          <p:cNvPr id="3" name="TextBox 2">
            <a:extLst>
              <a:ext uri="{FF2B5EF4-FFF2-40B4-BE49-F238E27FC236}">
                <a16:creationId xmlns:a16="http://schemas.microsoft.com/office/drawing/2014/main" id="{CAB16178-5ECA-4128-85D5-2968344DCC6F}"/>
              </a:ext>
            </a:extLst>
          </p:cNvPr>
          <p:cNvSpPr txBox="1"/>
          <p:nvPr/>
        </p:nvSpPr>
        <p:spPr>
          <a:xfrm>
            <a:off x="2279576" y="732897"/>
            <a:ext cx="9649072" cy="1200329"/>
          </a:xfrm>
          <a:prstGeom prst="rect">
            <a:avLst/>
          </a:prstGeom>
          <a:noFill/>
        </p:spPr>
        <p:txBody>
          <a:bodyPr wrap="square" rtlCol="0">
            <a:spAutoFit/>
          </a:bodyPr>
          <a:lstStyle/>
          <a:p>
            <a:r>
              <a:rPr lang="en-GB" sz="2400" dirty="0"/>
              <a:t>It is very useful to be able to estimate lengths, masses, etc. because it may not always be easy to measure them.  Some useful hints for estimating are listed below:</a:t>
            </a:r>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63826E9B-75FC-48BD-9064-BD64E3229460}"/>
                  </a:ext>
                </a:extLst>
              </p:cNvPr>
              <p:cNvSpPr/>
              <p:nvPr/>
            </p:nvSpPr>
            <p:spPr>
              <a:xfrm>
                <a:off x="3060700" y="2105095"/>
                <a:ext cx="7643812" cy="3874843"/>
              </a:xfrm>
              <a:prstGeom prst="rect">
                <a:avLst/>
              </a:prstGeom>
            </p:spPr>
            <p:txBody>
              <a:bodyPr wrap="square">
                <a:spAutoFit/>
              </a:bodyPr>
              <a:lstStyle/>
              <a:p>
                <a:r>
                  <a:rPr lang="en-GB" sz="2400" dirty="0"/>
                  <a:t>The height of a standard door is about 2 m.</a:t>
                </a:r>
              </a:p>
              <a:p>
                <a:r>
                  <a:rPr lang="en-GB" sz="2400" dirty="0"/>
                  <a:t>The length of an adult pace is about 1 m.</a:t>
                </a:r>
              </a:p>
              <a:p>
                <a:r>
                  <a:rPr lang="en-GB" sz="2400" dirty="0"/>
                  <a:t>The length of a size 8 shoe is about 30 cm.</a:t>
                </a:r>
              </a:p>
              <a:p>
                <a:r>
                  <a:rPr lang="en-GB" sz="2400" dirty="0"/>
                  <a:t>Most adults are between 1.5 m and 1.8 m in height.</a:t>
                </a:r>
              </a:p>
              <a:p>
                <a:r>
                  <a:rPr lang="en-GB" sz="2400" dirty="0"/>
                  <a:t>It takes about 15 minutes to walk one kilometre.</a:t>
                </a:r>
              </a:p>
              <a:p>
                <a:r>
                  <a:rPr lang="en-GB" sz="2400" dirty="0"/>
                  <a:t>The mass of a standard bag of sugar is 1 kg.</a:t>
                </a:r>
              </a:p>
              <a:p>
                <a:r>
                  <a:rPr lang="en-GB" sz="2400" dirty="0"/>
                  <a:t>The mass of a family car is about 1 tonne.</a:t>
                </a:r>
              </a:p>
              <a:p>
                <a:r>
                  <a:rPr lang="en-GB" sz="2400" dirty="0"/>
                  <a:t>1 hectare = 10 000 </a:t>
                </a:r>
                <a14:m>
                  <m:oMath xmlns:m="http://schemas.openxmlformats.org/officeDocument/2006/math">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𝑚</m:t>
                        </m:r>
                      </m:e>
                      <m:sup>
                        <m:r>
                          <a:rPr lang="en-GB" sz="2400" b="0" i="1" smtClean="0">
                            <a:latin typeface="Cambria Math" panose="02040503050406030204" pitchFamily="18" charset="0"/>
                          </a:rPr>
                          <m:t>2</m:t>
                        </m:r>
                      </m:sup>
                    </m:sSup>
                  </m:oMath>
                </a14:m>
                <a:r>
                  <a:rPr lang="en-GB" sz="2400" dirty="0"/>
                  <a:t> (about 2 football pitches).</a:t>
                </a:r>
              </a:p>
              <a:p>
                <a:r>
                  <a:rPr lang="en-GB" sz="2400" dirty="0"/>
                  <a:t>A teaspoon holds about 5 ml of liquid.</a:t>
                </a:r>
              </a:p>
              <a:p>
                <a:r>
                  <a:rPr lang="en-GB" sz="2400" dirty="0"/>
                  <a:t>The volume of a normal can of drink is about 330 </a:t>
                </a:r>
                <a14:m>
                  <m:oMath xmlns:m="http://schemas.openxmlformats.org/officeDocument/2006/math">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𝑐𝑚</m:t>
                        </m:r>
                      </m:e>
                      <m:sup>
                        <m:r>
                          <a:rPr lang="en-GB" sz="2400" b="0" i="1" smtClean="0">
                            <a:latin typeface="Cambria Math" panose="02040503050406030204" pitchFamily="18" charset="0"/>
                          </a:rPr>
                          <m:t>3</m:t>
                        </m:r>
                      </m:sup>
                    </m:sSup>
                  </m:oMath>
                </a14:m>
                <a:r>
                  <a:rPr lang="en-GB" sz="2400" dirty="0"/>
                  <a:t>.</a:t>
                </a:r>
              </a:p>
            </p:txBody>
          </p:sp>
        </mc:Choice>
        <mc:Fallback xmlns="">
          <p:sp>
            <p:nvSpPr>
              <p:cNvPr id="4" name="Rectangle 3">
                <a:extLst>
                  <a:ext uri="{FF2B5EF4-FFF2-40B4-BE49-F238E27FC236}">
                    <a16:creationId xmlns:a16="http://schemas.microsoft.com/office/drawing/2014/main" id="{63826E9B-75FC-48BD-9064-BD64E3229460}"/>
                  </a:ext>
                </a:extLst>
              </p:cNvPr>
              <p:cNvSpPr>
                <a:spLocks noRot="1" noChangeAspect="1" noMove="1" noResize="1" noEditPoints="1" noAdjustHandles="1" noChangeArrowheads="1" noChangeShapeType="1" noTextEdit="1"/>
              </p:cNvSpPr>
              <p:nvPr/>
            </p:nvSpPr>
            <p:spPr>
              <a:xfrm>
                <a:off x="3060700" y="2105095"/>
                <a:ext cx="7643812" cy="3874843"/>
              </a:xfrm>
              <a:prstGeom prst="rect">
                <a:avLst/>
              </a:prstGeom>
              <a:blipFill>
                <a:blip r:embed="rId4"/>
                <a:stretch>
                  <a:fillRect l="-1196" t="-1101" b="-472"/>
                </a:stretch>
              </a:blipFill>
            </p:spPr>
            <p:txBody>
              <a:bodyPr/>
              <a:lstStyle/>
              <a:p>
                <a:r>
                  <a:rPr lang="en-GB">
                    <a:noFill/>
                  </a:rPr>
                  <a:t> </a:t>
                </a:r>
              </a:p>
            </p:txBody>
          </p:sp>
        </mc:Fallback>
      </mc:AlternateContent>
    </p:spTree>
    <p:extLst>
      <p:ext uri="{BB962C8B-B14F-4D97-AF65-F5344CB8AC3E}">
        <p14:creationId xmlns:p14="http://schemas.microsoft.com/office/powerpoint/2010/main" val="726587956"/>
      </p:ext>
    </p:extLst>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Skill Check: Problems in Context</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567608" y="294709"/>
            <a:ext cx="8424936" cy="1446550"/>
          </a:xfrm>
          <a:prstGeom prst="rect">
            <a:avLst/>
          </a:prstGeom>
          <a:noFill/>
        </p:spPr>
        <p:txBody>
          <a:bodyPr wrap="square" rtlCol="0">
            <a:spAutoFit/>
          </a:bodyPr>
          <a:lstStyle/>
          <a:p>
            <a:pPr marL="457200" indent="-457200">
              <a:buAutoNum type="arabicPeriod"/>
            </a:pPr>
            <a:endParaRPr lang="en-GB" sz="2400" dirty="0"/>
          </a:p>
          <a:p>
            <a:pPr marL="457200" indent="-457200">
              <a:buAutoNum type="arabicPeriod"/>
            </a:pPr>
            <a:endParaRPr lang="en-GB" sz="2400" dirty="0"/>
          </a:p>
          <a:p>
            <a:pPr marL="457200" indent="-457200">
              <a:buAutoNum type="arabicPeriod"/>
            </a:pPr>
            <a:endParaRPr lang="en-GB" dirty="0"/>
          </a:p>
          <a:p>
            <a:pPr marL="457200" indent="-457200">
              <a:buAutoNum type="arabicPeriod"/>
            </a:pPr>
            <a:endParaRPr lang="en-GB" dirty="0"/>
          </a:p>
        </p:txBody>
      </p:sp>
      <p:sp>
        <p:nvSpPr>
          <p:cNvPr id="3" name="Rectangle 2">
            <a:extLst>
              <a:ext uri="{FF2B5EF4-FFF2-40B4-BE49-F238E27FC236}">
                <a16:creationId xmlns:a16="http://schemas.microsoft.com/office/drawing/2014/main" id="{C43621D4-723D-47A9-A9B9-1CCBA3403CB5}"/>
              </a:ext>
            </a:extLst>
          </p:cNvPr>
          <p:cNvSpPr/>
          <p:nvPr/>
        </p:nvSpPr>
        <p:spPr>
          <a:xfrm>
            <a:off x="2351584" y="812865"/>
            <a:ext cx="9217024" cy="461665"/>
          </a:xfrm>
          <a:prstGeom prst="rect">
            <a:avLst/>
          </a:prstGeom>
        </p:spPr>
        <p:txBody>
          <a:bodyPr wrap="square">
            <a:spAutoFit/>
          </a:bodyPr>
          <a:lstStyle/>
          <a:p>
            <a:endParaRPr lang="en-GB" sz="2400" dirty="0"/>
          </a:p>
        </p:txBody>
      </p:sp>
      <p:sp>
        <p:nvSpPr>
          <p:cNvPr id="4" name="Rectangle 3">
            <a:extLst>
              <a:ext uri="{FF2B5EF4-FFF2-40B4-BE49-F238E27FC236}">
                <a16:creationId xmlns:a16="http://schemas.microsoft.com/office/drawing/2014/main" id="{BE53629A-ED75-46A8-8938-BB6A43FFA022}"/>
              </a:ext>
            </a:extLst>
          </p:cNvPr>
          <p:cNvSpPr/>
          <p:nvPr/>
        </p:nvSpPr>
        <p:spPr>
          <a:xfrm>
            <a:off x="2351584" y="3022369"/>
            <a:ext cx="9432032" cy="461665"/>
          </a:xfrm>
          <a:prstGeom prst="rect">
            <a:avLst/>
          </a:prstGeom>
        </p:spPr>
        <p:txBody>
          <a:bodyPr wrap="square">
            <a:spAutoFit/>
          </a:bodyPr>
          <a:lstStyle/>
          <a:p>
            <a:endParaRPr lang="en-GB" sz="2400" dirty="0"/>
          </a:p>
        </p:txBody>
      </p:sp>
      <p:sp>
        <p:nvSpPr>
          <p:cNvPr id="5" name="Rectangle 4">
            <a:extLst>
              <a:ext uri="{FF2B5EF4-FFF2-40B4-BE49-F238E27FC236}">
                <a16:creationId xmlns:a16="http://schemas.microsoft.com/office/drawing/2014/main" id="{6B0DA9BB-BB9C-4052-B63C-0F0CC25E545F}"/>
              </a:ext>
            </a:extLst>
          </p:cNvPr>
          <p:cNvSpPr/>
          <p:nvPr/>
        </p:nvSpPr>
        <p:spPr>
          <a:xfrm>
            <a:off x="2243064" y="4797152"/>
            <a:ext cx="9649072" cy="461665"/>
          </a:xfrm>
          <a:prstGeom prst="rect">
            <a:avLst/>
          </a:prstGeom>
        </p:spPr>
        <p:txBody>
          <a:bodyPr wrap="square">
            <a:spAutoFit/>
          </a:bodyPr>
          <a:lstStyle/>
          <a:p>
            <a:endParaRPr lang="en-GB" sz="2400" dirty="0"/>
          </a:p>
        </p:txBody>
      </p:sp>
      <p:sp>
        <p:nvSpPr>
          <p:cNvPr id="10" name="Rectangle 9">
            <a:extLst>
              <a:ext uri="{FF2B5EF4-FFF2-40B4-BE49-F238E27FC236}">
                <a16:creationId xmlns:a16="http://schemas.microsoft.com/office/drawing/2014/main" id="{2CC8D300-3F02-40BD-B86A-772632244745}"/>
              </a:ext>
            </a:extLst>
          </p:cNvPr>
          <p:cNvSpPr/>
          <p:nvPr/>
        </p:nvSpPr>
        <p:spPr>
          <a:xfrm>
            <a:off x="2244545" y="864576"/>
            <a:ext cx="10009112" cy="1200329"/>
          </a:xfrm>
          <a:prstGeom prst="rect">
            <a:avLst/>
          </a:prstGeom>
        </p:spPr>
        <p:txBody>
          <a:bodyPr wrap="square">
            <a:spAutoFit/>
          </a:bodyPr>
          <a:lstStyle/>
          <a:p>
            <a:r>
              <a:rPr lang="en-GB" sz="2400" dirty="0"/>
              <a:t>8. If 22 gallons is equivalent to 100 litres, draw a conversion graph</a:t>
            </a:r>
          </a:p>
          <a:p>
            <a:endParaRPr lang="en-GB" sz="2400" dirty="0"/>
          </a:p>
          <a:p>
            <a:endParaRPr lang="en-GB" sz="2400" dirty="0"/>
          </a:p>
        </p:txBody>
      </p:sp>
      <p:pic>
        <p:nvPicPr>
          <p:cNvPr id="11" name="Picture 10">
            <a:extLst>
              <a:ext uri="{FF2B5EF4-FFF2-40B4-BE49-F238E27FC236}">
                <a16:creationId xmlns:a16="http://schemas.microsoft.com/office/drawing/2014/main" id="{DB1F2329-1AB9-4073-90E8-436F2378197B}"/>
              </a:ext>
            </a:extLst>
          </p:cNvPr>
          <p:cNvPicPr>
            <a:picLocks noChangeAspect="1"/>
          </p:cNvPicPr>
          <p:nvPr/>
        </p:nvPicPr>
        <p:blipFill>
          <a:blip r:embed="rId4"/>
          <a:stretch>
            <a:fillRect/>
          </a:stretch>
        </p:blipFill>
        <p:spPr>
          <a:xfrm>
            <a:off x="2383117" y="1492222"/>
            <a:ext cx="6848318" cy="3837431"/>
          </a:xfrm>
          <a:prstGeom prst="rect">
            <a:avLst/>
          </a:prstGeom>
        </p:spPr>
      </p:pic>
      <p:cxnSp>
        <p:nvCxnSpPr>
          <p:cNvPr id="13" name="Straight Connector 12">
            <a:extLst>
              <a:ext uri="{FF2B5EF4-FFF2-40B4-BE49-F238E27FC236}">
                <a16:creationId xmlns:a16="http://schemas.microsoft.com/office/drawing/2014/main" id="{72F26D49-08FC-466B-85EE-9D89DD648625}"/>
              </a:ext>
            </a:extLst>
          </p:cNvPr>
          <p:cNvCxnSpPr>
            <a:cxnSpLocks/>
          </p:cNvCxnSpPr>
          <p:nvPr/>
        </p:nvCxnSpPr>
        <p:spPr bwMode="auto">
          <a:xfrm flipV="1">
            <a:off x="3437753" y="2418433"/>
            <a:ext cx="5041651" cy="2230300"/>
          </a:xfrm>
          <a:prstGeom prst="line">
            <a:avLst/>
          </a:prstGeom>
          <a:solidFill>
            <a:srgbClr val="00B8FF"/>
          </a:solidFill>
          <a:ln w="28575" cap="flat" cmpd="sng" algn="ctr">
            <a:solidFill>
              <a:schemeClr val="tx1"/>
            </a:solidFill>
            <a:prstDash val="solid"/>
            <a:round/>
            <a:headEnd type="none" w="med" len="med"/>
            <a:tailEnd type="none" w="med" len="med"/>
          </a:ln>
          <a:effectLst/>
        </p:spPr>
      </p:cxnSp>
      <p:sp>
        <p:nvSpPr>
          <p:cNvPr id="18" name="Rectangle 17">
            <a:extLst>
              <a:ext uri="{FF2B5EF4-FFF2-40B4-BE49-F238E27FC236}">
                <a16:creationId xmlns:a16="http://schemas.microsoft.com/office/drawing/2014/main" id="{30F6726C-B75F-4E58-ABDD-237130D13958}"/>
              </a:ext>
            </a:extLst>
          </p:cNvPr>
          <p:cNvSpPr/>
          <p:nvPr/>
        </p:nvSpPr>
        <p:spPr>
          <a:xfrm>
            <a:off x="2495600" y="5516924"/>
            <a:ext cx="6735835" cy="461665"/>
          </a:xfrm>
          <a:prstGeom prst="rect">
            <a:avLst/>
          </a:prstGeom>
        </p:spPr>
        <p:txBody>
          <a:bodyPr wrap="square">
            <a:spAutoFit/>
          </a:bodyPr>
          <a:lstStyle/>
          <a:p>
            <a:r>
              <a:rPr lang="en-GB" sz="2400" dirty="0"/>
              <a:t>(a)	Convert these volumes from gallons to litres.</a:t>
            </a:r>
          </a:p>
        </p:txBody>
      </p:sp>
      <p:sp>
        <p:nvSpPr>
          <p:cNvPr id="19" name="Rectangle 18">
            <a:extLst>
              <a:ext uri="{FF2B5EF4-FFF2-40B4-BE49-F238E27FC236}">
                <a16:creationId xmlns:a16="http://schemas.microsoft.com/office/drawing/2014/main" id="{5E107116-1A8D-4A44-BB90-5944A7B1F3F6}"/>
              </a:ext>
            </a:extLst>
          </p:cNvPr>
          <p:cNvSpPr/>
          <p:nvPr/>
        </p:nvSpPr>
        <p:spPr>
          <a:xfrm>
            <a:off x="9334177" y="1463190"/>
            <a:ext cx="2662791" cy="1200329"/>
          </a:xfrm>
          <a:prstGeom prst="rect">
            <a:avLst/>
          </a:prstGeom>
        </p:spPr>
        <p:txBody>
          <a:bodyPr wrap="square">
            <a:spAutoFit/>
          </a:bodyPr>
          <a:lstStyle/>
          <a:p>
            <a:r>
              <a:rPr lang="en-GB" sz="2400" dirty="0"/>
              <a:t>(b)	Convert these volumes from litres to gallons.</a:t>
            </a:r>
          </a:p>
        </p:txBody>
      </p:sp>
      <p:sp>
        <p:nvSpPr>
          <p:cNvPr id="20" name="TextBox 19">
            <a:extLst>
              <a:ext uri="{FF2B5EF4-FFF2-40B4-BE49-F238E27FC236}">
                <a16:creationId xmlns:a16="http://schemas.microsoft.com/office/drawing/2014/main" id="{26BBEFFF-D3E0-4112-9689-E6FB24BA1660}"/>
              </a:ext>
            </a:extLst>
          </p:cNvPr>
          <p:cNvSpPr txBox="1"/>
          <p:nvPr/>
        </p:nvSpPr>
        <p:spPr>
          <a:xfrm>
            <a:off x="2459596" y="6007104"/>
            <a:ext cx="2088232" cy="461665"/>
          </a:xfrm>
          <a:prstGeom prst="rect">
            <a:avLst/>
          </a:prstGeom>
          <a:noFill/>
        </p:spPr>
        <p:txBody>
          <a:bodyPr wrap="square" rtlCol="0">
            <a:spAutoFit/>
          </a:bodyPr>
          <a:lstStyle/>
          <a:p>
            <a:r>
              <a:rPr lang="en-GB" sz="2400" dirty="0"/>
              <a:t>(a) 10 gallons</a:t>
            </a:r>
          </a:p>
        </p:txBody>
      </p:sp>
      <p:cxnSp>
        <p:nvCxnSpPr>
          <p:cNvPr id="22" name="Straight Connector 21">
            <a:extLst>
              <a:ext uri="{FF2B5EF4-FFF2-40B4-BE49-F238E27FC236}">
                <a16:creationId xmlns:a16="http://schemas.microsoft.com/office/drawing/2014/main" id="{9889AF0E-A7DF-48F0-8B28-7B4063168D31}"/>
              </a:ext>
            </a:extLst>
          </p:cNvPr>
          <p:cNvCxnSpPr/>
          <p:nvPr/>
        </p:nvCxnSpPr>
        <p:spPr bwMode="auto">
          <a:xfrm>
            <a:off x="3431704" y="3645024"/>
            <a:ext cx="2232248" cy="0"/>
          </a:xfrm>
          <a:prstGeom prst="line">
            <a:avLst/>
          </a:prstGeom>
          <a:ln w="28575">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24" name="Straight Connector 23">
            <a:extLst>
              <a:ext uri="{FF2B5EF4-FFF2-40B4-BE49-F238E27FC236}">
                <a16:creationId xmlns:a16="http://schemas.microsoft.com/office/drawing/2014/main" id="{845D46FA-9026-48ED-8F20-02122DF8F6DD}"/>
              </a:ext>
            </a:extLst>
          </p:cNvPr>
          <p:cNvCxnSpPr/>
          <p:nvPr/>
        </p:nvCxnSpPr>
        <p:spPr bwMode="auto">
          <a:xfrm>
            <a:off x="5663952" y="3645024"/>
            <a:ext cx="0" cy="1008112"/>
          </a:xfrm>
          <a:prstGeom prst="line">
            <a:avLst/>
          </a:prstGeom>
          <a:ln w="28575">
            <a:headEnd type="none" w="med" len="med"/>
            <a:tailEnd type="none" w="med" len="med"/>
          </a:ln>
        </p:spPr>
        <p:style>
          <a:lnRef idx="1">
            <a:schemeClr val="accent5"/>
          </a:lnRef>
          <a:fillRef idx="0">
            <a:schemeClr val="accent5"/>
          </a:fillRef>
          <a:effectRef idx="0">
            <a:schemeClr val="accent5"/>
          </a:effectRef>
          <a:fontRef idx="minor">
            <a:schemeClr val="tx1"/>
          </a:fontRef>
        </p:style>
      </p:cxnSp>
      <p:cxnSp>
        <p:nvCxnSpPr>
          <p:cNvPr id="28" name="Straight Connector 27">
            <a:extLst>
              <a:ext uri="{FF2B5EF4-FFF2-40B4-BE49-F238E27FC236}">
                <a16:creationId xmlns:a16="http://schemas.microsoft.com/office/drawing/2014/main" id="{9E885DCD-B302-4036-AC99-6BE89CF7147A}"/>
              </a:ext>
            </a:extLst>
          </p:cNvPr>
          <p:cNvCxnSpPr/>
          <p:nvPr/>
        </p:nvCxnSpPr>
        <p:spPr bwMode="auto">
          <a:xfrm>
            <a:off x="3431704" y="3140968"/>
            <a:ext cx="3348372" cy="0"/>
          </a:xfrm>
          <a:prstGeom prst="line">
            <a:avLst/>
          </a:prstGeom>
          <a:ln w="28575">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30" name="Straight Connector 29">
            <a:extLst>
              <a:ext uri="{FF2B5EF4-FFF2-40B4-BE49-F238E27FC236}">
                <a16:creationId xmlns:a16="http://schemas.microsoft.com/office/drawing/2014/main" id="{C6C91B9D-93A6-43CF-8242-403A191BF947}"/>
              </a:ext>
            </a:extLst>
          </p:cNvPr>
          <p:cNvCxnSpPr/>
          <p:nvPr/>
        </p:nvCxnSpPr>
        <p:spPr bwMode="auto">
          <a:xfrm>
            <a:off x="6780076" y="3140968"/>
            <a:ext cx="0" cy="1512168"/>
          </a:xfrm>
          <a:prstGeom prst="line">
            <a:avLst/>
          </a:prstGeom>
          <a:ln w="28575">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32" name="Straight Connector 31">
            <a:extLst>
              <a:ext uri="{FF2B5EF4-FFF2-40B4-BE49-F238E27FC236}">
                <a16:creationId xmlns:a16="http://schemas.microsoft.com/office/drawing/2014/main" id="{8F758E9D-1B4C-4DDC-946F-3233E9B52AE6}"/>
              </a:ext>
            </a:extLst>
          </p:cNvPr>
          <p:cNvCxnSpPr/>
          <p:nvPr/>
        </p:nvCxnSpPr>
        <p:spPr bwMode="auto">
          <a:xfrm flipV="1">
            <a:off x="7968208" y="2663519"/>
            <a:ext cx="0" cy="1989617"/>
          </a:xfrm>
          <a:prstGeom prst="line">
            <a:avLst/>
          </a:prstGeom>
          <a:ln w="38100">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34" name="Straight Connector 33">
            <a:extLst>
              <a:ext uri="{FF2B5EF4-FFF2-40B4-BE49-F238E27FC236}">
                <a16:creationId xmlns:a16="http://schemas.microsoft.com/office/drawing/2014/main" id="{68AB4397-52AF-4786-A5EE-B0377723EACA}"/>
              </a:ext>
            </a:extLst>
          </p:cNvPr>
          <p:cNvCxnSpPr/>
          <p:nvPr/>
        </p:nvCxnSpPr>
        <p:spPr bwMode="auto">
          <a:xfrm flipH="1">
            <a:off x="3431704" y="2660840"/>
            <a:ext cx="4536504" cy="0"/>
          </a:xfrm>
          <a:prstGeom prst="line">
            <a:avLst/>
          </a:prstGeom>
          <a:ln w="28575">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38" name="Straight Connector 37">
            <a:extLst>
              <a:ext uri="{FF2B5EF4-FFF2-40B4-BE49-F238E27FC236}">
                <a16:creationId xmlns:a16="http://schemas.microsoft.com/office/drawing/2014/main" id="{5B015222-692D-43A6-981B-3B2D8F57326D}"/>
              </a:ext>
            </a:extLst>
          </p:cNvPr>
          <p:cNvCxnSpPr>
            <a:cxnSpLocks/>
          </p:cNvCxnSpPr>
          <p:nvPr/>
        </p:nvCxnSpPr>
        <p:spPr bwMode="auto">
          <a:xfrm flipV="1">
            <a:off x="5159896" y="3897052"/>
            <a:ext cx="0" cy="756084"/>
          </a:xfrm>
          <a:prstGeom prst="line">
            <a:avLst/>
          </a:prstGeom>
          <a:ln w="28575">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41" name="Straight Connector 40">
            <a:extLst>
              <a:ext uri="{FF2B5EF4-FFF2-40B4-BE49-F238E27FC236}">
                <a16:creationId xmlns:a16="http://schemas.microsoft.com/office/drawing/2014/main" id="{DBD37FE1-C19F-4FCF-A909-4C2049400665}"/>
              </a:ext>
            </a:extLst>
          </p:cNvPr>
          <p:cNvCxnSpPr/>
          <p:nvPr/>
        </p:nvCxnSpPr>
        <p:spPr bwMode="auto">
          <a:xfrm flipH="1">
            <a:off x="3431704" y="3897052"/>
            <a:ext cx="1728192" cy="0"/>
          </a:xfrm>
          <a:prstGeom prst="line">
            <a:avLst/>
          </a:prstGeom>
          <a:ln w="28575">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42" name="Rectangle 41">
            <a:extLst>
              <a:ext uri="{FF2B5EF4-FFF2-40B4-BE49-F238E27FC236}">
                <a16:creationId xmlns:a16="http://schemas.microsoft.com/office/drawing/2014/main" id="{B202646F-85AE-4FB9-AF55-B973CAE66E44}"/>
              </a:ext>
            </a:extLst>
          </p:cNvPr>
          <p:cNvSpPr/>
          <p:nvPr/>
        </p:nvSpPr>
        <p:spPr>
          <a:xfrm>
            <a:off x="6294673" y="6026824"/>
            <a:ext cx="2052165" cy="461665"/>
          </a:xfrm>
          <a:prstGeom prst="rect">
            <a:avLst/>
          </a:prstGeom>
        </p:spPr>
        <p:txBody>
          <a:bodyPr wrap="none">
            <a:spAutoFit/>
          </a:bodyPr>
          <a:lstStyle/>
          <a:p>
            <a:r>
              <a:rPr lang="en-GB" sz="2400" dirty="0"/>
              <a:t>(b) 15 gallons</a:t>
            </a:r>
          </a:p>
        </p:txBody>
      </p:sp>
      <p:sp>
        <p:nvSpPr>
          <p:cNvPr id="43" name="Rectangle 42">
            <a:extLst>
              <a:ext uri="{FF2B5EF4-FFF2-40B4-BE49-F238E27FC236}">
                <a16:creationId xmlns:a16="http://schemas.microsoft.com/office/drawing/2014/main" id="{C29F6381-19A7-4B02-A788-253C7C33C89A}"/>
              </a:ext>
            </a:extLst>
          </p:cNvPr>
          <p:cNvSpPr/>
          <p:nvPr/>
        </p:nvSpPr>
        <p:spPr>
          <a:xfrm>
            <a:off x="9334178" y="2980035"/>
            <a:ext cx="1725152" cy="461665"/>
          </a:xfrm>
          <a:prstGeom prst="rect">
            <a:avLst/>
          </a:prstGeom>
        </p:spPr>
        <p:txBody>
          <a:bodyPr wrap="none">
            <a:spAutoFit/>
          </a:bodyPr>
          <a:lstStyle/>
          <a:p>
            <a:r>
              <a:rPr lang="en-GB" sz="2400" dirty="0"/>
              <a:t>(a) 35 litres</a:t>
            </a:r>
          </a:p>
        </p:txBody>
      </p:sp>
      <p:sp>
        <p:nvSpPr>
          <p:cNvPr id="44" name="Rectangle 43">
            <a:extLst>
              <a:ext uri="{FF2B5EF4-FFF2-40B4-BE49-F238E27FC236}">
                <a16:creationId xmlns:a16="http://schemas.microsoft.com/office/drawing/2014/main" id="{38AB1443-CE0F-4849-AF75-00A38CFCCBA7}"/>
              </a:ext>
            </a:extLst>
          </p:cNvPr>
          <p:cNvSpPr/>
          <p:nvPr/>
        </p:nvSpPr>
        <p:spPr>
          <a:xfrm>
            <a:off x="9417446" y="4097611"/>
            <a:ext cx="1725152" cy="461665"/>
          </a:xfrm>
          <a:prstGeom prst="rect">
            <a:avLst/>
          </a:prstGeom>
        </p:spPr>
        <p:txBody>
          <a:bodyPr wrap="none">
            <a:spAutoFit/>
          </a:bodyPr>
          <a:lstStyle/>
          <a:p>
            <a:r>
              <a:rPr lang="en-GB" sz="2400" dirty="0"/>
              <a:t>(b) 90 litres</a:t>
            </a:r>
          </a:p>
        </p:txBody>
      </p:sp>
      <p:sp>
        <p:nvSpPr>
          <p:cNvPr id="45" name="TextBox 44">
            <a:extLst>
              <a:ext uri="{FF2B5EF4-FFF2-40B4-BE49-F238E27FC236}">
                <a16:creationId xmlns:a16="http://schemas.microsoft.com/office/drawing/2014/main" id="{4829AE0C-E23C-491C-A20C-566BCB087118}"/>
              </a:ext>
            </a:extLst>
          </p:cNvPr>
          <p:cNvSpPr txBox="1"/>
          <p:nvPr/>
        </p:nvSpPr>
        <p:spPr>
          <a:xfrm>
            <a:off x="4704459" y="6007103"/>
            <a:ext cx="1590214" cy="461665"/>
          </a:xfrm>
          <a:prstGeom prst="rect">
            <a:avLst/>
          </a:prstGeom>
          <a:noFill/>
        </p:spPr>
        <p:txBody>
          <a:bodyPr wrap="square" rtlCol="0">
            <a:spAutoFit/>
          </a:bodyPr>
          <a:lstStyle/>
          <a:p>
            <a:r>
              <a:rPr lang="en-GB" sz="2400" dirty="0">
                <a:solidFill>
                  <a:srgbClr val="FF0000"/>
                </a:solidFill>
              </a:rPr>
              <a:t>45 litres</a:t>
            </a:r>
          </a:p>
        </p:txBody>
      </p:sp>
      <p:sp>
        <p:nvSpPr>
          <p:cNvPr id="46" name="Rectangle 45">
            <a:extLst>
              <a:ext uri="{FF2B5EF4-FFF2-40B4-BE49-F238E27FC236}">
                <a16:creationId xmlns:a16="http://schemas.microsoft.com/office/drawing/2014/main" id="{F22ADB45-B1D0-464B-A70A-8A38C49F2FB5}"/>
              </a:ext>
            </a:extLst>
          </p:cNvPr>
          <p:cNvSpPr/>
          <p:nvPr/>
        </p:nvSpPr>
        <p:spPr>
          <a:xfrm>
            <a:off x="8599691" y="5998919"/>
            <a:ext cx="1263487" cy="461665"/>
          </a:xfrm>
          <a:prstGeom prst="rect">
            <a:avLst/>
          </a:prstGeom>
        </p:spPr>
        <p:txBody>
          <a:bodyPr wrap="none">
            <a:spAutoFit/>
          </a:bodyPr>
          <a:lstStyle/>
          <a:p>
            <a:r>
              <a:rPr lang="en-GB" sz="2400" dirty="0">
                <a:solidFill>
                  <a:srgbClr val="FF0000"/>
                </a:solidFill>
              </a:rPr>
              <a:t>66 litres</a:t>
            </a:r>
          </a:p>
        </p:txBody>
      </p:sp>
      <p:sp>
        <p:nvSpPr>
          <p:cNvPr id="47" name="Rectangle 46">
            <a:extLst>
              <a:ext uri="{FF2B5EF4-FFF2-40B4-BE49-F238E27FC236}">
                <a16:creationId xmlns:a16="http://schemas.microsoft.com/office/drawing/2014/main" id="{92819B65-9013-4FA9-B1E3-E00AE3CACE67}"/>
              </a:ext>
            </a:extLst>
          </p:cNvPr>
          <p:cNvSpPr/>
          <p:nvPr/>
        </p:nvSpPr>
        <p:spPr>
          <a:xfrm>
            <a:off x="9399927" y="3558161"/>
            <a:ext cx="1760418" cy="461665"/>
          </a:xfrm>
          <a:prstGeom prst="rect">
            <a:avLst/>
          </a:prstGeom>
        </p:spPr>
        <p:txBody>
          <a:bodyPr wrap="none">
            <a:spAutoFit/>
          </a:bodyPr>
          <a:lstStyle/>
          <a:p>
            <a:r>
              <a:rPr lang="en-GB" sz="2400" dirty="0">
                <a:solidFill>
                  <a:srgbClr val="FF0000"/>
                </a:solidFill>
              </a:rPr>
              <a:t>7.5  gallons</a:t>
            </a:r>
          </a:p>
        </p:txBody>
      </p:sp>
      <p:sp>
        <p:nvSpPr>
          <p:cNvPr id="48" name="Rectangle 47">
            <a:extLst>
              <a:ext uri="{FF2B5EF4-FFF2-40B4-BE49-F238E27FC236}">
                <a16:creationId xmlns:a16="http://schemas.microsoft.com/office/drawing/2014/main" id="{44EFA89D-825C-4308-B8A7-BFBCFE25274B}"/>
              </a:ext>
            </a:extLst>
          </p:cNvPr>
          <p:cNvSpPr/>
          <p:nvPr/>
        </p:nvSpPr>
        <p:spPr>
          <a:xfrm>
            <a:off x="9446863" y="4654502"/>
            <a:ext cx="1590500" cy="461665"/>
          </a:xfrm>
          <a:prstGeom prst="rect">
            <a:avLst/>
          </a:prstGeom>
        </p:spPr>
        <p:txBody>
          <a:bodyPr wrap="none">
            <a:spAutoFit/>
          </a:bodyPr>
          <a:lstStyle/>
          <a:p>
            <a:r>
              <a:rPr lang="en-GB" sz="2400" dirty="0">
                <a:solidFill>
                  <a:srgbClr val="FF0000"/>
                </a:solidFill>
              </a:rPr>
              <a:t>20 gallons</a:t>
            </a:r>
          </a:p>
        </p:txBody>
      </p:sp>
      <p:sp>
        <p:nvSpPr>
          <p:cNvPr id="31" name="TextBox 3">
            <a:extLst>
              <a:ext uri="{FF2B5EF4-FFF2-40B4-BE49-F238E27FC236}">
                <a16:creationId xmlns:a16="http://schemas.microsoft.com/office/drawing/2014/main" id="{7A5E4D28-4D4E-483A-B063-6B0AF6912090}"/>
              </a:ext>
            </a:extLst>
          </p:cNvPr>
          <p:cNvSpPr txBox="1"/>
          <p:nvPr/>
        </p:nvSpPr>
        <p:spPr>
          <a:xfrm>
            <a:off x="2390078" y="1502620"/>
            <a:ext cx="6848318" cy="3837431"/>
          </a:xfrm>
          <a:prstGeom prst="rect">
            <a:avLst/>
          </a:prstGeom>
          <a:noFill/>
          <a:ln w="19050">
            <a:solidFill>
              <a:schemeClr val="tx1"/>
            </a:solidFill>
          </a:ln>
        </p:spPr>
        <p:txBody>
          <a:bodyPr wrap="square" rtlCol="0">
            <a:spAutoFit/>
          </a:bodyPr>
          <a:lstStyle>
            <a:defPPr>
              <a:defRPr lang="en-GB"/>
            </a:defPPr>
            <a:lvl1pPr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endParaRPr lang="en-GB" dirty="0"/>
          </a:p>
        </p:txBody>
      </p:sp>
    </p:spTree>
    <p:extLst>
      <p:ext uri="{BB962C8B-B14F-4D97-AF65-F5344CB8AC3E}">
        <p14:creationId xmlns:p14="http://schemas.microsoft.com/office/powerpoint/2010/main" val="16322301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P spid="47" grpId="0"/>
      <p:bldP spid="4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5: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fifth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3605468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Estimating Metric Units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3809659" y="1447924"/>
            <a:ext cx="4066356" cy="1138773"/>
          </a:xfrm>
          <a:prstGeom prst="rect">
            <a:avLst/>
          </a:prstGeom>
          <a:noFill/>
        </p:spPr>
        <p:txBody>
          <a:bodyPr wrap="square" rtlCol="0">
            <a:spAutoFit/>
          </a:bodyPr>
          <a:lstStyle/>
          <a:p>
            <a:r>
              <a:rPr lang="en-GB" sz="2400" dirty="0"/>
              <a:t>(a)	the height of the factory,</a:t>
            </a:r>
          </a:p>
          <a:p>
            <a:r>
              <a:rPr lang="en-GB" sz="2400" dirty="0"/>
              <a:t>(b)	the height of the door.</a:t>
            </a:r>
          </a:p>
          <a:p>
            <a:pPr marL="457200" indent="-457200">
              <a:buAutoNum type="arabicPeriod"/>
            </a:pPr>
            <a:endParaRPr lang="en-GB" dirty="0"/>
          </a:p>
        </p:txBody>
      </p:sp>
      <p:sp>
        <p:nvSpPr>
          <p:cNvPr id="3" name="Rectangle 2">
            <a:extLst>
              <a:ext uri="{FF2B5EF4-FFF2-40B4-BE49-F238E27FC236}">
                <a16:creationId xmlns:a16="http://schemas.microsoft.com/office/drawing/2014/main" id="{EDA6ACCF-18FC-4D54-A17D-15FAC500BA4C}"/>
              </a:ext>
            </a:extLst>
          </p:cNvPr>
          <p:cNvSpPr/>
          <p:nvPr/>
        </p:nvSpPr>
        <p:spPr>
          <a:xfrm>
            <a:off x="2397093" y="674418"/>
            <a:ext cx="9001000" cy="1200329"/>
          </a:xfrm>
          <a:prstGeom prst="rect">
            <a:avLst/>
          </a:prstGeom>
        </p:spPr>
        <p:txBody>
          <a:bodyPr wrap="square">
            <a:spAutoFit/>
          </a:bodyPr>
          <a:lstStyle/>
          <a:p>
            <a:r>
              <a:rPr lang="en-GB" sz="2400" b="1" dirty="0"/>
              <a:t>Example 1</a:t>
            </a:r>
          </a:p>
          <a:p>
            <a:r>
              <a:rPr lang="en-GB" sz="2400" dirty="0"/>
              <a:t>The diagram shows a tall man standing beside a factory. Estimate:</a:t>
            </a:r>
          </a:p>
        </p:txBody>
      </p:sp>
      <p:sp>
        <p:nvSpPr>
          <p:cNvPr id="4" name="Rectangle 3">
            <a:extLst>
              <a:ext uri="{FF2B5EF4-FFF2-40B4-BE49-F238E27FC236}">
                <a16:creationId xmlns:a16="http://schemas.microsoft.com/office/drawing/2014/main" id="{430F507B-E63F-403A-B4D7-AA6AB11B8097}"/>
              </a:ext>
            </a:extLst>
          </p:cNvPr>
          <p:cNvSpPr/>
          <p:nvPr/>
        </p:nvSpPr>
        <p:spPr>
          <a:xfrm>
            <a:off x="2386756" y="2147877"/>
            <a:ext cx="1412566" cy="461665"/>
          </a:xfrm>
          <a:prstGeom prst="rect">
            <a:avLst/>
          </a:prstGeom>
        </p:spPr>
        <p:txBody>
          <a:bodyPr wrap="none">
            <a:spAutoFit/>
          </a:bodyPr>
          <a:lstStyle/>
          <a:p>
            <a:r>
              <a:rPr lang="en-GB" sz="2400" b="1" dirty="0"/>
              <a:t>Solution</a:t>
            </a:r>
          </a:p>
        </p:txBody>
      </p:sp>
      <p:pic>
        <p:nvPicPr>
          <p:cNvPr id="5" name="Picture 4">
            <a:extLst>
              <a:ext uri="{FF2B5EF4-FFF2-40B4-BE49-F238E27FC236}">
                <a16:creationId xmlns:a16="http://schemas.microsoft.com/office/drawing/2014/main" id="{F90F87DA-F04E-4933-A108-4E4F48E1F717}"/>
              </a:ext>
            </a:extLst>
          </p:cNvPr>
          <p:cNvPicPr>
            <a:picLocks noChangeAspect="1"/>
          </p:cNvPicPr>
          <p:nvPr/>
        </p:nvPicPr>
        <p:blipFill>
          <a:blip r:embed="rId4"/>
          <a:stretch>
            <a:fillRect/>
          </a:stretch>
        </p:blipFill>
        <p:spPr>
          <a:xfrm>
            <a:off x="9309255" y="1471272"/>
            <a:ext cx="2519172" cy="2455606"/>
          </a:xfrm>
          <a:prstGeom prst="rect">
            <a:avLst/>
          </a:prstGeom>
        </p:spPr>
      </p:pic>
      <p:sp>
        <p:nvSpPr>
          <p:cNvPr id="6" name="Rectangle 5">
            <a:extLst>
              <a:ext uri="{FF2B5EF4-FFF2-40B4-BE49-F238E27FC236}">
                <a16:creationId xmlns:a16="http://schemas.microsoft.com/office/drawing/2014/main" id="{F46B14BD-1427-4BAF-88C7-B78CF9F0D42C}"/>
              </a:ext>
            </a:extLst>
          </p:cNvPr>
          <p:cNvSpPr/>
          <p:nvPr/>
        </p:nvSpPr>
        <p:spPr>
          <a:xfrm>
            <a:off x="2334729" y="2547272"/>
            <a:ext cx="6219203" cy="461665"/>
          </a:xfrm>
          <a:prstGeom prst="rect">
            <a:avLst/>
          </a:prstGeom>
        </p:spPr>
        <p:txBody>
          <a:bodyPr wrap="none">
            <a:spAutoFit/>
          </a:bodyPr>
          <a:lstStyle/>
          <a:p>
            <a:r>
              <a:rPr lang="en-GB" sz="2400" dirty="0">
                <a:solidFill>
                  <a:srgbClr val="FF0000"/>
                </a:solidFill>
              </a:rPr>
              <a:t>(a) The diagram shows that the height of the</a:t>
            </a:r>
          </a:p>
        </p:txBody>
      </p:sp>
      <p:sp>
        <p:nvSpPr>
          <p:cNvPr id="7" name="Rectangle 6">
            <a:extLst>
              <a:ext uri="{FF2B5EF4-FFF2-40B4-BE49-F238E27FC236}">
                <a16:creationId xmlns:a16="http://schemas.microsoft.com/office/drawing/2014/main" id="{7915B786-0877-4AE1-82EE-6A5830AEE15B}"/>
              </a:ext>
            </a:extLst>
          </p:cNvPr>
          <p:cNvSpPr/>
          <p:nvPr/>
        </p:nvSpPr>
        <p:spPr>
          <a:xfrm>
            <a:off x="2783632" y="2933380"/>
            <a:ext cx="6334770" cy="1569660"/>
          </a:xfrm>
          <a:prstGeom prst="rect">
            <a:avLst/>
          </a:prstGeom>
        </p:spPr>
        <p:txBody>
          <a:bodyPr wrap="square">
            <a:spAutoFit/>
          </a:bodyPr>
          <a:lstStyle/>
          <a:p>
            <a:r>
              <a:rPr lang="en-GB" sz="2400" dirty="0">
                <a:solidFill>
                  <a:srgbClr val="FF0000"/>
                </a:solidFill>
              </a:rPr>
              <a:t>factory is approximately 5 times the height of the man. Estimate the man's height as 1.8 m.</a:t>
            </a:r>
          </a:p>
          <a:p>
            <a:r>
              <a:rPr lang="en-GB" sz="2400" dirty="0">
                <a:solidFill>
                  <a:srgbClr val="FF0000"/>
                </a:solidFill>
              </a:rPr>
              <a:t>An estimate for the height of the factory is</a:t>
            </a:r>
          </a:p>
          <a:p>
            <a:r>
              <a:rPr lang="en-GB" sz="2400" dirty="0">
                <a:solidFill>
                  <a:srgbClr val="FF0000"/>
                </a:solidFill>
              </a:rPr>
              <a:t>           1.8m ×5  = 9 m</a:t>
            </a:r>
          </a:p>
        </p:txBody>
      </p:sp>
      <p:pic>
        <p:nvPicPr>
          <p:cNvPr id="8" name="Picture 7">
            <a:extLst>
              <a:ext uri="{FF2B5EF4-FFF2-40B4-BE49-F238E27FC236}">
                <a16:creationId xmlns:a16="http://schemas.microsoft.com/office/drawing/2014/main" id="{4A314079-7184-43C6-BE1F-B1883988F0AD}"/>
              </a:ext>
            </a:extLst>
          </p:cNvPr>
          <p:cNvPicPr>
            <a:picLocks noChangeAspect="1"/>
          </p:cNvPicPr>
          <p:nvPr/>
        </p:nvPicPr>
        <p:blipFill>
          <a:blip r:embed="rId5"/>
          <a:stretch>
            <a:fillRect/>
          </a:stretch>
        </p:blipFill>
        <p:spPr>
          <a:xfrm>
            <a:off x="9309255" y="4293096"/>
            <a:ext cx="2540018" cy="2438900"/>
          </a:xfrm>
          <a:prstGeom prst="rect">
            <a:avLst/>
          </a:prstGeom>
        </p:spPr>
      </p:pic>
      <mc:AlternateContent xmlns:mc="http://schemas.openxmlformats.org/markup-compatibility/2006">
        <mc:Choice xmlns:a14="http://schemas.microsoft.com/office/drawing/2010/main" Requires="a14">
          <p:sp>
            <p:nvSpPr>
              <p:cNvPr id="9" name="Rectangle 8">
                <a:extLst>
                  <a:ext uri="{FF2B5EF4-FFF2-40B4-BE49-F238E27FC236}">
                    <a16:creationId xmlns:a16="http://schemas.microsoft.com/office/drawing/2014/main" id="{E6C502F1-D2B7-4EC3-9755-DBF4F0B7AEDD}"/>
                  </a:ext>
                </a:extLst>
              </p:cNvPr>
              <p:cNvSpPr/>
              <p:nvPr/>
            </p:nvSpPr>
            <p:spPr>
              <a:xfrm>
                <a:off x="2387551" y="4503040"/>
                <a:ext cx="5760640" cy="1352550"/>
              </a:xfrm>
              <a:prstGeom prst="rect">
                <a:avLst/>
              </a:prstGeom>
            </p:spPr>
            <p:txBody>
              <a:bodyPr wrap="square">
                <a:spAutoFit/>
              </a:bodyPr>
              <a:lstStyle/>
              <a:p>
                <a:r>
                  <a:rPr lang="en-GB" dirty="0">
                    <a:solidFill>
                      <a:srgbClr val="FF0000"/>
                    </a:solidFill>
                  </a:rPr>
                  <a:t>(</a:t>
                </a:r>
                <a:r>
                  <a:rPr lang="en-GB" sz="2400" dirty="0">
                    <a:solidFill>
                      <a:srgbClr val="FF0000"/>
                    </a:solidFill>
                  </a:rPr>
                  <a:t>b) The height of the door is </a:t>
                </a:r>
              </a:p>
              <a:p>
                <a:r>
                  <a:rPr lang="en-GB" sz="2400" dirty="0">
                    <a:solidFill>
                      <a:srgbClr val="FF0000"/>
                    </a:solidFill>
                  </a:rPr>
                  <a:t>     approximately 1</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i="1">
                            <a:solidFill>
                              <a:srgbClr val="FF0000"/>
                            </a:solidFill>
                            <a:latin typeface="Cambria Math" panose="02040503050406030204" pitchFamily="18" charset="0"/>
                          </a:rPr>
                          <m:t>1</m:t>
                        </m:r>
                      </m:num>
                      <m:den>
                        <m:r>
                          <a:rPr lang="en-GB" sz="2400" i="1">
                            <a:solidFill>
                              <a:srgbClr val="FF0000"/>
                            </a:solidFill>
                            <a:latin typeface="Cambria Math" panose="02040503050406030204" pitchFamily="18" charset="0"/>
                          </a:rPr>
                          <m:t>2</m:t>
                        </m:r>
                      </m:den>
                    </m:f>
                  </m:oMath>
                </a14:m>
                <a:r>
                  <a:rPr lang="en-GB" sz="2400" dirty="0">
                    <a:solidFill>
                      <a:srgbClr val="FF0000"/>
                    </a:solidFill>
                  </a:rPr>
                  <a:t> times the </a:t>
                </a:r>
              </a:p>
              <a:p>
                <a:r>
                  <a:rPr lang="en-GB" sz="2400" dirty="0">
                    <a:solidFill>
                      <a:srgbClr val="FF0000"/>
                    </a:solidFill>
                  </a:rPr>
                  <a:t>     height of the man </a:t>
                </a:r>
              </a:p>
            </p:txBody>
          </p:sp>
        </mc:Choice>
        <mc:Fallback>
          <p:sp>
            <p:nvSpPr>
              <p:cNvPr id="9" name="Rectangle 8">
                <a:extLst>
                  <a:ext uri="{FF2B5EF4-FFF2-40B4-BE49-F238E27FC236}">
                    <a16:creationId xmlns:a16="http://schemas.microsoft.com/office/drawing/2014/main" id="{E6C502F1-D2B7-4EC3-9755-DBF4F0B7AEDD}"/>
                  </a:ext>
                </a:extLst>
              </p:cNvPr>
              <p:cNvSpPr>
                <a:spLocks noRot="1" noChangeAspect="1" noMove="1" noResize="1" noEditPoints="1" noAdjustHandles="1" noChangeArrowheads="1" noChangeShapeType="1" noTextEdit="1"/>
              </p:cNvSpPr>
              <p:nvPr/>
            </p:nvSpPr>
            <p:spPr>
              <a:xfrm>
                <a:off x="2387551" y="4503040"/>
                <a:ext cx="5760640" cy="1352550"/>
              </a:xfrm>
              <a:prstGeom prst="rect">
                <a:avLst/>
              </a:prstGeom>
              <a:blipFill>
                <a:blip r:embed="rId6"/>
                <a:stretch>
                  <a:fillRect l="-1164" t="-3153" b="-9459"/>
                </a:stretch>
              </a:blipFill>
            </p:spPr>
            <p:txBody>
              <a:bodyPr/>
              <a:lstStyle/>
              <a:p>
                <a:r>
                  <a:rPr lang="en-GB">
                    <a:noFill/>
                  </a:rPr>
                  <a:t> </a:t>
                </a:r>
              </a:p>
            </p:txBody>
          </p:sp>
        </mc:Fallback>
      </mc:AlternateContent>
      <p:sp>
        <p:nvSpPr>
          <p:cNvPr id="10" name="Rectangle 9">
            <a:extLst>
              <a:ext uri="{FF2B5EF4-FFF2-40B4-BE49-F238E27FC236}">
                <a16:creationId xmlns:a16="http://schemas.microsoft.com/office/drawing/2014/main" id="{6E074B21-0FFF-470E-B9F6-332BE18164EB}"/>
              </a:ext>
            </a:extLst>
          </p:cNvPr>
          <p:cNvSpPr/>
          <p:nvPr/>
        </p:nvSpPr>
        <p:spPr>
          <a:xfrm>
            <a:off x="2666165" y="5717763"/>
            <a:ext cx="5556329" cy="461665"/>
          </a:xfrm>
          <a:prstGeom prst="rect">
            <a:avLst/>
          </a:prstGeom>
        </p:spPr>
        <p:txBody>
          <a:bodyPr wrap="none">
            <a:spAutoFit/>
          </a:bodyPr>
          <a:lstStyle/>
          <a:p>
            <a:r>
              <a:rPr lang="en-GB" sz="2400" dirty="0">
                <a:solidFill>
                  <a:srgbClr val="FF0000"/>
                </a:solidFill>
              </a:rPr>
              <a:t>An estimate for the height of the door is</a:t>
            </a:r>
          </a:p>
        </p:txBody>
      </p:sp>
      <mc:AlternateContent xmlns:mc="http://schemas.openxmlformats.org/markup-compatibility/2006">
        <mc:Choice xmlns:a14="http://schemas.microsoft.com/office/drawing/2010/main" Requires="a14">
          <p:sp>
            <p:nvSpPr>
              <p:cNvPr id="11" name="Rectangle 10">
                <a:extLst>
                  <a:ext uri="{FF2B5EF4-FFF2-40B4-BE49-F238E27FC236}">
                    <a16:creationId xmlns:a16="http://schemas.microsoft.com/office/drawing/2014/main" id="{1E08ACEB-8F42-4265-9AF8-4219D9910562}"/>
                  </a:ext>
                </a:extLst>
              </p:cNvPr>
              <p:cNvSpPr/>
              <p:nvPr/>
            </p:nvSpPr>
            <p:spPr>
              <a:xfrm>
                <a:off x="3765803" y="6179428"/>
                <a:ext cx="2185214" cy="613886"/>
              </a:xfrm>
              <a:prstGeom prst="rect">
                <a:avLst/>
              </a:prstGeom>
            </p:spPr>
            <p:txBody>
              <a:bodyPr wrap="none">
                <a:spAutoFit/>
              </a:bodyPr>
              <a:lstStyle/>
              <a:p>
                <a:r>
                  <a:rPr lang="en-GB" sz="2400" dirty="0">
                    <a:solidFill>
                      <a:srgbClr val="FF0000"/>
                    </a:solidFill>
                  </a:rPr>
                  <a:t> 8 x 1</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i="1">
                            <a:solidFill>
                              <a:srgbClr val="FF0000"/>
                            </a:solidFill>
                            <a:latin typeface="Cambria Math" panose="02040503050406030204" pitchFamily="18" charset="0"/>
                          </a:rPr>
                          <m:t>1</m:t>
                        </m:r>
                      </m:num>
                      <m:den>
                        <m:r>
                          <a:rPr lang="en-GB" sz="2400" i="1">
                            <a:solidFill>
                              <a:srgbClr val="FF0000"/>
                            </a:solidFill>
                            <a:latin typeface="Cambria Math" panose="02040503050406030204" pitchFamily="18" charset="0"/>
                          </a:rPr>
                          <m:t>2</m:t>
                        </m:r>
                      </m:den>
                    </m:f>
                  </m:oMath>
                </a14:m>
                <a:r>
                  <a:rPr lang="en-GB" sz="2400" dirty="0">
                    <a:solidFill>
                      <a:srgbClr val="FF0000"/>
                    </a:solidFill>
                  </a:rPr>
                  <a:t> = 2.7m </a:t>
                </a:r>
                <a:endParaRPr lang="en-GB" sz="2400" dirty="0"/>
              </a:p>
            </p:txBody>
          </p:sp>
        </mc:Choice>
        <mc:Fallback>
          <p:sp>
            <p:nvSpPr>
              <p:cNvPr id="11" name="Rectangle 10">
                <a:extLst>
                  <a:ext uri="{FF2B5EF4-FFF2-40B4-BE49-F238E27FC236}">
                    <a16:creationId xmlns:a16="http://schemas.microsoft.com/office/drawing/2014/main" id="{1E08ACEB-8F42-4265-9AF8-4219D9910562}"/>
                  </a:ext>
                </a:extLst>
              </p:cNvPr>
              <p:cNvSpPr>
                <a:spLocks noRot="1" noChangeAspect="1" noMove="1" noResize="1" noEditPoints="1" noAdjustHandles="1" noChangeArrowheads="1" noChangeShapeType="1" noTextEdit="1"/>
              </p:cNvSpPr>
              <p:nvPr/>
            </p:nvSpPr>
            <p:spPr>
              <a:xfrm>
                <a:off x="3765803" y="6179428"/>
                <a:ext cx="2185214" cy="613886"/>
              </a:xfrm>
              <a:prstGeom prst="rect">
                <a:avLst/>
              </a:prstGeom>
              <a:blipFill>
                <a:blip r:embed="rId7"/>
                <a:stretch>
                  <a:fillRect l="-559" r="-3352" b="-10000"/>
                </a:stretch>
              </a:blipFill>
            </p:spPr>
            <p:txBody>
              <a:bodyPr/>
              <a:lstStyle/>
              <a:p>
                <a:r>
                  <a:rPr lang="en-GB">
                    <a:noFill/>
                  </a:rPr>
                  <a:t> </a:t>
                </a:r>
              </a:p>
            </p:txBody>
          </p:sp>
        </mc:Fallback>
      </mc:AlternateContent>
      <p:sp>
        <p:nvSpPr>
          <p:cNvPr id="15" name="TextBox 3">
            <a:extLst>
              <a:ext uri="{FF2B5EF4-FFF2-40B4-BE49-F238E27FC236}">
                <a16:creationId xmlns:a16="http://schemas.microsoft.com/office/drawing/2014/main" id="{7A5E4D28-4D4E-483A-B063-6B0AF6912090}"/>
              </a:ext>
            </a:extLst>
          </p:cNvPr>
          <p:cNvSpPr txBox="1"/>
          <p:nvPr/>
        </p:nvSpPr>
        <p:spPr>
          <a:xfrm>
            <a:off x="9309255" y="1486718"/>
            <a:ext cx="2502938" cy="2440160"/>
          </a:xfrm>
          <a:prstGeom prst="rect">
            <a:avLst/>
          </a:prstGeom>
          <a:noFill/>
          <a:ln w="19050">
            <a:solidFill>
              <a:schemeClr val="tx1"/>
            </a:solidFill>
          </a:ln>
        </p:spPr>
        <p:txBody>
          <a:bodyPr wrap="square" rtlCol="0">
            <a:spAutoFit/>
          </a:bodyPr>
          <a:lstStyle>
            <a:defPPr>
              <a:defRPr lang="en-GB"/>
            </a:defPPr>
            <a:lvl1pPr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endParaRPr lang="en-GB" dirty="0"/>
          </a:p>
        </p:txBody>
      </p:sp>
      <p:sp>
        <p:nvSpPr>
          <p:cNvPr id="16" name="TextBox 3">
            <a:extLst>
              <a:ext uri="{FF2B5EF4-FFF2-40B4-BE49-F238E27FC236}">
                <a16:creationId xmlns:a16="http://schemas.microsoft.com/office/drawing/2014/main" id="{7A5E4D28-4D4E-483A-B063-6B0AF6912090}"/>
              </a:ext>
            </a:extLst>
          </p:cNvPr>
          <p:cNvSpPr txBox="1"/>
          <p:nvPr/>
        </p:nvSpPr>
        <p:spPr>
          <a:xfrm>
            <a:off x="9300472" y="4295481"/>
            <a:ext cx="2548801" cy="2436515"/>
          </a:xfrm>
          <a:prstGeom prst="rect">
            <a:avLst/>
          </a:prstGeom>
          <a:noFill/>
          <a:ln w="19050">
            <a:solidFill>
              <a:schemeClr val="tx1"/>
            </a:solidFill>
          </a:ln>
        </p:spPr>
        <p:txBody>
          <a:bodyPr wrap="square" rtlCol="0">
            <a:spAutoFit/>
          </a:bodyPr>
          <a:lstStyle>
            <a:defPPr>
              <a:defRPr lang="en-GB"/>
            </a:defPPr>
            <a:lvl1pPr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endParaRPr lang="en-GB" dirty="0"/>
          </a:p>
        </p:txBody>
      </p:sp>
    </p:spTree>
    <p:extLst>
      <p:ext uri="{BB962C8B-B14F-4D97-AF65-F5344CB8AC3E}">
        <p14:creationId xmlns:p14="http://schemas.microsoft.com/office/powerpoint/2010/main" val="17528653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Estimating Metric Units </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424833" y="967963"/>
            <a:ext cx="6407471" cy="3724096"/>
          </a:xfrm>
          <a:prstGeom prst="rect">
            <a:avLst/>
          </a:prstGeom>
          <a:noFill/>
        </p:spPr>
        <p:txBody>
          <a:bodyPr wrap="square" rtlCol="0">
            <a:spAutoFit/>
          </a:bodyPr>
          <a:lstStyle/>
          <a:p>
            <a:r>
              <a:rPr lang="en-GB" sz="2400" b="1" dirty="0"/>
              <a:t>Example  2</a:t>
            </a:r>
          </a:p>
          <a:p>
            <a:r>
              <a:rPr lang="en-GB" sz="2400" dirty="0"/>
              <a:t>Estimate the length and height of the lorry, assuming that the height of the person is about 1.8 m.</a:t>
            </a:r>
          </a:p>
          <a:p>
            <a:r>
              <a:rPr lang="en-GB" sz="2400" b="1" dirty="0"/>
              <a:t>Solution</a:t>
            </a:r>
          </a:p>
          <a:p>
            <a:r>
              <a:rPr lang="en-GB" sz="2400" dirty="0">
                <a:solidFill>
                  <a:srgbClr val="FF0000"/>
                </a:solidFill>
              </a:rPr>
              <a:t>The diagrams show how to make estimates for the height and length.</a:t>
            </a:r>
          </a:p>
          <a:p>
            <a:endParaRPr lang="en-GB" sz="2400" dirty="0">
              <a:solidFill>
                <a:srgbClr val="FF0000"/>
              </a:solidFill>
            </a:endParaRPr>
          </a:p>
          <a:p>
            <a:r>
              <a:rPr lang="en-GB" sz="2400" dirty="0">
                <a:solidFill>
                  <a:srgbClr val="FF0000"/>
                </a:solidFill>
              </a:rPr>
              <a:t>Height ≈ 2×1.8 m ≈ 3.6 m</a:t>
            </a:r>
          </a:p>
          <a:p>
            <a:endParaRPr lang="en-GB" dirty="0">
              <a:solidFill>
                <a:srgbClr val="FF0000"/>
              </a:solidFill>
            </a:endParaRPr>
          </a:p>
        </p:txBody>
      </p:sp>
      <p:sp>
        <p:nvSpPr>
          <p:cNvPr id="3" name="Rectangle 2">
            <a:extLst>
              <a:ext uri="{FF2B5EF4-FFF2-40B4-BE49-F238E27FC236}">
                <a16:creationId xmlns:a16="http://schemas.microsoft.com/office/drawing/2014/main" id="{532FF70F-58A8-4A7C-8016-B0A7D5B0AF5B}"/>
              </a:ext>
            </a:extLst>
          </p:cNvPr>
          <p:cNvSpPr/>
          <p:nvPr/>
        </p:nvSpPr>
        <p:spPr>
          <a:xfrm>
            <a:off x="5024877" y="3644567"/>
            <a:ext cx="184731" cy="461665"/>
          </a:xfrm>
          <a:prstGeom prst="rect">
            <a:avLst/>
          </a:prstGeom>
        </p:spPr>
        <p:txBody>
          <a:bodyPr wrap="none">
            <a:spAutoFit/>
          </a:bodyPr>
          <a:lstStyle/>
          <a:p>
            <a:endParaRPr lang="en-GB" sz="2400" dirty="0">
              <a:solidFill>
                <a:srgbClr val="FF0000"/>
              </a:solidFill>
            </a:endParaRPr>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9E5F4C57-3B1D-4EDA-85A5-A9FFDB4ABD63}"/>
                  </a:ext>
                </a:extLst>
              </p:cNvPr>
              <p:cNvSpPr/>
              <p:nvPr/>
            </p:nvSpPr>
            <p:spPr>
              <a:xfrm>
                <a:off x="2424833" y="4293096"/>
                <a:ext cx="4260198" cy="921663"/>
              </a:xfrm>
              <a:prstGeom prst="rect">
                <a:avLst/>
              </a:prstGeom>
            </p:spPr>
            <p:txBody>
              <a:bodyPr wrap="square">
                <a:spAutoFit/>
              </a:bodyPr>
              <a:lstStyle/>
              <a:p>
                <a:r>
                  <a:rPr lang="en-GB" sz="2400" dirty="0">
                    <a:solidFill>
                      <a:srgbClr val="FF0000"/>
                    </a:solidFill>
                  </a:rPr>
                  <a:t>Length ≈ 3 </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i="1">
                            <a:solidFill>
                              <a:srgbClr val="FF0000"/>
                            </a:solidFill>
                            <a:latin typeface="Cambria Math" panose="02040503050406030204" pitchFamily="18" charset="0"/>
                          </a:rPr>
                          <m:t>1</m:t>
                        </m:r>
                      </m:num>
                      <m:den>
                        <m:r>
                          <a:rPr lang="en-GB" sz="2400" i="1">
                            <a:solidFill>
                              <a:srgbClr val="FF0000"/>
                            </a:solidFill>
                            <a:latin typeface="Cambria Math" panose="02040503050406030204" pitchFamily="18" charset="0"/>
                          </a:rPr>
                          <m:t>2</m:t>
                        </m:r>
                      </m:den>
                    </m:f>
                    <m:r>
                      <a:rPr lang="en-GB" sz="2400" i="1">
                        <a:solidFill>
                          <a:srgbClr val="FF0000"/>
                        </a:solidFill>
                        <a:latin typeface="Cambria Math" panose="02040503050406030204" pitchFamily="18" charset="0"/>
                      </a:rPr>
                      <m:t> </m:t>
                    </m:r>
                  </m:oMath>
                </a14:m>
                <a:r>
                  <a:rPr lang="en-GB" sz="2400" dirty="0">
                    <a:solidFill>
                      <a:srgbClr val="FF0000"/>
                    </a:solidFill>
                  </a:rPr>
                  <a:t>x 1.8 ≈ 6.3 m</a:t>
                </a:r>
              </a:p>
              <a:p>
                <a:endParaRPr lang="en-GB" dirty="0"/>
              </a:p>
            </p:txBody>
          </p:sp>
        </mc:Choice>
        <mc:Fallback xmlns="">
          <p:sp>
            <p:nvSpPr>
              <p:cNvPr id="4" name="Rectangle 3">
                <a:extLst>
                  <a:ext uri="{FF2B5EF4-FFF2-40B4-BE49-F238E27FC236}">
                    <a16:creationId xmlns:a16="http://schemas.microsoft.com/office/drawing/2014/main" id="{9E5F4C57-3B1D-4EDA-85A5-A9FFDB4ABD63}"/>
                  </a:ext>
                </a:extLst>
              </p:cNvPr>
              <p:cNvSpPr>
                <a:spLocks noRot="1" noChangeAspect="1" noMove="1" noResize="1" noEditPoints="1" noAdjustHandles="1" noChangeArrowheads="1" noChangeShapeType="1" noTextEdit="1"/>
              </p:cNvSpPr>
              <p:nvPr/>
            </p:nvSpPr>
            <p:spPr>
              <a:xfrm>
                <a:off x="2424833" y="4293096"/>
                <a:ext cx="4260198" cy="921663"/>
              </a:xfrm>
              <a:prstGeom prst="rect">
                <a:avLst/>
              </a:prstGeom>
              <a:blipFill>
                <a:blip r:embed="rId4"/>
                <a:stretch>
                  <a:fillRect l="-2289"/>
                </a:stretch>
              </a:blipFill>
            </p:spPr>
            <p:txBody>
              <a:bodyPr/>
              <a:lstStyle/>
              <a:p>
                <a:r>
                  <a:rPr lang="en-GB">
                    <a:noFill/>
                  </a:rPr>
                  <a:t> </a:t>
                </a:r>
              </a:p>
            </p:txBody>
          </p:sp>
        </mc:Fallback>
      </mc:AlternateContent>
      <p:sp>
        <p:nvSpPr>
          <p:cNvPr id="5" name="Rectangle 4">
            <a:extLst>
              <a:ext uri="{FF2B5EF4-FFF2-40B4-BE49-F238E27FC236}">
                <a16:creationId xmlns:a16="http://schemas.microsoft.com/office/drawing/2014/main" id="{EF595BEF-F41D-44E4-BB45-712BBBEA831D}"/>
              </a:ext>
            </a:extLst>
          </p:cNvPr>
          <p:cNvSpPr/>
          <p:nvPr/>
        </p:nvSpPr>
        <p:spPr>
          <a:xfrm>
            <a:off x="2424833" y="5670995"/>
            <a:ext cx="9575823" cy="830997"/>
          </a:xfrm>
          <a:prstGeom prst="rect">
            <a:avLst/>
          </a:prstGeom>
        </p:spPr>
        <p:txBody>
          <a:bodyPr wrap="square">
            <a:spAutoFit/>
          </a:bodyPr>
          <a:lstStyle/>
          <a:p>
            <a:r>
              <a:rPr lang="en-GB" sz="2400" dirty="0">
                <a:solidFill>
                  <a:srgbClr val="FF0000"/>
                </a:solidFill>
              </a:rPr>
              <a:t>Note If the height of the person was actually 1.6 m, the estimates for the height and length would change to 3.2 m and 5.6 m respectively.</a:t>
            </a:r>
          </a:p>
        </p:txBody>
      </p:sp>
      <p:pic>
        <p:nvPicPr>
          <p:cNvPr id="6" name="Picture 5">
            <a:extLst>
              <a:ext uri="{FF2B5EF4-FFF2-40B4-BE49-F238E27FC236}">
                <a16:creationId xmlns:a16="http://schemas.microsoft.com/office/drawing/2014/main" id="{AA61F522-23B2-48B0-91A6-245E4AFD6A15}"/>
              </a:ext>
            </a:extLst>
          </p:cNvPr>
          <p:cNvPicPr>
            <a:picLocks noChangeAspect="1"/>
          </p:cNvPicPr>
          <p:nvPr/>
        </p:nvPicPr>
        <p:blipFill>
          <a:blip r:embed="rId5"/>
          <a:stretch>
            <a:fillRect/>
          </a:stretch>
        </p:blipFill>
        <p:spPr>
          <a:xfrm>
            <a:off x="9048328" y="972380"/>
            <a:ext cx="2540025" cy="1241733"/>
          </a:xfrm>
          <a:prstGeom prst="rect">
            <a:avLst/>
          </a:prstGeom>
        </p:spPr>
      </p:pic>
      <p:pic>
        <p:nvPicPr>
          <p:cNvPr id="8" name="Picture 7">
            <a:extLst>
              <a:ext uri="{FF2B5EF4-FFF2-40B4-BE49-F238E27FC236}">
                <a16:creationId xmlns:a16="http://schemas.microsoft.com/office/drawing/2014/main" id="{1E441A18-0502-4F46-83B2-D87D82C239D3}"/>
              </a:ext>
            </a:extLst>
          </p:cNvPr>
          <p:cNvPicPr>
            <a:picLocks noChangeAspect="1"/>
          </p:cNvPicPr>
          <p:nvPr/>
        </p:nvPicPr>
        <p:blipFill>
          <a:blip r:embed="rId6"/>
          <a:stretch>
            <a:fillRect/>
          </a:stretch>
        </p:blipFill>
        <p:spPr>
          <a:xfrm>
            <a:off x="8986145" y="2334307"/>
            <a:ext cx="2611575" cy="3162400"/>
          </a:xfrm>
          <a:prstGeom prst="rect">
            <a:avLst/>
          </a:prstGeom>
        </p:spPr>
      </p:pic>
      <p:sp>
        <p:nvSpPr>
          <p:cNvPr id="11" name="TextBox 3">
            <a:extLst>
              <a:ext uri="{FF2B5EF4-FFF2-40B4-BE49-F238E27FC236}">
                <a16:creationId xmlns:a16="http://schemas.microsoft.com/office/drawing/2014/main" id="{7A5E4D28-4D4E-483A-B063-6B0AF6912090}"/>
              </a:ext>
            </a:extLst>
          </p:cNvPr>
          <p:cNvSpPr txBox="1"/>
          <p:nvPr/>
        </p:nvSpPr>
        <p:spPr>
          <a:xfrm>
            <a:off x="9048328" y="975136"/>
            <a:ext cx="2540025" cy="1238977"/>
          </a:xfrm>
          <a:prstGeom prst="rect">
            <a:avLst/>
          </a:prstGeom>
          <a:noFill/>
          <a:ln w="19050">
            <a:solidFill>
              <a:schemeClr val="tx1"/>
            </a:solidFill>
          </a:ln>
        </p:spPr>
        <p:txBody>
          <a:bodyPr wrap="square" rtlCol="0">
            <a:spAutoFit/>
          </a:bodyPr>
          <a:lstStyle>
            <a:defPPr>
              <a:defRPr lang="en-GB"/>
            </a:defPPr>
            <a:lvl1pPr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endParaRPr lang="en-GB" dirty="0"/>
          </a:p>
        </p:txBody>
      </p:sp>
      <p:sp>
        <p:nvSpPr>
          <p:cNvPr id="12" name="TextBox 3">
            <a:extLst>
              <a:ext uri="{FF2B5EF4-FFF2-40B4-BE49-F238E27FC236}">
                <a16:creationId xmlns:a16="http://schemas.microsoft.com/office/drawing/2014/main" id="{7A5E4D28-4D4E-483A-B063-6B0AF6912090}"/>
              </a:ext>
            </a:extLst>
          </p:cNvPr>
          <p:cNvSpPr txBox="1"/>
          <p:nvPr/>
        </p:nvSpPr>
        <p:spPr>
          <a:xfrm>
            <a:off x="8986145" y="2334307"/>
            <a:ext cx="2611575" cy="3162400"/>
          </a:xfrm>
          <a:prstGeom prst="rect">
            <a:avLst/>
          </a:prstGeom>
          <a:noFill/>
          <a:ln w="19050">
            <a:solidFill>
              <a:schemeClr val="tx1"/>
            </a:solidFill>
          </a:ln>
        </p:spPr>
        <p:txBody>
          <a:bodyPr wrap="square" rtlCol="0">
            <a:spAutoFit/>
          </a:bodyPr>
          <a:lstStyle>
            <a:defPPr>
              <a:defRPr lang="en-GB"/>
            </a:defPPr>
            <a:lvl1pPr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endParaRPr lang="en-GB" dirty="0"/>
          </a:p>
        </p:txBody>
      </p:sp>
    </p:spTree>
    <p:extLst>
      <p:ext uri="{BB962C8B-B14F-4D97-AF65-F5344CB8AC3E}">
        <p14:creationId xmlns:p14="http://schemas.microsoft.com/office/powerpoint/2010/main" val="165377412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503712" y="0"/>
            <a:ext cx="748883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3200" b="1" dirty="0"/>
              <a:t>Skill Check: Estimating Metric Units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855640" y="1844824"/>
            <a:ext cx="8424936" cy="1446550"/>
          </a:xfrm>
          <a:prstGeom prst="rect">
            <a:avLst/>
          </a:prstGeom>
          <a:noFill/>
        </p:spPr>
        <p:txBody>
          <a:bodyPr wrap="square" rtlCol="0">
            <a:spAutoFit/>
          </a:bodyPr>
          <a:lstStyle/>
          <a:p>
            <a:pPr marL="457200" indent="-457200">
              <a:buAutoNum type="arabicPeriod"/>
            </a:pPr>
            <a:endParaRPr lang="en-GB" sz="2400"/>
          </a:p>
          <a:p>
            <a:pPr marL="457200" indent="-457200">
              <a:buAutoNum type="arabicPeriod"/>
            </a:pPr>
            <a:endParaRPr lang="en-GB" sz="2400"/>
          </a:p>
          <a:p>
            <a:pPr marL="457200" indent="-457200">
              <a:buAutoNum type="arabicPeriod"/>
            </a:pPr>
            <a:endParaRPr lang="en-GB"/>
          </a:p>
          <a:p>
            <a:pPr marL="457200" indent="-457200">
              <a:buAutoNum type="arabicPeriod"/>
            </a:pPr>
            <a:endParaRPr lang="en-GB" dirty="0"/>
          </a:p>
        </p:txBody>
      </p:sp>
      <p:sp>
        <p:nvSpPr>
          <p:cNvPr id="3" name="Rectangle 2">
            <a:extLst>
              <a:ext uri="{FF2B5EF4-FFF2-40B4-BE49-F238E27FC236}">
                <a16:creationId xmlns:a16="http://schemas.microsoft.com/office/drawing/2014/main" id="{C30F6422-C489-44D3-B690-8E7AD3D26CA1}"/>
              </a:ext>
            </a:extLst>
          </p:cNvPr>
          <p:cNvSpPr/>
          <p:nvPr/>
        </p:nvSpPr>
        <p:spPr>
          <a:xfrm>
            <a:off x="2351584" y="677743"/>
            <a:ext cx="1624163" cy="461665"/>
          </a:xfrm>
          <a:prstGeom prst="rect">
            <a:avLst/>
          </a:prstGeom>
        </p:spPr>
        <p:txBody>
          <a:bodyPr wrap="none">
            <a:spAutoFit/>
          </a:bodyPr>
          <a:lstStyle/>
          <a:p>
            <a:r>
              <a:rPr lang="en-GB" sz="2400" b="1" dirty="0"/>
              <a:t>Exercises</a:t>
            </a:r>
          </a:p>
        </p:txBody>
      </p:sp>
      <p:sp>
        <p:nvSpPr>
          <p:cNvPr id="4" name="Rectangle 3">
            <a:extLst>
              <a:ext uri="{FF2B5EF4-FFF2-40B4-BE49-F238E27FC236}">
                <a16:creationId xmlns:a16="http://schemas.microsoft.com/office/drawing/2014/main" id="{BC1ADD74-C71C-4ECE-8C46-D55A17E8AC65}"/>
              </a:ext>
            </a:extLst>
          </p:cNvPr>
          <p:cNvSpPr/>
          <p:nvPr/>
        </p:nvSpPr>
        <p:spPr>
          <a:xfrm>
            <a:off x="2322098" y="1054054"/>
            <a:ext cx="6582213" cy="2677656"/>
          </a:xfrm>
          <a:prstGeom prst="rect">
            <a:avLst/>
          </a:prstGeom>
        </p:spPr>
        <p:txBody>
          <a:bodyPr wrap="square">
            <a:spAutoFit/>
          </a:bodyPr>
          <a:lstStyle/>
          <a:p>
            <a:r>
              <a:rPr lang="en-GB" sz="2400" dirty="0"/>
              <a:t>1.	Estimate the following in your classroom:</a:t>
            </a:r>
          </a:p>
          <a:p>
            <a:r>
              <a:rPr lang="en-GB" sz="2400" dirty="0"/>
              <a:t>(a)	length of room,</a:t>
            </a:r>
          </a:p>
          <a:p>
            <a:r>
              <a:rPr lang="en-GB" sz="2400" dirty="0"/>
              <a:t>(b)	width of room,</a:t>
            </a:r>
          </a:p>
          <a:p>
            <a:r>
              <a:rPr lang="en-GB" sz="2400" dirty="0"/>
              <a:t>(c)	height of room,</a:t>
            </a:r>
          </a:p>
          <a:p>
            <a:r>
              <a:rPr lang="en-GB" sz="2400" dirty="0"/>
              <a:t>(d)	height of door,</a:t>
            </a:r>
          </a:p>
          <a:p>
            <a:r>
              <a:rPr lang="en-GB" sz="2400" dirty="0"/>
              <a:t>(e)	height of windows,</a:t>
            </a:r>
          </a:p>
          <a:p>
            <a:r>
              <a:rPr lang="en-GB" sz="2400" dirty="0"/>
              <a:t>(f)	width of black/white board.</a:t>
            </a:r>
          </a:p>
        </p:txBody>
      </p:sp>
      <p:sp>
        <p:nvSpPr>
          <p:cNvPr id="5" name="Rectangle 4">
            <a:extLst>
              <a:ext uri="{FF2B5EF4-FFF2-40B4-BE49-F238E27FC236}">
                <a16:creationId xmlns:a16="http://schemas.microsoft.com/office/drawing/2014/main" id="{8C0DD996-CB83-479B-A09A-12D7F1178810}"/>
              </a:ext>
            </a:extLst>
          </p:cNvPr>
          <p:cNvSpPr/>
          <p:nvPr/>
        </p:nvSpPr>
        <p:spPr>
          <a:xfrm>
            <a:off x="2324189" y="3798332"/>
            <a:ext cx="6096000" cy="1938992"/>
          </a:xfrm>
          <a:prstGeom prst="rect">
            <a:avLst/>
          </a:prstGeom>
        </p:spPr>
        <p:txBody>
          <a:bodyPr>
            <a:spAutoFit/>
          </a:bodyPr>
          <a:lstStyle/>
          <a:p>
            <a:r>
              <a:rPr lang="en-GB" sz="2400" dirty="0"/>
              <a:t>2.	Estimate the following:</a:t>
            </a:r>
          </a:p>
          <a:p>
            <a:r>
              <a:rPr lang="en-GB" sz="2400" dirty="0"/>
              <a:t>(a)	the height of a football goal,</a:t>
            </a:r>
          </a:p>
          <a:p>
            <a:r>
              <a:rPr lang="en-GB" sz="2400" dirty="0"/>
              <a:t>(b)	the width of a hockey pitch,</a:t>
            </a:r>
          </a:p>
          <a:p>
            <a:r>
              <a:rPr lang="en-GB" sz="2400" dirty="0"/>
              <a:t>(c)	the width of a football goal,</a:t>
            </a:r>
          </a:p>
          <a:p>
            <a:r>
              <a:rPr lang="en-GB" sz="2400" dirty="0"/>
              <a:t>(d)	the height of a netball post.</a:t>
            </a:r>
          </a:p>
        </p:txBody>
      </p:sp>
      <p:sp>
        <p:nvSpPr>
          <p:cNvPr id="6" name="Rectangle 5">
            <a:extLst>
              <a:ext uri="{FF2B5EF4-FFF2-40B4-BE49-F238E27FC236}">
                <a16:creationId xmlns:a16="http://schemas.microsoft.com/office/drawing/2014/main" id="{C6276E05-97D9-41DF-879A-F42D14153A68}"/>
              </a:ext>
            </a:extLst>
          </p:cNvPr>
          <p:cNvSpPr/>
          <p:nvPr/>
        </p:nvSpPr>
        <p:spPr>
          <a:xfrm>
            <a:off x="2351584" y="5803946"/>
            <a:ext cx="9840416" cy="830997"/>
          </a:xfrm>
          <a:prstGeom prst="rect">
            <a:avLst/>
          </a:prstGeom>
        </p:spPr>
        <p:txBody>
          <a:bodyPr wrap="square">
            <a:spAutoFit/>
          </a:bodyPr>
          <a:lstStyle/>
          <a:p>
            <a:r>
              <a:rPr lang="en-GB" sz="2400" dirty="0"/>
              <a:t>Measure the actual heights and widths and compare with your estimates.</a:t>
            </a:r>
          </a:p>
        </p:txBody>
      </p:sp>
      <p:sp>
        <p:nvSpPr>
          <p:cNvPr id="7" name="Rectangle 6">
            <a:extLst>
              <a:ext uri="{FF2B5EF4-FFF2-40B4-BE49-F238E27FC236}">
                <a16:creationId xmlns:a16="http://schemas.microsoft.com/office/drawing/2014/main" id="{65098B13-78B6-4804-8970-A9E55CF0B05D}"/>
              </a:ext>
            </a:extLst>
          </p:cNvPr>
          <p:cNvSpPr/>
          <p:nvPr/>
        </p:nvSpPr>
        <p:spPr>
          <a:xfrm>
            <a:off x="8616280" y="3598277"/>
            <a:ext cx="1412566" cy="461665"/>
          </a:xfrm>
          <a:prstGeom prst="rect">
            <a:avLst/>
          </a:prstGeom>
        </p:spPr>
        <p:txBody>
          <a:bodyPr wrap="none">
            <a:spAutoFit/>
          </a:bodyPr>
          <a:lstStyle/>
          <a:p>
            <a:r>
              <a:rPr lang="en-GB" sz="2400" b="1" dirty="0"/>
              <a:t>Solution</a:t>
            </a:r>
          </a:p>
        </p:txBody>
      </p:sp>
      <p:sp>
        <p:nvSpPr>
          <p:cNvPr id="8" name="TextBox 7">
            <a:extLst>
              <a:ext uri="{FF2B5EF4-FFF2-40B4-BE49-F238E27FC236}">
                <a16:creationId xmlns:a16="http://schemas.microsoft.com/office/drawing/2014/main" id="{BC107EF9-DA11-4FD5-8B8D-734E2839145D}"/>
              </a:ext>
            </a:extLst>
          </p:cNvPr>
          <p:cNvSpPr txBox="1"/>
          <p:nvPr/>
        </p:nvSpPr>
        <p:spPr>
          <a:xfrm>
            <a:off x="8616277" y="4075330"/>
            <a:ext cx="1440160" cy="461665"/>
          </a:xfrm>
          <a:prstGeom prst="rect">
            <a:avLst/>
          </a:prstGeom>
          <a:noFill/>
        </p:spPr>
        <p:txBody>
          <a:bodyPr wrap="square" rtlCol="0">
            <a:spAutoFit/>
          </a:bodyPr>
          <a:lstStyle/>
          <a:p>
            <a:r>
              <a:rPr lang="en-GB" sz="2400" dirty="0">
                <a:solidFill>
                  <a:srgbClr val="FF0000"/>
                </a:solidFill>
              </a:rPr>
              <a:t>2.44 m</a:t>
            </a:r>
          </a:p>
        </p:txBody>
      </p:sp>
      <p:sp>
        <p:nvSpPr>
          <p:cNvPr id="9" name="Rectangle 8">
            <a:extLst>
              <a:ext uri="{FF2B5EF4-FFF2-40B4-BE49-F238E27FC236}">
                <a16:creationId xmlns:a16="http://schemas.microsoft.com/office/drawing/2014/main" id="{D56C0E0B-A27E-4F3F-A6A9-34546722951A}"/>
              </a:ext>
            </a:extLst>
          </p:cNvPr>
          <p:cNvSpPr/>
          <p:nvPr/>
        </p:nvSpPr>
        <p:spPr>
          <a:xfrm>
            <a:off x="8863887" y="4434036"/>
            <a:ext cx="869149" cy="461665"/>
          </a:xfrm>
          <a:prstGeom prst="rect">
            <a:avLst/>
          </a:prstGeom>
        </p:spPr>
        <p:txBody>
          <a:bodyPr wrap="none">
            <a:spAutoFit/>
          </a:bodyPr>
          <a:lstStyle/>
          <a:p>
            <a:r>
              <a:rPr lang="en-GB" sz="2400" dirty="0">
                <a:solidFill>
                  <a:srgbClr val="FF0000"/>
                </a:solidFill>
              </a:rPr>
              <a:t>55 m</a:t>
            </a:r>
          </a:p>
        </p:txBody>
      </p:sp>
      <p:sp>
        <p:nvSpPr>
          <p:cNvPr id="10" name="Rectangle 9">
            <a:extLst>
              <a:ext uri="{FF2B5EF4-FFF2-40B4-BE49-F238E27FC236}">
                <a16:creationId xmlns:a16="http://schemas.microsoft.com/office/drawing/2014/main" id="{D6FECFF6-C248-4BA5-923F-2F29228A952F}"/>
              </a:ext>
            </a:extLst>
          </p:cNvPr>
          <p:cNvSpPr/>
          <p:nvPr/>
        </p:nvSpPr>
        <p:spPr>
          <a:xfrm>
            <a:off x="8616277" y="4834291"/>
            <a:ext cx="1125629" cy="461665"/>
          </a:xfrm>
          <a:prstGeom prst="rect">
            <a:avLst/>
          </a:prstGeom>
        </p:spPr>
        <p:txBody>
          <a:bodyPr wrap="none">
            <a:spAutoFit/>
          </a:bodyPr>
          <a:lstStyle/>
          <a:p>
            <a:r>
              <a:rPr lang="en-GB" sz="2400" dirty="0">
                <a:solidFill>
                  <a:srgbClr val="FF0000"/>
                </a:solidFill>
              </a:rPr>
              <a:t>7.32 m</a:t>
            </a:r>
          </a:p>
        </p:txBody>
      </p:sp>
      <p:sp>
        <p:nvSpPr>
          <p:cNvPr id="11" name="Rectangle 10">
            <a:extLst>
              <a:ext uri="{FF2B5EF4-FFF2-40B4-BE49-F238E27FC236}">
                <a16:creationId xmlns:a16="http://schemas.microsoft.com/office/drawing/2014/main" id="{7E9943E3-8EB3-4B4A-9F56-024D605D05AD}"/>
              </a:ext>
            </a:extLst>
          </p:cNvPr>
          <p:cNvSpPr/>
          <p:nvPr/>
        </p:nvSpPr>
        <p:spPr>
          <a:xfrm>
            <a:off x="8616277" y="5204596"/>
            <a:ext cx="1125629" cy="461665"/>
          </a:xfrm>
          <a:prstGeom prst="rect">
            <a:avLst/>
          </a:prstGeom>
        </p:spPr>
        <p:txBody>
          <a:bodyPr wrap="none">
            <a:spAutoFit/>
          </a:bodyPr>
          <a:lstStyle/>
          <a:p>
            <a:r>
              <a:rPr lang="en-GB" sz="2400" dirty="0">
                <a:solidFill>
                  <a:srgbClr val="FF0000"/>
                </a:solidFill>
              </a:rPr>
              <a:t>3.05 m</a:t>
            </a:r>
          </a:p>
        </p:txBody>
      </p:sp>
    </p:spTree>
    <p:extLst>
      <p:ext uri="{BB962C8B-B14F-4D97-AF65-F5344CB8AC3E}">
        <p14:creationId xmlns:p14="http://schemas.microsoft.com/office/powerpoint/2010/main" val="214594224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503712" y="0"/>
            <a:ext cx="748883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3200" b="1" dirty="0"/>
              <a:t>Skill Check: Estimating Metric Units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423592" y="1077853"/>
            <a:ext cx="8712968" cy="6001643"/>
          </a:xfrm>
          <a:prstGeom prst="rect">
            <a:avLst/>
          </a:prstGeom>
          <a:noFill/>
        </p:spPr>
        <p:txBody>
          <a:bodyPr wrap="square" rtlCol="0">
            <a:spAutoFit/>
          </a:bodyPr>
          <a:lstStyle/>
          <a:p>
            <a:r>
              <a:rPr lang="en-GB" sz="2400" dirty="0"/>
              <a:t>3. Estimate, in ml or litres, the volume of milk you would:</a:t>
            </a:r>
          </a:p>
          <a:p>
            <a:r>
              <a:rPr lang="en-GB" sz="2400" dirty="0"/>
              <a:t>(a)	add to a cup of tea,</a:t>
            </a:r>
          </a:p>
          <a:p>
            <a:r>
              <a:rPr lang="en-GB" sz="2400" dirty="0"/>
              <a:t>(b)	pour on to cereal in a bowl,</a:t>
            </a:r>
          </a:p>
          <a:p>
            <a:pPr marL="457200" indent="-457200">
              <a:buAutoNum type="alphaLcParenBoth" startAt="3"/>
            </a:pPr>
            <a:r>
              <a:rPr lang="en-GB" sz="2400" dirty="0"/>
              <a:t>pour into a mug.</a:t>
            </a:r>
          </a:p>
          <a:p>
            <a:pPr marL="457200" indent="-457200">
              <a:buAutoNum type="alphaLcParenBoth" startAt="3"/>
            </a:pPr>
            <a:endParaRPr lang="en-GB" sz="2400" dirty="0"/>
          </a:p>
          <a:p>
            <a:r>
              <a:rPr lang="en-GB" sz="2400" dirty="0"/>
              <a:t>4. Estimate the volume of:</a:t>
            </a:r>
          </a:p>
          <a:p>
            <a:r>
              <a:rPr lang="en-GB" sz="2400" dirty="0"/>
              <a:t>(a)	a football,</a:t>
            </a:r>
          </a:p>
          <a:p>
            <a:r>
              <a:rPr lang="en-GB" sz="2400" dirty="0"/>
              <a:t>(b)	a tennis ball,</a:t>
            </a:r>
          </a:p>
          <a:p>
            <a:r>
              <a:rPr lang="en-GB" sz="2400" dirty="0"/>
              <a:t>(c)	a table tennis ball,</a:t>
            </a:r>
          </a:p>
          <a:p>
            <a:pPr marL="457200" indent="-457200">
              <a:buAutoNum type="alphaLcParenBoth" startAt="4"/>
            </a:pPr>
            <a:r>
              <a:rPr lang="en-GB" sz="2400" dirty="0"/>
              <a:t>a golf ball.</a:t>
            </a:r>
          </a:p>
          <a:p>
            <a:pPr marL="457200" indent="-457200">
              <a:buAutoNum type="alphaLcParenBoth" startAt="4"/>
            </a:pPr>
            <a:endParaRPr lang="en-GB" sz="2400" dirty="0"/>
          </a:p>
          <a:p>
            <a:r>
              <a:rPr lang="en-GB" sz="2400" dirty="0"/>
              <a:t>5. Jo estimates that the height of a double-decker bus is 9 m.  Do you think that this is a reasonable estimate?  </a:t>
            </a:r>
          </a:p>
          <a:p>
            <a:pPr marL="457200" indent="-457200">
              <a:buAutoNum type="arabicPeriod"/>
            </a:pPr>
            <a:endParaRPr lang="en-GB" sz="2400" dirty="0"/>
          </a:p>
          <a:p>
            <a:pPr marL="457200" indent="-457200">
              <a:buAutoNum type="arabicPeriod"/>
            </a:pPr>
            <a:endParaRPr lang="en-GB" sz="2400" dirty="0"/>
          </a:p>
          <a:p>
            <a:pPr marL="457200" indent="-457200">
              <a:buAutoNum type="arabicPeriod"/>
            </a:pPr>
            <a:endParaRPr lang="en-GB" sz="2400" dirty="0"/>
          </a:p>
        </p:txBody>
      </p:sp>
      <p:sp>
        <p:nvSpPr>
          <p:cNvPr id="3" name="Rectangle 2">
            <a:extLst>
              <a:ext uri="{FF2B5EF4-FFF2-40B4-BE49-F238E27FC236}">
                <a16:creationId xmlns:a16="http://schemas.microsoft.com/office/drawing/2014/main" id="{C30F6422-C489-44D3-B690-8E7AD3D26CA1}"/>
              </a:ext>
            </a:extLst>
          </p:cNvPr>
          <p:cNvSpPr/>
          <p:nvPr/>
        </p:nvSpPr>
        <p:spPr>
          <a:xfrm>
            <a:off x="2393989" y="663079"/>
            <a:ext cx="1624163" cy="461665"/>
          </a:xfrm>
          <a:prstGeom prst="rect">
            <a:avLst/>
          </a:prstGeom>
        </p:spPr>
        <p:txBody>
          <a:bodyPr wrap="none">
            <a:spAutoFit/>
          </a:bodyPr>
          <a:lstStyle/>
          <a:p>
            <a:r>
              <a:rPr lang="en-GB" sz="2400" b="1" dirty="0"/>
              <a:t>Exercises</a:t>
            </a:r>
          </a:p>
        </p:txBody>
      </p:sp>
      <p:sp>
        <p:nvSpPr>
          <p:cNvPr id="4" name="Rectangle 3">
            <a:extLst>
              <a:ext uri="{FF2B5EF4-FFF2-40B4-BE49-F238E27FC236}">
                <a16:creationId xmlns:a16="http://schemas.microsoft.com/office/drawing/2014/main" id="{44B283EB-943D-4CFB-A389-F298D772B264}"/>
              </a:ext>
            </a:extLst>
          </p:cNvPr>
          <p:cNvSpPr/>
          <p:nvPr/>
        </p:nvSpPr>
        <p:spPr>
          <a:xfrm>
            <a:off x="8549930" y="2924944"/>
            <a:ext cx="1412566" cy="461665"/>
          </a:xfrm>
          <a:prstGeom prst="rect">
            <a:avLst/>
          </a:prstGeom>
        </p:spPr>
        <p:txBody>
          <a:bodyPr wrap="none">
            <a:spAutoFit/>
          </a:bodyPr>
          <a:lstStyle/>
          <a:p>
            <a:r>
              <a:rPr lang="en-GB" sz="2400" b="1" dirty="0"/>
              <a:t>Solution</a:t>
            </a:r>
          </a:p>
        </p:txBody>
      </p:sp>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A9E0AF46-58B8-4C6B-95B7-E91E2A3D7FA3}"/>
                  </a:ext>
                </a:extLst>
              </p:cNvPr>
              <p:cNvSpPr/>
              <p:nvPr/>
            </p:nvSpPr>
            <p:spPr>
              <a:xfrm>
                <a:off x="8513574" y="3314445"/>
                <a:ext cx="1502719" cy="461665"/>
              </a:xfrm>
              <a:prstGeom prst="rect">
                <a:avLst/>
              </a:prstGeom>
            </p:spPr>
            <p:txBody>
              <a:bodyPr wrap="none">
                <a:spAutoFit/>
              </a:bodyPr>
              <a:lstStyle/>
              <a:p>
                <a:r>
                  <a:rPr lang="en-GB" sz="2400" dirty="0">
                    <a:solidFill>
                      <a:srgbClr val="FF0000"/>
                    </a:solidFill>
                  </a:rPr>
                  <a:t>4800 </a:t>
                </a:r>
                <a14:m>
                  <m:oMath xmlns:m="http://schemas.openxmlformats.org/officeDocument/2006/math">
                    <m:sSup>
                      <m:sSupPr>
                        <m:ctrlPr>
                          <a:rPr lang="en-GB" sz="2400" i="1" smtClean="0">
                            <a:solidFill>
                              <a:srgbClr val="FF0000"/>
                            </a:solidFill>
                            <a:latin typeface="Cambria Math" panose="02040503050406030204" pitchFamily="18" charset="0"/>
                          </a:rPr>
                        </m:ctrlPr>
                      </m:sSupPr>
                      <m:e>
                        <m:r>
                          <a:rPr lang="en-GB" sz="2400" b="0" i="1" smtClean="0">
                            <a:solidFill>
                              <a:srgbClr val="FF0000"/>
                            </a:solidFill>
                            <a:latin typeface="Cambria Math" panose="02040503050406030204" pitchFamily="18" charset="0"/>
                          </a:rPr>
                          <m:t>𝑐𝑚</m:t>
                        </m:r>
                      </m:e>
                      <m:sup>
                        <m:r>
                          <a:rPr lang="en-GB" sz="2400" b="0" i="1" smtClean="0">
                            <a:solidFill>
                              <a:srgbClr val="FF0000"/>
                            </a:solidFill>
                            <a:latin typeface="Cambria Math" panose="02040503050406030204" pitchFamily="18" charset="0"/>
                          </a:rPr>
                          <m:t>3</m:t>
                        </m:r>
                      </m:sup>
                    </m:sSup>
                  </m:oMath>
                </a14:m>
                <a:endParaRPr lang="en-GB" sz="2400" dirty="0">
                  <a:solidFill>
                    <a:srgbClr val="FF0000"/>
                  </a:solidFill>
                </a:endParaRPr>
              </a:p>
            </p:txBody>
          </p:sp>
        </mc:Choice>
        <mc:Fallback xmlns="">
          <p:sp>
            <p:nvSpPr>
              <p:cNvPr id="5" name="Rectangle 4">
                <a:extLst>
                  <a:ext uri="{FF2B5EF4-FFF2-40B4-BE49-F238E27FC236}">
                    <a16:creationId xmlns:a16="http://schemas.microsoft.com/office/drawing/2014/main" id="{A9E0AF46-58B8-4C6B-95B7-E91E2A3D7FA3}"/>
                  </a:ext>
                </a:extLst>
              </p:cNvPr>
              <p:cNvSpPr>
                <a:spLocks noRot="1" noChangeAspect="1" noMove="1" noResize="1" noEditPoints="1" noAdjustHandles="1" noChangeArrowheads="1" noChangeShapeType="1" noTextEdit="1"/>
              </p:cNvSpPr>
              <p:nvPr/>
            </p:nvSpPr>
            <p:spPr>
              <a:xfrm>
                <a:off x="8513574" y="3314445"/>
                <a:ext cx="1502719" cy="461665"/>
              </a:xfrm>
              <a:prstGeom prst="rect">
                <a:avLst/>
              </a:prstGeom>
              <a:blipFill>
                <a:blip r:embed="rId4"/>
                <a:stretch>
                  <a:fillRect l="-6504" t="-9333" b="-32000"/>
                </a:stretch>
              </a:blipFill>
            </p:spPr>
            <p:txBody>
              <a:bodyPr/>
              <a:lstStyle/>
              <a:p>
                <a:r>
                  <a:rPr lang="en-GB">
                    <a:noFill/>
                  </a:rPr>
                  <a:t> </a:t>
                </a:r>
              </a:p>
            </p:txBody>
          </p:sp>
        </mc:Fallback>
      </mc:AlternateContent>
      <p:sp>
        <p:nvSpPr>
          <p:cNvPr id="9" name="Rectangle 8">
            <a:extLst>
              <a:ext uri="{FF2B5EF4-FFF2-40B4-BE49-F238E27FC236}">
                <a16:creationId xmlns:a16="http://schemas.microsoft.com/office/drawing/2014/main" id="{3A0AE921-B181-49FC-854B-796458C5C73C}"/>
              </a:ext>
            </a:extLst>
          </p:cNvPr>
          <p:cNvSpPr/>
          <p:nvPr/>
        </p:nvSpPr>
        <p:spPr>
          <a:xfrm>
            <a:off x="10687233" y="1124744"/>
            <a:ext cx="1412566" cy="461665"/>
          </a:xfrm>
          <a:prstGeom prst="rect">
            <a:avLst/>
          </a:prstGeom>
        </p:spPr>
        <p:txBody>
          <a:bodyPr wrap="none">
            <a:spAutoFit/>
          </a:bodyPr>
          <a:lstStyle/>
          <a:p>
            <a:r>
              <a:rPr lang="en-GB" sz="2400" b="1" dirty="0"/>
              <a:t>Solution</a:t>
            </a:r>
          </a:p>
        </p:txBody>
      </p:sp>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8B03ADBB-4F52-4B63-9F7C-FC1D15125BE9}"/>
                  </a:ext>
                </a:extLst>
              </p:cNvPr>
              <p:cNvSpPr/>
              <p:nvPr/>
            </p:nvSpPr>
            <p:spPr>
              <a:xfrm>
                <a:off x="8549930" y="3618077"/>
                <a:ext cx="1331198" cy="461665"/>
              </a:xfrm>
              <a:prstGeom prst="rect">
                <a:avLst/>
              </a:prstGeom>
            </p:spPr>
            <p:txBody>
              <a:bodyPr wrap="none">
                <a:spAutoFit/>
              </a:bodyPr>
              <a:lstStyle/>
              <a:p>
                <a:r>
                  <a:rPr lang="en-GB" sz="2400" dirty="0">
                    <a:solidFill>
                      <a:srgbClr val="FF0000"/>
                    </a:solidFill>
                  </a:rPr>
                  <a:t>157 </a:t>
                </a:r>
                <a14:m>
                  <m:oMath xmlns:m="http://schemas.openxmlformats.org/officeDocument/2006/math">
                    <m:sSup>
                      <m:sSupPr>
                        <m:ctrlPr>
                          <a:rPr lang="en-GB" sz="2400" i="1">
                            <a:solidFill>
                              <a:srgbClr val="FF0000"/>
                            </a:solidFill>
                            <a:latin typeface="Cambria Math" panose="02040503050406030204" pitchFamily="18" charset="0"/>
                          </a:rPr>
                        </m:ctrlPr>
                      </m:sSupPr>
                      <m:e>
                        <m:r>
                          <a:rPr lang="en-GB" sz="2400" i="1">
                            <a:solidFill>
                              <a:srgbClr val="FF0000"/>
                            </a:solidFill>
                            <a:latin typeface="Cambria Math" panose="02040503050406030204" pitchFamily="18" charset="0"/>
                          </a:rPr>
                          <m:t>𝑐𝑚</m:t>
                        </m:r>
                      </m:e>
                      <m:sup>
                        <m:r>
                          <a:rPr lang="en-GB" sz="2400" i="1">
                            <a:solidFill>
                              <a:srgbClr val="FF0000"/>
                            </a:solidFill>
                            <a:latin typeface="Cambria Math" panose="02040503050406030204" pitchFamily="18" charset="0"/>
                          </a:rPr>
                          <m:t>3</m:t>
                        </m:r>
                      </m:sup>
                    </m:sSup>
                  </m:oMath>
                </a14:m>
                <a:endParaRPr lang="en-GB" sz="2400" dirty="0"/>
              </a:p>
            </p:txBody>
          </p:sp>
        </mc:Choice>
        <mc:Fallback xmlns="">
          <p:sp>
            <p:nvSpPr>
              <p:cNvPr id="10" name="Rectangle 9">
                <a:extLst>
                  <a:ext uri="{FF2B5EF4-FFF2-40B4-BE49-F238E27FC236}">
                    <a16:creationId xmlns:a16="http://schemas.microsoft.com/office/drawing/2014/main" id="{8B03ADBB-4F52-4B63-9F7C-FC1D15125BE9}"/>
                  </a:ext>
                </a:extLst>
              </p:cNvPr>
              <p:cNvSpPr>
                <a:spLocks noRot="1" noChangeAspect="1" noMove="1" noResize="1" noEditPoints="1" noAdjustHandles="1" noChangeArrowheads="1" noChangeShapeType="1" noTextEdit="1"/>
              </p:cNvSpPr>
              <p:nvPr/>
            </p:nvSpPr>
            <p:spPr>
              <a:xfrm>
                <a:off x="8549930" y="3618077"/>
                <a:ext cx="1331198" cy="461665"/>
              </a:xfrm>
              <a:prstGeom prst="rect">
                <a:avLst/>
              </a:prstGeom>
              <a:blipFill>
                <a:blip r:embed="rId5"/>
                <a:stretch>
                  <a:fillRect l="-7339" t="-9333"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6BE53545-43C2-4496-BD06-1AF7E4B90DBC}"/>
                  </a:ext>
                </a:extLst>
              </p:cNvPr>
              <p:cNvSpPr/>
              <p:nvPr/>
            </p:nvSpPr>
            <p:spPr>
              <a:xfrm>
                <a:off x="8667763" y="3959515"/>
                <a:ext cx="1159676" cy="461665"/>
              </a:xfrm>
              <a:prstGeom prst="rect">
                <a:avLst/>
              </a:prstGeom>
            </p:spPr>
            <p:txBody>
              <a:bodyPr wrap="none">
                <a:spAutoFit/>
              </a:bodyPr>
              <a:lstStyle/>
              <a:p>
                <a:r>
                  <a:rPr lang="en-GB" sz="2400" dirty="0">
                    <a:solidFill>
                      <a:srgbClr val="FF0000"/>
                    </a:solidFill>
                  </a:rPr>
                  <a:t>65 </a:t>
                </a:r>
                <a14:m>
                  <m:oMath xmlns:m="http://schemas.openxmlformats.org/officeDocument/2006/math">
                    <m:sSup>
                      <m:sSupPr>
                        <m:ctrlPr>
                          <a:rPr lang="en-GB" sz="2400" i="1">
                            <a:solidFill>
                              <a:srgbClr val="FF0000"/>
                            </a:solidFill>
                            <a:latin typeface="Cambria Math" panose="02040503050406030204" pitchFamily="18" charset="0"/>
                          </a:rPr>
                        </m:ctrlPr>
                      </m:sSupPr>
                      <m:e>
                        <m:r>
                          <a:rPr lang="en-GB" sz="2400" i="1">
                            <a:solidFill>
                              <a:srgbClr val="FF0000"/>
                            </a:solidFill>
                            <a:latin typeface="Cambria Math" panose="02040503050406030204" pitchFamily="18" charset="0"/>
                          </a:rPr>
                          <m:t>𝑐𝑚</m:t>
                        </m:r>
                      </m:e>
                      <m:sup>
                        <m:r>
                          <a:rPr lang="en-GB" sz="2400" i="1">
                            <a:solidFill>
                              <a:srgbClr val="FF0000"/>
                            </a:solidFill>
                            <a:latin typeface="Cambria Math" panose="02040503050406030204" pitchFamily="18" charset="0"/>
                          </a:rPr>
                          <m:t>3</m:t>
                        </m:r>
                      </m:sup>
                    </m:sSup>
                  </m:oMath>
                </a14:m>
                <a:endParaRPr lang="en-GB" sz="2400" dirty="0"/>
              </a:p>
            </p:txBody>
          </p:sp>
        </mc:Choice>
        <mc:Fallback xmlns="">
          <p:sp>
            <p:nvSpPr>
              <p:cNvPr id="11" name="Rectangle 10">
                <a:extLst>
                  <a:ext uri="{FF2B5EF4-FFF2-40B4-BE49-F238E27FC236}">
                    <a16:creationId xmlns:a16="http://schemas.microsoft.com/office/drawing/2014/main" id="{6BE53545-43C2-4496-BD06-1AF7E4B90DBC}"/>
                  </a:ext>
                </a:extLst>
              </p:cNvPr>
              <p:cNvSpPr>
                <a:spLocks noRot="1" noChangeAspect="1" noMove="1" noResize="1" noEditPoints="1" noAdjustHandles="1" noChangeArrowheads="1" noChangeShapeType="1" noTextEdit="1"/>
              </p:cNvSpPr>
              <p:nvPr/>
            </p:nvSpPr>
            <p:spPr>
              <a:xfrm>
                <a:off x="8667763" y="3959515"/>
                <a:ext cx="1159676" cy="461665"/>
              </a:xfrm>
              <a:prstGeom prst="rect">
                <a:avLst/>
              </a:prstGeom>
              <a:blipFill>
                <a:blip r:embed="rId6"/>
                <a:stretch>
                  <a:fillRect l="-8421" t="-9333"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A071AEF0-93FD-4900-A027-476D6B81A521}"/>
                  </a:ext>
                </a:extLst>
              </p:cNvPr>
              <p:cNvSpPr/>
              <p:nvPr/>
            </p:nvSpPr>
            <p:spPr>
              <a:xfrm>
                <a:off x="8651990" y="4265698"/>
                <a:ext cx="1159676" cy="461665"/>
              </a:xfrm>
              <a:prstGeom prst="rect">
                <a:avLst/>
              </a:prstGeom>
            </p:spPr>
            <p:txBody>
              <a:bodyPr wrap="none">
                <a:spAutoFit/>
              </a:bodyPr>
              <a:lstStyle/>
              <a:p>
                <a:r>
                  <a:rPr lang="en-GB" sz="2400" dirty="0">
                    <a:solidFill>
                      <a:srgbClr val="FF0000"/>
                    </a:solidFill>
                  </a:rPr>
                  <a:t>40 </a:t>
                </a:r>
                <a14:m>
                  <m:oMath xmlns:m="http://schemas.openxmlformats.org/officeDocument/2006/math">
                    <m:sSup>
                      <m:sSupPr>
                        <m:ctrlPr>
                          <a:rPr lang="en-GB" sz="2400" i="1">
                            <a:solidFill>
                              <a:srgbClr val="FF0000"/>
                            </a:solidFill>
                            <a:latin typeface="Cambria Math" panose="02040503050406030204" pitchFamily="18" charset="0"/>
                          </a:rPr>
                        </m:ctrlPr>
                      </m:sSupPr>
                      <m:e>
                        <m:r>
                          <a:rPr lang="en-GB" sz="2400" i="1">
                            <a:solidFill>
                              <a:srgbClr val="FF0000"/>
                            </a:solidFill>
                            <a:latin typeface="Cambria Math" panose="02040503050406030204" pitchFamily="18" charset="0"/>
                          </a:rPr>
                          <m:t>𝑐𝑚</m:t>
                        </m:r>
                      </m:e>
                      <m:sup>
                        <m:r>
                          <a:rPr lang="en-GB" sz="2400" i="1">
                            <a:solidFill>
                              <a:srgbClr val="FF0000"/>
                            </a:solidFill>
                            <a:latin typeface="Cambria Math" panose="02040503050406030204" pitchFamily="18" charset="0"/>
                          </a:rPr>
                          <m:t>3</m:t>
                        </m:r>
                      </m:sup>
                    </m:sSup>
                  </m:oMath>
                </a14:m>
                <a:endParaRPr lang="en-GB" sz="2400" dirty="0"/>
              </a:p>
            </p:txBody>
          </p:sp>
        </mc:Choice>
        <mc:Fallback xmlns="">
          <p:sp>
            <p:nvSpPr>
              <p:cNvPr id="12" name="Rectangle 11">
                <a:extLst>
                  <a:ext uri="{FF2B5EF4-FFF2-40B4-BE49-F238E27FC236}">
                    <a16:creationId xmlns:a16="http://schemas.microsoft.com/office/drawing/2014/main" id="{A071AEF0-93FD-4900-A027-476D6B81A521}"/>
                  </a:ext>
                </a:extLst>
              </p:cNvPr>
              <p:cNvSpPr>
                <a:spLocks noRot="1" noChangeAspect="1" noMove="1" noResize="1" noEditPoints="1" noAdjustHandles="1" noChangeArrowheads="1" noChangeShapeType="1" noTextEdit="1"/>
              </p:cNvSpPr>
              <p:nvPr/>
            </p:nvSpPr>
            <p:spPr>
              <a:xfrm>
                <a:off x="8651990" y="4265698"/>
                <a:ext cx="1159676" cy="461665"/>
              </a:xfrm>
              <a:prstGeom prst="rect">
                <a:avLst/>
              </a:prstGeom>
              <a:blipFill>
                <a:blip r:embed="rId7"/>
                <a:stretch>
                  <a:fillRect l="-7853" t="-9333" b="-32000"/>
                </a:stretch>
              </a:blipFill>
            </p:spPr>
            <p:txBody>
              <a:bodyPr/>
              <a:lstStyle/>
              <a:p>
                <a:r>
                  <a:rPr lang="en-GB">
                    <a:noFill/>
                  </a:rPr>
                  <a:t> </a:t>
                </a:r>
              </a:p>
            </p:txBody>
          </p:sp>
        </mc:Fallback>
      </mc:AlternateContent>
      <p:sp>
        <p:nvSpPr>
          <p:cNvPr id="13" name="Rectangle 12">
            <a:extLst>
              <a:ext uri="{FF2B5EF4-FFF2-40B4-BE49-F238E27FC236}">
                <a16:creationId xmlns:a16="http://schemas.microsoft.com/office/drawing/2014/main" id="{10E4D4C6-7BC0-4B18-B6A2-3D4B72CC4599}"/>
              </a:ext>
            </a:extLst>
          </p:cNvPr>
          <p:cNvSpPr/>
          <p:nvPr/>
        </p:nvSpPr>
        <p:spPr>
          <a:xfrm>
            <a:off x="11136560" y="1453884"/>
            <a:ext cx="681597" cy="461665"/>
          </a:xfrm>
          <a:prstGeom prst="rect">
            <a:avLst/>
          </a:prstGeom>
        </p:spPr>
        <p:txBody>
          <a:bodyPr wrap="none">
            <a:spAutoFit/>
          </a:bodyPr>
          <a:lstStyle/>
          <a:p>
            <a:r>
              <a:rPr lang="en-GB" sz="2400" dirty="0">
                <a:solidFill>
                  <a:srgbClr val="FF0000"/>
                </a:solidFill>
              </a:rPr>
              <a:t>5ml</a:t>
            </a:r>
            <a:endParaRPr lang="en-GB" sz="2400" dirty="0"/>
          </a:p>
        </p:txBody>
      </p:sp>
      <p:sp>
        <p:nvSpPr>
          <p:cNvPr id="14" name="Rectangle 13">
            <a:extLst>
              <a:ext uri="{FF2B5EF4-FFF2-40B4-BE49-F238E27FC236}">
                <a16:creationId xmlns:a16="http://schemas.microsoft.com/office/drawing/2014/main" id="{C0A1C672-F863-471F-A476-ABE15DC79BCC}"/>
              </a:ext>
            </a:extLst>
          </p:cNvPr>
          <p:cNvSpPr/>
          <p:nvPr/>
        </p:nvSpPr>
        <p:spPr>
          <a:xfrm>
            <a:off x="10737727" y="1783024"/>
            <a:ext cx="1109599" cy="461665"/>
          </a:xfrm>
          <a:prstGeom prst="rect">
            <a:avLst/>
          </a:prstGeom>
        </p:spPr>
        <p:txBody>
          <a:bodyPr wrap="none">
            <a:spAutoFit/>
          </a:bodyPr>
          <a:lstStyle/>
          <a:p>
            <a:r>
              <a:rPr lang="en-GB" sz="2400" dirty="0">
                <a:solidFill>
                  <a:srgbClr val="FF0000"/>
                </a:solidFill>
              </a:rPr>
              <a:t>125 ml</a:t>
            </a:r>
            <a:endParaRPr lang="en-GB" sz="2400" dirty="0"/>
          </a:p>
        </p:txBody>
      </p:sp>
      <p:sp>
        <p:nvSpPr>
          <p:cNvPr id="15" name="Rectangle 14">
            <a:extLst>
              <a:ext uri="{FF2B5EF4-FFF2-40B4-BE49-F238E27FC236}">
                <a16:creationId xmlns:a16="http://schemas.microsoft.com/office/drawing/2014/main" id="{B0150911-A4AD-43AF-8DE3-3B8A045359BD}"/>
              </a:ext>
            </a:extLst>
          </p:cNvPr>
          <p:cNvSpPr/>
          <p:nvPr/>
        </p:nvSpPr>
        <p:spPr>
          <a:xfrm>
            <a:off x="10737727" y="2155191"/>
            <a:ext cx="1109599" cy="461665"/>
          </a:xfrm>
          <a:prstGeom prst="rect">
            <a:avLst/>
          </a:prstGeom>
        </p:spPr>
        <p:txBody>
          <a:bodyPr wrap="none">
            <a:spAutoFit/>
          </a:bodyPr>
          <a:lstStyle/>
          <a:p>
            <a:r>
              <a:rPr lang="en-GB" sz="2400" dirty="0">
                <a:solidFill>
                  <a:srgbClr val="FF0000"/>
                </a:solidFill>
              </a:rPr>
              <a:t>350 ml</a:t>
            </a:r>
            <a:endParaRPr lang="en-GB" sz="2400" dirty="0"/>
          </a:p>
        </p:txBody>
      </p:sp>
      <p:sp>
        <p:nvSpPr>
          <p:cNvPr id="16" name="TextBox 15">
            <a:extLst>
              <a:ext uri="{FF2B5EF4-FFF2-40B4-BE49-F238E27FC236}">
                <a16:creationId xmlns:a16="http://schemas.microsoft.com/office/drawing/2014/main" id="{5AC99527-6D5F-463B-80CC-673CD509FFBF}"/>
              </a:ext>
            </a:extLst>
          </p:cNvPr>
          <p:cNvSpPr txBox="1"/>
          <p:nvPr/>
        </p:nvSpPr>
        <p:spPr>
          <a:xfrm>
            <a:off x="3359696" y="5949424"/>
            <a:ext cx="8682141" cy="461665"/>
          </a:xfrm>
          <a:prstGeom prst="rect">
            <a:avLst/>
          </a:prstGeom>
          <a:noFill/>
        </p:spPr>
        <p:txBody>
          <a:bodyPr wrap="square" rtlCol="0">
            <a:spAutoFit/>
          </a:bodyPr>
          <a:lstStyle/>
          <a:p>
            <a:r>
              <a:rPr lang="en-GB" sz="2400" dirty="0">
                <a:solidFill>
                  <a:srgbClr val="FF0000"/>
                </a:solidFill>
              </a:rPr>
              <a:t>No, the height of a double decker bus  is 4.38m. </a:t>
            </a:r>
          </a:p>
        </p:txBody>
      </p:sp>
    </p:spTree>
    <p:extLst>
      <p:ext uri="{BB962C8B-B14F-4D97-AF65-F5344CB8AC3E}">
        <p14:creationId xmlns:p14="http://schemas.microsoft.com/office/powerpoint/2010/main" val="158630640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1" grpId="0"/>
      <p:bldP spid="12" grpId="0"/>
      <p:bldP spid="13" grpId="0"/>
      <p:bldP spid="14" grpId="0"/>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2: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second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2507764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56F9FBC-DC47-40F1-B35C-3DDD9F52D6ED}"/>
              </a:ext>
            </a:extLst>
          </p:cNvPr>
          <p:cNvSpPr/>
          <p:nvPr/>
        </p:nvSpPr>
        <p:spPr bwMode="auto">
          <a:xfrm>
            <a:off x="3575720" y="3212976"/>
            <a:ext cx="7056784" cy="295232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3" name="TextBox 2"/>
          <p:cNvSpPr txBox="1">
            <a:spLocks noChangeArrowheads="1"/>
          </p:cNvSpPr>
          <p:nvPr/>
        </p:nvSpPr>
        <p:spPr bwMode="auto">
          <a:xfrm>
            <a:off x="3503712" y="0"/>
            <a:ext cx="748883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3200" b="1" dirty="0"/>
              <a:t>Estimating Imperial Units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471567" y="846375"/>
            <a:ext cx="9320325" cy="2308324"/>
          </a:xfrm>
          <a:prstGeom prst="rect">
            <a:avLst/>
          </a:prstGeom>
          <a:noFill/>
        </p:spPr>
        <p:txBody>
          <a:bodyPr wrap="square" rtlCol="0">
            <a:spAutoFit/>
          </a:bodyPr>
          <a:lstStyle/>
          <a:p>
            <a:r>
              <a:rPr lang="en-GB" sz="2400" dirty="0"/>
              <a:t>The imperial system was used, until very recently, for all weights and measures throughout the UK.  There are many aspects of everyday life where the system is still in common usage.  Road signs are an obvious example where miles instead of kilometres are used.  In this section we look at estimating in these units; the following list gives some useful facts to help you.</a:t>
            </a:r>
            <a:endParaRPr lang="en-GB" dirty="0"/>
          </a:p>
        </p:txBody>
      </p:sp>
      <p:sp>
        <p:nvSpPr>
          <p:cNvPr id="4" name="Rectangle 3">
            <a:extLst>
              <a:ext uri="{FF2B5EF4-FFF2-40B4-BE49-F238E27FC236}">
                <a16:creationId xmlns:a16="http://schemas.microsoft.com/office/drawing/2014/main" id="{09D090E1-1DE1-4EBF-95A1-BE717EE5CCDD}"/>
              </a:ext>
            </a:extLst>
          </p:cNvPr>
          <p:cNvSpPr/>
          <p:nvPr/>
        </p:nvSpPr>
        <p:spPr>
          <a:xfrm>
            <a:off x="3683732" y="3333969"/>
            <a:ext cx="7128792" cy="2677656"/>
          </a:xfrm>
          <a:prstGeom prst="rect">
            <a:avLst/>
          </a:prstGeom>
        </p:spPr>
        <p:txBody>
          <a:bodyPr wrap="square">
            <a:spAutoFit/>
          </a:bodyPr>
          <a:lstStyle/>
          <a:p>
            <a:r>
              <a:rPr lang="en-GB" sz="2400" dirty="0"/>
              <a:t>The height of a tall adult is about 6 feet.</a:t>
            </a:r>
          </a:p>
          <a:p>
            <a:r>
              <a:rPr lang="en-GB" sz="2400" dirty="0"/>
              <a:t>The width of an adult thumb is about 1 inch.</a:t>
            </a:r>
          </a:p>
          <a:p>
            <a:r>
              <a:rPr lang="en-GB" sz="2400" dirty="0"/>
              <a:t>The length of a size 8 shoe is about 1 foot.</a:t>
            </a:r>
          </a:p>
          <a:p>
            <a:r>
              <a:rPr lang="en-GB" sz="2400" dirty="0"/>
              <a:t>An adult pace is about 1 yard.</a:t>
            </a:r>
          </a:p>
          <a:p>
            <a:r>
              <a:rPr lang="en-GB" sz="2400" dirty="0"/>
              <a:t>The mass of a bag of sugar is just over 2 pounds.</a:t>
            </a:r>
          </a:p>
          <a:p>
            <a:r>
              <a:rPr lang="en-GB" sz="2400" dirty="0"/>
              <a:t>An old-style bottle of milk contains 1 pint.</a:t>
            </a:r>
          </a:p>
          <a:p>
            <a:r>
              <a:rPr lang="en-GB" sz="2400" dirty="0"/>
              <a:t>It takes about 20 minutes to walk one mile.</a:t>
            </a:r>
          </a:p>
        </p:txBody>
      </p:sp>
    </p:spTree>
    <p:extLst>
      <p:ext uri="{BB962C8B-B14F-4D97-AF65-F5344CB8AC3E}">
        <p14:creationId xmlns:p14="http://schemas.microsoft.com/office/powerpoint/2010/main" val="1043911660"/>
      </p:ext>
    </p:extLst>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lapértelmezett terv">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Alapértelmezett terv">
      <a:majorFont>
        <a:latin typeface="Arial"/>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20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20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Alapértelmezett terv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lapértelmezett terv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lapértelmezett terv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lapértelmezett terv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lapértelmezett terv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lapértelmezett terv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lapértelmezett terv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Alapértelmezett terv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CC"/>
        </a:hlink>
        <a:folHlink>
          <a:srgbClr val="B2B2B2"/>
        </a:folHlink>
      </a:clrScheme>
      <a:clrMap bg1="lt1" tx1="dk1" bg2="lt2" tx2="dk2" accent1="accent1" accent2="accent2" accent3="accent3" accent4="accent4" accent5="accent5" accent6="accent6" hlink="hlink" folHlink="folHlink"/>
    </a:extraClrScheme>
    <a:extraClrScheme>
      <a:clrScheme name="Alapértelmezett terv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CC"/>
        </a:hlink>
        <a:folHlink>
          <a:srgbClr val="00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7242D3088D216458E0212DCF115C968" ma:contentTypeVersion="13" ma:contentTypeDescription="Create a new document." ma:contentTypeScope="" ma:versionID="dec315d4ad1de463c9cd8d1883a63030">
  <xsd:schema xmlns:xsd="http://www.w3.org/2001/XMLSchema" xmlns:xs="http://www.w3.org/2001/XMLSchema" xmlns:p="http://schemas.microsoft.com/office/2006/metadata/properties" xmlns:ns3="9ee75292-5076-4fcc-bc52-dcc754448144" xmlns:ns4="f7b00057-f5aa-46f4-8410-da255f325540" targetNamespace="http://schemas.microsoft.com/office/2006/metadata/properties" ma:root="true" ma:fieldsID="dd1e531ce6b01eaefd4a7de6ab057d9e" ns3:_="" ns4:_="">
    <xsd:import namespace="9ee75292-5076-4fcc-bc52-dcc754448144"/>
    <xsd:import namespace="f7b00057-f5aa-46f4-8410-da255f32554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e75292-5076-4fcc-bc52-dcc75444814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7b00057-f5aa-46f4-8410-da255f32554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43552F-E41D-424C-8547-11ECC67B9BE1}">
  <ds:schemaRefs>
    <ds:schemaRef ds:uri="http://schemas.microsoft.com/sharepoint/v3/contenttype/forms"/>
  </ds:schemaRefs>
</ds:datastoreItem>
</file>

<file path=customXml/itemProps2.xml><?xml version="1.0" encoding="utf-8"?>
<ds:datastoreItem xmlns:ds="http://schemas.openxmlformats.org/officeDocument/2006/customXml" ds:itemID="{A0D26DF9-5106-4408-AEB8-21B8AFA51FB3}">
  <ds:schemaRefs>
    <ds:schemaRef ds:uri="http://purl.org/dc/terms/"/>
    <ds:schemaRef ds:uri="f7b00057-f5aa-46f4-8410-da255f325540"/>
    <ds:schemaRef ds:uri="http://schemas.microsoft.com/office/2006/documentManagement/types"/>
    <ds:schemaRef ds:uri="http://schemas.microsoft.com/office/infopath/2007/PartnerControls"/>
    <ds:schemaRef ds:uri="http://purl.org/dc/elements/1.1/"/>
    <ds:schemaRef ds:uri="http://schemas.microsoft.com/office/2006/metadata/properties"/>
    <ds:schemaRef ds:uri="9ee75292-5076-4fcc-bc52-dcc754448144"/>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F6BE0993-3E8D-4AAE-A529-3CB4C627C3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e75292-5076-4fcc-bc52-dcc754448144"/>
    <ds:schemaRef ds:uri="f7b00057-f5aa-46f4-8410-da255f3255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9144</TotalTime>
  <Words>3430</Words>
  <Application>Microsoft Office PowerPoint</Application>
  <PresentationFormat>Widescreen</PresentationFormat>
  <Paragraphs>541</Paragraphs>
  <Slides>31</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ＭＳ Ｐゴシック</vt:lpstr>
      <vt:lpstr>Arial</vt:lpstr>
      <vt:lpstr>Calibri</vt:lpstr>
      <vt:lpstr>Cambria Math</vt:lpstr>
      <vt:lpstr>Times New Roman</vt:lpstr>
      <vt:lpstr>Alapértelmezett terv</vt:lpstr>
      <vt:lpstr>Supporting and Enhancing Mathematics and Statistics Unit: Units of Measure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Unit1</dc:title>
  <dc:creator>a</dc:creator>
  <cp:lastModifiedBy>Andrew Russell</cp:lastModifiedBy>
  <cp:revision>324</cp:revision>
  <cp:lastPrinted>2016-10-17T08:47:54Z</cp:lastPrinted>
  <dcterms:created xsi:type="dcterms:W3CDTF">2012-10-10T19:07:13Z</dcterms:created>
  <dcterms:modified xsi:type="dcterms:W3CDTF">2021-08-24T10:09:22Z</dcterms:modified>
</cp:coreProperties>
</file>