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355" r:id="rId5"/>
    <p:sldId id="283" r:id="rId6"/>
    <p:sldId id="359" r:id="rId7"/>
    <p:sldId id="365" r:id="rId8"/>
    <p:sldId id="368" r:id="rId9"/>
    <p:sldId id="370" r:id="rId10"/>
    <p:sldId id="369" r:id="rId11"/>
    <p:sldId id="371" r:id="rId12"/>
    <p:sldId id="362" r:id="rId13"/>
    <p:sldId id="360" r:id="rId14"/>
    <p:sldId id="366" r:id="rId15"/>
    <p:sldId id="372" r:id="rId16"/>
    <p:sldId id="373" r:id="rId17"/>
    <p:sldId id="374" r:id="rId18"/>
    <p:sldId id="363" r:id="rId19"/>
    <p:sldId id="361" r:id="rId20"/>
    <p:sldId id="367" r:id="rId21"/>
    <p:sldId id="375" r:id="rId22"/>
    <p:sldId id="376" r:id="rId23"/>
    <p:sldId id="377" r:id="rId24"/>
    <p:sldId id="378" r:id="rId25"/>
    <p:sldId id="364" r:id="rId26"/>
  </p:sldIdLst>
  <p:sldSz cx="12192000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6"/>
  </p:normalViewPr>
  <p:slideViewPr>
    <p:cSldViewPr>
      <p:cViewPr varScale="1">
        <p:scale>
          <a:sx n="108" d="100"/>
          <a:sy n="108" d="100"/>
        </p:scale>
        <p:origin x="678" y="12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fld id="{68FCC49C-92F4-486F-8D45-77C86ABB1FF0}" type="datetime1">
              <a:rPr lang="en-US" altLang="en-US"/>
              <a:pPr>
                <a:defRPr/>
              </a:pPr>
              <a:t>8/24/2021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fld id="{97D64321-B5A8-47E5-A609-99FAF3D09F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2125" y="-11796713"/>
            <a:ext cx="22204363" cy="1249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24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427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0767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54157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79811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89119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37890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7250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7031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072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877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4549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326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5829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3744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077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9754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5301208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Enhancing and Supporting Mathematics and Data Science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0"/>
            <a:ext cx="7200800" cy="550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0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674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5700" y="2276475"/>
            <a:ext cx="7865533" cy="30924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1604963"/>
            <a:ext cx="10725151" cy="3975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44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4385" y="1604963"/>
            <a:ext cx="2736849" cy="3975100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4963"/>
            <a:ext cx="8011584" cy="3975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086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1544" y="3379"/>
            <a:ext cx="10363200" cy="792088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5680" y="306896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3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5700" y="2276475"/>
            <a:ext cx="7865533" cy="30924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4963"/>
            <a:ext cx="10725151" cy="3975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952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5700" y="2276475"/>
            <a:ext cx="7865533" cy="30924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259917" cy="3975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2718" y="1604963"/>
            <a:ext cx="5262033" cy="3975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7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2438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5700" y="2276475"/>
            <a:ext cx="7865533" cy="30924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60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41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34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220756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AutoShape 6" descr="https://liveplymouthac.sharepoint.com/sites/u212/Logo%20files/UoP%20Logo_Centred_Colour.jpg"/>
          <p:cNvSpPr>
            <a:spLocks noChangeAspect="1" noChangeArrowheads="1"/>
          </p:cNvSpPr>
          <p:nvPr userDrawn="1"/>
        </p:nvSpPr>
        <p:spPr bwMode="auto">
          <a:xfrm>
            <a:off x="335360" y="620688"/>
            <a:ext cx="27363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085" y="5031616"/>
            <a:ext cx="2389738" cy="1826384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 bwMode="auto">
          <a:xfrm>
            <a:off x="2207568" y="0"/>
            <a:ext cx="9984432" cy="6206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5" r:id="rId1"/>
    <p:sldLayoutId id="2147484904" r:id="rId2"/>
    <p:sldLayoutId id="2147484905" r:id="rId3"/>
    <p:sldLayoutId id="2147484906" r:id="rId4"/>
    <p:sldLayoutId id="2147484907" r:id="rId5"/>
    <p:sldLayoutId id="2147484908" r:id="rId6"/>
    <p:sldLayoutId id="2147484909" r:id="rId7"/>
    <p:sldLayoutId id="2147484910" r:id="rId8"/>
    <p:sldLayoutId id="2147484911" r:id="rId9"/>
    <p:sldLayoutId id="2147484912" r:id="rId10"/>
    <p:sldLayoutId id="2147484913" r:id="rId11"/>
    <p:sldLayoutId id="2147484914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+mj-lt"/>
          <a:ea typeface="+mj-ea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4B8D"/>
          </a:solidFill>
          <a:latin typeface="Arial" charset="0"/>
          <a:ea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4B8D"/>
          </a:solidFill>
          <a:latin typeface="Arial" charset="0"/>
          <a:ea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4B8D"/>
          </a:solidFill>
          <a:latin typeface="Arial" charset="0"/>
          <a:ea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4B8D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4B8D"/>
          </a:solidFill>
          <a:latin typeface="+mn-lt"/>
          <a:ea typeface="+mn-ea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4B8D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4B8D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4B8D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4B8D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4B8D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4B8D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4B8D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4B8D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Relationship Id="rId9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44" y="5301208"/>
            <a:ext cx="11737304" cy="1325563"/>
          </a:xfrm>
        </p:spPr>
        <p:txBody>
          <a:bodyPr/>
          <a:lstStyle/>
          <a:p>
            <a:r>
              <a:rPr lang="en-GB" sz="3600" dirty="0"/>
              <a:t>Supporting and Enhancing Mathematics and Statistics</a:t>
            </a:r>
            <a:br>
              <a:rPr lang="en-GB" sz="3600" dirty="0"/>
            </a:br>
            <a:r>
              <a:rPr lang="en-GB" sz="3600" b="1" dirty="0"/>
              <a:t>Unit: Scale Drawing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89271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 dirty="0"/>
              <a:t>Plans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99FDA63-FFA6-40E1-A0F0-076030936FAD}"/>
              </a:ext>
            </a:extLst>
          </p:cNvPr>
          <p:cNvSpPr/>
          <p:nvPr/>
        </p:nvSpPr>
        <p:spPr>
          <a:xfrm>
            <a:off x="2279576" y="629654"/>
            <a:ext cx="99124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Plans are drawn using a scale such as  1 : 100.  This means that 1 cm on the plan represents 100 cm, or 1 m, in real life.  In this section we consider how to take measurements from plans and how to draw plans.</a:t>
            </a:r>
          </a:p>
          <a:p>
            <a:r>
              <a:rPr lang="en-GB" sz="2400" b="1" dirty="0"/>
              <a:t>Example 1</a:t>
            </a:r>
          </a:p>
          <a:p>
            <a:r>
              <a:rPr lang="en-GB" sz="2400" dirty="0"/>
              <a:t>The diagram shows the plan of a village hall, on a scale of  1 : 100.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CB25DD-F0A0-45AC-BB24-846CA440F3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7502" y="2582796"/>
            <a:ext cx="2952328" cy="413978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7A3CF55-B1E9-4C3B-AE94-BDAFAC57E2B0}"/>
              </a:ext>
            </a:extLst>
          </p:cNvPr>
          <p:cNvSpPr/>
          <p:nvPr/>
        </p:nvSpPr>
        <p:spPr>
          <a:xfrm>
            <a:off x="5428322" y="2476639"/>
            <a:ext cx="5795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What are the 'real life' measurements for: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77B033-BF89-4BF2-B503-5FCF3FC3E00E}"/>
              </a:ext>
            </a:extLst>
          </p:cNvPr>
          <p:cNvSpPr/>
          <p:nvPr/>
        </p:nvSpPr>
        <p:spPr>
          <a:xfrm>
            <a:off x="5432396" y="276180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(</a:t>
            </a:r>
            <a:r>
              <a:rPr lang="en-GB" sz="2400" dirty="0"/>
              <a:t>a)	the dimensions of the kitchen,</a:t>
            </a:r>
          </a:p>
          <a:p>
            <a:r>
              <a:rPr lang="en-GB" sz="2400" dirty="0"/>
              <a:t>(b)	the dimensions of the gents toilet</a:t>
            </a:r>
            <a:r>
              <a:rPr lang="en-GB" dirty="0"/>
              <a:t>,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E66D83-1828-42A9-8172-FD56EEAB50EB}"/>
              </a:ext>
            </a:extLst>
          </p:cNvPr>
          <p:cNvSpPr/>
          <p:nvPr/>
        </p:nvSpPr>
        <p:spPr>
          <a:xfrm>
            <a:off x="5432396" y="347963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/>
              <a:t>(c)	the length of the main hall,</a:t>
            </a:r>
          </a:p>
          <a:p>
            <a:r>
              <a:rPr lang="en-GB" sz="2400" dirty="0"/>
              <a:t>(d)	the area of the lobby,</a:t>
            </a:r>
          </a:p>
          <a:p>
            <a:r>
              <a:rPr lang="en-GB" sz="2400" dirty="0"/>
              <a:t>(e)	the length of the kitchen window?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E9BB02-96AE-482C-A8CE-E18726970B22}"/>
              </a:ext>
            </a:extLst>
          </p:cNvPr>
          <p:cNvSpPr/>
          <p:nvPr/>
        </p:nvSpPr>
        <p:spPr>
          <a:xfrm>
            <a:off x="5465306" y="4589082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Solution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475621-5157-4819-B585-AC570106FE3B}"/>
              </a:ext>
            </a:extLst>
          </p:cNvPr>
          <p:cNvSpPr txBox="1"/>
          <p:nvPr/>
        </p:nvSpPr>
        <p:spPr>
          <a:xfrm>
            <a:off x="5428322" y="4865421"/>
            <a:ext cx="6177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(a) 4 cm by  2.5cm represents 4 m by 2.5 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5D9010-F3F4-4AFA-B5AB-735D67AF6049}"/>
              </a:ext>
            </a:extLst>
          </p:cNvPr>
          <p:cNvSpPr/>
          <p:nvPr/>
        </p:nvSpPr>
        <p:spPr>
          <a:xfrm>
            <a:off x="5432756" y="5222588"/>
            <a:ext cx="6647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(b) 2.5 cm by  2.5cm represents 2.5 m by 2.5 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788C6C-D9DD-4222-B57A-1048EF93779A}"/>
              </a:ext>
            </a:extLst>
          </p:cNvPr>
          <p:cNvSpPr/>
          <p:nvPr/>
        </p:nvSpPr>
        <p:spPr>
          <a:xfrm>
            <a:off x="5428322" y="5573422"/>
            <a:ext cx="44598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(c) 10.5 cm  represents 10.5 m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C6A675B-D914-4394-BCCA-49F571D9ED1F}"/>
                  </a:ext>
                </a:extLst>
              </p:cNvPr>
              <p:cNvSpPr/>
              <p:nvPr/>
            </p:nvSpPr>
            <p:spPr>
              <a:xfrm>
                <a:off x="5428322" y="5930589"/>
                <a:ext cx="398320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(d) 2 m by 2 m : Area =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en-GB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C6A675B-D914-4394-BCCA-49F571D9ED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8322" y="5930589"/>
                <a:ext cx="3983206" cy="461665"/>
              </a:xfrm>
              <a:prstGeom prst="rect">
                <a:avLst/>
              </a:prstGeom>
              <a:blipFill>
                <a:blip r:embed="rId5"/>
                <a:stretch>
                  <a:fillRect l="-2294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16527F69-196D-405C-84FA-6DC3C9A610A2}"/>
              </a:ext>
            </a:extLst>
          </p:cNvPr>
          <p:cNvSpPr/>
          <p:nvPr/>
        </p:nvSpPr>
        <p:spPr>
          <a:xfrm>
            <a:off x="5428322" y="6287756"/>
            <a:ext cx="3366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(e) 1 cm represents 1m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EBB072D-965B-4553-8885-FB802FB99283}"/>
              </a:ext>
            </a:extLst>
          </p:cNvPr>
          <p:cNvCxnSpPr/>
          <p:nvPr/>
        </p:nvCxnSpPr>
        <p:spPr bwMode="auto">
          <a:xfrm>
            <a:off x="3987910" y="3482843"/>
            <a:ext cx="1010206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C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456EDB7-075A-44A1-9E42-A3102122D2BC}"/>
              </a:ext>
            </a:extLst>
          </p:cNvPr>
          <p:cNvCxnSpPr/>
          <p:nvPr/>
        </p:nvCxnSpPr>
        <p:spPr bwMode="auto">
          <a:xfrm>
            <a:off x="4943872" y="2852936"/>
            <a:ext cx="0" cy="626703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C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7D5760-9773-46FC-9076-7D74E2C97FD8}"/>
              </a:ext>
            </a:extLst>
          </p:cNvPr>
          <p:cNvCxnSpPr>
            <a:cxnSpLocks/>
          </p:cNvCxnSpPr>
          <p:nvPr/>
        </p:nvCxnSpPr>
        <p:spPr bwMode="auto">
          <a:xfrm>
            <a:off x="3341933" y="2873895"/>
            <a:ext cx="645978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8AC7BF4-E946-4F0A-B8BF-F0C2FA9C0278}"/>
              </a:ext>
            </a:extLst>
          </p:cNvPr>
          <p:cNvCxnSpPr>
            <a:cxnSpLocks/>
          </p:cNvCxnSpPr>
          <p:nvPr/>
        </p:nvCxnSpPr>
        <p:spPr bwMode="auto">
          <a:xfrm>
            <a:off x="3987911" y="2860418"/>
            <a:ext cx="0" cy="61173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44C9F61-ED9E-4F46-8C82-DD9A903CD9A1}"/>
              </a:ext>
            </a:extLst>
          </p:cNvPr>
          <p:cNvCxnSpPr>
            <a:cxnSpLocks/>
          </p:cNvCxnSpPr>
          <p:nvPr/>
        </p:nvCxnSpPr>
        <p:spPr bwMode="auto">
          <a:xfrm>
            <a:off x="2639616" y="3472156"/>
            <a:ext cx="0" cy="262114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B0F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3D6F6BE-37CA-4B9E-9779-FCED3071D6D0}"/>
              </a:ext>
            </a:extLst>
          </p:cNvPr>
          <p:cNvCxnSpPr>
            <a:cxnSpLocks/>
          </p:cNvCxnSpPr>
          <p:nvPr/>
        </p:nvCxnSpPr>
        <p:spPr bwMode="auto">
          <a:xfrm flipV="1">
            <a:off x="4288422" y="2761803"/>
            <a:ext cx="360040" cy="1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FDF0F0E-16DA-456D-A234-18C301422B6A}"/>
              </a:ext>
            </a:extLst>
          </p:cNvPr>
          <p:cNvCxnSpPr>
            <a:cxnSpLocks/>
          </p:cNvCxnSpPr>
          <p:nvPr/>
        </p:nvCxnSpPr>
        <p:spPr bwMode="auto">
          <a:xfrm>
            <a:off x="3723372" y="6035087"/>
            <a:ext cx="548851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7030A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F473469-F5DB-43D7-B22B-27F670DD4BDC}"/>
              </a:ext>
            </a:extLst>
          </p:cNvPr>
          <p:cNvCxnSpPr>
            <a:cxnSpLocks/>
          </p:cNvCxnSpPr>
          <p:nvPr/>
        </p:nvCxnSpPr>
        <p:spPr bwMode="auto">
          <a:xfrm>
            <a:off x="3723372" y="6028378"/>
            <a:ext cx="0" cy="56897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7030A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3">
            <a:extLst>
              <a:ext uri="{FF2B5EF4-FFF2-40B4-BE49-F238E27FC236}">
                <a16:creationId xmlns:a16="http://schemas.microsoft.com/office/drawing/2014/main" id="{7A5E4D28-4D4E-483A-B063-6B0AF6912090}"/>
              </a:ext>
            </a:extLst>
          </p:cNvPr>
          <p:cNvSpPr txBox="1"/>
          <p:nvPr/>
        </p:nvSpPr>
        <p:spPr>
          <a:xfrm>
            <a:off x="2474791" y="2564367"/>
            <a:ext cx="2935039" cy="41397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40861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 dirty="0"/>
              <a:t> Plans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7C69D1B-6300-4C1D-9ED0-08CEBA078389}"/>
              </a:ext>
            </a:extLst>
          </p:cNvPr>
          <p:cNvSpPr/>
          <p:nvPr/>
        </p:nvSpPr>
        <p:spPr>
          <a:xfrm>
            <a:off x="2279576" y="561523"/>
            <a:ext cx="97210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Example 2</a:t>
            </a:r>
          </a:p>
          <a:p>
            <a:r>
              <a:rPr lang="en-GB" sz="2400" dirty="0"/>
              <a:t>Veronica makes a rough sketch of her bedroom and measures the lengths of the walls.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Draw an accurate plan of Veronica's bedroom, using a scale of  1 : 50.</a:t>
            </a:r>
          </a:p>
          <a:p>
            <a:r>
              <a:rPr lang="en-GB" b="1" dirty="0"/>
              <a:t>Solution</a:t>
            </a:r>
          </a:p>
          <a:p>
            <a:r>
              <a:rPr lang="en-GB" sz="2400" dirty="0">
                <a:solidFill>
                  <a:srgbClr val="FF0000"/>
                </a:solidFill>
              </a:rPr>
              <a:t>A scale of 1 : 50 means that 1 cm on the plan will represent an actual distance of 50 cm. (All the distances on the sketch are in m and need to be divided  by 0.5 to convert them to cm for the plan)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6E8022-A085-4FBA-9DA5-13552202AE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3592" y="1700808"/>
            <a:ext cx="3030015" cy="23762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37C34C-C1EC-4AF4-BFD4-A28DD714043A}"/>
              </a:ext>
            </a:extLst>
          </p:cNvPr>
          <p:cNvSpPr txBox="1"/>
          <p:nvPr/>
        </p:nvSpPr>
        <p:spPr>
          <a:xfrm>
            <a:off x="2301309" y="6097551"/>
            <a:ext cx="9597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0000"/>
                </a:solidFill>
              </a:rPr>
              <a:t>Eg.</a:t>
            </a:r>
            <a:r>
              <a:rPr lang="en-GB" sz="2400" dirty="0">
                <a:solidFill>
                  <a:srgbClr val="FF0000"/>
                </a:solidFill>
              </a:rPr>
              <a:t> 3m ÷ 0.5m = 6 cm, hence double the distances on the sketch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380DCE-7600-4487-8B11-0BE545E7E2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4413" y="1452701"/>
            <a:ext cx="2986235" cy="26134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369FEDD-A3E6-44FE-B5C2-E108E0D88404}"/>
              </a:ext>
            </a:extLst>
          </p:cNvPr>
          <p:cNvSpPr txBox="1"/>
          <p:nvPr/>
        </p:nvSpPr>
        <p:spPr>
          <a:xfrm>
            <a:off x="8162470" y="3847737"/>
            <a:ext cx="816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7cm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3A3E5C-0F30-4064-922C-FE68B6E0D87E}"/>
              </a:ext>
            </a:extLst>
          </p:cNvPr>
          <p:cNvSpPr/>
          <p:nvPr/>
        </p:nvSpPr>
        <p:spPr>
          <a:xfrm>
            <a:off x="8184232" y="1279586"/>
            <a:ext cx="7393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6 cm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F905EF-7F8C-423C-981E-104378EA24C4}"/>
              </a:ext>
            </a:extLst>
          </p:cNvPr>
          <p:cNvSpPr/>
          <p:nvPr/>
        </p:nvSpPr>
        <p:spPr>
          <a:xfrm>
            <a:off x="6712002" y="2132856"/>
            <a:ext cx="9525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6.4 cm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F73F29-3AE5-4FAA-B098-7383D435111A}"/>
              </a:ext>
            </a:extLst>
          </p:cNvPr>
          <p:cNvSpPr/>
          <p:nvPr/>
        </p:nvSpPr>
        <p:spPr>
          <a:xfrm>
            <a:off x="9610914" y="1800482"/>
            <a:ext cx="9525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2.6 cm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17A479-E41B-466D-A571-63A884E05603}"/>
              </a:ext>
            </a:extLst>
          </p:cNvPr>
          <p:cNvSpPr/>
          <p:nvPr/>
        </p:nvSpPr>
        <p:spPr>
          <a:xfrm>
            <a:off x="9275555" y="2597252"/>
            <a:ext cx="9525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3.6 cm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BD7672-5BC9-495D-8162-FC168FAAACBE}"/>
              </a:ext>
            </a:extLst>
          </p:cNvPr>
          <p:cNvSpPr/>
          <p:nvPr/>
        </p:nvSpPr>
        <p:spPr>
          <a:xfrm>
            <a:off x="9641909" y="3394022"/>
            <a:ext cx="9525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2.4 cm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E9E90A-5ED5-4E29-ACF5-940A7FCBD61B}"/>
              </a:ext>
            </a:extLst>
          </p:cNvPr>
          <p:cNvSpPr/>
          <p:nvPr/>
        </p:nvSpPr>
        <p:spPr>
          <a:xfrm>
            <a:off x="6235749" y="3181375"/>
            <a:ext cx="9525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 0.8cm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7A6078-ABDC-4C87-AB10-925AECB8BAF9}"/>
              </a:ext>
            </a:extLst>
          </p:cNvPr>
          <p:cNvSpPr/>
          <p:nvPr/>
        </p:nvSpPr>
        <p:spPr>
          <a:xfrm>
            <a:off x="8975747" y="1957797"/>
            <a:ext cx="7393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 cm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BB2543F-8770-4069-B9AA-E01393F265E5}"/>
              </a:ext>
            </a:extLst>
          </p:cNvPr>
          <p:cNvSpPr/>
          <p:nvPr/>
        </p:nvSpPr>
        <p:spPr>
          <a:xfrm>
            <a:off x="8951424" y="3208282"/>
            <a:ext cx="7393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 cm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BF0BD2-754A-492C-AF10-DA87040B6CF1}"/>
              </a:ext>
            </a:extLst>
          </p:cNvPr>
          <p:cNvSpPr/>
          <p:nvPr/>
        </p:nvSpPr>
        <p:spPr>
          <a:xfrm>
            <a:off x="6851095" y="2916013"/>
            <a:ext cx="7393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 cm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868522-7B66-4390-B215-0E7DB1DBF585}"/>
              </a:ext>
            </a:extLst>
          </p:cNvPr>
          <p:cNvSpPr txBox="1"/>
          <p:nvPr/>
        </p:nvSpPr>
        <p:spPr>
          <a:xfrm>
            <a:off x="3394153" y="2597252"/>
            <a:ext cx="1124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Sketch</a:t>
            </a:r>
          </a:p>
        </p:txBody>
      </p:sp>
      <p:sp>
        <p:nvSpPr>
          <p:cNvPr id="20" name="TextBox 3">
            <a:extLst>
              <a:ext uri="{FF2B5EF4-FFF2-40B4-BE49-F238E27FC236}">
                <a16:creationId xmlns:a16="http://schemas.microsoft.com/office/drawing/2014/main" id="{7A5E4D28-4D4E-483A-B063-6B0AF6912090}"/>
              </a:ext>
            </a:extLst>
          </p:cNvPr>
          <p:cNvSpPr txBox="1"/>
          <p:nvPr/>
        </p:nvSpPr>
        <p:spPr>
          <a:xfrm>
            <a:off x="2414328" y="1707752"/>
            <a:ext cx="3039280" cy="235844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1653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19736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 dirty="0"/>
              <a:t> Skill Check: Plans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08F0A01-DBDB-48A1-B78D-DD1B70225713}"/>
              </a:ext>
            </a:extLst>
          </p:cNvPr>
          <p:cNvSpPr/>
          <p:nvPr/>
        </p:nvSpPr>
        <p:spPr>
          <a:xfrm>
            <a:off x="2351584" y="846375"/>
            <a:ext cx="88806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1.	This is a plan of a temporary building at a school.  It is drawn using a scale of  1 : 100. What are the actual measurements of:</a:t>
            </a:r>
          </a:p>
          <a:p>
            <a:r>
              <a:rPr lang="en-GB" sz="2400" dirty="0"/>
              <a:t>(a)	the length of the classroom,</a:t>
            </a:r>
          </a:p>
          <a:p>
            <a:r>
              <a:rPr lang="en-GB" sz="2400" dirty="0"/>
              <a:t>(b)	the width of the classroom,</a:t>
            </a:r>
          </a:p>
          <a:p>
            <a:pPr marL="457200" indent="-457200">
              <a:buAutoNum type="alphaLcParenBoth" startAt="3"/>
            </a:pPr>
            <a:r>
              <a:rPr lang="en-GB" sz="2400" dirty="0"/>
              <a:t>the dimensions of the lobby,</a:t>
            </a:r>
          </a:p>
          <a:p>
            <a:pPr marL="457200" indent="-457200">
              <a:buAutoNum type="alphaLcParenBoth" startAt="3"/>
            </a:pPr>
            <a:endParaRPr lang="en-GB" sz="2400" dirty="0"/>
          </a:p>
          <a:p>
            <a:r>
              <a:rPr lang="en-GB" sz="2400" dirty="0"/>
              <a:t>(d)	the dimensions of the store?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C8DC8B-76BF-4AD6-AAA8-AE77CF4AE6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5832" y="1696459"/>
            <a:ext cx="2980878" cy="467878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124DE57-9A7C-44B0-AA3F-0034DD010E11}"/>
              </a:ext>
            </a:extLst>
          </p:cNvPr>
          <p:cNvSpPr/>
          <p:nvPr/>
        </p:nvSpPr>
        <p:spPr>
          <a:xfrm>
            <a:off x="2375662" y="3789025"/>
            <a:ext cx="52684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2. Adam draws a plan of his bedroom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3EDD5F-1338-4EA6-91CA-318835AC8C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7366" y="4259443"/>
            <a:ext cx="2182275" cy="253706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2ED1F96-B511-436A-AED6-DD5CFF2C9807}"/>
              </a:ext>
            </a:extLst>
          </p:cNvPr>
          <p:cNvSpPr/>
          <p:nvPr/>
        </p:nvSpPr>
        <p:spPr>
          <a:xfrm>
            <a:off x="2413687" y="4154304"/>
            <a:ext cx="24806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using a scale of 1 : 200.  Find the actual lengths of the walls in his bedroom.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870A574-5FBC-4C1F-B180-16EB2BD63436}"/>
              </a:ext>
            </a:extLst>
          </p:cNvPr>
          <p:cNvCxnSpPr>
            <a:cxnSpLocks/>
          </p:cNvCxnSpPr>
          <p:nvPr/>
        </p:nvCxnSpPr>
        <p:spPr bwMode="auto">
          <a:xfrm>
            <a:off x="8328248" y="2420888"/>
            <a:ext cx="2449513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ADE082A-A2FB-4A1C-8959-E3A0AC0D69AC}"/>
              </a:ext>
            </a:extLst>
          </p:cNvPr>
          <p:cNvCxnSpPr>
            <a:cxnSpLocks/>
          </p:cNvCxnSpPr>
          <p:nvPr/>
        </p:nvCxnSpPr>
        <p:spPr bwMode="auto">
          <a:xfrm>
            <a:off x="11230266" y="1916832"/>
            <a:ext cx="0" cy="345638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756D52C-32BC-4928-AC7F-6BDE528E9500}"/>
              </a:ext>
            </a:extLst>
          </p:cNvPr>
          <p:cNvCxnSpPr>
            <a:cxnSpLocks/>
          </p:cNvCxnSpPr>
          <p:nvPr/>
        </p:nvCxnSpPr>
        <p:spPr bwMode="auto">
          <a:xfrm>
            <a:off x="8328248" y="5229200"/>
            <a:ext cx="1296144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F93F51F-5555-40C6-BCAD-720CBAC273AC}"/>
              </a:ext>
            </a:extLst>
          </p:cNvPr>
          <p:cNvCxnSpPr>
            <a:cxnSpLocks/>
          </p:cNvCxnSpPr>
          <p:nvPr/>
        </p:nvCxnSpPr>
        <p:spPr bwMode="auto">
          <a:xfrm>
            <a:off x="9697020" y="5229200"/>
            <a:ext cx="1080741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799F2B3-1FA7-41FB-9E9D-C1EB4267B001}"/>
              </a:ext>
            </a:extLst>
          </p:cNvPr>
          <p:cNvCxnSpPr>
            <a:cxnSpLocks/>
          </p:cNvCxnSpPr>
          <p:nvPr/>
        </p:nvCxnSpPr>
        <p:spPr bwMode="auto">
          <a:xfrm>
            <a:off x="8256240" y="5445224"/>
            <a:ext cx="0" cy="64807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5ADA7C7-65FB-44C8-8240-40D64FBCDC0F}"/>
              </a:ext>
            </a:extLst>
          </p:cNvPr>
          <p:cNvSpPr txBox="1"/>
          <p:nvPr/>
        </p:nvSpPr>
        <p:spPr>
          <a:xfrm>
            <a:off x="6709555" y="5625083"/>
            <a:ext cx="864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 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D3FC1D3-6D38-4265-A485-64A579AFB3C7}"/>
              </a:ext>
            </a:extLst>
          </p:cNvPr>
          <p:cNvSpPr/>
          <p:nvPr/>
        </p:nvSpPr>
        <p:spPr>
          <a:xfrm>
            <a:off x="7033027" y="4970430"/>
            <a:ext cx="6110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6 m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9FDCBD-52EF-4A63-9F94-7DC4D6B93BB5}"/>
              </a:ext>
            </a:extLst>
          </p:cNvPr>
          <p:cNvSpPr/>
          <p:nvPr/>
        </p:nvSpPr>
        <p:spPr>
          <a:xfrm>
            <a:off x="6052682" y="4349085"/>
            <a:ext cx="6110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8 m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90857B2-DA2F-405F-B59B-FF7E487F65A7}"/>
              </a:ext>
            </a:extLst>
          </p:cNvPr>
          <p:cNvSpPr/>
          <p:nvPr/>
        </p:nvSpPr>
        <p:spPr>
          <a:xfrm>
            <a:off x="5501941" y="4862891"/>
            <a:ext cx="6110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4 m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E47459A-3837-4A88-8A89-E46F7960A9BB}"/>
              </a:ext>
            </a:extLst>
          </p:cNvPr>
          <p:cNvSpPr/>
          <p:nvPr/>
        </p:nvSpPr>
        <p:spPr>
          <a:xfrm>
            <a:off x="5464216" y="5825138"/>
            <a:ext cx="6110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4 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71D628F-FFF8-445E-9C4C-844021160C6D}"/>
              </a:ext>
            </a:extLst>
          </p:cNvPr>
          <p:cNvSpPr/>
          <p:nvPr/>
        </p:nvSpPr>
        <p:spPr>
          <a:xfrm>
            <a:off x="6033941" y="6309320"/>
            <a:ext cx="6110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6 m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1159687-3B8E-4510-A688-C196F588C779}"/>
              </a:ext>
            </a:extLst>
          </p:cNvPr>
          <p:cNvSpPr/>
          <p:nvPr/>
        </p:nvSpPr>
        <p:spPr>
          <a:xfrm>
            <a:off x="9105728" y="2025072"/>
            <a:ext cx="7346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11 m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83181A4-B823-4C78-9023-BD76B5C77AA2}"/>
              </a:ext>
            </a:extLst>
          </p:cNvPr>
          <p:cNvSpPr/>
          <p:nvPr/>
        </p:nvSpPr>
        <p:spPr>
          <a:xfrm>
            <a:off x="11236193" y="3416299"/>
            <a:ext cx="7537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15 m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942F4EA-1634-469F-B9AB-BED2BD16E63C}"/>
              </a:ext>
            </a:extLst>
          </p:cNvPr>
          <p:cNvSpPr/>
          <p:nvPr/>
        </p:nvSpPr>
        <p:spPr>
          <a:xfrm>
            <a:off x="7645175" y="5527977"/>
            <a:ext cx="6110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 m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97BFE36-B8BC-4258-BCB7-EA7C504EEB67}"/>
              </a:ext>
            </a:extLst>
          </p:cNvPr>
          <p:cNvSpPr/>
          <p:nvPr/>
        </p:nvSpPr>
        <p:spPr>
          <a:xfrm>
            <a:off x="8670787" y="4811944"/>
            <a:ext cx="6110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6 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3ABC381-17BE-401E-8DA0-B6C174B9B71A}"/>
              </a:ext>
            </a:extLst>
          </p:cNvPr>
          <p:cNvSpPr/>
          <p:nvPr/>
        </p:nvSpPr>
        <p:spPr>
          <a:xfrm>
            <a:off x="9917185" y="4816238"/>
            <a:ext cx="6110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 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EB94E67-7644-4C9B-A872-6F4927726352}"/>
              </a:ext>
            </a:extLst>
          </p:cNvPr>
          <p:cNvSpPr/>
          <p:nvPr/>
        </p:nvSpPr>
        <p:spPr>
          <a:xfrm>
            <a:off x="6725733" y="1625031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15 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5E09334-D606-45E0-B581-6BDB7FC303B2}"/>
              </a:ext>
            </a:extLst>
          </p:cNvPr>
          <p:cNvSpPr/>
          <p:nvPr/>
        </p:nvSpPr>
        <p:spPr>
          <a:xfrm>
            <a:off x="6696395" y="2015032"/>
            <a:ext cx="846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11 m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E214968-CF5B-41B3-B538-617E955265EC}"/>
              </a:ext>
            </a:extLst>
          </p:cNvPr>
          <p:cNvSpPr/>
          <p:nvPr/>
        </p:nvSpPr>
        <p:spPr>
          <a:xfrm>
            <a:off x="5255742" y="2667453"/>
            <a:ext cx="1705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 m by 6 m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0F76E44-28A5-4B2E-8E84-2C32217A779F}"/>
              </a:ext>
            </a:extLst>
          </p:cNvPr>
          <p:cNvSpPr/>
          <p:nvPr/>
        </p:nvSpPr>
        <p:spPr>
          <a:xfrm>
            <a:off x="5276483" y="3391165"/>
            <a:ext cx="1705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 m by 5 m</a:t>
            </a:r>
          </a:p>
        </p:txBody>
      </p:sp>
      <p:sp>
        <p:nvSpPr>
          <p:cNvPr id="39" name="TextBox 3">
            <a:extLst>
              <a:ext uri="{FF2B5EF4-FFF2-40B4-BE49-F238E27FC236}">
                <a16:creationId xmlns:a16="http://schemas.microsoft.com/office/drawing/2014/main" id="{7A5E4D28-4D4E-483A-B063-6B0AF6912090}"/>
              </a:ext>
            </a:extLst>
          </p:cNvPr>
          <p:cNvSpPr txBox="1"/>
          <p:nvPr/>
        </p:nvSpPr>
        <p:spPr>
          <a:xfrm>
            <a:off x="8077143" y="1694494"/>
            <a:ext cx="2988863" cy="46787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40" name="TextBox 3">
            <a:extLst>
              <a:ext uri="{FF2B5EF4-FFF2-40B4-BE49-F238E27FC236}">
                <a16:creationId xmlns:a16="http://schemas.microsoft.com/office/drawing/2014/main" id="{7A5E4D28-4D4E-483A-B063-6B0AF6912090}"/>
              </a:ext>
            </a:extLst>
          </p:cNvPr>
          <p:cNvSpPr txBox="1"/>
          <p:nvPr/>
        </p:nvSpPr>
        <p:spPr>
          <a:xfrm>
            <a:off x="5317648" y="4248460"/>
            <a:ext cx="2191993" cy="254805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0782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 dirty="0"/>
              <a:t> Skill Check: Plans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382F81F-7E10-4E34-9A31-8338EB438977}"/>
              </a:ext>
            </a:extLst>
          </p:cNvPr>
          <p:cNvSpPr/>
          <p:nvPr/>
        </p:nvSpPr>
        <p:spPr>
          <a:xfrm>
            <a:off x="2207568" y="703174"/>
            <a:ext cx="9768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3.	Alice draws this sketch of her bedroom. The doorway is 0.7 m wide.</a:t>
            </a:r>
          </a:p>
          <a:p>
            <a:r>
              <a:rPr lang="en-GB" sz="2400" dirty="0"/>
              <a:t>(a)	Draw a plan of this room using a scale of  1 : 50.</a:t>
            </a:r>
          </a:p>
          <a:p>
            <a:r>
              <a:rPr lang="en-GB" sz="2400" dirty="0"/>
              <a:t>(b)	Calculate the actual length of the wall that is not at right angles to the other walls.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0B2E08-96BC-446E-96B1-B7AE84EFE7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5877" y="2025253"/>
            <a:ext cx="3140453" cy="203709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F89546E-B1E5-4B3C-A892-35DE5DC95A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60848" y="2025921"/>
            <a:ext cx="2773448" cy="209070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4A49BB6-20FC-4137-85E5-6DE6E89DBFA8}"/>
              </a:ext>
            </a:extLst>
          </p:cNvPr>
          <p:cNvSpPr/>
          <p:nvPr/>
        </p:nvSpPr>
        <p:spPr>
          <a:xfrm>
            <a:off x="2351584" y="4291713"/>
            <a:ext cx="62954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4.	This diagram shows the plan of a room, drawn using a scale of 1 : 200. Calculate:</a:t>
            </a:r>
          </a:p>
          <a:p>
            <a:r>
              <a:rPr lang="en-GB" sz="2400" dirty="0"/>
              <a:t>(a)	the perimeter of the room,</a:t>
            </a:r>
          </a:p>
          <a:p>
            <a:r>
              <a:rPr lang="en-GB" sz="2400" dirty="0"/>
              <a:t>(b)	the total floor area of the room,</a:t>
            </a:r>
          </a:p>
          <a:p>
            <a:r>
              <a:rPr lang="en-GB" sz="2400" dirty="0"/>
              <a:t>(c)	the length of the longest straight line that could be drawn on the floor of the room.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101815-CBC9-4548-853C-D6C0CA88FD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13482" y="4255127"/>
            <a:ext cx="3360361" cy="239835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9565452-4C14-41DA-B2BA-C47DC5EBF5EF}"/>
              </a:ext>
            </a:extLst>
          </p:cNvPr>
          <p:cNvSpPr/>
          <p:nvPr/>
        </p:nvSpPr>
        <p:spPr>
          <a:xfrm>
            <a:off x="2052676" y="2938954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3C4FC8-AD49-444C-A24F-3037073E0AF9}"/>
              </a:ext>
            </a:extLst>
          </p:cNvPr>
          <p:cNvSpPr/>
          <p:nvPr/>
        </p:nvSpPr>
        <p:spPr>
          <a:xfrm>
            <a:off x="9041338" y="2135397"/>
            <a:ext cx="7393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6 cm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A97413-08EB-4BDC-AC49-B8F88260C1E0}"/>
              </a:ext>
            </a:extLst>
          </p:cNvPr>
          <p:cNvSpPr/>
          <p:nvPr/>
        </p:nvSpPr>
        <p:spPr>
          <a:xfrm>
            <a:off x="10858647" y="3129391"/>
            <a:ext cx="7393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 cm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2E0FEB-F2AD-4FB2-85C3-8B68072A5AB3}"/>
              </a:ext>
            </a:extLst>
          </p:cNvPr>
          <p:cNvSpPr/>
          <p:nvPr/>
        </p:nvSpPr>
        <p:spPr>
          <a:xfrm>
            <a:off x="8550403" y="2575292"/>
            <a:ext cx="9525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5.6 cm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3E4E04-520E-4606-912D-E225520316C9}"/>
              </a:ext>
            </a:extLst>
          </p:cNvPr>
          <p:cNvSpPr/>
          <p:nvPr/>
        </p:nvSpPr>
        <p:spPr>
          <a:xfrm>
            <a:off x="9467993" y="3598897"/>
            <a:ext cx="7393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7 cm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07C337-91F9-4DDA-93B1-244A0CA8C965}"/>
              </a:ext>
            </a:extLst>
          </p:cNvPr>
          <p:cNvSpPr/>
          <p:nvPr/>
        </p:nvSpPr>
        <p:spPr>
          <a:xfrm>
            <a:off x="7884362" y="3441700"/>
            <a:ext cx="9525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1.4 cm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4B3363-9B40-4A6C-A547-77C9D52DEBBC}"/>
              </a:ext>
            </a:extLst>
          </p:cNvPr>
          <p:cNvSpPr/>
          <p:nvPr/>
        </p:nvSpPr>
        <p:spPr>
          <a:xfrm>
            <a:off x="5492582" y="2798181"/>
            <a:ext cx="968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Sketch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4496DD-8099-4BE2-B17F-964A1E4D5FFE}"/>
              </a:ext>
            </a:extLst>
          </p:cNvPr>
          <p:cNvSpPr/>
          <p:nvPr/>
        </p:nvSpPr>
        <p:spPr>
          <a:xfrm>
            <a:off x="10620764" y="2072779"/>
            <a:ext cx="9525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2.2 cm</a:t>
            </a: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A43069-A8FE-4DF4-AC7E-37F16BAE56DC}"/>
              </a:ext>
            </a:extLst>
          </p:cNvPr>
          <p:cNvSpPr txBox="1"/>
          <p:nvPr/>
        </p:nvSpPr>
        <p:spPr>
          <a:xfrm>
            <a:off x="5334506" y="1959841"/>
            <a:ext cx="642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 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14143F5-E621-4DDA-9DD2-110E7B81FAB0}"/>
              </a:ext>
            </a:extLst>
          </p:cNvPr>
          <p:cNvCxnSpPr/>
          <p:nvPr/>
        </p:nvCxnSpPr>
        <p:spPr bwMode="auto">
          <a:xfrm>
            <a:off x="10284945" y="2142159"/>
            <a:ext cx="707599" cy="55456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EF29155-11C3-4B1A-A278-647BF198287B}"/>
              </a:ext>
            </a:extLst>
          </p:cNvPr>
          <p:cNvSpPr txBox="1"/>
          <p:nvPr/>
        </p:nvSpPr>
        <p:spPr>
          <a:xfrm>
            <a:off x="11563438" y="5064754"/>
            <a:ext cx="753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16m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AA0017C-3C00-48DA-A287-1DFE5D730E6C}"/>
              </a:ext>
            </a:extLst>
          </p:cNvPr>
          <p:cNvSpPr/>
          <p:nvPr/>
        </p:nvSpPr>
        <p:spPr>
          <a:xfrm>
            <a:off x="9682597" y="5954771"/>
            <a:ext cx="6110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4 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A87E847-CA46-460E-9EDF-008714001013}"/>
              </a:ext>
            </a:extLst>
          </p:cNvPr>
          <p:cNvSpPr/>
          <p:nvPr/>
        </p:nvSpPr>
        <p:spPr>
          <a:xfrm>
            <a:off x="10609108" y="6303499"/>
            <a:ext cx="7537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12 m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645AD11-7EE2-43A5-8E90-0F396B24BF3D}"/>
              </a:ext>
            </a:extLst>
          </p:cNvPr>
          <p:cNvSpPr/>
          <p:nvPr/>
        </p:nvSpPr>
        <p:spPr>
          <a:xfrm>
            <a:off x="8201841" y="5045765"/>
            <a:ext cx="7537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12 m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20BAA62-10A9-4D60-8D3B-A54077707200}"/>
              </a:ext>
            </a:extLst>
          </p:cNvPr>
          <p:cNvSpPr/>
          <p:nvPr/>
        </p:nvSpPr>
        <p:spPr>
          <a:xfrm>
            <a:off x="9988129" y="4172382"/>
            <a:ext cx="7537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20 m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CEA0EB7-6DE5-4FD3-8A3A-A98189A88AFC}"/>
              </a:ext>
            </a:extLst>
          </p:cNvPr>
          <p:cNvSpPr/>
          <p:nvPr/>
        </p:nvSpPr>
        <p:spPr>
          <a:xfrm>
            <a:off x="9052685" y="5868584"/>
            <a:ext cx="683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12m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54A88BD-63EE-4CC6-B4DD-53BA5629469D}"/>
              </a:ext>
            </a:extLst>
          </p:cNvPr>
          <p:cNvSpPr/>
          <p:nvPr/>
        </p:nvSpPr>
        <p:spPr>
          <a:xfrm>
            <a:off x="11085808" y="4208197"/>
            <a:ext cx="6110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4 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4C94F14-C129-451A-B9FE-D6DB55C555FC}"/>
              </a:ext>
            </a:extLst>
          </p:cNvPr>
          <p:cNvSpPr/>
          <p:nvPr/>
        </p:nvSpPr>
        <p:spPr bwMode="auto">
          <a:xfrm>
            <a:off x="8904312" y="4544201"/>
            <a:ext cx="2743926" cy="136044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2AC5FEB-D41D-4B79-B189-F7F31CF52B41}"/>
              </a:ext>
            </a:extLst>
          </p:cNvPr>
          <p:cNvSpPr/>
          <p:nvPr/>
        </p:nvSpPr>
        <p:spPr bwMode="auto">
          <a:xfrm>
            <a:off x="10284945" y="5904645"/>
            <a:ext cx="1363293" cy="471359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956418A-3BB8-4324-8E76-C8C5DEFB7A36}"/>
                  </a:ext>
                </a:extLst>
              </p:cNvPr>
              <p:cNvSpPr txBox="1"/>
              <p:nvPr/>
            </p:nvSpPr>
            <p:spPr>
              <a:xfrm>
                <a:off x="10124491" y="4959342"/>
                <a:ext cx="112211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288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956418A-3BB8-4324-8E76-C8C5DEFB7A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4491" y="4959342"/>
                <a:ext cx="1122110" cy="400110"/>
              </a:xfrm>
              <a:prstGeom prst="rect">
                <a:avLst/>
              </a:prstGeom>
              <a:blipFill>
                <a:blip r:embed="rId7"/>
                <a:stretch>
                  <a:fillRect l="-5978" t="-7692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0E35F6F-3125-4894-BDEB-DC1FCDC5199D}"/>
                  </a:ext>
                </a:extLst>
              </p:cNvPr>
              <p:cNvSpPr/>
              <p:nvPr/>
            </p:nvSpPr>
            <p:spPr>
              <a:xfrm>
                <a:off x="10549283" y="5945391"/>
                <a:ext cx="87338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/>
                  <a:t>48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en-GB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0E35F6F-3125-4894-BDEB-DC1FCDC519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9283" y="5945391"/>
                <a:ext cx="873381" cy="400110"/>
              </a:xfrm>
              <a:prstGeom prst="rect">
                <a:avLst/>
              </a:prstGeom>
              <a:blipFill>
                <a:blip r:embed="rId8"/>
                <a:stretch>
                  <a:fillRect l="-7692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637D56D3-FADC-435C-8406-873B4691B4E7}"/>
              </a:ext>
            </a:extLst>
          </p:cNvPr>
          <p:cNvSpPr txBox="1"/>
          <p:nvPr/>
        </p:nvSpPr>
        <p:spPr>
          <a:xfrm>
            <a:off x="6539077" y="5040291"/>
            <a:ext cx="972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80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8E6D3C9-7307-4479-8DD9-465E41903DEC}"/>
                  </a:ext>
                </a:extLst>
              </p:cNvPr>
              <p:cNvSpPr txBox="1"/>
              <p:nvPr/>
            </p:nvSpPr>
            <p:spPr>
              <a:xfrm>
                <a:off x="7139826" y="5406919"/>
                <a:ext cx="13088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336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en-GB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8E6D3C9-7307-4479-8DD9-465E41903D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9826" y="5406919"/>
                <a:ext cx="1308863" cy="461665"/>
              </a:xfrm>
              <a:prstGeom prst="rect">
                <a:avLst/>
              </a:prstGeom>
              <a:blipFill>
                <a:blip r:embed="rId9"/>
                <a:stretch>
                  <a:fillRect l="-6977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578B047F-AE1C-43B9-85EE-52CCB3009C90}"/>
              </a:ext>
            </a:extLst>
          </p:cNvPr>
          <p:cNvSpPr txBox="1"/>
          <p:nvPr/>
        </p:nvSpPr>
        <p:spPr>
          <a:xfrm rot="2035191">
            <a:off x="9803940" y="5389447"/>
            <a:ext cx="8624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29 m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ACEE1C9-D261-4003-B972-9D7924147393}"/>
              </a:ext>
            </a:extLst>
          </p:cNvPr>
          <p:cNvSpPr/>
          <p:nvPr/>
        </p:nvSpPr>
        <p:spPr>
          <a:xfrm>
            <a:off x="7810919" y="6124720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29 m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37F7AC4-1365-4C0E-A0CC-48E3CB5BB5C8}"/>
              </a:ext>
            </a:extLst>
          </p:cNvPr>
          <p:cNvCxnSpPr/>
          <p:nvPr/>
        </p:nvCxnSpPr>
        <p:spPr bwMode="auto">
          <a:xfrm>
            <a:off x="8946842" y="4550132"/>
            <a:ext cx="2693640" cy="183180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4" name="TextBox 3">
            <a:extLst>
              <a:ext uri="{FF2B5EF4-FFF2-40B4-BE49-F238E27FC236}">
                <a16:creationId xmlns:a16="http://schemas.microsoft.com/office/drawing/2014/main" id="{7A5E4D28-4D4E-483A-B063-6B0AF6912090}"/>
              </a:ext>
            </a:extLst>
          </p:cNvPr>
          <p:cNvSpPr txBox="1"/>
          <p:nvPr/>
        </p:nvSpPr>
        <p:spPr>
          <a:xfrm>
            <a:off x="4421881" y="2028434"/>
            <a:ext cx="3144449" cy="203391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45" name="TextBox 3">
            <a:extLst>
              <a:ext uri="{FF2B5EF4-FFF2-40B4-BE49-F238E27FC236}">
                <a16:creationId xmlns:a16="http://schemas.microsoft.com/office/drawing/2014/main" id="{7A5E4D28-4D4E-483A-B063-6B0AF6912090}"/>
              </a:ext>
            </a:extLst>
          </p:cNvPr>
          <p:cNvSpPr txBox="1"/>
          <p:nvPr/>
        </p:nvSpPr>
        <p:spPr>
          <a:xfrm>
            <a:off x="8360848" y="1987167"/>
            <a:ext cx="2773681" cy="21539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46" name="TextBox 3">
            <a:extLst>
              <a:ext uri="{FF2B5EF4-FFF2-40B4-BE49-F238E27FC236}">
                <a16:creationId xmlns:a16="http://schemas.microsoft.com/office/drawing/2014/main" id="{7A5E4D28-4D4E-483A-B063-6B0AF6912090}"/>
              </a:ext>
            </a:extLst>
          </p:cNvPr>
          <p:cNvSpPr txBox="1"/>
          <p:nvPr/>
        </p:nvSpPr>
        <p:spPr>
          <a:xfrm>
            <a:off x="8613482" y="4255128"/>
            <a:ext cx="3372706" cy="23840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3388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9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6" grpId="0" animBg="1"/>
      <p:bldP spid="37" grpId="0" animBg="1"/>
      <p:bldP spid="38" grpId="0"/>
      <p:bldP spid="39" grpId="0"/>
      <p:bldP spid="40" grpId="0"/>
      <p:bldP spid="41" grpId="0"/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575720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 dirty="0"/>
              <a:t> Skill Check: Plans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7BE97A-8842-4E9D-91D4-95B470C81CBD}"/>
              </a:ext>
            </a:extLst>
          </p:cNvPr>
          <p:cNvSpPr/>
          <p:nvPr/>
        </p:nvSpPr>
        <p:spPr>
          <a:xfrm>
            <a:off x="2351584" y="745133"/>
            <a:ext cx="94330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5. </a:t>
            </a:r>
            <a:r>
              <a:rPr lang="en-GB" sz="2400" dirty="0" err="1"/>
              <a:t>Jai's</a:t>
            </a:r>
            <a:r>
              <a:rPr lang="en-GB" sz="2400" dirty="0"/>
              <a:t> garage is 3 m wide and 8 m long.  What would be the dimensions of this garage on a plan with a scale of:</a:t>
            </a:r>
          </a:p>
          <a:p>
            <a:pPr marL="457200" indent="-457200">
              <a:buAutoNum type="alphaLcParenBoth"/>
            </a:pPr>
            <a:r>
              <a:rPr lang="en-GB" sz="2400" dirty="0"/>
              <a:t>1 to 100</a:t>
            </a:r>
          </a:p>
          <a:p>
            <a:pPr marL="457200" indent="-457200">
              <a:buAutoNum type="alphaLcParenBoth"/>
            </a:pPr>
            <a:endParaRPr lang="en-GB" sz="2400" dirty="0"/>
          </a:p>
          <a:p>
            <a:r>
              <a:rPr lang="en-GB" sz="2400" dirty="0"/>
              <a:t>6. On a plan with a scale of 1 : 50, the floor of a rectangular cupboard is shown with dimensions 2.5 cm by 3.6 cm.  What are the actual dimensions of the floor?  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73E41E-6AF2-4166-B453-91594BE63E63}"/>
              </a:ext>
            </a:extLst>
          </p:cNvPr>
          <p:cNvSpPr/>
          <p:nvPr/>
        </p:nvSpPr>
        <p:spPr>
          <a:xfrm>
            <a:off x="4853123" y="1486764"/>
            <a:ext cx="1751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(b)	1 to 200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ADD299-3C55-40DA-A111-4BDB97F896C2}"/>
              </a:ext>
            </a:extLst>
          </p:cNvPr>
          <p:cNvSpPr/>
          <p:nvPr/>
        </p:nvSpPr>
        <p:spPr>
          <a:xfrm>
            <a:off x="7386338" y="1486763"/>
            <a:ext cx="1579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(c)	1 to 50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A16D6C-3AC0-49C6-85F3-F8CFA6A27A1E}"/>
              </a:ext>
            </a:extLst>
          </p:cNvPr>
          <p:cNvSpPr/>
          <p:nvPr/>
        </p:nvSpPr>
        <p:spPr>
          <a:xfrm>
            <a:off x="9840416" y="1394319"/>
            <a:ext cx="1579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(d)	1 to 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96E026-9DBE-4F7A-B0D1-F35CF5707D31}"/>
              </a:ext>
            </a:extLst>
          </p:cNvPr>
          <p:cNvSpPr/>
          <p:nvPr/>
        </p:nvSpPr>
        <p:spPr>
          <a:xfrm>
            <a:off x="2387588" y="3447847"/>
            <a:ext cx="936104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7.	On a plan, an actual length of 5 m is represented by 25 cm.  What is the scale of the plan?</a:t>
            </a:r>
          </a:p>
          <a:p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BC8CB9-27FD-42AB-96A0-A5E47375B0C4}"/>
              </a:ext>
            </a:extLst>
          </p:cNvPr>
          <p:cNvSpPr/>
          <p:nvPr/>
        </p:nvSpPr>
        <p:spPr>
          <a:xfrm>
            <a:off x="2370818" y="4516378"/>
            <a:ext cx="86841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8.	A rectangular room has dimensions 4 cm by 5 cm on a plan with a scale of 1 : 120.</a:t>
            </a:r>
          </a:p>
          <a:p>
            <a:r>
              <a:rPr lang="en-GB" sz="2400" dirty="0"/>
              <a:t>(a)	What are the actual dimensions of the room in metres?</a:t>
            </a:r>
          </a:p>
          <a:p>
            <a:r>
              <a:rPr lang="en-GB" sz="2400" dirty="0"/>
              <a:t>(b)	What is the floor area of the room?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E781FC-55B9-4920-ABDD-59E73FAA6ED1}"/>
              </a:ext>
            </a:extLst>
          </p:cNvPr>
          <p:cNvSpPr txBox="1"/>
          <p:nvPr/>
        </p:nvSpPr>
        <p:spPr>
          <a:xfrm>
            <a:off x="2345980" y="1838721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3cm by 8 cm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01865D-2334-4C61-B162-44EBE97AB716}"/>
              </a:ext>
            </a:extLst>
          </p:cNvPr>
          <p:cNvSpPr/>
          <p:nvPr/>
        </p:nvSpPr>
        <p:spPr>
          <a:xfrm>
            <a:off x="4689572" y="1853128"/>
            <a:ext cx="2270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1.5 cm by 4 cm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35E106-2176-44A5-87A8-C31D8CF2ADCF}"/>
              </a:ext>
            </a:extLst>
          </p:cNvPr>
          <p:cNvSpPr/>
          <p:nvPr/>
        </p:nvSpPr>
        <p:spPr>
          <a:xfrm>
            <a:off x="7215105" y="1838003"/>
            <a:ext cx="2185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6 cm by 16 cm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82FFC4-67BA-4B61-902A-AC6AD3BA0913}"/>
              </a:ext>
            </a:extLst>
          </p:cNvPr>
          <p:cNvSpPr/>
          <p:nvPr/>
        </p:nvSpPr>
        <p:spPr>
          <a:xfrm>
            <a:off x="9637764" y="1838003"/>
            <a:ext cx="23567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30 cm by 80 cm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76BF69-26CE-46B0-AE4F-0C3160CE450D}"/>
              </a:ext>
            </a:extLst>
          </p:cNvPr>
          <p:cNvSpPr/>
          <p:nvPr/>
        </p:nvSpPr>
        <p:spPr>
          <a:xfrm>
            <a:off x="7068108" y="2983108"/>
            <a:ext cx="23903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1.25 m by 1.8 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C0BA47-1AA3-4E9D-8D13-12772F992209}"/>
              </a:ext>
            </a:extLst>
          </p:cNvPr>
          <p:cNvSpPr/>
          <p:nvPr/>
        </p:nvSpPr>
        <p:spPr>
          <a:xfrm>
            <a:off x="3121938" y="4124955"/>
            <a:ext cx="42562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 m is represented by 0.25 m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D348DEE-7FE3-4733-9F43-3AD376FCD7C0}"/>
              </a:ext>
            </a:extLst>
          </p:cNvPr>
          <p:cNvSpPr/>
          <p:nvPr/>
        </p:nvSpPr>
        <p:spPr>
          <a:xfrm>
            <a:off x="7582386" y="4124955"/>
            <a:ext cx="27671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The scale  is 1 : 20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3E837DD-B0D6-4A5D-AC8F-34CC4DB4A7C6}"/>
              </a:ext>
            </a:extLst>
          </p:cNvPr>
          <p:cNvSpPr/>
          <p:nvPr/>
        </p:nvSpPr>
        <p:spPr>
          <a:xfrm>
            <a:off x="2737156" y="6028293"/>
            <a:ext cx="2424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(a) 4.8 m by 6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5E1954B-B2B0-474E-8455-BF66C1052DC7}"/>
                  </a:ext>
                </a:extLst>
              </p:cNvPr>
              <p:cNvSpPr/>
              <p:nvPr/>
            </p:nvSpPr>
            <p:spPr>
              <a:xfrm>
                <a:off x="5736760" y="6040790"/>
                <a:ext cx="39010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(b) Area = 4.8 x 6 =28.8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en-GB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5E1954B-B2B0-474E-8455-BF66C1052D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6760" y="6040790"/>
                <a:ext cx="3901004" cy="461665"/>
              </a:xfrm>
              <a:prstGeom prst="rect">
                <a:avLst/>
              </a:prstGeom>
              <a:blipFill>
                <a:blip r:embed="rId4"/>
                <a:stretch>
                  <a:fillRect l="-2344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61756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 dirty="0"/>
              <a:t> Section 2: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have completed the </a:t>
            </a:r>
            <a:r>
              <a:rPr lang="en-US" altLang="en-US" sz="2400" b="1" dirty="0"/>
              <a:t>second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 dirty="0">
                <a:solidFill>
                  <a:srgbClr val="00B050"/>
                </a:solidFill>
              </a:rPr>
            </a:br>
            <a:r>
              <a:rPr lang="en-US" altLang="en-US" sz="2400" b="1" dirty="0">
                <a:solidFill>
                  <a:srgbClr val="00B050"/>
                </a:solidFill>
              </a:rPr>
              <a:t>click</a:t>
            </a:r>
            <a:r>
              <a:rPr lang="en-US" altLang="en-US" sz="2400" dirty="0">
                <a:solidFill>
                  <a:srgbClr val="00B050"/>
                </a:solidFill>
              </a:rPr>
              <a:t> to start the </a:t>
            </a:r>
            <a:r>
              <a:rPr lang="en-US" altLang="en-US" sz="2400" b="1" dirty="0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 dirty="0">
                <a:solidFill>
                  <a:srgbClr val="FFC000"/>
                </a:solidFill>
              </a:rPr>
            </a:br>
            <a:r>
              <a:rPr lang="en-US" altLang="en-US" sz="2400" dirty="0">
                <a:solidFill>
                  <a:srgbClr val="FFC000"/>
                </a:solidFill>
              </a:rPr>
              <a:t>press </a:t>
            </a:r>
            <a:r>
              <a:rPr lang="en-US" altLang="en-US" sz="2400" b="1" dirty="0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might also find it helpful to look at: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endParaRPr lang="en-US" altLang="en-US" sz="2400" dirty="0">
              <a:solidFill>
                <a:srgbClr val="FF0000"/>
              </a:solidFill>
            </a:endParaRPr>
          </a:p>
          <a:p>
            <a:pPr algn="ctr"/>
            <a:r>
              <a:rPr lang="en-US" altLang="en-US" sz="2400" b="1" dirty="0">
                <a:solidFill>
                  <a:srgbClr val="FF0000"/>
                </a:solidFill>
              </a:rPr>
              <a:t>Essential Information:</a:t>
            </a:r>
            <a:r>
              <a:rPr lang="en-US" altLang="en-US" sz="2400" dirty="0">
                <a:solidFill>
                  <a:srgbClr val="FF0000"/>
                </a:solidFill>
              </a:rPr>
              <a:t> press </a:t>
            </a:r>
            <a:r>
              <a:rPr lang="en-US" altLang="en-US" sz="2400" b="1" dirty="0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09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 dirty="0"/>
              <a:t> Maps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C3529BB-E073-4A45-8474-A708F76136C4}"/>
              </a:ext>
            </a:extLst>
          </p:cNvPr>
          <p:cNvSpPr/>
          <p:nvPr/>
        </p:nvSpPr>
        <p:spPr>
          <a:xfrm>
            <a:off x="2279576" y="764704"/>
            <a:ext cx="9704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Scales are used on maps in the same way that they are used in plans.  A scale of 1 : 50 000  is used on many Ordnance Survey maps.  This means that 1 cm on the map represents an actual distance of  50 000 cm (or 500 m or 0.5 km).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EA46FF-EB40-40F3-BFBF-271C94D986AC}"/>
              </a:ext>
            </a:extLst>
          </p:cNvPr>
          <p:cNvSpPr/>
          <p:nvPr/>
        </p:nvSpPr>
        <p:spPr>
          <a:xfrm>
            <a:off x="2279576" y="2334364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b="1" dirty="0"/>
              <a:t>Example 1</a:t>
            </a:r>
          </a:p>
          <a:p>
            <a:r>
              <a:rPr lang="en-GB" sz="2400" dirty="0"/>
              <a:t>This map shows roads linking 3 towns and is drawn using a scale of  1 : 300 000.</a:t>
            </a:r>
          </a:p>
          <a:p>
            <a:r>
              <a:rPr lang="en-GB" sz="2400" dirty="0"/>
              <a:t>What is the actual distance on a straight line between: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1479BF-0522-40F9-AB4F-1B92E75D1C94}"/>
              </a:ext>
            </a:extLst>
          </p:cNvPr>
          <p:cNvSpPr/>
          <p:nvPr/>
        </p:nvSpPr>
        <p:spPr>
          <a:xfrm>
            <a:off x="2279576" y="4108137"/>
            <a:ext cx="41936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(</a:t>
            </a:r>
            <a:r>
              <a:rPr lang="en-GB" sz="2400" dirty="0"/>
              <a:t>a)	Buxton and Ashbourne,</a:t>
            </a:r>
          </a:p>
          <a:p>
            <a:r>
              <a:rPr lang="en-GB" sz="2400" dirty="0"/>
              <a:t>(b)	Buxton and Leek?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983573-8910-4962-9BFB-7DF4341A2A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2478" y="2083693"/>
            <a:ext cx="2936176" cy="318819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7945B4B-656C-4093-A1D0-0DF3C834578C}"/>
              </a:ext>
            </a:extLst>
          </p:cNvPr>
          <p:cNvSpPr/>
          <p:nvPr/>
        </p:nvSpPr>
        <p:spPr>
          <a:xfrm>
            <a:off x="2286085" y="4977061"/>
            <a:ext cx="1412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Solution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7DF700D-1A2A-4E54-A4EA-03FB9855B833}"/>
              </a:ext>
            </a:extLst>
          </p:cNvPr>
          <p:cNvCxnSpPr>
            <a:cxnSpLocks/>
          </p:cNvCxnSpPr>
          <p:nvPr/>
        </p:nvCxnSpPr>
        <p:spPr bwMode="auto">
          <a:xfrm>
            <a:off x="8791200" y="2139451"/>
            <a:ext cx="1658154" cy="3068443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689C36-2EDE-48EA-A06C-9F3ADA4EB387}"/>
              </a:ext>
            </a:extLst>
          </p:cNvPr>
          <p:cNvCxnSpPr>
            <a:cxnSpLocks/>
          </p:cNvCxnSpPr>
          <p:nvPr/>
        </p:nvCxnSpPr>
        <p:spPr bwMode="auto">
          <a:xfrm flipH="1">
            <a:off x="8265246" y="2168088"/>
            <a:ext cx="522526" cy="2092341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B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B08FA67-4358-41CF-81F9-B5AAE0FA2F44}"/>
              </a:ext>
            </a:extLst>
          </p:cNvPr>
          <p:cNvSpPr txBox="1"/>
          <p:nvPr/>
        </p:nvSpPr>
        <p:spPr>
          <a:xfrm>
            <a:off x="9568317" y="307428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10 cm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B8D59E-8479-4A6F-A68C-13B76ED07B98}"/>
              </a:ext>
            </a:extLst>
          </p:cNvPr>
          <p:cNvSpPr/>
          <p:nvPr/>
        </p:nvSpPr>
        <p:spPr>
          <a:xfrm>
            <a:off x="8519473" y="3279043"/>
            <a:ext cx="7393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6 cm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59AB1A-19A5-4BA4-B191-10FEB1BC097D}"/>
              </a:ext>
            </a:extLst>
          </p:cNvPr>
          <p:cNvSpPr txBox="1"/>
          <p:nvPr/>
        </p:nvSpPr>
        <p:spPr>
          <a:xfrm>
            <a:off x="2286085" y="5381964"/>
            <a:ext cx="7802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(a) 10 x 300 000 = 3 000 000 cm = 30 000 m = 30 km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DC975E-94AA-4CC5-B68A-7D74C984EBE2}"/>
              </a:ext>
            </a:extLst>
          </p:cNvPr>
          <p:cNvSpPr/>
          <p:nvPr/>
        </p:nvSpPr>
        <p:spPr>
          <a:xfrm>
            <a:off x="2279576" y="5915789"/>
            <a:ext cx="85228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(b) 6 x 300 000 = 1 800 000 cm = 18 000 m = 180 km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7A5E4D28-4D4E-483A-B063-6B0AF6912090}"/>
              </a:ext>
            </a:extLst>
          </p:cNvPr>
          <p:cNvSpPr txBox="1"/>
          <p:nvPr/>
        </p:nvSpPr>
        <p:spPr>
          <a:xfrm>
            <a:off x="8182478" y="2083693"/>
            <a:ext cx="2936176" cy="32425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0807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 dirty="0"/>
              <a:t> Maps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684C0AD-B9EF-4E64-854D-C8EBB689B5BB}"/>
              </a:ext>
            </a:extLst>
          </p:cNvPr>
          <p:cNvSpPr/>
          <p:nvPr/>
        </p:nvSpPr>
        <p:spPr>
          <a:xfrm>
            <a:off x="2439849" y="669695"/>
            <a:ext cx="90730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Example 2</a:t>
            </a:r>
          </a:p>
          <a:p>
            <a:r>
              <a:rPr lang="en-GB" sz="2400" dirty="0"/>
              <a:t>The distance between two towns is 3.5 km.  How far apart would these towns be on a map with a scale of  1 : 50 000 ?</a:t>
            </a:r>
          </a:p>
          <a:p>
            <a:r>
              <a:rPr lang="en-GB" sz="2400" b="1" dirty="0"/>
              <a:t>Solution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021C77-00DC-49CB-83F2-A6AB9679E79A}"/>
              </a:ext>
            </a:extLst>
          </p:cNvPr>
          <p:cNvSpPr/>
          <p:nvPr/>
        </p:nvSpPr>
        <p:spPr>
          <a:xfrm>
            <a:off x="2450708" y="4523636"/>
            <a:ext cx="85901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Alternative solution: a scale of  1 : 50 000 means that 1 cm on the map represents 50 000 cm or 500 m or 0.5 km,  in reality.</a:t>
            </a:r>
          </a:p>
          <a:p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Distance on map = 3.5÷0.5 = 7 cm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302F26-87F8-4D6F-86E3-DF15830486FB}"/>
              </a:ext>
            </a:extLst>
          </p:cNvPr>
          <p:cNvSpPr/>
          <p:nvPr/>
        </p:nvSpPr>
        <p:spPr>
          <a:xfrm>
            <a:off x="2411398" y="2130369"/>
            <a:ext cx="35461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Actual distance = 3.5 km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5B522B-198F-4294-9666-03EB5FE1CCCE}"/>
              </a:ext>
            </a:extLst>
          </p:cNvPr>
          <p:cNvSpPr/>
          <p:nvPr/>
        </p:nvSpPr>
        <p:spPr>
          <a:xfrm>
            <a:off x="4583832" y="2534113"/>
            <a:ext cx="20585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= 3500 m</a:t>
            </a:r>
          </a:p>
          <a:p>
            <a:r>
              <a:rPr lang="en-GB" sz="2400" dirty="0">
                <a:solidFill>
                  <a:srgbClr val="FF0000"/>
                </a:solidFill>
              </a:rPr>
              <a:t>= 350 000 cm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B65766-4CB8-46AA-9E85-4267F92713E1}"/>
              </a:ext>
            </a:extLst>
          </p:cNvPr>
          <p:cNvSpPr/>
          <p:nvPr/>
        </p:nvSpPr>
        <p:spPr>
          <a:xfrm>
            <a:off x="2430974" y="3590276"/>
            <a:ext cx="27606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Distance on map =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1572BB-97BD-4194-BADA-DC54F19EACD8}"/>
              </a:ext>
            </a:extLst>
          </p:cNvPr>
          <p:cNvSpPr/>
          <p:nvPr/>
        </p:nvSpPr>
        <p:spPr>
          <a:xfrm>
            <a:off x="5191666" y="3597724"/>
            <a:ext cx="34804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350 000÷50 000 = 7cm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6CBFA2-C34B-47BE-8DEB-BEA1D8FD6BFD}"/>
              </a:ext>
            </a:extLst>
          </p:cNvPr>
          <p:cNvSpPr txBox="1"/>
          <p:nvPr/>
        </p:nvSpPr>
        <p:spPr>
          <a:xfrm>
            <a:off x="2450708" y="412352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Solution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DE0311-FB8B-4AF8-8540-477EE4DE97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3407"/>
          <a:stretch/>
        </p:blipFill>
        <p:spPr>
          <a:xfrm>
            <a:off x="7104112" y="2123609"/>
            <a:ext cx="4579200" cy="1356518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CF404DC-82C6-4732-8808-96B870D31929}"/>
              </a:ext>
            </a:extLst>
          </p:cNvPr>
          <p:cNvCxnSpPr>
            <a:cxnSpLocks/>
          </p:cNvCxnSpPr>
          <p:nvPr/>
        </p:nvCxnSpPr>
        <p:spPr bwMode="auto">
          <a:xfrm flipV="1">
            <a:off x="9192344" y="2728444"/>
            <a:ext cx="1728192" cy="55497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B93DC8C-7BB5-4A25-A554-81AD3A9A6BA6}"/>
              </a:ext>
            </a:extLst>
          </p:cNvPr>
          <p:cNvSpPr txBox="1"/>
          <p:nvPr/>
        </p:nvSpPr>
        <p:spPr>
          <a:xfrm>
            <a:off x="9960748" y="3005931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3.5 km</a:t>
            </a:r>
          </a:p>
        </p:txBody>
      </p:sp>
      <p:sp>
        <p:nvSpPr>
          <p:cNvPr id="15" name="TextBox 3">
            <a:extLst>
              <a:ext uri="{FF2B5EF4-FFF2-40B4-BE49-F238E27FC236}">
                <a16:creationId xmlns:a16="http://schemas.microsoft.com/office/drawing/2014/main" id="{7A5E4D28-4D4E-483A-B063-6B0AF6912090}"/>
              </a:ext>
            </a:extLst>
          </p:cNvPr>
          <p:cNvSpPr txBox="1"/>
          <p:nvPr/>
        </p:nvSpPr>
        <p:spPr>
          <a:xfrm>
            <a:off x="7104112" y="2123609"/>
            <a:ext cx="4579200" cy="13565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2636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 dirty="0"/>
              <a:t>Skill Check: Maps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4E6D52C-710B-431C-9D47-4A74DA01E9BC}"/>
              </a:ext>
            </a:extLst>
          </p:cNvPr>
          <p:cNvSpPr/>
          <p:nvPr/>
        </p:nvSpPr>
        <p:spPr>
          <a:xfrm>
            <a:off x="2304555" y="764044"/>
            <a:ext cx="92170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1. The following map shows some places in Kent and is drawn using a scale of 1 : 300 000.What is the actual distance on a straight line, in km, between:</a:t>
            </a:r>
          </a:p>
          <a:p>
            <a:r>
              <a:rPr lang="en-GB" sz="2400" dirty="0"/>
              <a:t>(a)	Canterbury  and  Dover,</a:t>
            </a:r>
          </a:p>
          <a:p>
            <a:r>
              <a:rPr lang="en-GB" sz="2400" dirty="0"/>
              <a:t>(b)	Whitstable  and  Margate,</a:t>
            </a:r>
          </a:p>
          <a:p>
            <a:r>
              <a:rPr lang="en-GB" sz="2400" dirty="0"/>
              <a:t>(c)	Sandwich  and  Deal,</a:t>
            </a:r>
          </a:p>
          <a:p>
            <a:r>
              <a:rPr lang="en-GB" sz="2400" dirty="0"/>
              <a:t>(d)	Herne Bay  and  Folkstone?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0B716A-350D-4411-9A04-C3417C6428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290"/>
          <a:stretch/>
        </p:blipFill>
        <p:spPr>
          <a:xfrm>
            <a:off x="7464152" y="1628800"/>
            <a:ext cx="4291168" cy="5100934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45D8734-A284-4774-A96D-7428BF7AC107}"/>
              </a:ext>
            </a:extLst>
          </p:cNvPr>
          <p:cNvCxnSpPr/>
          <p:nvPr/>
        </p:nvCxnSpPr>
        <p:spPr bwMode="auto">
          <a:xfrm>
            <a:off x="8832304" y="3140968"/>
            <a:ext cx="1944216" cy="244827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C690583-C301-4B03-B849-DEC7E424C099}"/>
              </a:ext>
            </a:extLst>
          </p:cNvPr>
          <p:cNvCxnSpPr>
            <a:cxnSpLocks/>
          </p:cNvCxnSpPr>
          <p:nvPr/>
        </p:nvCxnSpPr>
        <p:spPr bwMode="auto">
          <a:xfrm flipV="1">
            <a:off x="8040216" y="2263657"/>
            <a:ext cx="3096344" cy="7200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2E385E5-49F4-406F-BC07-DF13DC406A88}"/>
              </a:ext>
            </a:extLst>
          </p:cNvPr>
          <p:cNvCxnSpPr>
            <a:cxnSpLocks/>
          </p:cNvCxnSpPr>
          <p:nvPr/>
        </p:nvCxnSpPr>
        <p:spPr bwMode="auto">
          <a:xfrm>
            <a:off x="10509836" y="3610367"/>
            <a:ext cx="504056" cy="745395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D82F6F3-BDCA-47AC-9322-8FDFE325A1E9}"/>
              </a:ext>
            </a:extLst>
          </p:cNvPr>
          <p:cNvCxnSpPr/>
          <p:nvPr/>
        </p:nvCxnSpPr>
        <p:spPr bwMode="auto">
          <a:xfrm>
            <a:off x="9048328" y="2000474"/>
            <a:ext cx="0" cy="409348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660AC76-7BD5-4BBE-B4F7-A314123AE1E4}"/>
              </a:ext>
            </a:extLst>
          </p:cNvPr>
          <p:cNvSpPr txBox="1"/>
          <p:nvPr/>
        </p:nvSpPr>
        <p:spPr>
          <a:xfrm>
            <a:off x="9845867" y="4106401"/>
            <a:ext cx="8586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8 cm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88C17B-1C39-41DA-908E-6EEF518C05DF}"/>
              </a:ext>
            </a:extLst>
          </p:cNvPr>
          <p:cNvSpPr/>
          <p:nvPr/>
        </p:nvSpPr>
        <p:spPr>
          <a:xfrm>
            <a:off x="10816491" y="3594607"/>
            <a:ext cx="9525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2.5 cm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A4FC9D-EAB4-4E4C-946C-51C32FE84E6B}"/>
              </a:ext>
            </a:extLst>
          </p:cNvPr>
          <p:cNvSpPr/>
          <p:nvPr/>
        </p:nvSpPr>
        <p:spPr>
          <a:xfrm>
            <a:off x="9535885" y="1923613"/>
            <a:ext cx="7393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9 cm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E81773-2018-4E2E-82C9-FF14853DAA89}"/>
              </a:ext>
            </a:extLst>
          </p:cNvPr>
          <p:cNvSpPr/>
          <p:nvPr/>
        </p:nvSpPr>
        <p:spPr>
          <a:xfrm>
            <a:off x="8132810" y="3894473"/>
            <a:ext cx="86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11 cm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AFBFD7B-5992-4AB7-AE39-6AB337D79467}"/>
              </a:ext>
            </a:extLst>
          </p:cNvPr>
          <p:cNvSpPr txBox="1"/>
          <p:nvPr/>
        </p:nvSpPr>
        <p:spPr>
          <a:xfrm>
            <a:off x="2351584" y="3440951"/>
            <a:ext cx="518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Both"/>
            </a:pPr>
            <a:r>
              <a:rPr lang="en-GB" sz="2400" dirty="0">
                <a:solidFill>
                  <a:srgbClr val="FF0000"/>
                </a:solidFill>
              </a:rPr>
              <a:t>8 x 300 000 = 2 400 000 cm</a:t>
            </a:r>
          </a:p>
          <a:p>
            <a:r>
              <a:rPr lang="en-GB" sz="2400" dirty="0">
                <a:solidFill>
                  <a:srgbClr val="FF0000"/>
                </a:solidFill>
              </a:rPr>
              <a:t>                          = 24 000 m = 24 km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E2D71EE-113B-44B4-9F8D-03BD150096AA}"/>
              </a:ext>
            </a:extLst>
          </p:cNvPr>
          <p:cNvSpPr/>
          <p:nvPr/>
        </p:nvSpPr>
        <p:spPr>
          <a:xfrm>
            <a:off x="2278696" y="423190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(b) 9 x 300 000  = 2 700 000 cm</a:t>
            </a:r>
          </a:p>
          <a:p>
            <a:r>
              <a:rPr lang="en-GB" sz="2400" dirty="0">
                <a:solidFill>
                  <a:srgbClr val="FF0000"/>
                </a:solidFill>
              </a:rPr>
              <a:t>                           = 27 000 m = 27 km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F137BD2-0FC2-4923-8731-A4B0E4E89FF8}"/>
              </a:ext>
            </a:extLst>
          </p:cNvPr>
          <p:cNvSpPr/>
          <p:nvPr/>
        </p:nvSpPr>
        <p:spPr>
          <a:xfrm>
            <a:off x="2304555" y="509666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(c) 2.5 x 300 000 = 750 000 cm</a:t>
            </a:r>
          </a:p>
          <a:p>
            <a:r>
              <a:rPr lang="en-GB" sz="2400" dirty="0">
                <a:solidFill>
                  <a:srgbClr val="FF0000"/>
                </a:solidFill>
              </a:rPr>
              <a:t>                            = 7500 m = 7.5 km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021257-D49F-4C8F-9403-B6F28FEF3DBB}"/>
              </a:ext>
            </a:extLst>
          </p:cNvPr>
          <p:cNvSpPr/>
          <p:nvPr/>
        </p:nvSpPr>
        <p:spPr>
          <a:xfrm>
            <a:off x="2274602" y="589873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(d) 11 x 300 000  = 3 300 000 cm</a:t>
            </a:r>
          </a:p>
          <a:p>
            <a:r>
              <a:rPr lang="en-GB" sz="2400" dirty="0">
                <a:solidFill>
                  <a:srgbClr val="FF0000"/>
                </a:solidFill>
              </a:rPr>
              <a:t>                            = 33 000 m = 33 km </a:t>
            </a:r>
          </a:p>
        </p:txBody>
      </p:sp>
      <p:sp>
        <p:nvSpPr>
          <p:cNvPr id="23" name="TextBox 3">
            <a:extLst>
              <a:ext uri="{FF2B5EF4-FFF2-40B4-BE49-F238E27FC236}">
                <a16:creationId xmlns:a16="http://schemas.microsoft.com/office/drawing/2014/main" id="{7A5E4D28-4D4E-483A-B063-6B0AF6912090}"/>
              </a:ext>
            </a:extLst>
          </p:cNvPr>
          <p:cNvSpPr txBox="1"/>
          <p:nvPr/>
        </p:nvSpPr>
        <p:spPr>
          <a:xfrm>
            <a:off x="7464152" y="1622427"/>
            <a:ext cx="4304844" cy="51073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72005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 dirty="0"/>
              <a:t>Skill Check: Maps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B480872-6E8B-4394-8D4C-22EF3E0356AE}"/>
              </a:ext>
            </a:extLst>
          </p:cNvPr>
          <p:cNvSpPr/>
          <p:nvPr/>
        </p:nvSpPr>
        <p:spPr>
          <a:xfrm>
            <a:off x="2567608" y="764704"/>
            <a:ext cx="780176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2. A map has a scale of  1 : 50 000.  What are the actual distances, in km, that are represented by each of these lengths on the map:</a:t>
            </a:r>
          </a:p>
          <a:p>
            <a:r>
              <a:rPr lang="en-GB" sz="2400" dirty="0"/>
              <a:t>(a)	4 cm,</a:t>
            </a:r>
          </a:p>
          <a:p>
            <a:r>
              <a:rPr lang="en-GB" sz="2400" dirty="0"/>
              <a:t>(b)	10 cm,</a:t>
            </a:r>
          </a:p>
          <a:p>
            <a:r>
              <a:rPr lang="en-GB" sz="2400" dirty="0"/>
              <a:t>(c)	3.2 cm,</a:t>
            </a:r>
          </a:p>
          <a:p>
            <a:pPr marL="457200" indent="-457200">
              <a:buAutoNum type="alphaLcParenBoth" startAt="4"/>
            </a:pPr>
            <a:r>
              <a:rPr lang="en-GB" sz="2400" dirty="0"/>
              <a:t>5.1 cm?</a:t>
            </a:r>
            <a:r>
              <a:rPr lang="en-GB" sz="2400" dirty="0">
                <a:solidFill>
                  <a:srgbClr val="FF0000"/>
                </a:solidFill>
              </a:rPr>
              <a:t>    </a:t>
            </a:r>
            <a:endParaRPr lang="en-GB" sz="2400" dirty="0"/>
          </a:p>
          <a:p>
            <a:pPr marL="457200" indent="-457200">
              <a:buAutoNum type="alphaLcParenBoth" startAt="4"/>
            </a:pPr>
            <a:endParaRPr lang="en-GB" sz="2400" dirty="0"/>
          </a:p>
          <a:p>
            <a:r>
              <a:rPr lang="en-GB" sz="2400" dirty="0"/>
              <a:t>3. The distance between two places on a map is 6 cm.  If the map has a scale of 1 : 40 000,  what is the actual distance between the two places?</a:t>
            </a:r>
          </a:p>
          <a:p>
            <a:endParaRPr lang="en-GB" sz="2400" dirty="0"/>
          </a:p>
          <a:p>
            <a:r>
              <a:rPr lang="en-GB" sz="2400" dirty="0"/>
              <a:t>4. On a map with a scale of  1 : 3 000 000,  the distance between Edinburgh and London is 18 cm.  What is the actual distance, in km, between these cities?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46AE96-FB27-4D54-949C-24CC75F91967}"/>
              </a:ext>
            </a:extLst>
          </p:cNvPr>
          <p:cNvSpPr txBox="1"/>
          <p:nvPr/>
        </p:nvSpPr>
        <p:spPr>
          <a:xfrm>
            <a:off x="4382793" y="1858990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  <a:r>
              <a:rPr lang="en-GB" sz="2400" dirty="0">
                <a:solidFill>
                  <a:srgbClr val="FF0000"/>
                </a:solidFill>
              </a:rPr>
              <a:t>4 x 50 000 = 200 000 cm = 2000 m = 2 km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083D19-2F24-4027-A345-0A9BE14FC0D2}"/>
              </a:ext>
            </a:extLst>
          </p:cNvPr>
          <p:cNvSpPr/>
          <p:nvPr/>
        </p:nvSpPr>
        <p:spPr>
          <a:xfrm>
            <a:off x="4457484" y="2613032"/>
            <a:ext cx="6487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3.2 x 50 000 = 160 000 cm = 1600 m = 1.6 km</a:t>
            </a:r>
            <a:endParaRPr lang="en-GB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750BE0-EA0A-4178-8DC5-D666B6E3DEA7}"/>
              </a:ext>
            </a:extLst>
          </p:cNvPr>
          <p:cNvSpPr/>
          <p:nvPr/>
        </p:nvSpPr>
        <p:spPr>
          <a:xfrm>
            <a:off x="4452156" y="2225993"/>
            <a:ext cx="6146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10 x 50 000 = 500 000 cm = 5000 m = 5 km</a:t>
            </a:r>
            <a:endParaRPr lang="en-GB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CDE9C0-1B63-40A7-BFC0-FBAFDF7D8711}"/>
              </a:ext>
            </a:extLst>
          </p:cNvPr>
          <p:cNvSpPr/>
          <p:nvPr/>
        </p:nvSpPr>
        <p:spPr>
          <a:xfrm>
            <a:off x="4457484" y="2980035"/>
            <a:ext cx="66591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5.1 x 50 000 = 255 000 cm = 2550 m = 2.55 km</a:t>
            </a:r>
            <a:endParaRPr lang="en-GB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B3A229-F1FA-4C0A-84F0-A4491E85835C}"/>
              </a:ext>
            </a:extLst>
          </p:cNvPr>
          <p:cNvSpPr/>
          <p:nvPr/>
        </p:nvSpPr>
        <p:spPr>
          <a:xfrm>
            <a:off x="4205159" y="4797152"/>
            <a:ext cx="6231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6 x 40 000 = 240 000 cm = 2400 m = 2.4 km</a:t>
            </a:r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953A98-6C3A-4D46-9B98-29E36E5326F4}"/>
              </a:ext>
            </a:extLst>
          </p:cNvPr>
          <p:cNvSpPr/>
          <p:nvPr/>
        </p:nvSpPr>
        <p:spPr>
          <a:xfrm>
            <a:off x="3330810" y="6300015"/>
            <a:ext cx="7773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18 x 3 000 000 = 54 000 000 cm = 540 000 m = 540 km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706729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460215" y="797861"/>
            <a:ext cx="9721081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US" sz="2400" dirty="0"/>
              <a:t>The following unit of work is divided into the following three sections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 dirty="0"/>
              <a:t>Scale Drawing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F54B724-DF16-462B-AE2B-F74723ACFB9C}"/>
              </a:ext>
            </a:extLst>
          </p:cNvPr>
          <p:cNvSpPr txBox="1"/>
          <p:nvPr/>
        </p:nvSpPr>
        <p:spPr>
          <a:xfrm>
            <a:off x="4799856" y="1780409"/>
            <a:ext cx="3240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400" dirty="0"/>
              <a:t>Measuring Lengths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marL="457200" indent="-457200">
              <a:buAutoNum type="arabicPeriod"/>
            </a:pPr>
            <a:r>
              <a:rPr lang="en-GB" sz="2400" dirty="0"/>
              <a:t>Plans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marL="457200" indent="-457200">
              <a:buAutoNum type="arabicPeriod"/>
            </a:pPr>
            <a:r>
              <a:rPr lang="en-GB" sz="2400" dirty="0"/>
              <a:t>Maps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 dirty="0"/>
              <a:t>Skill Check: Maps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91217DF-0305-4270-97C9-179C932F7ED3}"/>
              </a:ext>
            </a:extLst>
          </p:cNvPr>
          <p:cNvSpPr/>
          <p:nvPr/>
        </p:nvSpPr>
        <p:spPr>
          <a:xfrm>
            <a:off x="2423592" y="766255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5. The distance between London and Birmingham is 165 km.  What would be the distance between these two cities on a map with a scale of:</a:t>
            </a:r>
          </a:p>
          <a:p>
            <a:r>
              <a:rPr lang="en-GB" sz="2400" dirty="0"/>
              <a:t>(a)	1 : 500 000,</a:t>
            </a:r>
          </a:p>
          <a:p>
            <a:r>
              <a:rPr lang="en-GB" sz="2400" dirty="0"/>
              <a:t>(b)	1 : 1 000 000,</a:t>
            </a:r>
          </a:p>
          <a:p>
            <a:r>
              <a:rPr lang="en-GB" sz="2400" dirty="0"/>
              <a:t>(c)	1 : 300 000,</a:t>
            </a:r>
          </a:p>
          <a:p>
            <a:r>
              <a:rPr lang="en-GB" sz="2400" dirty="0"/>
              <a:t>(d)	1 : 110 000 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410360-C67B-42C7-AB71-8D0152834EDB}"/>
              </a:ext>
            </a:extLst>
          </p:cNvPr>
          <p:cNvSpPr/>
          <p:nvPr/>
        </p:nvSpPr>
        <p:spPr>
          <a:xfrm>
            <a:off x="2419638" y="3501008"/>
            <a:ext cx="9001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6. On a map, a distance of 40 km, is represented by 32 cm.  What actual distance would be represented by 14 cm on the map?</a:t>
            </a:r>
          </a:p>
          <a:p>
            <a:endParaRPr lang="en-GB" sz="2400" dirty="0"/>
          </a:p>
          <a:p>
            <a:r>
              <a:rPr lang="en-GB" sz="2400" dirty="0"/>
              <a:t>7. A map has a scale of  1 : 50 000.  A park is shown on the map as a rectangle measuring 6 cm by 4.2 cm.  What is the actual area of the park?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E061A2-14A5-46B9-9D9B-6708C456DD64}"/>
              </a:ext>
            </a:extLst>
          </p:cNvPr>
          <p:cNvSpPr txBox="1"/>
          <p:nvPr/>
        </p:nvSpPr>
        <p:spPr>
          <a:xfrm>
            <a:off x="8616280" y="1874250"/>
            <a:ext cx="3841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165 ÷ 5 = 33 cm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6AFABE-88E3-4B5F-9784-235C1F400517}"/>
              </a:ext>
            </a:extLst>
          </p:cNvPr>
          <p:cNvSpPr txBox="1"/>
          <p:nvPr/>
        </p:nvSpPr>
        <p:spPr>
          <a:xfrm>
            <a:off x="5087888" y="186348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500,000 cm = 5 km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FD28B9-8041-4A1F-8668-809851F57822}"/>
              </a:ext>
            </a:extLst>
          </p:cNvPr>
          <p:cNvSpPr/>
          <p:nvPr/>
        </p:nvSpPr>
        <p:spPr>
          <a:xfrm>
            <a:off x="5077929" y="2237837"/>
            <a:ext cx="3238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1 000 000 cm = 10 km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02B87A-8A8D-4675-99BE-06C03EBAD312}"/>
              </a:ext>
            </a:extLst>
          </p:cNvPr>
          <p:cNvSpPr/>
          <p:nvPr/>
        </p:nvSpPr>
        <p:spPr>
          <a:xfrm>
            <a:off x="5111436" y="2579733"/>
            <a:ext cx="28103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300 000 cm = 3 km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DFA7DC-3962-4778-AAB9-61BAA3460607}"/>
              </a:ext>
            </a:extLst>
          </p:cNvPr>
          <p:cNvSpPr/>
          <p:nvPr/>
        </p:nvSpPr>
        <p:spPr>
          <a:xfrm>
            <a:off x="5077929" y="2958643"/>
            <a:ext cx="29819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100 000 cm = 1.1km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9E0B01-DDB5-4D6D-A517-DE702F38AD2C}"/>
              </a:ext>
            </a:extLst>
          </p:cNvPr>
          <p:cNvSpPr/>
          <p:nvPr/>
        </p:nvSpPr>
        <p:spPr>
          <a:xfrm>
            <a:off x="8616280" y="2237837"/>
            <a:ext cx="2964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165 ÷ 10 = 16.5 cm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374A4D-43F4-43F9-9A3D-230BDB5BABF0}"/>
              </a:ext>
            </a:extLst>
          </p:cNvPr>
          <p:cNvSpPr/>
          <p:nvPr/>
        </p:nvSpPr>
        <p:spPr>
          <a:xfrm>
            <a:off x="8630391" y="2596238"/>
            <a:ext cx="25362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165 ÷ 3 = 55 cm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039E3F-163F-43EF-B7A8-B2455BCBB23D}"/>
              </a:ext>
            </a:extLst>
          </p:cNvPr>
          <p:cNvSpPr/>
          <p:nvPr/>
        </p:nvSpPr>
        <p:spPr>
          <a:xfrm>
            <a:off x="8661342" y="2933207"/>
            <a:ext cx="2964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165 ÷ 1.1 = 150 cm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06965C-E0BD-4C4A-8A57-D14D66CDA2D0}"/>
              </a:ext>
            </a:extLst>
          </p:cNvPr>
          <p:cNvSpPr txBox="1"/>
          <p:nvPr/>
        </p:nvSpPr>
        <p:spPr>
          <a:xfrm>
            <a:off x="3359696" y="4439726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 cm = 40 ÷ 32 = 1.25 km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CE8F6B-F146-45EF-AC80-5D0056437130}"/>
              </a:ext>
            </a:extLst>
          </p:cNvPr>
          <p:cNvSpPr txBox="1"/>
          <p:nvPr/>
        </p:nvSpPr>
        <p:spPr>
          <a:xfrm>
            <a:off x="7451197" y="4422955"/>
            <a:ext cx="4129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14 cm = 14 x 1.25 = 17.5 km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CCF35E-9B8A-46F9-AB0B-E2A27A88E879}"/>
              </a:ext>
            </a:extLst>
          </p:cNvPr>
          <p:cNvSpPr txBox="1"/>
          <p:nvPr/>
        </p:nvSpPr>
        <p:spPr>
          <a:xfrm>
            <a:off x="5680529" y="5704053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(1cm = 0.5 km)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833E4C-B444-413D-827E-BED4DAF21E47}"/>
              </a:ext>
            </a:extLst>
          </p:cNvPr>
          <p:cNvSpPr/>
          <p:nvPr/>
        </p:nvSpPr>
        <p:spPr>
          <a:xfrm>
            <a:off x="2955847" y="6195435"/>
            <a:ext cx="1782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6cm = 3 km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C00C7BF-0D45-43A1-A1FB-6B6FC4ABD03B}"/>
              </a:ext>
            </a:extLst>
          </p:cNvPr>
          <p:cNvSpPr/>
          <p:nvPr/>
        </p:nvSpPr>
        <p:spPr>
          <a:xfrm>
            <a:off x="5445754" y="6178664"/>
            <a:ext cx="2380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4.2 cm = 2.1 km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E08D255-9988-4984-A02C-77B1698C1582}"/>
                  </a:ext>
                </a:extLst>
              </p:cNvPr>
              <p:cNvSpPr/>
              <p:nvPr/>
            </p:nvSpPr>
            <p:spPr>
              <a:xfrm>
                <a:off x="8156656" y="6165718"/>
                <a:ext cx="353167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Area = 3 x 2.1 = 6.3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km</m:t>
                        </m:r>
                      </m:e>
                      <m:sup>
                        <m:r>
                          <a:rPr lang="en-GB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E08D255-9988-4984-A02C-77B1698C15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6656" y="6165718"/>
                <a:ext cx="3531672" cy="461665"/>
              </a:xfrm>
              <a:prstGeom prst="rect">
                <a:avLst/>
              </a:prstGeom>
              <a:blipFill>
                <a:blip r:embed="rId4"/>
                <a:stretch>
                  <a:fillRect l="-2591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62085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 dirty="0"/>
              <a:t>Skill Check: Maps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A8D6D51-DFFF-4D93-A253-3D2E4B3EA511}"/>
              </a:ext>
            </a:extLst>
          </p:cNvPr>
          <p:cNvSpPr/>
          <p:nvPr/>
        </p:nvSpPr>
        <p:spPr>
          <a:xfrm>
            <a:off x="2343564" y="865670"/>
            <a:ext cx="9250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8. A tower is 2 km due north of a church.  A windmill is 5 km east of the tower.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56779F-C72D-4E1A-BB20-E176F21A2310}"/>
              </a:ext>
            </a:extLst>
          </p:cNvPr>
          <p:cNvSpPr/>
          <p:nvPr/>
        </p:nvSpPr>
        <p:spPr>
          <a:xfrm>
            <a:off x="2360456" y="3299015"/>
            <a:ext cx="6719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A map is to be drawn with a scale of  1 : 25 000.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F690A9-23E0-4779-A72B-CAA0B49009BE}"/>
              </a:ext>
            </a:extLst>
          </p:cNvPr>
          <p:cNvSpPr/>
          <p:nvPr/>
        </p:nvSpPr>
        <p:spPr>
          <a:xfrm>
            <a:off x="2360456" y="3760680"/>
            <a:ext cx="9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(a)	What will be the distance on the map between the church and the tower?</a:t>
            </a:r>
          </a:p>
          <a:p>
            <a:r>
              <a:rPr lang="en-GB" sz="2400" dirty="0"/>
              <a:t>(b)	What will be the distance on the map between the tower and the windmill?</a:t>
            </a:r>
          </a:p>
          <a:p>
            <a:r>
              <a:rPr lang="en-GB" sz="2400" dirty="0"/>
              <a:t>(c)	Draw the map, and use it to calculate the actual distance between the church and the windmill</a:t>
            </a:r>
            <a:r>
              <a:rPr lang="en-GB" dirty="0"/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8A4ADE-ECCE-45B5-BE04-2BBB9D9629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3792" y="1342752"/>
            <a:ext cx="4732095" cy="1661689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2B1861-088E-4ED6-9DDB-4310D063F6FD}"/>
              </a:ext>
            </a:extLst>
          </p:cNvPr>
          <p:cNvCxnSpPr>
            <a:cxnSpLocks/>
          </p:cNvCxnSpPr>
          <p:nvPr/>
        </p:nvCxnSpPr>
        <p:spPr bwMode="auto">
          <a:xfrm>
            <a:off x="5087888" y="1672178"/>
            <a:ext cx="0" cy="1156269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09D0E6E-A783-4FBB-99B1-2B1DA4C2DE16}"/>
              </a:ext>
            </a:extLst>
          </p:cNvPr>
          <p:cNvSpPr txBox="1"/>
          <p:nvPr/>
        </p:nvSpPr>
        <p:spPr>
          <a:xfrm>
            <a:off x="4367808" y="205025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 km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074E02F-ECF4-4E60-A4A4-CAED3471D8FC}"/>
              </a:ext>
            </a:extLst>
          </p:cNvPr>
          <p:cNvCxnSpPr/>
          <p:nvPr/>
        </p:nvCxnSpPr>
        <p:spPr bwMode="auto">
          <a:xfrm>
            <a:off x="5087888" y="1691430"/>
            <a:ext cx="2664296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00B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D3A13E1-1A38-4CE6-A7DD-DDD7DFBFC2E6}"/>
              </a:ext>
            </a:extLst>
          </p:cNvPr>
          <p:cNvSpPr/>
          <p:nvPr/>
        </p:nvSpPr>
        <p:spPr>
          <a:xfrm>
            <a:off x="6037541" y="1338827"/>
            <a:ext cx="7393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 km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02B8EE-05FD-40E9-891D-9AAB698F4C6D}"/>
              </a:ext>
            </a:extLst>
          </p:cNvPr>
          <p:cNvSpPr txBox="1"/>
          <p:nvPr/>
        </p:nvSpPr>
        <p:spPr>
          <a:xfrm>
            <a:off x="9264352" y="261082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(1 cm = 0.25 km)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047AE89-CFEA-4324-8B37-E40584F3A481}"/>
              </a:ext>
            </a:extLst>
          </p:cNvPr>
          <p:cNvSpPr/>
          <p:nvPr/>
        </p:nvSpPr>
        <p:spPr>
          <a:xfrm>
            <a:off x="4720626" y="4129887"/>
            <a:ext cx="24497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 ÷ 0.25 = 8 cm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B0208BC-04B8-4C23-9157-03E1377B5623}"/>
              </a:ext>
            </a:extLst>
          </p:cNvPr>
          <p:cNvSpPr/>
          <p:nvPr/>
        </p:nvSpPr>
        <p:spPr>
          <a:xfrm>
            <a:off x="4720626" y="4892460"/>
            <a:ext cx="2621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 ÷ 0.25 = 20 cm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0EDF1A6-5D28-476A-B4AF-C7A7495DA1CC}"/>
              </a:ext>
            </a:extLst>
          </p:cNvPr>
          <p:cNvCxnSpPr>
            <a:cxnSpLocks/>
          </p:cNvCxnSpPr>
          <p:nvPr/>
        </p:nvCxnSpPr>
        <p:spPr bwMode="auto">
          <a:xfrm flipV="1">
            <a:off x="5148415" y="1721484"/>
            <a:ext cx="2517555" cy="98122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00B0F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F71E5B9-FB79-492F-BF14-14A79B143369}"/>
              </a:ext>
            </a:extLst>
          </p:cNvPr>
          <p:cNvSpPr txBox="1"/>
          <p:nvPr/>
        </p:nvSpPr>
        <p:spPr>
          <a:xfrm>
            <a:off x="6429240" y="2292934"/>
            <a:ext cx="1258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21.5 cm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EA4CD14-CFBC-46E9-8F41-1CCA420535A0}"/>
              </a:ext>
            </a:extLst>
          </p:cNvPr>
          <p:cNvSpPr/>
          <p:nvPr/>
        </p:nvSpPr>
        <p:spPr>
          <a:xfrm>
            <a:off x="4720626" y="6069004"/>
            <a:ext cx="3919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21.5  x 0.25 = 5.4 km  1.d.p</a:t>
            </a:r>
          </a:p>
        </p:txBody>
      </p:sp>
      <p:sp>
        <p:nvSpPr>
          <p:cNvPr id="19" name="TextBox 3">
            <a:extLst>
              <a:ext uri="{FF2B5EF4-FFF2-40B4-BE49-F238E27FC236}">
                <a16:creationId xmlns:a16="http://schemas.microsoft.com/office/drawing/2014/main" id="{7A5E4D28-4D4E-483A-B063-6B0AF6912090}"/>
              </a:ext>
            </a:extLst>
          </p:cNvPr>
          <p:cNvSpPr txBox="1"/>
          <p:nvPr/>
        </p:nvSpPr>
        <p:spPr>
          <a:xfrm>
            <a:off x="4223792" y="1335613"/>
            <a:ext cx="4750832" cy="168188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7170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  <p:bldP spid="18" grpId="0"/>
      <p:bldP spid="24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 dirty="0"/>
              <a:t> Section 3: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have completed the </a:t>
            </a:r>
            <a:r>
              <a:rPr lang="en-US" altLang="en-US" sz="2400" b="1" dirty="0"/>
              <a:t>third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 dirty="0">
                <a:solidFill>
                  <a:srgbClr val="00B050"/>
                </a:solidFill>
              </a:rPr>
            </a:br>
            <a:r>
              <a:rPr lang="en-US" altLang="en-US" sz="2400" b="1" dirty="0">
                <a:solidFill>
                  <a:srgbClr val="00B050"/>
                </a:solidFill>
              </a:rPr>
              <a:t>click</a:t>
            </a:r>
            <a:r>
              <a:rPr lang="en-US" altLang="en-US" sz="2400" dirty="0">
                <a:solidFill>
                  <a:srgbClr val="00B050"/>
                </a:solidFill>
              </a:rPr>
              <a:t> to start the </a:t>
            </a:r>
            <a:r>
              <a:rPr lang="en-US" altLang="en-US" sz="2400" b="1" dirty="0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 dirty="0">
                <a:solidFill>
                  <a:srgbClr val="FFC000"/>
                </a:solidFill>
              </a:rPr>
            </a:br>
            <a:r>
              <a:rPr lang="en-US" altLang="en-US" sz="2400" dirty="0">
                <a:solidFill>
                  <a:srgbClr val="FFC000"/>
                </a:solidFill>
              </a:rPr>
              <a:t>press </a:t>
            </a:r>
            <a:r>
              <a:rPr lang="en-US" altLang="en-US" sz="2400" b="1" dirty="0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might also find it helpful to look at: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endParaRPr lang="en-US" altLang="en-US" sz="2400" dirty="0">
              <a:solidFill>
                <a:srgbClr val="FF0000"/>
              </a:solidFill>
            </a:endParaRPr>
          </a:p>
          <a:p>
            <a:pPr algn="ctr"/>
            <a:r>
              <a:rPr lang="en-US" altLang="en-US" sz="2400" b="1" dirty="0">
                <a:solidFill>
                  <a:srgbClr val="FF0000"/>
                </a:solidFill>
              </a:rPr>
              <a:t>Essential Information:</a:t>
            </a:r>
            <a:r>
              <a:rPr lang="en-US" altLang="en-US" sz="2400" dirty="0">
                <a:solidFill>
                  <a:srgbClr val="FF0000"/>
                </a:solidFill>
              </a:rPr>
              <a:t> press </a:t>
            </a:r>
            <a:r>
              <a:rPr lang="en-US" altLang="en-US" sz="2400" b="1" dirty="0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07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575720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 dirty="0"/>
              <a:t>Measuring Length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A951CD7-A93C-4C04-9849-62D330CAABF8}"/>
              </a:ext>
            </a:extLst>
          </p:cNvPr>
          <p:cNvSpPr/>
          <p:nvPr/>
        </p:nvSpPr>
        <p:spPr>
          <a:xfrm>
            <a:off x="2423592" y="790531"/>
            <a:ext cx="9577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In this section we consider which units to use when measuring lengths, estimating lengths, and the errors made when measuring.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62ECF4-6E23-4006-BDD5-33EC781CF1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9936" y="1627591"/>
            <a:ext cx="2636333" cy="16117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1C206B7-33A7-445E-AB9F-71FAF72C600B}"/>
              </a:ext>
            </a:extLst>
          </p:cNvPr>
          <p:cNvSpPr/>
          <p:nvPr/>
        </p:nvSpPr>
        <p:spPr>
          <a:xfrm>
            <a:off x="2567608" y="2935311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Example 1</a:t>
            </a:r>
          </a:p>
          <a:p>
            <a:r>
              <a:rPr lang="en-GB" sz="2400" dirty="0"/>
              <a:t>Which unit of length is the most appropriate </a:t>
            </a:r>
          </a:p>
          <a:p>
            <a:r>
              <a:rPr lang="en-GB" sz="2400" dirty="0"/>
              <a:t>to measure: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AAB7BA-A2C8-428F-821B-84BBDE9486C4}"/>
              </a:ext>
            </a:extLst>
          </p:cNvPr>
          <p:cNvSpPr/>
          <p:nvPr/>
        </p:nvSpPr>
        <p:spPr>
          <a:xfrm>
            <a:off x="2556758" y="4005064"/>
            <a:ext cx="70029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(a)	your height,</a:t>
            </a:r>
          </a:p>
          <a:p>
            <a:r>
              <a:rPr lang="en-GB" sz="2400" dirty="0"/>
              <a:t>(b)	the height of a block of flats,</a:t>
            </a:r>
          </a:p>
          <a:p>
            <a:r>
              <a:rPr lang="en-GB" sz="2400" dirty="0"/>
              <a:t>(c)	the length of your foot,</a:t>
            </a:r>
          </a:p>
          <a:p>
            <a:r>
              <a:rPr lang="en-GB" sz="2400" dirty="0"/>
              <a:t>(d)	the thickness of your maths book,</a:t>
            </a:r>
          </a:p>
          <a:p>
            <a:r>
              <a:rPr lang="en-GB" sz="2400" dirty="0"/>
              <a:t>(e)	the distance between your school and the nearest other school?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C03652-91E8-4492-BC12-6C331B573BFE}"/>
              </a:ext>
            </a:extLst>
          </p:cNvPr>
          <p:cNvSpPr/>
          <p:nvPr/>
        </p:nvSpPr>
        <p:spPr>
          <a:xfrm>
            <a:off x="9139090" y="3933056"/>
            <a:ext cx="23042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sz="2400" dirty="0">
                <a:solidFill>
                  <a:srgbClr val="FF0000"/>
                </a:solidFill>
              </a:rPr>
              <a:t>a)	cm</a:t>
            </a:r>
          </a:p>
          <a:p>
            <a:r>
              <a:rPr lang="en-GB" sz="2400" dirty="0">
                <a:solidFill>
                  <a:srgbClr val="FF0000"/>
                </a:solidFill>
              </a:rPr>
              <a:t>(b)	m</a:t>
            </a:r>
          </a:p>
          <a:p>
            <a:r>
              <a:rPr lang="en-GB" sz="2400" dirty="0">
                <a:solidFill>
                  <a:srgbClr val="FF0000"/>
                </a:solidFill>
              </a:rPr>
              <a:t>(c)	cm</a:t>
            </a:r>
          </a:p>
          <a:p>
            <a:r>
              <a:rPr lang="en-GB" sz="2400" dirty="0">
                <a:solidFill>
                  <a:srgbClr val="FF0000"/>
                </a:solidFill>
              </a:rPr>
              <a:t>(d)	mm</a:t>
            </a:r>
          </a:p>
          <a:p>
            <a:r>
              <a:rPr lang="en-GB" sz="2400" dirty="0">
                <a:solidFill>
                  <a:srgbClr val="FF0000"/>
                </a:solidFill>
              </a:rPr>
              <a:t>(e)	probably km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8C2796-0AB8-47AA-9E37-69FB9572D251}"/>
              </a:ext>
            </a:extLst>
          </p:cNvPr>
          <p:cNvSpPr/>
          <p:nvPr/>
        </p:nvSpPr>
        <p:spPr>
          <a:xfrm>
            <a:off x="9139090" y="3323272"/>
            <a:ext cx="1412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33284045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19736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 dirty="0"/>
              <a:t> Measuring Length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2695783-41E7-4F4B-909A-B55C564C1B48}"/>
              </a:ext>
            </a:extLst>
          </p:cNvPr>
          <p:cNvSpPr/>
          <p:nvPr/>
        </p:nvSpPr>
        <p:spPr>
          <a:xfrm>
            <a:off x="2334441" y="664076"/>
            <a:ext cx="70580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Example 2</a:t>
            </a:r>
          </a:p>
          <a:p>
            <a:r>
              <a:rPr lang="en-GB" sz="2400" dirty="0"/>
              <a:t>Estimate the lengths of each of the following: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AFFB45-425A-4F5B-8DA0-77D9449D992B}"/>
              </a:ext>
            </a:extLst>
          </p:cNvPr>
          <p:cNvSpPr/>
          <p:nvPr/>
        </p:nvSpPr>
        <p:spPr>
          <a:xfrm>
            <a:off x="2351584" y="1380319"/>
            <a:ext cx="48562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(a)	a car,</a:t>
            </a:r>
          </a:p>
          <a:p>
            <a:r>
              <a:rPr lang="en-GB" sz="2400" dirty="0"/>
              <a:t>(b)	the width of your thumbnail,</a:t>
            </a:r>
          </a:p>
          <a:p>
            <a:r>
              <a:rPr lang="en-GB" sz="2400" dirty="0"/>
              <a:t>(c)	the length of your pen.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9CC6B8-8438-41C2-88A1-E9EB785F6A63}"/>
              </a:ext>
            </a:extLst>
          </p:cNvPr>
          <p:cNvSpPr/>
          <p:nvPr/>
        </p:nvSpPr>
        <p:spPr>
          <a:xfrm>
            <a:off x="2351584" y="2580648"/>
            <a:ext cx="1412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Solution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411BA0-2E26-4D77-8B51-3B95A8FF51E8}"/>
              </a:ext>
            </a:extLst>
          </p:cNvPr>
          <p:cNvSpPr/>
          <p:nvPr/>
        </p:nvSpPr>
        <p:spPr>
          <a:xfrm>
            <a:off x="2351584" y="2917521"/>
            <a:ext cx="95021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(a) This will depend on the type of car, but answers between 2 m and 4 m are reasonable.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72678B-B2CA-46FE-A924-90AF907A0C49}"/>
              </a:ext>
            </a:extLst>
          </p:cNvPr>
          <p:cNvSpPr/>
          <p:nvPr/>
        </p:nvSpPr>
        <p:spPr>
          <a:xfrm>
            <a:off x="2334441" y="3623726"/>
            <a:ext cx="41973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(b)	Between 1 cm and 1.5 cm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2EAC80-6C28-4211-9369-85911EA5F64D}"/>
              </a:ext>
            </a:extLst>
          </p:cNvPr>
          <p:cNvSpPr/>
          <p:nvPr/>
        </p:nvSpPr>
        <p:spPr>
          <a:xfrm>
            <a:off x="2360460" y="4000545"/>
            <a:ext cx="15520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(c) 15 cm.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9D4EE8-1E98-4EC9-86B8-B20914D95C79}"/>
              </a:ext>
            </a:extLst>
          </p:cNvPr>
          <p:cNvSpPr/>
          <p:nvPr/>
        </p:nvSpPr>
        <p:spPr>
          <a:xfrm>
            <a:off x="2360460" y="4464761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Example 3</a:t>
            </a:r>
          </a:p>
          <a:p>
            <a:r>
              <a:rPr lang="en-GB" sz="2400" dirty="0"/>
              <a:t>A line is measured to the nearest centimetre as 12 cm.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71347F-1CA2-44E2-8B42-AECDEBB97E1E}"/>
              </a:ext>
            </a:extLst>
          </p:cNvPr>
          <p:cNvSpPr/>
          <p:nvPr/>
        </p:nvSpPr>
        <p:spPr>
          <a:xfrm>
            <a:off x="2360460" y="5122457"/>
            <a:ext cx="73221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(a)	What is the shortest possible length of the line?</a:t>
            </a:r>
          </a:p>
          <a:p>
            <a:r>
              <a:rPr lang="en-GB" sz="2400" dirty="0"/>
              <a:t>(b)	What length must the actual length of the line be less than?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9378B8-CF4A-4E7B-99A6-4C718CE466D0}"/>
              </a:ext>
            </a:extLst>
          </p:cNvPr>
          <p:cNvSpPr/>
          <p:nvPr/>
        </p:nvSpPr>
        <p:spPr>
          <a:xfrm>
            <a:off x="10106936" y="5038630"/>
            <a:ext cx="1341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11.5 cm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A01843-66A9-4DF8-8724-9E54409B648C}"/>
              </a:ext>
            </a:extLst>
          </p:cNvPr>
          <p:cNvSpPr/>
          <p:nvPr/>
        </p:nvSpPr>
        <p:spPr>
          <a:xfrm>
            <a:off x="10106936" y="5391762"/>
            <a:ext cx="1279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12.5 cm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A2B5634-E047-4AB7-B976-B0F0DD5F3867}"/>
              </a:ext>
            </a:extLst>
          </p:cNvPr>
          <p:cNvSpPr/>
          <p:nvPr/>
        </p:nvSpPr>
        <p:spPr>
          <a:xfrm>
            <a:off x="10106936" y="4720435"/>
            <a:ext cx="1412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42177689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19736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 dirty="0"/>
              <a:t>Skill Check: Measuring Length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D7C2496-D323-4536-8F65-D436D9A5269A}"/>
              </a:ext>
            </a:extLst>
          </p:cNvPr>
          <p:cNvSpPr/>
          <p:nvPr/>
        </p:nvSpPr>
        <p:spPr>
          <a:xfrm>
            <a:off x="2464026" y="901710"/>
            <a:ext cx="86005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1.	Which unit of length would be the most appropriate if you were measuring:</a:t>
            </a:r>
          </a:p>
          <a:p>
            <a:r>
              <a:rPr lang="en-GB" sz="2400" dirty="0"/>
              <a:t>(a)	the distance between two towns,</a:t>
            </a:r>
          </a:p>
          <a:p>
            <a:r>
              <a:rPr lang="en-GB" sz="2400" dirty="0"/>
              <a:t>(b)	the height of your classroom,</a:t>
            </a:r>
          </a:p>
          <a:p>
            <a:r>
              <a:rPr lang="en-GB" sz="2400" dirty="0"/>
              <a:t>(c)	the length of a calculator,</a:t>
            </a:r>
          </a:p>
          <a:p>
            <a:r>
              <a:rPr lang="en-GB" sz="2400" dirty="0"/>
              <a:t>(d)	the thickness of a dictionary,</a:t>
            </a:r>
          </a:p>
          <a:p>
            <a:r>
              <a:rPr lang="en-GB" sz="2400" dirty="0"/>
              <a:t>(e)	the height of your desk?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834883-852F-409E-BA2B-6F9FECC4DA08}"/>
              </a:ext>
            </a:extLst>
          </p:cNvPr>
          <p:cNvSpPr/>
          <p:nvPr/>
        </p:nvSpPr>
        <p:spPr>
          <a:xfrm>
            <a:off x="2467965" y="3896301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2.	Choosing suitable units estimate the following distances:</a:t>
            </a:r>
          </a:p>
          <a:p>
            <a:r>
              <a:rPr lang="en-GB" sz="2400" dirty="0"/>
              <a:t>(a)	the length of your classroom,</a:t>
            </a:r>
          </a:p>
          <a:p>
            <a:r>
              <a:rPr lang="en-GB" sz="2400" dirty="0"/>
              <a:t>(b)	the height of your teacher,</a:t>
            </a:r>
          </a:p>
          <a:p>
            <a:r>
              <a:rPr lang="en-GB" sz="2400" dirty="0"/>
              <a:t>(c)	the height of your classroom,</a:t>
            </a:r>
          </a:p>
          <a:p>
            <a:r>
              <a:rPr lang="en-GB" sz="2400" dirty="0"/>
              <a:t>(d)	the length of your little finger,</a:t>
            </a:r>
          </a:p>
          <a:p>
            <a:r>
              <a:rPr lang="en-GB" sz="2400" dirty="0"/>
              <a:t>(e)	the width of your desk.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8D3173-A819-4B39-80F8-8F4525E34CC9}"/>
              </a:ext>
            </a:extLst>
          </p:cNvPr>
          <p:cNvSpPr txBox="1"/>
          <p:nvPr/>
        </p:nvSpPr>
        <p:spPr>
          <a:xfrm>
            <a:off x="8328248" y="162880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km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6798AB-A40E-46B5-B34D-D4098706F326}"/>
              </a:ext>
            </a:extLst>
          </p:cNvPr>
          <p:cNvSpPr/>
          <p:nvPr/>
        </p:nvSpPr>
        <p:spPr>
          <a:xfrm>
            <a:off x="8328248" y="2007290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7FBE01-5EE5-42E7-B61F-CEF0823A5C13}"/>
              </a:ext>
            </a:extLst>
          </p:cNvPr>
          <p:cNvSpPr/>
          <p:nvPr/>
        </p:nvSpPr>
        <p:spPr>
          <a:xfrm>
            <a:off x="8328248" y="2305727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cm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859972-25B4-4C71-89DC-B398051D1DD8}"/>
              </a:ext>
            </a:extLst>
          </p:cNvPr>
          <p:cNvSpPr/>
          <p:nvPr/>
        </p:nvSpPr>
        <p:spPr>
          <a:xfrm>
            <a:off x="8299871" y="2675219"/>
            <a:ext cx="15520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cm or mm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85F71E6-08AA-4444-BBF7-7C80D4B63909}"/>
              </a:ext>
            </a:extLst>
          </p:cNvPr>
          <p:cNvSpPr/>
          <p:nvPr/>
        </p:nvSpPr>
        <p:spPr>
          <a:xfrm>
            <a:off x="8328248" y="3059426"/>
            <a:ext cx="15520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cm or mm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218FA3-3C49-49BB-BAA1-6D2DEC73AE11}"/>
              </a:ext>
            </a:extLst>
          </p:cNvPr>
          <p:cNvSpPr/>
          <p:nvPr/>
        </p:nvSpPr>
        <p:spPr>
          <a:xfrm>
            <a:off x="8426832" y="4340846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05863BC-3A43-46F9-A120-B081E8E532C2}"/>
              </a:ext>
            </a:extLst>
          </p:cNvPr>
          <p:cNvSpPr/>
          <p:nvPr/>
        </p:nvSpPr>
        <p:spPr>
          <a:xfrm>
            <a:off x="8426832" y="4657781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cm or 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9942FA9-78B0-4FC7-B9EF-911A8A162EDA}"/>
              </a:ext>
            </a:extLst>
          </p:cNvPr>
          <p:cNvSpPr/>
          <p:nvPr/>
        </p:nvSpPr>
        <p:spPr>
          <a:xfrm>
            <a:off x="8443601" y="5011551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2C7EAE-6C92-4698-8ADB-165503C7CC36}"/>
              </a:ext>
            </a:extLst>
          </p:cNvPr>
          <p:cNvSpPr/>
          <p:nvPr/>
        </p:nvSpPr>
        <p:spPr>
          <a:xfrm>
            <a:off x="8443601" y="5336972"/>
            <a:ext cx="15520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cm or mm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22F8EE-5AB5-4790-8A7A-54CDBAAA96DD}"/>
              </a:ext>
            </a:extLst>
          </p:cNvPr>
          <p:cNvSpPr/>
          <p:nvPr/>
        </p:nvSpPr>
        <p:spPr>
          <a:xfrm>
            <a:off x="8443601" y="5678807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cm or 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4CA038-0C6B-4A51-9BAF-8A8F8E5D2A8F}"/>
              </a:ext>
            </a:extLst>
          </p:cNvPr>
          <p:cNvSpPr txBox="1"/>
          <p:nvPr/>
        </p:nvSpPr>
        <p:spPr>
          <a:xfrm>
            <a:off x="8203203" y="12827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27287503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19736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 dirty="0"/>
              <a:t>Skill Check: Measuring Length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8C499CE-41D9-4505-A28F-BD51137825B3}"/>
              </a:ext>
            </a:extLst>
          </p:cNvPr>
          <p:cNvSpPr/>
          <p:nvPr/>
        </p:nvSpPr>
        <p:spPr>
          <a:xfrm>
            <a:off x="2423592" y="390436"/>
            <a:ext cx="756084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sz="2400" dirty="0"/>
              <a:t>3.	Are each of the following statements likely to be true or false?</a:t>
            </a:r>
          </a:p>
          <a:p>
            <a:pPr marL="457200" indent="-457200">
              <a:buAutoNum type="alphaLcParenBoth" startAt="6"/>
            </a:pPr>
            <a:endParaRPr lang="en-GB" sz="2400" dirty="0"/>
          </a:p>
          <a:p>
            <a:pPr marL="457200" indent="-457200">
              <a:buAutoNum type="alphaLcParenBoth" startAt="6"/>
            </a:pPr>
            <a:endParaRPr lang="en-GB" sz="2400" dirty="0"/>
          </a:p>
          <a:p>
            <a:pPr marL="457200" indent="-457200">
              <a:buAutoNum type="alphaLcParenBoth" startAt="6"/>
            </a:pPr>
            <a:endParaRPr lang="en-GB" sz="2400" dirty="0"/>
          </a:p>
          <a:p>
            <a:pPr marL="457200" indent="-457200">
              <a:buAutoNum type="alphaLcParenBoth" startAt="6"/>
            </a:pPr>
            <a:endParaRPr lang="en-GB" sz="2400" dirty="0"/>
          </a:p>
          <a:p>
            <a:pPr marL="457200" indent="-457200">
              <a:buAutoNum type="alphaLcParenBoth" startAt="6"/>
            </a:pPr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pPr marL="457200" indent="-457200">
              <a:buAutoNum type="arabicPeriod" startAt="4"/>
            </a:pPr>
            <a:r>
              <a:rPr lang="en-GB" sz="2400" dirty="0"/>
              <a:t>The length of a line is measured as 10 cm, to the nearest cm.  What are the upper and lower bounds of its actual length?</a:t>
            </a:r>
          </a:p>
          <a:p>
            <a:pPr marL="457200" indent="-457200">
              <a:buAutoNum type="arabicPeriod" startAt="4"/>
            </a:pPr>
            <a:endParaRPr lang="en-GB" sz="2400" dirty="0"/>
          </a:p>
          <a:p>
            <a:pPr marL="457200" indent="-457200">
              <a:buAutoNum type="arabicPeriod" startAt="5"/>
            </a:pPr>
            <a:r>
              <a:rPr lang="en-GB" sz="2400" dirty="0"/>
              <a:t>The length of a pen is measured as 16 cm, to the nearest cm.  What is the minimum possible length of the pen?</a:t>
            </a:r>
          </a:p>
          <a:p>
            <a:pPr marL="457200" indent="-457200">
              <a:buAutoNum type="arabicPeriod" startAt="5"/>
            </a:pP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C6EFECC-5DE1-4B36-9C2B-F95B640B1627}"/>
              </a:ext>
            </a:extLst>
          </p:cNvPr>
          <p:cNvSpPr/>
          <p:nvPr/>
        </p:nvSpPr>
        <p:spPr>
          <a:xfrm>
            <a:off x="2837869" y="1549095"/>
            <a:ext cx="71397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(a)	John's height is 242 cm.</a:t>
            </a:r>
          </a:p>
          <a:p>
            <a:r>
              <a:rPr lang="en-GB" sz="2400" dirty="0"/>
              <a:t>(b)	The height of a desk is 1.2 m.</a:t>
            </a:r>
          </a:p>
          <a:p>
            <a:r>
              <a:rPr lang="en-GB" sz="2400" dirty="0"/>
              <a:t>(c)	The height of a door is 190 cm.</a:t>
            </a:r>
          </a:p>
          <a:p>
            <a:r>
              <a:rPr lang="en-GB" sz="2400" dirty="0"/>
              <a:t>(d)	The length of a football pitch is 800 m.</a:t>
            </a:r>
          </a:p>
          <a:p>
            <a:r>
              <a:rPr lang="en-GB" sz="2400" dirty="0"/>
              <a:t>(e)	The length of a finger is 8 cm.</a:t>
            </a:r>
          </a:p>
          <a:p>
            <a:pPr marL="457200" indent="-457200">
              <a:buAutoNum type="alphaLcParenBoth" startAt="6"/>
            </a:pPr>
            <a:r>
              <a:rPr lang="en-GB" sz="2400" dirty="0"/>
              <a:t>The thickness of a sheet of paper is 1 mm.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92AC2D-7A8C-4CBB-9473-009D0F443E3C}"/>
              </a:ext>
            </a:extLst>
          </p:cNvPr>
          <p:cNvSpPr txBox="1"/>
          <p:nvPr/>
        </p:nvSpPr>
        <p:spPr>
          <a:xfrm>
            <a:off x="9685436" y="154198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91BC0D-1BCB-4152-9AF0-3F2980A577C1}"/>
              </a:ext>
            </a:extLst>
          </p:cNvPr>
          <p:cNvSpPr/>
          <p:nvPr/>
        </p:nvSpPr>
        <p:spPr>
          <a:xfrm>
            <a:off x="9680716" y="1913045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548135-BDE4-49EE-91CE-58F023B4DB2D}"/>
              </a:ext>
            </a:extLst>
          </p:cNvPr>
          <p:cNvSpPr/>
          <p:nvPr/>
        </p:nvSpPr>
        <p:spPr>
          <a:xfrm>
            <a:off x="9668493" y="2258609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A24626-C5E5-431F-A30A-C0EC227D79A4}"/>
              </a:ext>
            </a:extLst>
          </p:cNvPr>
          <p:cNvSpPr/>
          <p:nvPr/>
        </p:nvSpPr>
        <p:spPr>
          <a:xfrm>
            <a:off x="9685436" y="2658850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A6E2CD-EDF9-4AB4-81F5-415FCE31668E}"/>
              </a:ext>
            </a:extLst>
          </p:cNvPr>
          <p:cNvSpPr/>
          <p:nvPr/>
        </p:nvSpPr>
        <p:spPr>
          <a:xfrm>
            <a:off x="9676980" y="3024639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87FA92-9BD1-4BC1-80FD-96FA7670B4F3}"/>
              </a:ext>
            </a:extLst>
          </p:cNvPr>
          <p:cNvSpPr/>
          <p:nvPr/>
        </p:nvSpPr>
        <p:spPr>
          <a:xfrm>
            <a:off x="9702379" y="3395700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D4AF15-62E7-4C8B-B36F-53AC9853E5A2}"/>
              </a:ext>
            </a:extLst>
          </p:cNvPr>
          <p:cNvSpPr/>
          <p:nvPr/>
        </p:nvSpPr>
        <p:spPr>
          <a:xfrm>
            <a:off x="9249308" y="1203122"/>
            <a:ext cx="1412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Solution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DE3335-3DED-459C-B4B3-BEC221615690}"/>
              </a:ext>
            </a:extLst>
          </p:cNvPr>
          <p:cNvSpPr txBox="1"/>
          <p:nvPr/>
        </p:nvSpPr>
        <p:spPr>
          <a:xfrm>
            <a:off x="2844676" y="511412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Upper bound &lt; 10.5 cm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CDE4B6-7B7A-47C6-981A-BD3C18A5A38F}"/>
              </a:ext>
            </a:extLst>
          </p:cNvPr>
          <p:cNvSpPr/>
          <p:nvPr/>
        </p:nvSpPr>
        <p:spPr>
          <a:xfrm>
            <a:off x="6436990" y="5085183"/>
            <a:ext cx="3239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Lower bound = 9.5 cm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D758F1-5D53-403C-83FB-F8D99A23A6D4}"/>
              </a:ext>
            </a:extLst>
          </p:cNvPr>
          <p:cNvSpPr txBox="1"/>
          <p:nvPr/>
        </p:nvSpPr>
        <p:spPr>
          <a:xfrm>
            <a:off x="6630905" y="6236731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Minimum Length = 15.5 cm</a:t>
            </a:r>
          </a:p>
        </p:txBody>
      </p:sp>
    </p:spTree>
    <p:extLst>
      <p:ext uri="{BB962C8B-B14F-4D97-AF65-F5344CB8AC3E}">
        <p14:creationId xmlns:p14="http://schemas.microsoft.com/office/powerpoint/2010/main" val="42318948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19736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 dirty="0"/>
              <a:t>Skill Check: Measuring Length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41198FF-922A-43AB-8869-370935B44BA6}"/>
              </a:ext>
            </a:extLst>
          </p:cNvPr>
          <p:cNvSpPr/>
          <p:nvPr/>
        </p:nvSpPr>
        <p:spPr>
          <a:xfrm>
            <a:off x="2351584" y="766367"/>
            <a:ext cx="85193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6. The end of Andy's tape measure is broken, and all the distances that he measures are 1 cm shorter than he thinks.  Is this error significant when he measures: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49769A-0215-4150-B4AF-2D6D10B45A2F}"/>
              </a:ext>
            </a:extLst>
          </p:cNvPr>
          <p:cNvSpPr/>
          <p:nvPr/>
        </p:nvSpPr>
        <p:spPr>
          <a:xfrm>
            <a:off x="2445615" y="2000536"/>
            <a:ext cx="1313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(a) 5 cm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902979-FD72-442B-B1C1-C5B82AACB07C}"/>
              </a:ext>
            </a:extLst>
          </p:cNvPr>
          <p:cNvSpPr/>
          <p:nvPr/>
        </p:nvSpPr>
        <p:spPr>
          <a:xfrm>
            <a:off x="4439816" y="2015915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(b) 5 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2DF8F1-9F98-4C20-86DB-5B46B4C60102}"/>
              </a:ext>
            </a:extLst>
          </p:cNvPr>
          <p:cNvSpPr/>
          <p:nvPr/>
        </p:nvSpPr>
        <p:spPr>
          <a:xfrm>
            <a:off x="6280129" y="2000535"/>
            <a:ext cx="146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(c) 20 cm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1B2DD0-BCD9-4043-9855-344D4EE95D1F}"/>
              </a:ext>
            </a:extLst>
          </p:cNvPr>
          <p:cNvSpPr/>
          <p:nvPr/>
        </p:nvSpPr>
        <p:spPr>
          <a:xfrm>
            <a:off x="8328248" y="1996388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(d) 1 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ED8791-93D2-4A7F-8B0E-AB17E41C2A66}"/>
              </a:ext>
            </a:extLst>
          </p:cNvPr>
          <p:cNvSpPr/>
          <p:nvPr/>
        </p:nvSpPr>
        <p:spPr>
          <a:xfrm>
            <a:off x="2379202" y="2512813"/>
            <a:ext cx="88272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7.	The distance between 2 airports is 1700 km, correct to the nearest 100 km.</a:t>
            </a:r>
          </a:p>
          <a:p>
            <a:r>
              <a:rPr lang="en-GB" sz="2400" dirty="0"/>
              <a:t>(a)	What are the upper and lower bounds of the actual distance?</a:t>
            </a:r>
          </a:p>
          <a:p>
            <a:r>
              <a:rPr lang="en-GB" sz="2400" dirty="0"/>
              <a:t>(b)	What would be your answers to (a) if the information was correct to the nearest 10 km?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66E656-E1CD-4D3D-A3E6-FA7C1DA78EFA}"/>
              </a:ext>
            </a:extLst>
          </p:cNvPr>
          <p:cNvSpPr/>
          <p:nvPr/>
        </p:nvSpPr>
        <p:spPr>
          <a:xfrm>
            <a:off x="2379202" y="4999155"/>
            <a:ext cx="9339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8. Estimate the lengths of each of these lines to the nearest cm: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AEA6160-69B2-4AA7-8725-79855D0032A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303" t="-486" r="1303" b="82381"/>
          <a:stretch/>
        </p:blipFill>
        <p:spPr>
          <a:xfrm>
            <a:off x="3303326" y="5460905"/>
            <a:ext cx="6194624" cy="36714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A2685EF-21E5-4B67-AEBE-855DAA4355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9051" r="69423" b="58804"/>
          <a:stretch/>
        </p:blipFill>
        <p:spPr>
          <a:xfrm>
            <a:off x="3416553" y="5889557"/>
            <a:ext cx="1826839" cy="2462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3A29782-79B0-42B8-A79C-46EFC489817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9672" r="23622" b="4848"/>
          <a:stretch/>
        </p:blipFill>
        <p:spPr>
          <a:xfrm>
            <a:off x="3405057" y="6298467"/>
            <a:ext cx="4563143" cy="31392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8AD4F78-ED94-4426-A2D3-14167E414D60}"/>
              </a:ext>
            </a:extLst>
          </p:cNvPr>
          <p:cNvSpPr/>
          <p:nvPr/>
        </p:nvSpPr>
        <p:spPr>
          <a:xfrm>
            <a:off x="2764259" y="5330058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2B75A6-150E-4E4A-8185-4C3D331FDD71}"/>
              </a:ext>
            </a:extLst>
          </p:cNvPr>
          <p:cNvSpPr/>
          <p:nvPr/>
        </p:nvSpPr>
        <p:spPr>
          <a:xfrm>
            <a:off x="2779038" y="5771307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(a)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1383A1-BE60-4FAF-B976-8D30A23F964A}"/>
              </a:ext>
            </a:extLst>
          </p:cNvPr>
          <p:cNvSpPr/>
          <p:nvPr/>
        </p:nvSpPr>
        <p:spPr>
          <a:xfrm>
            <a:off x="2806504" y="6197343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(b)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CD0ADD-E960-486F-BF68-A5B257C0AA79}"/>
              </a:ext>
            </a:extLst>
          </p:cNvPr>
          <p:cNvSpPr txBox="1"/>
          <p:nvPr/>
        </p:nvSpPr>
        <p:spPr>
          <a:xfrm>
            <a:off x="3895302" y="201221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DB1262-CB9F-4074-BF61-376AA8AB98A7}"/>
              </a:ext>
            </a:extLst>
          </p:cNvPr>
          <p:cNvSpPr/>
          <p:nvPr/>
        </p:nvSpPr>
        <p:spPr>
          <a:xfrm>
            <a:off x="5717999" y="202806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A0B82BC-2925-49FF-9955-D9CDFB16E9C3}"/>
              </a:ext>
            </a:extLst>
          </p:cNvPr>
          <p:cNvSpPr/>
          <p:nvPr/>
        </p:nvSpPr>
        <p:spPr>
          <a:xfrm>
            <a:off x="7775045" y="2039699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ECEEFE-F29A-4F60-B20A-8C5DCF249B74}"/>
              </a:ext>
            </a:extLst>
          </p:cNvPr>
          <p:cNvSpPr/>
          <p:nvPr/>
        </p:nvSpPr>
        <p:spPr>
          <a:xfrm>
            <a:off x="9555960" y="204669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85E7D3-A45E-469E-8C62-2E7F1CDC29CD}"/>
              </a:ext>
            </a:extLst>
          </p:cNvPr>
          <p:cNvSpPr/>
          <p:nvPr/>
        </p:nvSpPr>
        <p:spPr>
          <a:xfrm>
            <a:off x="4145570" y="3641582"/>
            <a:ext cx="3498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Upper bound &lt; 1750 km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6032205-8C01-4099-8C72-2C58CBE11265}"/>
              </a:ext>
            </a:extLst>
          </p:cNvPr>
          <p:cNvSpPr/>
          <p:nvPr/>
        </p:nvSpPr>
        <p:spPr>
          <a:xfrm>
            <a:off x="4183334" y="4663966"/>
            <a:ext cx="3498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Upper bound &lt; 1705 km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47C7759-D0F5-4A23-A719-94B900F7A826}"/>
              </a:ext>
            </a:extLst>
          </p:cNvPr>
          <p:cNvSpPr/>
          <p:nvPr/>
        </p:nvSpPr>
        <p:spPr>
          <a:xfrm>
            <a:off x="7877955" y="3641581"/>
            <a:ext cx="3498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Lower bound = 1650 km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43C795F-9957-4EB7-9F91-4E2831C908CA}"/>
              </a:ext>
            </a:extLst>
          </p:cNvPr>
          <p:cNvSpPr/>
          <p:nvPr/>
        </p:nvSpPr>
        <p:spPr>
          <a:xfrm>
            <a:off x="7851831" y="4640916"/>
            <a:ext cx="3498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Lower bound = 1695 km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81CAD3F-76F5-49B1-8EEA-3B7CE9CAF0EA}"/>
              </a:ext>
            </a:extLst>
          </p:cNvPr>
          <p:cNvSpPr txBox="1"/>
          <p:nvPr/>
        </p:nvSpPr>
        <p:spPr>
          <a:xfrm>
            <a:off x="9600868" y="5441501"/>
            <a:ext cx="1069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 cm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37E32E9-80EB-4FD2-9BAA-1D115C51998C}"/>
              </a:ext>
            </a:extLst>
          </p:cNvPr>
          <p:cNvSpPr/>
          <p:nvPr/>
        </p:nvSpPr>
        <p:spPr>
          <a:xfrm>
            <a:off x="5518665" y="5802084"/>
            <a:ext cx="2047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 cm  or 4 cm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ED081F5-5560-474B-978D-8B165942D680}"/>
              </a:ext>
            </a:extLst>
          </p:cNvPr>
          <p:cNvSpPr/>
          <p:nvPr/>
        </p:nvSpPr>
        <p:spPr>
          <a:xfrm>
            <a:off x="8106227" y="6233820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8 cm</a:t>
            </a:r>
          </a:p>
        </p:txBody>
      </p:sp>
    </p:spTree>
    <p:extLst>
      <p:ext uri="{BB962C8B-B14F-4D97-AF65-F5344CB8AC3E}">
        <p14:creationId xmlns:p14="http://schemas.microsoft.com/office/powerpoint/2010/main" val="22242641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19736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 dirty="0"/>
              <a:t>Skill Check: Measuring Length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62C27E8-7A70-4770-87F6-2CB08C981EED}"/>
              </a:ext>
            </a:extLst>
          </p:cNvPr>
          <p:cNvSpPr/>
          <p:nvPr/>
        </p:nvSpPr>
        <p:spPr>
          <a:xfrm>
            <a:off x="2442242" y="773093"/>
            <a:ext cx="66848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9. (a) Estimate the size of each of these angles: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A4EADE-2DA3-45AA-849C-4BF5D69BCC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1624" y="1382946"/>
            <a:ext cx="3634308" cy="19315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70696AA-701B-4CF3-A10F-838EE89071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0136" y="1382946"/>
            <a:ext cx="3809276" cy="19389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C3893C6-2B47-447C-A9C1-6D70BE0FF3F1}"/>
              </a:ext>
            </a:extLst>
          </p:cNvPr>
          <p:cNvSpPr txBox="1"/>
          <p:nvPr/>
        </p:nvSpPr>
        <p:spPr>
          <a:xfrm>
            <a:off x="5472464" y="134154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(b)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D6E976-F1D9-46F0-B83D-141B6D569AE7}"/>
              </a:ext>
            </a:extLst>
          </p:cNvPr>
          <p:cNvSpPr/>
          <p:nvPr/>
        </p:nvSpPr>
        <p:spPr>
          <a:xfrm>
            <a:off x="6759485" y="1315777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(c)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05D2F1-28A2-4EDF-B0A3-CE27660D817B}"/>
              </a:ext>
            </a:extLst>
          </p:cNvPr>
          <p:cNvSpPr/>
          <p:nvPr/>
        </p:nvSpPr>
        <p:spPr>
          <a:xfrm>
            <a:off x="2186880" y="1303525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(a)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576D85-312C-440D-9DCF-26893A4D0933}"/>
              </a:ext>
            </a:extLst>
          </p:cNvPr>
          <p:cNvSpPr/>
          <p:nvPr/>
        </p:nvSpPr>
        <p:spPr>
          <a:xfrm>
            <a:off x="8873373" y="1341542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(d)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D32D38-FBE1-42E6-8416-6A5A9EA1D0D6}"/>
              </a:ext>
            </a:extLst>
          </p:cNvPr>
          <p:cNvSpPr/>
          <p:nvPr/>
        </p:nvSpPr>
        <p:spPr>
          <a:xfrm>
            <a:off x="2480789" y="3577674"/>
            <a:ext cx="6192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10. (a) Measure the 3 angles in this triangle: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946B0B6-1A75-4295-A6C5-5170C08BB0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77222" y="4166577"/>
            <a:ext cx="4071526" cy="170710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C733DAC-5C2D-43E7-AD78-8B9B9D1D4D7F}"/>
              </a:ext>
            </a:extLst>
          </p:cNvPr>
          <p:cNvSpPr/>
          <p:nvPr/>
        </p:nvSpPr>
        <p:spPr>
          <a:xfrm>
            <a:off x="2488688" y="5975720"/>
            <a:ext cx="5230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(b) Check that they add up to 180 °.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502ED2-9698-4BB1-ADB1-630D749C3869}"/>
              </a:ext>
            </a:extLst>
          </p:cNvPr>
          <p:cNvSpPr txBox="1"/>
          <p:nvPr/>
        </p:nvSpPr>
        <p:spPr>
          <a:xfrm>
            <a:off x="7672945" y="2392528"/>
            <a:ext cx="780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60˚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B35754-8B74-44F1-B4EF-F2AACF0E786D}"/>
              </a:ext>
            </a:extLst>
          </p:cNvPr>
          <p:cNvSpPr/>
          <p:nvPr/>
        </p:nvSpPr>
        <p:spPr>
          <a:xfrm>
            <a:off x="3163782" y="2414428"/>
            <a:ext cx="554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40˚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E2C078-300E-4D93-9B9B-F3CB4C3EAAB5}"/>
              </a:ext>
            </a:extLst>
          </p:cNvPr>
          <p:cNvSpPr/>
          <p:nvPr/>
        </p:nvSpPr>
        <p:spPr>
          <a:xfrm>
            <a:off x="4745476" y="2071267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150˚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2566C77-8B5B-417A-ABF7-A1D1F6804F2B}"/>
              </a:ext>
            </a:extLst>
          </p:cNvPr>
          <p:cNvSpPr/>
          <p:nvPr/>
        </p:nvSpPr>
        <p:spPr>
          <a:xfrm>
            <a:off x="9586800" y="2387615"/>
            <a:ext cx="554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90˚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BB7FD1-F604-445C-88EE-C80C05D3BABF}"/>
              </a:ext>
            </a:extLst>
          </p:cNvPr>
          <p:cNvSpPr/>
          <p:nvPr/>
        </p:nvSpPr>
        <p:spPr>
          <a:xfrm>
            <a:off x="10005120" y="1703453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270˚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CA74566-86F1-47BB-9621-CE433D2DA420}"/>
              </a:ext>
            </a:extLst>
          </p:cNvPr>
          <p:cNvSpPr/>
          <p:nvPr/>
        </p:nvSpPr>
        <p:spPr>
          <a:xfrm>
            <a:off x="3849971" y="4639010"/>
            <a:ext cx="554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30˚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77C6C9F-5984-47BD-862D-72380D7FC45F}"/>
              </a:ext>
            </a:extLst>
          </p:cNvPr>
          <p:cNvSpPr/>
          <p:nvPr/>
        </p:nvSpPr>
        <p:spPr>
          <a:xfrm>
            <a:off x="6120536" y="4350283"/>
            <a:ext cx="554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40˚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AB4FB64-DF0B-44C9-A40B-461C66D228B9}"/>
              </a:ext>
            </a:extLst>
          </p:cNvPr>
          <p:cNvSpPr/>
          <p:nvPr/>
        </p:nvSpPr>
        <p:spPr>
          <a:xfrm>
            <a:off x="5237857" y="5264666"/>
            <a:ext cx="6785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110˚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13BAEEF-6737-4A55-B64E-4AA65280DA4F}"/>
              </a:ext>
            </a:extLst>
          </p:cNvPr>
          <p:cNvSpPr txBox="1"/>
          <p:nvPr/>
        </p:nvSpPr>
        <p:spPr>
          <a:xfrm>
            <a:off x="7320136" y="4895335"/>
            <a:ext cx="47456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(b) Yes  (30˚+ 40˚+ 110˚= 180˚)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4" name="TextBox 3">
            <a:extLst>
              <a:ext uri="{FF2B5EF4-FFF2-40B4-BE49-F238E27FC236}">
                <a16:creationId xmlns:a16="http://schemas.microsoft.com/office/drawing/2014/main" id="{7A5E4D28-4D4E-483A-B063-6B0AF6912090}"/>
              </a:ext>
            </a:extLst>
          </p:cNvPr>
          <p:cNvSpPr txBox="1"/>
          <p:nvPr/>
        </p:nvSpPr>
        <p:spPr>
          <a:xfrm>
            <a:off x="2698575" y="1382947"/>
            <a:ext cx="3647357" cy="193891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25" name="TextBox 3">
            <a:extLst>
              <a:ext uri="{FF2B5EF4-FFF2-40B4-BE49-F238E27FC236}">
                <a16:creationId xmlns:a16="http://schemas.microsoft.com/office/drawing/2014/main" id="{7A5E4D28-4D4E-483A-B063-6B0AF6912090}"/>
              </a:ext>
            </a:extLst>
          </p:cNvPr>
          <p:cNvSpPr txBox="1"/>
          <p:nvPr/>
        </p:nvSpPr>
        <p:spPr>
          <a:xfrm>
            <a:off x="7320137" y="1377651"/>
            <a:ext cx="3826188" cy="194420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26" name="TextBox 3">
            <a:extLst>
              <a:ext uri="{FF2B5EF4-FFF2-40B4-BE49-F238E27FC236}">
                <a16:creationId xmlns:a16="http://schemas.microsoft.com/office/drawing/2014/main" id="{7A5E4D28-4D4E-483A-B063-6B0AF6912090}"/>
              </a:ext>
            </a:extLst>
          </p:cNvPr>
          <p:cNvSpPr txBox="1"/>
          <p:nvPr/>
        </p:nvSpPr>
        <p:spPr>
          <a:xfrm>
            <a:off x="3177222" y="4163456"/>
            <a:ext cx="4071526" cy="170710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92447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 dirty="0"/>
              <a:t> Section 1: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have completed the </a:t>
            </a:r>
            <a:r>
              <a:rPr lang="en-US" altLang="en-US" sz="2400" b="1" dirty="0"/>
              <a:t>first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 dirty="0">
                <a:solidFill>
                  <a:srgbClr val="00B050"/>
                </a:solidFill>
              </a:rPr>
            </a:br>
            <a:r>
              <a:rPr lang="en-US" altLang="en-US" sz="2400" b="1" dirty="0">
                <a:solidFill>
                  <a:srgbClr val="00B050"/>
                </a:solidFill>
              </a:rPr>
              <a:t>click</a:t>
            </a:r>
            <a:r>
              <a:rPr lang="en-US" altLang="en-US" sz="2400" dirty="0">
                <a:solidFill>
                  <a:srgbClr val="00B050"/>
                </a:solidFill>
              </a:rPr>
              <a:t> to start the </a:t>
            </a:r>
            <a:r>
              <a:rPr lang="en-US" altLang="en-US" sz="2400" b="1" dirty="0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 dirty="0">
                <a:solidFill>
                  <a:srgbClr val="FFC000"/>
                </a:solidFill>
              </a:rPr>
            </a:br>
            <a:r>
              <a:rPr lang="en-US" altLang="en-US" sz="2400" dirty="0">
                <a:solidFill>
                  <a:srgbClr val="FFC000"/>
                </a:solidFill>
              </a:rPr>
              <a:t>press </a:t>
            </a:r>
            <a:r>
              <a:rPr lang="en-US" altLang="en-US" sz="2400" b="1" dirty="0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might also find it helpful to look at: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endParaRPr lang="en-US" altLang="en-US" sz="2400" dirty="0">
              <a:solidFill>
                <a:srgbClr val="FF0000"/>
              </a:solidFill>
            </a:endParaRPr>
          </a:p>
          <a:p>
            <a:pPr algn="ctr"/>
            <a:r>
              <a:rPr lang="en-US" altLang="en-US" sz="2400" b="1" dirty="0">
                <a:solidFill>
                  <a:srgbClr val="FF0000"/>
                </a:solidFill>
              </a:rPr>
              <a:t>Essential Information:</a:t>
            </a:r>
            <a:r>
              <a:rPr lang="en-US" altLang="en-US" sz="2400" dirty="0">
                <a:solidFill>
                  <a:srgbClr val="FF0000"/>
                </a:solidFill>
              </a:rPr>
              <a:t> press </a:t>
            </a:r>
            <a:r>
              <a:rPr lang="en-US" altLang="en-US" sz="2400" b="1" dirty="0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37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Alapértelmezett terv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lapértelmezett terv">
      <a:majorFont>
        <a:latin typeface="Arial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242D3088D216458E0212DCF115C968" ma:contentTypeVersion="13" ma:contentTypeDescription="Create a new document." ma:contentTypeScope="" ma:versionID="dec315d4ad1de463c9cd8d1883a63030">
  <xsd:schema xmlns:xsd="http://www.w3.org/2001/XMLSchema" xmlns:xs="http://www.w3.org/2001/XMLSchema" xmlns:p="http://schemas.microsoft.com/office/2006/metadata/properties" xmlns:ns3="9ee75292-5076-4fcc-bc52-dcc754448144" xmlns:ns4="f7b00057-f5aa-46f4-8410-da255f325540" targetNamespace="http://schemas.microsoft.com/office/2006/metadata/properties" ma:root="true" ma:fieldsID="dd1e531ce6b01eaefd4a7de6ab057d9e" ns3:_="" ns4:_="">
    <xsd:import namespace="9ee75292-5076-4fcc-bc52-dcc754448144"/>
    <xsd:import namespace="f7b00057-f5aa-46f4-8410-da255f32554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75292-5076-4fcc-bc52-dcc75444814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b00057-f5aa-46f4-8410-da255f3255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43552F-E41D-424C-8547-11ECC67B9B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BE0993-3E8D-4AAE-A529-3CB4C627C3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e75292-5076-4fcc-bc52-dcc754448144"/>
    <ds:schemaRef ds:uri="f7b00057-f5aa-46f4-8410-da255f3255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D26DF9-5106-4408-AEB8-21B8AFA51FB3}">
  <ds:schemaRefs>
    <ds:schemaRef ds:uri="http://purl.org/dc/terms/"/>
    <ds:schemaRef ds:uri="f7b00057-f5aa-46f4-8410-da255f325540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ee75292-5076-4fcc-bc52-dcc754448144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7563</TotalTime>
  <Words>2870</Words>
  <Application>Microsoft Office PowerPoint</Application>
  <PresentationFormat>Widescreen</PresentationFormat>
  <Paragraphs>368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ＭＳ Ｐゴシック</vt:lpstr>
      <vt:lpstr>Arial</vt:lpstr>
      <vt:lpstr>Calibri</vt:lpstr>
      <vt:lpstr>Cambria Math</vt:lpstr>
      <vt:lpstr>Times New Roman</vt:lpstr>
      <vt:lpstr>Alapértelmezett terv</vt:lpstr>
      <vt:lpstr>Supporting and Enhancing Mathematics and Statistics Unit: Scale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Unit1</dc:title>
  <dc:creator>a</dc:creator>
  <cp:lastModifiedBy>Andrew Russell</cp:lastModifiedBy>
  <cp:revision>289</cp:revision>
  <cp:lastPrinted>2016-10-17T08:47:54Z</cp:lastPrinted>
  <dcterms:created xsi:type="dcterms:W3CDTF">2012-10-10T19:07:13Z</dcterms:created>
  <dcterms:modified xsi:type="dcterms:W3CDTF">2021-08-24T09:48:38Z</dcterms:modified>
</cp:coreProperties>
</file>