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37"/>
  </p:notesMasterIdLst>
  <p:handoutMasterIdLst>
    <p:handoutMasterId r:id="rId38"/>
  </p:handoutMasterIdLst>
  <p:sldIdLst>
    <p:sldId id="355" r:id="rId5"/>
    <p:sldId id="356" r:id="rId6"/>
    <p:sldId id="283" r:id="rId7"/>
    <p:sldId id="376" r:id="rId8"/>
    <p:sldId id="368" r:id="rId9"/>
    <p:sldId id="377" r:id="rId10"/>
    <p:sldId id="362" r:id="rId11"/>
    <p:sldId id="357" r:id="rId12"/>
    <p:sldId id="375" r:id="rId13"/>
    <p:sldId id="378" r:id="rId14"/>
    <p:sldId id="380" r:id="rId15"/>
    <p:sldId id="374" r:id="rId16"/>
    <p:sldId id="359" r:id="rId17"/>
    <p:sldId id="370" r:id="rId18"/>
    <p:sldId id="382" r:id="rId19"/>
    <p:sldId id="381" r:id="rId20"/>
    <p:sldId id="364" r:id="rId21"/>
    <p:sldId id="358" r:id="rId22"/>
    <p:sldId id="371" r:id="rId23"/>
    <p:sldId id="383" r:id="rId24"/>
    <p:sldId id="365" r:id="rId25"/>
    <p:sldId id="360" r:id="rId26"/>
    <p:sldId id="372" r:id="rId27"/>
    <p:sldId id="385" r:id="rId28"/>
    <p:sldId id="384" r:id="rId29"/>
    <p:sldId id="386" r:id="rId30"/>
    <p:sldId id="366" r:id="rId31"/>
    <p:sldId id="361" r:id="rId32"/>
    <p:sldId id="373" r:id="rId33"/>
    <p:sldId id="387" r:id="rId34"/>
    <p:sldId id="388" r:id="rId35"/>
    <p:sldId id="367" r:id="rId36"/>
  </p:sldIdLst>
  <p:sldSz cx="12192000" cy="6858000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>
      <p:cViewPr varScale="1">
        <p:scale>
          <a:sx n="67" d="100"/>
          <a:sy n="67" d="100"/>
        </p:scale>
        <p:origin x="78" y="82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charset="0"/>
              <a:buNone/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fld id="{68FCC49C-92F4-486F-8D45-77C86ABB1FF0}" type="datetime1">
              <a:rPr lang="en-US" altLang="en-US"/>
              <a:pPr>
                <a:defRPr/>
              </a:pPr>
              <a:t>8/13/2021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charset="0"/>
              <a:buNone/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fld id="{97D64321-B5A8-47E5-A609-99FAF3D09F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2125" y="-11796713"/>
            <a:ext cx="22204363" cy="12490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1531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0593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2763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7442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62150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64429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3934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97221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91973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90560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9813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91485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31642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98348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75921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37333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9242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588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2705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9542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7791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138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2807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53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5301208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Enhancing and Supporting Mathematics and Data Science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0"/>
            <a:ext cx="7200800" cy="550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0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674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5700" y="2276475"/>
            <a:ext cx="7865533" cy="30924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1604963"/>
            <a:ext cx="10725151" cy="3975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44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24385" y="1604963"/>
            <a:ext cx="2736849" cy="3975100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4963"/>
            <a:ext cx="8011584" cy="3975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086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1544" y="3379"/>
            <a:ext cx="10363200" cy="792088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5680" y="306896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63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5700" y="2276475"/>
            <a:ext cx="7865533" cy="30924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04963"/>
            <a:ext cx="10725151" cy="3975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952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5700" y="2276475"/>
            <a:ext cx="7865533" cy="30924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259917" cy="3975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72718" y="1604963"/>
            <a:ext cx="5262033" cy="3975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71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2438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5700" y="2276475"/>
            <a:ext cx="7865533" cy="30924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60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41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34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2207568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" name="AutoShape 6" descr="https://liveplymouthac.sharepoint.com/sites/u212/Logo%20files/UoP%20Logo_Centred_Colour.jpg"/>
          <p:cNvSpPr>
            <a:spLocks noChangeAspect="1" noChangeArrowheads="1"/>
          </p:cNvSpPr>
          <p:nvPr userDrawn="1"/>
        </p:nvSpPr>
        <p:spPr bwMode="auto">
          <a:xfrm>
            <a:off x="335360" y="620688"/>
            <a:ext cx="273630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085" y="5031616"/>
            <a:ext cx="2389738" cy="1826384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 bwMode="auto">
          <a:xfrm>
            <a:off x="2207568" y="0"/>
            <a:ext cx="9984432" cy="6206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15" r:id="rId1"/>
    <p:sldLayoutId id="2147484904" r:id="rId2"/>
    <p:sldLayoutId id="2147484905" r:id="rId3"/>
    <p:sldLayoutId id="2147484906" r:id="rId4"/>
    <p:sldLayoutId id="2147484907" r:id="rId5"/>
    <p:sldLayoutId id="2147484908" r:id="rId6"/>
    <p:sldLayoutId id="2147484909" r:id="rId7"/>
    <p:sldLayoutId id="2147484910" r:id="rId8"/>
    <p:sldLayoutId id="2147484911" r:id="rId9"/>
    <p:sldLayoutId id="2147484912" r:id="rId10"/>
    <p:sldLayoutId id="2147484913" r:id="rId11"/>
    <p:sldLayoutId id="2147484914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4B8D"/>
          </a:solidFill>
          <a:latin typeface="+mj-lt"/>
          <a:ea typeface="+mj-ea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4B8D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4B8D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4B8D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4B8D"/>
          </a:solidFill>
          <a:latin typeface="Arial" charset="0"/>
          <a:ea typeface="ＭＳ Ｐゴシック" charset="0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4B8D"/>
          </a:solidFill>
          <a:latin typeface="Arial" charset="0"/>
          <a:ea typeface="ＭＳ Ｐゴシック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4B8D"/>
          </a:solidFill>
          <a:latin typeface="Arial" charset="0"/>
          <a:ea typeface="ＭＳ Ｐゴシック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4B8D"/>
          </a:solidFill>
          <a:latin typeface="Arial" charset="0"/>
          <a:ea typeface="ＭＳ Ｐゴシック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4B8D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4B8D"/>
          </a:solidFill>
          <a:latin typeface="+mn-lt"/>
          <a:ea typeface="+mn-ea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4B8D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4B8D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4B8D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4B8D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4B8D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4B8D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4B8D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4B8D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emf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emf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3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4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5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6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7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9.emf"/><Relationship Id="rId4" Type="http://schemas.openxmlformats.org/officeDocument/2006/relationships/image" Target="../media/image28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1.emf"/><Relationship Id="rId4" Type="http://schemas.openxmlformats.org/officeDocument/2006/relationships/image" Target="../media/image30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5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4.emf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7.emf"/><Relationship Id="rId4" Type="http://schemas.openxmlformats.org/officeDocument/2006/relationships/image" Target="../media/image36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9.emf"/><Relationship Id="rId4" Type="http://schemas.openxmlformats.org/officeDocument/2006/relationships/image" Target="../media/image38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44" y="5301208"/>
            <a:ext cx="11737304" cy="1325563"/>
          </a:xfrm>
        </p:spPr>
        <p:txBody>
          <a:bodyPr/>
          <a:lstStyle/>
          <a:p>
            <a:r>
              <a:rPr lang="en-GB" sz="3600" dirty="0"/>
              <a:t>Supporting and Enhancing Mathematics and Statistics</a:t>
            </a:r>
            <a:br>
              <a:rPr lang="en-GB" sz="3600" dirty="0"/>
            </a:br>
            <a:r>
              <a:rPr lang="en-GB" sz="3600" b="1" dirty="0"/>
              <a:t>Unit: Scatter Graphs and Co-ordinates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89271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45811" y="791742"/>
            <a:ext cx="9721081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1. The following table lists values of  x  and  y.</a:t>
            </a: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C166E20-5417-46A1-8689-C29A0038D153}"/>
              </a:ext>
            </a:extLst>
          </p:cNvPr>
          <p:cNvSpPr/>
          <p:nvPr/>
        </p:nvSpPr>
        <p:spPr>
          <a:xfrm>
            <a:off x="2639616" y="30005"/>
            <a:ext cx="80554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Skill Check: Positive and Negative Correlation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C077C1-C2C3-42B3-B985-604D4E7138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5600" y="1349252"/>
            <a:ext cx="6868801" cy="11702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E38C4DD-5C3A-4E58-B986-C12D364D03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6023" y="2821108"/>
            <a:ext cx="4730328" cy="333413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8C5F5E6-10A7-45F2-8E78-F889BDAC6519}"/>
              </a:ext>
            </a:extLst>
          </p:cNvPr>
          <p:cNvSpPr/>
          <p:nvPr/>
        </p:nvSpPr>
        <p:spPr>
          <a:xfrm>
            <a:off x="7481201" y="2852936"/>
            <a:ext cx="3766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arenBoth"/>
            </a:pPr>
            <a:r>
              <a:rPr lang="en-GB" sz="2400" dirty="0"/>
              <a:t>Use the data to draw a scatter graph.</a:t>
            </a:r>
          </a:p>
          <a:p>
            <a:pPr marL="457200" indent="-457200">
              <a:buAutoNum type="alphaLcParenBoth"/>
            </a:pPr>
            <a:endParaRPr lang="en-GB" sz="2400" dirty="0"/>
          </a:p>
          <a:p>
            <a:pPr marL="457200" indent="-457200">
              <a:buAutoNum type="alphaLcParenBoth" startAt="2"/>
            </a:pPr>
            <a:r>
              <a:rPr lang="en-GB" sz="2400" dirty="0"/>
              <a:t>Describe the type of correlation that you observe.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AA1205-3FE1-43D4-94EE-139754E2D92D}"/>
              </a:ext>
            </a:extLst>
          </p:cNvPr>
          <p:cNvSpPr/>
          <p:nvPr/>
        </p:nvSpPr>
        <p:spPr>
          <a:xfrm>
            <a:off x="7761500" y="5161260"/>
            <a:ext cx="32058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Positive Correlation</a:t>
            </a:r>
          </a:p>
          <a:p>
            <a:r>
              <a:rPr lang="en-GB" sz="2400" dirty="0">
                <a:solidFill>
                  <a:srgbClr val="FF0000"/>
                </a:solidFill>
              </a:rPr>
              <a:t>           (Weak)</a:t>
            </a:r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2A28521F-AA5C-4F5B-BB9A-2E16918134C8}"/>
              </a:ext>
            </a:extLst>
          </p:cNvPr>
          <p:cNvSpPr/>
          <p:nvPr/>
        </p:nvSpPr>
        <p:spPr bwMode="auto">
          <a:xfrm flipH="1" flipV="1">
            <a:off x="3215680" y="5097080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D970C00B-6159-4F64-B5BE-779E37EB5FA4}"/>
              </a:ext>
            </a:extLst>
          </p:cNvPr>
          <p:cNvSpPr/>
          <p:nvPr/>
        </p:nvSpPr>
        <p:spPr bwMode="auto">
          <a:xfrm flipH="1" flipV="1">
            <a:off x="4079776" y="4007098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CC59863A-3CF4-4013-8B3D-56448D5FF01E}"/>
              </a:ext>
            </a:extLst>
          </p:cNvPr>
          <p:cNvSpPr/>
          <p:nvPr/>
        </p:nvSpPr>
        <p:spPr bwMode="auto">
          <a:xfrm flipH="1" flipV="1">
            <a:off x="4367808" y="4653136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F6FC4884-8285-4A19-BC28-789402B4FB8B}"/>
              </a:ext>
            </a:extLst>
          </p:cNvPr>
          <p:cNvSpPr/>
          <p:nvPr/>
        </p:nvSpPr>
        <p:spPr bwMode="auto">
          <a:xfrm flipH="1" flipV="1">
            <a:off x="4511824" y="3778737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F4471DF4-69A7-42A0-95EE-21D8C30F6D64}"/>
              </a:ext>
            </a:extLst>
          </p:cNvPr>
          <p:cNvSpPr/>
          <p:nvPr/>
        </p:nvSpPr>
        <p:spPr bwMode="auto">
          <a:xfrm flipH="1" flipV="1">
            <a:off x="4769179" y="4427743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74CA42B6-8CA1-4A44-BE23-90737752E83F}"/>
              </a:ext>
            </a:extLst>
          </p:cNvPr>
          <p:cNvSpPr/>
          <p:nvPr/>
        </p:nvSpPr>
        <p:spPr bwMode="auto">
          <a:xfrm flipH="1" flipV="1">
            <a:off x="4930690" y="3778737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B67B2CF0-4FFF-4B4A-BDDD-5F36E5904427}"/>
              </a:ext>
            </a:extLst>
          </p:cNvPr>
          <p:cNvSpPr/>
          <p:nvPr/>
        </p:nvSpPr>
        <p:spPr bwMode="auto">
          <a:xfrm flipH="1" flipV="1">
            <a:off x="5205540" y="3778737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F5B0EF8D-7466-4B2F-9067-35A1E58A111D}"/>
              </a:ext>
            </a:extLst>
          </p:cNvPr>
          <p:cNvSpPr/>
          <p:nvPr/>
        </p:nvSpPr>
        <p:spPr bwMode="auto">
          <a:xfrm flipH="1" flipV="1">
            <a:off x="5371435" y="3377520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F5CC2F18-F6A4-4D09-9657-DDA022538CCF}"/>
              </a:ext>
            </a:extLst>
          </p:cNvPr>
          <p:cNvSpPr/>
          <p:nvPr/>
        </p:nvSpPr>
        <p:spPr bwMode="auto">
          <a:xfrm flipH="1" flipV="1">
            <a:off x="3668643" y="4649805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DCA3675-1CAA-456C-9C80-242BDB34E16B}"/>
              </a:ext>
            </a:extLst>
          </p:cNvPr>
          <p:cNvSpPr/>
          <p:nvPr/>
        </p:nvSpPr>
        <p:spPr bwMode="auto">
          <a:xfrm>
            <a:off x="2467558" y="1338709"/>
            <a:ext cx="6868801" cy="118080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F18F29F-530B-4B3F-9908-BD059DAD6599}"/>
              </a:ext>
            </a:extLst>
          </p:cNvPr>
          <p:cNvSpPr/>
          <p:nvPr/>
        </p:nvSpPr>
        <p:spPr bwMode="auto">
          <a:xfrm>
            <a:off x="2491353" y="2821107"/>
            <a:ext cx="4730327" cy="33341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129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279576" y="756591"/>
            <a:ext cx="9721081" cy="34163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2.	 What type of correlation would you expect to find between each of the following quantities: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(a)	Age and pocket money,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(b)	IQ and height,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(c)	Price of house and number of bedrooms,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(d)	Person's height and shoe size ?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C166E20-5417-46A1-8689-C29A0038D153}"/>
              </a:ext>
            </a:extLst>
          </p:cNvPr>
          <p:cNvSpPr/>
          <p:nvPr/>
        </p:nvSpPr>
        <p:spPr>
          <a:xfrm>
            <a:off x="2639616" y="30005"/>
            <a:ext cx="80554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Skill Check: Positive and Negative Correlation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DC3D7D-2C48-40B8-81A4-666C4E54E1B8}"/>
              </a:ext>
            </a:extLst>
          </p:cNvPr>
          <p:cNvSpPr/>
          <p:nvPr/>
        </p:nvSpPr>
        <p:spPr>
          <a:xfrm>
            <a:off x="2427983" y="3273403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3. Copy and complete the table below for 10 students in your class.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3B2D00-9E54-4594-A06C-1F48BF5B05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0738" y="4156216"/>
            <a:ext cx="8478676" cy="119706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5669787-000A-4519-A5AC-7380CF2B4226}"/>
              </a:ext>
            </a:extLst>
          </p:cNvPr>
          <p:cNvSpPr/>
          <p:nvPr/>
        </p:nvSpPr>
        <p:spPr>
          <a:xfrm>
            <a:off x="2351584" y="5438489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(a)	Plot a scatter graph for your data.</a:t>
            </a:r>
          </a:p>
          <a:p>
            <a:r>
              <a:rPr lang="en-GB" sz="2400" dirty="0"/>
              <a:t>(b)	Describe the type of correlation that there is between these two quantities.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CD16DC-0500-4B7B-806F-6F0F849BC88C}"/>
              </a:ext>
            </a:extLst>
          </p:cNvPr>
          <p:cNvSpPr/>
          <p:nvPr/>
        </p:nvSpPr>
        <p:spPr bwMode="auto">
          <a:xfrm>
            <a:off x="2540738" y="4161972"/>
            <a:ext cx="8478676" cy="120800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BCFA95-7D70-4113-B029-2931839A2EDC}"/>
              </a:ext>
            </a:extLst>
          </p:cNvPr>
          <p:cNvSpPr/>
          <p:nvPr/>
        </p:nvSpPr>
        <p:spPr>
          <a:xfrm>
            <a:off x="6260335" y="1442575"/>
            <a:ext cx="475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Negative Correlation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7E606A-2A15-4333-A66D-B3A8328E6937}"/>
              </a:ext>
            </a:extLst>
          </p:cNvPr>
          <p:cNvSpPr/>
          <p:nvPr/>
        </p:nvSpPr>
        <p:spPr>
          <a:xfrm>
            <a:off x="6266886" y="1862198"/>
            <a:ext cx="475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No Correlation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1AA525C-2C81-4CB9-B279-72C0BAC5F85F}"/>
              </a:ext>
            </a:extLst>
          </p:cNvPr>
          <p:cNvSpPr/>
          <p:nvPr/>
        </p:nvSpPr>
        <p:spPr>
          <a:xfrm>
            <a:off x="8400256" y="2226211"/>
            <a:ext cx="32734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Positive Correlation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ADE9BAA-C06A-41EF-965D-4B1CA9F14D77}"/>
              </a:ext>
            </a:extLst>
          </p:cNvPr>
          <p:cNvSpPr/>
          <p:nvPr/>
        </p:nvSpPr>
        <p:spPr>
          <a:xfrm>
            <a:off x="7248129" y="2602871"/>
            <a:ext cx="37712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Positive Correlation </a:t>
            </a:r>
          </a:p>
        </p:txBody>
      </p:sp>
    </p:spTree>
    <p:extLst>
      <p:ext uri="{BB962C8B-B14F-4D97-AF65-F5344CB8AC3E}">
        <p14:creationId xmlns:p14="http://schemas.microsoft.com/office/powerpoint/2010/main" val="31534153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CF46CCE3-72A7-FF4E-B2E5-8376CDB83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15" y="0"/>
            <a:ext cx="998443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en-US" altLang="en-US" sz="3000" b="1" dirty="0"/>
              <a:t> Section 2: Review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E7CC74F8-45F4-7F42-8935-A4038D39D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118699"/>
            <a:ext cx="9967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have completed the </a:t>
            </a:r>
            <a:r>
              <a:rPr lang="en-US" altLang="en-US" sz="2400" b="1" dirty="0"/>
              <a:t>second section.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0F8782-DF76-DB40-940C-99195A385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949593"/>
            <a:ext cx="99879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00B050"/>
                </a:solidFill>
              </a:rPr>
              <a:t>If you have completed and mastered this section,</a:t>
            </a:r>
            <a:br>
              <a:rPr lang="en-US" altLang="en-US" sz="2400" dirty="0">
                <a:solidFill>
                  <a:srgbClr val="00B050"/>
                </a:solidFill>
              </a:rPr>
            </a:br>
            <a:r>
              <a:rPr lang="en-US" altLang="en-US" sz="2400" b="1" dirty="0">
                <a:solidFill>
                  <a:srgbClr val="00B050"/>
                </a:solidFill>
              </a:rPr>
              <a:t>click</a:t>
            </a:r>
            <a:r>
              <a:rPr lang="en-US" altLang="en-US" sz="2400" dirty="0">
                <a:solidFill>
                  <a:srgbClr val="00B050"/>
                </a:solidFill>
              </a:rPr>
              <a:t> to start the </a:t>
            </a:r>
            <a:r>
              <a:rPr lang="en-US" altLang="en-US" sz="2400" b="1" dirty="0">
                <a:solidFill>
                  <a:srgbClr val="00B050"/>
                </a:solidFill>
              </a:rPr>
              <a:t>next Section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FAF980D4-9FE7-4A48-9CE0-B03EBFC37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2" y="3116980"/>
            <a:ext cx="99879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FFC000"/>
                </a:solidFill>
              </a:rPr>
              <a:t>If you need more examples and interactive practice,</a:t>
            </a:r>
            <a:br>
              <a:rPr lang="en-US" altLang="en-US" sz="2400" dirty="0">
                <a:solidFill>
                  <a:srgbClr val="FFC000"/>
                </a:solidFill>
              </a:rPr>
            </a:br>
            <a:r>
              <a:rPr lang="en-US" altLang="en-US" sz="2400" dirty="0">
                <a:solidFill>
                  <a:srgbClr val="FFC000"/>
                </a:solidFill>
              </a:rPr>
              <a:t>press </a:t>
            </a:r>
            <a:r>
              <a:rPr lang="en-US" altLang="en-US" sz="2400" b="1" dirty="0">
                <a:solidFill>
                  <a:srgbClr val="FFC000"/>
                </a:solidFill>
              </a:rPr>
              <a:t>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145AA3-138E-F040-BCA6-F2E25BC37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4205548"/>
            <a:ext cx="9987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might also find it helpful to look at: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endParaRPr lang="en-US" altLang="en-US" sz="2400" dirty="0">
              <a:solidFill>
                <a:srgbClr val="FF0000"/>
              </a:solidFill>
            </a:endParaRPr>
          </a:p>
          <a:p>
            <a:pPr algn="ctr"/>
            <a:r>
              <a:rPr lang="en-US" altLang="en-US" sz="2400" b="1" dirty="0">
                <a:solidFill>
                  <a:srgbClr val="FF0000"/>
                </a:solidFill>
              </a:rPr>
              <a:t>Essential Information:</a:t>
            </a:r>
            <a:r>
              <a:rPr lang="en-US" altLang="en-US" sz="2400" dirty="0">
                <a:solidFill>
                  <a:srgbClr val="FF0000"/>
                </a:solidFill>
              </a:rPr>
              <a:t> press </a:t>
            </a:r>
            <a:r>
              <a:rPr lang="en-US" altLang="en-US" sz="2400" b="1" dirty="0">
                <a:solidFill>
                  <a:srgbClr val="FF0000"/>
                </a:solidFill>
              </a:rPr>
              <a:t>here</a:t>
            </a:r>
          </a:p>
          <a:p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14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F52FA0FA-BB78-4C30-93AC-84800FB72082}"/>
              </a:ext>
            </a:extLst>
          </p:cNvPr>
          <p:cNvSpPr/>
          <p:nvPr/>
        </p:nvSpPr>
        <p:spPr bwMode="auto">
          <a:xfrm>
            <a:off x="7608168" y="2241926"/>
            <a:ext cx="1440160" cy="53900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021A215-FFEA-47AB-8FC0-D034935575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7844" y="1404430"/>
            <a:ext cx="2973785" cy="2517510"/>
          </a:xfrm>
          <a:prstGeom prst="rect">
            <a:avLst/>
          </a:prstGeom>
        </p:spPr>
      </p:pic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407560" y="786199"/>
            <a:ext cx="9721081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We will now see how to plot points on a graph.</a:t>
            </a: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Plotting Points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796CEE0-2C9E-4192-B5B2-F1959BBA162B}"/>
              </a:ext>
            </a:extLst>
          </p:cNvPr>
          <p:cNvSpPr/>
          <p:nvPr/>
        </p:nvSpPr>
        <p:spPr>
          <a:xfrm>
            <a:off x="6425098" y="1414231"/>
            <a:ext cx="36567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The x number comes first</a:t>
            </a:r>
          </a:p>
          <a:p>
            <a:r>
              <a:rPr lang="en-GB" sz="2400" dirty="0"/>
              <a:t>then the y number: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8F32E9-2CDE-4F56-ABF0-6EFEDFA04FED}"/>
              </a:ext>
            </a:extLst>
          </p:cNvPr>
          <p:cNvSpPr/>
          <p:nvPr/>
        </p:nvSpPr>
        <p:spPr>
          <a:xfrm>
            <a:off x="7680176" y="2246747"/>
            <a:ext cx="1207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 x ,  y 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0ECA27-47EC-4379-927A-18C29D4A1A14}"/>
              </a:ext>
            </a:extLst>
          </p:cNvPr>
          <p:cNvSpPr/>
          <p:nvPr/>
        </p:nvSpPr>
        <p:spPr>
          <a:xfrm>
            <a:off x="6482849" y="2871350"/>
            <a:ext cx="35926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These number are called</a:t>
            </a:r>
          </a:p>
          <a:p>
            <a:r>
              <a:rPr lang="en-GB" sz="2400" dirty="0"/>
              <a:t>coordinates</a:t>
            </a:r>
            <a:r>
              <a:rPr lang="en-GB" dirty="0"/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8E7F15-1280-48B7-BDEB-907569C96B9F}"/>
              </a:ext>
            </a:extLst>
          </p:cNvPr>
          <p:cNvSpPr/>
          <p:nvPr/>
        </p:nvSpPr>
        <p:spPr>
          <a:xfrm>
            <a:off x="2540773" y="3980118"/>
            <a:ext cx="1451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Example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E8E73A-08BB-40AF-9948-A43A4EB15303}"/>
              </a:ext>
            </a:extLst>
          </p:cNvPr>
          <p:cNvSpPr/>
          <p:nvPr/>
        </p:nvSpPr>
        <p:spPr>
          <a:xfrm>
            <a:off x="2540773" y="4420720"/>
            <a:ext cx="45849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Write down the coordinates of</a:t>
            </a:r>
          </a:p>
          <a:p>
            <a:r>
              <a:rPr lang="en-GB" sz="2400" dirty="0"/>
              <a:t>the three corners of this triangle</a:t>
            </a:r>
            <a:r>
              <a:rPr lang="en-GB" dirty="0"/>
              <a:t>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944150F-3F13-4DED-B058-A3D957354F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08168" y="3956939"/>
            <a:ext cx="3128553" cy="27509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0D2AFA8-A844-4BE8-8E28-D23436F746A0}"/>
              </a:ext>
            </a:extLst>
          </p:cNvPr>
          <p:cNvSpPr txBox="1"/>
          <p:nvPr/>
        </p:nvSpPr>
        <p:spPr>
          <a:xfrm>
            <a:off x="2551542" y="564391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A  is at ( 1, 1)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5FD1AB-1E86-4E3A-9DED-06C038277861}"/>
              </a:ext>
            </a:extLst>
          </p:cNvPr>
          <p:cNvSpPr/>
          <p:nvPr/>
        </p:nvSpPr>
        <p:spPr>
          <a:xfrm>
            <a:off x="2551542" y="5243806"/>
            <a:ext cx="14125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Solution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381E33-17CD-4613-A4B1-D68490A0271E}"/>
              </a:ext>
            </a:extLst>
          </p:cNvPr>
          <p:cNvSpPr/>
          <p:nvPr/>
        </p:nvSpPr>
        <p:spPr>
          <a:xfrm>
            <a:off x="3764409" y="6163759"/>
            <a:ext cx="22012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C  is at ( 10, 4)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57C534-A876-414C-994D-29E8FEADD729}"/>
              </a:ext>
            </a:extLst>
          </p:cNvPr>
          <p:cNvSpPr/>
          <p:nvPr/>
        </p:nvSpPr>
        <p:spPr>
          <a:xfrm>
            <a:off x="4943872" y="5664637"/>
            <a:ext cx="2012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B  is at ( 4, 8)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D5DB17-8446-4645-9BA3-663847E568FB}"/>
              </a:ext>
            </a:extLst>
          </p:cNvPr>
          <p:cNvSpPr txBox="1"/>
          <p:nvPr/>
        </p:nvSpPr>
        <p:spPr>
          <a:xfrm>
            <a:off x="8238436" y="590552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(1,1)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4544EE-1ACB-4800-B5BE-1DB0D6C249BD}"/>
              </a:ext>
            </a:extLst>
          </p:cNvPr>
          <p:cNvSpPr/>
          <p:nvPr/>
        </p:nvSpPr>
        <p:spPr>
          <a:xfrm>
            <a:off x="9029073" y="4241728"/>
            <a:ext cx="710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(4,8)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65FDA13-F9D4-4AC3-A5E1-97D63D0C9798}"/>
              </a:ext>
            </a:extLst>
          </p:cNvPr>
          <p:cNvSpPr/>
          <p:nvPr/>
        </p:nvSpPr>
        <p:spPr>
          <a:xfrm>
            <a:off x="9744663" y="5461433"/>
            <a:ext cx="8531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(10,4)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A24FD47-8CDF-4BDC-92D4-523E68ED95D8}"/>
              </a:ext>
            </a:extLst>
          </p:cNvPr>
          <p:cNvCxnSpPr/>
          <p:nvPr/>
        </p:nvCxnSpPr>
        <p:spPr bwMode="auto">
          <a:xfrm>
            <a:off x="2682029" y="3416300"/>
            <a:ext cx="1320414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322EE60-9521-49EB-8074-CAFF6705B393}"/>
              </a:ext>
            </a:extLst>
          </p:cNvPr>
          <p:cNvCxnSpPr>
            <a:cxnSpLocks/>
          </p:cNvCxnSpPr>
          <p:nvPr/>
        </p:nvCxnSpPr>
        <p:spPr bwMode="auto">
          <a:xfrm flipV="1">
            <a:off x="4295800" y="2557579"/>
            <a:ext cx="0" cy="98493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D45A767-961D-478C-9149-A00C2DFC5991}"/>
              </a:ext>
            </a:extLst>
          </p:cNvPr>
          <p:cNvSpPr txBox="1"/>
          <p:nvPr/>
        </p:nvSpPr>
        <p:spPr>
          <a:xfrm>
            <a:off x="3221365" y="3021795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3662BA0-2583-498C-AA65-CD8817C78451}"/>
              </a:ext>
            </a:extLst>
          </p:cNvPr>
          <p:cNvSpPr/>
          <p:nvPr/>
        </p:nvSpPr>
        <p:spPr>
          <a:xfrm>
            <a:off x="4327340" y="2864215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5DBDEA6-7940-423A-B349-C174A31A78E1}"/>
              </a:ext>
            </a:extLst>
          </p:cNvPr>
          <p:cNvSpPr txBox="1"/>
          <p:nvPr/>
        </p:nvSpPr>
        <p:spPr>
          <a:xfrm>
            <a:off x="4280332" y="2103825"/>
            <a:ext cx="988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(6, 4)</a:t>
            </a:r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3DBF1925-2437-458D-B81B-E43C6E33E670}"/>
              </a:ext>
            </a:extLst>
          </p:cNvPr>
          <p:cNvSpPr/>
          <p:nvPr/>
        </p:nvSpPr>
        <p:spPr bwMode="auto">
          <a:xfrm flipH="1" flipV="1">
            <a:off x="3974736" y="2551954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ABAB629-B450-4568-B2B8-FEF885B0D5A8}"/>
              </a:ext>
            </a:extLst>
          </p:cNvPr>
          <p:cNvSpPr/>
          <p:nvPr/>
        </p:nvSpPr>
        <p:spPr bwMode="auto">
          <a:xfrm>
            <a:off x="2459715" y="1399019"/>
            <a:ext cx="3001913" cy="251750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9E55083-BEFA-4D24-B01E-62F005AEE2C2}"/>
              </a:ext>
            </a:extLst>
          </p:cNvPr>
          <p:cNvSpPr/>
          <p:nvPr/>
        </p:nvSpPr>
        <p:spPr bwMode="auto">
          <a:xfrm>
            <a:off x="7565925" y="3916528"/>
            <a:ext cx="3170795" cy="27914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5034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" grpId="0"/>
      <p:bldP spid="4" grpId="0"/>
      <p:bldP spid="9" grpId="0"/>
      <p:bldP spid="11" grpId="0"/>
      <p:bldP spid="12" grpId="0"/>
      <p:bldP spid="13" grpId="0"/>
      <p:bldP spid="14" grpId="0"/>
      <p:bldP spid="15" grpId="0"/>
      <p:bldP spid="21" grpId="0"/>
      <p:bldP spid="22" grpId="0"/>
      <p:bldP spid="24" grpId="0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214136" y="764666"/>
            <a:ext cx="9721081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1. The diagram shows a map of a theme park drawn on a set of axes.</a:t>
            </a: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Skill Check: Plotting Points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090EA5E-DD5D-493C-9022-5737B408AC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7517" y="1484784"/>
            <a:ext cx="4665316" cy="478527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64C548F-2284-4A1F-95C9-E6F6BA01A306}"/>
              </a:ext>
            </a:extLst>
          </p:cNvPr>
          <p:cNvSpPr/>
          <p:nvPr/>
        </p:nvSpPr>
        <p:spPr>
          <a:xfrm>
            <a:off x="7336062" y="1323080"/>
            <a:ext cx="4337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Write down the coordinates of: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7AAB07-4F09-4FCF-9B7A-8015E303F3ED}"/>
              </a:ext>
            </a:extLst>
          </p:cNvPr>
          <p:cNvSpPr/>
          <p:nvPr/>
        </p:nvSpPr>
        <p:spPr>
          <a:xfrm>
            <a:off x="7299368" y="1803643"/>
            <a:ext cx="47540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(a)	the Burger Bar</a:t>
            </a:r>
          </a:p>
          <a:p>
            <a:pPr marL="457200" indent="-457200">
              <a:buAutoNum type="alphaLcParenBoth" startAt="2"/>
            </a:pPr>
            <a:r>
              <a:rPr lang="en-GB" sz="2400" dirty="0"/>
              <a:t>the start of the Thunder Ride</a:t>
            </a:r>
          </a:p>
          <a:p>
            <a:pPr marL="457200" indent="-457200">
              <a:buAutoNum type="alphaLcParenBoth" startAt="2"/>
            </a:pPr>
            <a:endParaRPr lang="en-GB" sz="2400" dirty="0"/>
          </a:p>
          <a:p>
            <a:pPr marL="457200" indent="-457200">
              <a:buAutoNum type="alphaLcParenBoth" startAt="3"/>
            </a:pPr>
            <a:r>
              <a:rPr lang="en-GB" sz="2400" dirty="0"/>
              <a:t>the end of the Thunder Ride</a:t>
            </a:r>
          </a:p>
          <a:p>
            <a:pPr marL="457200" indent="-457200">
              <a:buAutoNum type="alphaLcParenBoth" startAt="3"/>
            </a:pPr>
            <a:endParaRPr lang="en-GB" sz="2400" dirty="0"/>
          </a:p>
          <a:p>
            <a:r>
              <a:rPr lang="en-GB" sz="2400" dirty="0"/>
              <a:t>(d)	the centre of the Bumper Boat Pond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2940D7-15B4-4D25-9A71-973BEC7BBAC7}"/>
              </a:ext>
            </a:extLst>
          </p:cNvPr>
          <p:cNvSpPr/>
          <p:nvPr/>
        </p:nvSpPr>
        <p:spPr>
          <a:xfrm>
            <a:off x="7320288" y="4366114"/>
            <a:ext cx="42483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(e)	the Ice Cream Stall</a:t>
            </a:r>
          </a:p>
          <a:p>
            <a:pPr marL="457200" indent="-457200">
              <a:buAutoNum type="alphaLcParenBoth" startAt="6"/>
            </a:pPr>
            <a:r>
              <a:rPr lang="en-GB" sz="2400" dirty="0"/>
              <a:t>the Mega-Maze entrance</a:t>
            </a:r>
          </a:p>
          <a:p>
            <a:pPr marL="457200" indent="-457200">
              <a:buAutoNum type="alphaLcParenBoth" startAt="6"/>
            </a:pPr>
            <a:endParaRPr lang="en-GB" sz="2400" dirty="0"/>
          </a:p>
          <a:p>
            <a:r>
              <a:rPr lang="en-GB" sz="2400" dirty="0"/>
              <a:t>(g)	the Mega-Maze exit</a:t>
            </a:r>
          </a:p>
          <a:p>
            <a:pPr marL="457200" indent="-457200">
              <a:buAutoNum type="alphaLcParenBoth" startAt="8"/>
            </a:pPr>
            <a:r>
              <a:rPr lang="en-GB" sz="2400" dirty="0"/>
              <a:t>both ends of the Go-Karts start line.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02AFFD-9E6F-4C54-981F-5989B8E4C18F}"/>
              </a:ext>
            </a:extLst>
          </p:cNvPr>
          <p:cNvSpPr txBox="1"/>
          <p:nvPr/>
        </p:nvSpPr>
        <p:spPr>
          <a:xfrm>
            <a:off x="9977864" y="1803643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(16, 3)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8B8941-23A7-411F-914A-30B6CC9E9A01}"/>
              </a:ext>
            </a:extLst>
          </p:cNvPr>
          <p:cNvSpPr/>
          <p:nvPr/>
        </p:nvSpPr>
        <p:spPr>
          <a:xfrm>
            <a:off x="7709177" y="2533392"/>
            <a:ext cx="1245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(13, 13)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8E3F33-6973-4BBC-A5F9-0FE9C8645ED7}"/>
              </a:ext>
            </a:extLst>
          </p:cNvPr>
          <p:cNvSpPr/>
          <p:nvPr/>
        </p:nvSpPr>
        <p:spPr>
          <a:xfrm>
            <a:off x="7859944" y="3266537"/>
            <a:ext cx="1074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(20, 6)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2F458D-C9BD-457C-8BDF-8FA941E9357E}"/>
              </a:ext>
            </a:extLst>
          </p:cNvPr>
          <p:cNvSpPr/>
          <p:nvPr/>
        </p:nvSpPr>
        <p:spPr>
          <a:xfrm>
            <a:off x="8171002" y="3975236"/>
            <a:ext cx="1074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(5, 10)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8778C6-0DFC-4236-9AB6-CF8E73E89AE4}"/>
              </a:ext>
            </a:extLst>
          </p:cNvPr>
          <p:cNvSpPr/>
          <p:nvPr/>
        </p:nvSpPr>
        <p:spPr>
          <a:xfrm>
            <a:off x="10628373" y="4316954"/>
            <a:ext cx="1074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(2, 17)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BC0541-C8ED-4428-B21B-08C6FD1E09E0}"/>
              </a:ext>
            </a:extLst>
          </p:cNvPr>
          <p:cNvSpPr/>
          <p:nvPr/>
        </p:nvSpPr>
        <p:spPr>
          <a:xfrm>
            <a:off x="8258847" y="5088750"/>
            <a:ext cx="1245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(15, 17)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F78F3AF-A36B-4757-A0D0-CB50E58FF7F0}"/>
              </a:ext>
            </a:extLst>
          </p:cNvPr>
          <p:cNvSpPr/>
          <p:nvPr/>
        </p:nvSpPr>
        <p:spPr>
          <a:xfrm>
            <a:off x="10689363" y="5486265"/>
            <a:ext cx="1245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(10, 18)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AA92F8-CA06-49EF-BF92-33748878F21E}"/>
              </a:ext>
            </a:extLst>
          </p:cNvPr>
          <p:cNvSpPr/>
          <p:nvPr/>
        </p:nvSpPr>
        <p:spPr>
          <a:xfrm>
            <a:off x="9540624" y="6212773"/>
            <a:ext cx="23054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(5, 4) and (5, 5)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7660A-58AF-4A8D-B7B9-DE0243661BCC}"/>
              </a:ext>
            </a:extLst>
          </p:cNvPr>
          <p:cNvSpPr/>
          <p:nvPr/>
        </p:nvSpPr>
        <p:spPr bwMode="auto">
          <a:xfrm>
            <a:off x="2377517" y="1454859"/>
            <a:ext cx="4680894" cy="478527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8685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479925" y="907318"/>
            <a:ext cx="5112568" cy="304698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2.	 (a)	Join the points with coordinates (0, 3),  (5, 6)  and (5, 0)  to draw a triangle.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(b)	On the same diagram join the points with (2, 0)(2, 6)  and  (7, 3)  to draw a second triangle. </a:t>
            </a: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Skill Check: Plotting Points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D56414F-05A4-45C8-AE9C-816BF24D22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0256" y="748424"/>
            <a:ext cx="2741819" cy="261025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CC5D8D5-FBB8-4708-B8EB-5A5C932537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1739" y="3379308"/>
            <a:ext cx="3168352" cy="33232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D9EEB8A-D6AF-4A60-A2E5-EA4F644F7C1F}"/>
              </a:ext>
            </a:extLst>
          </p:cNvPr>
          <p:cNvSpPr/>
          <p:nvPr/>
        </p:nvSpPr>
        <p:spPr>
          <a:xfrm>
            <a:off x="5832933" y="3415750"/>
            <a:ext cx="4035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3. Join these points in order.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C09FB1-D86B-42BF-8054-134CA7A99D18}"/>
              </a:ext>
            </a:extLst>
          </p:cNvPr>
          <p:cNvSpPr/>
          <p:nvPr/>
        </p:nvSpPr>
        <p:spPr>
          <a:xfrm>
            <a:off x="5806293" y="3826228"/>
            <a:ext cx="68644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</a:rPr>
              <a:t>(a)	(4, 6),  (5, 7),  (6, 6),  (4, 6).</a:t>
            </a:r>
          </a:p>
          <a:p>
            <a:pPr marL="457200" indent="-457200">
              <a:buAutoNum type="alphaLcParenBoth" startAt="2"/>
            </a:pPr>
            <a:r>
              <a:rPr lang="pt-BR" sz="2400" dirty="0">
                <a:solidFill>
                  <a:srgbClr val="00B050"/>
                </a:solidFill>
              </a:rPr>
              <a:t>(5, 8),  (4, 8),  (4, 7),  (5, 8), (6, 8),</a:t>
            </a:r>
          </a:p>
          <a:p>
            <a:r>
              <a:rPr lang="pt-BR" sz="2400" dirty="0">
                <a:solidFill>
                  <a:srgbClr val="00B050"/>
                </a:solidFill>
              </a:rPr>
              <a:t>(6, 7),  (5, 8).</a:t>
            </a:r>
          </a:p>
          <a:p>
            <a:r>
              <a:rPr lang="pt-BR" sz="2400" dirty="0">
                <a:solidFill>
                  <a:srgbClr val="0070C0"/>
                </a:solidFill>
              </a:rPr>
              <a:t>(c)	(4, 5),  (5, 4),  (6, 5),  (5, 3),(4, 5).</a:t>
            </a:r>
          </a:p>
          <a:p>
            <a:pPr marL="457200" indent="-457200">
              <a:buAutoNum type="alphaLcParenBoth" startAt="4"/>
            </a:pPr>
            <a:r>
              <a:rPr lang="pt-BR" sz="2400" dirty="0"/>
              <a:t>(5, 2),  (3, 4),  (3, 5),  (2, 5),(2, 8),  (3, 8),</a:t>
            </a:r>
          </a:p>
          <a:p>
            <a:r>
              <a:rPr lang="pt-BR" sz="2400" dirty="0"/>
              <a:t>(3, 9),  (7, 9), (7, 8),  (8, 8),  (8, 5),  (7, 5),</a:t>
            </a:r>
          </a:p>
          <a:p>
            <a:r>
              <a:rPr lang="pt-BR" sz="2400" dirty="0"/>
              <a:t>(7, 4),  (5, 2).</a:t>
            </a:r>
            <a:endParaRPr lang="en-GB" sz="2400" dirty="0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C68166D6-2283-40A8-A7F8-535160645454}"/>
              </a:ext>
            </a:extLst>
          </p:cNvPr>
          <p:cNvSpPr/>
          <p:nvPr/>
        </p:nvSpPr>
        <p:spPr bwMode="auto">
          <a:xfrm flipH="1" flipV="1">
            <a:off x="9902556" y="1484784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577CB02F-6A61-426D-8FA4-FD288B217DDA}"/>
              </a:ext>
            </a:extLst>
          </p:cNvPr>
          <p:cNvSpPr/>
          <p:nvPr/>
        </p:nvSpPr>
        <p:spPr bwMode="auto">
          <a:xfrm flipH="1" flipV="1">
            <a:off x="8760296" y="2132856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81E13CCF-375F-4119-9D91-4C4BEB51B160}"/>
              </a:ext>
            </a:extLst>
          </p:cNvPr>
          <p:cNvSpPr/>
          <p:nvPr/>
        </p:nvSpPr>
        <p:spPr bwMode="auto">
          <a:xfrm flipH="1" flipV="1">
            <a:off x="9902556" y="2852936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BC88BD62-933E-456B-A024-359633F72421}"/>
              </a:ext>
            </a:extLst>
          </p:cNvPr>
          <p:cNvSpPr/>
          <p:nvPr/>
        </p:nvSpPr>
        <p:spPr bwMode="auto">
          <a:xfrm flipH="1" flipV="1">
            <a:off x="10344472" y="2141089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3533AF4E-68C2-424F-9186-F9ACBC2FCC7A}"/>
              </a:ext>
            </a:extLst>
          </p:cNvPr>
          <p:cNvSpPr/>
          <p:nvPr/>
        </p:nvSpPr>
        <p:spPr bwMode="auto">
          <a:xfrm flipH="1" flipV="1">
            <a:off x="9166497" y="2826829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612FC0D0-0322-49DA-8848-39433DC9680F}"/>
              </a:ext>
            </a:extLst>
          </p:cNvPr>
          <p:cNvSpPr/>
          <p:nvPr/>
        </p:nvSpPr>
        <p:spPr bwMode="auto">
          <a:xfrm flipH="1" flipV="1">
            <a:off x="9167913" y="1441382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385E895-1991-4B61-B859-3E753EF3081E}"/>
              </a:ext>
            </a:extLst>
          </p:cNvPr>
          <p:cNvCxnSpPr>
            <a:cxnSpLocks/>
          </p:cNvCxnSpPr>
          <p:nvPr/>
        </p:nvCxnSpPr>
        <p:spPr bwMode="auto">
          <a:xfrm flipV="1">
            <a:off x="9974564" y="1545046"/>
            <a:ext cx="0" cy="136815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E52DA56-48AA-4EDB-9DAC-3786A8B38363}"/>
              </a:ext>
            </a:extLst>
          </p:cNvPr>
          <p:cNvCxnSpPr>
            <a:cxnSpLocks/>
          </p:cNvCxnSpPr>
          <p:nvPr/>
        </p:nvCxnSpPr>
        <p:spPr bwMode="auto">
          <a:xfrm flipV="1">
            <a:off x="9249317" y="1545046"/>
            <a:ext cx="0" cy="136815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AFEA99D-2F6C-41F1-BD7D-5F81955AF52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861221" y="2241970"/>
            <a:ext cx="1040426" cy="62931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C7318C3-BA06-4484-B092-E092E2F9FFA3}"/>
              </a:ext>
            </a:extLst>
          </p:cNvPr>
          <p:cNvCxnSpPr>
            <a:cxnSpLocks/>
            <a:stCxn id="13" idx="3"/>
            <a:endCxn id="7" idx="7"/>
          </p:cNvCxnSpPr>
          <p:nvPr/>
        </p:nvCxnSpPr>
        <p:spPr bwMode="auto">
          <a:xfrm flipV="1">
            <a:off x="8883221" y="1594346"/>
            <a:ext cx="1040426" cy="55730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A8A81F7-FC13-4C38-92CD-5E794283A66E}"/>
              </a:ext>
            </a:extLst>
          </p:cNvPr>
          <p:cNvCxnSpPr>
            <a:cxnSpLocks/>
            <a:stCxn id="16" idx="5"/>
            <a:endCxn id="18" idx="1"/>
          </p:cNvCxnSpPr>
          <p:nvPr/>
        </p:nvCxnSpPr>
        <p:spPr bwMode="auto">
          <a:xfrm flipH="1" flipV="1">
            <a:off x="9290838" y="1550944"/>
            <a:ext cx="1074725" cy="608943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7CD6A04-674E-4536-9E64-A9CE4B884A83}"/>
              </a:ext>
            </a:extLst>
          </p:cNvPr>
          <p:cNvCxnSpPr>
            <a:cxnSpLocks/>
            <a:stCxn id="17" idx="3"/>
          </p:cNvCxnSpPr>
          <p:nvPr/>
        </p:nvCxnSpPr>
        <p:spPr bwMode="auto">
          <a:xfrm flipV="1">
            <a:off x="9289422" y="2187211"/>
            <a:ext cx="1147165" cy="65841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4" name="Picture 53">
            <a:extLst>
              <a:ext uri="{FF2B5EF4-FFF2-40B4-BE49-F238E27FC236}">
                <a16:creationId xmlns:a16="http://schemas.microsoft.com/office/drawing/2014/main" id="{43805C22-CF4B-4521-9227-EC941818228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5858" y="3358677"/>
            <a:ext cx="3327075" cy="33232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E43D89DB-B606-479B-90C6-5F731EAB550D}"/>
              </a:ext>
            </a:extLst>
          </p:cNvPr>
          <p:cNvSpPr/>
          <p:nvPr/>
        </p:nvSpPr>
        <p:spPr bwMode="auto">
          <a:xfrm>
            <a:off x="8400255" y="731931"/>
            <a:ext cx="2741819" cy="262674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99C015F-855C-477F-AACF-68BF7E3CDF68}"/>
              </a:ext>
            </a:extLst>
          </p:cNvPr>
          <p:cNvSpPr/>
          <p:nvPr/>
        </p:nvSpPr>
        <p:spPr bwMode="auto">
          <a:xfrm>
            <a:off x="2454538" y="3358676"/>
            <a:ext cx="3378393" cy="3343831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2992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45811" y="618979"/>
            <a:ext cx="9721081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4. Join each set of points in order to discover a message.</a:t>
            </a:r>
            <a:r>
              <a:rPr lang="en-US" sz="2400" dirty="0"/>
              <a:t>Content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Skill Check: Plotting Points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16D4868-CB4A-4433-9043-BFE3464A3C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3792" y="1047268"/>
            <a:ext cx="5262357" cy="308845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4E66C17-3ED8-4FAA-99BC-1961E2F277D1}"/>
              </a:ext>
            </a:extLst>
          </p:cNvPr>
          <p:cNvSpPr/>
          <p:nvPr/>
        </p:nvSpPr>
        <p:spPr>
          <a:xfrm>
            <a:off x="2214136" y="4135720"/>
            <a:ext cx="952360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</a:rPr>
              <a:t>(a)	(14, 4),  (14, 5),  (15, 5),  (15, 4),  (14, 4)</a:t>
            </a:r>
          </a:p>
          <a:p>
            <a:pPr marL="457200" indent="-457200">
              <a:buAutoNum type="alphaLcParenBoth" startAt="2"/>
            </a:pPr>
            <a:r>
              <a:rPr lang="pt-BR" sz="2400" dirty="0">
                <a:solidFill>
                  <a:srgbClr val="00B050"/>
                </a:solidFill>
              </a:rPr>
              <a:t>(5, 1),  (5, 6),  (8, 6),  (8, 5),  (6, 5),  (6, 4),  (8, 4),  (8, 3),  (6, 3),</a:t>
            </a:r>
          </a:p>
          <a:p>
            <a:r>
              <a:rPr lang="pt-BR" sz="2400" dirty="0">
                <a:solidFill>
                  <a:srgbClr val="00B050"/>
                </a:solidFill>
              </a:rPr>
              <a:t>(6, 2),  (8, 2),  (8, 1),  (5, 1)</a:t>
            </a:r>
          </a:p>
          <a:p>
            <a:r>
              <a:rPr lang="pt-BR" sz="2400" dirty="0">
                <a:solidFill>
                  <a:srgbClr val="0070C0"/>
                </a:solidFill>
              </a:rPr>
              <a:t>(c)	(9, 6),  (10, 6),  (10, 2),  (12, 2),  (12, 1),  (9, 1),  (9, 6)</a:t>
            </a:r>
          </a:p>
          <a:p>
            <a:r>
              <a:rPr lang="pt-BR" sz="2400" dirty="0">
                <a:solidFill>
                  <a:srgbClr val="7030A0"/>
                </a:solidFill>
              </a:rPr>
              <a:t>(d)	(14, 1),  (14, 3),  (16, 3),  (16, 6),  (13, 6),  (13, 1),  (14, 1)</a:t>
            </a:r>
          </a:p>
          <a:p>
            <a:pPr marL="457200" indent="-457200">
              <a:buAutoNum type="alphaLcParenBoth" startAt="5"/>
            </a:pPr>
            <a:r>
              <a:rPr lang="pt-BR" sz="2400" dirty="0"/>
              <a:t>(4, 6),  (3, 6),  (3, 4),  (2, 4),  (2, 6),  (1, 6),  (1, 1),  (2, 1),  (2, 3),</a:t>
            </a:r>
          </a:p>
          <a:p>
            <a:r>
              <a:rPr lang="pt-BR" sz="2400" dirty="0"/>
              <a:t>(3, 3),  (3, 1),  (4, 1),  (4, 6)</a:t>
            </a:r>
            <a:endParaRPr lang="en-GB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7BEB47-F99D-409D-BBF4-7946B60516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29090" y="1047268"/>
            <a:ext cx="5257059" cy="308845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858B349-A209-442B-B9BF-8517D444F14B}"/>
              </a:ext>
            </a:extLst>
          </p:cNvPr>
          <p:cNvSpPr/>
          <p:nvPr/>
        </p:nvSpPr>
        <p:spPr bwMode="auto">
          <a:xfrm>
            <a:off x="4223791" y="1045180"/>
            <a:ext cx="5257059" cy="308845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3340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CF46CCE3-72A7-FF4E-B2E5-8376CDB83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15" y="0"/>
            <a:ext cx="998443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en-US" altLang="en-US" sz="3000" b="1" dirty="0"/>
              <a:t> Section 3: Review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E7CC74F8-45F4-7F42-8935-A4038D39D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118699"/>
            <a:ext cx="9967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have completed the </a:t>
            </a:r>
            <a:r>
              <a:rPr lang="en-US" altLang="en-US" sz="2400" b="1" dirty="0"/>
              <a:t>third section.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0F8782-DF76-DB40-940C-99195A385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949593"/>
            <a:ext cx="99879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00B050"/>
                </a:solidFill>
              </a:rPr>
              <a:t>If you have completed and mastered this section,</a:t>
            </a:r>
            <a:br>
              <a:rPr lang="en-US" altLang="en-US" sz="2400" dirty="0">
                <a:solidFill>
                  <a:srgbClr val="00B050"/>
                </a:solidFill>
              </a:rPr>
            </a:br>
            <a:r>
              <a:rPr lang="en-US" altLang="en-US" sz="2400" b="1" dirty="0">
                <a:solidFill>
                  <a:srgbClr val="00B050"/>
                </a:solidFill>
              </a:rPr>
              <a:t>click</a:t>
            </a:r>
            <a:r>
              <a:rPr lang="en-US" altLang="en-US" sz="2400" dirty="0">
                <a:solidFill>
                  <a:srgbClr val="00B050"/>
                </a:solidFill>
              </a:rPr>
              <a:t> to start the </a:t>
            </a:r>
            <a:r>
              <a:rPr lang="en-US" altLang="en-US" sz="2400" b="1" dirty="0">
                <a:solidFill>
                  <a:srgbClr val="00B050"/>
                </a:solidFill>
              </a:rPr>
              <a:t>next Section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FAF980D4-9FE7-4A48-9CE0-B03EBFC37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2" y="3116980"/>
            <a:ext cx="99879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FFC000"/>
                </a:solidFill>
              </a:rPr>
              <a:t>If you need more examples and interactive practice,</a:t>
            </a:r>
            <a:br>
              <a:rPr lang="en-US" altLang="en-US" sz="2400" dirty="0">
                <a:solidFill>
                  <a:srgbClr val="FFC000"/>
                </a:solidFill>
              </a:rPr>
            </a:br>
            <a:r>
              <a:rPr lang="en-US" altLang="en-US" sz="2400" dirty="0">
                <a:solidFill>
                  <a:srgbClr val="FFC000"/>
                </a:solidFill>
              </a:rPr>
              <a:t>press </a:t>
            </a:r>
            <a:r>
              <a:rPr lang="en-US" altLang="en-US" sz="2400" b="1" dirty="0">
                <a:solidFill>
                  <a:srgbClr val="FFC000"/>
                </a:solidFill>
              </a:rPr>
              <a:t>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145AA3-138E-F040-BCA6-F2E25BC37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4205548"/>
            <a:ext cx="9987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might also find it helpful to look at: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endParaRPr lang="en-US" altLang="en-US" sz="2400" dirty="0">
              <a:solidFill>
                <a:srgbClr val="FF0000"/>
              </a:solidFill>
            </a:endParaRPr>
          </a:p>
          <a:p>
            <a:pPr algn="ctr"/>
            <a:r>
              <a:rPr lang="en-US" altLang="en-US" sz="2400" b="1" dirty="0">
                <a:solidFill>
                  <a:srgbClr val="FF0000"/>
                </a:solidFill>
              </a:rPr>
              <a:t>Essential Information:</a:t>
            </a:r>
            <a:r>
              <a:rPr lang="en-US" altLang="en-US" sz="2400" dirty="0">
                <a:solidFill>
                  <a:srgbClr val="FF0000"/>
                </a:solidFill>
              </a:rPr>
              <a:t> press </a:t>
            </a:r>
            <a:r>
              <a:rPr lang="en-US" altLang="en-US" sz="2400" b="1" dirty="0">
                <a:solidFill>
                  <a:srgbClr val="FF0000"/>
                </a:solidFill>
              </a:rPr>
              <a:t>here</a:t>
            </a:r>
          </a:p>
          <a:p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00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F1973CC-3218-4E8A-AF61-97671BFE4B3B}"/>
              </a:ext>
            </a:extLst>
          </p:cNvPr>
          <p:cNvSpPr/>
          <p:nvPr/>
        </p:nvSpPr>
        <p:spPr bwMode="auto">
          <a:xfrm>
            <a:off x="4689584" y="3212618"/>
            <a:ext cx="5256584" cy="107791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45811" y="752103"/>
            <a:ext cx="9721081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We extend our number system now to include negative numbers.  It is useful to use a number line to illustrate this concept.</a:t>
            </a: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Negative Numbers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3468321-E08F-45B5-9C7C-7146EEB641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5939" y="1662381"/>
            <a:ext cx="8550226" cy="71466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EDAD07-585C-4A23-8851-2BC922A4292B}"/>
              </a:ext>
            </a:extLst>
          </p:cNvPr>
          <p:cNvSpPr/>
          <p:nvPr/>
        </p:nvSpPr>
        <p:spPr>
          <a:xfrm>
            <a:off x="2405939" y="2541961"/>
            <a:ext cx="35520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You can see for example</a:t>
            </a:r>
          </a:p>
          <a:p>
            <a:r>
              <a:rPr lang="en-GB" sz="2400" dirty="0"/>
              <a:t>– 2  &lt;  4</a:t>
            </a:r>
          </a:p>
          <a:p>
            <a:r>
              <a:rPr lang="en-GB" sz="2400" dirty="0"/>
              <a:t>– 6  &lt;  – 3</a:t>
            </a:r>
          </a:p>
          <a:p>
            <a:r>
              <a:rPr lang="en-GB" sz="2400" dirty="0"/>
              <a:t>   5  &gt;  – 4</a:t>
            </a:r>
          </a:p>
          <a:p>
            <a:r>
              <a:rPr lang="en-GB" sz="2400" dirty="0"/>
              <a:t>– 1  &gt;  – 7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B505F8-0CB1-46FD-A3DC-2CE16A24C680}"/>
              </a:ext>
            </a:extLst>
          </p:cNvPr>
          <p:cNvSpPr/>
          <p:nvPr/>
        </p:nvSpPr>
        <p:spPr>
          <a:xfrm>
            <a:off x="4727848" y="3258869"/>
            <a:ext cx="51125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You can check all these by looking at their positions on the number line.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43ED99-1123-45AF-AEA7-C877C9BAE094}"/>
              </a:ext>
            </a:extLst>
          </p:cNvPr>
          <p:cNvSpPr/>
          <p:nvPr/>
        </p:nvSpPr>
        <p:spPr>
          <a:xfrm>
            <a:off x="2405939" y="4439081"/>
            <a:ext cx="92346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Example</a:t>
            </a:r>
          </a:p>
          <a:p>
            <a:r>
              <a:rPr lang="en-GB" sz="2400" dirty="0"/>
              <a:t>Make each statement below true by using the symbols &lt;  or  &gt; 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D69E87-8CB5-4EF7-99F3-01941573E509}"/>
              </a:ext>
            </a:extLst>
          </p:cNvPr>
          <p:cNvSpPr/>
          <p:nvPr/>
        </p:nvSpPr>
        <p:spPr>
          <a:xfrm>
            <a:off x="2639616" y="5219899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dirty="0"/>
              <a:t>(a)	– 5</a:t>
            </a:r>
          </a:p>
          <a:p>
            <a:r>
              <a:rPr lang="pt-BR" sz="2400" dirty="0"/>
              <a:t>(b)	3</a:t>
            </a:r>
          </a:p>
          <a:p>
            <a:r>
              <a:rPr lang="pt-BR" sz="2400" dirty="0"/>
              <a:t>(c)	– 6</a:t>
            </a:r>
          </a:p>
          <a:p>
            <a:r>
              <a:rPr lang="pt-BR" sz="2400" dirty="0"/>
              <a:t>(d)	2</a:t>
            </a:r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603F4ED-F7E3-4A9F-ADCE-0605A88EB87A}"/>
              </a:ext>
            </a:extLst>
          </p:cNvPr>
          <p:cNvSpPr/>
          <p:nvPr/>
        </p:nvSpPr>
        <p:spPr bwMode="auto">
          <a:xfrm>
            <a:off x="3677911" y="5327178"/>
            <a:ext cx="504056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702060-1881-4DC5-8A2D-2B3D79F7BB89}"/>
              </a:ext>
            </a:extLst>
          </p:cNvPr>
          <p:cNvSpPr/>
          <p:nvPr/>
        </p:nvSpPr>
        <p:spPr bwMode="auto">
          <a:xfrm>
            <a:off x="3677911" y="5673680"/>
            <a:ext cx="504056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921707E-E7D3-4030-9DAE-ABB03D54C797}"/>
              </a:ext>
            </a:extLst>
          </p:cNvPr>
          <p:cNvSpPr/>
          <p:nvPr/>
        </p:nvSpPr>
        <p:spPr bwMode="auto">
          <a:xfrm>
            <a:off x="3677911" y="6012307"/>
            <a:ext cx="504056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82C345-D1DD-4EC3-8550-91E328ACF93C}"/>
              </a:ext>
            </a:extLst>
          </p:cNvPr>
          <p:cNvSpPr/>
          <p:nvPr/>
        </p:nvSpPr>
        <p:spPr bwMode="auto">
          <a:xfrm>
            <a:off x="3677911" y="6382809"/>
            <a:ext cx="504056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DE77AB-9636-4F74-BAAE-74E63B06AACE}"/>
              </a:ext>
            </a:extLst>
          </p:cNvPr>
          <p:cNvSpPr txBox="1"/>
          <p:nvPr/>
        </p:nvSpPr>
        <p:spPr>
          <a:xfrm>
            <a:off x="4367808" y="5212015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CF9AB9-6669-4050-A51A-DED44B4D491E}"/>
              </a:ext>
            </a:extLst>
          </p:cNvPr>
          <p:cNvSpPr/>
          <p:nvPr/>
        </p:nvSpPr>
        <p:spPr>
          <a:xfrm>
            <a:off x="4381299" y="561521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7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99791C-8D84-4CE0-B4D4-FDB2F70DA8DC}"/>
              </a:ext>
            </a:extLst>
          </p:cNvPr>
          <p:cNvSpPr/>
          <p:nvPr/>
        </p:nvSpPr>
        <p:spPr>
          <a:xfrm>
            <a:off x="4330003" y="5971551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-9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81C061-BA27-49AB-B57E-20529D80723A}"/>
              </a:ext>
            </a:extLst>
          </p:cNvPr>
          <p:cNvSpPr/>
          <p:nvPr/>
        </p:nvSpPr>
        <p:spPr>
          <a:xfrm>
            <a:off x="4331847" y="6295992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-2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B1BF20-A7C4-4756-B482-F9F5EF73F00B}"/>
              </a:ext>
            </a:extLst>
          </p:cNvPr>
          <p:cNvSpPr/>
          <p:nvPr/>
        </p:nvSpPr>
        <p:spPr>
          <a:xfrm>
            <a:off x="3735330" y="5240361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582FF8C-4433-4153-8C77-7E3A6818B8BD}"/>
              </a:ext>
            </a:extLst>
          </p:cNvPr>
          <p:cNvSpPr/>
          <p:nvPr/>
        </p:nvSpPr>
        <p:spPr>
          <a:xfrm>
            <a:off x="3733803" y="5592564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AF681E9-CBA7-4E88-B340-749EB4989003}"/>
              </a:ext>
            </a:extLst>
          </p:cNvPr>
          <p:cNvSpPr/>
          <p:nvPr/>
        </p:nvSpPr>
        <p:spPr>
          <a:xfrm>
            <a:off x="3775784" y="5945722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6FB149-BB2C-4B20-B646-DB6E843BEB1F}"/>
              </a:ext>
            </a:extLst>
          </p:cNvPr>
          <p:cNvSpPr/>
          <p:nvPr/>
        </p:nvSpPr>
        <p:spPr>
          <a:xfrm>
            <a:off x="3782778" y="6283338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DAE5269-33B2-49BF-AECE-44EE1956EFD0}"/>
              </a:ext>
            </a:extLst>
          </p:cNvPr>
          <p:cNvSpPr/>
          <p:nvPr/>
        </p:nvSpPr>
        <p:spPr bwMode="auto">
          <a:xfrm>
            <a:off x="2405939" y="1662381"/>
            <a:ext cx="8550226" cy="7565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9837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26459" y="764704"/>
            <a:ext cx="9721081" cy="489364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1. What temperature is: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(a)	3°C warmer than – 1°C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(b)	6°C colder than – 3°C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(c)	5°C warmer than – 5°C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(d)	8°C warmer than – 7°C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(e)	5°C colder than – 2°C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(f)	3°C colder than 1°C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(g)	6°C colder than 2°C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(h)	8°C warmer than – 1 2°C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(</a:t>
            </a:r>
            <a:r>
              <a:rPr lang="en-GB" sz="2400" dirty="0" err="1"/>
              <a:t>i</a:t>
            </a:r>
            <a:r>
              <a:rPr lang="en-GB" sz="2400" dirty="0"/>
              <a:t>)	1 0°C colder than – 2°C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(j)	2 0°C warmer than – 1 2°C?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Skill Check: Negative Numbers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3902598-BE71-4EDE-9053-3EA35E621146}"/>
              </a:ext>
            </a:extLst>
          </p:cNvPr>
          <p:cNvSpPr/>
          <p:nvPr/>
        </p:nvSpPr>
        <p:spPr>
          <a:xfrm>
            <a:off x="2345811" y="5013176"/>
            <a:ext cx="27671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2. What number is;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A560B4F-3AE8-471E-AFEA-1591DFE19F99}"/>
              </a:ext>
            </a:extLst>
          </p:cNvPr>
          <p:cNvSpPr/>
          <p:nvPr/>
        </p:nvSpPr>
        <p:spPr>
          <a:xfrm>
            <a:off x="2326459" y="547484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AutoNum type="alphaLcParenBoth"/>
            </a:pPr>
            <a:r>
              <a:rPr lang="en-GB" sz="2400" dirty="0"/>
              <a:t>3 more than – 2</a:t>
            </a:r>
          </a:p>
          <a:p>
            <a:pPr marL="457200" indent="-457200">
              <a:buAutoNum type="alphaLcParenBoth"/>
            </a:pPr>
            <a:r>
              <a:rPr lang="en-GB" sz="2400" dirty="0"/>
              <a:t>5 more than – 7</a:t>
            </a:r>
          </a:p>
          <a:p>
            <a:pPr marL="457200" indent="-457200">
              <a:buAutoNum type="alphaLcParenBoth"/>
            </a:pPr>
            <a:r>
              <a:rPr lang="en-GB" sz="2400" dirty="0"/>
              <a:t>5 less than – 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473737-82F7-414B-B7AD-6EA114E808BE}"/>
              </a:ext>
            </a:extLst>
          </p:cNvPr>
          <p:cNvSpPr/>
          <p:nvPr/>
        </p:nvSpPr>
        <p:spPr>
          <a:xfrm>
            <a:off x="6108700" y="5474841"/>
            <a:ext cx="33658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(d) 5 more than – 20</a:t>
            </a:r>
          </a:p>
          <a:p>
            <a:r>
              <a:rPr lang="en-GB" sz="2400" dirty="0"/>
              <a:t>(e) 12 less than 10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4FBB3D-D797-405D-989A-8480AC8B5505}"/>
              </a:ext>
            </a:extLst>
          </p:cNvPr>
          <p:cNvSpPr/>
          <p:nvPr/>
        </p:nvSpPr>
        <p:spPr>
          <a:xfrm>
            <a:off x="6146564" y="6204629"/>
            <a:ext cx="23054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(f) 6 less than 1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E18FD66-329C-4A23-B17F-26F39EA24B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8532" y="2481599"/>
            <a:ext cx="4598021" cy="71466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42B9E36-00EC-40E3-832E-44CA1DE60FFA}"/>
              </a:ext>
            </a:extLst>
          </p:cNvPr>
          <p:cNvSpPr txBox="1"/>
          <p:nvPr/>
        </p:nvSpPr>
        <p:spPr>
          <a:xfrm>
            <a:off x="6663355" y="1147153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2˚C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CEB64F-2714-4D96-A71E-37AC50A31476}"/>
              </a:ext>
            </a:extLst>
          </p:cNvPr>
          <p:cNvSpPr/>
          <p:nvPr/>
        </p:nvSpPr>
        <p:spPr>
          <a:xfrm>
            <a:off x="6547303" y="1553954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- 9˚C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D003AC-28CD-4F19-87BA-8A1C7D1441B8}"/>
              </a:ext>
            </a:extLst>
          </p:cNvPr>
          <p:cNvSpPr/>
          <p:nvPr/>
        </p:nvSpPr>
        <p:spPr>
          <a:xfrm>
            <a:off x="6664635" y="1902610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0˚C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36DA76-7F53-4245-B122-0CD363A4E22F}"/>
              </a:ext>
            </a:extLst>
          </p:cNvPr>
          <p:cNvSpPr/>
          <p:nvPr/>
        </p:nvSpPr>
        <p:spPr>
          <a:xfrm>
            <a:off x="6649895" y="2250767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1˚C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7FEBE6-F51D-48F3-AB68-B90A1E0E8887}"/>
              </a:ext>
            </a:extLst>
          </p:cNvPr>
          <p:cNvSpPr/>
          <p:nvPr/>
        </p:nvSpPr>
        <p:spPr>
          <a:xfrm>
            <a:off x="6575002" y="2641188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- 7˚C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E563A44-C140-4059-94D9-62E0D32E9266}"/>
              </a:ext>
            </a:extLst>
          </p:cNvPr>
          <p:cNvSpPr/>
          <p:nvPr/>
        </p:nvSpPr>
        <p:spPr>
          <a:xfrm>
            <a:off x="6589985" y="2994858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- 2˚C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2B0872-1B29-42BA-AD4D-9BC919774362}"/>
              </a:ext>
            </a:extLst>
          </p:cNvPr>
          <p:cNvSpPr/>
          <p:nvPr/>
        </p:nvSpPr>
        <p:spPr>
          <a:xfrm>
            <a:off x="6581582" y="3350704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- 4˚C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DF255D0-D986-4BA5-8433-0EF8EEE90CF4}"/>
              </a:ext>
            </a:extLst>
          </p:cNvPr>
          <p:cNvSpPr/>
          <p:nvPr/>
        </p:nvSpPr>
        <p:spPr>
          <a:xfrm>
            <a:off x="6719396" y="3705438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- 4˚C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B29BDB8-333B-4A1C-910F-A489DAC8FA9A}"/>
              </a:ext>
            </a:extLst>
          </p:cNvPr>
          <p:cNvSpPr/>
          <p:nvPr/>
        </p:nvSpPr>
        <p:spPr>
          <a:xfrm>
            <a:off x="6734256" y="4067788"/>
            <a:ext cx="1040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- 12˚C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88B07E2-0AE1-49E9-AE7E-481939AB8D28}"/>
              </a:ext>
            </a:extLst>
          </p:cNvPr>
          <p:cNvSpPr/>
          <p:nvPr/>
        </p:nvSpPr>
        <p:spPr>
          <a:xfrm>
            <a:off x="7070365" y="4439581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8˚C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02F4CEE-4061-42A9-8440-4ABF8D9FFCB2}"/>
              </a:ext>
            </a:extLst>
          </p:cNvPr>
          <p:cNvSpPr/>
          <p:nvPr/>
        </p:nvSpPr>
        <p:spPr>
          <a:xfrm>
            <a:off x="5249956" y="5491456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1˚C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FDD8BC5-347F-4FA5-8F5F-79304EC48C05}"/>
              </a:ext>
            </a:extLst>
          </p:cNvPr>
          <p:cNvSpPr/>
          <p:nvPr/>
        </p:nvSpPr>
        <p:spPr>
          <a:xfrm>
            <a:off x="5133427" y="5850098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- 2˚C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15427AC-7474-4D31-95C6-B990D4492E1E}"/>
              </a:ext>
            </a:extLst>
          </p:cNvPr>
          <p:cNvSpPr/>
          <p:nvPr/>
        </p:nvSpPr>
        <p:spPr>
          <a:xfrm>
            <a:off x="5133427" y="6231946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- 9˚C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F7CAF49-5CC4-45B9-BDFF-E5BCFF47E87A}"/>
              </a:ext>
            </a:extLst>
          </p:cNvPr>
          <p:cNvSpPr/>
          <p:nvPr/>
        </p:nvSpPr>
        <p:spPr>
          <a:xfrm>
            <a:off x="9023978" y="5480932"/>
            <a:ext cx="1125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- 15 ˚C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C92D1F3-AB2C-457F-9343-05A2041B679B}"/>
              </a:ext>
            </a:extLst>
          </p:cNvPr>
          <p:cNvSpPr/>
          <p:nvPr/>
        </p:nvSpPr>
        <p:spPr>
          <a:xfrm>
            <a:off x="9053522" y="5855211"/>
            <a:ext cx="954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- 2 ˚C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C629156-7349-43DC-8140-722C28685992}"/>
              </a:ext>
            </a:extLst>
          </p:cNvPr>
          <p:cNvSpPr/>
          <p:nvPr/>
        </p:nvSpPr>
        <p:spPr>
          <a:xfrm>
            <a:off x="9103420" y="6231946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- 5˚C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DD294EF-C826-47CE-9312-865973ABDB59}"/>
              </a:ext>
            </a:extLst>
          </p:cNvPr>
          <p:cNvSpPr/>
          <p:nvPr/>
        </p:nvSpPr>
        <p:spPr bwMode="auto">
          <a:xfrm>
            <a:off x="7493549" y="2480340"/>
            <a:ext cx="4598020" cy="71466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1160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45811" y="791742"/>
            <a:ext cx="9721081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US" sz="2400" dirty="0"/>
              <a:t>This unit of work is divided into the following five sections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Co-ordinates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CCFEEC-5923-46B7-9977-622361E82EC7}"/>
              </a:ext>
            </a:extLst>
          </p:cNvPr>
          <p:cNvSpPr txBox="1"/>
          <p:nvPr/>
        </p:nvSpPr>
        <p:spPr>
          <a:xfrm>
            <a:off x="4271989" y="1484784"/>
            <a:ext cx="55446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GB" sz="2400" dirty="0"/>
              <a:t>Scatter Graphs</a:t>
            </a:r>
          </a:p>
          <a:p>
            <a:pPr marL="457200" indent="-457200">
              <a:buAutoNum type="arabicPeriod"/>
            </a:pPr>
            <a:endParaRPr lang="en-GB" sz="2400" dirty="0"/>
          </a:p>
          <a:p>
            <a:pPr marL="457200" indent="-457200">
              <a:buAutoNum type="arabicPeriod"/>
            </a:pPr>
            <a:r>
              <a:rPr lang="en-GB" sz="2400" dirty="0"/>
              <a:t>Positive and Negative Correlation</a:t>
            </a:r>
          </a:p>
          <a:p>
            <a:pPr marL="457200" indent="-457200">
              <a:buAutoNum type="arabicPeriod"/>
            </a:pPr>
            <a:endParaRPr lang="en-GB" sz="2400" dirty="0"/>
          </a:p>
          <a:p>
            <a:pPr marL="457200" indent="-457200">
              <a:buAutoNum type="arabicPeriod"/>
            </a:pPr>
            <a:r>
              <a:rPr lang="en-GB" sz="2400" dirty="0"/>
              <a:t>Plotting points</a:t>
            </a:r>
          </a:p>
          <a:p>
            <a:pPr marL="457200" indent="-457200">
              <a:buAutoNum type="arabicPeriod"/>
            </a:pPr>
            <a:endParaRPr lang="en-GB" sz="2400" dirty="0"/>
          </a:p>
          <a:p>
            <a:pPr marL="457200" indent="-457200">
              <a:buAutoNum type="arabicPeriod"/>
            </a:pPr>
            <a:r>
              <a:rPr lang="en-GB" sz="2400" dirty="0"/>
              <a:t>Negative Numbers</a:t>
            </a:r>
          </a:p>
          <a:p>
            <a:pPr marL="457200" indent="-457200">
              <a:buAutoNum type="arabicPeriod"/>
            </a:pPr>
            <a:endParaRPr lang="en-GB" sz="2400" dirty="0"/>
          </a:p>
          <a:p>
            <a:pPr marL="457200" indent="-457200">
              <a:buAutoNum type="arabicPeriod"/>
            </a:pPr>
            <a:r>
              <a:rPr lang="en-GB" sz="2400" dirty="0"/>
              <a:t>Co-ordinates</a:t>
            </a:r>
          </a:p>
          <a:p>
            <a:pPr marL="457200" indent="-457200">
              <a:buAutoNum type="arabicPeriod"/>
            </a:pPr>
            <a:endParaRPr lang="en-GB" sz="2400" dirty="0"/>
          </a:p>
          <a:p>
            <a:pPr marL="457200" indent="-457200">
              <a:buAutoNum type="arabicPeriod"/>
            </a:pPr>
            <a:r>
              <a:rPr lang="en-GB" sz="2400" dirty="0"/>
              <a:t>Plotting Polygons</a:t>
            </a:r>
          </a:p>
        </p:txBody>
      </p:sp>
    </p:spTree>
    <p:extLst>
      <p:ext uri="{BB962C8B-B14F-4D97-AF65-F5344CB8AC3E}">
        <p14:creationId xmlns:p14="http://schemas.microsoft.com/office/powerpoint/2010/main" val="8043788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45811" y="791742"/>
            <a:ext cx="9721081" cy="34163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3.	Write each set of numbers in order with the smallest first.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(a)	6,  – 7,  8,  – 2,  – 5,  – 10,  3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(b)	3,  – 2,  8,  0,  – 1,  1,  – 3</a:t>
            </a:r>
          </a:p>
          <a:p>
            <a:pPr eaLnBrk="1" hangingPunct="1">
              <a:buClr>
                <a:srgbClr val="000000"/>
              </a:buClr>
              <a:buSzPct val="100000"/>
              <a:buAutoNum type="alphaLcParenBoth" startAt="3"/>
              <a:defRPr/>
            </a:pPr>
            <a:r>
              <a:rPr lang="en-GB" sz="2400" dirty="0"/>
              <a:t>5,  – 7,  – 20,  100,  – 50,  – 90,  60</a:t>
            </a:r>
          </a:p>
          <a:p>
            <a:pPr eaLnBrk="1" hangingPunct="1">
              <a:buClr>
                <a:srgbClr val="000000"/>
              </a:buClr>
              <a:buSzPct val="100000"/>
              <a:buAutoNum type="alphaLcParenBoth" startAt="3"/>
              <a:defRPr/>
            </a:pPr>
            <a:endParaRPr lang="en-GB" sz="2400" dirty="0"/>
          </a:p>
          <a:p>
            <a:pPr eaLnBrk="1" hangingPunct="1">
              <a:buClr>
                <a:srgbClr val="000000"/>
              </a:buClr>
              <a:buSzPct val="100000"/>
              <a:buAutoNum type="alphaLcParenBoth" startAt="3"/>
              <a:defRPr/>
            </a:pPr>
            <a:endParaRPr lang="en-GB" sz="2400" dirty="0"/>
          </a:p>
          <a:p>
            <a:pPr eaLnBrk="1" hangingPunct="1">
              <a:buClr>
                <a:srgbClr val="000000"/>
              </a:buClr>
              <a:buSzPct val="100000"/>
              <a:buAutoNum type="alphaLcParenBoth" startAt="3"/>
              <a:defRPr/>
            </a:pPr>
            <a:endParaRPr lang="en-GB" sz="2400" dirty="0"/>
          </a:p>
          <a:p>
            <a:pPr eaLnBrk="1" hangingPunct="1">
              <a:buClr>
                <a:srgbClr val="000000"/>
              </a:buClr>
              <a:buSzPct val="100000"/>
              <a:buAutoNum type="alphaLcParenBoth" startAt="3"/>
              <a:defRPr/>
            </a:pPr>
            <a:endParaRPr lang="en-GB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4. Is each statement below true or false?</a:t>
            </a: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Skill Check: Negative Numbers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28D2309-6E60-4CA9-8094-1CB7B77AFDE3}"/>
              </a:ext>
            </a:extLst>
          </p:cNvPr>
          <p:cNvSpPr/>
          <p:nvPr/>
        </p:nvSpPr>
        <p:spPr>
          <a:xfrm>
            <a:off x="2213889" y="4208062"/>
            <a:ext cx="32403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   </a:t>
            </a:r>
            <a:r>
              <a:rPr lang="en-GB" sz="2400" dirty="0"/>
              <a:t>(a)  6  &gt; 7</a:t>
            </a:r>
          </a:p>
          <a:p>
            <a:r>
              <a:rPr lang="en-GB" sz="2400" dirty="0"/>
              <a:t>   (b)  8  &gt;  – 1 </a:t>
            </a:r>
          </a:p>
          <a:p>
            <a:r>
              <a:rPr lang="en-GB" sz="2400" dirty="0"/>
              <a:t>   (c) – 6  &lt;  – 7 </a:t>
            </a:r>
          </a:p>
          <a:p>
            <a:r>
              <a:rPr lang="en-GB" sz="2400" dirty="0"/>
              <a:t>   (d) – 3  &lt;  2 </a:t>
            </a:r>
          </a:p>
          <a:p>
            <a:r>
              <a:rPr lang="en-GB" sz="2400" dirty="0"/>
              <a:t>   (e) – 4  &gt;  – 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F648D1-15BA-4BA6-B1FC-D1A54D8E5C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2104" y="1208179"/>
            <a:ext cx="4867038" cy="71466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D094BC7-B8B0-41C4-8D17-565E94EAC7CE}"/>
              </a:ext>
            </a:extLst>
          </p:cNvPr>
          <p:cNvSpPr/>
          <p:nvPr/>
        </p:nvSpPr>
        <p:spPr>
          <a:xfrm>
            <a:off x="5879976" y="4208062"/>
            <a:ext cx="683443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(f) 4  &gt;  3</a:t>
            </a:r>
          </a:p>
          <a:p>
            <a:r>
              <a:rPr lang="pt-BR" sz="2400" dirty="0"/>
              <a:t>(g) 5  &gt;  – 6</a:t>
            </a:r>
          </a:p>
          <a:p>
            <a:r>
              <a:rPr lang="pt-BR" sz="2400" dirty="0"/>
              <a:t>(h) – 1  &gt;  0</a:t>
            </a:r>
          </a:p>
          <a:p>
            <a:r>
              <a:rPr lang="pt-BR" sz="2400" dirty="0"/>
              <a:t>(i) – 7  &lt;  6 </a:t>
            </a:r>
          </a:p>
          <a:p>
            <a:r>
              <a:rPr lang="pt-BR" sz="2400" dirty="0"/>
              <a:t>(j) – 5  &lt;  – 2</a:t>
            </a:r>
            <a:endParaRPr lang="en-GB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6A3AF4-3D80-489F-B6D4-0B24B522EDC7}"/>
              </a:ext>
            </a:extLst>
          </p:cNvPr>
          <p:cNvSpPr txBox="1"/>
          <p:nvPr/>
        </p:nvSpPr>
        <p:spPr>
          <a:xfrm>
            <a:off x="2345811" y="2339711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(a) – 10, - 7,  - 5, - 2, 3, 8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DE9B41-2AA7-4528-B3C3-1D40C6745C59}"/>
              </a:ext>
            </a:extLst>
          </p:cNvPr>
          <p:cNvSpPr/>
          <p:nvPr/>
        </p:nvSpPr>
        <p:spPr>
          <a:xfrm>
            <a:off x="2345811" y="3232316"/>
            <a:ext cx="4867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(c) – 90, - 50,  - 20, - 7, 5, 60, 100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DD8A94-DBA5-458A-BFCC-18CCF808A4B8}"/>
              </a:ext>
            </a:extLst>
          </p:cNvPr>
          <p:cNvSpPr/>
          <p:nvPr/>
        </p:nvSpPr>
        <p:spPr>
          <a:xfrm>
            <a:off x="2345811" y="2777586"/>
            <a:ext cx="33265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(b) – 3, - 2,  - 1, 0, 1, 8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70505F-EF8B-463F-9DE7-C3726D266F37}"/>
              </a:ext>
            </a:extLst>
          </p:cNvPr>
          <p:cNvSpPr txBox="1"/>
          <p:nvPr/>
        </p:nvSpPr>
        <p:spPr>
          <a:xfrm>
            <a:off x="8400256" y="457900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4B6FE07-C954-4784-A139-07CCCFE3EE79}"/>
              </a:ext>
            </a:extLst>
          </p:cNvPr>
          <p:cNvSpPr/>
          <p:nvPr/>
        </p:nvSpPr>
        <p:spPr>
          <a:xfrm>
            <a:off x="4779330" y="4208062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A14387-89BC-48AF-92AC-69055D1BAD26}"/>
              </a:ext>
            </a:extLst>
          </p:cNvPr>
          <p:cNvSpPr/>
          <p:nvPr/>
        </p:nvSpPr>
        <p:spPr>
          <a:xfrm>
            <a:off x="4754591" y="4578625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FB5935-EC66-4908-B91A-2D4026D027EE}"/>
              </a:ext>
            </a:extLst>
          </p:cNvPr>
          <p:cNvSpPr/>
          <p:nvPr/>
        </p:nvSpPr>
        <p:spPr>
          <a:xfrm>
            <a:off x="4779330" y="4986754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985E6C-00E5-4194-A987-0EAA7C9582E4}"/>
              </a:ext>
            </a:extLst>
          </p:cNvPr>
          <p:cNvSpPr/>
          <p:nvPr/>
        </p:nvSpPr>
        <p:spPr>
          <a:xfrm>
            <a:off x="4779330" y="5331614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4EC3F12-2B0B-4B69-B12E-3DB1A1ED5F65}"/>
              </a:ext>
            </a:extLst>
          </p:cNvPr>
          <p:cNvSpPr/>
          <p:nvPr/>
        </p:nvSpPr>
        <p:spPr>
          <a:xfrm>
            <a:off x="4800061" y="5692112"/>
            <a:ext cx="1945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B9FEF4-842F-48E9-8F28-1A5927CEF620}"/>
              </a:ext>
            </a:extLst>
          </p:cNvPr>
          <p:cNvSpPr/>
          <p:nvPr/>
        </p:nvSpPr>
        <p:spPr>
          <a:xfrm>
            <a:off x="8400256" y="4197298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4DDB91E-1545-416E-8333-12CC0C2CC1B4}"/>
              </a:ext>
            </a:extLst>
          </p:cNvPr>
          <p:cNvSpPr/>
          <p:nvPr/>
        </p:nvSpPr>
        <p:spPr>
          <a:xfrm>
            <a:off x="8442616" y="4964046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1924BE-3011-4BEE-95D2-91BF08BD2798}"/>
              </a:ext>
            </a:extLst>
          </p:cNvPr>
          <p:cNvSpPr/>
          <p:nvPr/>
        </p:nvSpPr>
        <p:spPr>
          <a:xfrm>
            <a:off x="8400256" y="5349092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412E78F-9E7A-43BC-A233-AD16B620C2B7}"/>
              </a:ext>
            </a:extLst>
          </p:cNvPr>
          <p:cNvSpPr/>
          <p:nvPr/>
        </p:nvSpPr>
        <p:spPr>
          <a:xfrm>
            <a:off x="8400256" y="5775186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96B6D23-D01F-45F2-B614-BFED3A9EE4B5}"/>
              </a:ext>
            </a:extLst>
          </p:cNvPr>
          <p:cNvSpPr/>
          <p:nvPr/>
        </p:nvSpPr>
        <p:spPr bwMode="auto">
          <a:xfrm>
            <a:off x="7027676" y="1205764"/>
            <a:ext cx="4867038" cy="71466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3630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CF46CCE3-72A7-FF4E-B2E5-8376CDB83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15" y="0"/>
            <a:ext cx="998443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en-US" altLang="en-US" sz="3000" b="1" dirty="0"/>
              <a:t> Section 4: Review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E7CC74F8-45F4-7F42-8935-A4038D39D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118699"/>
            <a:ext cx="9967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have completed the </a:t>
            </a:r>
            <a:r>
              <a:rPr lang="en-US" altLang="en-US" sz="2400" b="1" dirty="0"/>
              <a:t>fourth section.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0F8782-DF76-DB40-940C-99195A385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949593"/>
            <a:ext cx="99879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00B050"/>
                </a:solidFill>
              </a:rPr>
              <a:t>If you have completed and mastered this section,</a:t>
            </a:r>
            <a:br>
              <a:rPr lang="en-US" altLang="en-US" sz="2400" dirty="0">
                <a:solidFill>
                  <a:srgbClr val="00B050"/>
                </a:solidFill>
              </a:rPr>
            </a:br>
            <a:r>
              <a:rPr lang="en-US" altLang="en-US" sz="2400" b="1" dirty="0">
                <a:solidFill>
                  <a:srgbClr val="00B050"/>
                </a:solidFill>
              </a:rPr>
              <a:t>click</a:t>
            </a:r>
            <a:r>
              <a:rPr lang="en-US" altLang="en-US" sz="2400" dirty="0">
                <a:solidFill>
                  <a:srgbClr val="00B050"/>
                </a:solidFill>
              </a:rPr>
              <a:t> to start the </a:t>
            </a:r>
            <a:r>
              <a:rPr lang="en-US" altLang="en-US" sz="2400" b="1" dirty="0">
                <a:solidFill>
                  <a:srgbClr val="00B050"/>
                </a:solidFill>
              </a:rPr>
              <a:t>next Section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FAF980D4-9FE7-4A48-9CE0-B03EBFC37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2" y="3116980"/>
            <a:ext cx="99879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FFC000"/>
                </a:solidFill>
              </a:rPr>
              <a:t>If you need more examples and interactive practice,</a:t>
            </a:r>
            <a:br>
              <a:rPr lang="en-US" altLang="en-US" sz="2400" dirty="0">
                <a:solidFill>
                  <a:srgbClr val="FFC000"/>
                </a:solidFill>
              </a:rPr>
            </a:br>
            <a:r>
              <a:rPr lang="en-US" altLang="en-US" sz="2400" dirty="0">
                <a:solidFill>
                  <a:srgbClr val="FFC000"/>
                </a:solidFill>
              </a:rPr>
              <a:t>press </a:t>
            </a:r>
            <a:r>
              <a:rPr lang="en-US" altLang="en-US" sz="2400" b="1" dirty="0">
                <a:solidFill>
                  <a:srgbClr val="FFC000"/>
                </a:solidFill>
              </a:rPr>
              <a:t>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145AA3-138E-F040-BCA6-F2E25BC37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4205548"/>
            <a:ext cx="9987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might also find it helpful to look at: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endParaRPr lang="en-US" altLang="en-US" sz="2400" dirty="0">
              <a:solidFill>
                <a:srgbClr val="FF0000"/>
              </a:solidFill>
            </a:endParaRPr>
          </a:p>
          <a:p>
            <a:pPr algn="ctr"/>
            <a:r>
              <a:rPr lang="en-US" altLang="en-US" sz="2400" b="1" dirty="0">
                <a:solidFill>
                  <a:srgbClr val="FF0000"/>
                </a:solidFill>
              </a:rPr>
              <a:t>Essential Information:</a:t>
            </a:r>
            <a:r>
              <a:rPr lang="en-US" altLang="en-US" sz="2400" dirty="0">
                <a:solidFill>
                  <a:srgbClr val="FF0000"/>
                </a:solidFill>
              </a:rPr>
              <a:t> press </a:t>
            </a:r>
            <a:r>
              <a:rPr lang="en-US" altLang="en-US" sz="2400" b="1" dirty="0">
                <a:solidFill>
                  <a:srgbClr val="FF0000"/>
                </a:solidFill>
              </a:rPr>
              <a:t>here</a:t>
            </a:r>
          </a:p>
          <a:p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39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45811" y="764704"/>
            <a:ext cx="9721081" cy="230832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With the introduction of negative numbers, we can bring in coordinate axes with positive and negative numbers.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b="1" dirty="0"/>
              <a:t>Example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A map of Paradise Island is drawn on the grid below.</a:t>
            </a: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Co-ordinates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A65CA84-1DE4-4730-91E5-2C63E569B0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1736" y="2661127"/>
            <a:ext cx="5168438" cy="329619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540971E-1C5B-4938-B31E-6B9ECC9E1112}"/>
              </a:ext>
            </a:extLst>
          </p:cNvPr>
          <p:cNvSpPr/>
          <p:nvPr/>
        </p:nvSpPr>
        <p:spPr>
          <a:xfrm>
            <a:off x="7813827" y="2644499"/>
            <a:ext cx="40511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What are the coordinates of;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D90D5C-29B4-487E-9B58-3E9D74A8CA1F}"/>
              </a:ext>
            </a:extLst>
          </p:cNvPr>
          <p:cNvSpPr/>
          <p:nvPr/>
        </p:nvSpPr>
        <p:spPr>
          <a:xfrm>
            <a:off x="7813827" y="3449871"/>
            <a:ext cx="32965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(a)	the Lighthouse</a:t>
            </a:r>
          </a:p>
          <a:p>
            <a:r>
              <a:rPr lang="en-GB" sz="2400" dirty="0"/>
              <a:t>(b)	the Pilot Boat</a:t>
            </a:r>
          </a:p>
          <a:p>
            <a:r>
              <a:rPr lang="en-GB" sz="2400" dirty="0"/>
              <a:t>(c)	Parrot Rock</a:t>
            </a:r>
          </a:p>
          <a:p>
            <a:r>
              <a:rPr lang="en-GB" sz="2400" dirty="0"/>
              <a:t>(d)	Banana Reef?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AC71E1-1175-48F8-BD10-3BAB5CAFABE3}"/>
              </a:ext>
            </a:extLst>
          </p:cNvPr>
          <p:cNvSpPr/>
          <p:nvPr/>
        </p:nvSpPr>
        <p:spPr>
          <a:xfrm>
            <a:off x="10493044" y="3449871"/>
            <a:ext cx="1074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(13, 8)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DE192B-D5E3-482D-BB4E-13711C21A38F}"/>
              </a:ext>
            </a:extLst>
          </p:cNvPr>
          <p:cNvSpPr/>
          <p:nvPr/>
        </p:nvSpPr>
        <p:spPr>
          <a:xfrm>
            <a:off x="10520497" y="3849981"/>
            <a:ext cx="1090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(2, - 3)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267444-B2DC-42A3-947E-368DA39ADA35}"/>
              </a:ext>
            </a:extLst>
          </p:cNvPr>
          <p:cNvSpPr/>
          <p:nvPr/>
        </p:nvSpPr>
        <p:spPr>
          <a:xfrm>
            <a:off x="10520497" y="4213780"/>
            <a:ext cx="1090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(- 7, 5)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2DB0B4-895E-4C65-88C9-F90F0B0DFA05}"/>
              </a:ext>
            </a:extLst>
          </p:cNvPr>
          <p:cNvSpPr/>
          <p:nvPr/>
        </p:nvSpPr>
        <p:spPr>
          <a:xfrm>
            <a:off x="10516660" y="4578408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(- 6, - 3)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1D3EC27-FD60-4C2E-82A2-9D84DC0119C3}"/>
              </a:ext>
            </a:extLst>
          </p:cNvPr>
          <p:cNvSpPr/>
          <p:nvPr/>
        </p:nvSpPr>
        <p:spPr bwMode="auto">
          <a:xfrm>
            <a:off x="2481736" y="2661127"/>
            <a:ext cx="5174896" cy="329619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959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214136" y="692696"/>
            <a:ext cx="9721081" cy="60016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AutoNum type="arabicPeriod"/>
              <a:defRPr/>
            </a:pPr>
            <a:r>
              <a:rPr lang="en-GB" sz="2400" dirty="0"/>
              <a:t>The map below shows a small 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island.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(a)	What are the coordinates of;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(</a:t>
            </a:r>
            <a:r>
              <a:rPr lang="en-GB" sz="2400" dirty="0" err="1"/>
              <a:t>i</a:t>
            </a:r>
            <a:r>
              <a:rPr lang="en-GB" sz="2400" dirty="0"/>
              <a:t>)	the cafe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(ii)	the beach shop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(iii)	the hotel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(iv)	the campsite</a:t>
            </a:r>
          </a:p>
          <a:p>
            <a:pPr marL="514350" indent="-514350" eaLnBrk="1" hangingPunct="1">
              <a:buClr>
                <a:srgbClr val="000000"/>
              </a:buClr>
              <a:buSzPct val="100000"/>
              <a:buAutoNum type="romanLcParenBoth" startAt="5"/>
              <a:defRPr/>
            </a:pPr>
            <a:r>
              <a:rPr lang="en-GB" sz="2400" dirty="0"/>
              <a:t>the swimming pool? 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(b) Nisha moves from the place with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coordinates (– 3, – 5) to the place with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coordinates (– 5, 4).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Where did she start?                        Where did she finish?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(c)	Explain why Jacob cannot walk in a straight line from the place with coordinates (5, 7) to the place with coordinates (– 5, 4).</a:t>
            </a: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Skill Check: Co-ordinates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034295B-DAAB-4285-9DF4-6F42316353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6160" y="908720"/>
            <a:ext cx="4450453" cy="38321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931EFFC-86CC-4895-82D0-2CB326FC6C0C}"/>
              </a:ext>
            </a:extLst>
          </p:cNvPr>
          <p:cNvSpPr txBox="1"/>
          <p:nvPr/>
        </p:nvSpPr>
        <p:spPr>
          <a:xfrm>
            <a:off x="10128448" y="4703542"/>
            <a:ext cx="2054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Camp Site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B1707B-0870-4BDA-96AA-9CDEED0603B6}"/>
              </a:ext>
            </a:extLst>
          </p:cNvPr>
          <p:cNvSpPr/>
          <p:nvPr/>
        </p:nvSpPr>
        <p:spPr>
          <a:xfrm>
            <a:off x="4484657" y="1801428"/>
            <a:ext cx="902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(2, 3)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D6CE9A-7045-4CD7-9EE0-F916FDF2B406}"/>
              </a:ext>
            </a:extLst>
          </p:cNvPr>
          <p:cNvSpPr/>
          <p:nvPr/>
        </p:nvSpPr>
        <p:spPr>
          <a:xfrm>
            <a:off x="4919038" y="2190051"/>
            <a:ext cx="1090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(4, - 4)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E0DD25-6C02-46F1-B6E3-505B396950A3}"/>
              </a:ext>
            </a:extLst>
          </p:cNvPr>
          <p:cNvSpPr/>
          <p:nvPr/>
        </p:nvSpPr>
        <p:spPr>
          <a:xfrm>
            <a:off x="4946854" y="2536069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(- 5, - 3)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57EA666-5477-4228-8E03-B18E55ECDC61}"/>
              </a:ext>
            </a:extLst>
          </p:cNvPr>
          <p:cNvSpPr/>
          <p:nvPr/>
        </p:nvSpPr>
        <p:spPr>
          <a:xfrm>
            <a:off x="4946853" y="2870600"/>
            <a:ext cx="1090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(- 5, 4)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EC2386-7673-4FE6-9091-CC953C8CB43A}"/>
              </a:ext>
            </a:extLst>
          </p:cNvPr>
          <p:cNvSpPr/>
          <p:nvPr/>
        </p:nvSpPr>
        <p:spPr>
          <a:xfrm>
            <a:off x="5705508" y="3228945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(- 3, - 1)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BF5219-9AB8-4D55-80F4-2AFB2511119B}"/>
              </a:ext>
            </a:extLst>
          </p:cNvPr>
          <p:cNvSpPr/>
          <p:nvPr/>
        </p:nvSpPr>
        <p:spPr>
          <a:xfrm>
            <a:off x="5160819" y="4719581"/>
            <a:ext cx="19138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Tennis Court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9C3B11-8EBF-4844-A59A-B9C6DBEF7AB5}"/>
              </a:ext>
            </a:extLst>
          </p:cNvPr>
          <p:cNvSpPr/>
          <p:nvPr/>
        </p:nvSpPr>
        <p:spPr>
          <a:xfrm>
            <a:off x="2632758" y="5965249"/>
            <a:ext cx="55258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He would have to pass through the sea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063560-74DB-485E-B944-61E712B604C4}"/>
              </a:ext>
            </a:extLst>
          </p:cNvPr>
          <p:cNvSpPr/>
          <p:nvPr/>
        </p:nvSpPr>
        <p:spPr bwMode="auto">
          <a:xfrm>
            <a:off x="7536159" y="907764"/>
            <a:ext cx="4450453" cy="379577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5521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45811" y="739244"/>
            <a:ext cx="9721081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2. (a) Draw a set of axes like those in the diagram.</a:t>
            </a: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Skill Check: Co-ordinates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6931A6B-847A-47EC-B930-5AA85E541051}"/>
              </a:ext>
            </a:extLst>
          </p:cNvPr>
          <p:cNvSpPr/>
          <p:nvPr/>
        </p:nvSpPr>
        <p:spPr>
          <a:xfrm>
            <a:off x="2711624" y="1181843"/>
            <a:ext cx="92170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(b)	Mark the points with coordinates (4, 0),  (– 4, 0),(0, 4),  (0, – 4),  (1, 2),(1, – 2),  (3, 3),  (3, – 3),(2, 1),  (2, – 1),  (– 1, 2),</a:t>
            </a:r>
          </a:p>
          <a:p>
            <a:r>
              <a:rPr lang="en-GB" sz="2400" dirty="0"/>
              <a:t>(– 1, – 2),  (– 3, 3), (– 3, – 3),(– 2, 1), (– 2, – 1).</a:t>
            </a:r>
          </a:p>
          <a:p>
            <a:r>
              <a:rPr lang="en-GB" sz="2400" dirty="0"/>
              <a:t>(c)	Join the points to form an 8 pointed star.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79EC18-E6B5-46C5-91E2-31532119DA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1635" y="2748294"/>
            <a:ext cx="4005426" cy="3882095"/>
          </a:xfrm>
          <a:prstGeom prst="rect">
            <a:avLst/>
          </a:prstGeom>
        </p:spPr>
      </p:pic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71EF0D7E-662D-4FFE-90DC-465F4F5A73AF}"/>
              </a:ext>
            </a:extLst>
          </p:cNvPr>
          <p:cNvSpPr/>
          <p:nvPr/>
        </p:nvSpPr>
        <p:spPr bwMode="auto">
          <a:xfrm flipH="1" flipV="1">
            <a:off x="7680176" y="4702854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7335548E-A4D7-4C32-B685-9E7650C4966B}"/>
              </a:ext>
            </a:extLst>
          </p:cNvPr>
          <p:cNvSpPr/>
          <p:nvPr/>
        </p:nvSpPr>
        <p:spPr bwMode="auto">
          <a:xfrm flipH="1" flipV="1">
            <a:off x="5447928" y="4778322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5D4F0C78-E12F-4542-A260-785DDC92946F}"/>
              </a:ext>
            </a:extLst>
          </p:cNvPr>
          <p:cNvSpPr/>
          <p:nvPr/>
        </p:nvSpPr>
        <p:spPr bwMode="auto">
          <a:xfrm flipH="1" flipV="1">
            <a:off x="6587509" y="3660785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F07E28D2-33EA-42C8-B7DF-5473C0AEE0CA}"/>
              </a:ext>
            </a:extLst>
          </p:cNvPr>
          <p:cNvSpPr/>
          <p:nvPr/>
        </p:nvSpPr>
        <p:spPr bwMode="auto">
          <a:xfrm flipH="1" flipV="1">
            <a:off x="6587509" y="5805264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AA4B58F8-588F-4D68-B8DA-3E3924844725}"/>
              </a:ext>
            </a:extLst>
          </p:cNvPr>
          <p:cNvSpPr/>
          <p:nvPr/>
        </p:nvSpPr>
        <p:spPr bwMode="auto">
          <a:xfrm flipH="1" flipV="1">
            <a:off x="6848164" y="4205713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44A516B9-AE4E-442F-8F86-B31A9C33D448}"/>
              </a:ext>
            </a:extLst>
          </p:cNvPr>
          <p:cNvSpPr/>
          <p:nvPr/>
        </p:nvSpPr>
        <p:spPr bwMode="auto">
          <a:xfrm flipH="1" flipV="1">
            <a:off x="6888088" y="5263450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3A504ECA-A892-4F24-ABCB-1DCEAA0735DA}"/>
              </a:ext>
            </a:extLst>
          </p:cNvPr>
          <p:cNvSpPr/>
          <p:nvPr/>
        </p:nvSpPr>
        <p:spPr bwMode="auto">
          <a:xfrm flipH="1" flipV="1">
            <a:off x="7392144" y="3932765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15B7E71C-FD63-4370-AFF8-ADC37A970341}"/>
              </a:ext>
            </a:extLst>
          </p:cNvPr>
          <p:cNvSpPr/>
          <p:nvPr/>
        </p:nvSpPr>
        <p:spPr bwMode="auto">
          <a:xfrm flipH="1" flipV="1">
            <a:off x="7381563" y="5513699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78E2745E-C245-452C-AE1B-F0020CF5F87D}"/>
              </a:ext>
            </a:extLst>
          </p:cNvPr>
          <p:cNvSpPr/>
          <p:nvPr/>
        </p:nvSpPr>
        <p:spPr bwMode="auto">
          <a:xfrm flipH="1" flipV="1">
            <a:off x="7134343" y="4500010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96E0431B-E841-4C33-8BAA-4D7FEE1DED9D}"/>
              </a:ext>
            </a:extLst>
          </p:cNvPr>
          <p:cNvSpPr/>
          <p:nvPr/>
        </p:nvSpPr>
        <p:spPr bwMode="auto">
          <a:xfrm flipH="1" flipV="1">
            <a:off x="7126160" y="5013176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E9C14B56-A8BA-4489-982E-9E50E2CBED9E}"/>
              </a:ext>
            </a:extLst>
          </p:cNvPr>
          <p:cNvSpPr/>
          <p:nvPr/>
        </p:nvSpPr>
        <p:spPr bwMode="auto">
          <a:xfrm flipH="1" flipV="1">
            <a:off x="6312024" y="4205713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E320EC70-C368-4C96-A7EC-988BEBFE8AA5}"/>
              </a:ext>
            </a:extLst>
          </p:cNvPr>
          <p:cNvSpPr/>
          <p:nvPr/>
        </p:nvSpPr>
        <p:spPr bwMode="auto">
          <a:xfrm flipH="1" flipV="1">
            <a:off x="6310190" y="5274211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24625A4B-062D-49F6-9FE6-F155CD57BA27}"/>
              </a:ext>
            </a:extLst>
          </p:cNvPr>
          <p:cNvSpPr/>
          <p:nvPr/>
        </p:nvSpPr>
        <p:spPr bwMode="auto">
          <a:xfrm flipH="1" flipV="1">
            <a:off x="5735960" y="3932765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17FA0EFE-1F87-465D-91CB-39B9EB6695D6}"/>
              </a:ext>
            </a:extLst>
          </p:cNvPr>
          <p:cNvSpPr/>
          <p:nvPr/>
        </p:nvSpPr>
        <p:spPr bwMode="auto">
          <a:xfrm flipH="1" flipV="1">
            <a:off x="5998592" y="4456216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E614E6B3-A282-43E1-AD62-1D6D82A79368}"/>
              </a:ext>
            </a:extLst>
          </p:cNvPr>
          <p:cNvSpPr/>
          <p:nvPr/>
        </p:nvSpPr>
        <p:spPr bwMode="auto">
          <a:xfrm flipH="1" flipV="1">
            <a:off x="6023992" y="5013176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04A4834-29BD-42FB-ACBA-6464819A220E}"/>
              </a:ext>
            </a:extLst>
          </p:cNvPr>
          <p:cNvCxnSpPr>
            <a:cxnSpLocks/>
          </p:cNvCxnSpPr>
          <p:nvPr/>
        </p:nvCxnSpPr>
        <p:spPr bwMode="auto">
          <a:xfrm>
            <a:off x="6628377" y="3737334"/>
            <a:ext cx="294488" cy="507369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4DC427F-67FF-4F91-B142-86AACF8693DD}"/>
              </a:ext>
            </a:extLst>
          </p:cNvPr>
          <p:cNvCxnSpPr>
            <a:cxnSpLocks/>
          </p:cNvCxnSpPr>
          <p:nvPr/>
        </p:nvCxnSpPr>
        <p:spPr bwMode="auto">
          <a:xfrm flipH="1">
            <a:off x="6950567" y="4042327"/>
            <a:ext cx="454811" cy="2139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ADF3E95-C828-4DE9-8C71-218ED65FB7DD}"/>
              </a:ext>
            </a:extLst>
          </p:cNvPr>
          <p:cNvCxnSpPr>
            <a:cxnSpLocks/>
            <a:endCxn id="16" idx="4"/>
          </p:cNvCxnSpPr>
          <p:nvPr/>
        </p:nvCxnSpPr>
        <p:spPr bwMode="auto">
          <a:xfrm flipH="1">
            <a:off x="7206351" y="4036122"/>
            <a:ext cx="251298" cy="463888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89605E7-C202-45CA-8ACA-CE594F7BD4D4}"/>
              </a:ext>
            </a:extLst>
          </p:cNvPr>
          <p:cNvCxnSpPr>
            <a:cxnSpLocks/>
            <a:endCxn id="8" idx="1"/>
          </p:cNvCxnSpPr>
          <p:nvPr/>
        </p:nvCxnSpPr>
        <p:spPr bwMode="auto">
          <a:xfrm>
            <a:off x="7284782" y="4588611"/>
            <a:ext cx="518319" cy="22380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333D85B-84C2-49B2-8D5C-A0B3A8E4C1B0}"/>
              </a:ext>
            </a:extLst>
          </p:cNvPr>
          <p:cNvCxnSpPr>
            <a:cxnSpLocks/>
            <a:stCxn id="8" idx="7"/>
          </p:cNvCxnSpPr>
          <p:nvPr/>
        </p:nvCxnSpPr>
        <p:spPr bwMode="auto">
          <a:xfrm flipH="1">
            <a:off x="7170423" y="4812416"/>
            <a:ext cx="530844" cy="277749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0F85B73-BB2A-4546-AE03-84EF0EA52D63}"/>
              </a:ext>
            </a:extLst>
          </p:cNvPr>
          <p:cNvCxnSpPr>
            <a:cxnSpLocks/>
          </p:cNvCxnSpPr>
          <p:nvPr/>
        </p:nvCxnSpPr>
        <p:spPr bwMode="auto">
          <a:xfrm>
            <a:off x="7190667" y="5112962"/>
            <a:ext cx="266816" cy="44233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3987FE2-CE1C-47E1-A9A6-7E13F6103EAC}"/>
              </a:ext>
            </a:extLst>
          </p:cNvPr>
          <p:cNvCxnSpPr>
            <a:cxnSpLocks/>
          </p:cNvCxnSpPr>
          <p:nvPr/>
        </p:nvCxnSpPr>
        <p:spPr bwMode="auto">
          <a:xfrm>
            <a:off x="6989956" y="5344510"/>
            <a:ext cx="468822" cy="2609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72E0196-C78D-4279-BFD3-D34E5699C152}"/>
              </a:ext>
            </a:extLst>
          </p:cNvPr>
          <p:cNvCxnSpPr>
            <a:cxnSpLocks/>
          </p:cNvCxnSpPr>
          <p:nvPr/>
        </p:nvCxnSpPr>
        <p:spPr bwMode="auto">
          <a:xfrm flipH="1">
            <a:off x="6673635" y="5369505"/>
            <a:ext cx="286515" cy="499939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F681183-B0EE-40ED-9154-093E2BDB9FBE}"/>
              </a:ext>
            </a:extLst>
          </p:cNvPr>
          <p:cNvCxnSpPr>
            <a:cxnSpLocks/>
            <a:stCxn id="19" idx="1"/>
          </p:cNvCxnSpPr>
          <p:nvPr/>
        </p:nvCxnSpPr>
        <p:spPr bwMode="auto">
          <a:xfrm>
            <a:off x="6433115" y="5383773"/>
            <a:ext cx="235610" cy="47197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04688AA-657D-4F56-B258-7F1EEAB4631A}"/>
              </a:ext>
            </a:extLst>
          </p:cNvPr>
          <p:cNvCxnSpPr>
            <a:cxnSpLocks/>
          </p:cNvCxnSpPr>
          <p:nvPr/>
        </p:nvCxnSpPr>
        <p:spPr bwMode="auto">
          <a:xfrm flipV="1">
            <a:off x="5795538" y="5327086"/>
            <a:ext cx="644131" cy="32646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8050418-4086-4A94-8995-A795B99C6CE8}"/>
              </a:ext>
            </a:extLst>
          </p:cNvPr>
          <p:cNvCxnSpPr>
            <a:cxnSpLocks/>
            <a:stCxn id="88" idx="3"/>
            <a:endCxn id="22" idx="7"/>
          </p:cNvCxnSpPr>
          <p:nvPr/>
        </p:nvCxnSpPr>
        <p:spPr bwMode="auto">
          <a:xfrm flipV="1">
            <a:off x="5874420" y="5122738"/>
            <a:ext cx="170663" cy="45135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6AE598D-E92F-4528-8CD7-EBD7783EA9C0}"/>
              </a:ext>
            </a:extLst>
          </p:cNvPr>
          <p:cNvCxnSpPr>
            <a:cxnSpLocks/>
          </p:cNvCxnSpPr>
          <p:nvPr/>
        </p:nvCxnSpPr>
        <p:spPr bwMode="auto">
          <a:xfrm>
            <a:off x="5504594" y="4831753"/>
            <a:ext cx="529044" cy="28749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38F5416-353B-4123-AAE8-DCF6E4F38F49}"/>
              </a:ext>
            </a:extLst>
          </p:cNvPr>
          <p:cNvCxnSpPr>
            <a:cxnSpLocks/>
            <a:stCxn id="21" idx="4"/>
          </p:cNvCxnSpPr>
          <p:nvPr/>
        </p:nvCxnSpPr>
        <p:spPr bwMode="auto">
          <a:xfrm flipH="1">
            <a:off x="5526462" y="4456216"/>
            <a:ext cx="544138" cy="3562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3B2BE46-CC21-4EDE-A59B-4370341F0A86}"/>
              </a:ext>
            </a:extLst>
          </p:cNvPr>
          <p:cNvCxnSpPr>
            <a:cxnSpLocks/>
            <a:stCxn id="20" idx="1"/>
          </p:cNvCxnSpPr>
          <p:nvPr/>
        </p:nvCxnSpPr>
        <p:spPr bwMode="auto">
          <a:xfrm>
            <a:off x="5858885" y="4042327"/>
            <a:ext cx="205027" cy="425279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B8CE80E-3F6D-4B38-AEBE-C1D64A88F65B}"/>
              </a:ext>
            </a:extLst>
          </p:cNvPr>
          <p:cNvCxnSpPr>
            <a:cxnSpLocks/>
            <a:endCxn id="18" idx="5"/>
          </p:cNvCxnSpPr>
          <p:nvPr/>
        </p:nvCxnSpPr>
        <p:spPr bwMode="auto">
          <a:xfrm>
            <a:off x="5823503" y="3953019"/>
            <a:ext cx="509612" cy="27149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84B52D3-C36A-44AF-9F55-79B2F4337E83}"/>
              </a:ext>
            </a:extLst>
          </p:cNvPr>
          <p:cNvCxnSpPr>
            <a:cxnSpLocks/>
          </p:cNvCxnSpPr>
          <p:nvPr/>
        </p:nvCxnSpPr>
        <p:spPr bwMode="auto">
          <a:xfrm flipV="1">
            <a:off x="6391367" y="3734769"/>
            <a:ext cx="233188" cy="53000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Flowchart: Connector 87">
            <a:extLst>
              <a:ext uri="{FF2B5EF4-FFF2-40B4-BE49-F238E27FC236}">
                <a16:creationId xmlns:a16="http://schemas.microsoft.com/office/drawing/2014/main" id="{A448E721-0141-43BC-8520-0F2420250459}"/>
              </a:ext>
            </a:extLst>
          </p:cNvPr>
          <p:cNvSpPr/>
          <p:nvPr/>
        </p:nvSpPr>
        <p:spPr bwMode="auto">
          <a:xfrm flipH="1" flipV="1">
            <a:off x="5751495" y="5555294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82A6DA1-176B-43B7-A29C-AF9D8DA5DE30}"/>
              </a:ext>
            </a:extLst>
          </p:cNvPr>
          <p:cNvSpPr/>
          <p:nvPr/>
        </p:nvSpPr>
        <p:spPr bwMode="auto">
          <a:xfrm>
            <a:off x="4727847" y="2703009"/>
            <a:ext cx="4059213" cy="392737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7695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8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29856" y="791742"/>
            <a:ext cx="9721081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3. The diagram shows a tennis court drawn on a set of axes. The position of the ball is directly above the coordinates given.</a:t>
            </a: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Skill Check: Co-ordinates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4EC9273-E709-4825-A23C-DB4671CF5D46}"/>
              </a:ext>
            </a:extLst>
          </p:cNvPr>
          <p:cNvSpPr/>
          <p:nvPr/>
        </p:nvSpPr>
        <p:spPr>
          <a:xfrm>
            <a:off x="2678430" y="1822003"/>
            <a:ext cx="2736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The ball is served at (1, 9) and hit at (– 3, – 7).  It travels back over the net and is hit again at (– 3, 8).  The ball bounces next at (6, – 9).</a:t>
            </a:r>
          </a:p>
          <a:p>
            <a:r>
              <a:rPr lang="en-GB" sz="2400" dirty="0"/>
              <a:t>Draw the path of the tennis ball on a copy of this diagram.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DF1E96-8AD9-4E76-A5DF-4D86528F4E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0600" y="1640762"/>
            <a:ext cx="3673270" cy="4935668"/>
          </a:xfrm>
          <a:prstGeom prst="rect">
            <a:avLst/>
          </a:prstGeom>
        </p:spPr>
      </p:pic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6105D5CE-AC18-495D-AB6C-E50019D7BDFB}"/>
              </a:ext>
            </a:extLst>
          </p:cNvPr>
          <p:cNvSpPr/>
          <p:nvPr/>
        </p:nvSpPr>
        <p:spPr bwMode="auto">
          <a:xfrm flipH="1" flipV="1">
            <a:off x="7968208" y="2087609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F3A2B597-B040-4DA4-AA41-ACD4DB31774B}"/>
              </a:ext>
            </a:extLst>
          </p:cNvPr>
          <p:cNvSpPr/>
          <p:nvPr/>
        </p:nvSpPr>
        <p:spPr bwMode="auto">
          <a:xfrm flipH="1" flipV="1">
            <a:off x="7046380" y="5733256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22C257F3-74D7-4807-B0BC-C7FBD30F2766}"/>
              </a:ext>
            </a:extLst>
          </p:cNvPr>
          <p:cNvSpPr/>
          <p:nvPr/>
        </p:nvSpPr>
        <p:spPr bwMode="auto">
          <a:xfrm flipH="1" flipV="1">
            <a:off x="7046380" y="2306707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93C8F3B3-7890-4782-9BBE-8CE43E55A620}"/>
              </a:ext>
            </a:extLst>
          </p:cNvPr>
          <p:cNvSpPr/>
          <p:nvPr/>
        </p:nvSpPr>
        <p:spPr bwMode="auto">
          <a:xfrm flipH="1" flipV="1">
            <a:off x="9120336" y="6218874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13BACC6-EA8D-478C-ABC2-682CD22B5ED9}"/>
              </a:ext>
            </a:extLst>
          </p:cNvPr>
          <p:cNvCxnSpPr>
            <a:cxnSpLocks/>
            <a:stCxn id="8" idx="0"/>
            <a:endCxn id="9" idx="4"/>
          </p:cNvCxnSpPr>
          <p:nvPr/>
        </p:nvCxnSpPr>
        <p:spPr bwMode="auto">
          <a:xfrm flipH="1">
            <a:off x="7118388" y="2215969"/>
            <a:ext cx="921828" cy="351728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77262A6-A8EC-4672-A28D-527D6AD2B0BC}"/>
              </a:ext>
            </a:extLst>
          </p:cNvPr>
          <p:cNvCxnSpPr>
            <a:endCxn id="10" idx="0"/>
          </p:cNvCxnSpPr>
          <p:nvPr/>
        </p:nvCxnSpPr>
        <p:spPr bwMode="auto">
          <a:xfrm flipV="1">
            <a:off x="7118388" y="2435067"/>
            <a:ext cx="0" cy="3298189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B91E57D-5529-4373-80C3-D7DB79CE8DE7}"/>
              </a:ext>
            </a:extLst>
          </p:cNvPr>
          <p:cNvCxnSpPr>
            <a:cxnSpLocks/>
          </p:cNvCxnSpPr>
          <p:nvPr/>
        </p:nvCxnSpPr>
        <p:spPr bwMode="auto">
          <a:xfrm>
            <a:off x="7129198" y="2382193"/>
            <a:ext cx="2073956" cy="391216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58D6C3E0-E3EC-42F7-A09E-CAC4AAD7F9B5}"/>
              </a:ext>
            </a:extLst>
          </p:cNvPr>
          <p:cNvSpPr/>
          <p:nvPr/>
        </p:nvSpPr>
        <p:spPr bwMode="auto">
          <a:xfrm>
            <a:off x="6057188" y="1640762"/>
            <a:ext cx="3673270" cy="493566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9394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0D48A5-5C64-4A54-BB99-D1C84F2BC4B9}"/>
              </a:ext>
            </a:extLst>
          </p:cNvPr>
          <p:cNvSpPr/>
          <p:nvPr/>
        </p:nvSpPr>
        <p:spPr bwMode="auto">
          <a:xfrm>
            <a:off x="2932161" y="4103905"/>
            <a:ext cx="2448272" cy="64807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45811" y="791742"/>
            <a:ext cx="9721081" cy="267765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US" sz="2400" dirty="0"/>
              <a:t>4.</a:t>
            </a:r>
            <a:r>
              <a:rPr lang="en-GB" sz="2400" dirty="0"/>
              <a:t> On the grid plot the points below joining each point to the next point.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>
                <a:solidFill>
                  <a:srgbClr val="FF0000"/>
                </a:solidFill>
              </a:rPr>
              <a:t>(0, 0),  (2, – 2),  (0, – 5),  (– 2, – 5),  (0, – 2),  (– 2, 0),  (– 4, – 2),  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>
                <a:solidFill>
                  <a:srgbClr val="00B050"/>
                </a:solidFill>
              </a:rPr>
              <a:t>(– 8, – 5), (– 10, – 5),  (– 6, – 2),  (– 4, 0),  (– 2, 6),  (– 5, 5),  (– 7, 3),  </a:t>
            </a:r>
            <a:r>
              <a:rPr lang="en-GB" sz="2400" dirty="0">
                <a:solidFill>
                  <a:srgbClr val="0070C0"/>
                </a:solidFill>
              </a:rPr>
              <a:t>(– 7, 4), (– 5, 6),  (– 2, 7),  (– 1, 7),  (– 1, 8),  (– 2, 9),  (– 2, 10), 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>
                <a:solidFill>
                  <a:srgbClr val="7030A0"/>
                </a:solidFill>
              </a:rPr>
              <a:t>(– 1, 11),  (1, 11), (2, 10),  (2, 9),  (1, 8),  (1, 7),  (2, 7),  (4, 5),  (6, 5),  </a:t>
            </a:r>
            <a:r>
              <a:rPr lang="en-GB" sz="2400" dirty="0"/>
              <a:t>(6, 4),  (4, 4),  (2, 6), (0, 0).</a:t>
            </a: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Skill Check: Co-ordinates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3934170-031B-4C1A-9DE7-1CF3E46321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8953" y="2917299"/>
            <a:ext cx="3559443" cy="348295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13F798B-522B-4CEE-A676-AB56E24906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8953" y="2917299"/>
            <a:ext cx="3705283" cy="351591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5C06E1-C015-44F9-9658-1AB175F0237B}"/>
              </a:ext>
            </a:extLst>
          </p:cNvPr>
          <p:cNvSpPr txBox="1"/>
          <p:nvPr/>
        </p:nvSpPr>
        <p:spPr>
          <a:xfrm>
            <a:off x="2970234" y="4197109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“Running Man”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BE86CC-089E-4867-BE6C-B762FF25D522}"/>
              </a:ext>
            </a:extLst>
          </p:cNvPr>
          <p:cNvSpPr/>
          <p:nvPr/>
        </p:nvSpPr>
        <p:spPr bwMode="auto">
          <a:xfrm>
            <a:off x="6258952" y="2884330"/>
            <a:ext cx="3705283" cy="354888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6835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CF46CCE3-72A7-FF4E-B2E5-8376CDB83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15" y="0"/>
            <a:ext cx="998443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en-US" altLang="en-US" sz="3000" b="1" dirty="0"/>
              <a:t> Section 5: Review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E7CC74F8-45F4-7F42-8935-A4038D39D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118699"/>
            <a:ext cx="9967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have completed the </a:t>
            </a:r>
            <a:r>
              <a:rPr lang="en-US" altLang="en-US" sz="2400" b="1" dirty="0"/>
              <a:t>fifth section.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0F8782-DF76-DB40-940C-99195A385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949593"/>
            <a:ext cx="99879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00B050"/>
                </a:solidFill>
              </a:rPr>
              <a:t>If you have completed and mastered this section,</a:t>
            </a:r>
            <a:br>
              <a:rPr lang="en-US" altLang="en-US" sz="2400" dirty="0">
                <a:solidFill>
                  <a:srgbClr val="00B050"/>
                </a:solidFill>
              </a:rPr>
            </a:br>
            <a:r>
              <a:rPr lang="en-US" altLang="en-US" sz="2400" b="1" dirty="0">
                <a:solidFill>
                  <a:srgbClr val="00B050"/>
                </a:solidFill>
              </a:rPr>
              <a:t>click</a:t>
            </a:r>
            <a:r>
              <a:rPr lang="en-US" altLang="en-US" sz="2400" dirty="0">
                <a:solidFill>
                  <a:srgbClr val="00B050"/>
                </a:solidFill>
              </a:rPr>
              <a:t> to start the </a:t>
            </a:r>
            <a:r>
              <a:rPr lang="en-US" altLang="en-US" sz="2400" b="1" dirty="0">
                <a:solidFill>
                  <a:srgbClr val="00B050"/>
                </a:solidFill>
              </a:rPr>
              <a:t>next Section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FAF980D4-9FE7-4A48-9CE0-B03EBFC37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2" y="3116980"/>
            <a:ext cx="99879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FFC000"/>
                </a:solidFill>
              </a:rPr>
              <a:t>If you need more examples and interactive practice,</a:t>
            </a:r>
            <a:br>
              <a:rPr lang="en-US" altLang="en-US" sz="2400" dirty="0">
                <a:solidFill>
                  <a:srgbClr val="FFC000"/>
                </a:solidFill>
              </a:rPr>
            </a:br>
            <a:r>
              <a:rPr lang="en-US" altLang="en-US" sz="2400" dirty="0">
                <a:solidFill>
                  <a:srgbClr val="FFC000"/>
                </a:solidFill>
              </a:rPr>
              <a:t>press </a:t>
            </a:r>
            <a:r>
              <a:rPr lang="en-US" altLang="en-US" sz="2400" b="1" dirty="0">
                <a:solidFill>
                  <a:srgbClr val="FFC000"/>
                </a:solidFill>
              </a:rPr>
              <a:t>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145AA3-138E-F040-BCA6-F2E25BC37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4205548"/>
            <a:ext cx="9987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might also find it helpful to look at: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endParaRPr lang="en-US" altLang="en-US" sz="2400" dirty="0">
              <a:solidFill>
                <a:srgbClr val="FF0000"/>
              </a:solidFill>
            </a:endParaRPr>
          </a:p>
          <a:p>
            <a:pPr algn="ctr"/>
            <a:r>
              <a:rPr lang="en-US" altLang="en-US" sz="2400" b="1" dirty="0">
                <a:solidFill>
                  <a:srgbClr val="FF0000"/>
                </a:solidFill>
              </a:rPr>
              <a:t>Essential Information:</a:t>
            </a:r>
            <a:r>
              <a:rPr lang="en-US" altLang="en-US" sz="2400" dirty="0">
                <a:solidFill>
                  <a:srgbClr val="FF0000"/>
                </a:solidFill>
              </a:rPr>
              <a:t> press </a:t>
            </a:r>
            <a:r>
              <a:rPr lang="en-US" altLang="en-US" sz="2400" b="1" dirty="0">
                <a:solidFill>
                  <a:srgbClr val="FF0000"/>
                </a:solidFill>
              </a:rPr>
              <a:t>here</a:t>
            </a:r>
          </a:p>
          <a:p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37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45811" y="791742"/>
            <a:ext cx="9721081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Here we look at polygons plotted on coordinate axes, but first, we must recap the names of polygons.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b="1" dirty="0"/>
              <a:t>Names of Polygons</a:t>
            </a:r>
            <a:endParaRPr lang="en-US" sz="2400" b="1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Plotting Polygons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94B4766-2AC1-4644-B2FB-90E50073CA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9898" y="2031685"/>
            <a:ext cx="3863700" cy="432373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011D3D-659B-434D-9420-7646DADB3D34}"/>
              </a:ext>
            </a:extLst>
          </p:cNvPr>
          <p:cNvSpPr/>
          <p:nvPr/>
        </p:nvSpPr>
        <p:spPr>
          <a:xfrm>
            <a:off x="6518656" y="1645942"/>
            <a:ext cx="4423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Example</a:t>
            </a:r>
          </a:p>
          <a:p>
            <a:r>
              <a:rPr lang="en-GB" sz="2400" dirty="0"/>
              <a:t>The line AB  is one side of a square.  What are the possible coordinates of the corners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EC1E0A-136A-414A-A9CF-E61F1F0390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0152" y="3238495"/>
            <a:ext cx="3346242" cy="3213793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A326F14-DD69-4591-9272-158980CA49C9}"/>
              </a:ext>
            </a:extLst>
          </p:cNvPr>
          <p:cNvCxnSpPr/>
          <p:nvPr/>
        </p:nvCxnSpPr>
        <p:spPr bwMode="auto">
          <a:xfrm>
            <a:off x="7608168" y="4581128"/>
            <a:ext cx="936104" cy="57606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740D26B-7856-4441-9DF5-405C978D6667}"/>
              </a:ext>
            </a:extLst>
          </p:cNvPr>
          <p:cNvCxnSpPr>
            <a:cxnSpLocks/>
          </p:cNvCxnSpPr>
          <p:nvPr/>
        </p:nvCxnSpPr>
        <p:spPr bwMode="auto">
          <a:xfrm flipV="1">
            <a:off x="7608168" y="3634841"/>
            <a:ext cx="602042" cy="94628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A14C2C4-6B14-476A-A839-D4A352C33618}"/>
              </a:ext>
            </a:extLst>
          </p:cNvPr>
          <p:cNvCxnSpPr>
            <a:cxnSpLocks/>
          </p:cNvCxnSpPr>
          <p:nvPr/>
        </p:nvCxnSpPr>
        <p:spPr bwMode="auto">
          <a:xfrm flipV="1">
            <a:off x="8539733" y="4269766"/>
            <a:ext cx="576064" cy="93452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868DD8C-80BF-41C6-B732-96F9F7F98809}"/>
              </a:ext>
            </a:extLst>
          </p:cNvPr>
          <p:cNvCxnSpPr>
            <a:cxnSpLocks/>
          </p:cNvCxnSpPr>
          <p:nvPr/>
        </p:nvCxnSpPr>
        <p:spPr bwMode="auto">
          <a:xfrm flipV="1">
            <a:off x="7049113" y="4581129"/>
            <a:ext cx="542694" cy="90927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69184C4-33CE-42E1-86D2-C1375F065DB5}"/>
              </a:ext>
            </a:extLst>
          </p:cNvPr>
          <p:cNvCxnSpPr>
            <a:cxnSpLocks/>
          </p:cNvCxnSpPr>
          <p:nvPr/>
        </p:nvCxnSpPr>
        <p:spPr bwMode="auto">
          <a:xfrm flipV="1">
            <a:off x="8007542" y="5204288"/>
            <a:ext cx="532191" cy="85817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EE26A02-B880-4FA4-BDB5-C6D1D832DC2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200446" y="3671563"/>
            <a:ext cx="915351" cy="57531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31C49B3-C38C-4CD7-A194-0D73C89B76F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049113" y="5513294"/>
            <a:ext cx="947389" cy="573538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D341F489-8D21-4025-A844-990160DFA12B}"/>
              </a:ext>
            </a:extLst>
          </p:cNvPr>
          <p:cNvSpPr txBox="1"/>
          <p:nvPr/>
        </p:nvSpPr>
        <p:spPr>
          <a:xfrm>
            <a:off x="7852122" y="6018453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C’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249B848-C552-4921-9FCC-D9BE6EFA92D6}"/>
              </a:ext>
            </a:extLst>
          </p:cNvPr>
          <p:cNvSpPr/>
          <p:nvPr/>
        </p:nvSpPr>
        <p:spPr>
          <a:xfrm>
            <a:off x="7265313" y="4246607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2D6B6F6-BFFB-4F79-97DB-7F450CF673AD}"/>
              </a:ext>
            </a:extLst>
          </p:cNvPr>
          <p:cNvSpPr/>
          <p:nvPr/>
        </p:nvSpPr>
        <p:spPr>
          <a:xfrm>
            <a:off x="8510526" y="5089632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7C5829B-4D82-4001-B311-B3D6A6710829}"/>
              </a:ext>
            </a:extLst>
          </p:cNvPr>
          <p:cNvSpPr/>
          <p:nvPr/>
        </p:nvSpPr>
        <p:spPr>
          <a:xfrm>
            <a:off x="7996502" y="3303579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01686D0-E697-4120-80FB-86E673C41F3F}"/>
              </a:ext>
            </a:extLst>
          </p:cNvPr>
          <p:cNvSpPr/>
          <p:nvPr/>
        </p:nvSpPr>
        <p:spPr>
          <a:xfrm>
            <a:off x="9099042" y="3993497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F4C0E0B-0507-489E-83C1-05F1D827CFC6}"/>
              </a:ext>
            </a:extLst>
          </p:cNvPr>
          <p:cNvSpPr/>
          <p:nvPr/>
        </p:nvSpPr>
        <p:spPr>
          <a:xfrm>
            <a:off x="6724975" y="5273019"/>
            <a:ext cx="4283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D’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3E3CE02-1FF2-4782-9316-866B4DD4D36A}"/>
              </a:ext>
            </a:extLst>
          </p:cNvPr>
          <p:cNvSpPr txBox="1"/>
          <p:nvPr/>
        </p:nvSpPr>
        <p:spPr>
          <a:xfrm>
            <a:off x="6580622" y="4436255"/>
            <a:ext cx="1123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(- 2, 1)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3327B69-0FC7-4A25-AF55-94A8CFBA5AA7}"/>
              </a:ext>
            </a:extLst>
          </p:cNvPr>
          <p:cNvSpPr/>
          <p:nvPr/>
        </p:nvSpPr>
        <p:spPr>
          <a:xfrm>
            <a:off x="8241142" y="3325850"/>
            <a:ext cx="7809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(1, 6)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875874F-DB3C-405C-9C94-08AAB914E1F7}"/>
              </a:ext>
            </a:extLst>
          </p:cNvPr>
          <p:cNvSpPr/>
          <p:nvPr/>
        </p:nvSpPr>
        <p:spPr>
          <a:xfrm>
            <a:off x="9396325" y="3993497"/>
            <a:ext cx="7809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(6, 3)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01B85EE-EDA5-4553-AAB8-EF2510295386}"/>
              </a:ext>
            </a:extLst>
          </p:cNvPr>
          <p:cNvSpPr/>
          <p:nvPr/>
        </p:nvSpPr>
        <p:spPr>
          <a:xfrm>
            <a:off x="8792735" y="5089631"/>
            <a:ext cx="9364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(3, - 2)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B0C1936-0584-4F08-BE0E-51FDD159DEE2}"/>
              </a:ext>
            </a:extLst>
          </p:cNvPr>
          <p:cNvSpPr/>
          <p:nvPr/>
        </p:nvSpPr>
        <p:spPr>
          <a:xfrm>
            <a:off x="8170496" y="6018452"/>
            <a:ext cx="9364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(0, - 7)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D671157-5932-4D98-8CB5-6FAE6E239075}"/>
              </a:ext>
            </a:extLst>
          </p:cNvPr>
          <p:cNvSpPr/>
          <p:nvPr/>
        </p:nvSpPr>
        <p:spPr>
          <a:xfrm>
            <a:off x="6295263" y="5603169"/>
            <a:ext cx="10919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(- 5, - 4)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75E6ABC-BDD8-4C12-88E4-E63E887D4CA7}"/>
              </a:ext>
            </a:extLst>
          </p:cNvPr>
          <p:cNvCxnSpPr/>
          <p:nvPr/>
        </p:nvCxnSpPr>
        <p:spPr bwMode="auto">
          <a:xfrm flipH="1">
            <a:off x="7591807" y="5157192"/>
            <a:ext cx="947926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C19F48D-0512-440C-B271-E05876F03B6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550329" y="5186113"/>
            <a:ext cx="1" cy="87634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7EA37FD-8338-4681-A799-7608832CC05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602753" y="4569198"/>
            <a:ext cx="9529" cy="56670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DFA584B-CDB7-4727-AC2E-FC6FAAF2EA6B}"/>
              </a:ext>
            </a:extLst>
          </p:cNvPr>
          <p:cNvCxnSpPr>
            <a:cxnSpLocks/>
          </p:cNvCxnSpPr>
          <p:nvPr/>
        </p:nvCxnSpPr>
        <p:spPr bwMode="auto">
          <a:xfrm>
            <a:off x="7983398" y="6086832"/>
            <a:ext cx="595425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F7DA2D7-1DD5-4CC1-8FC0-6354AC799E39}"/>
              </a:ext>
            </a:extLst>
          </p:cNvPr>
          <p:cNvCxnSpPr>
            <a:cxnSpLocks/>
          </p:cNvCxnSpPr>
          <p:nvPr/>
        </p:nvCxnSpPr>
        <p:spPr bwMode="auto">
          <a:xfrm flipV="1">
            <a:off x="8578823" y="5135907"/>
            <a:ext cx="522818" cy="299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1AC3DFA-9235-41A2-B0F3-56812CCF66FD}"/>
              </a:ext>
            </a:extLst>
          </p:cNvPr>
          <p:cNvCxnSpPr>
            <a:cxnSpLocks/>
          </p:cNvCxnSpPr>
          <p:nvPr/>
        </p:nvCxnSpPr>
        <p:spPr bwMode="auto">
          <a:xfrm>
            <a:off x="9106971" y="4246607"/>
            <a:ext cx="8826" cy="88930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B2DD98CD-376D-4D84-81C4-9D6470A12E67}"/>
              </a:ext>
            </a:extLst>
          </p:cNvPr>
          <p:cNvSpPr txBox="1"/>
          <p:nvPr/>
        </p:nvSpPr>
        <p:spPr>
          <a:xfrm>
            <a:off x="9114888" y="4477440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3AC98ED-9A01-47C5-B4A2-1D674D54E9E8}"/>
              </a:ext>
            </a:extLst>
          </p:cNvPr>
          <p:cNvSpPr/>
          <p:nvPr/>
        </p:nvSpPr>
        <p:spPr>
          <a:xfrm flipH="1">
            <a:off x="8699299" y="4854298"/>
            <a:ext cx="2864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B0F0"/>
                </a:solidFill>
              </a:rPr>
              <a:t>3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27C5D8C-0696-4D08-BE12-7DD81875EFEA}"/>
              </a:ext>
            </a:extLst>
          </p:cNvPr>
          <p:cNvSpPr/>
          <p:nvPr/>
        </p:nvSpPr>
        <p:spPr>
          <a:xfrm>
            <a:off x="7972138" y="5103539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B291726-62B0-4F6B-9A4E-01841106DDB0}"/>
              </a:ext>
            </a:extLst>
          </p:cNvPr>
          <p:cNvSpPr/>
          <p:nvPr/>
        </p:nvSpPr>
        <p:spPr>
          <a:xfrm>
            <a:off x="7376383" y="4759485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00B0F0"/>
                </a:solidFill>
              </a:rPr>
              <a:t>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9635B09-81F1-49F5-9888-FB370EB2BBC6}"/>
              </a:ext>
            </a:extLst>
          </p:cNvPr>
          <p:cNvSpPr/>
          <p:nvPr/>
        </p:nvSpPr>
        <p:spPr bwMode="auto">
          <a:xfrm>
            <a:off x="6578238" y="3215602"/>
            <a:ext cx="3346242" cy="313981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A564A5A-DD5F-4EC3-8AB4-0046B73E0DEC}"/>
              </a:ext>
            </a:extLst>
          </p:cNvPr>
          <p:cNvSpPr/>
          <p:nvPr/>
        </p:nvSpPr>
        <p:spPr bwMode="auto">
          <a:xfrm>
            <a:off x="2489169" y="2061373"/>
            <a:ext cx="3849047" cy="429404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0305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9" grpId="0"/>
      <p:bldP spid="40" grpId="0"/>
      <p:bldP spid="58" grpId="0"/>
      <p:bldP spid="60" grpId="0"/>
      <p:bldP spid="62" grpId="0"/>
      <p:bldP spid="6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45811" y="791742"/>
            <a:ext cx="9721081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1. Write down the coordinates of the missing corner of each square.</a:t>
            </a: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Skill Check: Plotting Polygons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04D67C1-1CD1-43E6-866D-831C0A957C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9387" y="1289377"/>
            <a:ext cx="2702787" cy="260590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5441E1E-324C-471F-B104-65ADEA4F03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9262" y="1315810"/>
            <a:ext cx="2572537" cy="260590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1C9FBDF-811B-4BDE-8169-583AC3F530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17341" y="4078112"/>
            <a:ext cx="2743837" cy="25789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3019C1D-2FDB-4092-B58F-56B080908B6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08320" y="4105991"/>
            <a:ext cx="2595475" cy="24800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718B570-03C6-4DFE-9532-8E2DD5064A42}"/>
              </a:ext>
            </a:extLst>
          </p:cNvPr>
          <p:cNvSpPr txBox="1"/>
          <p:nvPr/>
        </p:nvSpPr>
        <p:spPr>
          <a:xfrm>
            <a:off x="2802729" y="122469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(a)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2412A5-3A0A-4EDC-BC0C-DB0E50BE4DD6}"/>
              </a:ext>
            </a:extLst>
          </p:cNvPr>
          <p:cNvSpPr/>
          <p:nvPr/>
        </p:nvSpPr>
        <p:spPr>
          <a:xfrm>
            <a:off x="6411068" y="1211361"/>
            <a:ext cx="4972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(b)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09A6C9-52ED-4118-B815-E1001FF34D56}"/>
              </a:ext>
            </a:extLst>
          </p:cNvPr>
          <p:cNvSpPr/>
          <p:nvPr/>
        </p:nvSpPr>
        <p:spPr>
          <a:xfrm>
            <a:off x="2767991" y="4005064"/>
            <a:ext cx="482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(c)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735ADD-6F2C-420B-B712-315EDF4AFB68}"/>
              </a:ext>
            </a:extLst>
          </p:cNvPr>
          <p:cNvSpPr/>
          <p:nvPr/>
        </p:nvSpPr>
        <p:spPr>
          <a:xfrm>
            <a:off x="6344542" y="4072889"/>
            <a:ext cx="4972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(d)</a:t>
            </a:r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F8080964-908A-430C-A64E-381EF17FB678}"/>
              </a:ext>
            </a:extLst>
          </p:cNvPr>
          <p:cNvSpPr/>
          <p:nvPr/>
        </p:nvSpPr>
        <p:spPr bwMode="auto">
          <a:xfrm flipH="1" flipV="1">
            <a:off x="4943872" y="2056754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9B6D5F-8346-440D-A411-AE2D4349987A}"/>
              </a:ext>
            </a:extLst>
          </p:cNvPr>
          <p:cNvCxnSpPr>
            <a:cxnSpLocks/>
          </p:cNvCxnSpPr>
          <p:nvPr/>
        </p:nvCxnSpPr>
        <p:spPr bwMode="auto">
          <a:xfrm>
            <a:off x="4022874" y="2110724"/>
            <a:ext cx="1008112" cy="1021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E30BF51-3931-436D-8B46-F8D28AAA0EBD}"/>
              </a:ext>
            </a:extLst>
          </p:cNvPr>
          <p:cNvCxnSpPr>
            <a:cxnSpLocks/>
          </p:cNvCxnSpPr>
          <p:nvPr/>
        </p:nvCxnSpPr>
        <p:spPr bwMode="auto">
          <a:xfrm>
            <a:off x="5007922" y="2110724"/>
            <a:ext cx="0" cy="94802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C689225-071F-4A63-917C-5080ED61FD9B}"/>
              </a:ext>
            </a:extLst>
          </p:cNvPr>
          <p:cNvCxnSpPr>
            <a:cxnSpLocks/>
          </p:cNvCxnSpPr>
          <p:nvPr/>
        </p:nvCxnSpPr>
        <p:spPr bwMode="auto">
          <a:xfrm>
            <a:off x="9015064" y="2480306"/>
            <a:ext cx="0" cy="130806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E93B416-24AD-4FA6-B9CF-C926546C5F0E}"/>
              </a:ext>
            </a:extLst>
          </p:cNvPr>
          <p:cNvCxnSpPr>
            <a:cxnSpLocks/>
          </p:cNvCxnSpPr>
          <p:nvPr/>
        </p:nvCxnSpPr>
        <p:spPr bwMode="auto">
          <a:xfrm flipH="1">
            <a:off x="7718921" y="3788372"/>
            <a:ext cx="1296143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6FDDCC3-21D9-4D98-8094-23A3BA827E2E}"/>
              </a:ext>
            </a:extLst>
          </p:cNvPr>
          <p:cNvCxnSpPr>
            <a:cxnSpLocks/>
          </p:cNvCxnSpPr>
          <p:nvPr/>
        </p:nvCxnSpPr>
        <p:spPr bwMode="auto">
          <a:xfrm flipH="1">
            <a:off x="4367808" y="4653136"/>
            <a:ext cx="576064" cy="57606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5418D3D-E06F-4FCE-8927-B2C1EC127536}"/>
              </a:ext>
            </a:extLst>
          </p:cNvPr>
          <p:cNvCxnSpPr>
            <a:cxnSpLocks/>
          </p:cNvCxnSpPr>
          <p:nvPr/>
        </p:nvCxnSpPr>
        <p:spPr bwMode="auto">
          <a:xfrm flipH="1">
            <a:off x="8472264" y="5177877"/>
            <a:ext cx="397602" cy="98742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C2893929-A571-407C-8E21-C8A3E75F6E15}"/>
              </a:ext>
            </a:extLst>
          </p:cNvPr>
          <p:cNvSpPr/>
          <p:nvPr/>
        </p:nvSpPr>
        <p:spPr bwMode="auto">
          <a:xfrm flipH="1" flipV="1">
            <a:off x="8928152" y="3682435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9851A2DB-AB0E-489F-9D6C-8713F5B0B053}"/>
              </a:ext>
            </a:extLst>
          </p:cNvPr>
          <p:cNvSpPr/>
          <p:nvPr/>
        </p:nvSpPr>
        <p:spPr bwMode="auto">
          <a:xfrm flipH="1" flipV="1">
            <a:off x="4338890" y="5113697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13EE8E64-1609-428A-870F-1CAA7F9EEFB2}"/>
              </a:ext>
            </a:extLst>
          </p:cNvPr>
          <p:cNvSpPr/>
          <p:nvPr/>
        </p:nvSpPr>
        <p:spPr bwMode="auto">
          <a:xfrm flipH="1" flipV="1">
            <a:off x="8366993" y="6066258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609877D-FF8C-478E-A281-1C88666CCFB0}"/>
              </a:ext>
            </a:extLst>
          </p:cNvPr>
          <p:cNvCxnSpPr>
            <a:cxnSpLocks/>
          </p:cNvCxnSpPr>
          <p:nvPr/>
        </p:nvCxnSpPr>
        <p:spPr bwMode="auto">
          <a:xfrm>
            <a:off x="4400138" y="5210005"/>
            <a:ext cx="578242" cy="6053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1892CBD-5FCD-4069-B3D7-F742874FD1E7}"/>
              </a:ext>
            </a:extLst>
          </p:cNvPr>
          <p:cNvCxnSpPr>
            <a:cxnSpLocks/>
          </p:cNvCxnSpPr>
          <p:nvPr/>
        </p:nvCxnSpPr>
        <p:spPr bwMode="auto">
          <a:xfrm>
            <a:off x="7527822" y="5779401"/>
            <a:ext cx="930015" cy="37931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C91F4CBA-DEF5-4DA0-8C2E-80C3C4D3E710}"/>
              </a:ext>
            </a:extLst>
          </p:cNvPr>
          <p:cNvSpPr txBox="1"/>
          <p:nvPr/>
        </p:nvSpPr>
        <p:spPr>
          <a:xfrm>
            <a:off x="8532451" y="6130438"/>
            <a:ext cx="993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(2, -4)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EAE6FB4-E7BE-461E-BC59-38D30A676AA7}"/>
              </a:ext>
            </a:extLst>
          </p:cNvPr>
          <p:cNvSpPr/>
          <p:nvPr/>
        </p:nvSpPr>
        <p:spPr>
          <a:xfrm>
            <a:off x="9120336" y="3466228"/>
            <a:ext cx="9364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(5, - 6)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7B91559-87AD-4D81-A491-6960FAA8E44F}"/>
              </a:ext>
            </a:extLst>
          </p:cNvPr>
          <p:cNvSpPr/>
          <p:nvPr/>
        </p:nvSpPr>
        <p:spPr>
          <a:xfrm>
            <a:off x="3426966" y="4952000"/>
            <a:ext cx="9364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(-1 , 2)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72597CA-E8A1-4417-9537-62737EDE300F}"/>
              </a:ext>
            </a:extLst>
          </p:cNvPr>
          <p:cNvSpPr/>
          <p:nvPr/>
        </p:nvSpPr>
        <p:spPr>
          <a:xfrm>
            <a:off x="5175761" y="1824358"/>
            <a:ext cx="7809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(2, 3)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566C67A-CEA6-492C-BB4A-71D965A1A8AF}"/>
              </a:ext>
            </a:extLst>
          </p:cNvPr>
          <p:cNvSpPr/>
          <p:nvPr/>
        </p:nvSpPr>
        <p:spPr bwMode="auto">
          <a:xfrm>
            <a:off x="6885707" y="4103466"/>
            <a:ext cx="2618088" cy="2480023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4DF427-5D53-4600-A555-833F5B444968}"/>
              </a:ext>
            </a:extLst>
          </p:cNvPr>
          <p:cNvSpPr/>
          <p:nvPr/>
        </p:nvSpPr>
        <p:spPr bwMode="auto">
          <a:xfrm>
            <a:off x="3314345" y="4066501"/>
            <a:ext cx="2702787" cy="2519513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B8B9CA3-CEED-4128-A20D-C2FB83A10FE2}"/>
              </a:ext>
            </a:extLst>
          </p:cNvPr>
          <p:cNvSpPr/>
          <p:nvPr/>
        </p:nvSpPr>
        <p:spPr bwMode="auto">
          <a:xfrm>
            <a:off x="6908482" y="1289340"/>
            <a:ext cx="2572537" cy="2605901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92EE8D7-130D-451F-B257-3678E2FB1A3B}"/>
              </a:ext>
            </a:extLst>
          </p:cNvPr>
          <p:cNvSpPr/>
          <p:nvPr/>
        </p:nvSpPr>
        <p:spPr bwMode="auto">
          <a:xfrm>
            <a:off x="3321864" y="1265890"/>
            <a:ext cx="2720309" cy="260044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2184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4" grpId="0" animBg="1"/>
      <p:bldP spid="35" grpId="0" animBg="1"/>
      <p:bldP spid="36" grpId="0" animBg="1"/>
      <p:bldP spid="38" grpId="0"/>
      <p:bldP spid="40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02813" y="646498"/>
            <a:ext cx="9721081" cy="304698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This is a particularly useful way of illustrating "paired" data - that is, information which has two related values e.g. height and weight; price and sales; latitude and </a:t>
            </a:r>
            <a:r>
              <a:rPr lang="en-GB" sz="2400" dirty="0" err="1"/>
              <a:t>longtitude</a:t>
            </a:r>
            <a:r>
              <a:rPr lang="en-GB" sz="2400" dirty="0"/>
              <a:t>; rain and sunshine.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b="1" dirty="0"/>
              <a:t>Example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The scatter graph below shows height and age.  Information for five girls has been plotted on the graph.</a:t>
            </a: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Scatter Graphs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D990CCE-9EC5-4E3F-9297-0E42AF3517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1293" y="2616880"/>
            <a:ext cx="4317911" cy="403244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D6FAB1B-31D3-45C8-9A5E-80337A939BC4}"/>
              </a:ext>
            </a:extLst>
          </p:cNvPr>
          <p:cNvSpPr/>
          <p:nvPr/>
        </p:nvSpPr>
        <p:spPr>
          <a:xfrm>
            <a:off x="2302814" y="2924944"/>
            <a:ext cx="55584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(a)	Who is the tallest and how tall is she?</a:t>
            </a:r>
          </a:p>
          <a:p>
            <a:r>
              <a:rPr lang="en-GB" sz="2400" dirty="0"/>
              <a:t>(b)	Who is the youngest and how old is she?</a:t>
            </a:r>
          </a:p>
          <a:p>
            <a:r>
              <a:rPr lang="en-GB" sz="2400" dirty="0"/>
              <a:t>(c)	How much taller is Rebecca than Emma?</a:t>
            </a:r>
          </a:p>
          <a:p>
            <a:r>
              <a:rPr lang="en-GB" sz="2400" dirty="0"/>
              <a:t>(d)	How much younger is Sarah than Samantha?</a:t>
            </a:r>
          </a:p>
          <a:p>
            <a:r>
              <a:rPr lang="en-GB" sz="2400" dirty="0"/>
              <a:t>(e)	Is it true that older people are taller?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F2ACC9-19DC-4921-8640-883D9CAD627E}"/>
              </a:ext>
            </a:extLst>
          </p:cNvPr>
          <p:cNvSpPr txBox="1"/>
          <p:nvPr/>
        </p:nvSpPr>
        <p:spPr>
          <a:xfrm>
            <a:off x="4151784" y="3290253"/>
            <a:ext cx="2718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Rebecca, 170cm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330D7C-6F15-4AF8-8270-8611ED129155}"/>
              </a:ext>
            </a:extLst>
          </p:cNvPr>
          <p:cNvSpPr/>
          <p:nvPr/>
        </p:nvSpPr>
        <p:spPr>
          <a:xfrm>
            <a:off x="4151784" y="3992435"/>
            <a:ext cx="3401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Sarah, </a:t>
            </a:r>
            <a:r>
              <a:rPr lang="en-GB" sz="2400" dirty="0" err="1">
                <a:solidFill>
                  <a:srgbClr val="FF0000"/>
                </a:solidFill>
              </a:rPr>
              <a:t>Xanthia</a:t>
            </a:r>
            <a:r>
              <a:rPr lang="en-GB" sz="2400" dirty="0">
                <a:solidFill>
                  <a:srgbClr val="FF0000"/>
                </a:solidFill>
              </a:rPr>
              <a:t>, 6 years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A5A34C-F960-4F5E-8261-3A90CCA2FF3D}"/>
              </a:ext>
            </a:extLst>
          </p:cNvPr>
          <p:cNvSpPr/>
          <p:nvPr/>
        </p:nvSpPr>
        <p:spPr>
          <a:xfrm>
            <a:off x="4155800" y="4719331"/>
            <a:ext cx="2743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170 – 150 = 20 cm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9C9ED4-5D27-4E49-A728-B6227BA5DCBF}"/>
              </a:ext>
            </a:extLst>
          </p:cNvPr>
          <p:cNvSpPr/>
          <p:nvPr/>
        </p:nvSpPr>
        <p:spPr>
          <a:xfrm>
            <a:off x="4158934" y="5473965"/>
            <a:ext cx="24000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13 – 6 = 7 years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FAA4A5-DA22-4FCF-9B84-B1B5719285C6}"/>
              </a:ext>
            </a:extLst>
          </p:cNvPr>
          <p:cNvSpPr/>
          <p:nvPr/>
        </p:nvSpPr>
        <p:spPr>
          <a:xfrm>
            <a:off x="2377178" y="6265541"/>
            <a:ext cx="5067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True for girls  less than 14 years old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6E8AA7-7399-4469-9F15-782EAB8612A1}"/>
              </a:ext>
            </a:extLst>
          </p:cNvPr>
          <p:cNvSpPr/>
          <p:nvPr/>
        </p:nvSpPr>
        <p:spPr bwMode="auto">
          <a:xfrm>
            <a:off x="7771292" y="2616880"/>
            <a:ext cx="4317910" cy="403244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45811" y="791742"/>
            <a:ext cx="9721081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2. The sides of the polygon are all the same length. Find the 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co-ordinates of the missing corners.</a:t>
            </a: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Skill Check: Plotting Polygons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C6FA93D-2661-4F46-B76A-638E9C745B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6912" y="1673770"/>
            <a:ext cx="4096403" cy="439248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E9D0409-835A-48A9-A244-FA062F3F89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4112" y="1673770"/>
            <a:ext cx="4353633" cy="4392488"/>
          </a:xfrm>
          <a:prstGeom prst="rect">
            <a:avLst/>
          </a:prstGeom>
        </p:spPr>
      </p:pic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39B3E988-BE70-4C02-818C-63F700D99A53}"/>
              </a:ext>
            </a:extLst>
          </p:cNvPr>
          <p:cNvSpPr/>
          <p:nvPr/>
        </p:nvSpPr>
        <p:spPr bwMode="auto">
          <a:xfrm flipH="1" flipV="1">
            <a:off x="4367808" y="2924944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EEAA693-81E1-4D74-8ABF-50D3E306967B}"/>
              </a:ext>
            </a:extLst>
          </p:cNvPr>
          <p:cNvCxnSpPr>
            <a:cxnSpLocks/>
          </p:cNvCxnSpPr>
          <p:nvPr/>
        </p:nvCxnSpPr>
        <p:spPr bwMode="auto">
          <a:xfrm flipV="1">
            <a:off x="3587683" y="2989124"/>
            <a:ext cx="852133" cy="35221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0167039-8F30-4F56-89C5-44CD0C5AE884}"/>
              </a:ext>
            </a:extLst>
          </p:cNvPr>
          <p:cNvCxnSpPr>
            <a:cxnSpLocks/>
            <a:stCxn id="8" idx="2"/>
          </p:cNvCxnSpPr>
          <p:nvPr/>
        </p:nvCxnSpPr>
        <p:spPr bwMode="auto">
          <a:xfrm>
            <a:off x="4511824" y="2989124"/>
            <a:ext cx="780125" cy="35221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2EB97060-04D9-4A6D-83C7-8024372A653F}"/>
              </a:ext>
            </a:extLst>
          </p:cNvPr>
          <p:cNvSpPr/>
          <p:nvPr/>
        </p:nvSpPr>
        <p:spPr bwMode="auto">
          <a:xfrm flipH="1" flipV="1">
            <a:off x="9428294" y="5013176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76132C8-E309-46C7-9B11-ECD21268DFA0}"/>
              </a:ext>
            </a:extLst>
          </p:cNvPr>
          <p:cNvCxnSpPr>
            <a:cxnSpLocks/>
          </p:cNvCxnSpPr>
          <p:nvPr/>
        </p:nvCxnSpPr>
        <p:spPr bwMode="auto">
          <a:xfrm>
            <a:off x="8760296" y="5077356"/>
            <a:ext cx="648072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AA3045E-677D-4CD3-B310-FFCF37320074}"/>
              </a:ext>
            </a:extLst>
          </p:cNvPr>
          <p:cNvCxnSpPr>
            <a:cxnSpLocks/>
          </p:cNvCxnSpPr>
          <p:nvPr/>
        </p:nvCxnSpPr>
        <p:spPr bwMode="auto">
          <a:xfrm flipV="1">
            <a:off x="9501893" y="4401823"/>
            <a:ext cx="676661" cy="68153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637063DF-4F62-457A-A74E-29E727496FAB}"/>
              </a:ext>
            </a:extLst>
          </p:cNvPr>
          <p:cNvSpPr/>
          <p:nvPr/>
        </p:nvSpPr>
        <p:spPr bwMode="auto">
          <a:xfrm flipH="1" flipV="1">
            <a:off x="10128448" y="4289747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06BDA1C5-769B-4E9A-8A78-DC9C3DA270A0}"/>
              </a:ext>
            </a:extLst>
          </p:cNvPr>
          <p:cNvSpPr/>
          <p:nvPr/>
        </p:nvSpPr>
        <p:spPr bwMode="auto">
          <a:xfrm flipH="1" flipV="1">
            <a:off x="10141546" y="3566318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D4AF578-C612-4949-BC25-DA26F03F5079}"/>
              </a:ext>
            </a:extLst>
          </p:cNvPr>
          <p:cNvCxnSpPr>
            <a:cxnSpLocks/>
          </p:cNvCxnSpPr>
          <p:nvPr/>
        </p:nvCxnSpPr>
        <p:spPr bwMode="auto">
          <a:xfrm flipV="1">
            <a:off x="10191024" y="3630499"/>
            <a:ext cx="18864" cy="78760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6D9742BB-9244-40FD-8540-E5EBE281596E}"/>
              </a:ext>
            </a:extLst>
          </p:cNvPr>
          <p:cNvSpPr/>
          <p:nvPr/>
        </p:nvSpPr>
        <p:spPr>
          <a:xfrm>
            <a:off x="4699269" y="2653194"/>
            <a:ext cx="9364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(- 1, 2)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DF5F77E-A39E-42CE-B948-A6C196CC6B79}"/>
              </a:ext>
            </a:extLst>
          </p:cNvPr>
          <p:cNvSpPr/>
          <p:nvPr/>
        </p:nvSpPr>
        <p:spPr>
          <a:xfrm>
            <a:off x="9440927" y="5066220"/>
            <a:ext cx="9364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(2, - 2)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C6A7AC5-C4A9-4F17-908C-7629BE29D682}"/>
              </a:ext>
            </a:extLst>
          </p:cNvPr>
          <p:cNvSpPr/>
          <p:nvPr/>
        </p:nvSpPr>
        <p:spPr>
          <a:xfrm>
            <a:off x="10157385" y="3942681"/>
            <a:ext cx="9364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(4, - 1)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5EB2956-ABBF-4DB3-BEDD-2384C0D9B048}"/>
              </a:ext>
            </a:extLst>
          </p:cNvPr>
          <p:cNvSpPr/>
          <p:nvPr/>
        </p:nvSpPr>
        <p:spPr>
          <a:xfrm>
            <a:off x="10231668" y="3286404"/>
            <a:ext cx="7809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(4, 2)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CFAD7EA-42C8-4FCE-87A6-063970EB989C}"/>
              </a:ext>
            </a:extLst>
          </p:cNvPr>
          <p:cNvSpPr/>
          <p:nvPr/>
        </p:nvSpPr>
        <p:spPr bwMode="auto">
          <a:xfrm>
            <a:off x="7092579" y="1640194"/>
            <a:ext cx="4353633" cy="4426063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7CD8B9C-66B5-4896-ABF0-2EBB7490FD55}"/>
              </a:ext>
            </a:extLst>
          </p:cNvPr>
          <p:cNvSpPr/>
          <p:nvPr/>
        </p:nvSpPr>
        <p:spPr bwMode="auto">
          <a:xfrm>
            <a:off x="2506912" y="1673770"/>
            <a:ext cx="4096403" cy="439248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9482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  <p:bldP spid="31" grpId="0" animBg="1"/>
      <p:bldP spid="32" grpId="0" animBg="1"/>
      <p:bldP spid="29" grpId="0"/>
      <p:bldP spid="30" grpId="0"/>
      <p:bldP spid="34" grpId="0"/>
      <p:bldP spid="3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45811" y="791742"/>
            <a:ext cx="9721081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Skill Check: Plotting Polygons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F7037B3-3188-4E20-B762-8E8FFE1C0A8D}"/>
              </a:ext>
            </a:extLst>
          </p:cNvPr>
          <p:cNvSpPr/>
          <p:nvPr/>
        </p:nvSpPr>
        <p:spPr>
          <a:xfrm>
            <a:off x="2345564" y="836712"/>
            <a:ext cx="94019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3. (a) Join the points with coordinates (– 2, – 1),  (– 3,  – 1),  (– 4, 1)</a:t>
            </a:r>
          </a:p>
          <a:p>
            <a:r>
              <a:rPr lang="en-GB" sz="2400" dirty="0"/>
              <a:t>  and (– 2, 2)  on this grid.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CD8BF2-F56E-448D-BE6A-1E45DC8BD4AF}"/>
              </a:ext>
            </a:extLst>
          </p:cNvPr>
          <p:cNvSpPr/>
          <p:nvPr/>
        </p:nvSpPr>
        <p:spPr>
          <a:xfrm>
            <a:off x="2557432" y="1667709"/>
            <a:ext cx="55506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(b) This shape is half of a pentagon that has one line of symmetry.</a:t>
            </a:r>
          </a:p>
          <a:p>
            <a:r>
              <a:rPr lang="en-GB" sz="2400" dirty="0"/>
              <a:t>Complete the pentagon.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AFCFB2-B55F-459F-B433-490AFC401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9542" y="1325329"/>
            <a:ext cx="2909065" cy="25922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4D5E43-E67E-46B4-8140-F324EFCF3C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97667" y="3032231"/>
            <a:ext cx="3560439" cy="352893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5EF7DA8-FF69-4EB1-A1F4-FC805245D0B0}"/>
              </a:ext>
            </a:extLst>
          </p:cNvPr>
          <p:cNvSpPr/>
          <p:nvPr/>
        </p:nvSpPr>
        <p:spPr>
          <a:xfrm>
            <a:off x="6369403" y="3876622"/>
            <a:ext cx="442140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(a) Mark the points with these</a:t>
            </a:r>
          </a:p>
          <a:p>
            <a:r>
              <a:rPr lang="en-GB" sz="2400" dirty="0"/>
              <a:t>coordinates on the grid.</a:t>
            </a:r>
          </a:p>
          <a:p>
            <a:r>
              <a:rPr lang="en-GB" sz="2400" dirty="0"/>
              <a:t>(0, 5),  (4, 3),  (– 6, 0),(– 5, – 3)</a:t>
            </a:r>
          </a:p>
          <a:p>
            <a:r>
              <a:rPr lang="en-GB" sz="2400" dirty="0"/>
              <a:t>and (2, – 5).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596008-BE56-4052-8791-4C2ED921AD09}"/>
              </a:ext>
            </a:extLst>
          </p:cNvPr>
          <p:cNvSpPr/>
          <p:nvPr/>
        </p:nvSpPr>
        <p:spPr>
          <a:xfrm>
            <a:off x="6369403" y="5372029"/>
            <a:ext cx="54872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(</a:t>
            </a:r>
            <a:r>
              <a:rPr lang="en-GB" sz="2400" dirty="0"/>
              <a:t>b)	Add extra points and draw a nonagon with the</a:t>
            </a:r>
          </a:p>
          <a:p>
            <a:r>
              <a:rPr lang="en-GB" sz="2400" dirty="0"/>
              <a:t>y-	axis as a line of symmetry.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1C4F18F-8EB1-4FAD-B5EE-6189683CD789}"/>
              </a:ext>
            </a:extLst>
          </p:cNvPr>
          <p:cNvSpPr/>
          <p:nvPr/>
        </p:nvSpPr>
        <p:spPr>
          <a:xfrm>
            <a:off x="2336859" y="2954635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4.</a:t>
            </a:r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F3682F1D-C4BF-4B41-9435-116CF1DD0011}"/>
              </a:ext>
            </a:extLst>
          </p:cNvPr>
          <p:cNvSpPr/>
          <p:nvPr/>
        </p:nvSpPr>
        <p:spPr bwMode="auto">
          <a:xfrm flipH="1" flipV="1">
            <a:off x="9756290" y="3194440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8FAEEE4C-9BB0-45F2-B545-CDF9763F20A7}"/>
              </a:ext>
            </a:extLst>
          </p:cNvPr>
          <p:cNvSpPr/>
          <p:nvPr/>
        </p:nvSpPr>
        <p:spPr bwMode="auto">
          <a:xfrm flipH="1" flipV="1">
            <a:off x="9739340" y="2437649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572274D7-C5AA-4248-8142-7E82BEA173A0}"/>
              </a:ext>
            </a:extLst>
          </p:cNvPr>
          <p:cNvSpPr/>
          <p:nvPr/>
        </p:nvSpPr>
        <p:spPr bwMode="auto">
          <a:xfrm flipH="1" flipV="1">
            <a:off x="9108726" y="2712577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EE81BDBE-626D-466F-A80E-9A9440B98BF6}"/>
              </a:ext>
            </a:extLst>
          </p:cNvPr>
          <p:cNvSpPr/>
          <p:nvPr/>
        </p:nvSpPr>
        <p:spPr bwMode="auto">
          <a:xfrm flipH="1" flipV="1">
            <a:off x="9458606" y="3196344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8E5EA6E-3541-4576-907E-A924DAC17417}"/>
              </a:ext>
            </a:extLst>
          </p:cNvPr>
          <p:cNvCxnSpPr>
            <a:cxnSpLocks/>
          </p:cNvCxnSpPr>
          <p:nvPr/>
        </p:nvCxnSpPr>
        <p:spPr bwMode="auto">
          <a:xfrm flipV="1">
            <a:off x="9139105" y="2511528"/>
            <a:ext cx="617185" cy="219891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DF1A847-6AAB-4740-8B64-8BDC696D2C01}"/>
              </a:ext>
            </a:extLst>
          </p:cNvPr>
          <p:cNvCxnSpPr>
            <a:cxnSpLocks/>
          </p:cNvCxnSpPr>
          <p:nvPr/>
        </p:nvCxnSpPr>
        <p:spPr bwMode="auto">
          <a:xfrm flipV="1">
            <a:off x="10120729" y="2771669"/>
            <a:ext cx="309827" cy="474541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40B38AF-6EA0-4D8C-A8A4-0786A652F043}"/>
              </a:ext>
            </a:extLst>
          </p:cNvPr>
          <p:cNvCxnSpPr>
            <a:cxnSpLocks/>
          </p:cNvCxnSpPr>
          <p:nvPr/>
        </p:nvCxnSpPr>
        <p:spPr bwMode="auto">
          <a:xfrm>
            <a:off x="9883356" y="2525494"/>
            <a:ext cx="535942" cy="21460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E1D025D-1C88-4529-88FC-4903D59EEDDC}"/>
              </a:ext>
            </a:extLst>
          </p:cNvPr>
          <p:cNvCxnSpPr>
            <a:cxnSpLocks/>
          </p:cNvCxnSpPr>
          <p:nvPr/>
        </p:nvCxnSpPr>
        <p:spPr bwMode="auto">
          <a:xfrm>
            <a:off x="9139105" y="2721720"/>
            <a:ext cx="355228" cy="52878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FD34491-F56B-42F3-BBB6-71293F381EE0}"/>
              </a:ext>
            </a:extLst>
          </p:cNvPr>
          <p:cNvCxnSpPr>
            <a:cxnSpLocks/>
          </p:cNvCxnSpPr>
          <p:nvPr/>
        </p:nvCxnSpPr>
        <p:spPr bwMode="auto">
          <a:xfrm>
            <a:off x="9480376" y="3249647"/>
            <a:ext cx="330972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9C8BE19-6496-4153-8A66-5766A266A662}"/>
              </a:ext>
            </a:extLst>
          </p:cNvPr>
          <p:cNvCxnSpPr>
            <a:cxnSpLocks/>
          </p:cNvCxnSpPr>
          <p:nvPr/>
        </p:nvCxnSpPr>
        <p:spPr bwMode="auto">
          <a:xfrm>
            <a:off x="9760899" y="3248500"/>
            <a:ext cx="302727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Flowchart: Connector 51">
            <a:extLst>
              <a:ext uri="{FF2B5EF4-FFF2-40B4-BE49-F238E27FC236}">
                <a16:creationId xmlns:a16="http://schemas.microsoft.com/office/drawing/2014/main" id="{8195BCFD-C694-4E81-8ECF-0C3B9AD92989}"/>
              </a:ext>
            </a:extLst>
          </p:cNvPr>
          <p:cNvSpPr/>
          <p:nvPr/>
        </p:nvSpPr>
        <p:spPr bwMode="auto">
          <a:xfrm flipH="1" flipV="1">
            <a:off x="10364727" y="2695079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6D92E89-4996-4919-9A86-EFA2E760FA37}"/>
              </a:ext>
            </a:extLst>
          </p:cNvPr>
          <p:cNvSpPr/>
          <p:nvPr/>
        </p:nvSpPr>
        <p:spPr>
          <a:xfrm>
            <a:off x="10535052" y="2392553"/>
            <a:ext cx="7809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(0 ,1)</a:t>
            </a:r>
          </a:p>
        </p:txBody>
      </p:sp>
      <p:sp>
        <p:nvSpPr>
          <p:cNvPr id="54" name="Flowchart: Connector 53">
            <a:extLst>
              <a:ext uri="{FF2B5EF4-FFF2-40B4-BE49-F238E27FC236}">
                <a16:creationId xmlns:a16="http://schemas.microsoft.com/office/drawing/2014/main" id="{14019A7E-DC45-459F-ACD9-DD263D43BCDB}"/>
              </a:ext>
            </a:extLst>
          </p:cNvPr>
          <p:cNvSpPr/>
          <p:nvPr/>
        </p:nvSpPr>
        <p:spPr bwMode="auto">
          <a:xfrm flipH="1" flipV="1">
            <a:off x="10063626" y="3194440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55" name="Flowchart: Connector 54">
            <a:extLst>
              <a:ext uri="{FF2B5EF4-FFF2-40B4-BE49-F238E27FC236}">
                <a16:creationId xmlns:a16="http://schemas.microsoft.com/office/drawing/2014/main" id="{10351F49-847B-45EE-B98D-B77AFDCC52C9}"/>
              </a:ext>
            </a:extLst>
          </p:cNvPr>
          <p:cNvSpPr/>
          <p:nvPr/>
        </p:nvSpPr>
        <p:spPr bwMode="auto">
          <a:xfrm flipH="1" flipV="1">
            <a:off x="4295800" y="3736414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56" name="Flowchart: Connector 55">
            <a:extLst>
              <a:ext uri="{FF2B5EF4-FFF2-40B4-BE49-F238E27FC236}">
                <a16:creationId xmlns:a16="http://schemas.microsoft.com/office/drawing/2014/main" id="{99DC8854-02BC-40B0-A786-69021B72C359}"/>
              </a:ext>
            </a:extLst>
          </p:cNvPr>
          <p:cNvSpPr/>
          <p:nvPr/>
        </p:nvSpPr>
        <p:spPr bwMode="auto">
          <a:xfrm flipH="1" flipV="1">
            <a:off x="5213908" y="4149080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57" name="Flowchart: Connector 56">
            <a:extLst>
              <a:ext uri="{FF2B5EF4-FFF2-40B4-BE49-F238E27FC236}">
                <a16:creationId xmlns:a16="http://schemas.microsoft.com/office/drawing/2014/main" id="{97EF58AD-DA6A-476F-967A-1AF12F5A6C4C}"/>
              </a:ext>
            </a:extLst>
          </p:cNvPr>
          <p:cNvSpPr/>
          <p:nvPr/>
        </p:nvSpPr>
        <p:spPr bwMode="auto">
          <a:xfrm flipH="1" flipV="1">
            <a:off x="2999656" y="4805226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58" name="Flowchart: Connector 57">
            <a:extLst>
              <a:ext uri="{FF2B5EF4-FFF2-40B4-BE49-F238E27FC236}">
                <a16:creationId xmlns:a16="http://schemas.microsoft.com/office/drawing/2014/main" id="{FBE75C55-936F-43DE-A1E7-D78B671B0B11}"/>
              </a:ext>
            </a:extLst>
          </p:cNvPr>
          <p:cNvSpPr/>
          <p:nvPr/>
        </p:nvSpPr>
        <p:spPr bwMode="auto">
          <a:xfrm flipH="1" flipV="1">
            <a:off x="3215680" y="5523388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59" name="Flowchart: Connector 58">
            <a:extLst>
              <a:ext uri="{FF2B5EF4-FFF2-40B4-BE49-F238E27FC236}">
                <a16:creationId xmlns:a16="http://schemas.microsoft.com/office/drawing/2014/main" id="{9535315D-7D50-473B-8065-B0E661FD6FFB}"/>
              </a:ext>
            </a:extLst>
          </p:cNvPr>
          <p:cNvSpPr/>
          <p:nvPr/>
        </p:nvSpPr>
        <p:spPr bwMode="auto">
          <a:xfrm flipH="1" flipV="1">
            <a:off x="4727848" y="5957108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0" name="Flowchart: Connector 59">
            <a:extLst>
              <a:ext uri="{FF2B5EF4-FFF2-40B4-BE49-F238E27FC236}">
                <a16:creationId xmlns:a16="http://schemas.microsoft.com/office/drawing/2014/main" id="{509E4647-4AD9-4374-BA4F-AA973B90EE29}"/>
              </a:ext>
            </a:extLst>
          </p:cNvPr>
          <p:cNvSpPr/>
          <p:nvPr/>
        </p:nvSpPr>
        <p:spPr bwMode="auto">
          <a:xfrm flipH="1" flipV="1">
            <a:off x="3863752" y="5916198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1" name="Flowchart: Connector 60">
            <a:extLst>
              <a:ext uri="{FF2B5EF4-FFF2-40B4-BE49-F238E27FC236}">
                <a16:creationId xmlns:a16="http://schemas.microsoft.com/office/drawing/2014/main" id="{5975B099-0A67-4F1F-80D4-9FC6AC6F4199}"/>
              </a:ext>
            </a:extLst>
          </p:cNvPr>
          <p:cNvSpPr/>
          <p:nvPr/>
        </p:nvSpPr>
        <p:spPr bwMode="auto">
          <a:xfrm flipH="1" flipV="1">
            <a:off x="5419546" y="5511814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2" name="Flowchart: Connector 61">
            <a:extLst>
              <a:ext uri="{FF2B5EF4-FFF2-40B4-BE49-F238E27FC236}">
                <a16:creationId xmlns:a16="http://schemas.microsoft.com/office/drawing/2014/main" id="{ADB9BC81-CA85-4DF4-9C30-41BC7559BD3A}"/>
              </a:ext>
            </a:extLst>
          </p:cNvPr>
          <p:cNvSpPr/>
          <p:nvPr/>
        </p:nvSpPr>
        <p:spPr bwMode="auto">
          <a:xfrm flipH="1" flipV="1">
            <a:off x="3431704" y="4149080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3" name="Flowchart: Connector 62">
            <a:extLst>
              <a:ext uri="{FF2B5EF4-FFF2-40B4-BE49-F238E27FC236}">
                <a16:creationId xmlns:a16="http://schemas.microsoft.com/office/drawing/2014/main" id="{0D26B131-CE3A-4A02-BE8E-C35584A809C7}"/>
              </a:ext>
            </a:extLst>
          </p:cNvPr>
          <p:cNvSpPr/>
          <p:nvPr/>
        </p:nvSpPr>
        <p:spPr bwMode="auto">
          <a:xfrm flipH="1" flipV="1">
            <a:off x="5663952" y="4823079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FC2CBB8-DC12-48F1-8E4E-10FFAA38319C}"/>
              </a:ext>
            </a:extLst>
          </p:cNvPr>
          <p:cNvCxnSpPr>
            <a:cxnSpLocks/>
            <a:endCxn id="56" idx="5"/>
          </p:cNvCxnSpPr>
          <p:nvPr/>
        </p:nvCxnSpPr>
        <p:spPr bwMode="auto">
          <a:xfrm>
            <a:off x="4415852" y="3858712"/>
            <a:ext cx="819147" cy="30916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B2B6A78-7388-4DEF-8C6D-04C78A3A1074}"/>
              </a:ext>
            </a:extLst>
          </p:cNvPr>
          <p:cNvCxnSpPr>
            <a:cxnSpLocks/>
          </p:cNvCxnSpPr>
          <p:nvPr/>
        </p:nvCxnSpPr>
        <p:spPr bwMode="auto">
          <a:xfrm flipV="1">
            <a:off x="3575720" y="3839386"/>
            <a:ext cx="741171" cy="34558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803B7AB-BA43-441C-A307-8B119D2C2619}"/>
              </a:ext>
            </a:extLst>
          </p:cNvPr>
          <p:cNvCxnSpPr>
            <a:cxnSpLocks/>
          </p:cNvCxnSpPr>
          <p:nvPr/>
        </p:nvCxnSpPr>
        <p:spPr bwMode="auto">
          <a:xfrm>
            <a:off x="3107046" y="4933586"/>
            <a:ext cx="194151" cy="65826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FD3F6EE-53DF-4045-92EA-41F7E1B69E29}"/>
              </a:ext>
            </a:extLst>
          </p:cNvPr>
          <p:cNvCxnSpPr>
            <a:cxnSpLocks/>
          </p:cNvCxnSpPr>
          <p:nvPr/>
        </p:nvCxnSpPr>
        <p:spPr bwMode="auto">
          <a:xfrm>
            <a:off x="3287688" y="5575994"/>
            <a:ext cx="637669" cy="43735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4D8BECE7-6DD5-4B78-89ED-B3AAB47B27D0}"/>
              </a:ext>
            </a:extLst>
          </p:cNvPr>
          <p:cNvCxnSpPr>
            <a:cxnSpLocks/>
          </p:cNvCxnSpPr>
          <p:nvPr/>
        </p:nvCxnSpPr>
        <p:spPr bwMode="auto">
          <a:xfrm flipV="1">
            <a:off x="5501185" y="4932034"/>
            <a:ext cx="225080" cy="65553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48D0445-70A8-4977-B230-F80F5A4F24BB}"/>
              </a:ext>
            </a:extLst>
          </p:cNvPr>
          <p:cNvCxnSpPr>
            <a:cxnSpLocks/>
            <a:stCxn id="62" idx="0"/>
          </p:cNvCxnSpPr>
          <p:nvPr/>
        </p:nvCxnSpPr>
        <p:spPr bwMode="auto">
          <a:xfrm flipH="1">
            <a:off x="3103812" y="4277440"/>
            <a:ext cx="399900" cy="55652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29606DF9-3EA6-4F41-81A9-FD374DBD6B5A}"/>
              </a:ext>
            </a:extLst>
          </p:cNvPr>
          <p:cNvCxnSpPr>
            <a:cxnSpLocks/>
          </p:cNvCxnSpPr>
          <p:nvPr/>
        </p:nvCxnSpPr>
        <p:spPr bwMode="auto">
          <a:xfrm>
            <a:off x="3925357" y="6013349"/>
            <a:ext cx="871633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88191437-652B-41DC-92A3-DDBAFED7BDA8}"/>
              </a:ext>
            </a:extLst>
          </p:cNvPr>
          <p:cNvCxnSpPr>
            <a:cxnSpLocks/>
            <a:stCxn id="61" idx="7"/>
          </p:cNvCxnSpPr>
          <p:nvPr/>
        </p:nvCxnSpPr>
        <p:spPr bwMode="auto">
          <a:xfrm flipH="1">
            <a:off x="4791129" y="5621376"/>
            <a:ext cx="649508" cy="39645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BAAF6CCF-9574-4F72-A259-7F805E102BC8}"/>
              </a:ext>
            </a:extLst>
          </p:cNvPr>
          <p:cNvCxnSpPr>
            <a:cxnSpLocks/>
          </p:cNvCxnSpPr>
          <p:nvPr/>
        </p:nvCxnSpPr>
        <p:spPr bwMode="auto">
          <a:xfrm>
            <a:off x="5285916" y="4230133"/>
            <a:ext cx="432391" cy="60675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984C8E02-932C-4A0B-A1FB-87B13F1E12A9}"/>
              </a:ext>
            </a:extLst>
          </p:cNvPr>
          <p:cNvCxnSpPr/>
          <p:nvPr/>
        </p:nvCxnSpPr>
        <p:spPr bwMode="auto">
          <a:xfrm>
            <a:off x="4361173" y="3258620"/>
            <a:ext cx="0" cy="316581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92C6FAF4-0B41-475B-A932-EF862212F19D}"/>
              </a:ext>
            </a:extLst>
          </p:cNvPr>
          <p:cNvCxnSpPr/>
          <p:nvPr/>
        </p:nvCxnSpPr>
        <p:spPr bwMode="auto">
          <a:xfrm>
            <a:off x="9811348" y="1667709"/>
            <a:ext cx="0" cy="2171677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92AA9DC3-1AC3-4B93-8CAE-3904AC003DA5}"/>
              </a:ext>
            </a:extLst>
          </p:cNvPr>
          <p:cNvSpPr/>
          <p:nvPr/>
        </p:nvSpPr>
        <p:spPr bwMode="auto">
          <a:xfrm>
            <a:off x="8659541" y="1348355"/>
            <a:ext cx="2909065" cy="259228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2B6EBD0-5209-48E5-9DF8-CE0F0179D82F}"/>
              </a:ext>
            </a:extLst>
          </p:cNvPr>
          <p:cNvSpPr/>
          <p:nvPr/>
        </p:nvSpPr>
        <p:spPr bwMode="auto">
          <a:xfrm>
            <a:off x="2694653" y="3013766"/>
            <a:ext cx="3511429" cy="352893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643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 animBg="1"/>
      <p:bldP spid="19" grpId="0" animBg="1"/>
      <p:bldP spid="52" grpId="0" animBg="1"/>
      <p:bldP spid="48" grpId="0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CF46CCE3-72A7-FF4E-B2E5-8376CDB83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15" y="0"/>
            <a:ext cx="998443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en-US" altLang="en-US" sz="3000" b="1" dirty="0"/>
              <a:t> Section 6: Review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E7CC74F8-45F4-7F42-8935-A4038D39D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118699"/>
            <a:ext cx="9967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have completed the </a:t>
            </a:r>
            <a:r>
              <a:rPr lang="en-US" altLang="en-US" sz="2400" b="1" dirty="0"/>
              <a:t>sixth section.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0F8782-DF76-DB40-940C-99195A385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949593"/>
            <a:ext cx="99879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00B050"/>
                </a:solidFill>
              </a:rPr>
              <a:t>If you have completed and mastered this section,</a:t>
            </a:r>
            <a:br>
              <a:rPr lang="en-US" altLang="en-US" sz="2400" dirty="0">
                <a:solidFill>
                  <a:srgbClr val="00B050"/>
                </a:solidFill>
              </a:rPr>
            </a:br>
            <a:r>
              <a:rPr lang="en-US" altLang="en-US" sz="2400" b="1" dirty="0">
                <a:solidFill>
                  <a:srgbClr val="00B050"/>
                </a:solidFill>
              </a:rPr>
              <a:t>click</a:t>
            </a:r>
            <a:r>
              <a:rPr lang="en-US" altLang="en-US" sz="2400" dirty="0">
                <a:solidFill>
                  <a:srgbClr val="00B050"/>
                </a:solidFill>
              </a:rPr>
              <a:t> to start the </a:t>
            </a:r>
            <a:r>
              <a:rPr lang="en-US" altLang="en-US" sz="2400" b="1" dirty="0">
                <a:solidFill>
                  <a:srgbClr val="00B050"/>
                </a:solidFill>
              </a:rPr>
              <a:t>next Section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FAF980D4-9FE7-4A48-9CE0-B03EBFC37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2" y="3116980"/>
            <a:ext cx="99879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FFC000"/>
                </a:solidFill>
              </a:rPr>
              <a:t>If you need more examples and interactive practice,</a:t>
            </a:r>
            <a:br>
              <a:rPr lang="en-US" altLang="en-US" sz="2400" dirty="0">
                <a:solidFill>
                  <a:srgbClr val="FFC000"/>
                </a:solidFill>
              </a:rPr>
            </a:br>
            <a:r>
              <a:rPr lang="en-US" altLang="en-US" sz="2400" dirty="0">
                <a:solidFill>
                  <a:srgbClr val="FFC000"/>
                </a:solidFill>
              </a:rPr>
              <a:t>press </a:t>
            </a:r>
            <a:r>
              <a:rPr lang="en-US" altLang="en-US" sz="2400" b="1" dirty="0">
                <a:solidFill>
                  <a:srgbClr val="FFC000"/>
                </a:solidFill>
              </a:rPr>
              <a:t>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145AA3-138E-F040-BCA6-F2E25BC37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4205548"/>
            <a:ext cx="9987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might also find it helpful to look at: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endParaRPr lang="en-US" altLang="en-US" sz="2400" dirty="0">
              <a:solidFill>
                <a:srgbClr val="FF0000"/>
              </a:solidFill>
            </a:endParaRPr>
          </a:p>
          <a:p>
            <a:pPr algn="ctr"/>
            <a:r>
              <a:rPr lang="en-US" altLang="en-US" sz="2400" b="1" dirty="0">
                <a:solidFill>
                  <a:srgbClr val="FF0000"/>
                </a:solidFill>
              </a:rPr>
              <a:t>Essential Information:</a:t>
            </a:r>
            <a:r>
              <a:rPr lang="en-US" altLang="en-US" sz="2400" dirty="0">
                <a:solidFill>
                  <a:srgbClr val="FF0000"/>
                </a:solidFill>
              </a:rPr>
              <a:t> press </a:t>
            </a:r>
            <a:r>
              <a:rPr lang="en-US" altLang="en-US" sz="2400" b="1" dirty="0">
                <a:solidFill>
                  <a:srgbClr val="FF0000"/>
                </a:solidFill>
              </a:rPr>
              <a:t>here</a:t>
            </a:r>
          </a:p>
          <a:p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10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264092" y="794848"/>
            <a:ext cx="9721081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Skill Check: Scatter Graphs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FF39445-F732-4CEE-880D-6BF9713367BE}"/>
              </a:ext>
            </a:extLst>
          </p:cNvPr>
          <p:cNvSpPr/>
          <p:nvPr/>
        </p:nvSpPr>
        <p:spPr>
          <a:xfrm>
            <a:off x="2321304" y="627897"/>
            <a:ext cx="96438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1. The scatter plot shows the ages of some children and the greatest distance they can swim.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E981F16-F85A-4C11-AB1F-E8462A744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5494" y="1582393"/>
            <a:ext cx="5279987" cy="486602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DA57ADE-16AB-4642-ACC9-3FFC5B394330}"/>
              </a:ext>
            </a:extLst>
          </p:cNvPr>
          <p:cNvSpPr/>
          <p:nvPr/>
        </p:nvSpPr>
        <p:spPr>
          <a:xfrm>
            <a:off x="2286773" y="1375727"/>
            <a:ext cx="51280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arenBoth"/>
            </a:pPr>
            <a:r>
              <a:rPr lang="en-GB" sz="2400" dirty="0"/>
              <a:t>Who is the youngest person</a:t>
            </a:r>
          </a:p>
          <a:p>
            <a:r>
              <a:rPr lang="en-GB" sz="2400" dirty="0"/>
              <a:t>that can swim 500 m?</a:t>
            </a:r>
          </a:p>
          <a:p>
            <a:pPr marL="457200" indent="-457200">
              <a:buAutoNum type="alphaLcParenBoth" startAt="2"/>
            </a:pPr>
            <a:r>
              <a:rPr lang="en-GB" sz="2400" dirty="0"/>
              <a:t>Who cannot swim at all?</a:t>
            </a:r>
          </a:p>
          <a:p>
            <a:pPr marL="457200" indent="-457200">
              <a:buAutoNum type="alphaLcParenBoth" startAt="2"/>
            </a:pPr>
            <a:endParaRPr lang="en-GB" sz="2400" dirty="0"/>
          </a:p>
          <a:p>
            <a:pPr marL="457200" indent="-457200">
              <a:buAutoNum type="alphaLcParenBoth" startAt="3"/>
            </a:pPr>
            <a:r>
              <a:rPr lang="en-GB" sz="2400" dirty="0"/>
              <a:t>Who is 8 and can swim </a:t>
            </a:r>
          </a:p>
          <a:p>
            <a:r>
              <a:rPr lang="en-GB" sz="2400" dirty="0"/>
              <a:t>400 m?</a:t>
            </a:r>
          </a:p>
          <a:p>
            <a:pPr marL="457200" indent="-457200">
              <a:buAutoNum type="alphaLcParenBoth" startAt="4"/>
            </a:pPr>
            <a:r>
              <a:rPr lang="en-GB" sz="2400" dirty="0"/>
              <a:t>Who is 12 and can swim </a:t>
            </a:r>
          </a:p>
          <a:p>
            <a:r>
              <a:rPr lang="en-GB" sz="2400" dirty="0"/>
              <a:t>350 m?</a:t>
            </a:r>
          </a:p>
          <a:p>
            <a:pPr marL="457200" indent="-457200">
              <a:buAutoNum type="alphaLcParenBoth" startAt="5"/>
            </a:pPr>
            <a:r>
              <a:rPr lang="en-GB" sz="2400" dirty="0"/>
              <a:t>Who can swim the furthest?</a:t>
            </a:r>
          </a:p>
          <a:p>
            <a:pPr marL="457200" indent="-457200">
              <a:buAutoNum type="alphaLcParenBoth" startAt="5"/>
            </a:pPr>
            <a:endParaRPr lang="en-GB" sz="2400" dirty="0"/>
          </a:p>
          <a:p>
            <a:pPr marL="457200" indent="-457200">
              <a:buAutoNum type="alphaLcParenBoth" startAt="6"/>
            </a:pPr>
            <a:r>
              <a:rPr lang="en-GB" sz="2400" dirty="0"/>
              <a:t>Who is the youngest child?</a:t>
            </a:r>
          </a:p>
          <a:p>
            <a:pPr marL="457200" indent="-457200">
              <a:buAutoNum type="alphaLcParenBoth" startAt="6"/>
            </a:pPr>
            <a:endParaRPr lang="en-GB" sz="2400" dirty="0"/>
          </a:p>
          <a:p>
            <a:r>
              <a:rPr lang="en-GB" sz="2400" dirty="0"/>
              <a:t>(g)	Who can swim further than Robin?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430FE2-F9C0-449D-8B05-C619FF19225F}"/>
              </a:ext>
            </a:extLst>
          </p:cNvPr>
          <p:cNvSpPr txBox="1"/>
          <p:nvPr/>
        </p:nvSpPr>
        <p:spPr>
          <a:xfrm>
            <a:off x="5375920" y="1726813"/>
            <a:ext cx="1287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Stewart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93313C-FE53-4C4B-80BC-887171334E2B}"/>
              </a:ext>
            </a:extLst>
          </p:cNvPr>
          <p:cNvSpPr/>
          <p:nvPr/>
        </p:nvSpPr>
        <p:spPr>
          <a:xfrm>
            <a:off x="2882204" y="2453828"/>
            <a:ext cx="13147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Frederik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0F51E1-4004-42CA-A3D5-7E6848371612}"/>
              </a:ext>
            </a:extLst>
          </p:cNvPr>
          <p:cNvSpPr/>
          <p:nvPr/>
        </p:nvSpPr>
        <p:spPr>
          <a:xfrm>
            <a:off x="4017529" y="3199516"/>
            <a:ext cx="1024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Alison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654907-1D3D-4A30-8948-5A4D49B30858}"/>
              </a:ext>
            </a:extLst>
          </p:cNvPr>
          <p:cNvSpPr/>
          <p:nvPr/>
        </p:nvSpPr>
        <p:spPr>
          <a:xfrm>
            <a:off x="4063618" y="3975260"/>
            <a:ext cx="9909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Robin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565549-34B0-4636-A0F3-943113BCB4EA}"/>
              </a:ext>
            </a:extLst>
          </p:cNvPr>
          <p:cNvSpPr/>
          <p:nvPr/>
        </p:nvSpPr>
        <p:spPr>
          <a:xfrm>
            <a:off x="2747660" y="4631991"/>
            <a:ext cx="25574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Stewart and Tony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17B863-D96D-42D4-87E3-534737127AE2}"/>
              </a:ext>
            </a:extLst>
          </p:cNvPr>
          <p:cNvSpPr/>
          <p:nvPr/>
        </p:nvSpPr>
        <p:spPr>
          <a:xfrm>
            <a:off x="4151784" y="5404248"/>
            <a:ext cx="748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Gita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59489E7-6EAA-4944-8A20-288A79D53883}"/>
              </a:ext>
            </a:extLst>
          </p:cNvPr>
          <p:cNvSpPr/>
          <p:nvPr/>
        </p:nvSpPr>
        <p:spPr>
          <a:xfrm>
            <a:off x="3539596" y="6115629"/>
            <a:ext cx="30299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Alison, Tony, Stewart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405F1A4-8FE8-4628-AD7A-B2655B07852D}"/>
              </a:ext>
            </a:extLst>
          </p:cNvPr>
          <p:cNvSpPr/>
          <p:nvPr/>
        </p:nvSpPr>
        <p:spPr bwMode="auto">
          <a:xfrm>
            <a:off x="6719898" y="1605175"/>
            <a:ext cx="5315583" cy="4866023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8336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93017" y="680041"/>
            <a:ext cx="9721081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US" sz="2400" dirty="0"/>
              <a:t>2.</a:t>
            </a:r>
            <a:r>
              <a:rPr lang="en-GB" sz="2400" dirty="0"/>
              <a:t> The scatter plot below shows the ages of the children who live in one street and how much pocket money they get each week.</a:t>
            </a: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Skill Check: Scatter Graphs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2203BE0-E708-4454-B68D-8AB2F218F4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3600" y="1754563"/>
            <a:ext cx="5376411" cy="290180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81F4DBA-FC83-4BFD-88E7-3E80C63E0DFE}"/>
              </a:ext>
            </a:extLst>
          </p:cNvPr>
          <p:cNvSpPr/>
          <p:nvPr/>
        </p:nvSpPr>
        <p:spPr>
          <a:xfrm>
            <a:off x="2411757" y="4436490"/>
            <a:ext cx="672474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n-GB" sz="2400" dirty="0"/>
              <a:t>(a) (</a:t>
            </a:r>
            <a:r>
              <a:rPr lang="en-GB" sz="2400" dirty="0" err="1"/>
              <a:t>i</a:t>
            </a:r>
            <a:r>
              <a:rPr lang="en-GB" sz="2400" dirty="0"/>
              <a:t>) How old is Tim?</a:t>
            </a:r>
          </a:p>
          <a:p>
            <a:r>
              <a:rPr lang="en-GB" sz="2400" dirty="0"/>
              <a:t>     (ii) How much pocket money does he get?</a:t>
            </a:r>
          </a:p>
          <a:p>
            <a:r>
              <a:rPr lang="en-GB" sz="2400" dirty="0"/>
              <a:t>(b)	Which children are older than Tim?</a:t>
            </a:r>
          </a:p>
          <a:p>
            <a:r>
              <a:rPr lang="en-GB" sz="2400" dirty="0"/>
              <a:t>(c)	Who gets more pocket money than Tim?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03E9DB-94DB-4725-9165-2122B6CF49B3}"/>
              </a:ext>
            </a:extLst>
          </p:cNvPr>
          <p:cNvSpPr/>
          <p:nvPr/>
        </p:nvSpPr>
        <p:spPr>
          <a:xfrm>
            <a:off x="2423592" y="6194094"/>
            <a:ext cx="57890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(d)	Who is 9 and gets £ 3 pocket money?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E4CEF5-72F3-45FF-B14B-75BE565399D4}"/>
              </a:ext>
            </a:extLst>
          </p:cNvPr>
          <p:cNvSpPr/>
          <p:nvPr/>
        </p:nvSpPr>
        <p:spPr>
          <a:xfrm>
            <a:off x="7940086" y="1681972"/>
            <a:ext cx="37166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(</a:t>
            </a:r>
            <a:r>
              <a:rPr lang="en-GB" sz="2400" dirty="0"/>
              <a:t>e)	Who gets the same amount of pocket money as Kristian?</a:t>
            </a:r>
          </a:p>
          <a:p>
            <a:r>
              <a:rPr lang="en-GB" sz="2400" dirty="0"/>
              <a:t>(f)	Who is the same age as Kristian?</a:t>
            </a:r>
          </a:p>
          <a:p>
            <a:r>
              <a:rPr lang="en-GB" sz="2400" dirty="0"/>
              <a:t>(g)	Who gets twice as much pocket money as Ben?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110F2D-5ED8-45D6-91D8-30340C77E772}"/>
              </a:ext>
            </a:extLst>
          </p:cNvPr>
          <p:cNvSpPr/>
          <p:nvPr/>
        </p:nvSpPr>
        <p:spPr>
          <a:xfrm>
            <a:off x="9912424" y="2432890"/>
            <a:ext cx="904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Chris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F14CEB-B8E0-4DF5-8766-B2CAAAAF96FA}"/>
              </a:ext>
            </a:extLst>
          </p:cNvPr>
          <p:cNvSpPr/>
          <p:nvPr/>
        </p:nvSpPr>
        <p:spPr>
          <a:xfrm>
            <a:off x="9984432" y="3143040"/>
            <a:ext cx="1348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Matthew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C21F7C-94CD-4CB9-987A-344877428668}"/>
              </a:ext>
            </a:extLst>
          </p:cNvPr>
          <p:cNvSpPr/>
          <p:nvPr/>
        </p:nvSpPr>
        <p:spPr>
          <a:xfrm>
            <a:off x="9992324" y="4265765"/>
            <a:ext cx="6862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Tim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13C7257-5227-433E-BBFE-13B77296090E}"/>
              </a:ext>
            </a:extLst>
          </p:cNvPr>
          <p:cNvSpPr/>
          <p:nvPr/>
        </p:nvSpPr>
        <p:spPr>
          <a:xfrm>
            <a:off x="5951984" y="4729587"/>
            <a:ext cx="1343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11 years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24D2C1-34DB-42C6-9355-81DA912FF5A1}"/>
              </a:ext>
            </a:extLst>
          </p:cNvPr>
          <p:cNvSpPr/>
          <p:nvPr/>
        </p:nvSpPr>
        <p:spPr>
          <a:xfrm>
            <a:off x="8848441" y="5152594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£4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04D4B9-370A-435E-80E6-2D4D23EDBC01}"/>
              </a:ext>
            </a:extLst>
          </p:cNvPr>
          <p:cNvSpPr/>
          <p:nvPr/>
        </p:nvSpPr>
        <p:spPr>
          <a:xfrm>
            <a:off x="8843862" y="5524795"/>
            <a:ext cx="2137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Ben and Chris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92926D-1C05-4ED3-92C2-AC24FDFAFBCD}"/>
              </a:ext>
            </a:extLst>
          </p:cNvPr>
          <p:cNvSpPr/>
          <p:nvPr/>
        </p:nvSpPr>
        <p:spPr>
          <a:xfrm>
            <a:off x="8832304" y="5896995"/>
            <a:ext cx="2616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Kristian and Chris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BEC3F2-EF85-4BA6-81D5-D896CCBCA660}"/>
              </a:ext>
            </a:extLst>
          </p:cNvPr>
          <p:cNvSpPr/>
          <p:nvPr/>
        </p:nvSpPr>
        <p:spPr>
          <a:xfrm>
            <a:off x="8853619" y="6224463"/>
            <a:ext cx="1348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Matthew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2676C8-005B-449D-8448-9AAC68EF2F71}"/>
              </a:ext>
            </a:extLst>
          </p:cNvPr>
          <p:cNvSpPr/>
          <p:nvPr/>
        </p:nvSpPr>
        <p:spPr bwMode="auto">
          <a:xfrm>
            <a:off x="2393016" y="1754562"/>
            <a:ext cx="5395151" cy="2930291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2603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45811" y="791742"/>
            <a:ext cx="9721081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US" sz="2400" dirty="0"/>
              <a:t>3.</a:t>
            </a:r>
            <a:r>
              <a:rPr lang="en-GB" sz="2400" dirty="0"/>
              <a:t> The maths and science teachers at a school gave the Year 11 students two tests. (See Scatter plot )</a:t>
            </a: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Skill Check: Scatter Graphs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A6F9551-7E85-47AB-9CFC-BE1B239AE9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746" y="1669587"/>
            <a:ext cx="4836827" cy="390018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C0B65DC-F1A6-4AC7-A4CD-15FBFD457E4F}"/>
              </a:ext>
            </a:extLst>
          </p:cNvPr>
          <p:cNvSpPr/>
          <p:nvPr/>
        </p:nvSpPr>
        <p:spPr>
          <a:xfrm>
            <a:off x="7635515" y="1429661"/>
            <a:ext cx="44313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(c) The results for six other students are given in the table below. Plot the students on the Scatter graph opposite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ECC5AF-5473-4B5B-ABAD-FDD3AA5F34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94753" y="2999321"/>
            <a:ext cx="4153328" cy="252177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5C2BDA3-3EF3-4997-883F-A8DD0FF4D393}"/>
              </a:ext>
            </a:extLst>
          </p:cNvPr>
          <p:cNvSpPr/>
          <p:nvPr/>
        </p:nvSpPr>
        <p:spPr>
          <a:xfrm>
            <a:off x="2345811" y="5743512"/>
            <a:ext cx="6522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arenBoth"/>
            </a:pPr>
            <a:r>
              <a:rPr lang="en-GB" sz="2400" dirty="0"/>
              <a:t>Who had the highest score in science?</a:t>
            </a:r>
          </a:p>
          <a:p>
            <a:r>
              <a:rPr lang="en-GB" sz="2400" dirty="0"/>
              <a:t>(b)	Who is good at maths and poor at science?</a:t>
            </a:r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25057C90-AD59-45F9-9A86-07A8C254E803}"/>
              </a:ext>
            </a:extLst>
          </p:cNvPr>
          <p:cNvSpPr/>
          <p:nvPr/>
        </p:nvSpPr>
        <p:spPr bwMode="auto">
          <a:xfrm>
            <a:off x="5373361" y="3325239"/>
            <a:ext cx="224532" cy="182122"/>
          </a:xfrm>
          <a:prstGeom prst="star5">
            <a:avLst>
              <a:gd name="adj" fmla="val 9604"/>
              <a:gd name="hf" fmla="val 105146"/>
              <a:gd name="vf" fmla="val 11055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68B0ED4B-3235-401E-B58B-E1AC178D66F9}"/>
              </a:ext>
            </a:extLst>
          </p:cNvPr>
          <p:cNvSpPr/>
          <p:nvPr/>
        </p:nvSpPr>
        <p:spPr bwMode="auto">
          <a:xfrm>
            <a:off x="4367808" y="2076777"/>
            <a:ext cx="224532" cy="182122"/>
          </a:xfrm>
          <a:prstGeom prst="star5">
            <a:avLst>
              <a:gd name="adj" fmla="val 9604"/>
              <a:gd name="hf" fmla="val 105146"/>
              <a:gd name="vf" fmla="val 11055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8FA07434-5015-409A-9087-EEA872B25AB4}"/>
              </a:ext>
            </a:extLst>
          </p:cNvPr>
          <p:cNvSpPr/>
          <p:nvPr/>
        </p:nvSpPr>
        <p:spPr bwMode="auto">
          <a:xfrm>
            <a:off x="6403110" y="2302842"/>
            <a:ext cx="224532" cy="182122"/>
          </a:xfrm>
          <a:prstGeom prst="star5">
            <a:avLst>
              <a:gd name="adj" fmla="val 9604"/>
              <a:gd name="hf" fmla="val 105146"/>
              <a:gd name="vf" fmla="val 11055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DDE95A07-CCF3-4300-9ED1-2F94561979D8}"/>
              </a:ext>
            </a:extLst>
          </p:cNvPr>
          <p:cNvSpPr/>
          <p:nvPr/>
        </p:nvSpPr>
        <p:spPr bwMode="auto">
          <a:xfrm>
            <a:off x="4986342" y="3737499"/>
            <a:ext cx="224532" cy="182122"/>
          </a:xfrm>
          <a:prstGeom prst="star5">
            <a:avLst>
              <a:gd name="adj" fmla="val 9604"/>
              <a:gd name="hf" fmla="val 105146"/>
              <a:gd name="vf" fmla="val 11055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B455663D-69FF-4BDB-AB72-B83CB8010CE7}"/>
              </a:ext>
            </a:extLst>
          </p:cNvPr>
          <p:cNvSpPr/>
          <p:nvPr/>
        </p:nvSpPr>
        <p:spPr bwMode="auto">
          <a:xfrm>
            <a:off x="4766131" y="4169145"/>
            <a:ext cx="224532" cy="182122"/>
          </a:xfrm>
          <a:prstGeom prst="star5">
            <a:avLst>
              <a:gd name="adj" fmla="val 9604"/>
              <a:gd name="hf" fmla="val 105146"/>
              <a:gd name="vf" fmla="val 11055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F5039C28-1ABA-468A-AE83-A494650D1E5A}"/>
              </a:ext>
            </a:extLst>
          </p:cNvPr>
          <p:cNvSpPr/>
          <p:nvPr/>
        </p:nvSpPr>
        <p:spPr bwMode="auto">
          <a:xfrm>
            <a:off x="4345506" y="3127382"/>
            <a:ext cx="224532" cy="182122"/>
          </a:xfrm>
          <a:prstGeom prst="star5">
            <a:avLst>
              <a:gd name="adj" fmla="val 9604"/>
              <a:gd name="hf" fmla="val 105146"/>
              <a:gd name="vf" fmla="val 11055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E4D78-6062-42F7-AC54-A3CF70A26A07}"/>
              </a:ext>
            </a:extLst>
          </p:cNvPr>
          <p:cNvSpPr txBox="1"/>
          <p:nvPr/>
        </p:nvSpPr>
        <p:spPr>
          <a:xfrm>
            <a:off x="5645925" y="3168807"/>
            <a:ext cx="793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>
                <a:solidFill>
                  <a:srgbClr val="FF0000"/>
                </a:solidFill>
              </a:rPr>
              <a:t>Rola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7F1719-F92E-4886-9188-E00ABDE0307D}"/>
              </a:ext>
            </a:extLst>
          </p:cNvPr>
          <p:cNvSpPr txBox="1"/>
          <p:nvPr/>
        </p:nvSpPr>
        <p:spPr>
          <a:xfrm>
            <a:off x="5019466" y="4114624"/>
            <a:ext cx="9323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Zia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6D6A37-DDE5-4FAE-AB7F-849E10F83A61}"/>
              </a:ext>
            </a:extLst>
          </p:cNvPr>
          <p:cNvSpPr/>
          <p:nvPr/>
        </p:nvSpPr>
        <p:spPr>
          <a:xfrm>
            <a:off x="3567937" y="2967467"/>
            <a:ext cx="8189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Wendy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449E55-ECCF-470D-9DE6-3D1EDBFA3D1D}"/>
              </a:ext>
            </a:extLst>
          </p:cNvPr>
          <p:cNvSpPr/>
          <p:nvPr/>
        </p:nvSpPr>
        <p:spPr>
          <a:xfrm>
            <a:off x="6627642" y="2112488"/>
            <a:ext cx="7312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Jenny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F57130E-23ED-4D11-91D8-DA5ADE4332FA}"/>
              </a:ext>
            </a:extLst>
          </p:cNvPr>
          <p:cNvSpPr/>
          <p:nvPr/>
        </p:nvSpPr>
        <p:spPr>
          <a:xfrm>
            <a:off x="4166571" y="3605266"/>
            <a:ext cx="7761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Adrian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DB370AE-ACE5-459B-8015-A3301404E306}"/>
              </a:ext>
            </a:extLst>
          </p:cNvPr>
          <p:cNvSpPr/>
          <p:nvPr/>
        </p:nvSpPr>
        <p:spPr>
          <a:xfrm>
            <a:off x="3636518" y="1940443"/>
            <a:ext cx="7312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Karen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CB6FC1-BBD2-4E96-8DE5-BA7119196E42}"/>
              </a:ext>
            </a:extLst>
          </p:cNvPr>
          <p:cNvSpPr/>
          <p:nvPr/>
        </p:nvSpPr>
        <p:spPr>
          <a:xfrm>
            <a:off x="8328248" y="5758900"/>
            <a:ext cx="817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Pete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643E3E-44ED-4AE1-90BB-ED7CC640CC2C}"/>
              </a:ext>
            </a:extLst>
          </p:cNvPr>
          <p:cNvSpPr/>
          <p:nvPr/>
        </p:nvSpPr>
        <p:spPr>
          <a:xfrm>
            <a:off x="8854004" y="6177845"/>
            <a:ext cx="1074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Esther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DE49D62-3493-4490-9657-08792053ECAD}"/>
              </a:ext>
            </a:extLst>
          </p:cNvPr>
          <p:cNvSpPr/>
          <p:nvPr/>
        </p:nvSpPr>
        <p:spPr bwMode="auto">
          <a:xfrm>
            <a:off x="2471431" y="1639572"/>
            <a:ext cx="4881142" cy="393019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ACD638-A080-4096-A580-31500572BDB2}"/>
              </a:ext>
            </a:extLst>
          </p:cNvPr>
          <p:cNvSpPr/>
          <p:nvPr/>
        </p:nvSpPr>
        <p:spPr bwMode="auto">
          <a:xfrm>
            <a:off x="7684684" y="3010922"/>
            <a:ext cx="4153328" cy="2521771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764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7" grpId="0"/>
      <p:bldP spid="8" grpId="0"/>
      <p:bldP spid="9" grpId="0"/>
      <p:bldP spid="10" grpId="0"/>
      <p:bldP spid="16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CF46CCE3-72A7-FF4E-B2E5-8376CDB83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15" y="0"/>
            <a:ext cx="998443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en-US" altLang="en-US" sz="3000" b="1" dirty="0"/>
              <a:t> Section 1: Review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E7CC74F8-45F4-7F42-8935-A4038D39D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118699"/>
            <a:ext cx="9967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have completed the </a:t>
            </a:r>
            <a:r>
              <a:rPr lang="en-US" altLang="en-US" sz="2400" b="1" dirty="0"/>
              <a:t>first section.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0F8782-DF76-DB40-940C-99195A385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949593"/>
            <a:ext cx="99879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00B050"/>
                </a:solidFill>
              </a:rPr>
              <a:t>If you have completed and mastered this section,</a:t>
            </a:r>
            <a:br>
              <a:rPr lang="en-US" altLang="en-US" sz="2400" dirty="0">
                <a:solidFill>
                  <a:srgbClr val="00B050"/>
                </a:solidFill>
              </a:rPr>
            </a:br>
            <a:r>
              <a:rPr lang="en-US" altLang="en-US" sz="2400" b="1" dirty="0">
                <a:solidFill>
                  <a:srgbClr val="00B050"/>
                </a:solidFill>
              </a:rPr>
              <a:t>click</a:t>
            </a:r>
            <a:r>
              <a:rPr lang="en-US" altLang="en-US" sz="2400" dirty="0">
                <a:solidFill>
                  <a:srgbClr val="00B050"/>
                </a:solidFill>
              </a:rPr>
              <a:t> to start the </a:t>
            </a:r>
            <a:r>
              <a:rPr lang="en-US" altLang="en-US" sz="2400" b="1" dirty="0">
                <a:solidFill>
                  <a:srgbClr val="00B050"/>
                </a:solidFill>
              </a:rPr>
              <a:t>next Section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FAF980D4-9FE7-4A48-9CE0-B03EBFC37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2" y="3116980"/>
            <a:ext cx="99879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FFC000"/>
                </a:solidFill>
              </a:rPr>
              <a:t>If you need more examples and interactive practice,</a:t>
            </a:r>
            <a:br>
              <a:rPr lang="en-US" altLang="en-US" sz="2400" dirty="0">
                <a:solidFill>
                  <a:srgbClr val="FFC000"/>
                </a:solidFill>
              </a:rPr>
            </a:br>
            <a:r>
              <a:rPr lang="en-US" altLang="en-US" sz="2400" dirty="0">
                <a:solidFill>
                  <a:srgbClr val="FFC000"/>
                </a:solidFill>
              </a:rPr>
              <a:t>press </a:t>
            </a:r>
            <a:r>
              <a:rPr lang="en-US" altLang="en-US" sz="2400" b="1" dirty="0">
                <a:solidFill>
                  <a:srgbClr val="FFC000"/>
                </a:solidFill>
              </a:rPr>
              <a:t>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145AA3-138E-F040-BCA6-F2E25BC37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4205548"/>
            <a:ext cx="9987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might also find it helpful to look at: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endParaRPr lang="en-US" altLang="en-US" sz="2400" dirty="0">
              <a:solidFill>
                <a:srgbClr val="FF0000"/>
              </a:solidFill>
            </a:endParaRPr>
          </a:p>
          <a:p>
            <a:pPr algn="ctr"/>
            <a:r>
              <a:rPr lang="en-US" altLang="en-US" sz="2400" b="1" dirty="0">
                <a:solidFill>
                  <a:srgbClr val="FF0000"/>
                </a:solidFill>
              </a:rPr>
              <a:t>Essential Information:</a:t>
            </a:r>
            <a:r>
              <a:rPr lang="en-US" altLang="en-US" sz="2400" dirty="0">
                <a:solidFill>
                  <a:srgbClr val="FF0000"/>
                </a:solidFill>
              </a:rPr>
              <a:t> press </a:t>
            </a:r>
            <a:r>
              <a:rPr lang="en-US" altLang="en-US" sz="2400" b="1" dirty="0">
                <a:solidFill>
                  <a:srgbClr val="FF0000"/>
                </a:solidFill>
              </a:rPr>
              <a:t>here</a:t>
            </a:r>
          </a:p>
          <a:p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37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161953" y="685923"/>
            <a:ext cx="9721081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US" sz="2400" dirty="0"/>
              <a:t>The relationship between two variables is called their correlation</a:t>
            </a:r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Positive and Negative Correlation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99DCD78-EB41-4947-B304-A15605C5C5D4}"/>
              </a:ext>
            </a:extLst>
          </p:cNvPr>
          <p:cNvSpPr/>
          <p:nvPr/>
        </p:nvSpPr>
        <p:spPr>
          <a:xfrm>
            <a:off x="4960248" y="1399303"/>
            <a:ext cx="55030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Positive correlation </a:t>
            </a:r>
            <a:r>
              <a:rPr lang="en-GB" sz="2400" dirty="0"/>
              <a:t>between  x  and  y.  The trend shown is that</a:t>
            </a:r>
          </a:p>
          <a:p>
            <a:r>
              <a:rPr lang="en-GB" sz="2400" dirty="0"/>
              <a:t>      “</a:t>
            </a:r>
            <a:r>
              <a:rPr lang="en-GB" sz="2400" i="1" dirty="0"/>
              <a:t>y  increases as  x  increases”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3FD0FE-5C9B-4F6F-8654-95CAE5D0F4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4166" y="1228036"/>
            <a:ext cx="1728845" cy="18030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53B67E1-F8C2-4B45-994A-33AF1FA6EF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1608" y="3191947"/>
            <a:ext cx="1761403" cy="162981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166193E-C08C-47AC-889F-8A94D127731B}"/>
              </a:ext>
            </a:extLst>
          </p:cNvPr>
          <p:cNvSpPr/>
          <p:nvPr/>
        </p:nvSpPr>
        <p:spPr>
          <a:xfrm>
            <a:off x="4960248" y="3447181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No correlation </a:t>
            </a:r>
            <a:r>
              <a:rPr lang="en-GB" sz="2400" dirty="0"/>
              <a:t>between  x  and  y;  the points are</a:t>
            </a:r>
          </a:p>
          <a:p>
            <a:r>
              <a:rPr lang="en-GB" sz="2400" dirty="0"/>
              <a:t>distributed randomly on the graph.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1D477B3-45EA-487E-8695-F7B97F0474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90952" y="4997591"/>
            <a:ext cx="1761403" cy="167043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B2A195F-2F64-4962-98C3-6176C115DE97}"/>
              </a:ext>
            </a:extLst>
          </p:cNvPr>
          <p:cNvSpPr/>
          <p:nvPr/>
        </p:nvSpPr>
        <p:spPr>
          <a:xfrm>
            <a:off x="4960248" y="5078756"/>
            <a:ext cx="6096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Negative correlation </a:t>
            </a:r>
            <a:r>
              <a:rPr lang="en-GB" sz="2400" dirty="0"/>
              <a:t>between  x  and  y.  The trend shown is that</a:t>
            </a:r>
          </a:p>
          <a:p>
            <a:r>
              <a:rPr lang="en-GB" dirty="0"/>
              <a:t>          “</a:t>
            </a:r>
            <a:r>
              <a:rPr lang="en-GB" sz="2400" i="1" dirty="0"/>
              <a:t>y  decreases as  x  increases”</a:t>
            </a:r>
          </a:p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C1431A-2270-40D7-879F-75E8E60DCCD4}"/>
              </a:ext>
            </a:extLst>
          </p:cNvPr>
          <p:cNvSpPr txBox="1"/>
          <p:nvPr/>
        </p:nvSpPr>
        <p:spPr>
          <a:xfrm>
            <a:off x="2160882" y="1144982"/>
            <a:ext cx="611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(a)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23ECE5-D7AC-4172-B29A-DC497B530B5B}"/>
              </a:ext>
            </a:extLst>
          </p:cNvPr>
          <p:cNvSpPr/>
          <p:nvPr/>
        </p:nvSpPr>
        <p:spPr>
          <a:xfrm>
            <a:off x="2162563" y="3069941"/>
            <a:ext cx="6516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(b)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3F2A8C-7E63-4259-94F0-E63C71006531}"/>
              </a:ext>
            </a:extLst>
          </p:cNvPr>
          <p:cNvSpPr/>
          <p:nvPr/>
        </p:nvSpPr>
        <p:spPr>
          <a:xfrm>
            <a:off x="2216097" y="4839308"/>
            <a:ext cx="6311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(c)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91994D0-A94F-4BF0-801B-42B51E0F22FB}"/>
              </a:ext>
            </a:extLst>
          </p:cNvPr>
          <p:cNvSpPr/>
          <p:nvPr/>
        </p:nvSpPr>
        <p:spPr bwMode="auto">
          <a:xfrm>
            <a:off x="2790951" y="1228036"/>
            <a:ext cx="1752059" cy="178808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04E3AA8-1F4D-4C4A-948B-5ADE7C773BF9}"/>
              </a:ext>
            </a:extLst>
          </p:cNvPr>
          <p:cNvSpPr/>
          <p:nvPr/>
        </p:nvSpPr>
        <p:spPr bwMode="auto">
          <a:xfrm>
            <a:off x="2744979" y="3164437"/>
            <a:ext cx="1761402" cy="162981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5ABE4D1-B6A7-4D42-9D22-E75D10D10F9E}"/>
              </a:ext>
            </a:extLst>
          </p:cNvPr>
          <p:cNvSpPr/>
          <p:nvPr/>
        </p:nvSpPr>
        <p:spPr bwMode="auto">
          <a:xfrm>
            <a:off x="2790951" y="4982586"/>
            <a:ext cx="1715430" cy="167043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9100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45811" y="687857"/>
            <a:ext cx="9721081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b="1" dirty="0"/>
              <a:t>Example 1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The following table lists values of  x  and  y.</a:t>
            </a: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214136" y="44624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Skill Check: Positive and Negative Correlation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0C7BF82-4669-4A6C-ADBB-569E31AC0B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5600" y="1553962"/>
            <a:ext cx="6117526" cy="118813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00FBBB-6FE5-4900-ACAC-8DE2640BC349}"/>
              </a:ext>
            </a:extLst>
          </p:cNvPr>
          <p:cNvSpPr/>
          <p:nvPr/>
        </p:nvSpPr>
        <p:spPr>
          <a:xfrm>
            <a:off x="7536160" y="2924944"/>
            <a:ext cx="39604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arenBoth"/>
            </a:pPr>
            <a:r>
              <a:rPr lang="en-GB" sz="2400" dirty="0"/>
              <a:t>Use the data to draw a scatter graph.</a:t>
            </a:r>
          </a:p>
          <a:p>
            <a:pPr marL="457200" indent="-457200">
              <a:buAutoNum type="alphaLcParenBoth"/>
            </a:pPr>
            <a:endParaRPr lang="en-GB" sz="2400" dirty="0"/>
          </a:p>
          <a:p>
            <a:pPr marL="457200" indent="-457200">
              <a:buAutoNum type="alphaLcParenBoth" startAt="2"/>
            </a:pPr>
            <a:r>
              <a:rPr lang="en-GB" sz="2400" dirty="0"/>
              <a:t>Describe the type of correlation that you observe.</a:t>
            </a:r>
          </a:p>
          <a:p>
            <a:pPr marL="457200" indent="-457200">
              <a:buAutoNum type="alphaLcParenBoth" startAt="2"/>
            </a:pPr>
            <a:endParaRPr lang="en-GB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D1B6C8-77D7-4DC4-B84F-95622DD6FD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5600" y="2924944"/>
            <a:ext cx="4730328" cy="33341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41D188F-19A8-4EF4-90F4-49F8532C6BFA}"/>
              </a:ext>
            </a:extLst>
          </p:cNvPr>
          <p:cNvSpPr txBox="1"/>
          <p:nvPr/>
        </p:nvSpPr>
        <p:spPr>
          <a:xfrm>
            <a:off x="7837934" y="5187101"/>
            <a:ext cx="3174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Negative Correlation</a:t>
            </a:r>
          </a:p>
          <a:p>
            <a:r>
              <a:rPr lang="en-GB" sz="2400" dirty="0">
                <a:solidFill>
                  <a:srgbClr val="FF0000"/>
                </a:solidFill>
              </a:rPr>
              <a:t>           (Weak)</a:t>
            </a:r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52818375-D684-4595-94DE-E102BECB2E29}"/>
              </a:ext>
            </a:extLst>
          </p:cNvPr>
          <p:cNvSpPr/>
          <p:nvPr/>
        </p:nvSpPr>
        <p:spPr bwMode="auto">
          <a:xfrm flipH="1" flipV="1">
            <a:off x="3287688" y="3717032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32D0489D-4456-4B89-8AEA-F727C959B673}"/>
              </a:ext>
            </a:extLst>
          </p:cNvPr>
          <p:cNvSpPr/>
          <p:nvPr/>
        </p:nvSpPr>
        <p:spPr bwMode="auto">
          <a:xfrm flipH="1" flipV="1">
            <a:off x="3503712" y="4365104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BBCE46FA-0ABE-44CC-A954-6DD7F342862A}"/>
              </a:ext>
            </a:extLst>
          </p:cNvPr>
          <p:cNvSpPr/>
          <p:nvPr/>
        </p:nvSpPr>
        <p:spPr bwMode="auto">
          <a:xfrm flipH="1" flipV="1">
            <a:off x="3719736" y="4135412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3BA79C58-6835-4F86-9398-45A2D7C80218}"/>
              </a:ext>
            </a:extLst>
          </p:cNvPr>
          <p:cNvSpPr/>
          <p:nvPr/>
        </p:nvSpPr>
        <p:spPr bwMode="auto">
          <a:xfrm flipH="1" flipV="1">
            <a:off x="4151784" y="4797152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41560730-EEAE-4937-8054-95CDD104784B}"/>
              </a:ext>
            </a:extLst>
          </p:cNvPr>
          <p:cNvSpPr/>
          <p:nvPr/>
        </p:nvSpPr>
        <p:spPr bwMode="auto">
          <a:xfrm flipH="1" flipV="1">
            <a:off x="4806938" y="4527833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64508F4F-7C8E-41AF-9B1A-41303A303024}"/>
              </a:ext>
            </a:extLst>
          </p:cNvPr>
          <p:cNvSpPr/>
          <p:nvPr/>
        </p:nvSpPr>
        <p:spPr bwMode="auto">
          <a:xfrm flipH="1" flipV="1">
            <a:off x="5231904" y="5373216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2DC31798-E6D4-4C81-BF0D-9A92D31F535B}"/>
              </a:ext>
            </a:extLst>
          </p:cNvPr>
          <p:cNvSpPr/>
          <p:nvPr/>
        </p:nvSpPr>
        <p:spPr bwMode="auto">
          <a:xfrm flipH="1" flipV="1">
            <a:off x="5406659" y="4760245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D957EC6D-DCAD-423D-85BC-B6A6D3715F13}"/>
              </a:ext>
            </a:extLst>
          </p:cNvPr>
          <p:cNvSpPr/>
          <p:nvPr/>
        </p:nvSpPr>
        <p:spPr bwMode="auto">
          <a:xfrm flipH="1" flipV="1">
            <a:off x="6066912" y="5373216"/>
            <a:ext cx="144016" cy="128360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F48ADC7-D3CF-4CAF-A916-FC553E30F4FE}"/>
              </a:ext>
            </a:extLst>
          </p:cNvPr>
          <p:cNvSpPr/>
          <p:nvPr/>
        </p:nvSpPr>
        <p:spPr bwMode="auto">
          <a:xfrm>
            <a:off x="2448288" y="1553960"/>
            <a:ext cx="6164837" cy="1188133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0452F8A-5749-43AA-BBD9-A17A52A73354}"/>
              </a:ext>
            </a:extLst>
          </p:cNvPr>
          <p:cNvSpPr/>
          <p:nvPr/>
        </p:nvSpPr>
        <p:spPr bwMode="auto">
          <a:xfrm>
            <a:off x="2495600" y="2924943"/>
            <a:ext cx="4730328" cy="333413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296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Alapértelmezett terv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242D3088D216458E0212DCF115C968" ma:contentTypeVersion="13" ma:contentTypeDescription="Create a new document." ma:contentTypeScope="" ma:versionID="dec315d4ad1de463c9cd8d1883a63030">
  <xsd:schema xmlns:xsd="http://www.w3.org/2001/XMLSchema" xmlns:xs="http://www.w3.org/2001/XMLSchema" xmlns:p="http://schemas.microsoft.com/office/2006/metadata/properties" xmlns:ns3="9ee75292-5076-4fcc-bc52-dcc754448144" xmlns:ns4="f7b00057-f5aa-46f4-8410-da255f325540" targetNamespace="http://schemas.microsoft.com/office/2006/metadata/properties" ma:root="true" ma:fieldsID="dd1e531ce6b01eaefd4a7de6ab057d9e" ns3:_="" ns4:_="">
    <xsd:import namespace="9ee75292-5076-4fcc-bc52-dcc754448144"/>
    <xsd:import namespace="f7b00057-f5aa-46f4-8410-da255f32554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75292-5076-4fcc-bc52-dcc75444814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b00057-f5aa-46f4-8410-da255f3255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26DF9-5106-4408-AEB8-21B8AFA51FB3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f7b00057-f5aa-46f4-8410-da255f325540"/>
    <ds:schemaRef ds:uri="http://purl.org/dc/terms/"/>
    <ds:schemaRef ds:uri="http://purl.org/dc/elements/1.1/"/>
    <ds:schemaRef ds:uri="9ee75292-5076-4fcc-bc52-dcc754448144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243552F-E41D-424C-8547-11ECC67B9B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BE0993-3E8D-4AAE-A529-3CB4C627C3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e75292-5076-4fcc-bc52-dcc754448144"/>
    <ds:schemaRef ds:uri="f7b00057-f5aa-46f4-8410-da255f3255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7930</TotalTime>
  <Words>3426</Words>
  <Application>Microsoft Office PowerPoint</Application>
  <PresentationFormat>Widescreen</PresentationFormat>
  <Paragraphs>421</Paragraphs>
  <Slides>32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ＭＳ Ｐゴシック</vt:lpstr>
      <vt:lpstr>Arial</vt:lpstr>
      <vt:lpstr>Times New Roman</vt:lpstr>
      <vt:lpstr>Alapértelmezett terv</vt:lpstr>
      <vt:lpstr>Supporting and Enhancing Mathematics and Statistics Unit: Scatter Graphs and Co-ordinates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Unit1</dc:title>
  <dc:creator>a</dc:creator>
  <cp:lastModifiedBy>Andrew Russell</cp:lastModifiedBy>
  <cp:revision>298</cp:revision>
  <cp:lastPrinted>2016-10-17T08:47:54Z</cp:lastPrinted>
  <dcterms:created xsi:type="dcterms:W3CDTF">2012-10-10T19:07:13Z</dcterms:created>
  <dcterms:modified xsi:type="dcterms:W3CDTF">2021-08-13T13:52:14Z</dcterms:modified>
</cp:coreProperties>
</file>