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355" r:id="rId5"/>
    <p:sldId id="283" r:id="rId6"/>
    <p:sldId id="463" r:id="rId7"/>
    <p:sldId id="472" r:id="rId8"/>
    <p:sldId id="490" r:id="rId9"/>
    <p:sldId id="462" r:id="rId10"/>
    <p:sldId id="465" r:id="rId11"/>
    <p:sldId id="470" r:id="rId12"/>
    <p:sldId id="467" r:id="rId13"/>
    <p:sldId id="468" r:id="rId14"/>
    <p:sldId id="471" r:id="rId15"/>
    <p:sldId id="473" r:id="rId16"/>
    <p:sldId id="474" r:id="rId17"/>
    <p:sldId id="475" r:id="rId18"/>
    <p:sldId id="476" r:id="rId19"/>
    <p:sldId id="477" r:id="rId20"/>
    <p:sldId id="478" r:id="rId21"/>
    <p:sldId id="491" r:id="rId22"/>
    <p:sldId id="480" r:id="rId23"/>
    <p:sldId id="481" r:id="rId24"/>
    <p:sldId id="482" r:id="rId25"/>
    <p:sldId id="484" r:id="rId26"/>
    <p:sldId id="492" r:id="rId27"/>
    <p:sldId id="485" r:id="rId28"/>
    <p:sldId id="486" r:id="rId29"/>
    <p:sldId id="488" r:id="rId30"/>
    <p:sldId id="493" r:id="rId31"/>
    <p:sldId id="489" r:id="rId32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>
      <p:cViewPr varScale="1">
        <p:scale>
          <a:sx n="67" d="100"/>
          <a:sy n="67" d="100"/>
        </p:scale>
        <p:origin x="66" y="8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68FCC49C-92F4-486F-8D45-77C86ABB1FF0}" type="datetime1">
              <a:rPr lang="en-US" altLang="en-US"/>
              <a:pPr>
                <a:defRPr/>
              </a:pPr>
              <a:t>8/13/2021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97D64321-B5A8-47E5-A609-99FAF3D09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62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508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458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684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424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621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160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435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773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5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46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782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450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533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064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70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60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740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20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30120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Enhancing and Supporting Mathematics and Data Science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0"/>
            <a:ext cx="7200800" cy="550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7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4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4385" y="1604963"/>
            <a:ext cx="2736849" cy="39751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11584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8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3379"/>
            <a:ext cx="10363200" cy="79208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680" y="306896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5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259917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2718" y="1604963"/>
            <a:ext cx="5262033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43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1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220756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AutoShape 6" descr="https://liveplymouthac.sharepoint.com/sites/u212/Logo%20files/UoP%20Logo_Centred_Colour.jpg"/>
          <p:cNvSpPr>
            <a:spLocks noChangeAspect="1" noChangeArrowheads="1"/>
          </p:cNvSpPr>
          <p:nvPr userDrawn="1"/>
        </p:nvSpPr>
        <p:spPr bwMode="auto">
          <a:xfrm>
            <a:off x="335360" y="62068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85" y="5031616"/>
            <a:ext cx="2389738" cy="182638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2207568" y="0"/>
            <a:ext cx="9984432" cy="620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5" r:id="rId1"/>
    <p:sldLayoutId id="2147484904" r:id="rId2"/>
    <p:sldLayoutId id="2147484905" r:id="rId3"/>
    <p:sldLayoutId id="2147484906" r:id="rId4"/>
    <p:sldLayoutId id="2147484907" r:id="rId5"/>
    <p:sldLayoutId id="2147484908" r:id="rId6"/>
    <p:sldLayoutId id="2147484909" r:id="rId7"/>
    <p:sldLayoutId id="2147484910" r:id="rId8"/>
    <p:sldLayoutId id="2147484911" r:id="rId9"/>
    <p:sldLayoutId id="2147484912" r:id="rId10"/>
    <p:sldLayoutId id="2147484913" r:id="rId11"/>
    <p:sldLayoutId id="214748491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+mj-lt"/>
          <a:ea typeface="+mj-ea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4B8D"/>
          </a:solidFill>
          <a:latin typeface="+mn-lt"/>
          <a:ea typeface="+mn-ea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4B8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4B8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5301208"/>
            <a:ext cx="11737304" cy="1325563"/>
          </a:xfrm>
        </p:spPr>
        <p:txBody>
          <a:bodyPr/>
          <a:lstStyle/>
          <a:p>
            <a:r>
              <a:rPr lang="en-GB" sz="3600" dirty="0"/>
              <a:t>Supporting and Enhancing Mathematics and Statistics</a:t>
            </a:r>
            <a:br>
              <a:rPr lang="en-GB" sz="3600" dirty="0"/>
            </a:br>
            <a:r>
              <a:rPr lang="en-GB" sz="3600" b="1" dirty="0"/>
              <a:t>Unit: Multiplication and Division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927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64704"/>
            <a:ext cx="972108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We now extend our multiplication to decimals</a:t>
            </a:r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Multiplying with Decimals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1AAFEE5-6068-494C-ADA1-1F3340876E0A}"/>
              </a:ext>
            </a:extLst>
          </p:cNvPr>
          <p:cNvSpPr/>
          <p:nvPr/>
        </p:nvSpPr>
        <p:spPr>
          <a:xfrm>
            <a:off x="2363038" y="1424746"/>
            <a:ext cx="49026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You know that  35 x 19 = 665</a:t>
            </a:r>
          </a:p>
          <a:p>
            <a:r>
              <a:rPr lang="en-GB" sz="2400" dirty="0"/>
              <a:t>Deduce the value of </a:t>
            </a:r>
          </a:p>
          <a:p>
            <a:pPr marL="457200" indent="-457200">
              <a:buAutoNum type="alphaLcParenBoth"/>
            </a:pPr>
            <a:r>
              <a:rPr lang="en-GB" sz="2400" dirty="0"/>
              <a:t>3.5 x 19 </a:t>
            </a:r>
          </a:p>
          <a:p>
            <a:pPr marL="457200" indent="-457200">
              <a:buAutoNum type="alphaLcParenBoth"/>
            </a:pPr>
            <a:r>
              <a:rPr lang="en-GB" sz="2400" dirty="0"/>
              <a:t>3.5 x 1.9</a:t>
            </a:r>
          </a:p>
          <a:p>
            <a:pPr marL="457200" indent="-457200">
              <a:buAutoNum type="alphaLcParenBoth"/>
            </a:pPr>
            <a:r>
              <a:rPr lang="en-GB" sz="2400" dirty="0"/>
              <a:t>350 x 1.9</a:t>
            </a:r>
          </a:p>
          <a:p>
            <a:pPr marL="457200" indent="-457200">
              <a:buAutoNum type="alphaLcParenBoth"/>
            </a:pPr>
            <a:r>
              <a:rPr lang="en-GB" sz="2400" dirty="0"/>
              <a:t>350 x 190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4E27F-A127-457B-B175-1D9DD16FA41E}"/>
              </a:ext>
            </a:extLst>
          </p:cNvPr>
          <p:cNvSpPr txBox="1"/>
          <p:nvPr/>
        </p:nvSpPr>
        <p:spPr>
          <a:xfrm>
            <a:off x="2345811" y="1143557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51636A-437D-4491-8BDD-F4931AD7E772}"/>
              </a:ext>
            </a:extLst>
          </p:cNvPr>
          <p:cNvSpPr txBox="1"/>
          <p:nvPr/>
        </p:nvSpPr>
        <p:spPr>
          <a:xfrm>
            <a:off x="5447928" y="2113415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(35 x 19) ÷ 10 = 66.5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E6EA6-325B-4CB6-B110-276A7CCFDA32}"/>
              </a:ext>
            </a:extLst>
          </p:cNvPr>
          <p:cNvSpPr/>
          <p:nvPr/>
        </p:nvSpPr>
        <p:spPr>
          <a:xfrm>
            <a:off x="5447928" y="2520171"/>
            <a:ext cx="4451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(35 x 19) ÷ 10 ÷ 10 = 6.65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BF4F86-A007-4DB6-B788-BBA5CB4364F1}"/>
              </a:ext>
            </a:extLst>
          </p:cNvPr>
          <p:cNvSpPr/>
          <p:nvPr/>
        </p:nvSpPr>
        <p:spPr>
          <a:xfrm>
            <a:off x="5481468" y="2906705"/>
            <a:ext cx="419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(35 x 19) x 10 ÷ 10 = 665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30E52-44FD-41C6-B646-3ECB266E88F6}"/>
              </a:ext>
            </a:extLst>
          </p:cNvPr>
          <p:cNvSpPr/>
          <p:nvPr/>
        </p:nvSpPr>
        <p:spPr>
          <a:xfrm>
            <a:off x="5481468" y="3295370"/>
            <a:ext cx="4556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sz="2400" dirty="0">
                <a:solidFill>
                  <a:srgbClr val="FF0000"/>
                </a:solidFill>
              </a:rPr>
              <a:t>d) (35 x 19) x 10 x 10 = 66500</a:t>
            </a:r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821154-8AC7-463E-BCAD-C6DCC1A3B4D1}"/>
              </a:ext>
            </a:extLst>
          </p:cNvPr>
          <p:cNvSpPr txBox="1"/>
          <p:nvPr/>
        </p:nvSpPr>
        <p:spPr>
          <a:xfrm>
            <a:off x="2377612" y="4420583"/>
            <a:ext cx="9499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When multiplying numbers by 10, 100, 1000.. Think about the position of the digits in the place value table and how they move 1,2,3 places to the left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EE4015-402B-4E0C-A0A8-8B3085267C94}"/>
              </a:ext>
            </a:extLst>
          </p:cNvPr>
          <p:cNvSpPr/>
          <p:nvPr/>
        </p:nvSpPr>
        <p:spPr>
          <a:xfrm>
            <a:off x="2377612" y="4015404"/>
            <a:ext cx="1239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1DD66CA3-87B5-41AA-8E4C-B7C8C78D67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3196638"/>
                  </p:ext>
                </p:extLst>
              </p:nvPr>
            </p:nvGraphicFramePr>
            <p:xfrm>
              <a:off x="7104112" y="5303614"/>
              <a:ext cx="3248928" cy="13484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28">
                      <a:extLst>
                        <a:ext uri="{9D8B030D-6E8A-4147-A177-3AD203B41FA5}">
                          <a16:colId xmlns:a16="http://schemas.microsoft.com/office/drawing/2014/main" val="2637578778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865896722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1200048214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1322042592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4170175547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30434466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62215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57934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27433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1DD66CA3-87B5-41AA-8E4C-B7C8C78D67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3196638"/>
                  </p:ext>
                </p:extLst>
              </p:nvPr>
            </p:nvGraphicFramePr>
            <p:xfrm>
              <a:off x="7104112" y="5303614"/>
              <a:ext cx="3248928" cy="13484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28">
                      <a:extLst>
                        <a:ext uri="{9D8B030D-6E8A-4147-A177-3AD203B41FA5}">
                          <a16:colId xmlns:a16="http://schemas.microsoft.com/office/drawing/2014/main" val="2637578778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865896722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1200048214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1322042592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4170175547"/>
                        </a:ext>
                      </a:extLst>
                    </a:gridCol>
                    <a:gridCol w="540060">
                      <a:extLst>
                        <a:ext uri="{9D8B030D-6E8A-4147-A177-3AD203B41FA5}">
                          <a16:colId xmlns:a16="http://schemas.microsoft.com/office/drawing/2014/main" val="3043446620"/>
                        </a:ext>
                      </a:extLst>
                    </a:gridCol>
                  </a:tblGrid>
                  <a:tr h="606806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1124" t="-5000" r="-104494" b="-1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01124" t="-5000" r="-4494" b="-1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62215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57934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274331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8B67CACD-AC10-44C8-A0DB-9FABA0273467}"/>
              </a:ext>
            </a:extLst>
          </p:cNvPr>
          <p:cNvSpPr txBox="1"/>
          <p:nvPr/>
        </p:nvSpPr>
        <p:spPr>
          <a:xfrm>
            <a:off x="3459141" y="582603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5.87 x 1000 =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37D25F-5335-4966-9D27-B04BFEFDC8F7}"/>
              </a:ext>
            </a:extLst>
          </p:cNvPr>
          <p:cNvSpPr txBox="1"/>
          <p:nvPr/>
        </p:nvSpPr>
        <p:spPr>
          <a:xfrm>
            <a:off x="9115596" y="584246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BA1104-B255-4866-B76C-6DAF830926FF}"/>
              </a:ext>
            </a:extLst>
          </p:cNvPr>
          <p:cNvSpPr txBox="1"/>
          <p:nvPr/>
        </p:nvSpPr>
        <p:spPr>
          <a:xfrm>
            <a:off x="9115596" y="523731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1376DC1-1465-49A5-9F51-83042184EE56}"/>
              </a:ext>
            </a:extLst>
          </p:cNvPr>
          <p:cNvSpPr/>
          <p:nvPr/>
        </p:nvSpPr>
        <p:spPr bwMode="auto">
          <a:xfrm rot="10800000">
            <a:off x="4297251" y="6350634"/>
            <a:ext cx="171453" cy="14049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6A1650C3-5AAC-45EF-979C-626825030119}"/>
              </a:ext>
            </a:extLst>
          </p:cNvPr>
          <p:cNvSpPr/>
          <p:nvPr/>
        </p:nvSpPr>
        <p:spPr bwMode="auto">
          <a:xfrm rot="10800000">
            <a:off x="4620752" y="6335641"/>
            <a:ext cx="171453" cy="14049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A3BE89C-A8C8-4B65-8AE4-CDC17693190D}"/>
              </a:ext>
            </a:extLst>
          </p:cNvPr>
          <p:cNvSpPr/>
          <p:nvPr/>
        </p:nvSpPr>
        <p:spPr bwMode="auto">
          <a:xfrm rot="10800000">
            <a:off x="4963004" y="6350635"/>
            <a:ext cx="171453" cy="14049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82AA6E-4A24-4461-AE05-36D2454E43A8}"/>
              </a:ext>
            </a:extLst>
          </p:cNvPr>
          <p:cNvSpPr txBox="1"/>
          <p:nvPr/>
        </p:nvSpPr>
        <p:spPr>
          <a:xfrm>
            <a:off x="5447928" y="622614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 Jumps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DE461F-9A94-4A47-BF88-960F9A4094B6}"/>
              </a:ext>
            </a:extLst>
          </p:cNvPr>
          <p:cNvSpPr/>
          <p:nvPr/>
        </p:nvSpPr>
        <p:spPr>
          <a:xfrm>
            <a:off x="5447928" y="5814921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5870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76662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8" grpId="0" animBg="1"/>
      <p:bldP spid="23" grpId="0" animBg="1"/>
      <p:bldP spid="24" grpId="0" animBg="1"/>
      <p:bldP spid="19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3: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54CB77-C238-4864-B88E-1908695FA078}"/>
              </a:ext>
            </a:extLst>
          </p:cNvPr>
          <p:cNvSpPr txBox="1"/>
          <p:nvPr/>
        </p:nvSpPr>
        <p:spPr>
          <a:xfrm>
            <a:off x="2495600" y="788035"/>
            <a:ext cx="1628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Exercise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39491-29DB-4366-8F71-86DEE5295F94}"/>
              </a:ext>
            </a:extLst>
          </p:cNvPr>
          <p:cNvSpPr txBox="1"/>
          <p:nvPr/>
        </p:nvSpPr>
        <p:spPr>
          <a:xfrm>
            <a:off x="2472776" y="1193445"/>
            <a:ext cx="90958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1. Work out the following, using a quick method such as the place value table.</a:t>
            </a:r>
          </a:p>
          <a:p>
            <a:pPr marL="457200" indent="-457200">
              <a:buAutoNum type="alphaLcParenBoth"/>
            </a:pPr>
            <a:r>
              <a:rPr lang="en-GB" sz="2400" dirty="0"/>
              <a:t>6 x 10</a:t>
            </a:r>
          </a:p>
          <a:p>
            <a:r>
              <a:rPr lang="en-GB" sz="2400" dirty="0"/>
              <a:t>(b) 0.7 x 10</a:t>
            </a:r>
          </a:p>
          <a:p>
            <a:r>
              <a:rPr lang="en-GB" sz="2400" dirty="0"/>
              <a:t>(c) 12.2 x 100</a:t>
            </a:r>
          </a:p>
          <a:p>
            <a:r>
              <a:rPr lang="en-GB" sz="2400" dirty="0"/>
              <a:t>(d) 112 x 10</a:t>
            </a:r>
          </a:p>
          <a:p>
            <a:r>
              <a:rPr lang="en-GB" sz="2400" dirty="0"/>
              <a:t>(e) 1.47 x 1000</a:t>
            </a:r>
          </a:p>
          <a:p>
            <a:r>
              <a:rPr lang="en-GB" sz="2400" dirty="0"/>
              <a:t>(f) 18.41 x 10</a:t>
            </a:r>
          </a:p>
          <a:p>
            <a:pPr marL="457200" indent="-457200">
              <a:buAutoNum type="arabicPeriod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08BFC-9189-4487-A842-34D2062C4BCC}"/>
              </a:ext>
            </a:extLst>
          </p:cNvPr>
          <p:cNvSpPr txBox="1"/>
          <p:nvPr/>
        </p:nvSpPr>
        <p:spPr>
          <a:xfrm>
            <a:off x="6744072" y="1995544"/>
            <a:ext cx="2473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</a:t>
            </a:r>
            <a:r>
              <a:rPr lang="en-GB" sz="2400" dirty="0"/>
              <a:t>g) 2 x 3.3 x 5</a:t>
            </a:r>
          </a:p>
          <a:p>
            <a:r>
              <a:rPr lang="en-GB" sz="2400" dirty="0"/>
              <a:t>(h) 2 x 62 x 50</a:t>
            </a:r>
          </a:p>
          <a:p>
            <a:r>
              <a:rPr lang="en-GB" sz="2400" dirty="0"/>
              <a:t>(I) 1.4 x 5 x 2</a:t>
            </a:r>
          </a:p>
          <a:p>
            <a:r>
              <a:rPr lang="en-GB" sz="2400" dirty="0"/>
              <a:t>(j) 2.35 x 50 x 20</a:t>
            </a:r>
          </a:p>
          <a:p>
            <a:r>
              <a:rPr lang="en-GB" sz="2400" dirty="0"/>
              <a:t>(k) 200 x 724 x 5</a:t>
            </a:r>
          </a:p>
          <a:p>
            <a:r>
              <a:rPr lang="en-GB" sz="2400" dirty="0"/>
              <a:t>(l) 500 x 1.3 x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09DBB4-45A5-4F52-A29C-38C4AECF2995}"/>
              </a:ext>
            </a:extLst>
          </p:cNvPr>
          <p:cNvSpPr txBox="1"/>
          <p:nvPr/>
        </p:nvSpPr>
        <p:spPr>
          <a:xfrm>
            <a:off x="2535180" y="4280727"/>
            <a:ext cx="507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2. Find using Long Multiplication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65DCE9-BC40-4B18-A2D2-696BBEA7B0E1}"/>
              </a:ext>
            </a:extLst>
          </p:cNvPr>
          <p:cNvSpPr txBox="1"/>
          <p:nvPr/>
        </p:nvSpPr>
        <p:spPr>
          <a:xfrm>
            <a:off x="2495600" y="4742392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3 x 0.8 </a:t>
            </a:r>
          </a:p>
          <a:p>
            <a:pPr marL="457200" indent="-457200">
              <a:buAutoNum type="alphaLcParenBoth"/>
            </a:pPr>
            <a:r>
              <a:rPr lang="en-GB" sz="2400" dirty="0"/>
              <a:t>5 x 0.7 </a:t>
            </a:r>
          </a:p>
          <a:p>
            <a:pPr marL="457200" indent="-457200">
              <a:buAutoNum type="alphaLcParenBoth"/>
            </a:pPr>
            <a:r>
              <a:rPr lang="en-GB" sz="2400" dirty="0"/>
              <a:t>3 x 2.6 </a:t>
            </a:r>
          </a:p>
          <a:p>
            <a:pPr marL="457200" indent="-457200">
              <a:buAutoNum type="alphaLcParenBoth"/>
            </a:pPr>
            <a:r>
              <a:rPr lang="en-GB" sz="2400" dirty="0"/>
              <a:t>9 x 1.2</a:t>
            </a:r>
          </a:p>
          <a:p>
            <a:pPr marL="457200" indent="-457200">
              <a:buAutoNum type="alphaLcParenBoth"/>
            </a:pPr>
            <a:r>
              <a:rPr lang="en-GB" sz="2400" dirty="0"/>
              <a:t>16 x 1.5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58B0FC-F607-4172-ACF0-C7B88B5F8F2A}"/>
              </a:ext>
            </a:extLst>
          </p:cNvPr>
          <p:cNvSpPr txBox="1"/>
          <p:nvPr/>
        </p:nvSpPr>
        <p:spPr>
          <a:xfrm>
            <a:off x="5567384" y="4757018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(f) 81 x 7.9</a:t>
            </a:r>
          </a:p>
          <a:p>
            <a:r>
              <a:rPr lang="en-GB" sz="2400" dirty="0"/>
              <a:t>(g) 2.1 x 3.2</a:t>
            </a:r>
          </a:p>
          <a:p>
            <a:r>
              <a:rPr lang="en-GB" sz="2400" dirty="0"/>
              <a:t>(h) 5.6 x 7.2</a:t>
            </a:r>
          </a:p>
          <a:p>
            <a:r>
              <a:rPr lang="en-GB" sz="2400" dirty="0"/>
              <a:t>(I) 8.4 x 2.1</a:t>
            </a:r>
          </a:p>
          <a:p>
            <a:r>
              <a:rPr lang="en-GB" sz="2400" dirty="0"/>
              <a:t>(j) 9.2 x 1.8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2B5BF-1F9F-4221-AD01-6BFF656EB981}"/>
              </a:ext>
            </a:extLst>
          </p:cNvPr>
          <p:cNvSpPr txBox="1"/>
          <p:nvPr/>
        </p:nvSpPr>
        <p:spPr>
          <a:xfrm>
            <a:off x="8794477" y="4722217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(k) 1.2 x 6.2</a:t>
            </a:r>
          </a:p>
          <a:p>
            <a:r>
              <a:rPr lang="en-GB" sz="2400" dirty="0"/>
              <a:t>(l) 2.47 x 1.6</a:t>
            </a:r>
          </a:p>
          <a:p>
            <a:r>
              <a:rPr lang="en-GB" sz="2400" dirty="0"/>
              <a:t>(m) 3.25 x 11.1</a:t>
            </a:r>
          </a:p>
          <a:p>
            <a:r>
              <a:rPr lang="en-GB" sz="2400" dirty="0"/>
              <a:t>(n) 3.42 x 6.19</a:t>
            </a:r>
          </a:p>
          <a:p>
            <a:r>
              <a:rPr lang="en-GB" sz="2400" dirty="0"/>
              <a:t>(o) 7.24 x 5.16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0E907C-BAA4-4516-AD19-1C690F637898}"/>
              </a:ext>
            </a:extLst>
          </p:cNvPr>
          <p:cNvSpPr txBox="1"/>
          <p:nvPr/>
        </p:nvSpPr>
        <p:spPr>
          <a:xfrm>
            <a:off x="5141991" y="1910143"/>
            <a:ext cx="681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DF2CEC-24AF-4554-94EE-BCC941E299E8}"/>
              </a:ext>
            </a:extLst>
          </p:cNvPr>
          <p:cNvSpPr/>
          <p:nvPr/>
        </p:nvSpPr>
        <p:spPr>
          <a:xfrm>
            <a:off x="5165668" y="231168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47D801-03D1-4855-898D-FBA7538CCF5A}"/>
              </a:ext>
            </a:extLst>
          </p:cNvPr>
          <p:cNvSpPr/>
          <p:nvPr/>
        </p:nvSpPr>
        <p:spPr>
          <a:xfrm>
            <a:off x="5165668" y="271917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1220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91E4E4-D5AF-4672-9DFD-B90A0043DDE5}"/>
              </a:ext>
            </a:extLst>
          </p:cNvPr>
          <p:cNvSpPr/>
          <p:nvPr/>
        </p:nvSpPr>
        <p:spPr>
          <a:xfrm>
            <a:off x="5165668" y="3057602"/>
            <a:ext cx="847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1120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DBC651-A257-4717-BFE2-5C1BC4B33F8E}"/>
              </a:ext>
            </a:extLst>
          </p:cNvPr>
          <p:cNvSpPr/>
          <p:nvPr/>
        </p:nvSpPr>
        <p:spPr>
          <a:xfrm>
            <a:off x="5165668" y="3416300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1470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CFF3BC-F404-4546-B019-85DAB371A74F}"/>
              </a:ext>
            </a:extLst>
          </p:cNvPr>
          <p:cNvSpPr/>
          <p:nvPr/>
        </p:nvSpPr>
        <p:spPr>
          <a:xfrm>
            <a:off x="5165668" y="3781400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184.1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9884A-4A58-442A-9B30-545602CC95BE}"/>
              </a:ext>
            </a:extLst>
          </p:cNvPr>
          <p:cNvSpPr/>
          <p:nvPr/>
        </p:nvSpPr>
        <p:spPr>
          <a:xfrm>
            <a:off x="9240816" y="199905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F0D4E8-552E-4A18-A287-82EF52E400D8}"/>
              </a:ext>
            </a:extLst>
          </p:cNvPr>
          <p:cNvSpPr/>
          <p:nvPr/>
        </p:nvSpPr>
        <p:spPr>
          <a:xfrm>
            <a:off x="9223822" y="233437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6200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4A5F78-5D01-4DD4-AD08-821547661CED}"/>
              </a:ext>
            </a:extLst>
          </p:cNvPr>
          <p:cNvSpPr/>
          <p:nvPr/>
        </p:nvSpPr>
        <p:spPr>
          <a:xfrm>
            <a:off x="9240816" y="272693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596F6F-A298-465F-8940-1DBA62792222}"/>
              </a:ext>
            </a:extLst>
          </p:cNvPr>
          <p:cNvSpPr/>
          <p:nvPr/>
        </p:nvSpPr>
        <p:spPr>
          <a:xfrm>
            <a:off x="9266132" y="3083710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2350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66279A-ED56-4511-AE55-635A9A642589}"/>
              </a:ext>
            </a:extLst>
          </p:cNvPr>
          <p:cNvSpPr/>
          <p:nvPr/>
        </p:nvSpPr>
        <p:spPr>
          <a:xfrm>
            <a:off x="9281007" y="3512741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724000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6F24F9-012D-4A6A-8632-DFFB131F6B7D}"/>
              </a:ext>
            </a:extLst>
          </p:cNvPr>
          <p:cNvSpPr/>
          <p:nvPr/>
        </p:nvSpPr>
        <p:spPr>
          <a:xfrm>
            <a:off x="9284412" y="3869513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1300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92854D-F5F7-47BA-BCD0-18EBFB61F763}"/>
              </a:ext>
            </a:extLst>
          </p:cNvPr>
          <p:cNvSpPr/>
          <p:nvPr/>
        </p:nvSpPr>
        <p:spPr>
          <a:xfrm>
            <a:off x="4247903" y="4783873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2.4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0A22254-1D56-4B28-BD8B-6F4A032C6B2A}"/>
              </a:ext>
            </a:extLst>
          </p:cNvPr>
          <p:cNvSpPr/>
          <p:nvPr/>
        </p:nvSpPr>
        <p:spPr>
          <a:xfrm>
            <a:off x="4260873" y="518538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83D463-861D-4A13-A611-2A240CB7A233}"/>
              </a:ext>
            </a:extLst>
          </p:cNvPr>
          <p:cNvSpPr/>
          <p:nvPr/>
        </p:nvSpPr>
        <p:spPr>
          <a:xfrm>
            <a:off x="4255444" y="553018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7.8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F32820-34D0-4C83-929C-3ACADBEF23C4}"/>
              </a:ext>
            </a:extLst>
          </p:cNvPr>
          <p:cNvSpPr/>
          <p:nvPr/>
        </p:nvSpPr>
        <p:spPr>
          <a:xfrm>
            <a:off x="4124520" y="5896569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10.8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72A8EB3-84CD-4ECC-9EF2-A630BD173290}"/>
              </a:ext>
            </a:extLst>
          </p:cNvPr>
          <p:cNvSpPr/>
          <p:nvPr/>
        </p:nvSpPr>
        <p:spPr>
          <a:xfrm>
            <a:off x="4353632" y="626295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E78B3D-5FFE-4D8E-AF91-06ADCE27FE4F}"/>
              </a:ext>
            </a:extLst>
          </p:cNvPr>
          <p:cNvSpPr/>
          <p:nvPr/>
        </p:nvSpPr>
        <p:spPr>
          <a:xfrm>
            <a:off x="7738917" y="4747714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639.9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E6EF56-AED8-495E-A8CA-2F808A4BD737}"/>
              </a:ext>
            </a:extLst>
          </p:cNvPr>
          <p:cNvSpPr/>
          <p:nvPr/>
        </p:nvSpPr>
        <p:spPr>
          <a:xfrm>
            <a:off x="7763416" y="514782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6.72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D89C645-944B-406B-B07B-A00B3E842763}"/>
              </a:ext>
            </a:extLst>
          </p:cNvPr>
          <p:cNvSpPr/>
          <p:nvPr/>
        </p:nvSpPr>
        <p:spPr>
          <a:xfrm>
            <a:off x="7763416" y="552259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40.32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70746C-6073-4712-BE4C-F409B78C6C08}"/>
              </a:ext>
            </a:extLst>
          </p:cNvPr>
          <p:cNvSpPr/>
          <p:nvPr/>
        </p:nvSpPr>
        <p:spPr>
          <a:xfrm>
            <a:off x="7738916" y="5884573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17.64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942908-EDFE-4150-8CBB-D6CEC7F05632}"/>
              </a:ext>
            </a:extLst>
          </p:cNvPr>
          <p:cNvSpPr/>
          <p:nvPr/>
        </p:nvSpPr>
        <p:spPr>
          <a:xfrm>
            <a:off x="7714416" y="6201586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16.56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6416AD-23AD-4416-AAFD-7145FE566590}"/>
              </a:ext>
            </a:extLst>
          </p:cNvPr>
          <p:cNvSpPr/>
          <p:nvPr/>
        </p:nvSpPr>
        <p:spPr>
          <a:xfrm>
            <a:off x="11128721" y="467065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7.44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A10D0B-D374-4FCA-92B4-AF485A9AAA22}"/>
              </a:ext>
            </a:extLst>
          </p:cNvPr>
          <p:cNvSpPr/>
          <p:nvPr/>
        </p:nvSpPr>
        <p:spPr>
          <a:xfrm>
            <a:off x="11030091" y="5052367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3.952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6412411-5EA4-4821-B3BC-30120B2094A2}"/>
              </a:ext>
            </a:extLst>
          </p:cNvPr>
          <p:cNvSpPr/>
          <p:nvPr/>
        </p:nvSpPr>
        <p:spPr>
          <a:xfrm>
            <a:off x="10894338" y="543372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36.075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30FD48B-624D-4B37-9A56-CA93008CBA21}"/>
              </a:ext>
            </a:extLst>
          </p:cNvPr>
          <p:cNvSpPr/>
          <p:nvPr/>
        </p:nvSpPr>
        <p:spPr>
          <a:xfrm>
            <a:off x="10913243" y="580077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21.168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8F10C6-1580-4EE7-B029-3AEA1DB73087}"/>
              </a:ext>
            </a:extLst>
          </p:cNvPr>
          <p:cNvSpPr/>
          <p:nvPr/>
        </p:nvSpPr>
        <p:spPr>
          <a:xfrm>
            <a:off x="10930808" y="6175029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37.3584</a:t>
            </a:r>
          </a:p>
        </p:txBody>
      </p:sp>
    </p:spTree>
    <p:extLst>
      <p:ext uri="{BB962C8B-B14F-4D97-AF65-F5344CB8AC3E}">
        <p14:creationId xmlns:p14="http://schemas.microsoft.com/office/powerpoint/2010/main" val="1561250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3: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third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We can now see how multiplication helps when solving problems in context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Problems involving Multiplication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0DB3CB-2487-4C24-860C-4EE17E71DEB4}"/>
              </a:ext>
            </a:extLst>
          </p:cNvPr>
          <p:cNvSpPr txBox="1"/>
          <p:nvPr/>
        </p:nvSpPr>
        <p:spPr>
          <a:xfrm>
            <a:off x="2364543" y="159196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C9DFE4-C56D-4890-89DA-5B44CC5F483E}"/>
              </a:ext>
            </a:extLst>
          </p:cNvPr>
          <p:cNvSpPr/>
          <p:nvPr/>
        </p:nvSpPr>
        <p:spPr>
          <a:xfrm>
            <a:off x="2364542" y="1977789"/>
            <a:ext cx="9186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a train there are 6 coaches each with 68 seats and two coaches each with 42 seats.  What is the total seating capacity of the train?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867D7B-AE71-4753-B929-DFFFBFEA9B36}"/>
              </a:ext>
            </a:extLst>
          </p:cNvPr>
          <p:cNvSpPr txBox="1"/>
          <p:nvPr/>
        </p:nvSpPr>
        <p:spPr>
          <a:xfrm>
            <a:off x="4694477" y="297900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 x 68 + 2 x 42 = 408 + 84 = 492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02DE3-E7C7-4E1A-B111-995DD80AF45D}"/>
              </a:ext>
            </a:extLst>
          </p:cNvPr>
          <p:cNvSpPr/>
          <p:nvPr/>
        </p:nvSpPr>
        <p:spPr>
          <a:xfrm>
            <a:off x="2423592" y="3389579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1EA4C-F9D7-42F7-B6E0-9791935B6B23}"/>
              </a:ext>
            </a:extLst>
          </p:cNvPr>
          <p:cNvSpPr/>
          <p:nvPr/>
        </p:nvSpPr>
        <p:spPr>
          <a:xfrm>
            <a:off x="2439621" y="3818927"/>
            <a:ext cx="6704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Find the cost of 12 lunches, each costing £3.29.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D986D5-F5FF-4898-B96C-D328593066EE}"/>
              </a:ext>
            </a:extLst>
          </p:cNvPr>
          <p:cNvSpPr txBox="1"/>
          <p:nvPr/>
        </p:nvSpPr>
        <p:spPr>
          <a:xfrm>
            <a:off x="10113560" y="2926938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  <a:r>
              <a:rPr lang="en-GB" sz="2400" dirty="0">
                <a:solidFill>
                  <a:srgbClr val="FF0000"/>
                </a:solidFill>
              </a:rPr>
              <a:t>£3.29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  x   12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3290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     658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£39.48</a:t>
            </a:r>
            <a:r>
              <a:rPr lang="en-GB" sz="2400" u="sng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0BB88D-DB33-4443-8E0F-32A9EB472E5A}"/>
              </a:ext>
            </a:extLst>
          </p:cNvPr>
          <p:cNvSpPr/>
          <p:nvPr/>
        </p:nvSpPr>
        <p:spPr>
          <a:xfrm>
            <a:off x="2439621" y="4651458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5FC06E-ACA4-43B7-9611-7A65ABAD5072}"/>
              </a:ext>
            </a:extLst>
          </p:cNvPr>
          <p:cNvSpPr/>
          <p:nvPr/>
        </p:nvSpPr>
        <p:spPr>
          <a:xfrm>
            <a:off x="2423592" y="5043738"/>
            <a:ext cx="8965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It costs £9 to go on a school trip.  A class of 28 children all go on the trip. How much do they pay in total?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C09114-CF38-48D0-97E1-D8549FC9324C}"/>
              </a:ext>
            </a:extLst>
          </p:cNvPr>
          <p:cNvSpPr/>
          <p:nvPr/>
        </p:nvSpPr>
        <p:spPr>
          <a:xfrm>
            <a:off x="10189626" y="5466092"/>
            <a:ext cx="1152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   28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  x 9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£252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342837-C5F6-4DB5-962D-6F0E90FA4076}"/>
              </a:ext>
            </a:extLst>
          </p:cNvPr>
          <p:cNvSpPr txBox="1"/>
          <p:nvPr/>
        </p:nvSpPr>
        <p:spPr>
          <a:xfrm>
            <a:off x="7104112" y="606625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£9 x 28 = £252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C34788-C147-4A83-A6B6-D0F2836083DE}"/>
              </a:ext>
            </a:extLst>
          </p:cNvPr>
          <p:cNvSpPr txBox="1"/>
          <p:nvPr/>
        </p:nvSpPr>
        <p:spPr>
          <a:xfrm>
            <a:off x="6384032" y="4389848"/>
            <a:ext cx="290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£3.29 x 12 = £39.48</a:t>
            </a:r>
          </a:p>
        </p:txBody>
      </p:sp>
    </p:spTree>
    <p:extLst>
      <p:ext uri="{BB962C8B-B14F-4D97-AF65-F5344CB8AC3E}">
        <p14:creationId xmlns:p14="http://schemas.microsoft.com/office/powerpoint/2010/main" val="1392417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14136" y="692696"/>
            <a:ext cx="9977864" cy="67403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r>
              <a:rPr lang="en-GB" sz="2400" dirty="0"/>
              <a:t>Chocolate bars are packed in boxes.  Each box contains 24 bars.  Mrs Patel buys 8 boxes for the tuck shop.  How many bars does she buy?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2"/>
              <a:defRPr/>
            </a:pPr>
            <a:r>
              <a:rPr lang="en-GB" sz="2400" dirty="0"/>
              <a:t>A train has 8 carriages.  There are 52 seats in each carriage.  How many seats are there on the train?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2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3"/>
              <a:defRPr/>
            </a:pPr>
            <a:r>
              <a:rPr lang="en-GB" sz="2400" dirty="0"/>
              <a:t>A milk crate contains 24 bottles of milk.  There are 32 crates on a milk float. How many bottles are there on the milk float?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3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4"/>
              <a:defRPr/>
            </a:pPr>
            <a:r>
              <a:rPr lang="en-GB" sz="2400" dirty="0"/>
              <a:t>Matthew organises a trip to a concert.  He buys 32 tickets which cost £35 each.  How much does he spend on the tickets?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4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5.	  Shamil helps his parents build a patio.  It is rectangular.  There are 12 slabs along one side and 18 along the other side.  How many slabs are there in the patio?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Problems involving Multiplication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D3A072-C3BE-4E74-8A18-37DB8185250D}"/>
              </a:ext>
            </a:extLst>
          </p:cNvPr>
          <p:cNvSpPr txBox="1"/>
          <p:nvPr/>
        </p:nvSpPr>
        <p:spPr>
          <a:xfrm>
            <a:off x="9048328" y="1484784"/>
            <a:ext cx="291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24 x 8 = 192 bars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4B12C4-88CD-4CC5-89E1-C5DF0979A273}"/>
              </a:ext>
            </a:extLst>
          </p:cNvPr>
          <p:cNvSpPr/>
          <p:nvPr/>
        </p:nvSpPr>
        <p:spPr>
          <a:xfrm>
            <a:off x="9048328" y="2609990"/>
            <a:ext cx="2792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52 x 8 = 416  seats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4B42B0-2FC7-420E-A40E-737E2F9BE5E1}"/>
              </a:ext>
            </a:extLst>
          </p:cNvPr>
          <p:cNvSpPr/>
          <p:nvPr/>
        </p:nvSpPr>
        <p:spPr>
          <a:xfrm>
            <a:off x="8980024" y="3969590"/>
            <a:ext cx="3050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24 x 32 = 768 bottles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228FBC-400E-4195-A98A-F7F5A5E8AD24}"/>
              </a:ext>
            </a:extLst>
          </p:cNvPr>
          <p:cNvSpPr/>
          <p:nvPr/>
        </p:nvSpPr>
        <p:spPr>
          <a:xfrm>
            <a:off x="9048328" y="5094796"/>
            <a:ext cx="2550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£35 x 32 = £1120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21DCD-8733-47BE-BF8A-2FEDBFA54644}"/>
              </a:ext>
            </a:extLst>
          </p:cNvPr>
          <p:cNvSpPr/>
          <p:nvPr/>
        </p:nvSpPr>
        <p:spPr>
          <a:xfrm>
            <a:off x="9075959" y="6263900"/>
            <a:ext cx="2863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 x 18 = 216 slabs</a:t>
            </a:r>
          </a:p>
        </p:txBody>
      </p:sp>
    </p:spTree>
    <p:extLst>
      <p:ext uri="{BB962C8B-B14F-4D97-AF65-F5344CB8AC3E}">
        <p14:creationId xmlns:p14="http://schemas.microsoft.com/office/powerpoint/2010/main" val="32070715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14136" y="692696"/>
            <a:ext cx="9984432" cy="60016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AutoNum type="arabicPeriod" startAt="6"/>
              <a:defRPr/>
            </a:pPr>
            <a:r>
              <a:rPr lang="en-GB" sz="2400" dirty="0"/>
              <a:t>A burger costs £1.29.  Find the cost of 10 burgers.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6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7"/>
              <a:defRPr/>
            </a:pPr>
            <a:r>
              <a:rPr lang="en-GB" sz="2400" dirty="0"/>
              <a:t>Alex earns £2.54 each day for his paper round.  How much does he earn in 6 days?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7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8"/>
              <a:defRPr/>
            </a:pPr>
            <a:r>
              <a:rPr lang="en-GB" sz="2400" dirty="0"/>
              <a:t>A meal for an adult costs £4.99 and a meal for a child costs £2.25.  Find the total cost of 2 adult and 4 child meals.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8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9"/>
              <a:defRPr/>
            </a:pPr>
            <a:r>
              <a:rPr lang="en-GB" sz="2400" dirty="0"/>
              <a:t>Rope is sold for £1.28 per metre.  Find the cost of 10 metres of rope.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9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10"/>
              <a:defRPr/>
            </a:pPr>
            <a:r>
              <a:rPr lang="en-GB" sz="2400" dirty="0"/>
              <a:t>The price of a carpet is £4.99 per square metre.  Find the cost of 8 square metres of carpet.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10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11.	Chain is sold for £2.44 per metre.  Find the cost of 3.2 metres of chain.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4: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443A50-38D5-4CDD-9C74-F30BF669F892}"/>
              </a:ext>
            </a:extLst>
          </p:cNvPr>
          <p:cNvSpPr txBox="1"/>
          <p:nvPr/>
        </p:nvSpPr>
        <p:spPr>
          <a:xfrm>
            <a:off x="10823848" y="77275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£12.90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1EF414-2C9C-4185-BBF4-243FD20AD0F5}"/>
              </a:ext>
            </a:extLst>
          </p:cNvPr>
          <p:cNvSpPr/>
          <p:nvPr/>
        </p:nvSpPr>
        <p:spPr>
          <a:xfrm>
            <a:off x="9264352" y="1916832"/>
            <a:ext cx="2743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£2.54 x 6 = £15.24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37BF81-0ED1-4661-8EAB-6720B45A78BE}"/>
              </a:ext>
            </a:extLst>
          </p:cNvPr>
          <p:cNvSpPr/>
          <p:nvPr/>
        </p:nvSpPr>
        <p:spPr>
          <a:xfrm>
            <a:off x="5382675" y="3249987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(£4.99 x 2 ) + (£2.25 x 4) = £9.98 + £9 = £18.98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BFFAC7-AC2E-404D-9665-37CDDEB3F0AE}"/>
              </a:ext>
            </a:extLst>
          </p:cNvPr>
          <p:cNvSpPr/>
          <p:nvPr/>
        </p:nvSpPr>
        <p:spPr>
          <a:xfrm>
            <a:off x="10834239" y="4005064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£12.80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B26BB0-3659-4263-A031-4E089B513292}"/>
              </a:ext>
            </a:extLst>
          </p:cNvPr>
          <p:cNvSpPr/>
          <p:nvPr/>
        </p:nvSpPr>
        <p:spPr>
          <a:xfrm>
            <a:off x="9157702" y="4760141"/>
            <a:ext cx="2828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£4.99 x 8 = £ 39.92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F2ADC6-A414-4B71-84DF-081E12C0805A}"/>
              </a:ext>
            </a:extLst>
          </p:cNvPr>
          <p:cNvSpPr/>
          <p:nvPr/>
        </p:nvSpPr>
        <p:spPr>
          <a:xfrm>
            <a:off x="9249570" y="6038110"/>
            <a:ext cx="2828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£2.44 x 3.2 = £7.81</a:t>
            </a:r>
          </a:p>
        </p:txBody>
      </p:sp>
    </p:spTree>
    <p:extLst>
      <p:ext uri="{BB962C8B-B14F-4D97-AF65-F5344CB8AC3E}">
        <p14:creationId xmlns:p14="http://schemas.microsoft.com/office/powerpoint/2010/main" val="15489419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4: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fourth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192433" y="764704"/>
            <a:ext cx="9984432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The process of division is multiplication in reverse.  So, since  4×3 =12,  then 12 ÷ 4 = 3  and  12 ÷ 3 = 4.  You also need to remember the order in which operations must be carried out, which can be summarised by  BODMAS: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Mental Division with Whole Numbers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DE670F-7099-4E98-9E18-811BF64CCABF}"/>
              </a:ext>
            </a:extLst>
          </p:cNvPr>
          <p:cNvSpPr/>
          <p:nvPr/>
        </p:nvSpPr>
        <p:spPr>
          <a:xfrm>
            <a:off x="5057155" y="2018064"/>
            <a:ext cx="206498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B</a:t>
            </a:r>
            <a:r>
              <a:rPr lang="en-GB" sz="2400" dirty="0"/>
              <a:t>rackets  first</a:t>
            </a:r>
          </a:p>
          <a:p>
            <a:r>
              <a:rPr lang="en-GB" sz="2400" b="1" dirty="0"/>
              <a:t>O</a:t>
            </a:r>
            <a:r>
              <a:rPr lang="en-GB" sz="2400" dirty="0"/>
              <a:t> divide</a:t>
            </a:r>
          </a:p>
          <a:p>
            <a:r>
              <a:rPr lang="en-GB" sz="2400" b="1" dirty="0"/>
              <a:t>M</a:t>
            </a:r>
            <a:r>
              <a:rPr lang="en-GB" sz="2400" dirty="0"/>
              <a:t>ultiply </a:t>
            </a:r>
          </a:p>
          <a:p>
            <a:r>
              <a:rPr lang="en-GB" sz="2400" b="1" dirty="0"/>
              <a:t>A</a:t>
            </a:r>
            <a:r>
              <a:rPr lang="en-GB" sz="2400" dirty="0"/>
              <a:t>dd </a:t>
            </a:r>
          </a:p>
          <a:p>
            <a:r>
              <a:rPr lang="en-GB" sz="2400" b="1" dirty="0"/>
              <a:t>S</a:t>
            </a:r>
            <a:r>
              <a:rPr lang="en-GB" sz="2400" dirty="0"/>
              <a:t>ubtract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2CCCA-2635-4EB4-8A06-899ED904F13F}"/>
              </a:ext>
            </a:extLst>
          </p:cNvPr>
          <p:cNvSpPr txBox="1"/>
          <p:nvPr/>
        </p:nvSpPr>
        <p:spPr>
          <a:xfrm>
            <a:off x="2423592" y="379978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688E01-1C26-4BC3-B885-A77CFED84C2D}"/>
              </a:ext>
            </a:extLst>
          </p:cNvPr>
          <p:cNvSpPr txBox="1"/>
          <p:nvPr/>
        </p:nvSpPr>
        <p:spPr>
          <a:xfrm>
            <a:off x="2423592" y="412046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16 x 2 + 3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8B65C1-D4A4-4869-AD79-5291FF2FFA62}"/>
              </a:ext>
            </a:extLst>
          </p:cNvPr>
          <p:cNvSpPr txBox="1"/>
          <p:nvPr/>
        </p:nvSpPr>
        <p:spPr>
          <a:xfrm>
            <a:off x="5760342" y="4139037"/>
            <a:ext cx="26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32 + 3 = 35  </a:t>
            </a:r>
            <a:r>
              <a:rPr lang="en-GB" sz="2400" b="1" dirty="0">
                <a:solidFill>
                  <a:srgbClr val="FF0000"/>
                </a:solidFill>
              </a:rPr>
              <a:t>MA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AA6188-BCFD-4C38-90D7-442C1F527FDA}"/>
              </a:ext>
            </a:extLst>
          </p:cNvPr>
          <p:cNvSpPr/>
          <p:nvPr/>
        </p:nvSpPr>
        <p:spPr>
          <a:xfrm>
            <a:off x="2430487" y="451167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E91D7C-A830-40FF-AB5E-382EDA7BC573}"/>
              </a:ext>
            </a:extLst>
          </p:cNvPr>
          <p:cNvSpPr txBox="1"/>
          <p:nvPr/>
        </p:nvSpPr>
        <p:spPr>
          <a:xfrm>
            <a:off x="2402871" y="484668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Show that 16 x 2 + 3 = 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A8466F-746F-4F9C-925F-42391377567C}"/>
              </a:ext>
            </a:extLst>
          </p:cNvPr>
          <p:cNvSpPr txBox="1"/>
          <p:nvPr/>
        </p:nvSpPr>
        <p:spPr>
          <a:xfrm>
            <a:off x="6168008" y="4792654"/>
            <a:ext cx="498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 x (2 + 3) = 16 x 5 = 80  </a:t>
            </a:r>
            <a:r>
              <a:rPr lang="en-GB" sz="2400" b="1" dirty="0">
                <a:solidFill>
                  <a:srgbClr val="FF0000"/>
                </a:solidFill>
              </a:rPr>
              <a:t>BM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7E233F-2D67-427C-A8FB-B13EBA947C09}"/>
              </a:ext>
            </a:extLst>
          </p:cNvPr>
          <p:cNvSpPr/>
          <p:nvPr/>
        </p:nvSpPr>
        <p:spPr>
          <a:xfrm>
            <a:off x="2447255" y="5254319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7BEF12-58D0-4F65-846A-B18187A331CE}"/>
              </a:ext>
            </a:extLst>
          </p:cNvPr>
          <p:cNvSpPr txBox="1"/>
          <p:nvPr/>
        </p:nvSpPr>
        <p:spPr>
          <a:xfrm>
            <a:off x="2461692" y="5600399"/>
            <a:ext cx="364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24 – 7 + 5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91CF0-29EA-46DD-8559-D3538E3873AC}"/>
              </a:ext>
            </a:extLst>
          </p:cNvPr>
          <p:cNvSpPr/>
          <p:nvPr/>
        </p:nvSpPr>
        <p:spPr>
          <a:xfrm>
            <a:off x="2465998" y="5985995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FDB2DE-4A48-4ACC-B46E-2E207080560A}"/>
              </a:ext>
            </a:extLst>
          </p:cNvPr>
          <p:cNvSpPr/>
          <p:nvPr/>
        </p:nvSpPr>
        <p:spPr>
          <a:xfrm>
            <a:off x="2447255" y="6310036"/>
            <a:ext cx="3924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Show that 24 – 7 + 5 = 12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555190-9427-43BB-94C7-1270C2A8A79C}"/>
              </a:ext>
            </a:extLst>
          </p:cNvPr>
          <p:cNvSpPr txBox="1"/>
          <p:nvPr/>
        </p:nvSpPr>
        <p:spPr>
          <a:xfrm>
            <a:off x="5951984" y="558113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24 – 7 + 5 = 22 read from left to right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DB3239-8596-4A2B-AB1B-DC9FCBBB2450}"/>
              </a:ext>
            </a:extLst>
          </p:cNvPr>
          <p:cNvSpPr/>
          <p:nvPr/>
        </p:nvSpPr>
        <p:spPr>
          <a:xfrm>
            <a:off x="6471819" y="6258075"/>
            <a:ext cx="297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24 – (7 + 5) = 12 </a:t>
            </a:r>
            <a:r>
              <a:rPr lang="en-GB" sz="2400" b="1" dirty="0">
                <a:solidFill>
                  <a:srgbClr val="FF0000"/>
                </a:solidFill>
              </a:rPr>
              <a:t>BS</a:t>
            </a:r>
          </a:p>
        </p:txBody>
      </p:sp>
    </p:spTree>
    <p:extLst>
      <p:ext uri="{BB962C8B-B14F-4D97-AF65-F5344CB8AC3E}">
        <p14:creationId xmlns:p14="http://schemas.microsoft.com/office/powerpoint/2010/main" val="1778084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Using a multiplication table we can show which numbers in a 100 square are only divisible by themselves and 1  </a:t>
            </a:r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 Mental Division Whole Numbers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52FF0A7-9923-4B8A-9930-CC7A7FA15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6191" y="1589016"/>
            <a:ext cx="2880320" cy="2923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38D132-7D22-44AE-AEB7-0991B6AF2D76}"/>
              </a:ext>
            </a:extLst>
          </p:cNvPr>
          <p:cNvSpPr txBox="1"/>
          <p:nvPr/>
        </p:nvSpPr>
        <p:spPr>
          <a:xfrm>
            <a:off x="6313503" y="4835144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Shade in the number 1</a:t>
            </a:r>
          </a:p>
          <a:p>
            <a:r>
              <a:rPr lang="en-GB" sz="2400" dirty="0"/>
              <a:t>Shade in the multiples of 2 but not 2</a:t>
            </a:r>
          </a:p>
          <a:p>
            <a:r>
              <a:rPr lang="en-GB" sz="2400" dirty="0"/>
              <a:t>Shade in the multiples of 3 but not 3</a:t>
            </a:r>
          </a:p>
          <a:p>
            <a:r>
              <a:rPr lang="en-GB" sz="2400" dirty="0"/>
              <a:t>Shade in the multiples of 5 but not 5</a:t>
            </a:r>
          </a:p>
          <a:p>
            <a:r>
              <a:rPr lang="en-GB" sz="2400" dirty="0"/>
              <a:t>Shade in the multiples of 7 but not 7 etc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60E20F-E8F3-48BF-ADC6-3196AC3B48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0920" y="1605878"/>
            <a:ext cx="2962131" cy="29238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9D850C3-CB23-4EDB-9455-E3FCA482C97B}"/>
              </a:ext>
            </a:extLst>
          </p:cNvPr>
          <p:cNvSpPr txBox="1"/>
          <p:nvPr/>
        </p:nvSpPr>
        <p:spPr>
          <a:xfrm>
            <a:off x="6390462" y="4462804"/>
            <a:ext cx="169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Method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FF8F1A-97FF-4534-A5D6-E60DE476BC75}"/>
              </a:ext>
            </a:extLst>
          </p:cNvPr>
          <p:cNvSpPr/>
          <p:nvPr/>
        </p:nvSpPr>
        <p:spPr bwMode="auto">
          <a:xfrm>
            <a:off x="9270600" y="1910531"/>
            <a:ext cx="288032" cy="256233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5AA1E6-351F-4095-B687-E0795072839D}"/>
              </a:ext>
            </a:extLst>
          </p:cNvPr>
          <p:cNvSpPr/>
          <p:nvPr/>
        </p:nvSpPr>
        <p:spPr bwMode="auto">
          <a:xfrm>
            <a:off x="10433094" y="1656463"/>
            <a:ext cx="288032" cy="285642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A22093-DAA8-4BD0-9B84-6FEDC0C8F55F}"/>
              </a:ext>
            </a:extLst>
          </p:cNvPr>
          <p:cNvSpPr/>
          <p:nvPr/>
        </p:nvSpPr>
        <p:spPr bwMode="auto">
          <a:xfrm>
            <a:off x="9860259" y="1656463"/>
            <a:ext cx="288032" cy="28564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3F3F04-9454-4EC6-9E60-4B4C47573E21}"/>
              </a:ext>
            </a:extLst>
          </p:cNvPr>
          <p:cNvSpPr/>
          <p:nvPr/>
        </p:nvSpPr>
        <p:spPr bwMode="auto">
          <a:xfrm>
            <a:off x="11552542" y="1656463"/>
            <a:ext cx="288032" cy="283113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3B6267-7372-46E3-9BDA-04672E7FB827}"/>
              </a:ext>
            </a:extLst>
          </p:cNvPr>
          <p:cNvSpPr/>
          <p:nvPr/>
        </p:nvSpPr>
        <p:spPr bwMode="auto">
          <a:xfrm>
            <a:off x="11008310" y="1663514"/>
            <a:ext cx="288032" cy="283535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61686C-D5CA-4549-973A-69B1BC8189EE}"/>
              </a:ext>
            </a:extLst>
          </p:cNvPr>
          <p:cNvSpPr/>
          <p:nvPr/>
        </p:nvSpPr>
        <p:spPr bwMode="auto">
          <a:xfrm>
            <a:off x="8995703" y="1669638"/>
            <a:ext cx="251815" cy="25615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55B920-0897-446C-AFE8-6D3A15C2B340}"/>
              </a:ext>
            </a:extLst>
          </p:cNvPr>
          <p:cNvSpPr/>
          <p:nvPr/>
        </p:nvSpPr>
        <p:spPr bwMode="auto">
          <a:xfrm>
            <a:off x="9293675" y="3637232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615BB5-EF56-4FE0-A0B8-DE7646D331FE}"/>
              </a:ext>
            </a:extLst>
          </p:cNvPr>
          <p:cNvSpPr/>
          <p:nvPr/>
        </p:nvSpPr>
        <p:spPr bwMode="auto">
          <a:xfrm>
            <a:off x="10163317" y="1950685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E4CCD4-8BDD-4435-9855-8FA1F31EC9BD}"/>
              </a:ext>
            </a:extLst>
          </p:cNvPr>
          <p:cNvSpPr/>
          <p:nvPr/>
        </p:nvSpPr>
        <p:spPr bwMode="auto">
          <a:xfrm>
            <a:off x="10138233" y="3619353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99224B-FB66-45DF-A5D8-550F81BD1FF7}"/>
              </a:ext>
            </a:extLst>
          </p:cNvPr>
          <p:cNvSpPr/>
          <p:nvPr/>
        </p:nvSpPr>
        <p:spPr bwMode="auto">
          <a:xfrm>
            <a:off x="10462574" y="3354829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0E175E-2617-4124-97BF-A4909ED41D56}"/>
              </a:ext>
            </a:extLst>
          </p:cNvPr>
          <p:cNvSpPr/>
          <p:nvPr/>
        </p:nvSpPr>
        <p:spPr bwMode="auto">
          <a:xfrm>
            <a:off x="11037202" y="1942035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1340B68-9CFD-4905-A03E-3334FC5B3EAF}"/>
              </a:ext>
            </a:extLst>
          </p:cNvPr>
          <p:cNvSpPr/>
          <p:nvPr/>
        </p:nvSpPr>
        <p:spPr bwMode="auto">
          <a:xfrm>
            <a:off x="9293767" y="1921317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4E6F7CE-6FF5-493E-81EC-F8E091593B8F}"/>
              </a:ext>
            </a:extLst>
          </p:cNvPr>
          <p:cNvSpPr/>
          <p:nvPr/>
        </p:nvSpPr>
        <p:spPr bwMode="auto">
          <a:xfrm>
            <a:off x="9015416" y="3921560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83B1A8-83C2-4FA5-8A37-822B039424EA}"/>
              </a:ext>
            </a:extLst>
          </p:cNvPr>
          <p:cNvSpPr/>
          <p:nvPr/>
        </p:nvSpPr>
        <p:spPr bwMode="auto">
          <a:xfrm>
            <a:off x="9570972" y="3350563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3EF8207-CF51-4BE2-8C0A-822613C37392}"/>
              </a:ext>
            </a:extLst>
          </p:cNvPr>
          <p:cNvSpPr/>
          <p:nvPr/>
        </p:nvSpPr>
        <p:spPr bwMode="auto">
          <a:xfrm>
            <a:off x="11293990" y="3366286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10B7133-6539-4235-9E11-BF7A8AF9D5C3}"/>
              </a:ext>
            </a:extLst>
          </p:cNvPr>
          <p:cNvSpPr/>
          <p:nvPr/>
        </p:nvSpPr>
        <p:spPr bwMode="auto">
          <a:xfrm>
            <a:off x="9585416" y="2506130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422619-A3D7-42A6-953A-AE32B5FC950D}"/>
              </a:ext>
            </a:extLst>
          </p:cNvPr>
          <p:cNvSpPr/>
          <p:nvPr/>
        </p:nvSpPr>
        <p:spPr bwMode="auto">
          <a:xfrm>
            <a:off x="8999109" y="2250898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C5A7331-24A6-4266-B8BB-33EC07BBE18B}"/>
              </a:ext>
            </a:extLst>
          </p:cNvPr>
          <p:cNvSpPr/>
          <p:nvPr/>
        </p:nvSpPr>
        <p:spPr bwMode="auto">
          <a:xfrm>
            <a:off x="9284035" y="2787968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9640DE0-7A32-4808-8CEA-38DFBB000DCF}"/>
              </a:ext>
            </a:extLst>
          </p:cNvPr>
          <p:cNvSpPr/>
          <p:nvPr/>
        </p:nvSpPr>
        <p:spPr bwMode="auto">
          <a:xfrm>
            <a:off x="10473773" y="1667598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AB31A9-0C51-4872-9B6F-C4DDBF62E75E}"/>
              </a:ext>
            </a:extLst>
          </p:cNvPr>
          <p:cNvSpPr/>
          <p:nvPr/>
        </p:nvSpPr>
        <p:spPr bwMode="auto">
          <a:xfrm>
            <a:off x="10443376" y="2533075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80E2F50-49D4-4309-877F-44AB066783CE}"/>
              </a:ext>
            </a:extLst>
          </p:cNvPr>
          <p:cNvSpPr/>
          <p:nvPr/>
        </p:nvSpPr>
        <p:spPr bwMode="auto">
          <a:xfrm>
            <a:off x="11537560" y="2245351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F84A0A-4A1E-4FC2-89F6-40B722D7E7B8}"/>
              </a:ext>
            </a:extLst>
          </p:cNvPr>
          <p:cNvSpPr/>
          <p:nvPr/>
        </p:nvSpPr>
        <p:spPr bwMode="auto">
          <a:xfrm>
            <a:off x="11042248" y="2802875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942C2A4-D071-436D-8527-54F53506B80D}"/>
              </a:ext>
            </a:extLst>
          </p:cNvPr>
          <p:cNvSpPr/>
          <p:nvPr/>
        </p:nvSpPr>
        <p:spPr bwMode="auto">
          <a:xfrm>
            <a:off x="9874985" y="2250897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1BC0FBD-41D2-4EF8-92AC-E6695A8E90A5}"/>
              </a:ext>
            </a:extLst>
          </p:cNvPr>
          <p:cNvSpPr/>
          <p:nvPr/>
        </p:nvSpPr>
        <p:spPr bwMode="auto">
          <a:xfrm>
            <a:off x="10733467" y="2222672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FCAD3E-EE65-49BA-A488-7869A2482880}"/>
              </a:ext>
            </a:extLst>
          </p:cNvPr>
          <p:cNvSpPr/>
          <p:nvPr/>
        </p:nvSpPr>
        <p:spPr bwMode="auto">
          <a:xfrm>
            <a:off x="11026418" y="3652264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19CFCBF-AF7B-41CA-AC25-1EF3FCB30B88}"/>
              </a:ext>
            </a:extLst>
          </p:cNvPr>
          <p:cNvSpPr/>
          <p:nvPr/>
        </p:nvSpPr>
        <p:spPr bwMode="auto">
          <a:xfrm>
            <a:off x="10733466" y="3098674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C9B4F82-F752-453C-95DD-77867DA8FBBE}"/>
              </a:ext>
            </a:extLst>
          </p:cNvPr>
          <p:cNvSpPr/>
          <p:nvPr/>
        </p:nvSpPr>
        <p:spPr bwMode="auto">
          <a:xfrm>
            <a:off x="10160495" y="2807267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A7A37A4-717A-4EC5-ADAB-E6A676C68E9E}"/>
              </a:ext>
            </a:extLst>
          </p:cNvPr>
          <p:cNvSpPr/>
          <p:nvPr/>
        </p:nvSpPr>
        <p:spPr bwMode="auto">
          <a:xfrm>
            <a:off x="11277699" y="2528872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8E866DF-5E74-4E0D-B99B-AEA2C99DCA8A}"/>
              </a:ext>
            </a:extLst>
          </p:cNvPr>
          <p:cNvSpPr/>
          <p:nvPr/>
        </p:nvSpPr>
        <p:spPr bwMode="auto">
          <a:xfrm>
            <a:off x="11557686" y="3090394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C3A8171-9C22-44A1-B6A9-78548B1A39AB}"/>
              </a:ext>
            </a:extLst>
          </p:cNvPr>
          <p:cNvSpPr/>
          <p:nvPr/>
        </p:nvSpPr>
        <p:spPr bwMode="auto">
          <a:xfrm>
            <a:off x="9863041" y="3075968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89D8763-7786-43C6-A350-AB53AC8A26F3}"/>
              </a:ext>
            </a:extLst>
          </p:cNvPr>
          <p:cNvSpPr/>
          <p:nvPr/>
        </p:nvSpPr>
        <p:spPr bwMode="auto">
          <a:xfrm>
            <a:off x="8999313" y="3081189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DF8E782-7CDB-4C9A-B1DA-65166B14196D}"/>
              </a:ext>
            </a:extLst>
          </p:cNvPr>
          <p:cNvSpPr/>
          <p:nvPr/>
        </p:nvSpPr>
        <p:spPr bwMode="auto">
          <a:xfrm>
            <a:off x="11310785" y="1685880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0C61FE3-D0CA-4698-8927-66C00879B28A}"/>
              </a:ext>
            </a:extLst>
          </p:cNvPr>
          <p:cNvSpPr/>
          <p:nvPr/>
        </p:nvSpPr>
        <p:spPr bwMode="auto">
          <a:xfrm>
            <a:off x="10146859" y="1945479"/>
            <a:ext cx="283475" cy="251732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FF830B-5305-4AF0-A074-4579B517CDD1}"/>
              </a:ext>
            </a:extLst>
          </p:cNvPr>
          <p:cNvSpPr/>
          <p:nvPr/>
        </p:nvSpPr>
        <p:spPr bwMode="auto">
          <a:xfrm>
            <a:off x="8984470" y="4219644"/>
            <a:ext cx="259346" cy="252497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68AB9F3-2483-4451-86BB-12038182F908}"/>
              </a:ext>
            </a:extLst>
          </p:cNvPr>
          <p:cNvSpPr/>
          <p:nvPr/>
        </p:nvSpPr>
        <p:spPr bwMode="auto">
          <a:xfrm>
            <a:off x="11277767" y="2801597"/>
            <a:ext cx="288032" cy="265732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E7EBF04-1449-494B-A981-3620B1BAAE73}"/>
              </a:ext>
            </a:extLst>
          </p:cNvPr>
          <p:cNvSpPr/>
          <p:nvPr/>
        </p:nvSpPr>
        <p:spPr bwMode="auto">
          <a:xfrm>
            <a:off x="10697251" y="3627655"/>
            <a:ext cx="288032" cy="265732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B26E8F-B243-40E0-B1E2-315EC4A74AA4}"/>
              </a:ext>
            </a:extLst>
          </p:cNvPr>
          <p:cNvSpPr txBox="1"/>
          <p:nvPr/>
        </p:nvSpPr>
        <p:spPr>
          <a:xfrm>
            <a:off x="2377571" y="1656463"/>
            <a:ext cx="29751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following numbers remain unshaded</a:t>
            </a:r>
          </a:p>
          <a:p>
            <a:r>
              <a:rPr lang="en-GB" sz="2400" dirty="0"/>
              <a:t>2, 3, 5, 7, 11, 13, 17,</a:t>
            </a:r>
          </a:p>
          <a:p>
            <a:r>
              <a:rPr lang="en-GB" sz="2400" dirty="0"/>
              <a:t>19, 23, 29, 31, 37, 41, 43, 47, 53, 59, 61, 67, 71, 73, 79, 83, 89, 97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58BC5E-3047-4872-8085-5FD7DDFFF266}"/>
              </a:ext>
            </a:extLst>
          </p:cNvPr>
          <p:cNvSpPr txBox="1"/>
          <p:nvPr/>
        </p:nvSpPr>
        <p:spPr>
          <a:xfrm>
            <a:off x="2394228" y="4664328"/>
            <a:ext cx="2314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These are the</a:t>
            </a:r>
          </a:p>
          <a:p>
            <a:r>
              <a:rPr lang="en-GB" sz="2400" dirty="0">
                <a:solidFill>
                  <a:srgbClr val="FF0000"/>
                </a:solidFill>
              </a:rPr>
              <a:t>Prime Numbers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022F8E-71C5-4490-9694-3872779DEBB5}"/>
              </a:ext>
            </a:extLst>
          </p:cNvPr>
          <p:cNvSpPr txBox="1"/>
          <p:nvPr/>
        </p:nvSpPr>
        <p:spPr>
          <a:xfrm>
            <a:off x="2394228" y="5507415"/>
            <a:ext cx="3584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shading method is  called the </a:t>
            </a:r>
          </a:p>
          <a:p>
            <a:r>
              <a:rPr lang="en-GB" sz="2400" i="1" dirty="0"/>
              <a:t>Sieve of Eratosthenes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DFCE425-5AD2-4AE9-8828-8D12728CD487}"/>
              </a:ext>
            </a:extLst>
          </p:cNvPr>
          <p:cNvSpPr/>
          <p:nvPr/>
        </p:nvSpPr>
        <p:spPr bwMode="auto">
          <a:xfrm>
            <a:off x="9855797" y="3901039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69AF6C-9171-4728-8AE2-975C604220A1}"/>
              </a:ext>
            </a:extLst>
          </p:cNvPr>
          <p:cNvSpPr/>
          <p:nvPr/>
        </p:nvSpPr>
        <p:spPr bwMode="auto">
          <a:xfrm>
            <a:off x="10725460" y="3933239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4C4DF3D-95AC-47AE-AE24-3472AAE14D17}"/>
              </a:ext>
            </a:extLst>
          </p:cNvPr>
          <p:cNvSpPr/>
          <p:nvPr/>
        </p:nvSpPr>
        <p:spPr bwMode="auto">
          <a:xfrm>
            <a:off x="11545805" y="3933239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2412A0E-D254-44CD-BF60-082A6ABA8EF7}"/>
              </a:ext>
            </a:extLst>
          </p:cNvPr>
          <p:cNvSpPr/>
          <p:nvPr/>
        </p:nvSpPr>
        <p:spPr bwMode="auto">
          <a:xfrm>
            <a:off x="9591950" y="4223294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77B8628-A2B9-4633-A699-4DFE80164933}"/>
              </a:ext>
            </a:extLst>
          </p:cNvPr>
          <p:cNvSpPr/>
          <p:nvPr/>
        </p:nvSpPr>
        <p:spPr bwMode="auto">
          <a:xfrm>
            <a:off x="10435475" y="4226556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9046FB6-74B3-46D6-A25D-F4DF7DD59A5F}"/>
              </a:ext>
            </a:extLst>
          </p:cNvPr>
          <p:cNvSpPr/>
          <p:nvPr/>
        </p:nvSpPr>
        <p:spPr bwMode="auto">
          <a:xfrm>
            <a:off x="11293990" y="4219644"/>
            <a:ext cx="251815" cy="2561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D067AC3-25CB-4C62-A988-CD6656EA0261}"/>
              </a:ext>
            </a:extLst>
          </p:cNvPr>
          <p:cNvSpPr/>
          <p:nvPr/>
        </p:nvSpPr>
        <p:spPr bwMode="auto">
          <a:xfrm>
            <a:off x="11560865" y="1641534"/>
            <a:ext cx="283475" cy="28882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06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2" grpId="0" animBg="1"/>
      <p:bldP spid="67" grpId="0" animBg="1"/>
      <p:bldP spid="16" grpId="0" animBg="1"/>
      <p:bldP spid="71" grpId="0" animBg="1"/>
      <p:bldP spid="72" grpId="0" animBg="1"/>
      <p:bldP spid="17" grpId="0"/>
      <p:bldP spid="19" grpId="0"/>
      <p:bldP spid="54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89210" y="791742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5: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DC4516-6B01-4C1E-9C1D-64D6C9F404FD}"/>
              </a:ext>
            </a:extLst>
          </p:cNvPr>
          <p:cNvSpPr txBox="1"/>
          <p:nvPr/>
        </p:nvSpPr>
        <p:spPr>
          <a:xfrm>
            <a:off x="2369481" y="791990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Exercise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25297F-BF30-4AD5-97F5-BAAA132A2FF1}"/>
              </a:ext>
            </a:extLst>
          </p:cNvPr>
          <p:cNvSpPr txBox="1"/>
          <p:nvPr/>
        </p:nvSpPr>
        <p:spPr>
          <a:xfrm>
            <a:off x="2362788" y="1161077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Is each of these statements True or false</a:t>
            </a:r>
          </a:p>
          <a:p>
            <a:r>
              <a:rPr lang="en-GB" sz="2400" dirty="0"/>
              <a:t>(a) 10 ÷ 2 = 2 ÷ 10</a:t>
            </a:r>
          </a:p>
          <a:p>
            <a:r>
              <a:rPr lang="en-GB" sz="2400" dirty="0"/>
              <a:t>(b) 12 + 8 ÷ 2 = 10</a:t>
            </a:r>
          </a:p>
          <a:p>
            <a:r>
              <a:rPr lang="en-GB" sz="2400" dirty="0"/>
              <a:t>(c) 3 + 12 ÷ 4 = 6</a:t>
            </a:r>
          </a:p>
          <a:p>
            <a:r>
              <a:rPr lang="en-GB" sz="2400" dirty="0"/>
              <a:t>(d) 6 ÷ 2 + 3 = 6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42C52F-862A-4229-94CF-90462469FDDC}"/>
              </a:ext>
            </a:extLst>
          </p:cNvPr>
          <p:cNvSpPr txBox="1"/>
          <p:nvPr/>
        </p:nvSpPr>
        <p:spPr>
          <a:xfrm>
            <a:off x="2373129" y="3131728"/>
            <a:ext cx="5328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2.  Find</a:t>
            </a:r>
          </a:p>
          <a:p>
            <a:pPr marL="457200" indent="-457200">
              <a:buAutoNum type="alphaLcParenBoth"/>
            </a:pPr>
            <a:r>
              <a:rPr lang="en-GB" sz="2400" dirty="0"/>
              <a:t>3 + 4 x 8</a:t>
            </a:r>
          </a:p>
          <a:p>
            <a:pPr marL="457200" indent="-457200">
              <a:buAutoNum type="alphaLcParenBoth"/>
            </a:pPr>
            <a:r>
              <a:rPr lang="en-GB" sz="2400" dirty="0"/>
              <a:t>8 + 3 x 6</a:t>
            </a:r>
          </a:p>
          <a:p>
            <a:pPr marL="457200" indent="-457200">
              <a:buAutoNum type="alphaLcParenBoth"/>
            </a:pPr>
            <a:r>
              <a:rPr lang="en-GB" sz="2400" dirty="0"/>
              <a:t>8 x 6 – 4</a:t>
            </a:r>
          </a:p>
          <a:p>
            <a:pPr marL="457200" indent="-457200">
              <a:buAutoNum type="alphaLcParenBoth"/>
            </a:pPr>
            <a:r>
              <a:rPr lang="en-GB" sz="2400" dirty="0"/>
              <a:t>12 ÷ 2 + 5</a:t>
            </a:r>
          </a:p>
          <a:p>
            <a:pPr marL="457200" indent="-457200">
              <a:buAutoNum type="alphaLcParenBoth"/>
            </a:pPr>
            <a:r>
              <a:rPr lang="en-GB" sz="2400" dirty="0"/>
              <a:t>5 -12 ÷ 3</a:t>
            </a:r>
          </a:p>
          <a:p>
            <a:pPr marL="457200" indent="-457200">
              <a:buAutoNum type="alphaLcParenBoth"/>
            </a:pPr>
            <a:r>
              <a:rPr lang="en-GB" sz="2400" dirty="0"/>
              <a:t>14 ÷ 2 + 8</a:t>
            </a:r>
          </a:p>
          <a:p>
            <a:pPr marL="457200" indent="-457200">
              <a:buAutoNum type="alphaLcParenBoth"/>
            </a:pPr>
            <a:r>
              <a:rPr lang="en-GB" sz="2400" dirty="0"/>
              <a:t>3 x 2 + 8 ÷ 4</a:t>
            </a:r>
          </a:p>
          <a:p>
            <a:pPr marL="457200" indent="-457200">
              <a:buAutoNum type="alphaLcParenBoth"/>
            </a:pPr>
            <a:r>
              <a:rPr lang="en-GB" sz="2400" dirty="0"/>
              <a:t>3 x 6 - 15 ÷ 3</a:t>
            </a:r>
          </a:p>
          <a:p>
            <a:pPr marL="457200" indent="-457200">
              <a:buAutoNum type="alphaLcParenBoth"/>
            </a:pPr>
            <a:r>
              <a:rPr lang="en-GB" sz="2400" dirty="0"/>
              <a:t>42 ÷ 7+3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1BD7A-4E15-4EBE-B851-42103C27DEA2}"/>
              </a:ext>
            </a:extLst>
          </p:cNvPr>
          <p:cNvSpPr txBox="1"/>
          <p:nvPr/>
        </p:nvSpPr>
        <p:spPr>
          <a:xfrm>
            <a:off x="6325491" y="3053657"/>
            <a:ext cx="5078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3. A pupil works out 200 ÷ 4 by this method: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84060-9D4B-44D9-AFE7-46EADA87CCE2}"/>
              </a:ext>
            </a:extLst>
          </p:cNvPr>
          <p:cNvSpPr txBox="1"/>
          <p:nvPr/>
        </p:nvSpPr>
        <p:spPr>
          <a:xfrm>
            <a:off x="7547364" y="3865071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2">
                    <a:lumMod val="10000"/>
                  </a:schemeClr>
                </a:solidFill>
              </a:rPr>
              <a:t>200 ÷ 2 =100</a:t>
            </a:r>
          </a:p>
          <a:p>
            <a:r>
              <a:rPr lang="en-GB" sz="2400" dirty="0">
                <a:solidFill>
                  <a:schemeClr val="bg2">
                    <a:lumMod val="10000"/>
                  </a:schemeClr>
                </a:solidFill>
              </a:rPr>
              <a:t>100 ÷ 2= 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E5B642-6F80-496B-8653-1047203F8C72}"/>
              </a:ext>
            </a:extLst>
          </p:cNvPr>
          <p:cNvSpPr txBox="1"/>
          <p:nvPr/>
        </p:nvSpPr>
        <p:spPr>
          <a:xfrm>
            <a:off x="6384032" y="4709101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Use similar methods to find</a:t>
            </a:r>
          </a:p>
          <a:p>
            <a:r>
              <a:rPr lang="en-GB" sz="2400" dirty="0"/>
              <a:t>(a) 500 ÷ 4</a:t>
            </a:r>
          </a:p>
          <a:p>
            <a:r>
              <a:rPr lang="en-GB" sz="2400" dirty="0"/>
              <a:t>(b) 52 ÷ 4</a:t>
            </a:r>
          </a:p>
          <a:p>
            <a:r>
              <a:rPr lang="en-GB" sz="2400" dirty="0"/>
              <a:t>(c) 68 ÷ 4</a:t>
            </a:r>
          </a:p>
          <a:p>
            <a:r>
              <a:rPr lang="en-GB" sz="2400" dirty="0"/>
              <a:t>(d) 104 ÷ 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0607C5-00FA-4319-8C96-C62BDCF9BCAF}"/>
              </a:ext>
            </a:extLst>
          </p:cNvPr>
          <p:cNvSpPr txBox="1"/>
          <p:nvPr/>
        </p:nvSpPr>
        <p:spPr>
          <a:xfrm>
            <a:off x="8884691" y="5091466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(e) 360 ÷ 8</a:t>
            </a:r>
          </a:p>
          <a:p>
            <a:r>
              <a:rPr lang="en-GB" sz="2400" dirty="0"/>
              <a:t>(f) 112 ÷ 16</a:t>
            </a:r>
          </a:p>
          <a:p>
            <a:r>
              <a:rPr lang="en-GB" sz="2400" dirty="0"/>
              <a:t>(g) 368 ÷ 16</a:t>
            </a:r>
          </a:p>
          <a:p>
            <a:r>
              <a:rPr lang="en-GB" sz="2400" dirty="0"/>
              <a:t>(h)  1600 ÷ 32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CFE9B6-B810-420F-B817-D9EBAC1AC208}"/>
              </a:ext>
            </a:extLst>
          </p:cNvPr>
          <p:cNvSpPr txBox="1"/>
          <p:nvPr/>
        </p:nvSpPr>
        <p:spPr>
          <a:xfrm>
            <a:off x="5745306" y="1510441"/>
            <a:ext cx="2510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43ADA1-D134-4181-BA4F-9059A8A8F5A2}"/>
              </a:ext>
            </a:extLst>
          </p:cNvPr>
          <p:cNvSpPr/>
          <p:nvPr/>
        </p:nvSpPr>
        <p:spPr>
          <a:xfrm>
            <a:off x="5692780" y="2679410"/>
            <a:ext cx="806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FE25BC-3070-44F6-A0ED-A1D91D96D988}"/>
              </a:ext>
            </a:extLst>
          </p:cNvPr>
          <p:cNvSpPr/>
          <p:nvPr/>
        </p:nvSpPr>
        <p:spPr>
          <a:xfrm>
            <a:off x="5686430" y="2288655"/>
            <a:ext cx="806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C03027-FB11-4456-8222-29CD3222813E}"/>
              </a:ext>
            </a:extLst>
          </p:cNvPr>
          <p:cNvSpPr/>
          <p:nvPr/>
        </p:nvSpPr>
        <p:spPr>
          <a:xfrm>
            <a:off x="5744717" y="1897900"/>
            <a:ext cx="2854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False, Answer is 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4C29C8-A10A-4B7F-8A0C-E281E9AA3B1B}"/>
              </a:ext>
            </a:extLst>
          </p:cNvPr>
          <p:cNvSpPr txBox="1"/>
          <p:nvPr/>
        </p:nvSpPr>
        <p:spPr>
          <a:xfrm>
            <a:off x="4794567" y="3481107"/>
            <a:ext cx="728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A8D2E6-F03A-4B7E-A04C-E62C83281E5D}"/>
              </a:ext>
            </a:extLst>
          </p:cNvPr>
          <p:cNvSpPr/>
          <p:nvPr/>
        </p:nvSpPr>
        <p:spPr>
          <a:xfrm>
            <a:off x="4807738" y="389795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861767-AE73-4DF0-886C-7659E696F517}"/>
              </a:ext>
            </a:extLst>
          </p:cNvPr>
          <p:cNvSpPr/>
          <p:nvPr/>
        </p:nvSpPr>
        <p:spPr>
          <a:xfrm>
            <a:off x="4827572" y="429629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441367-8B97-412E-B1E1-1ED9F863FA09}"/>
              </a:ext>
            </a:extLst>
          </p:cNvPr>
          <p:cNvSpPr/>
          <p:nvPr/>
        </p:nvSpPr>
        <p:spPr>
          <a:xfrm>
            <a:off x="4870233" y="4611888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2AE3E6-E744-4D2B-BB68-FA2BBB91EF84}"/>
              </a:ext>
            </a:extLst>
          </p:cNvPr>
          <p:cNvSpPr/>
          <p:nvPr/>
        </p:nvSpPr>
        <p:spPr>
          <a:xfrm>
            <a:off x="5037425" y="496772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94FAE2-E0E7-4F62-ADA5-0D0367360521}"/>
              </a:ext>
            </a:extLst>
          </p:cNvPr>
          <p:cNvSpPr/>
          <p:nvPr/>
        </p:nvSpPr>
        <p:spPr>
          <a:xfrm>
            <a:off x="4880609" y="53457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CB64ED-B8F9-468D-9701-2EE551557DAB}"/>
              </a:ext>
            </a:extLst>
          </p:cNvPr>
          <p:cNvSpPr/>
          <p:nvPr/>
        </p:nvSpPr>
        <p:spPr>
          <a:xfrm>
            <a:off x="5011293" y="569190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A850C7-041D-41CB-AC5B-B18B2D833171}"/>
              </a:ext>
            </a:extLst>
          </p:cNvPr>
          <p:cNvSpPr/>
          <p:nvPr/>
        </p:nvSpPr>
        <p:spPr>
          <a:xfrm>
            <a:off x="4951664" y="602650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1F83DD-6048-46A8-BB6E-D676E4BF873D}"/>
              </a:ext>
            </a:extLst>
          </p:cNvPr>
          <p:cNvSpPr/>
          <p:nvPr/>
        </p:nvSpPr>
        <p:spPr>
          <a:xfrm>
            <a:off x="5052176" y="638569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54E579-849E-4426-B015-48BC86A0E19F}"/>
              </a:ext>
            </a:extLst>
          </p:cNvPr>
          <p:cNvSpPr/>
          <p:nvPr/>
        </p:nvSpPr>
        <p:spPr>
          <a:xfrm>
            <a:off x="8197362" y="510737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C0FCB0-8F9F-4956-9D9B-7A77E9EBB785}"/>
              </a:ext>
            </a:extLst>
          </p:cNvPr>
          <p:cNvSpPr/>
          <p:nvPr/>
        </p:nvSpPr>
        <p:spPr>
          <a:xfrm>
            <a:off x="8182284" y="546107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E8F763-BFA7-4851-8634-318EEADEB87A}"/>
              </a:ext>
            </a:extLst>
          </p:cNvPr>
          <p:cNvSpPr/>
          <p:nvPr/>
        </p:nvSpPr>
        <p:spPr>
          <a:xfrm>
            <a:off x="8197362" y="581961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726690-C031-4D4D-A442-6445BCF42D80}"/>
              </a:ext>
            </a:extLst>
          </p:cNvPr>
          <p:cNvSpPr/>
          <p:nvPr/>
        </p:nvSpPr>
        <p:spPr>
          <a:xfrm>
            <a:off x="8226917" y="621810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D25129-1923-4CE3-BC44-600E52D38881}"/>
              </a:ext>
            </a:extLst>
          </p:cNvPr>
          <p:cNvSpPr/>
          <p:nvPr/>
        </p:nvSpPr>
        <p:spPr>
          <a:xfrm>
            <a:off x="11055157" y="510431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DEA723-7DC2-4BA4-BC21-98CF4056C9CB}"/>
              </a:ext>
            </a:extLst>
          </p:cNvPr>
          <p:cNvSpPr/>
          <p:nvPr/>
        </p:nvSpPr>
        <p:spPr>
          <a:xfrm>
            <a:off x="11210094" y="546371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D929D7-C31C-4E6C-ABE9-8F8DE661E8E7}"/>
              </a:ext>
            </a:extLst>
          </p:cNvPr>
          <p:cNvSpPr/>
          <p:nvPr/>
        </p:nvSpPr>
        <p:spPr>
          <a:xfrm>
            <a:off x="11006360" y="584799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4D62FF-7B58-4D9A-809B-85E28270FDA9}"/>
              </a:ext>
            </a:extLst>
          </p:cNvPr>
          <p:cNvSpPr/>
          <p:nvPr/>
        </p:nvSpPr>
        <p:spPr>
          <a:xfrm>
            <a:off x="11050601" y="621079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287349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The unit of work is divided into the following seven  sections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Multiplication and Division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1587B22-E8A5-4C95-8EB5-45BEAE17D7D9}"/>
              </a:ext>
            </a:extLst>
          </p:cNvPr>
          <p:cNvSpPr/>
          <p:nvPr/>
        </p:nvSpPr>
        <p:spPr>
          <a:xfrm>
            <a:off x="2639616" y="1484784"/>
            <a:ext cx="81242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sz="2400" dirty="0"/>
              <a:t>Multiplication of whole numbers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/>
              <a:t>Long Multiplication 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/>
              <a:t>Multiplying with Decimals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/>
              <a:t>Problems involving Multiplication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/>
              <a:t>Mental Division of Whole Numbers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/>
              <a:t>Division Methods for Whole numbers and Decimals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GB" sz="2400" dirty="0"/>
              <a:t>Division Problems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5: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fifth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Care must be taken when handling divisions, particularly when they involve decimals.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 Division Methods for Whole Numbers and Decimals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2EBFB1-67F4-402C-99D2-C013FCD54E4A}"/>
              </a:ext>
            </a:extLst>
          </p:cNvPr>
          <p:cNvSpPr txBox="1"/>
          <p:nvPr/>
        </p:nvSpPr>
        <p:spPr>
          <a:xfrm>
            <a:off x="2352373" y="164658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D60C40-D1A4-4435-8CB0-333256C64F5F}"/>
              </a:ext>
            </a:extLst>
          </p:cNvPr>
          <p:cNvSpPr/>
          <p:nvPr/>
        </p:nvSpPr>
        <p:spPr>
          <a:xfrm>
            <a:off x="2338327" y="2062013"/>
            <a:ext cx="25451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Find</a:t>
            </a:r>
          </a:p>
          <a:p>
            <a:r>
              <a:rPr lang="pt-BR" sz="2400" dirty="0"/>
              <a:t>(a)	1300 ÷ 100</a:t>
            </a:r>
          </a:p>
          <a:p>
            <a:r>
              <a:rPr lang="pt-BR" sz="2400" dirty="0"/>
              <a:t>(b)	17. 5 ÷ 5</a:t>
            </a:r>
          </a:p>
          <a:p>
            <a:r>
              <a:rPr lang="pt-BR" sz="2400" dirty="0"/>
              <a:t>(c)	631÷ 4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0A810-1A04-43F0-ACCF-D5CE68448A91}"/>
              </a:ext>
            </a:extLst>
          </p:cNvPr>
          <p:cNvSpPr txBox="1"/>
          <p:nvPr/>
        </p:nvSpPr>
        <p:spPr>
          <a:xfrm>
            <a:off x="6734328" y="1670425"/>
            <a:ext cx="1433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2F864CF4-510E-4BFA-A508-0364D3A174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68306"/>
                  </p:ext>
                </p:extLst>
              </p:nvPr>
            </p:nvGraphicFramePr>
            <p:xfrm>
              <a:off x="6465347" y="2204864"/>
              <a:ext cx="3130250" cy="13383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6050">
                      <a:extLst>
                        <a:ext uri="{9D8B030D-6E8A-4147-A177-3AD203B41FA5}">
                          <a16:colId xmlns:a16="http://schemas.microsoft.com/office/drawing/2014/main" val="2115662617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2603657710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1929519373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247121137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2702083293"/>
                        </a:ext>
                      </a:extLst>
                    </a:gridCol>
                  </a:tblGrid>
                  <a:tr h="357293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Units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latin typeface="Cambria Math" panose="02040503050406030204" pitchFamily="18" charset="0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7602546"/>
                      </a:ext>
                    </a:extLst>
                  </a:tr>
                  <a:tr h="357293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8736140"/>
                      </a:ext>
                    </a:extLst>
                  </a:tr>
                  <a:tr h="357293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77961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2F864CF4-510E-4BFA-A508-0364D3A174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68306"/>
                  </p:ext>
                </p:extLst>
              </p:nvPr>
            </p:nvGraphicFramePr>
            <p:xfrm>
              <a:off x="6465347" y="2204864"/>
              <a:ext cx="3130250" cy="13383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6050">
                      <a:extLst>
                        <a:ext uri="{9D8B030D-6E8A-4147-A177-3AD203B41FA5}">
                          <a16:colId xmlns:a16="http://schemas.microsoft.com/office/drawing/2014/main" val="2115662617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2603657710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1929519373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247121137"/>
                        </a:ext>
                      </a:extLst>
                    </a:gridCol>
                    <a:gridCol w="626050">
                      <a:extLst>
                        <a:ext uri="{9D8B030D-6E8A-4147-A177-3AD203B41FA5}">
                          <a16:colId xmlns:a16="http://schemas.microsoft.com/office/drawing/2014/main" val="2702083293"/>
                        </a:ext>
                      </a:extLst>
                    </a:gridCol>
                  </a:tblGrid>
                  <a:tr h="60680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Units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971" t="-5000" r="-103883" b="-1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0971" t="-5000" r="-3883" b="-12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6025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87361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77961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1AEB89D-76AF-4A3E-BCE3-65B816882532}"/>
              </a:ext>
            </a:extLst>
          </p:cNvPr>
          <p:cNvSpPr txBox="1"/>
          <p:nvPr/>
        </p:nvSpPr>
        <p:spPr>
          <a:xfrm>
            <a:off x="5781465" y="2161350"/>
            <a:ext cx="499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2B0DD6-AEF9-4178-9896-669987A4B7DE}"/>
              </a:ext>
            </a:extLst>
          </p:cNvPr>
          <p:cNvSpPr txBox="1"/>
          <p:nvPr/>
        </p:nvSpPr>
        <p:spPr>
          <a:xfrm>
            <a:off x="9648056" y="221498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1300</a:t>
            </a:r>
            <a:r>
              <a:rPr lang="pt-BR" sz="2400" dirty="0"/>
              <a:t> ÷ 100 = 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F9683A-C376-45A9-A6DB-0D783CF78CF7}"/>
              </a:ext>
            </a:extLst>
          </p:cNvPr>
          <p:cNvSpPr txBox="1"/>
          <p:nvPr/>
        </p:nvSpPr>
        <p:spPr>
          <a:xfrm>
            <a:off x="9696400" y="2673972"/>
            <a:ext cx="24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Shifts 2  places right  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7112D33-F067-4CF5-90EC-1CFF25B7C48F}"/>
              </a:ext>
            </a:extLst>
          </p:cNvPr>
          <p:cNvSpPr/>
          <p:nvPr/>
        </p:nvSpPr>
        <p:spPr bwMode="auto">
          <a:xfrm>
            <a:off x="10524492" y="3126994"/>
            <a:ext cx="360040" cy="2753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9C27369-DFB9-4E99-8233-29EE8D5C817F}"/>
              </a:ext>
            </a:extLst>
          </p:cNvPr>
          <p:cNvSpPr/>
          <p:nvPr/>
        </p:nvSpPr>
        <p:spPr bwMode="auto">
          <a:xfrm>
            <a:off x="10979344" y="3126994"/>
            <a:ext cx="360040" cy="2753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5B786D-1209-41A5-964E-15FFA91DB79C}"/>
              </a:ext>
            </a:extLst>
          </p:cNvPr>
          <p:cNvSpPr txBox="1"/>
          <p:nvPr/>
        </p:nvSpPr>
        <p:spPr>
          <a:xfrm>
            <a:off x="5774715" y="3717032"/>
            <a:ext cx="51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(b)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6299F2-5029-4AF4-8A14-E8386A93DC5F}"/>
              </a:ext>
            </a:extLst>
          </p:cNvPr>
          <p:cNvCxnSpPr>
            <a:cxnSpLocks/>
          </p:cNvCxnSpPr>
          <p:nvPr/>
        </p:nvCxnSpPr>
        <p:spPr bwMode="auto">
          <a:xfrm flipV="1">
            <a:off x="6888088" y="3917088"/>
            <a:ext cx="0" cy="304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A67CEA1-67F0-458B-9212-995808206EAE}"/>
              </a:ext>
            </a:extLst>
          </p:cNvPr>
          <p:cNvCxnSpPr>
            <a:cxnSpLocks/>
          </p:cNvCxnSpPr>
          <p:nvPr/>
        </p:nvCxnSpPr>
        <p:spPr bwMode="auto">
          <a:xfrm>
            <a:off x="6888088" y="3917087"/>
            <a:ext cx="75783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AD2B3D4-9EE5-4183-9720-86394AD75D38}"/>
              </a:ext>
            </a:extLst>
          </p:cNvPr>
          <p:cNvSpPr txBox="1"/>
          <p:nvPr/>
        </p:nvSpPr>
        <p:spPr>
          <a:xfrm>
            <a:off x="6505858" y="3869033"/>
            <a:ext cx="268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2C92D9-FA9E-4E26-A11D-810519D76F51}"/>
              </a:ext>
            </a:extLst>
          </p:cNvPr>
          <p:cNvSpPr txBox="1"/>
          <p:nvPr/>
        </p:nvSpPr>
        <p:spPr>
          <a:xfrm>
            <a:off x="6906916" y="3895954"/>
            <a:ext cx="955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17.5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0F3B2C-E46A-4413-A288-4611E7E125EF}"/>
              </a:ext>
            </a:extLst>
          </p:cNvPr>
          <p:cNvSpPr txBox="1"/>
          <p:nvPr/>
        </p:nvSpPr>
        <p:spPr>
          <a:xfrm>
            <a:off x="8167992" y="3858644"/>
            <a:ext cx="253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5,10,</a:t>
            </a:r>
            <a:r>
              <a:rPr lang="en-GB" sz="2400" dirty="0">
                <a:solidFill>
                  <a:srgbClr val="FF0000"/>
                </a:solidFill>
              </a:rPr>
              <a:t>15</a:t>
            </a:r>
            <a:r>
              <a:rPr lang="en-GB" sz="2400" dirty="0"/>
              <a:t>,20,25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DE8EE5-1287-4944-96CD-AE987CE51EE4}"/>
              </a:ext>
            </a:extLst>
          </p:cNvPr>
          <p:cNvSpPr txBox="1"/>
          <p:nvPr/>
        </p:nvSpPr>
        <p:spPr>
          <a:xfrm>
            <a:off x="7107177" y="3502566"/>
            <a:ext cx="872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C52B25-63AB-4479-B8D8-5FA76D2A04EA}"/>
              </a:ext>
            </a:extLst>
          </p:cNvPr>
          <p:cNvSpPr txBox="1"/>
          <p:nvPr/>
        </p:nvSpPr>
        <p:spPr>
          <a:xfrm>
            <a:off x="7256153" y="3877938"/>
            <a:ext cx="256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4E46A0-3EE3-4A54-8BF0-B5D1688DC5E4}"/>
              </a:ext>
            </a:extLst>
          </p:cNvPr>
          <p:cNvSpPr txBox="1"/>
          <p:nvPr/>
        </p:nvSpPr>
        <p:spPr>
          <a:xfrm>
            <a:off x="5754999" y="4668786"/>
            <a:ext cx="51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(c)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23F4381-22F8-4F33-AA54-BC30D2B7E390}"/>
              </a:ext>
            </a:extLst>
          </p:cNvPr>
          <p:cNvCxnSpPr>
            <a:cxnSpLocks/>
          </p:cNvCxnSpPr>
          <p:nvPr/>
        </p:nvCxnSpPr>
        <p:spPr bwMode="auto">
          <a:xfrm flipV="1">
            <a:off x="6969044" y="4732650"/>
            <a:ext cx="1" cy="3362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540CBB-373F-4146-8561-1742C7247251}"/>
              </a:ext>
            </a:extLst>
          </p:cNvPr>
          <p:cNvCxnSpPr/>
          <p:nvPr/>
        </p:nvCxnSpPr>
        <p:spPr bwMode="auto">
          <a:xfrm>
            <a:off x="6960096" y="4725144"/>
            <a:ext cx="68583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2FF6588-4F78-49A1-BF03-F549020AE692}"/>
              </a:ext>
            </a:extLst>
          </p:cNvPr>
          <p:cNvSpPr txBox="1"/>
          <p:nvPr/>
        </p:nvSpPr>
        <p:spPr>
          <a:xfrm>
            <a:off x="6588341" y="4700718"/>
            <a:ext cx="228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983D5B-635B-438D-AA1B-B7F6B5F0E401}"/>
              </a:ext>
            </a:extLst>
          </p:cNvPr>
          <p:cNvSpPr txBox="1"/>
          <p:nvPr/>
        </p:nvSpPr>
        <p:spPr>
          <a:xfrm>
            <a:off x="7002437" y="4700718"/>
            <a:ext cx="95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6 31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765F96-BEF1-4B44-BFDF-FD66A32EDB54}"/>
              </a:ext>
            </a:extLst>
          </p:cNvPr>
          <p:cNvSpPr txBox="1"/>
          <p:nvPr/>
        </p:nvSpPr>
        <p:spPr>
          <a:xfrm>
            <a:off x="8298056" y="4636753"/>
            <a:ext cx="319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4,8,12,16, </a:t>
            </a:r>
            <a:r>
              <a:rPr lang="en-GB" sz="2400" dirty="0">
                <a:solidFill>
                  <a:srgbClr val="FF0000"/>
                </a:solidFill>
              </a:rPr>
              <a:t>20</a:t>
            </a:r>
            <a:r>
              <a:rPr lang="en-GB" sz="2400" dirty="0"/>
              <a:t>, 24, </a:t>
            </a:r>
            <a:r>
              <a:rPr lang="en-GB" sz="24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E1DF3A-A2A3-4764-972A-F8983F500E83}"/>
              </a:ext>
            </a:extLst>
          </p:cNvPr>
          <p:cNvSpPr txBox="1"/>
          <p:nvPr/>
        </p:nvSpPr>
        <p:spPr>
          <a:xfrm>
            <a:off x="7020201" y="4339118"/>
            <a:ext cx="90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157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F245AD-14F9-4DC7-947B-B5E87015C3CB}"/>
              </a:ext>
            </a:extLst>
          </p:cNvPr>
          <p:cNvSpPr txBox="1"/>
          <p:nvPr/>
        </p:nvSpPr>
        <p:spPr>
          <a:xfrm>
            <a:off x="7210167" y="4700718"/>
            <a:ext cx="1440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05D9C0D-12F8-4852-9020-37D0ED59196D}"/>
              </a:ext>
            </a:extLst>
          </p:cNvPr>
          <p:cNvSpPr txBox="1"/>
          <p:nvPr/>
        </p:nvSpPr>
        <p:spPr>
          <a:xfrm>
            <a:off x="7399624" y="4685488"/>
            <a:ext cx="2872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0E6101-EB5A-42D9-9E6A-64D9EF7DB71D}"/>
                  </a:ext>
                </a:extLst>
              </p:cNvPr>
              <p:cNvSpPr txBox="1"/>
              <p:nvPr/>
            </p:nvSpPr>
            <p:spPr>
              <a:xfrm>
                <a:off x="7688165" y="4462768"/>
                <a:ext cx="40089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0E6101-EB5A-42D9-9E6A-64D9EF7DB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165" y="4462768"/>
                <a:ext cx="400899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4AAFE4D-743F-4ECC-A904-50CFD020507E}"/>
                  </a:ext>
                </a:extLst>
              </p:cNvPr>
              <p:cNvSpPr/>
              <p:nvPr/>
            </p:nvSpPr>
            <p:spPr>
              <a:xfrm>
                <a:off x="6665202" y="5270463"/>
                <a:ext cx="2427268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400" dirty="0">
                    <a:solidFill>
                      <a:srgbClr val="FF0000"/>
                    </a:solidFill>
                  </a:rPr>
                  <a:t>63.1÷ 4 = 157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4AAFE4D-743F-4ECC-A904-50CFD0205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202" y="5270463"/>
                <a:ext cx="2427268" cy="614655"/>
              </a:xfrm>
              <a:prstGeom prst="rect">
                <a:avLst/>
              </a:prstGeom>
              <a:blipFill>
                <a:blip r:embed="rId6"/>
                <a:stretch>
                  <a:fillRect l="-3759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B7325FF5-B5DF-4F03-8FC3-DDC0815A8741}"/>
              </a:ext>
            </a:extLst>
          </p:cNvPr>
          <p:cNvSpPr txBox="1"/>
          <p:nvPr/>
        </p:nvSpPr>
        <p:spPr>
          <a:xfrm>
            <a:off x="9192344" y="5335839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 157.75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C0B9228-5836-4437-89B8-B58D9142A93F}"/>
              </a:ext>
            </a:extLst>
          </p:cNvPr>
          <p:cNvSpPr txBox="1"/>
          <p:nvPr/>
        </p:nvSpPr>
        <p:spPr>
          <a:xfrm>
            <a:off x="2398357" y="3837210"/>
            <a:ext cx="2728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b) Write down  multiples of the divisor  to help you  with the division 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B1938CB-84C1-4A00-88A9-F92B504F6342}"/>
              </a:ext>
            </a:extLst>
          </p:cNvPr>
          <p:cNvSpPr txBox="1"/>
          <p:nvPr/>
        </p:nvSpPr>
        <p:spPr>
          <a:xfrm>
            <a:off x="8506192" y="3154343"/>
            <a:ext cx="445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81E222-1551-4142-9EAA-32F200E51CC1}"/>
              </a:ext>
            </a:extLst>
          </p:cNvPr>
          <p:cNvSpPr txBox="1"/>
          <p:nvPr/>
        </p:nvSpPr>
        <p:spPr>
          <a:xfrm>
            <a:off x="9046252" y="3171717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C9617E-67AC-4398-B0DB-93FCBAF98187}"/>
              </a:ext>
            </a:extLst>
          </p:cNvPr>
          <p:cNvSpPr txBox="1"/>
          <p:nvPr/>
        </p:nvSpPr>
        <p:spPr>
          <a:xfrm>
            <a:off x="11635738" y="221230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817199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6" grpId="0" animBg="1"/>
      <p:bldP spid="21" grpId="0"/>
      <p:bldP spid="26" grpId="0"/>
      <p:bldP spid="27" grpId="0"/>
      <p:bldP spid="33" grpId="0"/>
      <p:bldP spid="35" grpId="0"/>
      <p:bldP spid="37" grpId="0"/>
      <p:bldP spid="39" grpId="0"/>
      <p:bldP spid="44" grpId="0"/>
      <p:bldP spid="45" grpId="0"/>
      <p:bldP spid="46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14136" y="859378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r>
              <a:rPr lang="en-US" sz="2400" dirty="0"/>
              <a:t>Find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6: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3DFED7-A106-44C8-A8EC-15946B3A1B6F}"/>
              </a:ext>
            </a:extLst>
          </p:cNvPr>
          <p:cNvSpPr/>
          <p:nvPr/>
        </p:nvSpPr>
        <p:spPr>
          <a:xfrm>
            <a:off x="2345811" y="1207240"/>
            <a:ext cx="29100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 12 ÷ 10</a:t>
            </a:r>
          </a:p>
          <a:p>
            <a:r>
              <a:rPr lang="en-GB" sz="2400" dirty="0"/>
              <a:t>(c) 600 000 ÷ 10</a:t>
            </a:r>
          </a:p>
          <a:p>
            <a:r>
              <a:rPr lang="en-GB" sz="2400" dirty="0"/>
              <a:t>(e) 5728 ÷ 10</a:t>
            </a:r>
          </a:p>
          <a:p>
            <a:r>
              <a:rPr lang="en-GB" sz="2400" dirty="0"/>
              <a:t>(g) 7000 ÷ 1000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 750 ÷ 100</a:t>
            </a:r>
          </a:p>
          <a:p>
            <a:r>
              <a:rPr lang="en-GB" sz="2400" dirty="0"/>
              <a:t>(k) 8412 ÷ 100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598ADB-7AF5-44D2-B1B7-23784E0E215A}"/>
              </a:ext>
            </a:extLst>
          </p:cNvPr>
          <p:cNvSpPr/>
          <p:nvPr/>
        </p:nvSpPr>
        <p:spPr>
          <a:xfrm>
            <a:off x="6167613" y="1207240"/>
            <a:ext cx="37021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(b) 4200 ÷ 10</a:t>
            </a:r>
          </a:p>
          <a:p>
            <a:r>
              <a:rPr lang="pt-BR" sz="2400" dirty="0"/>
              <a:t>(d) 3714 ÷ 10</a:t>
            </a:r>
          </a:p>
          <a:p>
            <a:r>
              <a:rPr lang="pt-BR" sz="2400" dirty="0"/>
              <a:t>(f) 6000 ÷ 100</a:t>
            </a:r>
          </a:p>
          <a:p>
            <a:r>
              <a:rPr lang="pt-BR" sz="2400" dirty="0"/>
              <a:t>(h) 75 000 ÷ 100</a:t>
            </a:r>
          </a:p>
          <a:p>
            <a:r>
              <a:rPr lang="pt-BR" sz="2400" dirty="0"/>
              <a:t>(j) 3714 ÷ 100</a:t>
            </a:r>
          </a:p>
          <a:p>
            <a:r>
              <a:rPr lang="pt-BR" sz="2400" dirty="0"/>
              <a:t>(l) 642130 ÷ 10000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F40356-442E-4A44-B400-4784AF87CA68}"/>
              </a:ext>
            </a:extLst>
          </p:cNvPr>
          <p:cNvSpPr/>
          <p:nvPr/>
        </p:nvSpPr>
        <p:spPr>
          <a:xfrm>
            <a:off x="2358614" y="4284914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(a) 69 ÷ 3</a:t>
            </a:r>
          </a:p>
          <a:p>
            <a:r>
              <a:rPr lang="pt-BR" sz="2400" dirty="0"/>
              <a:t>(d) 2947 ÷ 7</a:t>
            </a:r>
          </a:p>
          <a:p>
            <a:r>
              <a:rPr lang="pt-BR" sz="2400" dirty="0"/>
              <a:t>(g) 2208 ÷ 12</a:t>
            </a:r>
          </a:p>
          <a:p>
            <a:r>
              <a:rPr lang="pt-BR" sz="2400" dirty="0"/>
              <a:t>(j) 10 530 ÷ 45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242699-7A1A-4ED0-98C3-9454FE184E91}"/>
              </a:ext>
            </a:extLst>
          </p:cNvPr>
          <p:cNvSpPr txBox="1"/>
          <p:nvPr/>
        </p:nvSpPr>
        <p:spPr>
          <a:xfrm>
            <a:off x="3862716" y="57900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Exercise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1115C-7758-460A-92F5-356DBBF13527}"/>
              </a:ext>
            </a:extLst>
          </p:cNvPr>
          <p:cNvSpPr txBox="1"/>
          <p:nvPr/>
        </p:nvSpPr>
        <p:spPr>
          <a:xfrm>
            <a:off x="2358614" y="3652340"/>
            <a:ext cx="514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2. Carry out the following divisions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B499B7-8027-4228-AA21-D388399C8D5B}"/>
              </a:ext>
            </a:extLst>
          </p:cNvPr>
          <p:cNvSpPr/>
          <p:nvPr/>
        </p:nvSpPr>
        <p:spPr>
          <a:xfrm>
            <a:off x="5631463" y="4321060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(b) 4545 ÷ 9</a:t>
            </a:r>
          </a:p>
          <a:p>
            <a:r>
              <a:rPr lang="pt-BR" sz="2400" dirty="0"/>
              <a:t>(e) 7404 ÷ 6</a:t>
            </a:r>
          </a:p>
          <a:p>
            <a:r>
              <a:rPr lang="pt-BR" sz="2400" dirty="0"/>
              <a:t>(h) 13 488 ÷ 24</a:t>
            </a:r>
          </a:p>
          <a:p>
            <a:r>
              <a:rPr lang="pt-BR" sz="2400" dirty="0"/>
              <a:t>(k) 4284 ÷ 18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AE8DC5-1B3C-4E96-A7D0-6A49836171C6}"/>
              </a:ext>
            </a:extLst>
          </p:cNvPr>
          <p:cNvSpPr/>
          <p:nvPr/>
        </p:nvSpPr>
        <p:spPr>
          <a:xfrm>
            <a:off x="8904312" y="4284914"/>
            <a:ext cx="230704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2400" dirty="0"/>
              <a:t>(c) 6612 ÷ 3</a:t>
            </a:r>
          </a:p>
          <a:p>
            <a:r>
              <a:rPr lang="nn-NO" sz="2400" dirty="0"/>
              <a:t>(f) 37 050 ÷ 5</a:t>
            </a:r>
          </a:p>
          <a:p>
            <a:r>
              <a:rPr lang="nn-NO" sz="2400" dirty="0"/>
              <a:t>(i) 1792 ÷ 32</a:t>
            </a:r>
          </a:p>
          <a:p>
            <a:r>
              <a:rPr lang="nn-NO" sz="2400" dirty="0"/>
              <a:t>(l) 10 496 ÷ 41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5A4204-8433-4CF3-8E0C-8F4C7F2B2477}"/>
              </a:ext>
            </a:extLst>
          </p:cNvPr>
          <p:cNvSpPr txBox="1"/>
          <p:nvPr/>
        </p:nvSpPr>
        <p:spPr>
          <a:xfrm>
            <a:off x="4933221" y="1229541"/>
            <a:ext cx="797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1.2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35FC0A-6272-43D9-91F6-948BBBD94091}"/>
              </a:ext>
            </a:extLst>
          </p:cNvPr>
          <p:cNvSpPr/>
          <p:nvPr/>
        </p:nvSpPr>
        <p:spPr>
          <a:xfrm>
            <a:off x="4950902" y="1605901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60 000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E20A94-41C6-435D-B0A1-E11D0CD8786A}"/>
              </a:ext>
            </a:extLst>
          </p:cNvPr>
          <p:cNvSpPr/>
          <p:nvPr/>
        </p:nvSpPr>
        <p:spPr>
          <a:xfrm>
            <a:off x="4945201" y="1953624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572.8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55D59-E90F-44E1-87EA-2991DCD6C9AD}"/>
              </a:ext>
            </a:extLst>
          </p:cNvPr>
          <p:cNvSpPr/>
          <p:nvPr/>
        </p:nvSpPr>
        <p:spPr>
          <a:xfrm>
            <a:off x="4950901" y="233360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91CE9F-B68A-4BFC-8F56-5EFDBA923057}"/>
              </a:ext>
            </a:extLst>
          </p:cNvPr>
          <p:cNvSpPr/>
          <p:nvPr/>
        </p:nvSpPr>
        <p:spPr>
          <a:xfrm>
            <a:off x="4950900" y="267044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7.5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7A6761-7AED-4D17-B16B-6D9D70B481C9}"/>
              </a:ext>
            </a:extLst>
          </p:cNvPr>
          <p:cNvSpPr/>
          <p:nvPr/>
        </p:nvSpPr>
        <p:spPr>
          <a:xfrm>
            <a:off x="4939439" y="3052389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84.12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4486C4-41A0-41A3-BB72-0E64845F8992}"/>
              </a:ext>
            </a:extLst>
          </p:cNvPr>
          <p:cNvSpPr/>
          <p:nvPr/>
        </p:nvSpPr>
        <p:spPr>
          <a:xfrm>
            <a:off x="8900733" y="1251103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FE567C-805D-45AD-9C6E-F3361F39C1B5}"/>
              </a:ext>
            </a:extLst>
          </p:cNvPr>
          <p:cNvSpPr/>
          <p:nvPr/>
        </p:nvSpPr>
        <p:spPr>
          <a:xfrm>
            <a:off x="8879795" y="1634276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371.4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F69FE7-FFB8-4EA2-B0E4-7AED8F658489}"/>
              </a:ext>
            </a:extLst>
          </p:cNvPr>
          <p:cNvSpPr/>
          <p:nvPr/>
        </p:nvSpPr>
        <p:spPr>
          <a:xfrm>
            <a:off x="8896410" y="199762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06C3CB-5641-4FB7-9249-16289611F936}"/>
              </a:ext>
            </a:extLst>
          </p:cNvPr>
          <p:cNvSpPr/>
          <p:nvPr/>
        </p:nvSpPr>
        <p:spPr>
          <a:xfrm>
            <a:off x="8882364" y="233360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750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050A37-79E7-449C-A68B-6F253F5FDD9B}"/>
              </a:ext>
            </a:extLst>
          </p:cNvPr>
          <p:cNvSpPr/>
          <p:nvPr/>
        </p:nvSpPr>
        <p:spPr>
          <a:xfrm>
            <a:off x="8896409" y="2717195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37.14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F37946-8459-460A-8D33-2096145E8445}"/>
              </a:ext>
            </a:extLst>
          </p:cNvPr>
          <p:cNvSpPr/>
          <p:nvPr/>
        </p:nvSpPr>
        <p:spPr>
          <a:xfrm>
            <a:off x="8944138" y="3037819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64.213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3FD4B1-4254-4990-833A-52CBE576A935}"/>
              </a:ext>
            </a:extLst>
          </p:cNvPr>
          <p:cNvSpPr/>
          <p:nvPr/>
        </p:nvSpPr>
        <p:spPr>
          <a:xfrm>
            <a:off x="4647045" y="432106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4DC62A-CF22-40B3-89C4-0FFC111D4D6F}"/>
              </a:ext>
            </a:extLst>
          </p:cNvPr>
          <p:cNvSpPr/>
          <p:nvPr/>
        </p:nvSpPr>
        <p:spPr>
          <a:xfrm>
            <a:off x="4647045" y="4675581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421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E0B0AE-9CA9-45FC-B473-EEC13F44B21C}"/>
              </a:ext>
            </a:extLst>
          </p:cNvPr>
          <p:cNvSpPr/>
          <p:nvPr/>
        </p:nvSpPr>
        <p:spPr>
          <a:xfrm>
            <a:off x="4662954" y="506502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06F711-1E7C-4265-86C7-E50E3497A80A}"/>
              </a:ext>
            </a:extLst>
          </p:cNvPr>
          <p:cNvSpPr/>
          <p:nvPr/>
        </p:nvSpPr>
        <p:spPr>
          <a:xfrm>
            <a:off x="4662954" y="5397626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234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058BE8-F42F-4EAF-B594-CD132E0BB242}"/>
              </a:ext>
            </a:extLst>
          </p:cNvPr>
          <p:cNvSpPr/>
          <p:nvPr/>
        </p:nvSpPr>
        <p:spPr>
          <a:xfrm>
            <a:off x="8030831" y="432106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505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0A9BCD-4C5E-4487-B135-E628E864844D}"/>
              </a:ext>
            </a:extLst>
          </p:cNvPr>
          <p:cNvSpPr/>
          <p:nvPr/>
        </p:nvSpPr>
        <p:spPr>
          <a:xfrm>
            <a:off x="8016166" y="4721170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1234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CE5568-A2CF-44A1-8966-0B782664DCD1}"/>
              </a:ext>
            </a:extLst>
          </p:cNvPr>
          <p:cNvSpPr/>
          <p:nvPr/>
        </p:nvSpPr>
        <p:spPr>
          <a:xfrm>
            <a:off x="8030830" y="510589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562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A13F-16A0-48F3-BEE7-259BDC7CF140}"/>
              </a:ext>
            </a:extLst>
          </p:cNvPr>
          <p:cNvSpPr/>
          <p:nvPr/>
        </p:nvSpPr>
        <p:spPr>
          <a:xfrm>
            <a:off x="8049586" y="547213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238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893DD3-DAA5-4177-989D-85F9DE26579E}"/>
              </a:ext>
            </a:extLst>
          </p:cNvPr>
          <p:cNvSpPr/>
          <p:nvPr/>
        </p:nvSpPr>
        <p:spPr>
          <a:xfrm>
            <a:off x="11215843" y="4321060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2204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F84401-2EE6-434B-A71C-F137E40F0D38}"/>
              </a:ext>
            </a:extLst>
          </p:cNvPr>
          <p:cNvSpPr/>
          <p:nvPr/>
        </p:nvSpPr>
        <p:spPr>
          <a:xfrm>
            <a:off x="11215843" y="4664912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7410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52E715-2F20-46E5-96D9-8A779B68875D}"/>
              </a:ext>
            </a:extLst>
          </p:cNvPr>
          <p:cNvSpPr/>
          <p:nvPr/>
        </p:nvSpPr>
        <p:spPr>
          <a:xfrm>
            <a:off x="11209069" y="505968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21B7EA-73FA-4734-8D44-BC7AFA7F55AC}"/>
              </a:ext>
            </a:extLst>
          </p:cNvPr>
          <p:cNvSpPr/>
          <p:nvPr/>
        </p:nvSpPr>
        <p:spPr>
          <a:xfrm>
            <a:off x="11215843" y="5423668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256</a:t>
            </a:r>
          </a:p>
        </p:txBody>
      </p:sp>
    </p:spTree>
    <p:extLst>
      <p:ext uri="{BB962C8B-B14F-4D97-AF65-F5344CB8AC3E}">
        <p14:creationId xmlns:p14="http://schemas.microsoft.com/office/powerpoint/2010/main" val="197988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3. Carry out the following divisions.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6: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EB7B7D-7D41-4E86-9FD9-C535ECAE955D}"/>
              </a:ext>
            </a:extLst>
          </p:cNvPr>
          <p:cNvSpPr/>
          <p:nvPr/>
        </p:nvSpPr>
        <p:spPr>
          <a:xfrm>
            <a:off x="2345811" y="1412774"/>
            <a:ext cx="2238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Both"/>
            </a:pPr>
            <a:r>
              <a:rPr lang="pt-BR" sz="2400" dirty="0"/>
              <a:t>2.54 ÷ 2</a:t>
            </a:r>
          </a:p>
          <a:p>
            <a:r>
              <a:rPr lang="pt-BR" sz="2400" dirty="0"/>
              <a:t>(d) 87.5 ÷ 5</a:t>
            </a:r>
          </a:p>
          <a:p>
            <a:r>
              <a:rPr lang="pt-BR" sz="2400" dirty="0"/>
              <a:t>(g) 388.5 ÷ 15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5D15B7-64A0-4676-A455-08282303AADD}"/>
              </a:ext>
            </a:extLst>
          </p:cNvPr>
          <p:cNvSpPr/>
          <p:nvPr/>
        </p:nvSpPr>
        <p:spPr>
          <a:xfrm>
            <a:off x="5643713" y="1412774"/>
            <a:ext cx="24096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(b) 21.63 ÷ 3</a:t>
            </a:r>
          </a:p>
          <a:p>
            <a:r>
              <a:rPr lang="pt-BR" sz="2400" dirty="0"/>
              <a:t>(e) 918.4 ÷ 7</a:t>
            </a:r>
          </a:p>
          <a:p>
            <a:r>
              <a:rPr lang="pt-BR" sz="2400" dirty="0"/>
              <a:t>(h) 123.84 ÷ 12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80EE24-8BF3-432A-8F6F-87126EC86E1D}"/>
              </a:ext>
            </a:extLst>
          </p:cNvPr>
          <p:cNvSpPr/>
          <p:nvPr/>
        </p:nvSpPr>
        <p:spPr>
          <a:xfrm>
            <a:off x="8976320" y="1412774"/>
            <a:ext cx="21355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2400" dirty="0"/>
              <a:t>(c) 10.24 ÷ 4</a:t>
            </a:r>
          </a:p>
          <a:p>
            <a:r>
              <a:rPr lang="nn-NO" sz="2400" dirty="0"/>
              <a:t>(f) 49.24 ÷ 4</a:t>
            </a:r>
          </a:p>
          <a:p>
            <a:r>
              <a:rPr lang="nn-NO" sz="2400" dirty="0"/>
              <a:t>(i) 714.84 ÷ 6</a:t>
            </a:r>
            <a:endParaRPr lang="en-GB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419EB4-5B4A-4FF5-9BBE-001DC5D45B83}"/>
              </a:ext>
            </a:extLst>
          </p:cNvPr>
          <p:cNvSpPr/>
          <p:nvPr/>
        </p:nvSpPr>
        <p:spPr>
          <a:xfrm>
            <a:off x="2268047" y="2980035"/>
            <a:ext cx="9631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4. Carry out the following divisions, giving your answers as decimals.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C0FC70-E8D2-4DCC-9937-FEF5D0F9C711}"/>
              </a:ext>
            </a:extLst>
          </p:cNvPr>
          <p:cNvSpPr/>
          <p:nvPr/>
        </p:nvSpPr>
        <p:spPr>
          <a:xfrm>
            <a:off x="2380938" y="3769110"/>
            <a:ext cx="181011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/>
              <a:t>21 ÷ 4</a:t>
            </a:r>
          </a:p>
          <a:p>
            <a:pPr marL="457200" indent="-457200">
              <a:buAutoNum type="alphaLcParenR"/>
            </a:pPr>
            <a:r>
              <a:rPr lang="en-GB" sz="2400" dirty="0"/>
              <a:t>81 ÷ 2</a:t>
            </a:r>
          </a:p>
          <a:p>
            <a:pPr marL="457200" indent="-457200">
              <a:buAutoNum type="alphaLcParenR"/>
            </a:pPr>
            <a:r>
              <a:rPr lang="en-GB" sz="2400" dirty="0"/>
              <a:t>162 ÷ 4</a:t>
            </a:r>
          </a:p>
          <a:p>
            <a:pPr marL="457200" indent="-457200">
              <a:buAutoNum type="alphaLcParenR"/>
            </a:pPr>
            <a:r>
              <a:rPr lang="en-GB" sz="2400" dirty="0"/>
              <a:t>263 ÷ 4</a:t>
            </a:r>
          </a:p>
          <a:p>
            <a:pPr marL="457200" indent="-457200">
              <a:buAutoNum type="alphaLcParenR"/>
            </a:pPr>
            <a:r>
              <a:rPr lang="en-GB" sz="2400" dirty="0"/>
              <a:t>84 ÷ 8</a:t>
            </a:r>
          </a:p>
          <a:p>
            <a:pPr marL="457200" indent="-457200">
              <a:buAutoNum type="alphaLcParenR"/>
            </a:pPr>
            <a:r>
              <a:rPr lang="en-GB" sz="2400" dirty="0"/>
              <a:t>241 ÷ 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F196E3-5D86-4B01-AE08-0917A1BFC42C}"/>
              </a:ext>
            </a:extLst>
          </p:cNvPr>
          <p:cNvSpPr/>
          <p:nvPr/>
        </p:nvSpPr>
        <p:spPr>
          <a:xfrm>
            <a:off x="5097164" y="3711470"/>
            <a:ext cx="4270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21 ÷ 4 = 10.5 ÷ 2 = 5.25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F39F2A-5C0D-43F1-BE3C-EE52C8DD5915}"/>
              </a:ext>
            </a:extLst>
          </p:cNvPr>
          <p:cNvSpPr/>
          <p:nvPr/>
        </p:nvSpPr>
        <p:spPr>
          <a:xfrm>
            <a:off x="5098414" y="4081431"/>
            <a:ext cx="4442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81 ÷ 4 = 40.5 ÷ 2 = 20.25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13372B-688A-49BB-9F08-D68D9C06D62A}"/>
              </a:ext>
            </a:extLst>
          </p:cNvPr>
          <p:cNvSpPr/>
          <p:nvPr/>
        </p:nvSpPr>
        <p:spPr>
          <a:xfrm>
            <a:off x="5097164" y="4460506"/>
            <a:ext cx="415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162 ÷ 4 = 81 ÷ 2 = 40.5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B54741-B8BB-442D-A8E1-D50F7FD0DAB6}"/>
              </a:ext>
            </a:extLst>
          </p:cNvPr>
          <p:cNvSpPr/>
          <p:nvPr/>
        </p:nvSpPr>
        <p:spPr>
          <a:xfrm>
            <a:off x="5097164" y="4853545"/>
            <a:ext cx="4767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(d) 263 ÷ 4 = 131.5 ÷ 2 = 65.75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5B53B7-BF85-4D5D-B137-82A6BECE0AF7}"/>
              </a:ext>
            </a:extLst>
          </p:cNvPr>
          <p:cNvSpPr/>
          <p:nvPr/>
        </p:nvSpPr>
        <p:spPr>
          <a:xfrm>
            <a:off x="5097164" y="5258274"/>
            <a:ext cx="6604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(e) 162 ÷ 8 = 81 ÷ 2 ÷ 2 = 40.5 ÷ 2 = 20.25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4693BF-ED93-4F24-8275-4097C55D0DDA}"/>
              </a:ext>
            </a:extLst>
          </p:cNvPr>
          <p:cNvSpPr/>
          <p:nvPr/>
        </p:nvSpPr>
        <p:spPr>
          <a:xfrm>
            <a:off x="5099284" y="5665887"/>
            <a:ext cx="7289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(f) 241 ÷ 8 = 120.5 ÷ 2 ÷ 2 = 60.25 ÷ 2 = 30.125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A6C9F-5490-4E89-A34A-C8328346A059}"/>
              </a:ext>
            </a:extLst>
          </p:cNvPr>
          <p:cNvSpPr txBox="1"/>
          <p:nvPr/>
        </p:nvSpPr>
        <p:spPr>
          <a:xfrm>
            <a:off x="4632676" y="1403702"/>
            <a:ext cx="825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1.27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A1172C-3A7D-48F1-82AA-149B272ECBE6}"/>
              </a:ext>
            </a:extLst>
          </p:cNvPr>
          <p:cNvSpPr/>
          <p:nvPr/>
        </p:nvSpPr>
        <p:spPr>
          <a:xfrm>
            <a:off x="4596052" y="1777876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17.5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F6F202-9E78-4E5F-92C6-FC76563E5B8F}"/>
              </a:ext>
            </a:extLst>
          </p:cNvPr>
          <p:cNvSpPr/>
          <p:nvPr/>
        </p:nvSpPr>
        <p:spPr>
          <a:xfrm>
            <a:off x="4591005" y="2121679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25.9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ECB9A5-E901-4876-9E16-3B6906FB2AD0}"/>
              </a:ext>
            </a:extLst>
          </p:cNvPr>
          <p:cNvSpPr/>
          <p:nvPr/>
        </p:nvSpPr>
        <p:spPr>
          <a:xfrm>
            <a:off x="7907634" y="138061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7.21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CD558E-D6D5-4762-8878-3C2C370E0141}"/>
              </a:ext>
            </a:extLst>
          </p:cNvPr>
          <p:cNvSpPr/>
          <p:nvPr/>
        </p:nvSpPr>
        <p:spPr>
          <a:xfrm>
            <a:off x="7907634" y="1758619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131.2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F088E5-9ACC-46C4-80C8-25AD3F5B72BB}"/>
              </a:ext>
            </a:extLst>
          </p:cNvPr>
          <p:cNvSpPr/>
          <p:nvPr/>
        </p:nvSpPr>
        <p:spPr>
          <a:xfrm>
            <a:off x="7937345" y="213927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10.32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792D39-63B7-4F68-8C53-B5F0A1476106}"/>
              </a:ext>
            </a:extLst>
          </p:cNvPr>
          <p:cNvSpPr/>
          <p:nvPr/>
        </p:nvSpPr>
        <p:spPr>
          <a:xfrm>
            <a:off x="11021788" y="142793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2.56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A047D7-D53F-42A5-AD52-8ECBFC2BCC5F}"/>
              </a:ext>
            </a:extLst>
          </p:cNvPr>
          <p:cNvSpPr/>
          <p:nvPr/>
        </p:nvSpPr>
        <p:spPr>
          <a:xfrm>
            <a:off x="11021788" y="1813595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12.31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3CCE59-E467-4ACF-B6A4-B5947603EB57}"/>
              </a:ext>
            </a:extLst>
          </p:cNvPr>
          <p:cNvSpPr/>
          <p:nvPr/>
        </p:nvSpPr>
        <p:spPr>
          <a:xfrm>
            <a:off x="11051499" y="2159337"/>
            <a:ext cx="1104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119.14</a:t>
            </a:r>
          </a:p>
        </p:txBody>
      </p:sp>
    </p:spTree>
    <p:extLst>
      <p:ext uri="{BB962C8B-B14F-4D97-AF65-F5344CB8AC3E}">
        <p14:creationId xmlns:p14="http://schemas.microsoft.com/office/powerpoint/2010/main" val="520282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6: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sixth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6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As with multiplication, division is often needed in practical problems.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 Division problems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2D34551-4DBF-4881-9FEE-B57AEDF26001}"/>
              </a:ext>
            </a:extLst>
          </p:cNvPr>
          <p:cNvSpPr/>
          <p:nvPr/>
        </p:nvSpPr>
        <p:spPr>
          <a:xfrm>
            <a:off x="2342414" y="1600098"/>
            <a:ext cx="947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1. 45 sweets are divided equally between 9 children.  How many do they each get?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D12809-2E3D-4A0E-8ED7-7BEAA4E10A80}"/>
              </a:ext>
            </a:extLst>
          </p:cNvPr>
          <p:cNvSpPr txBox="1"/>
          <p:nvPr/>
        </p:nvSpPr>
        <p:spPr>
          <a:xfrm>
            <a:off x="2367138" y="1231446"/>
            <a:ext cx="1690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844EC0-9892-49FD-AB9B-CC74F48BB13E}"/>
              </a:ext>
            </a:extLst>
          </p:cNvPr>
          <p:cNvSpPr/>
          <p:nvPr/>
        </p:nvSpPr>
        <p:spPr>
          <a:xfrm>
            <a:off x="2342414" y="2382579"/>
            <a:ext cx="5000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Each child gets  45 ÷9 = 5 sweets.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16652-C070-4175-92C1-30380C5336BF}"/>
              </a:ext>
            </a:extLst>
          </p:cNvPr>
          <p:cNvSpPr/>
          <p:nvPr/>
        </p:nvSpPr>
        <p:spPr>
          <a:xfrm>
            <a:off x="2342414" y="2830647"/>
            <a:ext cx="8747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2.	A mini chocolate bar costs 8p.  How many bars can be bought with 72p?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A71311-4785-4EA4-AE7D-6142199F895B}"/>
              </a:ext>
            </a:extLst>
          </p:cNvPr>
          <p:cNvSpPr/>
          <p:nvPr/>
        </p:nvSpPr>
        <p:spPr>
          <a:xfrm>
            <a:off x="2342414" y="3954077"/>
            <a:ext cx="8621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3.	A multi storey car park has 4 levels, each taking the same number of cars. When full it holds 124 cars.  How many cars can park at each level?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53F93D-4B08-4D15-8C40-4F8BAF805ABA}"/>
              </a:ext>
            </a:extLst>
          </p:cNvPr>
          <p:cNvSpPr/>
          <p:nvPr/>
        </p:nvSpPr>
        <p:spPr>
          <a:xfrm>
            <a:off x="2228755" y="3575928"/>
            <a:ext cx="2452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72 ÷ 8 = 9 bars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96FA85-0DDF-41A0-81A6-79381015A756}"/>
              </a:ext>
            </a:extLst>
          </p:cNvPr>
          <p:cNvSpPr/>
          <p:nvPr/>
        </p:nvSpPr>
        <p:spPr>
          <a:xfrm>
            <a:off x="2306483" y="5154406"/>
            <a:ext cx="2707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124 ÷ 4 = 31 cars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1F0BEA-79B9-47EF-9B2C-23A2364E4448}"/>
              </a:ext>
            </a:extLst>
          </p:cNvPr>
          <p:cNvSpPr/>
          <p:nvPr/>
        </p:nvSpPr>
        <p:spPr>
          <a:xfrm>
            <a:off x="2370898" y="5568666"/>
            <a:ext cx="9677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4.	A train can carry 384 passengers.  If has 8 carriages, each with the same seating capacity.  How many people can each carriage hold?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0CF30E-171B-49C8-B065-0B5459C8A933}"/>
              </a:ext>
            </a:extLst>
          </p:cNvPr>
          <p:cNvSpPr/>
          <p:nvPr/>
        </p:nvSpPr>
        <p:spPr>
          <a:xfrm>
            <a:off x="2367138" y="6355664"/>
            <a:ext cx="3137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384 ÷ 8 =  48 people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5294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77256" y="1412776"/>
            <a:ext cx="9721081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r>
              <a:rPr lang="en-GB" sz="2400" dirty="0"/>
              <a:t>Rafiq borrows £50 from his Dad.  He pays it back in 10 equal weekly instalments.  How much does he pay back each week?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2"/>
              <a:defRPr/>
            </a:pPr>
            <a:r>
              <a:rPr lang="en-GB" sz="2400" dirty="0"/>
              <a:t>£375.69 is raised at a jumble sale.  This is divided equally between 3 charities.  How much does each of the charities get?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2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3"/>
              <a:defRPr/>
            </a:pPr>
            <a:r>
              <a:rPr lang="en-GB" sz="2400" dirty="0"/>
              <a:t>Grace and her 3 brothers are given £37 to share equally between them. How much do they get each?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3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4.	  Charlotte has 24 sweets.  She shares them out equally between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7: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3C5D83-5477-4979-9ACE-8CE4AF68A3FA}"/>
              </a:ext>
            </a:extLst>
          </p:cNvPr>
          <p:cNvSpPr txBox="1"/>
          <p:nvPr/>
        </p:nvSpPr>
        <p:spPr>
          <a:xfrm>
            <a:off x="2383092" y="101266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Exercises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AAE568-4246-4093-940D-4B7713474E86}"/>
              </a:ext>
            </a:extLst>
          </p:cNvPr>
          <p:cNvSpPr txBox="1"/>
          <p:nvPr/>
        </p:nvSpPr>
        <p:spPr>
          <a:xfrm>
            <a:off x="2855640" y="213285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£50 ÷ 10 = £5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B43FD8-096B-42C3-B873-701F5F241ABB}"/>
              </a:ext>
            </a:extLst>
          </p:cNvPr>
          <p:cNvSpPr/>
          <p:nvPr/>
        </p:nvSpPr>
        <p:spPr>
          <a:xfrm>
            <a:off x="2819709" y="3208620"/>
            <a:ext cx="3411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£375.69 ÷ 3 = £125.23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AB2B80-5389-4BF7-AD81-2038244A8155}"/>
              </a:ext>
            </a:extLst>
          </p:cNvPr>
          <p:cNvSpPr/>
          <p:nvPr/>
        </p:nvSpPr>
        <p:spPr>
          <a:xfrm>
            <a:off x="2855640" y="4390365"/>
            <a:ext cx="2468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£37 ÷ 4 = £9.25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DCA0F-CB42-474A-BB70-AABB137DA5AD}"/>
              </a:ext>
            </a:extLst>
          </p:cNvPr>
          <p:cNvSpPr/>
          <p:nvPr/>
        </p:nvSpPr>
        <p:spPr>
          <a:xfrm>
            <a:off x="2819709" y="5466129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£24 ÷ 4 = £6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77F314-2AE8-455A-B759-985F215E120F}"/>
              </a:ext>
            </a:extLst>
          </p:cNvPr>
          <p:cNvSpPr/>
          <p:nvPr/>
        </p:nvSpPr>
        <p:spPr>
          <a:xfrm>
            <a:off x="2819708" y="5112186"/>
            <a:ext cx="8964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herself and her 3 friends.  How many sweets do they get each?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38809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980728"/>
            <a:ext cx="9721081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AutoNum type="arabicPeriod" startAt="5"/>
              <a:defRPr/>
            </a:pPr>
            <a:r>
              <a:rPr lang="en-GB" sz="2400" dirty="0"/>
              <a:t>Three children are paid £15 for working in a garden.  They share the money equally between them.  How much do they get each?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5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6"/>
              <a:defRPr/>
            </a:pPr>
            <a:r>
              <a:rPr lang="en-GB" sz="2400" dirty="0"/>
              <a:t>Karen buys 6 tickets, each costing the same, for the theatre.  She pays a total of £54 for the tickets.  How much does each ticket cost?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7"/>
              <a:defRPr/>
            </a:pPr>
            <a:r>
              <a:rPr lang="en-GB" sz="2400" dirty="0"/>
              <a:t>A rope is 22.48 m long.  It is cut into 4 parts of equal length.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      How long is each part?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7: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2F495B-C1C2-4607-8C33-3943B2800701}"/>
              </a:ext>
            </a:extLst>
          </p:cNvPr>
          <p:cNvSpPr txBox="1"/>
          <p:nvPr/>
        </p:nvSpPr>
        <p:spPr>
          <a:xfrm>
            <a:off x="2855640" y="1700808"/>
            <a:ext cx="25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£15 ÷ 3 = £5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936BD6-D7C1-4243-8903-B5326BC00E04}"/>
              </a:ext>
            </a:extLst>
          </p:cNvPr>
          <p:cNvSpPr/>
          <p:nvPr/>
        </p:nvSpPr>
        <p:spPr>
          <a:xfrm>
            <a:off x="2830611" y="3185467"/>
            <a:ext cx="3374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£54 ÷ 6 = £9 per ticket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86658B-6F9E-4C9F-ADF9-E53FC11382E7}"/>
              </a:ext>
            </a:extLst>
          </p:cNvPr>
          <p:cNvSpPr/>
          <p:nvPr/>
        </p:nvSpPr>
        <p:spPr>
          <a:xfrm>
            <a:off x="2855640" y="4359633"/>
            <a:ext cx="4898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22.48 m÷ 4 = 11.24 ÷ 2 = 5.62 m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034CD6-D5B5-40BA-979E-F4C2C07D3BD7}"/>
              </a:ext>
            </a:extLst>
          </p:cNvPr>
          <p:cNvSpPr txBox="1"/>
          <p:nvPr/>
        </p:nvSpPr>
        <p:spPr>
          <a:xfrm>
            <a:off x="4223792" y="4951046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Check your answers using multiplication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              </a:t>
            </a:r>
            <a:r>
              <a:rPr lang="en-GB" sz="2400" dirty="0" err="1">
                <a:solidFill>
                  <a:srgbClr val="FF0000"/>
                </a:solidFill>
              </a:rPr>
              <a:t>Eg.</a:t>
            </a:r>
            <a:r>
              <a:rPr lang="en-GB" sz="2400" dirty="0">
                <a:solidFill>
                  <a:srgbClr val="FF0000"/>
                </a:solidFill>
              </a:rPr>
              <a:t> 6.    6 x £9 = £54</a:t>
            </a:r>
          </a:p>
        </p:txBody>
      </p:sp>
    </p:spTree>
    <p:extLst>
      <p:ext uri="{BB962C8B-B14F-4D97-AF65-F5344CB8AC3E}">
        <p14:creationId xmlns:p14="http://schemas.microsoft.com/office/powerpoint/2010/main" val="4240799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7: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sixth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063406-CE83-4494-BA27-1A34F1CFC846}"/>
              </a:ext>
            </a:extLst>
          </p:cNvPr>
          <p:cNvSpPr/>
          <p:nvPr/>
        </p:nvSpPr>
        <p:spPr bwMode="auto">
          <a:xfrm>
            <a:off x="3071664" y="2852936"/>
            <a:ext cx="360040" cy="36004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D73535-D1C5-42A5-854B-9C36F44F1D51}"/>
              </a:ext>
            </a:extLst>
          </p:cNvPr>
          <p:cNvSpPr/>
          <p:nvPr/>
        </p:nvSpPr>
        <p:spPr bwMode="auto">
          <a:xfrm>
            <a:off x="3071664" y="2852936"/>
            <a:ext cx="36004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Here we start with multiplication of whole numbers, which is a useful technique for all sorts of problems. Below is  multiplication table up to 10 x 10.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Multiplication of Whole numbers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CCD7884-ED0E-4831-90E7-E021522B5B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6999" y="2426423"/>
            <a:ext cx="4248472" cy="42227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4F0279-F2CF-4F13-8A2D-CC73901CA551}"/>
              </a:ext>
            </a:extLst>
          </p:cNvPr>
          <p:cNvSpPr txBox="1"/>
          <p:nvPr/>
        </p:nvSpPr>
        <p:spPr>
          <a:xfrm>
            <a:off x="7133082" y="1783183"/>
            <a:ext cx="47061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Table Facts:</a:t>
            </a:r>
          </a:p>
          <a:p>
            <a:pPr marL="457200" indent="-457200">
              <a:buAutoNum type="alphaLcParenBoth"/>
            </a:pPr>
            <a:r>
              <a:rPr lang="en-GB" sz="2400" dirty="0"/>
              <a:t>Square numbers can be seen in the diagonal of the table</a:t>
            </a:r>
          </a:p>
          <a:p>
            <a:pPr marL="457200" indent="-457200">
              <a:buAutoNum type="alphaLcParenBoth"/>
            </a:pPr>
            <a:r>
              <a:rPr lang="en-GB" sz="2400" dirty="0"/>
              <a:t>Numbers in the 3 times table have digits which add up to a multiple of 3</a:t>
            </a:r>
          </a:p>
          <a:p>
            <a:r>
              <a:rPr lang="en-GB" sz="2400" dirty="0"/>
              <a:t>      </a:t>
            </a:r>
            <a:r>
              <a:rPr lang="en-GB" sz="2400" dirty="0">
                <a:solidFill>
                  <a:srgbClr val="FF0000"/>
                </a:solidFill>
              </a:rPr>
              <a:t>15 = 1 + 5 = 6</a:t>
            </a:r>
          </a:p>
          <a:p>
            <a:pPr marL="457200" indent="-457200">
              <a:buAutoNum type="alphaLcParenBoth"/>
            </a:pPr>
            <a:r>
              <a:rPr lang="en-GB" sz="2400" dirty="0"/>
              <a:t>Numbers in the 9 times table have digits which add up to 9</a:t>
            </a:r>
          </a:p>
          <a:p>
            <a:r>
              <a:rPr lang="en-GB" sz="2400" dirty="0"/>
              <a:t>      </a:t>
            </a:r>
            <a:r>
              <a:rPr lang="en-GB" sz="2400" dirty="0">
                <a:solidFill>
                  <a:srgbClr val="FF0000"/>
                </a:solidFill>
              </a:rPr>
              <a:t>18 =1 + 8 = 9</a:t>
            </a:r>
          </a:p>
          <a:p>
            <a:pPr marL="457200" indent="-457200">
              <a:buAutoNum type="alphaLcParenBoth"/>
            </a:pPr>
            <a:r>
              <a:rPr lang="en-GB" sz="2400" dirty="0"/>
              <a:t>Numbers in the 5 times table end in 5 or 0</a:t>
            </a:r>
          </a:p>
          <a:p>
            <a:r>
              <a:rPr lang="en-GB" sz="2400" dirty="0"/>
              <a:t>      </a:t>
            </a:r>
            <a:r>
              <a:rPr lang="en-GB" sz="2400" dirty="0">
                <a:solidFill>
                  <a:srgbClr val="FF0000"/>
                </a:solidFill>
              </a:rPr>
              <a:t>5, 10, 15 , 20,</a:t>
            </a:r>
          </a:p>
          <a:p>
            <a:pPr marL="457200" indent="-457200">
              <a:buAutoNum type="alphaLcParenBoth"/>
            </a:pPr>
            <a:endParaRPr lang="en-GB" dirty="0"/>
          </a:p>
          <a:p>
            <a:pPr marL="457200" indent="-457200">
              <a:buAutoNum type="alphaLcParenBoth"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5E39B7-0A21-4B7A-810C-1EC7BE61076A}"/>
              </a:ext>
            </a:extLst>
          </p:cNvPr>
          <p:cNvSpPr/>
          <p:nvPr/>
        </p:nvSpPr>
        <p:spPr bwMode="auto">
          <a:xfrm>
            <a:off x="3093542" y="2868333"/>
            <a:ext cx="36004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65EF0B-8AF8-432C-809A-A6FDB15B5494}"/>
              </a:ext>
            </a:extLst>
          </p:cNvPr>
          <p:cNvSpPr/>
          <p:nvPr/>
        </p:nvSpPr>
        <p:spPr bwMode="auto">
          <a:xfrm>
            <a:off x="3453582" y="3228373"/>
            <a:ext cx="36004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E20AB-D576-449B-B15B-C8759EAE25F0}"/>
              </a:ext>
            </a:extLst>
          </p:cNvPr>
          <p:cNvSpPr/>
          <p:nvPr/>
        </p:nvSpPr>
        <p:spPr bwMode="auto">
          <a:xfrm>
            <a:off x="3813622" y="3600127"/>
            <a:ext cx="38843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AD49E2-90F5-409D-A771-E84F7803FB53}"/>
              </a:ext>
            </a:extLst>
          </p:cNvPr>
          <p:cNvSpPr/>
          <p:nvPr/>
        </p:nvSpPr>
        <p:spPr bwMode="auto">
          <a:xfrm>
            <a:off x="4189118" y="3989708"/>
            <a:ext cx="39471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CA2657-DB6E-4689-9BDF-D96584E56B32}"/>
              </a:ext>
            </a:extLst>
          </p:cNvPr>
          <p:cNvSpPr/>
          <p:nvPr/>
        </p:nvSpPr>
        <p:spPr bwMode="auto">
          <a:xfrm>
            <a:off x="4566746" y="4359809"/>
            <a:ext cx="39471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739343-FCDD-4382-A060-216E650C49F7}"/>
              </a:ext>
            </a:extLst>
          </p:cNvPr>
          <p:cNvSpPr/>
          <p:nvPr/>
        </p:nvSpPr>
        <p:spPr bwMode="auto">
          <a:xfrm>
            <a:off x="4943872" y="4729212"/>
            <a:ext cx="39471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GB" sz="1400" dirty="0">
                <a:latin typeface="Arial" charset="0"/>
                <a:ea typeface="ＭＳ Ｐゴシック" charset="0"/>
              </a:rPr>
              <a:t>36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F35768-AB62-4257-9E3D-A4C53D76AEC1}"/>
              </a:ext>
            </a:extLst>
          </p:cNvPr>
          <p:cNvSpPr/>
          <p:nvPr/>
        </p:nvSpPr>
        <p:spPr bwMode="auto">
          <a:xfrm>
            <a:off x="5317723" y="5089252"/>
            <a:ext cx="380993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526AAC-D266-4420-8806-23D233297BC3}"/>
              </a:ext>
            </a:extLst>
          </p:cNvPr>
          <p:cNvSpPr/>
          <p:nvPr/>
        </p:nvSpPr>
        <p:spPr bwMode="auto">
          <a:xfrm>
            <a:off x="5705780" y="5467342"/>
            <a:ext cx="39471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64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FE68AC-AA31-44FC-B9C6-52CE05BC7AD0}"/>
              </a:ext>
            </a:extLst>
          </p:cNvPr>
          <p:cNvSpPr/>
          <p:nvPr/>
        </p:nvSpPr>
        <p:spPr bwMode="auto">
          <a:xfrm>
            <a:off x="6068929" y="5851414"/>
            <a:ext cx="39471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81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D03188-DABD-442C-B2C8-C2DD6BDCF56B}"/>
              </a:ext>
            </a:extLst>
          </p:cNvPr>
          <p:cNvSpPr/>
          <p:nvPr/>
        </p:nvSpPr>
        <p:spPr bwMode="auto">
          <a:xfrm>
            <a:off x="6427206" y="6235486"/>
            <a:ext cx="39471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168C32-A8AC-4064-82A9-C1F6888CEEBF}"/>
              </a:ext>
            </a:extLst>
          </p:cNvPr>
          <p:cNvSpPr/>
          <p:nvPr/>
        </p:nvSpPr>
        <p:spPr bwMode="auto">
          <a:xfrm>
            <a:off x="3804773" y="4359809"/>
            <a:ext cx="397283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4A4C1-A6CF-4A84-98E7-17F3A1A7D068}"/>
              </a:ext>
            </a:extLst>
          </p:cNvPr>
          <p:cNvSpPr/>
          <p:nvPr/>
        </p:nvSpPr>
        <p:spPr bwMode="auto">
          <a:xfrm>
            <a:off x="6079963" y="3228373"/>
            <a:ext cx="375971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D23617-F113-4F82-BE51-D3C564089234}"/>
              </a:ext>
            </a:extLst>
          </p:cNvPr>
          <p:cNvSpPr/>
          <p:nvPr/>
        </p:nvSpPr>
        <p:spPr bwMode="auto">
          <a:xfrm>
            <a:off x="4583832" y="2868333"/>
            <a:ext cx="386412" cy="34464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DD3578-C0D8-43D0-920A-447373467893}"/>
              </a:ext>
            </a:extLst>
          </p:cNvPr>
          <p:cNvSpPr/>
          <p:nvPr/>
        </p:nvSpPr>
        <p:spPr bwMode="auto">
          <a:xfrm>
            <a:off x="4575047" y="3212976"/>
            <a:ext cx="386413" cy="37709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0355F1-29A8-4414-970D-D54828AD1B3D}"/>
              </a:ext>
            </a:extLst>
          </p:cNvPr>
          <p:cNvSpPr/>
          <p:nvPr/>
        </p:nvSpPr>
        <p:spPr bwMode="auto">
          <a:xfrm>
            <a:off x="4575289" y="3589423"/>
            <a:ext cx="377126" cy="37708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48072D-142C-4ADA-A4CA-41347877F1F3}"/>
              </a:ext>
            </a:extLst>
          </p:cNvPr>
          <p:cNvSpPr/>
          <p:nvPr/>
        </p:nvSpPr>
        <p:spPr bwMode="auto">
          <a:xfrm>
            <a:off x="4590398" y="3966514"/>
            <a:ext cx="360040" cy="38124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2094687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1: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CA96EEE-92F9-4956-B9AD-E610BF0B9604}"/>
              </a:ext>
            </a:extLst>
          </p:cNvPr>
          <p:cNvSpPr/>
          <p:nvPr/>
        </p:nvSpPr>
        <p:spPr>
          <a:xfrm>
            <a:off x="2482770" y="1056144"/>
            <a:ext cx="629050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Is each of these statements true or false?</a:t>
            </a:r>
          </a:p>
          <a:p>
            <a:pPr marL="457200" indent="-457200">
              <a:buAutoNum type="alphaLcParenBoth"/>
            </a:pPr>
            <a:r>
              <a:rPr lang="en-GB" sz="2400" dirty="0"/>
              <a:t>5 x 4 = 4 x 5 </a:t>
            </a:r>
          </a:p>
          <a:p>
            <a:pPr marL="457200" indent="-457200">
              <a:buAutoNum type="alphaLcParenBoth"/>
            </a:pPr>
            <a:r>
              <a:rPr lang="en-GB" sz="2400" dirty="0"/>
              <a:t>6 x 5 = 6 x 7 </a:t>
            </a:r>
          </a:p>
          <a:p>
            <a:pPr marL="457200" indent="-457200">
              <a:buAutoNum type="alphaLcParenBoth"/>
            </a:pPr>
            <a:r>
              <a:rPr lang="en-GB" sz="2400" dirty="0"/>
              <a:t>8 x 9 = 2 x 36 </a:t>
            </a:r>
          </a:p>
          <a:p>
            <a:pPr marL="457200" indent="-457200">
              <a:buAutoNum type="alphaLcParenBoth"/>
            </a:pPr>
            <a:r>
              <a:rPr lang="en-GB" sz="2400" dirty="0"/>
              <a:t>21 x 5 = 7 x 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4A60-97FF-459F-B881-EE490E5F91D2}"/>
              </a:ext>
            </a:extLst>
          </p:cNvPr>
          <p:cNvSpPr txBox="1"/>
          <p:nvPr/>
        </p:nvSpPr>
        <p:spPr>
          <a:xfrm>
            <a:off x="2495600" y="687255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Exercise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D6EF17-F31A-4FC8-BD31-30493D5A1D76}"/>
              </a:ext>
            </a:extLst>
          </p:cNvPr>
          <p:cNvSpPr/>
          <p:nvPr/>
        </p:nvSpPr>
        <p:spPr>
          <a:xfrm>
            <a:off x="2482770" y="3068960"/>
            <a:ext cx="9709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2.	Jamil saves £5 per month from his pocket money.</a:t>
            </a:r>
          </a:p>
          <a:p>
            <a:r>
              <a:rPr lang="en-GB" sz="2400" dirty="0"/>
              <a:t>(a)	How much does he save in 4 months?</a:t>
            </a:r>
          </a:p>
          <a:p>
            <a:r>
              <a:rPr lang="en-GB" sz="2400" dirty="0"/>
              <a:t>(b)	How long will it take him to save £30?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6B25B-1695-42F4-A1CF-ECE9AC205DDD}"/>
              </a:ext>
            </a:extLst>
          </p:cNvPr>
          <p:cNvSpPr/>
          <p:nvPr/>
        </p:nvSpPr>
        <p:spPr>
          <a:xfrm>
            <a:off x="2495600" y="4368021"/>
            <a:ext cx="6207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3.  How many bottles are there in this crate?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98694B-099F-4A68-8B57-A03A730B15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499435" y="3662018"/>
            <a:ext cx="2599036" cy="1313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1108468-A947-49EA-8B09-34BEB25442ED}"/>
              </a:ext>
            </a:extLst>
          </p:cNvPr>
          <p:cNvSpPr/>
          <p:nvPr/>
        </p:nvSpPr>
        <p:spPr>
          <a:xfrm>
            <a:off x="2527155" y="5085184"/>
            <a:ext cx="65655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4.	Emma, Rachel, Sarah and Hannah go to a disco.  It costs £3 each to get in. How much do they pay altogether?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82B1E-25B0-42ED-979B-45384D7BC598}"/>
              </a:ext>
            </a:extLst>
          </p:cNvPr>
          <p:cNvSpPr txBox="1"/>
          <p:nvPr/>
        </p:nvSpPr>
        <p:spPr>
          <a:xfrm>
            <a:off x="5800081" y="135762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BFDC78-ACC3-4DFF-80C8-12AD7B1820C3}"/>
              </a:ext>
            </a:extLst>
          </p:cNvPr>
          <p:cNvSpPr/>
          <p:nvPr/>
        </p:nvSpPr>
        <p:spPr>
          <a:xfrm>
            <a:off x="5871505" y="1713368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F2BDF1-A005-42A7-8599-FBBA26750D09}"/>
              </a:ext>
            </a:extLst>
          </p:cNvPr>
          <p:cNvSpPr/>
          <p:nvPr/>
        </p:nvSpPr>
        <p:spPr>
          <a:xfrm>
            <a:off x="5871505" y="2093493"/>
            <a:ext cx="806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0EB885-FFF2-4878-9EDF-353338B53B8A}"/>
              </a:ext>
            </a:extLst>
          </p:cNvPr>
          <p:cNvSpPr/>
          <p:nvPr/>
        </p:nvSpPr>
        <p:spPr>
          <a:xfrm>
            <a:off x="5871505" y="2509678"/>
            <a:ext cx="806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0B125D-B35A-4AFD-A0B5-85B54E9358B8}"/>
              </a:ext>
            </a:extLst>
          </p:cNvPr>
          <p:cNvSpPr/>
          <p:nvPr/>
        </p:nvSpPr>
        <p:spPr>
          <a:xfrm>
            <a:off x="8234637" y="346906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£20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777172-FB4D-4EAB-BCB7-26F8B4D800DA}"/>
              </a:ext>
            </a:extLst>
          </p:cNvPr>
          <p:cNvSpPr/>
          <p:nvPr/>
        </p:nvSpPr>
        <p:spPr>
          <a:xfrm>
            <a:off x="8141107" y="3799795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>
                <a:solidFill>
                  <a:srgbClr val="FF0000"/>
                </a:solidFill>
              </a:rPr>
              <a:t>6 months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FFBCD2-39EE-40BE-96A6-AE720CEC0406}"/>
              </a:ext>
            </a:extLst>
          </p:cNvPr>
          <p:cNvSpPr/>
          <p:nvPr/>
        </p:nvSpPr>
        <p:spPr>
          <a:xfrm>
            <a:off x="7106611" y="4712899"/>
            <a:ext cx="2536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 x 3 = 18 bottles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69B141-622C-4354-AF3E-D51FD1B968EE}"/>
              </a:ext>
            </a:extLst>
          </p:cNvPr>
          <p:cNvSpPr/>
          <p:nvPr/>
        </p:nvSpPr>
        <p:spPr>
          <a:xfrm>
            <a:off x="7133528" y="5949280"/>
            <a:ext cx="197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 x £3 = £12 </a:t>
            </a:r>
          </a:p>
        </p:txBody>
      </p:sp>
    </p:spTree>
    <p:extLst>
      <p:ext uri="{BB962C8B-B14F-4D97-AF65-F5344CB8AC3E}">
        <p14:creationId xmlns:p14="http://schemas.microsoft.com/office/powerpoint/2010/main" val="5354764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1: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B423D2-DE94-4AE7-ABE4-8F4A9F45630D}"/>
              </a:ext>
            </a:extLst>
          </p:cNvPr>
          <p:cNvSpPr/>
          <p:nvPr/>
        </p:nvSpPr>
        <p:spPr>
          <a:xfrm>
            <a:off x="2423592" y="745576"/>
            <a:ext cx="9250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5. The picture shows the tiles on one wall in </a:t>
            </a:r>
            <a:r>
              <a:rPr lang="en-GB" sz="2400" dirty="0" err="1"/>
              <a:t>Sunnava's</a:t>
            </a:r>
            <a:r>
              <a:rPr lang="en-GB" sz="2400" dirty="0"/>
              <a:t> bathroom.  How many tiles are on this wall?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0B19E6-D39A-4DC6-B398-E3692AF7E7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2384" y="1227963"/>
            <a:ext cx="1860300" cy="162586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210863-FFD8-4644-B235-2445755B4088}"/>
              </a:ext>
            </a:extLst>
          </p:cNvPr>
          <p:cNvSpPr/>
          <p:nvPr/>
        </p:nvSpPr>
        <p:spPr>
          <a:xfrm>
            <a:off x="2423592" y="175430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6. Packets of chewing gum are packed in a box.  In a box there are 8 layers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93CC35-39A9-41E5-B900-AF05EE4DEF66}"/>
              </a:ext>
            </a:extLst>
          </p:cNvPr>
          <p:cNvSpPr/>
          <p:nvPr/>
        </p:nvSpPr>
        <p:spPr>
          <a:xfrm>
            <a:off x="2423592" y="249289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with 9 packets of chewing gum in each layer.  How many packets are there in the box?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C6D6D4-E870-4033-B97D-AF4E818995CF}"/>
              </a:ext>
            </a:extLst>
          </p:cNvPr>
          <p:cNvSpPr/>
          <p:nvPr/>
        </p:nvSpPr>
        <p:spPr>
          <a:xfrm>
            <a:off x="2393017" y="3693226"/>
            <a:ext cx="6979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7. The picture shows the cars parked </a:t>
            </a:r>
          </a:p>
          <a:p>
            <a:r>
              <a:rPr lang="en-GB" sz="2400" dirty="0"/>
              <a:t>in a car park. How many cars have been parked?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250F76-7D39-483A-8AA9-F0B71EA00E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4352" y="3058730"/>
            <a:ext cx="2716418" cy="293098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D90A095-F5F7-4D2C-A0E3-677F0B78422D}"/>
              </a:ext>
            </a:extLst>
          </p:cNvPr>
          <p:cNvSpPr/>
          <p:nvPr/>
        </p:nvSpPr>
        <p:spPr>
          <a:xfrm>
            <a:off x="2434935" y="489113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8. </a:t>
            </a:r>
            <a:r>
              <a:rPr lang="en-GB" sz="2400" dirty="0"/>
              <a:t>A hotel has 9 floors.  On each floor there are 7 windows.  How many windows are there in the hotel?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C020EE-A5A9-45B2-AAD9-EDC385162167}"/>
              </a:ext>
            </a:extLst>
          </p:cNvPr>
          <p:cNvSpPr/>
          <p:nvPr/>
        </p:nvSpPr>
        <p:spPr>
          <a:xfrm>
            <a:off x="6819721" y="1417986"/>
            <a:ext cx="2177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 x 7 = 42 tiles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F1F383-08D1-428D-BFF0-8DF868292815}"/>
              </a:ext>
            </a:extLst>
          </p:cNvPr>
          <p:cNvSpPr/>
          <p:nvPr/>
        </p:nvSpPr>
        <p:spPr>
          <a:xfrm>
            <a:off x="6306760" y="3297733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 x 9 = 72 packets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D0FAF0-3DAC-44C5-BF58-EE5EE3C1C134}"/>
              </a:ext>
            </a:extLst>
          </p:cNvPr>
          <p:cNvSpPr/>
          <p:nvPr/>
        </p:nvSpPr>
        <p:spPr>
          <a:xfrm>
            <a:off x="6306760" y="4484194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 x 6 = 24 cars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DD40E7-3C22-4C85-B9BE-5C8609155985}"/>
              </a:ext>
            </a:extLst>
          </p:cNvPr>
          <p:cNvSpPr/>
          <p:nvPr/>
        </p:nvSpPr>
        <p:spPr>
          <a:xfrm>
            <a:off x="6372886" y="5710684"/>
            <a:ext cx="2811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9 x 7 = 63 windows</a:t>
            </a:r>
          </a:p>
        </p:txBody>
      </p:sp>
    </p:spTree>
    <p:extLst>
      <p:ext uri="{BB962C8B-B14F-4D97-AF65-F5344CB8AC3E}">
        <p14:creationId xmlns:p14="http://schemas.microsoft.com/office/powerpoint/2010/main" val="20582103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1: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first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3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You are probably familiar with long multiplication.  For example, you can find 35 × 19 in the following two ways: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Long Multiplication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B2400B-87FF-442C-9C42-D776464ECE6F}"/>
              </a:ext>
            </a:extLst>
          </p:cNvPr>
          <p:cNvSpPr/>
          <p:nvPr/>
        </p:nvSpPr>
        <p:spPr>
          <a:xfrm>
            <a:off x="2345811" y="3441700"/>
            <a:ext cx="61078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/>
              <a:t>Napier's Method</a:t>
            </a:r>
          </a:p>
          <a:p>
            <a:r>
              <a:rPr lang="en-GB" sz="2400" dirty="0"/>
              <a:t>Write the two numbers on the horizontal top and vertical side. Multiply each digit together to give the two digit entries in the cell (write 3×1 = 3  as  03). Now add up along the diagonals; carry digits in the usual way – this gives  0665,  i.e.  665 as expected!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7B8765-22CF-40E3-A0CB-96B894AFFE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328" y="3779324"/>
            <a:ext cx="2289600" cy="22869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EA5D0D-F4B9-42FA-8411-D24668A028CC}"/>
              </a:ext>
            </a:extLst>
          </p:cNvPr>
          <p:cNvSpPr txBox="1"/>
          <p:nvPr/>
        </p:nvSpPr>
        <p:spPr>
          <a:xfrm>
            <a:off x="2345811" y="161311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Traditional Method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D04CDB-A871-451F-9006-E222350E5007}"/>
              </a:ext>
            </a:extLst>
          </p:cNvPr>
          <p:cNvSpPr txBox="1"/>
          <p:nvPr/>
        </p:nvSpPr>
        <p:spPr>
          <a:xfrm>
            <a:off x="5399735" y="179893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</a:p>
          <a:p>
            <a:r>
              <a:rPr lang="en-GB" dirty="0"/>
              <a:t>x </a:t>
            </a:r>
            <a:r>
              <a:rPr lang="en-GB" u="sng" dirty="0"/>
              <a:t>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67D0B9-2785-4F4D-897F-11A289758AE1}"/>
              </a:ext>
            </a:extLst>
          </p:cNvPr>
          <p:cNvSpPr txBox="1"/>
          <p:nvPr/>
        </p:nvSpPr>
        <p:spPr>
          <a:xfrm>
            <a:off x="5591944" y="1772767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BBA3A5-AB49-43B9-9D89-933B91AE079D}"/>
              </a:ext>
            </a:extLst>
          </p:cNvPr>
          <p:cNvSpPr txBox="1"/>
          <p:nvPr/>
        </p:nvSpPr>
        <p:spPr>
          <a:xfrm>
            <a:off x="5461370" y="2399000"/>
            <a:ext cx="698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350</a:t>
            </a:r>
          </a:p>
          <a:p>
            <a:r>
              <a:rPr lang="en-GB" u="sng" dirty="0"/>
              <a:t>315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5A9EFE-F0C9-45E8-9321-8718057C428C}"/>
              </a:ext>
            </a:extLst>
          </p:cNvPr>
          <p:cNvSpPr txBox="1"/>
          <p:nvPr/>
        </p:nvSpPr>
        <p:spPr>
          <a:xfrm>
            <a:off x="5474212" y="300349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665</a:t>
            </a:r>
          </a:p>
        </p:txBody>
      </p:sp>
    </p:spTree>
    <p:extLst>
      <p:ext uri="{BB962C8B-B14F-4D97-AF65-F5344CB8AC3E}">
        <p14:creationId xmlns:p14="http://schemas.microsoft.com/office/powerpoint/2010/main" val="14735894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426203" y="1153421"/>
            <a:ext cx="3021725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US" sz="2400" dirty="0"/>
              <a:t>42 x 3 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US" sz="2400" dirty="0"/>
              <a:t>35 x 8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US" sz="2400" dirty="0"/>
              <a:t>22 x 6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US" sz="2400" dirty="0"/>
              <a:t>43 x 9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US" sz="2400" dirty="0"/>
              <a:t>7 x 67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Section 2: Skills Check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E3C970-E098-4CBC-AD1C-91F70FB6E23E}"/>
              </a:ext>
            </a:extLst>
          </p:cNvPr>
          <p:cNvSpPr txBox="1"/>
          <p:nvPr/>
        </p:nvSpPr>
        <p:spPr>
          <a:xfrm>
            <a:off x="5620852" y="1441886"/>
            <a:ext cx="2160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(f)12 x 62 </a:t>
            </a:r>
          </a:p>
          <a:p>
            <a:r>
              <a:rPr lang="en-GB" sz="2400" dirty="0"/>
              <a:t>(g) 15 x 32 </a:t>
            </a:r>
          </a:p>
          <a:p>
            <a:r>
              <a:rPr lang="en-GB" sz="2400" dirty="0"/>
              <a:t>(h) 84 x 22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 19 x 48 </a:t>
            </a:r>
          </a:p>
          <a:p>
            <a:r>
              <a:rPr lang="en-GB" sz="2400" dirty="0"/>
              <a:t>(j) 62 x 18</a:t>
            </a:r>
          </a:p>
          <a:p>
            <a:pPr marL="514350" indent="-514350">
              <a:buAutoNum type="romanLcParenBoth"/>
            </a:pPr>
            <a:endParaRPr lang="en-GB" sz="2400" dirty="0"/>
          </a:p>
          <a:p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8FE931-E9F0-448B-B372-8733742D8A1A}"/>
              </a:ext>
            </a:extLst>
          </p:cNvPr>
          <p:cNvSpPr/>
          <p:nvPr/>
        </p:nvSpPr>
        <p:spPr>
          <a:xfrm>
            <a:off x="8606029" y="1545180"/>
            <a:ext cx="2319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(k)172 x 42 </a:t>
            </a:r>
          </a:p>
          <a:p>
            <a:r>
              <a:rPr lang="en-GB" sz="2400" dirty="0"/>
              <a:t>(l) 461 x 78 </a:t>
            </a:r>
          </a:p>
          <a:p>
            <a:r>
              <a:rPr lang="en-GB" sz="2400" dirty="0"/>
              <a:t>(m) 184 x 92</a:t>
            </a:r>
          </a:p>
          <a:p>
            <a:r>
              <a:rPr lang="en-GB" sz="2400" dirty="0"/>
              <a:t>(n) 392 x 412 </a:t>
            </a:r>
          </a:p>
          <a:p>
            <a:r>
              <a:rPr lang="en-GB" sz="2400" dirty="0"/>
              <a:t>(o) 6345 x 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5C5AF6-ABDC-4A05-AE4B-C1B600EBED94}"/>
              </a:ext>
            </a:extLst>
          </p:cNvPr>
          <p:cNvSpPr txBox="1"/>
          <p:nvPr/>
        </p:nvSpPr>
        <p:spPr>
          <a:xfrm>
            <a:off x="2495600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E1C4C4-90E2-4BC4-BDA5-C6EAC238CF88}"/>
              </a:ext>
            </a:extLst>
          </p:cNvPr>
          <p:cNvSpPr txBox="1"/>
          <p:nvPr/>
        </p:nvSpPr>
        <p:spPr>
          <a:xfrm>
            <a:off x="2999656" y="3933056"/>
            <a:ext cx="15121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  <a:r>
              <a:rPr lang="en-GB" sz="2400" dirty="0">
                <a:solidFill>
                  <a:srgbClr val="FF0000"/>
                </a:solidFill>
              </a:rPr>
              <a:t>42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   3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126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01AF6F-FBC1-4B50-AAE9-30F07B903916}"/>
              </a:ext>
            </a:extLst>
          </p:cNvPr>
          <p:cNvSpPr txBox="1"/>
          <p:nvPr/>
        </p:nvSpPr>
        <p:spPr>
          <a:xfrm>
            <a:off x="5922268" y="4025388"/>
            <a:ext cx="1017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 </a:t>
            </a:r>
            <a:r>
              <a:rPr lang="en-GB" sz="2400" dirty="0">
                <a:solidFill>
                  <a:srgbClr val="FF0000"/>
                </a:solidFill>
              </a:rPr>
              <a:t>12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  62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24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720</a:t>
            </a:r>
          </a:p>
          <a:p>
            <a:r>
              <a:rPr lang="en-GB" sz="2400" u="sng" dirty="0">
                <a:solidFill>
                  <a:srgbClr val="FF0000"/>
                </a:solidFill>
              </a:rPr>
              <a:t>744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044351-CE80-4A2D-A364-1A910A1A390A}"/>
              </a:ext>
            </a:extLst>
          </p:cNvPr>
          <p:cNvSpPr txBox="1"/>
          <p:nvPr/>
        </p:nvSpPr>
        <p:spPr>
          <a:xfrm>
            <a:off x="5814256" y="4383987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FA40FC-2E48-4111-B8FF-631897FB50E9}"/>
              </a:ext>
            </a:extLst>
          </p:cNvPr>
          <p:cNvSpPr txBox="1"/>
          <p:nvPr/>
        </p:nvSpPr>
        <p:spPr>
          <a:xfrm>
            <a:off x="3008541" y="4293096"/>
            <a:ext cx="525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A4D09-947F-4EEE-8A85-22D21CD36F82}"/>
              </a:ext>
            </a:extLst>
          </p:cNvPr>
          <p:cNvSpPr/>
          <p:nvPr/>
        </p:nvSpPr>
        <p:spPr bwMode="auto">
          <a:xfrm>
            <a:off x="4180149" y="4086930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DFABF21-482D-414F-8F70-D1A2A4F7208B}"/>
              </a:ext>
            </a:extLst>
          </p:cNvPr>
          <p:cNvCxnSpPr/>
          <p:nvPr/>
        </p:nvCxnSpPr>
        <p:spPr bwMode="auto">
          <a:xfrm flipH="1">
            <a:off x="4176877" y="4093295"/>
            <a:ext cx="360040" cy="3069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ACC6326-8DFC-4E4B-B672-B930EC8B94D4}"/>
              </a:ext>
            </a:extLst>
          </p:cNvPr>
          <p:cNvSpPr/>
          <p:nvPr/>
        </p:nvSpPr>
        <p:spPr bwMode="auto">
          <a:xfrm>
            <a:off x="4509483" y="4080565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8B9A10-2F2D-45CD-B470-AAC2E21F9B2E}"/>
              </a:ext>
            </a:extLst>
          </p:cNvPr>
          <p:cNvSpPr/>
          <p:nvPr/>
        </p:nvSpPr>
        <p:spPr bwMode="auto">
          <a:xfrm>
            <a:off x="7129971" y="4170267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5CD416-A417-4E72-A5A2-7C09B14FDAB7}"/>
              </a:ext>
            </a:extLst>
          </p:cNvPr>
          <p:cNvSpPr/>
          <p:nvPr/>
        </p:nvSpPr>
        <p:spPr bwMode="auto">
          <a:xfrm>
            <a:off x="7439180" y="4175281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86F737-BF02-41EA-9F88-2056714ACC6C}"/>
              </a:ext>
            </a:extLst>
          </p:cNvPr>
          <p:cNvSpPr/>
          <p:nvPr/>
        </p:nvSpPr>
        <p:spPr bwMode="auto">
          <a:xfrm>
            <a:off x="7130870" y="4477182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B7DB80-4AC1-409F-9550-722294ED62FD}"/>
              </a:ext>
            </a:extLst>
          </p:cNvPr>
          <p:cNvSpPr/>
          <p:nvPr/>
        </p:nvSpPr>
        <p:spPr bwMode="auto">
          <a:xfrm>
            <a:off x="7439180" y="4485985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37994D-A921-4480-9791-2D6A9C2C5C21}"/>
              </a:ext>
            </a:extLst>
          </p:cNvPr>
          <p:cNvCxnSpPr/>
          <p:nvPr/>
        </p:nvCxnSpPr>
        <p:spPr bwMode="auto">
          <a:xfrm flipH="1">
            <a:off x="4509483" y="4080565"/>
            <a:ext cx="309854" cy="3132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B4ED70-8181-41CB-A3AB-39316A5D0326}"/>
              </a:ext>
            </a:extLst>
          </p:cNvPr>
          <p:cNvCxnSpPr/>
          <p:nvPr/>
        </p:nvCxnSpPr>
        <p:spPr bwMode="auto">
          <a:xfrm flipH="1">
            <a:off x="7130098" y="4175281"/>
            <a:ext cx="618936" cy="6088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447D50-BC56-4954-8025-B051EE2D39FD}"/>
              </a:ext>
            </a:extLst>
          </p:cNvPr>
          <p:cNvCxnSpPr/>
          <p:nvPr/>
        </p:nvCxnSpPr>
        <p:spPr bwMode="auto">
          <a:xfrm flipH="1">
            <a:off x="7130098" y="4200409"/>
            <a:ext cx="309082" cy="2767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AC6096F-2271-42A2-A8B3-82FC0E9FC795}"/>
              </a:ext>
            </a:extLst>
          </p:cNvPr>
          <p:cNvCxnSpPr/>
          <p:nvPr/>
        </p:nvCxnSpPr>
        <p:spPr bwMode="auto">
          <a:xfrm flipH="1">
            <a:off x="7439180" y="4493151"/>
            <a:ext cx="309854" cy="299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E580CB9-BFDF-466D-A97C-312F92796100}"/>
              </a:ext>
            </a:extLst>
          </p:cNvPr>
          <p:cNvSpPr txBox="1"/>
          <p:nvPr/>
        </p:nvSpPr>
        <p:spPr>
          <a:xfrm>
            <a:off x="4225427" y="3746312"/>
            <a:ext cx="64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</a:rPr>
              <a:t>4  2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37972-99D6-40FA-A4A4-67B9FF5AD9FE}"/>
              </a:ext>
            </a:extLst>
          </p:cNvPr>
          <p:cNvSpPr txBox="1"/>
          <p:nvPr/>
        </p:nvSpPr>
        <p:spPr>
          <a:xfrm>
            <a:off x="4879147" y="40673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EF211E-155F-4B1B-B74A-2B0427506E60}"/>
              </a:ext>
            </a:extLst>
          </p:cNvPr>
          <p:cNvSpPr txBox="1"/>
          <p:nvPr/>
        </p:nvSpPr>
        <p:spPr>
          <a:xfrm>
            <a:off x="4163978" y="4063869"/>
            <a:ext cx="311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A3AF0D-81EA-49A9-B0FB-904D1A4CF75D}"/>
              </a:ext>
            </a:extLst>
          </p:cNvPr>
          <p:cNvSpPr/>
          <p:nvPr/>
        </p:nvSpPr>
        <p:spPr bwMode="auto">
          <a:xfrm>
            <a:off x="10499478" y="4146130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9F2E5E7-E594-47F1-9D35-0DF8BF1EC454}"/>
              </a:ext>
            </a:extLst>
          </p:cNvPr>
          <p:cNvSpPr/>
          <p:nvPr/>
        </p:nvSpPr>
        <p:spPr bwMode="auto">
          <a:xfrm>
            <a:off x="10809332" y="4139638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E09028-B1D3-40AD-9416-166D651DE502}"/>
              </a:ext>
            </a:extLst>
          </p:cNvPr>
          <p:cNvSpPr/>
          <p:nvPr/>
        </p:nvSpPr>
        <p:spPr bwMode="auto">
          <a:xfrm>
            <a:off x="11110165" y="4129719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FBA0FB-3CA0-4516-A1EB-B7046671EDE9}"/>
              </a:ext>
            </a:extLst>
          </p:cNvPr>
          <p:cNvSpPr/>
          <p:nvPr/>
        </p:nvSpPr>
        <p:spPr bwMode="auto">
          <a:xfrm>
            <a:off x="10508499" y="4459537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91CFE9-6E42-4739-A94D-9FA58A5D3EE0}"/>
              </a:ext>
            </a:extLst>
          </p:cNvPr>
          <p:cNvSpPr/>
          <p:nvPr/>
        </p:nvSpPr>
        <p:spPr bwMode="auto">
          <a:xfrm>
            <a:off x="10809332" y="4453045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9027307-9090-45AD-ACAA-364E11BB626C}"/>
              </a:ext>
            </a:extLst>
          </p:cNvPr>
          <p:cNvSpPr/>
          <p:nvPr/>
        </p:nvSpPr>
        <p:spPr bwMode="auto">
          <a:xfrm>
            <a:off x="11110165" y="4446553"/>
            <a:ext cx="309854" cy="306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5B75F75-92A1-4201-908A-6C51A780F0FA}"/>
              </a:ext>
            </a:extLst>
          </p:cNvPr>
          <p:cNvCxnSpPr/>
          <p:nvPr/>
        </p:nvCxnSpPr>
        <p:spPr bwMode="auto">
          <a:xfrm flipH="1">
            <a:off x="10499478" y="4146130"/>
            <a:ext cx="318875" cy="313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302EB2-2FA9-4F12-979C-66E87155DF23}"/>
              </a:ext>
            </a:extLst>
          </p:cNvPr>
          <p:cNvCxnSpPr/>
          <p:nvPr/>
        </p:nvCxnSpPr>
        <p:spPr bwMode="auto">
          <a:xfrm flipH="1">
            <a:off x="10508499" y="4146130"/>
            <a:ext cx="601666" cy="607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C482F4A-BD08-4F96-855A-A658E147CC9D}"/>
              </a:ext>
            </a:extLst>
          </p:cNvPr>
          <p:cNvCxnSpPr/>
          <p:nvPr/>
        </p:nvCxnSpPr>
        <p:spPr bwMode="auto">
          <a:xfrm flipH="1">
            <a:off x="10809332" y="4146130"/>
            <a:ext cx="610687" cy="6073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C0CDB8B-7059-41E5-86DA-8516A7E4A5B0}"/>
              </a:ext>
            </a:extLst>
          </p:cNvPr>
          <p:cNvCxnSpPr/>
          <p:nvPr/>
        </p:nvCxnSpPr>
        <p:spPr bwMode="auto">
          <a:xfrm flipH="1">
            <a:off x="11119186" y="4459537"/>
            <a:ext cx="300833" cy="293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3526D9F-A5C7-41B7-BEB6-B4FC159DFD25}"/>
              </a:ext>
            </a:extLst>
          </p:cNvPr>
          <p:cNvSpPr/>
          <p:nvPr/>
        </p:nvSpPr>
        <p:spPr>
          <a:xfrm>
            <a:off x="8772715" y="4053189"/>
            <a:ext cx="157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172</a:t>
            </a:r>
          </a:p>
          <a:p>
            <a:r>
              <a:rPr lang="en-GB" u="sng" dirty="0">
                <a:solidFill>
                  <a:srgbClr val="FF0000"/>
                </a:solidFill>
              </a:rPr>
              <a:t>   42</a:t>
            </a:r>
          </a:p>
          <a:p>
            <a:r>
              <a:rPr lang="en-GB" dirty="0">
                <a:solidFill>
                  <a:srgbClr val="FF0000"/>
                </a:solidFill>
              </a:rPr>
              <a:t>  344</a:t>
            </a:r>
          </a:p>
          <a:p>
            <a:r>
              <a:rPr lang="en-GB" u="sng" dirty="0">
                <a:solidFill>
                  <a:srgbClr val="FF0000"/>
                </a:solidFill>
              </a:rPr>
              <a:t>6880</a:t>
            </a:r>
          </a:p>
          <a:p>
            <a:r>
              <a:rPr lang="en-GB" u="sng" dirty="0">
                <a:solidFill>
                  <a:srgbClr val="FF0000"/>
                </a:solidFill>
              </a:rPr>
              <a:t>7224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FDF8A43-33A9-4A32-A5BF-3810779C11A4}"/>
              </a:ext>
            </a:extLst>
          </p:cNvPr>
          <p:cNvSpPr/>
          <p:nvPr/>
        </p:nvSpPr>
        <p:spPr>
          <a:xfrm>
            <a:off x="8686316" y="433879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54F1A8D-6D12-45D4-882E-BFBA99F7427B}"/>
              </a:ext>
            </a:extLst>
          </p:cNvPr>
          <p:cNvSpPr/>
          <p:nvPr/>
        </p:nvSpPr>
        <p:spPr>
          <a:xfrm>
            <a:off x="4281999" y="4206152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5BB5133-A307-41DA-9F09-B0EB8B79A3D3}"/>
              </a:ext>
            </a:extLst>
          </p:cNvPr>
          <p:cNvSpPr txBox="1"/>
          <p:nvPr/>
        </p:nvSpPr>
        <p:spPr>
          <a:xfrm>
            <a:off x="4587250" y="4184943"/>
            <a:ext cx="2629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1ACDFD-1D16-49A9-ABF4-5C1390E8D81E}"/>
              </a:ext>
            </a:extLst>
          </p:cNvPr>
          <p:cNvSpPr txBox="1"/>
          <p:nvPr/>
        </p:nvSpPr>
        <p:spPr>
          <a:xfrm>
            <a:off x="4012228" y="4445844"/>
            <a:ext cx="87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1 2 6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1F9E4C-2B5A-490C-94AE-81CE3490A011}"/>
              </a:ext>
            </a:extLst>
          </p:cNvPr>
          <p:cNvSpPr txBox="1"/>
          <p:nvPr/>
        </p:nvSpPr>
        <p:spPr>
          <a:xfrm>
            <a:off x="7139239" y="3766574"/>
            <a:ext cx="619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864784B-FDA4-46E5-8CB9-B8679AA6F620}"/>
              </a:ext>
            </a:extLst>
          </p:cNvPr>
          <p:cNvSpPr txBox="1"/>
          <p:nvPr/>
        </p:nvSpPr>
        <p:spPr>
          <a:xfrm>
            <a:off x="7842526" y="4129719"/>
            <a:ext cx="186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</a:t>
            </a:r>
          </a:p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E2A76E-6B1E-4E76-BB4F-242E9B0622F8}"/>
              </a:ext>
            </a:extLst>
          </p:cNvPr>
          <p:cNvSpPr txBox="1"/>
          <p:nvPr/>
        </p:nvSpPr>
        <p:spPr>
          <a:xfrm>
            <a:off x="10565532" y="3711428"/>
            <a:ext cx="85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1 7  2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D41065-587F-43B2-BC69-10286E79F888}"/>
              </a:ext>
            </a:extLst>
          </p:cNvPr>
          <p:cNvSpPr txBox="1"/>
          <p:nvPr/>
        </p:nvSpPr>
        <p:spPr>
          <a:xfrm>
            <a:off x="11464601" y="4111538"/>
            <a:ext cx="271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</a:t>
            </a:r>
          </a:p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D9C0DF6-9E18-4C75-82A0-C75102C701FA}"/>
              </a:ext>
            </a:extLst>
          </p:cNvPr>
          <p:cNvSpPr txBox="1"/>
          <p:nvPr/>
        </p:nvSpPr>
        <p:spPr>
          <a:xfrm>
            <a:off x="7419290" y="4154556"/>
            <a:ext cx="205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C82D0A0-BF7E-4EEE-8F83-2C66EEE85C46}"/>
              </a:ext>
            </a:extLst>
          </p:cNvPr>
          <p:cNvSpPr txBox="1"/>
          <p:nvPr/>
        </p:nvSpPr>
        <p:spPr>
          <a:xfrm>
            <a:off x="7496199" y="4287473"/>
            <a:ext cx="300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88B15C-D87C-44D3-9400-150B4ACF0CEA}"/>
              </a:ext>
            </a:extLst>
          </p:cNvPr>
          <p:cNvSpPr txBox="1"/>
          <p:nvPr/>
        </p:nvSpPr>
        <p:spPr>
          <a:xfrm>
            <a:off x="7238032" y="4225600"/>
            <a:ext cx="455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258ED77-B01C-407C-B011-FA27BA5C9244}"/>
              </a:ext>
            </a:extLst>
          </p:cNvPr>
          <p:cNvSpPr txBox="1"/>
          <p:nvPr/>
        </p:nvSpPr>
        <p:spPr>
          <a:xfrm>
            <a:off x="7264660" y="4563649"/>
            <a:ext cx="144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50990FA-C129-490B-B5D8-0E01832F4082}"/>
              </a:ext>
            </a:extLst>
          </p:cNvPr>
          <p:cNvSpPr txBox="1"/>
          <p:nvPr/>
        </p:nvSpPr>
        <p:spPr>
          <a:xfrm>
            <a:off x="7502472" y="4583374"/>
            <a:ext cx="30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82ACA9-DEB4-479B-8370-B964F6E3FE17}"/>
              </a:ext>
            </a:extLst>
          </p:cNvPr>
          <p:cNvSpPr txBox="1"/>
          <p:nvPr/>
        </p:nvSpPr>
        <p:spPr>
          <a:xfrm>
            <a:off x="6969483" y="4853530"/>
            <a:ext cx="86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7 4 4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8B60409-E230-4BBA-80C9-B06F717A5767}"/>
              </a:ext>
            </a:extLst>
          </p:cNvPr>
          <p:cNvSpPr txBox="1"/>
          <p:nvPr/>
        </p:nvSpPr>
        <p:spPr>
          <a:xfrm>
            <a:off x="10585602" y="4236649"/>
            <a:ext cx="30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F1083FA-737A-473B-835F-2624D1E1E07E}"/>
              </a:ext>
            </a:extLst>
          </p:cNvPr>
          <p:cNvSpPr txBox="1"/>
          <p:nvPr/>
        </p:nvSpPr>
        <p:spPr>
          <a:xfrm>
            <a:off x="10793547" y="4105844"/>
            <a:ext cx="2304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34EA3B5-BA7C-4169-8086-95A8F0A44C1A}"/>
              </a:ext>
            </a:extLst>
          </p:cNvPr>
          <p:cNvSpPr txBox="1"/>
          <p:nvPr/>
        </p:nvSpPr>
        <p:spPr>
          <a:xfrm>
            <a:off x="10866601" y="4249633"/>
            <a:ext cx="318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360" name="TextBox 15359">
            <a:extLst>
              <a:ext uri="{FF2B5EF4-FFF2-40B4-BE49-F238E27FC236}">
                <a16:creationId xmlns:a16="http://schemas.microsoft.com/office/drawing/2014/main" id="{F6E69FFE-4EC1-4105-9B85-994B44CA7E84}"/>
              </a:ext>
            </a:extLst>
          </p:cNvPr>
          <p:cNvSpPr txBox="1"/>
          <p:nvPr/>
        </p:nvSpPr>
        <p:spPr>
          <a:xfrm>
            <a:off x="11196289" y="4236649"/>
            <a:ext cx="309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361" name="TextBox 15360">
            <a:extLst>
              <a:ext uri="{FF2B5EF4-FFF2-40B4-BE49-F238E27FC236}">
                <a16:creationId xmlns:a16="http://schemas.microsoft.com/office/drawing/2014/main" id="{9BB04FBC-9C67-4094-ACED-7CDB615B7187}"/>
              </a:ext>
            </a:extLst>
          </p:cNvPr>
          <p:cNvSpPr txBox="1"/>
          <p:nvPr/>
        </p:nvSpPr>
        <p:spPr>
          <a:xfrm>
            <a:off x="10598917" y="4550056"/>
            <a:ext cx="318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362" name="TextBox 15361">
            <a:extLst>
              <a:ext uri="{FF2B5EF4-FFF2-40B4-BE49-F238E27FC236}">
                <a16:creationId xmlns:a16="http://schemas.microsoft.com/office/drawing/2014/main" id="{0F6E58A6-36AC-4734-8AD9-71E65C4BDBC6}"/>
              </a:ext>
            </a:extLst>
          </p:cNvPr>
          <p:cNvSpPr txBox="1"/>
          <p:nvPr/>
        </p:nvSpPr>
        <p:spPr>
          <a:xfrm>
            <a:off x="10784121" y="4419251"/>
            <a:ext cx="283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363" name="TextBox 15362">
            <a:extLst>
              <a:ext uri="{FF2B5EF4-FFF2-40B4-BE49-F238E27FC236}">
                <a16:creationId xmlns:a16="http://schemas.microsoft.com/office/drawing/2014/main" id="{D9D6C40B-5FF9-405A-81D2-53E39CB851F2}"/>
              </a:ext>
            </a:extLst>
          </p:cNvPr>
          <p:cNvSpPr txBox="1"/>
          <p:nvPr/>
        </p:nvSpPr>
        <p:spPr>
          <a:xfrm>
            <a:off x="10884315" y="4570665"/>
            <a:ext cx="2528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364" name="TextBox 15363">
            <a:extLst>
              <a:ext uri="{FF2B5EF4-FFF2-40B4-BE49-F238E27FC236}">
                <a16:creationId xmlns:a16="http://schemas.microsoft.com/office/drawing/2014/main" id="{2575AFD4-77AB-4BC4-BC7A-476B46BEED48}"/>
              </a:ext>
            </a:extLst>
          </p:cNvPr>
          <p:cNvSpPr txBox="1"/>
          <p:nvPr/>
        </p:nvSpPr>
        <p:spPr>
          <a:xfrm>
            <a:off x="11172158" y="4562401"/>
            <a:ext cx="2390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365" name="TextBox 15364">
            <a:extLst>
              <a:ext uri="{FF2B5EF4-FFF2-40B4-BE49-F238E27FC236}">
                <a16:creationId xmlns:a16="http://schemas.microsoft.com/office/drawing/2014/main" id="{561B64C3-FB87-4B48-B06A-1339FEA4DFCD}"/>
              </a:ext>
            </a:extLst>
          </p:cNvPr>
          <p:cNvSpPr txBox="1"/>
          <p:nvPr/>
        </p:nvSpPr>
        <p:spPr>
          <a:xfrm>
            <a:off x="10344551" y="4787061"/>
            <a:ext cx="1060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7 2  2 4</a:t>
            </a:r>
          </a:p>
        </p:txBody>
      </p:sp>
      <p:sp>
        <p:nvSpPr>
          <p:cNvPr id="15366" name="TextBox 15365">
            <a:extLst>
              <a:ext uri="{FF2B5EF4-FFF2-40B4-BE49-F238E27FC236}">
                <a16:creationId xmlns:a16="http://schemas.microsoft.com/office/drawing/2014/main" id="{800AFFD7-D05B-4C0A-B967-CD6C1B8E4C4D}"/>
              </a:ext>
            </a:extLst>
          </p:cNvPr>
          <p:cNvSpPr txBox="1"/>
          <p:nvPr/>
        </p:nvSpPr>
        <p:spPr>
          <a:xfrm>
            <a:off x="10654405" y="5065656"/>
            <a:ext cx="262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367" name="TextBox 15366">
            <a:extLst>
              <a:ext uri="{FF2B5EF4-FFF2-40B4-BE49-F238E27FC236}">
                <a16:creationId xmlns:a16="http://schemas.microsoft.com/office/drawing/2014/main" id="{EFBCF5DA-EE64-461E-BC2C-E3DA887D0892}"/>
              </a:ext>
            </a:extLst>
          </p:cNvPr>
          <p:cNvSpPr txBox="1"/>
          <p:nvPr/>
        </p:nvSpPr>
        <p:spPr>
          <a:xfrm>
            <a:off x="10405147" y="5080992"/>
            <a:ext cx="24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368" name="TextBox 15367">
            <a:extLst>
              <a:ext uri="{FF2B5EF4-FFF2-40B4-BE49-F238E27FC236}">
                <a16:creationId xmlns:a16="http://schemas.microsoft.com/office/drawing/2014/main" id="{82421420-DC41-45CA-AA75-4E56B0249E58}"/>
              </a:ext>
            </a:extLst>
          </p:cNvPr>
          <p:cNvSpPr txBox="1"/>
          <p:nvPr/>
        </p:nvSpPr>
        <p:spPr>
          <a:xfrm>
            <a:off x="4125477" y="1546666"/>
            <a:ext cx="72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126</a:t>
            </a:r>
          </a:p>
        </p:txBody>
      </p:sp>
      <p:sp>
        <p:nvSpPr>
          <p:cNvPr id="15369" name="Rectangle 15368">
            <a:extLst>
              <a:ext uri="{FF2B5EF4-FFF2-40B4-BE49-F238E27FC236}">
                <a16:creationId xmlns:a16="http://schemas.microsoft.com/office/drawing/2014/main" id="{8EAC088A-1ABB-4257-A425-811CF63FE106}"/>
              </a:ext>
            </a:extLst>
          </p:cNvPr>
          <p:cNvSpPr/>
          <p:nvPr/>
        </p:nvSpPr>
        <p:spPr>
          <a:xfrm>
            <a:off x="4137780" y="1895586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280</a:t>
            </a:r>
          </a:p>
        </p:txBody>
      </p:sp>
      <p:sp>
        <p:nvSpPr>
          <p:cNvPr id="15370" name="Rectangle 15369">
            <a:extLst>
              <a:ext uri="{FF2B5EF4-FFF2-40B4-BE49-F238E27FC236}">
                <a16:creationId xmlns:a16="http://schemas.microsoft.com/office/drawing/2014/main" id="{98CDDDF8-7F86-4E4D-AE78-D9F9356D46D3}"/>
              </a:ext>
            </a:extLst>
          </p:cNvPr>
          <p:cNvSpPr/>
          <p:nvPr/>
        </p:nvSpPr>
        <p:spPr>
          <a:xfrm>
            <a:off x="4146792" y="2264013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132</a:t>
            </a:r>
          </a:p>
        </p:txBody>
      </p:sp>
      <p:sp>
        <p:nvSpPr>
          <p:cNvPr id="15371" name="Rectangle 15370">
            <a:extLst>
              <a:ext uri="{FF2B5EF4-FFF2-40B4-BE49-F238E27FC236}">
                <a16:creationId xmlns:a16="http://schemas.microsoft.com/office/drawing/2014/main" id="{5FE70420-54AC-4A23-B8CD-6A08CED18295}"/>
              </a:ext>
            </a:extLst>
          </p:cNvPr>
          <p:cNvSpPr/>
          <p:nvPr/>
        </p:nvSpPr>
        <p:spPr>
          <a:xfrm>
            <a:off x="4200633" y="260893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387</a:t>
            </a:r>
          </a:p>
        </p:txBody>
      </p:sp>
      <p:sp>
        <p:nvSpPr>
          <p:cNvPr id="15376" name="Rectangle 15375">
            <a:extLst>
              <a:ext uri="{FF2B5EF4-FFF2-40B4-BE49-F238E27FC236}">
                <a16:creationId xmlns:a16="http://schemas.microsoft.com/office/drawing/2014/main" id="{D107E12D-433E-49EC-A60A-03CF177E2C5A}"/>
              </a:ext>
            </a:extLst>
          </p:cNvPr>
          <p:cNvSpPr/>
          <p:nvPr/>
        </p:nvSpPr>
        <p:spPr>
          <a:xfrm>
            <a:off x="4200633" y="299543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469</a:t>
            </a:r>
          </a:p>
        </p:txBody>
      </p:sp>
      <p:sp>
        <p:nvSpPr>
          <p:cNvPr id="15377" name="Rectangle 15376">
            <a:extLst>
              <a:ext uri="{FF2B5EF4-FFF2-40B4-BE49-F238E27FC236}">
                <a16:creationId xmlns:a16="http://schemas.microsoft.com/office/drawing/2014/main" id="{16BC5A84-8EBE-4EAB-A189-BFD22B5EBD34}"/>
              </a:ext>
            </a:extLst>
          </p:cNvPr>
          <p:cNvSpPr/>
          <p:nvPr/>
        </p:nvSpPr>
        <p:spPr>
          <a:xfrm>
            <a:off x="7521807" y="1452846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744</a:t>
            </a:r>
          </a:p>
        </p:txBody>
      </p:sp>
      <p:sp>
        <p:nvSpPr>
          <p:cNvPr id="15378" name="Rectangle 15377">
            <a:extLst>
              <a:ext uri="{FF2B5EF4-FFF2-40B4-BE49-F238E27FC236}">
                <a16:creationId xmlns:a16="http://schemas.microsoft.com/office/drawing/2014/main" id="{B59ECA0B-865E-4A11-8A5D-C5DD88134A8D}"/>
              </a:ext>
            </a:extLst>
          </p:cNvPr>
          <p:cNvSpPr/>
          <p:nvPr/>
        </p:nvSpPr>
        <p:spPr>
          <a:xfrm>
            <a:off x="7549801" y="1866877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480</a:t>
            </a:r>
          </a:p>
        </p:txBody>
      </p:sp>
      <p:sp>
        <p:nvSpPr>
          <p:cNvPr id="15379" name="Rectangle 15378">
            <a:extLst>
              <a:ext uri="{FF2B5EF4-FFF2-40B4-BE49-F238E27FC236}">
                <a16:creationId xmlns:a16="http://schemas.microsoft.com/office/drawing/2014/main" id="{DC15AE29-D58D-429D-B99E-EE13B294F931}"/>
              </a:ext>
            </a:extLst>
          </p:cNvPr>
          <p:cNvSpPr/>
          <p:nvPr/>
        </p:nvSpPr>
        <p:spPr>
          <a:xfrm>
            <a:off x="7406152" y="2191284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1848</a:t>
            </a:r>
          </a:p>
        </p:txBody>
      </p:sp>
      <p:sp>
        <p:nvSpPr>
          <p:cNvPr id="15380" name="Rectangle 15379">
            <a:extLst>
              <a:ext uri="{FF2B5EF4-FFF2-40B4-BE49-F238E27FC236}">
                <a16:creationId xmlns:a16="http://schemas.microsoft.com/office/drawing/2014/main" id="{5CC2A4A0-2F5A-4ADF-B580-D4696CCD2549}"/>
              </a:ext>
            </a:extLst>
          </p:cNvPr>
          <p:cNvSpPr/>
          <p:nvPr/>
        </p:nvSpPr>
        <p:spPr>
          <a:xfrm>
            <a:off x="7520839" y="252542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912</a:t>
            </a:r>
          </a:p>
        </p:txBody>
      </p:sp>
      <p:sp>
        <p:nvSpPr>
          <p:cNvPr id="15381" name="Rectangle 15380">
            <a:extLst>
              <a:ext uri="{FF2B5EF4-FFF2-40B4-BE49-F238E27FC236}">
                <a16:creationId xmlns:a16="http://schemas.microsoft.com/office/drawing/2014/main" id="{C22A7FD4-F26D-477C-A2D4-900C1A7BF4A2}"/>
              </a:ext>
            </a:extLst>
          </p:cNvPr>
          <p:cNvSpPr/>
          <p:nvPr/>
        </p:nvSpPr>
        <p:spPr>
          <a:xfrm>
            <a:off x="7396936" y="2923987"/>
            <a:ext cx="825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1116</a:t>
            </a:r>
          </a:p>
        </p:txBody>
      </p:sp>
      <p:sp>
        <p:nvSpPr>
          <p:cNvPr id="15382" name="Rectangle 15381">
            <a:extLst>
              <a:ext uri="{FF2B5EF4-FFF2-40B4-BE49-F238E27FC236}">
                <a16:creationId xmlns:a16="http://schemas.microsoft.com/office/drawing/2014/main" id="{88EF6AEB-BE35-4314-A85F-98E39FEC6549}"/>
              </a:ext>
            </a:extLst>
          </p:cNvPr>
          <p:cNvSpPr/>
          <p:nvPr/>
        </p:nvSpPr>
        <p:spPr>
          <a:xfrm>
            <a:off x="10527047" y="150636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7224</a:t>
            </a:r>
          </a:p>
        </p:txBody>
      </p:sp>
      <p:sp>
        <p:nvSpPr>
          <p:cNvPr id="15383" name="Rectangle 15382">
            <a:extLst>
              <a:ext uri="{FF2B5EF4-FFF2-40B4-BE49-F238E27FC236}">
                <a16:creationId xmlns:a16="http://schemas.microsoft.com/office/drawing/2014/main" id="{F136484E-B6DA-431A-9D24-2D2F0406FA2C}"/>
              </a:ext>
            </a:extLst>
          </p:cNvPr>
          <p:cNvSpPr/>
          <p:nvPr/>
        </p:nvSpPr>
        <p:spPr>
          <a:xfrm>
            <a:off x="10546473" y="1914595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35958</a:t>
            </a:r>
          </a:p>
        </p:txBody>
      </p:sp>
      <p:sp>
        <p:nvSpPr>
          <p:cNvPr id="15384" name="Rectangle 15383">
            <a:extLst>
              <a:ext uri="{FF2B5EF4-FFF2-40B4-BE49-F238E27FC236}">
                <a16:creationId xmlns:a16="http://schemas.microsoft.com/office/drawing/2014/main" id="{AC739B11-0993-4B90-B3F6-333DFE517A99}"/>
              </a:ext>
            </a:extLst>
          </p:cNvPr>
          <p:cNvSpPr/>
          <p:nvPr/>
        </p:nvSpPr>
        <p:spPr>
          <a:xfrm>
            <a:off x="10602460" y="2341806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16928</a:t>
            </a:r>
          </a:p>
        </p:txBody>
      </p:sp>
      <p:sp>
        <p:nvSpPr>
          <p:cNvPr id="15385" name="Rectangle 15384">
            <a:extLst>
              <a:ext uri="{FF2B5EF4-FFF2-40B4-BE49-F238E27FC236}">
                <a16:creationId xmlns:a16="http://schemas.microsoft.com/office/drawing/2014/main" id="{66585C7E-55BA-4E1C-8D16-97AB0C2AF105}"/>
              </a:ext>
            </a:extLst>
          </p:cNvPr>
          <p:cNvSpPr/>
          <p:nvPr/>
        </p:nvSpPr>
        <p:spPr>
          <a:xfrm>
            <a:off x="10610210" y="2695319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161504</a:t>
            </a:r>
          </a:p>
        </p:txBody>
      </p:sp>
      <p:sp>
        <p:nvSpPr>
          <p:cNvPr id="15386" name="Rectangle 15385">
            <a:extLst>
              <a:ext uri="{FF2B5EF4-FFF2-40B4-BE49-F238E27FC236}">
                <a16:creationId xmlns:a16="http://schemas.microsoft.com/office/drawing/2014/main" id="{9CC451E8-124C-4AD4-89B6-8872FA376E8D}"/>
              </a:ext>
            </a:extLst>
          </p:cNvPr>
          <p:cNvSpPr/>
          <p:nvPr/>
        </p:nvSpPr>
        <p:spPr>
          <a:xfrm>
            <a:off x="10632894" y="3022979"/>
            <a:ext cx="1190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114210</a:t>
            </a:r>
          </a:p>
        </p:txBody>
      </p:sp>
    </p:spTree>
    <p:extLst>
      <p:ext uri="{BB962C8B-B14F-4D97-AF65-F5344CB8AC3E}">
        <p14:creationId xmlns:p14="http://schemas.microsoft.com/office/powerpoint/2010/main" val="3629386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7" grpId="0"/>
      <p:bldP spid="49" grpId="0"/>
      <p:bldP spid="55" grpId="0"/>
      <p:bldP spid="56" grpId="0"/>
      <p:bldP spid="57" grpId="0"/>
      <p:bldP spid="58" grpId="0"/>
      <p:bldP spid="59" grpId="0"/>
      <p:bldP spid="15360" grpId="0"/>
      <p:bldP spid="15367" grpId="0"/>
      <p:bldP spid="15368" grpId="0"/>
      <p:bldP spid="15369" grpId="0"/>
      <p:bldP spid="15370" grpId="0"/>
      <p:bldP spid="15371" grpId="0"/>
      <p:bldP spid="15376" grpId="0"/>
      <p:bldP spid="15377" grpId="0"/>
      <p:bldP spid="15378" grpId="0"/>
      <p:bldP spid="15379" grpId="0"/>
      <p:bldP spid="15380" grpId="0"/>
      <p:bldP spid="15381" grpId="0"/>
      <p:bldP spid="15382" grpId="0"/>
      <p:bldP spid="15383" grpId="0"/>
      <p:bldP spid="15384" grpId="0"/>
      <p:bldP spid="15385" grpId="0"/>
      <p:bldP spid="15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2: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second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3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Alapértelmezett terv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42D3088D216458E0212DCF115C968" ma:contentTypeVersion="13" ma:contentTypeDescription="Create a new document." ma:contentTypeScope="" ma:versionID="dec315d4ad1de463c9cd8d1883a63030">
  <xsd:schema xmlns:xsd="http://www.w3.org/2001/XMLSchema" xmlns:xs="http://www.w3.org/2001/XMLSchema" xmlns:p="http://schemas.microsoft.com/office/2006/metadata/properties" xmlns:ns3="9ee75292-5076-4fcc-bc52-dcc754448144" xmlns:ns4="f7b00057-f5aa-46f4-8410-da255f325540" targetNamespace="http://schemas.microsoft.com/office/2006/metadata/properties" ma:root="true" ma:fieldsID="dd1e531ce6b01eaefd4a7de6ab057d9e" ns3:_="" ns4:_="">
    <xsd:import namespace="9ee75292-5076-4fcc-bc52-dcc754448144"/>
    <xsd:import namespace="f7b00057-f5aa-46f4-8410-da255f3255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75292-5076-4fcc-bc52-dcc7544481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00057-f5aa-46f4-8410-da255f325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26DF9-5106-4408-AEB8-21B8AFA51FB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ee75292-5076-4fcc-bc52-dcc754448144"/>
    <ds:schemaRef ds:uri="http://purl.org/dc/terms/"/>
    <ds:schemaRef ds:uri="f7b00057-f5aa-46f4-8410-da255f32554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43552F-E41D-424C-8547-11ECC67B9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BE0993-3E8D-4AAE-A529-3CB4C627C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75292-5076-4fcc-bc52-dcc754448144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7845</TotalTime>
  <Words>3343</Words>
  <Application>Microsoft Office PowerPoint</Application>
  <PresentationFormat>Widescreen</PresentationFormat>
  <Paragraphs>605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ＭＳ Ｐゴシック</vt:lpstr>
      <vt:lpstr>Arial</vt:lpstr>
      <vt:lpstr>Cambria Math</vt:lpstr>
      <vt:lpstr>Times New Roman</vt:lpstr>
      <vt:lpstr>Alapértelmezett terv</vt:lpstr>
      <vt:lpstr>Supporting and Enhancing Mathematics and Statistics Unit: Multiplication and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</dc:creator>
  <cp:lastModifiedBy>Andrew Russell</cp:lastModifiedBy>
  <cp:revision>309</cp:revision>
  <cp:lastPrinted>2016-10-17T08:47:54Z</cp:lastPrinted>
  <dcterms:created xsi:type="dcterms:W3CDTF">2012-10-10T19:07:13Z</dcterms:created>
  <dcterms:modified xsi:type="dcterms:W3CDTF">2021-08-13T09:43:16Z</dcterms:modified>
</cp:coreProperties>
</file>